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er2\OneDrive\Desktop\data4s\projects\fast&amp;furious\my%20queries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er2\OneDrive\Desktop\data4s\projects\fast&amp;furious\my%20queries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er2\OneDrive\Desktop\data4s\projects\fast&amp;furious\my%20queries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er2\OneDrive\Desktop\data4s\projects\fast&amp;furious\my%20queries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[my queries graphs.xlsx]CusInStore!PivotTable5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Customers&amp;Orders</a:t>
            </a:r>
            <a:r>
              <a:rPr lang="en-US" sz="1400" b="0" baseline="0"/>
              <a:t> Amount per Store</a:t>
            </a:r>
            <a:endParaRPr lang="en-US" sz="14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149803855163268"/>
          <c:y val="0.17045068027210886"/>
          <c:w val="0.65749186043826635"/>
          <c:h val="0.74367233113717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CusInStore!$F$8</c:f>
              <c:strCache>
                <c:ptCount val="1"/>
                <c:pt idx="0">
                  <c:v>Orders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CusInStore!$E$9:$E$12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CusInStore!$F$9:$F$12</c:f>
              <c:numCache>
                <c:formatCode>General</c:formatCode>
                <c:ptCount val="3"/>
                <c:pt idx="0">
                  <c:v>348</c:v>
                </c:pt>
                <c:pt idx="1">
                  <c:v>1093</c:v>
                </c:pt>
                <c:pt idx="2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3-407B-9C39-7E3A573ED707}"/>
            </c:ext>
          </c:extLst>
        </c:ser>
        <c:ser>
          <c:idx val="1"/>
          <c:order val="1"/>
          <c:tx>
            <c:strRef>
              <c:f>CusInStore!$G$8</c:f>
              <c:strCache>
                <c:ptCount val="1"/>
                <c:pt idx="0">
                  <c:v>Customers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CusInStore!$E$9:$E$12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CusInStore!$G$9:$G$12</c:f>
              <c:numCache>
                <c:formatCode>General</c:formatCode>
                <c:ptCount val="3"/>
                <c:pt idx="0">
                  <c:v>284</c:v>
                </c:pt>
                <c:pt idx="1">
                  <c:v>1019</c:v>
                </c:pt>
                <c:pt idx="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13-407B-9C39-7E3A573ED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4143456"/>
        <c:axId val="324144288"/>
      </c:barChart>
      <c:catAx>
        <c:axId val="32414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44288"/>
        <c:crosses val="autoZero"/>
        <c:auto val="1"/>
        <c:lblAlgn val="ctr"/>
        <c:lblOffset val="100"/>
        <c:noMultiLvlLbl val="0"/>
      </c:catAx>
      <c:valAx>
        <c:axId val="32414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43456"/>
        <c:crosses val="autoZero"/>
        <c:crossBetween val="between"/>
      </c:valAx>
      <c:spPr>
        <a:noFill/>
        <a:ln w="12700">
          <a:solidFill>
            <a:schemeClr val="accent3"/>
          </a:solidFill>
        </a:ln>
        <a:effectLst/>
      </c:spPr>
    </c:plotArea>
    <c:legend>
      <c:legendPos val="l"/>
      <c:layout>
        <c:manualLayout>
          <c:xMode val="edge"/>
          <c:yMode val="edge"/>
          <c:x val="0"/>
          <c:y val="0.34340919438641604"/>
          <c:w val="0.1792981888994081"/>
          <c:h val="0.18601290910064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queries graphs.xlsx]monthSell!PivotTable9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Orders Amount per Month</a:t>
            </a:r>
            <a:endParaRPr lang="he-IL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monthSell!$F$3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marker>
          <c:cat>
            <c:multiLvlStrRef>
              <c:f>monthSell!$E$4:$E$42</c:f>
              <c:multiLvlStrCache>
                <c:ptCount val="3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6</c:v>
                  </c:pt>
                  <c:pt idx="29">
                    <c:v>7</c:v>
                  </c:pt>
                  <c:pt idx="30">
                    <c:v>8</c:v>
                  </c:pt>
                  <c:pt idx="31">
                    <c:v>9</c:v>
                  </c:pt>
                  <c:pt idx="32">
                    <c:v>10</c:v>
                  </c:pt>
                  <c:pt idx="33">
                    <c:v>11</c:v>
                  </c:pt>
                  <c:pt idx="34">
                    <c:v>12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</c:lvl>
              </c:multiLvlStrCache>
            </c:multiLvlStrRef>
          </c:cat>
          <c:val>
            <c:numRef>
              <c:f>monthSell!$F$4:$F$42</c:f>
              <c:numCache>
                <c:formatCode>General</c:formatCode>
                <c:ptCount val="35"/>
                <c:pt idx="0">
                  <c:v>50</c:v>
                </c:pt>
                <c:pt idx="1">
                  <c:v>49</c:v>
                </c:pt>
                <c:pt idx="2">
                  <c:v>55</c:v>
                </c:pt>
                <c:pt idx="3">
                  <c:v>43</c:v>
                </c:pt>
                <c:pt idx="4">
                  <c:v>51</c:v>
                </c:pt>
                <c:pt idx="5">
                  <c:v>45</c:v>
                </c:pt>
                <c:pt idx="6">
                  <c:v>50</c:v>
                </c:pt>
                <c:pt idx="7">
                  <c:v>63</c:v>
                </c:pt>
                <c:pt idx="8">
                  <c:v>67</c:v>
                </c:pt>
                <c:pt idx="9">
                  <c:v>64</c:v>
                </c:pt>
                <c:pt idx="10">
                  <c:v>43</c:v>
                </c:pt>
                <c:pt idx="11">
                  <c:v>55</c:v>
                </c:pt>
                <c:pt idx="12">
                  <c:v>50</c:v>
                </c:pt>
                <c:pt idx="13">
                  <c:v>57</c:v>
                </c:pt>
                <c:pt idx="14">
                  <c:v>67</c:v>
                </c:pt>
                <c:pt idx="15">
                  <c:v>57</c:v>
                </c:pt>
                <c:pt idx="16">
                  <c:v>57</c:v>
                </c:pt>
                <c:pt idx="17">
                  <c:v>63</c:v>
                </c:pt>
                <c:pt idx="18">
                  <c:v>52</c:v>
                </c:pt>
                <c:pt idx="19">
                  <c:v>65</c:v>
                </c:pt>
                <c:pt idx="20">
                  <c:v>53</c:v>
                </c:pt>
                <c:pt idx="21">
                  <c:v>65</c:v>
                </c:pt>
                <c:pt idx="22">
                  <c:v>55</c:v>
                </c:pt>
                <c:pt idx="23">
                  <c:v>47</c:v>
                </c:pt>
                <c:pt idx="24">
                  <c:v>52</c:v>
                </c:pt>
                <c:pt idx="25">
                  <c:v>35</c:v>
                </c:pt>
                <c:pt idx="26">
                  <c:v>68</c:v>
                </c:pt>
                <c:pt idx="27">
                  <c:v>125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F1-4296-A4AA-2F28DB774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332432"/>
        <c:axId val="316333264"/>
      </c:lineChart>
      <c:catAx>
        <c:axId val="3163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333264"/>
        <c:crosses val="autoZero"/>
        <c:auto val="1"/>
        <c:lblAlgn val="ctr"/>
        <c:lblOffset val="100"/>
        <c:noMultiLvlLbl val="0"/>
      </c:catAx>
      <c:valAx>
        <c:axId val="3163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332432"/>
        <c:crosses val="autoZero"/>
        <c:crossBetween val="between"/>
      </c:valAx>
      <c:spPr>
        <a:noFill/>
        <a:ln w="12700">
          <a:solidFill>
            <a:schemeClr val="accent3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queries graphs.xlsx]deliveryTime!PivotTable23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Delivered</a:t>
            </a:r>
            <a:r>
              <a:rPr lang="en-US" baseline="0"/>
              <a:t> In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rgbClr val="C00000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rgbClr val="C00000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rgbClr val="C00000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rgbClr val="C00000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rgbClr val="C00000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C0000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rgbClr val="00B050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deliveryTime!$F$3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55-4F0D-A33F-FB1BA85E243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55-4F0D-A33F-FB1BA85E2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55-4F0D-A33F-FB1BA85E2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55-4F0D-A33F-FB1BA85E2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F55-4F0D-A33F-FB1BA85E24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F55-4F0D-A33F-FB1BA85E243E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F55-4F0D-A33F-FB1BA85E24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C00000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deliveryTime!$E$4:$E$6</c:f>
              <c:strCache>
                <c:ptCount val="2"/>
                <c:pt idx="0">
                  <c:v>InTime</c:v>
                </c:pt>
                <c:pt idx="1">
                  <c:v>NotInTime</c:v>
                </c:pt>
              </c:strCache>
            </c:strRef>
          </c:cat>
          <c:val>
            <c:numRef>
              <c:f>deliveryTime!$F$4:$F$6</c:f>
              <c:numCache>
                <c:formatCode>General</c:formatCode>
                <c:ptCount val="2"/>
                <c:pt idx="0">
                  <c:v>209.37</c:v>
                </c:pt>
                <c:pt idx="1">
                  <c:v>90.63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F55-4F0D-A33F-FB1BA85E2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per Store</a:t>
            </a:r>
          </a:p>
        </c:rich>
      </c:tx>
      <c:layout>
        <c:manualLayout>
          <c:xMode val="edge"/>
          <c:yMode val="edge"/>
          <c:x val="0.3233193350831146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Store 1 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'stores-profit'!$C$4</c:f>
              <c:numCache>
                <c:formatCode>[$$-409]#,##0.00</c:formatCode>
                <c:ptCount val="1"/>
                <c:pt idx="0">
                  <c:v>1517651.7945000001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1-499A-BFE6-AE22899F3364}"/>
            </c:ext>
          </c:extLst>
        </c:ser>
        <c:ser>
          <c:idx val="3"/>
          <c:order val="3"/>
          <c:tx>
            <c:v>Store 2 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'stores-profit'!$C$5</c:f>
              <c:numCache>
                <c:formatCode>[$$-409]#,##0.00</c:formatCode>
                <c:ptCount val="1"/>
                <c:pt idx="0">
                  <c:v>4783345.8971999902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1-499A-BFE6-AE22899F3364}"/>
            </c:ext>
          </c:extLst>
        </c:ser>
        <c:ser>
          <c:idx val="4"/>
          <c:order val="4"/>
          <c:tx>
            <c:v>Store 3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'stores-profit'!$C$6</c:f>
              <c:numCache>
                <c:formatCode>[$$-409]#,##0.00</c:formatCode>
                <c:ptCount val="1"/>
                <c:pt idx="0">
                  <c:v>764013.49979999999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61-499A-BFE6-AE22899F33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2815824"/>
        <c:axId val="19127991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'stores-profit'!$B$3</c15:sqref>
                        </c15:formulaRef>
                      </c:ext>
                    </c:extLst>
                    <c:strCache>
                      <c:ptCount val="1"/>
                      <c:pt idx="0">
                        <c:v>store_id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'stores-profit'!$B$4:$B$6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261-499A-BFE6-AE22899F336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'stores-profit'!$C$3</c15:sqref>
                        </c15:formulaRef>
                      </c:ext>
                    </c:extLst>
                    <c:strCache>
                      <c:ptCount val="1"/>
                      <c:pt idx="0">
                        <c:v>store_profit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'stores-profit'!$C$4:$C$6</c15:sqref>
                        </c15:formulaRef>
                      </c:ext>
                    </c:extLst>
                    <c:numCache>
                      <c:formatCode>[$$-409]#,##0.00</c:formatCode>
                      <c:ptCount val="3"/>
                      <c:pt idx="0">
                        <c:v>1517651.7945000001</c:v>
                      </c:pt>
                      <c:pt idx="1">
                        <c:v>4783345.8971999902</c:v>
                      </c:pt>
                      <c:pt idx="2">
                        <c:v>764013.49979999999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261-499A-BFE6-AE22899F3364}"/>
                  </c:ext>
                </c:extLst>
              </c15:ser>
            </c15:filteredBarSeries>
          </c:ext>
        </c:extLst>
      </c:barChart>
      <c:catAx>
        <c:axId val="1912815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1912799184"/>
        <c:crosses val="autoZero"/>
        <c:auto val="1"/>
        <c:lblAlgn val="ctr"/>
        <c:lblOffset val="100"/>
        <c:noMultiLvlLbl val="0"/>
      </c:catAx>
      <c:valAx>
        <c:axId val="191279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81582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12700" cmpd="thickThin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queries graphs.xlsx]profitCat!PivotTable3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per Category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profitCat!$B$12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profitCat!$A$13:$A$20</c:f>
              <c:strCache>
                <c:ptCount val="7"/>
                <c:pt idx="0">
                  <c:v>Children Bicycles</c:v>
                </c:pt>
                <c:pt idx="1">
                  <c:v>Comfort Bicycles</c:v>
                </c:pt>
                <c:pt idx="2">
                  <c:v>Cruisers Bicycles</c:v>
                </c:pt>
                <c:pt idx="3">
                  <c:v>Cyclocross Bicycles</c:v>
                </c:pt>
                <c:pt idx="4">
                  <c:v>Electric Bikes</c:v>
                </c:pt>
                <c:pt idx="5">
                  <c:v>Mountain Bikes</c:v>
                </c:pt>
                <c:pt idx="6">
                  <c:v>Road Bikes</c:v>
                </c:pt>
              </c:strCache>
            </c:strRef>
          </c:cat>
          <c:val>
            <c:numRef>
              <c:f>profitCat!$B$13:$B$20</c:f>
              <c:numCache>
                <c:formatCode>[$$-409]#,##0.00</c:formatCode>
                <c:ptCount val="7"/>
                <c:pt idx="0">
                  <c:v>292189.19819999998</c:v>
                </c:pt>
                <c:pt idx="1">
                  <c:v>394020.0981</c:v>
                </c:pt>
                <c:pt idx="2">
                  <c:v>995032.6237</c:v>
                </c:pt>
                <c:pt idx="3">
                  <c:v>711011.83589999995</c:v>
                </c:pt>
                <c:pt idx="4">
                  <c:v>916684.78</c:v>
                </c:pt>
                <c:pt idx="5">
                  <c:v>2715079.5337</c:v>
                </c:pt>
                <c:pt idx="6">
                  <c:v>1665098.4879999999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E-4E0C-8839-98AC75267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12143"/>
        <c:axId val="898801327"/>
      </c:barChart>
      <c:catAx>
        <c:axId val="89881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801327"/>
        <c:crosses val="autoZero"/>
        <c:auto val="1"/>
        <c:lblAlgn val="ctr"/>
        <c:lblOffset val="100"/>
        <c:noMultiLvlLbl val="0"/>
      </c:catAx>
      <c:valAx>
        <c:axId val="89880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81214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12700">
          <a:solidFill>
            <a:schemeClr val="accent3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queries graphs.xlsx]profitCatStore!PivotTable5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Category's</a:t>
            </a:r>
            <a:r>
              <a:rPr lang="en-US" baseline="0"/>
              <a:t> Profit per Store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profitCatStore!$F$2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profitCatStore!$E$3:$E$27</c:f>
              <c:multiLvlStrCache>
                <c:ptCount val="21"/>
                <c:lvl>
                  <c:pt idx="0">
                    <c:v>Children Bicycles</c:v>
                  </c:pt>
                  <c:pt idx="1">
                    <c:v>Comfort Bicycles</c:v>
                  </c:pt>
                  <c:pt idx="2">
                    <c:v>Cruisers Bicycles</c:v>
                  </c:pt>
                  <c:pt idx="3">
                    <c:v>Cyclocross Bicycles</c:v>
                  </c:pt>
                  <c:pt idx="4">
                    <c:v>Electric Bikes</c:v>
                  </c:pt>
                  <c:pt idx="5">
                    <c:v>Mountain Bikes</c:v>
                  </c:pt>
                  <c:pt idx="6">
                    <c:v>Road Bikes</c:v>
                  </c:pt>
                  <c:pt idx="7">
                    <c:v>Children Bicycles</c:v>
                  </c:pt>
                  <c:pt idx="8">
                    <c:v>Comfort Bicycles</c:v>
                  </c:pt>
                  <c:pt idx="9">
                    <c:v>Cruisers Bicycles</c:v>
                  </c:pt>
                  <c:pt idx="10">
                    <c:v>Cyclocross Bicycles</c:v>
                  </c:pt>
                  <c:pt idx="11">
                    <c:v>Electric Bikes</c:v>
                  </c:pt>
                  <c:pt idx="12">
                    <c:v>Mountain Bikes</c:v>
                  </c:pt>
                  <c:pt idx="13">
                    <c:v>Road Bikes</c:v>
                  </c:pt>
                  <c:pt idx="14">
                    <c:v>Children Bicycles</c:v>
                  </c:pt>
                  <c:pt idx="15">
                    <c:v>Comfort Bicycles</c:v>
                  </c:pt>
                  <c:pt idx="16">
                    <c:v>Cruisers Bicycles</c:v>
                  </c:pt>
                  <c:pt idx="17">
                    <c:v>Cyclocross Bicycles</c:v>
                  </c:pt>
                  <c:pt idx="18">
                    <c:v>Electric Bikes</c:v>
                  </c:pt>
                  <c:pt idx="19">
                    <c:v>Mountain Bikes</c:v>
                  </c:pt>
                  <c:pt idx="20">
                    <c:v>Road Bikes</c:v>
                  </c:pt>
                </c:lvl>
                <c:lvl>
                  <c:pt idx="0">
                    <c:v>1</c:v>
                  </c:pt>
                  <c:pt idx="7">
                    <c:v>2</c:v>
                  </c:pt>
                  <c:pt idx="14">
                    <c:v>3</c:v>
                  </c:pt>
                </c:lvl>
              </c:multiLvlStrCache>
            </c:multiLvlStrRef>
          </c:cat>
          <c:val>
            <c:numRef>
              <c:f>profitCatStore!$F$3:$F$27</c:f>
              <c:numCache>
                <c:formatCode>[$$-409]#,##0.00</c:formatCode>
                <c:ptCount val="21"/>
                <c:pt idx="0">
                  <c:v>61402.667399999998</c:v>
                </c:pt>
                <c:pt idx="1">
                  <c:v>86391.176399999997</c:v>
                </c:pt>
                <c:pt idx="2">
                  <c:v>207119.864</c:v>
                </c:pt>
                <c:pt idx="3">
                  <c:v>162300.9332</c:v>
                </c:pt>
                <c:pt idx="4">
                  <c:v>219010.49239999999</c:v>
                </c:pt>
                <c:pt idx="5">
                  <c:v>562247.64100000099</c:v>
                </c:pt>
                <c:pt idx="6">
                  <c:v>307350.26209999999</c:v>
                </c:pt>
                <c:pt idx="7">
                  <c:v>202651.87599999999</c:v>
                </c:pt>
                <c:pt idx="8">
                  <c:v>263829.8444</c:v>
                </c:pt>
                <c:pt idx="9">
                  <c:v>681795.77300000202</c:v>
                </c:pt>
                <c:pt idx="10">
                  <c:v>487774.56160000002</c:v>
                </c:pt>
                <c:pt idx="11">
                  <c:v>602829.78139999998</c:v>
                </c:pt>
                <c:pt idx="12">
                  <c:v>1836392.2264</c:v>
                </c:pt>
                <c:pt idx="13">
                  <c:v>1140477.2146999999</c:v>
                </c:pt>
                <c:pt idx="14">
                  <c:v>28134.6548</c:v>
                </c:pt>
                <c:pt idx="15">
                  <c:v>43799.077299999997</c:v>
                </c:pt>
                <c:pt idx="16">
                  <c:v>106116.98669999999</c:v>
                </c:pt>
                <c:pt idx="17">
                  <c:v>60936.341099999998</c:v>
                </c:pt>
                <c:pt idx="18">
                  <c:v>94844.506200000003</c:v>
                </c:pt>
                <c:pt idx="19">
                  <c:v>316439.66629999998</c:v>
                </c:pt>
                <c:pt idx="20">
                  <c:v>217271.01120000001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D-4F13-A9A4-2FA7CC341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38684255"/>
        <c:axId val="1038684671"/>
      </c:barChart>
      <c:catAx>
        <c:axId val="10386842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684671"/>
        <c:crosses val="autoZero"/>
        <c:auto val="1"/>
        <c:lblAlgn val="ctr"/>
        <c:lblOffset val="100"/>
        <c:noMultiLvlLbl val="0"/>
      </c:catAx>
      <c:valAx>
        <c:axId val="103868467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68425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12700">
          <a:solidFill>
            <a:schemeClr val="accent3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[my queries graphs.xlsx]Sheet6!PivotTable11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Brand Profit</a:t>
            </a:r>
            <a:r>
              <a:rPr lang="en-US" baseline="0"/>
              <a:t> Part per Category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28265216847893"/>
          <c:y val="0.12771488642453727"/>
          <c:w val="0.7784980798589658"/>
          <c:h val="0.743503207932341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Sheet6!$B$5:$B$12</c:f>
              <c:numCache>
                <c:formatCode>0.00%</c:formatCode>
                <c:ptCount val="7"/>
                <c:pt idx="0">
                  <c:v>1.5001500150015E-2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F-4FC0-8E9A-263183C4CBC0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Sheet6!$C$5:$C$12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2.9700000000000001E-2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F-4FC0-8E9A-263183C4CBC0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Sheet6!$D$5:$D$12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6.3500000000000001E-2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2F-4FC0-8E9A-263183C4CBC0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Sheet6!$E$5:$E$12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0.15479999999999999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2F-4FC0-8E9A-263183C4CBC0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Sheet6!$F$5:$F$12</c:f>
              <c:numCache>
                <c:formatCode>0.00%</c:formatCode>
                <c:ptCount val="7"/>
                <c:pt idx="0">
                  <c:v>0.10061006100610061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5.7999999999999996E-2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2F-4FC0-8E9A-263183C4CBC0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Sheet6!$G$5:$G$12</c:f>
              <c:numCache>
                <c:formatCode>0.00%</c:formatCode>
                <c:ptCount val="7"/>
                <c:pt idx="0">
                  <c:v>8.1008100810081012E-3</c:v>
                </c:pt>
                <c:pt idx="1">
                  <c:v>0.3034</c:v>
                </c:pt>
                <c:pt idx="2">
                  <c:v>0.14169999999999999</c:v>
                </c:pt>
                <c:pt idx="3">
                  <c:v>0</c:v>
                </c:pt>
                <c:pt idx="4">
                  <c:v>4.9699999999999994E-2</c:v>
                </c:pt>
                <c:pt idx="5">
                  <c:v>6.9999999999999993E-3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2F-4FC0-8E9A-263183C4CBC0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Sheet6!$H$5:$H$12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0.62240000000000006</c:v>
                </c:pt>
                <c:pt idx="4">
                  <c:v>0</c:v>
                </c:pt>
                <c:pt idx="5">
                  <c:v>0.16269999999999998</c:v>
                </c:pt>
                <c:pt idx="6">
                  <c:v>3.9800000000000002E-2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2F-4FC0-8E9A-263183C4CBC0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Sheet6!$I$5:$I$12</c:f>
              <c:numCache>
                <c:formatCode>0.00%</c:formatCode>
                <c:ptCount val="7"/>
                <c:pt idx="0">
                  <c:v>0.71277127712771271</c:v>
                </c:pt>
                <c:pt idx="1">
                  <c:v>0.6966</c:v>
                </c:pt>
                <c:pt idx="2">
                  <c:v>0.7034999999999999</c:v>
                </c:pt>
                <c:pt idx="3">
                  <c:v>0</c:v>
                </c:pt>
                <c:pt idx="4">
                  <c:v>3.4799999999999998E-2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2F-4FC0-8E9A-263183C4CBC0}"/>
            </c:ext>
          </c:extLst>
        </c:ser>
        <c:ser>
          <c:idx val="8"/>
          <c:order val="8"/>
          <c:tx>
            <c:strRef>
              <c:f>Sheet6!$J$3:$J$4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Sheet6!$J$5:$J$12</c:f>
              <c:numCache>
                <c:formatCode>0.00%</c:formatCode>
                <c:ptCount val="7"/>
                <c:pt idx="0">
                  <c:v>0.16351635163516351</c:v>
                </c:pt>
                <c:pt idx="1">
                  <c:v>0</c:v>
                </c:pt>
                <c:pt idx="2">
                  <c:v>0</c:v>
                </c:pt>
                <c:pt idx="3">
                  <c:v>0.37759999999999999</c:v>
                </c:pt>
                <c:pt idx="4">
                  <c:v>0.91549999999999998</c:v>
                </c:pt>
                <c:pt idx="5">
                  <c:v>0.67909999999999993</c:v>
                </c:pt>
                <c:pt idx="6">
                  <c:v>0.96019999999999994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2F-4FC0-8E9A-263183C4C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3255696"/>
        <c:axId val="1913254448"/>
      </c:barChart>
      <c:catAx>
        <c:axId val="191325569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54448"/>
        <c:crosses val="autoZero"/>
        <c:auto val="1"/>
        <c:lblAlgn val="ctr"/>
        <c:lblOffset val="100"/>
        <c:noMultiLvlLbl val="0"/>
      </c:catAx>
      <c:valAx>
        <c:axId val="1913254448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Brand</a:t>
                </a:r>
              </a:p>
            </c:rich>
          </c:tx>
          <c:layout>
            <c:manualLayout>
              <c:xMode val="edge"/>
              <c:yMode val="edge"/>
              <c:x val="1.0709911261092364E-2"/>
              <c:y val="0.404950598452680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55696"/>
        <c:crosses val="autoZero"/>
        <c:crossBetween val="between"/>
      </c:valAx>
      <c:spPr>
        <a:noFill/>
        <a:ln w="12700">
          <a:solidFill>
            <a:schemeClr val="accent3"/>
          </a:solidFill>
        </a:ln>
        <a:effectLst/>
      </c:spPr>
    </c:plotArea>
    <c:legend>
      <c:legendPos val="l"/>
      <c:layout>
        <c:manualLayout>
          <c:xMode val="edge"/>
          <c:yMode val="edge"/>
          <c:x val="5.8724192672835275E-2"/>
          <c:y val="0.11411276470022397"/>
          <c:w val="5.5316187447596067E-2"/>
          <c:h val="0.615137772675086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[my queries graphs.xlsx]Sheet7!PivotTable12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Brand Profit</a:t>
            </a:r>
            <a:r>
              <a:rPr lang="en-US" baseline="0"/>
              <a:t> Part per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28265216847893"/>
          <c:y val="0.12771488642453727"/>
          <c:w val="0.7784980798589658"/>
          <c:h val="0.743503207932341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Sheet7!$B$5:$B$8</c:f>
              <c:numCache>
                <c:formatCode>0.00%</c:formatCode>
                <c:ptCount val="3"/>
                <c:pt idx="0">
                  <c:v>5.9999999999999995E-4</c:v>
                </c:pt>
                <c:pt idx="1">
                  <c:v>6.0006000600060011E-4</c:v>
                </c:pt>
                <c:pt idx="2">
                  <c:v>7.9976007197840647E-4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D-48AA-99FB-42AA316EA051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Sheet7!$C$5:$C$8</c:f>
              <c:numCache>
                <c:formatCode>0.00%</c:formatCode>
                <c:ptCount val="3"/>
                <c:pt idx="0">
                  <c:v>1.46E-2</c:v>
                </c:pt>
                <c:pt idx="1">
                  <c:v>1.0701070107010702E-2</c:v>
                </c:pt>
                <c:pt idx="2">
                  <c:v>4.5986204138758376E-3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AD-48AA-99FB-42AA316EA051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Sheet7!$D$5:$D$8</c:f>
              <c:numCache>
                <c:formatCode>0.00%</c:formatCode>
                <c:ptCount val="3"/>
                <c:pt idx="0">
                  <c:v>1.5800000000000002E-2</c:v>
                </c:pt>
                <c:pt idx="1">
                  <c:v>2.1502150215021502E-2</c:v>
                </c:pt>
                <c:pt idx="2">
                  <c:v>2.4792562231330601E-2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D-48AA-99FB-42AA316EA051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Sheet7!$E$5:$E$8</c:f>
              <c:numCache>
                <c:formatCode>0.00%</c:formatCode>
                <c:ptCount val="3"/>
                <c:pt idx="0">
                  <c:v>2.2099999999999998E-2</c:v>
                </c:pt>
                <c:pt idx="1">
                  <c:v>2.1202120212021204E-2</c:v>
                </c:pt>
                <c:pt idx="2">
                  <c:v>1.9194241727481756E-2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AD-48AA-99FB-42AA316EA051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Sheet7!$F$5:$F$8</c:f>
              <c:numCache>
                <c:formatCode>0.00%</c:formatCode>
                <c:ptCount val="3"/>
                <c:pt idx="0">
                  <c:v>1.8600000000000002E-2</c:v>
                </c:pt>
                <c:pt idx="1">
                  <c:v>2.3702370237023703E-2</c:v>
                </c:pt>
                <c:pt idx="2">
                  <c:v>2.1693491952414275E-2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AD-48AA-99FB-42AA316EA051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Sheet7!$G$5:$G$8</c:f>
              <c:numCache>
                <c:formatCode>0.00%</c:formatCode>
                <c:ptCount val="3"/>
                <c:pt idx="0">
                  <c:v>3.56E-2</c:v>
                </c:pt>
                <c:pt idx="1">
                  <c:v>3.9003900390039002E-2</c:v>
                </c:pt>
                <c:pt idx="2">
                  <c:v>5.2884134759572127E-2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AD-48AA-99FB-42AA316EA051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Sheet7!$H$5:$H$8</c:f>
              <c:numCache>
                <c:formatCode>0.00%</c:formatCode>
                <c:ptCount val="3"/>
                <c:pt idx="0">
                  <c:v>0.14349999999999999</c:v>
                </c:pt>
                <c:pt idx="1">
                  <c:v>0.12231223122312232</c:v>
                </c:pt>
                <c:pt idx="2">
                  <c:v>0.1097670698790363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AD-48AA-99FB-42AA316EA051}"/>
            </c:ext>
          </c:extLst>
        </c:ser>
        <c:ser>
          <c:idx val="7"/>
          <c:order val="7"/>
          <c:tx>
            <c:strRef>
              <c:f>Sheet7!$I$3:$I$4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Sheet7!$I$5:$I$8</c:f>
              <c:numCache>
                <c:formatCode>0.00%</c:formatCode>
                <c:ptCount val="3"/>
                <c:pt idx="0">
                  <c:v>0.18</c:v>
                </c:pt>
                <c:pt idx="1">
                  <c:v>0.15831583158315832</c:v>
                </c:pt>
                <c:pt idx="2">
                  <c:v>0.1367589723083075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AD-48AA-99FB-42AA316EA051}"/>
            </c:ext>
          </c:extLst>
        </c:ser>
        <c:ser>
          <c:idx val="8"/>
          <c:order val="8"/>
          <c:tx>
            <c:strRef>
              <c:f>Sheet7!$J$3:$J$4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Sheet7!$A$5:$A$8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Sheet7!$J$5:$J$8</c:f>
              <c:numCache>
                <c:formatCode>0.00%</c:formatCode>
                <c:ptCount val="3"/>
                <c:pt idx="0">
                  <c:v>0.56920000000000004</c:v>
                </c:pt>
                <c:pt idx="1">
                  <c:v>0.60266026602660272</c:v>
                </c:pt>
                <c:pt idx="2">
                  <c:v>0.62951114665600316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AD-48AA-99FB-42AA316EA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3255696"/>
        <c:axId val="1913254448"/>
      </c:barChart>
      <c:catAx>
        <c:axId val="191325569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54448"/>
        <c:crosses val="autoZero"/>
        <c:auto val="1"/>
        <c:lblAlgn val="ctr"/>
        <c:lblOffset val="100"/>
        <c:noMultiLvlLbl val="0"/>
      </c:catAx>
      <c:valAx>
        <c:axId val="1913254448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Brand</a:t>
                </a:r>
              </a:p>
            </c:rich>
          </c:tx>
          <c:layout>
            <c:manualLayout>
              <c:xMode val="edge"/>
              <c:yMode val="edge"/>
              <c:x val="1.0709911261092364E-2"/>
              <c:y val="0.404950598452680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55696"/>
        <c:crosses val="autoZero"/>
        <c:crossBetween val="between"/>
      </c:valAx>
      <c:spPr>
        <a:noFill/>
        <a:ln w="12700">
          <a:solidFill>
            <a:schemeClr val="accent3"/>
          </a:solidFill>
        </a:ln>
        <a:effectLst/>
      </c:spPr>
    </c:plotArea>
    <c:legend>
      <c:legendPos val="l"/>
      <c:layout>
        <c:manualLayout>
          <c:xMode val="edge"/>
          <c:yMode val="edge"/>
          <c:x val="5.8650282636392173E-2"/>
          <c:y val="0.11556996928152313"/>
          <c:w val="5.5316187447596067E-2"/>
          <c:h val="0.615137772675086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per Brand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'brands-profit'!$C$3</c:f>
              <c:strCache>
                <c:ptCount val="1"/>
                <c:pt idx="0">
                  <c:v>brand_profit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'brands-profit'!$A$4:$A$12</c:f>
              <c:numCache>
                <c:formatCode>General</c:formatCode>
                <c:ptCount val="9"/>
                <c:pt idx="0">
                  <c:v>9</c:v>
                </c:pt>
                <c:pt idx="1">
                  <c:v>1</c:v>
                </c:pt>
                <c:pt idx="2">
                  <c:v>8</c:v>
                </c:pt>
                <c:pt idx="3">
                  <c:v>7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cat>
          <c:val>
            <c:numRef>
              <c:f>'brands-profit'!$C$4:$C$12</c:f>
              <c:numCache>
                <c:formatCode>[$$-409]#,##0.00</c:formatCode>
                <c:ptCount val="9"/>
                <c:pt idx="0">
                  <c:v>4497941.7205999801</c:v>
                </c:pt>
                <c:pt idx="1">
                  <c:v>1184206.4251999999</c:v>
                </c:pt>
                <c:pt idx="2">
                  <c:v>934138.30009999999</c:v>
                </c:pt>
                <c:pt idx="3">
                  <c:v>319472.05310000002</c:v>
                </c:pt>
                <c:pt idx="4">
                  <c:v>183251.0802</c:v>
                </c:pt>
                <c:pt idx="5">
                  <c:v>169002.0343</c:v>
                </c:pt>
                <c:pt idx="6">
                  <c:v>149476.34</c:v>
                </c:pt>
                <c:pt idx="7">
                  <c:v>78898.948000000004</c:v>
                </c:pt>
                <c:pt idx="8">
                  <c:v>4320.4789000000001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C9-4F86-80A8-38E9850B41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2695712"/>
        <c:axId val="19426961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'brands-profit'!$D$3</c15:sqref>
                        </c15:formulaRef>
                      </c:ext>
                    </c:extLst>
                    <c:strCache>
                      <c:ptCount val="1"/>
                      <c:pt idx="0">
                        <c:v>percent_of_total_profit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'brands-profit'!$A$4:$A$12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9</c:v>
                      </c:pt>
                      <c:pt idx="1">
                        <c:v>1</c:v>
                      </c:pt>
                      <c:pt idx="2">
                        <c:v>8</c:v>
                      </c:pt>
                      <c:pt idx="3">
                        <c:v>7</c:v>
                      </c:pt>
                      <c:pt idx="4">
                        <c:v>2</c:v>
                      </c:pt>
                      <c:pt idx="5">
                        <c:v>3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'brands-profit'!$D$4:$D$12</c15:sqref>
                        </c15:formulaRef>
                      </c:ext>
                    </c:extLst>
                    <c:numCache>
                      <c:formatCode>0.00%</c:formatCode>
                      <c:ptCount val="9"/>
                      <c:pt idx="0">
                        <c:v>0.59809999999999997</c:v>
                      </c:pt>
                      <c:pt idx="1">
                        <c:v>0.1575</c:v>
                      </c:pt>
                      <c:pt idx="2">
                        <c:v>0.1242</c:v>
                      </c:pt>
                      <c:pt idx="3">
                        <c:v>4.2500000000000003E-2</c:v>
                      </c:pt>
                      <c:pt idx="4">
                        <c:v>2.4400000000000002E-2</c:v>
                      </c:pt>
                      <c:pt idx="5">
                        <c:v>2.2499999999999999E-2</c:v>
                      </c:pt>
                      <c:pt idx="6">
                        <c:v>1.9900000000000001E-2</c:v>
                      </c:pt>
                      <c:pt idx="7">
                        <c:v>1.0500000000000001E-2</c:v>
                      </c:pt>
                      <c:pt idx="8">
                        <c:v>5.9999999999999995E-4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BC9-4F86-80A8-38E9850B4193}"/>
                  </c:ext>
                </c:extLst>
              </c15:ser>
            </c15:filteredBarSeries>
          </c:ext>
        </c:extLst>
      </c:barChart>
      <c:catAx>
        <c:axId val="194269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696128"/>
        <c:crosses val="autoZero"/>
        <c:auto val="1"/>
        <c:lblAlgn val="ctr"/>
        <c:lblOffset val="100"/>
        <c:noMultiLvlLbl val="0"/>
      </c:catAx>
      <c:valAx>
        <c:axId val="19426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69571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12700">
          <a:solidFill>
            <a:schemeClr val="accent3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Percent of Total per Brand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080361496518685"/>
          <c:y val="0.29199834162520727"/>
          <c:w val="0.48179565700080951"/>
          <c:h val="0.54987625972700604"/>
        </c:manualLayout>
      </c:layout>
      <c:pieChart>
        <c:varyColors val="1"/>
        <c:ser>
          <c:idx val="0"/>
          <c:order val="0"/>
          <c:tx>
            <c:strRef>
              <c:f>'brands-profit'!$C$3</c:f>
              <c:strCache>
                <c:ptCount val="1"/>
                <c:pt idx="0">
                  <c:v>brand_profit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3-4741-A07C-E665756498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3-4741-A07C-E665756498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3-4741-A07C-E665756498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3-4741-A07C-E665756498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3-4741-A07C-E6657564989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3-4741-A07C-E6657564989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3-4741-A07C-E6657564989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3-4741-A07C-E6657564989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3-4741-A07C-E6657564989F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3-4741-A07C-E6657564989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3-4741-A07C-E6657564989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3-4741-A07C-E6657564989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3-4741-A07C-E6657564989F}"/>
                </c:ext>
              </c:extLst>
            </c:dLbl>
            <c:dLbl>
              <c:idx val="7"/>
              <c:layout>
                <c:manualLayout>
                  <c:x val="-3.0443343999762902E-2"/>
                  <c:y val="-7.054671761954266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3-4741-A07C-E6657564989F}"/>
                </c:ext>
              </c:extLst>
            </c:dLbl>
            <c:dLbl>
              <c:idx val="8"/>
              <c:layout>
                <c:manualLayout>
                  <c:x val="1.6605460363507039E-2"/>
                  <c:y val="-7.0546717619542829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3-4741-A07C-E6657564989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'brands-profit'!$A$4:$A$12</c:f>
              <c:numCache>
                <c:formatCode>General</c:formatCode>
                <c:ptCount val="9"/>
                <c:pt idx="0">
                  <c:v>9</c:v>
                </c:pt>
                <c:pt idx="1">
                  <c:v>1</c:v>
                </c:pt>
                <c:pt idx="2">
                  <c:v>8</c:v>
                </c:pt>
                <c:pt idx="3">
                  <c:v>7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cat>
          <c:val>
            <c:numRef>
              <c:f>'brands-profit'!$C$4:$C$12</c:f>
              <c:numCache>
                <c:formatCode>[$$-409]#,##0.00</c:formatCode>
                <c:ptCount val="9"/>
                <c:pt idx="0">
                  <c:v>4497941.7205999801</c:v>
                </c:pt>
                <c:pt idx="1">
                  <c:v>1184206.4251999999</c:v>
                </c:pt>
                <c:pt idx="2">
                  <c:v>934138.30009999999</c:v>
                </c:pt>
                <c:pt idx="3">
                  <c:v>319472.05310000002</c:v>
                </c:pt>
                <c:pt idx="4">
                  <c:v>183251.0802</c:v>
                </c:pt>
                <c:pt idx="5">
                  <c:v>169002.0343</c:v>
                </c:pt>
                <c:pt idx="6">
                  <c:v>149476.34</c:v>
                </c:pt>
                <c:pt idx="7">
                  <c:v>78898.948000000004</c:v>
                </c:pt>
                <c:pt idx="8">
                  <c:v>4320.4789000000001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543-4741-A07C-E66575649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'brands-profit'!$D$3</c15:sqref>
                        </c15:formulaRef>
                      </c:ext>
                    </c:extLst>
                    <c:strCache>
                      <c:ptCount val="1"/>
                      <c:pt idx="0">
                        <c:v>percent_of_total_profit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5543-4741-A07C-E6657564989F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5543-4741-A07C-E6657564989F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5543-4741-A07C-E6657564989F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5543-4741-A07C-E6657564989F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5543-4741-A07C-E6657564989F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5543-4741-A07C-E6657564989F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5543-4741-A07C-E6657564989F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5543-4741-A07C-E6657564989F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5543-4741-A07C-E6657564989F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'brands-profit'!$A$4:$A$12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9</c:v>
                      </c:pt>
                      <c:pt idx="1">
                        <c:v>1</c:v>
                      </c:pt>
                      <c:pt idx="2">
                        <c:v>8</c:v>
                      </c:pt>
                      <c:pt idx="3">
                        <c:v>7</c:v>
                      </c:pt>
                      <c:pt idx="4">
                        <c:v>2</c:v>
                      </c:pt>
                      <c:pt idx="5">
                        <c:v>3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'brands-profit'!$D$4:$D$12</c15:sqref>
                        </c15:formulaRef>
                      </c:ext>
                    </c:extLst>
                    <c:numCache>
                      <c:formatCode>0.00%</c:formatCode>
                      <c:ptCount val="9"/>
                      <c:pt idx="0">
                        <c:v>0.59809999999999997</c:v>
                      </c:pt>
                      <c:pt idx="1">
                        <c:v>0.1575</c:v>
                      </c:pt>
                      <c:pt idx="2">
                        <c:v>0.1242</c:v>
                      </c:pt>
                      <c:pt idx="3">
                        <c:v>4.2500000000000003E-2</c:v>
                      </c:pt>
                      <c:pt idx="4">
                        <c:v>2.4400000000000002E-2</c:v>
                      </c:pt>
                      <c:pt idx="5">
                        <c:v>2.2499999999999999E-2</c:v>
                      </c:pt>
                      <c:pt idx="6">
                        <c:v>1.9900000000000001E-2</c:v>
                      </c:pt>
                      <c:pt idx="7">
                        <c:v>1.0500000000000001E-2</c:v>
                      </c:pt>
                      <c:pt idx="8">
                        <c:v>5.9999999999999995E-4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5-5543-4741-A07C-E6657564989F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081506116083312E-2"/>
          <c:y val="9.7373079094813381E-2"/>
          <c:w val="8.008498937632795E-2"/>
          <c:h val="0.83530785448822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[my queries graphs.xlsx]rangePrice!PivotTable7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Orders Amount per Price Range&amp;Store</a:t>
            </a:r>
            <a:endParaRPr lang="he-IL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rangePrice!$G$7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rangePrice!$F$8:$F$38</c:f>
              <c:multiLvlStrCache>
                <c:ptCount val="27"/>
                <c:lvl>
                  <c:pt idx="0">
                    <c:v>1. Under250</c:v>
                  </c:pt>
                  <c:pt idx="1">
                    <c:v>2. 250-500</c:v>
                  </c:pt>
                  <c:pt idx="2">
                    <c:v>3. 500-750</c:v>
                  </c:pt>
                  <c:pt idx="3">
                    <c:v>4. 750-1000</c:v>
                  </c:pt>
                  <c:pt idx="4">
                    <c:v>5. 1000-1500</c:v>
                  </c:pt>
                  <c:pt idx="5">
                    <c:v>6. 1500-2000</c:v>
                  </c:pt>
                  <c:pt idx="6">
                    <c:v>7. 2000-3000</c:v>
                  </c:pt>
                  <c:pt idx="7">
                    <c:v>8. 3000-6000</c:v>
                  </c:pt>
                  <c:pt idx="8">
                    <c:v>9. Over6000</c:v>
                  </c:pt>
                  <c:pt idx="9">
                    <c:v>1. Under250</c:v>
                  </c:pt>
                  <c:pt idx="10">
                    <c:v>2. 250-500</c:v>
                  </c:pt>
                  <c:pt idx="11">
                    <c:v>3. 500-750</c:v>
                  </c:pt>
                  <c:pt idx="12">
                    <c:v>4. 750-1000</c:v>
                  </c:pt>
                  <c:pt idx="13">
                    <c:v>5. 1000-1500</c:v>
                  </c:pt>
                  <c:pt idx="14">
                    <c:v>6. 1500-2000</c:v>
                  </c:pt>
                  <c:pt idx="15">
                    <c:v>7. 2000-3000</c:v>
                  </c:pt>
                  <c:pt idx="16">
                    <c:v>8. 3000-6000</c:v>
                  </c:pt>
                  <c:pt idx="17">
                    <c:v>9. Over6000</c:v>
                  </c:pt>
                  <c:pt idx="18">
                    <c:v>1. Under250</c:v>
                  </c:pt>
                  <c:pt idx="19">
                    <c:v>2. 250-500</c:v>
                  </c:pt>
                  <c:pt idx="20">
                    <c:v>3. 500-750</c:v>
                  </c:pt>
                  <c:pt idx="21">
                    <c:v>4. 750-1000</c:v>
                  </c:pt>
                  <c:pt idx="22">
                    <c:v>5. 1000-1500</c:v>
                  </c:pt>
                  <c:pt idx="23">
                    <c:v>6. 1500-2000</c:v>
                  </c:pt>
                  <c:pt idx="24">
                    <c:v>7. 2000-3000</c:v>
                  </c:pt>
                  <c:pt idx="25">
                    <c:v>8. 3000-6000</c:v>
                  </c:pt>
                  <c:pt idx="26">
                    <c:v>9. Over6000</c:v>
                  </c:pt>
                </c:lvl>
                <c:lvl>
                  <c:pt idx="0">
                    <c:v>1</c:v>
                  </c:pt>
                  <c:pt idx="9">
                    <c:v>2</c:v>
                  </c:pt>
                  <c:pt idx="18">
                    <c:v>3</c:v>
                  </c:pt>
                </c:lvl>
              </c:multiLvlStrCache>
            </c:multiLvlStrRef>
          </c:cat>
          <c:val>
            <c:numRef>
              <c:f>rangePrice!$G$8:$G$38</c:f>
              <c:numCache>
                <c:formatCode>General</c:formatCode>
                <c:ptCount val="27"/>
                <c:pt idx="0">
                  <c:v>75</c:v>
                </c:pt>
                <c:pt idx="1">
                  <c:v>532</c:v>
                </c:pt>
                <c:pt idx="2">
                  <c:v>309</c:v>
                </c:pt>
                <c:pt idx="3">
                  <c:v>133</c:v>
                </c:pt>
                <c:pt idx="4">
                  <c:v>67</c:v>
                </c:pt>
                <c:pt idx="5">
                  <c:v>134</c:v>
                </c:pt>
                <c:pt idx="6">
                  <c:v>137</c:v>
                </c:pt>
                <c:pt idx="7">
                  <c:v>122</c:v>
                </c:pt>
                <c:pt idx="8">
                  <c:v>7</c:v>
                </c:pt>
                <c:pt idx="9">
                  <c:v>232</c:v>
                </c:pt>
                <c:pt idx="10">
                  <c:v>1741</c:v>
                </c:pt>
                <c:pt idx="11">
                  <c:v>971</c:v>
                </c:pt>
                <c:pt idx="12">
                  <c:v>367</c:v>
                </c:pt>
                <c:pt idx="13">
                  <c:v>233</c:v>
                </c:pt>
                <c:pt idx="14">
                  <c:v>386</c:v>
                </c:pt>
                <c:pt idx="15">
                  <c:v>363</c:v>
                </c:pt>
                <c:pt idx="16">
                  <c:v>451</c:v>
                </c:pt>
                <c:pt idx="17">
                  <c:v>35</c:v>
                </c:pt>
                <c:pt idx="18">
                  <c:v>33</c:v>
                </c:pt>
                <c:pt idx="19">
                  <c:v>302</c:v>
                </c:pt>
                <c:pt idx="20">
                  <c:v>150</c:v>
                </c:pt>
                <c:pt idx="21">
                  <c:v>70</c:v>
                </c:pt>
                <c:pt idx="22">
                  <c:v>38</c:v>
                </c:pt>
                <c:pt idx="23">
                  <c:v>41</c:v>
                </c:pt>
                <c:pt idx="24">
                  <c:v>60</c:v>
                </c:pt>
                <c:pt idx="25">
                  <c:v>85</c:v>
                </c:pt>
                <c:pt idx="2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F-4CE7-B720-E434D6B7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5165200"/>
        <c:axId val="405167696"/>
      </c:barChart>
      <c:catAx>
        <c:axId val="40516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67696"/>
        <c:crosses val="autoZero"/>
        <c:auto val="1"/>
        <c:lblAlgn val="ctr"/>
        <c:lblOffset val="100"/>
        <c:noMultiLvlLbl val="0"/>
      </c:catAx>
      <c:valAx>
        <c:axId val="4051676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65200"/>
        <c:crosses val="autoZero"/>
        <c:crossBetween val="between"/>
      </c:valAx>
      <c:spPr>
        <a:noFill/>
        <a:ln w="12700">
          <a:solidFill>
            <a:schemeClr val="accent3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59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13DB455-DF4E-4C65-90FF-DB948EB5802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AEA3C1-4DAA-4701-AD4A-EAB7E651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QL_Question_-_Fast__Furious_SB-PN.docx" TargetMode="External"/><Relationship Id="rId2" Type="http://schemas.openxmlformats.org/officeDocument/2006/relationships/hyperlink" Target="general_guideline_updated%20shilo%20and%20pe'er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shilo%20and%20pe'er%20graphs.xls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hilo%20and%20pe'er%20graphs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hilo%20and%20pe'er%20graphs.xlsx" TargetMode="Externa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hilo%20and%20pe'er%20graph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544C-4FC2-4559-BD49-7596EA52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528" y="27433"/>
            <a:ext cx="4504944" cy="960120"/>
          </a:xfrm>
        </p:spPr>
        <p:txBody>
          <a:bodyPr>
            <a:normAutofit/>
          </a:bodyPr>
          <a:lstStyle/>
          <a:p>
            <a:r>
              <a:rPr lang="en-US" dirty="0"/>
              <a:t>Fast &amp; Furious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466A8-3B39-416B-A548-560F2D12468B}"/>
              </a:ext>
            </a:extLst>
          </p:cNvPr>
          <p:cNvSpPr txBox="1"/>
          <p:nvPr/>
        </p:nvSpPr>
        <p:spPr>
          <a:xfrm>
            <a:off x="248575" y="792332"/>
            <a:ext cx="216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Shilo Babila</a:t>
            </a:r>
            <a:br>
              <a:rPr lang="en-US" dirty="0"/>
            </a:br>
            <a:r>
              <a:rPr lang="en-US" dirty="0"/>
              <a:t>Pe’er Nahman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8FF-CD25-4812-ABC9-D1BFC9394C37}"/>
              </a:ext>
            </a:extLst>
          </p:cNvPr>
          <p:cNvSpPr txBox="1"/>
          <p:nvPr/>
        </p:nvSpPr>
        <p:spPr>
          <a:xfrm>
            <a:off x="1518081" y="1951672"/>
            <a:ext cx="752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>
                <a:hlinkClick r:id="rId2" action="ppaction://hlinkfile"/>
              </a:rPr>
              <a:t>Our work 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>
                <a:hlinkClick r:id="rId3" action="ppaction://hlinkfile"/>
              </a:rPr>
              <a:t>Our queries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>
                <a:hlinkClick r:id="rId4" action="ppaction://hlinkfile"/>
              </a:rPr>
              <a:t>All of our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5E8B-F8A3-4EEB-9141-A04BF6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23218"/>
            <a:ext cx="10364451" cy="44828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 WHICH CITIES SHOULD WE ADVERTISE?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C7B08-5D4D-4C4C-A009-D4246F356BFA}"/>
              </a:ext>
            </a:extLst>
          </p:cNvPr>
          <p:cNvSpPr txBox="1"/>
          <p:nvPr/>
        </p:nvSpPr>
        <p:spPr>
          <a:xfrm>
            <a:off x="913149" y="971550"/>
            <a:ext cx="1036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Here again we chose to show it in a table </a:t>
            </a:r>
          </a:p>
          <a:p>
            <a:r>
              <a:rPr lang="en-US" dirty="0"/>
              <a:t>• Full table on </a:t>
            </a:r>
            <a:r>
              <a:rPr lang="en-US" dirty="0">
                <a:hlinkClick r:id="rId2" action="ppaction://hlinkfile"/>
              </a:rPr>
              <a:t>excel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24A707-AC9A-41FC-BC5D-39EFFFAC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97117"/>
              </p:ext>
            </p:extLst>
          </p:nvPr>
        </p:nvGraphicFramePr>
        <p:xfrm>
          <a:off x="3886200" y="2078831"/>
          <a:ext cx="3962400" cy="1714500"/>
        </p:xfrm>
        <a:graphic>
          <a:graphicData uri="http://schemas.openxmlformats.org/drawingml/2006/table">
            <a:tbl>
              <a:tblPr/>
              <a:tblGrid>
                <a:gridCol w="609112">
                  <a:extLst>
                    <a:ext uri="{9D8B030D-6E8A-4147-A177-3AD203B41FA5}">
                      <a16:colId xmlns:a16="http://schemas.microsoft.com/office/drawing/2014/main" val="3947833011"/>
                    </a:ext>
                  </a:extLst>
                </a:gridCol>
                <a:gridCol w="942220">
                  <a:extLst>
                    <a:ext uri="{9D8B030D-6E8A-4147-A177-3AD203B41FA5}">
                      <a16:colId xmlns:a16="http://schemas.microsoft.com/office/drawing/2014/main" val="3434937977"/>
                    </a:ext>
                  </a:extLst>
                </a:gridCol>
                <a:gridCol w="1104015">
                  <a:extLst>
                    <a:ext uri="{9D8B030D-6E8A-4147-A177-3AD203B41FA5}">
                      <a16:colId xmlns:a16="http://schemas.microsoft.com/office/drawing/2014/main" val="3083646005"/>
                    </a:ext>
                  </a:extLst>
                </a:gridCol>
                <a:gridCol w="1307053">
                  <a:extLst>
                    <a:ext uri="{9D8B030D-6E8A-4147-A177-3AD203B41FA5}">
                      <a16:colId xmlns:a16="http://schemas.microsoft.com/office/drawing/2014/main" val="23298628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Customers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76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Bakersfield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11812.7644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9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7245.9479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132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5488.6482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Yuba 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6127.9624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573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5551.3384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30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10063.0749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23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Clifton Park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8142.1841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55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9448.0482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7216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F34F4D-8DA1-46B1-A03C-624DA6B298C2}"/>
              </a:ext>
            </a:extLst>
          </p:cNvPr>
          <p:cNvSpPr txBox="1"/>
          <p:nvPr/>
        </p:nvSpPr>
        <p:spPr>
          <a:xfrm>
            <a:off x="666750" y="5124450"/>
            <a:ext cx="1002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Generally, we think that the cities with less profit and customers are the ones that need more advertising.</a:t>
            </a:r>
          </a:p>
          <a:p>
            <a:r>
              <a:rPr lang="en-US" dirty="0"/>
              <a:t>• We should reach out to those cities if we want to ‘control’ wider area of customers.</a:t>
            </a:r>
          </a:p>
        </p:txBody>
      </p:sp>
    </p:spTree>
    <p:extLst>
      <p:ext uri="{BB962C8B-B14F-4D97-AF65-F5344CB8AC3E}">
        <p14:creationId xmlns:p14="http://schemas.microsoft.com/office/powerpoint/2010/main" val="20274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D77F-9F67-4BE2-AEC9-7CD6B2A0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2043"/>
            <a:ext cx="10364451" cy="763479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volume of shopping and customers in each of the stores?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8" name="תרשים 3">
            <a:extLst>
              <a:ext uri="{FF2B5EF4-FFF2-40B4-BE49-F238E27FC236}">
                <a16:creationId xmlns:a16="http://schemas.microsoft.com/office/drawing/2014/main" id="{EDECDE41-BAD5-49E1-938E-7FA874317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82976"/>
              </p:ext>
            </p:extLst>
          </p:nvPr>
        </p:nvGraphicFramePr>
        <p:xfrm>
          <a:off x="550415" y="973431"/>
          <a:ext cx="48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01E0D2-E03F-43F4-9B30-EDE38CA4A9DE}"/>
              </a:ext>
            </a:extLst>
          </p:cNvPr>
          <p:cNvSpPr txBox="1"/>
          <p:nvPr/>
        </p:nvSpPr>
        <p:spPr>
          <a:xfrm>
            <a:off x="1393794" y="5220070"/>
            <a:ext cx="952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Store 2 have the largest amount of customers, and orders</a:t>
            </a:r>
            <a:r>
              <a:rPr lang="he-IL" dirty="0"/>
              <a:t> </a:t>
            </a:r>
            <a:r>
              <a:rPr lang="en-US" dirty="0"/>
              <a:t>(and profit).</a:t>
            </a:r>
          </a:p>
          <a:p>
            <a:r>
              <a:rPr lang="en-US" dirty="0"/>
              <a:t>• Store 3 have the least amount of customers and orders (and profit).</a:t>
            </a:r>
          </a:p>
          <a:p>
            <a:r>
              <a:rPr lang="en-US" dirty="0"/>
              <a:t>• Customers usually do only one order (customers &amp; orders amount is close)</a:t>
            </a:r>
          </a:p>
          <a:p>
            <a:r>
              <a:rPr lang="en-US" dirty="0"/>
              <a:t>• We suggest advertising store 3 &amp; 1 more.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F8D3A0-96AE-45CD-8644-56D73F58B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020308"/>
              </p:ext>
            </p:extLst>
          </p:nvPr>
        </p:nvGraphicFramePr>
        <p:xfrm>
          <a:off x="6418226" y="973431"/>
          <a:ext cx="48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24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8EF0-6A36-4D48-8678-05DB9F2A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9582"/>
            <a:ext cx="10364451" cy="997219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profitable categories?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D0FC1194-CACA-4825-9994-D7073F5CE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959395"/>
              </p:ext>
            </p:extLst>
          </p:nvPr>
        </p:nvGraphicFramePr>
        <p:xfrm>
          <a:off x="3085931" y="1066801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AF31F-6A44-4BB2-BC08-EAC3871CACAF}"/>
              </a:ext>
            </a:extLst>
          </p:cNvPr>
          <p:cNvSpPr txBox="1"/>
          <p:nvPr/>
        </p:nvSpPr>
        <p:spPr>
          <a:xfrm>
            <a:off x="1171852" y="5140171"/>
            <a:ext cx="878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Most profitable categories are mountain &amp; road bikes.</a:t>
            </a:r>
          </a:p>
          <a:p>
            <a:r>
              <a:rPr lang="en-US" dirty="0"/>
              <a:t>• Least profitable category is children bikes.</a:t>
            </a:r>
          </a:p>
          <a:p>
            <a:r>
              <a:rPr lang="en-US" dirty="0"/>
              <a:t>• We suggest to hold more products and equipment that is related to mountain and road bikes.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0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8375-2C19-4825-92FB-95FE6E6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74" y="139123"/>
            <a:ext cx="10364451" cy="615479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profit of each category in each store?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תרשים 4">
            <a:extLst>
              <a:ext uri="{FF2B5EF4-FFF2-40B4-BE49-F238E27FC236}">
                <a16:creationId xmlns:a16="http://schemas.microsoft.com/office/drawing/2014/main" id="{E66F5F2E-39E8-4326-B3ED-22B5DF1CF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922044"/>
              </p:ext>
            </p:extLst>
          </p:nvPr>
        </p:nvGraphicFramePr>
        <p:xfrm>
          <a:off x="993674" y="446862"/>
          <a:ext cx="9836727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1376C2-D59A-42A7-8BC5-3A0474AA3CF5}"/>
              </a:ext>
            </a:extLst>
          </p:cNvPr>
          <p:cNvSpPr txBox="1"/>
          <p:nvPr/>
        </p:nvSpPr>
        <p:spPr>
          <a:xfrm>
            <a:off x="710214" y="5450889"/>
            <a:ext cx="1036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Seems like the shopping trends are similar in every store.</a:t>
            </a:r>
          </a:p>
          <a:p>
            <a:r>
              <a:rPr lang="en-US" dirty="0"/>
              <a:t>• Mountain &amp; Road bikes are the most profitable, while children bike the least.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D47032-9C9C-4F55-9115-319C204D0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2032"/>
              </p:ext>
            </p:extLst>
          </p:nvPr>
        </p:nvGraphicFramePr>
        <p:xfrm>
          <a:off x="503629" y="3020765"/>
          <a:ext cx="57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112B3FC-A609-459D-B590-05831FB6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20" y="372863"/>
            <a:ext cx="10364451" cy="11541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brands are worthwhile to own?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4D5FCC-FE23-48F9-8BCC-38843B851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808667"/>
              </p:ext>
            </p:extLst>
          </p:nvPr>
        </p:nvGraphicFramePr>
        <p:xfrm>
          <a:off x="7441270" y="3032310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A28B8C-C33E-460B-9C5B-3249E3D28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06681"/>
              </p:ext>
            </p:extLst>
          </p:nvPr>
        </p:nvGraphicFramePr>
        <p:xfrm>
          <a:off x="503629" y="488273"/>
          <a:ext cx="57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FA955EE-A27C-46E7-B5BA-65C6D4A8A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731892"/>
              </p:ext>
            </p:extLst>
          </p:nvPr>
        </p:nvGraphicFramePr>
        <p:xfrm>
          <a:off x="7441270" y="488273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F2CCE-DADD-4CB7-BF91-F8FCABF8BE06}"/>
              </a:ext>
            </a:extLst>
          </p:cNvPr>
          <p:cNvSpPr txBox="1"/>
          <p:nvPr/>
        </p:nvSpPr>
        <p:spPr>
          <a:xfrm>
            <a:off x="503629" y="5652655"/>
            <a:ext cx="1067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Regardless of which way we look at it, brands 9, 1&amp;8 are the worthiest brands.</a:t>
            </a:r>
          </a:p>
          <a:p>
            <a:r>
              <a:rPr lang="en-US" dirty="0"/>
              <a:t>• Brand 6 is massively un-profitable, we recommend to stop refilling their stocks.</a:t>
            </a:r>
          </a:p>
          <a:p>
            <a:r>
              <a:rPr lang="en-US" dirty="0"/>
              <a:t>• The other brands are ok, we recommend to keep a medium stock.</a:t>
            </a:r>
          </a:p>
        </p:txBody>
      </p:sp>
    </p:spTree>
    <p:extLst>
      <p:ext uri="{BB962C8B-B14F-4D97-AF65-F5344CB8AC3E}">
        <p14:creationId xmlns:p14="http://schemas.microsoft.com/office/powerpoint/2010/main" val="992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F1F-6073-45FA-980A-D618A610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878"/>
            <a:ext cx="10364451" cy="1136342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range of price SELLS more? Is this different in each store?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תרשים 1">
            <a:extLst>
              <a:ext uri="{FF2B5EF4-FFF2-40B4-BE49-F238E27FC236}">
                <a16:creationId xmlns:a16="http://schemas.microsoft.com/office/drawing/2014/main" id="{01F1168B-BCF7-4C00-9950-E1BCD98DD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778235"/>
              </p:ext>
            </p:extLst>
          </p:nvPr>
        </p:nvGraphicFramePr>
        <p:xfrm>
          <a:off x="913774" y="577049"/>
          <a:ext cx="9837574" cy="478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914F85-8632-47E2-BD52-D440CC865575}"/>
              </a:ext>
            </a:extLst>
          </p:cNvPr>
          <p:cNvSpPr txBox="1"/>
          <p:nvPr/>
        </p:nvSpPr>
        <p:spPr>
          <a:xfrm>
            <a:off x="639192" y="5557421"/>
            <a:ext cx="1036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The products that cost $250-$750 are sold the most, we need to maintain their stock.</a:t>
            </a:r>
          </a:p>
          <a:p>
            <a:r>
              <a:rPr lang="en-US" dirty="0"/>
              <a:t>• Products over $6000 are rarely sold, we shouldn’t hold large stock of these.</a:t>
            </a:r>
          </a:p>
        </p:txBody>
      </p:sp>
    </p:spTree>
    <p:extLst>
      <p:ext uri="{BB962C8B-B14F-4D97-AF65-F5344CB8AC3E}">
        <p14:creationId xmlns:p14="http://schemas.microsoft.com/office/powerpoint/2010/main" val="380863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4306-D15D-4469-879F-EFE7E29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8545"/>
            <a:ext cx="10364451" cy="57265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PROFITABLE MONTHS?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תרשים 1">
            <a:extLst>
              <a:ext uri="{FF2B5EF4-FFF2-40B4-BE49-F238E27FC236}">
                <a16:creationId xmlns:a16="http://schemas.microsoft.com/office/drawing/2014/main" id="{1DFD3F31-00B0-4016-BB89-1DADF0A2E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7323"/>
              </p:ext>
            </p:extLst>
          </p:nvPr>
        </p:nvGraphicFramePr>
        <p:xfrm>
          <a:off x="3748847" y="549636"/>
          <a:ext cx="4694304" cy="31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B9099C-0DC9-4C9C-BF0B-C7F696C9226F}"/>
              </a:ext>
            </a:extLst>
          </p:cNvPr>
          <p:cNvSpPr txBox="1"/>
          <p:nvPr/>
        </p:nvSpPr>
        <p:spPr>
          <a:xfrm>
            <a:off x="757382" y="4821382"/>
            <a:ext cx="1028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04.2018 the sales were pretty much steady, but in April the sales broke record and rose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high.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After April, the sales crashed almost entirely.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We suggest to go deeper and find out what happened in April, in hope we can fix the situation.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83CA-AFEE-4C50-BC53-DBFAACC2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12" y="-92683"/>
            <a:ext cx="10364451" cy="896247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store leads in meeting the delivery times? </a:t>
            </a:r>
            <a:endParaRPr lang="en-US" dirty="0"/>
          </a:p>
        </p:txBody>
      </p:sp>
      <p:graphicFrame>
        <p:nvGraphicFramePr>
          <p:cNvPr id="4" name="תרשים 4">
            <a:extLst>
              <a:ext uri="{FF2B5EF4-FFF2-40B4-BE49-F238E27FC236}">
                <a16:creationId xmlns:a16="http://schemas.microsoft.com/office/drawing/2014/main" id="{F9D31B93-68DE-4248-9EC2-77E94CF45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802515"/>
              </p:ext>
            </p:extLst>
          </p:nvPr>
        </p:nvGraphicFramePr>
        <p:xfrm>
          <a:off x="4190646" y="1097283"/>
          <a:ext cx="3552091" cy="31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53183C3-BABA-4905-92E2-725FD1DF1A9D}"/>
              </a:ext>
            </a:extLst>
          </p:cNvPr>
          <p:cNvSpPr txBox="1"/>
          <p:nvPr/>
        </p:nvSpPr>
        <p:spPr>
          <a:xfrm>
            <a:off x="802937" y="4996873"/>
            <a:ext cx="1016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 average, the stores miss the delivery time every third order.</a:t>
            </a:r>
          </a:p>
          <a:p>
            <a:r>
              <a:rPr lang="en-US" dirty="0"/>
              <a:t>• Store 1 meets the delivery time the best, then store 2 and then store 3. But all need an improvement.</a:t>
            </a:r>
            <a:br>
              <a:rPr lang="en-US" dirty="0"/>
            </a:br>
            <a:r>
              <a:rPr lang="en-US" dirty="0"/>
              <a:t>• The company must improve the deliveries in order to keep their customers.</a:t>
            </a:r>
          </a:p>
          <a:p>
            <a:r>
              <a:rPr lang="en-US" dirty="0"/>
              <a:t>• We suggest opening the </a:t>
            </a:r>
            <a:r>
              <a:rPr lang="en-US" dirty="0">
                <a:hlinkClick r:id="rId3" action="ppaction://hlinkfile"/>
              </a:rPr>
              <a:t>excel file </a:t>
            </a:r>
            <a:r>
              <a:rPr lang="en-US" dirty="0"/>
              <a:t>to slice for each store.</a:t>
            </a:r>
          </a:p>
        </p:txBody>
      </p:sp>
    </p:spTree>
    <p:extLst>
      <p:ext uri="{BB962C8B-B14F-4D97-AF65-F5344CB8AC3E}">
        <p14:creationId xmlns:p14="http://schemas.microsoft.com/office/powerpoint/2010/main" val="9790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341D-FF9D-4589-9245-CAC19C65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02" y="119754"/>
            <a:ext cx="10364451" cy="1108683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products would you recommend for the company to continue selling and marketing? Which products would you recommend to change marketing / remove?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D4830-D6A1-4DCD-8D0E-9C23E9207B80}"/>
              </a:ext>
            </a:extLst>
          </p:cNvPr>
          <p:cNvSpPr txBox="1"/>
          <p:nvPr/>
        </p:nvSpPr>
        <p:spPr>
          <a:xfrm>
            <a:off x="771525" y="1695450"/>
            <a:ext cx="1068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Here we decided to make a </a:t>
            </a:r>
            <a:r>
              <a:rPr lang="en-US" dirty="0">
                <a:hlinkClick r:id="rId2" action="ppaction://hlinkfile"/>
              </a:rPr>
              <a:t>functional table </a:t>
            </a:r>
            <a:r>
              <a:rPr lang="en-US" dirty="0"/>
              <a:t>instead of graph.</a:t>
            </a:r>
          </a:p>
          <a:p>
            <a:r>
              <a:rPr lang="en-US" dirty="0"/>
              <a:t>• The table shows a tag by color if a product is worth keeping in high stock, medium stock, or to remove.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7A7533-86A1-4E7B-B64F-89F91F26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51992"/>
              </p:ext>
            </p:extLst>
          </p:nvPr>
        </p:nvGraphicFramePr>
        <p:xfrm>
          <a:off x="3181350" y="2742903"/>
          <a:ext cx="5562600" cy="1714500"/>
        </p:xfrm>
        <a:graphic>
          <a:graphicData uri="http://schemas.openxmlformats.org/drawingml/2006/table">
            <a:tbl>
              <a:tblPr/>
              <a:tblGrid>
                <a:gridCol w="1217810">
                  <a:extLst>
                    <a:ext uri="{9D8B030D-6E8A-4147-A177-3AD203B41FA5}">
                      <a16:colId xmlns:a16="http://schemas.microsoft.com/office/drawing/2014/main" val="1547898561"/>
                    </a:ext>
                  </a:extLst>
                </a:gridCol>
                <a:gridCol w="1129011">
                  <a:extLst>
                    <a:ext uri="{9D8B030D-6E8A-4147-A177-3AD203B41FA5}">
                      <a16:colId xmlns:a16="http://schemas.microsoft.com/office/drawing/2014/main" val="1078321750"/>
                    </a:ext>
                  </a:extLst>
                </a:gridCol>
                <a:gridCol w="1056069">
                  <a:extLst>
                    <a:ext uri="{9D8B030D-6E8A-4147-A177-3AD203B41FA5}">
                      <a16:colId xmlns:a16="http://schemas.microsoft.com/office/drawing/2014/main" val="2016595748"/>
                    </a:ext>
                  </a:extLst>
                </a:gridCol>
                <a:gridCol w="2159710">
                  <a:extLst>
                    <a:ext uri="{9D8B030D-6E8A-4147-A177-3AD203B41FA5}">
                      <a16:colId xmlns:a16="http://schemas.microsoft.com/office/drawing/2014/main" val="9409181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product_id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Bought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 Profitable?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Remove/Keep High/Medium 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0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0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8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67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 product, keep medium 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07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70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 product, keep medium 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49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 product, keep medium 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4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profitable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FFFFFF"/>
                      </a:fgClr>
                      <a:bgClr>
                        <a:srgbClr val="F86F08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86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79E5C4-DD2B-4C44-9256-8C79B58240F1}"/>
              </a:ext>
            </a:extLst>
          </p:cNvPr>
          <p:cNvSpPr txBox="1"/>
          <p:nvPr/>
        </p:nvSpPr>
        <p:spPr>
          <a:xfrm>
            <a:off x="3181350" y="2373571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51000"/>
                  </a:schemeClr>
                </a:solidFill>
              </a:rPr>
              <a:t>Just a taste…..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D4C40-1B2A-4676-AA19-C51CE05A85C3}"/>
              </a:ext>
            </a:extLst>
          </p:cNvPr>
          <p:cNvSpPr txBox="1"/>
          <p:nvPr/>
        </p:nvSpPr>
        <p:spPr>
          <a:xfrm>
            <a:off x="771525" y="4943475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Generally, the tag is based on the last time the product was sold (last order considered as current date) and on our definition of profitable.</a:t>
            </a:r>
          </a:p>
        </p:txBody>
      </p:sp>
    </p:spTree>
    <p:extLst>
      <p:ext uri="{BB962C8B-B14F-4D97-AF65-F5344CB8AC3E}">
        <p14:creationId xmlns:p14="http://schemas.microsoft.com/office/powerpoint/2010/main" val="37473190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</TotalTime>
  <Words>776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Fast &amp; Furious </vt:lpstr>
      <vt:lpstr>What is the volume of shopping and customers in each of the stores? </vt:lpstr>
      <vt:lpstr>What are the most profitable categories? </vt:lpstr>
      <vt:lpstr>WHAT is the profit of each category in each store?  </vt:lpstr>
      <vt:lpstr>Which brands are worthwhile to own? </vt:lpstr>
      <vt:lpstr>Which range of price SELLS more? Is this different in each store? </vt:lpstr>
      <vt:lpstr>WHAT ARE THE MOST PROFITABLE MONTHS? </vt:lpstr>
      <vt:lpstr>Which store leads in meeting the delivery times? </vt:lpstr>
      <vt:lpstr>What products would you recommend for the company to continue selling and marketing? Which products would you recommend to change marketing / remove? </vt:lpstr>
      <vt:lpstr>IN WHICH CITIES SHOULD WE ADVERTISE?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&amp; Furious </dc:title>
  <dc:creator>פאר נחמן</dc:creator>
  <cp:lastModifiedBy>פאר נחמן</cp:lastModifiedBy>
  <cp:revision>8</cp:revision>
  <dcterms:created xsi:type="dcterms:W3CDTF">2022-01-27T16:49:21Z</dcterms:created>
  <dcterms:modified xsi:type="dcterms:W3CDTF">2022-01-27T18:48:26Z</dcterms:modified>
</cp:coreProperties>
</file>