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0"/>
  </p:notesMasterIdLst>
  <p:sldIdLst>
    <p:sldId id="257" r:id="rId2"/>
    <p:sldId id="374" r:id="rId3"/>
    <p:sldId id="385" r:id="rId4"/>
    <p:sldId id="383" r:id="rId5"/>
    <p:sldId id="379" r:id="rId6"/>
    <p:sldId id="376" r:id="rId7"/>
    <p:sldId id="377" r:id="rId8"/>
    <p:sldId id="378" r:id="rId9"/>
    <p:sldId id="380" r:id="rId10"/>
    <p:sldId id="381" r:id="rId11"/>
    <p:sldId id="386" r:id="rId12"/>
    <p:sldId id="368" r:id="rId13"/>
    <p:sldId id="387" r:id="rId14"/>
    <p:sldId id="388" r:id="rId15"/>
    <p:sldId id="270" r:id="rId16"/>
    <p:sldId id="390" r:id="rId17"/>
    <p:sldId id="392" r:id="rId18"/>
    <p:sldId id="391" r:id="rId19"/>
    <p:sldId id="393" r:id="rId20"/>
    <p:sldId id="394" r:id="rId21"/>
    <p:sldId id="395" r:id="rId22"/>
    <p:sldId id="339" r:id="rId23"/>
    <p:sldId id="274" r:id="rId24"/>
    <p:sldId id="398" r:id="rId25"/>
    <p:sldId id="396" r:id="rId26"/>
    <p:sldId id="397" r:id="rId27"/>
    <p:sldId id="341" r:id="rId28"/>
    <p:sldId id="26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FAA"/>
    <a:srgbClr val="254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snapToGrid="0">
      <p:cViewPr varScale="1">
        <p:scale>
          <a:sx n="75" d="100"/>
          <a:sy n="75" d="100"/>
        </p:scale>
        <p:origin x="1218" y="5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pPr/>
              <a:t>2017/7/24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pPr/>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2</a:t>
            </a:fld>
            <a:endParaRPr lang="zh-CN" altLang="en-US"/>
          </a:p>
        </p:txBody>
      </p:sp>
    </p:spTree>
    <p:extLst>
      <p:ext uri="{BB962C8B-B14F-4D97-AF65-F5344CB8AC3E}">
        <p14:creationId xmlns:p14="http://schemas.microsoft.com/office/powerpoint/2010/main" val="293383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11</a:t>
            </a:fld>
            <a:endParaRPr lang="zh-CN" altLang="en-US"/>
          </a:p>
        </p:txBody>
      </p:sp>
    </p:spTree>
    <p:extLst>
      <p:ext uri="{BB962C8B-B14F-4D97-AF65-F5344CB8AC3E}">
        <p14:creationId xmlns:p14="http://schemas.microsoft.com/office/powerpoint/2010/main" val="246130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12</a:t>
            </a:fld>
            <a:endParaRPr lang="zh-CN" altLang="en-US"/>
          </a:p>
        </p:txBody>
      </p:sp>
    </p:spTree>
    <p:extLst>
      <p:ext uri="{BB962C8B-B14F-4D97-AF65-F5344CB8AC3E}">
        <p14:creationId xmlns:p14="http://schemas.microsoft.com/office/powerpoint/2010/main" val="194682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13</a:t>
            </a:fld>
            <a:endParaRPr lang="zh-CN" altLang="en-US"/>
          </a:p>
        </p:txBody>
      </p:sp>
    </p:spTree>
    <p:extLst>
      <p:ext uri="{BB962C8B-B14F-4D97-AF65-F5344CB8AC3E}">
        <p14:creationId xmlns:p14="http://schemas.microsoft.com/office/powerpoint/2010/main" val="52359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14</a:t>
            </a:fld>
            <a:endParaRPr lang="zh-CN" altLang="en-US"/>
          </a:p>
        </p:txBody>
      </p:sp>
    </p:spTree>
    <p:extLst>
      <p:ext uri="{BB962C8B-B14F-4D97-AF65-F5344CB8AC3E}">
        <p14:creationId xmlns:p14="http://schemas.microsoft.com/office/powerpoint/2010/main" val="1094390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15</a:t>
            </a:fld>
            <a:endParaRPr lang="zh-CN" altLang="en-US"/>
          </a:p>
        </p:txBody>
      </p:sp>
    </p:spTree>
    <p:extLst>
      <p:ext uri="{BB962C8B-B14F-4D97-AF65-F5344CB8AC3E}">
        <p14:creationId xmlns:p14="http://schemas.microsoft.com/office/powerpoint/2010/main" val="383799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16</a:t>
            </a:fld>
            <a:endParaRPr lang="zh-CN" altLang="en-US"/>
          </a:p>
        </p:txBody>
      </p:sp>
    </p:spTree>
    <p:extLst>
      <p:ext uri="{BB962C8B-B14F-4D97-AF65-F5344CB8AC3E}">
        <p14:creationId xmlns:p14="http://schemas.microsoft.com/office/powerpoint/2010/main" val="352839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17</a:t>
            </a:fld>
            <a:endParaRPr lang="zh-CN" altLang="en-US"/>
          </a:p>
        </p:txBody>
      </p:sp>
    </p:spTree>
    <p:extLst>
      <p:ext uri="{BB962C8B-B14F-4D97-AF65-F5344CB8AC3E}">
        <p14:creationId xmlns:p14="http://schemas.microsoft.com/office/powerpoint/2010/main" val="3030933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18</a:t>
            </a:fld>
            <a:endParaRPr lang="zh-CN" altLang="en-US"/>
          </a:p>
        </p:txBody>
      </p:sp>
    </p:spTree>
    <p:extLst>
      <p:ext uri="{BB962C8B-B14F-4D97-AF65-F5344CB8AC3E}">
        <p14:creationId xmlns:p14="http://schemas.microsoft.com/office/powerpoint/2010/main" val="175664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19</a:t>
            </a:fld>
            <a:endParaRPr lang="zh-CN" altLang="en-US"/>
          </a:p>
        </p:txBody>
      </p:sp>
    </p:spTree>
    <p:extLst>
      <p:ext uri="{BB962C8B-B14F-4D97-AF65-F5344CB8AC3E}">
        <p14:creationId xmlns:p14="http://schemas.microsoft.com/office/powerpoint/2010/main" val="124795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20</a:t>
            </a:fld>
            <a:endParaRPr lang="zh-CN" altLang="en-US"/>
          </a:p>
        </p:txBody>
      </p:sp>
    </p:spTree>
    <p:extLst>
      <p:ext uri="{BB962C8B-B14F-4D97-AF65-F5344CB8AC3E}">
        <p14:creationId xmlns:p14="http://schemas.microsoft.com/office/powerpoint/2010/main" val="219398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3</a:t>
            </a:fld>
            <a:endParaRPr lang="zh-CN" altLang="en-US"/>
          </a:p>
        </p:txBody>
      </p:sp>
    </p:spTree>
    <p:extLst>
      <p:ext uri="{BB962C8B-B14F-4D97-AF65-F5344CB8AC3E}">
        <p14:creationId xmlns:p14="http://schemas.microsoft.com/office/powerpoint/2010/main" val="176567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21</a:t>
            </a:fld>
            <a:endParaRPr lang="zh-CN" altLang="en-US"/>
          </a:p>
        </p:txBody>
      </p:sp>
    </p:spTree>
    <p:extLst>
      <p:ext uri="{BB962C8B-B14F-4D97-AF65-F5344CB8AC3E}">
        <p14:creationId xmlns:p14="http://schemas.microsoft.com/office/powerpoint/2010/main" val="123983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22</a:t>
            </a:fld>
            <a:endParaRPr lang="zh-CN" altLang="en-US"/>
          </a:p>
        </p:txBody>
      </p:sp>
    </p:spTree>
    <p:extLst>
      <p:ext uri="{BB962C8B-B14F-4D97-AF65-F5344CB8AC3E}">
        <p14:creationId xmlns:p14="http://schemas.microsoft.com/office/powerpoint/2010/main" val="144979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4</a:t>
            </a:fld>
            <a:endParaRPr lang="zh-CN" altLang="en-US"/>
          </a:p>
        </p:txBody>
      </p:sp>
    </p:spTree>
    <p:extLst>
      <p:ext uri="{BB962C8B-B14F-4D97-AF65-F5344CB8AC3E}">
        <p14:creationId xmlns:p14="http://schemas.microsoft.com/office/powerpoint/2010/main" val="4221795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5</a:t>
            </a:fld>
            <a:endParaRPr lang="zh-CN" altLang="en-US"/>
          </a:p>
        </p:txBody>
      </p:sp>
    </p:spTree>
    <p:extLst>
      <p:ext uri="{BB962C8B-B14F-4D97-AF65-F5344CB8AC3E}">
        <p14:creationId xmlns:p14="http://schemas.microsoft.com/office/powerpoint/2010/main" val="2413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6</a:t>
            </a:fld>
            <a:endParaRPr lang="zh-CN" altLang="en-US"/>
          </a:p>
        </p:txBody>
      </p:sp>
    </p:spTree>
    <p:extLst>
      <p:ext uri="{BB962C8B-B14F-4D97-AF65-F5344CB8AC3E}">
        <p14:creationId xmlns:p14="http://schemas.microsoft.com/office/powerpoint/2010/main" val="377605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7</a:t>
            </a:fld>
            <a:endParaRPr lang="zh-CN" altLang="en-US"/>
          </a:p>
        </p:txBody>
      </p:sp>
    </p:spTree>
    <p:extLst>
      <p:ext uri="{BB962C8B-B14F-4D97-AF65-F5344CB8AC3E}">
        <p14:creationId xmlns:p14="http://schemas.microsoft.com/office/powerpoint/2010/main" val="362858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8</a:t>
            </a:fld>
            <a:endParaRPr lang="zh-CN" altLang="en-US"/>
          </a:p>
        </p:txBody>
      </p:sp>
    </p:spTree>
    <p:extLst>
      <p:ext uri="{BB962C8B-B14F-4D97-AF65-F5344CB8AC3E}">
        <p14:creationId xmlns:p14="http://schemas.microsoft.com/office/powerpoint/2010/main" val="298446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9</a:t>
            </a:fld>
            <a:endParaRPr lang="zh-CN" altLang="en-US"/>
          </a:p>
        </p:txBody>
      </p:sp>
    </p:spTree>
    <p:extLst>
      <p:ext uri="{BB962C8B-B14F-4D97-AF65-F5344CB8AC3E}">
        <p14:creationId xmlns:p14="http://schemas.microsoft.com/office/powerpoint/2010/main" val="3082622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pPr/>
              <a:t>10</a:t>
            </a:fld>
            <a:endParaRPr lang="zh-CN" altLang="en-US"/>
          </a:p>
        </p:txBody>
      </p:sp>
    </p:spTree>
    <p:extLst>
      <p:ext uri="{BB962C8B-B14F-4D97-AF65-F5344CB8AC3E}">
        <p14:creationId xmlns:p14="http://schemas.microsoft.com/office/powerpoint/2010/main" val="12047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2017/7/24 Monday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586405" y="3356367"/>
            <a:ext cx="4772061" cy="400110"/>
          </a:xfrm>
          <a:prstGeom prst="rect">
            <a:avLst/>
          </a:prstGeom>
          <a:noFill/>
        </p:spPr>
        <p:txBody>
          <a:bodyPr wrap="square" rtlCol="0">
            <a:spAutoFit/>
          </a:bodyPr>
          <a:lstStyle/>
          <a:p>
            <a:r>
              <a:rPr lang="en-US" altLang="zh-CN" sz="2000" dirty="0" err="1" smtClean="0">
                <a:solidFill>
                  <a:prstClr val="black">
                    <a:lumMod val="65000"/>
                    <a:lumOff val="35000"/>
                  </a:prstClr>
                </a:solidFill>
              </a:rPr>
              <a:t>Zebang</a:t>
            </a:r>
            <a:r>
              <a:rPr lang="en-US" altLang="zh-CN" sz="2000" dirty="0" smtClean="0">
                <a:solidFill>
                  <a:prstClr val="black">
                    <a:lumMod val="65000"/>
                    <a:lumOff val="35000"/>
                  </a:prstClr>
                </a:solidFill>
              </a:rPr>
              <a:t> Li, Fan Bu, </a:t>
            </a:r>
            <a:r>
              <a:rPr lang="en-US" altLang="zh-CN" sz="2000" dirty="0" err="1" smtClean="0">
                <a:solidFill>
                  <a:prstClr val="black">
                    <a:lumMod val="65000"/>
                    <a:lumOff val="35000"/>
                  </a:prstClr>
                </a:solidFill>
              </a:rPr>
              <a:t>Fusheng</a:t>
            </a:r>
            <a:r>
              <a:rPr lang="en-US" altLang="zh-CN" sz="2000" dirty="0" smtClean="0">
                <a:solidFill>
                  <a:prstClr val="black">
                    <a:lumMod val="65000"/>
                    <a:lumOff val="35000"/>
                  </a:prstClr>
                </a:solidFill>
              </a:rPr>
              <a:t> Yu 	</a:t>
            </a:r>
            <a:endParaRPr lang="en-US" altLang="zh-CN" sz="2000" dirty="0">
              <a:solidFill>
                <a:prstClr val="black">
                  <a:lumMod val="65000"/>
                  <a:lumOff val="35000"/>
                </a:prstClr>
              </a:solidFill>
            </a:endParaRPr>
          </a:p>
        </p:txBody>
      </p:sp>
      <p:sp>
        <p:nvSpPr>
          <p:cNvPr id="8" name="文本框 7"/>
          <p:cNvSpPr txBox="1"/>
          <p:nvPr/>
        </p:nvSpPr>
        <p:spPr>
          <a:xfrm>
            <a:off x="469196" y="975620"/>
            <a:ext cx="8356149" cy="1754326"/>
          </a:xfrm>
          <a:prstGeom prst="rect">
            <a:avLst/>
          </a:prstGeom>
          <a:noFill/>
        </p:spPr>
        <p:txBody>
          <a:bodyPr wrap="square" rtlCol="0">
            <a:spAutoFit/>
          </a:bodyPr>
          <a:lstStyle/>
          <a:p>
            <a:pPr algn="ctr"/>
            <a:r>
              <a:rPr lang="en-US" altLang="zh-CN" sz="3600" b="1" dirty="0">
                <a:solidFill>
                  <a:schemeClr val="accent2"/>
                </a:solidFill>
              </a:rPr>
              <a:t>Temporal Fuzzy Association Rules Mining Based on Fuzzy Information Granulation</a:t>
            </a:r>
            <a:endParaRPr lang="zh-CN" altLang="en-US" sz="3600" b="1" dirty="0">
              <a:solidFill>
                <a:schemeClr val="accent2"/>
              </a:solidFill>
            </a:endParaRPr>
          </a:p>
        </p:txBody>
      </p:sp>
      <p:sp>
        <p:nvSpPr>
          <p:cNvPr id="9" name="文本框 8"/>
          <p:cNvSpPr txBox="1"/>
          <p:nvPr/>
        </p:nvSpPr>
        <p:spPr>
          <a:xfrm>
            <a:off x="2081128" y="4446932"/>
            <a:ext cx="4772061" cy="707886"/>
          </a:xfrm>
          <a:prstGeom prst="rect">
            <a:avLst/>
          </a:prstGeom>
          <a:noFill/>
        </p:spPr>
        <p:txBody>
          <a:bodyPr wrap="square" rtlCol="0">
            <a:spAutoFit/>
          </a:bodyPr>
          <a:lstStyle/>
          <a:p>
            <a:pPr algn="ctr"/>
            <a:r>
              <a:rPr lang="en-US" altLang="zh-CN" sz="2000" dirty="0" smtClean="0">
                <a:solidFill>
                  <a:prstClr val="black">
                    <a:lumMod val="65000"/>
                    <a:lumOff val="35000"/>
                  </a:prstClr>
                </a:solidFill>
              </a:rPr>
              <a:t> Beijing Normal University</a:t>
            </a:r>
          </a:p>
          <a:p>
            <a:pPr algn="ctr"/>
            <a:r>
              <a:rPr lang="en-US" altLang="zh-CN" sz="2000" dirty="0" smtClean="0">
                <a:solidFill>
                  <a:prstClr val="black">
                    <a:lumMod val="65000"/>
                    <a:lumOff val="35000"/>
                  </a:prstClr>
                </a:solidFill>
              </a:rPr>
              <a:t>     School </a:t>
            </a:r>
            <a:r>
              <a:rPr lang="en-US" altLang="zh-CN" sz="2000" dirty="0">
                <a:solidFill>
                  <a:prstClr val="black">
                    <a:lumMod val="65000"/>
                    <a:lumOff val="35000"/>
                  </a:prstClr>
                </a:solidFill>
              </a:rPr>
              <a:t>of Mathematical </a:t>
            </a:r>
            <a:r>
              <a:rPr lang="en-US" altLang="zh-CN" sz="2000" dirty="0" smtClean="0">
                <a:solidFill>
                  <a:prstClr val="black">
                    <a:lumMod val="65000"/>
                    <a:lumOff val="35000"/>
                  </a:prstClr>
                </a:solidFill>
              </a:rPr>
              <a:t>Science	</a:t>
            </a:r>
            <a:endParaRPr lang="en-US" altLang="zh-CN" sz="2000" dirty="0">
              <a:solidFill>
                <a:prstClr val="black">
                  <a:lumMod val="65000"/>
                  <a:lumOff val="35000"/>
                </a:prstClr>
              </a:solidFill>
            </a:endParaRPr>
          </a:p>
        </p:txBody>
      </p:sp>
      <p:sp>
        <p:nvSpPr>
          <p:cNvPr id="12" name="文本框 11"/>
          <p:cNvSpPr txBox="1"/>
          <p:nvPr/>
        </p:nvSpPr>
        <p:spPr>
          <a:xfrm>
            <a:off x="3514657" y="5788230"/>
            <a:ext cx="4772061" cy="400110"/>
          </a:xfrm>
          <a:prstGeom prst="rect">
            <a:avLst/>
          </a:prstGeom>
          <a:noFill/>
        </p:spPr>
        <p:txBody>
          <a:bodyPr wrap="square" rtlCol="0">
            <a:spAutoFit/>
          </a:bodyPr>
          <a:lstStyle/>
          <a:p>
            <a:r>
              <a:rPr lang="en-US" altLang="zh-CN" sz="2000" dirty="0" smtClean="0">
                <a:solidFill>
                  <a:prstClr val="black">
                    <a:lumMod val="65000"/>
                    <a:lumOff val="35000"/>
                  </a:prstClr>
                </a:solidFill>
              </a:rPr>
              <a:t>July 28, 2017</a:t>
            </a:r>
            <a:endParaRPr lang="en-US" altLang="zh-CN" sz="2000" dirty="0">
              <a:solidFill>
                <a:prstClr val="black">
                  <a:lumMod val="65000"/>
                  <a:lumOff val="35000"/>
                </a:prstClr>
              </a:solidFill>
            </a:endParaRPr>
          </a:p>
        </p:txBody>
      </p:sp>
      <p:sp>
        <p:nvSpPr>
          <p:cNvPr id="13" name="文本框 12"/>
          <p:cNvSpPr txBox="1"/>
          <p:nvPr/>
        </p:nvSpPr>
        <p:spPr>
          <a:xfrm>
            <a:off x="2891197" y="5202194"/>
            <a:ext cx="4772061" cy="400110"/>
          </a:xfrm>
          <a:prstGeom prst="rect">
            <a:avLst/>
          </a:prstGeom>
          <a:noFill/>
        </p:spPr>
        <p:txBody>
          <a:bodyPr wrap="square" rtlCol="0">
            <a:spAutoFit/>
          </a:bodyPr>
          <a:lstStyle/>
          <a:p>
            <a:r>
              <a:rPr lang="en-US" altLang="zh-CN" sz="2000" dirty="0" smtClean="0">
                <a:solidFill>
                  <a:prstClr val="black">
                    <a:lumMod val="65000"/>
                    <a:lumOff val="35000"/>
                  </a:prstClr>
                </a:solidFill>
              </a:rPr>
              <a:t>zebang@mail.bnu.edu.cn	</a:t>
            </a:r>
            <a:endParaRPr lang="en-US" altLang="zh-CN" sz="2000" dirty="0">
              <a:solidFill>
                <a:prstClr val="black">
                  <a:lumMod val="65000"/>
                  <a:lumOff val="35000"/>
                </a:prstClr>
              </a:solidFill>
            </a:endParaRPr>
          </a:p>
        </p:txBody>
      </p:sp>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Prerequisites</a:t>
            </a:r>
            <a:endParaRPr lang="zh-CN" altLang="en-US" sz="2800" b="0" dirty="0"/>
          </a:p>
        </p:txBody>
      </p:sp>
      <p:sp>
        <p:nvSpPr>
          <p:cNvPr id="3" name="矩形 2"/>
          <p:cNvSpPr/>
          <p:nvPr/>
        </p:nvSpPr>
        <p:spPr>
          <a:xfrm>
            <a:off x="519546" y="1456846"/>
            <a:ext cx="8104908" cy="3416320"/>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Support Rate of Fuzzy Association Rule</a:t>
            </a: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noChangeAspect="1"/>
          </p:cNvGraphicFramePr>
          <p:nvPr>
            <p:extLst>
              <p:ext uri="{D42A27DB-BD31-4B8C-83A1-F6EECF244321}">
                <p14:modId xmlns:p14="http://schemas.microsoft.com/office/powerpoint/2010/main" val="1396985716"/>
              </p:ext>
            </p:extLst>
          </p:nvPr>
        </p:nvGraphicFramePr>
        <p:xfrm>
          <a:off x="591609" y="2741377"/>
          <a:ext cx="3608953" cy="2800767"/>
        </p:xfrm>
        <a:graphic>
          <a:graphicData uri="http://schemas.openxmlformats.org/drawingml/2006/table">
            <a:tbl>
              <a:tblPr>
                <a:tableStyleId>{5C22544A-7EE6-4342-B048-85BDC9FD1C3A}</a:tableStyleId>
              </a:tblPr>
              <a:tblGrid>
                <a:gridCol w="1108604">
                  <a:extLst>
                    <a:ext uri="{9D8B030D-6E8A-4147-A177-3AD203B41FA5}">
                      <a16:colId xmlns:a16="http://schemas.microsoft.com/office/drawing/2014/main" val="3878219803"/>
                    </a:ext>
                  </a:extLst>
                </a:gridCol>
                <a:gridCol w="842962">
                  <a:extLst>
                    <a:ext uri="{9D8B030D-6E8A-4147-A177-3AD203B41FA5}">
                      <a16:colId xmlns:a16="http://schemas.microsoft.com/office/drawing/2014/main" val="904873432"/>
                    </a:ext>
                  </a:extLst>
                </a:gridCol>
                <a:gridCol w="885825">
                  <a:extLst>
                    <a:ext uri="{9D8B030D-6E8A-4147-A177-3AD203B41FA5}">
                      <a16:colId xmlns:a16="http://schemas.microsoft.com/office/drawing/2014/main" val="977718637"/>
                    </a:ext>
                  </a:extLst>
                </a:gridCol>
                <a:gridCol w="771562">
                  <a:extLst>
                    <a:ext uri="{9D8B030D-6E8A-4147-A177-3AD203B41FA5}">
                      <a16:colId xmlns:a16="http://schemas.microsoft.com/office/drawing/2014/main" val="610431261"/>
                    </a:ext>
                  </a:extLst>
                </a:gridCol>
              </a:tblGrid>
              <a:tr h="323166">
                <a:tc rowSpan="2">
                  <a:txBody>
                    <a:bodyPr/>
                    <a:lstStyle/>
                    <a:p>
                      <a:pPr algn="ctr">
                        <a:spcAft>
                          <a:spcPts val="0"/>
                        </a:spcAft>
                      </a:pPr>
                      <a:r>
                        <a:rPr lang="en-US" sz="1400">
                          <a:effectLst/>
                        </a:rPr>
                        <a:t>Salary</a:t>
                      </a:r>
                      <a:endParaRPr lang="zh-CN" sz="1400" b="1">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400" dirty="0">
                          <a:effectLst/>
                        </a:rPr>
                        <a:t>Fuzzy Cluster</a:t>
                      </a:r>
                      <a:endParaRPr lang="zh-CN" sz="1400" b="1"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63150313"/>
                  </a:ext>
                </a:extLst>
              </a:tr>
              <a:tr h="323166">
                <a:tc vMerge="1">
                  <a:txBody>
                    <a:bodyPr/>
                    <a:lstStyle/>
                    <a:p>
                      <a:endParaRPr lang="zh-CN" altLang="en-US"/>
                    </a:p>
                  </a:txBody>
                  <a:tcPr/>
                </a:tc>
                <a:tc>
                  <a:txBody>
                    <a:bodyPr/>
                    <a:lstStyle/>
                    <a:p>
                      <a:pPr algn="ctr">
                        <a:spcAft>
                          <a:spcPts val="0"/>
                        </a:spcAft>
                      </a:pPr>
                      <a:r>
                        <a:rPr lang="en-US" sz="1200">
                          <a:effectLst/>
                        </a:rPr>
                        <a:t>High</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Middle</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Low</a:t>
                      </a:r>
                      <a:endParaRPr lang="zh-CN" sz="1200" b="1"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57218937"/>
                  </a:ext>
                </a:extLst>
              </a:tr>
              <a:tr h="430887">
                <a:tc>
                  <a:txBody>
                    <a:bodyPr/>
                    <a:lstStyle/>
                    <a:p>
                      <a:pPr algn="just">
                        <a:spcAft>
                          <a:spcPts val="0"/>
                        </a:spcAft>
                      </a:pPr>
                      <a:r>
                        <a:rPr lang="en-US" sz="1400" dirty="0" smtClean="0">
                          <a:solidFill>
                            <a:srgbClr val="FF0000"/>
                          </a:solidFill>
                          <a:effectLst/>
                        </a:rPr>
                        <a:t>T1</a:t>
                      </a:r>
                      <a:r>
                        <a:rPr lang="en-US" sz="1400" dirty="0" smtClean="0">
                          <a:effectLst/>
                        </a:rPr>
                        <a:t>=5000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0.29</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6599723"/>
                  </a:ext>
                </a:extLst>
              </a:tr>
              <a:tr h="430887">
                <a:tc>
                  <a:txBody>
                    <a:bodyPr/>
                    <a:lstStyle/>
                    <a:p>
                      <a:pPr algn="just">
                        <a:spcAft>
                          <a:spcPts val="0"/>
                        </a:spcAft>
                      </a:pPr>
                      <a:r>
                        <a:rPr lang="en-US" sz="1400" dirty="0" smtClean="0">
                          <a:solidFill>
                            <a:srgbClr val="FF0000"/>
                          </a:solidFill>
                          <a:effectLst/>
                        </a:rPr>
                        <a:t>T2</a:t>
                      </a:r>
                      <a:r>
                        <a:rPr lang="en-US" sz="1400" dirty="0" smtClean="0">
                          <a:effectLst/>
                        </a:rPr>
                        <a:t>=15000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0.18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62901093"/>
                  </a:ext>
                </a:extLst>
              </a:tr>
              <a:tr h="430887">
                <a:tc>
                  <a:txBody>
                    <a:bodyPr/>
                    <a:lstStyle/>
                    <a:p>
                      <a:pPr algn="just">
                        <a:spcAft>
                          <a:spcPts val="0"/>
                        </a:spcAft>
                      </a:pPr>
                      <a:r>
                        <a:rPr lang="en-US" sz="1400" dirty="0" smtClean="0">
                          <a:solidFill>
                            <a:srgbClr val="FF0000"/>
                          </a:solidFill>
                          <a:effectLst/>
                        </a:rPr>
                        <a:t>T3</a:t>
                      </a:r>
                      <a:r>
                        <a:rPr lang="en-US" sz="1400" dirty="0" smtClean="0">
                          <a:effectLst/>
                        </a:rPr>
                        <a:t>=10000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0.48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0.26</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645890"/>
                  </a:ext>
                </a:extLst>
              </a:tr>
              <a:tr h="430887">
                <a:tc>
                  <a:txBody>
                    <a:bodyPr/>
                    <a:lstStyle/>
                    <a:p>
                      <a:pPr algn="just">
                        <a:spcAft>
                          <a:spcPts val="0"/>
                        </a:spcAft>
                      </a:pPr>
                      <a:r>
                        <a:rPr lang="en-US" sz="1400" dirty="0" smtClean="0">
                          <a:solidFill>
                            <a:srgbClr val="FF0000"/>
                          </a:solidFill>
                          <a:effectLst/>
                        </a:rPr>
                        <a:t>T4</a:t>
                      </a:r>
                      <a:r>
                        <a:rPr lang="en-US" sz="1400" dirty="0" smtClean="0">
                          <a:effectLst/>
                        </a:rPr>
                        <a:t>=20000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0.52</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0.07</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17201024"/>
                  </a:ext>
                </a:extLst>
              </a:tr>
              <a:tr h="430887">
                <a:tc>
                  <a:txBody>
                    <a:bodyPr/>
                    <a:lstStyle/>
                    <a:p>
                      <a:pPr algn="just">
                        <a:spcAft>
                          <a:spcPts val="0"/>
                        </a:spcAft>
                      </a:pPr>
                      <a:r>
                        <a:rPr lang="en-US" sz="1400" dirty="0" smtClean="0">
                          <a:solidFill>
                            <a:srgbClr val="FF0000"/>
                          </a:solidFill>
                          <a:effectLst/>
                        </a:rPr>
                        <a:t>T5</a:t>
                      </a:r>
                      <a:r>
                        <a:rPr lang="en-US" sz="1400" dirty="0" smtClean="0">
                          <a:effectLst/>
                        </a:rPr>
                        <a:t>=2000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0.08</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0.17</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0.75</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73352579"/>
                  </a:ext>
                </a:extLst>
              </a:tr>
            </a:tbl>
          </a:graphicData>
        </a:graphic>
      </p:graphicFrame>
      <p:sp>
        <p:nvSpPr>
          <p:cNvPr id="10" name="Rectangle 3"/>
          <p:cNvSpPr>
            <a:spLocks noChangeArrowheads="1"/>
          </p:cNvSpPr>
          <p:nvPr/>
        </p:nvSpPr>
        <p:spPr bwMode="auto">
          <a:xfrm>
            <a:off x="591609" y="2128838"/>
            <a:ext cx="472090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4150"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tab pos="685800"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a:t>
            </a:r>
            <a:r>
              <a:rPr kumimoji="0" lang="en-US" altLang="zh-CN" sz="16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Temporal</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Salary Database and Fuzzy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lustering</a:t>
            </a:r>
            <a:endParaRPr kumimoji="0" lang="en-US" altLang="zh-CN" sz="1600" b="0" i="0" u="none" strike="noStrike" cap="none" normalizeH="0" baseline="0" dirty="0" smtClean="0">
              <a:ln>
                <a:noFill/>
              </a:ln>
              <a:solidFill>
                <a:schemeClr val="tx1"/>
              </a:solidFill>
              <a:effectLst/>
            </a:endParaRPr>
          </a:p>
          <a:p>
            <a:pPr marL="0" marR="0" lvl="0" indent="184150" algn="l" defTabSz="914400" rtl="0" eaLnBrk="0" fontAlgn="base" latinLnBrk="0" hangingPunct="0">
              <a:lnSpc>
                <a:spcPct val="100000"/>
              </a:lnSpc>
              <a:spcBef>
                <a:spcPct val="0"/>
              </a:spcBef>
              <a:spcAft>
                <a:spcPct val="0"/>
              </a:spcAft>
              <a:buClrTx/>
              <a:buSzTx/>
              <a:buFontTx/>
              <a:buNone/>
              <a:tabLst>
                <a:tab pos="685800" algn="l"/>
              </a:tabLst>
            </a:pPr>
            <a:endParaRPr kumimoji="0" lang="en-US" altLang="zh-CN" sz="5400" b="0" i="0" u="none" strike="noStrike" cap="none" normalizeH="0" baseline="0" dirty="0" smtClean="0">
              <a:ln>
                <a:noFill/>
              </a:ln>
              <a:solidFill>
                <a:schemeClr val="tx1"/>
              </a:solidFill>
              <a:effectLst/>
              <a:latin typeface="Arial" panose="020B0604020202020204" pitchFamily="34" charset="0"/>
            </a:endParaRPr>
          </a:p>
        </p:txBody>
      </p:sp>
      <p:sp>
        <p:nvSpPr>
          <p:cNvPr id="11" name="文本框 10"/>
          <p:cNvSpPr txBox="1"/>
          <p:nvPr/>
        </p:nvSpPr>
        <p:spPr>
          <a:xfrm>
            <a:off x="4839648" y="2741377"/>
            <a:ext cx="4257675" cy="2585323"/>
          </a:xfrm>
          <a:prstGeom prst="rect">
            <a:avLst/>
          </a:prstGeom>
          <a:noFill/>
        </p:spPr>
        <p:txBody>
          <a:bodyPr wrap="square" rtlCol="0">
            <a:spAutoFit/>
          </a:bodyPr>
          <a:lstStyle/>
          <a:p>
            <a:r>
              <a:rPr lang="en-US" altLang="zh-CN" dirty="0" smtClean="0">
                <a:solidFill>
                  <a:srgbClr val="000000"/>
                </a:solidFill>
                <a:latin typeface="Times New Roman" panose="02020603050405020304" pitchFamily="18" charset="0"/>
              </a:rPr>
              <a:t>In </a:t>
            </a:r>
            <a:r>
              <a:rPr lang="en-US" altLang="zh-CN" dirty="0">
                <a:solidFill>
                  <a:srgbClr val="000000"/>
                </a:solidFill>
                <a:latin typeface="Times New Roman" panose="02020603050405020304" pitchFamily="18" charset="0"/>
              </a:rPr>
              <a:t>most studies, fuzzy association rules are not focused on time </a:t>
            </a:r>
            <a:r>
              <a:rPr lang="en-US" altLang="zh-CN" dirty="0" smtClean="0">
                <a:solidFill>
                  <a:srgbClr val="000000"/>
                </a:solidFill>
                <a:latin typeface="Times New Roman" panose="02020603050405020304" pitchFamily="18" charset="0"/>
              </a:rPr>
              <a:t>sequences.</a:t>
            </a:r>
          </a:p>
          <a:p>
            <a:endParaRPr lang="en-US" altLang="zh-CN" dirty="0" smtClean="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Traditional association rules are no longer applicable to temporal data</a:t>
            </a:r>
            <a:r>
              <a:rPr lang="en-US" altLang="zh-CN" dirty="0" smtClean="0">
                <a:solidFill>
                  <a:srgbClr val="000000"/>
                </a:solidFill>
                <a:latin typeface="Times New Roman" panose="02020603050405020304" pitchFamily="18" charset="0"/>
              </a:rPr>
              <a:t>.</a:t>
            </a:r>
          </a:p>
          <a:p>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Now, for time series, each row of </a:t>
            </a:r>
            <a:r>
              <a:rPr lang="en-US" altLang="zh-CN" dirty="0" smtClean="0">
                <a:solidFill>
                  <a:srgbClr val="000000"/>
                </a:solidFill>
                <a:latin typeface="Times New Roman" panose="02020603050405020304" pitchFamily="18" charset="0"/>
              </a:rPr>
              <a:t> Table is </a:t>
            </a:r>
            <a:r>
              <a:rPr lang="en-US" altLang="zh-CN" dirty="0">
                <a:solidFill>
                  <a:srgbClr val="000000"/>
                </a:solidFill>
                <a:latin typeface="Times New Roman" panose="02020603050405020304" pitchFamily="18" charset="0"/>
              </a:rPr>
              <a:t>not independent any more. The order of rows in </a:t>
            </a:r>
            <a:r>
              <a:rPr lang="en-US" altLang="zh-CN" dirty="0" smtClean="0">
                <a:solidFill>
                  <a:srgbClr val="000000"/>
                </a:solidFill>
                <a:latin typeface="Times New Roman" panose="02020603050405020304" pitchFamily="18" charset="0"/>
              </a:rPr>
              <a:t>Table represents </a:t>
            </a:r>
            <a:r>
              <a:rPr lang="en-US" altLang="zh-CN" dirty="0">
                <a:solidFill>
                  <a:srgbClr val="000000"/>
                </a:solidFill>
                <a:latin typeface="Times New Roman" panose="02020603050405020304" pitchFamily="18" charset="0"/>
              </a:rPr>
              <a:t>the order of time.</a:t>
            </a:r>
          </a:p>
        </p:txBody>
      </p:sp>
      <p:sp>
        <p:nvSpPr>
          <p:cNvPr id="5" name="矩形 4"/>
          <p:cNvSpPr/>
          <p:nvPr/>
        </p:nvSpPr>
        <p:spPr>
          <a:xfrm>
            <a:off x="4406900" y="101529"/>
            <a:ext cx="4572000" cy="1754326"/>
          </a:xfrm>
          <a:prstGeom prst="rect">
            <a:avLst/>
          </a:prstGeom>
        </p:spPr>
        <p:txBody>
          <a:bodyPr>
            <a:spAutoFit/>
          </a:bodyPr>
          <a:lstStyle/>
          <a:p>
            <a:r>
              <a:rPr lang="zh-CN" altLang="en-US" dirty="0" smtClean="0">
                <a:solidFill>
                  <a:srgbClr val="FF0000"/>
                </a:solidFill>
              </a:rPr>
              <a:t>照念即可 </a:t>
            </a:r>
            <a:r>
              <a:rPr lang="en-US" altLang="zh-CN" dirty="0" smtClean="0">
                <a:solidFill>
                  <a:srgbClr val="FF0000"/>
                </a:solidFill>
              </a:rPr>
              <a:t>+</a:t>
            </a:r>
          </a:p>
          <a:p>
            <a:r>
              <a:rPr lang="en-US" altLang="zh-CN" dirty="0" smtClean="0">
                <a:solidFill>
                  <a:srgbClr val="FF0000"/>
                </a:solidFill>
              </a:rPr>
              <a:t>As you can see, if S1 becomes T1, which means salary has time order. For example, T1 means you get $5000 at first month, T2 means you get $15000 at second month and so on. </a:t>
            </a:r>
            <a:endParaRPr lang="zh-CN" altLang="en-US" dirty="0">
              <a:solidFill>
                <a:srgbClr val="FF0000"/>
              </a:solidFill>
            </a:endParaRPr>
          </a:p>
        </p:txBody>
      </p:sp>
    </p:spTree>
    <p:extLst>
      <p:ext uri="{BB962C8B-B14F-4D97-AF65-F5344CB8AC3E}">
        <p14:creationId xmlns:p14="http://schemas.microsoft.com/office/powerpoint/2010/main" val="1872424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Temporal Fuzzy Association Rule</a:t>
            </a:r>
          </a:p>
          <a:p>
            <a:endParaRPr lang="zh-CN" altLang="en-US" sz="2800" b="0" dirty="0"/>
          </a:p>
        </p:txBody>
      </p:sp>
      <p:sp>
        <p:nvSpPr>
          <p:cNvPr id="12" name="矩形 11"/>
          <p:cNvSpPr/>
          <p:nvPr/>
        </p:nvSpPr>
        <p:spPr>
          <a:xfrm>
            <a:off x="519546" y="1456846"/>
            <a:ext cx="8104908" cy="2523768"/>
          </a:xfrm>
          <a:prstGeom prst="rect">
            <a:avLst/>
          </a:prstGeom>
        </p:spPr>
        <p:txBody>
          <a:bodyPr wrap="square">
            <a:spAutoFit/>
          </a:bodyPr>
          <a:lstStyle/>
          <a:p>
            <a:r>
              <a:rPr lang="en-US" altLang="zh-CN" sz="2000" b="1" dirty="0">
                <a:solidFill>
                  <a:srgbClr val="000000"/>
                </a:solidFill>
                <a:latin typeface="Times New Roman" panose="02020603050405020304" pitchFamily="18" charset="0"/>
              </a:rPr>
              <a:t>In this </a:t>
            </a:r>
            <a:r>
              <a:rPr lang="en-US" altLang="zh-CN" sz="2000" b="1" dirty="0" smtClean="0">
                <a:solidFill>
                  <a:srgbClr val="000000"/>
                </a:solidFill>
                <a:latin typeface="Times New Roman" panose="02020603050405020304" pitchFamily="18" charset="0"/>
              </a:rPr>
              <a:t>section</a:t>
            </a:r>
          </a:p>
          <a:p>
            <a:endParaRPr lang="en-US" altLang="zh-CN" sz="2000" b="1" dirty="0">
              <a:solidFill>
                <a:srgbClr val="000000"/>
              </a:solidFill>
              <a:latin typeface="Times New Roman" panose="02020603050405020304" pitchFamily="18" charset="0"/>
            </a:endParaRPr>
          </a:p>
          <a:p>
            <a:endParaRPr lang="en-US" altLang="zh-CN" sz="2000" b="1" dirty="0" smtClean="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r>
              <a:rPr lang="en-US" altLang="zh-CN" sz="2000" dirty="0">
                <a:solidFill>
                  <a:srgbClr val="000000"/>
                </a:solidFill>
                <a:latin typeface="Times New Roman" panose="02020603050405020304" pitchFamily="18" charset="0"/>
              </a:rPr>
              <a:t>W</a:t>
            </a:r>
            <a:r>
              <a:rPr lang="en-US" altLang="zh-CN" sz="2000" dirty="0" smtClean="0">
                <a:solidFill>
                  <a:srgbClr val="000000"/>
                </a:solidFill>
                <a:latin typeface="Times New Roman" panose="02020603050405020304" pitchFamily="18" charset="0"/>
              </a:rPr>
              <a:t>e </a:t>
            </a:r>
            <a:r>
              <a:rPr lang="en-US" altLang="zh-CN" sz="2000" dirty="0">
                <a:solidFill>
                  <a:srgbClr val="000000"/>
                </a:solidFill>
                <a:latin typeface="Times New Roman" panose="02020603050405020304" pitchFamily="18" charset="0"/>
              </a:rPr>
              <a:t>extended the definition of fuzzy association rule from none-sequential to sequential. </a:t>
            </a:r>
            <a:endParaRPr lang="en-US" altLang="zh-CN" sz="2000" dirty="0" smtClean="0">
              <a:solidFill>
                <a:srgbClr val="000000"/>
              </a:solidFill>
              <a:latin typeface="Times New Roman" panose="02020603050405020304" pitchFamily="18" charset="0"/>
            </a:endParaRPr>
          </a:p>
          <a:p>
            <a:endParaRPr lang="en-US" altLang="zh-CN" sz="2000" dirty="0">
              <a:solidFill>
                <a:srgbClr val="000000"/>
              </a:solidFill>
              <a:latin typeface="Times New Roman" panose="02020603050405020304" pitchFamily="18" charset="0"/>
            </a:endParaRPr>
          </a:p>
          <a:p>
            <a:r>
              <a:rPr lang="en-US" altLang="zh-CN" sz="2000" dirty="0">
                <a:solidFill>
                  <a:srgbClr val="000000"/>
                </a:solidFill>
                <a:latin typeface="Times New Roman" panose="02020603050405020304" pitchFamily="18" charset="0"/>
              </a:rPr>
              <a:t>W</a:t>
            </a:r>
            <a:r>
              <a:rPr lang="en-US" altLang="zh-CN" sz="2000" dirty="0" smtClean="0">
                <a:solidFill>
                  <a:srgbClr val="000000"/>
                </a:solidFill>
                <a:latin typeface="Times New Roman" panose="02020603050405020304" pitchFamily="18" charset="0"/>
              </a:rPr>
              <a:t>e </a:t>
            </a:r>
            <a:r>
              <a:rPr lang="en-US" altLang="zh-CN" sz="2000" dirty="0">
                <a:solidFill>
                  <a:srgbClr val="000000"/>
                </a:solidFill>
                <a:latin typeface="Times New Roman" panose="02020603050405020304" pitchFamily="18" charset="0"/>
              </a:rPr>
              <a:t>showed that our definition has a very low computation complexity.</a:t>
            </a:r>
            <a:endParaRPr lang="zh-CN" altLang="en-US" dirty="0">
              <a:solidFill>
                <a:srgbClr val="000000"/>
              </a:solidFill>
              <a:latin typeface="Times New Roman" panose="02020603050405020304" pitchFamily="18" charset="0"/>
            </a:endParaRPr>
          </a:p>
        </p:txBody>
      </p:sp>
      <p:sp>
        <p:nvSpPr>
          <p:cNvPr id="4" name="矩形 3"/>
          <p:cNvSpPr/>
          <p:nvPr/>
        </p:nvSpPr>
        <p:spPr>
          <a:xfrm>
            <a:off x="4447280" y="101529"/>
            <a:ext cx="4572000" cy="369332"/>
          </a:xfrm>
          <a:prstGeom prst="rect">
            <a:avLst/>
          </a:prstGeom>
        </p:spPr>
        <p:txBody>
          <a:bodyPr>
            <a:spAutoFit/>
          </a:bodyPr>
          <a:lstStyle/>
          <a:p>
            <a:r>
              <a:rPr lang="zh-CN" altLang="en-US" dirty="0" smtClean="0">
                <a:solidFill>
                  <a:srgbClr val="FF0000"/>
                </a:solidFill>
              </a:rPr>
              <a:t>此页照念即可</a:t>
            </a:r>
            <a:endParaRPr lang="zh-CN" altLang="en-US" dirty="0">
              <a:solidFill>
                <a:srgbClr val="FF0000"/>
              </a:solidFill>
            </a:endParaRPr>
          </a:p>
        </p:txBody>
      </p:sp>
    </p:spTree>
    <p:extLst>
      <p:ext uri="{BB962C8B-B14F-4D97-AF65-F5344CB8AC3E}">
        <p14:creationId xmlns:p14="http://schemas.microsoft.com/office/powerpoint/2010/main" val="1507453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3"/>
          <a:stretch>
            <a:fillRect/>
          </a:stretch>
        </p:blipFill>
        <p:spPr>
          <a:xfrm>
            <a:off x="400305" y="1827231"/>
            <a:ext cx="4990476" cy="2133333"/>
          </a:xfrm>
          <a:prstGeom prst="rect">
            <a:avLst/>
          </a:prstGeom>
        </p:spPr>
      </p:pic>
      <p:sp>
        <p:nvSpPr>
          <p:cNvPr id="2" name="文本占位符 1"/>
          <p:cNvSpPr>
            <a:spLocks noGrp="1"/>
          </p:cNvSpPr>
          <p:nvPr>
            <p:ph type="body" sz="quarter" idx="10"/>
          </p:nvPr>
        </p:nvSpPr>
        <p:spPr/>
        <p:txBody>
          <a:bodyPr/>
          <a:lstStyle/>
          <a:p>
            <a:r>
              <a:rPr lang="en-US" altLang="zh-CN" sz="2800" b="0" dirty="0"/>
              <a:t>Temporal Fuzzy Association Rule</a:t>
            </a:r>
          </a:p>
          <a:p>
            <a:endParaRPr lang="zh-CN" altLang="en-US" sz="2800" b="0" dirty="0"/>
          </a:p>
        </p:txBody>
      </p:sp>
      <p:cxnSp>
        <p:nvCxnSpPr>
          <p:cNvPr id="29" name="直接连接符 28"/>
          <p:cNvCxnSpPr/>
          <p:nvPr/>
        </p:nvCxnSpPr>
        <p:spPr>
          <a:xfrm>
            <a:off x="2608892" y="1870364"/>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99163" y="1870364"/>
            <a:ext cx="0" cy="1981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图片 17"/>
          <p:cNvPicPr/>
          <p:nvPr/>
        </p:nvPicPr>
        <p:blipFill>
          <a:blip r:embed="rId4" cstate="print">
            <a:extLst>
              <a:ext uri="{28A0092B-C50C-407E-A947-70E740481C1C}">
                <a14:useLocalDpi xmlns:a14="http://schemas.microsoft.com/office/drawing/2010/main" val="0"/>
              </a:ext>
            </a:extLst>
          </a:blip>
          <a:stretch>
            <a:fillRect/>
          </a:stretch>
        </p:blipFill>
        <p:spPr bwMode="auto">
          <a:xfrm>
            <a:off x="6054644" y="1870364"/>
            <a:ext cx="2106295" cy="1579880"/>
          </a:xfrm>
          <a:prstGeom prst="rect">
            <a:avLst/>
          </a:prstGeom>
          <a:noFill/>
          <a:ln>
            <a:noFill/>
          </a:ln>
        </p:spPr>
      </p:pic>
      <p:sp>
        <p:nvSpPr>
          <p:cNvPr id="7" name="弧形 6"/>
          <p:cNvSpPr/>
          <p:nvPr/>
        </p:nvSpPr>
        <p:spPr>
          <a:xfrm>
            <a:off x="3110057" y="1621892"/>
            <a:ext cx="3797040" cy="1071860"/>
          </a:xfrm>
          <a:prstGeom prst="arc">
            <a:avLst>
              <a:gd name="adj1" fmla="val 10940025"/>
              <a:gd name="adj2" fmla="val 21383038"/>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9" name="文本框 8"/>
          <p:cNvSpPr txBox="1"/>
          <p:nvPr/>
        </p:nvSpPr>
        <p:spPr>
          <a:xfrm>
            <a:off x="4917803" y="1298656"/>
            <a:ext cx="1229458" cy="369332"/>
          </a:xfrm>
          <a:prstGeom prst="rect">
            <a:avLst/>
          </a:prstGeom>
          <a:noFill/>
        </p:spPr>
        <p:txBody>
          <a:bodyPr wrap="square" rtlCol="0">
            <a:spAutoFit/>
          </a:bodyPr>
          <a:lstStyle/>
          <a:p>
            <a:r>
              <a:rPr lang="en-US" altLang="zh-CN" dirty="0" smtClean="0">
                <a:solidFill>
                  <a:srgbClr val="0070C0"/>
                </a:solidFill>
              </a:rPr>
              <a:t>LFIG</a:t>
            </a:r>
            <a:endParaRPr lang="zh-CN" altLang="en-US" dirty="0">
              <a:solidFill>
                <a:srgbClr val="0070C0"/>
              </a:solidFill>
            </a:endParaRPr>
          </a:p>
        </p:txBody>
      </p:sp>
      <p:sp>
        <p:nvSpPr>
          <p:cNvPr id="21" name="任意多边形 20"/>
          <p:cNvSpPr/>
          <p:nvPr/>
        </p:nvSpPr>
        <p:spPr>
          <a:xfrm>
            <a:off x="2576946" y="2839971"/>
            <a:ext cx="1136072" cy="1081903"/>
          </a:xfrm>
          <a:custGeom>
            <a:avLst/>
            <a:gdLst>
              <a:gd name="connsiteX0" fmla="*/ 0 w 1108364"/>
              <a:gd name="connsiteY0" fmla="*/ 304800 h 512618"/>
              <a:gd name="connsiteX1" fmla="*/ 1108364 w 1108364"/>
              <a:gd name="connsiteY1" fmla="*/ 0 h 512618"/>
              <a:gd name="connsiteX2" fmla="*/ 1108364 w 1108364"/>
              <a:gd name="connsiteY2" fmla="*/ 221673 h 512618"/>
              <a:gd name="connsiteX3" fmla="*/ 55418 w 1108364"/>
              <a:gd name="connsiteY3" fmla="*/ 512618 h 512618"/>
              <a:gd name="connsiteX4" fmla="*/ 0 w 1108364"/>
              <a:gd name="connsiteY4" fmla="*/ 304800 h 51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364" h="512618">
                <a:moveTo>
                  <a:pt x="0" y="304800"/>
                </a:moveTo>
                <a:lnTo>
                  <a:pt x="1108364" y="0"/>
                </a:lnTo>
                <a:lnTo>
                  <a:pt x="1108364" y="221673"/>
                </a:lnTo>
                <a:lnTo>
                  <a:pt x="55418" y="512618"/>
                </a:lnTo>
                <a:lnTo>
                  <a:pt x="0" y="304800"/>
                </a:lnTo>
                <a:close/>
              </a:path>
            </a:pathLst>
          </a:custGeom>
          <a:solidFill>
            <a:srgbClr val="365FAA">
              <a:alpha val="40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矩形 23"/>
              <p:cNvSpPr/>
              <p:nvPr/>
            </p:nvSpPr>
            <p:spPr>
              <a:xfrm>
                <a:off x="1104596" y="4902095"/>
                <a:ext cx="6907096" cy="646331"/>
              </a:xfrm>
              <a:prstGeom prst="rect">
                <a:avLst/>
              </a:prstGeom>
            </p:spPr>
            <p:txBody>
              <a:bodyPr wrap="square">
                <a:spAutoFit/>
              </a:bodyPr>
              <a:lstStyle/>
              <a:p>
                <a:r>
                  <a:rPr lang="en-US" altLang="zh-CN" dirty="0">
                    <a:latin typeface="Times New Roman" panose="02020603050405020304" pitchFamily="18" charset="0"/>
                    <a:ea typeface="宋体" panose="02010600030101010101" pitchFamily="2" charset="-122"/>
                  </a:rPr>
                  <a:t>For </a:t>
                </a:r>
                <a:r>
                  <a:rPr lang="en-US" altLang="zh-CN" spc="-5" dirty="0">
                    <a:latin typeface="Times New Roman" panose="02020603050405020304" pitchFamily="18" charset="0"/>
                    <a:ea typeface="宋体" panose="02010600030101010101" pitchFamily="2" charset="-122"/>
                  </a:rPr>
                  <a:t>original time series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𝑇</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𝑁</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pc="-5" dirty="0">
                    <a:latin typeface="Times New Roman" panose="02020603050405020304" pitchFamily="18" charset="0"/>
                    <a:ea typeface="宋体" panose="02010600030101010101" pitchFamily="2" charset="-122"/>
                  </a:rPr>
                  <a:t>, the granular time series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𝑇</m:t>
                    </m:r>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𝑁</m:t>
                        </m:r>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宋体" panose="02010600030101010101" pitchFamily="2" charset="-122"/>
                  </a:rPr>
                  <a:t> </a:t>
                </a:r>
                <a:r>
                  <a:rPr lang="en-US" altLang="zh-CN" spc="-5" dirty="0">
                    <a:latin typeface="Times New Roman" panose="02020603050405020304" pitchFamily="18" charset="0"/>
                    <a:ea typeface="宋体" panose="02010600030101010101" pitchFamily="2" charset="-122"/>
                  </a:rPr>
                  <a:t>is obtained by equal size </a:t>
                </a:r>
                <a:r>
                  <a:rPr lang="en-US" altLang="zh-CN" spc="-5" dirty="0" smtClean="0">
                    <a:latin typeface="Times New Roman" panose="02020603050405020304" pitchFamily="18" charset="0"/>
                    <a:ea typeface="宋体" panose="02010600030101010101" pitchFamily="2" charset="-122"/>
                  </a:rPr>
                  <a:t>granulation of LFIG.</a:t>
                </a:r>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1104596" y="4902095"/>
                <a:ext cx="6907096" cy="646331"/>
              </a:xfrm>
              <a:prstGeom prst="rect">
                <a:avLst/>
              </a:prstGeom>
              <a:blipFill>
                <a:blip r:embed="rId5"/>
                <a:stretch>
                  <a:fillRect l="-706" t="-4717" b="-14151"/>
                </a:stretch>
              </a:blipFill>
            </p:spPr>
            <p:txBody>
              <a:bodyPr/>
              <a:lstStyle/>
              <a:p>
                <a:r>
                  <a:rPr lang="zh-CN" altLang="en-US">
                    <a:noFill/>
                  </a:rPr>
                  <a:t> </a:t>
                </a:r>
              </a:p>
            </p:txBody>
          </p:sp>
        </mc:Fallback>
      </mc:AlternateContent>
      <p:cxnSp>
        <p:nvCxnSpPr>
          <p:cNvPr id="37" name="直接连接符 36"/>
          <p:cNvCxnSpPr/>
          <p:nvPr/>
        </p:nvCxnSpPr>
        <p:spPr>
          <a:xfrm>
            <a:off x="1597510" y="1870364"/>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687076" y="1885254"/>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515705" y="2756755"/>
            <a:ext cx="1105275" cy="795549"/>
          </a:xfrm>
          <a:custGeom>
            <a:avLst/>
            <a:gdLst>
              <a:gd name="connsiteX0" fmla="*/ 0 w 955964"/>
              <a:gd name="connsiteY0" fmla="*/ 0 h 678872"/>
              <a:gd name="connsiteX1" fmla="*/ 928255 w 955964"/>
              <a:gd name="connsiteY1" fmla="*/ 277090 h 678872"/>
              <a:gd name="connsiteX2" fmla="*/ 955964 w 955964"/>
              <a:gd name="connsiteY2" fmla="*/ 318654 h 678872"/>
              <a:gd name="connsiteX3" fmla="*/ 928255 w 955964"/>
              <a:gd name="connsiteY3" fmla="*/ 678872 h 678872"/>
              <a:gd name="connsiteX4" fmla="*/ 27710 w 955964"/>
              <a:gd name="connsiteY4" fmla="*/ 415636 h 678872"/>
              <a:gd name="connsiteX5" fmla="*/ 0 w 955964"/>
              <a:gd name="connsiteY5" fmla="*/ 0 h 67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5964" h="678872">
                <a:moveTo>
                  <a:pt x="0" y="0"/>
                </a:moveTo>
                <a:lnTo>
                  <a:pt x="928255" y="277090"/>
                </a:lnTo>
                <a:lnTo>
                  <a:pt x="955964" y="318654"/>
                </a:lnTo>
                <a:lnTo>
                  <a:pt x="928255" y="678872"/>
                </a:lnTo>
                <a:lnTo>
                  <a:pt x="27710" y="415636"/>
                </a:lnTo>
                <a:lnTo>
                  <a:pt x="0" y="0"/>
                </a:lnTo>
                <a:close/>
              </a:path>
            </a:pathLst>
          </a:custGeom>
          <a:solidFill>
            <a:srgbClr val="365FAA">
              <a:alpha val="40000"/>
            </a:srgbClr>
          </a:solidFill>
          <a:ln>
            <a:solidFill>
              <a:srgbClr val="365FAA">
                <a:alpha val="69804"/>
              </a:srgb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1620980" y="3122514"/>
            <a:ext cx="914400" cy="595746"/>
          </a:xfrm>
          <a:custGeom>
            <a:avLst/>
            <a:gdLst>
              <a:gd name="connsiteX0" fmla="*/ 0 w 914400"/>
              <a:gd name="connsiteY0" fmla="*/ 152400 h 457200"/>
              <a:gd name="connsiteX1" fmla="*/ 845127 w 914400"/>
              <a:gd name="connsiteY1" fmla="*/ 0 h 457200"/>
              <a:gd name="connsiteX2" fmla="*/ 900545 w 914400"/>
              <a:gd name="connsiteY2" fmla="*/ 124691 h 457200"/>
              <a:gd name="connsiteX3" fmla="*/ 914400 w 914400"/>
              <a:gd name="connsiteY3" fmla="*/ 221672 h 457200"/>
              <a:gd name="connsiteX4" fmla="*/ 83127 w 914400"/>
              <a:gd name="connsiteY4" fmla="*/ 457200 h 457200"/>
              <a:gd name="connsiteX5" fmla="*/ 0 w 914400"/>
              <a:gd name="connsiteY5" fmla="*/ 1524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457200">
                <a:moveTo>
                  <a:pt x="0" y="152400"/>
                </a:moveTo>
                <a:lnTo>
                  <a:pt x="845127" y="0"/>
                </a:lnTo>
                <a:lnTo>
                  <a:pt x="900545" y="124691"/>
                </a:lnTo>
                <a:lnTo>
                  <a:pt x="914400" y="221672"/>
                </a:lnTo>
                <a:lnTo>
                  <a:pt x="83127" y="457200"/>
                </a:lnTo>
                <a:lnTo>
                  <a:pt x="0" y="152400"/>
                </a:lnTo>
                <a:close/>
              </a:path>
            </a:pathLst>
          </a:custGeom>
          <a:solidFill>
            <a:srgbClr val="365FAA">
              <a:alpha val="40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3670299" y="2425008"/>
            <a:ext cx="955964" cy="1025236"/>
          </a:xfrm>
          <a:custGeom>
            <a:avLst/>
            <a:gdLst>
              <a:gd name="connsiteX0" fmla="*/ 0 w 955964"/>
              <a:gd name="connsiteY0" fmla="*/ 512618 h 1025236"/>
              <a:gd name="connsiteX1" fmla="*/ 942109 w 955964"/>
              <a:gd name="connsiteY1" fmla="*/ 0 h 1025236"/>
              <a:gd name="connsiteX2" fmla="*/ 955964 w 955964"/>
              <a:gd name="connsiteY2" fmla="*/ 512618 h 1025236"/>
              <a:gd name="connsiteX3" fmla="*/ 110837 w 955964"/>
              <a:gd name="connsiteY3" fmla="*/ 1025236 h 1025236"/>
              <a:gd name="connsiteX4" fmla="*/ 0 w 955964"/>
              <a:gd name="connsiteY4" fmla="*/ 512618 h 1025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964" h="1025236">
                <a:moveTo>
                  <a:pt x="0" y="512618"/>
                </a:moveTo>
                <a:lnTo>
                  <a:pt x="942109" y="0"/>
                </a:lnTo>
                <a:lnTo>
                  <a:pt x="955964" y="512618"/>
                </a:lnTo>
                <a:lnTo>
                  <a:pt x="110837" y="1025236"/>
                </a:lnTo>
                <a:lnTo>
                  <a:pt x="0" y="512618"/>
                </a:lnTo>
                <a:close/>
              </a:path>
            </a:pathLst>
          </a:custGeom>
          <a:solidFill>
            <a:srgbClr val="365FAA">
              <a:alpha val="40000"/>
            </a:srgbClr>
          </a:solidFill>
          <a:ln>
            <a:solidFill>
              <a:srgbClr val="25447C">
                <a:alpha val="69804"/>
              </a:srgb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4710545" y="2216727"/>
            <a:ext cx="581891" cy="803564"/>
          </a:xfrm>
          <a:custGeom>
            <a:avLst/>
            <a:gdLst>
              <a:gd name="connsiteX0" fmla="*/ 41564 w 581891"/>
              <a:gd name="connsiteY0" fmla="*/ 0 h 803564"/>
              <a:gd name="connsiteX1" fmla="*/ 41564 w 581891"/>
              <a:gd name="connsiteY1" fmla="*/ 0 h 803564"/>
              <a:gd name="connsiteX2" fmla="*/ 581891 w 581891"/>
              <a:gd name="connsiteY2" fmla="*/ 263237 h 803564"/>
              <a:gd name="connsiteX3" fmla="*/ 498764 w 581891"/>
              <a:gd name="connsiteY3" fmla="*/ 803564 h 803564"/>
              <a:gd name="connsiteX4" fmla="*/ 0 w 581891"/>
              <a:gd name="connsiteY4" fmla="*/ 554182 h 803564"/>
              <a:gd name="connsiteX5" fmla="*/ 41564 w 581891"/>
              <a:gd name="connsiteY5" fmla="*/ 0 h 80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891" h="803564">
                <a:moveTo>
                  <a:pt x="41564" y="0"/>
                </a:moveTo>
                <a:lnTo>
                  <a:pt x="41564" y="0"/>
                </a:lnTo>
                <a:lnTo>
                  <a:pt x="581891" y="263237"/>
                </a:lnTo>
                <a:lnTo>
                  <a:pt x="498764" y="803564"/>
                </a:lnTo>
                <a:lnTo>
                  <a:pt x="0" y="554182"/>
                </a:lnTo>
                <a:lnTo>
                  <a:pt x="41564" y="0"/>
                </a:lnTo>
                <a:close/>
              </a:path>
            </a:pathLst>
          </a:custGeom>
          <a:solidFill>
            <a:srgbClr val="365FAA">
              <a:alpha val="40000"/>
            </a:srgb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84216" y="104604"/>
            <a:ext cx="4572000" cy="3693319"/>
          </a:xfrm>
          <a:prstGeom prst="rect">
            <a:avLst/>
          </a:prstGeom>
        </p:spPr>
        <p:txBody>
          <a:bodyPr>
            <a:spAutoFit/>
          </a:bodyPr>
          <a:lstStyle/>
          <a:p>
            <a:r>
              <a:rPr lang="zh-CN" altLang="en-US" dirty="0" smtClean="0">
                <a:solidFill>
                  <a:srgbClr val="FF0000"/>
                </a:solidFill>
              </a:rPr>
              <a:t>此页照念</a:t>
            </a:r>
            <a:r>
              <a:rPr lang="en-US" altLang="zh-CN" dirty="0" smtClean="0">
                <a:solidFill>
                  <a:srgbClr val="FF0000"/>
                </a:solidFill>
              </a:rPr>
              <a:t>+</a:t>
            </a:r>
            <a:r>
              <a:rPr lang="en-US" altLang="zh-CN" dirty="0">
                <a:solidFill>
                  <a:srgbClr val="FF0000"/>
                </a:solidFill>
              </a:rPr>
              <a:t>However, an issue on how to find a fuzzy information graduation method matched with our fuzzy association rules mining when dealing with real-world problems could be a subject of future studies. Especially, defining and selecting reliable time window lengths can be another important problem to provide adequate prediction accuracy. Future work should focus on how to select the window length effectively and automatically. </a:t>
            </a:r>
            <a:endParaRPr lang="zh-CN" altLang="en-US" dirty="0">
              <a:solidFill>
                <a:srgbClr val="FF0000"/>
              </a:solidFill>
            </a:endParaRPr>
          </a:p>
        </p:txBody>
      </p:sp>
    </p:spTree>
    <p:extLst>
      <p:ext uri="{BB962C8B-B14F-4D97-AF65-F5344CB8AC3E}">
        <p14:creationId xmlns:p14="http://schemas.microsoft.com/office/powerpoint/2010/main" val="453532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Temporal Fuzzy Association Rule</a:t>
            </a:r>
          </a:p>
          <a:p>
            <a:endParaRPr lang="zh-CN" altLang="en-US" sz="2800" b="0" dirty="0"/>
          </a:p>
        </p:txBody>
      </p:sp>
      <mc:AlternateContent xmlns:mc="http://schemas.openxmlformats.org/markup-compatibility/2006" xmlns:a14="http://schemas.microsoft.com/office/drawing/2010/main">
        <mc:Choice Requires="a14">
          <p:sp>
            <p:nvSpPr>
              <p:cNvPr id="24" name="矩形 23"/>
              <p:cNvSpPr/>
              <p:nvPr/>
            </p:nvSpPr>
            <p:spPr>
              <a:xfrm>
                <a:off x="1104595" y="4902095"/>
                <a:ext cx="7111149" cy="646331"/>
              </a:xfrm>
              <a:prstGeom prst="rect">
                <a:avLst/>
              </a:prstGeom>
            </p:spPr>
            <p:txBody>
              <a:bodyPr wrap="square">
                <a:spAutoFit/>
              </a:bodyPr>
              <a:lstStyle/>
              <a:p>
                <a:r>
                  <a:rPr lang="en-US" altLang="zh-CN" spc="-5" dirty="0">
                    <a:latin typeface="Times New Roman" panose="02020603050405020304" pitchFamily="18" charset="0"/>
                    <a:ea typeface="宋体" panose="02010600030101010101" pitchFamily="2" charset="-122"/>
                  </a:rPr>
                  <a:t>Granular time series </a:t>
                </a:r>
                <a14:m>
                  <m:oMath xmlns:m="http://schemas.openxmlformats.org/officeDocument/2006/math">
                    <m:r>
                      <a:rPr lang="en-US" altLang="zh-CN" spc="-5">
                        <a:latin typeface="Cambria Math" panose="02040503050406030204" pitchFamily="18" charset="0"/>
                        <a:ea typeface="宋体" panose="02010600030101010101" pitchFamily="2" charset="-122"/>
                      </a:rPr>
                      <m:t>𝑇</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3</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𝑁</m:t>
                        </m:r>
                        <m:r>
                          <a:rPr lang="en-US" altLang="zh-CN" spc="-5">
                            <a:latin typeface="Cambria Math" panose="02040503050406030204" pitchFamily="18" charset="0"/>
                            <a:ea typeface="宋体" panose="02010600030101010101" pitchFamily="2" charset="-122"/>
                          </a:rPr>
                          <m:t>−</m:t>
                        </m:r>
                        <m:r>
                          <a:rPr lang="en-US" altLang="zh-CN" spc="-5">
                            <a:latin typeface="Cambria Math" panose="02040503050406030204" pitchFamily="18" charset="0"/>
                            <a:ea typeface="宋体" panose="02010600030101010101" pitchFamily="2" charset="-122"/>
                          </a:rPr>
                          <m:t>𝑙</m:t>
                        </m:r>
                      </m:sub>
                    </m:sSub>
                    <m:r>
                      <a:rPr lang="en-US" altLang="zh-CN" spc="-5">
                        <a:latin typeface="Cambria Math" panose="02040503050406030204" pitchFamily="18" charset="0"/>
                        <a:ea typeface="宋体" panose="02010600030101010101" pitchFamily="2" charset="-122"/>
                      </a:rPr>
                      <m:t>}</m:t>
                    </m:r>
                  </m:oMath>
                </a14:m>
                <a:r>
                  <a:rPr lang="en-US" altLang="zh-CN" spc="-5" dirty="0">
                    <a:latin typeface="Times New Roman" panose="02020603050405020304" pitchFamily="18" charset="0"/>
                    <a:ea typeface="宋体" panose="02010600030101010101" pitchFamily="2" charset="-122"/>
                  </a:rPr>
                  <a:t> is clustered by fuzzy c-means. Based on FCM clustering, partition matrix </a:t>
                </a:r>
                <a14:m>
                  <m:oMath xmlns:m="http://schemas.openxmlformats.org/officeDocument/2006/math">
                    <m:r>
                      <a:rPr lang="en-US" altLang="zh-CN" spc="-5">
                        <a:latin typeface="Cambria Math" panose="02040503050406030204" pitchFamily="18" charset="0"/>
                        <a:ea typeface="宋体" panose="02010600030101010101" pitchFamily="2" charset="-122"/>
                      </a:rPr>
                      <m:t>𝑈</m:t>
                    </m:r>
                  </m:oMath>
                </a14:m>
                <a:r>
                  <a:rPr lang="en-US" altLang="zh-CN" spc="-5" dirty="0">
                    <a:latin typeface="Times New Roman" panose="02020603050405020304" pitchFamily="18" charset="0"/>
                    <a:ea typeface="宋体" panose="02010600030101010101" pitchFamily="2" charset="-122"/>
                  </a:rPr>
                  <a:t> is obtained.</a:t>
                </a:r>
                <a:endParaRPr lang="zh-CN" altLang="en-US" spc="-5" dirty="0">
                  <a:latin typeface="Times New Roman" panose="02020603050405020304" pitchFamily="18" charset="0"/>
                  <a:ea typeface="宋体" panose="02010600030101010101" pitchFamily="2"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1104595" y="4902095"/>
                <a:ext cx="7111149" cy="646331"/>
              </a:xfrm>
              <a:prstGeom prst="rect">
                <a:avLst/>
              </a:prstGeom>
              <a:blipFill>
                <a:blip r:embed="rId3"/>
                <a:stretch>
                  <a:fillRect l="-686" t="-4717" r="-120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500022" y="2749359"/>
                <a:ext cx="4143955" cy="1359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mr>
                            </m:m>
                          </m:e>
                        </m:mr>
                        <m:m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a:solidFill>
                                            <a:srgbClr val="000000"/>
                                          </a:solidFill>
                                          <a:latin typeface="Cambria Math" panose="02040503050406030204" pitchFamily="18" charset="0"/>
                                        </a:rPr>
                                        <m:t>𝑁</m:t>
                                      </m:r>
                                    </m:sub>
                                  </m:sSub>
                                </m:e>
                              </m:mr>
                            </m:m>
                          </m:e>
                          <m:e>
                            <m:d>
                              <m:dPr>
                                <m:ctrlPr>
                                  <a:rPr lang="zh-CN" altLang="zh-CN" i="1">
                                    <a:latin typeface="Cambria Math" panose="02040503050406030204" pitchFamily="18" charset="0"/>
                                  </a:rPr>
                                </m:ctrlPr>
                              </m:dPr>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r>
                                            <a:rPr lang="en-US" altLang="zh-CN" i="1">
                                              <a:latin typeface="Cambria Math" panose="02040503050406030204" pitchFamily="18" charset="0"/>
                                            </a:rPr>
                                            <m:t>𝑚</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r>
                                            <a:rPr lang="en-US" altLang="zh-CN" i="1">
                                              <a:latin typeface="Cambria Math" panose="02040503050406030204" pitchFamily="18" charset="0"/>
                                            </a:rPr>
                                            <m:t>𝑚</m:t>
                                          </m:r>
                                        </m:sub>
                                      </m:sSub>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𝑛𝑚</m:t>
                                          </m:r>
                                        </m:sub>
                                      </m:sSub>
                                    </m:e>
                                  </m:mr>
                                </m:m>
                              </m:e>
                            </m:d>
                          </m:e>
                        </m:mr>
                      </m:m>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a:latin typeface="Cambria Math" panose="02040503050406030204" pitchFamily="18" charset="0"/>
                        </a:rPr>
                        <m:t>.</m:t>
                      </m:r>
                    </m:oMath>
                  </m:oMathPara>
                </a14:m>
                <a:endParaRPr lang="zh-CN" altLang="zh-CN" dirty="0"/>
              </a:p>
            </p:txBody>
          </p:sp>
        </mc:Choice>
        <mc:Fallback xmlns="">
          <p:sp>
            <p:nvSpPr>
              <p:cNvPr id="6" name="矩形 5"/>
              <p:cNvSpPr>
                <a:spLocks noRot="1" noChangeAspect="1" noMove="1" noResize="1" noEditPoints="1" noAdjustHandles="1" noChangeArrowheads="1" noChangeShapeType="1" noTextEdit="1"/>
              </p:cNvSpPr>
              <p:nvPr/>
            </p:nvSpPr>
            <p:spPr>
              <a:xfrm>
                <a:off x="2500022" y="2749359"/>
                <a:ext cx="4143955" cy="1359283"/>
              </a:xfrm>
              <a:prstGeom prst="rect">
                <a:avLst/>
              </a:prstGeom>
              <a:blipFill>
                <a:blip r:embed="rId4"/>
                <a:stretch>
                  <a:fillRect/>
                </a:stretch>
              </a:blipFill>
            </p:spPr>
            <p:txBody>
              <a:bodyPr/>
              <a:lstStyle/>
              <a:p>
                <a:r>
                  <a:rPr lang="zh-CN" altLang="en-US">
                    <a:noFill/>
                  </a:rPr>
                  <a:t> </a:t>
                </a:r>
              </a:p>
            </p:txBody>
          </p:sp>
        </mc:Fallback>
      </mc:AlternateContent>
      <p:sp>
        <p:nvSpPr>
          <p:cNvPr id="5" name="矩形 4"/>
          <p:cNvSpPr/>
          <p:nvPr/>
        </p:nvSpPr>
        <p:spPr>
          <a:xfrm>
            <a:off x="4853680" y="1294108"/>
            <a:ext cx="4572000" cy="369332"/>
          </a:xfrm>
          <a:prstGeom prst="rect">
            <a:avLst/>
          </a:prstGeom>
        </p:spPr>
        <p:txBody>
          <a:bodyPr>
            <a:spAutoFit/>
          </a:bodyPr>
          <a:lstStyle/>
          <a:p>
            <a:r>
              <a:rPr lang="zh-CN" altLang="en-US" dirty="0" smtClean="0">
                <a:solidFill>
                  <a:srgbClr val="FF0000"/>
                </a:solidFill>
              </a:rPr>
              <a:t>此页照念即可</a:t>
            </a:r>
            <a:endParaRPr lang="zh-CN" altLang="en-US" dirty="0">
              <a:solidFill>
                <a:srgbClr val="FF0000"/>
              </a:solidFill>
            </a:endParaRPr>
          </a:p>
        </p:txBody>
      </p:sp>
    </p:spTree>
    <p:extLst>
      <p:ext uri="{BB962C8B-B14F-4D97-AF65-F5344CB8AC3E}">
        <p14:creationId xmlns:p14="http://schemas.microsoft.com/office/powerpoint/2010/main" val="2615618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Temporal Fuzzy Association Rule</a:t>
            </a:r>
          </a:p>
          <a:p>
            <a:endParaRPr lang="zh-CN" altLang="en-US" sz="2800" b="0" dirty="0"/>
          </a:p>
        </p:txBody>
      </p:sp>
      <mc:AlternateContent xmlns:mc="http://schemas.openxmlformats.org/markup-compatibility/2006" xmlns:a14="http://schemas.microsoft.com/office/drawing/2010/main">
        <mc:Choice Requires="a14">
          <p:sp>
            <p:nvSpPr>
              <p:cNvPr id="24" name="矩形 23"/>
              <p:cNvSpPr/>
              <p:nvPr/>
            </p:nvSpPr>
            <p:spPr>
              <a:xfrm>
                <a:off x="665019" y="4403331"/>
                <a:ext cx="7550725" cy="1477328"/>
              </a:xfrm>
              <a:prstGeom prst="rect">
                <a:avLst/>
              </a:prstGeom>
            </p:spPr>
            <p:txBody>
              <a:bodyPr wrap="square">
                <a:spAutoFit/>
              </a:bodyPr>
              <a:lstStyle/>
              <a:p>
                <a:r>
                  <a:rPr lang="en-US" altLang="zh-CN" spc="-5" dirty="0">
                    <a:latin typeface="Times New Roman" panose="02020603050405020304" pitchFamily="18" charset="0"/>
                    <a:ea typeface="宋体" panose="02010600030101010101" pitchFamily="2" charset="-122"/>
                  </a:rPr>
                  <a:t> </a:t>
                </a:r>
                <a:r>
                  <a:rPr lang="en-US" altLang="zh-CN" spc="-5" dirty="0" smtClean="0">
                    <a:latin typeface="Times New Roman" panose="02020603050405020304" pitchFamily="18" charset="0"/>
                    <a:ea typeface="宋体" panose="02010600030101010101" pitchFamily="2" charset="-122"/>
                  </a:rPr>
                  <a:t>   Association </a:t>
                </a:r>
                <a:r>
                  <a:rPr lang="en-US" altLang="zh-CN" spc="-5" dirty="0">
                    <a:latin typeface="Times New Roman" panose="02020603050405020304" pitchFamily="18" charset="0"/>
                    <a:ea typeface="宋体" panose="02010600030101010101" pitchFamily="2" charset="-122"/>
                  </a:rPr>
                  <a:t>rule learning typically does not consider the order of clusters either within a transaction or across transactions. For time series, each row of the partition matrix </a:t>
                </a:r>
                <a14:m>
                  <m:oMath xmlns:m="http://schemas.openxmlformats.org/officeDocument/2006/math">
                    <m:r>
                      <a:rPr lang="en-US" altLang="zh-CN" spc="-5">
                        <a:latin typeface="Cambria Math" panose="02040503050406030204" pitchFamily="18" charset="0"/>
                        <a:ea typeface="宋体" panose="02010600030101010101" pitchFamily="2" charset="-122"/>
                      </a:rPr>
                      <m:t>𝑈</m:t>
                    </m:r>
                  </m:oMath>
                </a14:m>
                <a:r>
                  <a:rPr lang="en-US" altLang="zh-CN" spc="-5" dirty="0">
                    <a:latin typeface="Times New Roman" panose="02020603050405020304" pitchFamily="18" charset="0"/>
                    <a:ea typeface="宋体" panose="02010600030101010101" pitchFamily="2" charset="-122"/>
                  </a:rPr>
                  <a:t> is not independent any more. The order of rows in matrix </a:t>
                </a:r>
                <a14:m>
                  <m:oMath xmlns:m="http://schemas.openxmlformats.org/officeDocument/2006/math">
                    <m:r>
                      <a:rPr lang="en-US" altLang="zh-CN" spc="-5">
                        <a:latin typeface="Cambria Math" panose="02040503050406030204" pitchFamily="18" charset="0"/>
                        <a:ea typeface="宋体" panose="02010600030101010101" pitchFamily="2" charset="-122"/>
                      </a:rPr>
                      <m:t>𝑈</m:t>
                    </m:r>
                  </m:oMath>
                </a14:m>
                <a:r>
                  <a:rPr lang="en-US" altLang="zh-CN" spc="-5" dirty="0">
                    <a:latin typeface="Times New Roman" panose="02020603050405020304" pitchFamily="18" charset="0"/>
                    <a:ea typeface="宋体" panose="02010600030101010101" pitchFamily="2" charset="-122"/>
                  </a:rPr>
                  <a:t> represents the order of time. So in our definition, multiplications of memberships are carried out of each row by time order.</a:t>
                </a:r>
                <a:endParaRPr lang="zh-CN" altLang="en-US" spc="-5" dirty="0">
                  <a:latin typeface="Times New Roman" panose="02020603050405020304" pitchFamily="18" charset="0"/>
                  <a:ea typeface="宋体" panose="02010600030101010101" pitchFamily="2"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665019" y="4403331"/>
                <a:ext cx="7550725" cy="1477328"/>
              </a:xfrm>
              <a:prstGeom prst="rect">
                <a:avLst/>
              </a:prstGeom>
              <a:blipFill>
                <a:blip r:embed="rId3"/>
                <a:stretch>
                  <a:fillRect l="-646" t="-2058" r="-1291" b="-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65018" y="1674258"/>
                <a:ext cx="7550726" cy="1810945"/>
              </a:xfrm>
              <a:prstGeom prst="rect">
                <a:avLst/>
              </a:prstGeom>
            </p:spPr>
            <p:txBody>
              <a:bodyPr wrap="square">
                <a:spAutoFit/>
              </a:bodyPr>
              <a:lstStyle/>
              <a:p>
                <a:pPr algn="just">
                  <a:lnSpc>
                    <a:spcPct val="95000"/>
                  </a:lnSpc>
                  <a:spcAft>
                    <a:spcPts val="600"/>
                  </a:spcAft>
                </a:pPr>
                <a:r>
                  <a:rPr lang="en-US" altLang="zh-CN" b="1" dirty="0">
                    <a:latin typeface="Times New Roman" panose="02020603050405020304" pitchFamily="18" charset="0"/>
                    <a:ea typeface="宋体" panose="02010600030101010101" pitchFamily="2" charset="-122"/>
                  </a:rPr>
                  <a:t>Definition 3:</a:t>
                </a:r>
                <a:r>
                  <a:rPr lang="en-US" altLang="zh-CN" dirty="0">
                    <a:latin typeface="Times New Roman" panose="02020603050405020304" pitchFamily="18" charset="0"/>
                    <a:ea typeface="宋体" panose="02010600030101010101" pitchFamily="2" charset="-122"/>
                  </a:rPr>
                  <a:t> For</a:t>
                </a:r>
                <a14:m>
                  <m:oMath xmlns:m="http://schemas.openxmlformats.org/officeDocument/2006/math">
                    <m:r>
                      <a:rPr lang="en-US" altLang="zh-CN">
                        <a:latin typeface="Cambria Math" panose="02040503050406030204" pitchFamily="18" charset="0"/>
                        <a:ea typeface="宋体" panose="02010600030101010101" pitchFamily="2" charset="-122"/>
                      </a:rPr>
                      <m:t> </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宋体" panose="02010600030101010101" pitchFamily="2" charset="-122"/>
                          </a:rPr>
                          <m:t>𝑌</m:t>
                        </m:r>
                      </m:e>
                      <m:sup>
                        <m:r>
                          <a:rPr lang="en-US" altLang="zh-CN" i="1">
                            <a:latin typeface="Cambria Math" panose="02040503050406030204" pitchFamily="18" charset="0"/>
                            <a:ea typeface="宋体" panose="02010600030101010101" pitchFamily="2" charset="-122"/>
                          </a:rPr>
                          <m:t>′</m:t>
                        </m:r>
                      </m:sup>
                    </m:sSup>
                    <m:r>
                      <a:rPr lang="en-US" altLang="zh-CN">
                        <a:latin typeface="Cambria Math" panose="02040503050406030204" pitchFamily="18" charset="0"/>
                        <a:ea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𝑦</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𝑖</m:t>
                            </m:r>
                          </m:e>
                          <m:sub>
                            <m:r>
                              <a:rPr lang="en-US" altLang="zh-CN">
                                <a:latin typeface="Cambria Math" panose="02040503050406030204" pitchFamily="18" charset="0"/>
                                <a:ea typeface="宋体" panose="02010600030101010101" pitchFamily="2" charset="-122"/>
                              </a:rPr>
                              <m:t>1</m:t>
                            </m:r>
                          </m:sub>
                        </m:sSub>
                      </m:sub>
                    </m:sSub>
                    <m:r>
                      <a:rPr lang="en-US" altLang="zh-CN">
                        <a:latin typeface="Cambria Math" panose="02040503050406030204" pitchFamily="18" charset="0"/>
                        <a:ea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𝑦</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𝑖</m:t>
                            </m:r>
                          </m:e>
                          <m:sub>
                            <m:r>
                              <a:rPr lang="en-US" altLang="zh-CN">
                                <a:latin typeface="Cambria Math" panose="02040503050406030204" pitchFamily="18" charset="0"/>
                                <a:ea typeface="宋体" panose="02010600030101010101" pitchFamily="2" charset="-122"/>
                              </a:rPr>
                              <m:t>2</m:t>
                            </m:r>
                          </m:sub>
                        </m:sSub>
                      </m:sub>
                    </m:sSub>
                    <m:r>
                      <a:rPr lang="en-US" altLang="zh-CN">
                        <a:latin typeface="Cambria Math" panose="02040503050406030204" pitchFamily="18" charset="0"/>
                        <a:ea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𝑦</m:t>
                        </m:r>
                      </m:e>
                      <m:sub>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𝑖</m:t>
                            </m:r>
                          </m:e>
                          <m:sub>
                            <m:r>
                              <a:rPr lang="en-US" altLang="zh-CN" i="1">
                                <a:latin typeface="Cambria Math" panose="02040503050406030204" pitchFamily="18" charset="0"/>
                                <a:ea typeface="宋体" panose="02010600030101010101" pitchFamily="2" charset="-122"/>
                              </a:rPr>
                              <m:t>𝑝</m:t>
                            </m:r>
                          </m:sub>
                        </m:sSub>
                      </m:sub>
                    </m:sSub>
                    <m:r>
                      <a:rPr lang="en-US" altLang="zh-CN">
                        <a:latin typeface="Cambria Math" panose="02040503050406030204" pitchFamily="18" charset="0"/>
                        <a:ea typeface="宋体" panose="02010600030101010101" pitchFamily="2" charset="-122"/>
                      </a:rPr>
                      <m:t>}</m:t>
                    </m:r>
                  </m:oMath>
                </a14:m>
                <a:r>
                  <a:rPr lang="en-US" altLang="zh-CN" dirty="0">
                    <a:latin typeface="Times New Roman" panose="02020603050405020304" pitchFamily="18" charset="0"/>
                    <a:ea typeface="宋体" panose="02010600030101010101" pitchFamily="2" charset="-122"/>
                  </a:rPr>
                  <a:t>, fuzzy support rate of </a:t>
                </a:r>
                <a14:m>
                  <m:oMath xmlns:m="http://schemas.openxmlformats.org/officeDocument/2006/math">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宋体" panose="02010600030101010101" pitchFamily="2" charset="-122"/>
                          </a:rPr>
                          <m:t>𝑌</m:t>
                        </m:r>
                      </m:e>
                      <m:sup>
                        <m:r>
                          <a:rPr lang="en-US" altLang="zh-CN" i="1">
                            <a:latin typeface="Cambria Math" panose="02040503050406030204" pitchFamily="18" charset="0"/>
                            <a:ea typeface="宋体" panose="02010600030101010101" pitchFamily="2" charset="-122"/>
                          </a:rPr>
                          <m:t>′</m:t>
                        </m:r>
                      </m:sup>
                    </m:sSup>
                  </m:oMath>
                </a14:m>
                <a:r>
                  <a:rPr lang="en-US" altLang="zh-CN" dirty="0">
                    <a:latin typeface="Times New Roman" panose="02020603050405020304" pitchFamily="18" charset="0"/>
                    <a:ea typeface="宋体" panose="02010600030101010101" pitchFamily="2" charset="-122"/>
                  </a:rPr>
                  <a:t> is defined as:</a:t>
                </a:r>
                <a:endParaRPr lang="zh-CN" altLang="zh-CN" dirty="0">
                  <a:latin typeface="Times New Roman" panose="02020603050405020304" pitchFamily="18" charset="0"/>
                  <a:ea typeface="宋体" panose="02010600030101010101" pitchFamily="2" charset="-122"/>
                </a:endParaRPr>
              </a:p>
              <a:p>
                <a:pPr indent="183515" algn="just">
                  <a:lnSpc>
                    <a:spcPct val="95000"/>
                  </a:lnSpc>
                  <a:spcAft>
                    <a:spcPts val="600"/>
                  </a:spcAft>
                </a:pPr>
                <a14:m>
                  <m:oMathPara xmlns:m="http://schemas.openxmlformats.org/officeDocument/2006/math">
                    <m:oMathParaPr>
                      <m:jc m:val="centerGroup"/>
                    </m:oMathParaPr>
                    <m:oMath xmlns:m="http://schemas.openxmlformats.org/officeDocument/2006/math">
                      <m:func>
                        <m:funcPr>
                          <m:ctrlPr>
                            <a:rPr lang="zh-CN" altLang="zh-CN" i="1">
                              <a:latin typeface="Cambria Math" panose="02040503050406030204" pitchFamily="18" charset="0"/>
                              <a:ea typeface="Cambria Math" panose="02040503050406030204" pitchFamily="18" charset="0"/>
                            </a:rPr>
                          </m:ctrlPr>
                        </m:funcPr>
                        <m:fName>
                          <m:r>
                            <a:rPr lang="en-US" altLang="zh-CN" i="1">
                              <a:latin typeface="Cambria Math" panose="02040503050406030204" pitchFamily="18" charset="0"/>
                              <a:ea typeface="宋体" panose="02010600030101010101" pitchFamily="2" charset="-122"/>
                            </a:rPr>
                            <m:t>𝑠𝑢𝑝</m:t>
                          </m:r>
                        </m:fName>
                        <m:e>
                          <m:d>
                            <m:dPr>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宋体" panose="02010600030101010101" pitchFamily="2" charset="-122"/>
                                </a:rPr>
                                <m:t>𝑌</m:t>
                              </m:r>
                            </m:e>
                          </m:d>
                        </m:e>
                      </m:func>
                      <m:r>
                        <a:rPr lang="en-US" altLang="zh-CN">
                          <a:latin typeface="Cambria Math" panose="02040503050406030204" pitchFamily="18" charset="0"/>
                          <a:ea typeface="宋体" panose="02010600030101010101" pitchFamily="2" charset="-122"/>
                        </a:rPr>
                        <m:t>=</m:t>
                      </m:r>
                      <m:f>
                        <m:fPr>
                          <m:ctrlPr>
                            <a:rPr lang="zh-CN" altLang="zh-CN" i="1">
                              <a:latin typeface="Cambria Math" panose="02040503050406030204" pitchFamily="18" charset="0"/>
                              <a:ea typeface="Cambria Math" panose="02040503050406030204" pitchFamily="18" charset="0"/>
                            </a:rPr>
                          </m:ctrlPr>
                        </m:fPr>
                        <m:num>
                          <m:nary>
                            <m:naryPr>
                              <m:chr m:val="∑"/>
                              <m:limLoc m:val="undOvr"/>
                              <m:ctrlPr>
                                <a:rPr lang="zh-CN" altLang="zh-CN" i="1">
                                  <a:latin typeface="Cambria Math" panose="02040503050406030204" pitchFamily="18" charset="0"/>
                                  <a:ea typeface="Cambria Math" panose="02040503050406030204" pitchFamily="18" charset="0"/>
                                </a:rPr>
                              </m:ctrlPr>
                            </m:naryPr>
                            <m:sub>
                              <m:r>
                                <a:rPr lang="en-US" altLang="zh-CN" i="1">
                                  <a:latin typeface="Cambria Math" panose="02040503050406030204" pitchFamily="18" charset="0"/>
                                  <a:ea typeface="宋体" panose="02010600030101010101" pitchFamily="2" charset="-122"/>
                                </a:rPr>
                                <m:t>𝑘</m:t>
                              </m:r>
                              <m:r>
                                <a:rPr lang="en-US" altLang="zh-CN">
                                  <a:latin typeface="Cambria Math" panose="02040503050406030204" pitchFamily="18" charset="0"/>
                                  <a:ea typeface="宋体" panose="02010600030101010101" pitchFamily="2" charset="-122"/>
                                </a:rPr>
                                <m:t>=0</m:t>
                              </m:r>
                            </m:sub>
                            <m:sup>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sup>
                            <m:e>
                              <m:nary>
                                <m:naryPr>
                                  <m:chr m:val="∏"/>
                                  <m:limLoc m:val="undOvr"/>
                                  <m:ctrlPr>
                                    <a:rPr lang="zh-CN" altLang="zh-CN" i="1">
                                      <a:latin typeface="Cambria Math" panose="02040503050406030204" pitchFamily="18" charset="0"/>
                                      <a:ea typeface="Cambria Math" panose="02040503050406030204" pitchFamily="18" charset="0"/>
                                    </a:rPr>
                                  </m:ctrlPr>
                                </m:naryPr>
                                <m:sub>
                                  <m:r>
                                    <a:rPr lang="en-US" altLang="zh-CN" i="1">
                                      <a:latin typeface="Cambria Math" panose="02040503050406030204" pitchFamily="18" charset="0"/>
                                      <a:ea typeface="宋体" panose="02010600030101010101" pitchFamily="2" charset="-122"/>
                                    </a:rPr>
                                    <m:t>𝑗</m:t>
                                  </m:r>
                                  <m:r>
                                    <a:rPr lang="en-US" altLang="zh-CN">
                                      <a:latin typeface="Cambria Math" panose="02040503050406030204" pitchFamily="18" charset="0"/>
                                      <a:ea typeface="宋体" panose="02010600030101010101" pitchFamily="2" charset="-122"/>
                                    </a:rPr>
                                    <m:t>=1</m:t>
                                  </m:r>
                                </m:sub>
                                <m:sup>
                                  <m:r>
                                    <a:rPr lang="en-US" altLang="zh-CN" i="1">
                                      <a:latin typeface="Cambria Math" panose="02040503050406030204" pitchFamily="18" charset="0"/>
                                      <a:ea typeface="宋体" panose="02010600030101010101" pitchFamily="2" charset="-122"/>
                                    </a:rPr>
                                    <m:t>𝑗</m:t>
                                  </m:r>
                                  <m:r>
                                    <a:rPr lang="en-US" altLang="zh-CN">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sup>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𝑢</m:t>
                                      </m:r>
                                    </m:e>
                                    <m:sub>
                                      <m:r>
                                        <a:rPr lang="en-US" altLang="zh-CN" i="1">
                                          <a:latin typeface="Cambria Math" panose="02040503050406030204" pitchFamily="18" charset="0"/>
                                          <a:ea typeface="宋体" panose="02010600030101010101" pitchFamily="2" charset="-122"/>
                                        </a:rPr>
                                        <m:t>𝑗</m:t>
                                      </m:r>
                                      <m:r>
                                        <a:rPr lang="en-US" altLang="zh-CN">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𝑘</m:t>
                                      </m:r>
                                      <m:r>
                                        <a:rPr lang="en-US" altLang="zh-CN">
                                          <a:latin typeface="Cambria Math" panose="02040503050406030204" pitchFamily="18" charset="0"/>
                                          <a:ea typeface="宋体" panose="02010600030101010101" pitchFamily="2" charset="-122"/>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rPr>
                                            <m:t>𝑖</m:t>
                                          </m:r>
                                        </m:e>
                                        <m:sub>
                                          <m:r>
                                            <a:rPr lang="en-US" altLang="zh-CN" i="1">
                                              <a:latin typeface="Cambria Math" panose="02040503050406030204" pitchFamily="18" charset="0"/>
                                              <a:ea typeface="宋体" panose="02010600030101010101" pitchFamily="2" charset="-122"/>
                                            </a:rPr>
                                            <m:t>𝑗</m:t>
                                          </m:r>
                                        </m:sub>
                                      </m:sSub>
                                    </m:sub>
                                  </m:sSub>
                                </m:e>
                              </m:nary>
                            </m:e>
                          </m:nary>
                        </m:num>
                        <m:den>
                          <m:r>
                            <a:rPr lang="en-US" altLang="zh-CN" i="1">
                              <a:latin typeface="Cambria Math" panose="02040503050406030204" pitchFamily="18" charset="0"/>
                              <a:ea typeface="宋体" panose="02010600030101010101" pitchFamily="2" charset="-122"/>
                            </a:rPr>
                            <m:t>𝑛</m:t>
                          </m:r>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𝑝</m:t>
                          </m:r>
                        </m:den>
                      </m:f>
                      <m:r>
                        <a:rPr lang="en-US" altLang="zh-CN">
                          <a:latin typeface="Cambria Math" panose="02040503050406030204" pitchFamily="18" charset="0"/>
                          <a:ea typeface="宋体" panose="02010600030101010101" pitchFamily="2" charset="-122"/>
                        </a:rPr>
                        <m:t>,</m:t>
                      </m:r>
                    </m:oMath>
                  </m:oMathPara>
                </a14:m>
                <a:endParaRPr lang="zh-CN"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where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𝑛</m:t>
                    </m:r>
                  </m:oMath>
                </a14:m>
                <a:r>
                  <a:rPr lang="en-US" altLang="zh-CN" dirty="0">
                    <a:latin typeface="Times New Roman" panose="02020603050405020304" pitchFamily="18" charset="0"/>
                    <a:ea typeface="宋体" panose="02010600030101010101" pitchFamily="2" charset="-122"/>
                  </a:rPr>
                  <a:t> is total number of granules,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𝑢</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latin typeface="Times New Roman" panose="02020603050405020304" pitchFamily="18" charset="0"/>
                    <a:ea typeface="宋体" panose="02010600030101010101" pitchFamily="2" charset="-122"/>
                  </a:rPr>
                  <a:t> is membership degree of granule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dirty="0">
                    <a:latin typeface="Times New Roman" panose="02020603050405020304" pitchFamily="18" charset="0"/>
                    <a:ea typeface="宋体" panose="02010600030101010101" pitchFamily="2" charset="-122"/>
                  </a:rPr>
                  <a:t> to cluster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𝑗</m:t>
                        </m:r>
                      </m:sub>
                    </m:sSub>
                  </m:oMath>
                </a14:m>
                <a:r>
                  <a:rPr lang="en-US" altLang="zh-CN" dirty="0">
                    <a:latin typeface="Times New Roman" panose="02020603050405020304" pitchFamily="18" charset="0"/>
                    <a:ea typeface="宋体" panose="02010600030101010101" pitchFamily="2" charset="-122"/>
                  </a:rPr>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65018" y="1674258"/>
                <a:ext cx="7550726" cy="1810945"/>
              </a:xfrm>
              <a:prstGeom prst="rect">
                <a:avLst/>
              </a:prstGeom>
              <a:blipFill>
                <a:blip r:embed="rId4"/>
                <a:stretch>
                  <a:fillRect l="-646" t="-2694" b="-3030"/>
                </a:stretch>
              </a:blipFill>
            </p:spPr>
            <p:txBody>
              <a:bodyPr/>
              <a:lstStyle/>
              <a:p>
                <a:r>
                  <a:rPr lang="zh-CN" altLang="en-US">
                    <a:noFill/>
                  </a:rPr>
                  <a:t> </a:t>
                </a:r>
              </a:p>
            </p:txBody>
          </p:sp>
        </mc:Fallback>
      </mc:AlternateContent>
      <p:sp>
        <p:nvSpPr>
          <p:cNvPr id="5" name="矩形 4"/>
          <p:cNvSpPr/>
          <p:nvPr/>
        </p:nvSpPr>
        <p:spPr>
          <a:xfrm>
            <a:off x="4713980" y="943586"/>
            <a:ext cx="4572000" cy="923330"/>
          </a:xfrm>
          <a:prstGeom prst="rect">
            <a:avLst/>
          </a:prstGeom>
        </p:spPr>
        <p:txBody>
          <a:bodyPr>
            <a:spAutoFit/>
          </a:bodyPr>
          <a:lstStyle/>
          <a:p>
            <a:r>
              <a:rPr lang="zh-CN" altLang="en-US" dirty="0" smtClean="0">
                <a:solidFill>
                  <a:srgbClr val="FF0000"/>
                </a:solidFill>
              </a:rPr>
              <a:t>此页照念</a:t>
            </a:r>
            <a:r>
              <a:rPr lang="en-US" altLang="zh-CN" dirty="0" smtClean="0">
                <a:solidFill>
                  <a:srgbClr val="FF0000"/>
                </a:solidFill>
              </a:rPr>
              <a:t>+we will show you a simple example and </a:t>
            </a:r>
            <a:r>
              <a:rPr lang="en-US" altLang="zh-CN" dirty="0" err="1" smtClean="0">
                <a:solidFill>
                  <a:srgbClr val="FF0000"/>
                </a:solidFill>
              </a:rPr>
              <a:t>enverything</a:t>
            </a:r>
            <a:r>
              <a:rPr lang="en-US" altLang="zh-CN" dirty="0" smtClean="0">
                <a:solidFill>
                  <a:srgbClr val="FF0000"/>
                </a:solidFill>
              </a:rPr>
              <a:t> of this definition.</a:t>
            </a:r>
            <a:endParaRPr lang="zh-CN" altLang="en-US" dirty="0">
              <a:solidFill>
                <a:srgbClr val="FF0000"/>
              </a:solidFill>
            </a:endParaRPr>
          </a:p>
        </p:txBody>
      </p:sp>
    </p:spTree>
    <p:extLst>
      <p:ext uri="{BB962C8B-B14F-4D97-AF65-F5344CB8AC3E}">
        <p14:creationId xmlns:p14="http://schemas.microsoft.com/office/powerpoint/2010/main" val="791894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Temporal Fuzzy Association Rule</a:t>
            </a:r>
          </a:p>
        </p:txBody>
      </p:sp>
      <p:sp>
        <p:nvSpPr>
          <p:cNvPr id="2" name="TextBox 1"/>
          <p:cNvSpPr txBox="1"/>
          <p:nvPr/>
        </p:nvSpPr>
        <p:spPr>
          <a:xfrm>
            <a:off x="434775" y="1397652"/>
            <a:ext cx="6576907" cy="369332"/>
          </a:xfrm>
          <a:prstGeom prst="rect">
            <a:avLst/>
          </a:prstGeom>
          <a:noFill/>
        </p:spPr>
        <p:txBody>
          <a:bodyPr wrap="square" rtlCol="0">
            <a:spAutoFit/>
          </a:bodyPr>
          <a:lstStyle/>
          <a:p>
            <a:r>
              <a:rPr lang="en-US" altLang="zh-CN" b="1" dirty="0" smtClean="0"/>
              <a:t>Example - Traditional</a:t>
            </a:r>
            <a:endParaRPr lang="zh-CN" altLang="en-US" b="1" dirty="0"/>
          </a:p>
        </p:txBody>
      </p:sp>
      <p:graphicFrame>
        <p:nvGraphicFramePr>
          <p:cNvPr id="3" name="表格 2"/>
          <p:cNvGraphicFramePr>
            <a:graphicFrameLocks noGrp="1"/>
          </p:cNvGraphicFramePr>
          <p:nvPr>
            <p:extLst>
              <p:ext uri="{D42A27DB-BD31-4B8C-83A1-F6EECF244321}">
                <p14:modId xmlns:p14="http://schemas.microsoft.com/office/powerpoint/2010/main" val="1026138170"/>
              </p:ext>
            </p:extLst>
          </p:nvPr>
        </p:nvGraphicFramePr>
        <p:xfrm>
          <a:off x="365501" y="2218449"/>
          <a:ext cx="4012536" cy="2772973"/>
        </p:xfrm>
        <a:graphic>
          <a:graphicData uri="http://schemas.openxmlformats.org/drawingml/2006/table">
            <a:tbl>
              <a:tblPr>
                <a:tableStyleId>{5C22544A-7EE6-4342-B048-85BDC9FD1C3A}</a:tableStyleId>
              </a:tblPr>
              <a:tblGrid>
                <a:gridCol w="1031594">
                  <a:extLst>
                    <a:ext uri="{9D8B030D-6E8A-4147-A177-3AD203B41FA5}">
                      <a16:colId xmlns:a16="http://schemas.microsoft.com/office/drawing/2014/main" val="858093522"/>
                    </a:ext>
                  </a:extLst>
                </a:gridCol>
                <a:gridCol w="999356">
                  <a:extLst>
                    <a:ext uri="{9D8B030D-6E8A-4147-A177-3AD203B41FA5}">
                      <a16:colId xmlns:a16="http://schemas.microsoft.com/office/drawing/2014/main" val="3625286191"/>
                    </a:ext>
                  </a:extLst>
                </a:gridCol>
                <a:gridCol w="999356">
                  <a:extLst>
                    <a:ext uri="{9D8B030D-6E8A-4147-A177-3AD203B41FA5}">
                      <a16:colId xmlns:a16="http://schemas.microsoft.com/office/drawing/2014/main" val="4222523821"/>
                    </a:ext>
                  </a:extLst>
                </a:gridCol>
                <a:gridCol w="982230">
                  <a:extLst>
                    <a:ext uri="{9D8B030D-6E8A-4147-A177-3AD203B41FA5}">
                      <a16:colId xmlns:a16="http://schemas.microsoft.com/office/drawing/2014/main" val="3618810314"/>
                    </a:ext>
                  </a:extLst>
                </a:gridCol>
              </a:tblGrid>
              <a:tr h="319959">
                <a:tc rowSpan="2">
                  <a:txBody>
                    <a:bodyPr/>
                    <a:lstStyle/>
                    <a:p>
                      <a:pPr algn="ctr">
                        <a:spcAft>
                          <a:spcPts val="0"/>
                        </a:spcAft>
                      </a:pPr>
                      <a:r>
                        <a:rPr lang="en-US" sz="1600" kern="100" dirty="0" smtClean="0">
                          <a:effectLst/>
                        </a:rPr>
                        <a:t>P</a:t>
                      </a:r>
                      <a:r>
                        <a:rPr lang="en-US" altLang="zh-CN" sz="1600" kern="100" dirty="0" smtClean="0">
                          <a:effectLst/>
                        </a:rPr>
                        <a:t>rice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600" kern="100" dirty="0">
                          <a:effectLst/>
                        </a:rPr>
                        <a:t>Fuzzy Attribute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8205021"/>
                  </a:ext>
                </a:extLst>
              </a:tr>
              <a:tr h="319959">
                <a:tc vMerge="1">
                  <a:txBody>
                    <a:bodyPr/>
                    <a:lstStyle/>
                    <a:p>
                      <a:endParaRPr lang="zh-CN" altLang="en-US"/>
                    </a:p>
                  </a:txBody>
                  <a:tcPr/>
                </a:tc>
                <a:tc>
                  <a:txBody>
                    <a:bodyPr/>
                    <a:lstStyle/>
                    <a:p>
                      <a:pPr algn="ctr">
                        <a:spcAft>
                          <a:spcPts val="0"/>
                        </a:spcAft>
                      </a:pPr>
                      <a:r>
                        <a:rPr lang="en-US" sz="1400" kern="100" dirty="0">
                          <a:effectLst/>
                        </a:rPr>
                        <a:t>High</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Middle</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Low</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6790588"/>
                  </a:ext>
                </a:extLst>
              </a:tr>
              <a:tr h="426611">
                <a:tc>
                  <a:txBody>
                    <a:bodyPr/>
                    <a:lstStyle/>
                    <a:p>
                      <a:pPr algn="just">
                        <a:spcAft>
                          <a:spcPts val="0"/>
                        </a:spcAft>
                      </a:pPr>
                      <a:r>
                        <a:rPr lang="en-US" sz="1400" kern="100">
                          <a:effectLst/>
                        </a:rPr>
                        <a:t>S1=5000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0.50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2210787"/>
                  </a:ext>
                </a:extLst>
              </a:tr>
              <a:tr h="426611">
                <a:tc>
                  <a:txBody>
                    <a:bodyPr/>
                    <a:lstStyle/>
                    <a:p>
                      <a:pPr algn="just">
                        <a:spcAft>
                          <a:spcPts val="0"/>
                        </a:spcAft>
                      </a:pPr>
                      <a:r>
                        <a:rPr lang="en-US" sz="1400" kern="100" dirty="0">
                          <a:effectLst/>
                        </a:rPr>
                        <a:t>S2=15000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6463580"/>
                  </a:ext>
                </a:extLst>
              </a:tr>
              <a:tr h="426611">
                <a:tc>
                  <a:txBody>
                    <a:bodyPr/>
                    <a:lstStyle/>
                    <a:p>
                      <a:pPr algn="just">
                        <a:spcAft>
                          <a:spcPts val="0"/>
                        </a:spcAft>
                      </a:pPr>
                      <a:r>
                        <a:rPr lang="en-US" sz="1400" kern="100">
                          <a:effectLst/>
                        </a:rPr>
                        <a:t>S3=10000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8208209"/>
                  </a:ext>
                </a:extLst>
              </a:tr>
              <a:tr h="426611">
                <a:tc>
                  <a:txBody>
                    <a:bodyPr/>
                    <a:lstStyle/>
                    <a:p>
                      <a:pPr algn="just">
                        <a:spcAft>
                          <a:spcPts val="0"/>
                        </a:spcAft>
                      </a:pPr>
                      <a:r>
                        <a:rPr lang="en-US" sz="1400" kern="100">
                          <a:effectLst/>
                        </a:rPr>
                        <a:t>S4=20000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0.52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8999364"/>
                  </a:ext>
                </a:extLst>
              </a:tr>
              <a:tr h="426611">
                <a:tc>
                  <a:txBody>
                    <a:bodyPr/>
                    <a:lstStyle/>
                    <a:p>
                      <a:pPr algn="just">
                        <a:spcAft>
                          <a:spcPts val="0"/>
                        </a:spcAft>
                      </a:pPr>
                      <a:r>
                        <a:rPr lang="en-US" sz="1400" kern="100">
                          <a:effectLst/>
                        </a:rPr>
                        <a:t>S5=2000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0.08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0.75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85073713"/>
                  </a:ext>
                </a:extLst>
              </a:tr>
            </a:tbl>
          </a:graphicData>
        </a:graphic>
      </p:graphicFrame>
      <mc:AlternateContent xmlns:mc="http://schemas.openxmlformats.org/markup-compatibility/2006" xmlns:a14="http://schemas.microsoft.com/office/drawing/2010/main">
        <mc:Choice Requires="a14">
          <p:sp>
            <p:nvSpPr>
              <p:cNvPr id="5" name="矩形 4"/>
              <p:cNvSpPr/>
              <p:nvPr/>
            </p:nvSpPr>
            <p:spPr>
              <a:xfrm>
                <a:off x="4754658" y="2218449"/>
                <a:ext cx="4126105" cy="2889317"/>
              </a:xfrm>
              <a:prstGeom prst="rect">
                <a:avLst/>
              </a:prstGeom>
            </p:spPr>
            <p:txBody>
              <a:bodyPr wrap="square">
                <a:spAutoFit/>
              </a:bodyPr>
              <a:lstStyle/>
              <a:p>
                <a:pPr indent="183515" algn="just">
                  <a:lnSpc>
                    <a:spcPct val="95000"/>
                  </a:lnSpc>
                  <a:spcAft>
                    <a:spcPts val="600"/>
                  </a:spcAft>
                </a:pPr>
                <a14:m>
                  <m:oMath xmlns:m="http://schemas.openxmlformats.org/officeDocument/2006/math">
                    <m:r>
                      <a:rPr lang="en-US" altLang="zh-CN" i="1" kern="100" smtClean="0">
                        <a:latin typeface="Cambria Math" panose="02040503050406030204" pitchFamily="18" charset="0"/>
                        <a:ea typeface="宋体" panose="02010600030101010101" pitchFamily="2" charset="-122"/>
                      </a:rPr>
                      <m:t>𝑇</m:t>
                    </m:r>
                    <m:r>
                      <a:rPr lang="en-US" altLang="zh-CN" i="1" kern="100" smtClean="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rPr>
                          <m:t>𝑆</m:t>
                        </m:r>
                      </m:e>
                      <m:sub>
                        <m:r>
                          <a:rPr lang="en-US" altLang="zh-CN" i="1" kern="100">
                            <a:latin typeface="Cambria Math" panose="02040503050406030204" pitchFamily="18" charset="0"/>
                            <a:ea typeface="宋体" panose="02010600030101010101" pitchFamily="2" charset="-122"/>
                          </a:rPr>
                          <m:t>1</m:t>
                        </m:r>
                      </m:sub>
                    </m:sSub>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宋体" panose="02010600030101010101" pitchFamily="2" charset="-122"/>
                          </a:rPr>
                          <m:t>𝑆</m:t>
                        </m:r>
                      </m:e>
                      <m:sub>
                        <m:r>
                          <a:rPr lang="en-US" altLang="zh-CN" i="1" kern="100">
                            <a:latin typeface="Cambria Math" panose="02040503050406030204" pitchFamily="18" charset="0"/>
                            <a:ea typeface="宋体" panose="02010600030101010101" pitchFamily="2" charset="-122"/>
                          </a:rPr>
                          <m:t>2</m:t>
                        </m:r>
                      </m:sub>
                    </m:sSub>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rPr>
                          <m:t>𝑆</m:t>
                        </m:r>
                      </m:e>
                      <m:sub>
                        <m:r>
                          <a:rPr lang="en-US" altLang="zh-CN" i="1" kern="100">
                            <a:latin typeface="Cambria Math" panose="02040503050406030204" pitchFamily="18" charset="0"/>
                            <a:ea typeface="宋体" panose="02010600030101010101" pitchFamily="2" charset="-122"/>
                          </a:rPr>
                          <m:t>3</m:t>
                        </m:r>
                      </m:sub>
                    </m:sSub>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rPr>
                          <m:t>𝑆</m:t>
                        </m:r>
                      </m:e>
                      <m:sub>
                        <m:r>
                          <a:rPr lang="en-US" altLang="zh-CN" i="1" kern="100">
                            <a:latin typeface="Cambria Math" panose="02040503050406030204" pitchFamily="18" charset="0"/>
                            <a:ea typeface="宋体" panose="02010600030101010101" pitchFamily="2" charset="-122"/>
                          </a:rPr>
                          <m:t>4</m:t>
                        </m:r>
                      </m:sub>
                    </m:sSub>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rPr>
                          <m:t>𝑆</m:t>
                        </m:r>
                      </m:e>
                      <m:sub>
                        <m:r>
                          <a:rPr lang="en-US" altLang="zh-CN" i="1" kern="100">
                            <a:latin typeface="Cambria Math" panose="02040503050406030204" pitchFamily="18" charset="0"/>
                            <a:ea typeface="宋体" panose="02010600030101010101" pitchFamily="2" charset="-122"/>
                          </a:rPr>
                          <m:t>5</m:t>
                        </m:r>
                      </m:sub>
                    </m:sSub>
                    <m:r>
                      <a:rPr lang="en-US" altLang="zh-CN" i="1" kern="100">
                        <a:latin typeface="Cambria Math" panose="02040503050406030204" pitchFamily="18" charset="0"/>
                        <a:ea typeface="宋体" panose="02010600030101010101" pitchFamily="2" charset="-122"/>
                      </a:rPr>
                      <m:t>}</m:t>
                    </m:r>
                  </m:oMath>
                </a14:m>
                <a:r>
                  <a:rPr lang="en-US" altLang="zh-CN" i="1"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is none-sequential dataset.</a:t>
                </a:r>
                <a:r>
                  <a:rPr lang="zh-CN" altLang="zh-CN" kern="100" dirty="0" smtClean="0">
                    <a:latin typeface="Times New Roman" panose="02020603050405020304" pitchFamily="18" charset="0"/>
                    <a:ea typeface="宋体" panose="02010600030101010101" pitchFamily="2" charset="-122"/>
                  </a:rPr>
                  <a:t> </a:t>
                </a:r>
                <a:endParaRPr lang="en-US" altLang="zh-CN" kern="100" dirty="0" smtClean="0">
                  <a:latin typeface="Times New Roman" panose="02020603050405020304" pitchFamily="18" charset="0"/>
                  <a:ea typeface="宋体" panose="02010600030101010101" pitchFamily="2" charset="-122"/>
                </a:endParaRPr>
              </a:p>
              <a:p>
                <a:pPr indent="183515" algn="just">
                  <a:lnSpc>
                    <a:spcPct val="95000"/>
                  </a:lnSpc>
                  <a:spcAft>
                    <a:spcPts val="600"/>
                  </a:spcAft>
                </a:pPr>
                <a14:m>
                  <m:oMath xmlns:m="http://schemas.openxmlformats.org/officeDocument/2006/math">
                    <m:r>
                      <a:rPr lang="en-US" altLang="zh-CN" i="1" kern="100">
                        <a:latin typeface="Cambria Math" panose="02040503050406030204" pitchFamily="18" charset="0"/>
                        <a:ea typeface="宋体" panose="02010600030101010101" pitchFamily="2" charset="-122"/>
                      </a:rPr>
                      <m:t>𝑌</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𝐻𝑖𝑔h</m:t>
                    </m:r>
                    <m:r>
                      <a:rPr lang="en-US" altLang="zh-CN" i="1" kern="100">
                        <a:latin typeface="Cambria Math" panose="02040503050406030204" pitchFamily="18" charset="0"/>
                        <a:ea typeface="宋体" panose="02010600030101010101" pitchFamily="2" charset="-122"/>
                      </a:rPr>
                      <m:t>"</m:t>
                    </m:r>
                    <m:r>
                      <a:rPr lang="zh-CN"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𝑀𝑖𝑑𝑑𝑙𝑒</m:t>
                    </m:r>
                    <m:r>
                      <a:rPr lang="en-US" altLang="zh-CN" i="1" kern="100">
                        <a:latin typeface="Cambria Math" panose="02040503050406030204" pitchFamily="18" charset="0"/>
                        <a:ea typeface="宋体" panose="02010600030101010101" pitchFamily="2" charset="-122"/>
                      </a:rPr>
                      <m:t>"</m:t>
                    </m:r>
                    <m:r>
                      <a:rPr lang="zh-CN"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𝐿𝑜𝑤</m:t>
                    </m:r>
                    <m:r>
                      <a:rPr lang="en-US" altLang="zh-CN" i="1" kern="100">
                        <a:latin typeface="Cambria Math" panose="02040503050406030204" pitchFamily="18" charset="0"/>
                        <a:ea typeface="宋体" panose="02010600030101010101" pitchFamily="2" charset="-122"/>
                      </a:rPr>
                      <m:t>"}</m:t>
                    </m:r>
                  </m:oMath>
                </a14:m>
                <a:r>
                  <a:rPr lang="en-US" altLang="zh-CN"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is fuzzy cluster.</a:t>
                </a:r>
                <a14:m>
                  <m:oMath xmlns:m="http://schemas.openxmlformats.org/officeDocument/2006/math">
                    <m:r>
                      <a:rPr lang="en-US" altLang="zh-CN" b="0" i="0" kern="100" smtClean="0">
                        <a:latin typeface="Cambria Math" panose="02040503050406030204" pitchFamily="18" charset="0"/>
                        <a:ea typeface="Cambria Math" panose="02040503050406030204" pitchFamily="18" charset="0"/>
                      </a:rPr>
                      <m:t> </m:t>
                    </m:r>
                  </m:oMath>
                </a14:m>
                <a:endParaRPr lang="en-US" altLang="zh-CN" b="0" i="0" kern="100" dirty="0" smtClean="0">
                  <a:latin typeface="Cambria Math" panose="02040503050406030204" pitchFamily="18" charset="0"/>
                  <a:ea typeface="Cambria Math" panose="02040503050406030204" pitchFamily="18" charset="0"/>
                </a:endParaRPr>
              </a:p>
              <a:p>
                <a:pPr indent="183515" algn="just">
                  <a:lnSpc>
                    <a:spcPct val="95000"/>
                  </a:lnSpc>
                  <a:spcAft>
                    <a:spcPts val="600"/>
                  </a:spcAft>
                </a:pPr>
                <a14:m>
                  <m:oMath xmlns:m="http://schemas.openxmlformats.org/officeDocument/2006/math">
                    <m:r>
                      <m:rPr>
                        <m:sty m:val="p"/>
                      </m:rPr>
                      <a:rPr lang="en-US" altLang="zh-CN" b="0" i="0" kern="100" smtClean="0">
                        <a:latin typeface="Cambria Math" panose="02040503050406030204" pitchFamily="18" charset="0"/>
                        <a:ea typeface="Cambria Math" panose="02040503050406030204" pitchFamily="18" charset="0"/>
                      </a:rPr>
                      <m:t>Fuzzy</m:t>
                    </m:r>
                    <m:r>
                      <a:rPr lang="en-US" altLang="zh-CN" b="0" i="0" kern="100" smtClean="0">
                        <a:latin typeface="Cambria Math" panose="02040503050406030204" pitchFamily="18" charset="0"/>
                        <a:ea typeface="Cambria Math" panose="02040503050406030204" pitchFamily="18" charset="0"/>
                      </a:rPr>
                      <m:t> </m:t>
                    </m:r>
                    <m:r>
                      <m:rPr>
                        <m:sty m:val="p"/>
                      </m:rPr>
                      <a:rPr lang="en-US" altLang="zh-CN" b="0" i="0" kern="100" smtClean="0">
                        <a:latin typeface="Cambria Math" panose="02040503050406030204" pitchFamily="18" charset="0"/>
                        <a:ea typeface="Cambria Math" panose="02040503050406030204" pitchFamily="18" charset="0"/>
                      </a:rPr>
                      <m:t>support</m:t>
                    </m:r>
                    <m:r>
                      <a:rPr lang="en-US" altLang="zh-CN" b="0" i="0" kern="100" smtClean="0">
                        <a:latin typeface="Cambria Math" panose="02040503050406030204" pitchFamily="18" charset="0"/>
                        <a:ea typeface="Cambria Math" panose="02040503050406030204" pitchFamily="18" charset="0"/>
                      </a:rPr>
                      <m:t> </m:t>
                    </m:r>
                    <m:r>
                      <m:rPr>
                        <m:sty m:val="p"/>
                      </m:rPr>
                      <a:rPr lang="en-US" altLang="zh-CN" b="0" i="0" kern="100" smtClean="0">
                        <a:latin typeface="Cambria Math" panose="02040503050406030204" pitchFamily="18" charset="0"/>
                        <a:ea typeface="Cambria Math" panose="02040503050406030204" pitchFamily="18" charset="0"/>
                      </a:rPr>
                      <m:t>rate</m:t>
                    </m:r>
                    <m:r>
                      <a:rPr lang="en-US" altLang="zh-CN" b="0" i="0" kern="100" smtClean="0">
                        <a:latin typeface="Cambria Math" panose="02040503050406030204" pitchFamily="18" charset="0"/>
                        <a:ea typeface="Cambria Math" panose="02040503050406030204" pitchFamily="18" charset="0"/>
                      </a:rPr>
                      <m:t> </m:t>
                    </m:r>
                    <m:r>
                      <m:rPr>
                        <m:sty m:val="p"/>
                      </m:rPr>
                      <a:rPr lang="en-US" altLang="zh-CN" b="0" i="0" kern="100" smtClean="0">
                        <a:latin typeface="Cambria Math" panose="02040503050406030204" pitchFamily="18" charset="0"/>
                        <a:ea typeface="Cambria Math" panose="02040503050406030204" pitchFamily="18" charset="0"/>
                      </a:rPr>
                      <m:t>of</m:t>
                    </m:r>
                    <m:r>
                      <a:rPr lang="en-US" altLang="zh-CN" b="0" i="0" kern="100" smtClean="0">
                        <a:latin typeface="Cambria Math" panose="02040503050406030204" pitchFamily="18" charset="0"/>
                        <a:ea typeface="Cambria Math" panose="02040503050406030204" pitchFamily="18" charset="0"/>
                      </a:rPr>
                      <m:t>  </m:t>
                    </m:r>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𝑌</m:t>
                        </m:r>
                      </m:e>
                      <m:sup>
                        <m:r>
                          <a:rPr lang="en-US" altLang="zh-CN" i="1" kern="100">
                            <a:latin typeface="Cambria Math" panose="02040503050406030204" pitchFamily="18" charset="0"/>
                            <a:ea typeface="宋体" panose="02010600030101010101" pitchFamily="2" charset="-122"/>
                          </a:rPr>
                          <m:t>′</m:t>
                        </m:r>
                      </m:sup>
                    </m:sSup>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𝑦</m:t>
                        </m:r>
                      </m:e>
                      <m:sub>
                        <m:r>
                          <a:rPr lang="en-US" altLang="zh-CN" i="1" kern="100">
                            <a:latin typeface="Cambria Math" panose="02040503050406030204" pitchFamily="18" charset="0"/>
                            <a:ea typeface="宋体" panose="02010600030101010101" pitchFamily="2" charset="-122"/>
                          </a:rPr>
                          <m:t>1</m:t>
                        </m:r>
                      </m:sub>
                    </m:sSub>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𝑦</m:t>
                        </m:r>
                      </m:e>
                      <m:sub>
                        <m:r>
                          <a:rPr lang="en-US" altLang="zh-CN" i="1" kern="100">
                            <a:latin typeface="Cambria Math" panose="02040503050406030204" pitchFamily="18" charset="0"/>
                            <a:ea typeface="宋体" panose="02010600030101010101" pitchFamily="2" charset="-122"/>
                          </a:rPr>
                          <m:t>2</m:t>
                        </m:r>
                      </m:sub>
                    </m:sSub>
                    <m:r>
                      <a:rPr lang="zh-CN"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m:t>
                    </m:r>
                    <m:r>
                      <a:rPr lang="zh-CN"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𝑦</m:t>
                        </m:r>
                      </m:e>
                      <m:sub>
                        <m:r>
                          <a:rPr lang="en-US" altLang="zh-CN" i="1" kern="100">
                            <a:latin typeface="Cambria Math" panose="02040503050406030204" pitchFamily="18" charset="0"/>
                            <a:ea typeface="宋体" panose="02010600030101010101" pitchFamily="2" charset="-122"/>
                          </a:rPr>
                          <m:t>𝑝</m:t>
                        </m:r>
                      </m:sub>
                    </m:sSub>
                    <m:r>
                      <a:rPr lang="en-US" altLang="zh-CN" i="1" kern="100">
                        <a:latin typeface="Cambria Math" panose="02040503050406030204" pitchFamily="18" charset="0"/>
                        <a:ea typeface="宋体" panose="02010600030101010101" pitchFamily="2" charset="-122"/>
                      </a:rPr>
                      <m:t>}</m:t>
                    </m:r>
                  </m:oMath>
                </a14:m>
                <a:r>
                  <a:rPr lang="zh-CN" altLang="zh-CN" i="1" kern="100"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𝑦</m:t>
                        </m:r>
                      </m:e>
                      <m:sub>
                        <m:r>
                          <a:rPr lang="en-US" altLang="zh-CN" i="1" kern="100">
                            <a:latin typeface="Cambria Math" panose="02040503050406030204" pitchFamily="18" charset="0"/>
                            <a:ea typeface="宋体" panose="02010600030101010101" pitchFamily="2" charset="-122"/>
                          </a:rPr>
                          <m:t>𝑖</m:t>
                        </m:r>
                      </m:sub>
                    </m:sSub>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𝑌</m:t>
                    </m:r>
                  </m:oMath>
                </a14:m>
                <a:r>
                  <a:rPr lang="en-US" altLang="zh-CN" i="1" kern="100" dirty="0">
                    <a:latin typeface="Times New Roman" panose="02020603050405020304" pitchFamily="18" charset="0"/>
                    <a:ea typeface="宋体" panose="02010600030101010101" pitchFamily="2" charset="-122"/>
                  </a:rPr>
                  <a:t> </a:t>
                </a:r>
                <a:r>
                  <a:rPr lang="zh-CN" altLang="zh-CN" kern="100" dirty="0" smtClean="0">
                    <a:latin typeface="Times New Roman" panose="02020603050405020304" pitchFamily="18" charset="0"/>
                    <a:ea typeface="宋体" panose="02010600030101010101" pitchFamily="2" charset="-122"/>
                  </a:rPr>
                  <a:t>，</a:t>
                </a:r>
                <a:r>
                  <a:rPr lang="en-US" altLang="zh-CN" kern="100" dirty="0" smtClean="0">
                    <a:latin typeface="Times New Roman" panose="02020603050405020304" pitchFamily="18" charset="0"/>
                    <a:ea typeface="宋体" panose="02010600030101010101" pitchFamily="2" charset="-122"/>
                  </a:rPr>
                  <a:t>defined as:</a:t>
                </a:r>
              </a:p>
              <a:p>
                <a:pPr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a:p>
                <a:pPr marL="137160" indent="183515" algn="just">
                  <a:lnSpc>
                    <a:spcPct val="95000"/>
                  </a:lnSpc>
                  <a:spcAft>
                    <a:spcPts val="600"/>
                  </a:spcAft>
                </a:pPr>
                <a14:m>
                  <m:oMathPara xmlns:m="http://schemas.openxmlformats.org/officeDocument/2006/math">
                    <m:oMathParaPr>
                      <m:jc m:val="centerGroup"/>
                    </m:oMathParaPr>
                    <m:oMath xmlns:m="http://schemas.openxmlformats.org/officeDocument/2006/math">
                      <m:func>
                        <m:funcP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funcPr>
                        <m:fName>
                          <m:r>
                            <a:rPr lang="en-US" altLang="zh-CN" i="1" kern="100">
                              <a:latin typeface="Cambria Math" panose="02040503050406030204" pitchFamily="18" charset="0"/>
                              <a:ea typeface="Cambria Math" panose="02040503050406030204" pitchFamily="18" charset="0"/>
                              <a:cs typeface="Cambria Math" panose="02040503050406030204" pitchFamily="18" charset="0"/>
                            </a:rPr>
                            <m:t>𝑠𝑢𝑝</m:t>
                          </m:r>
                        </m:fName>
                        <m:e>
                          <m:d>
                            <m:dP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𝑌</m:t>
                                  </m:r>
                                </m:e>
                                <m:sup>
                                  <m:r>
                                    <a:rPr lang="en-US" altLang="zh-CN" i="1" kern="100">
                                      <a:latin typeface="Cambria Math" panose="02040503050406030204" pitchFamily="18" charset="0"/>
                                      <a:ea typeface="宋体" panose="02010600030101010101" pitchFamily="2" charset="-122"/>
                                    </a:rPr>
                                    <m:t>′</m:t>
                                  </m:r>
                                </m:sup>
                              </m:sSup>
                            </m:e>
                          </m:d>
                        </m:e>
                      </m:func>
                      <m:r>
                        <a:rPr lang="en-US" altLang="zh-CN" i="1" kern="100">
                          <a:latin typeface="Cambria Math" panose="02040503050406030204" pitchFamily="18" charset="0"/>
                          <a:ea typeface="Cambria Math" panose="02040503050406030204" pitchFamily="18" charset="0"/>
                          <a:cs typeface="Cambria Math" panose="02040503050406030204" pitchFamily="18" charset="0"/>
                        </a:rPr>
                        <m:t>=</m:t>
                      </m:r>
                      <m:f>
                        <m:fPr>
                          <m:ctrlPr>
                            <a:rPr lang="zh-CN" altLang="zh-CN" i="1" kern="100">
                              <a:latin typeface="Cambria Math" panose="02040503050406030204" pitchFamily="18" charset="0"/>
                              <a:ea typeface="Cambria Math" panose="02040503050406030204" pitchFamily="18" charset="0"/>
                            </a:rPr>
                          </m:ctrlPr>
                        </m:fPr>
                        <m:num>
                          <m:nary>
                            <m:naryPr>
                              <m:chr m:val="∑"/>
                              <m:limLoc m:val="undOv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naryPr>
                            <m:sub>
                              <m:r>
                                <a:rPr lang="en-US" altLang="zh-CN" i="1" kern="100">
                                  <a:latin typeface="Cambria Math" panose="02040503050406030204" pitchFamily="18" charset="0"/>
                                  <a:ea typeface="Cambria Math" panose="02040503050406030204" pitchFamily="18" charset="0"/>
                                  <a:cs typeface="Cambria Math" panose="02040503050406030204" pitchFamily="18" charset="0"/>
                                </a:rPr>
                                <m:t>𝑗</m:t>
                              </m:r>
                              <m:r>
                                <a:rPr lang="en-US" altLang="zh-CN" i="1" kern="100">
                                  <a:latin typeface="Cambria Math" panose="02040503050406030204" pitchFamily="18" charset="0"/>
                                  <a:ea typeface="Cambria Math" panose="02040503050406030204" pitchFamily="18" charset="0"/>
                                  <a:cs typeface="Cambria Math" panose="02040503050406030204" pitchFamily="18" charset="0"/>
                                </a:rPr>
                                <m:t>=1</m:t>
                              </m:r>
                            </m:sub>
                            <m:sup>
                              <m:r>
                                <a:rPr lang="en-US" altLang="zh-CN" i="1" kern="100">
                                  <a:latin typeface="Cambria Math" panose="02040503050406030204" pitchFamily="18" charset="0"/>
                                  <a:ea typeface="Cambria Math" panose="02040503050406030204" pitchFamily="18" charset="0"/>
                                  <a:cs typeface="Cambria Math" panose="02040503050406030204" pitchFamily="18" charset="0"/>
                                </a:rPr>
                                <m:t>𝑛</m:t>
                              </m:r>
                            </m:sup>
                            <m:e>
                              <m:nary>
                                <m:naryPr>
                                  <m:chr m:val="∏"/>
                                  <m:limLoc m:val="undOv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naryPr>
                                <m:sub>
                                  <m:r>
                                    <a:rPr lang="en-US" altLang="zh-CN" i="1" kern="100">
                                      <a:latin typeface="Cambria Math" panose="02040503050406030204" pitchFamily="18" charset="0"/>
                                      <a:ea typeface="Cambria Math" panose="02040503050406030204" pitchFamily="18" charset="0"/>
                                      <a:cs typeface="Cambria Math" panose="02040503050406030204" pitchFamily="18" charset="0"/>
                                    </a:rPr>
                                    <m:t>𝑚</m:t>
                                  </m:r>
                                  <m:r>
                                    <a:rPr lang="en-US" altLang="zh-CN" i="1" kern="100">
                                      <a:latin typeface="Cambria Math" panose="02040503050406030204" pitchFamily="18" charset="0"/>
                                      <a:ea typeface="Cambria Math" panose="02040503050406030204" pitchFamily="18" charset="0"/>
                                      <a:cs typeface="Cambria Math" panose="02040503050406030204" pitchFamily="18" charset="0"/>
                                    </a:rPr>
                                    <m:t>=1</m:t>
                                  </m:r>
                                </m:sub>
                                <m:sup>
                                  <m:r>
                                    <a:rPr lang="en-US" altLang="zh-CN" i="1" kern="100">
                                      <a:latin typeface="Cambria Math" panose="02040503050406030204" pitchFamily="18" charset="0"/>
                                      <a:ea typeface="Cambria Math" panose="02040503050406030204" pitchFamily="18" charset="0"/>
                                      <a:cs typeface="Cambria Math" panose="02040503050406030204" pitchFamily="18" charset="0"/>
                                    </a:rPr>
                                    <m:t>𝑝</m:t>
                                  </m:r>
                                </m:sup>
                                <m:e>
                                  <m:sSub>
                                    <m:sSubP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cs typeface="Cambria Math" panose="02040503050406030204" pitchFamily="18" charset="0"/>
                                        </a:rPr>
                                        <m:t>𝑆</m:t>
                                      </m:r>
                                    </m:e>
                                    <m:sub>
                                      <m:r>
                                        <a:rPr lang="en-US" altLang="zh-CN" i="1" kern="100">
                                          <a:latin typeface="Cambria Math" panose="02040503050406030204" pitchFamily="18" charset="0"/>
                                          <a:ea typeface="Cambria Math" panose="02040503050406030204" pitchFamily="18" charset="0"/>
                                          <a:cs typeface="Cambria Math" panose="02040503050406030204" pitchFamily="18" charset="0"/>
                                        </a:rPr>
                                        <m:t>𝑗</m:t>
                                      </m:r>
                                    </m:sub>
                                  </m:sSub>
                                  <m:d>
                                    <m:dP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i="1" kern="100">
                                              <a:latin typeface="Cambria Math" panose="02040503050406030204" pitchFamily="18" charset="0"/>
                                              <a:ea typeface="Cambria Math" panose="02040503050406030204" pitchFamily="18" charset="0"/>
                                              <a:cs typeface="Cambria Math" panose="02040503050406030204" pitchFamily="18" charset="0"/>
                                            </a:rPr>
                                            <m:t>𝑦</m:t>
                                          </m:r>
                                        </m:e>
                                        <m:sub>
                                          <m:r>
                                            <a:rPr lang="en-US" altLang="zh-CN" i="1" kern="100">
                                              <a:latin typeface="Cambria Math" panose="02040503050406030204" pitchFamily="18" charset="0"/>
                                              <a:ea typeface="Cambria Math" panose="02040503050406030204" pitchFamily="18" charset="0"/>
                                              <a:cs typeface="Cambria Math" panose="02040503050406030204" pitchFamily="18" charset="0"/>
                                            </a:rPr>
                                            <m:t>𝑚</m:t>
                                          </m:r>
                                        </m:sub>
                                      </m:sSub>
                                    </m:e>
                                  </m:d>
                                </m:e>
                              </m:nary>
                            </m:e>
                          </m:nary>
                        </m:num>
                        <m:den>
                          <m:r>
                            <a:rPr lang="en-US" altLang="zh-CN" i="1" kern="100">
                              <a:latin typeface="Cambria Math" panose="02040503050406030204" pitchFamily="18" charset="0"/>
                              <a:ea typeface="Cambria Math" panose="02040503050406030204" pitchFamily="18" charset="0"/>
                              <a:cs typeface="Cambria Math" panose="02040503050406030204" pitchFamily="18" charset="0"/>
                            </a:rPr>
                            <m:t>𝑛</m:t>
                          </m:r>
                        </m:den>
                      </m:f>
                    </m:oMath>
                  </m:oMathPara>
                </a14:m>
                <a:endParaRPr lang="zh-CN" altLang="zh-CN" kern="100" dirty="0">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754658" y="2218449"/>
                <a:ext cx="4126105" cy="2889317"/>
              </a:xfrm>
              <a:prstGeom prst="rect">
                <a:avLst/>
              </a:prstGeom>
              <a:blipFill>
                <a:blip r:embed="rId3"/>
                <a:stretch>
                  <a:fillRect l="-1329" t="-1688" r="-1182"/>
                </a:stretch>
              </a:blipFill>
            </p:spPr>
            <p:txBody>
              <a:bodyPr/>
              <a:lstStyle/>
              <a:p>
                <a:r>
                  <a:rPr lang="zh-CN" altLang="en-US">
                    <a:noFill/>
                  </a:rPr>
                  <a:t> </a:t>
                </a:r>
              </a:p>
            </p:txBody>
          </p:sp>
        </mc:Fallback>
      </mc:AlternateContent>
      <p:sp>
        <p:nvSpPr>
          <p:cNvPr id="6" name="矩形 5"/>
          <p:cNvSpPr/>
          <p:nvPr/>
        </p:nvSpPr>
        <p:spPr>
          <a:xfrm>
            <a:off x="4853680" y="1294108"/>
            <a:ext cx="4572000" cy="646331"/>
          </a:xfrm>
          <a:prstGeom prst="rect">
            <a:avLst/>
          </a:prstGeom>
        </p:spPr>
        <p:txBody>
          <a:bodyPr>
            <a:spAutoFit/>
          </a:bodyPr>
          <a:lstStyle/>
          <a:p>
            <a:r>
              <a:rPr lang="en-US" altLang="zh-CN" dirty="0" smtClean="0">
                <a:solidFill>
                  <a:srgbClr val="FF0000"/>
                </a:solidFill>
              </a:rPr>
              <a:t>First, let’s see how traditional definition works. + </a:t>
            </a:r>
            <a:r>
              <a:rPr lang="zh-CN" altLang="en-US" dirty="0" smtClean="0">
                <a:solidFill>
                  <a:srgbClr val="FF0000"/>
                </a:solidFill>
              </a:rPr>
              <a:t>照念</a:t>
            </a:r>
            <a:endParaRPr lang="zh-CN" altLang="en-US" dirty="0">
              <a:solidFill>
                <a:srgbClr val="FF0000"/>
              </a:solidFill>
            </a:endParaRPr>
          </a:p>
        </p:txBody>
      </p:sp>
    </p:spTree>
    <p:extLst>
      <p:ext uri="{BB962C8B-B14F-4D97-AF65-F5344CB8AC3E}">
        <p14:creationId xmlns:p14="http://schemas.microsoft.com/office/powerpoint/2010/main" val="1383400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Temporal Fuzzy Association Rule</a:t>
            </a:r>
          </a:p>
        </p:txBody>
      </p:sp>
      <p:sp>
        <p:nvSpPr>
          <p:cNvPr id="2" name="TextBox 1"/>
          <p:cNvSpPr txBox="1"/>
          <p:nvPr/>
        </p:nvSpPr>
        <p:spPr>
          <a:xfrm>
            <a:off x="434775" y="1397652"/>
            <a:ext cx="6576907" cy="369332"/>
          </a:xfrm>
          <a:prstGeom prst="rect">
            <a:avLst/>
          </a:prstGeom>
          <a:noFill/>
        </p:spPr>
        <p:txBody>
          <a:bodyPr wrap="square" rtlCol="0">
            <a:spAutoFit/>
          </a:bodyPr>
          <a:lstStyle/>
          <a:p>
            <a:r>
              <a:rPr lang="en-US" altLang="zh-CN" b="1" dirty="0"/>
              <a:t>Example - </a:t>
            </a:r>
            <a:r>
              <a:rPr lang="en-US" altLang="zh-CN" b="1" dirty="0" smtClean="0"/>
              <a:t>Traditional</a:t>
            </a:r>
            <a:endParaRPr lang="zh-CN" altLang="en-US" b="1" dirty="0"/>
          </a:p>
        </p:txBody>
      </p:sp>
      <p:graphicFrame>
        <p:nvGraphicFramePr>
          <p:cNvPr id="3" name="表格 2"/>
          <p:cNvGraphicFramePr>
            <a:graphicFrameLocks noGrp="1"/>
          </p:cNvGraphicFramePr>
          <p:nvPr>
            <p:extLst/>
          </p:nvPr>
        </p:nvGraphicFramePr>
        <p:xfrm>
          <a:off x="365501" y="2218449"/>
          <a:ext cx="4012536" cy="2772973"/>
        </p:xfrm>
        <a:graphic>
          <a:graphicData uri="http://schemas.openxmlformats.org/drawingml/2006/table">
            <a:tbl>
              <a:tblPr>
                <a:tableStyleId>{5C22544A-7EE6-4342-B048-85BDC9FD1C3A}</a:tableStyleId>
              </a:tblPr>
              <a:tblGrid>
                <a:gridCol w="1031594">
                  <a:extLst>
                    <a:ext uri="{9D8B030D-6E8A-4147-A177-3AD203B41FA5}">
                      <a16:colId xmlns:a16="http://schemas.microsoft.com/office/drawing/2014/main" val="858093522"/>
                    </a:ext>
                  </a:extLst>
                </a:gridCol>
                <a:gridCol w="999356">
                  <a:extLst>
                    <a:ext uri="{9D8B030D-6E8A-4147-A177-3AD203B41FA5}">
                      <a16:colId xmlns:a16="http://schemas.microsoft.com/office/drawing/2014/main" val="3625286191"/>
                    </a:ext>
                  </a:extLst>
                </a:gridCol>
                <a:gridCol w="999356">
                  <a:extLst>
                    <a:ext uri="{9D8B030D-6E8A-4147-A177-3AD203B41FA5}">
                      <a16:colId xmlns:a16="http://schemas.microsoft.com/office/drawing/2014/main" val="4222523821"/>
                    </a:ext>
                  </a:extLst>
                </a:gridCol>
                <a:gridCol w="982230">
                  <a:extLst>
                    <a:ext uri="{9D8B030D-6E8A-4147-A177-3AD203B41FA5}">
                      <a16:colId xmlns:a16="http://schemas.microsoft.com/office/drawing/2014/main" val="3618810314"/>
                    </a:ext>
                  </a:extLst>
                </a:gridCol>
              </a:tblGrid>
              <a:tr h="319959">
                <a:tc rowSpan="2">
                  <a:txBody>
                    <a:bodyPr/>
                    <a:lstStyle/>
                    <a:p>
                      <a:pPr algn="ctr">
                        <a:spcAft>
                          <a:spcPts val="0"/>
                        </a:spcAft>
                      </a:pPr>
                      <a:r>
                        <a:rPr lang="en-US" sz="1600" kern="100" dirty="0" smtClean="0">
                          <a:effectLst/>
                        </a:rPr>
                        <a:t>P</a:t>
                      </a:r>
                      <a:r>
                        <a:rPr lang="en-US" altLang="zh-CN" sz="1600" kern="100" dirty="0" smtClean="0">
                          <a:effectLst/>
                        </a:rPr>
                        <a:t>rice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600" kern="100" dirty="0">
                          <a:effectLst/>
                        </a:rPr>
                        <a:t>Fuzzy Attribute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8205021"/>
                  </a:ext>
                </a:extLst>
              </a:tr>
              <a:tr h="319959">
                <a:tc vMerge="1">
                  <a:txBody>
                    <a:bodyPr/>
                    <a:lstStyle/>
                    <a:p>
                      <a:endParaRPr lang="zh-CN" altLang="en-US"/>
                    </a:p>
                  </a:txBody>
                  <a:tcPr/>
                </a:tc>
                <a:tc>
                  <a:txBody>
                    <a:bodyPr/>
                    <a:lstStyle/>
                    <a:p>
                      <a:pPr algn="ctr">
                        <a:spcAft>
                          <a:spcPts val="0"/>
                        </a:spcAft>
                      </a:pPr>
                      <a:r>
                        <a:rPr lang="en-US" sz="1400" kern="100" dirty="0">
                          <a:effectLst/>
                        </a:rPr>
                        <a:t>High</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Middle</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Low</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6790588"/>
                  </a:ext>
                </a:extLst>
              </a:tr>
              <a:tr h="426611">
                <a:tc>
                  <a:txBody>
                    <a:bodyPr/>
                    <a:lstStyle/>
                    <a:p>
                      <a:pPr algn="just">
                        <a:spcAft>
                          <a:spcPts val="0"/>
                        </a:spcAft>
                      </a:pPr>
                      <a:r>
                        <a:rPr lang="en-US" sz="1400" kern="100">
                          <a:effectLst/>
                        </a:rPr>
                        <a:t>S1=5000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0.50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2210787"/>
                  </a:ext>
                </a:extLst>
              </a:tr>
              <a:tr h="426611">
                <a:tc>
                  <a:txBody>
                    <a:bodyPr/>
                    <a:lstStyle/>
                    <a:p>
                      <a:pPr algn="just">
                        <a:spcAft>
                          <a:spcPts val="0"/>
                        </a:spcAft>
                      </a:pPr>
                      <a:r>
                        <a:rPr lang="en-US" sz="1400" kern="100" dirty="0">
                          <a:effectLst/>
                        </a:rPr>
                        <a:t>S2=15000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6463580"/>
                  </a:ext>
                </a:extLst>
              </a:tr>
              <a:tr h="426611">
                <a:tc>
                  <a:txBody>
                    <a:bodyPr/>
                    <a:lstStyle/>
                    <a:p>
                      <a:pPr algn="just">
                        <a:spcAft>
                          <a:spcPts val="0"/>
                        </a:spcAft>
                      </a:pPr>
                      <a:r>
                        <a:rPr lang="en-US" sz="1400" kern="100">
                          <a:effectLst/>
                        </a:rPr>
                        <a:t>S3=10000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8208209"/>
                  </a:ext>
                </a:extLst>
              </a:tr>
              <a:tr h="426611">
                <a:tc>
                  <a:txBody>
                    <a:bodyPr/>
                    <a:lstStyle/>
                    <a:p>
                      <a:pPr algn="just">
                        <a:spcAft>
                          <a:spcPts val="0"/>
                        </a:spcAft>
                      </a:pPr>
                      <a:r>
                        <a:rPr lang="en-US" sz="1400" kern="100">
                          <a:effectLst/>
                        </a:rPr>
                        <a:t>S4=20000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0.52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8999364"/>
                  </a:ext>
                </a:extLst>
              </a:tr>
              <a:tr h="426611">
                <a:tc>
                  <a:txBody>
                    <a:bodyPr/>
                    <a:lstStyle/>
                    <a:p>
                      <a:pPr algn="just">
                        <a:spcAft>
                          <a:spcPts val="0"/>
                        </a:spcAft>
                      </a:pPr>
                      <a:r>
                        <a:rPr lang="en-US" sz="1400" kern="100">
                          <a:effectLst/>
                        </a:rPr>
                        <a:t>S5=2000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0.08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0.75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85073713"/>
                  </a:ext>
                </a:extLst>
              </a:tr>
            </a:tbl>
          </a:graphicData>
        </a:graphic>
      </p:graphicFrame>
      <mc:AlternateContent xmlns:mc="http://schemas.openxmlformats.org/markup-compatibility/2006" xmlns:a14="http://schemas.microsoft.com/office/drawing/2010/main">
        <mc:Choice Requires="a14">
          <p:sp>
            <p:nvSpPr>
              <p:cNvPr id="5" name="矩形 4"/>
              <p:cNvSpPr/>
              <p:nvPr/>
            </p:nvSpPr>
            <p:spPr>
              <a:xfrm>
                <a:off x="4754658" y="2218449"/>
                <a:ext cx="4126105" cy="1056508"/>
              </a:xfrm>
              <a:prstGeom prst="rect">
                <a:avLst/>
              </a:prstGeom>
            </p:spPr>
            <p:txBody>
              <a:bodyPr wrap="square">
                <a:spAutoFit/>
              </a:bodyPr>
              <a:lstStyle/>
              <a:p>
                <a:pPr indent="183515" algn="just">
                  <a:lnSpc>
                    <a:spcPct val="95000"/>
                  </a:lnSpc>
                  <a:spcAft>
                    <a:spcPts val="600"/>
                  </a:spcAft>
                </a:pPr>
                <a:r>
                  <a:rPr lang="en-US" altLang="zh-CN" kern="100" dirty="0">
                    <a:latin typeface="Times New Roman" panose="02020603050405020304" pitchFamily="18" charset="0"/>
                    <a:ea typeface="宋体" panose="02010600030101010101" pitchFamily="2" charset="-122"/>
                  </a:rPr>
                  <a:t>Support rate of </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rPr>
                        </m:ctrlPr>
                      </m:sSupPr>
                      <m:e>
                        <m:r>
                          <m:rPr>
                            <m:sty m:val="p"/>
                          </m:rPr>
                          <a:rPr lang="en-US" altLang="zh-CN" kern="100">
                            <a:latin typeface="Cambria Math" panose="02040503050406030204" pitchFamily="18" charset="0"/>
                            <a:ea typeface="宋体" panose="02010600030101010101" pitchFamily="2" charset="-122"/>
                          </a:rPr>
                          <m:t>Y</m:t>
                        </m:r>
                      </m:e>
                      <m:sup>
                        <m:r>
                          <a:rPr lang="en-US" altLang="zh-CN" kern="100">
                            <a:latin typeface="Cambria Math" panose="02040503050406030204" pitchFamily="18" charset="0"/>
                            <a:ea typeface="宋体" panose="02010600030101010101" pitchFamily="2" charset="-122"/>
                          </a:rPr>
                          <m:t>′</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𝐻𝑖𝑔h</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𝑀𝑖𝑑𝑑𝑙𝑒</m:t>
                    </m:r>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is</a:t>
                </a:r>
              </a:p>
              <a:p>
                <a:pPr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a:p>
                <a:pPr marL="137160"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754658" y="2218449"/>
                <a:ext cx="4126105" cy="1056508"/>
              </a:xfrm>
              <a:prstGeom prst="rect">
                <a:avLst/>
              </a:prstGeom>
              <a:blipFill>
                <a:blip r:embed="rId3"/>
                <a:stretch>
                  <a:fillRect t="-2890"/>
                </a:stretch>
              </a:blipFill>
            </p:spPr>
            <p:txBody>
              <a:bodyPr/>
              <a:lstStyle/>
              <a:p>
                <a:r>
                  <a:rPr lang="zh-CN" altLang="en-US">
                    <a:noFill/>
                  </a:rPr>
                  <a:t> </a:t>
                </a:r>
              </a:p>
            </p:txBody>
          </p:sp>
        </mc:Fallback>
      </mc:AlternateContent>
      <p:cxnSp>
        <p:nvCxnSpPr>
          <p:cNvPr id="6" name="直接箭头连接符 5"/>
          <p:cNvCxnSpPr/>
          <p:nvPr/>
        </p:nvCxnSpPr>
        <p:spPr>
          <a:xfrm>
            <a:off x="2379973" y="2838920"/>
            <a:ext cx="0" cy="252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027" y="3089564"/>
            <a:ext cx="581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027" y="3491345"/>
            <a:ext cx="581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89027" y="3893127"/>
            <a:ext cx="581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89027" y="4336472"/>
            <a:ext cx="5818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89027" y="4767673"/>
            <a:ext cx="58189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4378037" y="3298376"/>
                <a:ext cx="4682836" cy="6131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i="1" kern="100">
                              <a:latin typeface="Cambria Math" panose="02040503050406030204" pitchFamily="18" charset="0"/>
                              <a:ea typeface="宋体" panose="02010600030101010101" pitchFamily="2" charset="-122"/>
                            </a:rPr>
                          </m:ctrlPr>
                        </m:funcPr>
                        <m:fName>
                          <m:r>
                            <a:rPr lang="en-US" altLang="zh-CN" kern="100">
                              <a:latin typeface="Cambria Math" panose="02040503050406030204" pitchFamily="18" charset="0"/>
                              <a:ea typeface="宋体" panose="02010600030101010101" pitchFamily="2" charset="-122"/>
                            </a:rPr>
                            <m:t>𝑠𝑢𝑝</m:t>
                          </m:r>
                        </m:fName>
                        <m:e>
                          <m:d>
                            <m:dPr>
                              <m:ctrlPr>
                                <a:rPr lang="zh-CN" altLang="zh-CN" i="1" kern="100">
                                  <a:latin typeface="Cambria Math" panose="02040503050406030204" pitchFamily="18" charset="0"/>
                                  <a:ea typeface="宋体" panose="02010600030101010101" pitchFamily="2" charset="-122"/>
                                </a:rPr>
                              </m:ctrlPr>
                            </m:dPr>
                            <m:e>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𝑌</m:t>
                                  </m:r>
                                </m:e>
                                <m:sup>
                                  <m:r>
                                    <a:rPr lang="en-US" altLang="zh-CN" kern="100">
                                      <a:latin typeface="Cambria Math" panose="02040503050406030204" pitchFamily="18" charset="0"/>
                                      <a:ea typeface="宋体" panose="02010600030101010101" pitchFamily="2" charset="-122"/>
                                    </a:rPr>
                                    <m:t>′</m:t>
                                  </m:r>
                                </m:sup>
                              </m:sSup>
                            </m:e>
                          </m:d>
                        </m:e>
                      </m:func>
                      <m:r>
                        <a:rPr lang="en-US" altLang="zh-CN" kern="100">
                          <a:latin typeface="Cambria Math" panose="02040503050406030204" pitchFamily="18" charset="0"/>
                          <a:ea typeface="宋体" panose="02010600030101010101" pitchFamily="2" charset="-122"/>
                        </a:rPr>
                        <m:t>=</m:t>
                      </m:r>
                      <m:f>
                        <m:fPr>
                          <m:ctrlPr>
                            <a:rPr lang="en-US" altLang="zh-CN" i="1" kern="100">
                              <a:latin typeface="Cambria Math" panose="02040503050406030204" pitchFamily="18" charset="0"/>
                              <a:ea typeface="宋体" panose="02010600030101010101" pitchFamily="2" charset="-122"/>
                            </a:rPr>
                          </m:ctrlPr>
                        </m:fPr>
                        <m:num>
                          <m:r>
                            <m:rPr>
                              <m:nor/>
                            </m:rPr>
                            <a:rPr lang="en-US" altLang="zh-CN" kern="100" dirty="0">
                              <a:latin typeface="Times New Roman" panose="02020603050405020304" pitchFamily="18" charset="0"/>
                              <a:ea typeface="宋体" panose="02010600030101010101" pitchFamily="2" charset="-122"/>
                            </a:rPr>
                            <m:t>0.21∗0.29+0.41∗0.41+…+0.08∗0.17</m:t>
                          </m:r>
                        </m:num>
                        <m:den>
                          <m:r>
                            <a:rPr lang="en-US" altLang="zh-CN" kern="100">
                              <a:latin typeface="Cambria Math" panose="02040503050406030204" pitchFamily="18" charset="0"/>
                              <a:ea typeface="宋体" panose="02010600030101010101" pitchFamily="2" charset="-122"/>
                            </a:rPr>
                            <m:t>5</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4378037" y="3298376"/>
                <a:ext cx="4682836" cy="613117"/>
              </a:xfrm>
              <a:prstGeom prst="rect">
                <a:avLst/>
              </a:prstGeom>
              <a:blipFill>
                <a:blip r:embed="rId4"/>
                <a:stretch>
                  <a:fillRect/>
                </a:stretch>
              </a:blipFill>
            </p:spPr>
            <p:txBody>
              <a:bodyPr/>
              <a:lstStyle/>
              <a:p>
                <a:r>
                  <a:rPr lang="zh-CN" altLang="en-US">
                    <a:noFill/>
                  </a:rPr>
                  <a:t> </a:t>
                </a:r>
              </a:p>
            </p:txBody>
          </p:sp>
        </mc:Fallback>
      </mc:AlternateContent>
      <p:sp>
        <p:nvSpPr>
          <p:cNvPr id="14" name="矩形 13"/>
          <p:cNvSpPr/>
          <p:nvPr/>
        </p:nvSpPr>
        <p:spPr>
          <a:xfrm>
            <a:off x="4531710" y="843654"/>
            <a:ext cx="4572000" cy="1477328"/>
          </a:xfrm>
          <a:prstGeom prst="rect">
            <a:avLst/>
          </a:prstGeom>
        </p:spPr>
        <p:txBody>
          <a:bodyPr>
            <a:spAutoFit/>
          </a:bodyPr>
          <a:lstStyle/>
          <a:p>
            <a:r>
              <a:rPr lang="zh-CN" altLang="en-US" dirty="0" smtClean="0">
                <a:solidFill>
                  <a:srgbClr val="FF0000"/>
                </a:solidFill>
              </a:rPr>
              <a:t>照念</a:t>
            </a:r>
            <a:r>
              <a:rPr lang="en-US" altLang="zh-CN" dirty="0" smtClean="0">
                <a:solidFill>
                  <a:srgbClr val="FF0000"/>
                </a:solidFill>
              </a:rPr>
              <a:t>+as you can see in the table, </a:t>
            </a:r>
            <a:r>
              <a:rPr lang="en-US" altLang="zh-CN" dirty="0">
                <a:solidFill>
                  <a:srgbClr val="FF0000"/>
                </a:solidFill>
              </a:rPr>
              <a:t>for the definition of support rate in traditional fuzzy association rules multiplications of memberships are done in each row of partition matrix </a:t>
            </a:r>
            <a:r>
              <a:rPr lang="zh-CN" altLang="en-US" dirty="0">
                <a:solidFill>
                  <a:srgbClr val="FF0000"/>
                </a:solidFill>
              </a:rPr>
              <a:t>𝑈</a:t>
            </a:r>
            <a:endParaRPr lang="zh-CN" altLang="en-US" dirty="0">
              <a:solidFill>
                <a:srgbClr val="FF0000"/>
              </a:solidFill>
            </a:endParaRPr>
          </a:p>
        </p:txBody>
      </p:sp>
    </p:spTree>
    <p:extLst>
      <p:ext uri="{BB962C8B-B14F-4D97-AF65-F5344CB8AC3E}">
        <p14:creationId xmlns:p14="http://schemas.microsoft.com/office/powerpoint/2010/main" val="400984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Temporal Fuzzy Association Rule</a:t>
            </a:r>
          </a:p>
        </p:txBody>
      </p:sp>
      <p:sp>
        <p:nvSpPr>
          <p:cNvPr id="2" name="TextBox 1"/>
          <p:cNvSpPr txBox="1"/>
          <p:nvPr/>
        </p:nvSpPr>
        <p:spPr>
          <a:xfrm>
            <a:off x="434775" y="1397652"/>
            <a:ext cx="6576907" cy="369332"/>
          </a:xfrm>
          <a:prstGeom prst="rect">
            <a:avLst/>
          </a:prstGeom>
          <a:noFill/>
        </p:spPr>
        <p:txBody>
          <a:bodyPr wrap="square" rtlCol="0">
            <a:spAutoFit/>
          </a:bodyPr>
          <a:lstStyle/>
          <a:p>
            <a:r>
              <a:rPr lang="en-US" altLang="zh-CN" b="1" dirty="0" smtClean="0"/>
              <a:t>Example - </a:t>
            </a:r>
            <a:r>
              <a:rPr lang="en-US" altLang="zh-CN" b="1" dirty="0" smtClean="0">
                <a:solidFill>
                  <a:srgbClr val="FF0000"/>
                </a:solidFill>
              </a:rPr>
              <a:t>Temporal</a:t>
            </a:r>
            <a:endParaRPr lang="zh-CN" altLang="en-US" b="1" dirty="0">
              <a:solidFill>
                <a:srgbClr val="FF0000"/>
              </a:solidFill>
            </a:endParaRPr>
          </a:p>
        </p:txBody>
      </p:sp>
      <p:graphicFrame>
        <p:nvGraphicFramePr>
          <p:cNvPr id="3" name="表格 2"/>
          <p:cNvGraphicFramePr>
            <a:graphicFrameLocks noGrp="1"/>
          </p:cNvGraphicFramePr>
          <p:nvPr>
            <p:extLst/>
          </p:nvPr>
        </p:nvGraphicFramePr>
        <p:xfrm>
          <a:off x="365501" y="2218449"/>
          <a:ext cx="4012536" cy="2772973"/>
        </p:xfrm>
        <a:graphic>
          <a:graphicData uri="http://schemas.openxmlformats.org/drawingml/2006/table">
            <a:tbl>
              <a:tblPr>
                <a:tableStyleId>{5C22544A-7EE6-4342-B048-85BDC9FD1C3A}</a:tableStyleId>
              </a:tblPr>
              <a:tblGrid>
                <a:gridCol w="1031594">
                  <a:extLst>
                    <a:ext uri="{9D8B030D-6E8A-4147-A177-3AD203B41FA5}">
                      <a16:colId xmlns:a16="http://schemas.microsoft.com/office/drawing/2014/main" val="858093522"/>
                    </a:ext>
                  </a:extLst>
                </a:gridCol>
                <a:gridCol w="999356">
                  <a:extLst>
                    <a:ext uri="{9D8B030D-6E8A-4147-A177-3AD203B41FA5}">
                      <a16:colId xmlns:a16="http://schemas.microsoft.com/office/drawing/2014/main" val="3625286191"/>
                    </a:ext>
                  </a:extLst>
                </a:gridCol>
                <a:gridCol w="999356">
                  <a:extLst>
                    <a:ext uri="{9D8B030D-6E8A-4147-A177-3AD203B41FA5}">
                      <a16:colId xmlns:a16="http://schemas.microsoft.com/office/drawing/2014/main" val="4222523821"/>
                    </a:ext>
                  </a:extLst>
                </a:gridCol>
                <a:gridCol w="982230">
                  <a:extLst>
                    <a:ext uri="{9D8B030D-6E8A-4147-A177-3AD203B41FA5}">
                      <a16:colId xmlns:a16="http://schemas.microsoft.com/office/drawing/2014/main" val="3618810314"/>
                    </a:ext>
                  </a:extLst>
                </a:gridCol>
              </a:tblGrid>
              <a:tr h="319959">
                <a:tc rowSpan="2">
                  <a:txBody>
                    <a:bodyPr/>
                    <a:lstStyle/>
                    <a:p>
                      <a:pPr algn="ctr">
                        <a:spcAft>
                          <a:spcPts val="0"/>
                        </a:spcAft>
                      </a:pPr>
                      <a:r>
                        <a:rPr lang="en-US" sz="1600" kern="100" dirty="0" smtClean="0">
                          <a:effectLst/>
                        </a:rPr>
                        <a:t>P</a:t>
                      </a:r>
                      <a:r>
                        <a:rPr lang="en-US" altLang="zh-CN" sz="1600" kern="100" dirty="0" smtClean="0">
                          <a:effectLst/>
                        </a:rPr>
                        <a:t>rice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600" kern="100" dirty="0">
                          <a:effectLst/>
                        </a:rPr>
                        <a:t>Fuzzy Attribute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8205021"/>
                  </a:ext>
                </a:extLst>
              </a:tr>
              <a:tr h="319959">
                <a:tc vMerge="1">
                  <a:txBody>
                    <a:bodyPr/>
                    <a:lstStyle/>
                    <a:p>
                      <a:endParaRPr lang="zh-CN" altLang="en-US"/>
                    </a:p>
                  </a:txBody>
                  <a:tcPr/>
                </a:tc>
                <a:tc>
                  <a:txBody>
                    <a:bodyPr/>
                    <a:lstStyle/>
                    <a:p>
                      <a:pPr algn="ctr">
                        <a:spcAft>
                          <a:spcPts val="0"/>
                        </a:spcAft>
                      </a:pPr>
                      <a:r>
                        <a:rPr lang="en-US" sz="1400" kern="100" dirty="0">
                          <a:effectLst/>
                        </a:rPr>
                        <a:t>High</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Middle</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Low</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6790588"/>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1</a:t>
                      </a:r>
                      <a:r>
                        <a:rPr lang="en-US" sz="1400" kern="100" dirty="0" smtClean="0">
                          <a:effectLst/>
                        </a:rPr>
                        <a:t>=5000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0.50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2210787"/>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2</a:t>
                      </a:r>
                      <a:r>
                        <a:rPr lang="en-US" sz="1400" kern="100" dirty="0" smtClean="0">
                          <a:effectLst/>
                        </a:rPr>
                        <a:t>=15000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6463580"/>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3</a:t>
                      </a:r>
                      <a:r>
                        <a:rPr lang="en-US" sz="1400" kern="100" dirty="0" smtClean="0">
                          <a:effectLst/>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8208209"/>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4</a:t>
                      </a:r>
                      <a:r>
                        <a:rPr lang="en-US" sz="1400" kern="100" dirty="0" smtClean="0">
                          <a:effectLst/>
                        </a:rPr>
                        <a:t>=20000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0.52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8999364"/>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5</a:t>
                      </a:r>
                      <a:r>
                        <a:rPr lang="en-US" sz="1400" kern="100" dirty="0" smtClean="0">
                          <a:effectLst/>
                        </a:rPr>
                        <a:t>=2000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0.08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0.75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85073713"/>
                  </a:ext>
                </a:extLst>
              </a:tr>
            </a:tbl>
          </a:graphicData>
        </a:graphic>
      </p:graphicFrame>
      <mc:AlternateContent xmlns:mc="http://schemas.openxmlformats.org/markup-compatibility/2006" xmlns:a14="http://schemas.microsoft.com/office/drawing/2010/main">
        <mc:Choice Requires="a14">
          <p:sp>
            <p:nvSpPr>
              <p:cNvPr id="5" name="矩形 4"/>
              <p:cNvSpPr/>
              <p:nvPr/>
            </p:nvSpPr>
            <p:spPr>
              <a:xfrm>
                <a:off x="4754658" y="2218449"/>
                <a:ext cx="4306215" cy="2339936"/>
              </a:xfrm>
              <a:prstGeom prst="rect">
                <a:avLst/>
              </a:prstGeom>
            </p:spPr>
            <p:txBody>
              <a:bodyPr wrap="square">
                <a:spAutoFit/>
              </a:bodyPr>
              <a:lstStyle/>
              <a:p>
                <a:pPr indent="183515" algn="just">
                  <a:lnSpc>
                    <a:spcPct val="95000"/>
                  </a:lnSpc>
                  <a:spcAft>
                    <a:spcPts val="600"/>
                  </a:spcAft>
                </a:pPr>
                <a:r>
                  <a:rPr lang="en-US" altLang="zh-CN" kern="100" dirty="0" smtClean="0">
                    <a:latin typeface="Times New Roman" panose="02020603050405020304" pitchFamily="18" charset="0"/>
                    <a:ea typeface="宋体" panose="02010600030101010101" pitchFamily="2" charset="-122"/>
                  </a:rPr>
                  <a:t>Fuzzy pattern </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rPr>
                        </m:ctrlPr>
                      </m:sSupPr>
                      <m:e>
                        <m:r>
                          <m:rPr>
                            <m:sty m:val="p"/>
                          </m:rPr>
                          <a:rPr lang="en-US" altLang="zh-CN" kern="100">
                            <a:latin typeface="Cambria Math" panose="02040503050406030204" pitchFamily="18" charset="0"/>
                            <a:ea typeface="宋体" panose="02010600030101010101" pitchFamily="2" charset="-122"/>
                          </a:rPr>
                          <m:t>Y</m:t>
                        </m:r>
                      </m:e>
                      <m:sup>
                        <m:r>
                          <a:rPr lang="en-US" altLang="zh-CN" kern="100">
                            <a:latin typeface="Cambria Math" panose="02040503050406030204" pitchFamily="18" charset="0"/>
                            <a:ea typeface="宋体" panose="02010600030101010101" pitchFamily="2" charset="-122"/>
                          </a:rPr>
                          <m:t>′</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𝐻𝑖𝑔h</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𝑀𝑖𝑑𝑑𝑙𝑒</m:t>
                    </m:r>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means:</a:t>
                </a:r>
              </a:p>
              <a:p>
                <a:pPr indent="183515" algn="just">
                  <a:lnSpc>
                    <a:spcPct val="95000"/>
                  </a:lnSpc>
                  <a:spcAft>
                    <a:spcPts val="600"/>
                  </a:spcAft>
                </a:pPr>
                <a:endParaRPr lang="en-US" altLang="zh-CN" kern="100" dirty="0">
                  <a:latin typeface="Times New Roman" panose="02020603050405020304" pitchFamily="18" charset="0"/>
                  <a:ea typeface="宋体" panose="02010600030101010101" pitchFamily="2" charset="-122"/>
                </a:endParaRPr>
              </a:p>
              <a:p>
                <a:pPr indent="183515" algn="just">
                  <a:lnSpc>
                    <a:spcPct val="95000"/>
                  </a:lnSpc>
                  <a:spcAft>
                    <a:spcPts val="600"/>
                  </a:spcAft>
                </a:pPr>
                <a:r>
                  <a:rPr lang="en-US" altLang="zh-CN" kern="100" dirty="0" smtClean="0">
                    <a:latin typeface="Times New Roman" panose="02020603050405020304" pitchFamily="18" charset="0"/>
                    <a:ea typeface="宋体" panose="02010600030101010101" pitchFamily="2" charset="-122"/>
                  </a:rPr>
                  <a:t>The first ‘day’ is High and the second ‘day’ is Middle. </a:t>
                </a:r>
                <a:endParaRPr lang="en-US" altLang="zh-CN" kern="100" dirty="0">
                  <a:latin typeface="Times New Roman" panose="02020603050405020304" pitchFamily="18" charset="0"/>
                  <a:ea typeface="宋体" panose="02010600030101010101" pitchFamily="2" charset="-122"/>
                </a:endParaRPr>
              </a:p>
              <a:p>
                <a:pPr indent="183515" algn="just">
                  <a:lnSpc>
                    <a:spcPct val="95000"/>
                  </a:lnSpc>
                  <a:spcAft>
                    <a:spcPts val="600"/>
                  </a:spcAft>
                </a:pPr>
                <a:endParaRPr lang="en-US" altLang="zh-CN" kern="100" dirty="0" smtClean="0">
                  <a:latin typeface="Times New Roman" panose="02020603050405020304" pitchFamily="18" charset="0"/>
                  <a:ea typeface="宋体" panose="02010600030101010101" pitchFamily="2" charset="-122"/>
                </a:endParaRPr>
              </a:p>
              <a:p>
                <a:pPr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a:p>
                <a:pPr marL="137160"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754658" y="2218449"/>
                <a:ext cx="4306215" cy="2339936"/>
              </a:xfrm>
              <a:prstGeom prst="rect">
                <a:avLst/>
              </a:prstGeom>
              <a:blipFill>
                <a:blip r:embed="rId3"/>
                <a:stretch>
                  <a:fillRect l="-1275" t="-1302" r="-2550"/>
                </a:stretch>
              </a:blipFill>
            </p:spPr>
            <p:txBody>
              <a:bodyPr/>
              <a:lstStyle/>
              <a:p>
                <a:r>
                  <a:rPr lang="zh-CN" altLang="en-US">
                    <a:noFill/>
                  </a:rPr>
                  <a:t> </a:t>
                </a:r>
              </a:p>
            </p:txBody>
          </p:sp>
        </mc:Fallback>
      </mc:AlternateContent>
      <p:sp>
        <p:nvSpPr>
          <p:cNvPr id="6" name="矩形 5"/>
          <p:cNvSpPr/>
          <p:nvPr/>
        </p:nvSpPr>
        <p:spPr>
          <a:xfrm>
            <a:off x="4572000" y="3994187"/>
            <a:ext cx="4572000" cy="646331"/>
          </a:xfrm>
          <a:prstGeom prst="rect">
            <a:avLst/>
          </a:prstGeom>
        </p:spPr>
        <p:txBody>
          <a:bodyPr>
            <a:spAutoFit/>
          </a:bodyPr>
          <a:lstStyle/>
          <a:p>
            <a:r>
              <a:rPr lang="en-US" altLang="zh-CN" dirty="0">
                <a:solidFill>
                  <a:srgbClr val="FF0000"/>
                </a:solidFill>
              </a:rPr>
              <a:t>Now, for time series, </a:t>
            </a:r>
            <a:r>
              <a:rPr lang="en-US" altLang="zh-CN" dirty="0" smtClean="0">
                <a:solidFill>
                  <a:srgbClr val="FF0000"/>
                </a:solidFill>
              </a:rPr>
              <a:t>in this simple example, fuzzy pattern is……+</a:t>
            </a:r>
            <a:r>
              <a:rPr lang="zh-CN" altLang="en-US" dirty="0" smtClean="0">
                <a:solidFill>
                  <a:srgbClr val="FF0000"/>
                </a:solidFill>
              </a:rPr>
              <a:t>照念</a:t>
            </a:r>
            <a:endParaRPr lang="zh-CN" altLang="en-US" dirty="0">
              <a:solidFill>
                <a:srgbClr val="FF0000"/>
              </a:solidFill>
            </a:endParaRPr>
          </a:p>
        </p:txBody>
      </p:sp>
    </p:spTree>
    <p:extLst>
      <p:ext uri="{BB962C8B-B14F-4D97-AF65-F5344CB8AC3E}">
        <p14:creationId xmlns:p14="http://schemas.microsoft.com/office/powerpoint/2010/main" val="148703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Temporal Fuzzy Association Rule</a:t>
            </a:r>
          </a:p>
        </p:txBody>
      </p:sp>
      <p:sp>
        <p:nvSpPr>
          <p:cNvPr id="2" name="TextBox 1"/>
          <p:cNvSpPr txBox="1"/>
          <p:nvPr/>
        </p:nvSpPr>
        <p:spPr>
          <a:xfrm>
            <a:off x="434775" y="1397652"/>
            <a:ext cx="6576907" cy="369332"/>
          </a:xfrm>
          <a:prstGeom prst="rect">
            <a:avLst/>
          </a:prstGeom>
          <a:noFill/>
        </p:spPr>
        <p:txBody>
          <a:bodyPr wrap="square" rtlCol="0">
            <a:spAutoFit/>
          </a:bodyPr>
          <a:lstStyle/>
          <a:p>
            <a:r>
              <a:rPr lang="en-US" altLang="zh-CN" b="1" dirty="0" smtClean="0"/>
              <a:t>Example - </a:t>
            </a:r>
            <a:r>
              <a:rPr lang="en-US" altLang="zh-CN" b="1" dirty="0" smtClean="0">
                <a:solidFill>
                  <a:srgbClr val="FF0000"/>
                </a:solidFill>
              </a:rPr>
              <a:t>Temporal</a:t>
            </a:r>
            <a:endParaRPr lang="zh-CN" altLang="en-US" b="1" dirty="0">
              <a:solidFill>
                <a:srgbClr val="FF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063517588"/>
              </p:ext>
            </p:extLst>
          </p:nvPr>
        </p:nvGraphicFramePr>
        <p:xfrm>
          <a:off x="365501" y="2218449"/>
          <a:ext cx="4012536" cy="2772973"/>
        </p:xfrm>
        <a:graphic>
          <a:graphicData uri="http://schemas.openxmlformats.org/drawingml/2006/table">
            <a:tbl>
              <a:tblPr>
                <a:tableStyleId>{5C22544A-7EE6-4342-B048-85BDC9FD1C3A}</a:tableStyleId>
              </a:tblPr>
              <a:tblGrid>
                <a:gridCol w="1031594">
                  <a:extLst>
                    <a:ext uri="{9D8B030D-6E8A-4147-A177-3AD203B41FA5}">
                      <a16:colId xmlns:a16="http://schemas.microsoft.com/office/drawing/2014/main" val="858093522"/>
                    </a:ext>
                  </a:extLst>
                </a:gridCol>
                <a:gridCol w="999356">
                  <a:extLst>
                    <a:ext uri="{9D8B030D-6E8A-4147-A177-3AD203B41FA5}">
                      <a16:colId xmlns:a16="http://schemas.microsoft.com/office/drawing/2014/main" val="3625286191"/>
                    </a:ext>
                  </a:extLst>
                </a:gridCol>
                <a:gridCol w="999356">
                  <a:extLst>
                    <a:ext uri="{9D8B030D-6E8A-4147-A177-3AD203B41FA5}">
                      <a16:colId xmlns:a16="http://schemas.microsoft.com/office/drawing/2014/main" val="4222523821"/>
                    </a:ext>
                  </a:extLst>
                </a:gridCol>
                <a:gridCol w="982230">
                  <a:extLst>
                    <a:ext uri="{9D8B030D-6E8A-4147-A177-3AD203B41FA5}">
                      <a16:colId xmlns:a16="http://schemas.microsoft.com/office/drawing/2014/main" val="3618810314"/>
                    </a:ext>
                  </a:extLst>
                </a:gridCol>
              </a:tblGrid>
              <a:tr h="319959">
                <a:tc rowSpan="2">
                  <a:txBody>
                    <a:bodyPr/>
                    <a:lstStyle/>
                    <a:p>
                      <a:pPr algn="ctr">
                        <a:spcAft>
                          <a:spcPts val="0"/>
                        </a:spcAft>
                      </a:pPr>
                      <a:r>
                        <a:rPr lang="en-US" sz="1600" kern="100" dirty="0" smtClean="0">
                          <a:effectLst/>
                        </a:rPr>
                        <a:t>P</a:t>
                      </a:r>
                      <a:r>
                        <a:rPr lang="en-US" altLang="zh-CN" sz="1600" kern="100" dirty="0" smtClean="0">
                          <a:effectLst/>
                        </a:rPr>
                        <a:t>rice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600" kern="100" dirty="0">
                          <a:effectLst/>
                        </a:rPr>
                        <a:t>Fuzzy Attribute</a:t>
                      </a:r>
                      <a:endParaRPr lang="zh-CN" sz="1600" b="1"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8205021"/>
                  </a:ext>
                </a:extLst>
              </a:tr>
              <a:tr h="319959">
                <a:tc vMerge="1">
                  <a:txBody>
                    <a:bodyPr/>
                    <a:lstStyle/>
                    <a:p>
                      <a:endParaRPr lang="zh-CN" altLang="en-US"/>
                    </a:p>
                  </a:txBody>
                  <a:tcPr/>
                </a:tc>
                <a:tc>
                  <a:txBody>
                    <a:bodyPr/>
                    <a:lstStyle/>
                    <a:p>
                      <a:pPr algn="ctr">
                        <a:spcAft>
                          <a:spcPts val="0"/>
                        </a:spcAft>
                      </a:pPr>
                      <a:r>
                        <a:rPr lang="en-US" sz="1400" kern="100" dirty="0">
                          <a:effectLst/>
                        </a:rPr>
                        <a:t>High</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Middle</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100" dirty="0">
                          <a:effectLst/>
                        </a:rPr>
                        <a:t>Low</a:t>
                      </a:r>
                      <a:endParaRPr lang="zh-CN" sz="1400" b="1" i="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96790588"/>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1</a:t>
                      </a:r>
                      <a:r>
                        <a:rPr lang="en-US" sz="1400" kern="100" dirty="0" smtClean="0">
                          <a:effectLst/>
                        </a:rPr>
                        <a:t>=5000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0.21</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0.29</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0.50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42210787"/>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2</a:t>
                      </a:r>
                      <a:r>
                        <a:rPr lang="en-US" sz="1400" kern="100" dirty="0" smtClean="0">
                          <a:effectLst/>
                        </a:rPr>
                        <a:t>=15000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6463580"/>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3</a:t>
                      </a:r>
                      <a:r>
                        <a:rPr lang="en-US" sz="1400" kern="100" dirty="0" smtClean="0">
                          <a:effectLst/>
                        </a:rPr>
                        <a:t>=10000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0.48</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0.26</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48208209"/>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4</a:t>
                      </a:r>
                      <a:r>
                        <a:rPr lang="en-US" sz="1400" kern="100" dirty="0" smtClean="0">
                          <a:effectLst/>
                        </a:rPr>
                        <a:t>=20000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0.52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0.41</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0.07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8999364"/>
                  </a:ext>
                </a:extLst>
              </a:tr>
              <a:tr h="426611">
                <a:tc>
                  <a:txBody>
                    <a:bodyPr/>
                    <a:lstStyle/>
                    <a:p>
                      <a:pPr algn="just">
                        <a:spcAft>
                          <a:spcPts val="0"/>
                        </a:spcAft>
                      </a:pPr>
                      <a:r>
                        <a:rPr lang="en-US" sz="1400" kern="100" dirty="0">
                          <a:solidFill>
                            <a:srgbClr val="FF0000"/>
                          </a:solidFill>
                          <a:effectLst/>
                        </a:rPr>
                        <a:t>T</a:t>
                      </a:r>
                      <a:r>
                        <a:rPr lang="en-US" sz="1400" kern="100" dirty="0" smtClean="0">
                          <a:solidFill>
                            <a:srgbClr val="FF0000"/>
                          </a:solidFill>
                          <a:effectLst/>
                        </a:rPr>
                        <a:t>5</a:t>
                      </a:r>
                      <a:r>
                        <a:rPr lang="en-US" sz="1400" kern="100" dirty="0" smtClean="0">
                          <a:effectLst/>
                        </a:rPr>
                        <a:t>=2000</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0.08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a:effectLst/>
                        </a:rPr>
                        <a:t>0.17</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kern="100" dirty="0">
                          <a:effectLst/>
                        </a:rPr>
                        <a:t>0.75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85073713"/>
                  </a:ext>
                </a:extLst>
              </a:tr>
            </a:tbl>
          </a:graphicData>
        </a:graphic>
      </p:graphicFrame>
      <mc:AlternateContent xmlns:mc="http://schemas.openxmlformats.org/markup-compatibility/2006" xmlns:a14="http://schemas.microsoft.com/office/drawing/2010/main">
        <mc:Choice Requires="a14">
          <p:sp>
            <p:nvSpPr>
              <p:cNvPr id="5" name="矩形 4"/>
              <p:cNvSpPr/>
              <p:nvPr/>
            </p:nvSpPr>
            <p:spPr>
              <a:xfrm>
                <a:off x="4754658" y="2218449"/>
                <a:ext cx="4306215" cy="1056508"/>
              </a:xfrm>
              <a:prstGeom prst="rect">
                <a:avLst/>
              </a:prstGeom>
            </p:spPr>
            <p:txBody>
              <a:bodyPr wrap="square">
                <a:spAutoFit/>
              </a:bodyPr>
              <a:lstStyle/>
              <a:p>
                <a:pPr indent="183515" algn="just">
                  <a:lnSpc>
                    <a:spcPct val="95000"/>
                  </a:lnSpc>
                  <a:spcAft>
                    <a:spcPts val="600"/>
                  </a:spcAft>
                </a:pPr>
                <a14:m>
                  <m:oMath xmlns:m="http://schemas.openxmlformats.org/officeDocument/2006/math">
                    <m:sSup>
                      <m:sSupPr>
                        <m:ctrlPr>
                          <a:rPr lang="zh-CN" altLang="zh-CN" i="1" kern="100">
                            <a:latin typeface="Cambria Math" panose="02040503050406030204" pitchFamily="18" charset="0"/>
                            <a:ea typeface="宋体" panose="02010600030101010101" pitchFamily="2" charset="-122"/>
                          </a:rPr>
                        </m:ctrlPr>
                      </m:sSupPr>
                      <m:e>
                        <m:r>
                          <m:rPr>
                            <m:sty m:val="p"/>
                          </m:rPr>
                          <a:rPr lang="en-US" altLang="zh-CN" kern="100">
                            <a:latin typeface="Cambria Math" panose="02040503050406030204" pitchFamily="18" charset="0"/>
                            <a:ea typeface="宋体" panose="02010600030101010101" pitchFamily="2" charset="-122"/>
                          </a:rPr>
                          <m:t>Y</m:t>
                        </m:r>
                      </m:e>
                      <m:sup>
                        <m:r>
                          <a:rPr lang="en-US" altLang="zh-CN" kern="100">
                            <a:latin typeface="Cambria Math" panose="02040503050406030204" pitchFamily="18" charset="0"/>
                            <a:ea typeface="宋体" panose="02010600030101010101" pitchFamily="2" charset="-122"/>
                          </a:rPr>
                          <m:t>′</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𝐻𝑖𝑔h</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𝑀𝑖𝑑𝑑𝑙𝑒</m:t>
                    </m:r>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 fuzzy </a:t>
                </a:r>
                <a:r>
                  <a:rPr lang="en-US" altLang="zh-CN" kern="100" dirty="0">
                    <a:latin typeface="Times New Roman" panose="02020603050405020304" pitchFamily="18" charset="0"/>
                    <a:ea typeface="宋体" panose="02010600030101010101" pitchFamily="2" charset="-122"/>
                  </a:rPr>
                  <a:t>support rate </a:t>
                </a:r>
                <a:r>
                  <a:rPr lang="en-US" altLang="zh-CN" kern="100" dirty="0" smtClean="0">
                    <a:latin typeface="Times New Roman" panose="02020603050405020304" pitchFamily="18" charset="0"/>
                    <a:ea typeface="宋体" panose="02010600030101010101" pitchFamily="2" charset="-122"/>
                  </a:rPr>
                  <a:t>is</a:t>
                </a:r>
              </a:p>
              <a:p>
                <a:pPr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754658" y="2218449"/>
                <a:ext cx="4306215" cy="1056508"/>
              </a:xfrm>
              <a:prstGeom prst="rect">
                <a:avLst/>
              </a:prstGeom>
              <a:blipFill>
                <a:blip r:embed="rId3"/>
                <a:stretch>
                  <a:fillRect l="-1275" t="-2890" r="-1133"/>
                </a:stretch>
              </a:blipFill>
            </p:spPr>
            <p:txBody>
              <a:bodyPr/>
              <a:lstStyle/>
              <a:p>
                <a:r>
                  <a:rPr lang="zh-CN" altLang="en-US">
                    <a:noFill/>
                  </a:rPr>
                  <a:t> </a:t>
                </a:r>
              </a:p>
            </p:txBody>
          </p:sp>
        </mc:Fallback>
      </mc:AlternateContent>
      <p:cxnSp>
        <p:nvCxnSpPr>
          <p:cNvPr id="14" name="直接连接符 13"/>
          <p:cNvCxnSpPr/>
          <p:nvPr/>
        </p:nvCxnSpPr>
        <p:spPr>
          <a:xfrm>
            <a:off x="2147454" y="3103424"/>
            <a:ext cx="443345"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19743" y="3532915"/>
            <a:ext cx="443345"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19742" y="3947370"/>
            <a:ext cx="443345"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47451" y="4416021"/>
            <a:ext cx="443345" cy="38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369126" y="2844595"/>
            <a:ext cx="0" cy="245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p:cNvSpPr/>
              <p:nvPr/>
            </p:nvSpPr>
            <p:spPr>
              <a:xfrm>
                <a:off x="4566713" y="3317388"/>
                <a:ext cx="4572000" cy="57509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unc>
                        <m:funcPr>
                          <m:ctrlPr>
                            <a:rPr lang="zh-CN" altLang="zh-CN" sz="1600" i="1" kern="100">
                              <a:latin typeface="Cambria Math" panose="02040503050406030204" pitchFamily="18" charset="0"/>
                              <a:ea typeface="Cambria Math" panose="02040503050406030204" pitchFamily="18" charset="0"/>
                              <a:cs typeface="Cambria Math" panose="02040503050406030204" pitchFamily="18" charset="0"/>
                            </a:rPr>
                          </m:ctrlPr>
                        </m:funcPr>
                        <m:fName>
                          <m:r>
                            <a:rPr lang="en-US" altLang="zh-CN" sz="1600" i="1" kern="100">
                              <a:latin typeface="Cambria Math" panose="02040503050406030204" pitchFamily="18" charset="0"/>
                              <a:ea typeface="Cambria Math" panose="02040503050406030204" pitchFamily="18" charset="0"/>
                              <a:cs typeface="Cambria Math" panose="02040503050406030204" pitchFamily="18" charset="0"/>
                            </a:rPr>
                            <m:t>𝑠𝑢𝑝</m:t>
                          </m:r>
                        </m:fName>
                        <m:e>
                          <m:d>
                            <m:dPr>
                              <m:ctrlPr>
                                <a:rPr lang="zh-CN" altLang="zh-CN" sz="1600" i="1" kern="100">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zh-CN" altLang="zh-CN" sz="1600" i="1" kern="100">
                                      <a:latin typeface="Cambria Math" panose="02040503050406030204" pitchFamily="18" charset="0"/>
                                      <a:ea typeface="Cambria Math" panose="02040503050406030204" pitchFamily="18" charset="0"/>
                                    </a:rPr>
                                  </m:ctrlPr>
                                </m:sSupPr>
                                <m:e>
                                  <m:r>
                                    <a:rPr lang="en-US" altLang="zh-CN" sz="1600" i="1" kern="100">
                                      <a:latin typeface="Cambria Math" panose="02040503050406030204" pitchFamily="18" charset="0"/>
                                      <a:ea typeface="宋体" panose="02010600030101010101" pitchFamily="2" charset="-122"/>
                                    </a:rPr>
                                    <m:t>𝑌</m:t>
                                  </m:r>
                                </m:e>
                                <m:sup>
                                  <m:r>
                                    <a:rPr lang="en-US" altLang="zh-CN" sz="1600" i="1" kern="100">
                                      <a:latin typeface="Cambria Math" panose="02040503050406030204" pitchFamily="18" charset="0"/>
                                      <a:ea typeface="宋体" panose="02010600030101010101" pitchFamily="2" charset="-122"/>
                                    </a:rPr>
                                    <m:t>′</m:t>
                                  </m:r>
                                </m:sup>
                              </m:sSup>
                            </m:e>
                          </m:d>
                        </m:e>
                      </m:func>
                      <m:r>
                        <a:rPr lang="en-US" altLang="zh-CN" sz="1600" i="1" kern="100">
                          <a:latin typeface="Cambria Math" panose="02040503050406030204" pitchFamily="18" charset="0"/>
                          <a:ea typeface="Cambria Math" panose="02040503050406030204" pitchFamily="18" charset="0"/>
                          <a:cs typeface="Cambria Math" panose="02040503050406030204" pitchFamily="18" charset="0"/>
                        </a:rPr>
                        <m:t>=</m:t>
                      </m:r>
                      <m:f>
                        <m:fPr>
                          <m:ctrlPr>
                            <a:rPr lang="en-US" altLang="zh-CN" sz="1600" i="1" kern="100">
                              <a:latin typeface="Cambria Math" panose="02040503050406030204" pitchFamily="18" charset="0"/>
                              <a:ea typeface="Cambria Math" panose="02040503050406030204" pitchFamily="18" charset="0"/>
                            </a:rPr>
                          </m:ctrlPr>
                        </m:fPr>
                        <m:num>
                          <m:r>
                            <m:rPr>
                              <m:nor/>
                            </m:rPr>
                            <a:rPr lang="en-US" altLang="zh-CN" sz="1600" kern="100" dirty="0">
                              <a:ea typeface="Cambria Math" panose="02040503050406030204" pitchFamily="18" charset="0"/>
                              <a:cs typeface="Cambria Math" panose="02040503050406030204" pitchFamily="18" charset="0"/>
                            </a:rPr>
                            <m:t>0.21∗0.41+0.41∗0.48+</m:t>
                          </m:r>
                          <m:r>
                            <m:rPr>
                              <m:nor/>
                            </m:rPr>
                            <a:rPr lang="en-US" altLang="zh-CN" sz="1600" kern="1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1600" kern="100" dirty="0">
                              <a:ea typeface="Cambria Math" panose="02040503050406030204" pitchFamily="18" charset="0"/>
                              <a:cs typeface="Cambria Math" panose="02040503050406030204" pitchFamily="18" charset="0"/>
                            </a:rPr>
                            <m:t>+0.52∗0.17</m:t>
                          </m:r>
                        </m:num>
                        <m:den>
                          <m:r>
                            <a:rPr lang="en-US" altLang="zh-CN" sz="1600" i="1" kern="100">
                              <a:latin typeface="Cambria Math" panose="02040503050406030204" pitchFamily="18" charset="0"/>
                              <a:ea typeface="Cambria Math" panose="02040503050406030204" pitchFamily="18" charset="0"/>
                            </a:rPr>
                            <m:t>5</m:t>
                          </m:r>
                        </m:den>
                      </m:f>
                    </m:oMath>
                  </m:oMathPara>
                </a14:m>
                <a:endParaRPr lang="zh-CN" altLang="en-US" sz="1600" dirty="0"/>
              </a:p>
            </p:txBody>
          </p:sp>
        </mc:Choice>
        <mc:Fallback xmlns="">
          <p:sp>
            <p:nvSpPr>
              <p:cNvPr id="12" name="矩形 11"/>
              <p:cNvSpPr>
                <a:spLocks noRot="1" noChangeAspect="1" noMove="1" noResize="1" noEditPoints="1" noAdjustHandles="1" noChangeArrowheads="1" noChangeShapeType="1" noTextEdit="1"/>
              </p:cNvSpPr>
              <p:nvPr/>
            </p:nvSpPr>
            <p:spPr>
              <a:xfrm>
                <a:off x="4566713" y="3317388"/>
                <a:ext cx="4572000" cy="575094"/>
              </a:xfrm>
              <a:prstGeom prst="rect">
                <a:avLst/>
              </a:prstGeom>
              <a:blipFill>
                <a:blip r:embed="rId4"/>
                <a:stretch>
                  <a:fillRect/>
                </a:stretch>
              </a:blipFill>
            </p:spPr>
            <p:txBody>
              <a:bodyPr/>
              <a:lstStyle/>
              <a:p>
                <a:r>
                  <a:rPr lang="zh-CN" altLang="en-US">
                    <a:noFill/>
                  </a:rPr>
                  <a:t> </a:t>
                </a:r>
              </a:p>
            </p:txBody>
          </p:sp>
        </mc:Fallback>
      </mc:AlternateContent>
      <p:sp>
        <p:nvSpPr>
          <p:cNvPr id="6" name="矩形 5"/>
          <p:cNvSpPr/>
          <p:nvPr/>
        </p:nvSpPr>
        <p:spPr>
          <a:xfrm>
            <a:off x="4409210" y="4288724"/>
            <a:ext cx="4572000" cy="2308324"/>
          </a:xfrm>
          <a:prstGeom prst="rect">
            <a:avLst/>
          </a:prstGeom>
        </p:spPr>
        <p:txBody>
          <a:bodyPr>
            <a:spAutoFit/>
          </a:bodyPr>
          <a:lstStyle/>
          <a:p>
            <a:r>
              <a:rPr lang="en-US" altLang="zh-CN" dirty="0" smtClean="0">
                <a:solidFill>
                  <a:srgbClr val="FF0000"/>
                </a:solidFill>
              </a:rPr>
              <a:t>For time series, each </a:t>
            </a:r>
            <a:r>
              <a:rPr lang="en-US" altLang="zh-CN" dirty="0">
                <a:solidFill>
                  <a:srgbClr val="FF0000"/>
                </a:solidFill>
              </a:rPr>
              <a:t>row of the partition matrix </a:t>
            </a:r>
            <a:r>
              <a:rPr lang="zh-CN" altLang="en-US" dirty="0">
                <a:solidFill>
                  <a:srgbClr val="FF0000"/>
                </a:solidFill>
              </a:rPr>
              <a:t>𝑈 </a:t>
            </a:r>
            <a:r>
              <a:rPr lang="en-US" altLang="zh-CN" dirty="0">
                <a:solidFill>
                  <a:srgbClr val="FF0000"/>
                </a:solidFill>
              </a:rPr>
              <a:t>is not independent any more. The order of rows in matrix </a:t>
            </a:r>
            <a:r>
              <a:rPr lang="zh-CN" altLang="en-US" dirty="0">
                <a:solidFill>
                  <a:srgbClr val="FF0000"/>
                </a:solidFill>
              </a:rPr>
              <a:t>𝑈 </a:t>
            </a:r>
            <a:r>
              <a:rPr lang="en-US" altLang="zh-CN" dirty="0">
                <a:solidFill>
                  <a:srgbClr val="FF0000"/>
                </a:solidFill>
              </a:rPr>
              <a:t>represents the order of time. So in our definition, multiplications of memberships are carried out of each row by time order. </a:t>
            </a:r>
            <a:r>
              <a:rPr lang="en-US" altLang="zh-CN" dirty="0" smtClean="0">
                <a:solidFill>
                  <a:srgbClr val="FF0000"/>
                </a:solidFill>
              </a:rPr>
              <a:t> For example +</a:t>
            </a:r>
            <a:r>
              <a:rPr lang="zh-CN" altLang="en-US" dirty="0" smtClean="0">
                <a:solidFill>
                  <a:srgbClr val="FF0000"/>
                </a:solidFill>
              </a:rPr>
              <a:t>照念（注意箭头的动画效果）</a:t>
            </a:r>
            <a:endParaRPr lang="zh-CN" altLang="en-US" dirty="0"/>
          </a:p>
        </p:txBody>
      </p:sp>
    </p:spTree>
    <p:extLst>
      <p:ext uri="{BB962C8B-B14F-4D97-AF65-F5344CB8AC3E}">
        <p14:creationId xmlns:p14="http://schemas.microsoft.com/office/powerpoint/2010/main" val="291929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Temporal Fuzzy Association Rule</a:t>
            </a:r>
          </a:p>
        </p:txBody>
      </p:sp>
      <p:sp>
        <p:nvSpPr>
          <p:cNvPr id="2" name="TextBox 1"/>
          <p:cNvSpPr txBox="1"/>
          <p:nvPr/>
        </p:nvSpPr>
        <p:spPr>
          <a:xfrm>
            <a:off x="434775" y="1397652"/>
            <a:ext cx="6576907" cy="369332"/>
          </a:xfrm>
          <a:prstGeom prst="rect">
            <a:avLst/>
          </a:prstGeom>
          <a:noFill/>
        </p:spPr>
        <p:txBody>
          <a:bodyPr wrap="square" rtlCol="0">
            <a:spAutoFit/>
          </a:bodyPr>
          <a:lstStyle/>
          <a:p>
            <a:r>
              <a:rPr lang="en-US" altLang="zh-CN" b="1" dirty="0" smtClean="0"/>
              <a:t>Example - </a:t>
            </a:r>
            <a:r>
              <a:rPr lang="en-US" altLang="zh-CN" b="1" dirty="0" smtClean="0">
                <a:solidFill>
                  <a:srgbClr val="FF0000"/>
                </a:solidFill>
              </a:rPr>
              <a:t>Temporal</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5" name="矩形 4"/>
              <p:cNvSpPr/>
              <p:nvPr/>
            </p:nvSpPr>
            <p:spPr>
              <a:xfrm>
                <a:off x="4754658" y="2218449"/>
                <a:ext cx="4306215" cy="1056508"/>
              </a:xfrm>
              <a:prstGeom prst="rect">
                <a:avLst/>
              </a:prstGeom>
            </p:spPr>
            <p:txBody>
              <a:bodyPr wrap="square">
                <a:spAutoFit/>
              </a:bodyPr>
              <a:lstStyle/>
              <a:p>
                <a:pPr indent="183515" algn="just">
                  <a:lnSpc>
                    <a:spcPct val="95000"/>
                  </a:lnSpc>
                  <a:spcAft>
                    <a:spcPts val="600"/>
                  </a:spcAft>
                </a:pPr>
                <a14:m>
                  <m:oMath xmlns:m="http://schemas.openxmlformats.org/officeDocument/2006/math">
                    <m:sSup>
                      <m:sSupPr>
                        <m:ctrlPr>
                          <a:rPr lang="zh-CN" altLang="zh-CN" i="1" kern="100">
                            <a:latin typeface="Cambria Math" panose="02040503050406030204" pitchFamily="18" charset="0"/>
                            <a:ea typeface="宋体" panose="02010600030101010101" pitchFamily="2" charset="-122"/>
                          </a:rPr>
                        </m:ctrlPr>
                      </m:sSupPr>
                      <m:e>
                        <m:r>
                          <m:rPr>
                            <m:sty m:val="p"/>
                          </m:rPr>
                          <a:rPr lang="en-US" altLang="zh-CN" kern="100">
                            <a:latin typeface="Cambria Math" panose="02040503050406030204" pitchFamily="18" charset="0"/>
                            <a:ea typeface="宋体" panose="02010600030101010101" pitchFamily="2" charset="-122"/>
                          </a:rPr>
                          <m:t>Y</m:t>
                        </m:r>
                      </m:e>
                      <m:sup>
                        <m:r>
                          <a:rPr lang="en-US" altLang="zh-CN" kern="100">
                            <a:latin typeface="Cambria Math" panose="02040503050406030204" pitchFamily="18" charset="0"/>
                            <a:ea typeface="宋体" panose="02010600030101010101" pitchFamily="2" charset="-122"/>
                          </a:rPr>
                          <m:t>′</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𝐻𝑖𝑔h</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𝑀𝑖𝑑𝑑𝑙𝑒</m:t>
                    </m:r>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 </a:t>
                </a:r>
                <a:r>
                  <a:rPr lang="en-US" altLang="zh-CN" kern="100" dirty="0" smtClean="0">
                    <a:latin typeface="Times New Roman" panose="02020603050405020304" pitchFamily="18" charset="0"/>
                    <a:ea typeface="宋体" panose="02010600030101010101" pitchFamily="2" charset="-122"/>
                  </a:rPr>
                  <a:t>, fuzzy </a:t>
                </a:r>
                <a:r>
                  <a:rPr lang="en-US" altLang="zh-CN" kern="100" dirty="0">
                    <a:latin typeface="Times New Roman" panose="02020603050405020304" pitchFamily="18" charset="0"/>
                    <a:ea typeface="宋体" panose="02010600030101010101" pitchFamily="2" charset="-122"/>
                  </a:rPr>
                  <a:t>support rate </a:t>
                </a:r>
                <a:r>
                  <a:rPr lang="en-US" altLang="zh-CN" kern="100" dirty="0" smtClean="0">
                    <a:latin typeface="Times New Roman" panose="02020603050405020304" pitchFamily="18" charset="0"/>
                    <a:ea typeface="宋体" panose="02010600030101010101" pitchFamily="2" charset="-122"/>
                  </a:rPr>
                  <a:t>is</a:t>
                </a:r>
              </a:p>
              <a:p>
                <a:pPr indent="183515" algn="just">
                  <a:lnSpc>
                    <a:spcPct val="95000"/>
                  </a:lnSpc>
                  <a:spcAft>
                    <a:spcPts val="600"/>
                  </a:spcAft>
                </a:pPr>
                <a:endParaRPr lang="zh-CN" altLang="zh-CN" kern="100" dirty="0">
                  <a:latin typeface="Times New Roman" panose="02020603050405020304" pitchFamily="18" charset="0"/>
                  <a:ea typeface="宋体" panose="0201060003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754658" y="2218449"/>
                <a:ext cx="4306215" cy="1056508"/>
              </a:xfrm>
              <a:prstGeom prst="rect">
                <a:avLst/>
              </a:prstGeom>
              <a:blipFill>
                <a:blip r:embed="rId3"/>
                <a:stretch>
                  <a:fillRect l="-1275" t="-2890" r="-1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566713" y="3317388"/>
                <a:ext cx="4572000" cy="57509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func>
                        <m:funcPr>
                          <m:ctrlPr>
                            <a:rPr lang="zh-CN" altLang="zh-CN" sz="1600" i="1" kern="100">
                              <a:latin typeface="Cambria Math" panose="02040503050406030204" pitchFamily="18" charset="0"/>
                              <a:ea typeface="Cambria Math" panose="02040503050406030204" pitchFamily="18" charset="0"/>
                              <a:cs typeface="Cambria Math" panose="02040503050406030204" pitchFamily="18" charset="0"/>
                            </a:rPr>
                          </m:ctrlPr>
                        </m:funcPr>
                        <m:fName>
                          <m:r>
                            <a:rPr lang="en-US" altLang="zh-CN" sz="1600" i="1" kern="100">
                              <a:latin typeface="Cambria Math" panose="02040503050406030204" pitchFamily="18" charset="0"/>
                              <a:ea typeface="Cambria Math" panose="02040503050406030204" pitchFamily="18" charset="0"/>
                              <a:cs typeface="Cambria Math" panose="02040503050406030204" pitchFamily="18" charset="0"/>
                            </a:rPr>
                            <m:t>𝑠𝑢𝑝</m:t>
                          </m:r>
                        </m:fName>
                        <m:e>
                          <m:d>
                            <m:dPr>
                              <m:ctrlPr>
                                <a:rPr lang="zh-CN" altLang="zh-CN" sz="1600" i="1" kern="100">
                                  <a:latin typeface="Cambria Math" panose="02040503050406030204" pitchFamily="18" charset="0"/>
                                  <a:ea typeface="Cambria Math" panose="02040503050406030204" pitchFamily="18" charset="0"/>
                                  <a:cs typeface="Cambria Math" panose="02040503050406030204" pitchFamily="18" charset="0"/>
                                </a:rPr>
                              </m:ctrlPr>
                            </m:dPr>
                            <m:e>
                              <m:sSup>
                                <m:sSupPr>
                                  <m:ctrlPr>
                                    <a:rPr lang="zh-CN" altLang="zh-CN" sz="1600" i="1" kern="100">
                                      <a:latin typeface="Cambria Math" panose="02040503050406030204" pitchFamily="18" charset="0"/>
                                      <a:ea typeface="Cambria Math" panose="02040503050406030204" pitchFamily="18" charset="0"/>
                                    </a:rPr>
                                  </m:ctrlPr>
                                </m:sSupPr>
                                <m:e>
                                  <m:r>
                                    <a:rPr lang="en-US" altLang="zh-CN" sz="1600" i="1" kern="100">
                                      <a:latin typeface="Cambria Math" panose="02040503050406030204" pitchFamily="18" charset="0"/>
                                      <a:ea typeface="宋体" panose="02010600030101010101" pitchFamily="2" charset="-122"/>
                                    </a:rPr>
                                    <m:t>𝑌</m:t>
                                  </m:r>
                                </m:e>
                                <m:sup>
                                  <m:r>
                                    <a:rPr lang="en-US" altLang="zh-CN" sz="1600" i="1" kern="100">
                                      <a:latin typeface="Cambria Math" panose="02040503050406030204" pitchFamily="18" charset="0"/>
                                      <a:ea typeface="宋体" panose="02010600030101010101" pitchFamily="2" charset="-122"/>
                                    </a:rPr>
                                    <m:t>′</m:t>
                                  </m:r>
                                </m:sup>
                              </m:sSup>
                            </m:e>
                          </m:d>
                        </m:e>
                      </m:func>
                      <m:r>
                        <a:rPr lang="en-US" altLang="zh-CN" sz="1600" i="1" kern="100">
                          <a:latin typeface="Cambria Math" panose="02040503050406030204" pitchFamily="18" charset="0"/>
                          <a:ea typeface="Cambria Math" panose="02040503050406030204" pitchFamily="18" charset="0"/>
                          <a:cs typeface="Cambria Math" panose="02040503050406030204" pitchFamily="18" charset="0"/>
                        </a:rPr>
                        <m:t>=</m:t>
                      </m:r>
                      <m:f>
                        <m:fPr>
                          <m:ctrlPr>
                            <a:rPr lang="en-US" altLang="zh-CN" sz="1600" i="1" kern="100">
                              <a:latin typeface="Cambria Math" panose="02040503050406030204" pitchFamily="18" charset="0"/>
                              <a:ea typeface="Cambria Math" panose="02040503050406030204" pitchFamily="18" charset="0"/>
                            </a:rPr>
                          </m:ctrlPr>
                        </m:fPr>
                        <m:num>
                          <m:r>
                            <m:rPr>
                              <m:nor/>
                            </m:rPr>
                            <a:rPr lang="en-US" altLang="zh-CN" sz="1600" kern="100" dirty="0">
                              <a:ea typeface="Cambria Math" panose="02040503050406030204" pitchFamily="18" charset="0"/>
                              <a:cs typeface="Cambria Math" panose="02040503050406030204" pitchFamily="18" charset="0"/>
                            </a:rPr>
                            <m:t>0.21∗0.41+0.41∗0.48+</m:t>
                          </m:r>
                          <m:r>
                            <m:rPr>
                              <m:nor/>
                            </m:rPr>
                            <a:rPr lang="en-US" altLang="zh-CN" sz="1600" kern="100" dirty="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1600" kern="100" dirty="0">
                              <a:ea typeface="Cambria Math" panose="02040503050406030204" pitchFamily="18" charset="0"/>
                              <a:cs typeface="Cambria Math" panose="02040503050406030204" pitchFamily="18" charset="0"/>
                            </a:rPr>
                            <m:t>+0.52∗0.17</m:t>
                          </m:r>
                        </m:num>
                        <m:den>
                          <m:r>
                            <a:rPr lang="en-US" altLang="zh-CN" sz="1600" i="1" kern="100">
                              <a:latin typeface="Cambria Math" panose="02040503050406030204" pitchFamily="18" charset="0"/>
                              <a:ea typeface="Cambria Math" panose="02040503050406030204" pitchFamily="18" charset="0"/>
                            </a:rPr>
                            <m:t>5</m:t>
                          </m:r>
                        </m:den>
                      </m:f>
                    </m:oMath>
                  </m:oMathPara>
                </a14:m>
                <a:endParaRPr lang="zh-CN" altLang="en-US" sz="1600" dirty="0"/>
              </a:p>
            </p:txBody>
          </p:sp>
        </mc:Choice>
        <mc:Fallback xmlns="">
          <p:sp>
            <p:nvSpPr>
              <p:cNvPr id="12" name="矩形 11"/>
              <p:cNvSpPr>
                <a:spLocks noRot="1" noChangeAspect="1" noMove="1" noResize="1" noEditPoints="1" noAdjustHandles="1" noChangeArrowheads="1" noChangeShapeType="1" noTextEdit="1"/>
              </p:cNvSpPr>
              <p:nvPr/>
            </p:nvSpPr>
            <p:spPr>
              <a:xfrm>
                <a:off x="4566713" y="3317388"/>
                <a:ext cx="4572000" cy="57509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0" y="2590802"/>
                <a:ext cx="4723813" cy="18281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000" i="1" smtClean="0">
                              <a:latin typeface="Cambria Math" panose="02040503050406030204" pitchFamily="18" charset="0"/>
                            </a:rPr>
                          </m:ctrlPr>
                        </m:mPr>
                        <m:mr>
                          <m:e/>
                          <m:e>
                            <m:m>
                              <m:mPr>
                                <m:mcs>
                                  <m:mc>
                                    <m:mcPr>
                                      <m:count m:val="5"/>
                                      <m:mcJc m:val="center"/>
                                    </m:mcPr>
                                  </m:mc>
                                </m:mcs>
                                <m:ctrlPr>
                                  <a:rPr lang="zh-CN" altLang="en-US" sz="2000" i="1">
                                    <a:latin typeface="Cambria Math" panose="02040503050406030204" pitchFamily="18" charset="0"/>
                                  </a:rPr>
                                </m:ctrlPr>
                              </m:mP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1</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2</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0">
                                          <a:latin typeface="Cambria Math" panose="02040503050406030204" pitchFamily="18" charset="0"/>
                                        </a:rPr>
                                        <m:t>3</m:t>
                                      </m:r>
                                    </m:sub>
                                  </m:sSub>
                                </m:e>
                                <m:e>
                                  <m:r>
                                    <a:rPr lang="zh-CN" altLang="en-US" sz="2000" i="0">
                                      <a:latin typeface="Cambria Math" panose="02040503050406030204" pitchFamily="18" charset="0"/>
                                    </a:rPr>
                                    <m:t>⋯</m:t>
                                  </m:r>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𝑚</m:t>
                                      </m:r>
                                    </m:sub>
                                  </m:sSub>
                                </m:e>
                              </m:mr>
                            </m:m>
                          </m:e>
                        </m:mr>
                        <m:mr>
                          <m:e>
                            <m:m>
                              <m:mPr>
                                <m:mcs>
                                  <m:mc>
                                    <m:mcPr>
                                      <m:count m:val="1"/>
                                      <m:mcJc m:val="center"/>
                                    </m:mcPr>
                                  </m:mc>
                                </m:mcs>
                                <m:ctrlPr>
                                  <a:rPr lang="zh-CN" altLang="en-US" sz="2000" i="1">
                                    <a:latin typeface="Cambria Math" panose="02040503050406030204" pitchFamily="18" charset="0"/>
                                  </a:rPr>
                                </m:ctrlPr>
                              </m:mP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𝑡</m:t>
                                      </m:r>
                                    </m:e>
                                    <m:sub>
                                      <m:r>
                                        <a:rPr lang="zh-CN" altLang="en-US" sz="2000" i="0">
                                          <a:latin typeface="Cambria Math" panose="02040503050406030204" pitchFamily="18" charset="0"/>
                                        </a:rPr>
                                        <m:t>1</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𝑡</m:t>
                                      </m:r>
                                    </m:e>
                                    <m:sub>
                                      <m:r>
                                        <a:rPr lang="zh-CN" altLang="en-US" sz="2000" i="0">
                                          <a:latin typeface="Cambria Math" panose="02040503050406030204" pitchFamily="18" charset="0"/>
                                        </a:rPr>
                                        <m:t>2</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𝑡</m:t>
                                      </m:r>
                                    </m:e>
                                    <m:sub>
                                      <m:r>
                                        <a:rPr lang="en-US" altLang="zh-CN" sz="2000" b="0" i="0" smtClean="0">
                                          <a:latin typeface="Cambria Math" panose="02040503050406030204" pitchFamily="18" charset="0"/>
                                        </a:rPr>
                                        <m:t>3</m:t>
                                      </m:r>
                                    </m:sub>
                                  </m:sSub>
                                </m:e>
                              </m:mr>
                              <m:mr>
                                <m:e>
                                  <m:r>
                                    <a:rPr lang="zh-CN" altLang="en-US" sz="2000" i="0">
                                      <a:latin typeface="Cambria Math" panose="02040503050406030204" pitchFamily="18" charset="0"/>
                                    </a:rPr>
                                    <m:t>⋮</m:t>
                                  </m:r>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𝑡</m:t>
                                      </m:r>
                                    </m:e>
                                    <m:sub>
                                      <m:r>
                                        <a:rPr lang="zh-CN" altLang="en-US" sz="2000" i="1">
                                          <a:latin typeface="Cambria Math" panose="02040503050406030204" pitchFamily="18" charset="0"/>
                                        </a:rPr>
                                        <m:t>𝑛</m:t>
                                      </m:r>
                                    </m:sub>
                                  </m:sSub>
                                </m:e>
                              </m:mr>
                            </m:m>
                          </m:e>
                          <m:e>
                            <m:d>
                              <m:dPr>
                                <m:ctrlPr>
                                  <a:rPr lang="zh-CN" altLang="en-US" sz="2000" i="1">
                                    <a:latin typeface="Cambria Math" panose="02040503050406030204" pitchFamily="18" charset="0"/>
                                  </a:rPr>
                                </m:ctrlPr>
                              </m:dPr>
                              <m:e>
                                <m:m>
                                  <m:mPr>
                                    <m:mcs>
                                      <m:mc>
                                        <m:mcPr>
                                          <m:count m:val="5"/>
                                          <m:mcJc m:val="center"/>
                                        </m:mcPr>
                                      </m:mc>
                                    </m:mcs>
                                    <m:ctrlPr>
                                      <a:rPr lang="zh-CN" altLang="en-US" sz="2000" i="1">
                                        <a:latin typeface="Cambria Math" panose="02040503050406030204" pitchFamily="18" charset="0"/>
                                      </a:rPr>
                                    </m:ctrlPr>
                                  </m:mP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11</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12</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13</m:t>
                                          </m:r>
                                        </m:sub>
                                      </m:sSub>
                                    </m:e>
                                    <m:e>
                                      <m:r>
                                        <a:rPr lang="zh-CN" altLang="en-US" sz="2000" i="0">
                                          <a:latin typeface="Cambria Math" panose="02040503050406030204" pitchFamily="18" charset="0"/>
                                        </a:rPr>
                                        <m:t>⋯</m:t>
                                      </m:r>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1</m:t>
                                          </m:r>
                                          <m:r>
                                            <a:rPr lang="zh-CN" altLang="en-US" sz="2000" i="1">
                                              <a:latin typeface="Cambria Math" panose="02040503050406030204" pitchFamily="18" charset="0"/>
                                            </a:rPr>
                                            <m:t>𝑚</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21</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22</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23</m:t>
                                          </m:r>
                                        </m:sub>
                                      </m:sSub>
                                    </m:e>
                                    <m:e>
                                      <m:r>
                                        <a:rPr lang="zh-CN" altLang="en-US" sz="2000" i="0">
                                          <a:latin typeface="Cambria Math" panose="02040503050406030204" pitchFamily="18" charset="0"/>
                                        </a:rPr>
                                        <m:t>⋯</m:t>
                                      </m:r>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0">
                                              <a:latin typeface="Cambria Math" panose="02040503050406030204" pitchFamily="18" charset="0"/>
                                            </a:rPr>
                                            <m:t>2</m:t>
                                          </m:r>
                                          <m:r>
                                            <a:rPr lang="zh-CN" altLang="en-US" sz="2000" i="1">
                                              <a:latin typeface="Cambria Math" panose="02040503050406030204" pitchFamily="18" charset="0"/>
                                            </a:rPr>
                                            <m:t>𝑚</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en-US" altLang="zh-CN" sz="2000" b="0" i="0" smtClean="0">
                                              <a:latin typeface="Cambria Math" panose="02040503050406030204" pitchFamily="18" charset="0"/>
                                            </a:rPr>
                                            <m:t>3</m:t>
                                          </m:r>
                                          <m:r>
                                            <a:rPr lang="zh-CN" altLang="en-US" sz="2000">
                                              <a:latin typeface="Cambria Math" panose="02040503050406030204" pitchFamily="18" charset="0"/>
                                            </a:rPr>
                                            <m:t>1</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en-US" altLang="zh-CN" sz="2000" b="0" i="0" smtClean="0">
                                              <a:latin typeface="Cambria Math" panose="02040503050406030204" pitchFamily="18" charset="0"/>
                                            </a:rPr>
                                            <m:t>32</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en-US" altLang="zh-CN" sz="2000" b="0" i="0" smtClean="0">
                                              <a:latin typeface="Cambria Math" panose="02040503050406030204" pitchFamily="18" charset="0"/>
                                            </a:rPr>
                                            <m:t>33</m:t>
                                          </m:r>
                                        </m:sub>
                                      </m:sSub>
                                    </m:e>
                                    <m:e>
                                      <m:r>
                                        <a:rPr lang="zh-CN" altLang="en-US" sz="2000">
                                          <a:latin typeface="Cambria Math" panose="02040503050406030204" pitchFamily="18" charset="0"/>
                                        </a:rPr>
                                        <m:t>⋯</m:t>
                                      </m:r>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en-US" altLang="zh-CN" sz="2000" b="0" i="0" smtClean="0">
                                              <a:latin typeface="Cambria Math" panose="02040503050406030204" pitchFamily="18" charset="0"/>
                                            </a:rPr>
                                            <m:t>3</m:t>
                                          </m:r>
                                          <m:r>
                                            <a:rPr lang="en-US" altLang="zh-CN" sz="2000" b="0" i="1" smtClean="0">
                                              <a:latin typeface="Cambria Math" panose="02040503050406030204" pitchFamily="18" charset="0"/>
                                            </a:rPr>
                                            <m:t>𝑚</m:t>
                                          </m:r>
                                        </m:sub>
                                      </m:sSub>
                                    </m:e>
                                  </m:mr>
                                  <m:mr>
                                    <m:e>
                                      <m:r>
                                        <a:rPr lang="zh-CN" altLang="en-US" sz="2000" i="0">
                                          <a:latin typeface="Cambria Math" panose="02040503050406030204" pitchFamily="18" charset="0"/>
                                        </a:rPr>
                                        <m:t>⋮</m:t>
                                      </m:r>
                                    </m:e>
                                    <m:e>
                                      <m:r>
                                        <a:rPr lang="zh-CN" altLang="en-US" sz="2000" i="0">
                                          <a:latin typeface="Cambria Math" panose="02040503050406030204" pitchFamily="18" charset="0"/>
                                        </a:rPr>
                                        <m:t>⋮</m:t>
                                      </m:r>
                                    </m:e>
                                    <m:e>
                                      <m:r>
                                        <a:rPr lang="zh-CN" altLang="en-US" sz="2000" i="0">
                                          <a:latin typeface="Cambria Math" panose="02040503050406030204" pitchFamily="18" charset="0"/>
                                        </a:rPr>
                                        <m:t>⋮</m:t>
                                      </m:r>
                                    </m:e>
                                    <m:e>
                                      <m:r>
                                        <a:rPr lang="zh-CN" altLang="en-US" sz="2000" i="0">
                                          <a:latin typeface="Cambria Math" panose="02040503050406030204" pitchFamily="18" charset="0"/>
                                        </a:rPr>
                                        <m:t>⋮</m:t>
                                      </m:r>
                                    </m:e>
                                    <m:e>
                                      <m:r>
                                        <a:rPr lang="zh-CN" altLang="en-US" sz="2000" i="0">
                                          <a:latin typeface="Cambria Math" panose="02040503050406030204" pitchFamily="18" charset="0"/>
                                        </a:rPr>
                                        <m:t>⋮</m:t>
                                      </m:r>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1">
                                              <a:latin typeface="Cambria Math" panose="02040503050406030204" pitchFamily="18" charset="0"/>
                                            </a:rPr>
                                            <m:t>𝑛</m:t>
                                          </m:r>
                                          <m:r>
                                            <a:rPr lang="zh-CN" altLang="en-US" sz="2000" i="0">
                                              <a:latin typeface="Cambria Math" panose="02040503050406030204" pitchFamily="18" charset="0"/>
                                            </a:rPr>
                                            <m:t>1</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1">
                                              <a:latin typeface="Cambria Math" panose="02040503050406030204" pitchFamily="18" charset="0"/>
                                            </a:rPr>
                                            <m:t>𝑛</m:t>
                                          </m:r>
                                          <m:r>
                                            <a:rPr lang="zh-CN" altLang="en-US" sz="2000" i="0">
                                              <a:latin typeface="Cambria Math" panose="02040503050406030204" pitchFamily="18" charset="0"/>
                                            </a:rPr>
                                            <m:t>2</m:t>
                                          </m:r>
                                        </m:sub>
                                      </m:sSub>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1">
                                              <a:latin typeface="Cambria Math" panose="02040503050406030204" pitchFamily="18" charset="0"/>
                                            </a:rPr>
                                            <m:t>𝑛</m:t>
                                          </m:r>
                                          <m:r>
                                            <a:rPr lang="zh-CN" altLang="en-US" sz="2000" i="0">
                                              <a:latin typeface="Cambria Math" panose="02040503050406030204" pitchFamily="18" charset="0"/>
                                            </a:rPr>
                                            <m:t>3</m:t>
                                          </m:r>
                                        </m:sub>
                                      </m:sSub>
                                    </m:e>
                                    <m:e>
                                      <m:r>
                                        <a:rPr lang="zh-CN" altLang="en-US" sz="2000" i="0">
                                          <a:latin typeface="Cambria Math" panose="02040503050406030204" pitchFamily="18" charset="0"/>
                                        </a:rPr>
                                        <m:t>⋯</m:t>
                                      </m:r>
                                    </m:e>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𝑢</m:t>
                                          </m:r>
                                        </m:e>
                                        <m:sub>
                                          <m:r>
                                            <a:rPr lang="zh-CN" altLang="en-US" sz="2000" i="1">
                                              <a:latin typeface="Cambria Math" panose="02040503050406030204" pitchFamily="18" charset="0"/>
                                            </a:rPr>
                                            <m:t>𝑛𝑚</m:t>
                                          </m:r>
                                        </m:sub>
                                      </m:sSub>
                                    </m:e>
                                  </m:mr>
                                </m:m>
                              </m:e>
                            </m:d>
                          </m:e>
                        </m:mr>
                      </m:m>
                    </m:oMath>
                  </m:oMathPara>
                </a14:m>
                <a:endParaRPr lang="zh-CN" altLang="en-US" sz="2000" dirty="0"/>
              </a:p>
            </p:txBody>
          </p:sp>
        </mc:Choice>
        <mc:Fallback xmlns="">
          <p:sp>
            <p:nvSpPr>
              <p:cNvPr id="13" name="矩形 12"/>
              <p:cNvSpPr>
                <a:spLocks noRot="1" noChangeAspect="1" noMove="1" noResize="1" noEditPoints="1" noAdjustHandles="1" noChangeArrowheads="1" noChangeShapeType="1" noTextEdit="1"/>
              </p:cNvSpPr>
              <p:nvPr/>
            </p:nvSpPr>
            <p:spPr>
              <a:xfrm>
                <a:off x="0" y="2590802"/>
                <a:ext cx="4723813" cy="1828129"/>
              </a:xfrm>
              <a:prstGeom prst="rect">
                <a:avLst/>
              </a:prstGeom>
              <a:blipFill>
                <a:blip r:embed="rId5"/>
                <a:stretch>
                  <a:fillRect/>
                </a:stretch>
              </a:blipFill>
            </p:spPr>
            <p:txBody>
              <a:bodyPr/>
              <a:lstStyle/>
              <a:p>
                <a:r>
                  <a:rPr lang="zh-CN" altLang="en-US">
                    <a:noFill/>
                  </a:rPr>
                  <a:t> </a:t>
                </a:r>
              </a:p>
            </p:txBody>
          </p:sp>
        </mc:Fallback>
      </mc:AlternateContent>
      <p:cxnSp>
        <p:nvCxnSpPr>
          <p:cNvPr id="29" name="直接连接符 28"/>
          <p:cNvCxnSpPr/>
          <p:nvPr/>
        </p:nvCxnSpPr>
        <p:spPr>
          <a:xfrm>
            <a:off x="1551705" y="3131131"/>
            <a:ext cx="263236"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51705" y="3401674"/>
            <a:ext cx="263236"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551705" y="3719947"/>
            <a:ext cx="263236"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51705" y="4060094"/>
            <a:ext cx="263236"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683323" y="3020295"/>
            <a:ext cx="0" cy="1537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267200" y="4418931"/>
            <a:ext cx="4572000" cy="369332"/>
          </a:xfrm>
          <a:prstGeom prst="rect">
            <a:avLst/>
          </a:prstGeom>
        </p:spPr>
        <p:txBody>
          <a:bodyPr>
            <a:spAutoFit/>
          </a:bodyPr>
          <a:lstStyle/>
          <a:p>
            <a:r>
              <a:rPr lang="en-US" altLang="zh-CN" dirty="0" smtClean="0">
                <a:solidFill>
                  <a:srgbClr val="FF0000"/>
                </a:solidFill>
              </a:rPr>
              <a:t>In partition </a:t>
            </a:r>
            <a:r>
              <a:rPr lang="en-US" altLang="zh-CN" dirty="0">
                <a:solidFill>
                  <a:srgbClr val="FF0000"/>
                </a:solidFill>
              </a:rPr>
              <a:t>matrix </a:t>
            </a:r>
            <a:r>
              <a:rPr lang="zh-CN" altLang="en-US" dirty="0" smtClean="0">
                <a:solidFill>
                  <a:srgbClr val="FF0000"/>
                </a:solidFill>
              </a:rPr>
              <a:t>𝑈</a:t>
            </a:r>
            <a:r>
              <a:rPr lang="en-US" altLang="zh-CN" dirty="0" smtClean="0">
                <a:solidFill>
                  <a:srgbClr val="FF0000"/>
                </a:solidFill>
              </a:rPr>
              <a:t>, it looks like this</a:t>
            </a:r>
            <a:endParaRPr lang="zh-CN" altLang="en-US" dirty="0">
              <a:solidFill>
                <a:srgbClr val="FF0000"/>
              </a:solidFill>
            </a:endParaRPr>
          </a:p>
        </p:txBody>
      </p:sp>
    </p:spTree>
    <p:extLst>
      <p:ext uri="{BB962C8B-B14F-4D97-AF65-F5344CB8AC3E}">
        <p14:creationId xmlns:p14="http://schemas.microsoft.com/office/powerpoint/2010/main" val="2300928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dirty="0" smtClean="0"/>
              <a:t>Contents</a:t>
            </a:r>
            <a:endParaRPr lang="zh-CN" altLang="en-US" sz="2800" dirty="0"/>
          </a:p>
        </p:txBody>
      </p:sp>
      <p:sp>
        <p:nvSpPr>
          <p:cNvPr id="8" name="文本框 7"/>
          <p:cNvSpPr txBox="1"/>
          <p:nvPr/>
        </p:nvSpPr>
        <p:spPr>
          <a:xfrm>
            <a:off x="538469" y="1696053"/>
            <a:ext cx="8356149" cy="4401205"/>
          </a:xfrm>
          <a:prstGeom prst="rect">
            <a:avLst/>
          </a:prstGeom>
          <a:noFill/>
        </p:spPr>
        <p:txBody>
          <a:bodyPr wrap="square" rtlCol="0">
            <a:spAutoFit/>
          </a:bodyPr>
          <a:lstStyle/>
          <a:p>
            <a:pPr marL="342900" indent="-342900">
              <a:buFont typeface="Arial" panose="020B0604020202020204" pitchFamily="34" charset="0"/>
              <a:buChar char="•"/>
            </a:pPr>
            <a:r>
              <a:rPr lang="en-US" altLang="zh-CN" sz="2800" dirty="0" smtClean="0">
                <a:solidFill>
                  <a:schemeClr val="accent2"/>
                </a:solidFill>
              </a:rPr>
              <a:t>Introduction </a:t>
            </a:r>
          </a:p>
          <a:p>
            <a:endParaRPr lang="en-US" altLang="zh-CN" sz="2800" dirty="0" smtClean="0">
              <a:solidFill>
                <a:schemeClr val="accent2"/>
              </a:solidFill>
            </a:endParaRPr>
          </a:p>
          <a:p>
            <a:pPr marL="342900" indent="-342900">
              <a:buFont typeface="Arial" panose="020B0604020202020204" pitchFamily="34" charset="0"/>
              <a:buChar char="•"/>
            </a:pPr>
            <a:r>
              <a:rPr lang="en-US" altLang="zh-CN" sz="2800" dirty="0" smtClean="0">
                <a:solidFill>
                  <a:schemeClr val="accent2"/>
                </a:solidFill>
              </a:rPr>
              <a:t>Prerequisites</a:t>
            </a:r>
          </a:p>
          <a:p>
            <a:endParaRPr lang="en-US" altLang="zh-CN" sz="2800" dirty="0" smtClean="0">
              <a:solidFill>
                <a:schemeClr val="accent2"/>
              </a:solidFill>
            </a:endParaRPr>
          </a:p>
          <a:p>
            <a:pPr marL="342900" indent="-342900">
              <a:buFont typeface="Arial" panose="020B0604020202020204" pitchFamily="34" charset="0"/>
              <a:buChar char="•"/>
            </a:pPr>
            <a:r>
              <a:rPr lang="en-US" altLang="zh-CN" sz="2800" dirty="0" smtClean="0">
                <a:solidFill>
                  <a:schemeClr val="accent2"/>
                </a:solidFill>
              </a:rPr>
              <a:t>Temporal Fuzzy Association Rule</a:t>
            </a:r>
          </a:p>
          <a:p>
            <a:endParaRPr lang="en-US" altLang="zh-CN" sz="2800" dirty="0" smtClean="0">
              <a:solidFill>
                <a:schemeClr val="accent2"/>
              </a:solidFill>
            </a:endParaRPr>
          </a:p>
          <a:p>
            <a:pPr marL="342900" indent="-342900">
              <a:buFont typeface="Arial" panose="020B0604020202020204" pitchFamily="34" charset="0"/>
              <a:buChar char="•"/>
            </a:pPr>
            <a:r>
              <a:rPr lang="en-US" altLang="zh-CN" sz="2800" dirty="0" smtClean="0">
                <a:solidFill>
                  <a:schemeClr val="accent2"/>
                </a:solidFill>
              </a:rPr>
              <a:t>Experimental Study</a:t>
            </a:r>
          </a:p>
          <a:p>
            <a:endParaRPr lang="en-US" altLang="zh-CN" sz="2800" dirty="0" smtClean="0">
              <a:solidFill>
                <a:schemeClr val="accent2"/>
              </a:solidFill>
            </a:endParaRPr>
          </a:p>
          <a:p>
            <a:pPr marL="342900" indent="-342900">
              <a:buFont typeface="Arial" panose="020B0604020202020204" pitchFamily="34" charset="0"/>
              <a:buChar char="•"/>
            </a:pPr>
            <a:r>
              <a:rPr lang="en-US" altLang="zh-CN" sz="2800" dirty="0" smtClean="0">
                <a:solidFill>
                  <a:schemeClr val="accent2"/>
                </a:solidFill>
              </a:rPr>
              <a:t>Conclusion </a:t>
            </a:r>
            <a:endParaRPr lang="en-US" altLang="zh-CN" sz="2800" dirty="0">
              <a:solidFill>
                <a:schemeClr val="accent2"/>
              </a:solidFill>
            </a:endParaRPr>
          </a:p>
          <a:p>
            <a:pPr marL="342900" indent="-342900">
              <a:buFont typeface="Arial" panose="020B0604020202020204" pitchFamily="34" charset="0"/>
              <a:buChar char="•"/>
            </a:pPr>
            <a:endParaRPr lang="zh-CN" altLang="en-US" sz="2800" dirty="0">
              <a:solidFill>
                <a:schemeClr val="accent2"/>
              </a:solidFill>
            </a:endParaRPr>
          </a:p>
        </p:txBody>
      </p:sp>
      <p:sp>
        <p:nvSpPr>
          <p:cNvPr id="3" name="文本框 2"/>
          <p:cNvSpPr txBox="1"/>
          <p:nvPr/>
        </p:nvSpPr>
        <p:spPr>
          <a:xfrm>
            <a:off x="3390900" y="28459"/>
            <a:ext cx="5846618" cy="1477328"/>
          </a:xfrm>
          <a:prstGeom prst="rect">
            <a:avLst/>
          </a:prstGeom>
          <a:noFill/>
        </p:spPr>
        <p:txBody>
          <a:bodyPr wrap="square" rtlCol="0">
            <a:spAutoFit/>
          </a:bodyPr>
          <a:lstStyle/>
          <a:p>
            <a:r>
              <a:rPr lang="en-US" altLang="zh-CN" dirty="0" smtClean="0">
                <a:solidFill>
                  <a:srgbClr val="FF0000"/>
                </a:solidFill>
              </a:rPr>
              <a:t>In </a:t>
            </a:r>
            <a:r>
              <a:rPr lang="en-US" altLang="zh-CN" dirty="0">
                <a:solidFill>
                  <a:srgbClr val="FF0000"/>
                </a:solidFill>
              </a:rPr>
              <a:t>this paper, we developed a sound conceptual framework for temporal fuzzy association rules mining based on fuzzy information granulation. </a:t>
            </a:r>
            <a:endParaRPr lang="en-US" altLang="zh-CN" dirty="0" smtClean="0">
              <a:solidFill>
                <a:srgbClr val="FF0000"/>
              </a:solidFill>
            </a:endParaRPr>
          </a:p>
          <a:p>
            <a:r>
              <a:rPr lang="en-US" altLang="zh-CN" dirty="0" smtClean="0">
                <a:solidFill>
                  <a:srgbClr val="FF0000"/>
                </a:solidFill>
              </a:rPr>
              <a:t>I will mainly introduce our method by focusing general idea rather than formula and details. </a:t>
            </a:r>
            <a:endParaRPr lang="zh-CN" altLang="en-US" dirty="0">
              <a:solidFill>
                <a:srgbClr val="FF0000"/>
              </a:solidFill>
            </a:endParaRPr>
          </a:p>
        </p:txBody>
      </p:sp>
    </p:spTree>
    <p:extLst>
      <p:ext uri="{BB962C8B-B14F-4D97-AF65-F5344CB8AC3E}">
        <p14:creationId xmlns:p14="http://schemas.microsoft.com/office/powerpoint/2010/main" val="797574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spc="-5" dirty="0" smtClean="0">
                <a:latin typeface="Times New Roman" panose="02020603050405020304" pitchFamily="18" charset="0"/>
                <a:ea typeface="宋体" panose="02010600030101010101" pitchFamily="2" charset="-122"/>
              </a:rPr>
              <a:t>Discontinuous Temporal Fuzzy Item Set </a:t>
            </a:r>
            <a:endParaRPr lang="zh-CN" altLang="en-US" sz="2800" b="0" dirty="0"/>
          </a:p>
        </p:txBody>
      </p:sp>
      <mc:AlternateContent xmlns:mc="http://schemas.openxmlformats.org/markup-compatibility/2006" xmlns:a14="http://schemas.microsoft.com/office/drawing/2010/main">
        <mc:Choice Requires="a14">
          <p:sp>
            <p:nvSpPr>
              <p:cNvPr id="24" name="矩形 23"/>
              <p:cNvSpPr/>
              <p:nvPr/>
            </p:nvSpPr>
            <p:spPr>
              <a:xfrm>
                <a:off x="365501" y="4001543"/>
                <a:ext cx="7550725" cy="2460354"/>
              </a:xfrm>
              <a:prstGeom prst="rect">
                <a:avLst/>
              </a:prstGeom>
            </p:spPr>
            <p:txBody>
              <a:bodyPr wrap="square">
                <a:spAutoFit/>
              </a:bodyPr>
              <a:lstStyle/>
              <a:p>
                <a:r>
                  <a:rPr lang="en-US" altLang="zh-CN" b="1" spc="-5" dirty="0">
                    <a:latin typeface="Times New Roman" panose="02020603050405020304" pitchFamily="18" charset="0"/>
                    <a:ea typeface="宋体" panose="02010600030101010101" pitchFamily="2" charset="-122"/>
                  </a:rPr>
                  <a:t>Definition 5:</a:t>
                </a:r>
                <a:r>
                  <a:rPr lang="en-US" altLang="zh-CN" spc="-5" dirty="0">
                    <a:latin typeface="Times New Roman" panose="02020603050405020304" pitchFamily="18" charset="0"/>
                    <a:ea typeface="宋体" panose="02010600030101010101" pitchFamily="2" charset="-122"/>
                  </a:rPr>
                  <a:t> For discontinues temporal fuzzy item set </a:t>
                </a:r>
                <a14:m>
                  <m:oMath xmlns:m="http://schemas.openxmlformats.org/officeDocument/2006/math">
                    <m:r>
                      <a:rPr lang="en-US" altLang="zh-CN" spc="-5">
                        <a:latin typeface="Cambria Math" panose="02040503050406030204" pitchFamily="18" charset="0"/>
                        <a:ea typeface="宋体" panose="02010600030101010101" pitchFamily="2" charset="-122"/>
                      </a:rPr>
                      <m:t>𝐷𝑌</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1</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1</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2</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2</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3</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3</m:t>
                                </m:r>
                              </m:sub>
                            </m:sSub>
                          </m:e>
                        </m:groupChr>
                      </m:e>
                    </m:box>
                    <m:r>
                      <a:rPr lang="en-US" altLang="zh-CN" spc="-5">
                        <a:latin typeface="Cambria Math" panose="02040503050406030204" pitchFamily="18" charset="0"/>
                        <a:ea typeface="宋体" panose="02010600030101010101" pitchFamily="2" charset="-122"/>
                      </a:rPr>
                      <m:t>⋯</m:t>
                    </m:r>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𝑐</m:t>
                                </m:r>
                                <m:r>
                                  <a:rPr lang="en-US" altLang="zh-CN" spc="-5">
                                    <a:latin typeface="Cambria Math" panose="02040503050406030204" pitchFamily="18" charset="0"/>
                                    <a:ea typeface="宋体" panose="02010600030101010101" pitchFamily="2" charset="-122"/>
                                  </a:rPr>
                                  <m:t>−1</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𝑐</m:t>
                        </m:r>
                      </m:sub>
                    </m:sSub>
                    <m:r>
                      <a:rPr lang="en-US" altLang="zh-CN" spc="-5">
                        <a:latin typeface="Cambria Math" panose="02040503050406030204" pitchFamily="18" charset="0"/>
                        <a:ea typeface="宋体" panose="02010600030101010101" pitchFamily="2" charset="-122"/>
                      </a:rPr>
                      <m:t>}</m:t>
                    </m:r>
                  </m:oMath>
                </a14:m>
                <a:r>
                  <a:rPr lang="en-US" altLang="zh-CN" spc="-5" dirty="0">
                    <a:latin typeface="Times New Roman" panose="02020603050405020304" pitchFamily="18" charset="0"/>
                    <a:ea typeface="宋体" panose="02010600030101010101" pitchFamily="2" charset="-122"/>
                  </a:rPr>
                  <a:t>, the fuzzy support rate of </a:t>
                </a:r>
                <a14:m>
                  <m:oMath xmlns:m="http://schemas.openxmlformats.org/officeDocument/2006/math">
                    <m:r>
                      <a:rPr lang="en-US" altLang="zh-CN" spc="-5">
                        <a:latin typeface="Cambria Math" panose="02040503050406030204" pitchFamily="18" charset="0"/>
                        <a:ea typeface="宋体" panose="02010600030101010101" pitchFamily="2" charset="-122"/>
                      </a:rPr>
                      <m:t>𝐷𝑌</m:t>
                    </m:r>
                  </m:oMath>
                </a14:m>
                <a:r>
                  <a:rPr lang="en-US" altLang="zh-CN" spc="-5" dirty="0">
                    <a:latin typeface="Times New Roman" panose="02020603050405020304" pitchFamily="18" charset="0"/>
                    <a:ea typeface="宋体" panose="02010600030101010101" pitchFamily="2" charset="-122"/>
                  </a:rPr>
                  <a:t> is defined as:</a:t>
                </a:r>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func>
                        <m:funcPr>
                          <m:ctrlPr>
                            <a:rPr lang="zh-CN" altLang="zh-CN" i="1" spc="-5">
                              <a:latin typeface="Cambria Math" panose="02040503050406030204" pitchFamily="18" charset="0"/>
                              <a:ea typeface="宋体" panose="02010600030101010101" pitchFamily="2" charset="-122"/>
                            </a:rPr>
                          </m:ctrlPr>
                        </m:funcPr>
                        <m:fName>
                          <m:r>
                            <a:rPr lang="en-US" altLang="zh-CN" spc="-5">
                              <a:latin typeface="Cambria Math" panose="02040503050406030204" pitchFamily="18" charset="0"/>
                              <a:ea typeface="宋体" panose="02010600030101010101" pitchFamily="2" charset="-122"/>
                            </a:rPr>
                            <m:t>𝑠𝑢𝑝</m:t>
                          </m:r>
                        </m:fName>
                        <m:e>
                          <m:d>
                            <m:dPr>
                              <m:ctrlPr>
                                <a:rPr lang="zh-CN" altLang="zh-CN" i="1" spc="-5">
                                  <a:latin typeface="Cambria Math" panose="02040503050406030204" pitchFamily="18" charset="0"/>
                                  <a:ea typeface="宋体" panose="02010600030101010101" pitchFamily="2" charset="-122"/>
                                </a:rPr>
                              </m:ctrlPr>
                            </m:dPr>
                            <m:e>
                              <m:r>
                                <a:rPr lang="en-US" altLang="zh-CN" spc="-5">
                                  <a:latin typeface="Cambria Math" panose="02040503050406030204" pitchFamily="18" charset="0"/>
                                  <a:ea typeface="宋体" panose="02010600030101010101" pitchFamily="2" charset="-122"/>
                                </a:rPr>
                                <m:t>𝐷𝑌</m:t>
                              </m:r>
                            </m:e>
                          </m:d>
                        </m:e>
                      </m:func>
                      <m:r>
                        <a:rPr lang="en-US" altLang="zh-CN" spc="-5">
                          <a:latin typeface="Cambria Math" panose="02040503050406030204" pitchFamily="18" charset="0"/>
                          <a:ea typeface="宋体" panose="02010600030101010101" pitchFamily="2" charset="-122"/>
                        </a:rPr>
                        <m:t>=</m:t>
                      </m:r>
                      <m:f>
                        <m:fPr>
                          <m:ctrlPr>
                            <a:rPr lang="zh-CN" altLang="zh-CN" i="1" spc="-5">
                              <a:latin typeface="Cambria Math" panose="02040503050406030204" pitchFamily="18" charset="0"/>
                              <a:ea typeface="宋体" panose="02010600030101010101" pitchFamily="2" charset="-122"/>
                            </a:rPr>
                          </m:ctrlPr>
                        </m:fPr>
                        <m:num>
                          <m:nary>
                            <m:naryPr>
                              <m:chr m:val="∑"/>
                              <m:limLoc m:val="undOvr"/>
                              <m:ctrlPr>
                                <a:rPr lang="zh-CN" altLang="zh-CN" i="1" spc="-5">
                                  <a:latin typeface="Cambria Math" panose="02040503050406030204" pitchFamily="18" charset="0"/>
                                  <a:ea typeface="宋体" panose="02010600030101010101" pitchFamily="2" charset="-122"/>
                                </a:rPr>
                              </m:ctrlPr>
                            </m:naryPr>
                            <m:sub>
                              <m:r>
                                <a:rPr lang="en-US" altLang="zh-CN" spc="-5">
                                  <a:latin typeface="Cambria Math" panose="02040503050406030204" pitchFamily="18" charset="0"/>
                                  <a:ea typeface="宋体" panose="02010600030101010101" pitchFamily="2" charset="-122"/>
                                </a:rPr>
                                <m:t>𝑘</m:t>
                              </m:r>
                              <m:r>
                                <a:rPr lang="en-US" altLang="zh-CN" spc="-5">
                                  <a:latin typeface="Cambria Math" panose="02040503050406030204" pitchFamily="18" charset="0"/>
                                  <a:ea typeface="宋体" panose="02010600030101010101" pitchFamily="2" charset="-122"/>
                                </a:rPr>
                                <m:t>=0</m:t>
                              </m:r>
                            </m:sub>
                            <m:sup>
                              <m:r>
                                <a:rPr lang="en-US" altLang="zh-CN" spc="-5">
                                  <a:latin typeface="Cambria Math" panose="02040503050406030204" pitchFamily="18" charset="0"/>
                                  <a:ea typeface="宋体" panose="02010600030101010101" pitchFamily="2" charset="-122"/>
                                </a:rPr>
                                <m:t>𝑛</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𝑐</m:t>
                                  </m:r>
                                </m:sub>
                              </m:sSub>
                              <m:r>
                                <a:rPr lang="en-US" altLang="zh-CN" spc="-5">
                                  <a:latin typeface="Cambria Math" panose="02040503050406030204" pitchFamily="18" charset="0"/>
                                  <a:ea typeface="宋体" panose="02010600030101010101" pitchFamily="2" charset="-122"/>
                                </a:rPr>
                                <m:t>)</m:t>
                              </m:r>
                            </m:sup>
                            <m:e>
                              <m:func>
                                <m:funcPr>
                                  <m:ctrlPr>
                                    <a:rPr lang="zh-CN" altLang="zh-CN" i="1" spc="-5">
                                      <a:latin typeface="Cambria Math" panose="02040503050406030204" pitchFamily="18" charset="0"/>
                                      <a:ea typeface="宋体" panose="02010600030101010101" pitchFamily="2" charset="-122"/>
                                    </a:rPr>
                                  </m:ctrlPr>
                                </m:funcPr>
                                <m:fName>
                                  <m:limLow>
                                    <m:limLowPr>
                                      <m:ctrlPr>
                                        <a:rPr lang="zh-CN" altLang="zh-CN" i="1" spc="-5">
                                          <a:latin typeface="Cambria Math" panose="02040503050406030204" pitchFamily="18" charset="0"/>
                                          <a:ea typeface="宋体" panose="02010600030101010101" pitchFamily="2" charset="-122"/>
                                        </a:rPr>
                                      </m:ctrlPr>
                                    </m:limLowPr>
                                    <m:e>
                                      <m:r>
                                        <a:rPr lang="en-US" altLang="zh-CN" spc="-5">
                                          <a:latin typeface="Cambria Math" panose="02040503050406030204" pitchFamily="18" charset="0"/>
                                          <a:ea typeface="宋体" panose="02010600030101010101" pitchFamily="2" charset="-122"/>
                                        </a:rPr>
                                        <m:t>𝑚𝑎𝑥</m:t>
                                      </m:r>
                                    </m:e>
                                    <m:lim>
                                      <m:r>
                                        <a:rPr lang="en-US" altLang="zh-CN" spc="-5">
                                          <a:latin typeface="Cambria Math" panose="02040503050406030204" pitchFamily="18" charset="0"/>
                                          <a:ea typeface="宋体" panose="02010600030101010101" pitchFamily="2" charset="-122"/>
                                        </a:rPr>
                                        <m:t>0≤</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𝑖</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𝑖</m:t>
                                          </m:r>
                                        </m:sub>
                                      </m:sSub>
                                      <m:r>
                                        <a:rPr lang="en-US" altLang="zh-CN" spc="-5">
                                          <a:latin typeface="Cambria Math" panose="02040503050406030204" pitchFamily="18" charset="0"/>
                                          <a:ea typeface="宋体" panose="02010600030101010101" pitchFamily="2" charset="-122"/>
                                        </a:rPr>
                                        <m:t>,  1≤</m:t>
                                      </m:r>
                                      <m:r>
                                        <a:rPr lang="en-US" altLang="zh-CN" spc="-5">
                                          <a:latin typeface="Cambria Math" panose="02040503050406030204" pitchFamily="18" charset="0"/>
                                          <a:ea typeface="宋体" panose="02010600030101010101" pitchFamily="2" charset="-122"/>
                                        </a:rPr>
                                        <m:t>𝑖</m:t>
                                      </m:r>
                                      <m:r>
                                        <a:rPr lang="en-US" altLang="zh-CN" spc="-5">
                                          <a:latin typeface="Cambria Math" panose="02040503050406030204" pitchFamily="18" charset="0"/>
                                          <a:ea typeface="宋体" panose="02010600030101010101" pitchFamily="2" charset="-122"/>
                                        </a:rPr>
                                        <m:t>≤</m:t>
                                      </m:r>
                                      <m:r>
                                        <a:rPr lang="en-US" altLang="zh-CN" spc="-5">
                                          <a:latin typeface="Cambria Math" panose="02040503050406030204" pitchFamily="18" charset="0"/>
                                          <a:ea typeface="宋体" panose="02010600030101010101" pitchFamily="2" charset="-122"/>
                                        </a:rPr>
                                        <m:t>𝑐</m:t>
                                      </m:r>
                                      <m:r>
                                        <a:rPr lang="en-US" altLang="zh-CN" spc="-5">
                                          <a:latin typeface="Cambria Math" panose="02040503050406030204" pitchFamily="18" charset="0"/>
                                          <a:ea typeface="宋体" panose="02010600030101010101" pitchFamily="2" charset="-122"/>
                                        </a:rPr>
                                        <m:t>−1</m:t>
                                      </m:r>
                                    </m:lim>
                                  </m:limLow>
                                </m:fName>
                                <m:e>
                                  <m:r>
                                    <a:rPr lang="en-US" altLang="zh-CN" spc="-5">
                                      <a:latin typeface="Cambria Math" panose="02040503050406030204" pitchFamily="18" charset="0"/>
                                      <a:ea typeface="宋体" panose="02010600030101010101" pitchFamily="2" charset="-122"/>
                                    </a:rPr>
                                    <m:t>(</m:t>
                                  </m:r>
                                  <m:nary>
                                    <m:naryPr>
                                      <m:chr m:val="∏"/>
                                      <m:limLoc m:val="undOvr"/>
                                      <m:ctrlPr>
                                        <a:rPr lang="zh-CN" altLang="zh-CN" i="1" spc="-5">
                                          <a:latin typeface="Cambria Math" panose="02040503050406030204" pitchFamily="18" charset="0"/>
                                          <a:ea typeface="宋体" panose="02010600030101010101" pitchFamily="2" charset="-122"/>
                                        </a:rPr>
                                      </m:ctrlPr>
                                    </m:naryPr>
                                    <m:sub>
                                      <m:r>
                                        <a:rPr lang="en-US" altLang="zh-CN" spc="-5">
                                          <a:latin typeface="Cambria Math" panose="02040503050406030204" pitchFamily="18" charset="0"/>
                                          <a:ea typeface="宋体" panose="02010600030101010101" pitchFamily="2" charset="-122"/>
                                        </a:rPr>
                                        <m:t>𝑖</m:t>
                                      </m:r>
                                      <m:r>
                                        <a:rPr lang="en-US" altLang="zh-CN" spc="-5">
                                          <a:latin typeface="Cambria Math" panose="02040503050406030204" pitchFamily="18" charset="0"/>
                                          <a:ea typeface="宋体" panose="02010600030101010101" pitchFamily="2" charset="-122"/>
                                        </a:rPr>
                                        <m:t>=1</m:t>
                                      </m:r>
                                    </m:sub>
                                    <m:sup>
                                      <m:r>
                                        <a:rPr lang="en-US" altLang="zh-CN" spc="-5">
                                          <a:latin typeface="Cambria Math" panose="02040503050406030204" pitchFamily="18" charset="0"/>
                                          <a:ea typeface="宋体" panose="02010600030101010101" pitchFamily="2" charset="-122"/>
                                        </a:rPr>
                                        <m:t>𝑐</m:t>
                                      </m:r>
                                    </m:sup>
                                    <m:e>
                                      <m:nary>
                                        <m:naryPr>
                                          <m:chr m:val="∏"/>
                                          <m:limLoc m:val="undOvr"/>
                                          <m:ctrlPr>
                                            <a:rPr lang="zh-CN" altLang="zh-CN" i="1" spc="-5">
                                              <a:latin typeface="Cambria Math" panose="02040503050406030204" pitchFamily="18" charset="0"/>
                                              <a:ea typeface="宋体" panose="02010600030101010101" pitchFamily="2" charset="-122"/>
                                            </a:rPr>
                                          </m:ctrlPr>
                                        </m:naryPr>
                                        <m:sub>
                                          <m:r>
                                            <a:rPr lang="en-US" altLang="zh-CN" spc="-5">
                                              <a:latin typeface="Cambria Math" panose="02040503050406030204" pitchFamily="18" charset="0"/>
                                              <a:ea typeface="宋体" panose="02010600030101010101" pitchFamily="2" charset="-122"/>
                                            </a:rPr>
                                            <m:t>𝑗</m:t>
                                          </m:r>
                                          <m:r>
                                            <a:rPr lang="en-US" altLang="zh-CN" spc="-5">
                                              <a:latin typeface="Cambria Math" panose="02040503050406030204" pitchFamily="18" charset="0"/>
                                              <a:ea typeface="宋体" panose="02010600030101010101" pitchFamily="2" charset="-122"/>
                                            </a:rPr>
                                            <m:t>=1</m:t>
                                          </m:r>
                                        </m:sub>
                                        <m:sup>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𝑖</m:t>
                                              </m:r>
                                            </m:sub>
                                          </m:sSub>
                                        </m:sup>
                                        <m:e>
                                          <m:r>
                                            <a:rPr lang="en-US" altLang="zh-CN" spc="-5">
                                              <a:latin typeface="Cambria Math" panose="02040503050406030204" pitchFamily="18" charset="0"/>
                                              <a:ea typeface="宋体" panose="02010600030101010101" pitchFamily="2" charset="-122"/>
                                            </a:rPr>
                                            <m:t>𝑢</m:t>
                                          </m:r>
                                        </m:e>
                                      </m:nary>
                                    </m:e>
                                  </m:nary>
                                  <m:r>
                                    <a:rPr lang="en-US" altLang="zh-CN" spc="-5">
                                      <a:latin typeface="Cambria Math" panose="02040503050406030204" pitchFamily="18" charset="0"/>
                                      <a:ea typeface="宋体" panose="02010600030101010101" pitchFamily="2" charset="-122"/>
                                    </a:rPr>
                                    <m:t>)</m:t>
                                  </m:r>
                                </m:e>
                              </m:func>
                            </m:e>
                          </m:nary>
                        </m:num>
                        <m:den>
                          <m:r>
                            <a:rPr lang="en-US" altLang="zh-CN" spc="-5">
                              <a:latin typeface="Cambria Math" panose="02040503050406030204" pitchFamily="18" charset="0"/>
                              <a:ea typeface="宋体" panose="02010600030101010101" pitchFamily="2" charset="-122"/>
                            </a:rPr>
                            <m:t>𝑛</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𝑐</m:t>
                              </m:r>
                            </m:sub>
                          </m:sSub>
                          <m:r>
                            <a:rPr lang="en-US" altLang="zh-CN" spc="-5">
                              <a:latin typeface="Cambria Math" panose="02040503050406030204" pitchFamily="18" charset="0"/>
                              <a:ea typeface="宋体" panose="02010600030101010101" pitchFamily="2" charset="-122"/>
                            </a:rPr>
                            <m:t>)</m:t>
                          </m:r>
                        </m:den>
                      </m:f>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pc="-5">
                          <a:latin typeface="Cambria Math" panose="02040503050406030204" pitchFamily="18" charset="0"/>
                          <a:ea typeface="宋体" panose="02010600030101010101" pitchFamily="2" charset="-122"/>
                        </a:rPr>
                        <m:t>𝑢</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𝑘</m:t>
                          </m:r>
                          <m:r>
                            <a:rPr lang="en-US" altLang="zh-CN" spc="-5">
                              <a:latin typeface="Cambria Math" panose="02040503050406030204" pitchFamily="18" charset="0"/>
                              <a:ea typeface="宋体" panose="02010600030101010101" pitchFamily="2" charset="-122"/>
                            </a:rPr>
                            <m:t>+</m:t>
                          </m:r>
                          <m:d>
                            <m:dPr>
                              <m:ctrlPr>
                                <a:rPr lang="zh-CN" altLang="zh-CN" i="1" spc="-5">
                                  <a:latin typeface="Cambria Math" panose="02040503050406030204" pitchFamily="18" charset="0"/>
                                  <a:ea typeface="宋体" panose="02010600030101010101" pitchFamily="2" charset="-122"/>
                                </a:rPr>
                              </m:ctrlPr>
                            </m:d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1</m:t>
                                  </m:r>
                                </m:sub>
                              </m:sSub>
                            </m:e>
                          </m:d>
                          <m:r>
                            <a:rPr lang="en-US" altLang="zh-CN" spc="-5">
                              <a:latin typeface="Cambria Math" panose="02040503050406030204" pitchFamily="18" charset="0"/>
                              <a:ea typeface="宋体" panose="02010600030101010101" pitchFamily="2" charset="-122"/>
                            </a:rPr>
                            <m:t>+⋯+</m:t>
                          </m:r>
                          <m:d>
                            <m:dPr>
                              <m:ctrlPr>
                                <a:rPr lang="zh-CN" altLang="zh-CN" i="1" spc="-5">
                                  <a:latin typeface="Cambria Math" panose="02040503050406030204" pitchFamily="18" charset="0"/>
                                  <a:ea typeface="宋体" panose="02010600030101010101" pitchFamily="2" charset="-122"/>
                                </a:rPr>
                              </m:ctrlPr>
                            </m:d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𝑖</m:t>
                                  </m:r>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𝑖</m:t>
                                  </m:r>
                                  <m:r>
                                    <a:rPr lang="en-US" altLang="zh-CN" spc="-5">
                                      <a:latin typeface="Cambria Math" panose="02040503050406030204" pitchFamily="18" charset="0"/>
                                      <a:ea typeface="宋体" panose="02010600030101010101" pitchFamily="2" charset="-122"/>
                                    </a:rPr>
                                    <m:t>−1</m:t>
                                  </m:r>
                                </m:sub>
                              </m:sSub>
                            </m:e>
                          </m:d>
                          <m:r>
                            <a:rPr lang="en-US" altLang="zh-CN" spc="-5">
                              <a:latin typeface="Cambria Math" panose="02040503050406030204" pitchFamily="18" charset="0"/>
                              <a:ea typeface="宋体" panose="02010600030101010101" pitchFamily="2" charset="-122"/>
                            </a:rPr>
                            <m:t>+</m:t>
                          </m:r>
                          <m:r>
                            <a:rPr lang="en-US" altLang="zh-CN" spc="-5">
                              <a:latin typeface="Cambria Math" panose="02040503050406030204" pitchFamily="18" charset="0"/>
                              <a:ea typeface="宋体" panose="02010600030101010101" pitchFamily="2" charset="-122"/>
                            </a:rPr>
                            <m:t>𝑗</m:t>
                          </m:r>
                        </m:sub>
                      </m:sSub>
                      <m:d>
                        <m:dPr>
                          <m:ctrlPr>
                            <a:rPr lang="zh-CN" altLang="zh-CN" i="1" spc="-5">
                              <a:latin typeface="Cambria Math" panose="02040503050406030204" pitchFamily="18" charset="0"/>
                              <a:ea typeface="宋体" panose="02010600030101010101" pitchFamily="2" charset="-122"/>
                            </a:rPr>
                          </m:ctrlPr>
                        </m:dPr>
                        <m:e>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𝑗</m:t>
                              </m:r>
                            </m:sub>
                            <m:sup>
                              <m:r>
                                <a:rPr lang="en-US" altLang="zh-CN" spc="-5">
                                  <a:latin typeface="Cambria Math" panose="02040503050406030204" pitchFamily="18" charset="0"/>
                                  <a:ea typeface="宋体" panose="02010600030101010101" pitchFamily="2" charset="-122"/>
                                </a:rPr>
                                <m:t>𝑖</m:t>
                              </m:r>
                            </m:sup>
                          </m:sSubSup>
                        </m:e>
                      </m:d>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r>
                  <a:rPr lang="en-US" altLang="zh-CN" spc="-5" dirty="0">
                    <a:latin typeface="Times New Roman" panose="02020603050405020304" pitchFamily="18" charset="0"/>
                    <a:ea typeface="宋体" panose="02010600030101010101" pitchFamily="2" charset="-122"/>
                  </a:rPr>
                  <a:t>where  </a:t>
                </a:r>
                <a14:m>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𝑖</m:t>
                        </m:r>
                      </m:sub>
                    </m:sSub>
                    <m:d>
                      <m:dPr>
                        <m:ctrlPr>
                          <a:rPr lang="zh-CN" altLang="zh-CN" i="1" spc="-5">
                            <a:latin typeface="Cambria Math" panose="02040503050406030204" pitchFamily="18" charset="0"/>
                            <a:ea typeface="宋体" panose="02010600030101010101" pitchFamily="2" charset="-122"/>
                          </a:rPr>
                        </m:ctrlPr>
                      </m:dPr>
                      <m:e>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𝑗</m:t>
                            </m:r>
                          </m:sub>
                          <m:sup>
                            <m:r>
                              <a:rPr lang="en-US" altLang="zh-CN" spc="-5">
                                <a:latin typeface="Cambria Math" panose="02040503050406030204" pitchFamily="18" charset="0"/>
                                <a:ea typeface="宋体" panose="02010600030101010101" pitchFamily="2" charset="-122"/>
                              </a:rPr>
                              <m:t>𝑖</m:t>
                            </m:r>
                          </m:sup>
                        </m:sSubSup>
                      </m:e>
                    </m:d>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𝑢</m:t>
                        </m:r>
                      </m:e>
                      <m:sub>
                        <m:r>
                          <a:rPr lang="en-US" altLang="zh-CN" spc="-5">
                            <a:latin typeface="Cambria Math" panose="02040503050406030204" pitchFamily="18" charset="0"/>
                            <a:ea typeface="宋体" panose="02010600030101010101" pitchFamily="2" charset="-122"/>
                          </a:rPr>
                          <m:t>𝑖𝑗</m:t>
                        </m:r>
                      </m:sub>
                    </m:sSub>
                  </m:oMath>
                </a14:m>
                <a:r>
                  <a:rPr lang="en-US" altLang="zh-CN" spc="-5" dirty="0">
                    <a:latin typeface="Times New Roman" panose="02020603050405020304" pitchFamily="18" charset="0"/>
                    <a:ea typeface="宋体" panose="02010600030101010101" pitchFamily="2" charset="-122"/>
                  </a:rPr>
                  <a:t> is the membership degree of granule </a:t>
                </a:r>
                <a14:m>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𝑡</m:t>
                        </m:r>
                      </m:e>
                      <m:sub>
                        <m:r>
                          <a:rPr lang="en-US" altLang="zh-CN" spc="-5">
                            <a:latin typeface="Cambria Math" panose="02040503050406030204" pitchFamily="18" charset="0"/>
                            <a:ea typeface="宋体" panose="02010600030101010101" pitchFamily="2" charset="-122"/>
                          </a:rPr>
                          <m:t>𝑖</m:t>
                        </m:r>
                      </m:sub>
                    </m:sSub>
                  </m:oMath>
                </a14:m>
                <a:r>
                  <a:rPr lang="en-US" altLang="zh-CN" spc="-5" dirty="0">
                    <a:latin typeface="Times New Roman" panose="02020603050405020304" pitchFamily="18" charset="0"/>
                    <a:ea typeface="宋体" panose="02010600030101010101" pitchFamily="2" charset="-122"/>
                  </a:rPr>
                  <a:t> to cluster </a:t>
                </a:r>
                <a14:m>
                  <m:oMath xmlns:m="http://schemas.openxmlformats.org/officeDocument/2006/math">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𝑖</m:t>
                        </m:r>
                      </m:sub>
                      <m:sup>
                        <m:r>
                          <a:rPr lang="en-US" altLang="zh-CN" spc="-5">
                            <a:latin typeface="Cambria Math" panose="02040503050406030204" pitchFamily="18" charset="0"/>
                            <a:ea typeface="宋体" panose="02010600030101010101" pitchFamily="2" charset="-122"/>
                          </a:rPr>
                          <m:t>𝑗</m:t>
                        </m:r>
                      </m:sup>
                    </m:sSubSup>
                    <m:r>
                      <a:rPr lang="en-US" altLang="zh-CN" spc="-5">
                        <a:latin typeface="Cambria Math" panose="02040503050406030204" pitchFamily="18" charset="0"/>
                        <a:ea typeface="宋体" panose="02010600030101010101" pitchFamily="2" charset="-122"/>
                      </a:rPr>
                      <m:t>∈</m:t>
                    </m:r>
                    <m:r>
                      <a:rPr lang="en-US" altLang="zh-CN" spc="-5">
                        <a:latin typeface="Cambria Math" panose="02040503050406030204" pitchFamily="18" charset="0"/>
                        <a:ea typeface="宋体" panose="02010600030101010101" pitchFamily="2" charset="-122"/>
                      </a:rPr>
                      <m:t>𝑌</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𝑚</m:t>
                        </m:r>
                      </m:sub>
                    </m:sSub>
                    <m:r>
                      <a:rPr lang="en-US" altLang="zh-CN" spc="-5">
                        <a:latin typeface="Cambria Math" panose="02040503050406030204" pitchFamily="18" charset="0"/>
                        <a:ea typeface="宋体" panose="02010600030101010101" pitchFamily="2" charset="-122"/>
                      </a:rPr>
                      <m:t>}</m:t>
                    </m:r>
                  </m:oMath>
                </a14:m>
                <a:r>
                  <a:rPr lang="en-US" altLang="zh-CN" spc="-5" dirty="0">
                    <a:latin typeface="Times New Roman" panose="02020603050405020304" pitchFamily="18" charset="0"/>
                    <a:ea typeface="宋体" panose="02010600030101010101" pitchFamily="2" charset="-122"/>
                  </a:rPr>
                  <a:t>.</a:t>
                </a:r>
              </a:p>
            </p:txBody>
          </p:sp>
        </mc:Choice>
        <mc:Fallback xmlns="">
          <p:sp>
            <p:nvSpPr>
              <p:cNvPr id="24" name="矩形 23"/>
              <p:cNvSpPr>
                <a:spLocks noRot="1" noChangeAspect="1" noMove="1" noResize="1" noEditPoints="1" noAdjustHandles="1" noChangeArrowheads="1" noChangeShapeType="1" noTextEdit="1"/>
              </p:cNvSpPr>
              <p:nvPr/>
            </p:nvSpPr>
            <p:spPr>
              <a:xfrm>
                <a:off x="365501" y="4001543"/>
                <a:ext cx="7550725" cy="2460354"/>
              </a:xfrm>
              <a:prstGeom prst="rect">
                <a:avLst/>
              </a:prstGeom>
              <a:blipFill>
                <a:blip r:embed="rId3"/>
                <a:stretch>
                  <a:fillRect l="-726" t="-1238" b="-2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65500" y="1229087"/>
                <a:ext cx="7550726" cy="2600392"/>
              </a:xfrm>
              <a:prstGeom prst="rect">
                <a:avLst/>
              </a:prstGeom>
            </p:spPr>
            <p:txBody>
              <a:bodyPr wrap="square">
                <a:spAutoFit/>
              </a:bodyPr>
              <a:lstStyle/>
              <a:p>
                <a:r>
                  <a:rPr lang="en-US" altLang="zh-CN" spc="-5" dirty="0" smtClean="0">
                    <a:latin typeface="Times New Roman" panose="02020603050405020304" pitchFamily="18" charset="0"/>
                    <a:ea typeface="宋体" panose="02010600030101010101" pitchFamily="2" charset="-122"/>
                  </a:rPr>
                  <a:t>Discontinuous </a:t>
                </a:r>
                <a:r>
                  <a:rPr lang="en-US" altLang="zh-CN" spc="-5" dirty="0">
                    <a:latin typeface="Times New Roman" panose="02020603050405020304" pitchFamily="18" charset="0"/>
                    <a:ea typeface="宋体" panose="02010600030101010101" pitchFamily="2" charset="-122"/>
                  </a:rPr>
                  <a:t>temporal fuzzy item set </a:t>
                </a:r>
                <a14:m>
                  <m:oMath xmlns:m="http://schemas.openxmlformats.org/officeDocument/2006/math">
                    <m:r>
                      <a:rPr lang="en-US" altLang="zh-CN" spc="-5">
                        <a:latin typeface="Cambria Math" panose="02040503050406030204" pitchFamily="18" charset="0"/>
                        <a:ea typeface="宋体" panose="02010600030101010101" pitchFamily="2" charset="-122"/>
                      </a:rPr>
                      <m:t>𝐷𝑌</m:t>
                    </m:r>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1</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1</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2</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2</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3</m:t>
                        </m:r>
                      </m:sub>
                    </m:sSub>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3</m:t>
                                </m:r>
                              </m:sub>
                            </m:sSub>
                          </m:e>
                        </m:groupChr>
                      </m:e>
                    </m:box>
                    <m:r>
                      <a:rPr lang="en-US" altLang="zh-CN" spc="-5">
                        <a:latin typeface="Cambria Math" panose="02040503050406030204" pitchFamily="18" charset="0"/>
                        <a:ea typeface="宋体" panose="02010600030101010101" pitchFamily="2" charset="-122"/>
                      </a:rPr>
                      <m:t>⋯</m:t>
                    </m:r>
                    <m:box>
                      <m:boxPr>
                        <m:ctrlPr>
                          <a:rPr lang="zh-CN" altLang="zh-CN" i="1" spc="-5">
                            <a:latin typeface="Cambria Math" panose="02040503050406030204" pitchFamily="18" charset="0"/>
                            <a:ea typeface="宋体" panose="02010600030101010101" pitchFamily="2" charset="-122"/>
                          </a:rPr>
                        </m:ctrlPr>
                      </m:boxPr>
                      <m:e>
                        <m:groupChr>
                          <m:groupChrPr>
                            <m:chr m:val="→"/>
                            <m:vertJc m:val="bot"/>
                            <m:ctrlPr>
                              <a:rPr lang="zh-CN" altLang="zh-CN" i="1" spc="-5">
                                <a:latin typeface="Cambria Math" panose="02040503050406030204" pitchFamily="18" charset="0"/>
                                <a:ea typeface="宋体" panose="02010600030101010101" pitchFamily="2" charset="-122"/>
                              </a:rPr>
                            </m:ctrlPr>
                          </m:groupChr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𝑐</m:t>
                                </m:r>
                                <m:r>
                                  <a:rPr lang="en-US" altLang="zh-CN" spc="-5">
                                    <a:latin typeface="Cambria Math" panose="02040503050406030204" pitchFamily="18" charset="0"/>
                                    <a:ea typeface="宋体" panose="02010600030101010101" pitchFamily="2" charset="-122"/>
                                  </a:rPr>
                                  <m:t>−1</m:t>
                                </m:r>
                              </m:sub>
                            </m:sSub>
                          </m:e>
                        </m:groupChr>
                      </m:e>
                    </m:box>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𝑐</m:t>
                        </m:r>
                      </m:sub>
                    </m:sSub>
                    <m:r>
                      <a:rPr lang="en-US" altLang="zh-CN" spc="-5">
                        <a:latin typeface="Cambria Math" panose="02040503050406030204" pitchFamily="18" charset="0"/>
                        <a:ea typeface="宋体" panose="02010600030101010101" pitchFamily="2" charset="-122"/>
                      </a:rPr>
                      <m:t>}</m:t>
                    </m:r>
                  </m:oMath>
                </a14:m>
                <a:r>
                  <a:rPr lang="en-US" altLang="zh-CN" spc="-5" dirty="0">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𝑇</m:t>
                        </m:r>
                      </m:e>
                      <m:sub>
                        <m:r>
                          <a:rPr lang="en-US" altLang="zh-CN" spc="-5">
                            <a:latin typeface="Cambria Math" panose="02040503050406030204" pitchFamily="18" charset="0"/>
                            <a:ea typeface="宋体" panose="02010600030101010101" pitchFamily="2" charset="-122"/>
                          </a:rPr>
                          <m:t>𝑖</m:t>
                        </m:r>
                      </m:sub>
                    </m:sSub>
                    <m:r>
                      <a:rPr lang="en-US" altLang="zh-CN" spc="-5">
                        <a:latin typeface="Cambria Math" panose="02040503050406030204" pitchFamily="18" charset="0"/>
                        <a:ea typeface="宋体" panose="02010600030101010101" pitchFamily="2" charset="-122"/>
                      </a:rPr>
                      <m:t>≠0, </m:t>
                    </m:r>
                    <m:r>
                      <a:rPr lang="en-US" altLang="zh-CN" spc="-5">
                        <a:latin typeface="Cambria Math" panose="02040503050406030204" pitchFamily="18" charset="0"/>
                        <a:ea typeface="宋体" panose="02010600030101010101" pitchFamily="2" charset="-122"/>
                      </a:rPr>
                      <m:t>𝑖</m:t>
                    </m:r>
                    <m:r>
                      <a:rPr lang="en-US" altLang="zh-CN" spc="-5">
                        <a:latin typeface="Cambria Math" panose="02040503050406030204" pitchFamily="18" charset="0"/>
                        <a:ea typeface="宋体" panose="02010600030101010101" pitchFamily="2" charset="-122"/>
                      </a:rPr>
                      <m:t>∈{1,⋯,</m:t>
                    </m:r>
                    <m:r>
                      <a:rPr lang="en-US" altLang="zh-CN" spc="-5">
                        <a:latin typeface="Cambria Math" panose="02040503050406030204" pitchFamily="18" charset="0"/>
                        <a:ea typeface="宋体" panose="02010600030101010101" pitchFamily="2" charset="-122"/>
                      </a:rPr>
                      <m:t>𝑐</m:t>
                    </m:r>
                    <m:r>
                      <a:rPr lang="en-US" altLang="zh-CN" spc="-5">
                        <a:latin typeface="Cambria Math" panose="02040503050406030204" pitchFamily="18" charset="0"/>
                        <a:ea typeface="宋体" panose="02010600030101010101" pitchFamily="2" charset="-122"/>
                      </a:rPr>
                      <m:t>−1}</m:t>
                    </m:r>
                  </m:oMath>
                </a14:m>
                <a:r>
                  <a:rPr lang="en-US" altLang="zh-CN" spc="-5" dirty="0">
                    <a:latin typeface="Times New Roman" panose="02020603050405020304" pitchFamily="18" charset="0"/>
                    <a:ea typeface="宋体" panose="02010600030101010101" pitchFamily="2" charset="-122"/>
                  </a:rPr>
                  <a:t>, where </a:t>
                </a:r>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d>
                        <m:dPr>
                          <m:begChr m:val="{"/>
                          <m:endChr m:val="}"/>
                          <m:ctrlPr>
                            <a:rPr lang="zh-CN" altLang="zh-CN" i="1" spc="-5">
                              <a:latin typeface="Cambria Math" panose="02040503050406030204" pitchFamily="18" charset="0"/>
                              <a:ea typeface="宋体" panose="02010600030101010101" pitchFamily="2" charset="-122"/>
                            </a:rPr>
                          </m:ctrlPr>
                        </m:dPr>
                        <m:e>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1</m:t>
                              </m:r>
                            </m:sub>
                            <m:sup>
                              <m:r>
                                <a:rPr lang="en-US" altLang="zh-CN" spc="-5">
                                  <a:latin typeface="Cambria Math" panose="02040503050406030204" pitchFamily="18" charset="0"/>
                                  <a:ea typeface="宋体" panose="02010600030101010101" pitchFamily="2" charset="-122"/>
                                </a:rPr>
                                <m:t>1</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2</m:t>
                              </m:r>
                            </m:sub>
                            <m:sup>
                              <m:r>
                                <a:rPr lang="en-US" altLang="zh-CN" spc="-5">
                                  <a:latin typeface="Cambria Math" panose="02040503050406030204" pitchFamily="18" charset="0"/>
                                  <a:ea typeface="宋体" panose="02010600030101010101" pitchFamily="2" charset="-122"/>
                                </a:rPr>
                                <m:t>1</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1</m:t>
                                  </m:r>
                                </m:sub>
                              </m:sSub>
                            </m:sub>
                            <m:sup>
                              <m:r>
                                <a:rPr lang="en-US" altLang="zh-CN" spc="-5">
                                  <a:latin typeface="Cambria Math" panose="02040503050406030204" pitchFamily="18" charset="0"/>
                                  <a:ea typeface="宋体" panose="02010600030101010101" pitchFamily="2" charset="-122"/>
                                </a:rPr>
                                <m:t>1</m:t>
                              </m:r>
                            </m:sup>
                          </m:sSubSup>
                        </m:e>
                      </m:d>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d>
                        <m:dPr>
                          <m:begChr m:val="{"/>
                          <m:endChr m:val="}"/>
                          <m:ctrlPr>
                            <a:rPr lang="zh-CN" altLang="zh-CN" i="1" spc="-5">
                              <a:latin typeface="Cambria Math" panose="02040503050406030204" pitchFamily="18" charset="0"/>
                              <a:ea typeface="宋体" panose="02010600030101010101" pitchFamily="2" charset="-122"/>
                            </a:rPr>
                          </m:ctrlPr>
                        </m:dPr>
                        <m:e>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1</m:t>
                              </m:r>
                            </m:sub>
                            <m:sup>
                              <m:r>
                                <a:rPr lang="en-US" altLang="zh-CN" spc="-5">
                                  <a:latin typeface="Cambria Math" panose="02040503050406030204" pitchFamily="18" charset="0"/>
                                  <a:ea typeface="宋体" panose="02010600030101010101" pitchFamily="2" charset="-122"/>
                                </a:rPr>
                                <m:t>2</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2</m:t>
                              </m:r>
                            </m:sub>
                            <m:sup>
                              <m:r>
                                <a:rPr lang="en-US" altLang="zh-CN" spc="-5">
                                  <a:latin typeface="Cambria Math" panose="02040503050406030204" pitchFamily="18" charset="0"/>
                                  <a:ea typeface="宋体" panose="02010600030101010101" pitchFamily="2" charset="-122"/>
                                </a:rPr>
                                <m:t>2</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2</m:t>
                                  </m:r>
                                </m:sub>
                              </m:sSub>
                            </m:sub>
                            <m:sup>
                              <m:r>
                                <a:rPr lang="en-US" altLang="zh-CN" spc="-5">
                                  <a:latin typeface="Cambria Math" panose="02040503050406030204" pitchFamily="18" charset="0"/>
                                  <a:ea typeface="宋体" panose="02010600030101010101" pitchFamily="2" charset="-122"/>
                                </a:rPr>
                                <m:t>2</m:t>
                              </m:r>
                            </m:sup>
                          </m:sSubSup>
                        </m:e>
                      </m:d>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𝑌</m:t>
                          </m:r>
                        </m:e>
                        <m:sub>
                          <m:r>
                            <a:rPr lang="en-US" altLang="zh-CN" spc="-5">
                              <a:latin typeface="Cambria Math" panose="02040503050406030204" pitchFamily="18" charset="0"/>
                              <a:ea typeface="宋体" panose="02010600030101010101" pitchFamily="2" charset="-122"/>
                            </a:rPr>
                            <m:t>𝑐</m:t>
                          </m:r>
                        </m:sub>
                      </m:sSub>
                      <m:r>
                        <a:rPr lang="en-US" altLang="zh-CN" spc="-5">
                          <a:latin typeface="Cambria Math" panose="02040503050406030204" pitchFamily="18" charset="0"/>
                          <a:ea typeface="宋体" panose="02010600030101010101" pitchFamily="2" charset="-122"/>
                        </a:rPr>
                        <m:t>=</m:t>
                      </m:r>
                      <m:d>
                        <m:dPr>
                          <m:begChr m:val="{"/>
                          <m:endChr m:val="}"/>
                          <m:ctrlPr>
                            <a:rPr lang="zh-CN" altLang="zh-CN" i="1" spc="-5">
                              <a:latin typeface="Cambria Math" panose="02040503050406030204" pitchFamily="18" charset="0"/>
                              <a:ea typeface="宋体" panose="02010600030101010101" pitchFamily="2" charset="-122"/>
                            </a:rPr>
                          </m:ctrlPr>
                        </m:dPr>
                        <m:e>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1</m:t>
                              </m:r>
                            </m:sub>
                            <m:sup>
                              <m:r>
                                <a:rPr lang="en-US" altLang="zh-CN" spc="-5">
                                  <a:latin typeface="Cambria Math" panose="02040503050406030204" pitchFamily="18" charset="0"/>
                                  <a:ea typeface="宋体" panose="02010600030101010101" pitchFamily="2" charset="-122"/>
                                </a:rPr>
                                <m:t>𝑐</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2</m:t>
                              </m:r>
                            </m:sub>
                            <m:sup>
                              <m:r>
                                <a:rPr lang="en-US" altLang="zh-CN" spc="-5">
                                  <a:latin typeface="Cambria Math" panose="02040503050406030204" pitchFamily="18" charset="0"/>
                                  <a:ea typeface="宋体" panose="02010600030101010101" pitchFamily="2" charset="-122"/>
                                </a:rPr>
                                <m:t>𝑐</m:t>
                              </m:r>
                            </m:sup>
                          </m:sSubSup>
                          <m:r>
                            <a:rPr lang="en-US" altLang="zh-CN" spc="-5">
                              <a:latin typeface="Cambria Math" panose="02040503050406030204" pitchFamily="18" charset="0"/>
                              <a:ea typeface="宋体" panose="02010600030101010101" pitchFamily="2" charset="-122"/>
                            </a:rPr>
                            <m:t>,⋯,</m:t>
                          </m:r>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𝑝</m:t>
                                  </m:r>
                                </m:e>
                                <m:sub>
                                  <m:r>
                                    <a:rPr lang="en-US" altLang="zh-CN" spc="-5">
                                      <a:latin typeface="Cambria Math" panose="02040503050406030204" pitchFamily="18" charset="0"/>
                                      <a:ea typeface="宋体" panose="02010600030101010101" pitchFamily="2" charset="-122"/>
                                    </a:rPr>
                                    <m:t>𝑐</m:t>
                                  </m:r>
                                </m:sub>
                              </m:sSub>
                            </m:sub>
                            <m:sup>
                              <m:r>
                                <a:rPr lang="en-US" altLang="zh-CN" spc="-5">
                                  <a:latin typeface="Cambria Math" panose="02040503050406030204" pitchFamily="18" charset="0"/>
                                  <a:ea typeface="宋体" panose="02010600030101010101" pitchFamily="2" charset="-122"/>
                                </a:rPr>
                                <m:t>𝑐</m:t>
                              </m:r>
                            </m:sup>
                          </m:sSubSup>
                        </m:e>
                      </m:d>
                      <m:r>
                        <a:rPr lang="en-US" altLang="zh-CN" spc="-5">
                          <a:latin typeface="Cambria Math" panose="02040503050406030204" pitchFamily="18" charset="0"/>
                          <a:ea typeface="宋体" panose="02010600030101010101" pitchFamily="2" charset="-122"/>
                        </a:rPr>
                        <m:t>,</m:t>
                      </m:r>
                    </m:oMath>
                  </m:oMathPara>
                </a14:m>
                <a:endParaRPr lang="zh-CN" altLang="zh-CN" spc="-5" dirty="0">
                  <a:latin typeface="Times New Roman" panose="02020603050405020304" pitchFamily="18" charset="0"/>
                  <a:ea typeface="宋体" panose="02010600030101010101" pitchFamily="2" charset="-122"/>
                </a:endParaRPr>
              </a:p>
              <a:p>
                <a:r>
                  <a:rPr lang="en-US" altLang="zh-CN" spc="-5" dirty="0">
                    <a:latin typeface="Times New Roman" panose="02020603050405020304" pitchFamily="18" charset="0"/>
                    <a:ea typeface="宋体" panose="02010600030101010101" pitchFamily="2" charset="-122"/>
                  </a:rPr>
                  <a:t>are all consecutive item sets, </a:t>
                </a:r>
                <a14:m>
                  <m:oMath xmlns:m="http://schemas.openxmlformats.org/officeDocument/2006/math">
                    <m:sSubSup>
                      <m:sSubSupPr>
                        <m:ctrlPr>
                          <a:rPr lang="zh-CN" altLang="zh-CN" i="1" spc="-5">
                            <a:latin typeface="Cambria Math" panose="02040503050406030204" pitchFamily="18" charset="0"/>
                            <a:ea typeface="宋体" panose="02010600030101010101" pitchFamily="2" charset="-122"/>
                          </a:rPr>
                        </m:ctrlPr>
                      </m:sSubSupPr>
                      <m:e>
                        <m:r>
                          <a:rPr lang="en-US" altLang="zh-CN" spc="-5">
                            <a:latin typeface="Cambria Math" panose="02040503050406030204" pitchFamily="18" charset="0"/>
                            <a:ea typeface="宋体" panose="02010600030101010101" pitchFamily="2" charset="-122"/>
                          </a:rPr>
                          <m:t>𝑥</m:t>
                        </m:r>
                      </m:e>
                      <m:sub>
                        <m:r>
                          <a:rPr lang="en-US" altLang="zh-CN" spc="-5">
                            <a:latin typeface="Cambria Math" panose="02040503050406030204" pitchFamily="18" charset="0"/>
                            <a:ea typeface="宋体" panose="02010600030101010101" pitchFamily="2" charset="-122"/>
                          </a:rPr>
                          <m:t>𝑖</m:t>
                        </m:r>
                      </m:sub>
                      <m:sup>
                        <m:r>
                          <a:rPr lang="en-US" altLang="zh-CN" spc="-5">
                            <a:latin typeface="Cambria Math" panose="02040503050406030204" pitchFamily="18" charset="0"/>
                            <a:ea typeface="宋体" panose="02010600030101010101" pitchFamily="2" charset="-122"/>
                          </a:rPr>
                          <m:t>𝑗</m:t>
                        </m:r>
                      </m:sup>
                    </m:sSubSup>
                    <m:r>
                      <a:rPr lang="en-US" altLang="zh-CN" spc="-5">
                        <a:latin typeface="Cambria Math" panose="02040503050406030204" pitchFamily="18" charset="0"/>
                        <a:ea typeface="宋体" panose="02010600030101010101" pitchFamily="2" charset="-122"/>
                      </a:rPr>
                      <m:t>∈</m:t>
                    </m:r>
                    <m:r>
                      <a:rPr lang="en-US" altLang="zh-CN" spc="-5">
                        <a:latin typeface="Cambria Math" panose="02040503050406030204" pitchFamily="18" charset="0"/>
                        <a:ea typeface="宋体" panose="02010600030101010101" pitchFamily="2" charset="-122"/>
                      </a:rPr>
                      <m:t>𝑌</m:t>
                    </m:r>
                    <m:r>
                      <a:rPr lang="en-US" altLang="zh-CN" spc="-5">
                        <a:latin typeface="Cambria Math" panose="02040503050406030204" pitchFamily="18" charset="0"/>
                        <a:ea typeface="宋体" panose="02010600030101010101" pitchFamily="2" charset="-122"/>
                      </a:rPr>
                      <m:t>=</m:t>
                    </m:r>
                    <m:d>
                      <m:dPr>
                        <m:begChr m:val="{"/>
                        <m:endChr m:val="}"/>
                        <m:ctrlPr>
                          <a:rPr lang="en-US" altLang="zh-CN" i="1" spc="-5">
                            <a:latin typeface="Cambria Math" panose="02040503050406030204" pitchFamily="18" charset="0"/>
                            <a:ea typeface="宋体" panose="02010600030101010101" pitchFamily="2" charset="-122"/>
                          </a:rPr>
                        </m:ctrlPr>
                      </m:dPr>
                      <m:e>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1</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2</m:t>
                            </m:r>
                          </m:sub>
                        </m:sSub>
                        <m:r>
                          <a:rPr lang="en-US" altLang="zh-CN" spc="-5">
                            <a:latin typeface="Cambria Math" panose="02040503050406030204" pitchFamily="18" charset="0"/>
                            <a:ea typeface="宋体" panose="02010600030101010101" pitchFamily="2" charset="-122"/>
                          </a:rPr>
                          <m:t>,⋯,</m:t>
                        </m:r>
                        <m:sSub>
                          <m:sSubPr>
                            <m:ctrlPr>
                              <a:rPr lang="zh-CN" altLang="zh-CN" i="1" spc="-5">
                                <a:latin typeface="Cambria Math" panose="02040503050406030204" pitchFamily="18" charset="0"/>
                                <a:ea typeface="宋体" panose="02010600030101010101" pitchFamily="2" charset="-122"/>
                              </a:rPr>
                            </m:ctrlPr>
                          </m:sSubPr>
                          <m:e>
                            <m:r>
                              <a:rPr lang="en-US" altLang="zh-CN" spc="-5">
                                <a:latin typeface="Cambria Math" panose="02040503050406030204" pitchFamily="18" charset="0"/>
                                <a:ea typeface="宋体" panose="02010600030101010101" pitchFamily="2" charset="-122"/>
                              </a:rPr>
                              <m:t>𝑦</m:t>
                            </m:r>
                          </m:e>
                          <m:sub>
                            <m:r>
                              <a:rPr lang="en-US" altLang="zh-CN" spc="-5">
                                <a:latin typeface="Cambria Math" panose="02040503050406030204" pitchFamily="18" charset="0"/>
                                <a:ea typeface="宋体" panose="02010600030101010101" pitchFamily="2" charset="-122"/>
                              </a:rPr>
                              <m:t>𝑚</m:t>
                            </m:r>
                          </m:sub>
                        </m:sSub>
                      </m:e>
                    </m:d>
                    <m:r>
                      <a:rPr lang="en-US" altLang="zh-CN" spc="-5">
                        <a:latin typeface="Cambria Math" panose="02040503050406030204" pitchFamily="18" charset="0"/>
                        <a:ea typeface="宋体" panose="02010600030101010101" pitchFamily="2" charset="-122"/>
                      </a:rPr>
                      <m:t>.</m:t>
                    </m:r>
                  </m:oMath>
                </a14:m>
                <a:endParaRPr lang="zh-CN" altLang="zh-CN" spc="-5" dirty="0">
                  <a:latin typeface="Times New Roman" panose="02020603050405020304" pitchFamily="18" charset="0"/>
                  <a:ea typeface="宋体" panose="02010600030101010101" pitchFamily="2" charset="-122"/>
                </a:endParaRPr>
              </a:p>
              <a:p>
                <a:endParaRPr lang="zh-CN" altLang="zh-CN" spc="-5" dirty="0">
                  <a:latin typeface="Times New Roman" panose="02020603050405020304" pitchFamily="18" charset="0"/>
                  <a:ea typeface="宋体" panose="02010600030101010101" pitchFamily="2"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365500" y="1229087"/>
                <a:ext cx="7550726" cy="2600392"/>
              </a:xfrm>
              <a:prstGeom prst="rect">
                <a:avLst/>
              </a:prstGeom>
              <a:blipFill>
                <a:blip r:embed="rId4"/>
                <a:stretch>
                  <a:fillRect l="-726"/>
                </a:stretch>
              </a:blipFill>
            </p:spPr>
            <p:txBody>
              <a:bodyPr/>
              <a:lstStyle/>
              <a:p>
                <a:r>
                  <a:rPr lang="zh-CN" altLang="en-US">
                    <a:noFill/>
                  </a:rPr>
                  <a:t> </a:t>
                </a:r>
              </a:p>
            </p:txBody>
          </p:sp>
        </mc:Fallback>
      </mc:AlternateContent>
      <p:sp>
        <p:nvSpPr>
          <p:cNvPr id="4" name="矩形 3"/>
          <p:cNvSpPr/>
          <p:nvPr/>
        </p:nvSpPr>
        <p:spPr>
          <a:xfrm>
            <a:off x="4801263" y="2529283"/>
            <a:ext cx="4572000" cy="1754326"/>
          </a:xfrm>
          <a:prstGeom prst="rect">
            <a:avLst/>
          </a:prstGeom>
        </p:spPr>
        <p:txBody>
          <a:bodyPr>
            <a:spAutoFit/>
          </a:bodyPr>
          <a:lstStyle/>
          <a:p>
            <a:r>
              <a:rPr lang="en-US" altLang="zh-CN" dirty="0">
                <a:solidFill>
                  <a:srgbClr val="FF0000"/>
                </a:solidFill>
                <a:latin typeface="Times New Roman" panose="02020603050405020304" pitchFamily="18" charset="0"/>
              </a:rPr>
              <a:t>Now we can discuss discontinuous temporal fuzzy item sets. Notice that discontinuous sets are joined together with consecutive sets by time interval </a:t>
            </a:r>
            <a:r>
              <a:rPr lang="zh-CN" altLang="en-US" dirty="0">
                <a:solidFill>
                  <a:srgbClr val="FF0000"/>
                </a:solidFill>
                <a:latin typeface="Cambria Math" panose="02040503050406030204" pitchFamily="18" charset="0"/>
              </a:rPr>
              <a:t>𝑇</a:t>
            </a:r>
            <a:r>
              <a:rPr lang="en-US" altLang="zh-CN" dirty="0">
                <a:solidFill>
                  <a:srgbClr val="FF0000"/>
                </a:solidFill>
                <a:latin typeface="Times New Roman" panose="02020603050405020304" pitchFamily="18" charset="0"/>
              </a:rPr>
              <a:t>. </a:t>
            </a:r>
            <a:r>
              <a:rPr lang="en-US" altLang="zh-CN" dirty="0" smtClean="0">
                <a:solidFill>
                  <a:srgbClr val="FF0000"/>
                </a:solidFill>
                <a:latin typeface="Times New Roman" panose="02020603050405020304" pitchFamily="18" charset="0"/>
              </a:rPr>
              <a:t>+ </a:t>
            </a:r>
            <a:r>
              <a:rPr lang="zh-CN" altLang="en-US" dirty="0" smtClean="0">
                <a:solidFill>
                  <a:srgbClr val="FF0000"/>
                </a:solidFill>
                <a:latin typeface="Times New Roman" panose="02020603050405020304" pitchFamily="18" charset="0"/>
              </a:rPr>
              <a:t>照念</a:t>
            </a:r>
            <a:r>
              <a:rPr lang="en-US" altLang="zh-CN" dirty="0" smtClean="0">
                <a:solidFill>
                  <a:srgbClr val="FF0000"/>
                </a:solidFill>
                <a:latin typeface="Times New Roman" panose="02020603050405020304" pitchFamily="18" charset="0"/>
              </a:rPr>
              <a:t>+we know that definition is a little bit complex, but in fact it’s very simple. Let’s see some examples.</a:t>
            </a:r>
            <a:endParaRPr lang="zh-CN" altLang="en-US" dirty="0">
              <a:solidFill>
                <a:srgbClr val="FF0000"/>
              </a:solidFill>
            </a:endParaRPr>
          </a:p>
        </p:txBody>
      </p:sp>
    </p:spTree>
    <p:extLst>
      <p:ext uri="{BB962C8B-B14F-4D97-AF65-F5344CB8AC3E}">
        <p14:creationId xmlns:p14="http://schemas.microsoft.com/office/powerpoint/2010/main" val="883106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spc="-5" dirty="0" smtClean="0">
                <a:latin typeface="Times New Roman" panose="02020603050405020304" pitchFamily="18" charset="0"/>
                <a:ea typeface="宋体" panose="02010600030101010101" pitchFamily="2" charset="-122"/>
              </a:rPr>
              <a:t>Discontinuous Temporal Fuzzy Item Set </a:t>
            </a:r>
            <a:endParaRPr lang="zh-CN" altLang="en-US" sz="2800" b="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18" y="1631088"/>
            <a:ext cx="5999516" cy="4500000"/>
          </a:xfrm>
          <a:prstGeom prst="rect">
            <a:avLst/>
          </a:prstGeom>
        </p:spPr>
      </p:pic>
      <p:sp>
        <p:nvSpPr>
          <p:cNvPr id="6" name="TextBox 1"/>
          <p:cNvSpPr txBox="1"/>
          <p:nvPr/>
        </p:nvSpPr>
        <p:spPr>
          <a:xfrm>
            <a:off x="434775" y="1397652"/>
            <a:ext cx="6576907" cy="369332"/>
          </a:xfrm>
          <a:prstGeom prst="rect">
            <a:avLst/>
          </a:prstGeom>
          <a:noFill/>
        </p:spPr>
        <p:txBody>
          <a:bodyPr wrap="square" rtlCol="0">
            <a:spAutoFit/>
          </a:bodyPr>
          <a:lstStyle/>
          <a:p>
            <a:r>
              <a:rPr lang="en-US" altLang="zh-CN" b="1" dirty="0" smtClean="0"/>
              <a:t>Example – Discontinuous Rules</a:t>
            </a:r>
            <a:endParaRPr lang="zh-CN" altLang="en-US" b="1" dirty="0"/>
          </a:p>
        </p:txBody>
      </p:sp>
      <p:sp>
        <p:nvSpPr>
          <p:cNvPr id="3" name="矩形 2"/>
          <p:cNvSpPr/>
          <p:nvPr/>
        </p:nvSpPr>
        <p:spPr>
          <a:xfrm>
            <a:off x="558800" y="2528074"/>
            <a:ext cx="3949700" cy="1477328"/>
          </a:xfrm>
          <a:prstGeom prst="rect">
            <a:avLst/>
          </a:prstGeom>
        </p:spPr>
        <p:txBody>
          <a:bodyPr wrap="square">
            <a:spAutoFit/>
          </a:bodyPr>
          <a:lstStyle/>
          <a:p>
            <a:r>
              <a:rPr lang="en-US" altLang="zh-CN" dirty="0" smtClean="0">
                <a:solidFill>
                  <a:srgbClr val="FF0000"/>
                </a:solidFill>
                <a:latin typeface="Times New Roman" panose="02020603050405020304" pitchFamily="18" charset="0"/>
              </a:rPr>
              <a:t>This is an example of discontinues rules. noises </a:t>
            </a:r>
            <a:r>
              <a:rPr lang="en-US" altLang="zh-CN" dirty="0">
                <a:solidFill>
                  <a:srgbClr val="FF0000"/>
                </a:solidFill>
                <a:latin typeface="Times New Roman" panose="02020603050405020304" pitchFamily="18" charset="0"/>
              </a:rPr>
              <a:t>increased f</a:t>
            </a:r>
            <a:r>
              <a:rPr lang="en-US" altLang="zh-CN" dirty="0" smtClean="0">
                <a:solidFill>
                  <a:srgbClr val="FF0000"/>
                </a:solidFill>
                <a:latin typeface="Times New Roman" panose="02020603050405020304" pitchFamily="18" charset="0"/>
              </a:rPr>
              <a:t>rom above to below. But the rule is always the same. In the third picture, rules are already hardly to be found only by eyes. </a:t>
            </a:r>
            <a:endParaRPr lang="zh-CN" altLang="en-US" dirty="0">
              <a:solidFill>
                <a:srgbClr val="FF0000"/>
              </a:solidFill>
            </a:endParaRPr>
          </a:p>
        </p:txBody>
      </p:sp>
    </p:spTree>
    <p:extLst>
      <p:ext uri="{BB962C8B-B14F-4D97-AF65-F5344CB8AC3E}">
        <p14:creationId xmlns:p14="http://schemas.microsoft.com/office/powerpoint/2010/main" val="3454193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smtClean="0">
                <a:latin typeface="微软雅黑" panose="020B0503020204020204" pitchFamily="34" charset="-122"/>
                <a:ea typeface="微软雅黑" panose="020B0503020204020204" pitchFamily="34" charset="-122"/>
              </a:rPr>
              <a:t>Complexity</a:t>
            </a:r>
            <a:endParaRPr lang="zh-CN" altLang="en-US" sz="2800" b="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365500" y="1738450"/>
                <a:ext cx="7952510" cy="3394199"/>
              </a:xfrm>
              <a:prstGeom prst="rect">
                <a:avLst/>
              </a:prstGeom>
            </p:spPr>
            <p:txBody>
              <a:bodyPr wrap="square">
                <a:spAutoFit/>
              </a:bodyPr>
              <a:lstStyle/>
              <a:p>
                <a:pPr algn="just">
                  <a:lnSpc>
                    <a:spcPct val="95000"/>
                  </a:lnSpc>
                  <a:spcAft>
                    <a:spcPts val="600"/>
                  </a:spcAft>
                </a:pPr>
                <a:r>
                  <a:rPr lang="en-US" altLang="zh-CN" dirty="0" smtClean="0">
                    <a:latin typeface="Times New Roman" panose="02020603050405020304" pitchFamily="18" charset="0"/>
                  </a:rPr>
                  <a:t>Compute support rate in such definition is a Dynamic Programming.</a:t>
                </a:r>
              </a:p>
              <a:p>
                <a:pPr algn="just">
                  <a:lnSpc>
                    <a:spcPct val="95000"/>
                  </a:lnSpc>
                  <a:spcAft>
                    <a:spcPts val="600"/>
                  </a:spcAft>
                </a:pPr>
                <a:r>
                  <a:rPr lang="en-US" altLang="zh-CN" dirty="0" smtClean="0">
                    <a:latin typeface="Times New Roman" panose="02020603050405020304" pitchFamily="18" charset="0"/>
                  </a:rPr>
                  <a:t>  </a:t>
                </a:r>
                <a:endParaRPr lang="en-US" altLang="zh-CN" i="0" dirty="0" smtClean="0">
                  <a:effectLst/>
                  <a:latin typeface="Times New Roman" panose="02020603050405020304" pitchFamily="18" charset="0"/>
                </a:endParaRPr>
              </a:p>
              <a:p>
                <a:pPr marL="342900" indent="-342900" algn="just">
                  <a:lnSpc>
                    <a:spcPct val="95000"/>
                  </a:lnSpc>
                  <a:spcAft>
                    <a:spcPts val="600"/>
                  </a:spcAft>
                  <a:buFont typeface="+mj-lt"/>
                  <a:buAutoNum type="alphaLcParenR"/>
                </a:pPr>
                <a:r>
                  <a:rPr lang="en-US" altLang="zh-CN" i="0" dirty="0" smtClean="0">
                    <a:effectLst/>
                    <a:latin typeface="Times New Roman" panose="02020603050405020304" pitchFamily="18" charset="0"/>
                  </a:rPr>
                  <a:t>So </a:t>
                </a:r>
                <a:r>
                  <a:rPr lang="en-US" altLang="zh-CN" i="0" dirty="0">
                    <a:effectLst/>
                    <a:latin typeface="Times New Roman" panose="02020603050405020304" pitchFamily="18" charset="0"/>
                  </a:rPr>
                  <a:t>that for a given </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b="0" i="1">
                            <a:effectLst/>
                            <a:latin typeface="Cambria Math" panose="02040503050406030204" pitchFamily="18" charset="0"/>
                          </a:rPr>
                          <m:t>𝑌</m:t>
                        </m:r>
                      </m:e>
                      <m:sup>
                        <m:r>
                          <a:rPr lang="en-US" altLang="zh-CN" b="0" i="1">
                            <a:effectLst/>
                            <a:latin typeface="Cambria Math" panose="02040503050406030204" pitchFamily="18" charset="0"/>
                          </a:rPr>
                          <m:t>′</m:t>
                        </m:r>
                      </m:sup>
                    </m:sSup>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1</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2</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𝑘</m:t>
                            </m:r>
                          </m:sub>
                        </m:sSub>
                      </m:sub>
                    </m:sSub>
                    <m:r>
                      <a:rPr lang="en-US" altLang="zh-CN" b="0" i="1">
                        <a:effectLst/>
                        <a:latin typeface="Cambria Math" panose="02040503050406030204" pitchFamily="18" charset="0"/>
                      </a:rPr>
                      <m:t>}</m:t>
                    </m:r>
                  </m:oMath>
                </a14:m>
                <a:r>
                  <a:rPr lang="en-US" altLang="zh-CN" i="0" dirty="0">
                    <a:effectLst/>
                    <a:latin typeface="Times New Roman" panose="02020603050405020304" pitchFamily="18" charset="0"/>
                  </a:rPr>
                  <a:t> and position</a:t>
                </a:r>
                <a14:m>
                  <m:oMath xmlns:m="http://schemas.openxmlformats.org/officeDocument/2006/math">
                    <m:r>
                      <a:rPr lang="en-US" altLang="zh-CN" b="0" i="1">
                        <a:effectLst/>
                        <a:latin typeface="Cambria Math" panose="02040503050406030204" pitchFamily="18" charset="0"/>
                      </a:rPr>
                      <m:t> </m:t>
                    </m:r>
                    <m:r>
                      <a:rPr lang="en-US" altLang="zh-CN" b="0" i="1">
                        <a:effectLst/>
                        <a:latin typeface="Cambria Math" panose="02040503050406030204" pitchFamily="18" charset="0"/>
                      </a:rPr>
                      <m:t>𝑝</m:t>
                    </m:r>
                  </m:oMath>
                </a14:m>
                <a:r>
                  <a:rPr lang="en-US" altLang="zh-CN" i="0" dirty="0">
                    <a:effectLst/>
                    <a:latin typeface="Times New Roman" panose="02020603050405020304" pitchFamily="18" charset="0"/>
                  </a:rPr>
                  <a:t>, </a:t>
                </a:r>
                <a:r>
                  <a:rPr lang="en-US" altLang="zh-CN" b="1" i="0" dirty="0">
                    <a:effectLst/>
                    <a:latin typeface="Times New Roman" panose="02020603050405020304" pitchFamily="18" charset="0"/>
                  </a:rPr>
                  <a:t>we only need do 1 multiply operation</a:t>
                </a:r>
                <a:r>
                  <a:rPr lang="en-US" altLang="zh-CN" i="0" dirty="0">
                    <a:effectLst/>
                    <a:latin typeface="Times New Roman" panose="02020603050405020304" pitchFamily="18" charset="0"/>
                  </a:rPr>
                  <a:t> to figure out</a:t>
                </a:r>
                <a14:m>
                  <m:oMath xmlns:m="http://schemas.openxmlformats.org/officeDocument/2006/math">
                    <m:r>
                      <a:rPr lang="en-US" altLang="zh-CN" b="0" i="1">
                        <a:effectLst/>
                        <a:latin typeface="Cambria Math" panose="02040503050406030204" pitchFamily="18" charset="0"/>
                      </a:rPr>
                      <m:t> </m:t>
                    </m:r>
                    <m:r>
                      <a:rPr lang="en-US" altLang="zh-CN" b="0" i="1">
                        <a:effectLst/>
                        <a:latin typeface="Cambria Math" panose="02040503050406030204" pitchFamily="18" charset="0"/>
                      </a:rPr>
                      <m:t>𝐹𝑠𝑢𝑝</m:t>
                    </m:r>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1</m:t>
                            </m:r>
                          </m:sub>
                        </m:sSub>
                      </m:sub>
                    </m:sSub>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2</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𝑘</m:t>
                            </m:r>
                          </m:sub>
                        </m:sSub>
                      </m:sub>
                    </m:sSub>
                    <m:r>
                      <a:rPr lang="en-US" altLang="zh-CN" b="0" i="1" kern="100">
                        <a:effectLst/>
                        <a:latin typeface="Cambria Math" panose="02040503050406030204" pitchFamily="18" charset="0"/>
                        <a:ea typeface="等线" panose="02010600030101010101" pitchFamily="2" charset="-122"/>
                      </a:rPr>
                      <m:t>][</m:t>
                    </m:r>
                    <m:r>
                      <a:rPr lang="en-US" altLang="zh-CN" b="0" i="1" kern="100">
                        <a:effectLst/>
                        <a:latin typeface="Cambria Math" panose="02040503050406030204" pitchFamily="18" charset="0"/>
                        <a:ea typeface="等线" panose="02010600030101010101" pitchFamily="2" charset="-122"/>
                      </a:rPr>
                      <m:t>𝑝</m:t>
                    </m:r>
                    <m:r>
                      <a:rPr lang="en-US" altLang="zh-CN" b="0" i="1" kern="100">
                        <a:effectLst/>
                        <a:latin typeface="Cambria Math" panose="02040503050406030204" pitchFamily="18" charset="0"/>
                        <a:ea typeface="等线" panose="02010600030101010101" pitchFamily="2" charset="-122"/>
                      </a:rPr>
                      <m:t>]</m:t>
                    </m:r>
                  </m:oMath>
                </a14:m>
                <a:r>
                  <a:rPr lang="en-US" altLang="zh-CN" i="0" dirty="0">
                    <a:effectLst/>
                    <a:latin typeface="Times New Roman" panose="02020603050405020304" pitchFamily="18" charset="0"/>
                  </a:rPr>
                  <a:t>. </a:t>
                </a:r>
                <a:endParaRPr lang="en-US" altLang="zh-CN" i="0" dirty="0" smtClean="0">
                  <a:effectLst/>
                  <a:latin typeface="Times New Roman" panose="02020603050405020304" pitchFamily="18" charset="0"/>
                </a:endParaRPr>
              </a:p>
              <a:p>
                <a:pPr marL="342900" indent="-342900" algn="just">
                  <a:lnSpc>
                    <a:spcPct val="95000"/>
                  </a:lnSpc>
                  <a:spcAft>
                    <a:spcPts val="600"/>
                  </a:spcAft>
                  <a:buFont typeface="+mj-lt"/>
                  <a:buAutoNum type="alphaLcParenR"/>
                </a:pPr>
                <a:endParaRPr lang="en-US" altLang="zh-CN" i="1" dirty="0" smtClean="0">
                  <a:latin typeface="Times New Roman" panose="02020603050405020304" pitchFamily="18" charset="0"/>
                </a:endParaRPr>
              </a:p>
              <a:p>
                <a:pPr marL="342900" indent="-342900" algn="just">
                  <a:lnSpc>
                    <a:spcPct val="95000"/>
                  </a:lnSpc>
                  <a:spcAft>
                    <a:spcPts val="600"/>
                  </a:spcAft>
                  <a:buFont typeface="+mj-lt"/>
                  <a:buAutoNum type="alphaLcParenR"/>
                </a:pPr>
                <a:r>
                  <a:rPr lang="en-US" altLang="zh-CN" i="0" dirty="0" smtClean="0">
                    <a:effectLst/>
                    <a:latin typeface="Times New Roman" panose="02020603050405020304" pitchFamily="18" charset="0"/>
                  </a:rPr>
                  <a:t>Accordingly</a:t>
                </a:r>
                <a:r>
                  <a:rPr lang="en-US" altLang="zh-CN" i="0" dirty="0">
                    <a:effectLst/>
                    <a:latin typeface="Times New Roman" panose="02020603050405020304" pitchFamily="18" charset="0"/>
                  </a:rPr>
                  <a:t>, for a given</a:t>
                </a:r>
                <a14:m>
                  <m:oMath xmlns:m="http://schemas.openxmlformats.org/officeDocument/2006/math">
                    <m:r>
                      <a:rPr lang="en-US" altLang="zh-CN" b="0" i="1">
                        <a:effectLst/>
                        <a:latin typeface="Cambria Math" panose="02040503050406030204" pitchFamily="18" charset="0"/>
                      </a:rPr>
                      <m:t> </m:t>
                    </m:r>
                    <m:r>
                      <a:rPr lang="en-US" altLang="zh-CN" b="0" i="1">
                        <a:effectLst/>
                        <a:latin typeface="Cambria Math" panose="02040503050406030204" pitchFamily="18" charset="0"/>
                      </a:rPr>
                      <m:t>𝑌</m:t>
                    </m:r>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1</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2</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𝑘</m:t>
                            </m:r>
                          </m:sub>
                        </m:sSub>
                      </m:sub>
                    </m:sSub>
                    <m:r>
                      <a:rPr lang="en-US" altLang="zh-CN" b="0" i="1">
                        <a:effectLst/>
                        <a:latin typeface="Cambria Math" panose="02040503050406030204" pitchFamily="18" charset="0"/>
                      </a:rPr>
                      <m:t>}</m:t>
                    </m:r>
                  </m:oMath>
                </a14:m>
                <a:r>
                  <a:rPr lang="en-US" altLang="zh-CN" i="0" dirty="0">
                    <a:effectLst/>
                    <a:latin typeface="Times New Roman" panose="02020603050405020304" pitchFamily="18" charset="0"/>
                  </a:rPr>
                  <a:t>, </a:t>
                </a:r>
                <a:r>
                  <a:rPr lang="en-US" altLang="zh-CN" b="1" i="0" dirty="0">
                    <a:effectLst/>
                    <a:latin typeface="Times New Roman" panose="02020603050405020304" pitchFamily="18" charset="0"/>
                  </a:rPr>
                  <a:t>we only need do </a:t>
                </a:r>
                <a14:m>
                  <m:oMath xmlns:m="http://schemas.openxmlformats.org/officeDocument/2006/math">
                    <m:r>
                      <a:rPr lang="en-US" altLang="zh-CN" b="1" i="1">
                        <a:effectLst/>
                        <a:latin typeface="Cambria Math" panose="02040503050406030204" pitchFamily="18" charset="0"/>
                      </a:rPr>
                      <m:t>𝒏</m:t>
                    </m:r>
                    <m:r>
                      <a:rPr lang="en-US" altLang="zh-CN" b="1" i="1">
                        <a:effectLst/>
                        <a:latin typeface="Cambria Math" panose="020405030504060302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a:effectLst/>
                            <a:latin typeface="Cambria Math" panose="02040503050406030204" pitchFamily="18" charset="0"/>
                          </a:rPr>
                          <m:t>𝒊</m:t>
                        </m:r>
                      </m:e>
                      <m:sub>
                        <m:r>
                          <a:rPr lang="en-US" altLang="zh-CN" b="1" i="1">
                            <a:effectLst/>
                            <a:latin typeface="Cambria Math" panose="02040503050406030204" pitchFamily="18" charset="0"/>
                          </a:rPr>
                          <m:t>𝒌</m:t>
                        </m:r>
                      </m:sub>
                    </m:sSub>
                    <m:r>
                      <a:rPr lang="en-US" altLang="zh-CN" b="1" i="1">
                        <a:effectLst/>
                        <a:latin typeface="Cambria Math" panose="02040503050406030204" pitchFamily="18" charset="0"/>
                      </a:rPr>
                      <m:t>≈</m:t>
                    </m:r>
                    <m:r>
                      <a:rPr lang="en-US" altLang="zh-CN" b="1" i="1">
                        <a:effectLst/>
                        <a:latin typeface="Cambria Math" panose="02040503050406030204" pitchFamily="18" charset="0"/>
                      </a:rPr>
                      <m:t>𝒏</m:t>
                    </m:r>
                  </m:oMath>
                </a14:m>
                <a:r>
                  <a:rPr lang="en-US" altLang="zh-CN" b="1" i="0" dirty="0">
                    <a:effectLst/>
                    <a:latin typeface="Times New Roman" panose="02020603050405020304" pitchFamily="18" charset="0"/>
                  </a:rPr>
                  <a:t> multiply operations</a:t>
                </a:r>
                <a:r>
                  <a:rPr lang="en-US" altLang="zh-CN" i="0" dirty="0">
                    <a:effectLst/>
                    <a:latin typeface="Times New Roman" panose="02020603050405020304" pitchFamily="18" charset="0"/>
                  </a:rPr>
                  <a:t> to figure out </a:t>
                </a:r>
                <a14:m>
                  <m:oMath xmlns:m="http://schemas.openxmlformats.org/officeDocument/2006/math">
                    <m:func>
                      <m:funcPr>
                        <m:ctrlPr>
                          <a:rPr lang="zh-CN" altLang="zh-CN" i="1">
                            <a:effectLst/>
                            <a:latin typeface="Cambria Math" panose="02040503050406030204" pitchFamily="18" charset="0"/>
                            <a:ea typeface="Cambria Math" panose="02040503050406030204" pitchFamily="18" charset="0"/>
                          </a:rPr>
                        </m:ctrlPr>
                      </m:funcPr>
                      <m:fName>
                        <m:r>
                          <a:rPr lang="en-US" altLang="zh-CN" b="0" i="1">
                            <a:effectLst/>
                            <a:latin typeface="Cambria Math" panose="02040503050406030204" pitchFamily="18" charset="0"/>
                          </a:rPr>
                          <m:t>𝑠𝑢𝑝</m:t>
                        </m:r>
                      </m:fName>
                      <m:e>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1</m:t>
                                    </m:r>
                                  </m:sub>
                                </m:sSub>
                              </m:sub>
                            </m:sSub>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2</m:t>
                                    </m:r>
                                  </m:sub>
                                </m:sSub>
                              </m:sub>
                            </m:sSub>
                            <m:r>
                              <a:rPr lang="en-US" altLang="zh-CN" b="0" i="1">
                                <a:effectLst/>
                                <a:latin typeface="Cambria Math" panose="02040503050406030204" pitchFamily="18" charset="0"/>
                              </a:rPr>
                              <m:t>⋯</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𝑦</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𝑖</m:t>
                                    </m:r>
                                  </m:e>
                                  <m:sub>
                                    <m:r>
                                      <a:rPr lang="en-US" altLang="zh-CN" b="0" i="1">
                                        <a:effectLst/>
                                        <a:latin typeface="Cambria Math" panose="02040503050406030204" pitchFamily="18" charset="0"/>
                                      </a:rPr>
                                      <m:t>𝑘</m:t>
                                    </m:r>
                                  </m:sub>
                                </m:sSub>
                              </m:sub>
                            </m:sSub>
                          </m:e>
                        </m:d>
                      </m:e>
                    </m:func>
                  </m:oMath>
                </a14:m>
                <a:r>
                  <a:rPr lang="en-US" altLang="zh-CN" i="0" dirty="0" smtClean="0">
                    <a:effectLst/>
                    <a:latin typeface="Times New Roman" panose="02020603050405020304" pitchFamily="18" charset="0"/>
                  </a:rPr>
                  <a:t>.</a:t>
                </a:r>
              </a:p>
              <a:p>
                <a:pPr marL="342900" indent="-342900" algn="just">
                  <a:lnSpc>
                    <a:spcPct val="95000"/>
                  </a:lnSpc>
                  <a:spcAft>
                    <a:spcPts val="600"/>
                  </a:spcAft>
                  <a:buFont typeface="+mj-lt"/>
                  <a:buAutoNum type="alphaLcParenR"/>
                </a:pPr>
                <a:endParaRPr lang="en-US" altLang="zh-CN" i="1" dirty="0" smtClean="0">
                  <a:latin typeface="Times New Roman" panose="02020603050405020304" pitchFamily="18" charset="0"/>
                </a:endParaRPr>
              </a:p>
              <a:p>
                <a:pPr marL="342900" indent="-342900" algn="just">
                  <a:lnSpc>
                    <a:spcPct val="95000"/>
                  </a:lnSpc>
                  <a:spcAft>
                    <a:spcPts val="600"/>
                  </a:spcAft>
                  <a:buFont typeface="+mj-lt"/>
                  <a:buAutoNum type="alphaLcParenR"/>
                </a:pPr>
                <a:r>
                  <a:rPr lang="en-US" altLang="zh-CN" i="0" dirty="0" smtClean="0">
                    <a:effectLst/>
                    <a:latin typeface="Times New Roman" panose="02020603050405020304" pitchFamily="18" charset="0"/>
                  </a:rPr>
                  <a:t>Then</a:t>
                </a:r>
                <a:r>
                  <a:rPr lang="en-US" altLang="zh-CN" i="0" dirty="0">
                    <a:effectLst/>
                    <a:latin typeface="Times New Roman" panose="02020603050405020304" pitchFamily="18" charset="0"/>
                  </a:rPr>
                  <a:t>, for discontinues item set</a:t>
                </a:r>
                <a14:m>
                  <m:oMath xmlns:m="http://schemas.openxmlformats.org/officeDocument/2006/math">
                    <m:r>
                      <a:rPr lang="en-US" altLang="zh-CN" b="0" i="1">
                        <a:effectLst/>
                        <a:latin typeface="Cambria Math" panose="02040503050406030204" pitchFamily="18" charset="0"/>
                      </a:rPr>
                      <m:t> </m:t>
                    </m:r>
                    <m:r>
                      <a:rPr lang="en-US" altLang="zh-CN" b="0" i="1">
                        <a:effectLst/>
                        <a:latin typeface="Cambria Math" panose="02040503050406030204" pitchFamily="18" charset="0"/>
                      </a:rPr>
                      <m:t>𝐷𝑌</m:t>
                    </m:r>
                    <m:r>
                      <a:rPr lang="en-US" altLang="zh-CN" b="0" i="1">
                        <a:effectLst/>
                        <a:latin typeface="Cambria Math" panose="020405030504060302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𝑌</m:t>
                        </m:r>
                      </m:e>
                      <m:sub>
                        <m:r>
                          <a:rPr lang="en-US" altLang="zh-CN" b="0" i="1">
                            <a:effectLst/>
                            <a:latin typeface="Cambria Math" panose="02040503050406030204" pitchFamily="18" charset="0"/>
                          </a:rPr>
                          <m:t>1</m:t>
                        </m:r>
                      </m:sub>
                    </m:sSub>
                    <m:box>
                      <m:boxPr>
                        <m:ctrlPr>
                          <a:rPr lang="zh-CN" altLang="zh-CN" i="1">
                            <a:effectLst/>
                            <a:latin typeface="Cambria Math" panose="02040503050406030204" pitchFamily="18" charset="0"/>
                            <a:ea typeface="Cambria Math" panose="02040503050406030204" pitchFamily="18" charset="0"/>
                          </a:rPr>
                        </m:ctrlPr>
                      </m:boxPr>
                      <m:e>
                        <m:groupChr>
                          <m:groupChrPr>
                            <m:chr m:val="→"/>
                            <m:vertJc m:val="bot"/>
                            <m:ctrlPr>
                              <a:rPr lang="zh-CN" altLang="zh-CN" i="1">
                                <a:effectLst/>
                                <a:latin typeface="Cambria Math" panose="02040503050406030204" pitchFamily="18" charset="0"/>
                                <a:ea typeface="Cambria Math" panose="02040503050406030204" pitchFamily="18" charset="0"/>
                              </a:rPr>
                            </m:ctrlPr>
                          </m:groupChrPr>
                          <m:e>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𝑇</m:t>
                                </m:r>
                              </m:e>
                              <m:sub>
                                <m:r>
                                  <a:rPr lang="en-US" altLang="zh-CN" b="0" i="1">
                                    <a:effectLst/>
                                    <a:latin typeface="Cambria Math" panose="02040503050406030204" pitchFamily="18" charset="0"/>
                                  </a:rPr>
                                  <m:t>1</m:t>
                                </m:r>
                              </m:sub>
                            </m:sSub>
                          </m:e>
                        </m:groupChr>
                      </m:e>
                    </m:box>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𝑌</m:t>
                        </m:r>
                      </m:e>
                      <m:sub>
                        <m:r>
                          <a:rPr lang="en-US" altLang="zh-CN" b="0" i="1">
                            <a:effectLst/>
                            <a:latin typeface="Cambria Math" panose="02040503050406030204" pitchFamily="18" charset="0"/>
                          </a:rPr>
                          <m:t>2</m:t>
                        </m:r>
                      </m:sub>
                    </m:sSub>
                    <m:box>
                      <m:boxPr>
                        <m:ctrlPr>
                          <a:rPr lang="zh-CN" altLang="zh-CN" i="1">
                            <a:effectLst/>
                            <a:latin typeface="Cambria Math" panose="02040503050406030204" pitchFamily="18" charset="0"/>
                            <a:ea typeface="Cambria Math" panose="02040503050406030204" pitchFamily="18" charset="0"/>
                          </a:rPr>
                        </m:ctrlPr>
                      </m:boxPr>
                      <m:e>
                        <m:groupChr>
                          <m:groupChrPr>
                            <m:chr m:val="→"/>
                            <m:vertJc m:val="bot"/>
                            <m:ctrlPr>
                              <a:rPr lang="zh-CN" altLang="zh-CN" i="1">
                                <a:effectLst/>
                                <a:latin typeface="Cambria Math" panose="02040503050406030204" pitchFamily="18" charset="0"/>
                                <a:ea typeface="Cambria Math" panose="02040503050406030204" pitchFamily="18" charset="0"/>
                              </a:rPr>
                            </m:ctrlPr>
                          </m:groupChrPr>
                          <m:e>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𝑇</m:t>
                                </m:r>
                              </m:e>
                              <m:sub>
                                <m:r>
                                  <a:rPr lang="en-US" altLang="zh-CN" b="0" i="1">
                                    <a:effectLst/>
                                    <a:latin typeface="Cambria Math" panose="02040503050406030204" pitchFamily="18" charset="0"/>
                                  </a:rPr>
                                  <m:t>2</m:t>
                                </m:r>
                              </m:sub>
                            </m:sSub>
                          </m:e>
                        </m:groupChr>
                      </m:e>
                    </m:box>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𝑌</m:t>
                        </m:r>
                      </m:e>
                      <m:sub>
                        <m:r>
                          <a:rPr lang="en-US" altLang="zh-CN" b="0" i="1">
                            <a:effectLst/>
                            <a:latin typeface="Cambria Math" panose="02040503050406030204" pitchFamily="18" charset="0"/>
                          </a:rPr>
                          <m:t>3</m:t>
                        </m:r>
                      </m:sub>
                    </m:sSub>
                    <m:box>
                      <m:boxPr>
                        <m:ctrlPr>
                          <a:rPr lang="zh-CN" altLang="zh-CN" i="1">
                            <a:effectLst/>
                            <a:latin typeface="Cambria Math" panose="02040503050406030204" pitchFamily="18" charset="0"/>
                            <a:ea typeface="Cambria Math" panose="02040503050406030204" pitchFamily="18" charset="0"/>
                          </a:rPr>
                        </m:ctrlPr>
                      </m:boxPr>
                      <m:e>
                        <m:groupChr>
                          <m:groupChrPr>
                            <m:chr m:val="→"/>
                            <m:vertJc m:val="bot"/>
                            <m:ctrlPr>
                              <a:rPr lang="zh-CN" altLang="zh-CN" i="1">
                                <a:effectLst/>
                                <a:latin typeface="Cambria Math" panose="02040503050406030204" pitchFamily="18" charset="0"/>
                                <a:ea typeface="Cambria Math" panose="02040503050406030204" pitchFamily="18" charset="0"/>
                              </a:rPr>
                            </m:ctrlPr>
                          </m:groupChrPr>
                          <m:e>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𝑇</m:t>
                                </m:r>
                              </m:e>
                              <m:sub>
                                <m:r>
                                  <a:rPr lang="en-US" altLang="zh-CN" b="0" i="1">
                                    <a:effectLst/>
                                    <a:latin typeface="Cambria Math" panose="02040503050406030204" pitchFamily="18" charset="0"/>
                                  </a:rPr>
                                  <m:t>3</m:t>
                                </m:r>
                              </m:sub>
                            </m:sSub>
                          </m:e>
                        </m:groupChr>
                      </m:e>
                    </m:box>
                    <m:r>
                      <a:rPr lang="en-US" altLang="zh-CN" b="0" i="1">
                        <a:effectLst/>
                        <a:latin typeface="Cambria Math" panose="02040503050406030204" pitchFamily="18" charset="0"/>
                      </a:rPr>
                      <m:t>⋯</m:t>
                    </m:r>
                    <m:box>
                      <m:boxPr>
                        <m:ctrlPr>
                          <a:rPr lang="zh-CN" altLang="zh-CN" i="1">
                            <a:effectLst/>
                            <a:latin typeface="Cambria Math" panose="02040503050406030204" pitchFamily="18" charset="0"/>
                            <a:ea typeface="Cambria Math" panose="02040503050406030204" pitchFamily="18" charset="0"/>
                          </a:rPr>
                        </m:ctrlPr>
                      </m:boxPr>
                      <m:e>
                        <m:groupChr>
                          <m:groupChrPr>
                            <m:chr m:val="→"/>
                            <m:vertJc m:val="bot"/>
                            <m:ctrlPr>
                              <a:rPr lang="zh-CN" altLang="zh-CN" i="1">
                                <a:effectLst/>
                                <a:latin typeface="Cambria Math" panose="02040503050406030204" pitchFamily="18" charset="0"/>
                                <a:ea typeface="Cambria Math" panose="02040503050406030204" pitchFamily="18" charset="0"/>
                              </a:rPr>
                            </m:ctrlPr>
                          </m:groupChrPr>
                          <m:e>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𝑇</m:t>
                                </m:r>
                              </m:e>
                              <m:sub>
                                <m:r>
                                  <a:rPr lang="en-US" altLang="zh-CN" b="0" i="1">
                                    <a:effectLst/>
                                    <a:latin typeface="Cambria Math" panose="02040503050406030204" pitchFamily="18" charset="0"/>
                                  </a:rPr>
                                  <m:t>𝑐</m:t>
                                </m:r>
                                <m:r>
                                  <a:rPr lang="en-US" altLang="zh-CN" b="0" i="1">
                                    <a:effectLst/>
                                    <a:latin typeface="Cambria Math" panose="02040503050406030204" pitchFamily="18" charset="0"/>
                                  </a:rPr>
                                  <m:t>−1</m:t>
                                </m:r>
                              </m:sub>
                            </m:sSub>
                          </m:e>
                        </m:groupChr>
                      </m:e>
                    </m:box>
                    <m:sSub>
                      <m:sSubPr>
                        <m:ctrlPr>
                          <a:rPr lang="zh-CN" altLang="zh-CN" i="1">
                            <a:effectLst/>
                            <a:latin typeface="Cambria Math" panose="02040503050406030204" pitchFamily="18" charset="0"/>
                            <a:ea typeface="Cambria Math" panose="02040503050406030204" pitchFamily="18" charset="0"/>
                          </a:rPr>
                        </m:ctrlPr>
                      </m:sSubPr>
                      <m:e>
                        <m:r>
                          <a:rPr lang="en-US" altLang="zh-CN" b="0" i="1">
                            <a:effectLst/>
                            <a:latin typeface="Cambria Math" panose="02040503050406030204" pitchFamily="18" charset="0"/>
                          </a:rPr>
                          <m:t>𝑌</m:t>
                        </m:r>
                      </m:e>
                      <m:sub>
                        <m:r>
                          <a:rPr lang="en-US" altLang="zh-CN" b="0" i="1">
                            <a:effectLst/>
                            <a:latin typeface="Cambria Math" panose="02040503050406030204" pitchFamily="18" charset="0"/>
                          </a:rPr>
                          <m:t>𝑐</m:t>
                        </m:r>
                      </m:sub>
                    </m:sSub>
                    <m:r>
                      <a:rPr lang="en-US" altLang="zh-CN" b="0" i="1">
                        <a:effectLst/>
                        <a:latin typeface="Cambria Math" panose="02040503050406030204" pitchFamily="18" charset="0"/>
                      </a:rPr>
                      <m:t>}</m:t>
                    </m:r>
                  </m:oMath>
                </a14:m>
                <a:r>
                  <a:rPr lang="en-US" altLang="zh-CN" i="0" dirty="0">
                    <a:effectLst/>
                    <a:latin typeface="Times New Roman" panose="02020603050405020304" pitchFamily="18" charset="0"/>
                  </a:rPr>
                  <a:t>, </a:t>
                </a:r>
                <a:r>
                  <a:rPr lang="en-US" altLang="zh-CN" b="1" i="0" dirty="0">
                    <a:effectLst/>
                    <a:latin typeface="Times New Roman" panose="02020603050405020304" pitchFamily="18" charset="0"/>
                  </a:rPr>
                  <a:t>we only need do </a:t>
                </a:r>
                <a14:m>
                  <m:oMath xmlns:m="http://schemas.openxmlformats.org/officeDocument/2006/math">
                    <m:r>
                      <a:rPr lang="en-US" altLang="zh-CN" b="1" i="1">
                        <a:effectLst/>
                        <a:latin typeface="Cambria Math" panose="02040503050406030204" pitchFamily="18" charset="0"/>
                      </a:rPr>
                      <m:t>𝒏</m:t>
                    </m:r>
                    <m:r>
                      <a:rPr lang="en-US" altLang="zh-CN" b="1" i="1">
                        <a:effectLst/>
                        <a:latin typeface="Cambria Math" panose="020405030504060302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a:effectLst/>
                            <a:latin typeface="Cambria Math" panose="02040503050406030204" pitchFamily="18" charset="0"/>
                          </a:rPr>
                          <m:t>𝑻</m:t>
                        </m:r>
                      </m:e>
                      <m:sub>
                        <m:r>
                          <a:rPr lang="en-US" altLang="zh-CN" b="1" i="1">
                            <a:effectLst/>
                            <a:latin typeface="Cambria Math" panose="02040503050406030204" pitchFamily="18" charset="0"/>
                          </a:rPr>
                          <m:t>𝟏</m:t>
                        </m:r>
                      </m:sub>
                    </m:sSub>
                    <m:r>
                      <a:rPr lang="en-US" altLang="zh-CN" b="1" i="1">
                        <a:effectLst/>
                        <a:latin typeface="Cambria Math" panose="020405030504060302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a:effectLst/>
                            <a:latin typeface="Cambria Math" panose="02040503050406030204" pitchFamily="18" charset="0"/>
                          </a:rPr>
                          <m:t>𝑻</m:t>
                        </m:r>
                      </m:e>
                      <m:sub>
                        <m:r>
                          <a:rPr lang="en-US" altLang="zh-CN" b="1" i="1">
                            <a:effectLst/>
                            <a:latin typeface="Cambria Math" panose="02040503050406030204" pitchFamily="18" charset="0"/>
                          </a:rPr>
                          <m:t>𝟐</m:t>
                        </m:r>
                      </m:sub>
                    </m:sSub>
                    <m:r>
                      <a:rPr lang="en-US" altLang="zh-CN" b="1" i="1">
                        <a:effectLst/>
                        <a:latin typeface="Cambria Math" panose="020405030504060302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b="1" i="1">
                            <a:effectLst/>
                            <a:latin typeface="Cambria Math" panose="02040503050406030204" pitchFamily="18" charset="0"/>
                          </a:rPr>
                          <m:t>𝑻</m:t>
                        </m:r>
                      </m:e>
                      <m:sub>
                        <m:r>
                          <a:rPr lang="en-US" altLang="zh-CN" b="1" i="1">
                            <a:effectLst/>
                            <a:latin typeface="Cambria Math" panose="02040503050406030204" pitchFamily="18" charset="0"/>
                          </a:rPr>
                          <m:t>𝒄</m:t>
                        </m:r>
                        <m:r>
                          <a:rPr lang="en-US" altLang="zh-CN" b="1" i="1">
                            <a:effectLst/>
                            <a:latin typeface="Cambria Math" panose="02040503050406030204" pitchFamily="18" charset="0"/>
                          </a:rPr>
                          <m:t>−</m:t>
                        </m:r>
                        <m:r>
                          <a:rPr lang="en-US" altLang="zh-CN" b="1" i="1">
                            <a:effectLst/>
                            <a:latin typeface="Cambria Math" panose="02040503050406030204" pitchFamily="18" charset="0"/>
                          </a:rPr>
                          <m:t>𝟏</m:t>
                        </m:r>
                      </m:sub>
                    </m:sSub>
                  </m:oMath>
                </a14:m>
                <a:r>
                  <a:rPr lang="en-US" altLang="zh-CN" b="1" i="0" dirty="0">
                    <a:effectLst/>
                    <a:latin typeface="Times New Roman" panose="02020603050405020304" pitchFamily="18" charset="0"/>
                  </a:rPr>
                  <a:t> multiply operations </a:t>
                </a:r>
                <a:r>
                  <a:rPr lang="en-US" altLang="zh-CN" i="0" dirty="0">
                    <a:effectLst/>
                    <a:latin typeface="Times New Roman" panose="02020603050405020304" pitchFamily="18" charset="0"/>
                  </a:rPr>
                  <a:t>to figure out </a:t>
                </a:r>
                <a14:m>
                  <m:oMath xmlns:m="http://schemas.openxmlformats.org/officeDocument/2006/math">
                    <m:func>
                      <m:funcPr>
                        <m:ctrlPr>
                          <a:rPr lang="zh-CN" altLang="zh-CN" i="1">
                            <a:effectLst/>
                            <a:latin typeface="Cambria Math" panose="02040503050406030204" pitchFamily="18" charset="0"/>
                            <a:ea typeface="Cambria Math" panose="02040503050406030204" pitchFamily="18" charset="0"/>
                          </a:rPr>
                        </m:ctrlPr>
                      </m:funcPr>
                      <m:fName>
                        <m:r>
                          <a:rPr lang="en-US" altLang="zh-CN" b="0" i="1">
                            <a:effectLst/>
                            <a:latin typeface="Cambria Math" panose="02040503050406030204" pitchFamily="18" charset="0"/>
                          </a:rPr>
                          <m:t>𝑠𝑢𝑝</m:t>
                        </m:r>
                      </m:fName>
                      <m:e>
                        <m:d>
                          <m:dPr>
                            <m:ctrlPr>
                              <a:rPr lang="zh-CN" altLang="zh-CN" i="1">
                                <a:effectLst/>
                                <a:latin typeface="Cambria Math" panose="02040503050406030204" pitchFamily="18" charset="0"/>
                                <a:ea typeface="Cambria Math" panose="02040503050406030204" pitchFamily="18" charset="0"/>
                              </a:rPr>
                            </m:ctrlPr>
                          </m:dPr>
                          <m:e>
                            <m:r>
                              <a:rPr lang="en-US" altLang="zh-CN" b="0" i="1" kern="100">
                                <a:effectLst/>
                                <a:latin typeface="Cambria Math" panose="02040503050406030204" pitchFamily="18" charset="0"/>
                                <a:ea typeface="等线" panose="02010600030101010101" pitchFamily="2" charset="-122"/>
                              </a:rPr>
                              <m:t>𝐷𝑌</m:t>
                            </m:r>
                          </m:e>
                        </m:d>
                      </m:e>
                    </m:func>
                  </m:oMath>
                </a14:m>
                <a:r>
                  <a:rPr lang="en-US" altLang="zh-CN" i="0" dirty="0">
                    <a:effectLst/>
                    <a:latin typeface="Times New Roman" panose="02020603050405020304" pitchFamily="18" charset="0"/>
                  </a:rPr>
                  <a:t>.</a:t>
                </a:r>
                <a:endParaRPr lang="zh-CN" altLang="zh-CN" i="1" dirty="0">
                  <a:effectLst/>
                  <a:latin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65500" y="1738450"/>
                <a:ext cx="7952510" cy="3394199"/>
              </a:xfrm>
              <a:prstGeom prst="rect">
                <a:avLst/>
              </a:prstGeom>
              <a:blipFill>
                <a:blip r:embed="rId3"/>
                <a:stretch>
                  <a:fillRect l="-690" t="-1257" r="-536" b="-1975"/>
                </a:stretch>
              </a:blipFill>
            </p:spPr>
            <p:txBody>
              <a:bodyPr/>
              <a:lstStyle/>
              <a:p>
                <a:r>
                  <a:rPr lang="zh-CN" altLang="en-US">
                    <a:noFill/>
                  </a:rPr>
                  <a:t> </a:t>
                </a:r>
              </a:p>
            </p:txBody>
          </p:sp>
        </mc:Fallback>
      </mc:AlternateContent>
      <p:sp>
        <p:nvSpPr>
          <p:cNvPr id="2" name="矩形 1"/>
          <p:cNvSpPr/>
          <p:nvPr/>
        </p:nvSpPr>
        <p:spPr>
          <a:xfrm>
            <a:off x="565721" y="1019153"/>
            <a:ext cx="7552067" cy="646331"/>
          </a:xfrm>
          <a:prstGeom prst="rect">
            <a:avLst/>
          </a:prstGeom>
        </p:spPr>
        <p:txBody>
          <a:bodyPr wrap="none">
            <a:spAutoFit/>
          </a:bodyPr>
          <a:lstStyle/>
          <a:p>
            <a:r>
              <a:rPr lang="en-US" altLang="zh-CN" dirty="0" smtClean="0">
                <a:solidFill>
                  <a:srgbClr val="FF0000"/>
                </a:solidFill>
                <a:latin typeface="Times New Roman" panose="02020603050405020304" pitchFamily="18" charset="0"/>
              </a:rPr>
              <a:t>As I said, computing support rate by our definition is very simple, which means</a:t>
            </a:r>
          </a:p>
          <a:p>
            <a:r>
              <a:rPr lang="en-US" altLang="zh-CN" dirty="0" smtClean="0">
                <a:solidFill>
                  <a:srgbClr val="FF0000"/>
                </a:solidFill>
                <a:latin typeface="Times New Roman" panose="02020603050405020304" pitchFamily="18" charset="0"/>
              </a:rPr>
              <a:t>the complexity is very low. As a matter of fact, + </a:t>
            </a:r>
            <a:r>
              <a:rPr lang="zh-CN" altLang="en-US" dirty="0" smtClean="0">
                <a:solidFill>
                  <a:srgbClr val="FF0000"/>
                </a:solidFill>
                <a:latin typeface="Times New Roman" panose="02020603050405020304" pitchFamily="18" charset="0"/>
              </a:rPr>
              <a:t>照念以下</a:t>
            </a:r>
            <a:endParaRPr lang="zh-CN" altLang="en-US" dirty="0"/>
          </a:p>
        </p:txBody>
      </p:sp>
    </p:spTree>
    <p:extLst>
      <p:ext uri="{BB962C8B-B14F-4D97-AF65-F5344CB8AC3E}">
        <p14:creationId xmlns:p14="http://schemas.microsoft.com/office/powerpoint/2010/main" val="119192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Experimental Study</a:t>
            </a:r>
          </a:p>
        </p:txBody>
      </p:sp>
      <p:pic>
        <p:nvPicPr>
          <p:cNvPr id="14" name="图片 13"/>
          <p:cNvPicPr/>
          <p:nvPr/>
        </p:nvPicPr>
        <p:blipFill>
          <a:blip r:embed="rId2" cstate="print">
            <a:extLst>
              <a:ext uri="{28A0092B-C50C-407E-A947-70E740481C1C}">
                <a14:useLocalDpi xmlns:a14="http://schemas.microsoft.com/office/drawing/2010/main" val="0"/>
              </a:ext>
            </a:extLst>
          </a:blip>
          <a:stretch>
            <a:fillRect/>
          </a:stretch>
        </p:blipFill>
        <p:spPr>
          <a:xfrm>
            <a:off x="1885228" y="2632366"/>
            <a:ext cx="5180590" cy="3081799"/>
          </a:xfrm>
          <a:prstGeom prst="rect">
            <a:avLst/>
          </a:prstGeom>
        </p:spPr>
      </p:pic>
      <p:sp>
        <p:nvSpPr>
          <p:cNvPr id="5" name="TextBox 1"/>
          <p:cNvSpPr txBox="1"/>
          <p:nvPr/>
        </p:nvSpPr>
        <p:spPr>
          <a:xfrm>
            <a:off x="434775" y="1397652"/>
            <a:ext cx="7905661" cy="646331"/>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rPr>
              <a:t>The </a:t>
            </a:r>
            <a:r>
              <a:rPr lang="en-US" altLang="zh-CN" b="1" dirty="0" smtClean="0">
                <a:latin typeface="Times New Roman" panose="02020603050405020304" pitchFamily="18" charset="0"/>
                <a:ea typeface="宋体" panose="02010600030101010101" pitchFamily="2" charset="-122"/>
              </a:rPr>
              <a:t>Mean Daily Temperature</a:t>
            </a:r>
            <a:r>
              <a:rPr lang="en-US" altLang="zh-CN" dirty="0">
                <a:latin typeface="Times New Roman" panose="02020603050405020304" pitchFamily="18" charset="0"/>
                <a:ea typeface="宋体" panose="02010600030101010101" pitchFamily="2" charset="-122"/>
              </a:rPr>
              <a:t>, </a:t>
            </a:r>
            <a:endParaRPr lang="en-US" altLang="zh-CN" dirty="0" smtClean="0">
              <a:latin typeface="Times New Roman" panose="02020603050405020304" pitchFamily="18" charset="0"/>
              <a:ea typeface="宋体" panose="02010600030101010101" pitchFamily="2" charset="-122"/>
            </a:endParaRPr>
          </a:p>
          <a:p>
            <a:r>
              <a:rPr lang="en-US" altLang="zh-CN" dirty="0" smtClean="0">
                <a:latin typeface="Times New Roman" panose="02020603050405020304" pitchFamily="18" charset="0"/>
                <a:ea typeface="宋体" panose="02010600030101010101" pitchFamily="2" charset="-122"/>
              </a:rPr>
              <a:t>Fisher </a:t>
            </a:r>
            <a:r>
              <a:rPr lang="en-US" altLang="zh-CN" dirty="0">
                <a:latin typeface="Times New Roman" panose="02020603050405020304" pitchFamily="18" charset="0"/>
                <a:ea typeface="宋体" panose="02010600030101010101" pitchFamily="2" charset="-122"/>
              </a:rPr>
              <a:t>River near Dallas, Jan 01, 1988 to Dec 31, 1991</a:t>
            </a:r>
            <a:endParaRPr lang="zh-CN" altLang="en-US" dirty="0"/>
          </a:p>
        </p:txBody>
      </p:sp>
      <p:sp>
        <p:nvSpPr>
          <p:cNvPr id="2" name="矩形 1"/>
          <p:cNvSpPr/>
          <p:nvPr/>
        </p:nvSpPr>
        <p:spPr>
          <a:xfrm>
            <a:off x="4152900" y="484522"/>
            <a:ext cx="4572000" cy="2031325"/>
          </a:xfrm>
          <a:prstGeom prst="rect">
            <a:avLst/>
          </a:prstGeom>
        </p:spPr>
        <p:txBody>
          <a:bodyPr>
            <a:spAutoFit/>
          </a:bodyPr>
          <a:lstStyle/>
          <a:p>
            <a:r>
              <a:rPr lang="en-US" altLang="zh-CN" dirty="0">
                <a:solidFill>
                  <a:srgbClr val="FF0000"/>
                </a:solidFill>
                <a:latin typeface="Times New Roman" panose="02020603050405020304" pitchFamily="18" charset="0"/>
              </a:rPr>
              <a:t>we briefly carried out an experiment by our definition and mining process on real time </a:t>
            </a:r>
            <a:r>
              <a:rPr lang="en-US" altLang="zh-CN" dirty="0">
                <a:solidFill>
                  <a:srgbClr val="FF0000"/>
                </a:solidFill>
                <a:latin typeface="Times New Roman" panose="02020603050405020304" pitchFamily="18" charset="0"/>
              </a:rPr>
              <a:t>series. </a:t>
            </a:r>
            <a:r>
              <a:rPr lang="en-US" altLang="zh-CN" dirty="0">
                <a:solidFill>
                  <a:srgbClr val="FF0000"/>
                </a:solidFill>
                <a:latin typeface="Times New Roman" panose="02020603050405020304" pitchFamily="18" charset="0"/>
              </a:rPr>
              <a:t>The mean daily </a:t>
            </a:r>
            <a:r>
              <a:rPr lang="en-US" altLang="zh-CN" dirty="0">
                <a:solidFill>
                  <a:srgbClr val="FF0000"/>
                </a:solidFill>
                <a:latin typeface="Times New Roman" panose="02020603050405020304" pitchFamily="18" charset="0"/>
              </a:rPr>
              <a:t>temperature, </a:t>
            </a:r>
            <a:r>
              <a:rPr lang="en-US" altLang="zh-CN" dirty="0">
                <a:solidFill>
                  <a:srgbClr val="FF0000"/>
                </a:solidFill>
                <a:latin typeface="Times New Roman" panose="02020603050405020304" pitchFamily="18" charset="0"/>
              </a:rPr>
              <a:t>is used for this experiment. We choose it because the length of window can be easily determined in such date. For this data, we expect to dig out the cyclical trend by our method. </a:t>
            </a:r>
            <a:endParaRPr lang="zh-CN" altLang="en-US"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894062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Experimental Study</a:t>
            </a:r>
          </a:p>
        </p:txBody>
      </p:sp>
      <p:pic>
        <p:nvPicPr>
          <p:cNvPr id="7172" name="图片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00" y="2872213"/>
            <a:ext cx="1980000" cy="14816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11109" y="4657306"/>
            <a:ext cx="92047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the 1-st center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A1</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 the 2-nd center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A2</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the 3-rd center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A3</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 the 4-th center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A4</a:t>
            </a:r>
            <a:endParaRPr kumimoji="0" lang="en-US" altLang="zh-CN" sz="1600" b="0" i="0" u="none" strike="noStrike" cap="none" normalizeH="0" baseline="0" dirty="0" smtClean="0">
              <a:ln>
                <a:noFill/>
              </a:ln>
              <a:solidFill>
                <a:schemeClr val="tx1"/>
              </a:solidFill>
              <a:effectLst/>
            </a:endParaRPr>
          </a:p>
        </p:txBody>
      </p:sp>
      <p:pic>
        <p:nvPicPr>
          <p:cNvPr id="11" name="图片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679" y="2872221"/>
            <a:ext cx="1980000" cy="149510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930" y="2872213"/>
            <a:ext cx="1980000" cy="1481636"/>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2988" y="2872220"/>
            <a:ext cx="1980000" cy="14951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
          <p:cNvSpPr txBox="1"/>
          <p:nvPr/>
        </p:nvSpPr>
        <p:spPr>
          <a:xfrm>
            <a:off x="434775" y="1397652"/>
            <a:ext cx="7905661" cy="369332"/>
          </a:xfrm>
          <a:prstGeom prst="rect">
            <a:avLst/>
          </a:prstGeom>
          <a:noFill/>
        </p:spPr>
        <p:txBody>
          <a:bodyPr wrap="square" rtlCol="0">
            <a:spAutoFit/>
          </a:bodyPr>
          <a:lstStyle/>
          <a:p>
            <a:r>
              <a:rPr lang="en-US" altLang="zh-CN" b="1" dirty="0" smtClean="0">
                <a:latin typeface="Times New Roman" panose="02020603050405020304" pitchFamily="18" charset="0"/>
                <a:ea typeface="宋体" panose="02010600030101010101" pitchFamily="2" charset="-122"/>
              </a:rPr>
              <a:t>Four Clusters Based on LFIG</a:t>
            </a:r>
            <a:endParaRPr lang="zh-CN" altLang="en-US" dirty="0"/>
          </a:p>
        </p:txBody>
      </p:sp>
      <p:sp>
        <p:nvSpPr>
          <p:cNvPr id="2" name="矩形 1"/>
          <p:cNvSpPr/>
          <p:nvPr/>
        </p:nvSpPr>
        <p:spPr>
          <a:xfrm>
            <a:off x="4037809" y="296900"/>
            <a:ext cx="4572000" cy="4247317"/>
          </a:xfrm>
          <a:prstGeom prst="rect">
            <a:avLst/>
          </a:prstGeom>
        </p:spPr>
        <p:txBody>
          <a:bodyPr>
            <a:spAutoFit/>
          </a:bodyPr>
          <a:lstStyle/>
          <a:p>
            <a:r>
              <a:rPr lang="en-US" altLang="zh-CN" dirty="0">
                <a:solidFill>
                  <a:srgbClr val="FF0000"/>
                </a:solidFill>
                <a:latin typeface="Times New Roman" panose="02020603050405020304" pitchFamily="18" charset="0"/>
              </a:rPr>
              <a:t>First, we set the length of a temporal window to be </a:t>
            </a:r>
            <a:r>
              <a:rPr lang="zh-CN" altLang="en-US" dirty="0">
                <a:solidFill>
                  <a:srgbClr val="FF0000"/>
                </a:solidFill>
                <a:latin typeface="Times New Roman" panose="02020603050405020304" pitchFamily="18" charset="0"/>
              </a:rPr>
              <a:t>𝑇</a:t>
            </a:r>
            <a:r>
              <a:rPr lang="en-US" altLang="zh-CN" dirty="0">
                <a:solidFill>
                  <a:srgbClr val="FF0000"/>
                </a:solidFill>
                <a:latin typeface="Times New Roman" panose="02020603050405020304" pitchFamily="18" charset="0"/>
              </a:rPr>
              <a:t>=92 days, about a quarter of circle and such length does not cut off the cycle of periodic data, then the whole time series is divided into 33 temporal </a:t>
            </a:r>
            <a:r>
              <a:rPr lang="en-US" altLang="zh-CN" dirty="0">
                <a:solidFill>
                  <a:srgbClr val="FF0000"/>
                </a:solidFill>
                <a:latin typeface="Times New Roman" panose="02020603050405020304" pitchFamily="18" charset="0"/>
              </a:rPr>
              <a:t>windows. </a:t>
            </a:r>
            <a:r>
              <a:rPr lang="en-US" altLang="zh-CN" dirty="0">
                <a:solidFill>
                  <a:srgbClr val="FF0000"/>
                </a:solidFill>
                <a:latin typeface="Times New Roman" panose="02020603050405020304" pitchFamily="18" charset="0"/>
              </a:rPr>
              <a:t>Now we translate the original time series </a:t>
            </a:r>
            <a:r>
              <a:rPr lang="en-US" altLang="zh-CN" dirty="0">
                <a:solidFill>
                  <a:srgbClr val="FF0000"/>
                </a:solidFill>
                <a:latin typeface="Times New Roman" panose="02020603050405020304" pitchFamily="18" charset="0"/>
              </a:rPr>
              <a:t>into </a:t>
            </a:r>
            <a:r>
              <a:rPr lang="en-US" altLang="zh-CN" dirty="0">
                <a:solidFill>
                  <a:srgbClr val="FF0000"/>
                </a:solidFill>
                <a:latin typeface="Times New Roman" panose="02020603050405020304" pitchFamily="18" charset="0"/>
              </a:rPr>
              <a:t>the time window </a:t>
            </a:r>
            <a:r>
              <a:rPr lang="en-US" altLang="zh-CN" dirty="0">
                <a:solidFill>
                  <a:srgbClr val="FF0000"/>
                </a:solidFill>
                <a:latin typeface="Times New Roman" panose="02020603050405020304" pitchFamily="18" charset="0"/>
              </a:rPr>
              <a:t>series. </a:t>
            </a:r>
            <a:r>
              <a:rPr lang="en-US" altLang="zh-CN" dirty="0">
                <a:solidFill>
                  <a:srgbClr val="FF0000"/>
                </a:solidFill>
                <a:latin typeface="Times New Roman" panose="02020603050405020304" pitchFamily="18" charset="0"/>
              </a:rPr>
              <a:t>For each time window, we apply LFIG method to generate the fuzzy information </a:t>
            </a:r>
            <a:r>
              <a:rPr lang="en-US" altLang="zh-CN" dirty="0">
                <a:solidFill>
                  <a:srgbClr val="FF0000"/>
                </a:solidFill>
                <a:latin typeface="Times New Roman" panose="02020603050405020304" pitchFamily="18" charset="0"/>
              </a:rPr>
              <a:t>granules. </a:t>
            </a:r>
            <a:r>
              <a:rPr lang="en-US" altLang="zh-CN" dirty="0">
                <a:solidFill>
                  <a:srgbClr val="FF0000"/>
                </a:solidFill>
                <a:latin typeface="Times New Roman" panose="02020603050405020304" pitchFamily="18" charset="0"/>
              </a:rPr>
              <a:t>Second, we apply FCM on the results of LFIG to cluster the 33 fuzzy information granules into 4 classifications.</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The results of fuzzy information granulation can reflect the data clustering in a way easy for human to understand with the aids of LFIG, as shown in </a:t>
            </a:r>
            <a:r>
              <a:rPr lang="en-US" altLang="zh-CN" dirty="0" smtClean="0">
                <a:solidFill>
                  <a:srgbClr val="FF0000"/>
                </a:solidFill>
                <a:latin typeface="Times New Roman" panose="02020603050405020304" pitchFamily="18" charset="0"/>
              </a:rPr>
              <a:t>picture.</a:t>
            </a:r>
            <a:endParaRPr lang="zh-CN" altLang="en-US"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16848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Experimental Study</a:t>
            </a:r>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4176617238"/>
                  </p:ext>
                </p:extLst>
              </p:nvPr>
            </p:nvGraphicFramePr>
            <p:xfrm>
              <a:off x="1399309" y="1997436"/>
              <a:ext cx="6096000" cy="3170312"/>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559687115"/>
                        </a:ext>
                      </a:extLst>
                    </a:gridCol>
                    <a:gridCol w="1219200">
                      <a:extLst>
                        <a:ext uri="{9D8B030D-6E8A-4147-A177-3AD203B41FA5}">
                          <a16:colId xmlns:a16="http://schemas.microsoft.com/office/drawing/2014/main" val="1182803930"/>
                        </a:ext>
                      </a:extLst>
                    </a:gridCol>
                    <a:gridCol w="1219200">
                      <a:extLst>
                        <a:ext uri="{9D8B030D-6E8A-4147-A177-3AD203B41FA5}">
                          <a16:colId xmlns:a16="http://schemas.microsoft.com/office/drawing/2014/main" val="640794500"/>
                        </a:ext>
                      </a:extLst>
                    </a:gridCol>
                    <a:gridCol w="1219200">
                      <a:extLst>
                        <a:ext uri="{9D8B030D-6E8A-4147-A177-3AD203B41FA5}">
                          <a16:colId xmlns:a16="http://schemas.microsoft.com/office/drawing/2014/main" val="1845235654"/>
                        </a:ext>
                      </a:extLst>
                    </a:gridCol>
                    <a:gridCol w="1219200">
                      <a:extLst>
                        <a:ext uri="{9D8B030D-6E8A-4147-A177-3AD203B41FA5}">
                          <a16:colId xmlns:a16="http://schemas.microsoft.com/office/drawing/2014/main" val="3446962648"/>
                        </a:ext>
                      </a:extLst>
                    </a:gridCol>
                  </a:tblGrid>
                  <a:tr h="250288">
                    <a:tc rowSpan="2">
                      <a:txBody>
                        <a:bodyPr/>
                        <a:lstStyle/>
                        <a:p>
                          <a:pPr algn="ctr">
                            <a:spcAft>
                              <a:spcPts val="0"/>
                            </a:spcAft>
                          </a:pPr>
                          <a:r>
                            <a:rPr lang="en-US" sz="1400">
                              <a:effectLst/>
                            </a:rPr>
                            <a:t>Rule</a:t>
                          </a:r>
                          <a:endParaRPr lang="zh-CN" sz="1400" b="1">
                            <a:effectLst/>
                            <a:latin typeface="Times New Roman" panose="02020603050405020304" pitchFamily="18" charset="0"/>
                            <a:ea typeface="宋体" panose="02010600030101010101" pitchFamily="2" charset="-122"/>
                          </a:endParaRPr>
                        </a:p>
                      </a:txBody>
                      <a:tcPr marL="68580" marR="68580" marT="0" marB="0" anchor="ctr"/>
                    </a:tc>
                    <a:tc gridSpan="4">
                      <a:txBody>
                        <a:bodyPr/>
                        <a:lstStyle/>
                        <a:p>
                          <a:pPr algn="ctr">
                            <a:spcAft>
                              <a:spcPts val="0"/>
                            </a:spcAft>
                          </a:pPr>
                          <a:r>
                            <a:rPr lang="en-US" sz="1400" dirty="0">
                              <a:effectLst/>
                            </a:rPr>
                            <a:t>fuzzy association rules</a:t>
                          </a:r>
                          <a:endParaRPr lang="zh-CN" sz="1400" b="1"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6562929"/>
                      </a:ext>
                    </a:extLst>
                  </a:tr>
                  <a:tr h="250288">
                    <a:tc vMerge="1">
                      <a:txBody>
                        <a:bodyPr/>
                        <a:lstStyle/>
                        <a:p>
                          <a:endParaRPr lang="zh-CN" altLang="en-US"/>
                        </a:p>
                      </a:txBody>
                      <a:tcPr/>
                    </a:tc>
                    <a:tc>
                      <a:txBody>
                        <a:bodyPr/>
                        <a:lstStyle/>
                        <a:p>
                          <a:pPr algn="ctr">
                            <a:spcAft>
                              <a:spcPts val="0"/>
                            </a:spcAft>
                          </a:pPr>
                          <a:r>
                            <a:rPr lang="en-US" sz="1400">
                              <a:effectLst/>
                            </a:rPr>
                            <a:t>antecedent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consequent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Support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Confidence</a:t>
                          </a:r>
                          <a:endParaRPr lang="zh-CN" sz="1400" b="1"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44980341"/>
                      </a:ext>
                    </a:extLst>
                  </a:tr>
                  <a:tr h="333717">
                    <a:tc>
                      <a:txBody>
                        <a:bodyPr/>
                        <a:lstStyle/>
                        <a:p>
                          <a:pPr algn="just">
                            <a:spcAft>
                              <a:spcPts val="0"/>
                            </a:spcAft>
                          </a:pPr>
                          <a:r>
                            <a:rPr lang="en-US" sz="1400">
                              <a:effectLst/>
                            </a:rPr>
                            <a:t>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0.1583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0.9796</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38709598"/>
                      </a:ext>
                    </a:extLst>
                  </a:tr>
                  <a:tr h="333717">
                    <a:tc>
                      <a:txBody>
                        <a:bodyPr/>
                        <a:lstStyle/>
                        <a:p>
                          <a:pPr algn="just">
                            <a:spcAft>
                              <a:spcPts val="0"/>
                            </a:spcAft>
                          </a:pPr>
                          <a:r>
                            <a:rPr lang="en-US" sz="1400">
                              <a:effectLst/>
                            </a:rPr>
                            <a:t>2</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0.1682</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0.9792</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03343612"/>
                      </a:ext>
                    </a:extLst>
                  </a:tr>
                  <a:tr h="333717">
                    <a:tc>
                      <a:txBody>
                        <a:bodyPr/>
                        <a:lstStyle/>
                        <a:p>
                          <a:pPr algn="just">
                            <a:spcAft>
                              <a:spcPts val="0"/>
                            </a:spcAft>
                          </a:pPr>
                          <a:r>
                            <a:rPr lang="en-US" sz="1400">
                              <a:effectLst/>
                            </a:rPr>
                            <a:t>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0.2059</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61928446"/>
                      </a:ext>
                    </a:extLst>
                  </a:tr>
                  <a:tr h="333717">
                    <a:tc>
                      <a:txBody>
                        <a:bodyPr/>
                        <a:lstStyle/>
                        <a:p>
                          <a:pPr algn="just">
                            <a:spcAft>
                              <a:spcPts val="0"/>
                            </a:spcAft>
                          </a:pPr>
                          <a:r>
                            <a:rPr lang="en-US" sz="1400">
                              <a:effectLst/>
                            </a:rPr>
                            <a:t>4</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0.1659</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21452763"/>
                      </a:ext>
                    </a:extLst>
                  </a:tr>
                  <a:tr h="333717">
                    <a:tc>
                      <a:txBody>
                        <a:bodyPr/>
                        <a:lstStyle/>
                        <a:p>
                          <a:pPr algn="just">
                            <a:spcAft>
                              <a:spcPts val="0"/>
                            </a:spcAft>
                          </a:pPr>
                          <a:r>
                            <a:rPr lang="en-US" sz="1400">
                              <a:effectLst/>
                            </a:rPr>
                            <a:t>5</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0.1591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0.9760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26733103"/>
                      </a:ext>
                    </a:extLst>
                  </a:tr>
                  <a:tr h="333717">
                    <a:tc>
                      <a:txBody>
                        <a:bodyPr/>
                        <a:lstStyle/>
                        <a:p>
                          <a:pPr algn="just">
                            <a:spcAft>
                              <a:spcPts val="0"/>
                            </a:spcAft>
                          </a:pPr>
                          <a:r>
                            <a:rPr lang="en-US" sz="1400">
                              <a:effectLst/>
                            </a:rPr>
                            <a:t>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oMath>
                            </m:oMathPara>
                          </a14:m>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0.2215</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0.9759</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70805522"/>
                      </a:ext>
                    </a:extLst>
                  </a:tr>
                  <a:tr h="333717">
                    <a:tc>
                      <a:txBody>
                        <a:bodyPr/>
                        <a:lstStyle/>
                        <a:p>
                          <a:pPr algn="just">
                            <a:spcAft>
                              <a:spcPts val="0"/>
                            </a:spcAft>
                          </a:pPr>
                          <a:r>
                            <a:rPr lang="en-US" sz="1400">
                              <a:effectLst/>
                            </a:rPr>
                            <a:t>7</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0.2213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0.9750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3940902"/>
                      </a:ext>
                    </a:extLst>
                  </a:tr>
                  <a:tr h="333717">
                    <a:tc>
                      <a:txBody>
                        <a:bodyPr/>
                        <a:lstStyle/>
                        <a:p>
                          <a:pPr algn="just">
                            <a:spcAft>
                              <a:spcPts val="0"/>
                            </a:spcAft>
                          </a:pPr>
                          <a:r>
                            <a:rPr lang="en-US" sz="1400">
                              <a:effectLst/>
                            </a:rPr>
                            <a:t>8</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1</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4</m:t>
                                    </m:r>
                                  </m:sub>
                                </m:sSub>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2</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a:effectLst/>
                                        <a:latin typeface="Cambria Math" panose="02040503050406030204" pitchFamily="18" charset="0"/>
                                      </a:rPr>
                                    </m:ctrlPr>
                                  </m:sSubPr>
                                  <m:e>
                                    <m:r>
                                      <a:rPr lang="en-US" sz="1400">
                                        <a:effectLst/>
                                        <a:latin typeface="Cambria Math" panose="02040503050406030204" pitchFamily="18" charset="0"/>
                                      </a:rPr>
                                      <m:t>𝐴</m:t>
                                    </m:r>
                                  </m:e>
                                  <m:sub>
                                    <m:r>
                                      <a:rPr lang="en-US" sz="1400">
                                        <a:effectLst/>
                                        <a:latin typeface="Cambria Math" panose="02040503050406030204" pitchFamily="18" charset="0"/>
                                      </a:rPr>
                                      <m:t>3</m:t>
                                    </m:r>
                                  </m:sub>
                                </m:sSub>
                              </m:oMath>
                            </m:oMathPara>
                          </a14:m>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0.2036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0.9657</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7934868"/>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4176617238"/>
                  </p:ext>
                </p:extLst>
              </p:nvPr>
            </p:nvGraphicFramePr>
            <p:xfrm>
              <a:off x="1399309" y="1997436"/>
              <a:ext cx="6096000" cy="3170312"/>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559687115"/>
                        </a:ext>
                      </a:extLst>
                    </a:gridCol>
                    <a:gridCol w="1219200">
                      <a:extLst>
                        <a:ext uri="{9D8B030D-6E8A-4147-A177-3AD203B41FA5}">
                          <a16:colId xmlns:a16="http://schemas.microsoft.com/office/drawing/2014/main" val="1182803930"/>
                        </a:ext>
                      </a:extLst>
                    </a:gridCol>
                    <a:gridCol w="1219200">
                      <a:extLst>
                        <a:ext uri="{9D8B030D-6E8A-4147-A177-3AD203B41FA5}">
                          <a16:colId xmlns:a16="http://schemas.microsoft.com/office/drawing/2014/main" val="640794500"/>
                        </a:ext>
                      </a:extLst>
                    </a:gridCol>
                    <a:gridCol w="1219200">
                      <a:extLst>
                        <a:ext uri="{9D8B030D-6E8A-4147-A177-3AD203B41FA5}">
                          <a16:colId xmlns:a16="http://schemas.microsoft.com/office/drawing/2014/main" val="1845235654"/>
                        </a:ext>
                      </a:extLst>
                    </a:gridCol>
                    <a:gridCol w="1219200">
                      <a:extLst>
                        <a:ext uri="{9D8B030D-6E8A-4147-A177-3AD203B41FA5}">
                          <a16:colId xmlns:a16="http://schemas.microsoft.com/office/drawing/2014/main" val="3446962648"/>
                        </a:ext>
                      </a:extLst>
                    </a:gridCol>
                  </a:tblGrid>
                  <a:tr h="250288">
                    <a:tc rowSpan="2">
                      <a:txBody>
                        <a:bodyPr/>
                        <a:lstStyle/>
                        <a:p>
                          <a:pPr algn="ctr">
                            <a:spcAft>
                              <a:spcPts val="0"/>
                            </a:spcAft>
                          </a:pPr>
                          <a:r>
                            <a:rPr lang="en-US" sz="1400">
                              <a:effectLst/>
                            </a:rPr>
                            <a:t>Rule</a:t>
                          </a:r>
                          <a:endParaRPr lang="zh-CN" sz="1400" b="1">
                            <a:effectLst/>
                            <a:latin typeface="Times New Roman" panose="02020603050405020304" pitchFamily="18" charset="0"/>
                            <a:ea typeface="宋体" panose="02010600030101010101" pitchFamily="2" charset="-122"/>
                          </a:endParaRPr>
                        </a:p>
                      </a:txBody>
                      <a:tcPr marL="68580" marR="68580" marT="0" marB="0" anchor="ctr"/>
                    </a:tc>
                    <a:tc gridSpan="4">
                      <a:txBody>
                        <a:bodyPr/>
                        <a:lstStyle/>
                        <a:p>
                          <a:pPr algn="ctr">
                            <a:spcAft>
                              <a:spcPts val="0"/>
                            </a:spcAft>
                          </a:pPr>
                          <a:r>
                            <a:rPr lang="en-US" sz="1400" dirty="0">
                              <a:effectLst/>
                            </a:rPr>
                            <a:t>fuzzy association rules</a:t>
                          </a:r>
                          <a:endParaRPr lang="zh-CN" sz="1400" b="1"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6562929"/>
                      </a:ext>
                    </a:extLst>
                  </a:tr>
                  <a:tr h="250288">
                    <a:tc vMerge="1">
                      <a:txBody>
                        <a:bodyPr/>
                        <a:lstStyle/>
                        <a:p>
                          <a:endParaRPr lang="zh-CN" altLang="en-US"/>
                        </a:p>
                      </a:txBody>
                      <a:tcPr/>
                    </a:tc>
                    <a:tc>
                      <a:txBody>
                        <a:bodyPr/>
                        <a:lstStyle/>
                        <a:p>
                          <a:pPr algn="ctr">
                            <a:spcAft>
                              <a:spcPts val="0"/>
                            </a:spcAft>
                          </a:pPr>
                          <a:r>
                            <a:rPr lang="en-US" sz="1400">
                              <a:effectLst/>
                            </a:rPr>
                            <a:t>antecedent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consequent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Support</a:t>
                          </a:r>
                          <a:endParaRPr lang="zh-CN" sz="14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Confidence</a:t>
                          </a:r>
                          <a:endParaRPr lang="zh-CN" sz="1400" b="1"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44980341"/>
                      </a:ext>
                    </a:extLst>
                  </a:tr>
                  <a:tr h="333717">
                    <a:tc>
                      <a:txBody>
                        <a:bodyPr/>
                        <a:lstStyle/>
                        <a:p>
                          <a:pPr algn="just">
                            <a:spcAft>
                              <a:spcPts val="0"/>
                            </a:spcAft>
                          </a:pPr>
                          <a:r>
                            <a:rPr lang="en-US" sz="1400">
                              <a:effectLst/>
                            </a:rPr>
                            <a:t>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165455" r="-301500" b="-712727"/>
                          </a:stretch>
                        </a:blipFill>
                      </a:tcPr>
                    </a:tc>
                    <a:tc>
                      <a:txBody>
                        <a:bodyPr/>
                        <a:lstStyle/>
                        <a:p>
                          <a:endParaRPr lang="zh-CN"/>
                        </a:p>
                      </a:txBody>
                      <a:tcPr marL="68580" marR="68580" marT="0" marB="0" anchor="ctr">
                        <a:blipFill>
                          <a:blip r:embed="rId2"/>
                          <a:stretch>
                            <a:fillRect l="-199502" t="-165455" r="-200000" b="-712727"/>
                          </a:stretch>
                        </a:blipFill>
                      </a:tcPr>
                    </a:tc>
                    <a:tc>
                      <a:txBody>
                        <a:bodyPr/>
                        <a:lstStyle/>
                        <a:p>
                          <a:pPr algn="ctr">
                            <a:spcAft>
                              <a:spcPts val="0"/>
                            </a:spcAft>
                          </a:pPr>
                          <a:r>
                            <a:rPr lang="en-US" sz="1400">
                              <a:effectLst/>
                            </a:rPr>
                            <a:t>0.1583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0.9796</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38709598"/>
                      </a:ext>
                    </a:extLst>
                  </a:tr>
                  <a:tr h="333717">
                    <a:tc>
                      <a:txBody>
                        <a:bodyPr/>
                        <a:lstStyle/>
                        <a:p>
                          <a:pPr algn="just">
                            <a:spcAft>
                              <a:spcPts val="0"/>
                            </a:spcAft>
                          </a:pPr>
                          <a:r>
                            <a:rPr lang="en-US" sz="1400">
                              <a:effectLst/>
                            </a:rPr>
                            <a:t>2</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265455" r="-301500" b="-612727"/>
                          </a:stretch>
                        </a:blipFill>
                      </a:tcPr>
                    </a:tc>
                    <a:tc>
                      <a:txBody>
                        <a:bodyPr/>
                        <a:lstStyle/>
                        <a:p>
                          <a:endParaRPr lang="zh-CN"/>
                        </a:p>
                      </a:txBody>
                      <a:tcPr marL="68580" marR="68580" marT="0" marB="0" anchor="ctr">
                        <a:blipFill>
                          <a:blip r:embed="rId2"/>
                          <a:stretch>
                            <a:fillRect l="-199502" t="-265455" r="-200000" b="-612727"/>
                          </a:stretch>
                        </a:blipFill>
                      </a:tcPr>
                    </a:tc>
                    <a:tc>
                      <a:txBody>
                        <a:bodyPr/>
                        <a:lstStyle/>
                        <a:p>
                          <a:pPr algn="ctr">
                            <a:spcAft>
                              <a:spcPts val="0"/>
                            </a:spcAft>
                          </a:pPr>
                          <a:r>
                            <a:rPr lang="en-US" sz="1400" dirty="0">
                              <a:effectLst/>
                            </a:rPr>
                            <a:t>0.1682</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0.9792</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03343612"/>
                      </a:ext>
                    </a:extLst>
                  </a:tr>
                  <a:tr h="333717">
                    <a:tc>
                      <a:txBody>
                        <a:bodyPr/>
                        <a:lstStyle/>
                        <a:p>
                          <a:pPr algn="just">
                            <a:spcAft>
                              <a:spcPts val="0"/>
                            </a:spcAft>
                          </a:pPr>
                          <a:r>
                            <a:rPr lang="en-US" sz="1400">
                              <a:effectLst/>
                            </a:rPr>
                            <a:t>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365455" r="-301500" b="-512727"/>
                          </a:stretch>
                        </a:blipFill>
                      </a:tcPr>
                    </a:tc>
                    <a:tc>
                      <a:txBody>
                        <a:bodyPr/>
                        <a:lstStyle/>
                        <a:p>
                          <a:endParaRPr lang="zh-CN"/>
                        </a:p>
                      </a:txBody>
                      <a:tcPr marL="68580" marR="68580" marT="0" marB="0" anchor="ctr">
                        <a:blipFill>
                          <a:blip r:embed="rId2"/>
                          <a:stretch>
                            <a:fillRect l="-199502" t="-365455" r="-200000" b="-512727"/>
                          </a:stretch>
                        </a:blipFill>
                      </a:tcPr>
                    </a:tc>
                    <a:tc>
                      <a:txBody>
                        <a:bodyPr/>
                        <a:lstStyle/>
                        <a:p>
                          <a:pPr algn="ctr">
                            <a:spcAft>
                              <a:spcPts val="0"/>
                            </a:spcAft>
                          </a:pPr>
                          <a:r>
                            <a:rPr lang="en-US" sz="1400" dirty="0">
                              <a:effectLst/>
                            </a:rPr>
                            <a:t>0.2059</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61928446"/>
                      </a:ext>
                    </a:extLst>
                  </a:tr>
                  <a:tr h="333717">
                    <a:tc>
                      <a:txBody>
                        <a:bodyPr/>
                        <a:lstStyle/>
                        <a:p>
                          <a:pPr algn="just">
                            <a:spcAft>
                              <a:spcPts val="0"/>
                            </a:spcAft>
                          </a:pPr>
                          <a:r>
                            <a:rPr lang="en-US" sz="1400">
                              <a:effectLst/>
                            </a:rPr>
                            <a:t>4</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465455" r="-301500" b="-412727"/>
                          </a:stretch>
                        </a:blipFill>
                      </a:tcPr>
                    </a:tc>
                    <a:tc>
                      <a:txBody>
                        <a:bodyPr/>
                        <a:lstStyle/>
                        <a:p>
                          <a:endParaRPr lang="zh-CN"/>
                        </a:p>
                      </a:txBody>
                      <a:tcPr marL="68580" marR="68580" marT="0" marB="0" anchor="ctr">
                        <a:blipFill>
                          <a:blip r:embed="rId2"/>
                          <a:stretch>
                            <a:fillRect l="-199502" t="-465455" r="-200000" b="-412727"/>
                          </a:stretch>
                        </a:blipFill>
                      </a:tcPr>
                    </a:tc>
                    <a:tc>
                      <a:txBody>
                        <a:bodyPr/>
                        <a:lstStyle/>
                        <a:p>
                          <a:pPr algn="ctr">
                            <a:spcAft>
                              <a:spcPts val="0"/>
                            </a:spcAft>
                          </a:pPr>
                          <a:r>
                            <a:rPr lang="en-US" sz="1400">
                              <a:effectLst/>
                            </a:rPr>
                            <a:t>0.1659</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0.9790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921452763"/>
                      </a:ext>
                    </a:extLst>
                  </a:tr>
                  <a:tr h="333717">
                    <a:tc>
                      <a:txBody>
                        <a:bodyPr/>
                        <a:lstStyle/>
                        <a:p>
                          <a:pPr algn="just">
                            <a:spcAft>
                              <a:spcPts val="0"/>
                            </a:spcAft>
                          </a:pPr>
                          <a:r>
                            <a:rPr lang="en-US" sz="1400">
                              <a:effectLst/>
                            </a:rPr>
                            <a:t>5</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575926" r="-301500" b="-320370"/>
                          </a:stretch>
                        </a:blipFill>
                      </a:tcPr>
                    </a:tc>
                    <a:tc>
                      <a:txBody>
                        <a:bodyPr/>
                        <a:lstStyle/>
                        <a:p>
                          <a:endParaRPr lang="zh-CN"/>
                        </a:p>
                      </a:txBody>
                      <a:tcPr marL="68580" marR="68580" marT="0" marB="0" anchor="ctr">
                        <a:blipFill>
                          <a:blip r:embed="rId2"/>
                          <a:stretch>
                            <a:fillRect l="-199502" t="-575926" r="-200000" b="-320370"/>
                          </a:stretch>
                        </a:blipFill>
                      </a:tcPr>
                    </a:tc>
                    <a:tc>
                      <a:txBody>
                        <a:bodyPr/>
                        <a:lstStyle/>
                        <a:p>
                          <a:pPr algn="ctr">
                            <a:spcAft>
                              <a:spcPts val="0"/>
                            </a:spcAft>
                          </a:pPr>
                          <a:r>
                            <a:rPr lang="en-US" sz="1400">
                              <a:effectLst/>
                            </a:rPr>
                            <a:t>0.1591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0.9760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26733103"/>
                      </a:ext>
                    </a:extLst>
                  </a:tr>
                  <a:tr h="333717">
                    <a:tc>
                      <a:txBody>
                        <a:bodyPr/>
                        <a:lstStyle/>
                        <a:p>
                          <a:pPr algn="just">
                            <a:spcAft>
                              <a:spcPts val="0"/>
                            </a:spcAft>
                          </a:pPr>
                          <a:r>
                            <a:rPr lang="en-US" sz="1400">
                              <a:effectLst/>
                            </a:rPr>
                            <a:t>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663636" r="-301500" b="-214545"/>
                          </a:stretch>
                        </a:blipFill>
                      </a:tcPr>
                    </a:tc>
                    <a:tc>
                      <a:txBody>
                        <a:bodyPr/>
                        <a:lstStyle/>
                        <a:p>
                          <a:endParaRPr lang="zh-CN"/>
                        </a:p>
                      </a:txBody>
                      <a:tcPr marL="68580" marR="68580" marT="0" marB="0" anchor="ctr">
                        <a:blipFill>
                          <a:blip r:embed="rId2"/>
                          <a:stretch>
                            <a:fillRect l="-199502" t="-663636" r="-200000" b="-214545"/>
                          </a:stretch>
                        </a:blipFill>
                      </a:tcPr>
                    </a:tc>
                    <a:tc>
                      <a:txBody>
                        <a:bodyPr/>
                        <a:lstStyle/>
                        <a:p>
                          <a:pPr algn="ctr">
                            <a:spcAft>
                              <a:spcPts val="0"/>
                            </a:spcAft>
                          </a:pPr>
                          <a:r>
                            <a:rPr lang="en-US" sz="1400">
                              <a:effectLst/>
                            </a:rPr>
                            <a:t>0.2215</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0.9759</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70805522"/>
                      </a:ext>
                    </a:extLst>
                  </a:tr>
                  <a:tr h="333717">
                    <a:tc>
                      <a:txBody>
                        <a:bodyPr/>
                        <a:lstStyle/>
                        <a:p>
                          <a:pPr algn="just">
                            <a:spcAft>
                              <a:spcPts val="0"/>
                            </a:spcAft>
                          </a:pPr>
                          <a:r>
                            <a:rPr lang="en-US" sz="1400">
                              <a:effectLst/>
                            </a:rPr>
                            <a:t>7</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763636" r="-301500" b="-114545"/>
                          </a:stretch>
                        </a:blipFill>
                      </a:tcPr>
                    </a:tc>
                    <a:tc>
                      <a:txBody>
                        <a:bodyPr/>
                        <a:lstStyle/>
                        <a:p>
                          <a:endParaRPr lang="zh-CN"/>
                        </a:p>
                      </a:txBody>
                      <a:tcPr marL="68580" marR="68580" marT="0" marB="0" anchor="ctr">
                        <a:blipFill>
                          <a:blip r:embed="rId2"/>
                          <a:stretch>
                            <a:fillRect l="-199502" t="-763636" r="-200000" b="-114545"/>
                          </a:stretch>
                        </a:blipFill>
                      </a:tcPr>
                    </a:tc>
                    <a:tc>
                      <a:txBody>
                        <a:bodyPr/>
                        <a:lstStyle/>
                        <a:p>
                          <a:pPr algn="ctr">
                            <a:spcAft>
                              <a:spcPts val="0"/>
                            </a:spcAft>
                          </a:pPr>
                          <a:r>
                            <a:rPr lang="en-US" sz="1400">
                              <a:effectLst/>
                            </a:rPr>
                            <a:t>0.2213</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a:effectLst/>
                            </a:rPr>
                            <a:t>0.9750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3940902"/>
                      </a:ext>
                    </a:extLst>
                  </a:tr>
                  <a:tr h="333717">
                    <a:tc>
                      <a:txBody>
                        <a:bodyPr/>
                        <a:lstStyle/>
                        <a:p>
                          <a:pPr algn="just">
                            <a:spcAft>
                              <a:spcPts val="0"/>
                            </a:spcAft>
                          </a:pPr>
                          <a:r>
                            <a:rPr lang="en-US" sz="1400">
                              <a:effectLst/>
                            </a:rPr>
                            <a:t>8</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endParaRPr lang="zh-CN"/>
                        </a:p>
                      </a:txBody>
                      <a:tcPr marL="68580" marR="68580" marT="0" marB="0" anchor="ctr">
                        <a:blipFill>
                          <a:blip r:embed="rId2"/>
                          <a:stretch>
                            <a:fillRect l="-100500" t="-863636" r="-301500" b="-14545"/>
                          </a:stretch>
                        </a:blipFill>
                      </a:tcPr>
                    </a:tc>
                    <a:tc>
                      <a:txBody>
                        <a:bodyPr/>
                        <a:lstStyle/>
                        <a:p>
                          <a:endParaRPr lang="zh-CN"/>
                        </a:p>
                      </a:txBody>
                      <a:tcPr marL="68580" marR="68580" marT="0" marB="0" anchor="ctr">
                        <a:blipFill>
                          <a:blip r:embed="rId2"/>
                          <a:stretch>
                            <a:fillRect l="-199502" t="-863636" r="-200000" b="-14545"/>
                          </a:stretch>
                        </a:blipFill>
                      </a:tcPr>
                    </a:tc>
                    <a:tc>
                      <a:txBody>
                        <a:bodyPr/>
                        <a:lstStyle/>
                        <a:p>
                          <a:pPr algn="ctr">
                            <a:spcAft>
                              <a:spcPts val="0"/>
                            </a:spcAft>
                          </a:pPr>
                          <a:r>
                            <a:rPr lang="en-US" sz="1400">
                              <a:effectLst/>
                            </a:rPr>
                            <a:t>0.2036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dirty="0">
                              <a:effectLst/>
                            </a:rPr>
                            <a:t>0.9657</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37934868"/>
                      </a:ext>
                    </a:extLst>
                  </a:tr>
                </a:tbl>
              </a:graphicData>
            </a:graphic>
          </p:graphicFrame>
        </mc:Fallback>
      </mc:AlternateContent>
      <p:sp>
        <p:nvSpPr>
          <p:cNvPr id="13" name="TextBox 1"/>
          <p:cNvSpPr txBox="1"/>
          <p:nvPr/>
        </p:nvSpPr>
        <p:spPr>
          <a:xfrm>
            <a:off x="434775" y="1397652"/>
            <a:ext cx="7905661" cy="369332"/>
          </a:xfrm>
          <a:prstGeom prst="rect">
            <a:avLst/>
          </a:prstGeom>
          <a:noFill/>
        </p:spPr>
        <p:txBody>
          <a:bodyPr wrap="square" rtlCol="0">
            <a:spAutoFit/>
          </a:bodyPr>
          <a:lstStyle/>
          <a:p>
            <a:r>
              <a:rPr lang="en-US" altLang="zh-CN" b="1" dirty="0" smtClean="0">
                <a:latin typeface="Times New Roman" panose="02020603050405020304" pitchFamily="18" charset="0"/>
                <a:ea typeface="宋体" panose="02010600030101010101" pitchFamily="2" charset="-122"/>
              </a:rPr>
              <a:t>Rules with Consecutive Sets</a:t>
            </a:r>
            <a:endParaRPr lang="zh-CN" altLang="en-US" dirty="0"/>
          </a:p>
        </p:txBody>
      </p:sp>
      <p:sp>
        <p:nvSpPr>
          <p:cNvPr id="2" name="矩形 1"/>
          <p:cNvSpPr/>
          <p:nvPr/>
        </p:nvSpPr>
        <p:spPr>
          <a:xfrm>
            <a:off x="4129809" y="0"/>
            <a:ext cx="4572000" cy="2308324"/>
          </a:xfrm>
          <a:prstGeom prst="rect">
            <a:avLst/>
          </a:prstGeom>
        </p:spPr>
        <p:txBody>
          <a:bodyPr>
            <a:spAutoFit/>
          </a:bodyPr>
          <a:lstStyle/>
          <a:p>
            <a:r>
              <a:rPr lang="en-US" altLang="zh-CN" dirty="0">
                <a:solidFill>
                  <a:srgbClr val="FF0000"/>
                </a:solidFill>
                <a:latin typeface="Times New Roman" panose="02020603050405020304" pitchFamily="18" charset="0"/>
              </a:rPr>
              <a:t>By fuzzy association rule mining discussed above, we set the threshold of </a:t>
            </a:r>
            <a:r>
              <a:rPr lang="en-US" altLang="zh-CN" dirty="0" smtClean="0">
                <a:solidFill>
                  <a:srgbClr val="FF0000"/>
                </a:solidFill>
                <a:latin typeface="Times New Roman" panose="02020603050405020304" pitchFamily="18" charset="0"/>
              </a:rPr>
              <a:t>support </a:t>
            </a:r>
            <a:r>
              <a:rPr lang="en-US" altLang="zh-CN" dirty="0">
                <a:solidFill>
                  <a:srgbClr val="FF0000"/>
                </a:solidFill>
                <a:latin typeface="Cambria Math" panose="02040503050406030204" pitchFamily="18" charset="0"/>
              </a:rPr>
              <a:t>≥ </a:t>
            </a:r>
            <a:r>
              <a:rPr lang="en-US" altLang="zh-CN" dirty="0">
                <a:solidFill>
                  <a:srgbClr val="FF0000"/>
                </a:solidFill>
                <a:latin typeface="Times New Roman" panose="02020603050405020304" pitchFamily="18" charset="0"/>
              </a:rPr>
              <a:t>0.158 and </a:t>
            </a:r>
            <a:r>
              <a:rPr lang="en-US" altLang="zh-CN" dirty="0" smtClean="0">
                <a:solidFill>
                  <a:srgbClr val="FF0000"/>
                </a:solidFill>
                <a:latin typeface="Times New Roman" panose="02020603050405020304" pitchFamily="18" charset="0"/>
              </a:rPr>
              <a:t>confidence </a:t>
            </a:r>
            <a:r>
              <a:rPr lang="en-US" altLang="zh-CN" dirty="0">
                <a:solidFill>
                  <a:srgbClr val="FF0000"/>
                </a:solidFill>
                <a:latin typeface="Cambria Math" panose="02040503050406030204" pitchFamily="18" charset="0"/>
              </a:rPr>
              <a:t>≥ </a:t>
            </a:r>
            <a:r>
              <a:rPr lang="en-US" altLang="zh-CN" dirty="0">
                <a:solidFill>
                  <a:srgbClr val="FF0000"/>
                </a:solidFill>
                <a:latin typeface="Times New Roman" panose="02020603050405020304" pitchFamily="18" charset="0"/>
              </a:rPr>
              <a:t>0.9657, the forecasting length </a:t>
            </a:r>
            <a:r>
              <a:rPr lang="zh-CN" altLang="en-US" dirty="0" smtClean="0">
                <a:solidFill>
                  <a:srgbClr val="FF0000"/>
                </a:solidFill>
                <a:latin typeface="Cambria Math" panose="02040503050406030204" pitchFamily="18" charset="0"/>
              </a:rPr>
              <a:t>𝑇 </a:t>
            </a:r>
            <a:r>
              <a:rPr lang="en-US" altLang="zh-CN" dirty="0">
                <a:solidFill>
                  <a:srgbClr val="FF0000"/>
                </a:solidFill>
                <a:latin typeface="Cambria Math" panose="02040503050406030204" pitchFamily="18" charset="0"/>
              </a:rPr>
              <a:t>= 92</a:t>
            </a:r>
            <a:r>
              <a:rPr lang="en-US" altLang="zh-CN" dirty="0">
                <a:solidFill>
                  <a:srgbClr val="FF0000"/>
                </a:solidFill>
                <a:latin typeface="Times New Roman" panose="02020603050405020304" pitchFamily="18" charset="0"/>
              </a:rPr>
              <a:t>. Then we have the strong fuzzy association rules listed in the Table </a:t>
            </a:r>
            <a:r>
              <a:rPr lang="en-US" altLang="zh-CN" dirty="0" smtClean="0">
                <a:solidFill>
                  <a:srgbClr val="FF0000"/>
                </a:solidFill>
                <a:latin typeface="Times New Roman" panose="02020603050405020304" pitchFamily="18" charset="0"/>
              </a:rPr>
              <a:t>by </a:t>
            </a:r>
            <a:r>
              <a:rPr lang="en-US" altLang="zh-CN" dirty="0">
                <a:solidFill>
                  <a:srgbClr val="FF0000"/>
                </a:solidFill>
                <a:latin typeface="Times New Roman" panose="02020603050405020304" pitchFamily="18" charset="0"/>
              </a:rPr>
              <a:t>order of confidence.  </a:t>
            </a:r>
            <a:r>
              <a:rPr lang="en-US" altLang="zh-CN" dirty="0" smtClean="0">
                <a:solidFill>
                  <a:srgbClr val="FF0000"/>
                </a:solidFill>
                <a:latin typeface="Times New Roman" panose="02020603050405020304" pitchFamily="18" charset="0"/>
              </a:rPr>
              <a:t>  Rule 1 means: </a:t>
            </a:r>
            <a:r>
              <a:rPr lang="en-US" altLang="zh-CN" dirty="0">
                <a:solidFill>
                  <a:srgbClr val="FF0000"/>
                </a:solidFill>
                <a:latin typeface="Times New Roman" panose="02020603050405020304" pitchFamily="18" charset="0"/>
              </a:rPr>
              <a:t>if </a:t>
            </a:r>
            <a:r>
              <a:rPr lang="zh-CN" altLang="en-US" dirty="0">
                <a:solidFill>
                  <a:srgbClr val="FF0000"/>
                </a:solidFill>
                <a:latin typeface="Times New Roman" panose="02020603050405020304" pitchFamily="18" charset="0"/>
              </a:rPr>
              <a:t>𝐴𝑁−</a:t>
            </a:r>
            <a:r>
              <a:rPr lang="en-US" altLang="zh-CN" dirty="0">
                <a:solidFill>
                  <a:srgbClr val="FF0000"/>
                </a:solidFill>
                <a:latin typeface="Times New Roman" panose="02020603050405020304" pitchFamily="18" charset="0"/>
              </a:rPr>
              <a:t>3 ′ is </a:t>
            </a:r>
            <a:r>
              <a:rPr lang="zh-CN" altLang="en-US" dirty="0">
                <a:solidFill>
                  <a:srgbClr val="FF0000"/>
                </a:solidFill>
                <a:latin typeface="Times New Roman" panose="02020603050405020304" pitchFamily="18" charset="0"/>
              </a:rPr>
              <a:t>𝐴</a:t>
            </a:r>
            <a:r>
              <a:rPr lang="en-US" altLang="zh-CN" sz="1100" dirty="0">
                <a:solidFill>
                  <a:srgbClr val="FF0000"/>
                </a:solidFill>
                <a:latin typeface="Times New Roman" panose="02020603050405020304" pitchFamily="18" charset="0"/>
              </a:rPr>
              <a:t>4</a:t>
            </a:r>
            <a:r>
              <a:rPr lang="en-US" altLang="zh-CN" dirty="0">
                <a:solidFill>
                  <a:srgbClr val="FF0000"/>
                </a:solidFill>
                <a:latin typeface="Times New Roman" panose="02020603050405020304" pitchFamily="18" charset="0"/>
              </a:rPr>
              <a:t> , </a:t>
            </a:r>
            <a:r>
              <a:rPr lang="zh-CN" altLang="en-US" dirty="0">
                <a:solidFill>
                  <a:srgbClr val="FF0000"/>
                </a:solidFill>
                <a:latin typeface="Times New Roman" panose="02020603050405020304" pitchFamily="18" charset="0"/>
              </a:rPr>
              <a:t>𝐴</a:t>
            </a:r>
            <a:r>
              <a:rPr lang="zh-CN" altLang="en-US" sz="1200" dirty="0">
                <a:solidFill>
                  <a:srgbClr val="FF0000"/>
                </a:solidFill>
                <a:latin typeface="Times New Roman" panose="02020603050405020304" pitchFamily="18" charset="0"/>
              </a:rPr>
              <a:t>𝑁−</a:t>
            </a:r>
            <a:r>
              <a:rPr lang="en-US" altLang="zh-CN" sz="1200" dirty="0">
                <a:solidFill>
                  <a:srgbClr val="FF0000"/>
                </a:solidFill>
                <a:latin typeface="Times New Roman" panose="02020603050405020304" pitchFamily="18" charset="0"/>
              </a:rPr>
              <a:t>2</a:t>
            </a:r>
            <a:r>
              <a:rPr lang="en-US" altLang="zh-CN" dirty="0">
                <a:solidFill>
                  <a:srgbClr val="FF0000"/>
                </a:solidFill>
                <a:latin typeface="Times New Roman" panose="02020603050405020304" pitchFamily="18" charset="0"/>
              </a:rPr>
              <a:t> ′ is </a:t>
            </a:r>
            <a:r>
              <a:rPr lang="zh-CN" altLang="en-US" dirty="0">
                <a:solidFill>
                  <a:srgbClr val="FF0000"/>
                </a:solidFill>
                <a:latin typeface="Times New Roman" panose="02020603050405020304" pitchFamily="18" charset="0"/>
              </a:rPr>
              <a:t>𝐴</a:t>
            </a:r>
            <a:r>
              <a:rPr lang="en-US" altLang="zh-CN" sz="1200" dirty="0">
                <a:solidFill>
                  <a:srgbClr val="FF0000"/>
                </a:solidFill>
                <a:latin typeface="Times New Roman" panose="02020603050405020304" pitchFamily="18" charset="0"/>
              </a:rPr>
              <a:t>2</a:t>
            </a:r>
            <a:r>
              <a:rPr lang="en-US" altLang="zh-CN" dirty="0">
                <a:solidFill>
                  <a:srgbClr val="FF0000"/>
                </a:solidFill>
                <a:latin typeface="Times New Roman" panose="02020603050405020304" pitchFamily="18" charset="0"/>
              </a:rPr>
              <a:t> , </a:t>
            </a:r>
            <a:r>
              <a:rPr lang="zh-CN" altLang="en-US" dirty="0">
                <a:solidFill>
                  <a:srgbClr val="FF0000"/>
                </a:solidFill>
                <a:latin typeface="Times New Roman" panose="02020603050405020304" pitchFamily="18" charset="0"/>
              </a:rPr>
              <a:t>𝐴</a:t>
            </a:r>
            <a:r>
              <a:rPr lang="zh-CN" altLang="en-US" sz="1200" dirty="0">
                <a:solidFill>
                  <a:srgbClr val="FF0000"/>
                </a:solidFill>
                <a:latin typeface="Times New Roman" panose="02020603050405020304" pitchFamily="18" charset="0"/>
              </a:rPr>
              <a:t>𝑁−</a:t>
            </a:r>
            <a:r>
              <a:rPr lang="en-US" altLang="zh-CN" sz="12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 is </a:t>
            </a:r>
            <a:r>
              <a:rPr lang="zh-CN" altLang="en-US" dirty="0">
                <a:solidFill>
                  <a:srgbClr val="FF0000"/>
                </a:solidFill>
                <a:latin typeface="Times New Roman" panose="02020603050405020304" pitchFamily="18" charset="0"/>
              </a:rPr>
              <a:t>𝐴</a:t>
            </a:r>
            <a:r>
              <a:rPr lang="en-US" altLang="zh-CN" sz="1200" dirty="0">
                <a:solidFill>
                  <a:srgbClr val="FF0000"/>
                </a:solidFill>
                <a:latin typeface="Times New Roman" panose="02020603050405020304" pitchFamily="18" charset="0"/>
              </a:rPr>
              <a:t>3</a:t>
            </a:r>
            <a:r>
              <a:rPr lang="en-US" altLang="zh-CN" dirty="0">
                <a:solidFill>
                  <a:srgbClr val="FF0000"/>
                </a:solidFill>
                <a:latin typeface="Times New Roman" panose="02020603050405020304" pitchFamily="18" charset="0"/>
              </a:rPr>
              <a:t> , </a:t>
            </a:r>
            <a:r>
              <a:rPr lang="zh-CN" altLang="en-US" dirty="0">
                <a:solidFill>
                  <a:srgbClr val="FF0000"/>
                </a:solidFill>
                <a:latin typeface="Times New Roman" panose="02020603050405020304" pitchFamily="18" charset="0"/>
              </a:rPr>
              <a:t>𝐴</a:t>
            </a:r>
            <a:r>
              <a:rPr lang="zh-CN" altLang="en-US" sz="1200" dirty="0">
                <a:solidFill>
                  <a:srgbClr val="FF0000"/>
                </a:solidFill>
                <a:latin typeface="Times New Roman" panose="02020603050405020304" pitchFamily="18" charset="0"/>
              </a:rPr>
              <a:t>𝑁</a:t>
            </a:r>
            <a:r>
              <a:rPr lang="en-US" altLang="zh-CN" dirty="0">
                <a:solidFill>
                  <a:srgbClr val="FF0000"/>
                </a:solidFill>
                <a:latin typeface="Times New Roman" panose="02020603050405020304" pitchFamily="18" charset="0"/>
              </a:rPr>
              <a:t>′ is </a:t>
            </a:r>
            <a:r>
              <a:rPr lang="zh-CN" altLang="en-US" dirty="0">
                <a:solidFill>
                  <a:srgbClr val="FF0000"/>
                </a:solidFill>
                <a:latin typeface="Times New Roman" panose="02020603050405020304" pitchFamily="18" charset="0"/>
              </a:rPr>
              <a:t>𝐴</a:t>
            </a:r>
            <a:r>
              <a:rPr lang="en-US" altLang="zh-CN" sz="12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 then </a:t>
            </a:r>
            <a:r>
              <a:rPr lang="zh-CN" altLang="en-US" dirty="0">
                <a:solidFill>
                  <a:srgbClr val="FF0000"/>
                </a:solidFill>
                <a:latin typeface="Times New Roman" panose="02020603050405020304" pitchFamily="18" charset="0"/>
              </a:rPr>
              <a:t>𝐴</a:t>
            </a:r>
            <a:r>
              <a:rPr lang="zh-CN" altLang="en-US" sz="1200" dirty="0">
                <a:solidFill>
                  <a:srgbClr val="FF0000"/>
                </a:solidFill>
                <a:latin typeface="Times New Roman" panose="02020603050405020304" pitchFamily="18" charset="0"/>
              </a:rPr>
              <a:t>𝑁</a:t>
            </a:r>
            <a:r>
              <a:rPr lang="en-US" altLang="zh-CN" sz="1200" dirty="0">
                <a:solidFill>
                  <a:srgbClr val="FF0000"/>
                </a:solidFill>
                <a:latin typeface="Times New Roman" panose="02020603050405020304" pitchFamily="18" charset="0"/>
              </a:rPr>
              <a:t>+1</a:t>
            </a:r>
            <a:r>
              <a:rPr lang="en-US" altLang="zh-CN" dirty="0">
                <a:solidFill>
                  <a:srgbClr val="FF0000"/>
                </a:solidFill>
                <a:latin typeface="Times New Roman" panose="02020603050405020304" pitchFamily="18" charset="0"/>
              </a:rPr>
              <a:t> ′ is </a:t>
            </a:r>
            <a:r>
              <a:rPr lang="zh-CN" altLang="en-US" dirty="0">
                <a:solidFill>
                  <a:srgbClr val="FF0000"/>
                </a:solidFill>
                <a:latin typeface="Times New Roman" panose="02020603050405020304" pitchFamily="18" charset="0"/>
              </a:rPr>
              <a:t>𝐴</a:t>
            </a:r>
            <a:r>
              <a:rPr lang="en-US" altLang="zh-CN" sz="1200" dirty="0">
                <a:solidFill>
                  <a:srgbClr val="FF0000"/>
                </a:solidFill>
                <a:latin typeface="Times New Roman" panose="02020603050405020304" pitchFamily="18" charset="0"/>
              </a:rPr>
              <a:t>4</a:t>
            </a:r>
            <a:r>
              <a:rPr lang="en-US" altLang="zh-CN"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744871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Experimental Study</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822039649"/>
                  </p:ext>
                </p:extLst>
              </p:nvPr>
            </p:nvGraphicFramePr>
            <p:xfrm>
              <a:off x="1406299" y="1995052"/>
              <a:ext cx="6130575" cy="3422072"/>
            </p:xfrm>
            <a:graphic>
              <a:graphicData uri="http://schemas.openxmlformats.org/drawingml/2006/table">
                <a:tbl>
                  <a:tblPr>
                    <a:tableStyleId>{5C22544A-7EE6-4342-B048-85BDC9FD1C3A}</a:tableStyleId>
                  </a:tblPr>
                  <a:tblGrid>
                    <a:gridCol w="1226115">
                      <a:extLst>
                        <a:ext uri="{9D8B030D-6E8A-4147-A177-3AD203B41FA5}">
                          <a16:colId xmlns:a16="http://schemas.microsoft.com/office/drawing/2014/main" val="3741417732"/>
                        </a:ext>
                      </a:extLst>
                    </a:gridCol>
                    <a:gridCol w="1226115">
                      <a:extLst>
                        <a:ext uri="{9D8B030D-6E8A-4147-A177-3AD203B41FA5}">
                          <a16:colId xmlns:a16="http://schemas.microsoft.com/office/drawing/2014/main" val="2223477925"/>
                        </a:ext>
                      </a:extLst>
                    </a:gridCol>
                    <a:gridCol w="1226115">
                      <a:extLst>
                        <a:ext uri="{9D8B030D-6E8A-4147-A177-3AD203B41FA5}">
                          <a16:colId xmlns:a16="http://schemas.microsoft.com/office/drawing/2014/main" val="76820143"/>
                        </a:ext>
                      </a:extLst>
                    </a:gridCol>
                    <a:gridCol w="1226115">
                      <a:extLst>
                        <a:ext uri="{9D8B030D-6E8A-4147-A177-3AD203B41FA5}">
                          <a16:colId xmlns:a16="http://schemas.microsoft.com/office/drawing/2014/main" val="3377169590"/>
                        </a:ext>
                      </a:extLst>
                    </a:gridCol>
                    <a:gridCol w="1226115">
                      <a:extLst>
                        <a:ext uri="{9D8B030D-6E8A-4147-A177-3AD203B41FA5}">
                          <a16:colId xmlns:a16="http://schemas.microsoft.com/office/drawing/2014/main" val="2207893441"/>
                        </a:ext>
                      </a:extLst>
                    </a:gridCol>
                  </a:tblGrid>
                  <a:tr h="270164">
                    <a:tc rowSpan="2">
                      <a:txBody>
                        <a:bodyPr/>
                        <a:lstStyle/>
                        <a:p>
                          <a:pPr algn="ctr">
                            <a:spcAft>
                              <a:spcPts val="0"/>
                            </a:spcAft>
                          </a:pPr>
                          <a:r>
                            <a:rPr lang="en-US" sz="1400" kern="1200" dirty="0">
                              <a:solidFill>
                                <a:schemeClr val="dk1"/>
                              </a:solidFill>
                              <a:effectLst/>
                              <a:latin typeface="+mn-lt"/>
                              <a:ea typeface="+mn-ea"/>
                              <a:cs typeface="+mn-cs"/>
                            </a:rPr>
                            <a:t>Rule</a:t>
                          </a:r>
                          <a:endParaRPr lang="zh-CN" sz="1400" kern="1200" dirty="0">
                            <a:solidFill>
                              <a:schemeClr val="dk1"/>
                            </a:solidFill>
                            <a:effectLst/>
                            <a:latin typeface="+mn-lt"/>
                            <a:ea typeface="+mn-ea"/>
                            <a:cs typeface="+mn-cs"/>
                          </a:endParaRPr>
                        </a:p>
                      </a:txBody>
                      <a:tcPr marL="68580" marR="68580" marT="0" marB="0" anchor="ctr"/>
                    </a:tc>
                    <a:tc gridSpan="4">
                      <a:txBody>
                        <a:bodyPr/>
                        <a:lstStyle/>
                        <a:p>
                          <a:pPr algn="ctr">
                            <a:spcAft>
                              <a:spcPts val="0"/>
                            </a:spcAft>
                          </a:pPr>
                          <a:r>
                            <a:rPr lang="en-US" sz="1400" kern="1200">
                              <a:solidFill>
                                <a:schemeClr val="dk1"/>
                              </a:solidFill>
                              <a:effectLst/>
                              <a:latin typeface="+mn-lt"/>
                              <a:ea typeface="+mn-ea"/>
                              <a:cs typeface="+mn-cs"/>
                            </a:rPr>
                            <a:t>fuzzy association rules</a:t>
                          </a:r>
                          <a:endParaRPr lang="zh-CN" sz="1400" kern="1200">
                            <a:solidFill>
                              <a:schemeClr val="dk1"/>
                            </a:solidFill>
                            <a:effectLst/>
                            <a:latin typeface="+mn-lt"/>
                            <a:ea typeface="+mn-ea"/>
                            <a:cs typeface="+mn-cs"/>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42077362"/>
                      </a:ext>
                    </a:extLst>
                  </a:tr>
                  <a:tr h="270164">
                    <a:tc vMerge="1">
                      <a:txBody>
                        <a:bodyPr/>
                        <a:lstStyle/>
                        <a:p>
                          <a:endParaRPr lang="zh-CN" altLang="en-US"/>
                        </a:p>
                      </a:txBody>
                      <a:tcPr/>
                    </a:tc>
                    <a:tc>
                      <a:txBody>
                        <a:bodyPr/>
                        <a:lstStyle/>
                        <a:p>
                          <a:pPr algn="ctr">
                            <a:spcAft>
                              <a:spcPts val="0"/>
                            </a:spcAft>
                          </a:pPr>
                          <a:r>
                            <a:rPr lang="en-US" sz="1400" kern="1200">
                              <a:solidFill>
                                <a:schemeClr val="dk1"/>
                              </a:solidFill>
                              <a:effectLst/>
                              <a:latin typeface="+mn-lt"/>
                              <a:ea typeface="+mn-ea"/>
                              <a:cs typeface="+mn-cs"/>
                            </a:rPr>
                            <a:t>antecedent</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consequent</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Support</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Confidence</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75919600"/>
                      </a:ext>
                    </a:extLst>
                  </a:tr>
                  <a:tr h="360218">
                    <a:tc>
                      <a:txBody>
                        <a:bodyPr/>
                        <a:lstStyle/>
                        <a:p>
                          <a:pPr algn="just">
                            <a:spcAft>
                              <a:spcPts val="0"/>
                            </a:spcAft>
                          </a:pPr>
                          <a:r>
                            <a:rPr lang="en-US" sz="1400" kern="1200" dirty="0">
                              <a:solidFill>
                                <a:schemeClr val="dk1"/>
                              </a:solidFill>
                              <a:effectLst/>
                              <a:latin typeface="+mn-lt"/>
                              <a:ea typeface="+mn-ea"/>
                              <a:cs typeface="+mn-cs"/>
                            </a:rPr>
                            <a:t>1</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≤276</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0.2135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0.9656</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48462144"/>
                      </a:ext>
                    </a:extLst>
                  </a:tr>
                  <a:tr h="360218">
                    <a:tc>
                      <a:txBody>
                        <a:bodyPr/>
                        <a:lstStyle/>
                        <a:p>
                          <a:pPr algn="just">
                            <a:spcAft>
                              <a:spcPts val="0"/>
                            </a:spcAft>
                          </a:pPr>
                          <a:r>
                            <a:rPr lang="en-US" sz="1400" kern="1200">
                              <a:solidFill>
                                <a:schemeClr val="dk1"/>
                              </a:solidFill>
                              <a:effectLst/>
                              <a:latin typeface="+mn-lt"/>
                              <a:ea typeface="+mn-ea"/>
                              <a:cs typeface="+mn-cs"/>
                            </a:rPr>
                            <a:t>2</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0.2319</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0.9154</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60040531"/>
                      </a:ext>
                    </a:extLst>
                  </a:tr>
                  <a:tr h="360218">
                    <a:tc>
                      <a:txBody>
                        <a:bodyPr/>
                        <a:lstStyle/>
                        <a:p>
                          <a:pPr algn="just">
                            <a:spcAft>
                              <a:spcPts val="0"/>
                            </a:spcAft>
                          </a:pPr>
                          <a:r>
                            <a:rPr lang="en-US" sz="1400" kern="1200">
                              <a:solidFill>
                                <a:schemeClr val="dk1"/>
                              </a:solidFill>
                              <a:effectLst/>
                              <a:latin typeface="+mn-lt"/>
                              <a:ea typeface="+mn-ea"/>
                              <a:cs typeface="+mn-cs"/>
                            </a:rPr>
                            <a:t>3</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0.1987</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0.9471</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30383315"/>
                      </a:ext>
                    </a:extLst>
                  </a:tr>
                  <a:tr h="360218">
                    <a:tc>
                      <a:txBody>
                        <a:bodyPr/>
                        <a:lstStyle/>
                        <a:p>
                          <a:pPr algn="just">
                            <a:spcAft>
                              <a:spcPts val="0"/>
                            </a:spcAft>
                          </a:pPr>
                          <a:r>
                            <a:rPr lang="en-US" sz="1400" kern="1200">
                              <a:solidFill>
                                <a:schemeClr val="dk1"/>
                              </a:solidFill>
                              <a:effectLst/>
                              <a:latin typeface="+mn-lt"/>
                              <a:ea typeface="+mn-ea"/>
                              <a:cs typeface="+mn-cs"/>
                            </a:rPr>
                            <a:t>4</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0.2285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0.9540</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877154224"/>
                      </a:ext>
                    </a:extLst>
                  </a:tr>
                  <a:tr h="360218">
                    <a:tc>
                      <a:txBody>
                        <a:bodyPr/>
                        <a:lstStyle/>
                        <a:p>
                          <a:pPr algn="just">
                            <a:spcAft>
                              <a:spcPts val="0"/>
                            </a:spcAft>
                          </a:pPr>
                          <a:r>
                            <a:rPr lang="en-US" sz="1400" kern="1200">
                              <a:solidFill>
                                <a:schemeClr val="dk1"/>
                              </a:solidFill>
                              <a:effectLst/>
                              <a:latin typeface="+mn-lt"/>
                              <a:ea typeface="+mn-ea"/>
                              <a:cs typeface="+mn-cs"/>
                            </a:rPr>
                            <a:t>5</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oMath>
                            </m:oMathPara>
                          </a14:m>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0.2275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0.9530</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97778062"/>
                      </a:ext>
                    </a:extLst>
                  </a:tr>
                  <a:tr h="360218">
                    <a:tc>
                      <a:txBody>
                        <a:bodyPr/>
                        <a:lstStyle/>
                        <a:p>
                          <a:pPr algn="just">
                            <a:spcAft>
                              <a:spcPts val="0"/>
                            </a:spcAft>
                          </a:pPr>
                          <a:r>
                            <a:rPr lang="en-US" sz="1400" kern="1200">
                              <a:solidFill>
                                <a:schemeClr val="dk1"/>
                              </a:solidFill>
                              <a:effectLst/>
                              <a:latin typeface="+mn-lt"/>
                              <a:ea typeface="+mn-ea"/>
                              <a:cs typeface="+mn-cs"/>
                            </a:rPr>
                            <a:t>6</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0.2136</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0.9854</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892615447"/>
                      </a:ext>
                    </a:extLst>
                  </a:tr>
                  <a:tr h="360218">
                    <a:tc>
                      <a:txBody>
                        <a:bodyPr/>
                        <a:lstStyle/>
                        <a:p>
                          <a:pPr algn="just">
                            <a:spcAft>
                              <a:spcPts val="0"/>
                            </a:spcAft>
                          </a:pPr>
                          <a:r>
                            <a:rPr lang="en-US" sz="1400" kern="1200">
                              <a:solidFill>
                                <a:schemeClr val="dk1"/>
                              </a:solidFill>
                              <a:effectLst/>
                              <a:latin typeface="+mn-lt"/>
                              <a:ea typeface="+mn-ea"/>
                              <a:cs typeface="+mn-cs"/>
                            </a:rPr>
                            <a:t>7</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3</m:t>
                                    </m:r>
                                  </m:sub>
                                </m:sSub>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0.1977</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0.9357</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96197803"/>
                      </a:ext>
                    </a:extLst>
                  </a:tr>
                  <a:tr h="360218">
                    <a:tc>
                      <a:txBody>
                        <a:bodyPr/>
                        <a:lstStyle/>
                        <a:p>
                          <a:pPr algn="just">
                            <a:spcAft>
                              <a:spcPts val="0"/>
                            </a:spcAft>
                          </a:pPr>
                          <a:r>
                            <a:rPr lang="en-US" sz="1400" kern="1200">
                              <a:solidFill>
                                <a:schemeClr val="dk1"/>
                              </a:solidFill>
                              <a:effectLst/>
                              <a:latin typeface="+mn-lt"/>
                              <a:ea typeface="+mn-ea"/>
                              <a:cs typeface="+mn-cs"/>
                            </a:rPr>
                            <a:t>8</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box>
                                  <m:boxPr>
                                    <m:ctrlPr>
                                      <a:rPr lang="zh-CN" sz="1400" i="1" kern="1200">
                                        <a:solidFill>
                                          <a:schemeClr val="dk1"/>
                                        </a:solidFill>
                                        <a:effectLst/>
                                        <a:latin typeface="Cambria Math" panose="02040503050406030204" pitchFamily="18" charset="0"/>
                                        <a:ea typeface="+mn-ea"/>
                                        <a:cs typeface="+mn-cs"/>
                                      </a:rPr>
                                    </m:ctrlPr>
                                  </m:boxPr>
                                  <m:e>
                                    <m:groupChr>
                                      <m:groupChrPr>
                                        <m:chr m:val="→"/>
                                        <m:vertJc m:val="bot"/>
                                        <m:ctrlPr>
                                          <a:rPr lang="zh-CN" sz="1400" i="1" kern="1200">
                                            <a:solidFill>
                                              <a:schemeClr val="dk1"/>
                                            </a:solidFill>
                                            <a:effectLst/>
                                            <a:latin typeface="Cambria Math" panose="02040503050406030204" pitchFamily="18" charset="0"/>
                                            <a:ea typeface="+mn-ea"/>
                                            <a:cs typeface="+mn-cs"/>
                                          </a:rPr>
                                        </m:ctrlPr>
                                      </m:groupChrPr>
                                      <m:e>
                                        <m:r>
                                          <a:rPr lang="en-US" sz="1400" kern="1200">
                                            <a:solidFill>
                                              <a:schemeClr val="dk1"/>
                                            </a:solidFill>
                                            <a:effectLst/>
                                            <a:latin typeface="Cambria Math" panose="02040503050406030204" pitchFamily="18" charset="0"/>
                                            <a:ea typeface="+mn-ea"/>
                                            <a:cs typeface="+mn-cs"/>
                                          </a:rPr>
                                          <m:t>𝑇</m:t>
                                        </m:r>
                                        <m:r>
                                          <a:rPr lang="en-US" sz="1400" kern="1200">
                                            <a:solidFill>
                                              <a:schemeClr val="dk1"/>
                                            </a:solidFill>
                                            <a:effectLst/>
                                            <a:latin typeface="Cambria Math" panose="02040503050406030204" pitchFamily="18" charset="0"/>
                                            <a:ea typeface="+mn-ea"/>
                                            <a:cs typeface="+mn-cs"/>
                                          </a:rPr>
                                          <m:t>≤184</m:t>
                                        </m:r>
                                      </m:e>
                                    </m:groupChr>
                                  </m:e>
                                </m:box>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1</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4</m:t>
                                    </m:r>
                                  </m:sub>
                                </m:sSub>
                                <m:sSub>
                                  <m:sSubPr>
                                    <m:ctrlPr>
                                      <a:rPr lang="zh-CN" sz="1400" i="1" kern="1200">
                                        <a:solidFill>
                                          <a:schemeClr val="dk1"/>
                                        </a:solidFill>
                                        <a:effectLst/>
                                        <a:latin typeface="Cambria Math" panose="02040503050406030204" pitchFamily="18" charset="0"/>
                                        <a:ea typeface="+mn-ea"/>
                                        <a:cs typeface="+mn-cs"/>
                                      </a:rPr>
                                    </m:ctrlPr>
                                  </m:sSubPr>
                                  <m:e>
                                    <m:r>
                                      <a:rPr lang="en-US" sz="1400" kern="1200">
                                        <a:solidFill>
                                          <a:schemeClr val="dk1"/>
                                        </a:solidFill>
                                        <a:effectLst/>
                                        <a:latin typeface="Cambria Math" panose="02040503050406030204" pitchFamily="18" charset="0"/>
                                        <a:ea typeface="+mn-ea"/>
                                        <a:cs typeface="+mn-cs"/>
                                      </a:rPr>
                                      <m:t>𝐴</m:t>
                                    </m:r>
                                  </m:e>
                                  <m:sub>
                                    <m:r>
                                      <a:rPr lang="en-US" sz="1400" kern="1200">
                                        <a:solidFill>
                                          <a:schemeClr val="dk1"/>
                                        </a:solidFill>
                                        <a:effectLst/>
                                        <a:latin typeface="Cambria Math" panose="02040503050406030204" pitchFamily="18" charset="0"/>
                                        <a:ea typeface="+mn-ea"/>
                                        <a:cs typeface="+mn-cs"/>
                                      </a:rPr>
                                      <m:t>2</m:t>
                                    </m:r>
                                  </m:sub>
                                </m:sSub>
                              </m:oMath>
                            </m:oMathPara>
                          </a14:m>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0.2163</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0.9983</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73125257"/>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822039649"/>
                  </p:ext>
                </p:extLst>
              </p:nvPr>
            </p:nvGraphicFramePr>
            <p:xfrm>
              <a:off x="1406299" y="1995052"/>
              <a:ext cx="6130575" cy="3422072"/>
            </p:xfrm>
            <a:graphic>
              <a:graphicData uri="http://schemas.openxmlformats.org/drawingml/2006/table">
                <a:tbl>
                  <a:tblPr>
                    <a:tableStyleId>{5C22544A-7EE6-4342-B048-85BDC9FD1C3A}</a:tableStyleId>
                  </a:tblPr>
                  <a:tblGrid>
                    <a:gridCol w="1226115">
                      <a:extLst>
                        <a:ext uri="{9D8B030D-6E8A-4147-A177-3AD203B41FA5}">
                          <a16:colId xmlns:a16="http://schemas.microsoft.com/office/drawing/2014/main" val="3741417732"/>
                        </a:ext>
                      </a:extLst>
                    </a:gridCol>
                    <a:gridCol w="1226115">
                      <a:extLst>
                        <a:ext uri="{9D8B030D-6E8A-4147-A177-3AD203B41FA5}">
                          <a16:colId xmlns:a16="http://schemas.microsoft.com/office/drawing/2014/main" val="2223477925"/>
                        </a:ext>
                      </a:extLst>
                    </a:gridCol>
                    <a:gridCol w="1226115">
                      <a:extLst>
                        <a:ext uri="{9D8B030D-6E8A-4147-A177-3AD203B41FA5}">
                          <a16:colId xmlns:a16="http://schemas.microsoft.com/office/drawing/2014/main" val="76820143"/>
                        </a:ext>
                      </a:extLst>
                    </a:gridCol>
                    <a:gridCol w="1226115">
                      <a:extLst>
                        <a:ext uri="{9D8B030D-6E8A-4147-A177-3AD203B41FA5}">
                          <a16:colId xmlns:a16="http://schemas.microsoft.com/office/drawing/2014/main" val="3377169590"/>
                        </a:ext>
                      </a:extLst>
                    </a:gridCol>
                    <a:gridCol w="1226115">
                      <a:extLst>
                        <a:ext uri="{9D8B030D-6E8A-4147-A177-3AD203B41FA5}">
                          <a16:colId xmlns:a16="http://schemas.microsoft.com/office/drawing/2014/main" val="2207893441"/>
                        </a:ext>
                      </a:extLst>
                    </a:gridCol>
                  </a:tblGrid>
                  <a:tr h="270164">
                    <a:tc rowSpan="2">
                      <a:txBody>
                        <a:bodyPr/>
                        <a:lstStyle/>
                        <a:p>
                          <a:pPr algn="ctr">
                            <a:spcAft>
                              <a:spcPts val="0"/>
                            </a:spcAft>
                          </a:pPr>
                          <a:r>
                            <a:rPr lang="en-US" sz="1400" kern="1200" dirty="0">
                              <a:solidFill>
                                <a:schemeClr val="dk1"/>
                              </a:solidFill>
                              <a:effectLst/>
                              <a:latin typeface="+mn-lt"/>
                              <a:ea typeface="+mn-ea"/>
                              <a:cs typeface="+mn-cs"/>
                            </a:rPr>
                            <a:t>Rule</a:t>
                          </a:r>
                          <a:endParaRPr lang="zh-CN" sz="1400" kern="1200" dirty="0">
                            <a:solidFill>
                              <a:schemeClr val="dk1"/>
                            </a:solidFill>
                            <a:effectLst/>
                            <a:latin typeface="+mn-lt"/>
                            <a:ea typeface="+mn-ea"/>
                            <a:cs typeface="+mn-cs"/>
                          </a:endParaRPr>
                        </a:p>
                      </a:txBody>
                      <a:tcPr marL="68580" marR="68580" marT="0" marB="0" anchor="ctr"/>
                    </a:tc>
                    <a:tc gridSpan="4">
                      <a:txBody>
                        <a:bodyPr/>
                        <a:lstStyle/>
                        <a:p>
                          <a:pPr algn="ctr">
                            <a:spcAft>
                              <a:spcPts val="0"/>
                            </a:spcAft>
                          </a:pPr>
                          <a:r>
                            <a:rPr lang="en-US" sz="1400" kern="1200">
                              <a:solidFill>
                                <a:schemeClr val="dk1"/>
                              </a:solidFill>
                              <a:effectLst/>
                              <a:latin typeface="+mn-lt"/>
                              <a:ea typeface="+mn-ea"/>
                              <a:cs typeface="+mn-cs"/>
                            </a:rPr>
                            <a:t>fuzzy association rules</a:t>
                          </a:r>
                          <a:endParaRPr lang="zh-CN" sz="1400" kern="1200">
                            <a:solidFill>
                              <a:schemeClr val="dk1"/>
                            </a:solidFill>
                            <a:effectLst/>
                            <a:latin typeface="+mn-lt"/>
                            <a:ea typeface="+mn-ea"/>
                            <a:cs typeface="+mn-cs"/>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42077362"/>
                      </a:ext>
                    </a:extLst>
                  </a:tr>
                  <a:tr h="270164">
                    <a:tc vMerge="1">
                      <a:txBody>
                        <a:bodyPr/>
                        <a:lstStyle/>
                        <a:p>
                          <a:endParaRPr lang="zh-CN" altLang="en-US"/>
                        </a:p>
                      </a:txBody>
                      <a:tcPr/>
                    </a:tc>
                    <a:tc>
                      <a:txBody>
                        <a:bodyPr/>
                        <a:lstStyle/>
                        <a:p>
                          <a:pPr algn="ctr">
                            <a:spcAft>
                              <a:spcPts val="0"/>
                            </a:spcAft>
                          </a:pPr>
                          <a:r>
                            <a:rPr lang="en-US" sz="1400" kern="1200">
                              <a:solidFill>
                                <a:schemeClr val="dk1"/>
                              </a:solidFill>
                              <a:effectLst/>
                              <a:latin typeface="+mn-lt"/>
                              <a:ea typeface="+mn-ea"/>
                              <a:cs typeface="+mn-cs"/>
                            </a:rPr>
                            <a:t>antecedent</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consequent</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Support</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Confidence</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275919600"/>
                      </a:ext>
                    </a:extLst>
                  </a:tr>
                  <a:tr h="360218">
                    <a:tc>
                      <a:txBody>
                        <a:bodyPr/>
                        <a:lstStyle/>
                        <a:p>
                          <a:pPr algn="just">
                            <a:spcAft>
                              <a:spcPts val="0"/>
                            </a:spcAft>
                          </a:pPr>
                          <a:r>
                            <a:rPr lang="en-US" sz="1400" kern="1200" dirty="0">
                              <a:solidFill>
                                <a:schemeClr val="dk1"/>
                              </a:solidFill>
                              <a:effectLst/>
                              <a:latin typeface="+mn-lt"/>
                              <a:ea typeface="+mn-ea"/>
                              <a:cs typeface="+mn-cs"/>
                            </a:rPr>
                            <a:t>1</a:t>
                          </a:r>
                          <a:endParaRPr lang="zh-CN" sz="1400" kern="1200" dirty="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166102" r="-300000" b="-711864"/>
                          </a:stretch>
                        </a:blipFill>
                      </a:tcPr>
                    </a:tc>
                    <a:tc>
                      <a:txBody>
                        <a:bodyPr/>
                        <a:lstStyle/>
                        <a:p>
                          <a:endParaRPr lang="zh-CN"/>
                        </a:p>
                      </a:txBody>
                      <a:tcPr marL="68580" marR="68580" marT="0" marB="0" anchor="ctr">
                        <a:blipFill>
                          <a:blip r:embed="rId2"/>
                          <a:stretch>
                            <a:fillRect l="-200995" t="-166102" r="-201493" b="-711864"/>
                          </a:stretch>
                        </a:blipFill>
                      </a:tcPr>
                    </a:tc>
                    <a:tc>
                      <a:txBody>
                        <a:bodyPr/>
                        <a:lstStyle/>
                        <a:p>
                          <a:pPr algn="ctr">
                            <a:spcAft>
                              <a:spcPts val="0"/>
                            </a:spcAft>
                          </a:pPr>
                          <a:r>
                            <a:rPr lang="en-US" sz="1400" kern="1200" dirty="0">
                              <a:solidFill>
                                <a:schemeClr val="dk1"/>
                              </a:solidFill>
                              <a:effectLst/>
                              <a:latin typeface="+mn-lt"/>
                              <a:ea typeface="+mn-ea"/>
                              <a:cs typeface="+mn-cs"/>
                            </a:rPr>
                            <a:t>0.2135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0.9656</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48462144"/>
                      </a:ext>
                    </a:extLst>
                  </a:tr>
                  <a:tr h="360218">
                    <a:tc>
                      <a:txBody>
                        <a:bodyPr/>
                        <a:lstStyle/>
                        <a:p>
                          <a:pPr algn="just">
                            <a:spcAft>
                              <a:spcPts val="0"/>
                            </a:spcAft>
                          </a:pPr>
                          <a:r>
                            <a:rPr lang="en-US" sz="1400" kern="1200">
                              <a:solidFill>
                                <a:schemeClr val="dk1"/>
                              </a:solidFill>
                              <a:effectLst/>
                              <a:latin typeface="+mn-lt"/>
                              <a:ea typeface="+mn-ea"/>
                              <a:cs typeface="+mn-cs"/>
                            </a:rPr>
                            <a:t>2</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266102" r="-300000" b="-611864"/>
                          </a:stretch>
                        </a:blipFill>
                      </a:tcPr>
                    </a:tc>
                    <a:tc>
                      <a:txBody>
                        <a:bodyPr/>
                        <a:lstStyle/>
                        <a:p>
                          <a:endParaRPr lang="zh-CN"/>
                        </a:p>
                      </a:txBody>
                      <a:tcPr marL="68580" marR="68580" marT="0" marB="0" anchor="ctr">
                        <a:blipFill>
                          <a:blip r:embed="rId2"/>
                          <a:stretch>
                            <a:fillRect l="-200995" t="-266102" r="-201493" b="-611864"/>
                          </a:stretch>
                        </a:blipFill>
                      </a:tcPr>
                    </a:tc>
                    <a:tc>
                      <a:txBody>
                        <a:bodyPr/>
                        <a:lstStyle/>
                        <a:p>
                          <a:pPr algn="ctr">
                            <a:spcAft>
                              <a:spcPts val="0"/>
                            </a:spcAft>
                          </a:pPr>
                          <a:r>
                            <a:rPr lang="en-US" sz="1400" kern="1200">
                              <a:solidFill>
                                <a:schemeClr val="dk1"/>
                              </a:solidFill>
                              <a:effectLst/>
                              <a:latin typeface="+mn-lt"/>
                              <a:ea typeface="+mn-ea"/>
                              <a:cs typeface="+mn-cs"/>
                            </a:rPr>
                            <a:t>0.2319</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0.9154</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60040531"/>
                      </a:ext>
                    </a:extLst>
                  </a:tr>
                  <a:tr h="360218">
                    <a:tc>
                      <a:txBody>
                        <a:bodyPr/>
                        <a:lstStyle/>
                        <a:p>
                          <a:pPr algn="just">
                            <a:spcAft>
                              <a:spcPts val="0"/>
                            </a:spcAft>
                          </a:pPr>
                          <a:r>
                            <a:rPr lang="en-US" sz="1400" kern="1200">
                              <a:solidFill>
                                <a:schemeClr val="dk1"/>
                              </a:solidFill>
                              <a:effectLst/>
                              <a:latin typeface="+mn-lt"/>
                              <a:ea typeface="+mn-ea"/>
                              <a:cs typeface="+mn-cs"/>
                            </a:rPr>
                            <a:t>3</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366102" r="-300000" b="-511864"/>
                          </a:stretch>
                        </a:blipFill>
                      </a:tcPr>
                    </a:tc>
                    <a:tc>
                      <a:txBody>
                        <a:bodyPr/>
                        <a:lstStyle/>
                        <a:p>
                          <a:endParaRPr lang="zh-CN"/>
                        </a:p>
                      </a:txBody>
                      <a:tcPr marL="68580" marR="68580" marT="0" marB="0" anchor="ctr">
                        <a:blipFill>
                          <a:blip r:embed="rId2"/>
                          <a:stretch>
                            <a:fillRect l="-200995" t="-366102" r="-201493" b="-511864"/>
                          </a:stretch>
                        </a:blipFill>
                      </a:tcPr>
                    </a:tc>
                    <a:tc>
                      <a:txBody>
                        <a:bodyPr/>
                        <a:lstStyle/>
                        <a:p>
                          <a:pPr algn="ctr">
                            <a:spcAft>
                              <a:spcPts val="0"/>
                            </a:spcAft>
                          </a:pPr>
                          <a:r>
                            <a:rPr lang="en-US" sz="1400" kern="1200" dirty="0">
                              <a:solidFill>
                                <a:schemeClr val="dk1"/>
                              </a:solidFill>
                              <a:effectLst/>
                              <a:latin typeface="+mn-lt"/>
                              <a:ea typeface="+mn-ea"/>
                              <a:cs typeface="+mn-cs"/>
                            </a:rPr>
                            <a:t>0.1987</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0.9471</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30383315"/>
                      </a:ext>
                    </a:extLst>
                  </a:tr>
                  <a:tr h="360218">
                    <a:tc>
                      <a:txBody>
                        <a:bodyPr/>
                        <a:lstStyle/>
                        <a:p>
                          <a:pPr algn="just">
                            <a:spcAft>
                              <a:spcPts val="0"/>
                            </a:spcAft>
                          </a:pPr>
                          <a:r>
                            <a:rPr lang="en-US" sz="1400" kern="1200">
                              <a:solidFill>
                                <a:schemeClr val="dk1"/>
                              </a:solidFill>
                              <a:effectLst/>
                              <a:latin typeface="+mn-lt"/>
                              <a:ea typeface="+mn-ea"/>
                              <a:cs typeface="+mn-cs"/>
                            </a:rPr>
                            <a:t>4</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466102" r="-300000" b="-411864"/>
                          </a:stretch>
                        </a:blipFill>
                      </a:tcPr>
                    </a:tc>
                    <a:tc>
                      <a:txBody>
                        <a:bodyPr/>
                        <a:lstStyle/>
                        <a:p>
                          <a:endParaRPr lang="zh-CN"/>
                        </a:p>
                      </a:txBody>
                      <a:tcPr marL="68580" marR="68580" marT="0" marB="0" anchor="ctr">
                        <a:blipFill>
                          <a:blip r:embed="rId2"/>
                          <a:stretch>
                            <a:fillRect l="-200995" t="-466102" r="-201493" b="-411864"/>
                          </a:stretch>
                        </a:blipFill>
                      </a:tcPr>
                    </a:tc>
                    <a:tc>
                      <a:txBody>
                        <a:bodyPr/>
                        <a:lstStyle/>
                        <a:p>
                          <a:pPr algn="ctr">
                            <a:spcAft>
                              <a:spcPts val="0"/>
                            </a:spcAft>
                          </a:pPr>
                          <a:r>
                            <a:rPr lang="en-US" sz="1400" kern="1200" dirty="0">
                              <a:solidFill>
                                <a:schemeClr val="dk1"/>
                              </a:solidFill>
                              <a:effectLst/>
                              <a:latin typeface="+mn-lt"/>
                              <a:ea typeface="+mn-ea"/>
                              <a:cs typeface="+mn-cs"/>
                            </a:rPr>
                            <a:t>0.2285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a:solidFill>
                                <a:schemeClr val="dk1"/>
                              </a:solidFill>
                              <a:effectLst/>
                              <a:latin typeface="+mn-lt"/>
                              <a:ea typeface="+mn-ea"/>
                              <a:cs typeface="+mn-cs"/>
                            </a:rPr>
                            <a:t>0.9540</a:t>
                          </a:r>
                          <a:endParaRPr lang="zh-CN" sz="1400" kern="12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877154224"/>
                      </a:ext>
                    </a:extLst>
                  </a:tr>
                  <a:tr h="360218">
                    <a:tc>
                      <a:txBody>
                        <a:bodyPr/>
                        <a:lstStyle/>
                        <a:p>
                          <a:pPr algn="just">
                            <a:spcAft>
                              <a:spcPts val="0"/>
                            </a:spcAft>
                          </a:pPr>
                          <a:r>
                            <a:rPr lang="en-US" sz="1400" kern="1200">
                              <a:solidFill>
                                <a:schemeClr val="dk1"/>
                              </a:solidFill>
                              <a:effectLst/>
                              <a:latin typeface="+mn-lt"/>
                              <a:ea typeface="+mn-ea"/>
                              <a:cs typeface="+mn-cs"/>
                            </a:rPr>
                            <a:t>5</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556667" r="-300000" b="-305000"/>
                          </a:stretch>
                        </a:blipFill>
                      </a:tcPr>
                    </a:tc>
                    <a:tc>
                      <a:txBody>
                        <a:bodyPr/>
                        <a:lstStyle/>
                        <a:p>
                          <a:endParaRPr lang="zh-CN"/>
                        </a:p>
                      </a:txBody>
                      <a:tcPr marL="68580" marR="68580" marT="0" marB="0" anchor="ctr">
                        <a:blipFill>
                          <a:blip r:embed="rId2"/>
                          <a:stretch>
                            <a:fillRect l="-200995" t="-556667" r="-201493" b="-305000"/>
                          </a:stretch>
                        </a:blipFill>
                      </a:tcPr>
                    </a:tc>
                    <a:tc>
                      <a:txBody>
                        <a:bodyPr/>
                        <a:lstStyle/>
                        <a:p>
                          <a:pPr algn="ctr">
                            <a:spcAft>
                              <a:spcPts val="0"/>
                            </a:spcAft>
                          </a:pPr>
                          <a:r>
                            <a:rPr lang="en-US" sz="1400" kern="1200" dirty="0">
                              <a:solidFill>
                                <a:schemeClr val="dk1"/>
                              </a:solidFill>
                              <a:effectLst/>
                              <a:latin typeface="+mn-lt"/>
                              <a:ea typeface="+mn-ea"/>
                              <a:cs typeface="+mn-cs"/>
                            </a:rPr>
                            <a:t>0.2275</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0.9530</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97778062"/>
                      </a:ext>
                    </a:extLst>
                  </a:tr>
                  <a:tr h="360218">
                    <a:tc>
                      <a:txBody>
                        <a:bodyPr/>
                        <a:lstStyle/>
                        <a:p>
                          <a:pPr algn="just">
                            <a:spcAft>
                              <a:spcPts val="0"/>
                            </a:spcAft>
                          </a:pPr>
                          <a:r>
                            <a:rPr lang="en-US" sz="1400" kern="1200">
                              <a:solidFill>
                                <a:schemeClr val="dk1"/>
                              </a:solidFill>
                              <a:effectLst/>
                              <a:latin typeface="+mn-lt"/>
                              <a:ea typeface="+mn-ea"/>
                              <a:cs typeface="+mn-cs"/>
                            </a:rPr>
                            <a:t>6</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667797" r="-300000" b="-210169"/>
                          </a:stretch>
                        </a:blipFill>
                      </a:tcPr>
                    </a:tc>
                    <a:tc>
                      <a:txBody>
                        <a:bodyPr/>
                        <a:lstStyle/>
                        <a:p>
                          <a:endParaRPr lang="zh-CN"/>
                        </a:p>
                      </a:txBody>
                      <a:tcPr marL="68580" marR="68580" marT="0" marB="0" anchor="ctr">
                        <a:blipFill>
                          <a:blip r:embed="rId2"/>
                          <a:stretch>
                            <a:fillRect l="-200995" t="-667797" r="-201493" b="-210169"/>
                          </a:stretch>
                        </a:blipFill>
                      </a:tcPr>
                    </a:tc>
                    <a:tc>
                      <a:txBody>
                        <a:bodyPr/>
                        <a:lstStyle/>
                        <a:p>
                          <a:pPr algn="ctr">
                            <a:spcAft>
                              <a:spcPts val="0"/>
                            </a:spcAft>
                          </a:pPr>
                          <a:r>
                            <a:rPr lang="en-US" sz="1400" kern="1200" dirty="0">
                              <a:solidFill>
                                <a:schemeClr val="dk1"/>
                              </a:solidFill>
                              <a:effectLst/>
                              <a:latin typeface="+mn-lt"/>
                              <a:ea typeface="+mn-ea"/>
                              <a:cs typeface="+mn-cs"/>
                            </a:rPr>
                            <a:t>0.2136</a:t>
                          </a:r>
                          <a:endParaRPr lang="zh-CN" sz="1400" kern="12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0.9854</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892615447"/>
                      </a:ext>
                    </a:extLst>
                  </a:tr>
                  <a:tr h="360218">
                    <a:tc>
                      <a:txBody>
                        <a:bodyPr/>
                        <a:lstStyle/>
                        <a:p>
                          <a:pPr algn="just">
                            <a:spcAft>
                              <a:spcPts val="0"/>
                            </a:spcAft>
                          </a:pPr>
                          <a:r>
                            <a:rPr lang="en-US" sz="1400" kern="1200">
                              <a:solidFill>
                                <a:schemeClr val="dk1"/>
                              </a:solidFill>
                              <a:effectLst/>
                              <a:latin typeface="+mn-lt"/>
                              <a:ea typeface="+mn-ea"/>
                              <a:cs typeface="+mn-cs"/>
                            </a:rPr>
                            <a:t>7</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767797" r="-300000" b="-110169"/>
                          </a:stretch>
                        </a:blipFill>
                      </a:tcPr>
                    </a:tc>
                    <a:tc>
                      <a:txBody>
                        <a:bodyPr/>
                        <a:lstStyle/>
                        <a:p>
                          <a:endParaRPr lang="zh-CN"/>
                        </a:p>
                      </a:txBody>
                      <a:tcPr marL="68580" marR="68580" marT="0" marB="0" anchor="ctr">
                        <a:blipFill>
                          <a:blip r:embed="rId2"/>
                          <a:stretch>
                            <a:fillRect l="-200995" t="-767797" r="-201493" b="-110169"/>
                          </a:stretch>
                        </a:blipFill>
                      </a:tcPr>
                    </a:tc>
                    <a:tc>
                      <a:txBody>
                        <a:bodyPr/>
                        <a:lstStyle/>
                        <a:p>
                          <a:pPr algn="ctr">
                            <a:spcAft>
                              <a:spcPts val="0"/>
                            </a:spcAft>
                          </a:pPr>
                          <a:r>
                            <a:rPr lang="en-US" sz="1400" kern="1200">
                              <a:solidFill>
                                <a:schemeClr val="dk1"/>
                              </a:solidFill>
                              <a:effectLst/>
                              <a:latin typeface="+mn-lt"/>
                              <a:ea typeface="+mn-ea"/>
                              <a:cs typeface="+mn-cs"/>
                            </a:rPr>
                            <a:t>0.1977</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0.9357</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96197803"/>
                      </a:ext>
                    </a:extLst>
                  </a:tr>
                  <a:tr h="360218">
                    <a:tc>
                      <a:txBody>
                        <a:bodyPr/>
                        <a:lstStyle/>
                        <a:p>
                          <a:pPr algn="just">
                            <a:spcAft>
                              <a:spcPts val="0"/>
                            </a:spcAft>
                          </a:pPr>
                          <a:r>
                            <a:rPr lang="en-US" sz="1400" kern="1200">
                              <a:solidFill>
                                <a:schemeClr val="dk1"/>
                              </a:solidFill>
                              <a:effectLst/>
                              <a:latin typeface="+mn-lt"/>
                              <a:ea typeface="+mn-ea"/>
                              <a:cs typeface="+mn-cs"/>
                            </a:rPr>
                            <a:t>8</a:t>
                          </a:r>
                          <a:endParaRPr lang="zh-CN" sz="1400" kern="1200">
                            <a:solidFill>
                              <a:schemeClr val="dk1"/>
                            </a:solidFill>
                            <a:effectLst/>
                            <a:latin typeface="+mn-lt"/>
                            <a:ea typeface="+mn-ea"/>
                            <a:cs typeface="+mn-cs"/>
                          </a:endParaRPr>
                        </a:p>
                      </a:txBody>
                      <a:tcPr marL="68580" marR="68580" marT="0" marB="0" anchor="ctr"/>
                    </a:tc>
                    <a:tc>
                      <a:txBody>
                        <a:bodyPr/>
                        <a:lstStyle/>
                        <a:p>
                          <a:endParaRPr lang="zh-CN"/>
                        </a:p>
                      </a:txBody>
                      <a:tcPr marL="68580" marR="68580" marT="0" marB="0" anchor="ctr">
                        <a:blipFill>
                          <a:blip r:embed="rId2"/>
                          <a:stretch>
                            <a:fillRect l="-100000" t="-867797" r="-300000" b="-10169"/>
                          </a:stretch>
                        </a:blipFill>
                      </a:tcPr>
                    </a:tc>
                    <a:tc>
                      <a:txBody>
                        <a:bodyPr/>
                        <a:lstStyle/>
                        <a:p>
                          <a:endParaRPr lang="zh-CN"/>
                        </a:p>
                      </a:txBody>
                      <a:tcPr marL="68580" marR="68580" marT="0" marB="0" anchor="ctr">
                        <a:blipFill>
                          <a:blip r:embed="rId2"/>
                          <a:stretch>
                            <a:fillRect l="-200995" t="-867797" r="-201493" b="-10169"/>
                          </a:stretch>
                        </a:blipFill>
                      </a:tcPr>
                    </a:tc>
                    <a:tc>
                      <a:txBody>
                        <a:bodyPr/>
                        <a:lstStyle/>
                        <a:p>
                          <a:pPr algn="ctr">
                            <a:spcAft>
                              <a:spcPts val="0"/>
                            </a:spcAft>
                          </a:pPr>
                          <a:r>
                            <a:rPr lang="en-US" sz="1400" kern="1200">
                              <a:solidFill>
                                <a:schemeClr val="dk1"/>
                              </a:solidFill>
                              <a:effectLst/>
                              <a:latin typeface="+mn-lt"/>
                              <a:ea typeface="+mn-ea"/>
                              <a:cs typeface="+mn-cs"/>
                            </a:rPr>
                            <a:t>0.2163</a:t>
                          </a:r>
                          <a:endParaRPr lang="zh-CN" sz="1400" kern="12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400" kern="1200" dirty="0">
                              <a:solidFill>
                                <a:schemeClr val="dk1"/>
                              </a:solidFill>
                              <a:effectLst/>
                              <a:latin typeface="+mn-lt"/>
                              <a:ea typeface="+mn-ea"/>
                              <a:cs typeface="+mn-cs"/>
                            </a:rPr>
                            <a:t>0.9983</a:t>
                          </a:r>
                          <a:endParaRPr lang="zh-CN"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173125257"/>
                      </a:ext>
                    </a:extLst>
                  </a:tr>
                </a:tbl>
              </a:graphicData>
            </a:graphic>
          </p:graphicFrame>
        </mc:Fallback>
      </mc:AlternateContent>
      <p:sp>
        <p:nvSpPr>
          <p:cNvPr id="5" name="TextBox 1"/>
          <p:cNvSpPr txBox="1"/>
          <p:nvPr/>
        </p:nvSpPr>
        <p:spPr>
          <a:xfrm>
            <a:off x="434775" y="1397652"/>
            <a:ext cx="7905661" cy="369332"/>
          </a:xfrm>
          <a:prstGeom prst="rect">
            <a:avLst/>
          </a:prstGeom>
          <a:noFill/>
        </p:spPr>
        <p:txBody>
          <a:bodyPr wrap="square" rtlCol="0">
            <a:spAutoFit/>
          </a:bodyPr>
          <a:lstStyle/>
          <a:p>
            <a:r>
              <a:rPr lang="en-US" altLang="zh-CN" b="1" dirty="0" smtClean="0">
                <a:latin typeface="Times New Roman" panose="02020603050405020304" pitchFamily="18" charset="0"/>
                <a:ea typeface="宋体" panose="02010600030101010101" pitchFamily="2" charset="-122"/>
              </a:rPr>
              <a:t>Rules with Discontinues Sets</a:t>
            </a:r>
            <a:endParaRPr lang="zh-CN" altLang="en-US" dirty="0"/>
          </a:p>
        </p:txBody>
      </p:sp>
      <p:sp>
        <p:nvSpPr>
          <p:cNvPr id="3" name="矩形 2"/>
          <p:cNvSpPr/>
          <p:nvPr/>
        </p:nvSpPr>
        <p:spPr>
          <a:xfrm>
            <a:off x="4037809" y="623021"/>
            <a:ext cx="4572000" cy="1200329"/>
          </a:xfrm>
          <a:prstGeom prst="rect">
            <a:avLst/>
          </a:prstGeom>
        </p:spPr>
        <p:txBody>
          <a:bodyPr>
            <a:spAutoFit/>
          </a:bodyPr>
          <a:lstStyle/>
          <a:p>
            <a:r>
              <a:rPr lang="en-US" altLang="zh-CN" dirty="0">
                <a:solidFill>
                  <a:srgbClr val="FF0000"/>
                </a:solidFill>
                <a:latin typeface="Times New Roman" panose="02020603050405020304" pitchFamily="18" charset="0"/>
              </a:rPr>
              <a:t>At last, </a:t>
            </a:r>
            <a:r>
              <a:rPr lang="en-US" altLang="zh-CN" dirty="0" smtClean="0">
                <a:solidFill>
                  <a:srgbClr val="FF0000"/>
                </a:solidFill>
                <a:latin typeface="Times New Roman" panose="02020603050405020304" pitchFamily="18" charset="0"/>
              </a:rPr>
              <a:t>we also </a:t>
            </a:r>
            <a:r>
              <a:rPr lang="en-US" altLang="zh-CN" dirty="0">
                <a:solidFill>
                  <a:srgbClr val="FF0000"/>
                </a:solidFill>
                <a:latin typeface="Times New Roman" panose="02020603050405020304" pitchFamily="18" charset="0"/>
              </a:rPr>
              <a:t>found the association rules that are generated by discontinuous item </a:t>
            </a:r>
            <a:r>
              <a:rPr lang="en-US" altLang="zh-CN" dirty="0" smtClean="0">
                <a:solidFill>
                  <a:srgbClr val="FF0000"/>
                </a:solidFill>
                <a:latin typeface="Times New Roman" panose="02020603050405020304" pitchFamily="18" charset="0"/>
              </a:rPr>
              <a:t>sets.</a:t>
            </a:r>
          </a:p>
          <a:p>
            <a:r>
              <a:rPr lang="en-US" altLang="zh-CN" dirty="0">
                <a:solidFill>
                  <a:srgbClr val="FF0000"/>
                </a:solidFill>
              </a:rPr>
              <a:t>Rule </a:t>
            </a:r>
            <a:r>
              <a:rPr lang="en-US" altLang="zh-CN" dirty="0" smtClean="0">
                <a:solidFill>
                  <a:srgbClr val="FF0000"/>
                </a:solidFill>
              </a:rPr>
              <a:t>1 means: </a:t>
            </a:r>
            <a:r>
              <a:rPr lang="en-US" altLang="zh-CN" dirty="0">
                <a:solidFill>
                  <a:srgbClr val="FF0000"/>
                </a:solidFill>
              </a:rPr>
              <a:t>if </a:t>
            </a:r>
            <a:r>
              <a:rPr lang="zh-CN" altLang="en-US" dirty="0">
                <a:solidFill>
                  <a:srgbClr val="FF0000"/>
                </a:solidFill>
              </a:rPr>
              <a:t>𝐴</a:t>
            </a:r>
            <a:r>
              <a:rPr lang="zh-CN" altLang="en-US" sz="1200" dirty="0">
                <a:solidFill>
                  <a:srgbClr val="FF0000"/>
                </a:solidFill>
              </a:rPr>
              <a:t>𝑁−</a:t>
            </a:r>
            <a:r>
              <a:rPr lang="en-US" altLang="zh-CN" sz="1200" dirty="0">
                <a:solidFill>
                  <a:srgbClr val="FF0000"/>
                </a:solidFill>
              </a:rPr>
              <a:t>3</a:t>
            </a:r>
            <a:r>
              <a:rPr lang="en-US" altLang="zh-CN" dirty="0">
                <a:solidFill>
                  <a:srgbClr val="FF0000"/>
                </a:solidFill>
              </a:rPr>
              <a:t> ′ is </a:t>
            </a:r>
            <a:r>
              <a:rPr lang="zh-CN" altLang="en-US" dirty="0">
                <a:solidFill>
                  <a:srgbClr val="FF0000"/>
                </a:solidFill>
              </a:rPr>
              <a:t>𝐴</a:t>
            </a:r>
            <a:r>
              <a:rPr lang="en-US" altLang="zh-CN" sz="1200" dirty="0">
                <a:solidFill>
                  <a:srgbClr val="FF0000"/>
                </a:solidFill>
              </a:rPr>
              <a:t>1</a:t>
            </a:r>
            <a:r>
              <a:rPr lang="en-US" altLang="zh-CN" dirty="0">
                <a:solidFill>
                  <a:srgbClr val="FF0000"/>
                </a:solidFill>
              </a:rPr>
              <a:t>, </a:t>
            </a:r>
            <a:r>
              <a:rPr lang="zh-CN" altLang="en-US" dirty="0">
                <a:solidFill>
                  <a:srgbClr val="FF0000"/>
                </a:solidFill>
              </a:rPr>
              <a:t>𝐴</a:t>
            </a:r>
            <a:r>
              <a:rPr lang="zh-CN" altLang="en-US" sz="1200" dirty="0">
                <a:solidFill>
                  <a:srgbClr val="FF0000"/>
                </a:solidFill>
              </a:rPr>
              <a:t>𝑁</a:t>
            </a:r>
            <a:r>
              <a:rPr lang="en-US" altLang="zh-CN" dirty="0">
                <a:solidFill>
                  <a:srgbClr val="FF0000"/>
                </a:solidFill>
              </a:rPr>
              <a:t>′ is </a:t>
            </a:r>
            <a:r>
              <a:rPr lang="zh-CN" altLang="en-US" dirty="0">
                <a:solidFill>
                  <a:srgbClr val="FF0000"/>
                </a:solidFill>
              </a:rPr>
              <a:t>𝐴</a:t>
            </a:r>
            <a:r>
              <a:rPr lang="en-US" altLang="zh-CN" sz="1200" dirty="0">
                <a:solidFill>
                  <a:srgbClr val="FF0000"/>
                </a:solidFill>
              </a:rPr>
              <a:t>3</a:t>
            </a:r>
            <a:r>
              <a:rPr lang="en-US" altLang="zh-CN" dirty="0">
                <a:solidFill>
                  <a:srgbClr val="FF0000"/>
                </a:solidFill>
              </a:rPr>
              <a:t>, then </a:t>
            </a:r>
            <a:r>
              <a:rPr lang="zh-CN" altLang="en-US" dirty="0">
                <a:solidFill>
                  <a:srgbClr val="FF0000"/>
                </a:solidFill>
              </a:rPr>
              <a:t>𝐴</a:t>
            </a:r>
            <a:r>
              <a:rPr lang="zh-CN" altLang="en-US" sz="1200" dirty="0">
                <a:solidFill>
                  <a:srgbClr val="FF0000"/>
                </a:solidFill>
              </a:rPr>
              <a:t>𝑁</a:t>
            </a:r>
            <a:r>
              <a:rPr lang="en-US" altLang="zh-CN" sz="1200" dirty="0">
                <a:solidFill>
                  <a:srgbClr val="FF0000"/>
                </a:solidFill>
              </a:rPr>
              <a:t>+1</a:t>
            </a:r>
            <a:r>
              <a:rPr lang="en-US" altLang="zh-CN" dirty="0">
                <a:solidFill>
                  <a:srgbClr val="FF0000"/>
                </a:solidFill>
              </a:rPr>
              <a:t> ′ </a:t>
            </a:r>
            <a:r>
              <a:rPr lang="zh-CN" altLang="en-US" dirty="0">
                <a:solidFill>
                  <a:srgbClr val="FF0000"/>
                </a:solidFill>
              </a:rPr>
              <a:t>𝐴</a:t>
            </a:r>
            <a:r>
              <a:rPr lang="zh-CN" altLang="en-US" sz="1200" dirty="0">
                <a:solidFill>
                  <a:srgbClr val="FF0000"/>
                </a:solidFill>
              </a:rPr>
              <a:t>𝑁</a:t>
            </a:r>
            <a:r>
              <a:rPr lang="en-US" altLang="zh-CN" sz="1200" dirty="0">
                <a:solidFill>
                  <a:srgbClr val="FF0000"/>
                </a:solidFill>
              </a:rPr>
              <a:t>+2</a:t>
            </a:r>
            <a:r>
              <a:rPr lang="en-US" altLang="zh-CN" dirty="0">
                <a:solidFill>
                  <a:srgbClr val="FF0000"/>
                </a:solidFill>
              </a:rPr>
              <a:t> ′ is </a:t>
            </a:r>
            <a:r>
              <a:rPr lang="zh-CN" altLang="en-US" dirty="0">
                <a:solidFill>
                  <a:srgbClr val="FF0000"/>
                </a:solidFill>
              </a:rPr>
              <a:t>𝐴</a:t>
            </a:r>
            <a:r>
              <a:rPr lang="en-US" altLang="zh-CN" sz="1200" dirty="0">
                <a:solidFill>
                  <a:srgbClr val="FF0000"/>
                </a:solidFill>
              </a:rPr>
              <a:t>1</a:t>
            </a:r>
            <a:r>
              <a:rPr lang="zh-CN" altLang="en-US" dirty="0">
                <a:solidFill>
                  <a:srgbClr val="FF0000"/>
                </a:solidFill>
              </a:rPr>
              <a:t>𝐴</a:t>
            </a:r>
            <a:r>
              <a:rPr lang="en-US" altLang="zh-CN" sz="1200" dirty="0" smtClean="0">
                <a:solidFill>
                  <a:srgbClr val="FF0000"/>
                </a:solidFill>
              </a:rPr>
              <a:t>4</a:t>
            </a:r>
            <a:r>
              <a:rPr lang="en-US" altLang="zh-CN" dirty="0" smtClean="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2005953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800" b="0" dirty="0"/>
              <a:t>Experimental Study</a:t>
            </a:r>
          </a:p>
        </p:txBody>
      </p:sp>
      <p:pic>
        <p:nvPicPr>
          <p:cNvPr id="8194" name="图片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 y="1940119"/>
            <a:ext cx="4266855" cy="32040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964" y="1939637"/>
            <a:ext cx="4266855" cy="3204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80109" y="123305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3" name="Rectangle 4"/>
              <p:cNvSpPr>
                <a:spLocks noChangeArrowheads="1"/>
              </p:cNvSpPr>
              <p:nvPr/>
            </p:nvSpPr>
            <p:spPr bwMode="auto">
              <a:xfrm>
                <a:off x="955544" y="5510369"/>
                <a:ext cx="6851556" cy="4231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266700" algn="ctr" eaLnBrk="0" fontAlgn="base" hangingPunct="0">
                  <a:spcBef>
                    <a:spcPct val="0"/>
                  </a:spcBef>
                  <a:spcAft>
                    <a:spcPct val="0"/>
                  </a:spcAf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Rule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A4-A2-A3-A1 </a:t>
                </a:r>
                <a14:m>
                  <m:oMath xmlns:m="http://schemas.openxmlformats.org/officeDocument/2006/math">
                    <m:groupChr>
                      <m:groupChrPr>
                        <m:chr m:val="⇒"/>
                        <m:vertJc m:val="bot"/>
                        <m:ctrlP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groupChrPr>
                      <m:e>
                        <m:r>
                          <m:rPr>
                            <m:brk m:alnAt="2"/>
                          </m:rP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𝑇</m:t>
                        </m:r>
                      </m:e>
                    </m:groupChr>
                  </m:oMath>
                </a14:m>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 A4</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Rule </a:t>
                </a:r>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A4-A3-A1 </a:t>
                </a:r>
                <a14:m>
                  <m:oMath xmlns:m="http://schemas.openxmlformats.org/officeDocument/2006/math">
                    <m:groupChr>
                      <m:groupChrPr>
                        <m:chr m:val="⇒"/>
                        <m:vertJc m:val="bot"/>
                        <m:ctrlPr>
                          <a:rPr lang="en-US" altLang="zh-CN" sz="1600" i="1" dirty="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groupChrPr>
                      <m:e>
                        <m:r>
                          <m:rPr>
                            <m:brk m:alnAt="2"/>
                          </m:rPr>
                          <a:rPr lang="en-US" altLang="zh-CN" sz="1600" i="1" dirty="0">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𝑇</m:t>
                        </m:r>
                      </m:e>
                    </m:groupChr>
                  </m:oMath>
                </a14:m>
                <a:r>
                  <a:rPr kumimoji="0" lang="en-US" altLang="zh-CN" sz="1600" b="0" i="1" u="none" strike="noStrike" cap="none" normalizeH="0" baseline="0" dirty="0" smtClean="0">
                    <a:ln>
                      <a:noFill/>
                    </a:ln>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 A4-A2</a:t>
                </a:r>
                <a:endParaRPr kumimoji="0" lang="en-US" altLang="zh-CN" sz="1600" b="0" i="0" u="none" strike="noStrike" cap="none" normalizeH="0" baseline="0" dirty="0" smtClean="0">
                  <a:ln>
                    <a:noFill/>
                  </a:ln>
                  <a:solidFill>
                    <a:schemeClr val="tx1"/>
                  </a:solidFill>
                  <a:effectLst/>
                </a:endParaRPr>
              </a:p>
            </p:txBody>
          </p:sp>
        </mc:Choice>
        <mc:Fallback xmlns="">
          <p:sp>
            <p:nvSpPr>
              <p:cNvPr id="3" name="Rectangle 4"/>
              <p:cNvSpPr>
                <a:spLocks noRot="1" noChangeAspect="1" noMove="1" noResize="1" noEditPoints="1" noAdjustHandles="1" noChangeArrowheads="1" noChangeShapeType="1" noTextEdit="1"/>
              </p:cNvSpPr>
              <p:nvPr/>
            </p:nvSpPr>
            <p:spPr bwMode="auto">
              <a:xfrm>
                <a:off x="955544" y="5510369"/>
                <a:ext cx="6851556" cy="423129"/>
              </a:xfrm>
              <a:prstGeom prst="rect">
                <a:avLst/>
              </a:prstGeom>
              <a:blipFill>
                <a:blip r:embed="rId4"/>
                <a:stretch>
                  <a:fillRect t="-5797" r="-445" b="-579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TextBox 1"/>
          <p:cNvSpPr txBox="1"/>
          <p:nvPr/>
        </p:nvSpPr>
        <p:spPr>
          <a:xfrm>
            <a:off x="434775" y="1397652"/>
            <a:ext cx="7905661"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rPr>
              <a:t>Visualization of Association Rules</a:t>
            </a:r>
            <a:endParaRPr lang="zh-CN" altLang="en-US" b="1" dirty="0">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矩形 4"/>
              <p:cNvSpPr/>
              <p:nvPr/>
            </p:nvSpPr>
            <p:spPr>
              <a:xfrm>
                <a:off x="4260273" y="197082"/>
                <a:ext cx="4572000" cy="2680477"/>
              </a:xfrm>
              <a:prstGeom prst="rect">
                <a:avLst/>
              </a:prstGeom>
            </p:spPr>
            <p:txBody>
              <a:bodyPr>
                <a:spAutoFit/>
              </a:bodyPr>
              <a:lstStyle/>
              <a:p>
                <a:r>
                  <a:rPr lang="en-US" altLang="zh-CN" dirty="0">
                    <a:solidFill>
                      <a:srgbClr val="FF0000"/>
                    </a:solidFill>
                  </a:rPr>
                  <a:t>In order to see these rules more clearly and to illustrate the reliability of these rules. </a:t>
                </a:r>
                <a:r>
                  <a:rPr lang="en-US" altLang="zh-CN" dirty="0">
                    <a:solidFill>
                      <a:srgbClr val="FF0000"/>
                    </a:solidFill>
                  </a:rPr>
                  <a:t>we visualize the first rule in both Table</a:t>
                </a:r>
                <a:r>
                  <a:rPr lang="en-US" altLang="zh-CN" dirty="0" smtClean="0">
                    <a:solidFill>
                      <a:srgbClr val="FF0000"/>
                    </a:solidFill>
                  </a:rPr>
                  <a:t>. For example, on the right side, </a:t>
                </a:r>
                <a:r>
                  <a:rPr lang="en-US" altLang="zh-CN"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Rule </a:t>
                </a:r>
                <a:r>
                  <a:rPr lang="en-US" altLang="zh-CN" i="1" dirty="0">
                    <a:solidFill>
                      <a:srgbClr val="FF0000"/>
                    </a:solidFill>
                    <a:latin typeface="Cambria Math" panose="02040503050406030204" pitchFamily="18" charset="0"/>
                    <a:ea typeface="宋体" panose="02010600030101010101" pitchFamily="2" charset="-122"/>
                    <a:cs typeface="Times New Roman" panose="02020603050405020304" pitchFamily="18" charset="0"/>
                  </a:rPr>
                  <a:t>A4-A3-A1 </a:t>
                </a:r>
                <a14:m>
                  <m:oMath xmlns:m="http://schemas.openxmlformats.org/officeDocument/2006/math">
                    <m:groupChr>
                      <m:groupChrPr>
                        <m:chr m:val="⇒"/>
                        <m:vertJc m:val="bot"/>
                        <m:ctrlPr>
                          <a:rPr lang="en-US" altLang="zh-CN" i="1" dirty="0">
                            <a:solidFill>
                              <a:srgbClr val="FF0000"/>
                            </a:solidFill>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ctrlPr>
                      </m:groupChrPr>
                      <m:e>
                        <m:r>
                          <m:rPr>
                            <m:brk m:alnAt="2"/>
                          </m:rPr>
                          <a:rPr lang="en-US" altLang="zh-CN" i="1" dirty="0">
                            <a:solidFill>
                              <a:srgbClr val="FF0000"/>
                            </a:solidFill>
                            <a:latin typeface="Cambria Math" panose="02040503050406030204" pitchFamily="18" charset="0"/>
                            <a:ea typeface="宋体" panose="02010600030101010101" pitchFamily="2" charset="-122"/>
                            <a:cs typeface="Times New Roman" panose="02020603050405020304" pitchFamily="18" charset="0"/>
                            <a:sym typeface="Wingdings" panose="05000000000000000000" pitchFamily="2" charset="2"/>
                          </a:rPr>
                          <m:t>𝑇</m:t>
                        </m:r>
                      </m:e>
                    </m:groupChr>
                  </m:oMath>
                </a14:m>
                <a:r>
                  <a:rPr lang="en-US" altLang="zh-CN" i="1" dirty="0">
                    <a:solidFill>
                      <a:srgbClr val="FF0000"/>
                    </a:solidFill>
                    <a:latin typeface="Cambria Math" panose="02040503050406030204" pitchFamily="18" charset="0"/>
                    <a:ea typeface="宋体" panose="02010600030101010101" pitchFamily="2" charset="-122"/>
                    <a:cs typeface="Times New Roman" panose="02020603050405020304" pitchFamily="18" charset="0"/>
                  </a:rPr>
                  <a:t> </a:t>
                </a:r>
                <a:r>
                  <a:rPr lang="en-US" altLang="zh-CN" i="1" dirty="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a:t>A4-A2 </a:t>
                </a:r>
                <a:r>
                  <a:rPr lang="en-US" altLang="zh-CN" dirty="0"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a:t>means if A4 occurs and A3A1 occurs within 276days, then A4A2 will occur in the following days. Comparing </a:t>
                </a:r>
                <a:r>
                  <a:rPr lang="en-US" altLang="zh-CN" dirty="0">
                    <a:solidFill>
                      <a:srgbClr val="FF0000"/>
                    </a:solidFill>
                    <a:latin typeface="Cambria Math" panose="02040503050406030204" pitchFamily="18" charset="0"/>
                    <a:ea typeface="宋体" panose="02010600030101010101" pitchFamily="2" charset="-122"/>
                    <a:cs typeface="Times New Roman" panose="02020603050405020304" pitchFamily="18" charset="0"/>
                  </a:rPr>
                  <a:t>with real data, it is obvious that these rules are exactly the real rules in original data.</a:t>
                </a:r>
                <a:r>
                  <a:rPr lang="en-US" altLang="zh-CN" dirty="0">
                    <a:solidFill>
                      <a:srgbClr val="FF0000"/>
                    </a:solidFill>
                    <a:latin typeface="Cambria Math" panose="02040503050406030204" pitchFamily="18" charset="0"/>
                    <a:ea typeface="宋体" panose="02010600030101010101" pitchFamily="2" charset="-122"/>
                    <a:cs typeface="Times New Roman" panose="02020603050405020304" pitchFamily="18" charset="0"/>
                  </a:rPr>
                  <a:t> </a:t>
                </a:r>
                <a:endParaRPr lang="zh-CN" altLang="en-US" dirty="0">
                  <a:solidFill>
                    <a:srgbClr val="FF0000"/>
                  </a:solidFill>
                  <a:latin typeface="Cambria Math" panose="02040503050406030204" pitchFamily="18" charset="0"/>
                  <a:ea typeface="宋体" panose="02010600030101010101" pitchFamily="2" charset="-122"/>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4260273" y="197082"/>
                <a:ext cx="4572000" cy="2680477"/>
              </a:xfrm>
              <a:prstGeom prst="rect">
                <a:avLst/>
              </a:prstGeom>
              <a:blipFill>
                <a:blip r:embed="rId5"/>
                <a:stretch>
                  <a:fillRect l="-1200" t="-1136" r="-1067" b="-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176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3529089" y="3044280"/>
            <a:ext cx="2085827"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smtClean="0">
                <a:solidFill>
                  <a:schemeClr val="bg1"/>
                </a:solidFill>
                <a:ea typeface="华文细黑" panose="02010600040101010101" pitchFamily="2" charset="-122"/>
              </a:rPr>
              <a:t>Thanks</a:t>
            </a:r>
            <a:endParaRPr lang="en-US" altLang="zh-CN" sz="4400" dirty="0">
              <a:solidFill>
                <a:schemeClr val="bg1"/>
              </a:solidFill>
              <a:ea typeface="华文细黑" panose="02010600040101010101" pitchFamily="2" charset="-122"/>
            </a:endParaRP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文本框 10"/>
          <p:cNvSpPr txBox="1"/>
          <p:nvPr/>
        </p:nvSpPr>
        <p:spPr>
          <a:xfrm>
            <a:off x="3732238" y="4401733"/>
            <a:ext cx="4772061" cy="400110"/>
          </a:xfrm>
          <a:prstGeom prst="rect">
            <a:avLst/>
          </a:prstGeom>
          <a:noFill/>
        </p:spPr>
        <p:txBody>
          <a:bodyPr wrap="square" rtlCol="0">
            <a:spAutoFit/>
          </a:bodyPr>
          <a:lstStyle/>
          <a:p>
            <a:r>
              <a:rPr lang="en-US" altLang="zh-CN" sz="2000" dirty="0" smtClean="0">
                <a:solidFill>
                  <a:schemeClr val="bg1"/>
                </a:solidFill>
              </a:rPr>
              <a:t>July 28, 2017</a:t>
            </a:r>
            <a:endParaRPr lang="en-US" altLang="zh-CN" sz="2000" dirty="0">
              <a:solidFill>
                <a:schemeClr val="bg1"/>
              </a:solidFill>
            </a:endParaRPr>
          </a:p>
        </p:txBody>
      </p:sp>
      <p:sp>
        <p:nvSpPr>
          <p:cNvPr id="12" name="文本框 11"/>
          <p:cNvSpPr txBox="1"/>
          <p:nvPr/>
        </p:nvSpPr>
        <p:spPr>
          <a:xfrm>
            <a:off x="3046876" y="3903115"/>
            <a:ext cx="4772061" cy="400110"/>
          </a:xfrm>
          <a:prstGeom prst="rect">
            <a:avLst/>
          </a:prstGeom>
          <a:noFill/>
        </p:spPr>
        <p:txBody>
          <a:bodyPr wrap="square" rtlCol="0">
            <a:spAutoFit/>
          </a:bodyPr>
          <a:lstStyle/>
          <a:p>
            <a:r>
              <a:rPr lang="en-US" altLang="zh-CN" sz="2000" dirty="0" smtClean="0">
                <a:solidFill>
                  <a:schemeClr val="bg1"/>
                </a:solidFill>
              </a:rPr>
              <a:t>zebang@mail.bnu.edu.cn	</a:t>
            </a:r>
            <a:endParaRPr lang="en-US" altLang="zh-CN" sz="2000" dirty="0">
              <a:solidFill>
                <a:schemeClr val="bg1"/>
              </a:solidFill>
            </a:endParaRPr>
          </a:p>
        </p:txBody>
      </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75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Introduction</a:t>
            </a:r>
            <a:endParaRPr lang="zh-CN" altLang="en-US" sz="2800" b="0" dirty="0"/>
          </a:p>
        </p:txBody>
      </p:sp>
      <p:sp>
        <p:nvSpPr>
          <p:cNvPr id="18" name="矩形 17"/>
          <p:cNvSpPr/>
          <p:nvPr/>
        </p:nvSpPr>
        <p:spPr>
          <a:xfrm>
            <a:off x="519546" y="1456846"/>
            <a:ext cx="8104908" cy="369332"/>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Work Flow of Our Work</a:t>
            </a:r>
            <a:endParaRPr lang="en-US" altLang="zh-CN" b="1" dirty="0">
              <a:solidFill>
                <a:srgbClr val="000000"/>
              </a:solidFill>
              <a:latin typeface="Times New Roman" panose="02020603050405020304" pitchFamily="18" charset="0"/>
            </a:endParaRPr>
          </a:p>
        </p:txBody>
      </p:sp>
      <p:pic>
        <p:nvPicPr>
          <p:cNvPr id="17" name="图片 16"/>
          <p:cNvPicPr>
            <a:picLocks noChangeAspect="1"/>
          </p:cNvPicPr>
          <p:nvPr/>
        </p:nvPicPr>
        <p:blipFill>
          <a:blip r:embed="rId3"/>
          <a:stretch>
            <a:fillRect/>
          </a:stretch>
        </p:blipFill>
        <p:spPr>
          <a:xfrm>
            <a:off x="400305" y="1951926"/>
            <a:ext cx="4990476" cy="2133333"/>
          </a:xfrm>
          <a:prstGeom prst="rect">
            <a:avLst/>
          </a:prstGeom>
        </p:spPr>
      </p:pic>
      <p:sp>
        <p:nvSpPr>
          <p:cNvPr id="5" name="文本框 4"/>
          <p:cNvSpPr txBox="1"/>
          <p:nvPr/>
        </p:nvSpPr>
        <p:spPr>
          <a:xfrm>
            <a:off x="3390900" y="28459"/>
            <a:ext cx="5846618" cy="4524315"/>
          </a:xfrm>
          <a:prstGeom prst="rect">
            <a:avLst/>
          </a:prstGeom>
          <a:noFill/>
        </p:spPr>
        <p:txBody>
          <a:bodyPr wrap="square" rtlCol="0">
            <a:spAutoFit/>
          </a:bodyPr>
          <a:lstStyle/>
          <a:p>
            <a:r>
              <a:rPr lang="en-US" altLang="zh-CN" dirty="0" smtClean="0">
                <a:solidFill>
                  <a:srgbClr val="FF0000"/>
                </a:solidFill>
              </a:rPr>
              <a:t>First, as we know, time </a:t>
            </a:r>
            <a:r>
              <a:rPr lang="en-US" altLang="zh-CN" dirty="0">
                <a:solidFill>
                  <a:srgbClr val="FF0000"/>
                </a:solidFill>
              </a:rPr>
              <a:t>association rules from time series in the fuzzy system is a challenging problem both in theory and in </a:t>
            </a:r>
            <a:r>
              <a:rPr lang="en-US" altLang="zh-CN" dirty="0" smtClean="0">
                <a:solidFill>
                  <a:srgbClr val="FF0000"/>
                </a:solidFill>
              </a:rPr>
              <a:t>practice. Specifically, association </a:t>
            </a:r>
            <a:r>
              <a:rPr lang="en-US" altLang="zh-CN" dirty="0">
                <a:solidFill>
                  <a:srgbClr val="FF0000"/>
                </a:solidFill>
              </a:rPr>
              <a:t>rule learning typically does not consider the order of items either within a transaction or across transactions. </a:t>
            </a:r>
            <a:r>
              <a:rPr lang="en-US" altLang="zh-CN" dirty="0" smtClean="0">
                <a:solidFill>
                  <a:srgbClr val="FF0000"/>
                </a:solidFill>
              </a:rPr>
              <a:t>In </a:t>
            </a:r>
            <a:r>
              <a:rPr lang="en-US" altLang="zh-CN" dirty="0">
                <a:solidFill>
                  <a:srgbClr val="FF0000"/>
                </a:solidFill>
              </a:rPr>
              <a:t>most studies, fuzzy association rules are not focused on time </a:t>
            </a:r>
            <a:r>
              <a:rPr lang="en-US" altLang="zh-CN" dirty="0" smtClean="0">
                <a:solidFill>
                  <a:srgbClr val="FF0000"/>
                </a:solidFill>
              </a:rPr>
              <a:t>sequences. </a:t>
            </a:r>
            <a:endParaRPr lang="zh-CN" altLang="en-US" dirty="0">
              <a:solidFill>
                <a:srgbClr val="FF0000"/>
              </a:solidFill>
            </a:endParaRPr>
          </a:p>
          <a:p>
            <a:endParaRPr lang="en-US" altLang="zh-CN" dirty="0">
              <a:solidFill>
                <a:srgbClr val="FF0000"/>
              </a:solidFill>
            </a:endParaRPr>
          </a:p>
          <a:p>
            <a:r>
              <a:rPr lang="en-US" altLang="zh-CN" dirty="0" smtClean="0">
                <a:solidFill>
                  <a:srgbClr val="FF0000"/>
                </a:solidFill>
              </a:rPr>
              <a:t>However</a:t>
            </a:r>
            <a:r>
              <a:rPr lang="en-US" altLang="zh-CN" dirty="0">
                <a:solidFill>
                  <a:srgbClr val="FF0000"/>
                </a:solidFill>
              </a:rPr>
              <a:t>, in reality, there are many time series in the fuzzy system. Traditional association rules are no longer applicable to temporal data. Therefore, it is necessary to extend the definition of fuzzy association rules from traditional databases to time sequential databases. Such definitions should be reliable and appropriate to the rule mining process</a:t>
            </a:r>
            <a:r>
              <a:rPr lang="en-US" altLang="zh-CN" dirty="0" smtClean="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3792542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Introduction</a:t>
            </a:r>
            <a:endParaRPr lang="zh-CN" altLang="en-US" sz="2800" b="0" dirty="0"/>
          </a:p>
        </p:txBody>
      </p:sp>
      <p:pic>
        <p:nvPicPr>
          <p:cNvPr id="5" name="图片 4"/>
          <p:cNvPicPr/>
          <p:nvPr/>
        </p:nvPicPr>
        <p:blipFill>
          <a:blip r:embed="rId3"/>
          <a:srcRect/>
          <a:stretch>
            <a:fillRect/>
          </a:stretch>
        </p:blipFill>
        <p:spPr bwMode="auto">
          <a:xfrm>
            <a:off x="-235041" y="1825586"/>
            <a:ext cx="6098812" cy="2413000"/>
          </a:xfrm>
          <a:prstGeom prst="rect">
            <a:avLst/>
          </a:prstGeom>
          <a:noFill/>
          <a:ln w="9525">
            <a:noFill/>
            <a:miter lim="800000"/>
            <a:headEnd/>
            <a:tailEnd/>
          </a:ln>
        </p:spPr>
      </p:pic>
      <p:cxnSp>
        <p:nvCxnSpPr>
          <p:cNvPr id="8" name="直接箭头连接符 7"/>
          <p:cNvCxnSpPr/>
          <p:nvPr/>
        </p:nvCxnSpPr>
        <p:spPr>
          <a:xfrm>
            <a:off x="625288" y="554468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85926" y="4599885"/>
            <a:ext cx="2046366" cy="584775"/>
          </a:xfrm>
          <a:prstGeom prst="rect">
            <a:avLst/>
          </a:prstGeom>
        </p:spPr>
        <p:txBody>
          <a:bodyPr wrap="square">
            <a:spAutoFit/>
          </a:bodyPr>
          <a:lstStyle/>
          <a:p>
            <a:pPr lvl="0" algn="ctr"/>
            <a:r>
              <a:rPr lang="en-US" altLang="zh-CN" sz="1600" dirty="0" smtClean="0"/>
              <a:t>Fuzzy Information Granulation</a:t>
            </a:r>
            <a:endParaRPr lang="zh-CN" altLang="zh-CN" sz="1600" dirty="0" smtClean="0"/>
          </a:p>
        </p:txBody>
      </p:sp>
      <p:sp>
        <p:nvSpPr>
          <p:cNvPr id="15" name="矩形 14"/>
          <p:cNvSpPr/>
          <p:nvPr/>
        </p:nvSpPr>
        <p:spPr>
          <a:xfrm>
            <a:off x="3107672" y="5798344"/>
            <a:ext cx="2544926" cy="584775"/>
          </a:xfrm>
          <a:prstGeom prst="rect">
            <a:avLst/>
          </a:prstGeom>
        </p:spPr>
        <p:txBody>
          <a:bodyPr wrap="square">
            <a:spAutoFit/>
          </a:bodyPr>
          <a:lstStyle/>
          <a:p>
            <a:pPr algn="ctr"/>
            <a:r>
              <a:rPr lang="en-US" altLang="zh-CN" sz="1600" dirty="0" smtClean="0"/>
              <a:t>Fuzzy C-means for granular series</a:t>
            </a:r>
            <a:endParaRPr lang="zh-CN" altLang="en-US" sz="1600" dirty="0" smtClean="0"/>
          </a:p>
        </p:txBody>
      </p:sp>
      <p:sp>
        <p:nvSpPr>
          <p:cNvPr id="16" name="矩形 15"/>
          <p:cNvSpPr/>
          <p:nvPr/>
        </p:nvSpPr>
        <p:spPr>
          <a:xfrm>
            <a:off x="5396371" y="4607326"/>
            <a:ext cx="2254159" cy="830997"/>
          </a:xfrm>
          <a:prstGeom prst="rect">
            <a:avLst/>
          </a:prstGeom>
        </p:spPr>
        <p:txBody>
          <a:bodyPr wrap="square">
            <a:spAutoFit/>
          </a:bodyPr>
          <a:lstStyle/>
          <a:p>
            <a:pPr algn="ctr"/>
            <a:r>
              <a:rPr lang="en-US" altLang="zh-CN" sz="1600" dirty="0" smtClean="0"/>
              <a:t>Temporal Fuzzy Association Rule Mining</a:t>
            </a:r>
            <a:endParaRPr lang="zh-CN" altLang="en-US" sz="1600" dirty="0" smtClean="0">
              <a:latin typeface="微软雅黑 Light" panose="020B0502040204020203" pitchFamily="34" charset="-122"/>
              <a:ea typeface="微软雅黑 Light" panose="020B0502040204020203" pitchFamily="34" charset="-122"/>
            </a:endParaRPr>
          </a:p>
        </p:txBody>
      </p:sp>
      <p:cxnSp>
        <p:nvCxnSpPr>
          <p:cNvPr id="4" name="直接连接符 3"/>
          <p:cNvCxnSpPr/>
          <p:nvPr/>
        </p:nvCxnSpPr>
        <p:spPr>
          <a:xfrm>
            <a:off x="1537855" y="2008914"/>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581182" y="2008914"/>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726873" y="2008914"/>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336471" y="2008914"/>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p:cNvSpPr>
            <a:spLocks noChangeAspect="1"/>
          </p:cNvSpPr>
          <p:nvPr/>
        </p:nvSpPr>
        <p:spPr>
          <a:xfrm rot="2700000">
            <a:off x="2079248" y="5422422"/>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3" name="矩形 32"/>
          <p:cNvSpPr>
            <a:spLocks noChangeAspect="1"/>
          </p:cNvSpPr>
          <p:nvPr/>
        </p:nvSpPr>
        <p:spPr>
          <a:xfrm rot="2700000">
            <a:off x="4257876" y="542242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4" name="矩形 33"/>
          <p:cNvSpPr>
            <a:spLocks noChangeAspect="1"/>
          </p:cNvSpPr>
          <p:nvPr/>
        </p:nvSpPr>
        <p:spPr>
          <a:xfrm rot="2700000">
            <a:off x="6401192" y="542242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8" name="矩形 17"/>
          <p:cNvSpPr/>
          <p:nvPr/>
        </p:nvSpPr>
        <p:spPr>
          <a:xfrm>
            <a:off x="519546" y="1456846"/>
            <a:ext cx="8104908" cy="369332"/>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Work Flow of Our Work</a:t>
            </a:r>
            <a:endParaRPr lang="en-US" altLang="zh-CN" b="1" dirty="0">
              <a:solidFill>
                <a:srgbClr val="00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5567430" y="2194918"/>
                <a:ext cx="3152576" cy="13592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mr>
                            </m:m>
                          </m:e>
                        </m:mr>
                        <m:m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a:solidFill>
                                            <a:srgbClr val="000000"/>
                                          </a:solidFill>
                                          <a:latin typeface="Cambria Math" panose="02040503050406030204" pitchFamily="18" charset="0"/>
                                        </a:rPr>
                                        <m:t>𝑁</m:t>
                                      </m:r>
                                    </m:sub>
                                  </m:sSub>
                                </m:e>
                              </m:mr>
                            </m:m>
                          </m:e>
                          <m:e>
                            <m:d>
                              <m:dPr>
                                <m:ctrlPr>
                                  <a:rPr lang="zh-CN" altLang="zh-CN" i="1">
                                    <a:latin typeface="Cambria Math" panose="02040503050406030204" pitchFamily="18" charset="0"/>
                                  </a:rPr>
                                </m:ctrlPr>
                              </m:dPr>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r>
                                            <a:rPr lang="en-US" altLang="zh-CN" i="1">
                                              <a:latin typeface="Cambria Math" panose="02040503050406030204" pitchFamily="18" charset="0"/>
                                            </a:rPr>
                                            <m:t>𝑚</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r>
                                            <a:rPr lang="en-US" altLang="zh-CN" i="1">
                                              <a:latin typeface="Cambria Math" panose="02040503050406030204" pitchFamily="18" charset="0"/>
                                            </a:rPr>
                                            <m:t>𝑚</m:t>
                                          </m:r>
                                        </m:sub>
                                      </m:sSub>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𝑛𝑚</m:t>
                                          </m:r>
                                        </m:sub>
                                      </m:sSub>
                                    </m:e>
                                  </m:mr>
                                </m:m>
                              </m:e>
                            </m:d>
                          </m:e>
                        </m:mr>
                      </m:m>
                    </m:oMath>
                  </m:oMathPara>
                </a14:m>
                <a:endParaRPr lang="zh-CN" altLang="zh-CN" dirty="0"/>
              </a:p>
            </p:txBody>
          </p:sp>
        </mc:Choice>
        <mc:Fallback xmlns="">
          <p:sp>
            <p:nvSpPr>
              <p:cNvPr id="7" name="矩形 6"/>
              <p:cNvSpPr>
                <a:spLocks noRot="1" noChangeAspect="1" noMove="1" noResize="1" noEditPoints="1" noAdjustHandles="1" noChangeArrowheads="1" noChangeShapeType="1" noTextEdit="1"/>
              </p:cNvSpPr>
              <p:nvPr/>
            </p:nvSpPr>
            <p:spPr>
              <a:xfrm>
                <a:off x="5567430" y="2194918"/>
                <a:ext cx="3152576" cy="1359283"/>
              </a:xfrm>
              <a:prstGeom prst="rect">
                <a:avLst/>
              </a:prstGeom>
              <a:blipFill>
                <a:blip r:embed="rId4"/>
                <a:stretch>
                  <a:fillRect r="-8897"/>
                </a:stretch>
              </a:blipFill>
            </p:spPr>
            <p:txBody>
              <a:bodyPr/>
              <a:lstStyle/>
              <a:p>
                <a:r>
                  <a:rPr lang="zh-CN" altLang="en-US">
                    <a:noFill/>
                  </a:rPr>
                  <a:t> </a:t>
                </a:r>
              </a:p>
            </p:txBody>
          </p:sp>
        </mc:Fallback>
      </mc:AlternateContent>
      <p:sp>
        <p:nvSpPr>
          <p:cNvPr id="9" name="弧形 8"/>
          <p:cNvSpPr/>
          <p:nvPr/>
        </p:nvSpPr>
        <p:spPr>
          <a:xfrm>
            <a:off x="3962236" y="1984815"/>
            <a:ext cx="2560153" cy="335017"/>
          </a:xfrm>
          <a:prstGeom prst="arc">
            <a:avLst>
              <a:gd name="adj1" fmla="val 19683737"/>
              <a:gd name="adj2" fmla="val 21432963"/>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弧形 9"/>
          <p:cNvSpPr/>
          <p:nvPr/>
        </p:nvSpPr>
        <p:spPr>
          <a:xfrm>
            <a:off x="5992546" y="2895533"/>
            <a:ext cx="1829101" cy="1949683"/>
          </a:xfrm>
          <a:prstGeom prst="arc">
            <a:avLst>
              <a:gd name="adj1" fmla="val 20971700"/>
              <a:gd name="adj2" fmla="val 2746045"/>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9" name="文本框 18"/>
          <p:cNvSpPr txBox="1"/>
          <p:nvPr/>
        </p:nvSpPr>
        <p:spPr>
          <a:xfrm>
            <a:off x="3427241" y="106812"/>
            <a:ext cx="5846618" cy="3139321"/>
          </a:xfrm>
          <a:prstGeom prst="rect">
            <a:avLst/>
          </a:prstGeom>
          <a:noFill/>
        </p:spPr>
        <p:txBody>
          <a:bodyPr wrap="square" rtlCol="0">
            <a:spAutoFit/>
          </a:bodyPr>
          <a:lstStyle/>
          <a:p>
            <a:r>
              <a:rPr lang="en-US" altLang="zh-CN" dirty="0" smtClean="0">
                <a:solidFill>
                  <a:srgbClr val="FF0000"/>
                </a:solidFill>
              </a:rPr>
              <a:t>This is our work flow. </a:t>
            </a:r>
            <a:r>
              <a:rPr lang="en-US" altLang="zh-CN" b="1" dirty="0" smtClean="0">
                <a:solidFill>
                  <a:srgbClr val="FF0000"/>
                </a:solidFill>
              </a:rPr>
              <a:t>First</a:t>
            </a:r>
            <a:r>
              <a:rPr lang="en-US" altLang="zh-CN" dirty="0" smtClean="0">
                <a:solidFill>
                  <a:srgbClr val="FF0000"/>
                </a:solidFill>
              </a:rPr>
              <a:t> we introduce some basic methods of fuzzy information granulation. In this paper, we applied a method called LFIG, published recently. </a:t>
            </a:r>
            <a:r>
              <a:rPr lang="en-US" altLang="zh-CN" b="1" dirty="0" smtClean="0">
                <a:solidFill>
                  <a:srgbClr val="FF0000"/>
                </a:solidFill>
              </a:rPr>
              <a:t>Second</a:t>
            </a:r>
            <a:r>
              <a:rPr lang="en-US" altLang="zh-CN" dirty="0" smtClean="0">
                <a:solidFill>
                  <a:srgbClr val="FF0000"/>
                </a:solidFill>
              </a:rPr>
              <a:t>, </a:t>
            </a:r>
            <a:r>
              <a:rPr lang="en-US" altLang="zh-CN" dirty="0">
                <a:solidFill>
                  <a:srgbClr val="FF0000"/>
                </a:solidFill>
              </a:rPr>
              <a:t>b</a:t>
            </a:r>
            <a:r>
              <a:rPr lang="en-US" altLang="zh-CN" dirty="0" smtClean="0">
                <a:solidFill>
                  <a:srgbClr val="FF0000"/>
                </a:solidFill>
              </a:rPr>
              <a:t>ased </a:t>
            </a:r>
            <a:r>
              <a:rPr lang="en-US" altLang="zh-CN" dirty="0">
                <a:solidFill>
                  <a:srgbClr val="FF0000"/>
                </a:solidFill>
              </a:rPr>
              <a:t>on FCM clustering, partition matrix </a:t>
            </a:r>
            <a:r>
              <a:rPr lang="zh-CN" altLang="en-US" dirty="0">
                <a:solidFill>
                  <a:srgbClr val="FF0000"/>
                </a:solidFill>
              </a:rPr>
              <a:t>𝑈 </a:t>
            </a:r>
            <a:r>
              <a:rPr lang="en-US" altLang="zh-CN" dirty="0">
                <a:solidFill>
                  <a:srgbClr val="FF0000"/>
                </a:solidFill>
              </a:rPr>
              <a:t>is obtained. where </a:t>
            </a:r>
            <a:r>
              <a:rPr lang="zh-CN" altLang="en-US" dirty="0" smtClean="0">
                <a:solidFill>
                  <a:srgbClr val="FF0000"/>
                </a:solidFill>
              </a:rPr>
              <a:t>𝑢</a:t>
            </a:r>
            <a:r>
              <a:rPr lang="zh-CN" altLang="en-US" sz="1200" dirty="0" smtClean="0">
                <a:solidFill>
                  <a:srgbClr val="FF0000"/>
                </a:solidFill>
              </a:rPr>
              <a:t>𝑖𝑗</a:t>
            </a:r>
            <a:r>
              <a:rPr lang="zh-CN" altLang="en-US" dirty="0" smtClean="0">
                <a:solidFill>
                  <a:srgbClr val="FF0000"/>
                </a:solidFill>
              </a:rPr>
              <a:t> </a:t>
            </a:r>
            <a:r>
              <a:rPr lang="en-US" altLang="zh-CN" dirty="0" smtClean="0">
                <a:solidFill>
                  <a:srgbClr val="FF0000"/>
                </a:solidFill>
              </a:rPr>
              <a:t>is </a:t>
            </a:r>
            <a:r>
              <a:rPr lang="en-US" altLang="zh-CN" dirty="0">
                <a:solidFill>
                  <a:srgbClr val="FF0000"/>
                </a:solidFill>
              </a:rPr>
              <a:t>the membership degree of granule </a:t>
            </a:r>
            <a:r>
              <a:rPr lang="zh-CN" altLang="en-US" dirty="0">
                <a:solidFill>
                  <a:srgbClr val="FF0000"/>
                </a:solidFill>
              </a:rPr>
              <a:t>𝑡</a:t>
            </a:r>
            <a:r>
              <a:rPr lang="zh-CN" altLang="en-US" sz="1200" dirty="0">
                <a:solidFill>
                  <a:srgbClr val="FF0000"/>
                </a:solidFill>
              </a:rPr>
              <a:t>𝑖</a:t>
            </a:r>
            <a:r>
              <a:rPr lang="zh-CN" altLang="en-US" dirty="0">
                <a:solidFill>
                  <a:srgbClr val="FF0000"/>
                </a:solidFill>
              </a:rPr>
              <a:t> </a:t>
            </a:r>
            <a:r>
              <a:rPr lang="en-US" altLang="zh-CN" dirty="0">
                <a:solidFill>
                  <a:srgbClr val="FF0000"/>
                </a:solidFill>
              </a:rPr>
              <a:t>to cluster </a:t>
            </a:r>
            <a:r>
              <a:rPr lang="zh-CN" altLang="en-US" dirty="0">
                <a:solidFill>
                  <a:srgbClr val="FF0000"/>
                </a:solidFill>
              </a:rPr>
              <a:t>𝑦</a:t>
            </a:r>
            <a:r>
              <a:rPr lang="zh-CN" altLang="en-US" sz="1200" dirty="0">
                <a:solidFill>
                  <a:srgbClr val="FF0000"/>
                </a:solidFill>
              </a:rPr>
              <a:t>𝑗</a:t>
            </a:r>
            <a:r>
              <a:rPr lang="en-US" altLang="zh-CN" dirty="0">
                <a:solidFill>
                  <a:srgbClr val="FF0000"/>
                </a:solidFill>
              </a:rPr>
              <a:t>. </a:t>
            </a:r>
            <a:r>
              <a:rPr lang="en-US" altLang="zh-CN" b="1" dirty="0" smtClean="0">
                <a:solidFill>
                  <a:srgbClr val="FF0000"/>
                </a:solidFill>
              </a:rPr>
              <a:t>Finally</a:t>
            </a:r>
            <a:r>
              <a:rPr lang="en-US" altLang="zh-CN" dirty="0" smtClean="0">
                <a:solidFill>
                  <a:srgbClr val="FF0000"/>
                </a:solidFill>
              </a:rPr>
              <a:t>, the </a:t>
            </a:r>
            <a:r>
              <a:rPr lang="en-US" altLang="zh-CN" dirty="0">
                <a:solidFill>
                  <a:srgbClr val="FF0000"/>
                </a:solidFill>
              </a:rPr>
              <a:t>definition of the support rate of traditional fuzzy association rules is extended to the temporal data, including the fuzzy support rate of both continuous and discontinues temporal fuzzy item set and their association rules. </a:t>
            </a:r>
            <a:endParaRPr lang="en-US" altLang="zh-CN" dirty="0">
              <a:solidFill>
                <a:srgbClr val="FF0000"/>
              </a:solidFill>
            </a:endParaRPr>
          </a:p>
        </p:txBody>
      </p:sp>
    </p:spTree>
    <p:extLst>
      <p:ext uri="{BB962C8B-B14F-4D97-AF65-F5344CB8AC3E}">
        <p14:creationId xmlns:p14="http://schemas.microsoft.com/office/powerpoint/2010/main" val="318782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3" grpId="0" animBg="1"/>
      <p:bldP spid="34" grpId="0" animBg="1"/>
      <p:bldP spid="7" grpId="0"/>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smtClean="0"/>
              <a:t>Prerequisites</a:t>
            </a:r>
            <a:endParaRPr lang="zh-CN" altLang="en-US" sz="2800" b="0" dirty="0"/>
          </a:p>
        </p:txBody>
      </p:sp>
      <mc:AlternateContent xmlns:mc="http://schemas.openxmlformats.org/markup-compatibility/2006" xmlns:a14="http://schemas.microsoft.com/office/drawing/2010/main">
        <mc:Choice Requires="a14">
          <p:sp>
            <p:nvSpPr>
              <p:cNvPr id="3" name="矩形 2"/>
              <p:cNvSpPr/>
              <p:nvPr/>
            </p:nvSpPr>
            <p:spPr>
              <a:xfrm>
                <a:off x="519546" y="1456846"/>
                <a:ext cx="8104908" cy="3511474"/>
              </a:xfrm>
              <a:prstGeom prst="rect">
                <a:avLst/>
              </a:prstGeom>
            </p:spPr>
            <p:txBody>
              <a:bodyPr wrap="square">
                <a:spAutoFit/>
              </a:bodyPr>
              <a:lstStyle/>
              <a:p>
                <a:r>
                  <a:rPr lang="en-US" altLang="zh-CN" b="1" dirty="0">
                    <a:solidFill>
                      <a:srgbClr val="000000"/>
                    </a:solidFill>
                    <a:latin typeface="Times New Roman" panose="02020603050405020304" pitchFamily="18" charset="0"/>
                  </a:rPr>
                  <a:t>Association Rule</a:t>
                </a:r>
              </a:p>
              <a:p>
                <a:endParaRPr lang="en-US" altLang="zh-CN" b="1" dirty="0" smtClean="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Association Rule Mining forms </a:t>
                </a:r>
                <a:r>
                  <a:rPr lang="en-US" altLang="zh-CN" dirty="0">
                    <a:solidFill>
                      <a:srgbClr val="000000"/>
                    </a:solidFill>
                    <a:latin typeface="Times New Roman" panose="02020603050405020304" pitchFamily="18" charset="0"/>
                  </a:rPr>
                  <a:t>an important research area in the field of data mining. </a:t>
                </a:r>
              </a:p>
              <a:p>
                <a:endParaRPr lang="en-US" altLang="zh-CN" b="1" dirty="0" smtClean="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Association Rule </a:t>
                </a:r>
                <a14:m>
                  <m:oMath xmlns:m="http://schemas.openxmlformats.org/officeDocument/2006/math">
                    <m:r>
                      <a:rPr lang="en-US" altLang="zh-CN">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en-US" altLang="zh-CN" dirty="0">
                    <a:solidFill>
                      <a:srgbClr val="000000"/>
                    </a:solidFill>
                    <a:latin typeface="Times New Roman" panose="02020603050405020304" pitchFamily="18" charset="0"/>
                  </a:rPr>
                  <a:t> : 		If A occurred then B will occur.</a:t>
                </a:r>
              </a:p>
              <a:p>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Temporal Association Rule </a:t>
                </a:r>
                <a14:m>
                  <m:oMath xmlns:m="http://schemas.openxmlformats.org/officeDocument/2006/math">
                    <m:r>
                      <a:rPr lang="en-US" altLang="zh-CN">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𝐴</m:t>
                    </m:r>
                    <m:groupChr>
                      <m:groupChrPr>
                        <m:chr m:val="→"/>
                        <m:vertJc m:val="bot"/>
                        <m:ctrlPr>
                          <a:rPr lang="en-US" altLang="zh-CN" i="1">
                            <a:solidFill>
                              <a:srgbClr val="000000"/>
                            </a:solidFill>
                            <a:latin typeface="Cambria Math" panose="02040503050406030204" pitchFamily="18" charset="0"/>
                          </a:rPr>
                        </m:ctrlPr>
                      </m:groupChrPr>
                      <m:e>
                        <m:r>
                          <m:rPr>
                            <m:brk m:alnAt="2"/>
                          </m:rPr>
                          <a:rPr lang="en-US" altLang="zh-CN" i="1">
                            <a:solidFill>
                              <a:srgbClr val="000000"/>
                            </a:solidFill>
                            <a:latin typeface="Cambria Math" panose="02040503050406030204" pitchFamily="18" charset="0"/>
                          </a:rPr>
                          <m:t>𝑇</m:t>
                        </m:r>
                      </m:e>
                    </m:groupChr>
                    <m:r>
                      <a:rPr lang="en-US" altLang="zh-CN" i="1">
                        <a:solidFill>
                          <a:srgbClr val="000000"/>
                        </a:solidFill>
                        <a:latin typeface="Cambria Math" panose="02040503050406030204" pitchFamily="18" charset="0"/>
                        <a:ea typeface="Cambria Math" panose="02040503050406030204" pitchFamily="18" charset="0"/>
                      </a:rPr>
                      <m:t>𝐵</m:t>
                    </m:r>
                  </m:oMath>
                </a14:m>
                <a:r>
                  <a:rPr lang="en-US" altLang="zh-CN" dirty="0">
                    <a:solidFill>
                      <a:srgbClr val="000000"/>
                    </a:solidFill>
                    <a:latin typeface="Times New Roman" panose="02020603050405020304" pitchFamily="18" charset="0"/>
                  </a:rPr>
                  <a:t> : 	If A occurred then B will occur after T.</a:t>
                </a:r>
              </a:p>
              <a:p>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Fuzzy Association Rule: 		A and B are fuzzy items.</a:t>
                </a:r>
              </a:p>
              <a:p>
                <a:endParaRPr lang="zh-CN" altLang="en-US" dirty="0">
                  <a:solidFill>
                    <a:srgbClr val="000000"/>
                  </a:solidFill>
                  <a:latin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519546" y="1456846"/>
                <a:ext cx="8104908" cy="3511474"/>
              </a:xfrm>
              <a:prstGeom prst="rect">
                <a:avLst/>
              </a:prstGeom>
              <a:blipFill>
                <a:blip r:embed="rId3"/>
                <a:stretch>
                  <a:fillRect l="-602" t="-1042" r="-602"/>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4406900" y="-29590"/>
            <a:ext cx="4572000" cy="2031325"/>
          </a:xfrm>
          <a:prstGeom prst="rect">
            <a:avLst/>
          </a:prstGeom>
        </p:spPr>
        <p:txBody>
          <a:bodyPr>
            <a:spAutoFit/>
          </a:bodyPr>
          <a:lstStyle/>
          <a:p>
            <a:r>
              <a:rPr lang="en-US" altLang="zh-CN" dirty="0" smtClean="0">
                <a:solidFill>
                  <a:srgbClr val="FF0000"/>
                </a:solidFill>
                <a:latin typeface="Times New Roman" panose="02020603050405020304" pitchFamily="18" charset="0"/>
              </a:rPr>
              <a:t>Now Let’s review some basic prerequisites.</a:t>
            </a:r>
          </a:p>
          <a:p>
            <a:r>
              <a:rPr lang="en-US" altLang="zh-CN" dirty="0" smtClean="0">
                <a:solidFill>
                  <a:srgbClr val="FF0000"/>
                </a:solidFill>
                <a:latin typeface="Times New Roman" panose="02020603050405020304" pitchFamily="18" charset="0"/>
              </a:rPr>
              <a:t>Traditional association rule is A to B, which means if A occurs then B will occur.</a:t>
            </a:r>
          </a:p>
          <a:p>
            <a:r>
              <a:rPr lang="en-US" altLang="zh-CN" dirty="0" smtClean="0">
                <a:solidFill>
                  <a:srgbClr val="FF0000"/>
                </a:solidFill>
                <a:latin typeface="Times New Roman" panose="02020603050405020304" pitchFamily="18" charset="0"/>
              </a:rPr>
              <a:t>Temporal association rule says, if A occurs then within time range of T, B will occur.</a:t>
            </a:r>
          </a:p>
          <a:p>
            <a:r>
              <a:rPr lang="en-US" altLang="zh-CN" dirty="0" smtClean="0">
                <a:solidFill>
                  <a:srgbClr val="FF0000"/>
                </a:solidFill>
                <a:latin typeface="Times New Roman" panose="02020603050405020304" pitchFamily="18" charset="0"/>
              </a:rPr>
              <a:t>When A and B are fuzzy items, it is called fuzzy association rule.</a:t>
            </a:r>
            <a:endParaRPr lang="zh-CN" altLang="en-US" dirty="0">
              <a:solidFill>
                <a:srgbClr val="FF0000"/>
              </a:solidFill>
            </a:endParaRPr>
          </a:p>
        </p:txBody>
      </p:sp>
    </p:spTree>
    <p:extLst>
      <p:ext uri="{BB962C8B-B14F-4D97-AF65-F5344CB8AC3E}">
        <p14:creationId xmlns:p14="http://schemas.microsoft.com/office/powerpoint/2010/main" val="302188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Prerequisites</a:t>
            </a:r>
            <a:endParaRPr lang="zh-CN" altLang="en-US" sz="2800" b="0" dirty="0"/>
          </a:p>
        </p:txBody>
      </p:sp>
      <mc:AlternateContent xmlns:mc="http://schemas.openxmlformats.org/markup-compatibility/2006" xmlns:a14="http://schemas.microsoft.com/office/drawing/2010/main">
        <mc:Choice Requires="a14">
          <p:sp>
            <p:nvSpPr>
              <p:cNvPr id="3" name="矩形 2"/>
              <p:cNvSpPr/>
              <p:nvPr/>
            </p:nvSpPr>
            <p:spPr>
              <a:xfrm>
                <a:off x="519546" y="1456846"/>
                <a:ext cx="8104908" cy="4684744"/>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Fuzzy </a:t>
                </a:r>
                <a:r>
                  <a:rPr lang="en-US" altLang="zh-CN" b="1" dirty="0">
                    <a:solidFill>
                      <a:srgbClr val="000000"/>
                    </a:solidFill>
                    <a:latin typeface="Times New Roman" panose="02020603050405020304" pitchFamily="18" charset="0"/>
                  </a:rPr>
                  <a:t>Information </a:t>
                </a:r>
                <a:r>
                  <a:rPr lang="en-US" altLang="zh-CN" b="1" dirty="0" smtClean="0">
                    <a:solidFill>
                      <a:srgbClr val="000000"/>
                    </a:solidFill>
                    <a:latin typeface="Times New Roman" panose="02020603050405020304" pitchFamily="18" charset="0"/>
                  </a:rPr>
                  <a:t>Granule</a:t>
                </a: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Gaussian Fuzzy </a:t>
                </a:r>
                <a:r>
                  <a:rPr lang="en-US" altLang="zh-CN" dirty="0">
                    <a:solidFill>
                      <a:srgbClr val="000000"/>
                    </a:solidFill>
                    <a:latin typeface="Times New Roman" panose="02020603050405020304" pitchFamily="18" charset="0"/>
                  </a:rPr>
                  <a:t>I</a:t>
                </a:r>
                <a:r>
                  <a:rPr lang="en-US" altLang="zh-CN" dirty="0" smtClean="0">
                    <a:solidFill>
                      <a:srgbClr val="000000"/>
                    </a:solidFill>
                    <a:latin typeface="Times New Roman" panose="02020603050405020304" pitchFamily="18" charset="0"/>
                  </a:rPr>
                  <a:t>nformation </a:t>
                </a:r>
                <a:r>
                  <a:rPr lang="en-US" altLang="zh-CN" dirty="0">
                    <a:solidFill>
                      <a:srgbClr val="000000"/>
                    </a:solidFill>
                    <a:latin typeface="Times New Roman" panose="02020603050405020304" pitchFamily="18" charset="0"/>
                  </a:rPr>
                  <a:t>G</a:t>
                </a:r>
                <a:r>
                  <a:rPr lang="en-US" altLang="zh-CN" dirty="0" smtClean="0">
                    <a:solidFill>
                      <a:srgbClr val="000000"/>
                    </a:solidFill>
                    <a:latin typeface="Times New Roman" panose="02020603050405020304" pitchFamily="18" charset="0"/>
                  </a:rPr>
                  <a:t>ranule</a:t>
                </a:r>
                <a:endParaRPr lang="zh-CN" altLang="en-US"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𝜇</m:t>
                          </m:r>
                          <m:r>
                            <a:rPr lang="en-US" altLang="zh-CN" i="1">
                              <a:latin typeface="Cambria Math" panose="02040503050406030204" pitchFamily="18" charset="0"/>
                            </a:rPr>
                            <m:t>,</m:t>
                          </m:r>
                          <m:r>
                            <a:rPr lang="en-US" altLang="zh-CN" i="1">
                              <a:latin typeface="Cambria Math" panose="02040503050406030204" pitchFamily="18" charset="0"/>
                            </a:rPr>
                            <m:t>𝜎</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𝜇</m:t>
                                          </m:r>
                                        </m:e>
                                      </m:d>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den>
                              </m:f>
                            </m:e>
                          </m:d>
                        </m:e>
                      </m:func>
                    </m:oMath>
                  </m:oMathPara>
                </a14:m>
                <a:endParaRPr lang="en-US" altLang="zh-CN" dirty="0" smtClean="0"/>
              </a:p>
              <a:p>
                <a:r>
                  <a:rPr lang="en-US" altLang="zh-CN" dirty="0">
                    <a:solidFill>
                      <a:srgbClr val="000000"/>
                    </a:solidFill>
                    <a:latin typeface="Times New Roman" panose="02020603050405020304" pitchFamily="18" charset="0"/>
                  </a:rPr>
                  <a:t>where </a:t>
                </a:r>
                <a14:m>
                  <m:oMath xmlns:m="http://schemas.openxmlformats.org/officeDocument/2006/math">
                    <m:r>
                      <a:rPr lang="en-US" altLang="zh-CN">
                        <a:solidFill>
                          <a:srgbClr val="000000"/>
                        </a:solidFill>
                        <a:latin typeface="Cambria Math" panose="02040503050406030204" pitchFamily="18" charset="0"/>
                      </a:rPr>
                      <m:t>𝜇</m:t>
                    </m:r>
                  </m:oMath>
                </a14:m>
                <a:r>
                  <a:rPr lang="en-US" altLang="zh-CN" dirty="0">
                    <a:solidFill>
                      <a:srgbClr val="000000"/>
                    </a:solidFill>
                    <a:latin typeface="Times New Roman" panose="02020603050405020304" pitchFamily="18" charset="0"/>
                  </a:rPr>
                  <a:t> and </a:t>
                </a:r>
                <a14:m>
                  <m:oMath xmlns:m="http://schemas.openxmlformats.org/officeDocument/2006/math">
                    <m:r>
                      <a:rPr lang="en-US" altLang="zh-CN">
                        <a:solidFill>
                          <a:srgbClr val="000000"/>
                        </a:solidFill>
                        <a:latin typeface="Cambria Math" panose="02040503050406030204" pitchFamily="18" charset="0"/>
                      </a:rPr>
                      <m:t>𝜎</m:t>
                    </m:r>
                  </m:oMath>
                </a14:m>
                <a:r>
                  <a:rPr lang="en-US" altLang="zh-CN" dirty="0">
                    <a:solidFill>
                      <a:srgbClr val="000000"/>
                    </a:solidFill>
                    <a:latin typeface="Times New Roman" panose="02020603050405020304" pitchFamily="18" charset="0"/>
                  </a:rPr>
                  <a:t> represent the center(core) and spread of this fuzzy number</a:t>
                </a:r>
                <a:r>
                  <a:rPr lang="en-US" altLang="zh-CN" dirty="0" smtClean="0">
                    <a:solidFill>
                      <a:srgbClr val="000000"/>
                    </a:solidFill>
                    <a:latin typeface="Times New Roman" panose="02020603050405020304" pitchFamily="18" charset="0"/>
                  </a:rPr>
                  <a:t>.</a:t>
                </a:r>
              </a:p>
              <a:p>
                <a:r>
                  <a:rPr lang="en-US" altLang="zh-CN" dirty="0" smtClean="0">
                    <a:solidFill>
                      <a:srgbClr val="000000"/>
                    </a:solidFill>
                    <a:latin typeface="Times New Roman" panose="02020603050405020304" pitchFamily="18" charset="0"/>
                  </a:rPr>
                  <a:t> </a:t>
                </a:r>
              </a:p>
              <a:p>
                <a:endParaRPr lang="en-US" altLang="zh-CN" dirty="0" smtClean="0">
                  <a:solidFill>
                    <a:srgbClr val="000000"/>
                  </a:solidFill>
                  <a:latin typeface="Times New Roman" panose="02020603050405020304" pitchFamily="18" charset="0"/>
                </a:endParaRPr>
              </a:p>
              <a:p>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Linear </a:t>
                </a:r>
                <a:r>
                  <a:rPr lang="en-US" altLang="zh-CN" dirty="0" smtClean="0">
                    <a:solidFill>
                      <a:srgbClr val="000000"/>
                    </a:solidFill>
                    <a:latin typeface="Times New Roman" panose="02020603050405020304" pitchFamily="18" charset="0"/>
                  </a:rPr>
                  <a:t>Gaussian </a:t>
                </a:r>
                <a:r>
                  <a:rPr lang="en-US" altLang="zh-CN" dirty="0">
                    <a:solidFill>
                      <a:srgbClr val="000000"/>
                    </a:solidFill>
                    <a:latin typeface="Times New Roman" panose="02020603050405020304" pitchFamily="18" charset="0"/>
                  </a:rPr>
                  <a:t>Fuzzy Information Granule</a:t>
                </a:r>
                <a:endParaRPr lang="zh-CN" altLang="en-US"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𝑘𝑡</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𝜎</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zh-CN" altLang="zh-CN" i="1">
                                  <a:latin typeface="Cambria Math" panose="02040503050406030204" pitchFamily="18" charset="0"/>
                                </a:rPr>
                              </m:ctrlPr>
                            </m:dPr>
                            <m:e>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𝑘𝑡</m:t>
                                              </m:r>
                                              <m:r>
                                                <a:rPr lang="en-US" altLang="zh-CN" i="1">
                                                  <a:latin typeface="Cambria Math" panose="02040503050406030204" pitchFamily="18" charset="0"/>
                                                </a:rPr>
                                                <m:t>+</m:t>
                                              </m:r>
                                              <m:r>
                                                <a:rPr lang="en-US" altLang="zh-CN" i="1">
                                                  <a:latin typeface="Cambria Math" panose="02040503050406030204" pitchFamily="18" charset="0"/>
                                                </a:rPr>
                                                <m:t>𝑏</m:t>
                                              </m:r>
                                            </m:e>
                                          </m:d>
                                        </m:e>
                                      </m:d>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den>
                              </m:f>
                            </m:e>
                          </m:d>
                        </m:e>
                      </m:func>
                      <m:r>
                        <a:rPr lang="en-US" altLang="zh-CN">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𝑇</m:t>
                          </m:r>
                        </m:e>
                      </m:d>
                      <m:r>
                        <a:rPr lang="en-US" altLang="zh-CN">
                          <a:latin typeface="Cambria Math" panose="02040503050406030204" pitchFamily="18" charset="0"/>
                        </a:rPr>
                        <m:t>,</m:t>
                      </m:r>
                    </m:oMath>
                  </m:oMathPara>
                </a14:m>
                <a:endParaRPr lang="en-US" altLang="zh-CN" dirty="0" smtClean="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where </a:t>
                </a:r>
                <a14:m>
                  <m:oMath xmlns:m="http://schemas.openxmlformats.org/officeDocument/2006/math">
                    <m:r>
                      <a:rPr lang="en-US" altLang="zh-CN">
                        <a:solidFill>
                          <a:srgbClr val="000000"/>
                        </a:solidFill>
                        <a:latin typeface="Cambria Math" panose="02040503050406030204" pitchFamily="18" charset="0"/>
                      </a:rPr>
                      <m:t>𝜇</m:t>
                    </m:r>
                    <m:d>
                      <m:dPr>
                        <m:ctrlPr>
                          <a:rPr lang="zh-CN" altLang="zh-CN" i="1">
                            <a:solidFill>
                              <a:srgbClr val="000000"/>
                            </a:solidFill>
                            <a:latin typeface="Cambria Math" panose="02040503050406030204" pitchFamily="18" charset="0"/>
                          </a:rPr>
                        </m:ctrlPr>
                      </m:dPr>
                      <m:e>
                        <m:r>
                          <a:rPr lang="en-US" altLang="zh-CN">
                            <a:solidFill>
                              <a:srgbClr val="000000"/>
                            </a:solidFill>
                            <a:latin typeface="Cambria Math" panose="02040503050406030204" pitchFamily="18" charset="0"/>
                          </a:rPr>
                          <m:t>𝑡</m:t>
                        </m:r>
                      </m:e>
                    </m:d>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𝑘𝑡</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𝑏</m:t>
                    </m:r>
                  </m:oMath>
                </a14:m>
                <a:r>
                  <a:rPr lang="en-US" altLang="zh-CN" dirty="0">
                    <a:solidFill>
                      <a:srgbClr val="000000"/>
                    </a:solidFill>
                    <a:latin typeface="Times New Roman" panose="02020603050405020304" pitchFamily="18" charset="0"/>
                  </a:rPr>
                  <a:t> is a time-dependent core line, </a:t>
                </a:r>
                <a14:m>
                  <m:oMath xmlns:m="http://schemas.openxmlformats.org/officeDocument/2006/math">
                    <m:r>
                      <a:rPr lang="en-US" altLang="zh-CN">
                        <a:solidFill>
                          <a:srgbClr val="000000"/>
                        </a:solidFill>
                        <a:latin typeface="Cambria Math" panose="02040503050406030204" pitchFamily="18" charset="0"/>
                      </a:rPr>
                      <m:t>𝑘</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𝑏</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𝑹</m:t>
                    </m:r>
                  </m:oMath>
                </a14:m>
                <a:r>
                  <a:rPr lang="en-US" altLang="zh-CN" dirty="0">
                    <a:solidFill>
                      <a:srgbClr val="000000"/>
                    </a:solidFill>
                    <a:latin typeface="Times New Roman" panose="02020603050405020304" pitchFamily="18" charset="0"/>
                  </a:rPr>
                  <a:t> represent the slope and intercept of the core line respectively.</a:t>
                </a:r>
              </a:p>
              <a:p>
                <a:endParaRPr lang="zh-CN" altLang="en-US" dirty="0">
                  <a:solidFill>
                    <a:srgbClr val="000000"/>
                  </a:solidFill>
                  <a:latin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519546" y="1456846"/>
                <a:ext cx="8104908" cy="4684744"/>
              </a:xfrm>
              <a:prstGeom prst="rect">
                <a:avLst/>
              </a:prstGeom>
              <a:blipFill>
                <a:blip r:embed="rId3"/>
                <a:stretch>
                  <a:fillRect l="-602" t="-781"/>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3427241" y="106812"/>
            <a:ext cx="5846618" cy="5078313"/>
          </a:xfrm>
          <a:prstGeom prst="rect">
            <a:avLst/>
          </a:prstGeom>
          <a:noFill/>
        </p:spPr>
        <p:txBody>
          <a:bodyPr wrap="square" rtlCol="0">
            <a:spAutoFit/>
          </a:bodyPr>
          <a:lstStyle/>
          <a:p>
            <a:r>
              <a:rPr lang="en-US" altLang="zh-CN" dirty="0" smtClean="0">
                <a:solidFill>
                  <a:srgbClr val="FF0000"/>
                </a:solidFill>
              </a:rPr>
              <a:t>Fuzzy </a:t>
            </a:r>
            <a:r>
              <a:rPr lang="en-US" altLang="zh-CN" dirty="0">
                <a:solidFill>
                  <a:srgbClr val="FF0000"/>
                </a:solidFill>
              </a:rPr>
              <a:t>information granulation constitutes an important tool to provide appropriate solutions in predicting long-term future values, especially in fuzzy association rules </a:t>
            </a:r>
            <a:r>
              <a:rPr lang="en-US" altLang="zh-CN" dirty="0" smtClean="0">
                <a:solidFill>
                  <a:srgbClr val="FF0000"/>
                </a:solidFill>
              </a:rPr>
              <a:t>mining. The </a:t>
            </a:r>
            <a:r>
              <a:rPr lang="en-US" altLang="zh-CN" dirty="0">
                <a:solidFill>
                  <a:srgbClr val="FF0000"/>
                </a:solidFill>
              </a:rPr>
              <a:t>time series is first broken down into successive pieces of simpler subseries and each subseries is then represented by a fuzzy set, referred to as fuzzy information </a:t>
            </a:r>
            <a:r>
              <a:rPr lang="en-US" altLang="zh-CN" dirty="0" smtClean="0">
                <a:solidFill>
                  <a:srgbClr val="FF0000"/>
                </a:solidFill>
              </a:rPr>
              <a:t>granule. Consequently</a:t>
            </a:r>
            <a:r>
              <a:rPr lang="en-US" altLang="zh-CN" dirty="0">
                <a:solidFill>
                  <a:srgbClr val="FF0000"/>
                </a:solidFill>
              </a:rPr>
              <a:t>, the dimensionality of the problem and the computation overhead become greatly reduced. </a:t>
            </a:r>
            <a:endParaRPr lang="zh-CN" altLang="en-US" dirty="0">
              <a:solidFill>
                <a:srgbClr val="FF0000"/>
              </a:solidFill>
            </a:endParaRPr>
          </a:p>
          <a:p>
            <a:r>
              <a:rPr lang="en-US" altLang="zh-CN" dirty="0" smtClean="0">
                <a:solidFill>
                  <a:srgbClr val="FF0000"/>
                </a:solidFill>
              </a:rPr>
              <a:t>For </a:t>
            </a:r>
            <a:r>
              <a:rPr lang="en-US" altLang="zh-CN" dirty="0">
                <a:solidFill>
                  <a:srgbClr val="FF0000"/>
                </a:solidFill>
              </a:rPr>
              <a:t>example, Gaussian FIG is very common and remarkably useful among all fuzzy granules. </a:t>
            </a:r>
            <a:endParaRPr lang="en-US" altLang="zh-CN" dirty="0" smtClean="0">
              <a:solidFill>
                <a:srgbClr val="FF0000"/>
              </a:solidFill>
            </a:endParaRPr>
          </a:p>
          <a:p>
            <a:endParaRPr lang="en-US" altLang="zh-CN" dirty="0">
              <a:solidFill>
                <a:srgbClr val="FF0000"/>
              </a:solidFill>
            </a:endParaRPr>
          </a:p>
          <a:p>
            <a:r>
              <a:rPr lang="en-US" altLang="zh-CN" dirty="0" smtClean="0">
                <a:solidFill>
                  <a:srgbClr val="FF0000"/>
                </a:solidFill>
              </a:rPr>
              <a:t>Recently, a latest published fuzzy information granule called LFIG, can </a:t>
            </a:r>
            <a:r>
              <a:rPr lang="en-US" altLang="zh-CN" dirty="0">
                <a:solidFill>
                  <a:srgbClr val="FF0000"/>
                </a:solidFill>
              </a:rPr>
              <a:t>be appropriate to represent the linear time trend by setting the core of a Gaussian fuzzy number </a:t>
            </a:r>
            <a:r>
              <a:rPr lang="zh-CN" altLang="en-US" dirty="0">
                <a:solidFill>
                  <a:srgbClr val="FF0000"/>
                </a:solidFill>
              </a:rPr>
              <a:t>𝜇 </a:t>
            </a:r>
            <a:r>
              <a:rPr lang="en-US" altLang="zh-CN" dirty="0">
                <a:solidFill>
                  <a:srgbClr val="FF0000"/>
                </a:solidFill>
              </a:rPr>
              <a:t>to be linearly time-dependent. </a:t>
            </a:r>
            <a:r>
              <a:rPr lang="en-US" altLang="zh-CN" dirty="0" smtClean="0">
                <a:solidFill>
                  <a:srgbClr val="FF0000"/>
                </a:solidFill>
              </a:rPr>
              <a:t>In our Paper, this method is applied.</a:t>
            </a:r>
            <a:endParaRPr lang="en-US" altLang="zh-CN" dirty="0">
              <a:solidFill>
                <a:srgbClr val="FF0000"/>
              </a:solidFill>
            </a:endParaRPr>
          </a:p>
        </p:txBody>
      </p:sp>
    </p:spTree>
    <p:extLst>
      <p:ext uri="{BB962C8B-B14F-4D97-AF65-F5344CB8AC3E}">
        <p14:creationId xmlns:p14="http://schemas.microsoft.com/office/powerpoint/2010/main" val="3009322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Prerequisites</a:t>
            </a:r>
            <a:endParaRPr lang="zh-CN" altLang="en-US" sz="2800" b="0" dirty="0"/>
          </a:p>
        </p:txBody>
      </p:sp>
      <mc:AlternateContent xmlns:mc="http://schemas.openxmlformats.org/markup-compatibility/2006" xmlns:a14="http://schemas.microsoft.com/office/drawing/2010/main">
        <mc:Choice Requires="a14">
          <p:sp>
            <p:nvSpPr>
              <p:cNvPr id="3" name="矩形 2"/>
              <p:cNvSpPr/>
              <p:nvPr/>
            </p:nvSpPr>
            <p:spPr>
              <a:xfrm>
                <a:off x="519546" y="1456846"/>
                <a:ext cx="8104908" cy="4432495"/>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Fuzzy C-Means for Granular </a:t>
                </a:r>
                <a:r>
                  <a:rPr lang="en-US" altLang="zh-CN" b="1" dirty="0">
                    <a:solidFill>
                      <a:srgbClr val="000000"/>
                    </a:solidFill>
                    <a:latin typeface="Times New Roman" panose="02020603050405020304" pitchFamily="18" charset="0"/>
                  </a:rPr>
                  <a:t>T</a:t>
                </a:r>
                <a:r>
                  <a:rPr lang="en-US" altLang="zh-CN" b="1" dirty="0" smtClean="0">
                    <a:solidFill>
                      <a:srgbClr val="000000"/>
                    </a:solidFill>
                    <a:latin typeface="Times New Roman" panose="02020603050405020304" pitchFamily="18" charset="0"/>
                  </a:rPr>
                  <a:t>ime </a:t>
                </a:r>
                <a:r>
                  <a:rPr lang="en-US" altLang="zh-CN" b="1" dirty="0">
                    <a:solidFill>
                      <a:srgbClr val="000000"/>
                    </a:solidFill>
                    <a:latin typeface="Times New Roman" panose="02020603050405020304" pitchFamily="18" charset="0"/>
                  </a:rPr>
                  <a:t>S</a:t>
                </a:r>
                <a:r>
                  <a:rPr lang="en-US" altLang="zh-CN" b="1" dirty="0" smtClean="0">
                    <a:solidFill>
                      <a:srgbClr val="000000"/>
                    </a:solidFill>
                    <a:latin typeface="Times New Roman" panose="02020603050405020304" pitchFamily="18" charset="0"/>
                  </a:rPr>
                  <a:t>eries</a:t>
                </a:r>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A finite collection of </a:t>
                </a:r>
                <a14:m>
                  <m:oMath xmlns:m="http://schemas.openxmlformats.org/officeDocument/2006/math">
                    <m:r>
                      <a:rPr lang="en-US" altLang="zh-CN" smtClean="0">
                        <a:solidFill>
                          <a:srgbClr val="000000"/>
                        </a:solidFill>
                        <a:latin typeface="Cambria Math" panose="02040503050406030204" pitchFamily="18" charset="0"/>
                      </a:rPr>
                      <m:t>𝑁</m:t>
                    </m:r>
                  </m:oMath>
                </a14:m>
                <a:r>
                  <a:rPr lang="en-US" altLang="zh-CN" dirty="0">
                    <a:solidFill>
                      <a:srgbClr val="000000"/>
                    </a:solidFill>
                    <a:latin typeface="Times New Roman" panose="02020603050405020304" pitchFamily="18" charset="0"/>
                  </a:rPr>
                  <a:t> </a:t>
                </a:r>
                <a:r>
                  <a:rPr lang="en-US" altLang="zh-CN" dirty="0" smtClean="0">
                    <a:solidFill>
                      <a:srgbClr val="000000"/>
                    </a:solidFill>
                    <a:latin typeface="Times New Roman" panose="02020603050405020304" pitchFamily="18" charset="0"/>
                  </a:rPr>
                  <a:t>Granulars </a:t>
                </a:r>
                <a:r>
                  <a:rPr lang="en-US" altLang="zh-CN" dirty="0">
                    <a:solidFill>
                      <a:srgbClr val="000000"/>
                    </a:solidFill>
                    <a:latin typeface="Times New Roman" panose="02020603050405020304" pitchFamily="18" charset="0"/>
                  </a:rPr>
                  <a:t>is described as </a:t>
                </a:r>
                <a14:m>
                  <m:oMath xmlns:m="http://schemas.openxmlformats.org/officeDocument/2006/math">
                    <m:r>
                      <a:rPr lang="en-US" altLang="zh-CN">
                        <a:solidFill>
                          <a:srgbClr val="000000"/>
                        </a:solidFill>
                        <a:latin typeface="Cambria Math" panose="02040503050406030204" pitchFamily="18" charset="0"/>
                      </a:rPr>
                      <m:t>𝑇</m:t>
                    </m:r>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2</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3</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𝑁</m:t>
                        </m:r>
                      </m:sub>
                    </m:sSub>
                    <m:r>
                      <a:rPr lang="en-US" altLang="zh-CN">
                        <a:solidFill>
                          <a:srgbClr val="000000"/>
                        </a:solidFill>
                        <a:latin typeface="Cambria Math" panose="02040503050406030204" pitchFamily="18" charset="0"/>
                      </a:rPr>
                      <m:t>}</m:t>
                    </m:r>
                  </m:oMath>
                </a14:m>
                <a:r>
                  <a:rPr lang="en-US" altLang="zh-CN" dirty="0" smtClean="0">
                    <a:solidFill>
                      <a:srgbClr val="000000"/>
                    </a:solidFill>
                    <a:latin typeface="Times New Roman" panose="02020603050405020304" pitchFamily="18" charset="0"/>
                  </a:rPr>
                  <a:t> </a:t>
                </a:r>
              </a:p>
              <a:p>
                <a:endParaRPr lang="en-US" altLang="zh-CN" dirty="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and </a:t>
                </a:r>
                <a:r>
                  <a:rPr lang="en-US" altLang="zh-CN" dirty="0">
                    <a:solidFill>
                      <a:srgbClr val="000000"/>
                    </a:solidFill>
                    <a:latin typeface="Times New Roman" panose="02020603050405020304" pitchFamily="18" charset="0"/>
                  </a:rPr>
                  <a:t>collection of m cluster centers is denoted </a:t>
                </a:r>
                <a14:m>
                  <m:oMath xmlns:m="http://schemas.openxmlformats.org/officeDocument/2006/math">
                    <m:r>
                      <a:rPr lang="en-US" altLang="zh-CN">
                        <a:solidFill>
                          <a:srgbClr val="000000"/>
                        </a:solidFill>
                        <a:latin typeface="Cambria Math" panose="02040503050406030204" pitchFamily="18" charset="0"/>
                      </a:rPr>
                      <m:t>𝑌</m:t>
                    </m:r>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2</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𝑚</m:t>
                        </m:r>
                      </m:sub>
                    </m:sSub>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a:t>
                </a:r>
                <a:endParaRPr lang="en-US" altLang="zh-CN" dirty="0" smtClean="0">
                  <a:solidFill>
                    <a:srgbClr val="000000"/>
                  </a:solidFill>
                  <a:latin typeface="Times New Roman" panose="02020603050405020304" pitchFamily="18" charset="0"/>
                </a:endParaRPr>
              </a:p>
              <a:p>
                <a:endParaRPr lang="en-US" altLang="zh-CN" dirty="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The </a:t>
                </a:r>
                <a:r>
                  <a:rPr lang="en-US" altLang="zh-CN" dirty="0">
                    <a:solidFill>
                      <a:srgbClr val="000000"/>
                    </a:solidFill>
                    <a:latin typeface="Times New Roman" panose="02020603050405020304" pitchFamily="18" charset="0"/>
                  </a:rPr>
                  <a:t>fuzzy partition matrix is </a:t>
                </a:r>
                <a14:m>
                  <m:oMath xmlns:m="http://schemas.openxmlformats.org/officeDocument/2006/math">
                    <m:r>
                      <a:rPr lang="en-US" altLang="zh-CN">
                        <a:solidFill>
                          <a:srgbClr val="000000"/>
                        </a:solidFill>
                        <a:latin typeface="Cambria Math" panose="02040503050406030204" pitchFamily="18" charset="0"/>
                      </a:rPr>
                      <m:t>𝑈</m:t>
                    </m:r>
                  </m:oMath>
                </a14:m>
                <a:r>
                  <a:rPr lang="en-US" altLang="zh-CN" dirty="0">
                    <a:solidFill>
                      <a:srgbClr val="000000"/>
                    </a:solidFill>
                    <a:latin typeface="Times New Roman" panose="02020603050405020304" pitchFamily="18" charset="0"/>
                  </a:rPr>
                  <a:t>, </a:t>
                </a:r>
              </a:p>
              <a:p>
                <a:endParaRPr lang="en-US" altLang="zh-CN" dirty="0">
                  <a:solidFill>
                    <a:srgbClr val="000000"/>
                  </a:solidFill>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a:latin typeface="Cambria Math" panose="02040503050406030204" pitchFamily="18" charset="0"/>
                            </a:rPr>
                          </m:ctrlPr>
                        </m:mPr>
                        <m:mr>
                          <m:e/>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𝑚</m:t>
                                      </m:r>
                                    </m:sub>
                                  </m:sSub>
                                </m:e>
                              </m:mr>
                            </m:m>
                          </m:e>
                        </m:mr>
                        <m:mr>
                          <m:e>
                            <m:m>
                              <m:mPr>
                                <m:mcs>
                                  <m:mc>
                                    <m:mcPr>
                                      <m:count m:val="1"/>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2</m:t>
                                      </m:r>
                                    </m:sub>
                                  </m:sSub>
                                </m:e>
                              </m:mr>
                              <m:mr>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a:solidFill>
                                            <a:srgbClr val="000000"/>
                                          </a:solidFill>
                                          <a:latin typeface="Cambria Math" panose="02040503050406030204" pitchFamily="18" charset="0"/>
                                        </a:rPr>
                                        <m:t>𝑁</m:t>
                                      </m:r>
                                    </m:sub>
                                  </m:sSub>
                                </m:e>
                              </m:mr>
                            </m:m>
                          </m:e>
                          <m:e>
                            <m:d>
                              <m:dPr>
                                <m:ctrlPr>
                                  <a:rPr lang="zh-CN" altLang="zh-CN" i="1">
                                    <a:latin typeface="Cambria Math" panose="02040503050406030204" pitchFamily="18" charset="0"/>
                                  </a:rPr>
                                </m:ctrlPr>
                              </m:dPr>
                              <m:e>
                                <m:m>
                                  <m:mPr>
                                    <m:mcs>
                                      <m:mc>
                                        <m:mcPr>
                                          <m:count m:val="5"/>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r>
                                            <a:rPr lang="en-US" altLang="zh-CN" i="1">
                                              <a:latin typeface="Cambria Math" panose="02040503050406030204" pitchFamily="18" charset="0"/>
                                            </a:rPr>
                                            <m:t>𝑚</m:t>
                                          </m:r>
                                        </m:sub>
                                      </m:sSub>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r>
                                            <a:rPr lang="en-US" altLang="zh-CN" i="1">
                                              <a:latin typeface="Cambria Math" panose="02040503050406030204" pitchFamily="18" charset="0"/>
                                            </a:rPr>
                                            <m:t>𝑚</m:t>
                                          </m:r>
                                        </m:sub>
                                      </m:sSub>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2</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m:t>
                                          </m:r>
                                          <m:r>
                                            <a:rPr lang="en-US" altLang="zh-CN" i="1">
                                              <a:latin typeface="Cambria Math" panose="02040503050406030204" pitchFamily="18" charset="0"/>
                                            </a:rPr>
                                            <m:t>3</m:t>
                                          </m:r>
                                        </m:sub>
                                      </m:sSub>
                                    </m:e>
                                    <m:e>
                                      <m:r>
                                        <a:rPr lang="en-US" altLang="zh-CN" i="1">
                                          <a:latin typeface="Cambria Math" panose="02040503050406030204" pitchFamily="18" charset="0"/>
                                        </a:rPr>
                                        <m:t>⋯</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𝑛𝑚</m:t>
                                          </m:r>
                                        </m:sub>
                                      </m:sSub>
                                    </m:e>
                                  </m:mr>
                                </m:m>
                              </m:e>
                            </m:d>
                          </m:e>
                        </m:mr>
                      </m:m>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a:latin typeface="Cambria Math" panose="02040503050406030204" pitchFamily="18" charset="0"/>
                        </a:rPr>
                        <m:t>.</m:t>
                      </m:r>
                    </m:oMath>
                  </m:oMathPara>
                </a14:m>
                <a:endParaRPr lang="zh-CN" altLang="zh-CN" dirty="0"/>
              </a:p>
              <a:p>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where </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𝑢</m:t>
                        </m:r>
                      </m:e>
                      <m:sub>
                        <m:r>
                          <a:rPr lang="en-US" altLang="zh-CN">
                            <a:solidFill>
                              <a:srgbClr val="000000"/>
                            </a:solidFill>
                            <a:latin typeface="Cambria Math" panose="02040503050406030204" pitchFamily="18" charset="0"/>
                          </a:rPr>
                          <m:t>𝑖𝑗</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𝑖</m:t>
                        </m:r>
                      </m:sub>
                    </m:sSub>
                    <m:r>
                      <a:rPr lang="en-US" altLang="zh-CN">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𝑗</m:t>
                        </m:r>
                      </m:sub>
                    </m:sSub>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is the membership degree of granule </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𝑖</m:t>
                        </m:r>
                      </m:sub>
                    </m:sSub>
                  </m:oMath>
                </a14:m>
                <a:r>
                  <a:rPr lang="en-US" altLang="zh-CN" dirty="0">
                    <a:solidFill>
                      <a:srgbClr val="000000"/>
                    </a:solidFill>
                    <a:latin typeface="Times New Roman" panose="02020603050405020304" pitchFamily="18" charset="0"/>
                  </a:rPr>
                  <a:t> to cluster</a:t>
                </a:r>
                <a14:m>
                  <m:oMath xmlns:m="http://schemas.openxmlformats.org/officeDocument/2006/math">
                    <m:r>
                      <a:rPr lang="en-US" altLang="zh-CN">
                        <a:solidFill>
                          <a:srgbClr val="000000"/>
                        </a:solidFill>
                        <a:latin typeface="Cambria Math" panose="02040503050406030204" pitchFamily="18" charset="0"/>
                      </a:rPr>
                      <m:t> </m:t>
                    </m:r>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𝑗</m:t>
                        </m:r>
                      </m:sub>
                    </m:sSub>
                  </m:oMath>
                </a14:m>
                <a:r>
                  <a:rPr lang="en-US" altLang="zh-CN" dirty="0">
                    <a:solidFill>
                      <a:srgbClr val="000000"/>
                    </a:solidFill>
                    <a:latin typeface="Times New Roman" panose="02020603050405020304" pitchFamily="18" charset="0"/>
                  </a:rPr>
                  <a:t>, </a:t>
                </a:r>
                <a14:m>
                  <m:oMath xmlns:m="http://schemas.openxmlformats.org/officeDocument/2006/math">
                    <m:r>
                      <a:rPr lang="en-US" altLang="zh-CN">
                        <a:solidFill>
                          <a:srgbClr val="000000"/>
                        </a:solidFill>
                        <a:latin typeface="Cambria Math" panose="02040503050406030204" pitchFamily="18" charset="0"/>
                      </a:rPr>
                      <m:t>𝑖</m:t>
                    </m:r>
                    <m:r>
                      <a:rPr lang="en-US" altLang="zh-CN">
                        <a:solidFill>
                          <a:srgbClr val="000000"/>
                        </a:solidFill>
                        <a:latin typeface="Cambria Math" panose="02040503050406030204" pitchFamily="18" charset="0"/>
                      </a:rPr>
                      <m:t>∈{1,2,⋯,</m:t>
                    </m:r>
                    <m:r>
                      <a:rPr lang="en-US" altLang="zh-CN">
                        <a:solidFill>
                          <a:srgbClr val="000000"/>
                        </a:solidFill>
                        <a:latin typeface="Cambria Math" panose="02040503050406030204" pitchFamily="18" charset="0"/>
                      </a:rPr>
                      <m:t>𝑁</m:t>
                    </m:r>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a:t>
                </a:r>
                <a14:m>
                  <m:oMath xmlns:m="http://schemas.openxmlformats.org/officeDocument/2006/math">
                    <m:r>
                      <a:rPr lang="en-US" altLang="zh-CN">
                        <a:solidFill>
                          <a:srgbClr val="000000"/>
                        </a:solidFill>
                        <a:latin typeface="Cambria Math" panose="02040503050406030204" pitchFamily="18" charset="0"/>
                      </a:rPr>
                      <m:t>𝑗</m:t>
                    </m:r>
                    <m:r>
                      <a:rPr lang="en-US" altLang="zh-CN">
                        <a:solidFill>
                          <a:srgbClr val="000000"/>
                        </a:solidFill>
                        <a:latin typeface="Cambria Math" panose="02040503050406030204" pitchFamily="18" charset="0"/>
                      </a:rPr>
                      <m:t>∈{1,2,⋯,</m:t>
                    </m:r>
                    <m:r>
                      <a:rPr lang="en-US" altLang="zh-CN">
                        <a:solidFill>
                          <a:srgbClr val="000000"/>
                        </a:solidFill>
                        <a:latin typeface="Cambria Math" panose="02040503050406030204" pitchFamily="18" charset="0"/>
                      </a:rPr>
                      <m:t>𝑚</m:t>
                    </m:r>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519546" y="1456846"/>
                <a:ext cx="8104908" cy="4432495"/>
              </a:xfrm>
              <a:prstGeom prst="rect">
                <a:avLst/>
              </a:prstGeom>
              <a:blipFill>
                <a:blip r:embed="rId3"/>
                <a:stretch>
                  <a:fillRect l="-602" t="-825" b="-1238"/>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4356100" y="228600"/>
            <a:ext cx="4572000" cy="4801314"/>
          </a:xfrm>
          <a:prstGeom prst="rect">
            <a:avLst/>
          </a:prstGeom>
        </p:spPr>
        <p:txBody>
          <a:bodyPr>
            <a:spAutoFit/>
          </a:bodyPr>
          <a:lstStyle/>
          <a:p>
            <a:r>
              <a:rPr lang="en-US" altLang="zh-CN" dirty="0">
                <a:solidFill>
                  <a:srgbClr val="FF0000"/>
                </a:solidFill>
              </a:rPr>
              <a:t>In determining the structure in data, fuzzy clustering offers an important insight into data by producing gradual degrees of membership to individual patterns within clusters. A significant number of fuzzy clustering algorithms have been developed with widely known methods such as </a:t>
            </a:r>
            <a:r>
              <a:rPr lang="en-US" altLang="zh-CN" dirty="0" smtClean="0">
                <a:solidFill>
                  <a:srgbClr val="FF0000"/>
                </a:solidFill>
              </a:rPr>
              <a:t>FCM. A </a:t>
            </a:r>
            <a:r>
              <a:rPr lang="en-US" altLang="zh-CN" dirty="0">
                <a:solidFill>
                  <a:srgbClr val="FF0000"/>
                </a:solidFill>
              </a:rPr>
              <a:t>finite collection of </a:t>
            </a:r>
            <a:r>
              <a:rPr lang="zh-CN" altLang="en-US" dirty="0">
                <a:solidFill>
                  <a:srgbClr val="FF0000"/>
                </a:solidFill>
              </a:rPr>
              <a:t>𝑁 </a:t>
            </a:r>
            <a:r>
              <a:rPr lang="en-US" altLang="zh-CN" dirty="0">
                <a:solidFill>
                  <a:srgbClr val="FF0000"/>
                </a:solidFill>
              </a:rPr>
              <a:t>patterns is described as </a:t>
            </a:r>
            <a:r>
              <a:rPr lang="zh-CN" altLang="en-US" dirty="0">
                <a:solidFill>
                  <a:srgbClr val="FF0000"/>
                </a:solidFill>
              </a:rPr>
              <a:t>𝑇 </a:t>
            </a:r>
            <a:r>
              <a:rPr lang="en-US" altLang="zh-CN" dirty="0">
                <a:solidFill>
                  <a:srgbClr val="FF0000"/>
                </a:solidFill>
              </a:rPr>
              <a:t>= {</a:t>
            </a:r>
            <a:r>
              <a:rPr lang="zh-CN" altLang="en-US" dirty="0">
                <a:solidFill>
                  <a:srgbClr val="FF0000"/>
                </a:solidFill>
              </a:rPr>
              <a:t>𝑡</a:t>
            </a:r>
            <a:r>
              <a:rPr lang="en-US" altLang="zh-CN" dirty="0">
                <a:solidFill>
                  <a:srgbClr val="FF0000"/>
                </a:solidFill>
              </a:rPr>
              <a:t>1, </a:t>
            </a:r>
            <a:r>
              <a:rPr lang="zh-CN" altLang="en-US" dirty="0">
                <a:solidFill>
                  <a:srgbClr val="FF0000"/>
                </a:solidFill>
              </a:rPr>
              <a:t>𝑡</a:t>
            </a:r>
            <a:r>
              <a:rPr lang="en-US" altLang="zh-CN" dirty="0">
                <a:solidFill>
                  <a:srgbClr val="FF0000"/>
                </a:solidFill>
              </a:rPr>
              <a:t>2, </a:t>
            </a:r>
            <a:r>
              <a:rPr lang="zh-CN" altLang="en-US" dirty="0">
                <a:solidFill>
                  <a:srgbClr val="FF0000"/>
                </a:solidFill>
              </a:rPr>
              <a:t>𝑡</a:t>
            </a:r>
            <a:r>
              <a:rPr lang="en-US" altLang="zh-CN" dirty="0">
                <a:solidFill>
                  <a:srgbClr val="FF0000"/>
                </a:solidFill>
              </a:rPr>
              <a:t>3, ⋯ , </a:t>
            </a:r>
            <a:r>
              <a:rPr lang="zh-CN" altLang="en-US" dirty="0">
                <a:solidFill>
                  <a:srgbClr val="FF0000"/>
                </a:solidFill>
              </a:rPr>
              <a:t>𝑡𝑁</a:t>
            </a:r>
            <a:r>
              <a:rPr lang="en-US" altLang="zh-CN" dirty="0">
                <a:solidFill>
                  <a:srgbClr val="FF0000"/>
                </a:solidFill>
              </a:rPr>
              <a:t>} (such pattern is a fuzzy granule in this paper) and collection of m cluster centers is denoted </a:t>
            </a:r>
            <a:r>
              <a:rPr lang="zh-CN" altLang="en-US" dirty="0">
                <a:solidFill>
                  <a:srgbClr val="FF0000"/>
                </a:solidFill>
              </a:rPr>
              <a:t>𝑌 </a:t>
            </a:r>
            <a:r>
              <a:rPr lang="en-US" altLang="zh-CN" dirty="0">
                <a:solidFill>
                  <a:srgbClr val="FF0000"/>
                </a:solidFill>
              </a:rPr>
              <a:t>= {</a:t>
            </a:r>
            <a:r>
              <a:rPr lang="zh-CN" altLang="en-US" dirty="0">
                <a:solidFill>
                  <a:srgbClr val="FF0000"/>
                </a:solidFill>
              </a:rPr>
              <a:t>𝑦</a:t>
            </a:r>
            <a:r>
              <a:rPr lang="en-US" altLang="zh-CN" dirty="0">
                <a:solidFill>
                  <a:srgbClr val="FF0000"/>
                </a:solidFill>
              </a:rPr>
              <a:t>1, </a:t>
            </a:r>
            <a:r>
              <a:rPr lang="zh-CN" altLang="en-US" dirty="0">
                <a:solidFill>
                  <a:srgbClr val="FF0000"/>
                </a:solidFill>
              </a:rPr>
              <a:t>𝑦</a:t>
            </a:r>
            <a:r>
              <a:rPr lang="en-US" altLang="zh-CN" dirty="0">
                <a:solidFill>
                  <a:srgbClr val="FF0000"/>
                </a:solidFill>
              </a:rPr>
              <a:t>2, ⋯ , </a:t>
            </a:r>
            <a:r>
              <a:rPr lang="zh-CN" altLang="en-US" dirty="0">
                <a:solidFill>
                  <a:srgbClr val="FF0000"/>
                </a:solidFill>
              </a:rPr>
              <a:t>𝑦𝑚</a:t>
            </a:r>
            <a:r>
              <a:rPr lang="en-US" altLang="zh-CN" dirty="0">
                <a:solidFill>
                  <a:srgbClr val="FF0000"/>
                </a:solidFill>
              </a:rPr>
              <a:t>}. The fuzzy partition matrix is </a:t>
            </a:r>
            <a:r>
              <a:rPr lang="zh-CN" altLang="en-US" dirty="0">
                <a:solidFill>
                  <a:srgbClr val="FF0000"/>
                </a:solidFill>
              </a:rPr>
              <a:t>𝑈 </a:t>
            </a:r>
            <a:r>
              <a:rPr lang="en-US" altLang="zh-CN" dirty="0">
                <a:solidFill>
                  <a:srgbClr val="FF0000"/>
                </a:solidFill>
              </a:rPr>
              <a:t>, where </a:t>
            </a:r>
            <a:r>
              <a:rPr lang="zh-CN" altLang="en-US" dirty="0">
                <a:solidFill>
                  <a:srgbClr val="FF0000"/>
                </a:solidFill>
              </a:rPr>
              <a:t>𝑢𝑖𝑗 </a:t>
            </a:r>
            <a:r>
              <a:rPr lang="en-US" altLang="zh-CN" dirty="0">
                <a:solidFill>
                  <a:srgbClr val="FF0000"/>
                </a:solidFill>
              </a:rPr>
              <a:t>= </a:t>
            </a:r>
            <a:r>
              <a:rPr lang="zh-CN" altLang="en-US" dirty="0">
                <a:solidFill>
                  <a:srgbClr val="FF0000"/>
                </a:solidFill>
              </a:rPr>
              <a:t>𝑡𝑖 </a:t>
            </a:r>
            <a:r>
              <a:rPr lang="en-US" altLang="zh-CN" dirty="0">
                <a:solidFill>
                  <a:srgbClr val="FF0000"/>
                </a:solidFill>
              </a:rPr>
              <a:t>(</a:t>
            </a:r>
            <a:r>
              <a:rPr lang="zh-CN" altLang="en-US" dirty="0">
                <a:solidFill>
                  <a:srgbClr val="FF0000"/>
                </a:solidFill>
              </a:rPr>
              <a:t>𝑦𝑗 </a:t>
            </a:r>
            <a:r>
              <a:rPr lang="en-US" altLang="zh-CN" dirty="0">
                <a:solidFill>
                  <a:srgbClr val="FF0000"/>
                </a:solidFill>
              </a:rPr>
              <a:t>) is the membership degree of granule </a:t>
            </a:r>
            <a:r>
              <a:rPr lang="zh-CN" altLang="en-US" dirty="0">
                <a:solidFill>
                  <a:srgbClr val="FF0000"/>
                </a:solidFill>
              </a:rPr>
              <a:t>𝑡𝑖 </a:t>
            </a:r>
            <a:r>
              <a:rPr lang="en-US" altLang="zh-CN" dirty="0">
                <a:solidFill>
                  <a:srgbClr val="FF0000"/>
                </a:solidFill>
              </a:rPr>
              <a:t>to cluster </a:t>
            </a:r>
            <a:r>
              <a:rPr lang="zh-CN" altLang="en-US" dirty="0">
                <a:solidFill>
                  <a:srgbClr val="FF0000"/>
                </a:solidFill>
              </a:rPr>
              <a:t>𝑦𝑗 </a:t>
            </a:r>
            <a:r>
              <a:rPr lang="en-US" altLang="zh-CN" dirty="0">
                <a:solidFill>
                  <a:srgbClr val="FF0000"/>
                </a:solidFill>
              </a:rPr>
              <a:t>, </a:t>
            </a:r>
            <a:r>
              <a:rPr lang="zh-CN" altLang="en-US" dirty="0">
                <a:solidFill>
                  <a:srgbClr val="FF0000"/>
                </a:solidFill>
              </a:rPr>
              <a:t>𝑖 ∈ </a:t>
            </a:r>
            <a:r>
              <a:rPr lang="en-US" altLang="zh-CN" dirty="0">
                <a:solidFill>
                  <a:srgbClr val="FF0000"/>
                </a:solidFill>
              </a:rPr>
              <a:t>{1,2, ⋯ , </a:t>
            </a:r>
            <a:r>
              <a:rPr lang="zh-CN" altLang="en-US" dirty="0">
                <a:solidFill>
                  <a:srgbClr val="FF0000"/>
                </a:solidFill>
              </a:rPr>
              <a:t>𝑁</a:t>
            </a:r>
            <a:r>
              <a:rPr lang="en-US" altLang="zh-CN" dirty="0">
                <a:solidFill>
                  <a:srgbClr val="FF0000"/>
                </a:solidFill>
              </a:rPr>
              <a:t>} , </a:t>
            </a:r>
            <a:r>
              <a:rPr lang="zh-CN" altLang="en-US" dirty="0">
                <a:solidFill>
                  <a:srgbClr val="FF0000"/>
                </a:solidFill>
              </a:rPr>
              <a:t>𝑗 ∈ </a:t>
            </a:r>
            <a:r>
              <a:rPr lang="en-US" altLang="zh-CN" dirty="0">
                <a:solidFill>
                  <a:srgbClr val="FF0000"/>
                </a:solidFill>
              </a:rPr>
              <a:t>{1,2, ⋯ , </a:t>
            </a:r>
            <a:r>
              <a:rPr lang="zh-CN" altLang="en-US" dirty="0">
                <a:solidFill>
                  <a:srgbClr val="FF0000"/>
                </a:solidFill>
              </a:rPr>
              <a:t>𝑚</a:t>
            </a:r>
            <a:r>
              <a:rPr lang="en-US" altLang="zh-CN" dirty="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981605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Prerequisites</a:t>
            </a:r>
            <a:endParaRPr lang="zh-CN" altLang="en-US" sz="2800" b="0" dirty="0"/>
          </a:p>
        </p:txBody>
      </p:sp>
      <p:sp>
        <p:nvSpPr>
          <p:cNvPr id="3" name="矩形 2"/>
          <p:cNvSpPr/>
          <p:nvPr/>
        </p:nvSpPr>
        <p:spPr>
          <a:xfrm>
            <a:off x="519546" y="1456846"/>
            <a:ext cx="8104908" cy="3416320"/>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Support Rate of Fuzzy Association Rule</a:t>
            </a: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noChangeAspect="1"/>
          </p:cNvGraphicFramePr>
          <p:nvPr>
            <p:extLst>
              <p:ext uri="{D42A27DB-BD31-4B8C-83A1-F6EECF244321}">
                <p14:modId xmlns:p14="http://schemas.microsoft.com/office/powerpoint/2010/main" val="515815883"/>
              </p:ext>
            </p:extLst>
          </p:nvPr>
        </p:nvGraphicFramePr>
        <p:xfrm>
          <a:off x="591609" y="2741377"/>
          <a:ext cx="3608953" cy="2800767"/>
        </p:xfrm>
        <a:graphic>
          <a:graphicData uri="http://schemas.openxmlformats.org/drawingml/2006/table">
            <a:tbl>
              <a:tblPr>
                <a:tableStyleId>{5C22544A-7EE6-4342-B048-85BDC9FD1C3A}</a:tableStyleId>
              </a:tblPr>
              <a:tblGrid>
                <a:gridCol w="1108604">
                  <a:extLst>
                    <a:ext uri="{9D8B030D-6E8A-4147-A177-3AD203B41FA5}">
                      <a16:colId xmlns:a16="http://schemas.microsoft.com/office/drawing/2014/main" val="3878219803"/>
                    </a:ext>
                  </a:extLst>
                </a:gridCol>
                <a:gridCol w="842962">
                  <a:extLst>
                    <a:ext uri="{9D8B030D-6E8A-4147-A177-3AD203B41FA5}">
                      <a16:colId xmlns:a16="http://schemas.microsoft.com/office/drawing/2014/main" val="904873432"/>
                    </a:ext>
                  </a:extLst>
                </a:gridCol>
                <a:gridCol w="885825">
                  <a:extLst>
                    <a:ext uri="{9D8B030D-6E8A-4147-A177-3AD203B41FA5}">
                      <a16:colId xmlns:a16="http://schemas.microsoft.com/office/drawing/2014/main" val="977718637"/>
                    </a:ext>
                  </a:extLst>
                </a:gridCol>
                <a:gridCol w="771562">
                  <a:extLst>
                    <a:ext uri="{9D8B030D-6E8A-4147-A177-3AD203B41FA5}">
                      <a16:colId xmlns:a16="http://schemas.microsoft.com/office/drawing/2014/main" val="610431261"/>
                    </a:ext>
                  </a:extLst>
                </a:gridCol>
              </a:tblGrid>
              <a:tr h="323166">
                <a:tc rowSpan="2">
                  <a:txBody>
                    <a:bodyPr/>
                    <a:lstStyle/>
                    <a:p>
                      <a:pPr algn="ctr">
                        <a:spcAft>
                          <a:spcPts val="0"/>
                        </a:spcAft>
                      </a:pPr>
                      <a:r>
                        <a:rPr lang="en-US" sz="1400">
                          <a:effectLst/>
                        </a:rPr>
                        <a:t>Salary</a:t>
                      </a:r>
                      <a:endParaRPr lang="zh-CN" sz="1400" b="1">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400" dirty="0">
                          <a:effectLst/>
                        </a:rPr>
                        <a:t>Fuzzy Cluster</a:t>
                      </a:r>
                      <a:endParaRPr lang="zh-CN" sz="1400" b="1"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63150313"/>
                  </a:ext>
                </a:extLst>
              </a:tr>
              <a:tr h="323166">
                <a:tc vMerge="1">
                  <a:txBody>
                    <a:bodyPr/>
                    <a:lstStyle/>
                    <a:p>
                      <a:endParaRPr lang="zh-CN" altLang="en-US"/>
                    </a:p>
                  </a:txBody>
                  <a:tcPr/>
                </a:tc>
                <a:tc>
                  <a:txBody>
                    <a:bodyPr/>
                    <a:lstStyle/>
                    <a:p>
                      <a:pPr algn="ctr">
                        <a:spcAft>
                          <a:spcPts val="0"/>
                        </a:spcAft>
                      </a:pPr>
                      <a:r>
                        <a:rPr lang="en-US" sz="1200">
                          <a:effectLst/>
                        </a:rPr>
                        <a:t>High</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Middle</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Low</a:t>
                      </a:r>
                      <a:endParaRPr lang="zh-CN" sz="1200" b="1"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57218937"/>
                  </a:ext>
                </a:extLst>
              </a:tr>
              <a:tr h="430887">
                <a:tc>
                  <a:txBody>
                    <a:bodyPr/>
                    <a:lstStyle/>
                    <a:p>
                      <a:pPr algn="just">
                        <a:spcAft>
                          <a:spcPts val="0"/>
                        </a:spcAft>
                      </a:pPr>
                      <a:r>
                        <a:rPr lang="en-US" sz="1400" dirty="0">
                          <a:effectLst/>
                        </a:rPr>
                        <a:t>S1=5000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0.29</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6599723"/>
                  </a:ext>
                </a:extLst>
              </a:tr>
              <a:tr h="430887">
                <a:tc>
                  <a:txBody>
                    <a:bodyPr/>
                    <a:lstStyle/>
                    <a:p>
                      <a:pPr algn="just">
                        <a:spcAft>
                          <a:spcPts val="0"/>
                        </a:spcAft>
                      </a:pPr>
                      <a:r>
                        <a:rPr lang="en-US" sz="1400" dirty="0">
                          <a:effectLst/>
                        </a:rPr>
                        <a:t>S2=15000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0.18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62901093"/>
                  </a:ext>
                </a:extLst>
              </a:tr>
              <a:tr h="430887">
                <a:tc>
                  <a:txBody>
                    <a:bodyPr/>
                    <a:lstStyle/>
                    <a:p>
                      <a:pPr algn="just">
                        <a:spcAft>
                          <a:spcPts val="0"/>
                        </a:spcAft>
                      </a:pPr>
                      <a:r>
                        <a:rPr lang="en-US" sz="1400">
                          <a:effectLst/>
                        </a:rPr>
                        <a:t>S3=10000</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0.48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0.26</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645890"/>
                  </a:ext>
                </a:extLst>
              </a:tr>
              <a:tr h="430887">
                <a:tc>
                  <a:txBody>
                    <a:bodyPr/>
                    <a:lstStyle/>
                    <a:p>
                      <a:pPr algn="just">
                        <a:spcAft>
                          <a:spcPts val="0"/>
                        </a:spcAft>
                      </a:pPr>
                      <a:r>
                        <a:rPr lang="en-US" sz="1400">
                          <a:effectLst/>
                        </a:rPr>
                        <a:t>S4=20000</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0.52</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0.07</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17201024"/>
                  </a:ext>
                </a:extLst>
              </a:tr>
              <a:tr h="430887">
                <a:tc>
                  <a:txBody>
                    <a:bodyPr/>
                    <a:lstStyle/>
                    <a:p>
                      <a:pPr algn="just">
                        <a:spcAft>
                          <a:spcPts val="0"/>
                        </a:spcAft>
                      </a:pPr>
                      <a:r>
                        <a:rPr lang="en-US" sz="1400" dirty="0">
                          <a:effectLst/>
                        </a:rPr>
                        <a:t>S5=2000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0.08</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0.17</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0.75</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73352579"/>
                  </a:ext>
                </a:extLst>
              </a:tr>
            </a:tbl>
          </a:graphicData>
        </a:graphic>
      </p:graphicFrame>
      <p:sp>
        <p:nvSpPr>
          <p:cNvPr id="10" name="Rectangle 3"/>
          <p:cNvSpPr>
            <a:spLocks noChangeArrowheads="1"/>
          </p:cNvSpPr>
          <p:nvPr/>
        </p:nvSpPr>
        <p:spPr bwMode="auto">
          <a:xfrm>
            <a:off x="591609" y="2128838"/>
            <a:ext cx="385567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4150"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tab pos="685800"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Salary Database and Fuzzy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lustering</a:t>
            </a:r>
            <a:endParaRPr kumimoji="0" lang="en-US" altLang="zh-CN" sz="1600" b="0" i="0" u="none" strike="noStrike" cap="none" normalizeH="0" baseline="0" dirty="0" smtClean="0">
              <a:ln>
                <a:noFill/>
              </a:ln>
              <a:solidFill>
                <a:schemeClr val="tx1"/>
              </a:solidFill>
              <a:effectLst/>
            </a:endParaRPr>
          </a:p>
          <a:p>
            <a:pPr marL="0" marR="0" lvl="0" indent="184150" algn="l" defTabSz="914400" rtl="0" eaLnBrk="0" fontAlgn="base" latinLnBrk="0" hangingPunct="0">
              <a:lnSpc>
                <a:spcPct val="100000"/>
              </a:lnSpc>
              <a:spcBef>
                <a:spcPct val="0"/>
              </a:spcBef>
              <a:spcAft>
                <a:spcPct val="0"/>
              </a:spcAft>
              <a:buClrTx/>
              <a:buSzTx/>
              <a:buFontTx/>
              <a:buNone/>
              <a:tabLst>
                <a:tab pos="685800" algn="l"/>
              </a:tabLst>
            </a:pPr>
            <a:endParaRPr kumimoji="0" lang="en-US" altLang="zh-CN" sz="54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1" name="文本框 10"/>
              <p:cNvSpPr txBox="1"/>
              <p:nvPr/>
            </p:nvSpPr>
            <p:spPr>
              <a:xfrm>
                <a:off x="4743450" y="2752296"/>
                <a:ext cx="4257675" cy="4055854"/>
              </a:xfrm>
              <a:prstGeom prst="rect">
                <a:avLst/>
              </a:prstGeom>
              <a:noFill/>
            </p:spPr>
            <p:txBody>
              <a:bodyPr wrap="square" rtlCol="0">
                <a:spAutoFit/>
              </a:bodyPr>
              <a:lstStyle/>
              <a:p>
                <a14:m>
                  <m:oMath xmlns:m="http://schemas.openxmlformats.org/officeDocument/2006/math">
                    <m:r>
                      <a:rPr lang="en-US" altLang="zh-CN">
                        <a:solidFill>
                          <a:srgbClr val="000000"/>
                        </a:solidFill>
                        <a:latin typeface="Cambria Math" panose="02040503050406030204" pitchFamily="18" charset="0"/>
                      </a:rPr>
                      <m:t>𝑇</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𝑆</m:t>
                    </m:r>
                    <m:r>
                      <a:rPr lang="en-US" altLang="zh-CN">
                        <a:solidFill>
                          <a:srgbClr val="000000"/>
                        </a:solidFill>
                        <a:latin typeface="Cambria Math" panose="02040503050406030204" pitchFamily="18" charset="0"/>
                      </a:rPr>
                      <m:t>1,</m:t>
                    </m:r>
                    <m:r>
                      <a:rPr lang="en-US" altLang="zh-CN">
                        <a:solidFill>
                          <a:srgbClr val="000000"/>
                        </a:solidFill>
                        <a:latin typeface="Cambria Math" panose="02040503050406030204" pitchFamily="18" charset="0"/>
                      </a:rPr>
                      <m:t>𝑆</m:t>
                    </m:r>
                    <m:r>
                      <a:rPr lang="en-US" altLang="zh-CN">
                        <a:solidFill>
                          <a:srgbClr val="000000"/>
                        </a:solidFill>
                        <a:latin typeface="Cambria Math" panose="02040503050406030204" pitchFamily="18" charset="0"/>
                      </a:rPr>
                      <m:t>2,</m:t>
                    </m:r>
                    <m:r>
                      <a:rPr lang="en-US" altLang="zh-CN">
                        <a:solidFill>
                          <a:srgbClr val="000000"/>
                        </a:solidFill>
                        <a:latin typeface="Cambria Math" panose="02040503050406030204" pitchFamily="18" charset="0"/>
                      </a:rPr>
                      <m:t>𝑆</m:t>
                    </m:r>
                    <m:r>
                      <a:rPr lang="en-US" altLang="zh-CN">
                        <a:solidFill>
                          <a:srgbClr val="000000"/>
                        </a:solidFill>
                        <a:latin typeface="Cambria Math" panose="02040503050406030204" pitchFamily="18" charset="0"/>
                      </a:rPr>
                      <m:t>3,</m:t>
                    </m:r>
                    <m:r>
                      <a:rPr lang="en-US" altLang="zh-CN">
                        <a:solidFill>
                          <a:srgbClr val="000000"/>
                        </a:solidFill>
                        <a:latin typeface="Cambria Math" panose="02040503050406030204" pitchFamily="18" charset="0"/>
                      </a:rPr>
                      <m:t>𝑆</m:t>
                    </m:r>
                    <m:r>
                      <a:rPr lang="en-US" altLang="zh-CN">
                        <a:solidFill>
                          <a:srgbClr val="000000"/>
                        </a:solidFill>
                        <a:latin typeface="Cambria Math" panose="02040503050406030204" pitchFamily="18" charset="0"/>
                      </a:rPr>
                      <m:t>4,</m:t>
                    </m:r>
                    <m:r>
                      <a:rPr lang="en-US" altLang="zh-CN">
                        <a:solidFill>
                          <a:srgbClr val="000000"/>
                        </a:solidFill>
                        <a:latin typeface="Cambria Math" panose="02040503050406030204" pitchFamily="18" charset="0"/>
                      </a:rPr>
                      <m:t>𝑆</m:t>
                    </m:r>
                    <m:r>
                      <a:rPr lang="en-US" altLang="zh-CN">
                        <a:solidFill>
                          <a:srgbClr val="000000"/>
                        </a:solidFill>
                        <a:latin typeface="Cambria Math" panose="02040503050406030204" pitchFamily="18" charset="0"/>
                      </a:rPr>
                      <m:t>5}</m:t>
                    </m:r>
                  </m:oMath>
                </a14:m>
                <a:r>
                  <a:rPr lang="en-US" altLang="zh-CN" dirty="0">
                    <a:solidFill>
                      <a:srgbClr val="000000"/>
                    </a:solidFill>
                    <a:latin typeface="Times New Roman" panose="02020603050405020304" pitchFamily="18" charset="0"/>
                  </a:rPr>
                  <a:t> is a transaction set of salary. </a:t>
                </a:r>
                <a:endParaRPr lang="en-US" altLang="zh-CN" dirty="0" smtClean="0">
                  <a:solidFill>
                    <a:srgbClr val="000000"/>
                  </a:solidFill>
                  <a:latin typeface="Times New Roman" panose="02020603050405020304" pitchFamily="18" charset="0"/>
                </a:endParaRPr>
              </a:p>
              <a:p>
                <a14:m>
                  <m:oMath xmlns:m="http://schemas.openxmlformats.org/officeDocument/2006/math">
                    <m:r>
                      <a:rPr lang="en-US" altLang="zh-CN">
                        <a:solidFill>
                          <a:srgbClr val="000000"/>
                        </a:solidFill>
                        <a:latin typeface="Cambria Math" panose="02040503050406030204" pitchFamily="18" charset="0"/>
                      </a:rPr>
                      <m:t>𝑌</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𝐻𝑖𝑔h</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𝑀𝑖𝑑𝑑𝑙𝑒</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𝐿𝑜𝑤</m:t>
                    </m:r>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a:t>
                </a:r>
                <a:r>
                  <a:rPr lang="en-US" altLang="zh-CN" dirty="0" smtClean="0">
                    <a:solidFill>
                      <a:srgbClr val="000000"/>
                    </a:solidFill>
                    <a:latin typeface="Times New Roman" panose="02020603050405020304" pitchFamily="18" charset="0"/>
                  </a:rPr>
                  <a:t>is </a:t>
                </a:r>
                <a:r>
                  <a:rPr lang="en-US" altLang="zh-CN" dirty="0">
                    <a:solidFill>
                      <a:srgbClr val="000000"/>
                    </a:solidFill>
                    <a:latin typeface="Times New Roman" panose="02020603050405020304" pitchFamily="18" charset="0"/>
                  </a:rPr>
                  <a:t>the fuzzy cluster. </a:t>
                </a:r>
                <a:endParaRPr lang="en-US" altLang="zh-CN" dirty="0" smtClean="0">
                  <a:solidFill>
                    <a:srgbClr val="000000"/>
                  </a:solidFill>
                  <a:latin typeface="Times New Roman" panose="02020603050405020304" pitchFamily="18" charset="0"/>
                </a:endParaRPr>
              </a:p>
              <a:p>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For </a:t>
                </a:r>
                <a:r>
                  <a:rPr lang="en-US" altLang="zh-CN" dirty="0">
                    <a:solidFill>
                      <a:srgbClr val="000000"/>
                    </a:solidFill>
                    <a:latin typeface="Times New Roman" panose="02020603050405020304" pitchFamily="18" charset="0"/>
                  </a:rPr>
                  <a:t>any sub set of </a:t>
                </a:r>
                <a14:m>
                  <m:oMath xmlns:m="http://schemas.openxmlformats.org/officeDocument/2006/math">
                    <m:r>
                      <a:rPr lang="en-US" altLang="zh-CN">
                        <a:solidFill>
                          <a:srgbClr val="000000"/>
                        </a:solidFill>
                        <a:latin typeface="Cambria Math" panose="02040503050406030204" pitchFamily="18" charset="0"/>
                      </a:rPr>
                      <m:t>𝑌</m:t>
                    </m:r>
                  </m:oMath>
                </a14:m>
                <a:r>
                  <a:rPr lang="en-US" altLang="zh-CN" dirty="0">
                    <a:solidFill>
                      <a:srgbClr val="000000"/>
                    </a:solidFill>
                    <a:latin typeface="Times New Roman" panose="02020603050405020304" pitchFamily="18" charset="0"/>
                  </a:rPr>
                  <a:t>, </a:t>
                </a:r>
                <a14:m>
                  <m:oMath xmlns:m="http://schemas.openxmlformats.org/officeDocument/2006/math">
                    <m:sSup>
                      <m:sSupPr>
                        <m:ctrlPr>
                          <a:rPr lang="zh-CN"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𝑌</m:t>
                        </m:r>
                      </m:e>
                      <m:sup>
                        <m:r>
                          <a:rPr lang="en-US" altLang="zh-CN" i="1">
                            <a:solidFill>
                              <a:srgbClr val="000000"/>
                            </a:solidFill>
                            <a:latin typeface="Cambria Math" panose="02040503050406030204" pitchFamily="18" charset="0"/>
                          </a:rPr>
                          <m:t>′</m:t>
                        </m:r>
                      </m:sup>
                    </m:sSup>
                    <m:r>
                      <a:rPr lang="en-US" altLang="zh-CN" i="1">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𝑦</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𝑦</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𝑦</m:t>
                        </m:r>
                      </m:e>
                      <m:sub>
                        <m:r>
                          <a:rPr lang="en-US" altLang="zh-CN" i="1">
                            <a:solidFill>
                              <a:srgbClr val="000000"/>
                            </a:solidFill>
                            <a:latin typeface="Cambria Math" panose="02040503050406030204" pitchFamily="18" charset="0"/>
                          </a:rPr>
                          <m:t>𝑝</m:t>
                        </m:r>
                      </m:sub>
                    </m:sSub>
                    <m:r>
                      <a:rPr lang="en-US" altLang="zh-CN" i="1">
                        <a:solidFill>
                          <a:srgbClr val="000000"/>
                        </a:solidFill>
                        <a:latin typeface="Cambria Math" panose="02040503050406030204" pitchFamily="18" charset="0"/>
                      </a:rPr>
                      <m:t>}</m:t>
                    </m:r>
                  </m:oMath>
                </a14:m>
                <a:r>
                  <a:rPr lang="en-US" altLang="zh-CN" i="1" dirty="0">
                    <a:solidFill>
                      <a:srgbClr val="000000"/>
                    </a:solidFill>
                    <a:latin typeface="Times New Roman" panose="02020603050405020304" pitchFamily="18" charset="0"/>
                  </a:rPr>
                  <a:t>, </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𝑦</m:t>
                        </m:r>
                      </m:e>
                      <m:sub>
                        <m:r>
                          <a:rPr lang="en-US" altLang="zh-CN" i="1">
                            <a:solidFill>
                              <a:srgbClr val="000000"/>
                            </a:solidFill>
                            <a:latin typeface="Cambria Math" panose="02040503050406030204" pitchFamily="18" charset="0"/>
                          </a:rPr>
                          <m:t>𝑖</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𝑌</m:t>
                    </m:r>
                  </m:oMath>
                </a14:m>
                <a:r>
                  <a:rPr lang="en-US" altLang="zh-CN" i="1"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the fuzzy support rate of  </a:t>
                </a:r>
                <a14:m>
                  <m:oMath xmlns:m="http://schemas.openxmlformats.org/officeDocument/2006/math">
                    <m:r>
                      <a:rPr lang="en-US" altLang="zh-CN">
                        <a:solidFill>
                          <a:srgbClr val="000000"/>
                        </a:solidFill>
                        <a:latin typeface="Cambria Math" panose="02040503050406030204" pitchFamily="18" charset="0"/>
                      </a:rPr>
                      <m:t>𝑌</m:t>
                    </m:r>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is defined </a:t>
                </a:r>
                <a:r>
                  <a:rPr lang="en-US" altLang="zh-CN" dirty="0" smtClean="0">
                    <a:solidFill>
                      <a:srgbClr val="000000"/>
                    </a:solidFill>
                    <a:latin typeface="Times New Roman" panose="02020603050405020304" pitchFamily="18" charset="0"/>
                  </a:rPr>
                  <a:t>as</a:t>
                </a:r>
                <a:endParaRPr lang="zh-CN" altLang="zh-CN" dirty="0">
                  <a:solidFill>
                    <a:srgbClr val="000000"/>
                  </a:solidFill>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zh-CN" altLang="zh-CN" i="1">
                              <a:solidFill>
                                <a:srgbClr val="000000"/>
                              </a:solidFill>
                              <a:latin typeface="Cambria Math" panose="02040503050406030204" pitchFamily="18" charset="0"/>
                            </a:rPr>
                          </m:ctrlPr>
                        </m:funcPr>
                        <m:fName>
                          <m:r>
                            <a:rPr lang="en-US" altLang="zh-CN">
                              <a:solidFill>
                                <a:srgbClr val="000000"/>
                              </a:solidFill>
                              <a:latin typeface="Cambria Math" panose="02040503050406030204" pitchFamily="18" charset="0"/>
                            </a:rPr>
                            <m:t>𝑠𝑢𝑝</m:t>
                          </m:r>
                        </m:fName>
                        <m:e>
                          <m:d>
                            <m:dPr>
                              <m:ctrlPr>
                                <a:rPr lang="zh-CN" altLang="zh-CN" i="1">
                                  <a:solidFill>
                                    <a:srgbClr val="000000"/>
                                  </a:solidFill>
                                  <a:latin typeface="Cambria Math" panose="02040503050406030204" pitchFamily="18" charset="0"/>
                                </a:rPr>
                              </m:ctrlPr>
                            </m:dPr>
                            <m:e>
                              <m:sSup>
                                <m:sSupPr>
                                  <m:ctrlPr>
                                    <a:rPr lang="zh-CN" altLang="zh-CN" i="1">
                                      <a:solidFill>
                                        <a:srgbClr val="000000"/>
                                      </a:solidFill>
                                      <a:latin typeface="Cambria Math" panose="02040503050406030204" pitchFamily="18" charset="0"/>
                                    </a:rPr>
                                  </m:ctrlPr>
                                </m:sSupPr>
                                <m:e>
                                  <m:r>
                                    <a:rPr lang="en-US" altLang="zh-CN">
                                      <a:solidFill>
                                        <a:srgbClr val="000000"/>
                                      </a:solidFill>
                                      <a:latin typeface="Cambria Math" panose="02040503050406030204" pitchFamily="18" charset="0"/>
                                    </a:rPr>
                                    <m:t>𝑌</m:t>
                                  </m:r>
                                </m:e>
                                <m:sup>
                                  <m:r>
                                    <a:rPr lang="en-US" altLang="zh-CN">
                                      <a:solidFill>
                                        <a:srgbClr val="000000"/>
                                      </a:solidFill>
                                      <a:latin typeface="Cambria Math" panose="02040503050406030204" pitchFamily="18" charset="0"/>
                                    </a:rPr>
                                    <m:t>′</m:t>
                                  </m:r>
                                </m:sup>
                              </m:sSup>
                            </m:e>
                          </m:d>
                        </m:e>
                      </m:func>
                      <m:r>
                        <a:rPr lang="en-US" altLang="zh-CN">
                          <a:solidFill>
                            <a:srgbClr val="000000"/>
                          </a:solidFill>
                          <a:latin typeface="Cambria Math" panose="02040503050406030204" pitchFamily="18" charset="0"/>
                        </a:rPr>
                        <m:t>=</m:t>
                      </m:r>
                      <m:f>
                        <m:fPr>
                          <m:ctrlPr>
                            <a:rPr lang="zh-CN" altLang="zh-CN" i="1">
                              <a:solidFill>
                                <a:srgbClr val="000000"/>
                              </a:solidFill>
                              <a:latin typeface="Cambria Math" panose="02040503050406030204" pitchFamily="18" charset="0"/>
                            </a:rPr>
                          </m:ctrlPr>
                        </m:fPr>
                        <m:num>
                          <m:nary>
                            <m:naryPr>
                              <m:chr m:val="∑"/>
                              <m:limLoc m:val="undOvr"/>
                              <m:ctrlPr>
                                <a:rPr lang="zh-CN" altLang="zh-CN" i="1">
                                  <a:solidFill>
                                    <a:srgbClr val="000000"/>
                                  </a:solidFill>
                                  <a:latin typeface="Cambria Math" panose="02040503050406030204" pitchFamily="18" charset="0"/>
                                </a:rPr>
                              </m:ctrlPr>
                            </m:naryPr>
                            <m:sub>
                              <m:r>
                                <a:rPr lang="en-US" altLang="zh-CN">
                                  <a:solidFill>
                                    <a:srgbClr val="000000"/>
                                  </a:solidFill>
                                  <a:latin typeface="Cambria Math" panose="02040503050406030204" pitchFamily="18" charset="0"/>
                                </a:rPr>
                                <m:t>𝑗</m:t>
                              </m:r>
                              <m:r>
                                <a:rPr lang="en-US" altLang="zh-CN">
                                  <a:solidFill>
                                    <a:srgbClr val="000000"/>
                                  </a:solidFill>
                                  <a:latin typeface="Cambria Math" panose="02040503050406030204" pitchFamily="18" charset="0"/>
                                </a:rPr>
                                <m:t>=1</m:t>
                              </m:r>
                            </m:sub>
                            <m:sup>
                              <m:r>
                                <a:rPr lang="en-US" altLang="zh-CN">
                                  <a:solidFill>
                                    <a:srgbClr val="000000"/>
                                  </a:solidFill>
                                  <a:latin typeface="Cambria Math" panose="02040503050406030204" pitchFamily="18" charset="0"/>
                                </a:rPr>
                                <m:t>𝑛</m:t>
                              </m:r>
                            </m:sup>
                            <m:e>
                              <m:nary>
                                <m:naryPr>
                                  <m:chr m:val="∏"/>
                                  <m:limLoc m:val="undOvr"/>
                                  <m:ctrlPr>
                                    <a:rPr lang="zh-CN" altLang="zh-CN" i="1">
                                      <a:solidFill>
                                        <a:srgbClr val="000000"/>
                                      </a:solidFill>
                                      <a:latin typeface="Cambria Math" panose="02040503050406030204" pitchFamily="18" charset="0"/>
                                    </a:rPr>
                                  </m:ctrlPr>
                                </m:naryPr>
                                <m:sub>
                                  <m:r>
                                    <a:rPr lang="en-US" altLang="zh-CN">
                                      <a:solidFill>
                                        <a:srgbClr val="000000"/>
                                      </a:solidFill>
                                      <a:latin typeface="Cambria Math" panose="02040503050406030204" pitchFamily="18" charset="0"/>
                                    </a:rPr>
                                    <m:t>𝑚</m:t>
                                  </m:r>
                                  <m:r>
                                    <a:rPr lang="en-US" altLang="zh-CN">
                                      <a:solidFill>
                                        <a:srgbClr val="000000"/>
                                      </a:solidFill>
                                      <a:latin typeface="Cambria Math" panose="02040503050406030204" pitchFamily="18" charset="0"/>
                                    </a:rPr>
                                    <m:t>=1</m:t>
                                  </m:r>
                                </m:sub>
                                <m:sup>
                                  <m:r>
                                    <a:rPr lang="en-US" altLang="zh-CN">
                                      <a:solidFill>
                                        <a:srgbClr val="000000"/>
                                      </a:solidFill>
                                      <a:latin typeface="Cambria Math" panose="02040503050406030204" pitchFamily="18" charset="0"/>
                                    </a:rPr>
                                    <m:t>𝑝</m:t>
                                  </m:r>
                                </m:sup>
                                <m:e>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𝑗</m:t>
                                      </m:r>
                                    </m:sub>
                                  </m:sSub>
                                  <m:d>
                                    <m:dPr>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𝑚</m:t>
                                          </m:r>
                                        </m:sub>
                                      </m:sSub>
                                    </m:e>
                                  </m:d>
                                </m:e>
                              </m:nary>
                            </m:e>
                          </m:nary>
                        </m:num>
                        <m:den>
                          <m:r>
                            <a:rPr lang="en-US" altLang="zh-CN">
                              <a:solidFill>
                                <a:srgbClr val="000000"/>
                              </a:solidFill>
                              <a:latin typeface="Cambria Math" panose="02040503050406030204" pitchFamily="18" charset="0"/>
                            </a:rPr>
                            <m:t>𝑛</m:t>
                          </m:r>
                        </m:den>
                      </m:f>
                      <m:r>
                        <a:rPr lang="en-US" altLang="zh-CN">
                          <a:solidFill>
                            <a:srgbClr val="000000"/>
                          </a:solidFill>
                          <a:latin typeface="Cambria Math" panose="02040503050406030204" pitchFamily="18" charset="0"/>
                        </a:rPr>
                        <m:t>,</m:t>
                      </m:r>
                    </m:oMath>
                  </m:oMathPara>
                </a14:m>
                <a:endParaRPr lang="zh-CN"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where </a:t>
                </a:r>
                <a14:m>
                  <m:oMath xmlns:m="http://schemas.openxmlformats.org/officeDocument/2006/math">
                    <m:r>
                      <a:rPr lang="en-US" altLang="zh-CN">
                        <a:solidFill>
                          <a:srgbClr val="000000"/>
                        </a:solidFill>
                        <a:latin typeface="Cambria Math" panose="02040503050406030204" pitchFamily="18" charset="0"/>
                      </a:rPr>
                      <m:t>𝑛</m:t>
                    </m:r>
                  </m:oMath>
                </a14:m>
                <a:r>
                  <a:rPr lang="en-US" altLang="zh-CN" dirty="0">
                    <a:solidFill>
                      <a:srgbClr val="000000"/>
                    </a:solidFill>
                    <a:latin typeface="Times New Roman" panose="02020603050405020304" pitchFamily="18" charset="0"/>
                  </a:rPr>
                  <a:t> and </a:t>
                </a:r>
                <a14:m>
                  <m:oMath xmlns:m="http://schemas.openxmlformats.org/officeDocument/2006/math">
                    <m:r>
                      <a:rPr lang="en-US" altLang="zh-CN">
                        <a:solidFill>
                          <a:srgbClr val="000000"/>
                        </a:solidFill>
                        <a:latin typeface="Cambria Math" panose="02040503050406030204" pitchFamily="18" charset="0"/>
                      </a:rPr>
                      <m:t>𝑝</m:t>
                    </m:r>
                  </m:oMath>
                </a14:m>
                <a:r>
                  <a:rPr lang="en-US" altLang="zh-CN" dirty="0">
                    <a:solidFill>
                      <a:srgbClr val="000000"/>
                    </a:solidFill>
                    <a:latin typeface="Times New Roman" panose="02020603050405020304" pitchFamily="18" charset="0"/>
                  </a:rPr>
                  <a:t> are the number of  elements in transaction set </a:t>
                </a:r>
                <a14:m>
                  <m:oMath xmlns:m="http://schemas.openxmlformats.org/officeDocument/2006/math">
                    <m:r>
                      <a:rPr lang="en-US" altLang="zh-CN">
                        <a:solidFill>
                          <a:srgbClr val="000000"/>
                        </a:solidFill>
                        <a:latin typeface="Cambria Math" panose="02040503050406030204" pitchFamily="18" charset="0"/>
                      </a:rPr>
                      <m:t>𝑇</m:t>
                    </m:r>
                  </m:oMath>
                </a14:m>
                <a:r>
                  <a:rPr lang="en-US" altLang="zh-CN" dirty="0">
                    <a:solidFill>
                      <a:srgbClr val="000000"/>
                    </a:solidFill>
                    <a:latin typeface="Times New Roman" panose="02020603050405020304" pitchFamily="18" charset="0"/>
                  </a:rPr>
                  <a:t> and item set </a:t>
                </a:r>
                <a14:m>
                  <m:oMath xmlns:m="http://schemas.openxmlformats.org/officeDocument/2006/math">
                    <m:r>
                      <a:rPr lang="en-US" altLang="zh-CN">
                        <a:solidFill>
                          <a:srgbClr val="000000"/>
                        </a:solidFill>
                        <a:latin typeface="Cambria Math" panose="02040503050406030204" pitchFamily="18" charset="0"/>
                      </a:rPr>
                      <m:t>𝑌</m:t>
                    </m:r>
                    <m:r>
                      <a:rPr lang="en-US" altLang="zh-CN">
                        <a:solidFill>
                          <a:srgbClr val="000000"/>
                        </a:solidFill>
                        <a:latin typeface="Cambria Math" panose="02040503050406030204" pitchFamily="18" charset="0"/>
                      </a:rPr>
                      <m:t>′</m:t>
                    </m:r>
                  </m:oMath>
                </a14:m>
                <a:r>
                  <a:rPr lang="en-US" altLang="zh-CN" dirty="0">
                    <a:solidFill>
                      <a:srgbClr val="000000"/>
                    </a:solidFill>
                    <a:latin typeface="Times New Roman" panose="02020603050405020304" pitchFamily="18" charset="0"/>
                  </a:rPr>
                  <a:t>. </a:t>
                </a:r>
                <a:endParaRPr lang="en-US" altLang="zh-CN" dirty="0" smtClean="0">
                  <a:solidFill>
                    <a:srgbClr val="000000"/>
                  </a:solidFill>
                  <a:latin typeface="Times New Roman" panose="02020603050405020304" pitchFamily="18" charset="0"/>
                </a:endParaRPr>
              </a:p>
              <a:p>
                <a:endParaRPr lang="en-US" altLang="zh-CN" dirty="0">
                  <a:solidFill>
                    <a:srgbClr val="000000"/>
                  </a:solidFill>
                  <a:latin typeface="Times New Roman" panose="02020603050405020304" pitchFamily="18" charset="0"/>
                </a:endParaRPr>
              </a:p>
              <a:p>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743450" y="2752296"/>
                <a:ext cx="4257675" cy="4055854"/>
              </a:xfrm>
              <a:prstGeom prst="rect">
                <a:avLst/>
              </a:prstGeom>
              <a:blipFill>
                <a:blip r:embed="rId3"/>
                <a:stretch>
                  <a:fillRect l="-1144" t="-751"/>
                </a:stretch>
              </a:blipFill>
            </p:spPr>
            <p:txBody>
              <a:bodyPr/>
              <a:lstStyle/>
              <a:p>
                <a:r>
                  <a:rPr lang="zh-CN" altLang="en-US">
                    <a:noFill/>
                  </a:rPr>
                  <a:t> </a:t>
                </a:r>
              </a:p>
            </p:txBody>
          </p:sp>
        </mc:Fallback>
      </mc:AlternateContent>
      <p:sp>
        <p:nvSpPr>
          <p:cNvPr id="5" name="矩形 4"/>
          <p:cNvSpPr/>
          <p:nvPr/>
        </p:nvSpPr>
        <p:spPr>
          <a:xfrm>
            <a:off x="4743450" y="101529"/>
            <a:ext cx="4572000" cy="2585323"/>
          </a:xfrm>
          <a:prstGeom prst="rect">
            <a:avLst/>
          </a:prstGeom>
        </p:spPr>
        <p:txBody>
          <a:bodyPr>
            <a:spAutoFit/>
          </a:bodyPr>
          <a:lstStyle/>
          <a:p>
            <a:r>
              <a:rPr lang="en-US" altLang="zh-CN" dirty="0">
                <a:solidFill>
                  <a:srgbClr val="FF0000"/>
                </a:solidFill>
                <a:latin typeface="Times New Roman" panose="02020603050405020304" pitchFamily="18" charset="0"/>
              </a:rPr>
              <a:t>Traditional fuzzy association is mostly based on transactional database or quantitative database with no sequential. </a:t>
            </a:r>
            <a:r>
              <a:rPr lang="en-US" altLang="zh-CN" dirty="0">
                <a:solidFill>
                  <a:srgbClr val="FF0000"/>
                </a:solidFill>
                <a:latin typeface="Times New Roman" panose="02020603050405020304" pitchFamily="18" charset="0"/>
              </a:rPr>
              <a:t>For example, for the database of </a:t>
            </a:r>
            <a:r>
              <a:rPr lang="en-US" altLang="zh-CN" dirty="0">
                <a:solidFill>
                  <a:srgbClr val="FF0000"/>
                </a:solidFill>
                <a:latin typeface="Times New Roman" panose="02020603050405020304" pitchFamily="18" charset="0"/>
              </a:rPr>
              <a:t>salaries, </a:t>
            </a:r>
            <a:r>
              <a:rPr lang="en-US" altLang="zh-CN" dirty="0">
                <a:solidFill>
                  <a:srgbClr val="FF0000"/>
                </a:solidFill>
                <a:latin typeface="Times New Roman" panose="02020603050405020304" pitchFamily="18" charset="0"/>
              </a:rPr>
              <a:t>considered three classifications (fuzzy clusters) of “High”, “Middle”, “Low”, each salary has different membership on these three </a:t>
            </a:r>
            <a:r>
              <a:rPr lang="en-US" altLang="zh-CN" dirty="0" smtClean="0">
                <a:solidFill>
                  <a:srgbClr val="FF0000"/>
                </a:solidFill>
                <a:latin typeface="Times New Roman" panose="02020603050405020304" pitchFamily="18" charset="0"/>
              </a:rPr>
              <a:t>classifications.</a:t>
            </a:r>
          </a:p>
          <a:p>
            <a:r>
              <a:rPr lang="en-US" altLang="zh-CN" dirty="0" smtClean="0">
                <a:solidFill>
                  <a:srgbClr val="FF0000"/>
                </a:solidFill>
                <a:latin typeface="Times New Roman" panose="02020603050405020304" pitchFamily="18" charset="0"/>
              </a:rPr>
              <a:t>For example, S1 belongs to High by 0.21.</a:t>
            </a:r>
          </a:p>
          <a:p>
            <a:r>
              <a:rPr lang="en-US" altLang="zh-CN" dirty="0" smtClean="0">
                <a:solidFill>
                  <a:srgbClr val="FF0000"/>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剩下照念此页右侧黑色文字即可</a:t>
            </a:r>
            <a:r>
              <a:rPr lang="en-US" altLang="zh-CN" dirty="0" smtClean="0">
                <a:solidFill>
                  <a:srgbClr val="FF0000"/>
                </a:solidFill>
                <a:latin typeface="Times New Roman" panose="02020603050405020304" pitchFamily="18" charset="0"/>
              </a:rPr>
              <a:t>)</a:t>
            </a:r>
            <a:endParaRPr lang="en-US" altLang="zh-CN"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510730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2800" b="0" dirty="0"/>
              <a:t>Prerequisites</a:t>
            </a:r>
            <a:endParaRPr lang="zh-CN" altLang="en-US" sz="2800" b="0" dirty="0"/>
          </a:p>
        </p:txBody>
      </p:sp>
      <p:sp>
        <p:nvSpPr>
          <p:cNvPr id="3" name="矩形 2"/>
          <p:cNvSpPr/>
          <p:nvPr/>
        </p:nvSpPr>
        <p:spPr>
          <a:xfrm>
            <a:off x="519546" y="1456846"/>
            <a:ext cx="8104908" cy="3416320"/>
          </a:xfrm>
          <a:prstGeom prst="rect">
            <a:avLst/>
          </a:prstGeom>
        </p:spPr>
        <p:txBody>
          <a:bodyPr wrap="square">
            <a:spAutoFit/>
          </a:bodyPr>
          <a:lstStyle/>
          <a:p>
            <a:r>
              <a:rPr lang="en-US" altLang="zh-CN" b="1" dirty="0" smtClean="0">
                <a:solidFill>
                  <a:srgbClr val="000000"/>
                </a:solidFill>
                <a:latin typeface="Times New Roman" panose="02020603050405020304" pitchFamily="18" charset="0"/>
              </a:rPr>
              <a:t>Support Rate of Fuzzy Association Rule</a:t>
            </a: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b="1" dirty="0">
              <a:solidFill>
                <a:srgbClr val="000000"/>
              </a:solidFill>
              <a:latin typeface="Times New Roman" panose="02020603050405020304" pitchFamily="18" charset="0"/>
            </a:endParaRPr>
          </a:p>
          <a:p>
            <a:endParaRPr lang="en-US" altLang="zh-CN" b="1" dirty="0" smtClean="0">
              <a:solidFill>
                <a:srgbClr val="000000"/>
              </a:solidFill>
              <a:latin typeface="Times New Roman" panose="02020603050405020304" pitchFamily="18" charset="0"/>
            </a:endParaRPr>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a:p>
            <a:endParaRPr lang="en-US" altLang="zh-CN" i="1" dirty="0" smtClean="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表格 8"/>
          <p:cNvGraphicFramePr>
            <a:graphicFrameLocks noGrp="1" noChangeAspect="1"/>
          </p:cNvGraphicFramePr>
          <p:nvPr/>
        </p:nvGraphicFramePr>
        <p:xfrm>
          <a:off x="591609" y="2741377"/>
          <a:ext cx="3608953" cy="2800767"/>
        </p:xfrm>
        <a:graphic>
          <a:graphicData uri="http://schemas.openxmlformats.org/drawingml/2006/table">
            <a:tbl>
              <a:tblPr>
                <a:tableStyleId>{5C22544A-7EE6-4342-B048-85BDC9FD1C3A}</a:tableStyleId>
              </a:tblPr>
              <a:tblGrid>
                <a:gridCol w="1108604">
                  <a:extLst>
                    <a:ext uri="{9D8B030D-6E8A-4147-A177-3AD203B41FA5}">
                      <a16:colId xmlns:a16="http://schemas.microsoft.com/office/drawing/2014/main" val="3878219803"/>
                    </a:ext>
                  </a:extLst>
                </a:gridCol>
                <a:gridCol w="842962">
                  <a:extLst>
                    <a:ext uri="{9D8B030D-6E8A-4147-A177-3AD203B41FA5}">
                      <a16:colId xmlns:a16="http://schemas.microsoft.com/office/drawing/2014/main" val="904873432"/>
                    </a:ext>
                  </a:extLst>
                </a:gridCol>
                <a:gridCol w="885825">
                  <a:extLst>
                    <a:ext uri="{9D8B030D-6E8A-4147-A177-3AD203B41FA5}">
                      <a16:colId xmlns:a16="http://schemas.microsoft.com/office/drawing/2014/main" val="977718637"/>
                    </a:ext>
                  </a:extLst>
                </a:gridCol>
                <a:gridCol w="771562">
                  <a:extLst>
                    <a:ext uri="{9D8B030D-6E8A-4147-A177-3AD203B41FA5}">
                      <a16:colId xmlns:a16="http://schemas.microsoft.com/office/drawing/2014/main" val="610431261"/>
                    </a:ext>
                  </a:extLst>
                </a:gridCol>
              </a:tblGrid>
              <a:tr h="323166">
                <a:tc rowSpan="2">
                  <a:txBody>
                    <a:bodyPr/>
                    <a:lstStyle/>
                    <a:p>
                      <a:pPr algn="ctr">
                        <a:spcAft>
                          <a:spcPts val="0"/>
                        </a:spcAft>
                      </a:pPr>
                      <a:r>
                        <a:rPr lang="en-US" sz="1400">
                          <a:effectLst/>
                        </a:rPr>
                        <a:t>Salary</a:t>
                      </a:r>
                      <a:endParaRPr lang="zh-CN" sz="1400" b="1">
                        <a:effectLst/>
                        <a:latin typeface="Times New Roman" panose="02020603050405020304" pitchFamily="18" charset="0"/>
                        <a:ea typeface="宋体" panose="02010600030101010101" pitchFamily="2" charset="-122"/>
                      </a:endParaRPr>
                    </a:p>
                  </a:txBody>
                  <a:tcPr marL="68580" marR="68580" marT="0" marB="0" anchor="ctr"/>
                </a:tc>
                <a:tc gridSpan="3">
                  <a:txBody>
                    <a:bodyPr/>
                    <a:lstStyle/>
                    <a:p>
                      <a:pPr algn="ctr">
                        <a:spcAft>
                          <a:spcPts val="0"/>
                        </a:spcAft>
                      </a:pPr>
                      <a:r>
                        <a:rPr lang="en-US" sz="1400" dirty="0">
                          <a:effectLst/>
                        </a:rPr>
                        <a:t>Fuzzy Cluster</a:t>
                      </a:r>
                      <a:endParaRPr lang="zh-CN" sz="1400" b="1"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63150313"/>
                  </a:ext>
                </a:extLst>
              </a:tr>
              <a:tr h="323166">
                <a:tc vMerge="1">
                  <a:txBody>
                    <a:bodyPr/>
                    <a:lstStyle/>
                    <a:p>
                      <a:endParaRPr lang="zh-CN" altLang="en-US"/>
                    </a:p>
                  </a:txBody>
                  <a:tcPr/>
                </a:tc>
                <a:tc>
                  <a:txBody>
                    <a:bodyPr/>
                    <a:lstStyle/>
                    <a:p>
                      <a:pPr algn="ctr">
                        <a:spcAft>
                          <a:spcPts val="0"/>
                        </a:spcAft>
                      </a:pPr>
                      <a:r>
                        <a:rPr lang="en-US" sz="1200">
                          <a:effectLst/>
                        </a:rPr>
                        <a:t>High</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Middle</a:t>
                      </a:r>
                      <a:endParaRPr lang="zh-CN" sz="1200" b="1" i="1">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a:effectLst/>
                        </a:rPr>
                        <a:t>Low</a:t>
                      </a:r>
                      <a:endParaRPr lang="zh-CN" sz="1200" b="1" i="1">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57218937"/>
                  </a:ext>
                </a:extLst>
              </a:tr>
              <a:tr h="430887">
                <a:tc>
                  <a:txBody>
                    <a:bodyPr/>
                    <a:lstStyle/>
                    <a:p>
                      <a:pPr algn="just">
                        <a:spcAft>
                          <a:spcPts val="0"/>
                        </a:spcAft>
                      </a:pPr>
                      <a:r>
                        <a:rPr lang="en-US" sz="1400" dirty="0">
                          <a:effectLst/>
                        </a:rPr>
                        <a:t>S1=5000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0.29</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0.50</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36599723"/>
                  </a:ext>
                </a:extLst>
              </a:tr>
              <a:tr h="430887">
                <a:tc>
                  <a:txBody>
                    <a:bodyPr/>
                    <a:lstStyle/>
                    <a:p>
                      <a:pPr algn="just">
                        <a:spcAft>
                          <a:spcPts val="0"/>
                        </a:spcAft>
                      </a:pPr>
                      <a:r>
                        <a:rPr lang="en-US" sz="1400" dirty="0">
                          <a:effectLst/>
                        </a:rPr>
                        <a:t>S2=15000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0.18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862901093"/>
                  </a:ext>
                </a:extLst>
              </a:tr>
              <a:tr h="430887">
                <a:tc>
                  <a:txBody>
                    <a:bodyPr/>
                    <a:lstStyle/>
                    <a:p>
                      <a:pPr algn="just">
                        <a:spcAft>
                          <a:spcPts val="0"/>
                        </a:spcAft>
                      </a:pPr>
                      <a:r>
                        <a:rPr lang="en-US" sz="1400">
                          <a:effectLst/>
                        </a:rPr>
                        <a:t>S3=10000</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0.26</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0.48</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0.26</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645890"/>
                  </a:ext>
                </a:extLst>
              </a:tr>
              <a:tr h="430887">
                <a:tc>
                  <a:txBody>
                    <a:bodyPr/>
                    <a:lstStyle/>
                    <a:p>
                      <a:pPr algn="just">
                        <a:spcAft>
                          <a:spcPts val="0"/>
                        </a:spcAft>
                      </a:pPr>
                      <a:r>
                        <a:rPr lang="en-US" sz="1400">
                          <a:effectLst/>
                        </a:rPr>
                        <a:t>S4=20000</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0.52</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0.41</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0.07</a:t>
                      </a:r>
                      <a:endParaRPr lang="zh-CN" sz="14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17201024"/>
                  </a:ext>
                </a:extLst>
              </a:tr>
              <a:tr h="430887">
                <a:tc>
                  <a:txBody>
                    <a:bodyPr/>
                    <a:lstStyle/>
                    <a:p>
                      <a:pPr algn="just">
                        <a:spcAft>
                          <a:spcPts val="0"/>
                        </a:spcAft>
                      </a:pPr>
                      <a:r>
                        <a:rPr lang="en-US" sz="1400" dirty="0">
                          <a:effectLst/>
                        </a:rPr>
                        <a:t>S5=2000</a:t>
                      </a:r>
                      <a:endParaRPr lang="zh-CN" sz="14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0.08</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a:effectLst/>
                        </a:rPr>
                        <a:t>0.17</a:t>
                      </a:r>
                      <a:endParaRPr lang="zh-CN" sz="14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600" dirty="0">
                          <a:effectLst/>
                        </a:rPr>
                        <a:t>0.75</a:t>
                      </a:r>
                      <a:endParaRPr lang="zh-CN" sz="14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73352579"/>
                  </a:ext>
                </a:extLst>
              </a:tr>
            </a:tbl>
          </a:graphicData>
        </a:graphic>
      </p:graphicFrame>
      <p:sp>
        <p:nvSpPr>
          <p:cNvPr id="10" name="Rectangle 3"/>
          <p:cNvSpPr>
            <a:spLocks noChangeArrowheads="1"/>
          </p:cNvSpPr>
          <p:nvPr/>
        </p:nvSpPr>
        <p:spPr bwMode="auto">
          <a:xfrm>
            <a:off x="591609" y="2128838"/>
            <a:ext cx="385567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84150" eaLnBrk="0" fontAlgn="base" hangingPunct="0">
              <a:spcBef>
                <a:spcPct val="0"/>
              </a:spcBef>
              <a:spcAft>
                <a:spcPct val="0"/>
              </a:spcAft>
              <a:tabLst>
                <a:tab pos="685800" algn="l"/>
              </a:tabLst>
              <a:defRPr>
                <a:solidFill>
                  <a:schemeClr val="tx1"/>
                </a:solidFill>
                <a:latin typeface="Arial" panose="020B0604020202020204" pitchFamily="34" charset="0"/>
              </a:defRPr>
            </a:lvl1pPr>
            <a:lvl2pPr eaLnBrk="0" fontAlgn="base" hangingPunct="0">
              <a:spcBef>
                <a:spcPct val="0"/>
              </a:spcBef>
              <a:spcAft>
                <a:spcPct val="0"/>
              </a:spcAft>
              <a:tabLst>
                <a:tab pos="685800" algn="l"/>
              </a:tabLst>
              <a:defRPr>
                <a:solidFill>
                  <a:schemeClr val="tx1"/>
                </a:solidFill>
                <a:latin typeface="Arial" panose="020B0604020202020204" pitchFamily="34" charset="0"/>
              </a:defRPr>
            </a:lvl2pPr>
            <a:lvl3pPr eaLnBrk="0" fontAlgn="base" hangingPunct="0">
              <a:spcBef>
                <a:spcPct val="0"/>
              </a:spcBef>
              <a:spcAft>
                <a:spcPct val="0"/>
              </a:spcAft>
              <a:tabLst>
                <a:tab pos="685800" algn="l"/>
              </a:tabLst>
              <a:defRPr>
                <a:solidFill>
                  <a:schemeClr val="tx1"/>
                </a:solidFill>
                <a:latin typeface="Arial" panose="020B0604020202020204" pitchFamily="34" charset="0"/>
              </a:defRPr>
            </a:lvl3pPr>
            <a:lvl4pPr eaLnBrk="0" fontAlgn="base" hangingPunct="0">
              <a:spcBef>
                <a:spcPct val="0"/>
              </a:spcBef>
              <a:spcAft>
                <a:spcPct val="0"/>
              </a:spcAft>
              <a:tabLst>
                <a:tab pos="685800" algn="l"/>
              </a:tabLst>
              <a:defRPr>
                <a:solidFill>
                  <a:schemeClr val="tx1"/>
                </a:solidFill>
                <a:latin typeface="Arial" panose="020B0604020202020204" pitchFamily="34" charset="0"/>
              </a:defRPr>
            </a:lvl4pPr>
            <a:lvl5pPr eaLnBrk="0" fontAlgn="base" hangingPunct="0">
              <a:spcBef>
                <a:spcPct val="0"/>
              </a:spcBef>
              <a:spcAft>
                <a:spcPct val="0"/>
              </a:spcAft>
              <a:tabLst>
                <a:tab pos="685800" algn="l"/>
              </a:tabLst>
              <a:defRPr>
                <a:solidFill>
                  <a:schemeClr val="tx1"/>
                </a:solidFill>
                <a:latin typeface="Arial" panose="020B0604020202020204" pitchFamily="34" charset="0"/>
              </a:defRPr>
            </a:lvl5pPr>
            <a:lvl6pPr eaLnBrk="0" fontAlgn="base" hangingPunct="0">
              <a:spcBef>
                <a:spcPct val="0"/>
              </a:spcBef>
              <a:spcAft>
                <a:spcPct val="0"/>
              </a:spcAft>
              <a:tabLst>
                <a:tab pos="685800" algn="l"/>
              </a:tabLst>
              <a:defRPr>
                <a:solidFill>
                  <a:schemeClr val="tx1"/>
                </a:solidFill>
                <a:latin typeface="Arial" panose="020B0604020202020204" pitchFamily="34" charset="0"/>
              </a:defRPr>
            </a:lvl6pPr>
            <a:lvl7pPr eaLnBrk="0" fontAlgn="base" hangingPunct="0">
              <a:spcBef>
                <a:spcPct val="0"/>
              </a:spcBef>
              <a:spcAft>
                <a:spcPct val="0"/>
              </a:spcAft>
              <a:tabLst>
                <a:tab pos="685800" algn="l"/>
              </a:tabLst>
              <a:defRPr>
                <a:solidFill>
                  <a:schemeClr val="tx1"/>
                </a:solidFill>
                <a:latin typeface="Arial" panose="020B0604020202020204" pitchFamily="34" charset="0"/>
              </a:defRPr>
            </a:lvl7pPr>
            <a:lvl8pPr eaLnBrk="0" fontAlgn="base" hangingPunct="0">
              <a:spcBef>
                <a:spcPct val="0"/>
              </a:spcBef>
              <a:spcAft>
                <a:spcPct val="0"/>
              </a:spcAft>
              <a:tabLst>
                <a:tab pos="685800" algn="l"/>
              </a:tabLst>
              <a:defRPr>
                <a:solidFill>
                  <a:schemeClr val="tx1"/>
                </a:solidFill>
                <a:latin typeface="Arial" panose="020B0604020202020204" pitchFamily="34" charset="0"/>
              </a:defRPr>
            </a:lvl8pPr>
            <a:lvl9pPr eaLnBrk="0" fontAlgn="base" hangingPunct="0">
              <a:spcBef>
                <a:spcPct val="0"/>
              </a:spcBef>
              <a:spcAft>
                <a:spcPct val="0"/>
              </a:spcAft>
              <a:tabLst>
                <a:tab pos="685800" algn="l"/>
              </a:tabLs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tab pos="685800" algn="l"/>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Table: Salary Database and Fuzzy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lustering</a:t>
            </a:r>
            <a:endParaRPr kumimoji="0" lang="en-US" altLang="zh-CN" sz="1600" b="0" i="0" u="none" strike="noStrike" cap="none" normalizeH="0" baseline="0" dirty="0" smtClean="0">
              <a:ln>
                <a:noFill/>
              </a:ln>
              <a:solidFill>
                <a:schemeClr val="tx1"/>
              </a:solidFill>
              <a:effectLst/>
            </a:endParaRPr>
          </a:p>
          <a:p>
            <a:pPr marL="0" marR="0" lvl="0" indent="184150" algn="l" defTabSz="914400" rtl="0" eaLnBrk="0" fontAlgn="base" latinLnBrk="0" hangingPunct="0">
              <a:lnSpc>
                <a:spcPct val="100000"/>
              </a:lnSpc>
              <a:spcBef>
                <a:spcPct val="0"/>
              </a:spcBef>
              <a:spcAft>
                <a:spcPct val="0"/>
              </a:spcAft>
              <a:buClrTx/>
              <a:buSzTx/>
              <a:buFontTx/>
              <a:buNone/>
              <a:tabLst>
                <a:tab pos="685800" algn="l"/>
              </a:tabLst>
            </a:pPr>
            <a:endParaRPr kumimoji="0" lang="en-US" altLang="zh-CN" sz="54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1" name="文本框 10"/>
              <p:cNvSpPr txBox="1"/>
              <p:nvPr/>
            </p:nvSpPr>
            <p:spPr>
              <a:xfrm>
                <a:off x="4886325" y="2780003"/>
                <a:ext cx="4257675" cy="1808059"/>
              </a:xfrm>
              <a:prstGeom prst="rect">
                <a:avLst/>
              </a:prstGeom>
              <a:noFill/>
            </p:spPr>
            <p:txBody>
              <a:bodyPr wrap="square" rtlCol="0">
                <a:spAutoFit/>
              </a:bodyPr>
              <a:lstStyle/>
              <a:p>
                <a:r>
                  <a:rPr lang="en-US" altLang="zh-CN" dirty="0">
                    <a:solidFill>
                      <a:srgbClr val="000000"/>
                    </a:solidFill>
                    <a:latin typeface="Times New Roman" panose="02020603050405020304" pitchFamily="18" charset="0"/>
                  </a:rPr>
                  <a:t>T</a:t>
                </a:r>
                <a:r>
                  <a:rPr lang="en-US" altLang="zh-CN" dirty="0" smtClean="0">
                    <a:solidFill>
                      <a:srgbClr val="000000"/>
                    </a:solidFill>
                    <a:latin typeface="Times New Roman" panose="02020603050405020304" pitchFamily="18" charset="0"/>
                  </a:rPr>
                  <a:t>hen </a:t>
                </a:r>
                <a:r>
                  <a:rPr lang="en-US" altLang="zh-CN" dirty="0">
                    <a:solidFill>
                      <a:srgbClr val="000000"/>
                    </a:solidFill>
                    <a:latin typeface="Times New Roman" panose="02020603050405020304" pitchFamily="18" charset="0"/>
                  </a:rPr>
                  <a:t>fuzzy support rate of association rule </a:t>
                </a:r>
                <a14:m>
                  <m:oMath xmlns:m="http://schemas.openxmlformats.org/officeDocument/2006/math">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𝑌</m:t>
                        </m:r>
                      </m:e>
                      <m:sub>
                        <m:r>
                          <a:rPr lang="en-US" altLang="zh-CN">
                            <a:solidFill>
                              <a:srgbClr val="000000"/>
                            </a:solidFill>
                            <a:latin typeface="Cambria Math" panose="02040503050406030204" pitchFamily="18" charset="0"/>
                          </a:rPr>
                          <m:t>1</m:t>
                        </m:r>
                      </m:sub>
                    </m:sSub>
                    <m:box>
                      <m:boxPr>
                        <m:ctrlPr>
                          <a:rPr lang="zh-CN" altLang="zh-CN" i="1">
                            <a:solidFill>
                              <a:srgbClr val="000000"/>
                            </a:solidFill>
                            <a:latin typeface="Cambria Math" panose="02040503050406030204" pitchFamily="18" charset="0"/>
                          </a:rPr>
                        </m:ctrlPr>
                      </m:boxPr>
                      <m:e>
                        <m:r>
                          <a:rPr lang="en-US" altLang="zh-CN">
                            <a:solidFill>
                              <a:srgbClr val="000000"/>
                            </a:solidFill>
                            <a:latin typeface="Cambria Math" panose="02040503050406030204" pitchFamily="18" charset="0"/>
                          </a:rPr>
                          <m:t>→</m:t>
                        </m:r>
                      </m:e>
                    </m:box>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𝑌</m:t>
                        </m:r>
                      </m:e>
                      <m:sub>
                        <m:r>
                          <a:rPr lang="en-US" altLang="zh-CN">
                            <a:solidFill>
                              <a:srgbClr val="000000"/>
                            </a:solidFill>
                            <a:latin typeface="Cambria Math" panose="02040503050406030204" pitchFamily="18" charset="0"/>
                          </a:rPr>
                          <m:t>2</m:t>
                        </m:r>
                      </m:sub>
                    </m:sSub>
                  </m:oMath>
                </a14:m>
                <a:r>
                  <a:rPr lang="en-US" altLang="zh-CN" dirty="0">
                    <a:solidFill>
                      <a:srgbClr val="000000"/>
                    </a:solidFill>
                    <a:latin typeface="Times New Roman" panose="02020603050405020304" pitchFamily="18" charset="0"/>
                  </a:rPr>
                  <a:t> is,</a:t>
                </a:r>
                <a:endParaRPr lang="zh-CN" altLang="zh-CN" dirty="0">
                  <a:solidFill>
                    <a:srgbClr val="000000"/>
                  </a:solidFill>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zh-CN" altLang="zh-CN" i="1">
                              <a:solidFill>
                                <a:srgbClr val="000000"/>
                              </a:solidFill>
                              <a:latin typeface="Cambria Math" panose="02040503050406030204" pitchFamily="18" charset="0"/>
                            </a:rPr>
                          </m:ctrlPr>
                        </m:funcPr>
                        <m:fName>
                          <m:r>
                            <a:rPr lang="en-US" altLang="zh-CN">
                              <a:solidFill>
                                <a:srgbClr val="000000"/>
                              </a:solidFill>
                              <a:latin typeface="Cambria Math" panose="02040503050406030204" pitchFamily="18" charset="0"/>
                            </a:rPr>
                            <m:t>𝑠𝑢𝑝</m:t>
                          </m:r>
                        </m:fName>
                        <m:e>
                          <m:d>
                            <m:dPr>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𝑌</m:t>
                                  </m:r>
                                </m:e>
                                <m:sub>
                                  <m:r>
                                    <a:rPr lang="en-US" altLang="zh-CN">
                                      <a:solidFill>
                                        <a:srgbClr val="000000"/>
                                      </a:solidFill>
                                      <a:latin typeface="Cambria Math" panose="02040503050406030204" pitchFamily="18" charset="0"/>
                                    </a:rPr>
                                    <m:t>1</m:t>
                                  </m:r>
                                </m:sub>
                              </m:sSub>
                              <m:box>
                                <m:boxPr>
                                  <m:ctrlPr>
                                    <a:rPr lang="zh-CN" altLang="zh-CN" i="1">
                                      <a:solidFill>
                                        <a:srgbClr val="000000"/>
                                      </a:solidFill>
                                      <a:latin typeface="Cambria Math" panose="02040503050406030204" pitchFamily="18" charset="0"/>
                                    </a:rPr>
                                  </m:ctrlPr>
                                </m:boxPr>
                                <m:e>
                                  <m:r>
                                    <a:rPr lang="en-US" altLang="zh-CN">
                                      <a:solidFill>
                                        <a:srgbClr val="000000"/>
                                      </a:solidFill>
                                      <a:latin typeface="Cambria Math" panose="02040503050406030204" pitchFamily="18" charset="0"/>
                                    </a:rPr>
                                    <m:t>→</m:t>
                                  </m:r>
                                </m:e>
                              </m:box>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𝑌</m:t>
                                  </m:r>
                                </m:e>
                                <m:sub>
                                  <m:r>
                                    <a:rPr lang="en-US" altLang="zh-CN">
                                      <a:solidFill>
                                        <a:srgbClr val="000000"/>
                                      </a:solidFill>
                                      <a:latin typeface="Cambria Math" panose="02040503050406030204" pitchFamily="18" charset="0"/>
                                    </a:rPr>
                                    <m:t>2</m:t>
                                  </m:r>
                                </m:sub>
                              </m:sSub>
                            </m:e>
                          </m:d>
                        </m:e>
                      </m:func>
                      <m:r>
                        <a:rPr lang="en-US" altLang="zh-CN">
                          <a:solidFill>
                            <a:srgbClr val="000000"/>
                          </a:solidFill>
                          <a:latin typeface="Cambria Math" panose="02040503050406030204" pitchFamily="18" charset="0"/>
                        </a:rPr>
                        <m:t>=</m:t>
                      </m:r>
                      <m:f>
                        <m:fPr>
                          <m:ctrlPr>
                            <a:rPr lang="zh-CN" altLang="zh-CN" i="1">
                              <a:solidFill>
                                <a:srgbClr val="000000"/>
                              </a:solidFill>
                              <a:latin typeface="Cambria Math" panose="02040503050406030204" pitchFamily="18" charset="0"/>
                            </a:rPr>
                          </m:ctrlPr>
                        </m:fPr>
                        <m:num>
                          <m:nary>
                            <m:naryPr>
                              <m:chr m:val="∑"/>
                              <m:limLoc m:val="undOvr"/>
                              <m:ctrlPr>
                                <a:rPr lang="zh-CN" altLang="zh-CN" i="1">
                                  <a:solidFill>
                                    <a:srgbClr val="000000"/>
                                  </a:solidFill>
                                  <a:latin typeface="Cambria Math" panose="02040503050406030204" pitchFamily="18" charset="0"/>
                                </a:rPr>
                              </m:ctrlPr>
                            </m:naryPr>
                            <m:sub>
                              <m:r>
                                <a:rPr lang="en-US" altLang="zh-CN">
                                  <a:solidFill>
                                    <a:srgbClr val="000000"/>
                                  </a:solidFill>
                                  <a:latin typeface="Cambria Math" panose="02040503050406030204" pitchFamily="18" charset="0"/>
                                </a:rPr>
                                <m:t>𝑗</m:t>
                              </m:r>
                              <m:r>
                                <a:rPr lang="en-US" altLang="zh-CN">
                                  <a:solidFill>
                                    <a:srgbClr val="000000"/>
                                  </a:solidFill>
                                  <a:latin typeface="Cambria Math" panose="02040503050406030204" pitchFamily="18" charset="0"/>
                                </a:rPr>
                                <m:t>=1</m:t>
                              </m:r>
                            </m:sub>
                            <m:sup>
                              <m:r>
                                <a:rPr lang="en-US" altLang="zh-CN">
                                  <a:solidFill>
                                    <a:srgbClr val="000000"/>
                                  </a:solidFill>
                                  <a:latin typeface="Cambria Math" panose="02040503050406030204" pitchFamily="18" charset="0"/>
                                </a:rPr>
                                <m:t>𝑛</m:t>
                              </m:r>
                            </m:sup>
                            <m:e>
                              <m:nary>
                                <m:naryPr>
                                  <m:chr m:val="∏"/>
                                  <m:limLoc m:val="undOvr"/>
                                  <m:ctrlPr>
                                    <a:rPr lang="zh-CN" altLang="zh-CN" i="1">
                                      <a:solidFill>
                                        <a:srgbClr val="000000"/>
                                      </a:solidFill>
                                      <a:latin typeface="Cambria Math" panose="02040503050406030204" pitchFamily="18" charset="0"/>
                                    </a:rPr>
                                  </m:ctrlPr>
                                </m:naryPr>
                                <m:sub>
                                  <m:r>
                                    <a:rPr lang="en-US" altLang="zh-CN">
                                      <a:solidFill>
                                        <a:srgbClr val="000000"/>
                                      </a:solidFill>
                                      <a:latin typeface="Cambria Math" panose="02040503050406030204" pitchFamily="18" charset="0"/>
                                    </a:rPr>
                                    <m:t>𝑚</m:t>
                                  </m:r>
                                  <m:r>
                                    <a:rPr lang="en-US" altLang="zh-CN">
                                      <a:solidFill>
                                        <a:srgbClr val="000000"/>
                                      </a:solidFill>
                                      <a:latin typeface="Cambria Math" panose="02040503050406030204" pitchFamily="18" charset="0"/>
                                    </a:rPr>
                                    <m:t>=1</m:t>
                                  </m:r>
                                </m:sub>
                                <m:sup>
                                  <m:r>
                                    <a:rPr lang="en-US" altLang="zh-CN">
                                      <a:solidFill>
                                        <a:srgbClr val="000000"/>
                                      </a:solidFill>
                                      <a:latin typeface="Cambria Math" panose="02040503050406030204" pitchFamily="18" charset="0"/>
                                    </a:rPr>
                                    <m:t>𝑝</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𝑞</m:t>
                                  </m:r>
                                </m:sup>
                                <m:e>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𝑡</m:t>
                                      </m:r>
                                    </m:e>
                                    <m:sub>
                                      <m:r>
                                        <a:rPr lang="en-US" altLang="zh-CN">
                                          <a:solidFill>
                                            <a:srgbClr val="000000"/>
                                          </a:solidFill>
                                          <a:latin typeface="Cambria Math" panose="02040503050406030204" pitchFamily="18" charset="0"/>
                                        </a:rPr>
                                        <m:t>𝑗</m:t>
                                      </m:r>
                                    </m:sub>
                                  </m:sSub>
                                  <m:d>
                                    <m:dPr>
                                      <m:ctrlPr>
                                        <a:rPr lang="zh-CN" altLang="zh-CN" i="1">
                                          <a:solidFill>
                                            <a:srgbClr val="000000"/>
                                          </a:solidFill>
                                          <a:latin typeface="Cambria Math" panose="02040503050406030204" pitchFamily="18" charset="0"/>
                                        </a:rPr>
                                      </m:ctrlPr>
                                    </m:dPr>
                                    <m:e>
                                      <m:sSub>
                                        <m:sSubPr>
                                          <m:ctrlPr>
                                            <a:rPr lang="zh-CN"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𝑦</m:t>
                                          </m:r>
                                        </m:e>
                                        <m:sub>
                                          <m:r>
                                            <a:rPr lang="en-US" altLang="zh-CN">
                                              <a:solidFill>
                                                <a:srgbClr val="000000"/>
                                              </a:solidFill>
                                              <a:latin typeface="Cambria Math" panose="02040503050406030204" pitchFamily="18" charset="0"/>
                                            </a:rPr>
                                            <m:t>𝑚</m:t>
                                          </m:r>
                                        </m:sub>
                                      </m:sSub>
                                    </m:e>
                                  </m:d>
                                </m:e>
                              </m:nary>
                            </m:e>
                          </m:nary>
                        </m:num>
                        <m:den>
                          <m:r>
                            <a:rPr lang="en-US" altLang="zh-CN">
                              <a:solidFill>
                                <a:srgbClr val="000000"/>
                              </a:solidFill>
                              <a:latin typeface="Cambria Math" panose="02040503050406030204" pitchFamily="18" charset="0"/>
                            </a:rPr>
                            <m:t>𝑛</m:t>
                          </m:r>
                        </m:den>
                      </m:f>
                    </m:oMath>
                  </m:oMathPara>
                </a14:m>
                <a:endParaRPr lang="en-US" altLang="zh-CN" dirty="0" smtClean="0">
                  <a:solidFill>
                    <a:srgbClr val="000000"/>
                  </a:solidFill>
                  <a:latin typeface="Times New Roman" panose="02020603050405020304" pitchFamily="18" charset="0"/>
                </a:endParaRPr>
              </a:p>
              <a:p>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In </a:t>
                </a:r>
                <a:r>
                  <a:rPr lang="en-US" altLang="zh-CN" dirty="0">
                    <a:solidFill>
                      <a:srgbClr val="000000"/>
                    </a:solidFill>
                    <a:latin typeface="Times New Roman" panose="02020603050405020304" pitchFamily="18" charset="0"/>
                  </a:rPr>
                  <a:t>this case, </a:t>
                </a:r>
                <a14:m>
                  <m:oMath xmlns:m="http://schemas.openxmlformats.org/officeDocument/2006/math">
                    <m:r>
                      <a:rPr lang="en-US" altLang="zh-CN">
                        <a:solidFill>
                          <a:srgbClr val="000000"/>
                        </a:solidFill>
                        <a:latin typeface="Cambria Math" panose="02040503050406030204" pitchFamily="18" charset="0"/>
                      </a:rPr>
                      <m:t>𝑛</m:t>
                    </m:r>
                    <m:r>
                      <a:rPr lang="en-US" altLang="zh-CN">
                        <a:solidFill>
                          <a:srgbClr val="000000"/>
                        </a:solidFill>
                        <a:latin typeface="Cambria Math" panose="02040503050406030204" pitchFamily="18" charset="0"/>
                      </a:rPr>
                      <m:t>=5</m:t>
                    </m:r>
                  </m:oMath>
                </a14:m>
                <a:r>
                  <a:rPr lang="en-US" altLang="zh-CN" dirty="0">
                    <a:solidFill>
                      <a:srgbClr val="000000"/>
                    </a:solidFill>
                    <a:latin typeface="Times New Roman" panose="02020603050405020304" pitchFamily="18" charset="0"/>
                  </a:rPr>
                  <a:t> and </a:t>
                </a:r>
                <a14:m>
                  <m:oMath xmlns:m="http://schemas.openxmlformats.org/officeDocument/2006/math">
                    <m:r>
                      <a:rPr lang="en-US" altLang="zh-CN">
                        <a:solidFill>
                          <a:srgbClr val="000000"/>
                        </a:solidFill>
                        <a:latin typeface="Cambria Math" panose="02040503050406030204" pitchFamily="18" charset="0"/>
                      </a:rPr>
                      <m:t>𝑝</m:t>
                    </m:r>
                    <m:r>
                      <a:rPr lang="en-US" altLang="zh-CN">
                        <a:solidFill>
                          <a:srgbClr val="000000"/>
                        </a:solidFill>
                        <a:latin typeface="Cambria Math" panose="02040503050406030204" pitchFamily="18" charset="0"/>
                      </a:rPr>
                      <m:t>=3</m:t>
                    </m:r>
                  </m:oMath>
                </a14:m>
                <a:r>
                  <a:rPr lang="en-US" altLang="zh-CN" dirty="0" smtClean="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86325" y="2780003"/>
                <a:ext cx="4257675" cy="1808059"/>
              </a:xfrm>
              <a:prstGeom prst="rect">
                <a:avLst/>
              </a:prstGeom>
              <a:blipFill>
                <a:blip r:embed="rId3"/>
                <a:stretch>
                  <a:fillRect l="-1289" t="-1684" b="-4377"/>
                </a:stretch>
              </a:blipFill>
            </p:spPr>
            <p:txBody>
              <a:bodyPr/>
              <a:lstStyle/>
              <a:p>
                <a:r>
                  <a:rPr lang="zh-CN" altLang="en-US">
                    <a:noFill/>
                  </a:rPr>
                  <a:t> </a:t>
                </a:r>
              </a:p>
            </p:txBody>
          </p:sp>
        </mc:Fallback>
      </mc:AlternateContent>
      <p:sp>
        <p:nvSpPr>
          <p:cNvPr id="5" name="矩形 4"/>
          <p:cNvSpPr/>
          <p:nvPr/>
        </p:nvSpPr>
        <p:spPr>
          <a:xfrm>
            <a:off x="4447280" y="101529"/>
            <a:ext cx="4572000" cy="369332"/>
          </a:xfrm>
          <a:prstGeom prst="rect">
            <a:avLst/>
          </a:prstGeom>
        </p:spPr>
        <p:txBody>
          <a:bodyPr>
            <a:spAutoFit/>
          </a:bodyPr>
          <a:lstStyle/>
          <a:p>
            <a:r>
              <a:rPr lang="zh-CN" altLang="en-US" dirty="0" smtClean="0">
                <a:solidFill>
                  <a:srgbClr val="FF0000"/>
                </a:solidFill>
              </a:rPr>
              <a:t>此页照念即可</a:t>
            </a:r>
            <a:endParaRPr lang="zh-CN" altLang="en-US" dirty="0">
              <a:solidFill>
                <a:srgbClr val="FF0000"/>
              </a:solidFill>
            </a:endParaRPr>
          </a:p>
        </p:txBody>
      </p:sp>
    </p:spTree>
    <p:extLst>
      <p:ext uri="{BB962C8B-B14F-4D97-AF65-F5344CB8AC3E}">
        <p14:creationId xmlns:p14="http://schemas.microsoft.com/office/powerpoint/2010/main" val="737157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2425</TotalTime>
  <Words>2410</Words>
  <Application>Microsoft Office PowerPoint</Application>
  <PresentationFormat>全屏显示(4:3)</PresentationFormat>
  <Paragraphs>522</Paragraphs>
  <Slides>28</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等线</vt:lpstr>
      <vt:lpstr>华文细黑</vt:lpstr>
      <vt:lpstr>宋体</vt:lpstr>
      <vt:lpstr>微软雅黑</vt:lpstr>
      <vt:lpstr>微软雅黑 Light</vt: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PC</cp:lastModifiedBy>
  <cp:revision>448</cp:revision>
  <dcterms:created xsi:type="dcterms:W3CDTF">2015-04-19T07:39:12Z</dcterms:created>
  <dcterms:modified xsi:type="dcterms:W3CDTF">2017-07-24T18:13:36Z</dcterms:modified>
</cp:coreProperties>
</file>