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Quicksand" charset="1" panose="00000500000000000000"/>
      <p:regular r:id="rId15"/>
    </p:embeddedFont>
    <p:embeddedFont>
      <p:font typeface="Bobby Jones Soft" charset="1" panose="00000000000000000000"/>
      <p:regular r:id="rId16"/>
    </p:embeddedFont>
    <p:embeddedFont>
      <p:font typeface="Quicksand Medium" charset="1" panose="00000600000000000000"/>
      <p:regular r:id="rId17"/>
    </p:embeddedFont>
    <p:embeddedFont>
      <p:font typeface="Now" charset="1" panose="00000500000000000000"/>
      <p:regular r:id="rId18"/>
    </p:embeddedFont>
    <p:embeddedFont>
      <p:font typeface="Quicksand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12" Target="../media/image43.png" Type="http://schemas.openxmlformats.org/officeDocument/2006/relationships/image"/><Relationship Id="rId13" Target="../media/image44.svg" Type="http://schemas.openxmlformats.org/officeDocument/2006/relationships/image"/><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12" Target="../media/image43.png" Type="http://schemas.openxmlformats.org/officeDocument/2006/relationships/image"/><Relationship Id="rId13" Target="../media/image44.svg" Type="http://schemas.openxmlformats.org/officeDocument/2006/relationships/image"/><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55.png" Type="http://schemas.openxmlformats.org/officeDocument/2006/relationships/image"/><Relationship Id="rId13" Target="../media/image56.svg" Type="http://schemas.openxmlformats.org/officeDocument/2006/relationships/image"/><Relationship Id="rId14" Target="../media/image57.png" Type="http://schemas.openxmlformats.org/officeDocument/2006/relationships/image"/><Relationship Id="rId15" Target="../media/image58.svg" Type="http://schemas.openxmlformats.org/officeDocument/2006/relationships/image"/><Relationship Id="rId16" Target="../media/image59.png" Type="http://schemas.openxmlformats.org/officeDocument/2006/relationships/image"/><Relationship Id="rId17" Target="../media/image60.svg" Type="http://schemas.openxmlformats.org/officeDocument/2006/relationships/image"/><Relationship Id="rId18" Target="../media/image61.png" Type="http://schemas.openxmlformats.org/officeDocument/2006/relationships/image"/><Relationship Id="rId19" Target="../media/image62.svg" Type="http://schemas.openxmlformats.org/officeDocument/2006/relationships/image"/><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https://zehoward.github.io/project/" TargetMode="External" Type="http://schemas.openxmlformats.org/officeDocument/2006/relationships/hyperlink"/><Relationship Id="rId11" Target="../media/image31.png" Type="http://schemas.openxmlformats.org/officeDocument/2006/relationships/image"/><Relationship Id="rId12" Target="../media/image32.svg" Type="http://schemas.openxmlformats.org/officeDocument/2006/relationships/image"/><Relationship Id="rId13" Target="../media/image71.png" Type="http://schemas.openxmlformats.org/officeDocument/2006/relationships/image"/><Relationship Id="rId14" Target="../media/image72.svg" Type="http://schemas.openxmlformats.org/officeDocument/2006/relationships/image"/><Relationship Id="rId15" Target="../media/image73.png" Type="http://schemas.openxmlformats.org/officeDocument/2006/relationships/image"/><Relationship Id="rId16" Target="../media/image74.svg" Type="http://schemas.openxmlformats.org/officeDocument/2006/relationships/image"/><Relationship Id="rId2" Target="../media/image63.png" Type="http://schemas.openxmlformats.org/officeDocument/2006/relationships/image"/><Relationship Id="rId3" Target="../media/image64.svg" Type="http://schemas.openxmlformats.org/officeDocument/2006/relationships/image"/><Relationship Id="rId4" Target="../media/image65.png" Type="http://schemas.openxmlformats.org/officeDocument/2006/relationships/image"/><Relationship Id="rId5" Target="../media/image66.svg" Type="http://schemas.openxmlformats.org/officeDocument/2006/relationships/image"/><Relationship Id="rId6" Target="../media/image67.png" Type="http://schemas.openxmlformats.org/officeDocument/2006/relationships/image"/><Relationship Id="rId7" Target="../media/image68.svg" Type="http://schemas.openxmlformats.org/officeDocument/2006/relationships/image"/><Relationship Id="rId8" Target="../media/image69.png" Type="http://schemas.openxmlformats.org/officeDocument/2006/relationships/image"/><Relationship Id="rId9" Target="../media/image7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svg" Type="http://schemas.openxmlformats.org/officeDocument/2006/relationships/image"/><Relationship Id="rId11" Target="https://medium.com/@zktw3xgdh/not-coin-not-the-pioneering-cryptocurrency-experience-c8f0ed509d9c" TargetMode="External" Type="http://schemas.openxmlformats.org/officeDocument/2006/relationships/hyperlink"/><Relationship Id="rId12" Target="https://iq.wiki/wiki/notcoin" TargetMode="External" Type="http://schemas.openxmlformats.org/officeDocument/2006/relationships/hyperlink"/><Relationship Id="rId2" Target="../media/image75.png" Type="http://schemas.openxmlformats.org/officeDocument/2006/relationships/image"/><Relationship Id="rId3" Target="../media/image76.svg" Type="http://schemas.openxmlformats.org/officeDocument/2006/relationships/image"/><Relationship Id="rId4" Target="../media/image77.png" Type="http://schemas.openxmlformats.org/officeDocument/2006/relationships/image"/><Relationship Id="rId5" Target="../media/image78.svg" Type="http://schemas.openxmlformats.org/officeDocument/2006/relationships/image"/><Relationship Id="rId6" Target="../media/image79.png" Type="http://schemas.openxmlformats.org/officeDocument/2006/relationships/image"/><Relationship Id="rId7" Target="../media/image80.svg" Type="http://schemas.openxmlformats.org/officeDocument/2006/relationships/image"/><Relationship Id="rId8" Target="https://cryptologos.cc" TargetMode="External" Type="http://schemas.openxmlformats.org/officeDocument/2006/relationships/hyperlink"/><Relationship Id="rId9" Target="../media/image4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 Id="rId3" Target="../media/image82.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5.png" Type="http://schemas.openxmlformats.org/officeDocument/2006/relationships/image"/><Relationship Id="rId7" Target="../media/image86.svg" Type="http://schemas.openxmlformats.org/officeDocument/2006/relationships/image"/><Relationship Id="rId8" Target="../media/image87.png" Type="http://schemas.openxmlformats.org/officeDocument/2006/relationships/image"/><Relationship Id="rId9" Target="../media/image8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1409230" y="911537"/>
            <a:ext cx="15469539" cy="8463925"/>
          </a:xfrm>
          <a:custGeom>
            <a:avLst/>
            <a:gdLst/>
            <a:ahLst/>
            <a:cxnLst/>
            <a:rect r="r" b="b" t="t" l="l"/>
            <a:pathLst>
              <a:path h="8463925" w="15469539">
                <a:moveTo>
                  <a:pt x="0" y="0"/>
                </a:moveTo>
                <a:lnTo>
                  <a:pt x="15469540" y="0"/>
                </a:lnTo>
                <a:lnTo>
                  <a:pt x="15469540" y="8463926"/>
                </a:lnTo>
                <a:lnTo>
                  <a:pt x="0" y="8463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26065">
            <a:off x="1028700" y="1810343"/>
            <a:ext cx="2646962" cy="7105003"/>
          </a:xfrm>
          <a:custGeom>
            <a:avLst/>
            <a:gdLst/>
            <a:ahLst/>
            <a:cxnLst/>
            <a:rect r="r" b="b" t="t" l="l"/>
            <a:pathLst>
              <a:path h="7105003" w="2646962">
                <a:moveTo>
                  <a:pt x="0" y="0"/>
                </a:moveTo>
                <a:lnTo>
                  <a:pt x="2646962" y="0"/>
                </a:lnTo>
                <a:lnTo>
                  <a:pt x="2646962" y="7105003"/>
                </a:lnTo>
                <a:lnTo>
                  <a:pt x="0" y="71050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676277" y="6062257"/>
            <a:ext cx="3754245" cy="3638205"/>
          </a:xfrm>
          <a:custGeom>
            <a:avLst/>
            <a:gdLst/>
            <a:ahLst/>
            <a:cxnLst/>
            <a:rect r="r" b="b" t="t" l="l"/>
            <a:pathLst>
              <a:path h="3638205" w="3754245">
                <a:moveTo>
                  <a:pt x="0" y="0"/>
                </a:moveTo>
                <a:lnTo>
                  <a:pt x="3754245" y="0"/>
                </a:lnTo>
                <a:lnTo>
                  <a:pt x="3754245" y="3638205"/>
                </a:lnTo>
                <a:lnTo>
                  <a:pt x="0" y="3638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514510" y="911537"/>
            <a:ext cx="3440559" cy="3027692"/>
          </a:xfrm>
          <a:custGeom>
            <a:avLst/>
            <a:gdLst/>
            <a:ahLst/>
            <a:cxnLst/>
            <a:rect r="r" b="b" t="t" l="l"/>
            <a:pathLst>
              <a:path h="3027692" w="3440559">
                <a:moveTo>
                  <a:pt x="0" y="0"/>
                </a:moveTo>
                <a:lnTo>
                  <a:pt x="3440559" y="0"/>
                </a:lnTo>
                <a:lnTo>
                  <a:pt x="3440559" y="3027692"/>
                </a:lnTo>
                <a:lnTo>
                  <a:pt x="0" y="30276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59687" y="1588943"/>
            <a:ext cx="1816833" cy="716823"/>
          </a:xfrm>
          <a:custGeom>
            <a:avLst/>
            <a:gdLst/>
            <a:ahLst/>
            <a:cxnLst/>
            <a:rect r="r" b="b" t="t" l="l"/>
            <a:pathLst>
              <a:path h="716823" w="1816833">
                <a:moveTo>
                  <a:pt x="0" y="0"/>
                </a:moveTo>
                <a:lnTo>
                  <a:pt x="1816833" y="0"/>
                </a:lnTo>
                <a:lnTo>
                  <a:pt x="1816833" y="716824"/>
                </a:lnTo>
                <a:lnTo>
                  <a:pt x="0" y="7168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440791" y="2425383"/>
            <a:ext cx="331336" cy="514787"/>
          </a:xfrm>
          <a:custGeom>
            <a:avLst/>
            <a:gdLst/>
            <a:ahLst/>
            <a:cxnLst/>
            <a:rect r="r" b="b" t="t" l="l"/>
            <a:pathLst>
              <a:path h="514787" w="331336">
                <a:moveTo>
                  <a:pt x="0" y="0"/>
                </a:moveTo>
                <a:lnTo>
                  <a:pt x="331335" y="0"/>
                </a:lnTo>
                <a:lnTo>
                  <a:pt x="331335" y="514787"/>
                </a:lnTo>
                <a:lnTo>
                  <a:pt x="0" y="51478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2637294" y="7126181"/>
            <a:ext cx="474079" cy="736563"/>
          </a:xfrm>
          <a:custGeom>
            <a:avLst/>
            <a:gdLst/>
            <a:ahLst/>
            <a:cxnLst/>
            <a:rect r="r" b="b" t="t" l="l"/>
            <a:pathLst>
              <a:path h="736563" w="474079">
                <a:moveTo>
                  <a:pt x="0" y="0"/>
                </a:moveTo>
                <a:lnTo>
                  <a:pt x="474079" y="0"/>
                </a:lnTo>
                <a:lnTo>
                  <a:pt x="474079" y="736563"/>
                </a:lnTo>
                <a:lnTo>
                  <a:pt x="0" y="73656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3386976" y="6062257"/>
            <a:ext cx="255068" cy="396293"/>
          </a:xfrm>
          <a:custGeom>
            <a:avLst/>
            <a:gdLst/>
            <a:ahLst/>
            <a:cxnLst/>
            <a:rect r="r" b="b" t="t" l="l"/>
            <a:pathLst>
              <a:path h="396293" w="255068">
                <a:moveTo>
                  <a:pt x="0" y="0"/>
                </a:moveTo>
                <a:lnTo>
                  <a:pt x="255069" y="0"/>
                </a:lnTo>
                <a:lnTo>
                  <a:pt x="255069" y="396293"/>
                </a:lnTo>
                <a:lnTo>
                  <a:pt x="0" y="3962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5003552" y="7260003"/>
            <a:ext cx="1608215" cy="947385"/>
          </a:xfrm>
          <a:custGeom>
            <a:avLst/>
            <a:gdLst/>
            <a:ahLst/>
            <a:cxnLst/>
            <a:rect r="r" b="b" t="t" l="l"/>
            <a:pathLst>
              <a:path h="947385" w="1608215">
                <a:moveTo>
                  <a:pt x="0" y="0"/>
                </a:moveTo>
                <a:lnTo>
                  <a:pt x="1608215" y="0"/>
                </a:lnTo>
                <a:lnTo>
                  <a:pt x="1608215" y="947385"/>
                </a:lnTo>
                <a:lnTo>
                  <a:pt x="0" y="94738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4901024" y="3571225"/>
            <a:ext cx="8485952" cy="1726246"/>
          </a:xfrm>
          <a:custGeom>
            <a:avLst/>
            <a:gdLst/>
            <a:ahLst/>
            <a:cxnLst/>
            <a:rect r="r" b="b" t="t" l="l"/>
            <a:pathLst>
              <a:path h="1726246" w="8485952">
                <a:moveTo>
                  <a:pt x="0" y="0"/>
                </a:moveTo>
                <a:lnTo>
                  <a:pt x="8485952" y="0"/>
                </a:lnTo>
                <a:lnTo>
                  <a:pt x="8485952" y="1726246"/>
                </a:lnTo>
                <a:lnTo>
                  <a:pt x="0" y="172624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2" id="12"/>
          <p:cNvSpPr txBox="true"/>
          <p:nvPr/>
        </p:nvSpPr>
        <p:spPr>
          <a:xfrm rot="0">
            <a:off x="5413667" y="5507594"/>
            <a:ext cx="7460667" cy="671606"/>
          </a:xfrm>
          <a:prstGeom prst="rect">
            <a:avLst/>
          </a:prstGeom>
        </p:spPr>
        <p:txBody>
          <a:bodyPr anchor="t" rtlCol="false" tIns="0" lIns="0" bIns="0" rIns="0">
            <a:spAutoFit/>
          </a:bodyPr>
          <a:lstStyle/>
          <a:p>
            <a:pPr algn="ctr" marL="0" indent="0" lvl="0">
              <a:lnSpc>
                <a:spcPts val="5507"/>
              </a:lnSpc>
              <a:spcBef>
                <a:spcPct val="0"/>
              </a:spcBef>
            </a:pPr>
            <a:r>
              <a:rPr lang="en-US" sz="3933">
                <a:solidFill>
                  <a:srgbClr val="FFFFF0"/>
                </a:solidFill>
                <a:latin typeface="Quicksand"/>
                <a:ea typeface="Quicksand"/>
                <a:cs typeface="Quicksand"/>
                <a:sym typeface="Quicksand"/>
              </a:rPr>
              <a:t>簡報者姓名：程昊則</a:t>
            </a:r>
          </a:p>
        </p:txBody>
      </p:sp>
      <p:sp>
        <p:nvSpPr>
          <p:cNvPr name="TextBox 13" id="13"/>
          <p:cNvSpPr txBox="true"/>
          <p:nvPr/>
        </p:nvSpPr>
        <p:spPr>
          <a:xfrm rot="0">
            <a:off x="5356469" y="3886660"/>
            <a:ext cx="7575062" cy="1076325"/>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02183D"/>
                </a:solidFill>
                <a:latin typeface="Bobby Jones Soft"/>
                <a:ea typeface="Bobby Jones Soft"/>
                <a:cs typeface="Bobby Jones Soft"/>
                <a:sym typeface="Bobby Jones Soft"/>
              </a:rPr>
              <a:t>加密貨幣介紹網頁</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4266005"/>
            <a:ext cx="9621439" cy="3958427"/>
          </a:xfrm>
          <a:custGeom>
            <a:avLst/>
            <a:gdLst/>
            <a:ahLst/>
            <a:cxnLst/>
            <a:rect r="r" b="b" t="t" l="l"/>
            <a:pathLst>
              <a:path h="3958427" w="9621439">
                <a:moveTo>
                  <a:pt x="0" y="0"/>
                </a:moveTo>
                <a:lnTo>
                  <a:pt x="9621439" y="0"/>
                </a:lnTo>
                <a:lnTo>
                  <a:pt x="9621439" y="3958427"/>
                </a:lnTo>
                <a:lnTo>
                  <a:pt x="0" y="39584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071544"/>
            <a:ext cx="10261707" cy="2847975"/>
          </a:xfrm>
          <a:prstGeom prst="rect">
            <a:avLst/>
          </a:prstGeom>
        </p:spPr>
        <p:txBody>
          <a:bodyPr anchor="t" rtlCol="false" tIns="0" lIns="0" bIns="0" rIns="0">
            <a:spAutoFit/>
          </a:bodyPr>
          <a:lstStyle/>
          <a:p>
            <a:pPr algn="ctr">
              <a:lnSpc>
                <a:spcPts val="7456"/>
              </a:lnSpc>
            </a:pPr>
            <a:r>
              <a:rPr lang="en-US" sz="6213">
                <a:solidFill>
                  <a:srgbClr val="FFFFF0"/>
                </a:solidFill>
                <a:latin typeface="Bobby Jones Soft"/>
                <a:ea typeface="Bobby Jones Soft"/>
                <a:cs typeface="Bobby Jones Soft"/>
                <a:sym typeface="Bobby Jones Soft"/>
              </a:rPr>
              <a:t>項目概述：加密貨幣世界</a:t>
            </a:r>
          </a:p>
          <a:p>
            <a:pPr algn="ctr">
              <a:lnSpc>
                <a:spcPts val="7456"/>
              </a:lnSpc>
            </a:pPr>
            <a:r>
              <a:rPr lang="en-US" sz="6213">
                <a:solidFill>
                  <a:srgbClr val="FFFFF0"/>
                </a:solidFill>
                <a:latin typeface="Bobby Jones Soft"/>
                <a:ea typeface="Bobby Jones Soft"/>
                <a:cs typeface="Bobby Jones Soft"/>
                <a:sym typeface="Bobby Jones Soft"/>
              </a:rPr>
              <a:t>(CRYPTO WORLD)</a:t>
            </a:r>
          </a:p>
          <a:p>
            <a:pPr algn="ctr">
              <a:lnSpc>
                <a:spcPts val="7456"/>
              </a:lnSpc>
            </a:pPr>
          </a:p>
        </p:txBody>
      </p:sp>
      <p:sp>
        <p:nvSpPr>
          <p:cNvPr name="TextBox 4" id="4"/>
          <p:cNvSpPr txBox="true"/>
          <p:nvPr/>
        </p:nvSpPr>
        <p:spPr>
          <a:xfrm rot="0">
            <a:off x="1393697" y="4647892"/>
            <a:ext cx="8811330" cy="2898684"/>
          </a:xfrm>
          <a:prstGeom prst="rect">
            <a:avLst/>
          </a:prstGeom>
        </p:spPr>
        <p:txBody>
          <a:bodyPr anchor="t" rtlCol="false" tIns="0" lIns="0" bIns="0" rIns="0">
            <a:spAutoFit/>
          </a:bodyPr>
          <a:lstStyle/>
          <a:p>
            <a:pPr algn="l" marL="0" indent="0" lvl="0">
              <a:lnSpc>
                <a:spcPts val="7858"/>
              </a:lnSpc>
            </a:pPr>
            <a:r>
              <a:rPr lang="en-US" sz="4568">
                <a:solidFill>
                  <a:srgbClr val="FFFFF0"/>
                </a:solidFill>
                <a:latin typeface="Quicksand Medium"/>
                <a:ea typeface="Quicksand Medium"/>
                <a:cs typeface="Quicksand Medium"/>
                <a:sym typeface="Quicksand Medium"/>
              </a:rPr>
              <a:t>建立一個平台，讓所有第一次接觸加密貨幣的夥伴們可以對一些主流的加密貨幣有些初步的了解。</a:t>
            </a:r>
          </a:p>
        </p:txBody>
      </p:sp>
      <p:sp>
        <p:nvSpPr>
          <p:cNvPr name="Freeform 5" id="5"/>
          <p:cNvSpPr/>
          <p:nvPr/>
        </p:nvSpPr>
        <p:spPr>
          <a:xfrm flipH="false" flipV="false" rot="0">
            <a:off x="0" y="0"/>
            <a:ext cx="7315200" cy="1072587"/>
          </a:xfrm>
          <a:custGeom>
            <a:avLst/>
            <a:gdLst/>
            <a:ahLst/>
            <a:cxnLst/>
            <a:rect r="r" b="b" t="t" l="l"/>
            <a:pathLst>
              <a:path h="1072587" w="7315200">
                <a:moveTo>
                  <a:pt x="0" y="0"/>
                </a:moveTo>
                <a:lnTo>
                  <a:pt x="7315200" y="0"/>
                </a:lnTo>
                <a:lnTo>
                  <a:pt x="7315200" y="1072587"/>
                </a:lnTo>
                <a:lnTo>
                  <a:pt x="0" y="10725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972800" y="6480110"/>
            <a:ext cx="7315200" cy="3806890"/>
          </a:xfrm>
          <a:custGeom>
            <a:avLst/>
            <a:gdLst/>
            <a:ahLst/>
            <a:cxnLst/>
            <a:rect r="r" b="b" t="t" l="l"/>
            <a:pathLst>
              <a:path h="3806890" w="7315200">
                <a:moveTo>
                  <a:pt x="0" y="0"/>
                </a:moveTo>
                <a:lnTo>
                  <a:pt x="7315200" y="0"/>
                </a:lnTo>
                <a:lnTo>
                  <a:pt x="7315200" y="3806890"/>
                </a:lnTo>
                <a:lnTo>
                  <a:pt x="0" y="38068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12128">
            <a:off x="11719849" y="3897875"/>
            <a:ext cx="5821103" cy="3825296"/>
          </a:xfrm>
          <a:custGeom>
            <a:avLst/>
            <a:gdLst/>
            <a:ahLst/>
            <a:cxnLst/>
            <a:rect r="r" b="b" t="t" l="l"/>
            <a:pathLst>
              <a:path h="3825296" w="5821103">
                <a:moveTo>
                  <a:pt x="0" y="0"/>
                </a:moveTo>
                <a:lnTo>
                  <a:pt x="5821102" y="0"/>
                </a:lnTo>
                <a:lnTo>
                  <a:pt x="5821102" y="3825296"/>
                </a:lnTo>
                <a:lnTo>
                  <a:pt x="0" y="38252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654056">
            <a:off x="12006870" y="1985181"/>
            <a:ext cx="2430214" cy="1431617"/>
          </a:xfrm>
          <a:custGeom>
            <a:avLst/>
            <a:gdLst/>
            <a:ahLst/>
            <a:cxnLst/>
            <a:rect r="r" b="b" t="t" l="l"/>
            <a:pathLst>
              <a:path h="1431617" w="2430214">
                <a:moveTo>
                  <a:pt x="0" y="0"/>
                </a:moveTo>
                <a:lnTo>
                  <a:pt x="2430214" y="0"/>
                </a:lnTo>
                <a:lnTo>
                  <a:pt x="2430214" y="1431617"/>
                </a:lnTo>
                <a:lnTo>
                  <a:pt x="0" y="143161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6033004" y="2700990"/>
            <a:ext cx="517527" cy="804067"/>
          </a:xfrm>
          <a:custGeom>
            <a:avLst/>
            <a:gdLst/>
            <a:ahLst/>
            <a:cxnLst/>
            <a:rect r="r" b="b" t="t" l="l"/>
            <a:pathLst>
              <a:path h="804067" w="517527">
                <a:moveTo>
                  <a:pt x="0" y="0"/>
                </a:moveTo>
                <a:lnTo>
                  <a:pt x="517527" y="0"/>
                </a:lnTo>
                <a:lnTo>
                  <a:pt x="517527" y="804067"/>
                </a:lnTo>
                <a:lnTo>
                  <a:pt x="0" y="80406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2001523" y="7656744"/>
            <a:ext cx="311868" cy="484541"/>
          </a:xfrm>
          <a:custGeom>
            <a:avLst/>
            <a:gdLst/>
            <a:ahLst/>
            <a:cxnLst/>
            <a:rect r="r" b="b" t="t" l="l"/>
            <a:pathLst>
              <a:path h="484541" w="311868">
                <a:moveTo>
                  <a:pt x="0" y="0"/>
                </a:moveTo>
                <a:lnTo>
                  <a:pt x="311868" y="0"/>
                </a:lnTo>
                <a:lnTo>
                  <a:pt x="311868" y="484541"/>
                </a:lnTo>
                <a:lnTo>
                  <a:pt x="0" y="4845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1996205" y="1061964"/>
            <a:ext cx="14295591" cy="2011304"/>
          </a:xfrm>
          <a:custGeom>
            <a:avLst/>
            <a:gdLst/>
            <a:ahLst/>
            <a:cxnLst/>
            <a:rect r="r" b="b" t="t" l="l"/>
            <a:pathLst>
              <a:path h="2011304" w="14295591">
                <a:moveTo>
                  <a:pt x="0" y="0"/>
                </a:moveTo>
                <a:lnTo>
                  <a:pt x="14295590" y="0"/>
                </a:lnTo>
                <a:lnTo>
                  <a:pt x="14295590" y="2011304"/>
                </a:lnTo>
                <a:lnTo>
                  <a:pt x="0" y="20113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634">
            <a:off x="2154391" y="3723403"/>
            <a:ext cx="3130255" cy="5542800"/>
          </a:xfrm>
          <a:custGeom>
            <a:avLst/>
            <a:gdLst/>
            <a:ahLst/>
            <a:cxnLst/>
            <a:rect r="r" b="b" t="t" l="l"/>
            <a:pathLst>
              <a:path h="5542800" w="3130255">
                <a:moveTo>
                  <a:pt x="0" y="0"/>
                </a:moveTo>
                <a:lnTo>
                  <a:pt x="3130255" y="0"/>
                </a:lnTo>
                <a:lnTo>
                  <a:pt x="3130255" y="5542800"/>
                </a:lnTo>
                <a:lnTo>
                  <a:pt x="0" y="5542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41807">
            <a:off x="1080387" y="3574293"/>
            <a:ext cx="1831718" cy="1535313"/>
          </a:xfrm>
          <a:custGeom>
            <a:avLst/>
            <a:gdLst/>
            <a:ahLst/>
            <a:cxnLst/>
            <a:rect r="r" b="b" t="t" l="l"/>
            <a:pathLst>
              <a:path h="1535313" w="1831718">
                <a:moveTo>
                  <a:pt x="0" y="0"/>
                </a:moveTo>
                <a:lnTo>
                  <a:pt x="1831718" y="0"/>
                </a:lnTo>
                <a:lnTo>
                  <a:pt x="1831718" y="1535313"/>
                </a:lnTo>
                <a:lnTo>
                  <a:pt x="0" y="15353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449134" y="1486687"/>
            <a:ext cx="13389732" cy="1152334"/>
          </a:xfrm>
          <a:prstGeom prst="rect">
            <a:avLst/>
          </a:prstGeom>
        </p:spPr>
        <p:txBody>
          <a:bodyPr anchor="t" rtlCol="false" tIns="0" lIns="0" bIns="0" rIns="0">
            <a:spAutoFit/>
          </a:bodyPr>
          <a:lstStyle/>
          <a:p>
            <a:pPr algn="ctr" marL="0" indent="0" lvl="0">
              <a:lnSpc>
                <a:spcPts val="8998"/>
              </a:lnSpc>
              <a:spcBef>
                <a:spcPct val="0"/>
              </a:spcBef>
            </a:pPr>
            <a:r>
              <a:rPr lang="en-US" sz="7498">
                <a:solidFill>
                  <a:srgbClr val="02183D"/>
                </a:solidFill>
                <a:latin typeface="Bobby Jones Soft"/>
                <a:ea typeface="Bobby Jones Soft"/>
                <a:cs typeface="Bobby Jones Soft"/>
                <a:sym typeface="Bobby Jones Soft"/>
              </a:rPr>
              <a:t>主要功能</a:t>
            </a:r>
          </a:p>
        </p:txBody>
      </p:sp>
      <p:sp>
        <p:nvSpPr>
          <p:cNvPr name="TextBox 6" id="6"/>
          <p:cNvSpPr txBox="true"/>
          <p:nvPr/>
        </p:nvSpPr>
        <p:spPr>
          <a:xfrm rot="0">
            <a:off x="6649733" y="3709375"/>
            <a:ext cx="9829352" cy="2943861"/>
          </a:xfrm>
          <a:prstGeom prst="rect">
            <a:avLst/>
          </a:prstGeom>
        </p:spPr>
        <p:txBody>
          <a:bodyPr anchor="t" rtlCol="false" tIns="0" lIns="0" bIns="0" rIns="0">
            <a:spAutoFit/>
          </a:bodyPr>
          <a:lstStyle/>
          <a:p>
            <a:pPr algn="l" marL="0" indent="0" lvl="0">
              <a:lnSpc>
                <a:spcPts val="7839"/>
              </a:lnSpc>
              <a:spcBef>
                <a:spcPct val="0"/>
              </a:spcBef>
            </a:pPr>
            <a:r>
              <a:rPr lang="en-US" sz="5599">
                <a:solidFill>
                  <a:srgbClr val="FFFFF0"/>
                </a:solidFill>
                <a:latin typeface="Now"/>
                <a:ea typeface="Now"/>
                <a:cs typeface="Now"/>
                <a:sym typeface="Now"/>
              </a:rPr>
              <a:t>了解目前主流加密貨幣的基本介紹和其相關連結，點擊圖片即可跳到相關介紹。</a:t>
            </a:r>
          </a:p>
        </p:txBody>
      </p:sp>
      <p:sp>
        <p:nvSpPr>
          <p:cNvPr name="Freeform 7" id="7"/>
          <p:cNvSpPr/>
          <p:nvPr/>
        </p:nvSpPr>
        <p:spPr>
          <a:xfrm flipH="false" flipV="false" rot="0">
            <a:off x="1684337" y="6168695"/>
            <a:ext cx="311868" cy="484541"/>
          </a:xfrm>
          <a:custGeom>
            <a:avLst/>
            <a:gdLst/>
            <a:ahLst/>
            <a:cxnLst/>
            <a:rect r="r" b="b" t="t" l="l"/>
            <a:pathLst>
              <a:path h="484541" w="311868">
                <a:moveTo>
                  <a:pt x="0" y="0"/>
                </a:moveTo>
                <a:lnTo>
                  <a:pt x="311868" y="0"/>
                </a:lnTo>
                <a:lnTo>
                  <a:pt x="311868" y="484541"/>
                </a:lnTo>
                <a:lnTo>
                  <a:pt x="0" y="4845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5284296" y="8088514"/>
            <a:ext cx="426909" cy="663276"/>
          </a:xfrm>
          <a:custGeom>
            <a:avLst/>
            <a:gdLst/>
            <a:ahLst/>
            <a:cxnLst/>
            <a:rect r="r" b="b" t="t" l="l"/>
            <a:pathLst>
              <a:path h="663276" w="426909">
                <a:moveTo>
                  <a:pt x="0" y="0"/>
                </a:moveTo>
                <a:lnTo>
                  <a:pt x="426909" y="0"/>
                </a:lnTo>
                <a:lnTo>
                  <a:pt x="426909" y="663276"/>
                </a:lnTo>
                <a:lnTo>
                  <a:pt x="0" y="6632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5924659" y="6233988"/>
            <a:ext cx="167869" cy="260814"/>
          </a:xfrm>
          <a:custGeom>
            <a:avLst/>
            <a:gdLst/>
            <a:ahLst/>
            <a:cxnLst/>
            <a:rect r="r" b="b" t="t" l="l"/>
            <a:pathLst>
              <a:path h="260814" w="167869">
                <a:moveTo>
                  <a:pt x="0" y="0"/>
                </a:moveTo>
                <a:lnTo>
                  <a:pt x="167869" y="0"/>
                </a:lnTo>
                <a:lnTo>
                  <a:pt x="167869" y="260815"/>
                </a:lnTo>
                <a:lnTo>
                  <a:pt x="0" y="2608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798646" y="1028700"/>
            <a:ext cx="10291522" cy="8229600"/>
          </a:xfrm>
          <a:custGeom>
            <a:avLst/>
            <a:gdLst/>
            <a:ahLst/>
            <a:cxnLst/>
            <a:rect r="r" b="b" t="t" l="l"/>
            <a:pathLst>
              <a:path h="8229600" w="10291522">
                <a:moveTo>
                  <a:pt x="0" y="0"/>
                </a:moveTo>
                <a:lnTo>
                  <a:pt x="10291522" y="0"/>
                </a:lnTo>
                <a:lnTo>
                  <a:pt x="10291522"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42008" y="3916323"/>
            <a:ext cx="8456576" cy="2370709"/>
          </a:xfrm>
          <a:prstGeom prst="rect">
            <a:avLst/>
          </a:prstGeom>
        </p:spPr>
        <p:txBody>
          <a:bodyPr anchor="t" rtlCol="false" tIns="0" lIns="0" bIns="0" rIns="0">
            <a:spAutoFit/>
          </a:bodyPr>
          <a:lstStyle/>
          <a:p>
            <a:pPr algn="l" marL="0" indent="0" lvl="0">
              <a:lnSpc>
                <a:spcPts val="6355"/>
              </a:lnSpc>
              <a:spcBef>
                <a:spcPct val="0"/>
              </a:spcBef>
            </a:pPr>
            <a:r>
              <a:rPr lang="en-US" sz="4539">
                <a:solidFill>
                  <a:srgbClr val="02183D"/>
                </a:solidFill>
                <a:latin typeface="Quicksand Medium"/>
                <a:ea typeface="Quicksand Medium"/>
                <a:cs typeface="Quicksand Medium"/>
                <a:sym typeface="Quicksand Medium"/>
              </a:rPr>
              <a:t>項目規劃：讓用戶可以直覺的了解主流幣種基礎的特性，和幣種誕生的過程。</a:t>
            </a:r>
          </a:p>
        </p:txBody>
      </p:sp>
      <p:sp>
        <p:nvSpPr>
          <p:cNvPr name="TextBox 4" id="4"/>
          <p:cNvSpPr txBox="true"/>
          <p:nvPr/>
        </p:nvSpPr>
        <p:spPr>
          <a:xfrm rot="0">
            <a:off x="2142008" y="2224780"/>
            <a:ext cx="8288030" cy="1400175"/>
          </a:xfrm>
          <a:prstGeom prst="rect">
            <a:avLst/>
          </a:prstGeom>
        </p:spPr>
        <p:txBody>
          <a:bodyPr anchor="t" rtlCol="false" tIns="0" lIns="0" bIns="0" rIns="0">
            <a:spAutoFit/>
          </a:bodyPr>
          <a:lstStyle/>
          <a:p>
            <a:pPr algn="l" marL="0" indent="0" lvl="0">
              <a:lnSpc>
                <a:spcPts val="10800"/>
              </a:lnSpc>
              <a:spcBef>
                <a:spcPct val="0"/>
              </a:spcBef>
            </a:pPr>
            <a:r>
              <a:rPr lang="en-US" sz="9000">
                <a:solidFill>
                  <a:srgbClr val="02183D"/>
                </a:solidFill>
                <a:latin typeface="Bobby Jones Soft"/>
                <a:ea typeface="Bobby Jones Soft"/>
                <a:cs typeface="Bobby Jones Soft"/>
                <a:sym typeface="Bobby Jones Soft"/>
              </a:rPr>
              <a:t>開發過程</a:t>
            </a:r>
          </a:p>
        </p:txBody>
      </p:sp>
      <p:sp>
        <p:nvSpPr>
          <p:cNvPr name="Freeform 5" id="5"/>
          <p:cNvSpPr/>
          <p:nvPr/>
        </p:nvSpPr>
        <p:spPr>
          <a:xfrm flipH="false" flipV="false" rot="0">
            <a:off x="11547399" y="-56675"/>
            <a:ext cx="2717326" cy="5066200"/>
          </a:xfrm>
          <a:custGeom>
            <a:avLst/>
            <a:gdLst/>
            <a:ahLst/>
            <a:cxnLst/>
            <a:rect r="r" b="b" t="t" l="l"/>
            <a:pathLst>
              <a:path h="5066200" w="2717326">
                <a:moveTo>
                  <a:pt x="0" y="0"/>
                </a:moveTo>
                <a:lnTo>
                  <a:pt x="2717326" y="0"/>
                </a:lnTo>
                <a:lnTo>
                  <a:pt x="2717326" y="5066200"/>
                </a:lnTo>
                <a:lnTo>
                  <a:pt x="0" y="5066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08563" y="2133814"/>
            <a:ext cx="2579437" cy="8153186"/>
          </a:xfrm>
          <a:custGeom>
            <a:avLst/>
            <a:gdLst/>
            <a:ahLst/>
            <a:cxnLst/>
            <a:rect r="r" b="b" t="t" l="l"/>
            <a:pathLst>
              <a:path h="8153186" w="2579437">
                <a:moveTo>
                  <a:pt x="0" y="0"/>
                </a:moveTo>
                <a:lnTo>
                  <a:pt x="2579437" y="0"/>
                </a:lnTo>
                <a:lnTo>
                  <a:pt x="2579437" y="8153186"/>
                </a:lnTo>
                <a:lnTo>
                  <a:pt x="0" y="81531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598584" y="3624955"/>
            <a:ext cx="6837173" cy="5767945"/>
          </a:xfrm>
          <a:custGeom>
            <a:avLst/>
            <a:gdLst/>
            <a:ahLst/>
            <a:cxnLst/>
            <a:rect r="r" b="b" t="t" l="l"/>
            <a:pathLst>
              <a:path h="5767945" w="6837173">
                <a:moveTo>
                  <a:pt x="0" y="0"/>
                </a:moveTo>
                <a:lnTo>
                  <a:pt x="6837173" y="0"/>
                </a:lnTo>
                <a:lnTo>
                  <a:pt x="6837173" y="5767945"/>
                </a:lnTo>
                <a:lnTo>
                  <a:pt x="0" y="57679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3907526" y="1028700"/>
            <a:ext cx="3086235" cy="2895450"/>
          </a:xfrm>
          <a:custGeom>
            <a:avLst/>
            <a:gdLst/>
            <a:ahLst/>
            <a:cxnLst/>
            <a:rect r="r" b="b" t="t" l="l"/>
            <a:pathLst>
              <a:path h="2895450" w="3086235">
                <a:moveTo>
                  <a:pt x="0" y="0"/>
                </a:moveTo>
                <a:lnTo>
                  <a:pt x="3086236" y="0"/>
                </a:lnTo>
                <a:lnTo>
                  <a:pt x="3086236" y="2895450"/>
                </a:lnTo>
                <a:lnTo>
                  <a:pt x="0" y="28954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1903854" y="1897060"/>
            <a:ext cx="1193025" cy="1006480"/>
          </a:xfrm>
          <a:custGeom>
            <a:avLst/>
            <a:gdLst/>
            <a:ahLst/>
            <a:cxnLst/>
            <a:rect r="r" b="b" t="t" l="l"/>
            <a:pathLst>
              <a:path h="1006480" w="1193025">
                <a:moveTo>
                  <a:pt x="0" y="0"/>
                </a:moveTo>
                <a:lnTo>
                  <a:pt x="1193025" y="0"/>
                </a:lnTo>
                <a:lnTo>
                  <a:pt x="1193025" y="1006480"/>
                </a:lnTo>
                <a:lnTo>
                  <a:pt x="0" y="10064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798646" y="1028700"/>
            <a:ext cx="10291522" cy="8229600"/>
          </a:xfrm>
          <a:custGeom>
            <a:avLst/>
            <a:gdLst/>
            <a:ahLst/>
            <a:cxnLst/>
            <a:rect r="r" b="b" t="t" l="l"/>
            <a:pathLst>
              <a:path h="8229600" w="10291522">
                <a:moveTo>
                  <a:pt x="0" y="0"/>
                </a:moveTo>
                <a:lnTo>
                  <a:pt x="10291522" y="0"/>
                </a:lnTo>
                <a:lnTo>
                  <a:pt x="10291522"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42008" y="3836596"/>
            <a:ext cx="8456576" cy="3980180"/>
          </a:xfrm>
          <a:prstGeom prst="rect">
            <a:avLst/>
          </a:prstGeom>
        </p:spPr>
        <p:txBody>
          <a:bodyPr anchor="t" rtlCol="false" tIns="0" lIns="0" bIns="0" rIns="0">
            <a:spAutoFit/>
          </a:bodyPr>
          <a:lstStyle/>
          <a:p>
            <a:pPr algn="l">
              <a:lnSpc>
                <a:spcPts val="5319"/>
              </a:lnSpc>
            </a:pPr>
            <a:r>
              <a:rPr lang="en-US" sz="3799">
                <a:solidFill>
                  <a:srgbClr val="02183D"/>
                </a:solidFill>
                <a:latin typeface="Quicksand Medium"/>
                <a:ea typeface="Quicksand Medium"/>
                <a:cs typeface="Quicksand Medium"/>
                <a:sym typeface="Quicksand Medium"/>
              </a:rPr>
              <a:t>遇到的挑戰和解決方案：</a:t>
            </a:r>
          </a:p>
          <a:p>
            <a:pPr algn="l" marL="820417" indent="-410209" lvl="1">
              <a:lnSpc>
                <a:spcPts val="5319"/>
              </a:lnSpc>
              <a:buFont typeface="Arial"/>
              <a:buChar char="•"/>
            </a:pPr>
            <a:r>
              <a:rPr lang="en-US" sz="3799">
                <a:solidFill>
                  <a:srgbClr val="02183D"/>
                </a:solidFill>
                <a:latin typeface="Quicksand Medium"/>
                <a:ea typeface="Quicksand Medium"/>
                <a:cs typeface="Quicksand Medium"/>
                <a:sym typeface="Quicksand Medium"/>
              </a:rPr>
              <a:t>色彩構圖缺乏美感：在Codepen等網站參考別人的構圖</a:t>
            </a:r>
          </a:p>
          <a:p>
            <a:pPr algn="l" marL="820417" indent="-410209" lvl="1">
              <a:lnSpc>
                <a:spcPts val="5319"/>
              </a:lnSpc>
              <a:buFont typeface="Arial"/>
              <a:buChar char="•"/>
            </a:pPr>
            <a:r>
              <a:rPr lang="en-US" sz="3799">
                <a:solidFill>
                  <a:srgbClr val="02183D"/>
                </a:solidFill>
                <a:latin typeface="Quicksand Medium"/>
                <a:ea typeface="Quicksand Medium"/>
                <a:cs typeface="Quicksand Medium"/>
                <a:sym typeface="Quicksand Medium"/>
              </a:rPr>
              <a:t>想到的功能做不出來：詢問ChatGPT參考語法，再用自己看得懂的程式寫出來</a:t>
            </a:r>
          </a:p>
        </p:txBody>
      </p:sp>
      <p:sp>
        <p:nvSpPr>
          <p:cNvPr name="TextBox 4" id="4"/>
          <p:cNvSpPr txBox="true"/>
          <p:nvPr/>
        </p:nvSpPr>
        <p:spPr>
          <a:xfrm rot="0">
            <a:off x="2142008" y="2224780"/>
            <a:ext cx="8288030" cy="1400175"/>
          </a:xfrm>
          <a:prstGeom prst="rect">
            <a:avLst/>
          </a:prstGeom>
        </p:spPr>
        <p:txBody>
          <a:bodyPr anchor="t" rtlCol="false" tIns="0" lIns="0" bIns="0" rIns="0">
            <a:spAutoFit/>
          </a:bodyPr>
          <a:lstStyle/>
          <a:p>
            <a:pPr algn="l" marL="0" indent="0" lvl="0">
              <a:lnSpc>
                <a:spcPts val="10800"/>
              </a:lnSpc>
              <a:spcBef>
                <a:spcPct val="0"/>
              </a:spcBef>
            </a:pPr>
            <a:r>
              <a:rPr lang="en-US" sz="9000">
                <a:solidFill>
                  <a:srgbClr val="02183D"/>
                </a:solidFill>
                <a:latin typeface="Bobby Jones Soft"/>
                <a:ea typeface="Bobby Jones Soft"/>
                <a:cs typeface="Bobby Jones Soft"/>
                <a:sym typeface="Bobby Jones Soft"/>
              </a:rPr>
              <a:t>開發過程</a:t>
            </a:r>
          </a:p>
        </p:txBody>
      </p:sp>
      <p:sp>
        <p:nvSpPr>
          <p:cNvPr name="Freeform 5" id="5"/>
          <p:cNvSpPr/>
          <p:nvPr/>
        </p:nvSpPr>
        <p:spPr>
          <a:xfrm flipH="false" flipV="false" rot="0">
            <a:off x="11547399" y="-56675"/>
            <a:ext cx="2717326" cy="5066200"/>
          </a:xfrm>
          <a:custGeom>
            <a:avLst/>
            <a:gdLst/>
            <a:ahLst/>
            <a:cxnLst/>
            <a:rect r="r" b="b" t="t" l="l"/>
            <a:pathLst>
              <a:path h="5066200" w="2717326">
                <a:moveTo>
                  <a:pt x="0" y="0"/>
                </a:moveTo>
                <a:lnTo>
                  <a:pt x="2717326" y="0"/>
                </a:lnTo>
                <a:lnTo>
                  <a:pt x="2717326" y="5066200"/>
                </a:lnTo>
                <a:lnTo>
                  <a:pt x="0" y="5066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08563" y="2133814"/>
            <a:ext cx="2579437" cy="8153186"/>
          </a:xfrm>
          <a:custGeom>
            <a:avLst/>
            <a:gdLst/>
            <a:ahLst/>
            <a:cxnLst/>
            <a:rect r="r" b="b" t="t" l="l"/>
            <a:pathLst>
              <a:path h="8153186" w="2579437">
                <a:moveTo>
                  <a:pt x="0" y="0"/>
                </a:moveTo>
                <a:lnTo>
                  <a:pt x="2579437" y="0"/>
                </a:lnTo>
                <a:lnTo>
                  <a:pt x="2579437" y="8153186"/>
                </a:lnTo>
                <a:lnTo>
                  <a:pt x="0" y="81531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598584" y="3624955"/>
            <a:ext cx="6837173" cy="5767945"/>
          </a:xfrm>
          <a:custGeom>
            <a:avLst/>
            <a:gdLst/>
            <a:ahLst/>
            <a:cxnLst/>
            <a:rect r="r" b="b" t="t" l="l"/>
            <a:pathLst>
              <a:path h="5767945" w="6837173">
                <a:moveTo>
                  <a:pt x="0" y="0"/>
                </a:moveTo>
                <a:lnTo>
                  <a:pt x="6837173" y="0"/>
                </a:lnTo>
                <a:lnTo>
                  <a:pt x="6837173" y="5767945"/>
                </a:lnTo>
                <a:lnTo>
                  <a:pt x="0" y="57679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3779482" y="1897060"/>
            <a:ext cx="3086235" cy="2895450"/>
          </a:xfrm>
          <a:custGeom>
            <a:avLst/>
            <a:gdLst/>
            <a:ahLst/>
            <a:cxnLst/>
            <a:rect r="r" b="b" t="t" l="l"/>
            <a:pathLst>
              <a:path h="2895450" w="3086235">
                <a:moveTo>
                  <a:pt x="0" y="0"/>
                </a:moveTo>
                <a:lnTo>
                  <a:pt x="3086236" y="0"/>
                </a:lnTo>
                <a:lnTo>
                  <a:pt x="3086236" y="2895450"/>
                </a:lnTo>
                <a:lnTo>
                  <a:pt x="0" y="28954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1903854" y="1897060"/>
            <a:ext cx="1193025" cy="1006480"/>
          </a:xfrm>
          <a:custGeom>
            <a:avLst/>
            <a:gdLst/>
            <a:ahLst/>
            <a:cxnLst/>
            <a:rect r="r" b="b" t="t" l="l"/>
            <a:pathLst>
              <a:path h="1006480" w="1193025">
                <a:moveTo>
                  <a:pt x="0" y="0"/>
                </a:moveTo>
                <a:lnTo>
                  <a:pt x="1193025" y="0"/>
                </a:lnTo>
                <a:lnTo>
                  <a:pt x="1193025" y="1006480"/>
                </a:lnTo>
                <a:lnTo>
                  <a:pt x="0" y="10064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1801452" y="1028700"/>
            <a:ext cx="14685097" cy="2001697"/>
          </a:xfrm>
          <a:custGeom>
            <a:avLst/>
            <a:gdLst/>
            <a:ahLst/>
            <a:cxnLst/>
            <a:rect r="r" b="b" t="t" l="l"/>
            <a:pathLst>
              <a:path h="2001697" w="14685097">
                <a:moveTo>
                  <a:pt x="0" y="0"/>
                </a:moveTo>
                <a:lnTo>
                  <a:pt x="14685096" y="0"/>
                </a:lnTo>
                <a:lnTo>
                  <a:pt x="14685096" y="2001697"/>
                </a:lnTo>
                <a:lnTo>
                  <a:pt x="0" y="20016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50445" y="365233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743294" y="375526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086600" y="375526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189531" y="8022978"/>
            <a:ext cx="3908937" cy="732037"/>
          </a:xfrm>
          <a:custGeom>
            <a:avLst/>
            <a:gdLst/>
            <a:ahLst/>
            <a:cxnLst/>
            <a:rect r="r" b="b" t="t" l="l"/>
            <a:pathLst>
              <a:path h="732037" w="3908937">
                <a:moveTo>
                  <a:pt x="0" y="0"/>
                </a:moveTo>
                <a:lnTo>
                  <a:pt x="3908938" y="0"/>
                </a:lnTo>
                <a:lnTo>
                  <a:pt x="3908938" y="732037"/>
                </a:lnTo>
                <a:lnTo>
                  <a:pt x="0" y="7320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2553376" y="8022978"/>
            <a:ext cx="3908937" cy="732037"/>
          </a:xfrm>
          <a:custGeom>
            <a:avLst/>
            <a:gdLst/>
            <a:ahLst/>
            <a:cxnLst/>
            <a:rect r="r" b="b" t="t" l="l"/>
            <a:pathLst>
              <a:path h="732037" w="3908937">
                <a:moveTo>
                  <a:pt x="0" y="0"/>
                </a:moveTo>
                <a:lnTo>
                  <a:pt x="3908938" y="0"/>
                </a:lnTo>
                <a:lnTo>
                  <a:pt x="3908938" y="732037"/>
                </a:lnTo>
                <a:lnTo>
                  <a:pt x="0" y="7320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1825686" y="8022978"/>
            <a:ext cx="3908937" cy="732037"/>
          </a:xfrm>
          <a:custGeom>
            <a:avLst/>
            <a:gdLst/>
            <a:ahLst/>
            <a:cxnLst/>
            <a:rect r="r" b="b" t="t" l="l"/>
            <a:pathLst>
              <a:path h="732037" w="3908937">
                <a:moveTo>
                  <a:pt x="0" y="0"/>
                </a:moveTo>
                <a:lnTo>
                  <a:pt x="3908938" y="0"/>
                </a:lnTo>
                <a:lnTo>
                  <a:pt x="3908938" y="732037"/>
                </a:lnTo>
                <a:lnTo>
                  <a:pt x="0" y="7320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1222" y="5539775"/>
            <a:ext cx="2399507" cy="4747225"/>
          </a:xfrm>
          <a:custGeom>
            <a:avLst/>
            <a:gdLst/>
            <a:ahLst/>
            <a:cxnLst/>
            <a:rect r="r" b="b" t="t" l="l"/>
            <a:pathLst>
              <a:path h="4747225" w="2399507">
                <a:moveTo>
                  <a:pt x="0" y="0"/>
                </a:moveTo>
                <a:lnTo>
                  <a:pt x="2399506" y="0"/>
                </a:lnTo>
                <a:lnTo>
                  <a:pt x="2399506" y="4747225"/>
                </a:lnTo>
                <a:lnTo>
                  <a:pt x="0" y="47472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6714615" y="3338263"/>
            <a:ext cx="1573385" cy="5321502"/>
          </a:xfrm>
          <a:custGeom>
            <a:avLst/>
            <a:gdLst/>
            <a:ahLst/>
            <a:cxnLst/>
            <a:rect r="r" b="b" t="t" l="l"/>
            <a:pathLst>
              <a:path h="5321502" w="1573385">
                <a:moveTo>
                  <a:pt x="0" y="0"/>
                </a:moveTo>
                <a:lnTo>
                  <a:pt x="1573385" y="0"/>
                </a:lnTo>
                <a:lnTo>
                  <a:pt x="1573385" y="5321502"/>
                </a:lnTo>
                <a:lnTo>
                  <a:pt x="0" y="532150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575208" y="2102220"/>
            <a:ext cx="2278813" cy="2472085"/>
          </a:xfrm>
          <a:custGeom>
            <a:avLst/>
            <a:gdLst/>
            <a:ahLst/>
            <a:cxnLst/>
            <a:rect r="r" b="b" t="t" l="l"/>
            <a:pathLst>
              <a:path h="2472085" w="2278813">
                <a:moveTo>
                  <a:pt x="0" y="0"/>
                </a:moveTo>
                <a:lnTo>
                  <a:pt x="2278813" y="0"/>
                </a:lnTo>
                <a:lnTo>
                  <a:pt x="2278813" y="2472086"/>
                </a:lnTo>
                <a:lnTo>
                  <a:pt x="0" y="247208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786622" y="5709733"/>
            <a:ext cx="2029660" cy="2602128"/>
          </a:xfrm>
          <a:custGeom>
            <a:avLst/>
            <a:gdLst/>
            <a:ahLst/>
            <a:cxnLst/>
            <a:rect r="r" b="b" t="t" l="l"/>
            <a:pathLst>
              <a:path h="2602128" w="2029660">
                <a:moveTo>
                  <a:pt x="0" y="0"/>
                </a:moveTo>
                <a:lnTo>
                  <a:pt x="2029659" y="0"/>
                </a:lnTo>
                <a:lnTo>
                  <a:pt x="2029659" y="2602127"/>
                </a:lnTo>
                <a:lnTo>
                  <a:pt x="0" y="260212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3" id="13"/>
          <p:cNvSpPr txBox="true"/>
          <p:nvPr/>
        </p:nvSpPr>
        <p:spPr>
          <a:xfrm rot="0">
            <a:off x="2429906" y="1466914"/>
            <a:ext cx="13428189" cy="1155858"/>
          </a:xfrm>
          <a:prstGeom prst="rect">
            <a:avLst/>
          </a:prstGeom>
        </p:spPr>
        <p:txBody>
          <a:bodyPr anchor="t" rtlCol="false" tIns="0" lIns="0" bIns="0" rIns="0">
            <a:spAutoFit/>
          </a:bodyPr>
          <a:lstStyle/>
          <a:p>
            <a:pPr algn="ctr" marL="0" indent="0" lvl="0">
              <a:lnSpc>
                <a:spcPts val="8951"/>
              </a:lnSpc>
              <a:spcBef>
                <a:spcPct val="0"/>
              </a:spcBef>
            </a:pPr>
            <a:r>
              <a:rPr lang="en-US" sz="7459">
                <a:solidFill>
                  <a:srgbClr val="02183D"/>
                </a:solidFill>
                <a:latin typeface="Bobby Jones Soft"/>
                <a:ea typeface="Bobby Jones Soft"/>
                <a:cs typeface="Bobby Jones Soft"/>
                <a:sym typeface="Bobby Jones Soft"/>
              </a:rPr>
              <a:t>使用工具</a:t>
            </a:r>
          </a:p>
        </p:txBody>
      </p:sp>
      <p:sp>
        <p:nvSpPr>
          <p:cNvPr name="TextBox 14" id="14"/>
          <p:cNvSpPr txBox="true"/>
          <p:nvPr/>
        </p:nvSpPr>
        <p:spPr>
          <a:xfrm rot="0">
            <a:off x="7653610" y="8141059"/>
            <a:ext cx="2980779" cy="530074"/>
          </a:xfrm>
          <a:prstGeom prst="rect">
            <a:avLst/>
          </a:prstGeom>
        </p:spPr>
        <p:txBody>
          <a:bodyPr anchor="t" rtlCol="false" tIns="0" lIns="0" bIns="0" rIns="0">
            <a:spAutoFit/>
          </a:bodyPr>
          <a:lstStyle/>
          <a:p>
            <a:pPr algn="ctr" marL="0" indent="0" lvl="0">
              <a:lnSpc>
                <a:spcPts val="4234"/>
              </a:lnSpc>
              <a:spcBef>
                <a:spcPct val="0"/>
              </a:spcBef>
            </a:pPr>
            <a:r>
              <a:rPr lang="en-US" sz="3528">
                <a:solidFill>
                  <a:srgbClr val="02183D"/>
                </a:solidFill>
                <a:latin typeface="Bobby Jones Soft"/>
                <a:ea typeface="Bobby Jones Soft"/>
                <a:cs typeface="Bobby Jones Soft"/>
                <a:sym typeface="Bobby Jones Soft"/>
              </a:rPr>
              <a:t>HTML5</a:t>
            </a:r>
          </a:p>
        </p:txBody>
      </p:sp>
      <p:sp>
        <p:nvSpPr>
          <p:cNvPr name="TextBox 15" id="15"/>
          <p:cNvSpPr txBox="true"/>
          <p:nvPr/>
        </p:nvSpPr>
        <p:spPr>
          <a:xfrm rot="0">
            <a:off x="3106753" y="8141059"/>
            <a:ext cx="2802184" cy="530074"/>
          </a:xfrm>
          <a:prstGeom prst="rect">
            <a:avLst/>
          </a:prstGeom>
        </p:spPr>
        <p:txBody>
          <a:bodyPr anchor="t" rtlCol="false" tIns="0" lIns="0" bIns="0" rIns="0">
            <a:spAutoFit/>
          </a:bodyPr>
          <a:lstStyle/>
          <a:p>
            <a:pPr algn="ctr" marL="0" indent="0" lvl="0">
              <a:lnSpc>
                <a:spcPts val="4234"/>
              </a:lnSpc>
              <a:spcBef>
                <a:spcPct val="0"/>
              </a:spcBef>
            </a:pPr>
            <a:r>
              <a:rPr lang="en-US" sz="3528">
                <a:solidFill>
                  <a:srgbClr val="02183D"/>
                </a:solidFill>
                <a:latin typeface="Bobby Jones Soft"/>
                <a:ea typeface="Bobby Jones Soft"/>
                <a:cs typeface="Bobby Jones Soft"/>
                <a:sym typeface="Bobby Jones Soft"/>
              </a:rPr>
              <a:t>JAVASCRIPT</a:t>
            </a:r>
          </a:p>
        </p:txBody>
      </p:sp>
      <p:sp>
        <p:nvSpPr>
          <p:cNvPr name="TextBox 16" id="16"/>
          <p:cNvSpPr txBox="true"/>
          <p:nvPr/>
        </p:nvSpPr>
        <p:spPr>
          <a:xfrm rot="0">
            <a:off x="12329453" y="8141059"/>
            <a:ext cx="2901404" cy="530074"/>
          </a:xfrm>
          <a:prstGeom prst="rect">
            <a:avLst/>
          </a:prstGeom>
        </p:spPr>
        <p:txBody>
          <a:bodyPr anchor="t" rtlCol="false" tIns="0" lIns="0" bIns="0" rIns="0">
            <a:spAutoFit/>
          </a:bodyPr>
          <a:lstStyle/>
          <a:p>
            <a:pPr algn="ctr" marL="0" indent="0" lvl="0">
              <a:lnSpc>
                <a:spcPts val="4234"/>
              </a:lnSpc>
              <a:spcBef>
                <a:spcPct val="0"/>
              </a:spcBef>
            </a:pPr>
            <a:r>
              <a:rPr lang="en-US" sz="3528">
                <a:solidFill>
                  <a:srgbClr val="02183D"/>
                </a:solidFill>
                <a:latin typeface="Bobby Jones Soft"/>
                <a:ea typeface="Bobby Jones Soft"/>
                <a:cs typeface="Bobby Jones Soft"/>
                <a:sym typeface="Bobby Jones Soft"/>
              </a:rPr>
              <a:t>CSS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1206143" y="2521467"/>
            <a:ext cx="8364096" cy="5480235"/>
          </a:xfrm>
          <a:custGeom>
            <a:avLst/>
            <a:gdLst/>
            <a:ahLst/>
            <a:cxnLst/>
            <a:rect r="r" b="b" t="t" l="l"/>
            <a:pathLst>
              <a:path h="5480235" w="8364096">
                <a:moveTo>
                  <a:pt x="0" y="0"/>
                </a:moveTo>
                <a:lnTo>
                  <a:pt x="8364096" y="0"/>
                </a:lnTo>
                <a:lnTo>
                  <a:pt x="8364096" y="5480234"/>
                </a:lnTo>
                <a:lnTo>
                  <a:pt x="0" y="548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5825340" cy="3669581"/>
          </a:xfrm>
          <a:custGeom>
            <a:avLst/>
            <a:gdLst/>
            <a:ahLst/>
            <a:cxnLst/>
            <a:rect r="r" b="b" t="t" l="l"/>
            <a:pathLst>
              <a:path h="3669581" w="5825340">
                <a:moveTo>
                  <a:pt x="0" y="0"/>
                </a:moveTo>
                <a:lnTo>
                  <a:pt x="5825340" y="0"/>
                </a:lnTo>
                <a:lnTo>
                  <a:pt x="5825340" y="3669581"/>
                </a:lnTo>
                <a:lnTo>
                  <a:pt x="0" y="36695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87041" y="7772377"/>
            <a:ext cx="9400959" cy="2514623"/>
          </a:xfrm>
          <a:custGeom>
            <a:avLst/>
            <a:gdLst/>
            <a:ahLst/>
            <a:cxnLst/>
            <a:rect r="r" b="b" t="t" l="l"/>
            <a:pathLst>
              <a:path h="2514623" w="9400959">
                <a:moveTo>
                  <a:pt x="0" y="0"/>
                </a:moveTo>
                <a:lnTo>
                  <a:pt x="9400959" y="0"/>
                </a:lnTo>
                <a:lnTo>
                  <a:pt x="9400959" y="2514623"/>
                </a:lnTo>
                <a:lnTo>
                  <a:pt x="0" y="25146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01518" y="3281989"/>
            <a:ext cx="6616808" cy="2260888"/>
          </a:xfrm>
          <a:custGeom>
            <a:avLst/>
            <a:gdLst/>
            <a:ahLst/>
            <a:cxnLst/>
            <a:rect r="r" b="b" t="t" l="l"/>
            <a:pathLst>
              <a:path h="2260888" w="6616808">
                <a:moveTo>
                  <a:pt x="0" y="0"/>
                </a:moveTo>
                <a:lnTo>
                  <a:pt x="6616808" y="0"/>
                </a:lnTo>
                <a:lnTo>
                  <a:pt x="6616808" y="2260888"/>
                </a:lnTo>
                <a:lnTo>
                  <a:pt x="0" y="22608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8209822" y="1834790"/>
            <a:ext cx="218606" cy="218606"/>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0"/>
            </a:solidFill>
          </p:spPr>
        </p:sp>
      </p:grpSp>
      <p:sp>
        <p:nvSpPr>
          <p:cNvPr name="TextBox 8" id="8"/>
          <p:cNvSpPr txBox="true"/>
          <p:nvPr/>
        </p:nvSpPr>
        <p:spPr>
          <a:xfrm rot="0">
            <a:off x="9570239" y="3818082"/>
            <a:ext cx="7746859" cy="1238250"/>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02183D"/>
                </a:solidFill>
                <a:latin typeface="Bobby Jones Soft"/>
                <a:ea typeface="Bobby Jones Soft"/>
                <a:cs typeface="Bobby Jones Soft"/>
                <a:sym typeface="Bobby Jones Soft"/>
              </a:rPr>
              <a:t>網站實際瀏覽</a:t>
            </a:r>
          </a:p>
        </p:txBody>
      </p:sp>
      <p:sp>
        <p:nvSpPr>
          <p:cNvPr name="TextBox 9" id="9"/>
          <p:cNvSpPr txBox="true"/>
          <p:nvPr/>
        </p:nvSpPr>
        <p:spPr>
          <a:xfrm rot="0">
            <a:off x="9570239" y="6062314"/>
            <a:ext cx="8167457" cy="1181100"/>
          </a:xfrm>
          <a:prstGeom prst="rect">
            <a:avLst/>
          </a:prstGeom>
        </p:spPr>
        <p:txBody>
          <a:bodyPr anchor="t" rtlCol="false" tIns="0" lIns="0" bIns="0" rIns="0">
            <a:spAutoFit/>
          </a:bodyPr>
          <a:lstStyle/>
          <a:p>
            <a:pPr algn="ctr" marL="0" indent="0" lvl="0">
              <a:lnSpc>
                <a:spcPts val="9287"/>
              </a:lnSpc>
              <a:spcBef>
                <a:spcPct val="0"/>
              </a:spcBef>
            </a:pPr>
            <a:r>
              <a:rPr lang="en-US" sz="7739" u="sng">
                <a:solidFill>
                  <a:srgbClr val="FFFFF0"/>
                </a:solidFill>
                <a:latin typeface="Bobby Jones Soft"/>
                <a:ea typeface="Bobby Jones Soft"/>
                <a:cs typeface="Bobby Jones Soft"/>
                <a:sym typeface="Bobby Jones Soft"/>
                <a:hlinkClick r:id="rId10" tooltip="https://zehoward.github.io/project/"/>
              </a:rPr>
              <a:t>“CLICK”</a:t>
            </a:r>
          </a:p>
        </p:txBody>
      </p:sp>
      <p:sp>
        <p:nvSpPr>
          <p:cNvPr name="Freeform 10" id="10"/>
          <p:cNvSpPr/>
          <p:nvPr/>
        </p:nvSpPr>
        <p:spPr>
          <a:xfrm flipH="false" flipV="false" rot="0">
            <a:off x="16493906" y="1028700"/>
            <a:ext cx="324420" cy="504043"/>
          </a:xfrm>
          <a:custGeom>
            <a:avLst/>
            <a:gdLst/>
            <a:ahLst/>
            <a:cxnLst/>
            <a:rect r="r" b="b" t="t" l="l"/>
            <a:pathLst>
              <a:path h="504043" w="324420">
                <a:moveTo>
                  <a:pt x="0" y="0"/>
                </a:moveTo>
                <a:lnTo>
                  <a:pt x="324420" y="0"/>
                </a:lnTo>
                <a:lnTo>
                  <a:pt x="324420" y="504043"/>
                </a:lnTo>
                <a:lnTo>
                  <a:pt x="0" y="504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206143" y="8185324"/>
            <a:ext cx="543464" cy="844365"/>
          </a:xfrm>
          <a:custGeom>
            <a:avLst/>
            <a:gdLst/>
            <a:ahLst/>
            <a:cxnLst/>
            <a:rect r="r" b="b" t="t" l="l"/>
            <a:pathLst>
              <a:path h="844365" w="543464">
                <a:moveTo>
                  <a:pt x="0" y="0"/>
                </a:moveTo>
                <a:lnTo>
                  <a:pt x="543464" y="0"/>
                </a:lnTo>
                <a:lnTo>
                  <a:pt x="543464" y="844364"/>
                </a:lnTo>
                <a:lnTo>
                  <a:pt x="0" y="84436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2198366" y="1409031"/>
            <a:ext cx="2158225" cy="851518"/>
          </a:xfrm>
          <a:custGeom>
            <a:avLst/>
            <a:gdLst/>
            <a:ahLst/>
            <a:cxnLst/>
            <a:rect r="r" b="b" t="t" l="l"/>
            <a:pathLst>
              <a:path h="851518" w="2158225">
                <a:moveTo>
                  <a:pt x="0" y="0"/>
                </a:moveTo>
                <a:lnTo>
                  <a:pt x="2158226" y="0"/>
                </a:lnTo>
                <a:lnTo>
                  <a:pt x="2158226" y="851518"/>
                </a:lnTo>
                <a:lnTo>
                  <a:pt x="0" y="85151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559403">
            <a:off x="5525193" y="8515695"/>
            <a:ext cx="1745039" cy="1027987"/>
          </a:xfrm>
          <a:custGeom>
            <a:avLst/>
            <a:gdLst/>
            <a:ahLst/>
            <a:cxnLst/>
            <a:rect r="r" b="b" t="t" l="l"/>
            <a:pathLst>
              <a:path h="1027987" w="1745039">
                <a:moveTo>
                  <a:pt x="0" y="0"/>
                </a:moveTo>
                <a:lnTo>
                  <a:pt x="1745040" y="0"/>
                </a:lnTo>
                <a:lnTo>
                  <a:pt x="1745040" y="1027987"/>
                </a:lnTo>
                <a:lnTo>
                  <a:pt x="0" y="102798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794460" y="853032"/>
            <a:ext cx="16699080" cy="8580936"/>
          </a:xfrm>
          <a:custGeom>
            <a:avLst/>
            <a:gdLst/>
            <a:ahLst/>
            <a:cxnLst/>
            <a:rect r="r" b="b" t="t" l="l"/>
            <a:pathLst>
              <a:path h="8580936" w="16699080">
                <a:moveTo>
                  <a:pt x="0" y="0"/>
                </a:moveTo>
                <a:lnTo>
                  <a:pt x="16699080" y="0"/>
                </a:lnTo>
                <a:lnTo>
                  <a:pt x="16699080" y="8580936"/>
                </a:lnTo>
                <a:lnTo>
                  <a:pt x="0" y="85809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69590" y="1826402"/>
            <a:ext cx="6484667" cy="3145754"/>
          </a:xfrm>
          <a:custGeom>
            <a:avLst/>
            <a:gdLst/>
            <a:ahLst/>
            <a:cxnLst/>
            <a:rect r="r" b="b" t="t" l="l"/>
            <a:pathLst>
              <a:path h="3145754" w="6484667">
                <a:moveTo>
                  <a:pt x="0" y="0"/>
                </a:moveTo>
                <a:lnTo>
                  <a:pt x="6484667" y="0"/>
                </a:lnTo>
                <a:lnTo>
                  <a:pt x="6484667" y="3145754"/>
                </a:lnTo>
                <a:lnTo>
                  <a:pt x="0" y="31457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759629" y="2322945"/>
            <a:ext cx="1154109" cy="1154109"/>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013"/>
            </a:solidFill>
          </p:spPr>
        </p:sp>
      </p:grpSp>
      <p:grpSp>
        <p:nvGrpSpPr>
          <p:cNvPr name="Group 6" id="6"/>
          <p:cNvGrpSpPr/>
          <p:nvPr/>
        </p:nvGrpSpPr>
        <p:grpSpPr>
          <a:xfrm rot="0">
            <a:off x="1759629" y="5791363"/>
            <a:ext cx="1154109" cy="1154109"/>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013"/>
            </a:solidFill>
          </p:spPr>
        </p:sp>
      </p:grpSp>
      <p:grpSp>
        <p:nvGrpSpPr>
          <p:cNvPr name="Group 8" id="8"/>
          <p:cNvGrpSpPr/>
          <p:nvPr/>
        </p:nvGrpSpPr>
        <p:grpSpPr>
          <a:xfrm rot="0">
            <a:off x="10077400" y="5768767"/>
            <a:ext cx="1154109" cy="1154109"/>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013"/>
            </a:solidFill>
          </p:spPr>
        </p:sp>
      </p:grpSp>
      <p:sp>
        <p:nvSpPr>
          <p:cNvPr name="AutoShape 10" id="10"/>
          <p:cNvSpPr/>
          <p:nvPr/>
        </p:nvSpPr>
        <p:spPr>
          <a:xfrm rot="0">
            <a:off x="1853823" y="4041067"/>
            <a:ext cx="5936567" cy="0"/>
          </a:xfrm>
          <a:prstGeom prst="line">
            <a:avLst/>
          </a:prstGeom>
          <a:ln cap="rnd" w="47625">
            <a:solidFill>
              <a:srgbClr val="02183D"/>
            </a:solidFill>
            <a:prstDash val="solid"/>
            <a:headEnd type="none" len="sm" w="sm"/>
            <a:tailEnd type="none" len="sm" w="sm"/>
          </a:ln>
        </p:spPr>
      </p:sp>
      <p:sp>
        <p:nvSpPr>
          <p:cNvPr name="AutoShape 11" id="11"/>
          <p:cNvSpPr/>
          <p:nvPr/>
        </p:nvSpPr>
        <p:spPr>
          <a:xfrm rot="0">
            <a:off x="10171594" y="7486890"/>
            <a:ext cx="5936567" cy="0"/>
          </a:xfrm>
          <a:prstGeom prst="line">
            <a:avLst/>
          </a:prstGeom>
          <a:ln cap="rnd" w="47625">
            <a:solidFill>
              <a:srgbClr val="02183D"/>
            </a:solidFill>
            <a:prstDash val="solid"/>
            <a:headEnd type="none" len="sm" w="sm"/>
            <a:tailEnd type="none" len="sm" w="sm"/>
          </a:ln>
        </p:spPr>
      </p:sp>
      <p:sp>
        <p:nvSpPr>
          <p:cNvPr name="AutoShape 12" id="12"/>
          <p:cNvSpPr/>
          <p:nvPr/>
        </p:nvSpPr>
        <p:spPr>
          <a:xfrm rot="0">
            <a:off x="1853823" y="4908889"/>
            <a:ext cx="5936567" cy="0"/>
          </a:xfrm>
          <a:prstGeom prst="line">
            <a:avLst/>
          </a:prstGeom>
          <a:ln cap="rnd" w="47625">
            <a:solidFill>
              <a:srgbClr val="02183D"/>
            </a:solidFill>
            <a:prstDash val="solid"/>
            <a:headEnd type="none" len="sm" w="sm"/>
            <a:tailEnd type="none" len="sm" w="sm"/>
          </a:ln>
        </p:spPr>
      </p:sp>
      <p:sp>
        <p:nvSpPr>
          <p:cNvPr name="AutoShape 13" id="13"/>
          <p:cNvSpPr/>
          <p:nvPr/>
        </p:nvSpPr>
        <p:spPr>
          <a:xfrm rot="0">
            <a:off x="10171594" y="8354712"/>
            <a:ext cx="5936567" cy="0"/>
          </a:xfrm>
          <a:prstGeom prst="line">
            <a:avLst/>
          </a:prstGeom>
          <a:ln cap="rnd" w="47625">
            <a:solidFill>
              <a:srgbClr val="02183D"/>
            </a:solidFill>
            <a:prstDash val="solid"/>
            <a:headEnd type="none" len="sm" w="sm"/>
            <a:tailEnd type="none" len="sm" w="sm"/>
          </a:ln>
        </p:spPr>
      </p:sp>
      <p:sp>
        <p:nvSpPr>
          <p:cNvPr name="Freeform 14" id="14"/>
          <p:cNvSpPr/>
          <p:nvPr/>
        </p:nvSpPr>
        <p:spPr>
          <a:xfrm flipH="false" flipV="false" rot="0">
            <a:off x="8980382" y="2606607"/>
            <a:ext cx="1637433" cy="1586822"/>
          </a:xfrm>
          <a:custGeom>
            <a:avLst/>
            <a:gdLst/>
            <a:ahLst/>
            <a:cxnLst/>
            <a:rect r="r" b="b" t="t" l="l"/>
            <a:pathLst>
              <a:path h="1586822" w="1637433">
                <a:moveTo>
                  <a:pt x="0" y="0"/>
                </a:moveTo>
                <a:lnTo>
                  <a:pt x="1637433" y="0"/>
                </a:lnTo>
                <a:lnTo>
                  <a:pt x="1637433" y="1586821"/>
                </a:lnTo>
                <a:lnTo>
                  <a:pt x="0" y="15868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0566751" y="2799489"/>
            <a:ext cx="5490345" cy="1111394"/>
          </a:xfrm>
          <a:prstGeom prst="rect">
            <a:avLst/>
          </a:prstGeom>
        </p:spPr>
        <p:txBody>
          <a:bodyPr anchor="t" rtlCol="false" tIns="0" lIns="0" bIns="0" rIns="0">
            <a:spAutoFit/>
          </a:bodyPr>
          <a:lstStyle/>
          <a:p>
            <a:pPr algn="ctr" marL="0" indent="0" lvl="0">
              <a:lnSpc>
                <a:spcPts val="8601"/>
              </a:lnSpc>
              <a:spcBef>
                <a:spcPct val="0"/>
              </a:spcBef>
            </a:pPr>
            <a:r>
              <a:rPr lang="en-US" sz="7167">
                <a:solidFill>
                  <a:srgbClr val="FFFFF0"/>
                </a:solidFill>
                <a:latin typeface="Bobby Jones Soft"/>
                <a:ea typeface="Bobby Jones Soft"/>
                <a:cs typeface="Bobby Jones Soft"/>
                <a:sym typeface="Bobby Jones Soft"/>
              </a:rPr>
              <a:t>圖片來源</a:t>
            </a:r>
          </a:p>
        </p:txBody>
      </p:sp>
      <p:sp>
        <p:nvSpPr>
          <p:cNvPr name="TextBox 16" id="16"/>
          <p:cNvSpPr txBox="true"/>
          <p:nvPr/>
        </p:nvSpPr>
        <p:spPr>
          <a:xfrm rot="0">
            <a:off x="3045409" y="2828064"/>
            <a:ext cx="5444026" cy="533400"/>
          </a:xfrm>
          <a:prstGeom prst="rect">
            <a:avLst/>
          </a:prstGeom>
        </p:spPr>
        <p:txBody>
          <a:bodyPr anchor="t" rtlCol="false" tIns="0" lIns="0" bIns="0" rIns="0">
            <a:spAutoFit/>
          </a:bodyPr>
          <a:lstStyle/>
          <a:p>
            <a:pPr algn="l">
              <a:lnSpc>
                <a:spcPts val="4320"/>
              </a:lnSpc>
              <a:spcBef>
                <a:spcPct val="0"/>
              </a:spcBef>
            </a:pPr>
            <a:r>
              <a:rPr lang="en-US" sz="3600" u="sng">
                <a:solidFill>
                  <a:srgbClr val="02183D"/>
                </a:solidFill>
                <a:latin typeface="Quicksand Bold"/>
                <a:ea typeface="Quicksand Bold"/>
                <a:cs typeface="Quicksand Bold"/>
                <a:sym typeface="Quicksand Bold"/>
                <a:hlinkClick r:id="rId8" tooltip="https://cryptologos.cc"/>
              </a:rPr>
              <a:t>https://cryptologos.cc/</a:t>
            </a:r>
          </a:p>
        </p:txBody>
      </p:sp>
      <p:sp>
        <p:nvSpPr>
          <p:cNvPr name="TextBox 17" id="17"/>
          <p:cNvSpPr txBox="true"/>
          <p:nvPr/>
        </p:nvSpPr>
        <p:spPr>
          <a:xfrm rot="0">
            <a:off x="1573731" y="2441851"/>
            <a:ext cx="1435525" cy="922860"/>
          </a:xfrm>
          <a:prstGeom prst="rect">
            <a:avLst/>
          </a:prstGeom>
        </p:spPr>
        <p:txBody>
          <a:bodyPr anchor="t" rtlCol="false" tIns="0" lIns="0" bIns="0" rIns="0">
            <a:spAutoFit/>
          </a:bodyPr>
          <a:lstStyle/>
          <a:p>
            <a:pPr algn="ctr" marL="0" indent="0" lvl="0">
              <a:lnSpc>
                <a:spcPts val="7146"/>
              </a:lnSpc>
              <a:spcBef>
                <a:spcPct val="0"/>
              </a:spcBef>
            </a:pPr>
            <a:r>
              <a:rPr lang="en-US" sz="5955">
                <a:solidFill>
                  <a:srgbClr val="02183D"/>
                </a:solidFill>
                <a:latin typeface="Bobby Jones Soft"/>
                <a:ea typeface="Bobby Jones Soft"/>
                <a:cs typeface="Bobby Jones Soft"/>
                <a:sym typeface="Bobby Jones Soft"/>
              </a:rPr>
              <a:t>1</a:t>
            </a:r>
          </a:p>
        </p:txBody>
      </p:sp>
      <p:sp>
        <p:nvSpPr>
          <p:cNvPr name="TextBox 18" id="18"/>
          <p:cNvSpPr txBox="true"/>
          <p:nvPr/>
        </p:nvSpPr>
        <p:spPr>
          <a:xfrm rot="0">
            <a:off x="1609883" y="5906500"/>
            <a:ext cx="1435525" cy="922860"/>
          </a:xfrm>
          <a:prstGeom prst="rect">
            <a:avLst/>
          </a:prstGeom>
        </p:spPr>
        <p:txBody>
          <a:bodyPr anchor="t" rtlCol="false" tIns="0" lIns="0" bIns="0" rIns="0">
            <a:spAutoFit/>
          </a:bodyPr>
          <a:lstStyle/>
          <a:p>
            <a:pPr algn="ctr" marL="0" indent="0" lvl="0">
              <a:lnSpc>
                <a:spcPts val="7146"/>
              </a:lnSpc>
              <a:spcBef>
                <a:spcPct val="0"/>
              </a:spcBef>
            </a:pPr>
            <a:r>
              <a:rPr lang="en-US" sz="5955">
                <a:solidFill>
                  <a:srgbClr val="02183D"/>
                </a:solidFill>
                <a:latin typeface="Bobby Jones Soft"/>
                <a:ea typeface="Bobby Jones Soft"/>
                <a:cs typeface="Bobby Jones Soft"/>
                <a:sym typeface="Bobby Jones Soft"/>
              </a:rPr>
              <a:t>2</a:t>
            </a:r>
          </a:p>
        </p:txBody>
      </p:sp>
      <p:sp>
        <p:nvSpPr>
          <p:cNvPr name="TextBox 19" id="19"/>
          <p:cNvSpPr txBox="true"/>
          <p:nvPr/>
        </p:nvSpPr>
        <p:spPr>
          <a:xfrm rot="0">
            <a:off x="9909578" y="5865829"/>
            <a:ext cx="1435525" cy="922860"/>
          </a:xfrm>
          <a:prstGeom prst="rect">
            <a:avLst/>
          </a:prstGeom>
        </p:spPr>
        <p:txBody>
          <a:bodyPr anchor="t" rtlCol="false" tIns="0" lIns="0" bIns="0" rIns="0">
            <a:spAutoFit/>
          </a:bodyPr>
          <a:lstStyle/>
          <a:p>
            <a:pPr algn="ctr" marL="0" indent="0" lvl="0">
              <a:lnSpc>
                <a:spcPts val="7146"/>
              </a:lnSpc>
              <a:spcBef>
                <a:spcPct val="0"/>
              </a:spcBef>
            </a:pPr>
            <a:r>
              <a:rPr lang="en-US" sz="5955">
                <a:solidFill>
                  <a:srgbClr val="02183D"/>
                </a:solidFill>
                <a:latin typeface="Bobby Jones Soft"/>
                <a:ea typeface="Bobby Jones Soft"/>
                <a:cs typeface="Bobby Jones Soft"/>
                <a:sym typeface="Bobby Jones Soft"/>
              </a:rPr>
              <a:t>3</a:t>
            </a:r>
          </a:p>
        </p:txBody>
      </p:sp>
      <p:sp>
        <p:nvSpPr>
          <p:cNvPr name="Freeform 20" id="20"/>
          <p:cNvSpPr/>
          <p:nvPr/>
        </p:nvSpPr>
        <p:spPr>
          <a:xfrm flipH="false" flipV="false" rot="0">
            <a:off x="8761508" y="6023663"/>
            <a:ext cx="763738" cy="644317"/>
          </a:xfrm>
          <a:custGeom>
            <a:avLst/>
            <a:gdLst/>
            <a:ahLst/>
            <a:cxnLst/>
            <a:rect r="r" b="b" t="t" l="l"/>
            <a:pathLst>
              <a:path h="644317" w="763738">
                <a:moveTo>
                  <a:pt x="0" y="0"/>
                </a:moveTo>
                <a:lnTo>
                  <a:pt x="763738" y="0"/>
                </a:lnTo>
                <a:lnTo>
                  <a:pt x="763738" y="644318"/>
                </a:lnTo>
                <a:lnTo>
                  <a:pt x="0" y="6443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1" id="21"/>
          <p:cNvSpPr txBox="true"/>
          <p:nvPr/>
        </p:nvSpPr>
        <p:spPr>
          <a:xfrm rot="0">
            <a:off x="3045409" y="5783972"/>
            <a:ext cx="5444026" cy="3248025"/>
          </a:xfrm>
          <a:prstGeom prst="rect">
            <a:avLst/>
          </a:prstGeom>
        </p:spPr>
        <p:txBody>
          <a:bodyPr anchor="t" rtlCol="false" tIns="0" lIns="0" bIns="0" rIns="0">
            <a:spAutoFit/>
          </a:bodyPr>
          <a:lstStyle/>
          <a:p>
            <a:pPr algn="l">
              <a:lnSpc>
                <a:spcPts val="4320"/>
              </a:lnSpc>
              <a:spcBef>
                <a:spcPct val="0"/>
              </a:spcBef>
            </a:pPr>
            <a:r>
              <a:rPr lang="en-US" sz="3600" u="sng">
                <a:solidFill>
                  <a:srgbClr val="02183D"/>
                </a:solidFill>
                <a:latin typeface="Quicksand Bold"/>
                <a:ea typeface="Quicksand Bold"/>
                <a:cs typeface="Quicksand Bold"/>
                <a:sym typeface="Quicksand Bold"/>
                <a:hlinkClick r:id="rId11" tooltip="https://medium.com/@zktw3xgdh/not-coin-not-the-pioneering-cryptocurrency-experience-c8f0ed509d9c"/>
              </a:rPr>
              <a:t>https://medium.com/@zktw3xgdh/not-coin-not-the-pioneering-cryptocurrency-experience-c8f0ed509d9c</a:t>
            </a:r>
          </a:p>
        </p:txBody>
      </p:sp>
      <p:sp>
        <p:nvSpPr>
          <p:cNvPr name="TextBox 22" id="22"/>
          <p:cNvSpPr txBox="true"/>
          <p:nvPr/>
        </p:nvSpPr>
        <p:spPr>
          <a:xfrm rot="0">
            <a:off x="11461360" y="5783972"/>
            <a:ext cx="4595736" cy="1076325"/>
          </a:xfrm>
          <a:prstGeom prst="rect">
            <a:avLst/>
          </a:prstGeom>
        </p:spPr>
        <p:txBody>
          <a:bodyPr anchor="t" rtlCol="false" tIns="0" lIns="0" bIns="0" rIns="0">
            <a:spAutoFit/>
          </a:bodyPr>
          <a:lstStyle/>
          <a:p>
            <a:pPr algn="l">
              <a:lnSpc>
                <a:spcPts val="4320"/>
              </a:lnSpc>
              <a:spcBef>
                <a:spcPct val="0"/>
              </a:spcBef>
            </a:pPr>
            <a:r>
              <a:rPr lang="en-US" sz="3600" u="sng">
                <a:solidFill>
                  <a:srgbClr val="02183D"/>
                </a:solidFill>
                <a:latin typeface="Quicksand Bold"/>
                <a:ea typeface="Quicksand Bold"/>
                <a:cs typeface="Quicksand Bold"/>
                <a:sym typeface="Quicksand Bold"/>
                <a:hlinkClick r:id="rId12" tooltip="https://iq.wiki/wiki/notcoin"/>
              </a:rPr>
              <a:t>https://iq.wiki/wiki/notcoin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5264D"/>
        </a:solidFill>
      </p:bgPr>
    </p:bg>
    <p:spTree>
      <p:nvGrpSpPr>
        <p:cNvPr id="1" name=""/>
        <p:cNvGrpSpPr/>
        <p:nvPr/>
      </p:nvGrpSpPr>
      <p:grpSpPr>
        <a:xfrm>
          <a:off x="0" y="0"/>
          <a:ext cx="0" cy="0"/>
          <a:chOff x="0" y="0"/>
          <a:chExt cx="0" cy="0"/>
        </a:xfrm>
      </p:grpSpPr>
      <p:sp>
        <p:nvSpPr>
          <p:cNvPr name="Freeform 2" id="2"/>
          <p:cNvSpPr/>
          <p:nvPr/>
        </p:nvSpPr>
        <p:spPr>
          <a:xfrm flipH="false" flipV="false" rot="0">
            <a:off x="910376" y="1149316"/>
            <a:ext cx="16467248" cy="7988367"/>
          </a:xfrm>
          <a:custGeom>
            <a:avLst/>
            <a:gdLst/>
            <a:ahLst/>
            <a:cxnLst/>
            <a:rect r="r" b="b" t="t" l="l"/>
            <a:pathLst>
              <a:path h="7988367" w="16467248">
                <a:moveTo>
                  <a:pt x="0" y="0"/>
                </a:moveTo>
                <a:lnTo>
                  <a:pt x="16467248" y="0"/>
                </a:lnTo>
                <a:lnTo>
                  <a:pt x="16467248" y="7988368"/>
                </a:lnTo>
                <a:lnTo>
                  <a:pt x="0" y="79883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55764" y="2096525"/>
            <a:ext cx="3520375" cy="6093950"/>
          </a:xfrm>
          <a:custGeom>
            <a:avLst/>
            <a:gdLst/>
            <a:ahLst/>
            <a:cxnLst/>
            <a:rect r="r" b="b" t="t" l="l"/>
            <a:pathLst>
              <a:path h="6093950" w="3520375">
                <a:moveTo>
                  <a:pt x="0" y="0"/>
                </a:moveTo>
                <a:lnTo>
                  <a:pt x="3520376" y="0"/>
                </a:lnTo>
                <a:lnTo>
                  <a:pt x="3520376" y="6093950"/>
                </a:lnTo>
                <a:lnTo>
                  <a:pt x="0" y="6093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11749" y="3276339"/>
            <a:ext cx="8606599" cy="1839106"/>
          </a:xfrm>
          <a:prstGeom prst="rect">
            <a:avLst/>
          </a:prstGeom>
        </p:spPr>
        <p:txBody>
          <a:bodyPr anchor="t" rtlCol="false" tIns="0" lIns="0" bIns="0" rIns="0">
            <a:spAutoFit/>
          </a:bodyPr>
          <a:lstStyle/>
          <a:p>
            <a:pPr algn="l" marL="0" indent="0" lvl="0">
              <a:lnSpc>
                <a:spcPts val="14181"/>
              </a:lnSpc>
              <a:spcBef>
                <a:spcPct val="0"/>
              </a:spcBef>
            </a:pPr>
            <a:r>
              <a:rPr lang="en-US" sz="11817">
                <a:solidFill>
                  <a:srgbClr val="02183D"/>
                </a:solidFill>
                <a:latin typeface="Bobby Jones Soft"/>
                <a:ea typeface="Bobby Jones Soft"/>
                <a:cs typeface="Bobby Jones Soft"/>
                <a:sym typeface="Bobby Jones Soft"/>
              </a:rPr>
              <a:t>THANK YOU</a:t>
            </a:r>
          </a:p>
        </p:txBody>
      </p:sp>
      <p:sp>
        <p:nvSpPr>
          <p:cNvPr name="Freeform 5" id="5"/>
          <p:cNvSpPr/>
          <p:nvPr/>
        </p:nvSpPr>
        <p:spPr>
          <a:xfrm flipH="false" flipV="false" rot="0">
            <a:off x="13872323" y="1675823"/>
            <a:ext cx="3043012" cy="2677851"/>
          </a:xfrm>
          <a:custGeom>
            <a:avLst/>
            <a:gdLst/>
            <a:ahLst/>
            <a:cxnLst/>
            <a:rect r="r" b="b" t="t" l="l"/>
            <a:pathLst>
              <a:path h="2677851" w="3043012">
                <a:moveTo>
                  <a:pt x="0" y="0"/>
                </a:moveTo>
                <a:lnTo>
                  <a:pt x="3043012" y="0"/>
                </a:lnTo>
                <a:lnTo>
                  <a:pt x="3043012" y="2677850"/>
                </a:lnTo>
                <a:lnTo>
                  <a:pt x="0" y="26778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711749" y="5115445"/>
            <a:ext cx="8787332" cy="1857117"/>
          </a:xfrm>
          <a:custGeom>
            <a:avLst/>
            <a:gdLst/>
            <a:ahLst/>
            <a:cxnLst/>
            <a:rect r="r" b="b" t="t" l="l"/>
            <a:pathLst>
              <a:path h="1857117" w="8787332">
                <a:moveTo>
                  <a:pt x="0" y="0"/>
                </a:moveTo>
                <a:lnTo>
                  <a:pt x="8787332" y="0"/>
                </a:lnTo>
                <a:lnTo>
                  <a:pt x="8787332" y="1857116"/>
                </a:lnTo>
                <a:lnTo>
                  <a:pt x="0" y="18571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6133982" y="5560855"/>
            <a:ext cx="7963950" cy="1019175"/>
          </a:xfrm>
          <a:prstGeom prst="rect">
            <a:avLst/>
          </a:prstGeom>
        </p:spPr>
        <p:txBody>
          <a:bodyPr anchor="t" rtlCol="false" tIns="0" lIns="0" bIns="0" rIns="0">
            <a:spAutoFit/>
          </a:bodyPr>
          <a:lstStyle/>
          <a:p>
            <a:pPr algn="l" marL="0" indent="0" lvl="0">
              <a:lnSpc>
                <a:spcPts val="7903"/>
              </a:lnSpc>
              <a:spcBef>
                <a:spcPct val="0"/>
              </a:spcBef>
            </a:pPr>
            <a:r>
              <a:rPr lang="en-US" sz="6586">
                <a:solidFill>
                  <a:srgbClr val="FFFFF0"/>
                </a:solidFill>
                <a:latin typeface="Bobby Jones Soft"/>
                <a:ea typeface="Bobby Jones Soft"/>
                <a:cs typeface="Bobby Jones Soft"/>
                <a:sym typeface="Bobby Jones Soft"/>
              </a:rPr>
              <a:t>FOR YOUR ATTENTION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DAGKmeKKcWo</dc:identifier>
  <dcterms:modified xsi:type="dcterms:W3CDTF">2011-08-01T06:04:30Z</dcterms:modified>
  <cp:revision>1</cp:revision>
  <dc:title>welcome</dc:title>
</cp:coreProperties>
</file>