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23"/>
  </p:notesMasterIdLst>
  <p:sldIdLst>
    <p:sldId id="256" r:id="rId6"/>
    <p:sldId id="301" r:id="rId7"/>
    <p:sldId id="305" r:id="rId8"/>
    <p:sldId id="307" r:id="rId9"/>
    <p:sldId id="309" r:id="rId10"/>
    <p:sldId id="308" r:id="rId11"/>
    <p:sldId id="298" r:id="rId12"/>
    <p:sldId id="299" r:id="rId13"/>
    <p:sldId id="257" r:id="rId14"/>
    <p:sldId id="310" r:id="rId15"/>
    <p:sldId id="259" r:id="rId16"/>
    <p:sldId id="300" r:id="rId17"/>
    <p:sldId id="302" r:id="rId18"/>
    <p:sldId id="303" r:id="rId19"/>
    <p:sldId id="304" r:id="rId20"/>
    <p:sldId id="306" r:id="rId21"/>
    <p:sldId id="268" r:id="rId22"/>
  </p:sldIdLst>
  <p:sldSz cx="9144000" cy="5143500" type="screen16x9"/>
  <p:notesSz cx="6858000" cy="9144000"/>
  <p:embeddedFontLst>
    <p:embeddedFont>
      <p:font typeface="Advent Pro SemiBold" panose="020B0604020202020204" charset="0"/>
      <p:regular r:id="rId24"/>
      <p:bold r:id="rId25"/>
      <p:italic r:id="rId26"/>
      <p:boldItalic r:id="rId27"/>
    </p:embeddedFont>
    <p:embeddedFont>
      <p:font typeface="Livvic Light" pitchFamily="2" charset="0"/>
      <p:regular r:id="rId28"/>
      <p:italic r:id="rId29"/>
    </p:embeddedFont>
    <p:embeddedFont>
      <p:font typeface="Maven Pro" panose="020B0604020202020204" charset="0"/>
      <p:regular r:id="rId30"/>
      <p:bold r:id="rId31"/>
    </p:embeddedFont>
    <p:embeddedFont>
      <p:font typeface="Share Te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75971-E230-198F-0BA1-8C5364C9452B}" v="545" dt="2023-06-01T02:05:13.525"/>
    <p1510:client id="{7D3E1BA4-6DEB-4955-BCEF-A7DBA9F64EE9}" v="3417" dt="2023-06-01T01:33:13.911"/>
    <p1510:client id="{D4C82DB1-92FE-D2A2-F992-6BCDB9C16741}" v="39" dt="2023-05-31T23:55:56.698"/>
    <p1510:client id="{E1F90642-F399-135D-0A8A-30CA39A21025}" v="89" dt="2023-05-31T23:56:27.009"/>
  </p1510:revLst>
</p1510:revInfo>
</file>

<file path=ppt/tableStyles.xml><?xml version="1.0" encoding="utf-8"?>
<a:tblStyleLst xmlns:a="http://schemas.openxmlformats.org/drawingml/2006/main" def="{9BEFE15F-36C4-4122-996A-BDF75F627258}">
  <a:tblStyle styleId="{9BEFE15F-36C4-4122-996A-BDF75F6272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3.fntdata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759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01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81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68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465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523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821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46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chemeClr val="accent2"/>
                </a:solidFill>
              </a:rPr>
              <a:t>Business Manager</a:t>
            </a:r>
          </a:p>
          <a:p>
            <a:pPr marL="0" indent="0"/>
            <a:r>
              <a:rPr lang="en"/>
              <a:t>P5G4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Base de </a:t>
            </a:r>
            <a:r>
              <a:rPr lang="en">
                <a:solidFill>
                  <a:schemeClr val="accent2"/>
                </a:solidFill>
              </a:rPr>
              <a:t>Dados </a:t>
            </a:r>
            <a:br>
              <a:rPr lang="en">
                <a:solidFill>
                  <a:schemeClr val="accent2"/>
                </a:solidFill>
              </a:rPr>
            </a:br>
            <a:r>
              <a:rPr lang="en" sz="3600" err="1">
                <a:solidFill>
                  <a:schemeClr val="bg1"/>
                </a:solidFill>
              </a:rPr>
              <a:t>Apresentação</a:t>
            </a:r>
            <a:r>
              <a:rPr lang="en" sz="3600">
                <a:solidFill>
                  <a:schemeClr val="bg1"/>
                </a:solidFill>
              </a:rPr>
              <a:t> de </a:t>
            </a:r>
            <a:r>
              <a:rPr lang="en" sz="3600" err="1">
                <a:solidFill>
                  <a:schemeClr val="bg1"/>
                </a:solidFill>
              </a:rPr>
              <a:t>Projeto</a:t>
            </a:r>
            <a:endParaRPr lang="en" sz="3600">
              <a:solidFill>
                <a:schemeClr val="bg1"/>
              </a:solidFill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67FB72-01E4-F94E-566C-214430F2BC32}"/>
              </a:ext>
            </a:extLst>
          </p:cNvPr>
          <p:cNvSpPr txBox="1"/>
          <p:nvPr/>
        </p:nvSpPr>
        <p:spPr>
          <a:xfrm>
            <a:off x="436047" y="4301093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Share Tech"/>
              </a:rPr>
              <a:t>Bernardo Pinto, 105926</a:t>
            </a:r>
          </a:p>
          <a:p>
            <a:r>
              <a:rPr lang="en-US">
                <a:solidFill>
                  <a:schemeClr val="bg1"/>
                </a:solidFill>
                <a:latin typeface="Share Tech"/>
              </a:rPr>
              <a:t>José Mendes, 107188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4678" y="411675"/>
            <a:ext cx="711833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Sql</a:t>
            </a:r>
            <a:r>
              <a:rPr lang="en" dirty="0"/>
              <a:t> </a:t>
            </a:r>
            <a:r>
              <a:rPr lang="en" dirty="0" err="1"/>
              <a:t>Proggraming</a:t>
            </a:r>
            <a:r>
              <a:rPr lang="en" dirty="0"/>
              <a:t> </a:t>
            </a:r>
            <a:r>
              <a:rPr lang="en" dirty="0" err="1"/>
              <a:t>Utilizado</a:t>
            </a:r>
          </a:p>
        </p:txBody>
      </p:sp>
      <p:pic>
        <p:nvPicPr>
          <p:cNvPr id="7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DA29C488-7F28-CD74-C507-CA6D53B05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122" y="1249136"/>
            <a:ext cx="4261757" cy="319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A2D68B46-F568-7EA0-F098-C34237E1F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Exemplos: </a:t>
            </a:r>
            <a:r>
              <a:rPr lang="pt-BR" err="1"/>
              <a:t>Stored</a:t>
            </a:r>
            <a:r>
              <a:rPr lang="pt-BR"/>
              <a:t> Procedures</a:t>
            </a: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DA6F2DB7-B3FF-72DF-295A-55540574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7" y="1324874"/>
            <a:ext cx="5613383" cy="2901175"/>
          </a:xfrm>
          <a:prstGeom prst="rect">
            <a:avLst/>
          </a:prstGeom>
        </p:spPr>
      </p:pic>
      <p:sp>
        <p:nvSpPr>
          <p:cNvPr id="11" name="Título 4">
            <a:extLst>
              <a:ext uri="{FF2B5EF4-FFF2-40B4-BE49-F238E27FC236}">
                <a16:creationId xmlns:a16="http://schemas.microsoft.com/office/drawing/2014/main" id="{9DDB4FAA-3C71-308D-43BB-4CFDB78CA874}"/>
              </a:ext>
            </a:extLst>
          </p:cNvPr>
          <p:cNvSpPr txBox="1">
            <a:spLocks/>
          </p:cNvSpPr>
          <p:nvPr/>
        </p:nvSpPr>
        <p:spPr>
          <a:xfrm>
            <a:off x="2383608" y="4183187"/>
            <a:ext cx="4376782" cy="4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1200"/>
              <a:t>Ao inserir um novo manager é inserido também em “</a:t>
            </a:r>
            <a:r>
              <a:rPr lang="pt-BR" sz="1200" err="1"/>
              <a:t>user</a:t>
            </a:r>
            <a:r>
              <a:rPr lang="pt-BR" sz="1200"/>
              <a:t>” e “</a:t>
            </a:r>
            <a:r>
              <a:rPr lang="pt-BR" sz="1200" err="1"/>
              <a:t>person</a:t>
            </a:r>
            <a:r>
              <a:rPr lang="pt-BR" sz="1200"/>
              <a:t>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65F3952-27B7-FDE1-E6E4-5481E1DB9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000"/>
              <a:t>Exemplos: Trigger</a:t>
            </a:r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30AA6FFA-70BC-72B4-D3E8-11F8E3496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96" y="1364146"/>
            <a:ext cx="6679407" cy="2972422"/>
          </a:xfrm>
          <a:prstGeom prst="rect">
            <a:avLst/>
          </a:prstGeom>
        </p:spPr>
      </p:pic>
      <p:sp>
        <p:nvSpPr>
          <p:cNvPr id="12" name="Título 4">
            <a:extLst>
              <a:ext uri="{FF2B5EF4-FFF2-40B4-BE49-F238E27FC236}">
                <a16:creationId xmlns:a16="http://schemas.microsoft.com/office/drawing/2014/main" id="{421B3CC1-98FD-64A1-70A7-5D0C4A409BFD}"/>
              </a:ext>
            </a:extLst>
          </p:cNvPr>
          <p:cNvSpPr txBox="1">
            <a:spLocks/>
          </p:cNvSpPr>
          <p:nvPr/>
        </p:nvSpPr>
        <p:spPr>
          <a:xfrm>
            <a:off x="2390466" y="4217279"/>
            <a:ext cx="4363066" cy="4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1200"/>
              <a:t>Garante que um membro da staff não ganhe mais que o seu manager</a:t>
            </a:r>
          </a:p>
        </p:txBody>
      </p:sp>
    </p:spTree>
    <p:extLst>
      <p:ext uri="{BB962C8B-B14F-4D97-AF65-F5344CB8AC3E}">
        <p14:creationId xmlns:p14="http://schemas.microsoft.com/office/powerpoint/2010/main" val="110703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65F3952-27B7-FDE1-E6E4-5481E1DB9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Exemplos: Trigger (2)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99A213CA-C07F-F4EA-00A7-7204A966B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277630"/>
            <a:ext cx="6457950" cy="3102843"/>
          </a:xfrm>
          <a:prstGeom prst="rect">
            <a:avLst/>
          </a:prstGeom>
        </p:spPr>
      </p:pic>
      <p:sp>
        <p:nvSpPr>
          <p:cNvPr id="4" name="Título 4">
            <a:extLst>
              <a:ext uri="{FF2B5EF4-FFF2-40B4-BE49-F238E27FC236}">
                <a16:creationId xmlns:a16="http://schemas.microsoft.com/office/drawing/2014/main" id="{08CB1E9A-E18D-549E-36D2-56ADF230EE3E}"/>
              </a:ext>
            </a:extLst>
          </p:cNvPr>
          <p:cNvSpPr txBox="1">
            <a:spLocks/>
          </p:cNvSpPr>
          <p:nvPr/>
        </p:nvSpPr>
        <p:spPr>
          <a:xfrm>
            <a:off x="2616839" y="4401059"/>
            <a:ext cx="3910322" cy="33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1200"/>
              <a:t>Gera o incremento do ID para os contatos Manager-</a:t>
            </a:r>
            <a:r>
              <a:rPr lang="pt-BR" sz="1200" err="1"/>
              <a:t>Transport</a:t>
            </a:r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291171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65F3952-27B7-FDE1-E6E4-5481E1DB9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Exemplos: </a:t>
            </a:r>
            <a:r>
              <a:rPr lang="pt-BR" err="1"/>
              <a:t>Functions</a:t>
            </a:r>
            <a:endParaRPr lang="pt-BR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6DB917A4-3235-0469-3749-ABA7CBC8F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69" y="1117048"/>
            <a:ext cx="5300662" cy="1697050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0B82B005-2D34-B674-B561-AF701C9A2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669" y="2941671"/>
            <a:ext cx="5300662" cy="1829741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99F5C527-B716-FC89-AC96-F2747A92A0E1}"/>
              </a:ext>
            </a:extLst>
          </p:cNvPr>
          <p:cNvSpPr txBox="1">
            <a:spLocks/>
          </p:cNvSpPr>
          <p:nvPr/>
        </p:nvSpPr>
        <p:spPr>
          <a:xfrm>
            <a:off x="316090" y="1718593"/>
            <a:ext cx="1698448" cy="4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1200"/>
              <a:t>Buscar informações de uma loja</a:t>
            </a: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6C8CFE4D-89EF-DEE2-7EC4-FEEE9EC37208}"/>
              </a:ext>
            </a:extLst>
          </p:cNvPr>
          <p:cNvSpPr txBox="1">
            <a:spLocks/>
          </p:cNvSpPr>
          <p:nvPr/>
        </p:nvSpPr>
        <p:spPr>
          <a:xfrm>
            <a:off x="7274103" y="3609561"/>
            <a:ext cx="1698448" cy="4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1200" err="1"/>
              <a:t>Items</a:t>
            </a:r>
            <a:r>
              <a:rPr lang="pt-BR" sz="1200"/>
              <a:t> fornecidos por um </a:t>
            </a:r>
            <a:r>
              <a:rPr lang="pt-BR" sz="1200" err="1"/>
              <a:t>supplier</a:t>
            </a:r>
            <a:r>
              <a:rPr lang="pt-BR" sz="1200"/>
              <a:t> especifico</a:t>
            </a:r>
          </a:p>
        </p:txBody>
      </p:sp>
    </p:spTree>
    <p:extLst>
      <p:ext uri="{BB962C8B-B14F-4D97-AF65-F5344CB8AC3E}">
        <p14:creationId xmlns:p14="http://schemas.microsoft.com/office/powerpoint/2010/main" val="174292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65F3952-27B7-FDE1-E6E4-5481E1DB9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Exemplos: </a:t>
            </a:r>
            <a:r>
              <a:rPr lang="pt-BR" err="1"/>
              <a:t>Views</a:t>
            </a:r>
            <a:endParaRPr lang="pt-BR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986D4657-A404-17A7-73A4-E309B00C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03" y="1112168"/>
            <a:ext cx="6807994" cy="1345454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FCC79575-9A63-E002-9A25-2789F5C17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03" y="2864165"/>
            <a:ext cx="6807994" cy="1515877"/>
          </a:xfrm>
          <a:prstGeom prst="rect">
            <a:avLst/>
          </a:prstGeom>
        </p:spPr>
      </p:pic>
      <p:sp>
        <p:nvSpPr>
          <p:cNvPr id="9" name="Título 4">
            <a:extLst>
              <a:ext uri="{FF2B5EF4-FFF2-40B4-BE49-F238E27FC236}">
                <a16:creationId xmlns:a16="http://schemas.microsoft.com/office/drawing/2014/main" id="{7BDDEE15-A6E6-87D3-0647-51AEB99E8535}"/>
              </a:ext>
            </a:extLst>
          </p:cNvPr>
          <p:cNvSpPr txBox="1">
            <a:spLocks/>
          </p:cNvSpPr>
          <p:nvPr/>
        </p:nvSpPr>
        <p:spPr>
          <a:xfrm>
            <a:off x="3237884" y="2472081"/>
            <a:ext cx="2668230" cy="30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1200"/>
              <a:t>Itens presentes, atualmente, em pedidos</a:t>
            </a: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D08CAD89-ED5E-E15C-26D6-BAD5A8002A12}"/>
              </a:ext>
            </a:extLst>
          </p:cNvPr>
          <p:cNvSpPr txBox="1">
            <a:spLocks/>
          </p:cNvSpPr>
          <p:nvPr/>
        </p:nvSpPr>
        <p:spPr>
          <a:xfrm>
            <a:off x="3391476" y="4380041"/>
            <a:ext cx="2361047" cy="35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1200"/>
              <a:t>Informação relacionada a uma staff</a:t>
            </a:r>
          </a:p>
        </p:txBody>
      </p:sp>
    </p:spTree>
    <p:extLst>
      <p:ext uri="{BB962C8B-B14F-4D97-AF65-F5344CB8AC3E}">
        <p14:creationId xmlns:p14="http://schemas.microsoft.com/office/powerpoint/2010/main" val="249745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65F3952-27B7-FDE1-E6E4-5481E1DB9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281663" cy="577800"/>
          </a:xfrm>
        </p:spPr>
        <p:txBody>
          <a:bodyPr/>
          <a:lstStyle/>
          <a:p>
            <a:r>
              <a:rPr lang="pt-BR"/>
              <a:t>Exemplos: Cursor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5A7D5A81-9B17-81D8-4AEF-963A64FF0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09" y="989475"/>
            <a:ext cx="6060381" cy="3532066"/>
          </a:xfrm>
          <a:prstGeom prst="rect">
            <a:avLst/>
          </a:prstGeom>
        </p:spPr>
      </p:pic>
      <p:sp>
        <p:nvSpPr>
          <p:cNvPr id="6" name="Título 4">
            <a:extLst>
              <a:ext uri="{FF2B5EF4-FFF2-40B4-BE49-F238E27FC236}">
                <a16:creationId xmlns:a16="http://schemas.microsoft.com/office/drawing/2014/main" id="{1550ECAF-0C64-FB38-1247-41DE417AEF4A}"/>
              </a:ext>
            </a:extLst>
          </p:cNvPr>
          <p:cNvSpPr txBox="1">
            <a:spLocks/>
          </p:cNvSpPr>
          <p:nvPr/>
        </p:nvSpPr>
        <p:spPr>
          <a:xfrm>
            <a:off x="3578943" y="4618417"/>
            <a:ext cx="1986114" cy="22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1200"/>
              <a:t>Excluir pedidos cancelados</a:t>
            </a:r>
          </a:p>
        </p:txBody>
      </p:sp>
    </p:spTree>
    <p:extLst>
      <p:ext uri="{BB962C8B-B14F-4D97-AF65-F5344CB8AC3E}">
        <p14:creationId xmlns:p14="http://schemas.microsoft.com/office/powerpoint/2010/main" val="183060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DEMO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471200" y="1393475"/>
            <a:ext cx="8198661" cy="351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400" dirty="0"/>
              <a:t>Este </a:t>
            </a:r>
            <a:r>
              <a:rPr lang="en" sz="1400" dirty="0" err="1"/>
              <a:t>projeto</a:t>
            </a:r>
            <a:r>
              <a:rPr lang="en" sz="1400" dirty="0"/>
              <a:t> </a:t>
            </a:r>
            <a:r>
              <a:rPr lang="en" sz="1400" dirty="0" err="1"/>
              <a:t>tem</a:t>
            </a:r>
            <a:r>
              <a:rPr lang="en" sz="1400" dirty="0"/>
              <a:t> </a:t>
            </a:r>
            <a:r>
              <a:rPr lang="en" sz="1400" dirty="0" err="1"/>
              <a:t>por</a:t>
            </a:r>
            <a:r>
              <a:rPr lang="en" sz="1400" dirty="0"/>
              <a:t> base a </a:t>
            </a:r>
            <a:r>
              <a:rPr lang="en" sz="1400" dirty="0" err="1"/>
              <a:t>criação</a:t>
            </a:r>
            <a:r>
              <a:rPr lang="en" sz="1400" dirty="0"/>
              <a:t> de </a:t>
            </a:r>
            <a:r>
              <a:rPr lang="en" sz="1400" dirty="0" err="1"/>
              <a:t>uma</a:t>
            </a:r>
            <a:r>
              <a:rPr lang="en" sz="1400" dirty="0"/>
              <a:t> Base de Dados de um </a:t>
            </a:r>
            <a:r>
              <a:rPr lang="en" sz="1400" dirty="0" err="1"/>
              <a:t>sistema</a:t>
            </a:r>
            <a:r>
              <a:rPr lang="en" sz="1400" dirty="0"/>
              <a:t> de </a:t>
            </a:r>
            <a:r>
              <a:rPr lang="en" sz="1400" dirty="0" err="1"/>
              <a:t>gestão</a:t>
            </a:r>
            <a:r>
              <a:rPr lang="en" sz="1400" dirty="0"/>
              <a:t> de um website. </a:t>
            </a:r>
            <a:r>
              <a:rPr lang="en" sz="1400" dirty="0" err="1"/>
              <a:t>Além</a:t>
            </a:r>
            <a:r>
              <a:rPr lang="en" sz="1400" dirty="0"/>
              <a:t> </a:t>
            </a:r>
            <a:r>
              <a:rPr lang="en" sz="1400" dirty="0" err="1"/>
              <a:t>disso</a:t>
            </a:r>
            <a:r>
              <a:rPr lang="en" sz="1400" dirty="0"/>
              <a:t> </a:t>
            </a:r>
            <a:r>
              <a:rPr lang="en" sz="1400" dirty="0" err="1"/>
              <a:t>foi</a:t>
            </a:r>
            <a:r>
              <a:rPr lang="en" sz="1400" dirty="0"/>
              <a:t> </a:t>
            </a:r>
            <a:r>
              <a:rPr lang="en" sz="1400" dirty="0" err="1"/>
              <a:t>também</a:t>
            </a:r>
            <a:r>
              <a:rPr lang="en" sz="1400" dirty="0"/>
              <a:t> </a:t>
            </a:r>
            <a:r>
              <a:rPr lang="en" sz="1400" dirty="0" err="1"/>
              <a:t>utilizado</a:t>
            </a:r>
            <a:r>
              <a:rPr lang="en" sz="1400" dirty="0"/>
              <a:t> Windows Forms C# (.NET Framework) </a:t>
            </a:r>
            <a:r>
              <a:rPr lang="en" sz="1400" dirty="0" err="1"/>
              <a:t>permitindo</a:t>
            </a:r>
            <a:r>
              <a:rPr lang="en" sz="1400" dirty="0"/>
              <a:t> </a:t>
            </a:r>
            <a:r>
              <a:rPr lang="en" sz="1400" dirty="0" err="1"/>
              <a:t>criar</a:t>
            </a:r>
            <a:r>
              <a:rPr lang="en" sz="1400" dirty="0"/>
              <a:t> </a:t>
            </a:r>
            <a:r>
              <a:rPr lang="en" sz="1400" dirty="0" err="1"/>
              <a:t>uma</a:t>
            </a:r>
            <a:r>
              <a:rPr lang="en" sz="1400" dirty="0"/>
              <a:t> interface simples para </a:t>
            </a:r>
            <a:r>
              <a:rPr lang="en" sz="1400" dirty="0" err="1"/>
              <a:t>uma</a:t>
            </a:r>
            <a:r>
              <a:rPr lang="en" sz="1400" dirty="0"/>
              <a:t> </a:t>
            </a:r>
            <a:r>
              <a:rPr lang="en" sz="1400" dirty="0" err="1"/>
              <a:t>demonstração</a:t>
            </a:r>
            <a:r>
              <a:rPr lang="en" sz="1400" dirty="0"/>
              <a:t> da </a:t>
            </a:r>
            <a:r>
              <a:rPr lang="en" sz="1400" dirty="0" err="1"/>
              <a:t>utilização</a:t>
            </a:r>
            <a:r>
              <a:rPr lang="en" sz="1400" dirty="0"/>
              <a:t> da Base de Dados.</a:t>
            </a:r>
          </a:p>
          <a:p>
            <a:pPr marL="0" indent="0">
              <a:buNone/>
            </a:pPr>
            <a:endParaRPr lang="en" sz="1400" dirty="0"/>
          </a:p>
          <a:p>
            <a:pPr marL="0" indent="0">
              <a:buNone/>
            </a:pPr>
            <a:endParaRPr lang="en" sz="1400" dirty="0"/>
          </a:p>
          <a:p>
            <a:pPr marL="0" indent="0">
              <a:buNone/>
            </a:pPr>
            <a:r>
              <a:rPr lang="en" sz="1400" dirty="0"/>
              <a:t>As </a:t>
            </a:r>
            <a:r>
              <a:rPr lang="en" sz="1400" err="1"/>
              <a:t>entidades</a:t>
            </a:r>
            <a:r>
              <a:rPr lang="en" sz="1400" dirty="0"/>
              <a:t> </a:t>
            </a:r>
            <a:r>
              <a:rPr lang="en" sz="1400" err="1"/>
              <a:t>principais</a:t>
            </a:r>
            <a:r>
              <a:rPr lang="en" sz="1400" dirty="0"/>
              <a:t> </a:t>
            </a:r>
            <a:r>
              <a:rPr lang="en" sz="1400" err="1"/>
              <a:t>são</a:t>
            </a:r>
            <a:r>
              <a:rPr lang="en" sz="1400" dirty="0"/>
              <a:t>:</a:t>
            </a:r>
          </a:p>
          <a:p>
            <a:pPr marL="0" indent="0">
              <a:buNone/>
            </a:pPr>
            <a:endParaRPr lang="en" sz="1400" dirty="0"/>
          </a:p>
          <a:p>
            <a:pPr marL="285750" indent="-285750"/>
            <a:r>
              <a:rPr lang="en" sz="1400" dirty="0"/>
              <a:t>Manager</a:t>
            </a:r>
          </a:p>
          <a:p>
            <a:pPr marL="285750" indent="-285750"/>
            <a:r>
              <a:rPr lang="en" sz="1400" dirty="0"/>
              <a:t>Staff</a:t>
            </a:r>
          </a:p>
          <a:p>
            <a:pPr marL="285750" indent="-285750"/>
            <a:r>
              <a:rPr lang="en" sz="1400" dirty="0"/>
              <a:t>Item</a:t>
            </a:r>
          </a:p>
          <a:p>
            <a:pPr marL="285750" indent="-285750"/>
            <a:r>
              <a:rPr lang="en" sz="1400" dirty="0"/>
              <a:t>Order</a:t>
            </a:r>
          </a:p>
          <a:p>
            <a:pPr marL="285750" indent="-285750"/>
            <a:r>
              <a:rPr lang="en" sz="1400" dirty="0"/>
              <a:t>Transport</a:t>
            </a:r>
          </a:p>
          <a:p>
            <a:pPr marL="285750" indent="-285750"/>
            <a:r>
              <a:rPr lang="en" sz="1400"/>
              <a:t>Supplier</a:t>
            </a:r>
          </a:p>
          <a:p>
            <a:pPr marL="285750" indent="-285750"/>
            <a:r>
              <a:rPr lang="en" sz="1400"/>
              <a:t>Store</a:t>
            </a:r>
            <a:endParaRPr lang="en" sz="1400" dirty="0"/>
          </a:p>
          <a:p>
            <a:pPr marL="285750" indent="-285750"/>
            <a:endParaRPr lang="en" sz="1400" dirty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Introdução</a:t>
            </a:r>
            <a:endParaRPr dirty="0" err="1"/>
          </a:p>
        </p:txBody>
      </p:sp>
    </p:spTree>
    <p:extLst>
      <p:ext uri="{BB962C8B-B14F-4D97-AF65-F5344CB8AC3E}">
        <p14:creationId xmlns:p14="http://schemas.microsoft.com/office/powerpoint/2010/main" val="394509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Funcionalidades</a:t>
            </a:r>
            <a:r>
              <a:rPr lang="en" dirty="0"/>
              <a:t> do Sistema</a:t>
            </a:r>
            <a:endParaRPr lang="en" sz="3000" dirty="0"/>
          </a:p>
        </p:txBody>
      </p:sp>
      <p:pic>
        <p:nvPicPr>
          <p:cNvPr id="18" name="Picture 18" descr="Icon&#10;&#10;Description automatically generated">
            <a:extLst>
              <a:ext uri="{FF2B5EF4-FFF2-40B4-BE49-F238E27FC236}">
                <a16:creationId xmlns:a16="http://schemas.microsoft.com/office/drawing/2014/main" id="{28FCEEE1-F8DF-A42A-785E-8BDEACCE0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95" y="1333748"/>
            <a:ext cx="1681843" cy="16818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D89BBE-8261-3344-C928-F9B4DD6DAB80}"/>
              </a:ext>
            </a:extLst>
          </p:cNvPr>
          <p:cNvSpPr txBox="1"/>
          <p:nvPr/>
        </p:nvSpPr>
        <p:spPr>
          <a:xfrm>
            <a:off x="595622" y="3274992"/>
            <a:ext cx="25799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solidFill>
                  <a:schemeClr val="bg1"/>
                </a:solidFill>
                <a:latin typeface="Share Tech"/>
              </a:rPr>
              <a:t>Gestão</a:t>
            </a:r>
            <a:r>
              <a:rPr lang="en-US" dirty="0">
                <a:solidFill>
                  <a:schemeClr val="bg1"/>
                </a:solidFill>
                <a:latin typeface="Share Tech"/>
              </a:rPr>
              <a:t> de </a:t>
            </a:r>
            <a:r>
              <a:rPr lang="en-US" err="1">
                <a:solidFill>
                  <a:schemeClr val="bg1"/>
                </a:solidFill>
                <a:latin typeface="Share Tech"/>
              </a:rPr>
              <a:t>pedidos</a:t>
            </a:r>
            <a:r>
              <a:rPr lang="en-US" dirty="0">
                <a:solidFill>
                  <a:schemeClr val="bg1"/>
                </a:solidFill>
                <a:latin typeface="Share Tech"/>
              </a:rPr>
              <a:t> </a:t>
            </a:r>
            <a:r>
              <a:rPr lang="en-US" err="1">
                <a:solidFill>
                  <a:schemeClr val="bg1"/>
                </a:solidFill>
                <a:latin typeface="Share Tech"/>
              </a:rPr>
              <a:t>realizados</a:t>
            </a:r>
            <a:r>
              <a:rPr lang="en-US" dirty="0">
                <a:solidFill>
                  <a:schemeClr val="bg1"/>
                </a:solidFill>
                <a:latin typeface="Share Tech"/>
              </a:rPr>
              <a:t> </a:t>
            </a:r>
            <a:r>
              <a:rPr lang="en-US" err="1">
                <a:solidFill>
                  <a:schemeClr val="bg1"/>
                </a:solidFill>
                <a:latin typeface="Share Tech"/>
              </a:rPr>
              <a:t>por</a:t>
            </a:r>
            <a:r>
              <a:rPr lang="en-US" dirty="0">
                <a:solidFill>
                  <a:schemeClr val="bg1"/>
                </a:solidFill>
                <a:latin typeface="Share Tech"/>
              </a:rPr>
              <a:t> um Costumer</a:t>
            </a:r>
          </a:p>
        </p:txBody>
      </p:sp>
      <p:pic>
        <p:nvPicPr>
          <p:cNvPr id="20" name="Picture 20" descr="Icon&#10;&#10;Description automatically generated">
            <a:extLst>
              <a:ext uri="{FF2B5EF4-FFF2-40B4-BE49-F238E27FC236}">
                <a16:creationId xmlns:a16="http://schemas.microsoft.com/office/drawing/2014/main" id="{72B654E3-59BB-785D-8324-C843B3BCB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121" y="1489611"/>
            <a:ext cx="1444337" cy="14443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95CCBB-CE62-D366-C594-E5A439DF0C5A}"/>
              </a:ext>
            </a:extLst>
          </p:cNvPr>
          <p:cNvSpPr txBox="1"/>
          <p:nvPr/>
        </p:nvSpPr>
        <p:spPr>
          <a:xfrm>
            <a:off x="3237881" y="3245304"/>
            <a:ext cx="26615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Share Tech"/>
              </a:rPr>
              <a:t>Comunicação</a:t>
            </a:r>
            <a:r>
              <a:rPr lang="en-US" dirty="0">
                <a:solidFill>
                  <a:schemeClr val="bg1"/>
                </a:solidFill>
                <a:latin typeface="Share Tech"/>
              </a:rPr>
              <a:t> com </a:t>
            </a:r>
            <a:r>
              <a:rPr lang="en-US" dirty="0" err="1">
                <a:solidFill>
                  <a:schemeClr val="bg1"/>
                </a:solidFill>
                <a:latin typeface="Share Tech"/>
              </a:rPr>
              <a:t>Fornecedores</a:t>
            </a:r>
            <a:r>
              <a:rPr lang="en-US" dirty="0">
                <a:solidFill>
                  <a:schemeClr val="bg1"/>
                </a:solidFill>
                <a:latin typeface="Share Tech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Share Tech"/>
              </a:rPr>
              <a:t>Transportes</a:t>
            </a:r>
          </a:p>
        </p:txBody>
      </p:sp>
      <p:pic>
        <p:nvPicPr>
          <p:cNvPr id="22" name="Picture 22" descr="Icon&#10;&#10;Description automatically generated">
            <a:extLst>
              <a:ext uri="{FF2B5EF4-FFF2-40B4-BE49-F238E27FC236}">
                <a16:creationId xmlns:a16="http://schemas.microsoft.com/office/drawing/2014/main" id="{33249D23-FEEE-278F-74EC-E1B5A6EB7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646" y="1333747"/>
            <a:ext cx="1681843" cy="16818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795834-3367-BED2-34D9-5D2E91FF327C}"/>
              </a:ext>
            </a:extLst>
          </p:cNvPr>
          <p:cNvSpPr txBox="1"/>
          <p:nvPr/>
        </p:nvSpPr>
        <p:spPr>
          <a:xfrm>
            <a:off x="6021160" y="3274992"/>
            <a:ext cx="26615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Share Tech"/>
              </a:rPr>
              <a:t>Visualização</a:t>
            </a:r>
            <a:r>
              <a:rPr lang="en-US" dirty="0">
                <a:solidFill>
                  <a:schemeClr val="bg1"/>
                </a:solidFill>
                <a:latin typeface="Share Tech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Share Tech"/>
              </a:rPr>
              <a:t>gestão</a:t>
            </a:r>
            <a:r>
              <a:rPr lang="en-US" dirty="0">
                <a:solidFill>
                  <a:schemeClr val="bg1"/>
                </a:solidFill>
                <a:latin typeface="Share Tech"/>
              </a:rPr>
              <a:t> do Stock da Loja 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9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Interface Login</a:t>
            </a:r>
            <a:endParaRPr lang="pt-BR" sz="3000" dirty="0"/>
          </a:p>
        </p:txBody>
      </p:sp>
      <p:sp>
        <p:nvSpPr>
          <p:cNvPr id="1128" name="Google Shape;1128;p39"/>
          <p:cNvSpPr/>
          <p:nvPr/>
        </p:nvSpPr>
        <p:spPr>
          <a:xfrm>
            <a:off x="7092250" y="389170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1F6CAE-6ADE-8FE2-EA44-5E8DE9B7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472" y="1113907"/>
            <a:ext cx="5519057" cy="33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5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Interface Staff</a:t>
            </a:r>
            <a:endParaRPr lang="pt-BR" sz="3000"/>
          </a:p>
        </p:txBody>
      </p:sp>
      <p:sp>
        <p:nvSpPr>
          <p:cNvPr id="1128" name="Google Shape;1128;p39"/>
          <p:cNvSpPr/>
          <p:nvPr/>
        </p:nvSpPr>
        <p:spPr>
          <a:xfrm>
            <a:off x="7092250" y="389170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0F3E72-A972-D580-C37C-F36F7E595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0" y="989609"/>
            <a:ext cx="6736277" cy="35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Interface Manager</a:t>
            </a:r>
            <a:endParaRPr lang="pt-BR" sz="3000" dirty="0"/>
          </a:p>
        </p:txBody>
      </p:sp>
      <p:sp>
        <p:nvSpPr>
          <p:cNvPr id="1128" name="Google Shape;1128;p39"/>
          <p:cNvSpPr/>
          <p:nvPr/>
        </p:nvSpPr>
        <p:spPr>
          <a:xfrm>
            <a:off x="7092250" y="389170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D10620-23BA-A954-7BE5-086D52FE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18" y="987739"/>
            <a:ext cx="6765965" cy="360592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2BDDFE6-9EC8-9540-AA2F-C139FE855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017" y="990598"/>
            <a:ext cx="6765966" cy="36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3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466;p26">
            <a:extLst>
              <a:ext uri="{FF2B5EF4-FFF2-40B4-BE49-F238E27FC236}">
                <a16:creationId xmlns:a16="http://schemas.microsoft.com/office/drawing/2014/main" id="{3EBF5A82-FBE0-1CFE-64C1-9184EC9653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57236" y="2282850"/>
            <a:ext cx="264318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3000">
                <a:latin typeface="Share Tech" panose="020B0604020202020204" charset="0"/>
              </a:rPr>
              <a:t>Diagrama ER</a:t>
            </a:r>
            <a:endParaRPr lang="en-US" sz="3000">
              <a:latin typeface="Share Tech" panose="020B0604020202020204" charset="0"/>
            </a:endParaRPr>
          </a:p>
        </p:txBody>
      </p:sp>
      <p:pic>
        <p:nvPicPr>
          <p:cNvPr id="26" name="Imagem 25" descr="Diagrama, Esquemático&#10;&#10;Descrição gerada automaticamente">
            <a:extLst>
              <a:ext uri="{FF2B5EF4-FFF2-40B4-BE49-F238E27FC236}">
                <a16:creationId xmlns:a16="http://schemas.microsoft.com/office/drawing/2014/main" id="{C1DE1660-9BC9-71CB-646C-93E75EEC3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3" y="325795"/>
            <a:ext cx="4350543" cy="44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9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66;p26">
            <a:extLst>
              <a:ext uri="{FF2B5EF4-FFF2-40B4-BE49-F238E27FC236}">
                <a16:creationId xmlns:a16="http://schemas.microsoft.com/office/drawing/2014/main" id="{BA34D721-469E-446E-A14F-C3C17F22AD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92968" y="2282850"/>
            <a:ext cx="194310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3000">
                <a:latin typeface="Share Tech" panose="020B0604020202020204" charset="0"/>
              </a:rPr>
              <a:t>Modelo ER</a:t>
            </a:r>
            <a:endParaRPr lang="en-US" sz="3000">
              <a:latin typeface="Share Tech" panose="020B0604020202020204" charset="0"/>
            </a:endParaRPr>
          </a:p>
        </p:txBody>
      </p:sp>
      <p:pic>
        <p:nvPicPr>
          <p:cNvPr id="19" name="Imagem 18" descr="Diagrama&#10;&#10;Descrição gerada automaticamente">
            <a:extLst>
              <a:ext uri="{FF2B5EF4-FFF2-40B4-BE49-F238E27FC236}">
                <a16:creationId xmlns:a16="http://schemas.microsoft.com/office/drawing/2014/main" id="{15F36CA4-92E8-F90D-C932-DFE8FF519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69" y="279319"/>
            <a:ext cx="3712919" cy="458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5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4678" y="829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BR" b="1" err="1"/>
              <a:t>Stored</a:t>
            </a:r>
            <a:r>
              <a:rPr lang="pt-BR" b="1"/>
              <a:t> Procedures</a:t>
            </a:r>
            <a:r>
              <a:rPr lang="pt-BR"/>
              <a:t>: Maioritariamente para gerir os “</a:t>
            </a:r>
            <a:r>
              <a:rPr lang="pt-BR" err="1"/>
              <a:t>inserts</a:t>
            </a:r>
            <a:r>
              <a:rPr lang="pt-BR"/>
              <a:t>” em </a:t>
            </a:r>
            <a:r>
              <a:rPr lang="pt-BR" err="1"/>
              <a:t>sub-entidades</a:t>
            </a:r>
            <a:r>
              <a:rPr lang="pt-BR"/>
              <a:t>, garantindo a coerência do sistema 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BR" b="1"/>
              <a:t>Triggers</a:t>
            </a:r>
            <a:r>
              <a:rPr lang="pt-BR"/>
              <a:t>: Intuito de gerar obrigatoriedades para que o sistema siga as regras de negócio, realizar a declaração de atributos que seguem uma ordem de incremento e, além disso, prevenir delete em pontos e momentos específicos. 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BR" b="1" err="1"/>
              <a:t>Functions</a:t>
            </a:r>
            <a:r>
              <a:rPr lang="pt-BR"/>
              <a:t>: Objetivo principal de buscar informações complexas na base de dados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BR" b="1" err="1"/>
              <a:t>Views</a:t>
            </a:r>
            <a:r>
              <a:rPr lang="pt-BR"/>
              <a:t>: Utilizadas para fornecer uma representação virtual de dados contidos em diferentes tabelas 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BR" b="1"/>
              <a:t>Cursor</a:t>
            </a:r>
            <a:r>
              <a:rPr lang="pt-BR"/>
              <a:t>: Implementado para percorrer tabelas que podem ter um grande volume de dados</a:t>
            </a:r>
            <a:endParaRPr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4678" y="411675"/>
            <a:ext cx="711833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Implementação das </a:t>
            </a:r>
            <a:r>
              <a:rPr lang="en-US" err="1"/>
              <a:t>funcionalidades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a82e1f0-c963-465a-9a67-acb92ac9e5d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C26BBD6051A54E97F7E7C963CDBEE9" ma:contentTypeVersion="8" ma:contentTypeDescription="Create a new document." ma:contentTypeScope="" ma:versionID="081698e42beb34577443d45446987677">
  <xsd:schema xmlns:xsd="http://www.w3.org/2001/XMLSchema" xmlns:xs="http://www.w3.org/2001/XMLSchema" xmlns:p="http://schemas.microsoft.com/office/2006/metadata/properties" xmlns:ns3="fa82e1f0-c963-465a-9a67-acb92ac9e5d2" targetNamespace="http://schemas.microsoft.com/office/2006/metadata/properties" ma:root="true" ma:fieldsID="3d57a1a75f5e13a5e1f285ea252cbeba" ns3:_="">
    <xsd:import namespace="fa82e1f0-c963-465a-9a67-acb92ac9e5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82e1f0-c963-465a-9a67-acb92ac9e5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D55F60-C2B9-4DCB-AB91-F7A1C9B1AF87}">
  <ds:schemaRefs>
    <ds:schemaRef ds:uri="fa82e1f0-c963-465a-9a67-acb92ac9e5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CC5F153-44F5-4FC2-A1AE-BB6F6DCAFC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B769EA-2A93-4CB6-AB20-A3BA80BE67C0}">
  <ds:schemaRefs>
    <ds:schemaRef ds:uri="fa82e1f0-c963-465a-9a67-acb92ac9e5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Data Science Consulting by Slidesgo</vt:lpstr>
      <vt:lpstr>Slidesgo Final Pages</vt:lpstr>
      <vt:lpstr>Base de Dados  Apresentação de Projeto</vt:lpstr>
      <vt:lpstr>Introdução</vt:lpstr>
      <vt:lpstr>Funcionalidades do Sistema</vt:lpstr>
      <vt:lpstr>Interface Login</vt:lpstr>
      <vt:lpstr>Interface Staff</vt:lpstr>
      <vt:lpstr>Interface Manager</vt:lpstr>
      <vt:lpstr>Diagrama ER</vt:lpstr>
      <vt:lpstr>Modelo ER</vt:lpstr>
      <vt:lpstr>Implementação das funcionalidades</vt:lpstr>
      <vt:lpstr>Sql Proggraming Utilizado</vt:lpstr>
      <vt:lpstr>Exemplos: Stored Procedures</vt:lpstr>
      <vt:lpstr>Exemplos: Trigger</vt:lpstr>
      <vt:lpstr>Exemplos: Trigger (2)</vt:lpstr>
      <vt:lpstr>Exemplos: Functions</vt:lpstr>
      <vt:lpstr>Exemplos: Views</vt:lpstr>
      <vt:lpstr>Exemplos: Cursor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 fodaSCIENCE CONSULTING</dc:title>
  <cp:revision>306</cp:revision>
  <dcterms:modified xsi:type="dcterms:W3CDTF">2023-06-01T02:07:44Z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0x01010076C26BBD6051A54E97F7E7C963CDBEE9</vt:lpwstr>
  </property>
</Properties>
</file>