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68AB-CED5-4F01-82D7-0218451BF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7365A-A29A-4DD1-AF06-735D6A82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5F89-3927-4FA1-9982-C7880D44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DDC8-5C80-47A0-92BF-780BE768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F0C7-1A5E-46C6-9960-464FF1EC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863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95DD-CA2B-4F94-A612-6AD0A557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605E9-B0D7-40AA-B805-65CE6B019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B2C1-23E4-4D79-BC83-BA701B8B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8F45-EC33-4160-8942-25545DA0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6EA9-7F76-46B6-83F7-866B375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17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C2A35-1618-4ADD-A119-2439EA86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986DB-AC34-4529-B64B-EBCFABF2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FC8D-640A-41F7-857D-4D698DBB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1D713-CCC4-4204-ADB3-4DC345BB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5147-4C31-4CE6-8596-98358454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38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7FA-31ED-43A3-989E-A2A01CFA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84C2-25F4-4CA8-8442-0EB7FB8A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D848-63FC-408C-9405-03B3460D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4278-8C93-4741-B102-AEFD0C85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CF05-80DD-45BE-BC30-949C9C71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224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533A-455B-4D37-AB74-434E96AB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CAD3-4676-4CC0-A264-4B624E2F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A2AF-4D13-4115-9472-AC2E363F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9859-E61F-413F-B6F0-2F89A93B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D13C-E1A8-4490-B0C7-BD24B79D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19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6042-2DEB-45F7-8C67-EC2A1CB2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49FD-D8FB-4B8E-8794-A206DF623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1D59-45E8-46FE-A5BA-1AD7E778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C4C4-AC96-447D-A909-CB7BD144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B392A-A5B8-45C1-BD7D-84C6A54D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13F57-70D0-4D85-AC4E-C77CC6BB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44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914F-A3E2-44D9-A976-8E0756A2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02679-4E62-4343-9BF9-35967755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EF852-2794-4B22-A185-26B6D5338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19979-85FB-422F-AA5C-72ECDBA8A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66A83-1079-4AC9-AB43-9A85AB44E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F1022-AE80-4C5D-BF97-FAAEC058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85275-68D5-4528-BE6A-BDF2B107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5A720-F3D6-469E-922E-523C88E9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76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0048-6E24-404A-9BDA-A3C1518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03016-FDCA-444B-9DBC-BB9BB612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B4DF7-2016-407C-B48D-67405AE9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4CEE5-FBE0-4E37-B72A-0B0F32A3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266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14E62-082C-4D77-B757-337B8547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AB31E-F2FE-4DAB-9A17-C8ED341C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98F31-D105-4445-AB6B-29724073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54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DC1-E560-48C9-B5BE-B831A3EA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98DB-A8F8-4DF2-9160-E3808E73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35E1-B506-4C5C-B0D1-E39B3A99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D4E3-0030-4BD9-8B3D-5B5DAE44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FF84-5606-45B2-B3A0-32166810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C89B-EBE0-40EF-8F22-0211368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0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CB58-E485-401D-A83C-05872DC6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94A09-A966-4D65-9096-2D2FE756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C5FC6-19C1-4D17-936D-DABEDFB9B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CC0B-8386-4902-B51F-C7E77E51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03AD-0A95-4E15-B3F3-93A151A9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8DB44-69FE-4602-9820-60CC43DC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552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76821-6595-4D57-A9B5-E67B403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B7E1-C1BB-4F52-A3FB-6FE3877D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126C-17C2-4951-9779-963D00C1A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5D87-961C-400C-9D47-A424BDC51A00}" type="datetimeFigureOut">
              <a:rPr lang="pt-PT" smtClean="0"/>
              <a:t>17/03/2021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7F5E0-F8DE-47DA-A208-A957F8421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AC01-85DD-4A4B-8E9D-2614412E1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1E195-9D4B-4846-96B4-69FC97365E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42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laudio@ua.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wseducat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nsole.aws.amazon.com/billing/home?#/credi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hyperlink" Target="https://azureforeducation.microsoft.com/dev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vopslabs.com/labs/vstsextend/eclipse/" TargetMode="External"/><Relationship Id="rId2" Type="http://schemas.openxmlformats.org/officeDocument/2006/relationships/hyperlink" Target="https://code.visualstudio.com/docs/azure/deploy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azuresponsorships.com/" TargetMode="External"/><Relationship Id="rId4" Type="http://schemas.openxmlformats.org/officeDocument/2006/relationships/hyperlink" Target="https://docs.microsoft.com/en-us/azure/devops/pipelines/repos/github?view=azure-devops&amp;tabs=ya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bindings-timer?tabs=csharp" TargetMode="External"/><Relationship Id="rId2" Type="http://schemas.openxmlformats.org/officeDocument/2006/relationships/hyperlink" Target="https://docs.microsoft.com/en-us/azure/app-service/quickstart-dotnetcore?tabs=netcore31&amp;pivots=platform-linu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2C8C-FE60-43B9-80E4-E6147BC5B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Deploy</a:t>
            </a:r>
            <a:r>
              <a:rPr lang="pt-PT" dirty="0"/>
              <a:t> na </a:t>
            </a:r>
            <a:r>
              <a:rPr lang="pt-PT" dirty="0" err="1"/>
              <a:t>cloud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320FD-B596-46F3-AA3A-B04D9C46D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AWS, usando </a:t>
            </a:r>
            <a:r>
              <a:rPr lang="pt-PT" dirty="0" err="1"/>
              <a:t>awseducate</a:t>
            </a:r>
            <a:endParaRPr lang="pt-PT" dirty="0"/>
          </a:p>
          <a:p>
            <a:r>
              <a:rPr lang="pt-PT" dirty="0" err="1"/>
              <a:t>Azure</a:t>
            </a:r>
            <a:r>
              <a:rPr lang="pt-PT" dirty="0"/>
              <a:t>, usando </a:t>
            </a:r>
            <a:r>
              <a:rPr lang="pt-PT" dirty="0" err="1"/>
              <a:t>Azure</a:t>
            </a:r>
            <a:r>
              <a:rPr lang="pt-PT" dirty="0"/>
              <a:t> for </a:t>
            </a:r>
            <a:r>
              <a:rPr lang="pt-PT" dirty="0" err="1"/>
              <a:t>education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4279E-2DB2-4B63-A29D-9EAA172D559F}"/>
              </a:ext>
            </a:extLst>
          </p:cNvPr>
          <p:cNvSpPr txBox="1"/>
          <p:nvPr/>
        </p:nvSpPr>
        <p:spPr>
          <a:xfrm>
            <a:off x="4460135" y="5992428"/>
            <a:ext cx="3271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Cláudio Teixeira (</a:t>
            </a:r>
            <a:r>
              <a:rPr lang="pt-PT" dirty="0">
                <a:hlinkClick r:id="rId2"/>
              </a:rPr>
              <a:t>claudio@ua.pt</a:t>
            </a:r>
            <a:r>
              <a:rPr lang="pt-PT" dirty="0"/>
              <a:t>) </a:t>
            </a:r>
          </a:p>
          <a:p>
            <a:pPr algn="ctr"/>
            <a:r>
              <a:rPr lang="pt-PT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62411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EA47-5EF8-47FE-8664-9254ADEB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2BB1-C97D-4F6B-9257-CF91A528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Crédito de 50 € / aluno</a:t>
            </a:r>
          </a:p>
          <a:p>
            <a:r>
              <a:rPr lang="pt-PT" dirty="0"/>
              <a:t>Deverão ter recebido um email para registo e acesso ao site </a:t>
            </a:r>
            <a:r>
              <a:rPr lang="pt-PT" dirty="0">
                <a:hlinkClick r:id="rId2"/>
              </a:rPr>
              <a:t>https://www.awseducate.com/</a:t>
            </a:r>
            <a:r>
              <a:rPr lang="pt-PT" dirty="0"/>
              <a:t> </a:t>
            </a:r>
          </a:p>
          <a:p>
            <a:r>
              <a:rPr lang="pt-PT" dirty="0"/>
              <a:t>Devem proceder ao registo com o login onde receberam o email</a:t>
            </a:r>
          </a:p>
          <a:p>
            <a:r>
              <a:rPr lang="pt-PT" dirty="0"/>
              <a:t>Receberão um código promocional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1A910-C71B-4714-B808-4FFE11D22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50" y="3968003"/>
            <a:ext cx="3083510" cy="27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8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251A-F1EB-4D1D-A4DD-0EF18BC7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8F0C-FE21-4372-8819-89153CC3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Aceder a </a:t>
            </a:r>
            <a:r>
              <a:rPr lang="pt-PT" dirty="0">
                <a:hlinkClick r:id="rId2"/>
              </a:rPr>
              <a:t>https://console.aws.amazon.com/billing/home?#/credits</a:t>
            </a:r>
            <a:endParaRPr lang="pt-PT" dirty="0"/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7C4D9-2787-4784-A7C1-BED574ED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22" y="2514890"/>
            <a:ext cx="9830652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1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5F14-E898-4C1D-BD9C-2D3BFB90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588-6639-434E-972F-14F2A435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partir deste ponto podem…</a:t>
            </a:r>
          </a:p>
          <a:p>
            <a:r>
              <a:rPr lang="pt-PT" dirty="0"/>
              <a:t>Criar máquinas, serviços e bases de dados a pedido, manualmente ou em scripts de CI/CD</a:t>
            </a:r>
          </a:p>
        </p:txBody>
      </p:sp>
    </p:spTree>
    <p:extLst>
      <p:ext uri="{BB962C8B-B14F-4D97-AF65-F5344CB8AC3E}">
        <p14:creationId xmlns:p14="http://schemas.microsoft.com/office/powerpoint/2010/main" val="409218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AFDC-9B89-4F6D-8880-F81CEB29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Azure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2FF9-48A6-4B67-8D6F-E1758337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Login em </a:t>
            </a:r>
            <a:r>
              <a:rPr lang="pt-PT" dirty="0">
                <a:hlinkClick r:id="rId2"/>
              </a:rPr>
              <a:t>https://azureforeducation.microsoft.com/devtools</a:t>
            </a:r>
            <a:r>
              <a:rPr lang="pt-PT" dirty="0"/>
              <a:t> </a:t>
            </a:r>
          </a:p>
          <a:p>
            <a:r>
              <a:rPr lang="pt-PT" dirty="0"/>
              <a:t>Avançar em </a:t>
            </a:r>
            <a:r>
              <a:rPr lang="pt-PT" dirty="0" err="1"/>
              <a:t>Sign</a:t>
            </a:r>
            <a:r>
              <a:rPr lang="pt-PT" dirty="0"/>
              <a:t>-in</a:t>
            </a:r>
          </a:p>
          <a:p>
            <a:r>
              <a:rPr lang="pt-PT" dirty="0"/>
              <a:t> Colocar o email @ua.pt</a:t>
            </a:r>
          </a:p>
          <a:p>
            <a:r>
              <a:rPr lang="pt-PT" dirty="0"/>
              <a:t>Fazer login Single </a:t>
            </a:r>
            <a:r>
              <a:rPr lang="pt-PT" dirty="0" err="1"/>
              <a:t>Sign</a:t>
            </a:r>
            <a:r>
              <a:rPr lang="pt-PT" dirty="0"/>
              <a:t> </a:t>
            </a:r>
            <a:r>
              <a:rPr lang="pt-PT" dirty="0" err="1"/>
              <a:t>On</a:t>
            </a:r>
            <a:endParaRPr lang="pt-PT" dirty="0"/>
          </a:p>
          <a:p>
            <a:endParaRPr lang="pt-PT" dirty="0"/>
          </a:p>
          <a:p>
            <a:r>
              <a:rPr lang="pt-PT" dirty="0"/>
              <a:t>Login alternativo</a:t>
            </a:r>
          </a:p>
          <a:p>
            <a:pPr lvl="1"/>
            <a:r>
              <a:rPr lang="pt-PT" dirty="0">
                <a:hlinkClick r:id="rId3"/>
              </a:rPr>
              <a:t>https://portal.azure.com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75C24-FFDC-48AC-943C-3E25DB968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44" y="2361012"/>
            <a:ext cx="4287455" cy="38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0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2ABD-7685-4F92-B187-EA054D74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AZURE</a:t>
            </a:r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2FA085-475C-4E65-B2AF-5D705B4FF1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/>
              <a:t>Software – download software Microsoft</a:t>
            </a:r>
          </a:p>
          <a:p>
            <a:r>
              <a:rPr lang="pt-PT"/>
              <a:t>Templates – acesso a esquemas de configuração e deploy de serviços online</a:t>
            </a:r>
          </a:p>
          <a:p>
            <a:r>
              <a:rPr lang="pt-PT"/>
              <a:t>Home – acesso a dashboard com todos os serviços</a:t>
            </a:r>
            <a:endParaRPr lang="pt-P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002573-040D-4FF2-A65B-3469D0671F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98641"/>
            <a:ext cx="5181600" cy="2805305"/>
          </a:xfrm>
        </p:spPr>
      </p:pic>
    </p:spTree>
    <p:extLst>
      <p:ext uri="{BB962C8B-B14F-4D97-AF65-F5344CB8AC3E}">
        <p14:creationId xmlns:p14="http://schemas.microsoft.com/office/powerpoint/2010/main" val="121800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882E-7AA3-431B-99DB-3EA1F878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BB326-4141-40FB-8FA8-8D28D22C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partir deste ponto pode… </a:t>
            </a:r>
          </a:p>
          <a:p>
            <a:r>
              <a:rPr lang="pt-PT" dirty="0"/>
              <a:t>Escolher o cenário pretendido, ou </a:t>
            </a:r>
            <a:r>
              <a:rPr lang="pt-PT" dirty="0" err="1"/>
              <a:t>setup</a:t>
            </a:r>
            <a:r>
              <a:rPr lang="pt-PT" dirty="0"/>
              <a:t> pretendido, criar e configurar via CI/CD</a:t>
            </a:r>
          </a:p>
          <a:p>
            <a:pPr lvl="1"/>
            <a:r>
              <a:rPr lang="pt-PT" dirty="0">
                <a:hlinkClick r:id="rId2"/>
              </a:rPr>
              <a:t>https://code.visualstudio.com/docs/azure/deployment</a:t>
            </a:r>
            <a:endParaRPr lang="pt-PT" dirty="0"/>
          </a:p>
          <a:p>
            <a:pPr lvl="1"/>
            <a:r>
              <a:rPr lang="pt-PT" dirty="0">
                <a:hlinkClick r:id="rId3"/>
              </a:rPr>
              <a:t>https://azuredevopslabs.com/labs/vstsextend/eclipse/</a:t>
            </a:r>
            <a:endParaRPr lang="pt-PT" dirty="0"/>
          </a:p>
          <a:p>
            <a:pPr lvl="1"/>
            <a:r>
              <a:rPr lang="pt-PT" dirty="0">
                <a:hlinkClick r:id="rId4"/>
              </a:rPr>
              <a:t>https://docs.microsoft.com/en-us/azure/devops/pipelines/repos/github?view=azure-devops&amp;tabs=yaml</a:t>
            </a:r>
            <a:r>
              <a:rPr lang="pt-PT" dirty="0"/>
              <a:t> </a:t>
            </a:r>
          </a:p>
          <a:p>
            <a:endParaRPr lang="pt-PT" dirty="0"/>
          </a:p>
          <a:p>
            <a:r>
              <a:rPr lang="pt-PT" dirty="0"/>
              <a:t>Verificação de créditos: </a:t>
            </a:r>
          </a:p>
          <a:p>
            <a:pPr lvl="1"/>
            <a:r>
              <a:rPr lang="pt-PT" dirty="0">
                <a:hlinkClick r:id="rId5"/>
              </a:rPr>
              <a:t>https://www.microsoftazuresponsorships.com/</a:t>
            </a:r>
            <a:r>
              <a:rPr lang="pt-PT" dirty="0"/>
              <a:t> 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291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E713-FABD-47EA-B89E-AF2D2AB9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AZURE – alguns tutoriais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FA8E-EB0D-42B1-8592-75DF1626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ASP.NET Core web app</a:t>
            </a:r>
          </a:p>
          <a:p>
            <a:pPr lvl="1"/>
            <a:r>
              <a:rPr lang="pt-PT" dirty="0">
                <a:hlinkClick r:id="rId2"/>
              </a:rPr>
              <a:t>https://docs.microsoft.com/en-us/azure/app-service/quickstart-dotnetcore?tabs=netcore31&amp;pivots=platform-linux</a:t>
            </a:r>
            <a:r>
              <a:rPr lang="pt-PT" dirty="0"/>
              <a:t> </a:t>
            </a:r>
          </a:p>
          <a:p>
            <a:r>
              <a:rPr lang="pt-PT" dirty="0"/>
              <a:t>Time </a:t>
            </a:r>
            <a:r>
              <a:rPr lang="pt-PT" dirty="0" err="1"/>
              <a:t>Trigger</a:t>
            </a:r>
            <a:r>
              <a:rPr lang="pt-PT" dirty="0"/>
              <a:t> </a:t>
            </a:r>
            <a:r>
              <a:rPr lang="pt-PT" dirty="0" err="1"/>
              <a:t>calls</a:t>
            </a:r>
            <a:r>
              <a:rPr lang="pt-PT" dirty="0"/>
              <a:t>:</a:t>
            </a:r>
          </a:p>
          <a:p>
            <a:pPr lvl="1"/>
            <a:r>
              <a:rPr lang="pt-PT" dirty="0">
                <a:hlinkClick r:id="rId3"/>
              </a:rPr>
              <a:t>https://docs.microsoft.com/en-us/azure/azure-functions/functions-bindings-timer?tabs=csharp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30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361A-71BB-48F0-AF5F-05DF8EBB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Notas finais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62E1-BEAC-4C0E-9741-58C22A3F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Na </a:t>
            </a:r>
            <a:r>
              <a:rPr lang="pt-PT" dirty="0" err="1"/>
              <a:t>Cloud</a:t>
            </a:r>
            <a:r>
              <a:rPr lang="pt-PT" dirty="0"/>
              <a:t> os créditos são consumidos em função da utilização (se não forem da </a:t>
            </a:r>
            <a:r>
              <a:rPr lang="pt-PT" dirty="0" err="1"/>
              <a:t>tier</a:t>
            </a:r>
            <a:r>
              <a:rPr lang="pt-PT" dirty="0"/>
              <a:t> free)</a:t>
            </a:r>
          </a:p>
          <a:p>
            <a:r>
              <a:rPr lang="pt-PT" dirty="0"/>
              <a:t>Como os serviços são de demonstração, sugere-se que o grupo defina horários e ritmo de trabalho</a:t>
            </a:r>
          </a:p>
          <a:p>
            <a:pPr lvl="1"/>
            <a:r>
              <a:rPr lang="pt-PT" dirty="0"/>
              <a:t>Assim podem desligar os serviços nas horas que não os estiverem a usar</a:t>
            </a:r>
          </a:p>
          <a:p>
            <a:pPr lvl="1"/>
            <a:r>
              <a:rPr lang="pt-PT" dirty="0"/>
              <a:t>Mais créditos sobram!</a:t>
            </a:r>
          </a:p>
          <a:p>
            <a:endParaRPr lang="pt-PT" dirty="0"/>
          </a:p>
          <a:p>
            <a:r>
              <a:rPr lang="pt-PT" dirty="0"/>
              <a:t>Finalmente… </a:t>
            </a:r>
            <a:r>
              <a:rPr lang="pt-PT" b="1" u="sng" dirty="0"/>
              <a:t>é </a:t>
            </a:r>
            <a:r>
              <a:rPr lang="pt-PT" b="1" u="sng" dirty="0" err="1"/>
              <a:t>cloud</a:t>
            </a:r>
            <a:r>
              <a:rPr lang="pt-PT" b="1" u="sng" dirty="0"/>
              <a:t>, não backup</a:t>
            </a:r>
            <a:r>
              <a:rPr lang="pt-PT" dirty="0"/>
              <a:t>! </a:t>
            </a:r>
          </a:p>
          <a:p>
            <a:r>
              <a:rPr lang="pt-PT" dirty="0"/>
              <a:t>Devem ter backup dos trabalhos e scripts de </a:t>
            </a:r>
            <a:r>
              <a:rPr lang="pt-PT" dirty="0" err="1"/>
              <a:t>setup</a:t>
            </a:r>
            <a:r>
              <a:rPr lang="pt-PT" dirty="0"/>
              <a:t> em locais permanentes</a:t>
            </a:r>
          </a:p>
          <a:p>
            <a:pPr lvl="1"/>
            <a:r>
              <a:rPr lang="pt-PT" dirty="0"/>
              <a:t>Repositórios de código e de configurações são sempre uma boa opção!</a:t>
            </a:r>
          </a:p>
        </p:txBody>
      </p:sp>
    </p:spTree>
    <p:extLst>
      <p:ext uri="{BB962C8B-B14F-4D97-AF65-F5344CB8AC3E}">
        <p14:creationId xmlns:p14="http://schemas.microsoft.com/office/powerpoint/2010/main" val="383267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401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Deploy na cloud</vt:lpstr>
      <vt:lpstr>AWS</vt:lpstr>
      <vt:lpstr>AWS</vt:lpstr>
      <vt:lpstr>AWS</vt:lpstr>
      <vt:lpstr>Azure</vt:lpstr>
      <vt:lpstr>AZURE</vt:lpstr>
      <vt:lpstr>AZURE</vt:lpstr>
      <vt:lpstr>AZURE – alguns tutoriais</vt:lpstr>
      <vt:lpstr>Notas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na cloud</dc:title>
  <dc:creator>Cláudio Teixeira</dc:creator>
  <cp:lastModifiedBy>Cláudio Teixeira</cp:lastModifiedBy>
  <cp:revision>24</cp:revision>
  <dcterms:created xsi:type="dcterms:W3CDTF">2021-03-10T09:39:58Z</dcterms:created>
  <dcterms:modified xsi:type="dcterms:W3CDTF">2021-03-17T09:53:31Z</dcterms:modified>
</cp:coreProperties>
</file>