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72" r:id="rId8"/>
    <p:sldId id="266" r:id="rId9"/>
    <p:sldId id="269" r:id="rId10"/>
    <p:sldId id="262" r:id="rId11"/>
    <p:sldId id="271" r:id="rId12"/>
    <p:sldId id="263" r:id="rId13"/>
    <p:sldId id="273" r:id="rId14"/>
    <p:sldId id="274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4D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353" autoAdjust="0"/>
    <p:restoredTop sz="94660"/>
  </p:normalViewPr>
  <p:slideViewPr>
    <p:cSldViewPr>
      <p:cViewPr varScale="1">
        <p:scale>
          <a:sx n="111" d="100"/>
          <a:sy n="111" d="100"/>
        </p:scale>
        <p:origin x="-1013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>
          <a:blip r:embed="rId2"/>
          <a:srcRect l="65999" t="35205" r="5841" b="34620"/>
          <a:stretch>
            <a:fillRect/>
          </a:stretch>
        </p:blipFill>
        <p:spPr bwMode="auto">
          <a:xfrm>
            <a:off x="6429388" y="2285998"/>
            <a:ext cx="2286016" cy="1285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oneTexte 6"/>
          <p:cNvSpPr txBox="1"/>
          <p:nvPr/>
        </p:nvSpPr>
        <p:spPr>
          <a:xfrm>
            <a:off x="0" y="1"/>
            <a:ext cx="571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Alexandre CAILLOT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Alexis ROBERT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Florian HEBERT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Léandre PERROT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 « VOUS PRESENTE » </a:t>
            </a:r>
          </a:p>
        </p:txBody>
      </p:sp>
      <p:pic>
        <p:nvPicPr>
          <p:cNvPr id="4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3214678" y="500048"/>
            <a:ext cx="2793537" cy="4442500"/>
          </a:xfrm>
          <a:prstGeom prst="rect">
            <a:avLst/>
          </a:prstGeom>
          <a:noFill/>
          <a:effectLst/>
        </p:spPr>
      </p:pic>
      <p:pic>
        <p:nvPicPr>
          <p:cNvPr id="9218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14D000">
                <a:tint val="45000"/>
                <a:satMod val="400000"/>
              </a:srgbClr>
            </a:duotone>
            <a:lum bright="-38000" contrast="-2000"/>
          </a:blip>
          <a:srcRect/>
          <a:stretch>
            <a:fillRect/>
          </a:stretch>
        </p:blipFill>
        <p:spPr bwMode="auto">
          <a:xfrm>
            <a:off x="543346" y="1928808"/>
            <a:ext cx="2457018" cy="148526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357422" y="1000114"/>
            <a:ext cx="4143404" cy="2214578"/>
            <a:chOff x="214282" y="833095"/>
            <a:chExt cx="5786478" cy="2881663"/>
          </a:xfrm>
        </p:grpSpPr>
        <p:sp>
          <p:nvSpPr>
            <p:cNvPr id="7" name="Rectangle 6"/>
            <p:cNvSpPr/>
            <p:nvPr/>
          </p:nvSpPr>
          <p:spPr>
            <a:xfrm>
              <a:off x="214282" y="833095"/>
              <a:ext cx="5786478" cy="2881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2" name="Picture 2" descr="RÃ©sultat de recherche d'images pour &quot;faille informatique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4282" y="928676"/>
              <a:ext cx="5764306" cy="27860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124" name="Picture 4" descr="RÃ©sultat de recherche d'images pour &quot;javascript logo&quot;"/>
          <p:cNvPicPr>
            <a:picLocks noChangeAspect="1" noChangeArrowheads="1"/>
          </p:cNvPicPr>
          <p:nvPr/>
        </p:nvPicPr>
        <p:blipFill>
          <a:blip r:embed="rId3"/>
          <a:srcRect l="26495" r="26630"/>
          <a:stretch>
            <a:fillRect/>
          </a:stretch>
        </p:blipFill>
        <p:spPr bwMode="auto">
          <a:xfrm>
            <a:off x="571472" y="1357304"/>
            <a:ext cx="1033469" cy="1347994"/>
          </a:xfrm>
          <a:prstGeom prst="rect">
            <a:avLst/>
          </a:prstGeom>
          <a:noFill/>
        </p:spPr>
      </p:pic>
      <p:pic>
        <p:nvPicPr>
          <p:cNvPr id="5128" name="Picture 8" descr="Fichier:Seal of the U.S. National Security Agency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500180"/>
            <a:ext cx="1285884" cy="1285884"/>
          </a:xfrm>
          <a:prstGeom prst="rect">
            <a:avLst/>
          </a:prstGeom>
          <a:noFill/>
        </p:spPr>
      </p:pic>
      <p:pic>
        <p:nvPicPr>
          <p:cNvPr id="5130" name="Picture 10" descr="RÃ©sultat de recherche d'images pour &quot;GCHQ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357568"/>
            <a:ext cx="266700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pic>
        <p:nvPicPr>
          <p:cNvPr id="25602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E5D7"/>
              </a:clrFrom>
              <a:clrTo>
                <a:srgbClr val="FDE5D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071552"/>
            <a:ext cx="2717776" cy="268299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642924"/>
            <a:ext cx="27146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ATTAQUE DE TIME PATTERN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43306" y="1214428"/>
            <a:ext cx="49292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Ecouter les nœuds d’entrée et de sortie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Chances d’écoute peut être augmentées si le pirate donne lui-même un motif temporel au flux, en inondant un nœud et en ralentissant donc le temps de traitement de la machine. 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Une signature temporelle sera donc associée aux paquets qui traversent le nœud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OUTILS</a:t>
            </a:r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42924"/>
            <a:ext cx="1263296" cy="928694"/>
          </a:xfrm>
          <a:prstGeom prst="rect">
            <a:avLst/>
          </a:prstGeom>
          <a:noFill/>
        </p:spPr>
      </p:pic>
      <p:pic>
        <p:nvPicPr>
          <p:cNvPr id="4100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074844"/>
            <a:ext cx="1785950" cy="711220"/>
          </a:xfrm>
          <a:prstGeom prst="rect">
            <a:avLst/>
          </a:prstGeom>
          <a:noFill/>
        </p:spPr>
      </p:pic>
      <p:sp>
        <p:nvSpPr>
          <p:cNvPr id="4102" name="AutoShape 6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8" name="Picture 12" descr="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014154"/>
            <a:ext cx="2071702" cy="761395"/>
          </a:xfrm>
          <a:prstGeom prst="rect">
            <a:avLst/>
          </a:prstGeom>
          <a:noFill/>
        </p:spPr>
      </p:pic>
      <p:grpSp>
        <p:nvGrpSpPr>
          <p:cNvPr id="13" name="Groupe 12"/>
          <p:cNvGrpSpPr/>
          <p:nvPr/>
        </p:nvGrpSpPr>
        <p:grpSpPr>
          <a:xfrm>
            <a:off x="2143108" y="3357568"/>
            <a:ext cx="1428760" cy="1438277"/>
            <a:chOff x="7143769" y="3143254"/>
            <a:chExt cx="1875248" cy="1652591"/>
          </a:xfrm>
        </p:grpSpPr>
        <p:pic>
          <p:nvPicPr>
            <p:cNvPr id="4114" name="Picture 18" descr="Logo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500444"/>
              <a:ext cx="914400" cy="1295401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7143769" y="3143254"/>
              <a:ext cx="1875248" cy="424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OCR A Extended" pitchFamily="50" charset="0"/>
                </a:rPr>
                <a:t>RICOCHET</a:t>
              </a:r>
              <a:endParaRPr lang="fr-FR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CR A Extended" pitchFamily="50" charset="0"/>
              </a:endParaRPr>
            </a:p>
          </p:txBody>
        </p:sp>
      </p:grpSp>
      <p:sp>
        <p:nvSpPr>
          <p:cNvPr id="14" name="ZoneTexte 13"/>
          <p:cNvSpPr txBox="1"/>
          <p:nvPr/>
        </p:nvSpPr>
        <p:spPr>
          <a:xfrm>
            <a:off x="357158" y="857238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/ NAVIGUATEUR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57158" y="2135005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/ OS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57158" y="3357568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/ MESSAGERIE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357158" y="1785932"/>
            <a:ext cx="6876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57158" y="3143254"/>
            <a:ext cx="6876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OUTILS</a:t>
            </a:r>
          </a:p>
        </p:txBody>
      </p:sp>
      <p:sp>
        <p:nvSpPr>
          <p:cNvPr id="4102" name="AutoShape 6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28728" y="119704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&gt;&gt; utiliser Bitcoin anonymement</a:t>
            </a:r>
          </a:p>
          <a:p>
            <a:endParaRPr lang="fr-FR" sz="1400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pic>
        <p:nvPicPr>
          <p:cNvPr id="1028" name="Picture 4" descr="RÃ©sultat de recherche d'images pour &quot;bitcoin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642924"/>
            <a:ext cx="1285883" cy="1285884"/>
          </a:xfrm>
          <a:prstGeom prst="rect">
            <a:avLst/>
          </a:prstGeom>
          <a:noFill/>
        </p:spPr>
      </p:pic>
      <p:sp>
        <p:nvSpPr>
          <p:cNvPr id="1030" name="AutoShape 6" descr="how bitcoin mixing service 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14362"/>
            <a:ext cx="7143800" cy="1169103"/>
          </a:xfrm>
          <a:prstGeom prst="rect">
            <a:avLst/>
          </a:prstGeom>
          <a:ln w="38100" cap="sq">
            <a:solidFill>
              <a:srgbClr val="008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2786050" y="1928808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&gt;&gt; Flux classique d’un service de mixage Bitcoin</a:t>
            </a:r>
          </a:p>
          <a:p>
            <a:endParaRPr lang="fr-FR" sz="1400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85720" y="2714626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&gt;&gt; ACQUERIR DE MANIERE ANONYME DES BITCOINS</a:t>
            </a:r>
          </a:p>
          <a:p>
            <a:endParaRPr lang="fr-FR" sz="1400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2428860" y="3286130"/>
            <a:ext cx="4714908" cy="1357322"/>
            <a:chOff x="357158" y="3143254"/>
            <a:chExt cx="4714908" cy="1357322"/>
          </a:xfrm>
        </p:grpSpPr>
        <p:pic>
          <p:nvPicPr>
            <p:cNvPr id="1033" name="Picture 9" descr="RÃ©sultat de recherche d'images pour &quot;localbitcoins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7158" y="3214692"/>
              <a:ext cx="2643206" cy="984594"/>
            </a:xfrm>
            <a:prstGeom prst="rect">
              <a:avLst/>
            </a:prstGeom>
            <a:noFill/>
          </p:spPr>
        </p:pic>
        <p:pic>
          <p:nvPicPr>
            <p:cNvPr id="1035" name="Picture 11" descr="RÃ©sultat de recherche d'images pour &quot;electrum bitcoin wallet&quot;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29058" y="3143254"/>
              <a:ext cx="1071570" cy="1071570"/>
            </a:xfrm>
            <a:prstGeom prst="rect">
              <a:avLst/>
            </a:prstGeom>
            <a:noFill/>
          </p:spPr>
        </p:pic>
        <p:sp>
          <p:nvSpPr>
            <p:cNvPr id="24" name="ZoneTexte 23"/>
            <p:cNvSpPr txBox="1"/>
            <p:nvPr/>
          </p:nvSpPr>
          <p:spPr>
            <a:xfrm>
              <a:off x="3214678" y="3429006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</a:t>
              </a:r>
              <a:endParaRPr lang="fr-FR" sz="20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67144" y="4192799"/>
              <a:ext cx="1204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chemeClr val="tx2"/>
                  </a:solidFill>
                  <a:latin typeface="OCR A Extended" pitchFamily="50" charset="0"/>
                </a:rPr>
                <a:t>ELECTRUM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3214678" y="500048"/>
            <a:ext cx="2793537" cy="4442500"/>
          </a:xfrm>
          <a:prstGeom prst="rect">
            <a:avLst/>
          </a:prstGeom>
          <a:noFill/>
          <a:effectLst/>
        </p:spPr>
      </p:pic>
      <p:sp>
        <p:nvSpPr>
          <p:cNvPr id="3" name="ZoneTexte 2"/>
          <p:cNvSpPr txBox="1"/>
          <p:nvPr/>
        </p:nvSpPr>
        <p:spPr>
          <a:xfrm>
            <a:off x="285720" y="2714626"/>
            <a:ext cx="3286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8000"/>
                </a:solidFill>
                <a:latin typeface="OCR A Extended" pitchFamily="50" charset="0"/>
              </a:rPr>
              <a:t>&gt;&gt; MERCI DE VOTRE ECOUTE</a:t>
            </a:r>
          </a:p>
          <a:p>
            <a:endParaRPr lang="fr-FR" sz="1400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7158" y="214297"/>
            <a:ext cx="5572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&gt;&gt; PLAN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TOR C’EST QUOI ?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L’ HISTOIRE DE TOR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LE ROUTAGE EN OIGNONS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DEROULEMENT D’UNE CONNEXION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SES FAILLES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OUTILS</a:t>
            </a: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pic>
        <p:nvPicPr>
          <p:cNvPr id="7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5993305" y="701000"/>
            <a:ext cx="2793537" cy="444250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TOR C’EST QUOI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7224" y="3929072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Protection contre la surveillance (analyse de trafic)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Contourner la censure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Eviter toute forme d’autorité et de contrôle</a:t>
            </a:r>
          </a:p>
        </p:txBody>
      </p:sp>
      <p:pic>
        <p:nvPicPr>
          <p:cNvPr id="17410" name="Picture 2" descr="Image associÃ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62"/>
            <a:ext cx="573877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L’ HISTOIRE DE TOR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857224" y="1857370"/>
            <a:ext cx="6929486" cy="1575025"/>
            <a:chOff x="857224" y="1400082"/>
            <a:chExt cx="6929486" cy="1575025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857224" y="2071684"/>
              <a:ext cx="6876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00166" y="2328776"/>
              <a:ext cx="22860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1995 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Principe du routage en oignon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500562" y="2214560"/>
              <a:ext cx="20002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20 SEPTEMBRE 2002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Version alpha de TOR 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786446" y="1428742"/>
              <a:ext cx="20002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DECEMBRE 2006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The Tor Project </a:t>
              </a:r>
            </a:p>
          </p:txBody>
        </p:sp>
        <p:grpSp>
          <p:nvGrpSpPr>
            <p:cNvPr id="44" name="Groupe 43"/>
            <p:cNvGrpSpPr/>
            <p:nvPr/>
          </p:nvGrpSpPr>
          <p:grpSpPr>
            <a:xfrm rot="19308034">
              <a:off x="1253847" y="1988826"/>
              <a:ext cx="72000" cy="500066"/>
              <a:chOff x="1500166" y="1214428"/>
              <a:chExt cx="72000" cy="500066"/>
            </a:xfrm>
          </p:grpSpPr>
          <p:cxnSp>
            <p:nvCxnSpPr>
              <p:cNvPr id="34" name="Connecteur droit 33"/>
              <p:cNvCxnSpPr>
                <a:stCxn id="39" idx="0"/>
                <a:endCxn id="42" idx="0"/>
              </p:cNvCxnSpPr>
              <p:nvPr/>
            </p:nvCxnSpPr>
            <p:spPr>
              <a:xfrm rot="16200000" flipH="1">
                <a:off x="1322133" y="1428461"/>
                <a:ext cx="428066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1500166" y="1214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2022852" y="1400082"/>
              <a:ext cx="2763462" cy="760673"/>
              <a:chOff x="1692720" y="1400082"/>
              <a:chExt cx="2763462" cy="760673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2098728" y="1400082"/>
                <a:ext cx="23574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1997</a:t>
                </a:r>
              </a:p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&gt;&gt; Amélioration du routage en oignon</a:t>
                </a:r>
              </a:p>
            </p:txBody>
          </p:sp>
          <p:grpSp>
            <p:nvGrpSpPr>
              <p:cNvPr id="47" name="Groupe 46"/>
              <p:cNvGrpSpPr/>
              <p:nvPr/>
            </p:nvGrpSpPr>
            <p:grpSpPr>
              <a:xfrm rot="2227621">
                <a:off x="1692720" y="1500241"/>
                <a:ext cx="312512" cy="660514"/>
                <a:chOff x="1379910" y="1048208"/>
                <a:chExt cx="312512" cy="666286"/>
              </a:xfrm>
            </p:grpSpPr>
            <p:cxnSp>
              <p:nvCxnSpPr>
                <p:cNvPr id="48" name="Connecteur droit 47"/>
                <p:cNvCxnSpPr>
                  <a:stCxn id="49" idx="4"/>
                  <a:endCxn id="50" idx="0"/>
                </p:cNvCxnSpPr>
                <p:nvPr/>
              </p:nvCxnSpPr>
              <p:spPr>
                <a:xfrm rot="3172379">
                  <a:off x="1327957" y="1225094"/>
                  <a:ext cx="416418" cy="3125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Ellipse 48"/>
                <p:cNvSpPr/>
                <p:nvPr/>
              </p:nvSpPr>
              <p:spPr>
                <a:xfrm>
                  <a:off x="1500166" y="1048208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1500166" y="164249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52" name="Groupe 51"/>
            <p:cNvGrpSpPr/>
            <p:nvPr/>
          </p:nvGrpSpPr>
          <p:grpSpPr>
            <a:xfrm rot="18191619">
              <a:off x="4151262" y="1925973"/>
              <a:ext cx="72001" cy="571504"/>
              <a:chOff x="1500166" y="1142990"/>
              <a:chExt cx="72001" cy="571504"/>
            </a:xfrm>
            <a:solidFill>
              <a:schemeClr val="bg1"/>
            </a:solidFill>
          </p:grpSpPr>
          <p:cxnSp>
            <p:nvCxnSpPr>
              <p:cNvPr id="53" name="Connecteur droit 52"/>
              <p:cNvCxnSpPr>
                <a:stCxn id="54" idx="0"/>
                <a:endCxn id="55" idx="0"/>
              </p:cNvCxnSpPr>
              <p:nvPr/>
            </p:nvCxnSpPr>
            <p:spPr>
              <a:xfrm rot="16200000" flipH="1" flipV="1">
                <a:off x="1286415" y="1392741"/>
                <a:ext cx="499504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1500167" y="1142990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 rot="1948458">
              <a:off x="5498285" y="1572718"/>
              <a:ext cx="229537" cy="571504"/>
              <a:chOff x="1194340" y="1287501"/>
              <a:chExt cx="229537" cy="571504"/>
            </a:xfrm>
            <a:solidFill>
              <a:schemeClr val="bg1"/>
            </a:solidFill>
          </p:grpSpPr>
          <p:cxnSp>
            <p:nvCxnSpPr>
              <p:cNvPr id="58" name="Connecteur droit 57"/>
              <p:cNvCxnSpPr>
                <a:stCxn id="59" idx="4"/>
                <a:endCxn id="60" idx="0"/>
              </p:cNvCxnSpPr>
              <p:nvPr/>
            </p:nvCxnSpPr>
            <p:spPr>
              <a:xfrm rot="3451542">
                <a:off x="1128781" y="1458485"/>
                <a:ext cx="360656" cy="2295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1273108" y="1287501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1273108" y="1787005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364" name="AutoShape 4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6" name="AutoShape 6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6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46000" contrast="-10000"/>
          </a:blip>
          <a:srcRect/>
          <a:stretch>
            <a:fillRect/>
          </a:stretch>
        </p:blipFill>
        <p:spPr bwMode="auto">
          <a:xfrm>
            <a:off x="142844" y="1643056"/>
            <a:ext cx="788184" cy="1202179"/>
          </a:xfrm>
          <a:prstGeom prst="rect">
            <a:avLst/>
          </a:prstGeom>
          <a:noFill/>
        </p:spPr>
      </p:pic>
      <p:grpSp>
        <p:nvGrpSpPr>
          <p:cNvPr id="35" name="Groupe 34"/>
          <p:cNvGrpSpPr/>
          <p:nvPr/>
        </p:nvGrpSpPr>
        <p:grpSpPr>
          <a:xfrm>
            <a:off x="7057463" y="1643056"/>
            <a:ext cx="2086569" cy="2342460"/>
            <a:chOff x="3000364" y="1857370"/>
            <a:chExt cx="2086569" cy="2342460"/>
          </a:xfrm>
        </p:grpSpPr>
        <p:pic>
          <p:nvPicPr>
            <p:cNvPr id="6150" name="Picture 6" descr="Image associÃ©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33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4282" y="571486"/>
            <a:ext cx="5786478" cy="4071966"/>
            <a:chOff x="2143108" y="642924"/>
            <a:chExt cx="5786478" cy="4071966"/>
          </a:xfrm>
        </p:grpSpPr>
        <p:grpSp>
          <p:nvGrpSpPr>
            <p:cNvPr id="7" name="Groupe 6"/>
            <p:cNvGrpSpPr/>
            <p:nvPr/>
          </p:nvGrpSpPr>
          <p:grpSpPr>
            <a:xfrm>
              <a:off x="2143108" y="642924"/>
              <a:ext cx="5786478" cy="4071966"/>
              <a:chOff x="-2428924" y="1381446"/>
              <a:chExt cx="5786478" cy="40719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2428924" y="1643056"/>
                <a:ext cx="5786478" cy="3810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299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X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63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_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</p:grpSp>
        <p:pic>
          <p:nvPicPr>
            <p:cNvPr id="16386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9" name="ZoneTexte 8"/>
          <p:cNvSpPr txBox="1"/>
          <p:nvPr/>
        </p:nvSpPr>
        <p:spPr>
          <a:xfrm>
            <a:off x="6072198" y="1357304"/>
            <a:ext cx="300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Connexions passent par plusieurs proxys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Chaque proxy chiffre les paquets chacun leur tour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Seul le dernier proxy connait le message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8596" y="928676"/>
            <a:ext cx="8215370" cy="2677656"/>
            <a:chOff x="142844" y="3526033"/>
            <a:chExt cx="8215370" cy="2677656"/>
          </a:xfrm>
        </p:grpSpPr>
        <p:sp>
          <p:nvSpPr>
            <p:cNvPr id="6" name="ZoneTexte 5"/>
            <p:cNvSpPr txBox="1"/>
            <p:nvPr/>
          </p:nvSpPr>
          <p:spPr>
            <a:xfrm>
              <a:off x="1857356" y="3526033"/>
              <a:ext cx="650085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Permet d’échapper aux autorités de certification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L’identité du propriétaire du site reste donc anonyme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En passant par des proxys grâce à TOR, la censure peut être contournée. Cependant le pays peut interdire l’accès aux relais TOR présents dans la liste publique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Les relais fournis pour TOR sont gratuits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</p:txBody>
        </p:sp>
        <p:pic>
          <p:nvPicPr>
            <p:cNvPr id="4098" name="Picture 2" descr="RÃ©sultat de recherche d'images pour &quot;fallout&quot;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565" r="21370"/>
            <a:stretch>
              <a:fillRect/>
            </a:stretch>
          </p:blipFill>
          <p:spPr bwMode="auto">
            <a:xfrm>
              <a:off x="142844" y="3571882"/>
              <a:ext cx="1500198" cy="14543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42844" y="571486"/>
            <a:ext cx="9072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8000"/>
                </a:solidFill>
                <a:latin typeface="OCR A Extended" pitchFamily="50" charset="0"/>
              </a:rPr>
              <a:t>Cryptographie hybrides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&gt;&gt; Tor transmet de manière anonyme des flux TCP grâce à une cryptologie hybride.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&gt;&gt; Associe la cryptographie asymétrique à la cryptographie symétrique	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   → On chiffre le message avec une clé aléatoire par chiffrement symétrique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   → on effectue un chiffrement asymétrique sur la clé aléatoire avec clé publique / clé privée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b="1" i="1" dirty="0" smtClean="0">
                <a:solidFill>
                  <a:srgbClr val="008000"/>
                </a:solidFill>
                <a:latin typeface="OCR A Extended" pitchFamily="50" charset="0"/>
              </a:rPr>
              <a:t>Chaque nœud du circuit dispose d'une clef secrète qui lui est propre et ne connaît que son prédécesseur et son successeur au sein du circuit.  </a:t>
            </a: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/>
            </a:r>
            <a:b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</a:b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 	</a:t>
            </a:r>
          </a:p>
        </p:txBody>
      </p:sp>
      <p:pic>
        <p:nvPicPr>
          <p:cNvPr id="1026" name="Picture 2" descr="RÃ©sultat de recherche d'images pour &quot;cryptographie hybride tor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71750"/>
            <a:ext cx="4286280" cy="2401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048398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1071552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Client chiffre son paquet TCP avec clef publique du dernier nœud n</a:t>
            </a:r>
          </a:p>
          <a:p>
            <a:r>
              <a:rPr lang="fr-FR" sz="1400" dirty="0" smtClean="0"/>
              <a:t>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723247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Paquet TCP chiffré avec clef publique de l’avant-dernier nœud n-1 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69134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14282" y="2285998"/>
            <a:ext cx="3786214" cy="2643206"/>
            <a:chOff x="2143108" y="904534"/>
            <a:chExt cx="5786478" cy="3810356"/>
          </a:xfrm>
        </p:grpSpPr>
        <p:sp>
          <p:nvSpPr>
            <p:cNvPr id="16" name="Rectangle 15"/>
            <p:cNvSpPr/>
            <p:nvPr/>
          </p:nvSpPr>
          <p:spPr>
            <a:xfrm>
              <a:off x="2143108" y="904534"/>
              <a:ext cx="5786478" cy="3810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19" name="ZoneTexte 18"/>
          <p:cNvSpPr txBox="1"/>
          <p:nvPr/>
        </p:nvSpPr>
        <p:spPr>
          <a:xfrm>
            <a:off x="142844" y="571486"/>
            <a:ext cx="907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Pour acheminer un paquet au serveur, le client doit chiffrer son paquet de nombreuses fois :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	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6248" y="22628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14876" y="2214560"/>
            <a:ext cx="41434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Client chiffre son paquet TCP avec clef publique du dernier nœud n-2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6248" y="35004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14876" y="350044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La dernière fois paquet TCP chiffré avec la clef publique du premier nœud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92867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951830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premier relai déchiffre le paquet avec sa clé numérotée 1 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48380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deuxième relai du 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45189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4282" y="57148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Les relais déchiffrent le paquet lors de la réception: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	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85786" y="2581337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Dernier serveur déchiffre ce paquet avec sa propre clé privée n et obtient l’original 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5720" y="254943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85786" y="200702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deuxième relai du 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5720" y="197511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3571868" y="3000378"/>
            <a:ext cx="1857388" cy="2143122"/>
            <a:chOff x="3000364" y="1857370"/>
            <a:chExt cx="2086569" cy="2342460"/>
          </a:xfrm>
        </p:grpSpPr>
        <p:pic>
          <p:nvPicPr>
            <p:cNvPr id="28" name="Picture 6" descr="Image associÃ©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29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425</Words>
  <PresentationFormat>Affichage à l'écran (16:9)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Utilisateur Windows</cp:lastModifiedBy>
  <cp:revision>156</cp:revision>
  <dcterms:created xsi:type="dcterms:W3CDTF">2018-06-14T20:41:13Z</dcterms:created>
  <dcterms:modified xsi:type="dcterms:W3CDTF">2018-06-18T11:26:08Z</dcterms:modified>
</cp:coreProperties>
</file>