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4" r:id="rId7"/>
    <p:sldId id="266" r:id="rId8"/>
    <p:sldId id="269" r:id="rId9"/>
    <p:sldId id="262" r:id="rId10"/>
    <p:sldId id="271" r:id="rId11"/>
    <p:sldId id="263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14D000"/>
    <a:srgbClr val="00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353" autoAdjust="0"/>
    <p:restoredTop sz="94660"/>
  </p:normalViewPr>
  <p:slideViewPr>
    <p:cSldViewPr>
      <p:cViewPr>
        <p:scale>
          <a:sx n="125" d="100"/>
          <a:sy n="125" d="100"/>
        </p:scale>
        <p:origin x="-605" y="14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17/06/2018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associÃ©e"/>
          <p:cNvPicPr>
            <a:picLocks noChangeAspect="1" noChangeArrowheads="1"/>
          </p:cNvPicPr>
          <p:nvPr/>
        </p:nvPicPr>
        <p:blipFill>
          <a:blip r:embed="rId2"/>
          <a:srcRect l="65999" t="35205" r="5841" b="34620"/>
          <a:stretch>
            <a:fillRect/>
          </a:stretch>
        </p:blipFill>
        <p:spPr bwMode="auto">
          <a:xfrm>
            <a:off x="6429388" y="2285998"/>
            <a:ext cx="2286016" cy="12858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ZoneTexte 6"/>
          <p:cNvSpPr txBox="1"/>
          <p:nvPr/>
        </p:nvSpPr>
        <p:spPr>
          <a:xfrm>
            <a:off x="0" y="1"/>
            <a:ext cx="57150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Alexandre CAILLOT</a:t>
            </a:r>
          </a:p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Alexis ROBERT</a:t>
            </a:r>
          </a:p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Florian HEBERT</a:t>
            </a:r>
          </a:p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Léandre PERROT</a:t>
            </a:r>
          </a:p>
          <a:p>
            <a:endParaRPr lang="fr-FR" sz="1400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 « </a:t>
            </a:r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VOUS </a:t>
            </a:r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PRESENTE » </a:t>
            </a:r>
          </a:p>
        </p:txBody>
      </p:sp>
      <p:pic>
        <p:nvPicPr>
          <p:cNvPr id="4" name="Picture 5" descr="RÃ©sultat de recherche d'images pour &quot;tor logo&quot;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14D000">
                <a:tint val="45000"/>
                <a:satMod val="400000"/>
              </a:srgbClr>
            </a:duotone>
            <a:lum bright="-55000" contrast="10000"/>
          </a:blip>
          <a:srcRect/>
          <a:stretch>
            <a:fillRect/>
          </a:stretch>
        </p:blipFill>
        <p:spPr bwMode="auto">
          <a:xfrm>
            <a:off x="3214678" y="500048"/>
            <a:ext cx="2793537" cy="4442500"/>
          </a:xfrm>
          <a:prstGeom prst="rect">
            <a:avLst/>
          </a:prstGeom>
          <a:noFill/>
          <a:effectLst/>
        </p:spPr>
      </p:pic>
      <p:pic>
        <p:nvPicPr>
          <p:cNvPr id="9218" name="Picture 2" descr="RÃ©sultat de recherche d'images pour &quot;tor logo&quot;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rgbClr val="14D000">
                <a:tint val="45000"/>
                <a:satMod val="400000"/>
              </a:srgbClr>
            </a:duotone>
            <a:lum bright="-38000" contrast="-2000"/>
          </a:blip>
          <a:srcRect/>
          <a:stretch>
            <a:fillRect/>
          </a:stretch>
        </p:blipFill>
        <p:spPr bwMode="auto">
          <a:xfrm>
            <a:off x="543346" y="1928808"/>
            <a:ext cx="2457018" cy="148526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SES FAILLES</a:t>
            </a:r>
          </a:p>
        </p:txBody>
      </p:sp>
      <p:pic>
        <p:nvPicPr>
          <p:cNvPr id="25602" name="Picture 2" descr="Image associÃ©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E5D7"/>
              </a:clrFrom>
              <a:clrTo>
                <a:srgbClr val="FDE5D7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7158" y="1071552"/>
            <a:ext cx="2717776" cy="2682997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214282" y="642924"/>
            <a:ext cx="27146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&gt;&gt; ATTAQUE DE TIME PATTERN</a:t>
            </a:r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400" dirty="0" smtClean="0"/>
              <a:t>	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643306" y="1214428"/>
            <a:ext cx="492922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&gt;&gt; Ecouter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les nœuds d’entrée et de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sortie</a:t>
            </a:r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&gt;&gt; Chances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d’écoute peut être augmentées si le pirate donne lui-même un motif temporel au flux, en inondant un nœud et en ralentissant donc le temps de traitement de la machine. </a:t>
            </a:r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&gt;&gt; Une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signature temporelle sera donc associée aux paquets qui traversent le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nœud</a:t>
            </a:r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400" dirty="0" smtClean="0"/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>
                <a:solidFill>
                  <a:srgbClr val="008000"/>
                </a:solidFill>
                <a:latin typeface="OCR A Extended" pitchFamily="50" charset="0"/>
              </a:rPr>
              <a:t>/ </a:t>
            </a:r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OUTILS</a:t>
            </a:r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62"/>
            <a:ext cx="1762125" cy="1295401"/>
          </a:xfrm>
          <a:prstGeom prst="rect">
            <a:avLst/>
          </a:prstGeom>
          <a:noFill/>
        </p:spPr>
      </p:pic>
      <p:pic>
        <p:nvPicPr>
          <p:cNvPr id="4100" name="Picture 4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000114"/>
            <a:ext cx="2286016" cy="910361"/>
          </a:xfrm>
          <a:prstGeom prst="rect">
            <a:avLst/>
          </a:prstGeom>
          <a:noFill/>
        </p:spPr>
      </p:pic>
      <p:sp>
        <p:nvSpPr>
          <p:cNvPr id="4102" name="AutoShape 6" descr="RÃ©sultat de recherche d'images pour &quot;PirateBrows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104" name="AutoShape 8" descr="RÃ©sultat de recherche d'images pour &quot;PirateBrowser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106" name="Picture 10" descr="RÃ©sultat de recherche d'images pour &quot;the pirate bay&quot;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034" y="2714626"/>
            <a:ext cx="1428680" cy="1617980"/>
          </a:xfrm>
          <a:prstGeom prst="rect">
            <a:avLst/>
          </a:prstGeom>
          <a:noFill/>
        </p:spPr>
      </p:pic>
      <p:pic>
        <p:nvPicPr>
          <p:cNvPr id="4108" name="Picture 12" descr="Logo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26" y="3071816"/>
            <a:ext cx="3000396" cy="1102710"/>
          </a:xfrm>
          <a:prstGeom prst="rect">
            <a:avLst/>
          </a:prstGeom>
          <a:noFill/>
        </p:spPr>
      </p:pic>
      <p:pic>
        <p:nvPicPr>
          <p:cNvPr id="4110" name="Picture 14" descr="RÃ©sultat de recherche d'images pour &quot;orbot logo&quot;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29454" y="1142990"/>
            <a:ext cx="2000264" cy="457203"/>
          </a:xfrm>
          <a:prstGeom prst="rect">
            <a:avLst/>
          </a:prstGeom>
          <a:noFill/>
        </p:spPr>
      </p:pic>
      <p:pic>
        <p:nvPicPr>
          <p:cNvPr id="4112" name="Picture 16" descr="Image associÃ©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29322" y="500048"/>
            <a:ext cx="1304900" cy="1304900"/>
          </a:xfrm>
          <a:prstGeom prst="rect">
            <a:avLst/>
          </a:prstGeom>
          <a:noFill/>
        </p:spPr>
      </p:pic>
      <p:pic>
        <p:nvPicPr>
          <p:cNvPr id="4114" name="Picture 18" descr="Logo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15206" y="3000378"/>
            <a:ext cx="914400" cy="1295401"/>
          </a:xfrm>
          <a:prstGeom prst="rect">
            <a:avLst/>
          </a:prstGeom>
          <a:noFill/>
        </p:spPr>
      </p:pic>
      <p:sp>
        <p:nvSpPr>
          <p:cNvPr id="12" name="ZoneTexte 11"/>
          <p:cNvSpPr txBox="1"/>
          <p:nvPr/>
        </p:nvSpPr>
        <p:spPr>
          <a:xfrm>
            <a:off x="7000892" y="264318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OCR A Extended" pitchFamily="50" charset="0"/>
              </a:rPr>
              <a:t>RICOCHET</a:t>
            </a:r>
            <a:endParaRPr lang="fr-FR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OCR A Extended" pitchFamily="5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57158" y="214297"/>
            <a:ext cx="55721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&gt;&gt; PLAN</a:t>
            </a: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</a:t>
            </a: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/ TOR C’EST QUOI ?</a:t>
            </a: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</a:t>
            </a: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/ L’ HISTOIRE DE TOR</a:t>
            </a:r>
          </a:p>
          <a:p>
            <a:endParaRPr lang="fr-FR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/ LE ROUTAGE EN OIGNONS</a:t>
            </a:r>
          </a:p>
          <a:p>
            <a:endParaRPr lang="fr-FR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/ DEROULEMENT D’UNE CONNEXION</a:t>
            </a:r>
          </a:p>
          <a:p>
            <a:endParaRPr lang="fr-FR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/ SES FAILLES</a:t>
            </a:r>
          </a:p>
          <a:p>
            <a:endParaRPr lang="fr-FR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b="1" dirty="0" smtClean="0">
                <a:solidFill>
                  <a:srgbClr val="008000"/>
                </a:solidFill>
                <a:latin typeface="OCR A Extended" pitchFamily="50" charset="0"/>
              </a:rPr>
              <a:t>	/ OUTILS</a:t>
            </a:r>
          </a:p>
          <a:p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pPr>
              <a:buFont typeface="Wingdings"/>
              <a:buChar char="Ø"/>
            </a:pPr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pPr>
              <a:buFont typeface="Wingdings"/>
              <a:buChar char="Ø"/>
            </a:pPr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pPr>
              <a:buFont typeface="Wingdings"/>
              <a:buChar char="Ø"/>
            </a:pPr>
            <a:endParaRPr lang="fr-FR" dirty="0" smtClean="0">
              <a:solidFill>
                <a:srgbClr val="008000"/>
              </a:solidFill>
              <a:latin typeface="OCR A Extended" pitchFamily="50" charset="0"/>
            </a:endParaRPr>
          </a:p>
        </p:txBody>
      </p:sp>
      <p:pic>
        <p:nvPicPr>
          <p:cNvPr id="7" name="Picture 5" descr="RÃ©sultat de recherche d'images pour &quot;tor logo&quot;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14D000">
                <a:tint val="45000"/>
                <a:satMod val="400000"/>
              </a:srgbClr>
            </a:duotone>
            <a:lum bright="-55000" contrast="10000"/>
          </a:blip>
          <a:srcRect/>
          <a:stretch>
            <a:fillRect/>
          </a:stretch>
        </p:blipFill>
        <p:spPr bwMode="auto">
          <a:xfrm>
            <a:off x="5993305" y="701000"/>
            <a:ext cx="2793537" cy="4442500"/>
          </a:xfrm>
          <a:prstGeom prst="rect">
            <a:avLst/>
          </a:prstGeom>
          <a:noFill/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TOR C’EST QUOI ?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57224" y="3929072"/>
            <a:ext cx="728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rgbClr val="008000"/>
                </a:solidFill>
                <a:latin typeface="OCR A Extended" pitchFamily="50" charset="0"/>
              </a:rPr>
              <a:t>&gt;&gt; Protection contre la surveillance (analyse de trafic)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OCR A Extended" pitchFamily="50" charset="0"/>
              </a:rPr>
              <a:t>&gt;&gt; Contourner la censure</a:t>
            </a:r>
          </a:p>
          <a:p>
            <a:r>
              <a:rPr lang="fr-FR" sz="1600" dirty="0" smtClean="0">
                <a:solidFill>
                  <a:srgbClr val="008000"/>
                </a:solidFill>
                <a:latin typeface="OCR A Extended" pitchFamily="50" charset="0"/>
              </a:rPr>
              <a:t>&gt;&gt; Eviter toute forme d’autorité et de contrôle</a:t>
            </a:r>
          </a:p>
        </p:txBody>
      </p:sp>
      <p:pic>
        <p:nvPicPr>
          <p:cNvPr id="17410" name="Picture 2" descr="Image associÃ©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714362"/>
            <a:ext cx="5738770" cy="3000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L’ HISTOIRE DE TOR</a:t>
            </a:r>
          </a:p>
        </p:txBody>
      </p:sp>
      <p:grpSp>
        <p:nvGrpSpPr>
          <p:cNvPr id="31" name="Groupe 30"/>
          <p:cNvGrpSpPr/>
          <p:nvPr/>
        </p:nvGrpSpPr>
        <p:grpSpPr>
          <a:xfrm>
            <a:off x="857224" y="1857370"/>
            <a:ext cx="6929486" cy="1575025"/>
            <a:chOff x="857224" y="1400082"/>
            <a:chExt cx="6929486" cy="1575025"/>
          </a:xfrm>
        </p:grpSpPr>
        <p:cxnSp>
          <p:nvCxnSpPr>
            <p:cNvPr id="4" name="Connecteur droit 3"/>
            <p:cNvCxnSpPr/>
            <p:nvPr/>
          </p:nvCxnSpPr>
          <p:spPr>
            <a:xfrm>
              <a:off x="857224" y="2071684"/>
              <a:ext cx="6876000" cy="15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/>
            <p:cNvSpPr txBox="1"/>
            <p:nvPr/>
          </p:nvSpPr>
          <p:spPr>
            <a:xfrm>
              <a:off x="1500166" y="2328776"/>
              <a:ext cx="228601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rgbClr val="008000"/>
                  </a:solidFill>
                  <a:latin typeface="OCR A Extended" pitchFamily="50" charset="0"/>
                </a:rPr>
                <a:t>1995 </a:t>
              </a:r>
            </a:p>
            <a:p>
              <a:r>
                <a:rPr lang="fr-FR" sz="1200" dirty="0" smtClean="0">
                  <a:solidFill>
                    <a:srgbClr val="008000"/>
                  </a:solidFill>
                  <a:latin typeface="OCR A Extended" pitchFamily="50" charset="0"/>
                </a:rPr>
                <a:t>&gt;&gt; Principe du routage en oignon</a:t>
              </a: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4500562" y="2214560"/>
              <a:ext cx="200026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rgbClr val="008000"/>
                  </a:solidFill>
                  <a:latin typeface="OCR A Extended" pitchFamily="50" charset="0"/>
                </a:rPr>
                <a:t>20 SEPTEMBRE 2002</a:t>
              </a:r>
            </a:p>
            <a:p>
              <a:r>
                <a:rPr lang="fr-FR" sz="1200" dirty="0" smtClean="0">
                  <a:solidFill>
                    <a:srgbClr val="008000"/>
                  </a:solidFill>
                  <a:latin typeface="OCR A Extended" pitchFamily="50" charset="0"/>
                </a:rPr>
                <a:t>&gt;&gt; Version alpha de TOR 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5786446" y="1428742"/>
              <a:ext cx="200026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 smtClean="0">
                  <a:solidFill>
                    <a:srgbClr val="008000"/>
                  </a:solidFill>
                  <a:latin typeface="OCR A Extended" pitchFamily="50" charset="0"/>
                </a:rPr>
                <a:t>DECEMBRE 2006</a:t>
              </a:r>
            </a:p>
            <a:p>
              <a:r>
                <a:rPr lang="fr-FR" sz="1200" dirty="0" smtClean="0">
                  <a:solidFill>
                    <a:srgbClr val="008000"/>
                  </a:solidFill>
                  <a:latin typeface="OCR A Extended" pitchFamily="50" charset="0"/>
                </a:rPr>
                <a:t>&gt;&gt; The Tor Project </a:t>
              </a:r>
            </a:p>
          </p:txBody>
        </p:sp>
        <p:grpSp>
          <p:nvGrpSpPr>
            <p:cNvPr id="44" name="Groupe 43"/>
            <p:cNvGrpSpPr/>
            <p:nvPr/>
          </p:nvGrpSpPr>
          <p:grpSpPr>
            <a:xfrm rot="19308034">
              <a:off x="1253847" y="1988826"/>
              <a:ext cx="72000" cy="500066"/>
              <a:chOff x="1500166" y="1214428"/>
              <a:chExt cx="72000" cy="500066"/>
            </a:xfrm>
          </p:grpSpPr>
          <p:cxnSp>
            <p:nvCxnSpPr>
              <p:cNvPr id="34" name="Connecteur droit 33"/>
              <p:cNvCxnSpPr>
                <a:stCxn id="39" idx="0"/>
                <a:endCxn id="42" idx="0"/>
              </p:cNvCxnSpPr>
              <p:nvPr/>
            </p:nvCxnSpPr>
            <p:spPr>
              <a:xfrm rot="16200000" flipH="1">
                <a:off x="1322133" y="1428461"/>
                <a:ext cx="428066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/>
              <p:cNvSpPr/>
              <p:nvPr/>
            </p:nvSpPr>
            <p:spPr>
              <a:xfrm>
                <a:off x="1500166" y="1214428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1500166" y="1642494"/>
                <a:ext cx="72000" cy="7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1" name="Groupe 50"/>
            <p:cNvGrpSpPr/>
            <p:nvPr/>
          </p:nvGrpSpPr>
          <p:grpSpPr>
            <a:xfrm>
              <a:off x="2022852" y="1400082"/>
              <a:ext cx="2763462" cy="760673"/>
              <a:chOff x="1692720" y="1400082"/>
              <a:chExt cx="2763462" cy="760673"/>
            </a:xfrm>
          </p:grpSpPr>
          <p:sp>
            <p:nvSpPr>
              <p:cNvPr id="29" name="ZoneTexte 28"/>
              <p:cNvSpPr txBox="1"/>
              <p:nvPr/>
            </p:nvSpPr>
            <p:spPr>
              <a:xfrm>
                <a:off x="2098728" y="1400082"/>
                <a:ext cx="235745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 smtClean="0">
                    <a:solidFill>
                      <a:srgbClr val="008000"/>
                    </a:solidFill>
                    <a:latin typeface="OCR A Extended" pitchFamily="50" charset="0"/>
                  </a:rPr>
                  <a:t>1997</a:t>
                </a:r>
              </a:p>
              <a:p>
                <a:r>
                  <a:rPr lang="fr-FR" sz="1200" dirty="0" smtClean="0">
                    <a:solidFill>
                      <a:srgbClr val="008000"/>
                    </a:solidFill>
                    <a:latin typeface="OCR A Extended" pitchFamily="50" charset="0"/>
                  </a:rPr>
                  <a:t>&gt;&gt; Amélioration du routage en oignon</a:t>
                </a:r>
              </a:p>
            </p:txBody>
          </p:sp>
          <p:grpSp>
            <p:nvGrpSpPr>
              <p:cNvPr id="47" name="Groupe 46"/>
              <p:cNvGrpSpPr/>
              <p:nvPr/>
            </p:nvGrpSpPr>
            <p:grpSpPr>
              <a:xfrm rot="2227621">
                <a:off x="1692720" y="1500241"/>
                <a:ext cx="312512" cy="660514"/>
                <a:chOff x="1379910" y="1048208"/>
                <a:chExt cx="312512" cy="666286"/>
              </a:xfrm>
            </p:grpSpPr>
            <p:cxnSp>
              <p:nvCxnSpPr>
                <p:cNvPr id="48" name="Connecteur droit 47"/>
                <p:cNvCxnSpPr>
                  <a:stCxn id="49" idx="4"/>
                  <a:endCxn id="50" idx="0"/>
                </p:cNvCxnSpPr>
                <p:nvPr/>
              </p:nvCxnSpPr>
              <p:spPr>
                <a:xfrm rot="3172379">
                  <a:off x="1327957" y="1225094"/>
                  <a:ext cx="416418" cy="31251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Ellipse 48"/>
                <p:cNvSpPr/>
                <p:nvPr/>
              </p:nvSpPr>
              <p:spPr>
                <a:xfrm>
                  <a:off x="1500166" y="1048208"/>
                  <a:ext cx="72000" cy="72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0" name="Ellipse 49"/>
                <p:cNvSpPr/>
                <p:nvPr/>
              </p:nvSpPr>
              <p:spPr>
                <a:xfrm>
                  <a:off x="1500166" y="1642494"/>
                  <a:ext cx="72000" cy="7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52" name="Groupe 51"/>
            <p:cNvGrpSpPr/>
            <p:nvPr/>
          </p:nvGrpSpPr>
          <p:grpSpPr>
            <a:xfrm rot="18191619">
              <a:off x="4151262" y="1925973"/>
              <a:ext cx="72001" cy="571504"/>
              <a:chOff x="1500166" y="1142990"/>
              <a:chExt cx="72001" cy="571504"/>
            </a:xfrm>
            <a:solidFill>
              <a:schemeClr val="bg1"/>
            </a:solidFill>
          </p:grpSpPr>
          <p:cxnSp>
            <p:nvCxnSpPr>
              <p:cNvPr id="53" name="Connecteur droit 52"/>
              <p:cNvCxnSpPr>
                <a:stCxn id="54" idx="0"/>
                <a:endCxn id="55" idx="0"/>
              </p:cNvCxnSpPr>
              <p:nvPr/>
            </p:nvCxnSpPr>
            <p:spPr>
              <a:xfrm rot="16200000" flipH="1" flipV="1">
                <a:off x="1286415" y="1392741"/>
                <a:ext cx="499504" cy="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Ellipse 53"/>
              <p:cNvSpPr/>
              <p:nvPr/>
            </p:nvSpPr>
            <p:spPr>
              <a:xfrm>
                <a:off x="1500167" y="1142990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1500166" y="1642494"/>
                <a:ext cx="72000" cy="7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7" name="Groupe 56"/>
            <p:cNvGrpSpPr/>
            <p:nvPr/>
          </p:nvGrpSpPr>
          <p:grpSpPr>
            <a:xfrm rot="1948458">
              <a:off x="5498285" y="1572718"/>
              <a:ext cx="229537" cy="571504"/>
              <a:chOff x="1194340" y="1287501"/>
              <a:chExt cx="229537" cy="571504"/>
            </a:xfrm>
            <a:solidFill>
              <a:schemeClr val="bg1"/>
            </a:solidFill>
          </p:grpSpPr>
          <p:cxnSp>
            <p:nvCxnSpPr>
              <p:cNvPr id="58" name="Connecteur droit 57"/>
              <p:cNvCxnSpPr>
                <a:stCxn id="59" idx="4"/>
                <a:endCxn id="60" idx="0"/>
              </p:cNvCxnSpPr>
              <p:nvPr/>
            </p:nvCxnSpPr>
            <p:spPr>
              <a:xfrm rot="3451542">
                <a:off x="1128781" y="1458485"/>
                <a:ext cx="360656" cy="229537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Ellipse 58"/>
              <p:cNvSpPr/>
              <p:nvPr/>
            </p:nvSpPr>
            <p:spPr>
              <a:xfrm>
                <a:off x="1273108" y="1287501"/>
                <a:ext cx="72000" cy="72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/>
              <p:cNvSpPr/>
              <p:nvPr/>
            </p:nvSpPr>
            <p:spPr>
              <a:xfrm>
                <a:off x="1273108" y="1787005"/>
                <a:ext cx="72000" cy="720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5364" name="AutoShape 4" descr="RÃ©sultat de recherche d'images pour &quot;tor ghost logo&quot;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366" name="AutoShape 6" descr="RÃ©sultat de recherche d'images pour &quot;tor ghost logo&quot;"/>
          <p:cNvSpPr>
            <a:spLocks noChangeAspect="1" noChangeArrowheads="1"/>
          </p:cNvSpPr>
          <p:nvPr/>
        </p:nvSpPr>
        <p:spPr bwMode="auto">
          <a:xfrm>
            <a:off x="155575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146" name="Picture 2" descr="RÃ©sultat de recherche d'images pour &quot;tor logo&quot;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14D000">
                <a:tint val="45000"/>
                <a:satMod val="400000"/>
              </a:srgbClr>
            </a:duotone>
            <a:lum bright="-46000" contrast="-10000"/>
          </a:blip>
          <a:srcRect/>
          <a:stretch>
            <a:fillRect/>
          </a:stretch>
        </p:blipFill>
        <p:spPr bwMode="auto">
          <a:xfrm>
            <a:off x="142844" y="1643056"/>
            <a:ext cx="788184" cy="1202179"/>
          </a:xfrm>
          <a:prstGeom prst="rect">
            <a:avLst/>
          </a:prstGeom>
          <a:noFill/>
        </p:spPr>
      </p:pic>
      <p:grpSp>
        <p:nvGrpSpPr>
          <p:cNvPr id="35" name="Groupe 34"/>
          <p:cNvGrpSpPr/>
          <p:nvPr/>
        </p:nvGrpSpPr>
        <p:grpSpPr>
          <a:xfrm>
            <a:off x="7057463" y="1643056"/>
            <a:ext cx="2086569" cy="2342460"/>
            <a:chOff x="3000364" y="1857370"/>
            <a:chExt cx="2086569" cy="2342460"/>
          </a:xfrm>
        </p:grpSpPr>
        <p:pic>
          <p:nvPicPr>
            <p:cNvPr id="6150" name="Picture 6" descr="Image associÃ©e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rgbClr val="14D000">
                  <a:tint val="45000"/>
                  <a:satMod val="400000"/>
                </a:srgbClr>
              </a:duotone>
              <a:lum bright="-42000" contrast="22000"/>
            </a:blip>
            <a:srcRect t="48864"/>
            <a:stretch>
              <a:fillRect/>
            </a:stretch>
          </p:blipFill>
          <p:spPr bwMode="auto">
            <a:xfrm>
              <a:off x="3000364" y="2928940"/>
              <a:ext cx="2086569" cy="1270890"/>
            </a:xfrm>
            <a:prstGeom prst="rect">
              <a:avLst/>
            </a:prstGeom>
            <a:noFill/>
          </p:spPr>
        </p:pic>
        <p:pic>
          <p:nvPicPr>
            <p:cNvPr id="33" name="Picture 2" descr="RÃ©sultat de recherche d'images pour &quot;tor logo&quot;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14D000">
                  <a:tint val="45000"/>
                  <a:satMod val="400000"/>
                </a:srgbClr>
              </a:duotone>
              <a:lum bright="-46000" contrast="-10000"/>
            </a:blip>
            <a:srcRect/>
            <a:stretch>
              <a:fillRect/>
            </a:stretch>
          </p:blipFill>
          <p:spPr bwMode="auto">
            <a:xfrm>
              <a:off x="3643306" y="1857370"/>
              <a:ext cx="788184" cy="120217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LE ROUTAGE EN OIGNONS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214282" y="571486"/>
            <a:ext cx="5786478" cy="4071966"/>
            <a:chOff x="2143108" y="642924"/>
            <a:chExt cx="5786478" cy="4071966"/>
          </a:xfrm>
        </p:grpSpPr>
        <p:grpSp>
          <p:nvGrpSpPr>
            <p:cNvPr id="7" name="Groupe 6"/>
            <p:cNvGrpSpPr/>
            <p:nvPr/>
          </p:nvGrpSpPr>
          <p:grpSpPr>
            <a:xfrm>
              <a:off x="2143108" y="642924"/>
              <a:ext cx="5786478" cy="4071966"/>
              <a:chOff x="-2428924" y="1381446"/>
              <a:chExt cx="5786478" cy="407196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-2428924" y="1643056"/>
                <a:ext cx="5786478" cy="38103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ZoneTexte 4"/>
              <p:cNvSpPr txBox="1"/>
              <p:nvPr/>
            </p:nvSpPr>
            <p:spPr>
              <a:xfrm>
                <a:off x="2997554" y="1381446"/>
                <a:ext cx="360000" cy="261610"/>
              </a:xfrm>
              <a:prstGeom prst="rect">
                <a:avLst/>
              </a:prstGeom>
              <a:noFill/>
              <a:ln w="12700">
                <a:solidFill>
                  <a:srgbClr val="008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smtClean="0">
                    <a:solidFill>
                      <a:srgbClr val="008000"/>
                    </a:solidFill>
                    <a:latin typeface="OCR A Extended" pitchFamily="50" charset="0"/>
                  </a:rPr>
                  <a:t>X</a:t>
                </a:r>
                <a:endParaRPr lang="fr-FR" sz="1400" dirty="0">
                  <a:solidFill>
                    <a:srgbClr val="008000"/>
                  </a:solidFill>
                  <a:latin typeface="OCR A Extended" pitchFamily="50" charset="0"/>
                </a:endParaRPr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2637554" y="1381446"/>
                <a:ext cx="360000" cy="261610"/>
              </a:xfrm>
              <a:prstGeom prst="rect">
                <a:avLst/>
              </a:prstGeom>
              <a:noFill/>
              <a:ln w="12700">
                <a:solidFill>
                  <a:srgbClr val="008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smtClean="0">
                    <a:solidFill>
                      <a:srgbClr val="008000"/>
                    </a:solidFill>
                    <a:latin typeface="OCR A Extended" pitchFamily="50" charset="0"/>
                  </a:rPr>
                  <a:t>_</a:t>
                </a:r>
                <a:endParaRPr lang="fr-FR" sz="1400" dirty="0">
                  <a:solidFill>
                    <a:srgbClr val="008000"/>
                  </a:solidFill>
                  <a:latin typeface="OCR A Extended" pitchFamily="50" charset="0"/>
                </a:endParaRPr>
              </a:p>
            </p:txBody>
          </p:sp>
        </p:grpSp>
        <p:pic>
          <p:nvPicPr>
            <p:cNvPr id="16386" name="Picture 2" descr="RÃ©sultat de recherche d'images pour &quot;routage en oignon&quot;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357422" y="1000114"/>
              <a:ext cx="5357850" cy="3645017"/>
            </a:xfrm>
            <a:prstGeom prst="rect">
              <a:avLst/>
            </a:prstGeom>
            <a:noFill/>
          </p:spPr>
        </p:pic>
      </p:grpSp>
      <p:sp>
        <p:nvSpPr>
          <p:cNvPr id="9" name="ZoneTexte 8"/>
          <p:cNvSpPr txBox="1"/>
          <p:nvPr/>
        </p:nvSpPr>
        <p:spPr>
          <a:xfrm>
            <a:off x="6072198" y="1357304"/>
            <a:ext cx="30003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Connexions passent par plusieurs proxys</a:t>
            </a:r>
          </a:p>
          <a:p>
            <a:endParaRPr lang="fr-FR" sz="1400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Chaque proxy chiffre les paquets chacun leur tour</a:t>
            </a:r>
          </a:p>
          <a:p>
            <a:endParaRPr lang="fr-FR" sz="1400" b="1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400" b="1" dirty="0" smtClean="0">
                <a:solidFill>
                  <a:srgbClr val="008000"/>
                </a:solidFill>
                <a:latin typeface="OCR A Extended" pitchFamily="50" charset="0"/>
              </a:rPr>
              <a:t>&gt;&gt; Seul le dernier proxy connait le message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LE ROUTAGE EN OIGNONS</a:t>
            </a:r>
          </a:p>
        </p:txBody>
      </p:sp>
      <p:grpSp>
        <p:nvGrpSpPr>
          <p:cNvPr id="8" name="Groupe 7"/>
          <p:cNvGrpSpPr/>
          <p:nvPr/>
        </p:nvGrpSpPr>
        <p:grpSpPr>
          <a:xfrm>
            <a:off x="428596" y="928676"/>
            <a:ext cx="8215370" cy="2677656"/>
            <a:chOff x="142844" y="3526033"/>
            <a:chExt cx="8215370" cy="2677656"/>
          </a:xfrm>
        </p:grpSpPr>
        <p:sp>
          <p:nvSpPr>
            <p:cNvPr id="6" name="ZoneTexte 5"/>
            <p:cNvSpPr txBox="1"/>
            <p:nvPr/>
          </p:nvSpPr>
          <p:spPr>
            <a:xfrm>
              <a:off x="1857356" y="3526033"/>
              <a:ext cx="650085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1400" b="1" dirty="0" smtClean="0">
                <a:solidFill>
                  <a:srgbClr val="008000"/>
                </a:solidFill>
                <a:latin typeface="OCR A Extended" pitchFamily="50" charset="0"/>
              </a:endParaRPr>
            </a:p>
            <a:p>
              <a:r>
                <a:rPr lang="fr-FR" sz="1400" b="1" dirty="0" smtClean="0">
                  <a:solidFill>
                    <a:srgbClr val="008000"/>
                  </a:solidFill>
                  <a:latin typeface="OCR A Extended" pitchFamily="50" charset="0"/>
                </a:rPr>
                <a:t>&gt;&gt; Permet d’échapper aux autorités de </a:t>
              </a:r>
              <a:r>
                <a:rPr lang="fr-FR" sz="1400" b="1" dirty="0" smtClean="0">
                  <a:solidFill>
                    <a:srgbClr val="008000"/>
                  </a:solidFill>
                  <a:latin typeface="OCR A Extended" pitchFamily="50" charset="0"/>
                </a:rPr>
                <a:t>certification</a:t>
              </a:r>
            </a:p>
            <a:p>
              <a:endParaRPr lang="fr-FR" sz="1400" b="1" dirty="0" smtClean="0">
                <a:solidFill>
                  <a:srgbClr val="008000"/>
                </a:solidFill>
                <a:latin typeface="OCR A Extended" pitchFamily="50" charset="0"/>
              </a:endParaRPr>
            </a:p>
            <a:p>
              <a:r>
                <a:rPr lang="fr-FR" sz="1400" b="1" dirty="0" smtClean="0">
                  <a:solidFill>
                    <a:srgbClr val="008000"/>
                  </a:solidFill>
                  <a:latin typeface="OCR A Extended" pitchFamily="50" charset="0"/>
                </a:rPr>
                <a:t>&gt;&gt; L’identité du propriétaire du site reste donc </a:t>
              </a:r>
              <a:r>
                <a:rPr lang="fr-FR" sz="1400" b="1" dirty="0" smtClean="0">
                  <a:solidFill>
                    <a:srgbClr val="008000"/>
                  </a:solidFill>
                  <a:latin typeface="OCR A Extended" pitchFamily="50" charset="0"/>
                </a:rPr>
                <a:t>anonyme</a:t>
              </a:r>
            </a:p>
            <a:p>
              <a:endParaRPr lang="fr-FR" sz="1400" b="1" dirty="0" smtClean="0">
                <a:solidFill>
                  <a:srgbClr val="008000"/>
                </a:solidFill>
                <a:latin typeface="OCR A Extended" pitchFamily="50" charset="0"/>
              </a:endParaRPr>
            </a:p>
            <a:p>
              <a:r>
                <a:rPr lang="fr-FR" sz="1400" b="1" dirty="0" smtClean="0">
                  <a:solidFill>
                    <a:srgbClr val="008000"/>
                  </a:solidFill>
                  <a:latin typeface="OCR A Extended" pitchFamily="50" charset="0"/>
                </a:rPr>
                <a:t>&gt;&gt; En </a:t>
              </a:r>
              <a:r>
                <a:rPr lang="fr-FR" sz="1400" b="1" dirty="0" smtClean="0">
                  <a:solidFill>
                    <a:srgbClr val="008000"/>
                  </a:solidFill>
                  <a:latin typeface="OCR A Extended" pitchFamily="50" charset="0"/>
                </a:rPr>
                <a:t>passant par des proxys grâce à TOR, la censure peut être contournée. Cependant le pays peut interdire l’accès aux relais TOR présents dans la liste </a:t>
              </a:r>
              <a:r>
                <a:rPr lang="fr-FR" sz="1400" b="1" dirty="0" smtClean="0">
                  <a:solidFill>
                    <a:srgbClr val="008000"/>
                  </a:solidFill>
                  <a:latin typeface="OCR A Extended" pitchFamily="50" charset="0"/>
                </a:rPr>
                <a:t>publique</a:t>
              </a:r>
            </a:p>
            <a:p>
              <a:endParaRPr lang="fr-FR" sz="1400" b="1" dirty="0" smtClean="0">
                <a:solidFill>
                  <a:srgbClr val="008000"/>
                </a:solidFill>
                <a:latin typeface="OCR A Extended" pitchFamily="50" charset="0"/>
              </a:endParaRPr>
            </a:p>
            <a:p>
              <a:r>
                <a:rPr lang="fr-FR" sz="1400" b="1" dirty="0" smtClean="0">
                  <a:solidFill>
                    <a:srgbClr val="008000"/>
                  </a:solidFill>
                  <a:latin typeface="OCR A Extended" pitchFamily="50" charset="0"/>
                </a:rPr>
                <a:t>&gt;&gt; Les relais fournis pour TOR sont gratuits</a:t>
              </a:r>
            </a:p>
            <a:p>
              <a:endParaRPr lang="fr-FR" sz="1400" b="1" dirty="0" smtClean="0">
                <a:solidFill>
                  <a:srgbClr val="008000"/>
                </a:solidFill>
                <a:latin typeface="OCR A Extended" pitchFamily="50" charset="0"/>
              </a:endParaRPr>
            </a:p>
            <a:p>
              <a:endParaRPr lang="fr-FR" sz="1400" b="1" dirty="0" smtClean="0">
                <a:solidFill>
                  <a:srgbClr val="008000"/>
                </a:solidFill>
                <a:latin typeface="OCR A Extended" pitchFamily="50" charset="0"/>
              </a:endParaRPr>
            </a:p>
          </p:txBody>
        </p:sp>
        <p:pic>
          <p:nvPicPr>
            <p:cNvPr id="4098" name="Picture 2" descr="RÃ©sultat de recherche d'images pour &quot;fallout&quot;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565" r="21370"/>
            <a:stretch>
              <a:fillRect/>
            </a:stretch>
          </p:blipFill>
          <p:spPr bwMode="auto">
            <a:xfrm>
              <a:off x="142844" y="3571882"/>
              <a:ext cx="1500198" cy="145434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DEROULEMENT D’UNE CONNEXION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20" y="1048398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1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85786" y="1071552"/>
            <a:ext cx="7429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C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lient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chiffre son paquet TCP avec clef publique du dernier nœud n</a:t>
            </a:r>
          </a:p>
          <a:p>
            <a:r>
              <a:rPr lang="fr-FR" sz="1400" dirty="0" smtClean="0"/>
              <a:t>	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786" y="1723247"/>
            <a:ext cx="7429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Paquet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TCP chiffré avec clef publique de l’avant-dernier nœud n-1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5720" y="1691340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2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grpSp>
        <p:nvGrpSpPr>
          <p:cNvPr id="13" name="Groupe 12"/>
          <p:cNvGrpSpPr/>
          <p:nvPr/>
        </p:nvGrpSpPr>
        <p:grpSpPr>
          <a:xfrm>
            <a:off x="214282" y="2285998"/>
            <a:ext cx="3786214" cy="2643206"/>
            <a:chOff x="2143108" y="904534"/>
            <a:chExt cx="5786478" cy="3810356"/>
          </a:xfrm>
        </p:grpSpPr>
        <p:sp>
          <p:nvSpPr>
            <p:cNvPr id="16" name="Rectangle 15"/>
            <p:cNvSpPr/>
            <p:nvPr/>
          </p:nvSpPr>
          <p:spPr>
            <a:xfrm>
              <a:off x="2143108" y="904534"/>
              <a:ext cx="5786478" cy="38103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Picture 2" descr="RÃ©sultat de recherche d'images pour &quot;routage en oignon&quot;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2357422" y="1000114"/>
              <a:ext cx="5357850" cy="3645017"/>
            </a:xfrm>
            <a:prstGeom prst="rect">
              <a:avLst/>
            </a:prstGeom>
            <a:noFill/>
          </p:spPr>
        </p:pic>
      </p:grpSp>
      <p:sp>
        <p:nvSpPr>
          <p:cNvPr id="19" name="ZoneTexte 18"/>
          <p:cNvSpPr txBox="1"/>
          <p:nvPr/>
        </p:nvSpPr>
        <p:spPr>
          <a:xfrm>
            <a:off x="142844" y="571486"/>
            <a:ext cx="9072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&gt;&gt; Pour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acheminer un 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paquet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 au serveur, le client doit chiffrer son paquet de nombreuses fois :</a:t>
            </a:r>
          </a:p>
          <a:p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> </a:t>
            </a:r>
            <a:r>
              <a:rPr lang="fr-FR" sz="1400" dirty="0" smtClean="0"/>
              <a:t>	</a:t>
            </a:r>
            <a:endParaRPr lang="fr-FR" sz="14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4286248" y="2262844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3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714876" y="2214560"/>
            <a:ext cx="41434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C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lient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chiffre son paquet TCP avec clef publique du dernier nœud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n-2</a:t>
            </a: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400" dirty="0" smtClean="0"/>
              <a:t>	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86248" y="3500444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X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4714876" y="3500444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La dernière fois paquet TCP chiffré avec la clef publique du premier nœud</a:t>
            </a:r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DEROULEMENT D’UNE CONNEXION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85720" y="928676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1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85786" y="951830"/>
            <a:ext cx="7429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Le premier relai déchiffre le paquet avec sa clé numérotée 1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	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5786" y="1483803"/>
            <a:ext cx="7429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le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deuxième relai du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circuit déchiffre le paquet avec la clef </a:t>
            </a:r>
            <a:r>
              <a:rPr lang="fr-FR" sz="1200" i="1" dirty="0" smtClean="0">
                <a:solidFill>
                  <a:srgbClr val="008000"/>
                </a:solidFill>
                <a:latin typeface="OCR A Extended" pitchFamily="50" charset="0"/>
              </a:rPr>
              <a:t>2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	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5720" y="1451896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2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14282" y="571486"/>
            <a:ext cx="885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&gt;&gt; Les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relais déchiffrent le paquet lors de la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réception:</a:t>
            </a:r>
            <a:endParaRPr lang="fr-FR" sz="1200" dirty="0" smtClean="0">
              <a:solidFill>
                <a:srgbClr val="008000"/>
              </a:solidFill>
              <a:latin typeface="OCR A Extended" pitchFamily="50" charset="0"/>
            </a:endParaRPr>
          </a:p>
          <a:p>
            <a:r>
              <a:rPr lang="fr-FR" sz="1400" dirty="0" smtClean="0"/>
              <a:t/>
            </a:r>
            <a:br>
              <a:rPr lang="fr-FR" sz="1400" dirty="0" smtClean="0"/>
            </a:br>
            <a:r>
              <a:rPr lang="fr-FR" sz="1400" dirty="0" smtClean="0"/>
              <a:t> </a:t>
            </a:r>
            <a:r>
              <a:rPr lang="fr-FR" sz="1400" dirty="0" smtClean="0"/>
              <a:t>	</a:t>
            </a:r>
            <a:endParaRPr lang="fr-FR" sz="1400" dirty="0" smtClean="0"/>
          </a:p>
        </p:txBody>
      </p:sp>
      <p:sp>
        <p:nvSpPr>
          <p:cNvPr id="18" name="ZoneTexte 17"/>
          <p:cNvSpPr txBox="1"/>
          <p:nvPr/>
        </p:nvSpPr>
        <p:spPr>
          <a:xfrm>
            <a:off x="785786" y="2581337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Dernier serveur déchiffre ce paquet avec sa propre clé privée n et obtient l’original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	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5720" y="2549430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X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85786" y="2007023"/>
            <a:ext cx="7429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le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deuxième relai du 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circuit déchiffre le paquet avec la clef </a:t>
            </a:r>
            <a:r>
              <a:rPr lang="fr-FR" sz="1200" i="1" dirty="0" smtClean="0">
                <a:solidFill>
                  <a:srgbClr val="008000"/>
                </a:solidFill>
                <a:latin typeface="OCR A Extended" pitchFamily="50" charset="0"/>
              </a:rPr>
              <a:t>3</a:t>
            </a:r>
            <a:r>
              <a:rPr lang="fr-FR" sz="1200" dirty="0" smtClean="0">
                <a:solidFill>
                  <a:srgbClr val="008000"/>
                </a:solidFill>
                <a:latin typeface="OCR A Extended" pitchFamily="50" charset="0"/>
              </a:rPr>
              <a:t>	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5720" y="1975116"/>
            <a:ext cx="360000" cy="36000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>
                <a:solidFill>
                  <a:srgbClr val="008000"/>
                </a:solidFill>
                <a:latin typeface="OCR A Extended" pitchFamily="50" charset="0"/>
              </a:rPr>
              <a:t>3</a:t>
            </a:r>
            <a:endParaRPr lang="fr-FR" sz="1400" dirty="0">
              <a:solidFill>
                <a:srgbClr val="008000"/>
              </a:solidFill>
              <a:latin typeface="OCR A Extended" pitchFamily="50" charset="0"/>
            </a:endParaRPr>
          </a:p>
        </p:txBody>
      </p:sp>
      <p:grpSp>
        <p:nvGrpSpPr>
          <p:cNvPr id="27" name="Groupe 26"/>
          <p:cNvGrpSpPr/>
          <p:nvPr/>
        </p:nvGrpSpPr>
        <p:grpSpPr>
          <a:xfrm>
            <a:off x="3571868" y="3000378"/>
            <a:ext cx="1857388" cy="2143122"/>
            <a:chOff x="3000364" y="1857370"/>
            <a:chExt cx="2086569" cy="2342460"/>
          </a:xfrm>
        </p:grpSpPr>
        <p:pic>
          <p:nvPicPr>
            <p:cNvPr id="28" name="Picture 6" descr="Image associÃ©e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prstClr val="black"/>
                <a:srgbClr val="14D000">
                  <a:tint val="45000"/>
                  <a:satMod val="400000"/>
                </a:srgbClr>
              </a:duotone>
              <a:lum bright="-42000" contrast="22000"/>
            </a:blip>
            <a:srcRect t="48864"/>
            <a:stretch>
              <a:fillRect/>
            </a:stretch>
          </p:blipFill>
          <p:spPr bwMode="auto">
            <a:xfrm>
              <a:off x="3000364" y="2928940"/>
              <a:ext cx="2086569" cy="1270890"/>
            </a:xfrm>
            <a:prstGeom prst="rect">
              <a:avLst/>
            </a:prstGeom>
            <a:noFill/>
          </p:spPr>
        </p:pic>
        <p:pic>
          <p:nvPicPr>
            <p:cNvPr id="29" name="Picture 2" descr="RÃ©sultat de recherche d'images pour &quot;tor logo&quot;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14D000">
                  <a:tint val="45000"/>
                  <a:satMod val="400000"/>
                </a:srgbClr>
              </a:duotone>
              <a:lum bright="-46000" contrast="-10000"/>
            </a:blip>
            <a:srcRect/>
            <a:stretch>
              <a:fillRect/>
            </a:stretch>
          </p:blipFill>
          <p:spPr bwMode="auto">
            <a:xfrm>
              <a:off x="3643306" y="1857370"/>
              <a:ext cx="788184" cy="1202179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14282" y="71421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8000"/>
                </a:solidFill>
                <a:latin typeface="OCR A Extended" pitchFamily="50" charset="0"/>
              </a:rPr>
              <a:t>/ SES FAILLES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2357422" y="1000114"/>
            <a:ext cx="4143404" cy="2214578"/>
            <a:chOff x="214282" y="833095"/>
            <a:chExt cx="5786478" cy="2881663"/>
          </a:xfrm>
        </p:grpSpPr>
        <p:sp>
          <p:nvSpPr>
            <p:cNvPr id="7" name="Rectangle 6"/>
            <p:cNvSpPr/>
            <p:nvPr/>
          </p:nvSpPr>
          <p:spPr>
            <a:xfrm>
              <a:off x="214282" y="833095"/>
              <a:ext cx="5786478" cy="28816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122" name="Picture 2" descr="RÃ©sultat de recherche d'images pour &quot;faille informatique&quot;"/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14D00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214282" y="928676"/>
              <a:ext cx="5764306" cy="278608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  <p:pic>
        <p:nvPicPr>
          <p:cNvPr id="5124" name="Picture 4" descr="RÃ©sultat de recherche d'images pour &quot;javascript logo&quot;"/>
          <p:cNvPicPr>
            <a:picLocks noChangeAspect="1" noChangeArrowheads="1"/>
          </p:cNvPicPr>
          <p:nvPr/>
        </p:nvPicPr>
        <p:blipFill>
          <a:blip r:embed="rId3"/>
          <a:srcRect l="26495" r="26630"/>
          <a:stretch>
            <a:fillRect/>
          </a:stretch>
        </p:blipFill>
        <p:spPr bwMode="auto">
          <a:xfrm>
            <a:off x="571472" y="1357304"/>
            <a:ext cx="1033469" cy="1347994"/>
          </a:xfrm>
          <a:prstGeom prst="rect">
            <a:avLst/>
          </a:prstGeom>
          <a:noFill/>
        </p:spPr>
      </p:pic>
      <p:pic>
        <p:nvPicPr>
          <p:cNvPr id="5128" name="Picture 8" descr="Fichier:Seal of the U.S. National Security Agency.sv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5206" y="1500180"/>
            <a:ext cx="1285884" cy="1285884"/>
          </a:xfrm>
          <a:prstGeom prst="rect">
            <a:avLst/>
          </a:prstGeom>
          <a:noFill/>
        </p:spPr>
      </p:pic>
      <p:pic>
        <p:nvPicPr>
          <p:cNvPr id="5130" name="Picture 10" descr="RÃ©sultat de recherche d'images pour &quot;GCHQ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40" y="3357568"/>
            <a:ext cx="2667000" cy="1238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359</Words>
  <PresentationFormat>Affichage à l'écran (16:9)</PresentationFormat>
  <Paragraphs>94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</dc:creator>
  <cp:lastModifiedBy>Utilisateur Windows</cp:lastModifiedBy>
  <cp:revision>131</cp:revision>
  <dcterms:created xsi:type="dcterms:W3CDTF">2018-06-14T20:41:13Z</dcterms:created>
  <dcterms:modified xsi:type="dcterms:W3CDTF">2018-06-17T10:52:07Z</dcterms:modified>
</cp:coreProperties>
</file>