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-588" y="7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631D-0E10-4602-90F2-564C5A911BF4}" type="datetimeFigureOut">
              <a:rPr lang="es-CO" smtClean="0"/>
              <a:pPr/>
              <a:t>04/03/2013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EB5C-700E-4458-83D0-03FF84C4EBD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631D-0E10-4602-90F2-564C5A911BF4}" type="datetimeFigureOut">
              <a:rPr lang="es-CO" smtClean="0"/>
              <a:pPr/>
              <a:t>04/03/2013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EB5C-700E-4458-83D0-03FF84C4EBD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631D-0E10-4602-90F2-564C5A911BF4}" type="datetimeFigureOut">
              <a:rPr lang="es-CO" smtClean="0"/>
              <a:pPr/>
              <a:t>04/03/2013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EB5C-700E-4458-83D0-03FF84C4EBD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631D-0E10-4602-90F2-564C5A911BF4}" type="datetimeFigureOut">
              <a:rPr lang="es-CO" smtClean="0"/>
              <a:pPr/>
              <a:t>04/03/2013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EB5C-700E-4458-83D0-03FF84C4EBD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631D-0E10-4602-90F2-564C5A911BF4}" type="datetimeFigureOut">
              <a:rPr lang="es-CO" smtClean="0"/>
              <a:pPr/>
              <a:t>04/03/2013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EB5C-700E-4458-83D0-03FF84C4EBD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631D-0E10-4602-90F2-564C5A911BF4}" type="datetimeFigureOut">
              <a:rPr lang="es-CO" smtClean="0"/>
              <a:pPr/>
              <a:t>04/03/2013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EB5C-700E-4458-83D0-03FF84C4EBD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631D-0E10-4602-90F2-564C5A911BF4}" type="datetimeFigureOut">
              <a:rPr lang="es-CO" smtClean="0"/>
              <a:pPr/>
              <a:t>04/03/2013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EB5C-700E-4458-83D0-03FF84C4EBD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631D-0E10-4602-90F2-564C5A911BF4}" type="datetimeFigureOut">
              <a:rPr lang="es-CO" smtClean="0"/>
              <a:pPr/>
              <a:t>04/03/2013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EB5C-700E-4458-83D0-03FF84C4EBD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631D-0E10-4602-90F2-564C5A911BF4}" type="datetimeFigureOut">
              <a:rPr lang="es-CO" smtClean="0"/>
              <a:pPr/>
              <a:t>04/03/2013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EB5C-700E-4458-83D0-03FF84C4EBD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631D-0E10-4602-90F2-564C5A911BF4}" type="datetimeFigureOut">
              <a:rPr lang="es-CO" smtClean="0"/>
              <a:pPr/>
              <a:t>04/03/2013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EB5C-700E-4458-83D0-03FF84C4EBD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631D-0E10-4602-90F2-564C5A911BF4}" type="datetimeFigureOut">
              <a:rPr lang="es-CO" smtClean="0"/>
              <a:pPr/>
              <a:t>04/03/2013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2EB5C-700E-4458-83D0-03FF84C4EBD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0631D-0E10-4602-90F2-564C5A911BF4}" type="datetimeFigureOut">
              <a:rPr lang="es-CO" smtClean="0"/>
              <a:pPr/>
              <a:t>04/03/2013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2EB5C-700E-4458-83D0-03FF84C4EBD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41 Rectángulo"/>
          <p:cNvSpPr/>
          <p:nvPr/>
        </p:nvSpPr>
        <p:spPr>
          <a:xfrm>
            <a:off x="1758950" y="1663700"/>
            <a:ext cx="4552950" cy="4552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5 Elipse"/>
          <p:cNvSpPr/>
          <p:nvPr/>
        </p:nvSpPr>
        <p:spPr>
          <a:xfrm>
            <a:off x="3182470" y="3106270"/>
            <a:ext cx="1676400" cy="1676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7 Conector recto"/>
          <p:cNvCxnSpPr/>
          <p:nvPr/>
        </p:nvCxnSpPr>
        <p:spPr>
          <a:xfrm>
            <a:off x="1758950" y="3003456"/>
            <a:ext cx="4572000" cy="1588"/>
          </a:xfrm>
          <a:prstGeom prst="line">
            <a:avLst/>
          </a:prstGeom>
          <a:ln w="1143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Elipse"/>
          <p:cNvSpPr/>
          <p:nvPr/>
        </p:nvSpPr>
        <p:spPr>
          <a:xfrm>
            <a:off x="3301625" y="3215715"/>
            <a:ext cx="1447800" cy="14478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8" name="17 Conector recto"/>
          <p:cNvCxnSpPr/>
          <p:nvPr/>
        </p:nvCxnSpPr>
        <p:spPr>
          <a:xfrm>
            <a:off x="4038600" y="3111500"/>
            <a:ext cx="2926080" cy="158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>
            <a:off x="4038600" y="3060700"/>
            <a:ext cx="2926080" cy="158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7086600" y="294483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gap</a:t>
            </a:r>
            <a:endParaRPr lang="es-CO" sz="1200" dirty="0"/>
          </a:p>
        </p:txBody>
      </p:sp>
      <p:cxnSp>
        <p:nvCxnSpPr>
          <p:cNvPr id="28" name="27 Conector recto"/>
          <p:cNvCxnSpPr/>
          <p:nvPr/>
        </p:nvCxnSpPr>
        <p:spPr>
          <a:xfrm>
            <a:off x="4038600" y="3943350"/>
            <a:ext cx="2926080" cy="158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Multiplicar"/>
          <p:cNvSpPr/>
          <p:nvPr/>
        </p:nvSpPr>
        <p:spPr>
          <a:xfrm>
            <a:off x="3975100" y="3889375"/>
            <a:ext cx="101600" cy="101600"/>
          </a:xfrm>
          <a:prstGeom prst="mathMultiply">
            <a:avLst>
              <a:gd name="adj1" fmla="val 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32 CuadroTexto"/>
          <p:cNvSpPr txBox="1"/>
          <p:nvPr/>
        </p:nvSpPr>
        <p:spPr>
          <a:xfrm>
            <a:off x="3787770" y="3886200"/>
            <a:ext cx="5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(0,0)</a:t>
            </a:r>
            <a:endParaRPr lang="es-CO" sz="1200" dirty="0"/>
          </a:p>
        </p:txBody>
      </p:sp>
      <p:cxnSp>
        <p:nvCxnSpPr>
          <p:cNvPr id="36" name="35 Conector recto"/>
          <p:cNvCxnSpPr/>
          <p:nvPr/>
        </p:nvCxnSpPr>
        <p:spPr>
          <a:xfrm>
            <a:off x="4038600" y="3209926"/>
            <a:ext cx="2926080" cy="158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/>
          <p:nvPr/>
        </p:nvCxnSpPr>
        <p:spPr>
          <a:xfrm rot="5400000">
            <a:off x="6555265" y="3581400"/>
            <a:ext cx="762000" cy="1588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6" name="55 CuadroTexto"/>
          <p:cNvSpPr txBox="1"/>
          <p:nvPr/>
        </p:nvSpPr>
        <p:spPr>
          <a:xfrm>
            <a:off x="7162800" y="3443695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r</a:t>
            </a:r>
          </a:p>
        </p:txBody>
      </p:sp>
      <p:sp>
        <p:nvSpPr>
          <p:cNvPr id="59" name="58 CuadroTexto"/>
          <p:cNvSpPr txBox="1"/>
          <p:nvPr/>
        </p:nvSpPr>
        <p:spPr>
          <a:xfrm>
            <a:off x="6319845" y="3157541"/>
            <a:ext cx="3048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w</a:t>
            </a:r>
            <a:endParaRPr lang="es-CO" sz="1200" dirty="0"/>
          </a:p>
        </p:txBody>
      </p:sp>
      <p:sp>
        <p:nvSpPr>
          <p:cNvPr id="67" name="66 Flecha arriba y abajo"/>
          <p:cNvSpPr/>
          <p:nvPr/>
        </p:nvSpPr>
        <p:spPr>
          <a:xfrm>
            <a:off x="6424614" y="3109919"/>
            <a:ext cx="73152" cy="100584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8" name="67 Flecha arriba y abajo"/>
          <p:cNvSpPr/>
          <p:nvPr/>
        </p:nvSpPr>
        <p:spPr>
          <a:xfrm>
            <a:off x="6429378" y="2952748"/>
            <a:ext cx="73152" cy="100584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9" name="68 Conector recto"/>
          <p:cNvCxnSpPr/>
          <p:nvPr/>
        </p:nvCxnSpPr>
        <p:spPr>
          <a:xfrm>
            <a:off x="4038600" y="2951160"/>
            <a:ext cx="2926080" cy="158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72 Rectángulo"/>
          <p:cNvSpPr/>
          <p:nvPr/>
        </p:nvSpPr>
        <p:spPr>
          <a:xfrm>
            <a:off x="2209800" y="2057400"/>
            <a:ext cx="3733800" cy="3733800"/>
          </a:xfrm>
          <a:prstGeom prst="rect">
            <a:avLst/>
          </a:prstGeom>
          <a:noFill/>
          <a:ln w="9525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5" name="74 CuadroTexto"/>
          <p:cNvSpPr txBox="1"/>
          <p:nvPr/>
        </p:nvSpPr>
        <p:spPr>
          <a:xfrm>
            <a:off x="7162800" y="58813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err="1" smtClean="0"/>
              <a:t>dpml</a:t>
            </a:r>
            <a:endParaRPr lang="es-CO" sz="1200" dirty="0"/>
          </a:p>
        </p:txBody>
      </p:sp>
      <p:cxnSp>
        <p:nvCxnSpPr>
          <p:cNvPr id="80" name="79 Conector recto"/>
          <p:cNvCxnSpPr/>
          <p:nvPr/>
        </p:nvCxnSpPr>
        <p:spPr>
          <a:xfrm>
            <a:off x="4038600" y="5789612"/>
            <a:ext cx="2926080" cy="158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"/>
          <p:cNvCxnSpPr/>
          <p:nvPr/>
        </p:nvCxnSpPr>
        <p:spPr>
          <a:xfrm>
            <a:off x="4038600" y="6215062"/>
            <a:ext cx="2926080" cy="158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recto de flecha"/>
          <p:cNvCxnSpPr/>
          <p:nvPr/>
        </p:nvCxnSpPr>
        <p:spPr>
          <a:xfrm rot="5400000">
            <a:off x="6708142" y="6019324"/>
            <a:ext cx="457200" cy="953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4" name="83 Conector recto"/>
          <p:cNvCxnSpPr/>
          <p:nvPr/>
        </p:nvCxnSpPr>
        <p:spPr>
          <a:xfrm>
            <a:off x="4038600" y="4787900"/>
            <a:ext cx="2926080" cy="158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Conector recto de flecha"/>
          <p:cNvCxnSpPr/>
          <p:nvPr/>
        </p:nvCxnSpPr>
        <p:spPr>
          <a:xfrm rot="16200000" flipH="1">
            <a:off x="6439934" y="5294868"/>
            <a:ext cx="990598" cy="2065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7" name="86 CuadroTexto"/>
          <p:cNvSpPr txBox="1"/>
          <p:nvPr/>
        </p:nvSpPr>
        <p:spPr>
          <a:xfrm>
            <a:off x="7162800" y="51574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err="1" smtClean="0"/>
              <a:t>pad</a:t>
            </a:r>
            <a:endParaRPr lang="es-CO" sz="1200" dirty="0"/>
          </a:p>
        </p:txBody>
      </p:sp>
      <p:sp>
        <p:nvSpPr>
          <p:cNvPr id="106" name="105 Flecha izquierda"/>
          <p:cNvSpPr/>
          <p:nvPr/>
        </p:nvSpPr>
        <p:spPr>
          <a:xfrm>
            <a:off x="6994299" y="3060470"/>
            <a:ext cx="92301" cy="45719"/>
          </a:xfrm>
          <a:prstGeom prst="leftArrow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0" name="109 Triángulo isósceles"/>
          <p:cNvSpPr/>
          <p:nvPr/>
        </p:nvSpPr>
        <p:spPr>
          <a:xfrm rot="5400000">
            <a:off x="2202180" y="2918460"/>
            <a:ext cx="228600" cy="152400"/>
          </a:xfrm>
          <a:prstGeom prst="triangle">
            <a:avLst/>
          </a:prstGeom>
          <a:solidFill>
            <a:srgbClr val="FFC000"/>
          </a:solidFill>
          <a:ln>
            <a:noFill/>
          </a:ln>
          <a:effectLst>
            <a:glow rad="63500">
              <a:schemeClr val="accent2">
                <a:lumMod val="20000"/>
                <a:lumOff val="80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2" name="111 Conector recto de flecha"/>
          <p:cNvCxnSpPr/>
          <p:nvPr/>
        </p:nvCxnSpPr>
        <p:spPr>
          <a:xfrm rot="5400000">
            <a:off x="2377440" y="2804313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112 Conector recto de flecha"/>
          <p:cNvCxnSpPr/>
          <p:nvPr/>
        </p:nvCxnSpPr>
        <p:spPr>
          <a:xfrm rot="5400000">
            <a:off x="5471954" y="2803519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113 Conector recto"/>
          <p:cNvCxnSpPr/>
          <p:nvPr/>
        </p:nvCxnSpPr>
        <p:spPr>
          <a:xfrm>
            <a:off x="2514600" y="2689186"/>
            <a:ext cx="4450080" cy="2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114 CuadroTexto"/>
          <p:cNvSpPr txBox="1"/>
          <p:nvPr/>
        </p:nvSpPr>
        <p:spPr>
          <a:xfrm>
            <a:off x="7086600" y="25400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err="1" smtClean="0"/>
              <a:t>iniflux</a:t>
            </a:r>
            <a:r>
              <a:rPr lang="es-CO" sz="1200" dirty="0" smtClean="0"/>
              <a:t>, </a:t>
            </a:r>
            <a:r>
              <a:rPr lang="es-CO" sz="1200" dirty="0" err="1" smtClean="0"/>
              <a:t>endflux</a:t>
            </a:r>
            <a:endParaRPr lang="es-CO" sz="1200" dirty="0"/>
          </a:p>
        </p:txBody>
      </p:sp>
      <p:sp>
        <p:nvSpPr>
          <p:cNvPr id="118" name="117 CuadroTexto"/>
          <p:cNvSpPr txBox="1"/>
          <p:nvPr/>
        </p:nvSpPr>
        <p:spPr>
          <a:xfrm>
            <a:off x="1968500" y="304165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err="1" smtClean="0"/>
              <a:t>source</a:t>
            </a:r>
            <a:endParaRPr lang="es-CO" sz="1200" dirty="0"/>
          </a:p>
        </p:txBody>
      </p:sp>
      <p:cxnSp>
        <p:nvCxnSpPr>
          <p:cNvPr id="38" name="37 Conector recto de flecha"/>
          <p:cNvCxnSpPr/>
          <p:nvPr/>
        </p:nvCxnSpPr>
        <p:spPr>
          <a:xfrm rot="16200000" flipH="1">
            <a:off x="-668359" y="3944960"/>
            <a:ext cx="4546598" cy="9478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1371600" y="3544669"/>
            <a:ext cx="381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endParaRPr lang="es-CO" sz="1200" dirty="0" smtClean="0"/>
          </a:p>
          <a:p>
            <a:pPr algn="r"/>
            <a:r>
              <a:rPr lang="es-CO" sz="1200" dirty="0" err="1" smtClean="0"/>
              <a:t>sxy</a:t>
            </a:r>
            <a:endParaRPr lang="es-CO" sz="1200" dirty="0"/>
          </a:p>
          <a:p>
            <a:pPr algn="r"/>
            <a:endParaRPr lang="es-CO" sz="1200" dirty="0"/>
          </a:p>
        </p:txBody>
      </p:sp>
      <p:cxnSp>
        <p:nvCxnSpPr>
          <p:cNvPr id="40" name="39 Conector recto de flecha"/>
          <p:cNvCxnSpPr/>
          <p:nvPr/>
        </p:nvCxnSpPr>
        <p:spPr>
          <a:xfrm>
            <a:off x="1752600" y="1447800"/>
            <a:ext cx="4572000" cy="1588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1" name="40 CuadroTexto"/>
          <p:cNvSpPr txBox="1"/>
          <p:nvPr/>
        </p:nvSpPr>
        <p:spPr>
          <a:xfrm>
            <a:off x="3733800" y="1323201"/>
            <a:ext cx="6096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200" dirty="0" err="1" smtClean="0"/>
              <a:t>sxy</a:t>
            </a:r>
            <a:endParaRPr lang="es-CO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71 Rectángulo"/>
          <p:cNvSpPr/>
          <p:nvPr/>
        </p:nvSpPr>
        <p:spPr>
          <a:xfrm>
            <a:off x="1758950" y="1663700"/>
            <a:ext cx="4552950" cy="4552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5 Elipse"/>
          <p:cNvSpPr/>
          <p:nvPr/>
        </p:nvSpPr>
        <p:spPr>
          <a:xfrm>
            <a:off x="3182470" y="3106270"/>
            <a:ext cx="1676400" cy="1676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7 Conector recto"/>
          <p:cNvCxnSpPr/>
          <p:nvPr/>
        </p:nvCxnSpPr>
        <p:spPr>
          <a:xfrm>
            <a:off x="1758950" y="3003456"/>
            <a:ext cx="4572000" cy="1588"/>
          </a:xfrm>
          <a:prstGeom prst="line">
            <a:avLst/>
          </a:prstGeom>
          <a:ln w="1143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Elipse"/>
          <p:cNvSpPr/>
          <p:nvPr/>
        </p:nvSpPr>
        <p:spPr>
          <a:xfrm>
            <a:off x="3301625" y="3215715"/>
            <a:ext cx="1447800" cy="14478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8" name="17 Conector recto"/>
          <p:cNvCxnSpPr/>
          <p:nvPr/>
        </p:nvCxnSpPr>
        <p:spPr>
          <a:xfrm>
            <a:off x="4038600" y="3111500"/>
            <a:ext cx="2926080" cy="158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>
            <a:off x="4038600" y="3060700"/>
            <a:ext cx="2926080" cy="158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7086600" y="294483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gap</a:t>
            </a:r>
            <a:endParaRPr lang="es-CO" sz="1200" dirty="0"/>
          </a:p>
        </p:txBody>
      </p:sp>
      <p:cxnSp>
        <p:nvCxnSpPr>
          <p:cNvPr id="28" name="27 Conector recto"/>
          <p:cNvCxnSpPr/>
          <p:nvPr/>
        </p:nvCxnSpPr>
        <p:spPr>
          <a:xfrm>
            <a:off x="4038600" y="3943350"/>
            <a:ext cx="2926080" cy="158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Multiplicar"/>
          <p:cNvSpPr/>
          <p:nvPr/>
        </p:nvSpPr>
        <p:spPr>
          <a:xfrm>
            <a:off x="3975100" y="3889375"/>
            <a:ext cx="101600" cy="101600"/>
          </a:xfrm>
          <a:prstGeom prst="mathMultiply">
            <a:avLst>
              <a:gd name="adj1" fmla="val 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32 CuadroTexto"/>
          <p:cNvSpPr txBox="1"/>
          <p:nvPr/>
        </p:nvSpPr>
        <p:spPr>
          <a:xfrm>
            <a:off x="3787770" y="3886200"/>
            <a:ext cx="5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(0,0)</a:t>
            </a:r>
            <a:endParaRPr lang="es-CO" sz="1200" dirty="0"/>
          </a:p>
        </p:txBody>
      </p:sp>
      <p:cxnSp>
        <p:nvCxnSpPr>
          <p:cNvPr id="36" name="35 Conector recto"/>
          <p:cNvCxnSpPr/>
          <p:nvPr/>
        </p:nvCxnSpPr>
        <p:spPr>
          <a:xfrm>
            <a:off x="4038600" y="3209926"/>
            <a:ext cx="2926080" cy="158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/>
          <p:nvPr/>
        </p:nvCxnSpPr>
        <p:spPr>
          <a:xfrm rot="5400000">
            <a:off x="6555265" y="3581400"/>
            <a:ext cx="762000" cy="1588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6" name="55 CuadroTexto"/>
          <p:cNvSpPr txBox="1"/>
          <p:nvPr/>
        </p:nvSpPr>
        <p:spPr>
          <a:xfrm>
            <a:off x="7162800" y="3443695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/>
              <a:t>r</a:t>
            </a:r>
          </a:p>
        </p:txBody>
      </p:sp>
      <p:sp>
        <p:nvSpPr>
          <p:cNvPr id="59" name="58 CuadroTexto"/>
          <p:cNvSpPr txBox="1"/>
          <p:nvPr/>
        </p:nvSpPr>
        <p:spPr>
          <a:xfrm>
            <a:off x="6319845" y="3157541"/>
            <a:ext cx="3048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1200" dirty="0" smtClean="0"/>
              <a:t>w</a:t>
            </a:r>
            <a:endParaRPr lang="es-CO" sz="1200" dirty="0"/>
          </a:p>
        </p:txBody>
      </p:sp>
      <p:sp>
        <p:nvSpPr>
          <p:cNvPr id="67" name="66 Flecha arriba y abajo"/>
          <p:cNvSpPr/>
          <p:nvPr/>
        </p:nvSpPr>
        <p:spPr>
          <a:xfrm>
            <a:off x="6424614" y="3109919"/>
            <a:ext cx="73152" cy="100584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8" name="67 Flecha arriba y abajo"/>
          <p:cNvSpPr/>
          <p:nvPr/>
        </p:nvSpPr>
        <p:spPr>
          <a:xfrm>
            <a:off x="6429378" y="2952748"/>
            <a:ext cx="73152" cy="100584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9" name="68 Conector recto"/>
          <p:cNvCxnSpPr/>
          <p:nvPr/>
        </p:nvCxnSpPr>
        <p:spPr>
          <a:xfrm>
            <a:off x="4038600" y="2951160"/>
            <a:ext cx="2926080" cy="158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72 Rectángulo"/>
          <p:cNvSpPr/>
          <p:nvPr/>
        </p:nvSpPr>
        <p:spPr>
          <a:xfrm>
            <a:off x="2209800" y="2057400"/>
            <a:ext cx="3733800" cy="3733800"/>
          </a:xfrm>
          <a:prstGeom prst="rect">
            <a:avLst/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5" name="74 CuadroTexto"/>
          <p:cNvSpPr txBox="1"/>
          <p:nvPr/>
        </p:nvSpPr>
        <p:spPr>
          <a:xfrm>
            <a:off x="7162800" y="58813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err="1" smtClean="0"/>
              <a:t>dpml</a:t>
            </a:r>
            <a:endParaRPr lang="es-CO" sz="1200" dirty="0"/>
          </a:p>
        </p:txBody>
      </p:sp>
      <p:cxnSp>
        <p:nvCxnSpPr>
          <p:cNvPr id="80" name="79 Conector recto"/>
          <p:cNvCxnSpPr/>
          <p:nvPr/>
        </p:nvCxnSpPr>
        <p:spPr>
          <a:xfrm>
            <a:off x="4038600" y="5789612"/>
            <a:ext cx="2926080" cy="158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"/>
          <p:cNvCxnSpPr/>
          <p:nvPr/>
        </p:nvCxnSpPr>
        <p:spPr>
          <a:xfrm>
            <a:off x="4038600" y="6215062"/>
            <a:ext cx="2926080" cy="158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recto de flecha"/>
          <p:cNvCxnSpPr/>
          <p:nvPr/>
        </p:nvCxnSpPr>
        <p:spPr>
          <a:xfrm rot="5400000">
            <a:off x="6708142" y="6019324"/>
            <a:ext cx="457200" cy="953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4" name="83 Conector recto"/>
          <p:cNvCxnSpPr/>
          <p:nvPr/>
        </p:nvCxnSpPr>
        <p:spPr>
          <a:xfrm>
            <a:off x="4038600" y="4787900"/>
            <a:ext cx="2926080" cy="158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Conector recto de flecha"/>
          <p:cNvCxnSpPr/>
          <p:nvPr/>
        </p:nvCxnSpPr>
        <p:spPr>
          <a:xfrm rot="16200000" flipH="1">
            <a:off x="6439934" y="5294868"/>
            <a:ext cx="990598" cy="2065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7" name="86 CuadroTexto"/>
          <p:cNvSpPr txBox="1"/>
          <p:nvPr/>
        </p:nvSpPr>
        <p:spPr>
          <a:xfrm>
            <a:off x="7162800" y="515740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err="1" smtClean="0"/>
              <a:t>pad</a:t>
            </a:r>
            <a:endParaRPr lang="es-CO" sz="1200" dirty="0"/>
          </a:p>
        </p:txBody>
      </p:sp>
      <p:cxnSp>
        <p:nvCxnSpPr>
          <p:cNvPr id="96" name="95 Conector recto de flecha"/>
          <p:cNvCxnSpPr/>
          <p:nvPr/>
        </p:nvCxnSpPr>
        <p:spPr>
          <a:xfrm rot="16200000" flipH="1">
            <a:off x="-668359" y="3944960"/>
            <a:ext cx="4546598" cy="9478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8" name="97 CuadroTexto"/>
          <p:cNvSpPr txBox="1"/>
          <p:nvPr/>
        </p:nvSpPr>
        <p:spPr>
          <a:xfrm>
            <a:off x="1371600" y="3544669"/>
            <a:ext cx="381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endParaRPr lang="es-CO" sz="1200" dirty="0" smtClean="0"/>
          </a:p>
          <a:p>
            <a:pPr algn="r"/>
            <a:r>
              <a:rPr lang="es-CO" sz="1200" dirty="0" err="1" smtClean="0"/>
              <a:t>sxy</a:t>
            </a:r>
            <a:endParaRPr lang="es-CO" sz="1200" dirty="0"/>
          </a:p>
          <a:p>
            <a:pPr algn="r"/>
            <a:endParaRPr lang="es-CO" sz="1200" dirty="0"/>
          </a:p>
        </p:txBody>
      </p:sp>
      <p:cxnSp>
        <p:nvCxnSpPr>
          <p:cNvPr id="99" name="98 Conector recto de flecha"/>
          <p:cNvCxnSpPr/>
          <p:nvPr/>
        </p:nvCxnSpPr>
        <p:spPr>
          <a:xfrm>
            <a:off x="1752600" y="1447800"/>
            <a:ext cx="4572000" cy="1588"/>
          </a:xfrm>
          <a:prstGeom prst="straightConnector1">
            <a:avLst/>
          </a:prstGeom>
          <a:ln>
            <a:headEnd type="arrow" w="sm" len="sm"/>
            <a:tailEnd type="arrow" w="sm" len="sm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1" name="100 CuadroTexto"/>
          <p:cNvSpPr txBox="1"/>
          <p:nvPr/>
        </p:nvSpPr>
        <p:spPr>
          <a:xfrm>
            <a:off x="3733800" y="1323201"/>
            <a:ext cx="6096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200" dirty="0" err="1" smtClean="0"/>
              <a:t>sxy</a:t>
            </a:r>
            <a:endParaRPr lang="es-CO" sz="1200" dirty="0"/>
          </a:p>
        </p:txBody>
      </p:sp>
      <p:sp>
        <p:nvSpPr>
          <p:cNvPr id="106" name="105 Flecha izquierda"/>
          <p:cNvSpPr/>
          <p:nvPr/>
        </p:nvSpPr>
        <p:spPr>
          <a:xfrm>
            <a:off x="6994299" y="3060470"/>
            <a:ext cx="92301" cy="45719"/>
          </a:xfrm>
          <a:prstGeom prst="leftArrow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0" name="109 Triángulo isósceles"/>
          <p:cNvSpPr/>
          <p:nvPr/>
        </p:nvSpPr>
        <p:spPr>
          <a:xfrm rot="5400000">
            <a:off x="2202180" y="2918460"/>
            <a:ext cx="228600" cy="152400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2" name="111 Conector recto de flecha"/>
          <p:cNvCxnSpPr/>
          <p:nvPr/>
        </p:nvCxnSpPr>
        <p:spPr>
          <a:xfrm rot="5400000">
            <a:off x="2377440" y="2804313"/>
            <a:ext cx="228600" cy="1588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headEnd type="none"/>
            <a:tailEnd type="oval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112 Conector recto de flecha"/>
          <p:cNvCxnSpPr/>
          <p:nvPr/>
        </p:nvCxnSpPr>
        <p:spPr>
          <a:xfrm rot="5400000">
            <a:off x="5471954" y="2803519"/>
            <a:ext cx="228600" cy="1588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headEnd type="none"/>
            <a:tailEnd type="oval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113 Conector recto"/>
          <p:cNvCxnSpPr/>
          <p:nvPr/>
        </p:nvCxnSpPr>
        <p:spPr>
          <a:xfrm>
            <a:off x="2514600" y="2689186"/>
            <a:ext cx="4450080" cy="2415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114 CuadroTexto"/>
          <p:cNvSpPr txBox="1"/>
          <p:nvPr/>
        </p:nvSpPr>
        <p:spPr>
          <a:xfrm>
            <a:off x="7086600" y="25400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err="1" smtClean="0">
                <a:solidFill>
                  <a:schemeClr val="accent3"/>
                </a:solidFill>
              </a:rPr>
              <a:t>iniflux</a:t>
            </a:r>
            <a:r>
              <a:rPr lang="es-CO" sz="1200" dirty="0" smtClean="0">
                <a:solidFill>
                  <a:schemeClr val="accent3"/>
                </a:solidFill>
              </a:rPr>
              <a:t>, </a:t>
            </a:r>
            <a:r>
              <a:rPr lang="es-CO" sz="1200" dirty="0" err="1" smtClean="0">
                <a:solidFill>
                  <a:schemeClr val="accent3"/>
                </a:solidFill>
              </a:rPr>
              <a:t>endflux</a:t>
            </a:r>
            <a:endParaRPr lang="es-CO" sz="1200" dirty="0">
              <a:solidFill>
                <a:schemeClr val="accent3"/>
              </a:solidFill>
            </a:endParaRPr>
          </a:p>
        </p:txBody>
      </p:sp>
      <p:sp>
        <p:nvSpPr>
          <p:cNvPr id="118" name="117 CuadroTexto"/>
          <p:cNvSpPr txBox="1"/>
          <p:nvPr/>
        </p:nvSpPr>
        <p:spPr>
          <a:xfrm>
            <a:off x="1968500" y="304165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err="1" smtClean="0"/>
              <a:t>source</a:t>
            </a:r>
            <a:endParaRPr lang="es-CO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7 Conector recto"/>
          <p:cNvCxnSpPr/>
          <p:nvPr/>
        </p:nvCxnSpPr>
        <p:spPr>
          <a:xfrm>
            <a:off x="2133600" y="1676400"/>
            <a:ext cx="3505200" cy="1588"/>
          </a:xfrm>
          <a:prstGeom prst="line">
            <a:avLst/>
          </a:prstGeom>
          <a:ln w="14922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Elipse"/>
          <p:cNvSpPr/>
          <p:nvPr/>
        </p:nvSpPr>
        <p:spPr>
          <a:xfrm>
            <a:off x="2590800" y="2057400"/>
            <a:ext cx="2303930" cy="230393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8 Elipse"/>
          <p:cNvSpPr/>
          <p:nvPr/>
        </p:nvSpPr>
        <p:spPr>
          <a:xfrm>
            <a:off x="2754559" y="2207814"/>
            <a:ext cx="1989758" cy="1989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39 Rectángulo"/>
          <p:cNvSpPr/>
          <p:nvPr/>
        </p:nvSpPr>
        <p:spPr>
          <a:xfrm>
            <a:off x="3200400" y="1272540"/>
            <a:ext cx="1066800" cy="1219200"/>
          </a:xfrm>
          <a:prstGeom prst="rect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0" name="49 Conector recto de flecha"/>
          <p:cNvCxnSpPr/>
          <p:nvPr/>
        </p:nvCxnSpPr>
        <p:spPr>
          <a:xfrm>
            <a:off x="3352800" y="1501140"/>
            <a:ext cx="762000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3" name="52 Arco"/>
          <p:cNvSpPr/>
          <p:nvPr/>
        </p:nvSpPr>
        <p:spPr>
          <a:xfrm flipV="1">
            <a:off x="2667000" y="1272540"/>
            <a:ext cx="1219200" cy="838200"/>
          </a:xfrm>
          <a:prstGeom prst="arc">
            <a:avLst>
              <a:gd name="adj1" fmla="val 17908753"/>
              <a:gd name="adj2" fmla="val 14315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53 Arco"/>
          <p:cNvSpPr/>
          <p:nvPr/>
        </p:nvSpPr>
        <p:spPr>
          <a:xfrm>
            <a:off x="2667000" y="1729740"/>
            <a:ext cx="1219200" cy="838200"/>
          </a:xfrm>
          <a:prstGeom prst="arc">
            <a:avLst>
              <a:gd name="adj1" fmla="val 17787840"/>
              <a:gd name="adj2" fmla="val 14315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1" name="70 Conector recto"/>
          <p:cNvCxnSpPr/>
          <p:nvPr/>
        </p:nvCxnSpPr>
        <p:spPr>
          <a:xfrm>
            <a:off x="2133600" y="4722812"/>
            <a:ext cx="3505200" cy="1588"/>
          </a:xfrm>
          <a:prstGeom prst="line">
            <a:avLst/>
          </a:prstGeom>
          <a:ln w="149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75 Rectángulo"/>
          <p:cNvSpPr/>
          <p:nvPr/>
        </p:nvSpPr>
        <p:spPr>
          <a:xfrm flipH="1">
            <a:off x="3200400" y="3840480"/>
            <a:ext cx="1066800" cy="1219200"/>
          </a:xfrm>
          <a:prstGeom prst="rect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8" name="77 Conector recto de flecha"/>
          <p:cNvCxnSpPr/>
          <p:nvPr/>
        </p:nvCxnSpPr>
        <p:spPr>
          <a:xfrm flipH="1">
            <a:off x="3352800" y="4890452"/>
            <a:ext cx="762000" cy="1588"/>
          </a:xfrm>
          <a:prstGeom prst="straightConnector1">
            <a:avLst/>
          </a:prstGeom>
          <a:ln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9" name="78 Arco"/>
          <p:cNvSpPr/>
          <p:nvPr/>
        </p:nvSpPr>
        <p:spPr>
          <a:xfrm flipH="1" flipV="1">
            <a:off x="3581400" y="3840480"/>
            <a:ext cx="1219200" cy="838200"/>
          </a:xfrm>
          <a:prstGeom prst="arc">
            <a:avLst>
              <a:gd name="adj1" fmla="val 17908753"/>
              <a:gd name="adj2" fmla="val 143157"/>
            </a:avLst>
          </a:prstGeom>
          <a:ln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3" name="82 Arco"/>
          <p:cNvSpPr/>
          <p:nvPr/>
        </p:nvSpPr>
        <p:spPr>
          <a:xfrm flipH="1">
            <a:off x="3581400" y="4297680"/>
            <a:ext cx="1219200" cy="838200"/>
          </a:xfrm>
          <a:prstGeom prst="arc">
            <a:avLst>
              <a:gd name="adj1" fmla="val 17787840"/>
              <a:gd name="adj2" fmla="val 143157"/>
            </a:avLst>
          </a:prstGeom>
          <a:ln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8" name="87 CuadroTexto"/>
          <p:cNvSpPr txBox="1"/>
          <p:nvPr/>
        </p:nvSpPr>
        <p:spPr>
          <a:xfrm>
            <a:off x="3009900" y="990600"/>
            <a:ext cx="146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>
                <a:solidFill>
                  <a:schemeClr val="accent3">
                    <a:lumMod val="50000"/>
                  </a:schemeClr>
                </a:solidFill>
              </a:rPr>
              <a:t>Acoplamiento </a:t>
            </a:r>
            <a:r>
              <a:rPr lang="es-CO" sz="1200" dirty="0" smtClean="0">
                <a:solidFill>
                  <a:schemeClr val="accent3">
                    <a:lumMod val="50000"/>
                  </a:schemeClr>
                </a:solidFill>
              </a:rPr>
              <a:t># </a:t>
            </a:r>
            <a:r>
              <a:rPr lang="es-CO" sz="1200" dirty="0" smtClean="0">
                <a:solidFill>
                  <a:schemeClr val="accent3">
                    <a:lumMod val="50000"/>
                  </a:schemeClr>
                </a:solidFill>
              </a:rPr>
              <a:t>1</a:t>
            </a:r>
            <a:endParaRPr lang="es-CO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9" name="88 CuadroTexto"/>
          <p:cNvSpPr txBox="1"/>
          <p:nvPr/>
        </p:nvSpPr>
        <p:spPr>
          <a:xfrm>
            <a:off x="3009900" y="5067300"/>
            <a:ext cx="146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>
                <a:solidFill>
                  <a:schemeClr val="accent5">
                    <a:lumMod val="50000"/>
                  </a:schemeClr>
                </a:solidFill>
              </a:rPr>
              <a:t>Acoplamiento </a:t>
            </a:r>
            <a:r>
              <a:rPr lang="es-CO" sz="1200" dirty="0" smtClean="0">
                <a:solidFill>
                  <a:schemeClr val="accent5">
                    <a:lumMod val="50000"/>
                  </a:schemeClr>
                </a:solidFill>
              </a:rPr>
              <a:t># 2</a:t>
            </a:r>
            <a:endParaRPr lang="es-CO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3798570" y="1706880"/>
            <a:ext cx="38575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sz="900" dirty="0" smtClean="0"/>
              <a:t>Κ</a:t>
            </a:r>
            <a:r>
              <a:rPr lang="es-CO" sz="1050" baseline="-25000" dirty="0" smtClean="0"/>
              <a:t>1</a:t>
            </a:r>
            <a:r>
              <a:rPr lang="es-CO" sz="1050" baseline="30000" dirty="0" smtClean="0"/>
              <a:t>*</a:t>
            </a:r>
            <a:endParaRPr lang="es-CO" sz="1050" baseline="300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3595452" y="1280160"/>
            <a:ext cx="3857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1050" dirty="0" smtClean="0"/>
              <a:t>t</a:t>
            </a:r>
            <a:r>
              <a:rPr lang="es-CO" sz="1050" baseline="-25000" dirty="0" smtClean="0"/>
              <a:t>1</a:t>
            </a:r>
            <a:endParaRPr lang="es-CO" sz="1050" baseline="300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3595452" y="2286000"/>
            <a:ext cx="3857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1050" dirty="0" smtClean="0"/>
              <a:t>t</a:t>
            </a:r>
            <a:r>
              <a:rPr lang="es-CO" sz="1050" baseline="-25000" dirty="0" smtClean="0"/>
              <a:t>1</a:t>
            </a:r>
            <a:r>
              <a:rPr lang="es-CO" sz="1050" baseline="30000" dirty="0" smtClean="0"/>
              <a:t>*</a:t>
            </a:r>
            <a:endParaRPr lang="es-CO" sz="1050" baseline="300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3790950" y="1889760"/>
            <a:ext cx="38575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sz="900" dirty="0" smtClean="0"/>
              <a:t>Κ</a:t>
            </a:r>
            <a:r>
              <a:rPr lang="es-CO" sz="1050" baseline="-25000" dirty="0" smtClean="0"/>
              <a:t>1</a:t>
            </a:r>
            <a:endParaRPr lang="es-CO" sz="1050" baseline="300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3805245" y="4272290"/>
            <a:ext cx="38575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sz="900" dirty="0" smtClean="0"/>
              <a:t>Κ</a:t>
            </a:r>
            <a:r>
              <a:rPr lang="es-CO" sz="1050" baseline="-25000" dirty="0" smtClean="0"/>
              <a:t>2</a:t>
            </a:r>
            <a:endParaRPr lang="es-CO" sz="1050" baseline="30000" dirty="0"/>
          </a:p>
        </p:txBody>
      </p:sp>
      <p:sp>
        <p:nvSpPr>
          <p:cNvPr id="26" name="25 CuadroTexto"/>
          <p:cNvSpPr txBox="1"/>
          <p:nvPr/>
        </p:nvSpPr>
        <p:spPr>
          <a:xfrm>
            <a:off x="3585698" y="4853940"/>
            <a:ext cx="3857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1050" dirty="0" smtClean="0"/>
              <a:t>t</a:t>
            </a:r>
            <a:r>
              <a:rPr lang="es-CO" sz="1050" baseline="-25000" dirty="0" smtClean="0"/>
              <a:t>2</a:t>
            </a:r>
            <a:endParaRPr lang="es-CO" sz="1050" baseline="30000" dirty="0"/>
          </a:p>
        </p:txBody>
      </p:sp>
      <p:sp>
        <p:nvSpPr>
          <p:cNvPr id="27" name="26 CuadroTexto"/>
          <p:cNvSpPr txBox="1"/>
          <p:nvPr/>
        </p:nvSpPr>
        <p:spPr>
          <a:xfrm>
            <a:off x="3585698" y="3848100"/>
            <a:ext cx="3857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1050" dirty="0" smtClean="0"/>
              <a:t>t</a:t>
            </a:r>
            <a:r>
              <a:rPr lang="es-CO" sz="1050" baseline="-25000" dirty="0" smtClean="0"/>
              <a:t>2</a:t>
            </a:r>
            <a:r>
              <a:rPr lang="es-CO" sz="1050" baseline="30000" dirty="0" smtClean="0"/>
              <a:t>*</a:t>
            </a:r>
            <a:endParaRPr lang="es-CO" sz="1050" baseline="300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3797625" y="4455170"/>
            <a:ext cx="38575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sz="900" dirty="0" smtClean="0"/>
              <a:t>Κ</a:t>
            </a:r>
            <a:r>
              <a:rPr lang="es-CO" sz="1050" baseline="-25000" dirty="0" smtClean="0"/>
              <a:t>2</a:t>
            </a:r>
            <a:r>
              <a:rPr lang="es-CO" sz="1050" baseline="30000" dirty="0" smtClean="0"/>
              <a:t>*</a:t>
            </a:r>
            <a:endParaRPr lang="es-CO" sz="1050" baseline="30000" dirty="0"/>
          </a:p>
        </p:txBody>
      </p:sp>
      <p:sp>
        <p:nvSpPr>
          <p:cNvPr id="29" name="28 Arco"/>
          <p:cNvSpPr/>
          <p:nvPr/>
        </p:nvSpPr>
        <p:spPr>
          <a:xfrm>
            <a:off x="3249930" y="2286000"/>
            <a:ext cx="990600" cy="609600"/>
          </a:xfrm>
          <a:prstGeom prst="arc">
            <a:avLst>
              <a:gd name="adj1" fmla="val 13736711"/>
              <a:gd name="adj2" fmla="val 18820713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30 Arco"/>
          <p:cNvSpPr/>
          <p:nvPr/>
        </p:nvSpPr>
        <p:spPr>
          <a:xfrm flipH="1" flipV="1">
            <a:off x="3249930" y="3497580"/>
            <a:ext cx="990600" cy="609600"/>
          </a:xfrm>
          <a:prstGeom prst="arc">
            <a:avLst>
              <a:gd name="adj1" fmla="val 13736711"/>
              <a:gd name="adj2" fmla="val 18820713"/>
            </a:avLst>
          </a:prstGeom>
          <a:ln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7 Conector recto"/>
          <p:cNvCxnSpPr/>
          <p:nvPr/>
        </p:nvCxnSpPr>
        <p:spPr>
          <a:xfrm>
            <a:off x="2133600" y="1676400"/>
            <a:ext cx="3505200" cy="1588"/>
          </a:xfrm>
          <a:prstGeom prst="line">
            <a:avLst/>
          </a:prstGeom>
          <a:ln w="149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37 Grupo"/>
          <p:cNvGrpSpPr/>
          <p:nvPr/>
        </p:nvGrpSpPr>
        <p:grpSpPr>
          <a:xfrm>
            <a:off x="2590800" y="2057400"/>
            <a:ext cx="2303930" cy="2303930"/>
            <a:chOff x="3182470" y="3106270"/>
            <a:chExt cx="1676400" cy="1676400"/>
          </a:xfrm>
        </p:grpSpPr>
        <p:sp>
          <p:nvSpPr>
            <p:cNvPr id="6" name="5 Elipse"/>
            <p:cNvSpPr/>
            <p:nvPr/>
          </p:nvSpPr>
          <p:spPr>
            <a:xfrm>
              <a:off x="3182470" y="3106270"/>
              <a:ext cx="1676400" cy="16764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8 Elipse"/>
            <p:cNvSpPr/>
            <p:nvPr/>
          </p:nvSpPr>
          <p:spPr>
            <a:xfrm>
              <a:off x="3301625" y="3215715"/>
              <a:ext cx="1447800" cy="1447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cxnSp>
        <p:nvCxnSpPr>
          <p:cNvPr id="71" name="70 Conector recto"/>
          <p:cNvCxnSpPr/>
          <p:nvPr/>
        </p:nvCxnSpPr>
        <p:spPr>
          <a:xfrm>
            <a:off x="2133600" y="4722812"/>
            <a:ext cx="3505200" cy="1588"/>
          </a:xfrm>
          <a:prstGeom prst="line">
            <a:avLst/>
          </a:prstGeom>
          <a:ln w="149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87 CuadroTexto"/>
          <p:cNvSpPr txBox="1"/>
          <p:nvPr/>
        </p:nvSpPr>
        <p:spPr>
          <a:xfrm>
            <a:off x="3009900" y="990600"/>
            <a:ext cx="146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>
                <a:solidFill>
                  <a:schemeClr val="accent3">
                    <a:lumMod val="50000"/>
                  </a:schemeClr>
                </a:solidFill>
              </a:rPr>
              <a:t>Acoplamiento </a:t>
            </a:r>
            <a:r>
              <a:rPr lang="es-CO" sz="1200" dirty="0" smtClean="0">
                <a:solidFill>
                  <a:schemeClr val="accent3">
                    <a:lumMod val="50000"/>
                  </a:schemeClr>
                </a:solidFill>
              </a:rPr>
              <a:t># </a:t>
            </a:r>
            <a:r>
              <a:rPr lang="es-CO" sz="1200" dirty="0" smtClean="0">
                <a:solidFill>
                  <a:schemeClr val="accent3">
                    <a:lumMod val="50000"/>
                  </a:schemeClr>
                </a:solidFill>
              </a:rPr>
              <a:t>1</a:t>
            </a:r>
            <a:endParaRPr lang="es-CO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9 Arco"/>
          <p:cNvSpPr/>
          <p:nvPr/>
        </p:nvSpPr>
        <p:spPr>
          <a:xfrm>
            <a:off x="1089660" y="1836420"/>
            <a:ext cx="3718560" cy="2506980"/>
          </a:xfrm>
          <a:prstGeom prst="arc">
            <a:avLst>
              <a:gd name="adj1" fmla="val 16200000"/>
              <a:gd name="adj2" fmla="val 20107373"/>
            </a:avLst>
          </a:prstGeom>
          <a:ln>
            <a:solidFill>
              <a:schemeClr val="accent5">
                <a:lumMod val="20000"/>
                <a:lumOff val="80000"/>
              </a:schemeClr>
            </a:solidFill>
            <a:prstDash val="dash"/>
            <a:headEnd type="none" w="med" len="med"/>
            <a:tailEnd type="triangl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10 Arco"/>
          <p:cNvSpPr/>
          <p:nvPr/>
        </p:nvSpPr>
        <p:spPr>
          <a:xfrm flipV="1">
            <a:off x="2682240" y="2133600"/>
            <a:ext cx="2130552" cy="2133600"/>
          </a:xfrm>
          <a:prstGeom prst="arc">
            <a:avLst>
              <a:gd name="adj1" fmla="val 8418862"/>
              <a:gd name="adj2" fmla="val 2568951"/>
            </a:avLst>
          </a:prstGeom>
          <a:ln>
            <a:solidFill>
              <a:schemeClr val="bg1">
                <a:lumMod val="95000"/>
              </a:schemeClr>
            </a:solidFill>
            <a:prstDash val="dash"/>
            <a:headEnd type="triangle"/>
          </a:ln>
          <a:effectLst>
            <a:glow rad="63500">
              <a:schemeClr val="bg1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CuadroTexto"/>
          <p:cNvSpPr txBox="1"/>
          <p:nvPr/>
        </p:nvSpPr>
        <p:spPr>
          <a:xfrm>
            <a:off x="4038600" y="1963728"/>
            <a:ext cx="38575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sz="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Κ</a:t>
            </a:r>
            <a:r>
              <a:rPr lang="es-CO" sz="105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s-CO" sz="1050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585698" y="3944630"/>
            <a:ext cx="3857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10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s-CO" sz="105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s-CO" sz="1050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endParaRPr lang="es-CO" sz="1050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3200400" y="1272540"/>
            <a:ext cx="1066800" cy="1219200"/>
          </a:xfrm>
          <a:prstGeom prst="rect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19 Rectángulo"/>
          <p:cNvSpPr/>
          <p:nvPr/>
        </p:nvSpPr>
        <p:spPr>
          <a:xfrm flipH="1">
            <a:off x="3200400" y="3840480"/>
            <a:ext cx="1066800" cy="1219200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20 CuadroTexto"/>
          <p:cNvSpPr txBox="1"/>
          <p:nvPr/>
        </p:nvSpPr>
        <p:spPr>
          <a:xfrm>
            <a:off x="3009900" y="5067300"/>
            <a:ext cx="146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>
                <a:solidFill>
                  <a:schemeClr val="accent5">
                    <a:lumMod val="50000"/>
                  </a:schemeClr>
                </a:solidFill>
              </a:rPr>
              <a:t>Acoplamiento </a:t>
            </a:r>
            <a:r>
              <a:rPr lang="es-CO" sz="1200" dirty="0" smtClean="0">
                <a:solidFill>
                  <a:schemeClr val="accent5">
                    <a:lumMod val="50000"/>
                  </a:schemeClr>
                </a:solidFill>
              </a:rPr>
              <a:t># 2</a:t>
            </a:r>
            <a:endParaRPr lang="es-CO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21 Arco"/>
          <p:cNvSpPr/>
          <p:nvPr/>
        </p:nvSpPr>
        <p:spPr>
          <a:xfrm flipH="1">
            <a:off x="2682240" y="1851660"/>
            <a:ext cx="3718560" cy="2506980"/>
          </a:xfrm>
          <a:prstGeom prst="arc">
            <a:avLst>
              <a:gd name="adj1" fmla="val 16200000"/>
              <a:gd name="adj2" fmla="val 20233038"/>
            </a:avLst>
          </a:prstGeom>
          <a:ln>
            <a:solidFill>
              <a:schemeClr val="accent3">
                <a:lumMod val="20000"/>
                <a:lumOff val="80000"/>
              </a:schemeClr>
            </a:solidFill>
            <a:prstDash val="dash"/>
            <a:headEnd type="triangle" w="sm" len="med"/>
          </a:ln>
          <a:effectLst>
            <a:glow rad="63500">
              <a:srgbClr val="92D050">
                <a:alpha val="40000"/>
              </a:srgb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22 CuadroTexto"/>
          <p:cNvSpPr txBox="1"/>
          <p:nvPr/>
        </p:nvSpPr>
        <p:spPr>
          <a:xfrm>
            <a:off x="3116580" y="1963728"/>
            <a:ext cx="38575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sz="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Κ</a:t>
            </a:r>
            <a:r>
              <a:rPr lang="es-CO" sz="105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s-CO" sz="1050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endParaRPr lang="es-CO" sz="1050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7924800" y="5638800"/>
            <a:ext cx="45720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1050" dirty="0" err="1" smtClean="0"/>
              <a:t>e</a:t>
            </a:r>
            <a:r>
              <a:rPr lang="es-CO" sz="1050" baseline="30000" dirty="0" err="1" smtClean="0"/>
              <a:t>i</a:t>
            </a:r>
            <a:r>
              <a:rPr lang="el-GR" sz="1000" baseline="30000" dirty="0" smtClean="0"/>
              <a:t>β</a:t>
            </a:r>
            <a:r>
              <a:rPr lang="es-CO" sz="1000" baseline="30000" dirty="0" smtClean="0"/>
              <a:t>L</a:t>
            </a:r>
            <a:endParaRPr lang="es-CO" sz="1050" baseline="30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7 Conector recto"/>
          <p:cNvCxnSpPr/>
          <p:nvPr/>
        </p:nvCxnSpPr>
        <p:spPr>
          <a:xfrm>
            <a:off x="2133600" y="1676400"/>
            <a:ext cx="3505200" cy="1588"/>
          </a:xfrm>
          <a:prstGeom prst="line">
            <a:avLst/>
          </a:prstGeom>
          <a:ln w="149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37 Grupo"/>
          <p:cNvGrpSpPr/>
          <p:nvPr/>
        </p:nvGrpSpPr>
        <p:grpSpPr>
          <a:xfrm>
            <a:off x="2590800" y="2057400"/>
            <a:ext cx="2303930" cy="2303930"/>
            <a:chOff x="3182470" y="3106270"/>
            <a:chExt cx="1676400" cy="1676400"/>
          </a:xfrm>
        </p:grpSpPr>
        <p:sp>
          <p:nvSpPr>
            <p:cNvPr id="6" name="5 Elipse"/>
            <p:cNvSpPr/>
            <p:nvPr/>
          </p:nvSpPr>
          <p:spPr>
            <a:xfrm>
              <a:off x="3182470" y="3106270"/>
              <a:ext cx="1676400" cy="16764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8 Elipse"/>
            <p:cNvSpPr/>
            <p:nvPr/>
          </p:nvSpPr>
          <p:spPr>
            <a:xfrm>
              <a:off x="3301625" y="3215715"/>
              <a:ext cx="1447800" cy="1447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cxnSp>
        <p:nvCxnSpPr>
          <p:cNvPr id="71" name="70 Conector recto"/>
          <p:cNvCxnSpPr/>
          <p:nvPr/>
        </p:nvCxnSpPr>
        <p:spPr>
          <a:xfrm>
            <a:off x="2133600" y="4722812"/>
            <a:ext cx="3505200" cy="1588"/>
          </a:xfrm>
          <a:prstGeom prst="line">
            <a:avLst/>
          </a:prstGeom>
          <a:ln w="149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87 CuadroTexto"/>
          <p:cNvSpPr txBox="1"/>
          <p:nvPr/>
        </p:nvSpPr>
        <p:spPr>
          <a:xfrm>
            <a:off x="3009900" y="990600"/>
            <a:ext cx="146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>
                <a:solidFill>
                  <a:schemeClr val="accent3">
                    <a:lumMod val="50000"/>
                  </a:schemeClr>
                </a:solidFill>
              </a:rPr>
              <a:t>Acoplamiento </a:t>
            </a:r>
            <a:r>
              <a:rPr lang="es-CO" sz="1200" dirty="0" smtClean="0">
                <a:solidFill>
                  <a:schemeClr val="accent3">
                    <a:lumMod val="50000"/>
                  </a:schemeClr>
                </a:solidFill>
              </a:rPr>
              <a:t># </a:t>
            </a:r>
            <a:r>
              <a:rPr lang="es-CO" sz="1200" dirty="0" smtClean="0">
                <a:solidFill>
                  <a:schemeClr val="accent3">
                    <a:lumMod val="50000"/>
                  </a:schemeClr>
                </a:solidFill>
              </a:rPr>
              <a:t>1</a:t>
            </a:r>
            <a:endParaRPr lang="es-CO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9 Arco"/>
          <p:cNvSpPr/>
          <p:nvPr/>
        </p:nvSpPr>
        <p:spPr>
          <a:xfrm>
            <a:off x="1089660" y="1836420"/>
            <a:ext cx="3718560" cy="2506980"/>
          </a:xfrm>
          <a:prstGeom prst="arc">
            <a:avLst>
              <a:gd name="adj1" fmla="val 16200000"/>
              <a:gd name="adj2" fmla="val 20107373"/>
            </a:avLst>
          </a:prstGeom>
          <a:ln>
            <a:solidFill>
              <a:schemeClr val="accent5">
                <a:lumMod val="20000"/>
                <a:lumOff val="80000"/>
              </a:schemeClr>
            </a:solidFill>
            <a:prstDash val="dash"/>
            <a:headEnd type="none" w="med" len="med"/>
            <a:tailEnd type="triangl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10 Arco"/>
          <p:cNvSpPr/>
          <p:nvPr/>
        </p:nvSpPr>
        <p:spPr>
          <a:xfrm flipV="1">
            <a:off x="2682240" y="2133600"/>
            <a:ext cx="2130552" cy="2133600"/>
          </a:xfrm>
          <a:prstGeom prst="arc">
            <a:avLst>
              <a:gd name="adj1" fmla="val 8090942"/>
              <a:gd name="adj2" fmla="val 2690566"/>
            </a:avLst>
          </a:prstGeom>
          <a:ln w="28575" cap="flat" cmpd="dbl">
            <a:solidFill>
              <a:schemeClr val="bg1">
                <a:lumMod val="95000"/>
              </a:schemeClr>
            </a:solidFill>
            <a:prstDash val="dash"/>
            <a:headEnd type="triangle"/>
          </a:ln>
          <a:effectLst>
            <a:glow rad="63500">
              <a:schemeClr val="bg1">
                <a:lumMod val="9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CuadroTexto"/>
          <p:cNvSpPr txBox="1"/>
          <p:nvPr/>
        </p:nvSpPr>
        <p:spPr>
          <a:xfrm>
            <a:off x="4038600" y="1963728"/>
            <a:ext cx="38575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sz="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Κ</a:t>
            </a:r>
            <a:r>
              <a:rPr lang="es-CO" sz="105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s-CO" sz="1050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505200" y="3944630"/>
            <a:ext cx="452902" cy="3616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10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s-CO" sz="105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s-CO" sz="1050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s-CO" sz="10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s-CO" sz="105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s-CO" sz="1050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</a:p>
          <a:p>
            <a:endParaRPr lang="es-CO" sz="1050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3200400" y="1272540"/>
            <a:ext cx="1066800" cy="1219200"/>
          </a:xfrm>
          <a:prstGeom prst="rect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19 Rectángulo"/>
          <p:cNvSpPr/>
          <p:nvPr/>
        </p:nvSpPr>
        <p:spPr>
          <a:xfrm flipH="1">
            <a:off x="3200400" y="3840480"/>
            <a:ext cx="1066800" cy="1219200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20 CuadroTexto"/>
          <p:cNvSpPr txBox="1"/>
          <p:nvPr/>
        </p:nvSpPr>
        <p:spPr>
          <a:xfrm>
            <a:off x="3009900" y="5067300"/>
            <a:ext cx="1460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smtClean="0">
                <a:solidFill>
                  <a:schemeClr val="accent5">
                    <a:lumMod val="50000"/>
                  </a:schemeClr>
                </a:solidFill>
              </a:rPr>
              <a:t>Acoplamiento </a:t>
            </a:r>
            <a:r>
              <a:rPr lang="es-CO" sz="1200" dirty="0" smtClean="0">
                <a:solidFill>
                  <a:schemeClr val="accent5">
                    <a:lumMod val="50000"/>
                  </a:schemeClr>
                </a:solidFill>
              </a:rPr>
              <a:t># 2</a:t>
            </a:r>
            <a:endParaRPr lang="es-CO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21 Arco"/>
          <p:cNvSpPr/>
          <p:nvPr/>
        </p:nvSpPr>
        <p:spPr>
          <a:xfrm flipH="1">
            <a:off x="2682240" y="1851660"/>
            <a:ext cx="3718560" cy="2506980"/>
          </a:xfrm>
          <a:prstGeom prst="arc">
            <a:avLst>
              <a:gd name="adj1" fmla="val 16200000"/>
              <a:gd name="adj2" fmla="val 20233038"/>
            </a:avLst>
          </a:prstGeom>
          <a:ln>
            <a:solidFill>
              <a:schemeClr val="accent3">
                <a:lumMod val="20000"/>
                <a:lumOff val="80000"/>
              </a:schemeClr>
            </a:solidFill>
            <a:prstDash val="dash"/>
            <a:headEnd type="triangle" w="sm" len="med"/>
          </a:ln>
          <a:effectLst>
            <a:glow rad="63500">
              <a:srgbClr val="92D050">
                <a:alpha val="40000"/>
              </a:srgb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22 CuadroTexto"/>
          <p:cNvSpPr txBox="1"/>
          <p:nvPr/>
        </p:nvSpPr>
        <p:spPr>
          <a:xfrm>
            <a:off x="3116580" y="1963728"/>
            <a:ext cx="38575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sz="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Κ</a:t>
            </a:r>
            <a:r>
              <a:rPr lang="es-CO" sz="105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s-CO" sz="1050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endParaRPr lang="es-CO" sz="1050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7924800" y="5638800"/>
            <a:ext cx="45720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1050" dirty="0" err="1" smtClean="0"/>
              <a:t>e</a:t>
            </a:r>
            <a:r>
              <a:rPr lang="es-CO" sz="1050" baseline="30000" dirty="0" err="1" smtClean="0"/>
              <a:t>i</a:t>
            </a:r>
            <a:r>
              <a:rPr lang="el-GR" sz="1000" baseline="30000" dirty="0" smtClean="0"/>
              <a:t>β</a:t>
            </a:r>
            <a:r>
              <a:rPr lang="es-CO" sz="1000" baseline="30000" dirty="0" smtClean="0"/>
              <a:t>L</a:t>
            </a:r>
            <a:endParaRPr lang="es-CO" sz="1050" baseline="30000" dirty="0"/>
          </a:p>
        </p:txBody>
      </p:sp>
      <p:sp>
        <p:nvSpPr>
          <p:cNvPr id="18" name="17 CuadroTexto"/>
          <p:cNvSpPr txBox="1"/>
          <p:nvPr/>
        </p:nvSpPr>
        <p:spPr>
          <a:xfrm>
            <a:off x="3595452" y="2179320"/>
            <a:ext cx="3857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1050" dirty="0" smtClean="0"/>
              <a:t>t</a:t>
            </a:r>
            <a:r>
              <a:rPr lang="es-CO" sz="1050" baseline="-25000" dirty="0" smtClean="0"/>
              <a:t>1</a:t>
            </a:r>
            <a:r>
              <a:rPr lang="es-CO" sz="1050" baseline="30000" dirty="0" smtClean="0"/>
              <a:t>*</a:t>
            </a:r>
            <a:endParaRPr lang="es-CO" sz="1050" baseline="30000" dirty="0"/>
          </a:p>
        </p:txBody>
      </p:sp>
      <p:sp>
        <p:nvSpPr>
          <p:cNvPr id="27" name="26 Arco"/>
          <p:cNvSpPr/>
          <p:nvPr/>
        </p:nvSpPr>
        <p:spPr>
          <a:xfrm flipV="1">
            <a:off x="2670048" y="2133600"/>
            <a:ext cx="2130552" cy="2133600"/>
          </a:xfrm>
          <a:prstGeom prst="arc">
            <a:avLst>
              <a:gd name="adj1" fmla="val 3097261"/>
              <a:gd name="adj2" fmla="val 7963666"/>
            </a:avLst>
          </a:prstGeom>
          <a:ln w="19050" cap="flat" cmpd="sng">
            <a:solidFill>
              <a:schemeClr val="bg1">
                <a:lumMod val="95000"/>
              </a:schemeClr>
            </a:solidFill>
            <a:prstDash val="dash"/>
            <a:headEnd type="triangle"/>
          </a:ln>
          <a:effectLst>
            <a:glow rad="63500">
              <a:schemeClr val="bg1">
                <a:lumMod val="9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84</Words>
  <Application>Microsoft Office PowerPoint</Application>
  <PresentationFormat>Presentación en pantalla (4:3)</PresentationFormat>
  <Paragraphs>45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Diapositiva 1</vt:lpstr>
      <vt:lpstr>Diapositiva 2</vt:lpstr>
      <vt:lpstr>Diapositiva 3</vt:lpstr>
      <vt:lpstr>Diapositiva 4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Mami</dc:creator>
  <cp:lastModifiedBy>Mami</cp:lastModifiedBy>
  <cp:revision>25</cp:revision>
  <dcterms:created xsi:type="dcterms:W3CDTF">2013-02-28T19:39:29Z</dcterms:created>
  <dcterms:modified xsi:type="dcterms:W3CDTF">2013-03-05T05:38:39Z</dcterms:modified>
</cp:coreProperties>
</file>