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27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57" r:id="rId6"/>
    <p:sldId id="260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55BDD-6C38-4AB6-BD8C-10BA6E5E8BE0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E4F7-7300-4812-BE62-F3F8A4D3F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58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E80CC-1509-4323-ACBC-A958E2A6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ACA4A9-5600-446D-8448-409A8C721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0DD3A-7556-44FD-9D07-5D6548D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936-324D-466A-A7D0-7778E2D4399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F0853-2313-49CA-B26B-6BBED12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5EF01-FAEB-4011-AFF6-EAB2A993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4CAA-6992-46A9-92A1-FBE6B411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FD2BD9-456F-494A-B3B4-CF0580DB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C7D9F-EA29-4A11-818C-B3DA1EBB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C2F-40A5-452C-B035-22B39F1CE0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0CA7D-C5EB-42A0-953D-C6BFEA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0AFA3B-55EC-4DC3-AABD-26D46D3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87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6D8D2C-4ADB-4C40-892D-17EC4627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26A17B-7DC2-4499-BADD-0712CCCD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D31314-0436-4916-8EBD-5943E352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C2F-40A5-452C-B035-22B39F1CE0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A6D6C-F4A1-4917-83A5-BBC7573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A9B0C-7FB7-4811-9703-9737CDE5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846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1A039-7C29-4CBB-96F0-3EEDF22E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2785D-16E6-41F9-826D-0B6916D3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94880-97D2-4D4E-988A-B3AF5062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C2F-40A5-452C-B035-22B39F1CE0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34D30-8A66-4FC0-AEC1-176DB7AB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5405B-66EF-43B6-879F-D4E8E86B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942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8DF39-752C-4AB3-8815-D13C71B3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7D078A-559A-4904-A6F4-B115E96D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70C1C4-1B6A-4AF3-B117-0053E967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B8BD-FD45-4780-BDFD-4D0AF65EBA3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DC1C81-CF3C-40D0-8D4E-57B3FC31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70F9E-16E3-491B-A2B1-2A30D889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0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65D55-46E4-4B88-85CA-991CD244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52C4E-B05B-4733-9092-B45AC5E4C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B0304-DD8F-4897-8F28-E1925B82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765C4-0FDC-4F62-AB2A-469C92A0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C2F-40A5-452C-B035-22B39F1CE0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35F7BE-573D-425A-B0EE-0D31AB1C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7358A2-CBD3-4BCE-8C75-6E269FC4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314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71472-42D1-4659-A189-9D966D65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2FFFDC-60E1-42B8-A74A-B640E577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0001A9-932E-4C95-9F04-C7650772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8C1B6F-EB73-47E5-B262-58905A17A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96CCDC-913D-42B2-B707-33BBF6CC7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D27FB5-E618-4B83-9219-3E2C5316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C2F-40A5-452C-B035-22B39F1CE0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2A06BF-DEC1-4D4D-891C-DCBADFF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7198D1-8F9B-4F8B-AA31-353A19B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949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A8D0D-D1DF-49C8-BCC3-1A83D72F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30CE91-5638-4A90-907A-8C9B4AE4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160-70BD-48A8-8769-86CB94349E2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3C60FD-2372-429A-B488-95228C1E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F492BC-0402-43B4-A9E6-28F5531D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BABF19-8F34-459D-AFA1-0C3F57F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B8A-C6C9-4DEC-996F-03EDD1E27B0B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54C569-3033-4658-B691-1D7AB332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A8A944-869F-4CF7-BE5F-7FB76D3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80B80-9E32-4331-8C5A-1D620BEC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36853-44BF-4EF9-847B-4E159FD9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58514-5DFA-4867-8C5D-029FB02C4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C8A11-18B0-42AE-A18F-EF964AD2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C2F-40A5-452C-B035-22B39F1CE0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4FE24C-3CF4-4FB8-BA57-00B0E37C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D2AD4-B51D-4449-B30D-0BA116EF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62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A4A12-32E0-4B51-89A2-E1F4896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55CD05-5E03-4CBE-AADE-974BA86BE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2E0FA-5A0D-4165-8A8F-B3E89BAE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3B122E-A991-450F-99FB-3BB48AE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291-BD92-4A5F-8F18-FF742A312FB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26112-B9A1-440F-AC18-C07DC5E0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08204-F6D8-41BE-ACD8-3EE74171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02C24-A364-4295-BE04-40DDAB5B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3D078-65F7-4917-A171-BE38D831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5CFEC-561B-4481-A4B6-F8F99303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AC2F-40A5-452C-B035-22B39F1CE0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A5AA6-7A68-421B-9F2A-25256BEF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10802-F95A-4562-BBD1-17DA7899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84D50-C786-4609-981C-FBA514156C3C}"/>
              </a:ext>
            </a:extLst>
          </p:cNvPr>
          <p:cNvSpPr txBox="1"/>
          <p:nvPr/>
        </p:nvSpPr>
        <p:spPr>
          <a:xfrm>
            <a:off x="1963024" y="125835"/>
            <a:ext cx="8704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</a:b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Мытищинский филиал</a:t>
            </a:r>
            <a:r>
              <a:rPr lang="en-US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федерального государственного бюджетного образовательного</a:t>
            </a:r>
            <a:r>
              <a:rPr lang="en-US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учреждения высшего образования</a:t>
            </a:r>
            <a:b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</a:b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имени Н.Э. Баумана</a:t>
            </a:r>
            <a:b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</a:b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br>
              <a:rPr lang="ru-RU" sz="1800" dirty="0">
                <a:latin typeface="Tw Cen MT (Основной текст)"/>
                <a:ea typeface="Artifakt Element" panose="020B0503050000020004" pitchFamily="34" charset="-52"/>
                <a:cs typeface="Times New Roman" panose="02020603050405020304" pitchFamily="18" charset="0"/>
              </a:rPr>
            </a:b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</a:rPr>
              <a:t>(МФ МГТУ им. Н.Э. Баумана)</a:t>
            </a:r>
            <a:br>
              <a:rPr lang="ru-RU" sz="1800" dirty="0">
                <a:latin typeface="Tw Cen MT (Основной текст)"/>
                <a:ea typeface="Artifakt Element" panose="020B0503050000020004" pitchFamily="34" charset="-52"/>
              </a:rPr>
            </a:b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</a:rPr>
              <a:t>Мытищинский филиал</a:t>
            </a:r>
            <a:br>
              <a:rPr lang="ru-RU" sz="1800" dirty="0">
                <a:latin typeface="Tw Cen MT (Основной текст)"/>
                <a:ea typeface="Artifakt Element" panose="020B0503050000020004" pitchFamily="34" charset="-52"/>
              </a:rPr>
            </a:b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</a:rPr>
              <a:t>Факультет </a:t>
            </a:r>
            <a:r>
              <a:rPr lang="en-US" sz="1800" dirty="0">
                <a:latin typeface="Tw Cen MT (Основной текст)"/>
                <a:ea typeface="Artifakt Element" panose="020B0503050000020004" pitchFamily="34" charset="-52"/>
              </a:rPr>
              <a:t>“</a:t>
            </a:r>
            <a:r>
              <a:rPr lang="ru-RU" sz="1800" dirty="0">
                <a:latin typeface="Tw Cen MT (Основной текст)"/>
                <a:ea typeface="Artifakt Element" panose="020B0503050000020004" pitchFamily="34" charset="-52"/>
              </a:rPr>
              <a:t>Космический</a:t>
            </a:r>
            <a:r>
              <a:rPr lang="en-US" sz="1800" dirty="0">
                <a:latin typeface="Tw Cen MT (Основной текст)"/>
                <a:ea typeface="Artifakt Element" panose="020B0503050000020004" pitchFamily="34" charset="-52"/>
              </a:rPr>
              <a:t>”</a:t>
            </a:r>
            <a:endParaRPr lang="es-ES" sz="1800" b="1" dirty="0">
              <a:solidFill>
                <a:schemeClr val="tx1">
                  <a:lumMod val="85000"/>
                  <a:lumOff val="15000"/>
                </a:schemeClr>
              </a:solidFill>
              <a:latin typeface="Tw Cen MT (Основной текст)"/>
              <a:ea typeface="Artifakt Element" panose="020B0503050000020004" pitchFamily="34" charset="-52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81A804A6-8CCF-4C7B-AFB1-374D743E1E0A}"/>
              </a:ext>
            </a:extLst>
          </p:cNvPr>
          <p:cNvSpPr/>
          <p:nvPr/>
        </p:nvSpPr>
        <p:spPr>
          <a:xfrm>
            <a:off x="2740813" y="2379967"/>
            <a:ext cx="71493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w Cen MT (Основной текст)"/>
                <a:ea typeface="Artifakt Element" panose="020B0503050000020004" pitchFamily="34" charset="-52"/>
              </a:rPr>
              <a:t>Кафедра </a:t>
            </a:r>
            <a:r>
              <a:rPr lang="en-US" sz="1400" dirty="0">
                <a:latin typeface="Tw Cen MT (Основной текст)"/>
                <a:ea typeface="Artifakt Element" panose="020B0503050000020004" pitchFamily="34" charset="-52"/>
              </a:rPr>
              <a:t>“</a:t>
            </a:r>
            <a:r>
              <a:rPr lang="ru-RU" sz="1400" dirty="0">
                <a:latin typeface="Tw Cen MT (Основной текст)"/>
                <a:ea typeface="Artifakt Element" panose="020B0503050000020004" pitchFamily="34" charset="-52"/>
              </a:rPr>
              <a:t>Прикладная математика, информатика и вычислительная техника</a:t>
            </a:r>
            <a:r>
              <a:rPr lang="en-US" sz="1400" dirty="0">
                <a:latin typeface="Tw Cen MT (Основной текст)"/>
                <a:ea typeface="Artifakt Element" panose="020B0503050000020004" pitchFamily="34" charset="-52"/>
              </a:rPr>
              <a:t>”</a:t>
            </a:r>
            <a:endParaRPr lang="ru-RU" sz="1400" dirty="0">
              <a:latin typeface="Tw Cen MT (Основной текст)"/>
              <a:ea typeface="Artifakt Element" panose="020B0503050000020004" pitchFamily="34" charset="-52"/>
            </a:endParaRPr>
          </a:p>
          <a:p>
            <a:pPr algn="ctr"/>
            <a:r>
              <a:rPr lang="ru-RU" sz="1400" dirty="0">
                <a:latin typeface="Tw Cen MT (Основной текст)"/>
                <a:ea typeface="Artifakt Element" panose="020B0503050000020004" pitchFamily="34" charset="-52"/>
              </a:rPr>
              <a:t>Специальность 09.03.01. </a:t>
            </a:r>
            <a:r>
              <a:rPr lang="en-US" sz="1400" dirty="0">
                <a:latin typeface="Tw Cen MT (Основной текст)"/>
                <a:ea typeface="Artifakt Element" panose="020B0503050000020004" pitchFamily="34" charset="-52"/>
              </a:rPr>
              <a:t>“</a:t>
            </a:r>
            <a:r>
              <a:rPr lang="ru-RU" sz="1400" dirty="0">
                <a:latin typeface="Tw Cen MT (Основной текст)"/>
                <a:ea typeface="Artifakt Element" panose="020B0503050000020004" pitchFamily="34" charset="-52"/>
              </a:rPr>
              <a:t>Информатика и вычислительная техника</a:t>
            </a:r>
            <a:r>
              <a:rPr lang="en-US" sz="1400" dirty="0">
                <a:latin typeface="Tw Cen MT (Основной текст)"/>
                <a:ea typeface="Artifakt Element" panose="020B0503050000020004" pitchFamily="34" charset="-52"/>
              </a:rPr>
              <a:t>”</a:t>
            </a:r>
            <a:endParaRPr lang="ru-RU" sz="1400" dirty="0">
              <a:latin typeface="Tw Cen MT (Основной текст)"/>
              <a:ea typeface="Artifakt Element" panose="020B0503050000020004" pitchFamily="34" charset="-52"/>
            </a:endParaRPr>
          </a:p>
          <a:p>
            <a:pPr algn="ctr"/>
            <a:endParaRPr lang="ru-RU" sz="1400"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B3FD12-271D-4FCB-A55C-B63E5CD71556}"/>
              </a:ext>
            </a:extLst>
          </p:cNvPr>
          <p:cNvSpPr/>
          <p:nvPr/>
        </p:nvSpPr>
        <p:spPr>
          <a:xfrm>
            <a:off x="2839075" y="2915737"/>
            <a:ext cx="695286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w Cen MT (Основной текст)"/>
                <a:ea typeface="Artifakt Element" panose="020B0503050000020004" pitchFamily="34" charset="-52"/>
              </a:rPr>
              <a:t>Выпускная квалификационная работа</a:t>
            </a:r>
          </a:p>
          <a:p>
            <a:pPr algn="ctr"/>
            <a:r>
              <a:rPr lang="ru-RU" sz="2800" dirty="0">
                <a:latin typeface="Tw Cen MT (Основной текст)"/>
                <a:ea typeface="Artifakt Element" panose="020B0503050000020004" pitchFamily="34" charset="-52"/>
              </a:rPr>
              <a:t>на тему</a:t>
            </a:r>
            <a:r>
              <a:rPr lang="en-US" sz="2800" dirty="0">
                <a:latin typeface="Tw Cen MT (Основной текст)"/>
                <a:ea typeface="Artifakt Element" panose="020B0503050000020004" pitchFamily="34" charset="-52"/>
              </a:rPr>
              <a:t>:</a:t>
            </a:r>
          </a:p>
          <a:p>
            <a:pPr algn="ctr"/>
            <a:endParaRPr lang="ru-RU"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DC3DA9-B645-4678-A0D9-0E3787E74346}"/>
              </a:ext>
            </a:extLst>
          </p:cNvPr>
          <p:cNvSpPr/>
          <p:nvPr/>
        </p:nvSpPr>
        <p:spPr>
          <a:xfrm>
            <a:off x="2141146" y="3952755"/>
            <a:ext cx="8348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0" i="0" dirty="0">
                <a:effectLst/>
                <a:latin typeface="Tw Cen MT (Основной текст)"/>
              </a:rPr>
              <a:t>Разработка внутренней логики и серверной части образовательной среды по предмету «Теория автоматов»</a:t>
            </a:r>
            <a:endParaRPr lang="en-US" dirty="0">
              <a:latin typeface="Tw Cen MT (Основной текст)"/>
              <a:ea typeface="Artifakt Element" panose="020B0503050000020004" pitchFamily="34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BF54CA-D37C-4F0F-868D-272232BE89A3}"/>
              </a:ext>
            </a:extLst>
          </p:cNvPr>
          <p:cNvSpPr/>
          <p:nvPr/>
        </p:nvSpPr>
        <p:spPr>
          <a:xfrm>
            <a:off x="7410879" y="56931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Выполнил</a:t>
            </a:r>
            <a:r>
              <a:rPr lang="en-US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: </a:t>
            </a: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Ярославцев Е.В.</a:t>
            </a:r>
          </a:p>
          <a:p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Руководитель</a:t>
            </a:r>
            <a:r>
              <a:rPr lang="en-US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: </a:t>
            </a: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Ефремов Н. В.</a:t>
            </a:r>
          </a:p>
        </p:txBody>
      </p:sp>
    </p:spTree>
    <p:extLst>
      <p:ext uri="{BB962C8B-B14F-4D97-AF65-F5344CB8AC3E}">
        <p14:creationId xmlns:p14="http://schemas.microsoft.com/office/powerpoint/2010/main" val="197050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35606-1406-4794-9B87-68C944FA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475"/>
            <a:ext cx="9905998" cy="712905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200A9-3DFF-41BB-93F2-02D613FC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1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Серверная часть </a:t>
            </a:r>
            <a:r>
              <a:rPr lang="en-US" sz="1800" dirty="0"/>
              <a:t>web-</a:t>
            </a:r>
            <a:r>
              <a:rPr lang="ru-RU" sz="1800" dirty="0"/>
              <a:t>приложения включает в себя:</a:t>
            </a:r>
          </a:p>
          <a:p>
            <a:r>
              <a:rPr lang="ru-RU" sz="1800" dirty="0"/>
              <a:t>Сервер – программное обеспечение, которое принимает запросы от клиентов и обрабатывает их на удалённом сервере</a:t>
            </a:r>
          </a:p>
          <a:p>
            <a:r>
              <a:rPr lang="ru-RU" sz="1800" dirty="0"/>
              <a:t>База данных – хранилище данных, которое используется для обработки запросов</a:t>
            </a:r>
          </a:p>
          <a:p>
            <a:r>
              <a:rPr lang="en-US" sz="1800" dirty="0"/>
              <a:t>REST API</a:t>
            </a:r>
            <a:r>
              <a:rPr lang="ru-RU" sz="1800" dirty="0"/>
              <a:t>-интерфейс – архитектурный подход, который определяет как клиенты могут взаимодействовать с сервером</a:t>
            </a:r>
          </a:p>
          <a:p>
            <a:r>
              <a:rPr lang="ru-RU" sz="1800" dirty="0"/>
              <a:t>Система безопасности – компоненты, которые обеспечивают защиту сервера и данных от несанкционированного доступа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DF9035-10E0-4783-96B8-DFB1429D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6492875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12710-8CB7-4675-8361-FF7373DF3076}"/>
              </a:ext>
            </a:extLst>
          </p:cNvPr>
          <p:cNvSpPr txBox="1"/>
          <p:nvPr/>
        </p:nvSpPr>
        <p:spPr>
          <a:xfrm>
            <a:off x="838200" y="1194285"/>
            <a:ext cx="990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Разработать серверную часть </a:t>
            </a:r>
            <a:r>
              <a:rPr lang="en-US" sz="2400" dirty="0"/>
              <a:t>web-</a:t>
            </a:r>
            <a:r>
              <a:rPr lang="ru-RU" sz="2400" dirty="0"/>
              <a:t>приложения реализовывающего образовательную среду по предмету </a:t>
            </a:r>
            <a:r>
              <a:rPr lang="ru-RU" sz="2400" b="0" i="0" dirty="0">
                <a:effectLst/>
                <a:latin typeface="Tw Cen MT (Основной текст)"/>
              </a:rPr>
              <a:t>«</a:t>
            </a:r>
            <a:r>
              <a:rPr lang="ru-RU" sz="2400" dirty="0"/>
              <a:t>Теория автоматов</a:t>
            </a:r>
            <a:r>
              <a:rPr lang="ru-RU" sz="2400" b="0" i="0" dirty="0">
                <a:effectLst/>
                <a:latin typeface="Tw Cen MT (Основной текст)"/>
              </a:rPr>
              <a:t>»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2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B883-2D96-44BE-B529-B93700BF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61" y="134223"/>
            <a:ext cx="9905998" cy="561903"/>
          </a:xfrm>
        </p:spPr>
        <p:txBody>
          <a:bodyPr>
            <a:normAutofit fontScale="90000"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69E12-CEA7-45B1-BE2A-738D1B2B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61" y="1083416"/>
            <a:ext cx="9905999" cy="5225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Актуальность работы заключается в том, что она полностью выполняет функцию помощи преподавателю для:</a:t>
            </a:r>
          </a:p>
          <a:p>
            <a:r>
              <a:rPr lang="ru-RU" dirty="0"/>
              <a:t>Проведения контрольных работ</a:t>
            </a:r>
          </a:p>
          <a:p>
            <a:r>
              <a:rPr lang="ru-RU" dirty="0"/>
              <a:t>Подготовки студентов к практической части курса путём изучения размещённых на сайте лекций в текстовом и видео варианте</a:t>
            </a:r>
          </a:p>
          <a:p>
            <a:r>
              <a:rPr lang="ru-RU" dirty="0"/>
              <a:t>Тренировки навыка решения различных задач по предмету </a:t>
            </a:r>
            <a:r>
              <a:rPr lang="ru-RU" sz="2400" b="0" i="0" dirty="0">
                <a:effectLst/>
                <a:latin typeface="Tw Cen MT (Основной текст)"/>
              </a:rPr>
              <a:t>«</a:t>
            </a:r>
            <a:r>
              <a:rPr lang="ru-RU" dirty="0"/>
              <a:t>Теория автоматов</a:t>
            </a:r>
            <a:r>
              <a:rPr lang="ru-RU" sz="2400" b="0" i="0" dirty="0">
                <a:effectLst/>
                <a:latin typeface="Tw Cen MT (Основной текст)"/>
              </a:rPr>
              <a:t>»</a:t>
            </a:r>
            <a:endParaRPr lang="ru-RU" dirty="0"/>
          </a:p>
          <a:p>
            <a:r>
              <a:rPr lang="ru-RU" dirty="0"/>
              <a:t>Отслеживания успеваемости всех студентов данного курса</a:t>
            </a:r>
          </a:p>
          <a:p>
            <a:r>
              <a:rPr lang="ru-RU" dirty="0"/>
              <a:t>Позволяет всем интересующимся областью </a:t>
            </a:r>
            <a:r>
              <a:rPr lang="ru-RU" sz="2400" b="0" i="0" dirty="0">
                <a:effectLst/>
                <a:latin typeface="Tw Cen MT (Основной текст)"/>
              </a:rPr>
              <a:t>«</a:t>
            </a:r>
            <a:r>
              <a:rPr lang="ru-RU" dirty="0"/>
              <a:t>Теории автоматов</a:t>
            </a:r>
            <a:r>
              <a:rPr lang="ru-RU" sz="2400" b="0" i="0" dirty="0">
                <a:effectLst/>
                <a:latin typeface="Tw Cen MT (Основной текст)"/>
              </a:rPr>
              <a:t>»</a:t>
            </a:r>
            <a:r>
              <a:rPr lang="ru-RU" dirty="0"/>
              <a:t> ознакомиться с лекциями и попробовать свои силы в тренажёре вне зависимости от того являются они студентами университета или нет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816ED9-00E2-4796-A272-213B0468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214" y="6541214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298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0E399-20A4-4830-8317-CD9CD1E5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193" y="369115"/>
            <a:ext cx="9905998" cy="578681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средства</a:t>
            </a:r>
            <a:r>
              <a:rPr lang="en-US" dirty="0"/>
              <a:t> </a:t>
            </a:r>
            <a:r>
              <a:rPr lang="ru-RU" dirty="0"/>
              <a:t>реализации серверной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2428B-39CF-456D-816A-1A73208B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92" y="1305725"/>
            <a:ext cx="9905999" cy="5552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Flask - </a:t>
            </a:r>
            <a:r>
              <a:rPr lang="ru-RU" b="0" i="0" dirty="0">
                <a:effectLst/>
                <a:latin typeface="YS Text"/>
              </a:rPr>
              <a:t>фреймворк для создания веб-приложений на языке программирования Python. Относится к категории </a:t>
            </a:r>
            <a:r>
              <a:rPr lang="ru-RU" b="0" i="0" dirty="0" err="1">
                <a:effectLst/>
                <a:latin typeface="YS Text"/>
              </a:rPr>
              <a:t>микрофреймворков</a:t>
            </a:r>
            <a:r>
              <a:rPr lang="ru-RU" b="0" i="0" dirty="0">
                <a:effectLst/>
                <a:latin typeface="YS Text"/>
              </a:rPr>
              <a:t> - минималистичных каркасов веб-приложений, которые дополняются сторонними модулями</a:t>
            </a:r>
          </a:p>
          <a:p>
            <a:r>
              <a:rPr lang="en-US" dirty="0">
                <a:effectLst/>
                <a:latin typeface="YS Text"/>
              </a:rPr>
              <a:t>MySQL - </a:t>
            </a:r>
            <a:r>
              <a:rPr lang="ru-RU" b="0" i="0" dirty="0">
                <a:effectLst/>
                <a:latin typeface="YS Text"/>
              </a:rPr>
              <a:t>реляционная система управления базами данных.</a:t>
            </a:r>
            <a:endParaRPr lang="en-US" b="0" i="0" dirty="0">
              <a:effectLst/>
              <a:latin typeface="YS Text"/>
            </a:endParaRPr>
          </a:p>
          <a:p>
            <a:r>
              <a:rPr lang="en-US" dirty="0"/>
              <a:t>Nginx - </a:t>
            </a:r>
            <a:r>
              <a:rPr lang="ru-RU" dirty="0">
                <a:effectLst/>
                <a:latin typeface="YS Text"/>
              </a:rPr>
              <a:t>в</a:t>
            </a:r>
            <a:r>
              <a:rPr lang="ru-RU" b="0" i="0" dirty="0">
                <a:effectLst/>
                <a:latin typeface="YS Text"/>
              </a:rPr>
              <a:t>еб-сервер, работающий на Unix-подобных операционных системах. </a:t>
            </a:r>
            <a:endParaRPr lang="en-US" b="0" i="0" dirty="0">
              <a:effectLst/>
              <a:latin typeface="YS Text"/>
            </a:endParaRPr>
          </a:p>
          <a:p>
            <a:r>
              <a:rPr lang="en-US" dirty="0" err="1">
                <a:effectLst/>
                <a:latin typeface="YS Text"/>
              </a:rPr>
              <a:t>Gunicorn</a:t>
            </a:r>
            <a:r>
              <a:rPr lang="en-US" dirty="0">
                <a:effectLst/>
                <a:latin typeface="YS Text"/>
              </a:rPr>
              <a:t> - </a:t>
            </a:r>
            <a:r>
              <a:rPr lang="ru-RU" b="0" i="0" dirty="0">
                <a:effectLst/>
                <a:latin typeface="YS Text"/>
              </a:rPr>
              <a:t>HTTP-сервер шлюзового интерфейса веб-сервера Python</a:t>
            </a:r>
            <a:endParaRPr lang="en-US" b="0" i="0" dirty="0">
              <a:effectLst/>
              <a:latin typeface="YS Text"/>
            </a:endParaRPr>
          </a:p>
          <a:p>
            <a:r>
              <a:rPr lang="en-US" dirty="0">
                <a:effectLst/>
                <a:latin typeface="YS Text"/>
              </a:rPr>
              <a:t>VDS </a:t>
            </a:r>
            <a:r>
              <a:rPr lang="ru-RU" dirty="0">
                <a:effectLst/>
                <a:latin typeface="YS Text"/>
              </a:rPr>
              <a:t>сервер – виртуальный выделенный сервер с полными административными правами, которые дают возможность установить и </a:t>
            </a:r>
            <a:r>
              <a:rPr lang="ru-RU" dirty="0" err="1">
                <a:effectLst/>
                <a:latin typeface="YS Text"/>
              </a:rPr>
              <a:t>захостить</a:t>
            </a:r>
            <a:r>
              <a:rPr lang="ru-RU" dirty="0">
                <a:effectLst/>
                <a:latin typeface="YS Text"/>
              </a:rPr>
              <a:t> любое приложение (впоследствии замена на физический выделенный сервер университета)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896C57-85A0-4A05-BB78-B24FF5D1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3825" y="6492875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759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D3FB1-82C7-41DD-8810-781761F9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11" y="0"/>
            <a:ext cx="8596668" cy="1320800"/>
          </a:xfrm>
        </p:spPr>
        <p:txBody>
          <a:bodyPr/>
          <a:lstStyle/>
          <a:p>
            <a:r>
              <a:rPr lang="ru-RU" dirty="0"/>
              <a:t>Структура сервера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036BA712-847F-468E-907B-BD8247679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33" y="721453"/>
            <a:ext cx="11149931" cy="5771422"/>
          </a:xfr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70BD0D1-93DF-47F5-92F0-1C0707FD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04" y="6492875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5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AD103-A29B-4631-9379-E30BA4DD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91" y="167779"/>
            <a:ext cx="9905998" cy="627077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B8D7228C-8816-4080-911F-5A3E0F1D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C2D8CAE-FCFF-4BFE-AEF4-D676F021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85" y="912017"/>
            <a:ext cx="9302430" cy="55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1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7C27E-33BA-440D-8595-6FA49346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99" y="400525"/>
            <a:ext cx="9905998" cy="761301"/>
          </a:xfrm>
        </p:spPr>
        <p:txBody>
          <a:bodyPr>
            <a:normAutofit/>
          </a:bodyPr>
          <a:lstStyle/>
          <a:p>
            <a:r>
              <a:rPr lang="ru-RU" dirty="0"/>
              <a:t>Алгоритмы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AA1C11A-49D6-445C-B8F9-B3B03F9E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0938" y="6535913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5B6E4-E641-4AF6-B4A0-70946B829E67}"/>
              </a:ext>
            </a:extLst>
          </p:cNvPr>
          <p:cNvSpPr txBox="1"/>
          <p:nvPr/>
        </p:nvSpPr>
        <p:spPr>
          <a:xfrm>
            <a:off x="578999" y="1280567"/>
            <a:ext cx="3657441" cy="120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приложении выполняющем запросы представлены алгоритмы, формирующие и отправляющие клиенту ответ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686AD-78B8-4219-9A56-5995385D03D0}"/>
              </a:ext>
            </a:extLst>
          </p:cNvPr>
          <p:cNvSpPr txBox="1"/>
          <p:nvPr/>
        </p:nvSpPr>
        <p:spPr>
          <a:xfrm>
            <a:off x="788565" y="2679592"/>
            <a:ext cx="344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</a:t>
            </a:r>
            <a:r>
              <a:rPr lang="ru-RU" dirty="0"/>
              <a:t>запрос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ru-RU" dirty="0"/>
              <a:t>запрос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</a:t>
            </a:r>
            <a:r>
              <a:rPr lang="ru-RU" dirty="0"/>
              <a:t>запрос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</a:t>
            </a:r>
            <a:r>
              <a:rPr lang="ru-RU" dirty="0"/>
              <a:t>запрос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контрольных и тренажёрных работ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2439C1A-B6E8-4D9A-A8F7-C1F4626B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0" y="222442"/>
            <a:ext cx="7491675" cy="62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7DC13-1F6A-4390-997C-8EA998CD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83890"/>
            <a:ext cx="9905998" cy="746460"/>
          </a:xfrm>
        </p:spPr>
        <p:txBody>
          <a:bodyPr>
            <a:normAutofit/>
          </a:bodyPr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B23FA-2A64-49D4-9F42-CAE70DDA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59" y="890469"/>
            <a:ext cx="9905999" cy="5468385"/>
          </a:xfrm>
        </p:spPr>
        <p:txBody>
          <a:bodyPr/>
          <a:lstStyle/>
          <a:p>
            <a:r>
              <a:rPr lang="ru-RU" dirty="0"/>
              <a:t>Реализована база данных, использующаяся для обработки поступающих на сервер запросов</a:t>
            </a:r>
          </a:p>
          <a:p>
            <a:r>
              <a:rPr lang="ru-RU" dirty="0"/>
              <a:t>Реализован </a:t>
            </a:r>
            <a:r>
              <a:rPr lang="en-US" dirty="0"/>
              <a:t>WEB API-</a:t>
            </a:r>
            <a:r>
              <a:rPr lang="ru-RU" dirty="0"/>
              <a:t>интерфейс, дающий возможность реализовывать пользовательские запросы на стороне сервера, и отправлять ответ клиенту</a:t>
            </a:r>
          </a:p>
          <a:p>
            <a:r>
              <a:rPr lang="ru-RU" dirty="0"/>
              <a:t>Установлен и настроен для работы с внешним миром виртуальный выделенный сервер, на который произведён деплой всего приложения</a:t>
            </a:r>
          </a:p>
          <a:p>
            <a:r>
              <a:rPr lang="ru-RU" dirty="0"/>
              <a:t>Реализована система безопасности в виде шифрования запросов путём генерации идентификатора сессии (веб токена)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DFF214-AC3C-458D-AB79-4DAC7A2A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215" y="6492875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143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949F8-BE55-410E-83F0-92C65D92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833" y="2589931"/>
            <a:ext cx="5452334" cy="147857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73148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458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Artifakt Element</vt:lpstr>
      <vt:lpstr>Calibri</vt:lpstr>
      <vt:lpstr>Calibri Light</vt:lpstr>
      <vt:lpstr>Tw Cen MT (Основной текст)</vt:lpstr>
      <vt:lpstr>YS Text</vt:lpstr>
      <vt:lpstr>Тема Office</vt:lpstr>
      <vt:lpstr>Презентация PowerPoint</vt:lpstr>
      <vt:lpstr>Цели и задачи</vt:lpstr>
      <vt:lpstr>Актуальность</vt:lpstr>
      <vt:lpstr>Методы и средства реализации серверной части</vt:lpstr>
      <vt:lpstr>Структура сервера</vt:lpstr>
      <vt:lpstr>Схема базы данных</vt:lpstr>
      <vt:lpstr>Алгоритмы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Ярославцев</dc:creator>
  <cp:lastModifiedBy>Егор Ярославцев</cp:lastModifiedBy>
  <cp:revision>19</cp:revision>
  <dcterms:created xsi:type="dcterms:W3CDTF">2023-05-18T12:13:53Z</dcterms:created>
  <dcterms:modified xsi:type="dcterms:W3CDTF">2023-05-18T19:41:14Z</dcterms:modified>
</cp:coreProperties>
</file>