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8"/>
  </p:notesMasterIdLst>
  <p:sldIdLst>
    <p:sldId id="256" r:id="rId2"/>
    <p:sldId id="257" r:id="rId3"/>
    <p:sldId id="270" r:id="rId4"/>
    <p:sldId id="271" r:id="rId5"/>
    <p:sldId id="272" r:id="rId6"/>
    <p:sldId id="274" r:id="rId7"/>
    <p:sldId id="258" r:id="rId8"/>
    <p:sldId id="275" r:id="rId9"/>
    <p:sldId id="259" r:id="rId10"/>
    <p:sldId id="289" r:id="rId11"/>
    <p:sldId id="290" r:id="rId12"/>
    <p:sldId id="291" r:id="rId13"/>
    <p:sldId id="276" r:id="rId14"/>
    <p:sldId id="260" r:id="rId15"/>
    <p:sldId id="292" r:id="rId16"/>
    <p:sldId id="273" r:id="rId17"/>
    <p:sldId id="277" r:id="rId18"/>
    <p:sldId id="261" r:id="rId19"/>
    <p:sldId id="278" r:id="rId20"/>
    <p:sldId id="262" r:id="rId21"/>
    <p:sldId id="279" r:id="rId22"/>
    <p:sldId id="263" r:id="rId23"/>
    <p:sldId id="280" r:id="rId24"/>
    <p:sldId id="264" r:id="rId25"/>
    <p:sldId id="282" r:id="rId26"/>
    <p:sldId id="283" r:id="rId27"/>
    <p:sldId id="265" r:id="rId28"/>
    <p:sldId id="285" r:id="rId29"/>
    <p:sldId id="284" r:id="rId30"/>
    <p:sldId id="286" r:id="rId31"/>
    <p:sldId id="287" r:id="rId32"/>
    <p:sldId id="268" r:id="rId33"/>
    <p:sldId id="293" r:id="rId34"/>
    <p:sldId id="266" r:id="rId35"/>
    <p:sldId id="294" r:id="rId36"/>
    <p:sldId id="26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051F7D-3969-4469-9071-0576017FDF14}">
          <p14:sldIdLst>
            <p14:sldId id="256"/>
            <p14:sldId id="257"/>
            <p14:sldId id="270"/>
            <p14:sldId id="271"/>
            <p14:sldId id="272"/>
            <p14:sldId id="274"/>
            <p14:sldId id="258"/>
            <p14:sldId id="275"/>
            <p14:sldId id="259"/>
            <p14:sldId id="289"/>
            <p14:sldId id="290"/>
            <p14:sldId id="291"/>
            <p14:sldId id="276"/>
            <p14:sldId id="260"/>
            <p14:sldId id="292"/>
            <p14:sldId id="273"/>
            <p14:sldId id="277"/>
            <p14:sldId id="261"/>
            <p14:sldId id="278"/>
            <p14:sldId id="262"/>
            <p14:sldId id="279"/>
            <p14:sldId id="263"/>
            <p14:sldId id="280"/>
            <p14:sldId id="264"/>
            <p14:sldId id="282"/>
            <p14:sldId id="283"/>
            <p14:sldId id="265"/>
            <p14:sldId id="285"/>
          </p14:sldIdLst>
        </p14:section>
        <p14:section name="Untitled Section" id="{734264BE-CE45-4C36-90E1-BAE3584ECDB6}">
          <p14:sldIdLst>
            <p14:sldId id="284"/>
            <p14:sldId id="286"/>
            <p14:sldId id="287"/>
            <p14:sldId id="268"/>
            <p14:sldId id="293"/>
            <p14:sldId id="266"/>
            <p14:sldId id="294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4437D-9AD0-4DA6-BCC6-B72A5563CBB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C4EED-AE84-45E7-95C2-D03A5A096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37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034-C67F-4EAB-A8AC-FFCA7BCFAEB0}" type="datetime1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79BEA99-BB07-48DD-A56C-0D38E45A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5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006D0-D799-4023-9765-926035AE5EAB}" type="datetime1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9BEA99-BB07-48DD-A56C-0D38E45A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514-CA64-4320-85A0-65F7E92A260A}" type="datetime1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9BEA99-BB07-48DD-A56C-0D38E45ADA1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6585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0F8A-93AB-46CB-A3C8-7E71F201112B}" type="datetime1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9BEA99-BB07-48DD-A56C-0D38E45A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43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9301-AC74-456F-9C01-AE5ED9908D9A}" type="datetime1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9BEA99-BB07-48DD-A56C-0D38E45ADA1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4408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F0E4-0FC8-4C82-9173-ABC26885EECC}" type="datetime1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9BEA99-BB07-48DD-A56C-0D38E45A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06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B2A1-6B52-476A-83AD-5E4F135B80B9}" type="datetime1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EA99-BB07-48DD-A56C-0D38E45A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7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3F5E4-21A8-4973-8338-45ECB714D835}" type="datetime1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EA99-BB07-48DD-A56C-0D38E45A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9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42EC-DBA6-4516-A427-D8E0E2F6D464}" type="datetime1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EA99-BB07-48DD-A56C-0D38E45A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7C695-3888-438F-A697-CD083C7D0637}" type="datetime1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79BEA99-BB07-48DD-A56C-0D38E45A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3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AA14-FCA2-462A-A15A-24C7301C646B}" type="datetime1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79BEA99-BB07-48DD-A56C-0D38E45A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9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E48D-46F9-4DE8-81EB-A475E656BCE6}" type="datetime1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79BEA99-BB07-48DD-A56C-0D38E45A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0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A97F-D84C-4E69-A789-45B5B834C73C}" type="datetime1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EA99-BB07-48DD-A56C-0D38E45A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4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1A92-E77C-45F7-86B6-16521EE15C5A}" type="datetime1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EA99-BB07-48DD-A56C-0D38E45A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7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17B9-8597-47B7-87E2-2174E92C83C9}" type="datetime1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EA99-BB07-48DD-A56C-0D38E45A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2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4491-BD55-4A56-A90C-2D25D1E64A3D}" type="datetime1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79BEA99-BB07-48DD-A56C-0D38E45A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1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9F148-76AE-442E-BD63-05DCDAF5C253}" type="datetime1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79BEA99-BB07-48DD-A56C-0D38E45A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0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812E-2B2A-4E54-909C-76040C66AC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Tamanho de Portifólio: Uma Análise Exaustiva</a:t>
            </a:r>
            <a:br>
              <a:rPr lang="pt-BR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E1AF0-E06A-42CD-B238-594FDC3CF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Apresentação do Projeto de Monografia</a:t>
            </a:r>
          </a:p>
          <a:p>
            <a:r>
              <a:rPr lang="pt-BR" dirty="0"/>
              <a:t>José V. Zobaran</a:t>
            </a:r>
            <a:endParaRPr lang="en-US" dirty="0"/>
          </a:p>
          <a:p>
            <a:r>
              <a:rPr lang="en-US" dirty="0"/>
              <a:t>N° USP 9812051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6651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6111-D6D6-4C4C-A132-27734D77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Desenvolvimentos: Fisher e </a:t>
            </a:r>
            <a:r>
              <a:rPr lang="pt-BR" dirty="0" err="1"/>
              <a:t>Lorie</a:t>
            </a:r>
            <a:r>
              <a:rPr lang="pt-BR" dirty="0"/>
              <a:t> (1970)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54CDE-D804-42A9-BB87-785887297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Conclusões muito palpáveis e “finais”</a:t>
            </a:r>
          </a:p>
          <a:p>
            <a:r>
              <a:rPr lang="pt-BR" dirty="0"/>
              <a:t>Os ganhos de diversificação são baixos a partir de 32 ações no portifólio, e quase nulos com 128 ações.</a:t>
            </a:r>
          </a:p>
          <a:p>
            <a:r>
              <a:rPr lang="pt-BR" dirty="0"/>
              <a:t>Pouco variante no tempo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C40A8-B0F5-4D79-8631-DE031BE1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EA99-BB07-48DD-A56C-0D38E45ADA1E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2FFFCE-A75F-4B23-990A-A0E680D64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376" y="2851056"/>
            <a:ext cx="5029429" cy="400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33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6111-D6D6-4C4C-A132-27734D77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Desenvolvimentos: Elton e </a:t>
            </a:r>
            <a:r>
              <a:rPr lang="pt-BR" dirty="0" err="1"/>
              <a:t>Grueber</a:t>
            </a:r>
            <a:r>
              <a:rPr lang="pt-BR" dirty="0"/>
              <a:t> (1977)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54CDE-D804-42A9-BB87-785887297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Solução puramente analítica</a:t>
            </a:r>
          </a:p>
          <a:p>
            <a:r>
              <a:rPr lang="pt-BR" dirty="0"/>
              <a:t>Ganhos marginais convergem rápido, mas ganhos absolutos custam a serem esgotados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C40A8-B0F5-4D79-8631-DE031BE1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EA99-BB07-48DD-A56C-0D38E45ADA1E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95AA5-8C16-4CC9-9589-D29DDA12F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565" y="2956523"/>
            <a:ext cx="4905848" cy="381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20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6111-D6D6-4C4C-A132-27734D77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Desenvolvimentos: </a:t>
            </a:r>
            <a:r>
              <a:rPr lang="pt-BR" dirty="0" err="1"/>
              <a:t>Statman</a:t>
            </a:r>
            <a:r>
              <a:rPr lang="pt-BR" dirty="0"/>
              <a:t> (1987)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54CDE-D804-42A9-BB87-785887297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Uso de ganhos médios e metodologia teórica para definir os portifólios</a:t>
            </a:r>
          </a:p>
          <a:p>
            <a:r>
              <a:rPr lang="pt-BR" dirty="0"/>
              <a:t>Metodologia para análise de custos marginais de diversificação, permitindo que se defina níveis eficientes.</a:t>
            </a:r>
          </a:p>
          <a:p>
            <a:pPr lvl="1"/>
            <a:r>
              <a:rPr lang="pt-BR" dirty="0"/>
              <a:t>Compara o portifólio de tamanho N com o portifólio de mercado alavancado até que ambos tenham desvio padrão iguais; compara com </a:t>
            </a:r>
            <a:r>
              <a:rPr lang="pt-BR" dirty="0" err="1"/>
              <a:t>Vanguard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C40A8-B0F5-4D79-8631-DE031BE1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EA99-BB07-48DD-A56C-0D38E45ADA1E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47B57-CDD2-4837-B663-56302713E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5" y="4177576"/>
            <a:ext cx="6429401" cy="2677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DF700E-B0FA-49B0-BA89-C42CAC918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118" y="4092890"/>
            <a:ext cx="5725019" cy="280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7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ECEF-F3CF-4BAA-A731-7F69A990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Projeto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4A2EC-63EE-481E-A5C3-6CE244981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Apresentação rápida da questão estudada</a:t>
            </a:r>
          </a:p>
          <a:p>
            <a:r>
              <a:rPr lang="pt-BR" b="1" dirty="0"/>
              <a:t>Comentários sobre a literatura</a:t>
            </a:r>
          </a:p>
          <a:p>
            <a:pPr lvl="1"/>
            <a:r>
              <a:rPr lang="pt-BR" dirty="0"/>
              <a:t>Origem</a:t>
            </a:r>
          </a:p>
          <a:p>
            <a:pPr lvl="1"/>
            <a:r>
              <a:rPr lang="pt-BR" dirty="0"/>
              <a:t>Desenvolvimentos</a:t>
            </a:r>
          </a:p>
          <a:p>
            <a:pPr lvl="1"/>
            <a:r>
              <a:rPr lang="pt-BR" b="1" dirty="0"/>
              <a:t>Análises específicas</a:t>
            </a:r>
          </a:p>
          <a:p>
            <a:r>
              <a:rPr lang="pt-BR" dirty="0"/>
              <a:t>Programa proposto</a:t>
            </a:r>
          </a:p>
          <a:p>
            <a:r>
              <a:rPr lang="pt-BR" dirty="0"/>
              <a:t>Questões de implementação</a:t>
            </a:r>
          </a:p>
          <a:p>
            <a:r>
              <a:rPr lang="pt-BR" dirty="0"/>
              <a:t>Razões de ser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DA971-DA4D-448B-8290-89616D48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EA99-BB07-48DD-A56C-0D38E45ADA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98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CDE4-6825-4A07-A619-C534387F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Análises Específicas: </a:t>
            </a:r>
            <a:r>
              <a:rPr lang="pt-BR" dirty="0" err="1"/>
              <a:t>Newbould</a:t>
            </a:r>
            <a:r>
              <a:rPr lang="pt-BR" dirty="0"/>
              <a:t> e </a:t>
            </a:r>
            <a:r>
              <a:rPr lang="pt-BR" dirty="0" err="1"/>
              <a:t>Poon</a:t>
            </a:r>
            <a:r>
              <a:rPr lang="pt-BR" dirty="0"/>
              <a:t> (1993)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95273-D707-4CCC-AB55-9221FC42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Fazem análises de amostras de portifólios para cada tamanho de portifólio</a:t>
            </a:r>
          </a:p>
          <a:p>
            <a:r>
              <a:rPr lang="pt-BR" dirty="0"/>
              <a:t>Destacam a falta de robustez do uso do portifólio médio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85A96-FAA0-4C62-872A-28C2F4A0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EA99-BB07-48DD-A56C-0D38E45ADA1E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F243B-F83F-4AE1-B334-D9C66A816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439" y="3219450"/>
            <a:ext cx="5314950" cy="3638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F36026-2763-4A80-B800-C0FC2FB53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409" y="2878886"/>
            <a:ext cx="3775731" cy="402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52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CDE4-6825-4A07-A619-C534387F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Análises Específicas: Chong e Phillips (2012)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95273-D707-4CCC-AB55-9221FC420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Análises para diversas métricas de risco diferentes, não só desvio padrão</a:t>
            </a:r>
          </a:p>
          <a:p>
            <a:r>
              <a:rPr lang="pt-BR" dirty="0"/>
              <a:t>Maior sofisticação na </a:t>
            </a:r>
            <a:r>
              <a:rPr lang="pt-BR" dirty="0" err="1"/>
              <a:t>aleatorização</a:t>
            </a:r>
            <a:r>
              <a:rPr lang="pt-BR" dirty="0"/>
              <a:t> dos portifólios</a:t>
            </a:r>
          </a:p>
          <a:p>
            <a:r>
              <a:rPr lang="pt-BR" dirty="0"/>
              <a:t>“</a:t>
            </a:r>
            <a:r>
              <a:rPr lang="en-US" dirty="0"/>
              <a:t>None of our measures converged to the 100-stock portfolio values with fewer than 20 stocks, and only one greater than 50”</a:t>
            </a:r>
          </a:p>
          <a:p>
            <a:endParaRPr lang="en-US" dirty="0"/>
          </a:p>
          <a:p>
            <a:r>
              <a:rPr lang="en-US" dirty="0" err="1"/>
              <a:t>Destaca</a:t>
            </a:r>
            <a:r>
              <a:rPr lang="en-US" dirty="0"/>
              <a:t> a </a:t>
            </a:r>
            <a:r>
              <a:rPr lang="en-US" dirty="0" err="1"/>
              <a:t>inconsistência</a:t>
            </a:r>
            <a:r>
              <a:rPr lang="en-US" dirty="0"/>
              <a:t> dos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encontrados</a:t>
            </a:r>
            <a:r>
              <a:rPr lang="en-US" dirty="0"/>
              <a:t>, tanto entre papers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 para </a:t>
            </a:r>
            <a:r>
              <a:rPr lang="en-US" dirty="0" err="1"/>
              <a:t>métricas</a:t>
            </a:r>
            <a:r>
              <a:rPr lang="en-US" dirty="0"/>
              <a:t> de </a:t>
            </a:r>
            <a:r>
              <a:rPr lang="en-US" dirty="0" err="1"/>
              <a:t>risco</a:t>
            </a:r>
            <a:r>
              <a:rPr lang="en-US" dirty="0"/>
              <a:t> </a:t>
            </a:r>
            <a:r>
              <a:rPr lang="en-US" dirty="0" err="1"/>
              <a:t>diferentes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85A96-FAA0-4C62-872A-28C2F4A0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EA99-BB07-48DD-A56C-0D38E45ADA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61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ECEF-F3CF-4BAA-A731-7F69A990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Projeto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4A2EC-63EE-481E-A5C3-6CE244981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Apresentação rápida da questão estudada</a:t>
            </a:r>
          </a:p>
          <a:p>
            <a:r>
              <a:rPr lang="pt-BR" dirty="0"/>
              <a:t>Comentários sobre a literatura</a:t>
            </a:r>
          </a:p>
          <a:p>
            <a:r>
              <a:rPr lang="pt-BR" b="1" dirty="0"/>
              <a:t>Programa proposto</a:t>
            </a:r>
          </a:p>
          <a:p>
            <a:pPr lvl="1"/>
            <a:r>
              <a:rPr lang="pt-BR" b="1" dirty="0"/>
              <a:t>Objetivo</a:t>
            </a:r>
          </a:p>
          <a:p>
            <a:pPr lvl="1"/>
            <a:r>
              <a:rPr lang="pt-BR" b="1" dirty="0"/>
              <a:t>Problemas</a:t>
            </a:r>
          </a:p>
          <a:p>
            <a:pPr lvl="1"/>
            <a:r>
              <a:rPr lang="pt-BR" b="1" dirty="0"/>
              <a:t>Solução</a:t>
            </a:r>
          </a:p>
          <a:p>
            <a:pPr lvl="1"/>
            <a:r>
              <a:rPr lang="pt-BR" b="1" dirty="0"/>
              <a:t>Algoritmo proposto</a:t>
            </a:r>
          </a:p>
          <a:p>
            <a:pPr lvl="1"/>
            <a:r>
              <a:rPr lang="pt-BR" b="1" dirty="0"/>
              <a:t>Instrumentos</a:t>
            </a:r>
          </a:p>
          <a:p>
            <a:r>
              <a:rPr lang="pt-BR" dirty="0"/>
              <a:t>Questões de implementação</a:t>
            </a:r>
          </a:p>
          <a:p>
            <a:r>
              <a:rPr lang="pt-BR" dirty="0"/>
              <a:t>Razões de ser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8C53B-420C-4DC7-8DA5-FA466B9B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EA99-BB07-48DD-A56C-0D38E45ADA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57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ECEF-F3CF-4BAA-A731-7F69A990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Projeto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4A2EC-63EE-481E-A5C3-6CE244981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Apresentação rápida da questão estudada</a:t>
            </a:r>
          </a:p>
          <a:p>
            <a:r>
              <a:rPr lang="pt-BR" dirty="0"/>
              <a:t>Comentários sobre a literatura</a:t>
            </a:r>
          </a:p>
          <a:p>
            <a:r>
              <a:rPr lang="pt-BR" b="1" dirty="0"/>
              <a:t>Programa proposto</a:t>
            </a:r>
          </a:p>
          <a:p>
            <a:pPr lvl="1"/>
            <a:r>
              <a:rPr lang="pt-BR" b="1" dirty="0"/>
              <a:t>Objetivo</a:t>
            </a:r>
          </a:p>
          <a:p>
            <a:pPr lvl="1"/>
            <a:r>
              <a:rPr lang="pt-BR" dirty="0"/>
              <a:t>Problemas</a:t>
            </a:r>
          </a:p>
          <a:p>
            <a:pPr lvl="1"/>
            <a:r>
              <a:rPr lang="pt-BR" dirty="0"/>
              <a:t>Soluções</a:t>
            </a:r>
          </a:p>
          <a:p>
            <a:pPr lvl="1"/>
            <a:r>
              <a:rPr lang="pt-BR" dirty="0"/>
              <a:t>Algoritmo proposto</a:t>
            </a:r>
          </a:p>
          <a:p>
            <a:r>
              <a:rPr lang="pt-BR" dirty="0"/>
              <a:t>Questões de implementação</a:t>
            </a:r>
          </a:p>
          <a:p>
            <a:r>
              <a:rPr lang="pt-BR" dirty="0"/>
              <a:t>Razões de ser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5201D-360F-4622-9FE1-7CFB3A61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EA99-BB07-48DD-A56C-0D38E45ADA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94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0921-C80A-4A9F-AC0A-81BF211C6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EFBBD-8455-4050-B654-CC22F42EF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Traçar a “curva de convergência” para o mercado brasileiro</a:t>
            </a:r>
          </a:p>
          <a:p>
            <a:pPr lvl="1"/>
            <a:r>
              <a:rPr lang="pt-BR" dirty="0"/>
              <a:t>Determinar o desvio padrão médio do retorno de cada conjunto de portifólios compostos por uma certa quantidade de ações</a:t>
            </a:r>
          </a:p>
          <a:p>
            <a:r>
              <a:rPr lang="pt-BR" dirty="0"/>
              <a:t>Variar as métricas de risco e algoritmos de formação de portifólio</a:t>
            </a:r>
          </a:p>
          <a:p>
            <a:r>
              <a:rPr lang="pt-BR" dirty="0"/>
              <a:t>Comparar esses resultados com o desvio padrão do retorno do portfólio de mercado</a:t>
            </a:r>
          </a:p>
          <a:p>
            <a:r>
              <a:rPr lang="pt-BR" dirty="0"/>
              <a:t>Definir qual é o nível ótimo de diversificação para portifólios aleatórios sob cada uma das estruturas analisadas.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99CFF-4685-4C7C-9018-AAE1A702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EA99-BB07-48DD-A56C-0D38E45ADA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6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ECEF-F3CF-4BAA-A731-7F69A990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Projeto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4A2EC-63EE-481E-A5C3-6CE244981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Apresentação rápida da questão estudada</a:t>
            </a:r>
          </a:p>
          <a:p>
            <a:r>
              <a:rPr lang="pt-BR" dirty="0"/>
              <a:t>Comentários sobre a literatura</a:t>
            </a:r>
          </a:p>
          <a:p>
            <a:r>
              <a:rPr lang="pt-BR" b="1" dirty="0"/>
              <a:t>Programa proposto</a:t>
            </a:r>
          </a:p>
          <a:p>
            <a:pPr lvl="1"/>
            <a:r>
              <a:rPr lang="pt-BR" dirty="0"/>
              <a:t>Objetivo</a:t>
            </a:r>
          </a:p>
          <a:p>
            <a:pPr lvl="1"/>
            <a:r>
              <a:rPr lang="pt-BR" b="1" dirty="0"/>
              <a:t>Problemas</a:t>
            </a:r>
          </a:p>
          <a:p>
            <a:pPr lvl="1"/>
            <a:r>
              <a:rPr lang="pt-BR" dirty="0"/>
              <a:t>Soluções</a:t>
            </a:r>
          </a:p>
          <a:p>
            <a:pPr lvl="1"/>
            <a:r>
              <a:rPr lang="pt-BR" dirty="0"/>
              <a:t>Algoritmo proposto</a:t>
            </a:r>
          </a:p>
          <a:p>
            <a:r>
              <a:rPr lang="pt-BR" dirty="0"/>
              <a:t>Questões de implementação</a:t>
            </a:r>
          </a:p>
          <a:p>
            <a:r>
              <a:rPr lang="pt-BR" dirty="0"/>
              <a:t>Razões de ser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27906-A84A-4A93-B921-EF080EFE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EA99-BB07-48DD-A56C-0D38E45ADA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3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ECEF-F3CF-4BAA-A731-7F69A990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Projeto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4A2EC-63EE-481E-A5C3-6CE244981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Apresentação rápida da questão estudada</a:t>
            </a:r>
          </a:p>
          <a:p>
            <a:r>
              <a:rPr lang="pt-BR" dirty="0"/>
              <a:t>Comentários sobre a literatura</a:t>
            </a:r>
          </a:p>
          <a:p>
            <a:r>
              <a:rPr lang="pt-BR" dirty="0"/>
              <a:t>Programa proposto</a:t>
            </a:r>
          </a:p>
          <a:p>
            <a:r>
              <a:rPr lang="pt-BR" dirty="0"/>
              <a:t>Questões de implementação</a:t>
            </a:r>
          </a:p>
          <a:p>
            <a:r>
              <a:rPr lang="pt-BR" dirty="0"/>
              <a:t>Razões de ser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18263-1161-419B-B480-A56193FF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EA99-BB07-48DD-A56C-0D38E45ADA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87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ED52-43F0-4A58-824C-5223E1D5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D3AC7-2F3C-4A97-BA1D-307CFA051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quantidade de portifólios possíveis é muito alta, por se tratar de um problema combinatório</a:t>
            </a:r>
          </a:p>
          <a:p>
            <a:pPr lvl="1"/>
            <a:r>
              <a:rPr lang="pt-BR" dirty="0"/>
              <a:t>Em um universo de 60 ações, o total de portifólios </a:t>
            </a:r>
            <a:r>
              <a:rPr lang="pt-BR" dirty="0" err="1"/>
              <a:t>equally</a:t>
            </a:r>
            <a:r>
              <a:rPr lang="pt-BR" dirty="0"/>
              <a:t> </a:t>
            </a:r>
            <a:r>
              <a:rPr lang="pt-BR" dirty="0" err="1"/>
              <a:t>weighted</a:t>
            </a:r>
            <a:r>
              <a:rPr lang="pt-BR" dirty="0"/>
              <a:t> possíveis é um pouco maior do que 1.1 * 10¹⁸</a:t>
            </a:r>
          </a:p>
          <a:p>
            <a:pPr lvl="1"/>
            <a:r>
              <a:rPr lang="pt-BR" dirty="0"/>
              <a:t>Calcular isso levaria mais de trezentos mil anos. </a:t>
            </a:r>
          </a:p>
          <a:p>
            <a:r>
              <a:rPr lang="pt-BR" dirty="0"/>
              <a:t>A média de uma amostra não é representativa; uma investidora não aposta em deter um portifólio “médio”</a:t>
            </a:r>
          </a:p>
          <a:p>
            <a:pPr lvl="1"/>
            <a:r>
              <a:rPr lang="pt-BR" dirty="0"/>
              <a:t>Além disso, analiticamente sabemos que nem a LGN nem o TLC valem</a:t>
            </a:r>
          </a:p>
          <a:p>
            <a:r>
              <a:rPr lang="pt-BR" dirty="0"/>
              <a:t>Diversas métricas de risco, sem que haja consenso quanto a qual é melhor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55685-642C-4704-BF10-7F497638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EA99-BB07-48DD-A56C-0D38E45ADA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68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ECEF-F3CF-4BAA-A731-7F69A990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Projeto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4A2EC-63EE-481E-A5C3-6CE244981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Apresentação rápida da questão estudada</a:t>
            </a:r>
          </a:p>
          <a:p>
            <a:r>
              <a:rPr lang="pt-BR" dirty="0"/>
              <a:t>Comentários sobre a literatura</a:t>
            </a:r>
          </a:p>
          <a:p>
            <a:r>
              <a:rPr lang="pt-BR" b="1" dirty="0"/>
              <a:t>Programa proposto</a:t>
            </a:r>
          </a:p>
          <a:p>
            <a:pPr lvl="1"/>
            <a:r>
              <a:rPr lang="pt-BR" dirty="0"/>
              <a:t>Objetivo</a:t>
            </a:r>
          </a:p>
          <a:p>
            <a:pPr lvl="1"/>
            <a:r>
              <a:rPr lang="pt-BR" dirty="0"/>
              <a:t>Problemas</a:t>
            </a:r>
          </a:p>
          <a:p>
            <a:pPr lvl="1"/>
            <a:r>
              <a:rPr lang="pt-BR" b="1" dirty="0"/>
              <a:t>Soluções</a:t>
            </a:r>
          </a:p>
          <a:p>
            <a:pPr lvl="1"/>
            <a:r>
              <a:rPr lang="pt-BR" dirty="0"/>
              <a:t>Algoritmo proposto</a:t>
            </a:r>
          </a:p>
          <a:p>
            <a:r>
              <a:rPr lang="pt-BR" dirty="0"/>
              <a:t>Questões de implementação</a:t>
            </a:r>
          </a:p>
          <a:p>
            <a:r>
              <a:rPr lang="pt-BR" dirty="0"/>
              <a:t>Razões de ser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CA10F-E919-4E60-B8E0-9C388B29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EA99-BB07-48DD-A56C-0D38E45ADA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88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ED52-43F0-4A58-824C-5223E1D5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Soluções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D3AC7-2F3C-4A97-BA1D-307CFA051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Análise por amostragem</a:t>
            </a:r>
          </a:p>
          <a:p>
            <a:pPr lvl="1"/>
            <a:r>
              <a:rPr lang="pt-BR" dirty="0"/>
              <a:t>Amostras suficientemente grandes para os pontos intermediários da curva, nos quais uma análise de todos os portifólios possíveis não é viável</a:t>
            </a:r>
          </a:p>
          <a:p>
            <a:r>
              <a:rPr lang="pt-BR" dirty="0"/>
              <a:t>Testes de normalidade adaptados para amostras grandes</a:t>
            </a:r>
          </a:p>
          <a:p>
            <a:pPr lvl="1"/>
            <a:r>
              <a:rPr lang="pt-BR" dirty="0"/>
              <a:t>Mesmo que analiticamente não possamos afirmar a normalidade dos portifólios, podemos verifica-la de forma empírica</a:t>
            </a:r>
          </a:p>
          <a:p>
            <a:pPr lvl="1"/>
            <a:r>
              <a:rPr lang="pt-BR" dirty="0"/>
              <a:t>Amostras grandes requerem testes de normalidade adaptados</a:t>
            </a:r>
          </a:p>
          <a:p>
            <a:r>
              <a:rPr lang="pt-BR" dirty="0"/>
              <a:t>Análise exaustiva das métricas de risco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508DD-2E75-4B1D-8B0D-755F7DE6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EA99-BB07-48DD-A56C-0D38E45ADA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70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ECEF-F3CF-4BAA-A731-7F69A990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Projeto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4A2EC-63EE-481E-A5C3-6CE244981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Apresentação rápida da questão estudada</a:t>
            </a:r>
          </a:p>
          <a:p>
            <a:r>
              <a:rPr lang="pt-BR" dirty="0"/>
              <a:t>Comentários sobre a literatura</a:t>
            </a:r>
          </a:p>
          <a:p>
            <a:r>
              <a:rPr lang="pt-BR" b="1" dirty="0"/>
              <a:t>Programa proposto</a:t>
            </a:r>
          </a:p>
          <a:p>
            <a:pPr lvl="1"/>
            <a:r>
              <a:rPr lang="pt-BR" dirty="0"/>
              <a:t>Objetivo</a:t>
            </a:r>
          </a:p>
          <a:p>
            <a:pPr lvl="1"/>
            <a:r>
              <a:rPr lang="pt-BR" dirty="0"/>
              <a:t>Problemas</a:t>
            </a:r>
          </a:p>
          <a:p>
            <a:pPr lvl="1"/>
            <a:r>
              <a:rPr lang="pt-BR" dirty="0"/>
              <a:t>Soluções</a:t>
            </a:r>
          </a:p>
          <a:p>
            <a:pPr lvl="1"/>
            <a:r>
              <a:rPr lang="pt-BR" b="1" dirty="0"/>
              <a:t>Algoritmo proposto</a:t>
            </a:r>
            <a:endParaRPr lang="pt-BR" dirty="0"/>
          </a:p>
          <a:p>
            <a:r>
              <a:rPr lang="pt-BR" dirty="0"/>
              <a:t>Questões de implementação</a:t>
            </a:r>
          </a:p>
          <a:p>
            <a:r>
              <a:rPr lang="pt-BR" dirty="0"/>
              <a:t>Razões de ser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3A72E-2E1E-4338-B034-2BCB700F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EA99-BB07-48DD-A56C-0D38E45ADA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56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ED52-43F0-4A58-824C-5223E1D5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D3AC7-2F3C-4A97-BA1D-307CFA051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Geração de uma amostra suficientemente grande de portifólios aleatórios para cada tamanho de portifólio possível</a:t>
            </a:r>
          </a:p>
          <a:p>
            <a:r>
              <a:rPr lang="pt-BR" dirty="0"/>
              <a:t>Simulação dos retornos e riscos de cada portifólio gerado no período contemplado</a:t>
            </a:r>
          </a:p>
          <a:p>
            <a:r>
              <a:rPr lang="pt-BR" dirty="0"/>
              <a:t>Testes estatísticos relevantes sobre a métrica de risco escolhida (no caso mais simples, os desvios padrões) obtidas pela amostragem; </a:t>
            </a:r>
          </a:p>
          <a:p>
            <a:r>
              <a:rPr lang="pt-BR" dirty="0"/>
              <a:t>Extração da média e dos divisores de quartis para os conjuntos da estatística de risco escolhida (no caso mais simples, desvios padrões)</a:t>
            </a:r>
          </a:p>
          <a:p>
            <a:r>
              <a:rPr lang="pt-BR" dirty="0"/>
              <a:t>Análise de ganho marginal, comparando custos a benefícios pelo aumento do portifólio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21C9F-E768-4AEE-A750-6F30E787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EA99-BB07-48DD-A56C-0D38E45ADA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5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ECEF-F3CF-4BAA-A731-7F69A990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Projeto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4A2EC-63EE-481E-A5C3-6CE244981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Apresentação rápida da questão estudada</a:t>
            </a:r>
          </a:p>
          <a:p>
            <a:r>
              <a:rPr lang="pt-BR" dirty="0"/>
              <a:t>Comentários sobre a literatura</a:t>
            </a:r>
          </a:p>
          <a:p>
            <a:r>
              <a:rPr lang="pt-BR" dirty="0"/>
              <a:t>Programa proposto</a:t>
            </a:r>
          </a:p>
          <a:p>
            <a:r>
              <a:rPr lang="pt-BR" b="1" dirty="0"/>
              <a:t>Questões de implementação</a:t>
            </a:r>
          </a:p>
          <a:p>
            <a:pPr lvl="1"/>
            <a:r>
              <a:rPr lang="pt-BR" b="1" dirty="0"/>
              <a:t>Dados</a:t>
            </a:r>
          </a:p>
          <a:p>
            <a:pPr lvl="1"/>
            <a:r>
              <a:rPr lang="pt-BR" b="1" dirty="0"/>
              <a:t>Instrumentos</a:t>
            </a:r>
          </a:p>
          <a:p>
            <a:r>
              <a:rPr lang="pt-BR" dirty="0"/>
              <a:t>Razões de ser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A7A4F-9A61-4164-967A-8A622B01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EA99-BB07-48DD-A56C-0D38E45ADA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25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ECEF-F3CF-4BAA-A731-7F69A990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Projeto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4A2EC-63EE-481E-A5C3-6CE244981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Apresentação rápida da questão estudada</a:t>
            </a:r>
          </a:p>
          <a:p>
            <a:r>
              <a:rPr lang="pt-BR" dirty="0"/>
              <a:t>Comentários sobre a literatura</a:t>
            </a:r>
          </a:p>
          <a:p>
            <a:r>
              <a:rPr lang="pt-BR" dirty="0"/>
              <a:t>Programa proposto</a:t>
            </a:r>
          </a:p>
          <a:p>
            <a:r>
              <a:rPr lang="pt-BR" b="1" dirty="0"/>
              <a:t>Questões de implementação</a:t>
            </a:r>
          </a:p>
          <a:p>
            <a:pPr lvl="1"/>
            <a:r>
              <a:rPr lang="pt-BR" b="1" dirty="0"/>
              <a:t>Dados</a:t>
            </a:r>
          </a:p>
          <a:p>
            <a:pPr lvl="1"/>
            <a:r>
              <a:rPr lang="pt-BR" dirty="0"/>
              <a:t>Instrumentos</a:t>
            </a:r>
          </a:p>
          <a:p>
            <a:r>
              <a:rPr lang="pt-BR" dirty="0"/>
              <a:t>Justificativa e utilidade futura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0E24F-25EE-421B-9A71-C88044BD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EA99-BB07-48DD-A56C-0D38E45ADA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23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ED52-43F0-4A58-824C-5223E1D5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D3AC7-2F3C-4A97-BA1D-307CFA051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o desempenho das empresas listadas, vamos nos ater aos dados da B3, facilmente adquiridos</a:t>
            </a:r>
          </a:p>
          <a:p>
            <a:r>
              <a:rPr lang="pt-BR" dirty="0"/>
              <a:t>Dados de custos operacionais por tamanho de portifólio serão estimados por várias formas, entre elas a Tabela Bovespa, custos médios de corretagem, taxas de administração em fundos passivos, entre outras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B1F70-AAF9-4708-9FC2-09CA7232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EA99-BB07-48DD-A56C-0D38E45ADA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56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ECEF-F3CF-4BAA-A731-7F69A990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Projeto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4A2EC-63EE-481E-A5C3-6CE244981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Apresentação rápida da questão estudada</a:t>
            </a:r>
          </a:p>
          <a:p>
            <a:r>
              <a:rPr lang="pt-BR" dirty="0"/>
              <a:t>Comentários sobre a literatura</a:t>
            </a:r>
          </a:p>
          <a:p>
            <a:r>
              <a:rPr lang="pt-BR" dirty="0"/>
              <a:t>Programa proposto</a:t>
            </a:r>
          </a:p>
          <a:p>
            <a:r>
              <a:rPr lang="pt-BR" b="1" dirty="0"/>
              <a:t>Questões de implementação</a:t>
            </a:r>
          </a:p>
          <a:p>
            <a:pPr lvl="1"/>
            <a:r>
              <a:rPr lang="pt-BR" dirty="0"/>
              <a:t>Dados</a:t>
            </a:r>
          </a:p>
          <a:p>
            <a:pPr lvl="1"/>
            <a:r>
              <a:rPr lang="pt-BR" b="1" dirty="0"/>
              <a:t>Instrumentos</a:t>
            </a:r>
          </a:p>
          <a:p>
            <a:r>
              <a:rPr lang="pt-BR" dirty="0"/>
              <a:t>Razões de ser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0A6CF-DF39-4D5B-86D2-28BF42E4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EA99-BB07-48DD-A56C-0D38E45ADA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79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ED52-43F0-4A58-824C-5223E1D5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Instrumentos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D3AC7-2F3C-4A97-BA1D-307CFA051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Primariamente, a linguagem de programação </a:t>
            </a:r>
            <a:r>
              <a:rPr lang="pt-BR" i="1" dirty="0"/>
              <a:t>R</a:t>
            </a:r>
          </a:p>
          <a:p>
            <a:pPr lvl="1"/>
            <a:r>
              <a:rPr lang="pt-BR" dirty="0"/>
              <a:t>As bibliotecas principais serão </a:t>
            </a:r>
            <a:r>
              <a:rPr lang="pt-BR" i="1" dirty="0" err="1"/>
              <a:t>PorfolioAnalitycs</a:t>
            </a:r>
            <a:r>
              <a:rPr lang="pt-BR" dirty="0"/>
              <a:t>, </a:t>
            </a:r>
            <a:r>
              <a:rPr lang="pt-BR" i="1" dirty="0" err="1"/>
              <a:t>xls</a:t>
            </a:r>
            <a:r>
              <a:rPr lang="pt-BR" dirty="0"/>
              <a:t>, </a:t>
            </a:r>
            <a:r>
              <a:rPr lang="pt-BR" i="1" dirty="0" err="1"/>
              <a:t>qqggplot</a:t>
            </a:r>
            <a:r>
              <a:rPr lang="pt-BR" dirty="0"/>
              <a:t>, e as associadas ao </a:t>
            </a:r>
            <a:r>
              <a:rPr lang="pt-BR" i="1" dirty="0" err="1"/>
              <a:t>Tidyverse</a:t>
            </a:r>
            <a:endParaRPr lang="pt-BR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9039C-EAEF-4F5E-A01F-88F33AA8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EA99-BB07-48DD-A56C-0D38E45ADA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7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ECEF-F3CF-4BAA-A731-7F69A990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Projeto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4A2EC-63EE-481E-A5C3-6CE244981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Apresentação rápida da questão estudada</a:t>
            </a:r>
          </a:p>
          <a:p>
            <a:pPr lvl="1"/>
            <a:r>
              <a:rPr lang="pt-BR" b="1" dirty="0"/>
              <a:t>O que faremos</a:t>
            </a:r>
          </a:p>
          <a:p>
            <a:r>
              <a:rPr lang="pt-BR" dirty="0"/>
              <a:t>Comentários sobre a literatura</a:t>
            </a:r>
          </a:p>
          <a:p>
            <a:r>
              <a:rPr lang="pt-BR" dirty="0"/>
              <a:t>Programa proposto</a:t>
            </a:r>
          </a:p>
          <a:p>
            <a:r>
              <a:rPr lang="pt-BR" dirty="0"/>
              <a:t>Questões de implementação</a:t>
            </a:r>
          </a:p>
          <a:p>
            <a:r>
              <a:rPr lang="pt-BR" dirty="0"/>
              <a:t>Razões de ser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C5D9F-2929-4547-BCC7-770F0577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EA99-BB07-48DD-A56C-0D38E45ADA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05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ECEF-F3CF-4BAA-A731-7F69A990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Projeto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4A2EC-63EE-481E-A5C3-6CE244981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Apresentação rápida da questão estudada</a:t>
            </a:r>
          </a:p>
          <a:p>
            <a:r>
              <a:rPr lang="pt-BR" dirty="0"/>
              <a:t>Comentários sobre a literatura</a:t>
            </a:r>
          </a:p>
          <a:p>
            <a:r>
              <a:rPr lang="pt-BR" dirty="0"/>
              <a:t>Programa proposto</a:t>
            </a:r>
          </a:p>
          <a:p>
            <a:r>
              <a:rPr lang="pt-BR" dirty="0"/>
              <a:t>Questões de implementação</a:t>
            </a:r>
          </a:p>
          <a:p>
            <a:r>
              <a:rPr lang="pt-BR" b="1" dirty="0"/>
              <a:t>Razões de ser</a:t>
            </a:r>
          </a:p>
          <a:p>
            <a:pPr lvl="1"/>
            <a:r>
              <a:rPr lang="en-US" b="1" dirty="0" err="1"/>
              <a:t>Justificativa</a:t>
            </a:r>
            <a:r>
              <a:rPr lang="en-US" b="1" dirty="0"/>
              <a:t> </a:t>
            </a:r>
            <a:r>
              <a:rPr lang="en-US" b="1" dirty="0" err="1"/>
              <a:t>detalhada</a:t>
            </a:r>
            <a:endParaRPr lang="en-US" b="1" dirty="0"/>
          </a:p>
          <a:p>
            <a:pPr lvl="1"/>
            <a:r>
              <a:rPr lang="en-US" b="1" dirty="0" err="1"/>
              <a:t>Méritos</a:t>
            </a:r>
            <a:endParaRPr lang="en-US" b="1" dirty="0"/>
          </a:p>
          <a:p>
            <a:pPr lvl="1"/>
            <a:r>
              <a:rPr lang="en-US" b="1" dirty="0" err="1"/>
              <a:t>Potencial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145FE-CC11-4287-85C6-B61ECE15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EA99-BB07-48DD-A56C-0D38E45ADA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34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ECEF-F3CF-4BAA-A731-7F69A990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Projeto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4A2EC-63EE-481E-A5C3-6CE244981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Apresentação rápida da questão estudada</a:t>
            </a:r>
          </a:p>
          <a:p>
            <a:r>
              <a:rPr lang="pt-BR" dirty="0"/>
              <a:t>Comentários sobre a literatura</a:t>
            </a:r>
          </a:p>
          <a:p>
            <a:r>
              <a:rPr lang="pt-BR" dirty="0"/>
              <a:t>Programa proposto</a:t>
            </a:r>
          </a:p>
          <a:p>
            <a:r>
              <a:rPr lang="pt-BR" dirty="0"/>
              <a:t>Questões de implementação</a:t>
            </a:r>
          </a:p>
          <a:p>
            <a:r>
              <a:rPr lang="pt-BR" b="1" dirty="0"/>
              <a:t>Razões de ser</a:t>
            </a:r>
          </a:p>
          <a:p>
            <a:pPr lvl="1"/>
            <a:r>
              <a:rPr lang="en-US" b="1" dirty="0" err="1"/>
              <a:t>Justificativa</a:t>
            </a:r>
            <a:r>
              <a:rPr lang="en-US" b="1" dirty="0"/>
              <a:t> </a:t>
            </a:r>
            <a:r>
              <a:rPr lang="en-US" b="1" dirty="0" err="1"/>
              <a:t>detalhada</a:t>
            </a:r>
            <a:endParaRPr lang="en-US" b="1" dirty="0"/>
          </a:p>
          <a:p>
            <a:pPr lvl="1"/>
            <a:r>
              <a:rPr lang="en-US" dirty="0" err="1"/>
              <a:t>Méritos</a:t>
            </a:r>
            <a:endParaRPr lang="en-US" dirty="0"/>
          </a:p>
          <a:p>
            <a:pPr lvl="1"/>
            <a:r>
              <a:rPr lang="en-US" dirty="0" err="1"/>
              <a:t>Potencial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6E8AD-48CF-4950-BF21-92AEAD0A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EA99-BB07-48DD-A56C-0D38E45ADA1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75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ED52-43F0-4A58-824C-5223E1D5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D3AC7-2F3C-4A97-BA1D-307CFA051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Definir como diversas métricas de risco variam com tamanho de portifólio permite melhor entendimento do risco a que uma investidora está exposta</a:t>
            </a:r>
          </a:p>
          <a:p>
            <a:r>
              <a:rPr lang="pt-BR" dirty="0"/>
              <a:t>Identificar em que ponto os “lucros marginais” por diversificação chegam a zero permite que se calibre portifólios melhor, evitando-se custos operacionais associados a portifólios maiores</a:t>
            </a:r>
          </a:p>
          <a:p>
            <a:pPr lvl="1"/>
            <a:r>
              <a:rPr lang="pt-BR" dirty="0"/>
              <a:t>Além disso, a teoria econômica não prescreve que se persiga algo até que receitas dela sejam zerados; a métrica usada é sempre lucro</a:t>
            </a:r>
          </a:p>
          <a:p>
            <a:r>
              <a:rPr lang="pt-BR" dirty="0"/>
              <a:t>Permitir a formulação de portifólios guiada por parâmetros mais precisos do que simples achismo ou preferências pessoais por métricas de risco, ou achados ao acaso para portifólios específicos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C7B9C-0AEB-4A18-ADA2-F3080F90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EA99-BB07-48DD-A56C-0D38E45ADA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25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ECEF-F3CF-4BAA-A731-7F69A990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Projeto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4A2EC-63EE-481E-A5C3-6CE244981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Apresentação rápida da questão estudada</a:t>
            </a:r>
          </a:p>
          <a:p>
            <a:r>
              <a:rPr lang="pt-BR" dirty="0"/>
              <a:t>Comentários sobre a literatura</a:t>
            </a:r>
          </a:p>
          <a:p>
            <a:r>
              <a:rPr lang="pt-BR" dirty="0"/>
              <a:t>Programa proposto</a:t>
            </a:r>
          </a:p>
          <a:p>
            <a:r>
              <a:rPr lang="pt-BR" dirty="0"/>
              <a:t>Questões de implementação</a:t>
            </a:r>
          </a:p>
          <a:p>
            <a:r>
              <a:rPr lang="pt-BR" b="1" dirty="0"/>
              <a:t>Razões de ser</a:t>
            </a:r>
          </a:p>
          <a:p>
            <a:pPr lvl="1"/>
            <a:r>
              <a:rPr lang="en-US" dirty="0" err="1"/>
              <a:t>Justificativa</a:t>
            </a:r>
            <a:r>
              <a:rPr lang="en-US" dirty="0"/>
              <a:t> </a:t>
            </a:r>
            <a:r>
              <a:rPr lang="en-US" dirty="0" err="1"/>
              <a:t>detalhada</a:t>
            </a:r>
            <a:endParaRPr lang="en-US" dirty="0"/>
          </a:p>
          <a:p>
            <a:pPr lvl="1"/>
            <a:r>
              <a:rPr lang="en-US" b="1" dirty="0" err="1"/>
              <a:t>Méritos</a:t>
            </a:r>
            <a:endParaRPr lang="en-US" b="1" dirty="0"/>
          </a:p>
          <a:p>
            <a:pPr lvl="1"/>
            <a:r>
              <a:rPr lang="en-US" dirty="0" err="1"/>
              <a:t>Potencial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6E8AD-48CF-4950-BF21-92AEAD0A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EA99-BB07-48DD-A56C-0D38E45ADA1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721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ED52-43F0-4A58-824C-5223E1D5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Méritos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D3AC7-2F3C-4A97-BA1D-307CFA051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nome da Monografia é seu principal mérito: propomos uma </a:t>
            </a:r>
            <a:r>
              <a:rPr lang="pt-BR" b="1" dirty="0"/>
              <a:t>análise exaustiva</a:t>
            </a:r>
            <a:r>
              <a:rPr lang="pt-BR" dirty="0"/>
              <a:t> da questão posta para o mercado brasileiro</a:t>
            </a:r>
          </a:p>
          <a:p>
            <a:r>
              <a:rPr lang="pt-BR" dirty="0"/>
              <a:t>A resolução, em apenas um trabalho, dos principais problemas apontados pela literatura para esses estudos, trás resultados mais finais</a:t>
            </a:r>
          </a:p>
          <a:p>
            <a:pPr lvl="1"/>
            <a:r>
              <a:rPr lang="pt-BR" dirty="0"/>
              <a:t>Diversas métricas de risco, de amostragem e de percentil dos portifólios analisados</a:t>
            </a:r>
          </a:p>
          <a:p>
            <a:r>
              <a:rPr lang="pt-BR" dirty="0"/>
              <a:t>O uso de testes de normalidade adaptados sanam a dúvida quanto à validade do uso do método de amostragem, e portanto, dos resultados adquiridos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88FEA-654C-444F-BBA4-9DA0F8BE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EA99-BB07-48DD-A56C-0D38E45ADA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07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ECEF-F3CF-4BAA-A731-7F69A990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Projeto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4A2EC-63EE-481E-A5C3-6CE244981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Apresentação rápida da questão estudada</a:t>
            </a:r>
          </a:p>
          <a:p>
            <a:r>
              <a:rPr lang="pt-BR" dirty="0"/>
              <a:t>Comentários sobre a literatura</a:t>
            </a:r>
          </a:p>
          <a:p>
            <a:r>
              <a:rPr lang="pt-BR" dirty="0"/>
              <a:t>Programa proposto</a:t>
            </a:r>
          </a:p>
          <a:p>
            <a:r>
              <a:rPr lang="pt-BR" dirty="0"/>
              <a:t>Questões de implementação</a:t>
            </a:r>
          </a:p>
          <a:p>
            <a:r>
              <a:rPr lang="pt-BR" b="1" dirty="0"/>
              <a:t>Razões de ser</a:t>
            </a:r>
          </a:p>
          <a:p>
            <a:pPr lvl="1"/>
            <a:r>
              <a:rPr lang="en-US" dirty="0" err="1"/>
              <a:t>Justificativa</a:t>
            </a:r>
            <a:r>
              <a:rPr lang="en-US" dirty="0"/>
              <a:t> </a:t>
            </a:r>
            <a:r>
              <a:rPr lang="en-US" dirty="0" err="1"/>
              <a:t>detalhada</a:t>
            </a:r>
            <a:endParaRPr lang="en-US" dirty="0"/>
          </a:p>
          <a:p>
            <a:pPr lvl="1"/>
            <a:r>
              <a:rPr lang="en-US" dirty="0" err="1"/>
              <a:t>Méritos</a:t>
            </a:r>
            <a:endParaRPr lang="en-US" dirty="0"/>
          </a:p>
          <a:p>
            <a:pPr lvl="1"/>
            <a:r>
              <a:rPr lang="en-US" b="1" dirty="0" err="1"/>
              <a:t>Potencial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6E8AD-48CF-4950-BF21-92AEAD0A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EA99-BB07-48DD-A56C-0D38E45ADA1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773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ED52-43F0-4A58-824C-5223E1D5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Potencial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D3AC7-2F3C-4A97-BA1D-307CFA051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2019 fundos de índice atingiram U$4.3 trilhões de dólares sob “gestão”, 50% do total da capitalização de fundos nos EUA</a:t>
            </a:r>
          </a:p>
          <a:p>
            <a:r>
              <a:rPr lang="pt-BR" dirty="0"/>
              <a:t>Por conterem todas ações possíveis, eles se sujeitam a custos operacionais altos, transmitidos aos investidores na forma de taxas</a:t>
            </a:r>
          </a:p>
          <a:p>
            <a:r>
              <a:rPr lang="pt-BR" dirty="0"/>
              <a:t>Caso obtenhamos sucesso e robustez, teremos um algoritmo capaz de reproduzir as qualidades dos fundos de índice que vieram a dominar o mercado com menos ações, e portanto, um custo menor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4C23E-29C2-4F74-8C8A-7EAC167F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EA99-BB07-48DD-A56C-0D38E45ADA1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90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A715-59EF-4815-B84B-100349D1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da questão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1C89-A531-41F3-9B1C-1738CA49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Risco de portifólio (conjuntos de ativos), por qualquer métrica, cai conforme o tamanho do portifólio aumenta</a:t>
            </a:r>
          </a:p>
          <a:p>
            <a:pPr lvl="1"/>
            <a:r>
              <a:rPr lang="pt-BR" dirty="0"/>
              <a:t>Como essa redução se dá para cada “passo” no tamanho do portifólio?</a:t>
            </a:r>
          </a:p>
          <a:p>
            <a:pPr lvl="1"/>
            <a:r>
              <a:rPr lang="pt-BR" dirty="0"/>
              <a:t>Com que tamanho de portifólio esses ganhos se esgotam?</a:t>
            </a:r>
          </a:p>
          <a:p>
            <a:r>
              <a:rPr lang="pt-BR" dirty="0"/>
              <a:t>Há diversos custos associados a aumentar o tamanho de um portifólio</a:t>
            </a:r>
          </a:p>
          <a:p>
            <a:pPr lvl="1"/>
            <a:r>
              <a:rPr lang="pt-BR" dirty="0"/>
              <a:t>Quais são eles? Como medi-los?</a:t>
            </a:r>
          </a:p>
          <a:p>
            <a:pPr lvl="1"/>
            <a:r>
              <a:rPr lang="pt-BR" dirty="0"/>
              <a:t>Com que tamanho de portifólio os custos superam os ganhos?</a:t>
            </a:r>
          </a:p>
          <a:p>
            <a:r>
              <a:rPr lang="pt-BR" dirty="0"/>
              <a:t>O desempenho de portifólios compostos de formas parecidas pode variar muito</a:t>
            </a:r>
          </a:p>
          <a:p>
            <a:pPr lvl="1"/>
            <a:r>
              <a:rPr lang="pt-BR" dirty="0"/>
              <a:t>Como ele muda conforme se avalie pontos diferentes das distribuições de portifólios? Nossos resultados são consistentes?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087E0-8C1E-44B0-9DCD-04354C4D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EA99-BB07-48DD-A56C-0D38E45ADA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1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ECEF-F3CF-4BAA-A731-7F69A990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Projeto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4A2EC-63EE-481E-A5C3-6CE244981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Apresentação rápida da questão estudada</a:t>
            </a:r>
          </a:p>
          <a:p>
            <a:r>
              <a:rPr lang="pt-BR" b="1" dirty="0"/>
              <a:t>Comentários sobre a literatura</a:t>
            </a:r>
          </a:p>
          <a:p>
            <a:pPr lvl="1"/>
            <a:r>
              <a:rPr lang="pt-BR" b="1" dirty="0"/>
              <a:t>Origem</a:t>
            </a:r>
          </a:p>
          <a:p>
            <a:pPr lvl="1"/>
            <a:r>
              <a:rPr lang="pt-BR" b="1" dirty="0"/>
              <a:t>Desenvolvimentos</a:t>
            </a:r>
          </a:p>
          <a:p>
            <a:pPr lvl="1"/>
            <a:r>
              <a:rPr lang="pt-BR" b="1" dirty="0"/>
              <a:t>Análises específicas</a:t>
            </a:r>
          </a:p>
          <a:p>
            <a:r>
              <a:rPr lang="pt-BR" dirty="0"/>
              <a:t>Programa proposto</a:t>
            </a:r>
          </a:p>
          <a:p>
            <a:r>
              <a:rPr lang="pt-BR" dirty="0"/>
              <a:t>Questões de implementação</a:t>
            </a:r>
          </a:p>
          <a:p>
            <a:r>
              <a:rPr lang="pt-BR" dirty="0"/>
              <a:t>Razões de ser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B371D-F02E-4D92-93C4-FBA033D8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EA99-BB07-48DD-A56C-0D38E45ADA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9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ECEF-F3CF-4BAA-A731-7F69A990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Projeto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4A2EC-63EE-481E-A5C3-6CE244981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Apresentação rápida da questão estudada</a:t>
            </a:r>
          </a:p>
          <a:p>
            <a:r>
              <a:rPr lang="pt-BR" b="1" dirty="0"/>
              <a:t>Comentários sobre a literatura</a:t>
            </a:r>
          </a:p>
          <a:p>
            <a:pPr lvl="1"/>
            <a:r>
              <a:rPr lang="pt-BR" b="1" dirty="0"/>
              <a:t>Origem</a:t>
            </a:r>
          </a:p>
          <a:p>
            <a:pPr lvl="1"/>
            <a:r>
              <a:rPr lang="pt-BR" dirty="0"/>
              <a:t>Desenvolvimentos</a:t>
            </a:r>
          </a:p>
          <a:p>
            <a:pPr lvl="1"/>
            <a:r>
              <a:rPr lang="pt-BR" dirty="0"/>
              <a:t>Análises específicas</a:t>
            </a:r>
          </a:p>
          <a:p>
            <a:r>
              <a:rPr lang="pt-BR" dirty="0"/>
              <a:t>Programa proposto</a:t>
            </a:r>
          </a:p>
          <a:p>
            <a:r>
              <a:rPr lang="pt-BR" dirty="0"/>
              <a:t>Questões de implementação</a:t>
            </a:r>
          </a:p>
          <a:p>
            <a:r>
              <a:rPr lang="pt-BR" dirty="0"/>
              <a:t>Razões de ser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6FCBB-D5C2-400F-A0C0-055B7F98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EA99-BB07-48DD-A56C-0D38E45ADA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75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A715-59EF-4815-B84B-100349D1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Origem: Markowitz (1952)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1C89-A531-41F3-9B1C-1738CA49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Criou a Teoria Moderna de Portifólios</a:t>
            </a:r>
          </a:p>
          <a:p>
            <a:r>
              <a:rPr lang="pt-BR" dirty="0"/>
              <a:t>Introduz o conceito de </a:t>
            </a:r>
            <a:r>
              <a:rPr lang="pt-BR" i="1" dirty="0" err="1"/>
              <a:t>mean-variance</a:t>
            </a:r>
            <a:r>
              <a:rPr lang="pt-BR" dirty="0"/>
              <a:t>, que permite a comparação de portifólios expostos a níveis de risco diferentes</a:t>
            </a:r>
          </a:p>
          <a:p>
            <a:r>
              <a:rPr lang="pt-BR" dirty="0"/>
              <a:t>Para nossos fins, destacamos:</a:t>
            </a:r>
          </a:p>
          <a:p>
            <a:pPr lvl="1"/>
            <a:r>
              <a:rPr lang="en-US" dirty="0"/>
              <a:t>“A rule of behavior which does not imply the superiority of diversification must be rejected both as a hypothesis and as a maxim”</a:t>
            </a:r>
          </a:p>
          <a:p>
            <a:pPr lvl="1"/>
            <a:r>
              <a:rPr lang="en-US" dirty="0"/>
              <a:t>“[The] presumption, that the law of large numbers applies to a portfolio of securities, cannot be accepted. The returns from securities are too intercorrelated. Diversification cannot eliminate all variance.”</a:t>
            </a:r>
          </a:p>
          <a:p>
            <a:pPr lvl="2"/>
            <a:r>
              <a:rPr lang="en-US" dirty="0"/>
              <a:t>Lei dos Grandes </a:t>
            </a:r>
            <a:r>
              <a:rPr lang="en-US" dirty="0" err="1"/>
              <a:t>Números</a:t>
            </a:r>
            <a:r>
              <a:rPr lang="en-US" dirty="0"/>
              <a:t> e </a:t>
            </a:r>
            <a:r>
              <a:rPr lang="en-US" dirty="0" err="1"/>
              <a:t>Teorema</a:t>
            </a:r>
            <a:r>
              <a:rPr lang="en-US" dirty="0"/>
              <a:t> do </a:t>
            </a:r>
            <a:r>
              <a:rPr lang="en-US" dirty="0" err="1"/>
              <a:t>Limite</a:t>
            </a:r>
            <a:r>
              <a:rPr lang="en-US" dirty="0"/>
              <a:t> Central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valem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38DF0-08A7-44BA-8E82-6E7FED9C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EA99-BB07-48DD-A56C-0D38E45ADA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5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ECEF-F3CF-4BAA-A731-7F69A990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Projeto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4A2EC-63EE-481E-A5C3-6CE244981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Apresentação rápida da questão estudada</a:t>
            </a:r>
          </a:p>
          <a:p>
            <a:r>
              <a:rPr lang="pt-BR" b="1" dirty="0"/>
              <a:t>Comentários sobre a literatura</a:t>
            </a:r>
          </a:p>
          <a:p>
            <a:pPr lvl="1"/>
            <a:r>
              <a:rPr lang="pt-BR" dirty="0"/>
              <a:t>Origem</a:t>
            </a:r>
          </a:p>
          <a:p>
            <a:pPr lvl="1"/>
            <a:r>
              <a:rPr lang="pt-BR" b="1" dirty="0"/>
              <a:t>Desenvolvimentos</a:t>
            </a:r>
          </a:p>
          <a:p>
            <a:pPr lvl="1"/>
            <a:r>
              <a:rPr lang="pt-BR" dirty="0"/>
              <a:t>Análises específicas</a:t>
            </a:r>
          </a:p>
          <a:p>
            <a:r>
              <a:rPr lang="pt-BR" dirty="0"/>
              <a:t>Programa proposto</a:t>
            </a:r>
          </a:p>
          <a:p>
            <a:r>
              <a:rPr lang="pt-BR" dirty="0"/>
              <a:t>Questões de implementação</a:t>
            </a:r>
          </a:p>
          <a:p>
            <a:r>
              <a:rPr lang="pt-BR" dirty="0"/>
              <a:t>Razões de ser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2DB6D-0D58-4EB7-9645-53F0F288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EA99-BB07-48DD-A56C-0D38E45ADA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63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6111-D6D6-4C4C-A132-27734D77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Desenvolvimentos: Evans e Archer (1968)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54CDE-D804-42A9-BB87-785887297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Demonstração empírica dos ganhos de diversificação</a:t>
            </a:r>
          </a:p>
          <a:p>
            <a:r>
              <a:rPr lang="pt-BR" dirty="0"/>
              <a:t>Apresenta, pela primeira vez, a “curva de convergência”</a:t>
            </a:r>
          </a:p>
          <a:p>
            <a:r>
              <a:rPr lang="pt-BR" dirty="0"/>
              <a:t>Pouco generalizável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C40A8-B0F5-4D79-8631-DE031BE1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EA99-BB07-48DD-A56C-0D38E45ADA1E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1430C-A6B1-4BC6-AA40-6E3C84416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202" y="2870335"/>
            <a:ext cx="5331693" cy="396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175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305</TotalTime>
  <Words>1590</Words>
  <Application>Microsoft Office PowerPoint</Application>
  <PresentationFormat>Widescreen</PresentationFormat>
  <Paragraphs>285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Century Gothic</vt:lpstr>
      <vt:lpstr>Wingdings 3</vt:lpstr>
      <vt:lpstr>Wisp</vt:lpstr>
      <vt:lpstr>Tamanho de Portifólio: Uma Análise Exaustiva </vt:lpstr>
      <vt:lpstr>O Projeto</vt:lpstr>
      <vt:lpstr>O Projeto</vt:lpstr>
      <vt:lpstr>Apresentação da questão</vt:lpstr>
      <vt:lpstr>O Projeto</vt:lpstr>
      <vt:lpstr>O Projeto</vt:lpstr>
      <vt:lpstr>A Origem: Markowitz (1952)</vt:lpstr>
      <vt:lpstr>O Projeto</vt:lpstr>
      <vt:lpstr>Desenvolvimentos: Evans e Archer (1968)</vt:lpstr>
      <vt:lpstr>Desenvolvimentos: Fisher e Lorie (1970)</vt:lpstr>
      <vt:lpstr>Desenvolvimentos: Elton e Grueber (1977)</vt:lpstr>
      <vt:lpstr>Desenvolvimentos: Statman (1987)</vt:lpstr>
      <vt:lpstr>O Projeto</vt:lpstr>
      <vt:lpstr>Análises Específicas: Newbould e Poon (1993)</vt:lpstr>
      <vt:lpstr>Análises Específicas: Chong e Phillips (2012)</vt:lpstr>
      <vt:lpstr>O Projeto</vt:lpstr>
      <vt:lpstr>O Projeto</vt:lpstr>
      <vt:lpstr>Objetivo</vt:lpstr>
      <vt:lpstr>O Projeto</vt:lpstr>
      <vt:lpstr>Problemas</vt:lpstr>
      <vt:lpstr>O Projeto</vt:lpstr>
      <vt:lpstr>Soluções</vt:lpstr>
      <vt:lpstr>O Projeto</vt:lpstr>
      <vt:lpstr>Algoritmo</vt:lpstr>
      <vt:lpstr>O Projeto</vt:lpstr>
      <vt:lpstr>O Projeto</vt:lpstr>
      <vt:lpstr>Dados</vt:lpstr>
      <vt:lpstr>O Projeto</vt:lpstr>
      <vt:lpstr>Instrumentos</vt:lpstr>
      <vt:lpstr>O Projeto</vt:lpstr>
      <vt:lpstr>O Projeto</vt:lpstr>
      <vt:lpstr>Justificativa</vt:lpstr>
      <vt:lpstr>O Projeto</vt:lpstr>
      <vt:lpstr>Méritos</vt:lpstr>
      <vt:lpstr>O Projeto</vt:lpstr>
      <vt:lpstr>Potencial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</dc:title>
  <dc:creator>José Vidal Zobaran</dc:creator>
  <cp:lastModifiedBy>José Vidal Zobaran</cp:lastModifiedBy>
  <cp:revision>20</cp:revision>
  <dcterms:created xsi:type="dcterms:W3CDTF">2020-06-05T00:43:27Z</dcterms:created>
  <dcterms:modified xsi:type="dcterms:W3CDTF">2020-06-05T22:13:31Z</dcterms:modified>
</cp:coreProperties>
</file>