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sldIdLst>
    <p:sldId id="256" r:id="rId2"/>
    <p:sldId id="264" r:id="rId3"/>
    <p:sldId id="524" r:id="rId4"/>
    <p:sldId id="334" r:id="rId5"/>
    <p:sldId id="528" r:id="rId6"/>
    <p:sldId id="529" r:id="rId7"/>
    <p:sldId id="527" r:id="rId8"/>
    <p:sldId id="530" r:id="rId9"/>
    <p:sldId id="531" r:id="rId10"/>
    <p:sldId id="532" r:id="rId11"/>
    <p:sldId id="537" r:id="rId12"/>
    <p:sldId id="534" r:id="rId13"/>
    <p:sldId id="535" r:id="rId14"/>
    <p:sldId id="542" r:id="rId15"/>
    <p:sldId id="543" r:id="rId16"/>
    <p:sldId id="544" r:id="rId17"/>
    <p:sldId id="545" r:id="rId18"/>
    <p:sldId id="546" r:id="rId19"/>
    <p:sldId id="547" r:id="rId20"/>
    <p:sldId id="548" r:id="rId21"/>
    <p:sldId id="549" r:id="rId22"/>
    <p:sldId id="552" r:id="rId23"/>
    <p:sldId id="550" r:id="rId24"/>
    <p:sldId id="551" r:id="rId25"/>
    <p:sldId id="553" r:id="rId26"/>
    <p:sldId id="53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1">
          <p15:clr>
            <a:srgbClr val="A4A3A4"/>
          </p15:clr>
        </p15:guide>
        <p15:guide id="2" pos="37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9215" autoAdjust="0"/>
  </p:normalViewPr>
  <p:slideViewPr>
    <p:cSldViewPr snapToGrid="0">
      <p:cViewPr varScale="1">
        <p:scale>
          <a:sx n="119" d="100"/>
          <a:sy n="119" d="100"/>
        </p:scale>
        <p:origin x="132" y="618"/>
      </p:cViewPr>
      <p:guideLst>
        <p:guide orient="horz" pos="2201"/>
        <p:guide pos="378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FAE1-3CDB-4B16-9900-BC826497684B}" type="datetimeFigureOut">
              <a:rPr lang="zh-CN" altLang="en-US" smtClean="0"/>
              <a:t>2022/4/22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CE8A3-6E88-4043-A1FA-B2CB20BAFD6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dirty="0">
                <a:effectLst/>
                <a:ea typeface="微软雅黑" panose="020B0503020204020204" pitchFamily="34" charset="-122"/>
              </a:rPr>
              <a:t>选择</a:t>
            </a:r>
            <a:r>
              <a:rPr lang="en-US" altLang="zh-CN" sz="1800" dirty="0" err="1">
                <a:effectLst/>
                <a:ea typeface="Calibri" panose="020F0502020204030204" pitchFamily="34" charset="0"/>
              </a:rPr>
              <a:t>codesys</a:t>
            </a:r>
            <a:r>
              <a:rPr lang="zh-CN" altLang="zh-CN" sz="1800" dirty="0">
                <a:effectLst/>
                <a:ea typeface="微软雅黑" panose="020B0503020204020204" pitchFamily="34" charset="-122"/>
              </a:rPr>
              <a:t>作为测试实例</a:t>
            </a:r>
            <a:r>
              <a:rPr lang="en-US" altLang="zh-CN" sz="1800" dirty="0">
                <a:effectLst/>
                <a:ea typeface="微软雅黑" panose="020B0503020204020204" pitchFamily="34" charset="-122"/>
              </a:rPr>
              <a:t>,</a:t>
            </a:r>
            <a:r>
              <a:rPr lang="zh-CN" altLang="zh-CN" sz="1800" dirty="0">
                <a:effectLst/>
                <a:ea typeface="微软雅黑" panose="020B0503020204020204" pitchFamily="34" charset="-122"/>
              </a:rPr>
              <a:t>首先开发简单的程序</a:t>
            </a:r>
            <a:r>
              <a:rPr lang="zh-CN" altLang="en-US" sz="1800" dirty="0">
                <a:effectLst/>
                <a:ea typeface="微软雅黑" panose="020B0503020204020204" pitchFamily="34" charset="-122"/>
              </a:rPr>
              <a:t>用来获取基本结构</a:t>
            </a:r>
            <a:r>
              <a:rPr lang="en-US" altLang="zh-CN" sz="1800" dirty="0">
                <a:effectLst/>
                <a:ea typeface="微软雅黑" panose="020B0503020204020204" pitchFamily="34" charset="-122"/>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dirty="0">
                <a:effectLst/>
                <a:ea typeface="Calibri" panose="020F0502020204030204" pitchFamily="34" charset="0"/>
              </a:rPr>
              <a:t>PRG </a:t>
            </a:r>
            <a:r>
              <a:rPr lang="zh-CN" altLang="zh-CN" sz="1800" dirty="0">
                <a:effectLst/>
                <a:ea typeface="微软雅黑" panose="020B0503020204020204" pitchFamily="34" charset="-122"/>
              </a:rPr>
              <a:t>二进制文件的前</a:t>
            </a:r>
            <a:r>
              <a:rPr lang="en-US" altLang="zh-CN" sz="1800" dirty="0">
                <a:effectLst/>
                <a:ea typeface="Calibri" panose="020F0502020204030204" pitchFamily="34" charset="0"/>
              </a:rPr>
              <a:t> 80 </a:t>
            </a:r>
            <a:r>
              <a:rPr lang="zh-CN" altLang="zh-CN" sz="1800" dirty="0">
                <a:effectLst/>
                <a:ea typeface="微软雅黑" panose="020B0503020204020204" pitchFamily="34" charset="-122"/>
              </a:rPr>
              <a:t>个字节构成包含通用信息的头部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cs typeface="Times New Roman" panose="02020603050405020304" pitchFamily="18" charset="0"/>
              </a:rPr>
              <a:t>提出三个必要核心步骤，并提出了促进常见逆向工程任务的补充步骤</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第一步前提</a:t>
            </a:r>
            <a:r>
              <a:rPr lang="zh-CN" altLang="en-US" sz="1800" dirty="0">
                <a:latin typeface="宋体" panose="02010600030101010101" pitchFamily="2" charset="-122"/>
                <a:ea typeface="宋体" panose="02010600030101010101" pitchFamily="2" charset="-122"/>
                <a:cs typeface="Times New Roman" panose="02020603050405020304" pitchFamily="18" charset="0"/>
              </a:rPr>
              <a:t>，前提：所有子程序都必须被定界和反汇编，并且识别出描述动态链接函数的代码</a:t>
            </a:r>
            <a:r>
              <a:rPr lang="en-US" altLang="zh-CN" sz="1800" dirty="0">
                <a:latin typeface="宋体" panose="02010600030101010101" pitchFamily="2" charset="-122"/>
                <a:ea typeface="宋体" panose="02010600030101010101" pitchFamily="2" charset="-122"/>
                <a:cs typeface="Times New Roman" panose="02020603050405020304" pitchFamily="18" charset="0"/>
              </a:rPr>
              <a:t>/</a:t>
            </a:r>
            <a:r>
              <a:rPr lang="zh-CN" altLang="en-US" sz="1800" dirty="0">
                <a:latin typeface="宋体" panose="02010600030101010101" pitchFamily="2" charset="-122"/>
                <a:ea typeface="宋体" panose="02010600030101010101" pitchFamily="2" charset="-122"/>
                <a:cs typeface="Times New Roman" panose="02020603050405020304" pitchFamily="18" charset="0"/>
              </a:rPr>
              <a:t>数据段和符号表</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cs typeface="Times New Roman" panose="02020603050405020304" pitchFamily="18" charset="0"/>
              </a:rPr>
              <a:t>提出三个必要核心步骤，并提出了促进常见逆向工程任务的补充步骤</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第一步前提</a:t>
            </a:r>
            <a:r>
              <a:rPr lang="zh-CN" altLang="en-US" sz="1800" dirty="0">
                <a:latin typeface="宋体" panose="02010600030101010101" pitchFamily="2" charset="-122"/>
                <a:ea typeface="宋体" panose="02010600030101010101" pitchFamily="2" charset="-122"/>
                <a:cs typeface="Times New Roman" panose="02020603050405020304" pitchFamily="18" charset="0"/>
              </a:rPr>
              <a:t>，前提：所有子程序都必须被定界和反汇编，并且识别出描述动态链接函数的代码</a:t>
            </a:r>
            <a:r>
              <a:rPr lang="en-US" altLang="zh-CN" sz="1800" dirty="0">
                <a:latin typeface="宋体" panose="02010600030101010101" pitchFamily="2" charset="-122"/>
                <a:ea typeface="宋体" panose="02010600030101010101" pitchFamily="2" charset="-122"/>
                <a:cs typeface="Times New Roman" panose="02020603050405020304" pitchFamily="18" charset="0"/>
              </a:rPr>
              <a:t>/</a:t>
            </a:r>
            <a:r>
              <a:rPr lang="zh-CN" altLang="en-US" sz="1800" dirty="0">
                <a:latin typeface="宋体" panose="02010600030101010101" pitchFamily="2" charset="-122"/>
                <a:ea typeface="宋体" panose="02010600030101010101" pitchFamily="2" charset="-122"/>
                <a:cs typeface="Times New Roman" panose="02020603050405020304" pitchFamily="18" charset="0"/>
              </a:rPr>
              <a:t>数据段和符号表</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cs typeface="Times New Roman" panose="02020603050405020304" pitchFamily="18" charset="0"/>
              </a:rPr>
              <a:t>提出三个必要核心步骤，并提出了促进常见逆向工程任务的补充步骤</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第一步前提</a:t>
            </a:r>
            <a:r>
              <a:rPr lang="zh-CN" altLang="en-US" sz="1800" dirty="0">
                <a:latin typeface="宋体" panose="02010600030101010101" pitchFamily="2" charset="-122"/>
                <a:ea typeface="宋体" panose="02010600030101010101" pitchFamily="2" charset="-122"/>
                <a:cs typeface="Times New Roman" panose="02020603050405020304" pitchFamily="18" charset="0"/>
              </a:rPr>
              <a:t>，前提：所有子程序都必须被定界和反汇编，并且识别出描述动态链接函数的代码</a:t>
            </a:r>
            <a:r>
              <a:rPr lang="en-US" altLang="zh-CN" sz="1800" dirty="0">
                <a:latin typeface="宋体" panose="02010600030101010101" pitchFamily="2" charset="-122"/>
                <a:ea typeface="宋体" panose="02010600030101010101" pitchFamily="2" charset="-122"/>
                <a:cs typeface="Times New Roman" panose="02020603050405020304" pitchFamily="18" charset="0"/>
              </a:rPr>
              <a:t>/</a:t>
            </a:r>
            <a:r>
              <a:rPr lang="zh-CN" altLang="en-US" sz="1800" dirty="0">
                <a:latin typeface="宋体" panose="02010600030101010101" pitchFamily="2" charset="-122"/>
                <a:ea typeface="宋体" panose="02010600030101010101" pitchFamily="2" charset="-122"/>
                <a:cs typeface="Times New Roman" panose="02020603050405020304" pitchFamily="18" charset="0"/>
              </a:rPr>
              <a:t>数据段和符号表</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cs typeface="Times New Roman" panose="02020603050405020304" pitchFamily="18" charset="0"/>
              </a:rPr>
              <a:t>提出三个必要核心步骤，并提出了促进常见逆向工程任务的补充步骤</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第一步前提</a:t>
            </a:r>
            <a:r>
              <a:rPr lang="zh-CN" altLang="en-US" sz="1800" dirty="0">
                <a:latin typeface="宋体" panose="02010600030101010101" pitchFamily="2" charset="-122"/>
                <a:ea typeface="宋体" panose="02010600030101010101" pitchFamily="2" charset="-122"/>
                <a:cs typeface="Times New Roman" panose="02020603050405020304" pitchFamily="18" charset="0"/>
              </a:rPr>
              <a:t>，前提：所有子程序都必须被定界和反汇编，并且识别出描述动态链接函数的代码</a:t>
            </a:r>
            <a:r>
              <a:rPr lang="en-US" altLang="zh-CN" sz="1800" dirty="0">
                <a:latin typeface="宋体" panose="02010600030101010101" pitchFamily="2" charset="-122"/>
                <a:ea typeface="宋体" panose="02010600030101010101" pitchFamily="2" charset="-122"/>
                <a:cs typeface="Times New Roman" panose="02020603050405020304" pitchFamily="18" charset="0"/>
              </a:rPr>
              <a:t>/</a:t>
            </a:r>
            <a:r>
              <a:rPr lang="zh-CN" altLang="en-US" sz="1800" dirty="0">
                <a:latin typeface="宋体" panose="02010600030101010101" pitchFamily="2" charset="-122"/>
                <a:ea typeface="宋体" panose="02010600030101010101" pitchFamily="2" charset="-122"/>
                <a:cs typeface="Times New Roman" panose="02020603050405020304" pitchFamily="18" charset="0"/>
              </a:rPr>
              <a:t>数据段和符号表</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dirty="0">
                <a:effectLst/>
                <a:ea typeface="Microsoft YaHei" panose="020B0503020204020204" pitchFamily="34" charset="-122"/>
              </a:rPr>
              <a:t>间接分支目标</a:t>
            </a:r>
            <a:r>
              <a:rPr lang="zh-CN" altLang="en-US" sz="1800" dirty="0">
                <a:effectLst/>
                <a:ea typeface="Microsoft YaHei" panose="020B0503020204020204" pitchFamily="34" charset="-122"/>
              </a:rPr>
              <a:t>，</a:t>
            </a:r>
            <a:r>
              <a:rPr lang="zh-CN" altLang="zh-CN" sz="1800" dirty="0">
                <a:effectLst/>
                <a:ea typeface="Microsoft YaHei" panose="020B0503020204020204" pitchFamily="34" charset="-122"/>
              </a:rPr>
              <a:t>确定了间接跳转的指令，</a:t>
            </a:r>
            <a:r>
              <a:rPr lang="en-US" altLang="zh-CN" sz="1800" dirty="0">
                <a:effectLst/>
                <a:ea typeface="Calibri" panose="020F0502020204030204" pitchFamily="34" charset="0"/>
              </a:rPr>
              <a:t>SUB_OFFSET</a:t>
            </a:r>
            <a:r>
              <a:rPr lang="zh-CN" altLang="zh-CN" sz="1800" dirty="0">
                <a:effectLst/>
                <a:ea typeface="Microsoft YaHei" panose="020B0503020204020204" pitchFamily="34" charset="-122"/>
              </a:rPr>
              <a:t>是</a:t>
            </a:r>
            <a:r>
              <a:rPr lang="en-US" altLang="zh-CN" sz="1800" dirty="0">
                <a:effectLst/>
                <a:ea typeface="Calibri" panose="020F0502020204030204" pitchFamily="34" charset="0"/>
              </a:rPr>
              <a:t>jump target</a:t>
            </a:r>
            <a:r>
              <a:rPr lang="zh-CN" altLang="zh-CN" sz="1800" dirty="0">
                <a:effectLst/>
                <a:ea typeface="Microsoft YaHei" panose="020B0503020204020204" pitchFamily="34" charset="-122"/>
              </a:rPr>
              <a:t>，所有的跳转目标都包含在内存的调用表中</a:t>
            </a:r>
            <a:r>
              <a:rPr lang="zh-CN" altLang="en-US" sz="1800" dirty="0">
                <a:effectLst/>
                <a:ea typeface="Microsoft YaHei" panose="020B0503020204020204" pitchFamily="34" charset="-122"/>
              </a:rPr>
              <a:t>，</a:t>
            </a:r>
            <a:endParaRPr lang="en-US" altLang="zh-CN" sz="1800" dirty="0">
              <a:effectLst/>
              <a:ea typeface="Microsoft YaHei" panose="020B0503020204020204" pitchFamily="34" charset="-122"/>
            </a:endParaRPr>
          </a:p>
          <a:p>
            <a:pPr algn="just"/>
            <a:r>
              <a:rPr lang="zh-CN" altLang="zh-CN" sz="1800" dirty="0">
                <a:effectLst/>
                <a:ea typeface="Microsoft YaHei" panose="020B0503020204020204" pitchFamily="34" charset="-122"/>
              </a:rPr>
              <a:t>跳转偏移量是通过将函数的空字符结尾的字符串标识符的两个字节值乘以</a:t>
            </a:r>
            <a:r>
              <a:rPr lang="en-US" altLang="zh-CN" sz="1800" dirty="0">
                <a:effectLst/>
                <a:ea typeface="Calibri" panose="020F0502020204030204" pitchFamily="34" charset="0"/>
              </a:rPr>
              <a:t> 4 </a:t>
            </a:r>
            <a:r>
              <a:rPr lang="zh-CN" altLang="zh-CN" sz="1800" dirty="0">
                <a:effectLst/>
                <a:ea typeface="Microsoft YaHei" panose="020B0503020204020204" pitchFamily="34" charset="-122"/>
              </a:rPr>
              <a:t>并在该结果上加</a:t>
            </a:r>
            <a:r>
              <a:rPr lang="en-US" altLang="zh-CN" sz="1800" dirty="0">
                <a:effectLst/>
                <a:ea typeface="Calibri" panose="020F0502020204030204" pitchFamily="34" charset="0"/>
              </a:rPr>
              <a:t> 8 </a:t>
            </a:r>
            <a:r>
              <a:rPr lang="zh-CN" altLang="zh-CN" sz="1800" dirty="0">
                <a:effectLst/>
                <a:ea typeface="Microsoft YaHei" panose="020B0503020204020204" pitchFamily="34" charset="-122"/>
              </a:rPr>
              <a:t>来计算的，确定调用表是由</a:t>
            </a:r>
            <a:r>
              <a:rPr lang="en-US" altLang="zh-CN" sz="1800" dirty="0" err="1">
                <a:effectLst/>
                <a:ea typeface="Calibri" panose="020F0502020204030204" pitchFamily="34" charset="0"/>
              </a:rPr>
              <a:t>codesys</a:t>
            </a:r>
            <a:r>
              <a:rPr lang="en-US" altLang="zh-CN" sz="1800" dirty="0">
                <a:effectLst/>
                <a:ea typeface="Calibri" panose="020F0502020204030204" pitchFamily="34" charset="0"/>
              </a:rPr>
              <a:t> runtime</a:t>
            </a:r>
            <a:r>
              <a:rPr lang="zh-CN" altLang="zh-CN" sz="1800" dirty="0">
                <a:effectLst/>
                <a:ea typeface="Microsoft YaHei" panose="020B0503020204020204" pitchFamily="34" charset="-122"/>
              </a:rPr>
              <a:t>执行最后一个子程序后构建的，也就是</a:t>
            </a:r>
            <a:r>
              <a:rPr lang="en-US" altLang="zh-CN" sz="1800" dirty="0">
                <a:effectLst/>
                <a:ea typeface="Microsoft YaHei" panose="020B0503020204020204" pitchFamily="34" charset="-122"/>
              </a:rPr>
              <a:t> </a:t>
            </a:r>
            <a:r>
              <a:rPr lang="en-US" altLang="zh-CN" sz="1800" dirty="0">
                <a:effectLst/>
                <a:ea typeface="Calibri" panose="020F0502020204030204" pitchFamily="34" charset="0"/>
              </a:rPr>
              <a:t>Memory INIT</a:t>
            </a:r>
            <a:r>
              <a:rPr lang="zh-CN" altLang="zh-CN" sz="1800" dirty="0">
                <a:effectLst/>
                <a:ea typeface="Microsoft YaHei" panose="020B0503020204020204" pitchFamily="34" charset="-122"/>
              </a:rPr>
              <a:t>，同样也是</a:t>
            </a:r>
            <a:r>
              <a:rPr lang="en-US" altLang="zh-CN" sz="1800" dirty="0">
                <a:effectLst/>
                <a:ea typeface="Calibri" panose="020F0502020204030204" pitchFamily="34" charset="0"/>
              </a:rPr>
              <a:t>binary</a:t>
            </a:r>
            <a:r>
              <a:rPr lang="zh-CN" altLang="zh-CN" sz="1800" dirty="0">
                <a:effectLst/>
                <a:ea typeface="Microsoft YaHei" panose="020B0503020204020204" pitchFamily="34" charset="-122"/>
              </a:rPr>
              <a:t>的入口点</a:t>
            </a:r>
            <a:r>
              <a:rPr lang="zh-CN" altLang="en-US" sz="1800" dirty="0">
                <a:effectLst/>
                <a:ea typeface="Microsoft YaHei" panose="020B0503020204020204" pitchFamily="34" charset="-122"/>
              </a:rPr>
              <a:t>，</a:t>
            </a:r>
            <a:endParaRPr lang="en-US" altLang="zh-CN" sz="1800" dirty="0">
              <a:effectLst/>
              <a:ea typeface="Microsoft YaHei" panose="020B0503020204020204" pitchFamily="34" charset="-122"/>
            </a:endParaRPr>
          </a:p>
          <a:p>
            <a:pPr algn="just"/>
            <a:r>
              <a:rPr lang="zh-CN" altLang="zh-CN" sz="1800" dirty="0">
                <a:effectLst/>
                <a:ea typeface="Microsoft YaHei" panose="020B0503020204020204" pitchFamily="34" charset="-122"/>
              </a:rPr>
              <a:t>利用</a:t>
            </a:r>
            <a:r>
              <a:rPr lang="en-US" altLang="zh-CN" sz="1800" dirty="0" err="1">
                <a:effectLst/>
                <a:ea typeface="Calibri" panose="020F0502020204030204" pitchFamily="34" charset="0"/>
              </a:rPr>
              <a:t>angr</a:t>
            </a:r>
            <a:r>
              <a:rPr lang="zh-CN" altLang="zh-CN" sz="1800" dirty="0">
                <a:effectLst/>
                <a:ea typeface="Microsoft YaHei" panose="020B0503020204020204" pitchFamily="34" charset="-122"/>
              </a:rPr>
              <a:t>工具的动态符号执行来实现子程序调用表的提取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cs typeface="Times New Roman" panose="02020603050405020304" pitchFamily="18" charset="0"/>
              </a:rPr>
              <a:t>提出三个必要核心步骤，并提出了促进常见逆向工程任务的补充步骤</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第一步前提</a:t>
            </a:r>
            <a:r>
              <a:rPr lang="zh-CN" altLang="en-US" sz="1800" dirty="0">
                <a:latin typeface="宋体" panose="02010600030101010101" pitchFamily="2" charset="-122"/>
                <a:ea typeface="宋体" panose="02010600030101010101" pitchFamily="2" charset="-122"/>
                <a:cs typeface="Times New Roman" panose="02020603050405020304" pitchFamily="18" charset="0"/>
              </a:rPr>
              <a:t>，前提：所有子程序都必须被定界和反汇编，并且识别出描述动态链接函数的代码</a:t>
            </a:r>
            <a:r>
              <a:rPr lang="en-US" altLang="zh-CN" sz="1800" dirty="0">
                <a:latin typeface="宋体" panose="02010600030101010101" pitchFamily="2" charset="-122"/>
                <a:ea typeface="宋体" panose="02010600030101010101" pitchFamily="2" charset="-122"/>
                <a:cs typeface="Times New Roman" panose="02020603050405020304" pitchFamily="18" charset="0"/>
              </a:rPr>
              <a:t>/</a:t>
            </a:r>
            <a:r>
              <a:rPr lang="zh-CN" altLang="en-US" sz="1800" dirty="0">
                <a:latin typeface="宋体" panose="02010600030101010101" pitchFamily="2" charset="-122"/>
                <a:ea typeface="宋体" panose="02010600030101010101" pitchFamily="2" charset="-122"/>
                <a:cs typeface="Times New Roman" panose="02020603050405020304" pitchFamily="18" charset="0"/>
              </a:rPr>
              <a:t>数据段和符号表</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cs typeface="Times New Roman" panose="02020603050405020304" pitchFamily="18" charset="0"/>
              </a:rPr>
              <a:t>提出三个必要核心步骤，并提出了促进常见逆向工程任务的补充步骤</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第一步前提</a:t>
            </a:r>
            <a:r>
              <a:rPr lang="zh-CN" altLang="en-US" sz="1800" dirty="0">
                <a:latin typeface="宋体" panose="02010600030101010101" pitchFamily="2" charset="-122"/>
                <a:ea typeface="宋体" panose="02010600030101010101" pitchFamily="2" charset="-122"/>
                <a:cs typeface="Times New Roman" panose="02020603050405020304" pitchFamily="18" charset="0"/>
              </a:rPr>
              <a:t>，前提：所有子程序都必须被定界和反汇编，并且识别出描述动态链接函数的代码</a:t>
            </a:r>
            <a:r>
              <a:rPr lang="en-US" altLang="zh-CN" sz="1800" dirty="0">
                <a:latin typeface="宋体" panose="02010600030101010101" pitchFamily="2" charset="-122"/>
                <a:ea typeface="宋体" panose="02010600030101010101" pitchFamily="2" charset="-122"/>
                <a:cs typeface="Times New Roman" panose="02020603050405020304" pitchFamily="18" charset="0"/>
              </a:rPr>
              <a:t>/</a:t>
            </a:r>
            <a:r>
              <a:rPr lang="zh-CN" altLang="en-US" sz="1800" dirty="0">
                <a:latin typeface="宋体" panose="02010600030101010101" pitchFamily="2" charset="-122"/>
                <a:ea typeface="宋体" panose="02010600030101010101" pitchFamily="2" charset="-122"/>
                <a:cs typeface="Times New Roman" panose="02020603050405020304" pitchFamily="18" charset="0"/>
              </a:rPr>
              <a:t>数据段和符号表</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cs typeface="Times New Roman" panose="02020603050405020304" pitchFamily="18" charset="0"/>
              </a:rPr>
              <a:t>提出三个必要核心步骤，并提出了促进常见逆向工程任务的补充步骤</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第一步前提</a:t>
            </a:r>
            <a:r>
              <a:rPr lang="zh-CN" altLang="en-US" sz="1800" dirty="0">
                <a:latin typeface="宋体" panose="02010600030101010101" pitchFamily="2" charset="-122"/>
                <a:ea typeface="宋体" panose="02010600030101010101" pitchFamily="2" charset="-122"/>
                <a:cs typeface="Times New Roman" panose="02020603050405020304" pitchFamily="18" charset="0"/>
              </a:rPr>
              <a:t>，前提：所有子程序都必须被定界和反汇编，并且识别出描述动态链接函数的代码</a:t>
            </a:r>
            <a:r>
              <a:rPr lang="en-US" altLang="zh-CN" sz="1800" dirty="0">
                <a:latin typeface="宋体" panose="02010600030101010101" pitchFamily="2" charset="-122"/>
                <a:ea typeface="宋体" panose="02010600030101010101" pitchFamily="2" charset="-122"/>
                <a:cs typeface="Times New Roman" panose="02020603050405020304" pitchFamily="18" charset="0"/>
              </a:rPr>
              <a:t>/</a:t>
            </a:r>
            <a:r>
              <a:rPr lang="zh-CN" altLang="en-US" sz="1800" dirty="0">
                <a:latin typeface="宋体" panose="02010600030101010101" pitchFamily="2" charset="-122"/>
                <a:ea typeface="宋体" panose="02010600030101010101" pitchFamily="2" charset="-122"/>
                <a:cs typeface="Times New Roman" panose="02020603050405020304" pitchFamily="18" charset="0"/>
              </a:rPr>
              <a:t>数据段和符号表</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40608"/>
                </a:solidFill>
                <a:latin typeface="Times New Roman" panose="02020603050405020304" pitchFamily="18" charset="0"/>
                <a:cs typeface="Times New Roman" panose="02020603050405020304" pitchFamily="18" charset="0"/>
              </a:rPr>
              <a:t>现代微处理器架构 </a:t>
            </a:r>
            <a:r>
              <a:rPr lang="en-US" altLang="zh-CN" sz="1200" dirty="0">
                <a:solidFill>
                  <a:srgbClr val="040608"/>
                </a:solidFill>
                <a:latin typeface="Times New Roman" panose="02020603050405020304" pitchFamily="18" charset="0"/>
                <a:cs typeface="Times New Roman" panose="02020603050405020304" pitchFamily="18" charset="0"/>
              </a:rPr>
              <a:t>(MoMA) </a:t>
            </a:r>
            <a:r>
              <a:rPr lang="zh-CN" altLang="en-US" sz="1200" dirty="0">
                <a:solidFill>
                  <a:srgbClr val="040608"/>
                </a:solidFill>
                <a:latin typeface="Times New Roman" panose="02020603050405020304" pitchFamily="18" charset="0"/>
                <a:cs typeface="Times New Roman" panose="02020603050405020304" pitchFamily="18" charset="0"/>
              </a:rPr>
              <a:t>实验室</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色萨利大学</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纽约大学坦顿工程学院，布鲁克林，纽约，美国</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我们还在最终的 SVG 图像中创建一个超链接，该链接从一个节点链接到其相应的反汇编列表，以便于遍历（SVG图像是啥）用python2.7开发其模块，还可以从使用 python cmd2 库创建的终端界面直接与分析及其结果进行交互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观察到某些二进制文</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件中包含的子程序数量少于相应源代码中的 F/FB 数量。 我们</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的仔细检查表明，这是基本编译器优化的结果，编译器会剥离</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程序从未调用过的代码</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观察到某些二进制文</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件中包含的子程序数量少于相应源代码中的 F/FB 数量。 我们</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的仔细检查表明，这是基本编译器优化的结果，编译器会剥离</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程序从未调用过的代码</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22</a:t>
            </a:fld>
            <a:endParaRPr lang="zh-CN" altLang="en-US"/>
          </a:p>
        </p:txBody>
      </p:sp>
    </p:spTree>
    <p:extLst>
      <p:ext uri="{BB962C8B-B14F-4D97-AF65-F5344CB8AC3E}">
        <p14:creationId xmlns:p14="http://schemas.microsoft.com/office/powerpoint/2010/main" val="2070010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a:spcBef>
                <a:spcPts val="0"/>
              </a:spcBef>
              <a:spcAft>
                <a:spcPts val="0"/>
              </a:spcAft>
            </a:pPr>
            <a:r>
              <a:rPr lang="zh-CN" altLang="zh-CN" sz="1800" dirty="0">
                <a:effectLst/>
                <a:ea typeface="Microsoft YaHei" panose="020B0503020204020204" pitchFamily="34" charset="-122"/>
              </a:rPr>
              <a:t>纵坐标是时间，横坐标是</a:t>
            </a:r>
            <a:r>
              <a:rPr lang="en-US" altLang="zh-CN" sz="1800" dirty="0">
                <a:effectLst/>
                <a:ea typeface="Calibri" panose="020F0502020204030204" pitchFamily="34" charset="0"/>
              </a:rPr>
              <a:t>size</a:t>
            </a:r>
            <a:r>
              <a:rPr lang="zh-CN" altLang="zh-CN" sz="1800" dirty="0">
                <a:effectLst/>
                <a:ea typeface="Microsoft YaHei" panose="020B0503020204020204" pitchFamily="34" charset="-122"/>
              </a:rPr>
              <a:t>，整个图代表的是不同操作根据文件大小花费的时间</a:t>
            </a:r>
            <a:endParaRPr lang="zh-CN" altLang="zh-CN" sz="1800" dirty="0">
              <a:effectLst/>
              <a:ea typeface="Calibri" panose="020F0502020204030204" pitchFamily="34" charset="0"/>
            </a:endParaRPr>
          </a:p>
          <a:p>
            <a:pPr marL="685800" marR="0">
              <a:spcBef>
                <a:spcPts val="0"/>
              </a:spcBef>
              <a:spcAft>
                <a:spcPts val="0"/>
              </a:spcAft>
            </a:pPr>
            <a:r>
              <a:rPr lang="en-US" altLang="zh-CN" sz="1800" dirty="0">
                <a:effectLst/>
                <a:ea typeface="Calibri" panose="020F0502020204030204" pitchFamily="34" charset="0"/>
              </a:rPr>
              <a:t>(a)radare2</a:t>
            </a:r>
            <a:r>
              <a:rPr lang="zh-CN" altLang="zh-CN" sz="1800" dirty="0">
                <a:effectLst/>
                <a:ea typeface="Microsoft YaHei" panose="020B0503020204020204" pitchFamily="34" charset="-122"/>
              </a:rPr>
              <a:t>生成反汇编列表</a:t>
            </a:r>
            <a:endParaRPr lang="zh-CN" altLang="zh-CN" sz="1800" dirty="0">
              <a:effectLst/>
              <a:ea typeface="Calibri" panose="020F0502020204030204" pitchFamily="34" charset="0"/>
            </a:endParaRPr>
          </a:p>
          <a:p>
            <a:pPr marL="685800" marR="0">
              <a:spcBef>
                <a:spcPts val="0"/>
              </a:spcBef>
              <a:spcAft>
                <a:spcPts val="0"/>
              </a:spcAft>
            </a:pPr>
            <a:r>
              <a:rPr lang="zh-CN" altLang="zh-CN" sz="1800" dirty="0">
                <a:effectLst/>
                <a:ea typeface="Microsoft YaHei" panose="020B0503020204020204" pitchFamily="34" charset="-122"/>
              </a:rPr>
              <a:t>（</a:t>
            </a:r>
            <a:r>
              <a:rPr lang="en-US" altLang="zh-CN" sz="1800" dirty="0">
                <a:effectLst/>
                <a:ea typeface="Calibri" panose="020F0502020204030204" pitchFamily="34" charset="0"/>
              </a:rPr>
              <a:t>b</a:t>
            </a:r>
            <a:r>
              <a:rPr lang="zh-CN" altLang="zh-CN" sz="1800" dirty="0">
                <a:effectLst/>
                <a:ea typeface="Microsoft YaHei" panose="020B0503020204020204" pitchFamily="34" charset="-122"/>
              </a:rPr>
              <a:t>）</a:t>
            </a:r>
            <a:r>
              <a:rPr lang="en-US" altLang="zh-CN" sz="1800" dirty="0" err="1">
                <a:effectLst/>
                <a:ea typeface="Calibri" panose="020F0502020204030204" pitchFamily="34" charset="0"/>
              </a:rPr>
              <a:t>angr</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符号执行的时间，使用 angr 符号执行 Memory INIT 子例程来构造调用表</a:t>
            </a:r>
            <a:endParaRPr lang="zh-CN" altLang="zh-CN" sz="1800" dirty="0">
              <a:effectLst/>
              <a:ea typeface="Calibri" panose="020F0502020204030204" pitchFamily="34" charset="0"/>
            </a:endParaRPr>
          </a:p>
          <a:p>
            <a:pPr marL="685800" marR="0">
              <a:spcBef>
                <a:spcPts val="0"/>
              </a:spcBef>
              <a:spcAft>
                <a:spcPts val="0"/>
              </a:spcAft>
            </a:pPr>
            <a:r>
              <a:rPr lang="zh-CN" altLang="zh-CN" sz="1800" dirty="0">
                <a:effectLst/>
                <a:ea typeface="Microsoft YaHei" panose="020B0503020204020204" pitchFamily="34" charset="-122"/>
              </a:rPr>
              <a:t>（</a:t>
            </a:r>
            <a:r>
              <a:rPr lang="en-US" altLang="zh-CN" sz="1800" dirty="0">
                <a:effectLst/>
                <a:ea typeface="Calibri" panose="020F0502020204030204" pitchFamily="34" charset="0"/>
              </a:rPr>
              <a:t>c</a:t>
            </a:r>
            <a:r>
              <a:rPr lang="zh-CN" altLang="zh-CN" sz="1800" dirty="0">
                <a:effectLst/>
                <a:ea typeface="Microsoft YaHei" panose="020B0503020204020204" pitchFamily="34" charset="-122"/>
              </a:rPr>
              <a:t>）</a:t>
            </a:r>
            <a:r>
              <a:rPr lang="en-US" altLang="zh-CN" sz="1800" dirty="0">
                <a:effectLst/>
                <a:ea typeface="Calibri" panose="020F0502020204030204" pitchFamily="34" charset="0"/>
              </a:rPr>
              <a:t>ICSREF</a:t>
            </a:r>
            <a:r>
              <a:rPr lang="zh-CN" altLang="zh-CN" sz="1800" dirty="0">
                <a:effectLst/>
                <a:ea typeface="Microsoft YaHei" panose="020B0503020204020204" pitchFamily="34" charset="-122"/>
              </a:rPr>
              <a:t>其他操作的时间</a:t>
            </a:r>
            <a:endParaRPr lang="zh-CN" altLang="zh-CN" sz="1800" dirty="0">
              <a:effectLst/>
              <a:ea typeface="Calibri" panose="020F0502020204030204" pitchFamily="34" charset="0"/>
            </a:endParaRPr>
          </a:p>
          <a:p>
            <a:pPr marL="685800" marR="0">
              <a:spcBef>
                <a:spcPts val="0"/>
              </a:spcBef>
              <a:spcAft>
                <a:spcPts val="0"/>
              </a:spcAft>
            </a:pPr>
            <a:r>
              <a:rPr lang="en-US" altLang="zh-CN" sz="1800" dirty="0">
                <a:effectLst/>
                <a:ea typeface="Microsoft YaHei" panose="020B0503020204020204" pitchFamily="34" charset="-122"/>
              </a:rPr>
              <a:t>(d) </a:t>
            </a:r>
            <a:r>
              <a:rPr lang="zh-CN" altLang="zh-CN" sz="1800" dirty="0">
                <a:effectLst/>
                <a:ea typeface="Microsoft YaHei" panose="020B0503020204020204" pitchFamily="34" charset="-122"/>
              </a:rPr>
              <a:t>分析</a:t>
            </a:r>
            <a:r>
              <a:rPr lang="en-US" altLang="zh-CN" sz="1800" dirty="0">
                <a:effectLst/>
                <a:ea typeface="Microsoft YaHei" panose="020B0503020204020204" pitchFamily="34" charset="-122"/>
              </a:rPr>
              <a:t>binary</a:t>
            </a:r>
            <a:r>
              <a:rPr lang="zh-CN" altLang="zh-CN" sz="1800" dirty="0">
                <a:effectLst/>
                <a:ea typeface="Microsoft YaHei" panose="020B0503020204020204" pitchFamily="34" charset="-122"/>
              </a:rPr>
              <a:t>总共需要的时间</a:t>
            </a:r>
          </a:p>
          <a:p>
            <a:pPr marL="342900" marR="0">
              <a:spcBef>
                <a:spcPts val="0"/>
              </a:spcBef>
              <a:spcAft>
                <a:spcPts val="0"/>
              </a:spcAft>
            </a:pPr>
            <a:r>
              <a:rPr lang="zh-CN" altLang="zh-CN" sz="1800" dirty="0">
                <a:effectLst/>
                <a:ea typeface="Microsoft YaHei" panose="020B0503020204020204" pitchFamily="34" charset="-122"/>
              </a:rPr>
              <a:t>在分析一个</a:t>
            </a:r>
            <a:r>
              <a:rPr lang="en-US" altLang="zh-CN" sz="1800" dirty="0">
                <a:effectLst/>
                <a:ea typeface="Calibri" panose="020F0502020204030204" pitchFamily="34" charset="0"/>
              </a:rPr>
              <a:t>binary</a:t>
            </a:r>
            <a:r>
              <a:rPr lang="zh-CN" altLang="zh-CN" sz="1800" dirty="0">
                <a:effectLst/>
                <a:ea typeface="Microsoft YaHei" panose="020B0503020204020204" pitchFamily="34" charset="-122"/>
              </a:rPr>
              <a:t>的时间里，构造调用表的时间占比最大，</a:t>
            </a:r>
            <a:r>
              <a:rPr lang="en-US" altLang="zh-CN" sz="1800" dirty="0" err="1">
                <a:effectLst/>
                <a:ea typeface="Calibri" panose="020F0502020204030204" pitchFamily="34" charset="0"/>
              </a:rPr>
              <a:t>angr</a:t>
            </a:r>
            <a:r>
              <a:rPr lang="zh-CN" altLang="zh-CN" sz="1800" dirty="0">
                <a:effectLst/>
                <a:ea typeface="Microsoft YaHei" panose="020B0503020204020204" pitchFamily="34" charset="-122"/>
              </a:rPr>
              <a:t>符号执行的时间变化不大，因为</a:t>
            </a:r>
            <a:r>
              <a:rPr lang="en-US" altLang="zh-CN" sz="1800" dirty="0">
                <a:effectLst/>
                <a:ea typeface="Calibri" panose="020F0502020204030204" pitchFamily="34" charset="0"/>
              </a:rPr>
              <a:t> Memory INIT </a:t>
            </a:r>
            <a:r>
              <a:rPr lang="zh-CN" altLang="zh-CN" sz="1800" dirty="0">
                <a:effectLst/>
                <a:ea typeface="Microsoft YaHei" panose="020B0503020204020204" pitchFamily="34" charset="-122"/>
              </a:rPr>
              <a:t>阶段遵循相同的步骤来初始化内存和构造调用表，而不管二进制大小。</a:t>
            </a:r>
            <a:endParaRPr lang="zh-CN" altLang="zh-CN" sz="1800" dirty="0">
              <a:effectLst/>
              <a:ea typeface="Calibri" panose="020F0502020204030204" pitchFamily="34"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800" dirty="0">
                <a:effectLst/>
                <a:ea typeface="Microsoft YaHei" panose="020B0503020204020204" pitchFamily="34" charset="-122"/>
              </a:rPr>
              <a:t>上图：运行</a:t>
            </a:r>
            <a:r>
              <a:rPr lang="en-US" altLang="zh-CN" sz="1800" dirty="0">
                <a:effectLst/>
                <a:ea typeface="Calibri" panose="020F0502020204030204" pitchFamily="34" charset="0"/>
              </a:rPr>
              <a:t> TE </a:t>
            </a:r>
            <a:r>
              <a:rPr lang="zh-CN" altLang="zh-CN" sz="1800" dirty="0">
                <a:effectLst/>
                <a:ea typeface="Microsoft YaHei" panose="020B0503020204020204" pitchFamily="34" charset="-122"/>
              </a:rPr>
              <a:t>过程模拟的主机</a:t>
            </a:r>
            <a:r>
              <a:rPr lang="en-US" altLang="zh-CN" sz="1800" dirty="0">
                <a:effectLst/>
                <a:ea typeface="Calibri" panose="020F0502020204030204" pitchFamily="34" charset="0"/>
              </a:rPr>
              <a:t> PC</a:t>
            </a:r>
            <a:r>
              <a:rPr lang="zh-CN" altLang="zh-CN" sz="1800" dirty="0">
                <a:effectLst/>
                <a:ea typeface="Microsoft YaHei" panose="020B0503020204020204" pitchFamily="34" charset="-122"/>
              </a:rPr>
              <a:t>，右下：通过串行接口连接到主机</a:t>
            </a:r>
            <a:r>
              <a:rPr lang="en-US" altLang="zh-CN" sz="1800" dirty="0">
                <a:effectLst/>
                <a:ea typeface="Calibri" panose="020F0502020204030204" pitchFamily="34" charset="0"/>
              </a:rPr>
              <a:t> PC </a:t>
            </a:r>
            <a:r>
              <a:rPr lang="zh-CN" altLang="zh-CN" sz="1800" dirty="0">
                <a:effectLst/>
                <a:ea typeface="Microsoft YaHei" panose="020B0503020204020204" pitchFamily="34" charset="-122"/>
              </a:rPr>
              <a:t>的</a:t>
            </a:r>
            <a:r>
              <a:rPr lang="en-US" altLang="zh-CN" sz="1800" dirty="0">
                <a:effectLst/>
                <a:ea typeface="Calibri" panose="020F0502020204030204" pitchFamily="34" charset="0"/>
              </a:rPr>
              <a:t> WAGO PLC</a:t>
            </a:r>
            <a:r>
              <a:rPr lang="zh-CN" altLang="zh-CN" sz="1800" dirty="0">
                <a:effectLst/>
                <a:ea typeface="Microsoft YaHei" panose="020B0503020204020204" pitchFamily="34" charset="-122"/>
              </a:rPr>
              <a:t>，下图：配备</a:t>
            </a:r>
            <a:r>
              <a:rPr lang="en-US" altLang="zh-CN" sz="1800" dirty="0">
                <a:effectLst/>
                <a:ea typeface="Calibri" panose="020F0502020204030204" pitchFamily="34" charset="0"/>
              </a:rPr>
              <a:t> ICSREF </a:t>
            </a:r>
            <a:r>
              <a:rPr lang="zh-CN" altLang="zh-CN" sz="1800" dirty="0">
                <a:effectLst/>
                <a:ea typeface="Microsoft YaHei" panose="020B0503020204020204" pitchFamily="34" charset="-122"/>
              </a:rPr>
              <a:t>的智能手机，用于自动生成和传递</a:t>
            </a:r>
            <a:r>
              <a:rPr lang="en-US" altLang="zh-CN" sz="1800" dirty="0">
                <a:effectLst/>
                <a:ea typeface="Calibri" panose="020F0502020204030204" pitchFamily="34" charset="0"/>
              </a:rPr>
              <a:t>payload</a:t>
            </a:r>
            <a:r>
              <a:rPr lang="zh-CN" altLang="zh-CN" sz="1800" dirty="0">
                <a:effectLst/>
                <a:ea typeface="Microsoft YaHei" panose="020B0503020204020204" pitchFamily="34" charset="-122"/>
              </a:rPr>
              <a:t>。</a:t>
            </a: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800" b="1" dirty="0">
                <a:effectLst/>
                <a:ea typeface="Microsoft YaHei" panose="020B0503020204020204" pitchFamily="34" charset="-122"/>
              </a:rPr>
              <a:t>手机在大约</a:t>
            </a:r>
            <a:r>
              <a:rPr lang="zh-CN" altLang="zh-CN" sz="1800" b="1" dirty="0">
                <a:effectLst/>
                <a:ea typeface="Calibri" panose="020F0502020204030204" pitchFamily="34" charset="0"/>
              </a:rPr>
              <a:t> 90 </a:t>
            </a:r>
            <a:r>
              <a:rPr lang="zh-CN" altLang="zh-CN" sz="1800" b="1" dirty="0">
                <a:effectLst/>
                <a:ea typeface="Microsoft YaHei" panose="020B0503020204020204" pitchFamily="34" charset="-122"/>
              </a:rPr>
              <a:t>秒内扫描网络中的工业设备，对其进行指纹识别，并下载其中包含的任何二进制文件（</a:t>
            </a:r>
            <a:r>
              <a:rPr lang="en-US" altLang="zh-CN" sz="1800" b="1" dirty="0">
                <a:effectLst/>
                <a:ea typeface="Calibri" panose="020F0502020204030204" pitchFamily="34" charset="0"/>
              </a:rPr>
              <a:t>how</a:t>
            </a:r>
            <a:r>
              <a:rPr lang="zh-CN" altLang="zh-CN" sz="1800" b="1" dirty="0">
                <a:effectLst/>
                <a:ea typeface="Microsoft YaHei" panose="020B0503020204020204" pitchFamily="34" charset="-122"/>
              </a:rPr>
              <a:t>）</a:t>
            </a:r>
            <a:r>
              <a:rPr lang="zh-CN" altLang="zh-CN" sz="1800" dirty="0">
                <a:effectLst/>
                <a:ea typeface="Calibri" panose="020F0502020204030204" pitchFamily="34" charset="0"/>
              </a:rPr>
              <a:t> . </a:t>
            </a:r>
            <a:r>
              <a:rPr lang="zh-CN" altLang="zh-CN" sz="1800" dirty="0">
                <a:effectLst/>
                <a:ea typeface="Microsoft YaHei" panose="020B0503020204020204" pitchFamily="34" charset="-122"/>
              </a:rPr>
              <a:t>随后，使用</a:t>
            </a:r>
            <a:r>
              <a:rPr lang="zh-CN" altLang="zh-CN" sz="1800" dirty="0">
                <a:effectLst/>
                <a:ea typeface="Calibri" panose="020F0502020204030204" pitchFamily="34" charset="0"/>
              </a:rPr>
              <a:t> ICSREF </a:t>
            </a:r>
            <a:r>
              <a:rPr lang="zh-CN" altLang="zh-CN" sz="1800" dirty="0">
                <a:effectLst/>
                <a:ea typeface="Microsoft YaHei" panose="020B0503020204020204" pitchFamily="34" charset="-122"/>
              </a:rPr>
              <a:t>自动分析二进制文件，需要额外的</a:t>
            </a:r>
            <a:r>
              <a:rPr lang="zh-CN" altLang="zh-CN" sz="1800" dirty="0">
                <a:effectLst/>
                <a:ea typeface="Calibri" panose="020F0502020204030204" pitchFamily="34" charset="0"/>
              </a:rPr>
              <a:t> 250 </a:t>
            </a:r>
            <a:r>
              <a:rPr lang="zh-CN" altLang="zh-CN" sz="1800" dirty="0">
                <a:effectLst/>
                <a:ea typeface="Microsoft YaHei" panose="020B0503020204020204" pitchFamily="34" charset="-122"/>
              </a:rPr>
              <a:t>秒。 在此步骤中，</a:t>
            </a:r>
            <a:r>
              <a:rPr lang="zh-CN" altLang="zh-CN" sz="1800" dirty="0">
                <a:effectLst/>
                <a:ea typeface="Calibri" panose="020F0502020204030204" pitchFamily="34" charset="0"/>
              </a:rPr>
              <a:t>ICSREF </a:t>
            </a:r>
            <a:r>
              <a:rPr lang="zh-CN" altLang="zh-CN" sz="1800" dirty="0">
                <a:effectLst/>
                <a:ea typeface="Microsoft YaHei" panose="020B0503020204020204" pitchFamily="34" charset="-122"/>
              </a:rPr>
              <a:t>识别二进制文件是否包含任何</a:t>
            </a:r>
            <a:r>
              <a:rPr lang="zh-CN" altLang="zh-CN" sz="1800" dirty="0">
                <a:effectLst/>
                <a:ea typeface="Calibri" panose="020F0502020204030204" pitchFamily="34" charset="0"/>
              </a:rPr>
              <a:t> PID </a:t>
            </a:r>
            <a:r>
              <a:rPr lang="zh-CN" altLang="zh-CN" sz="1800" dirty="0">
                <a:effectLst/>
                <a:ea typeface="Microsoft YaHei" panose="020B0503020204020204" pitchFamily="34" charset="-122"/>
              </a:rPr>
              <a:t>函数，提取其参数，并相应地更改它们，生成修改后的二进制文件。 最后，</a:t>
            </a:r>
            <a:r>
              <a:rPr lang="zh-CN" altLang="zh-CN" sz="1800" b="1" dirty="0">
                <a:effectLst/>
                <a:ea typeface="Microsoft YaHei" panose="020B0503020204020204" pitchFamily="34" charset="-122"/>
              </a:rPr>
              <a:t>修改后的二进制文件被上传回</a:t>
            </a:r>
            <a:r>
              <a:rPr lang="zh-CN" altLang="zh-CN" sz="1800" b="1" dirty="0">
                <a:effectLst/>
                <a:ea typeface="Calibri" panose="020F0502020204030204" pitchFamily="34" charset="0"/>
              </a:rPr>
              <a:t> PLC</a:t>
            </a:r>
            <a:r>
              <a:rPr lang="zh-CN" altLang="zh-CN" sz="1800" b="1" dirty="0">
                <a:effectLst/>
                <a:ea typeface="Microsoft YaHei" panose="020B0503020204020204" pitchFamily="34" charset="-122"/>
              </a:rPr>
              <a:t>，软复位命令强制</a:t>
            </a:r>
            <a:r>
              <a:rPr lang="zh-CN" altLang="zh-CN" sz="1800" b="1" dirty="0">
                <a:effectLst/>
                <a:ea typeface="Calibri" panose="020F0502020204030204" pitchFamily="34" charset="0"/>
              </a:rPr>
              <a:t> PLC </a:t>
            </a:r>
            <a:r>
              <a:rPr lang="zh-CN" altLang="zh-CN" sz="1800" b="1" dirty="0">
                <a:effectLst/>
                <a:ea typeface="Microsoft YaHei" panose="020B0503020204020204" pitchFamily="34" charset="-122"/>
              </a:rPr>
              <a:t>执行恶意代码</a:t>
            </a:r>
            <a:r>
              <a:rPr lang="zh-CN" altLang="zh-CN" sz="1800" dirty="0">
                <a:effectLst/>
                <a:ea typeface="Microsoft YaHei" panose="020B0503020204020204" pitchFamily="34" charset="-122"/>
              </a:rPr>
              <a:t>。 这最后一步大约需要</a:t>
            </a:r>
            <a:r>
              <a:rPr lang="zh-CN" altLang="zh-CN" sz="1800" dirty="0">
                <a:effectLst/>
                <a:ea typeface="Calibri" panose="020F0502020204030204" pitchFamily="34" charset="0"/>
              </a:rPr>
              <a:t> 60 </a:t>
            </a:r>
            <a:r>
              <a:rPr lang="zh-CN" altLang="zh-CN" sz="1800" dirty="0">
                <a:effectLst/>
                <a:ea typeface="Microsoft YaHei" panose="020B0503020204020204" pitchFamily="34" charset="-122"/>
              </a:rPr>
              <a:t>秒。 总体而言，整个攻击链从头到尾执行不到</a:t>
            </a:r>
            <a:r>
              <a:rPr lang="zh-CN" altLang="zh-CN" sz="1800" dirty="0">
                <a:effectLst/>
                <a:ea typeface="Calibri" panose="020F0502020204030204" pitchFamily="34" charset="0"/>
              </a:rPr>
              <a:t> 5 </a:t>
            </a:r>
            <a:r>
              <a:rPr lang="zh-CN" altLang="zh-CN" sz="1800" dirty="0">
                <a:effectLst/>
                <a:ea typeface="Microsoft YaHei" panose="020B0503020204020204" pitchFamily="34" charset="-122"/>
              </a:rPr>
              <a:t>分钟。这证明了在短时间窗口内部署上下文</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感知有效负载而无需编排和使用功能较弱的计算设备（如智能手机）的可行性</a:t>
            </a: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25</a:t>
            </a:fld>
            <a:endParaRPr lang="zh-CN" altLang="en-US"/>
          </a:p>
        </p:txBody>
      </p:sp>
    </p:spTree>
    <p:extLst>
      <p:ext uri="{BB962C8B-B14F-4D97-AF65-F5344CB8AC3E}">
        <p14:creationId xmlns:p14="http://schemas.microsoft.com/office/powerpoint/2010/main" val="4231763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000000"/>
                </a:solidFill>
                <a:effectLst/>
                <a:latin typeface="Gotham SSm A"/>
              </a:rPr>
              <a:t>计算机工程副教授，</a:t>
            </a:r>
            <a:r>
              <a:rPr lang="zh-CN" altLang="en-US" b="0" i="0" dirty="0">
                <a:solidFill>
                  <a:srgbClr val="474645"/>
                </a:solidFill>
                <a:effectLst/>
                <a:latin typeface="Gotham SSm A"/>
              </a:rPr>
              <a:t>现代微处理器架构 </a:t>
            </a:r>
            <a:r>
              <a:rPr lang="en-US" altLang="zh-CN" b="0" i="0" dirty="0">
                <a:solidFill>
                  <a:srgbClr val="474645"/>
                </a:solidFill>
                <a:effectLst/>
                <a:latin typeface="Gotham SSm A"/>
              </a:rPr>
              <a:t>(MoMA) </a:t>
            </a:r>
            <a:r>
              <a:rPr lang="zh-CN" altLang="en-US" b="0" i="0" dirty="0">
                <a:solidFill>
                  <a:srgbClr val="474645"/>
                </a:solidFill>
                <a:effectLst/>
                <a:latin typeface="Gotham SSm A"/>
              </a:rPr>
              <a:t>实验室的主任，有军方背景</a:t>
            </a:r>
            <a:endParaRPr lang="en-US" altLang="zh-CN" b="0" i="0" dirty="0">
              <a:solidFill>
                <a:srgbClr val="474645"/>
              </a:solidFill>
              <a:effectLst/>
              <a:latin typeface="Gotham SSm A"/>
            </a:endParaRPr>
          </a:p>
          <a:p>
            <a:r>
              <a:rPr lang="zh-CN" altLang="en-US" b="0" i="0" dirty="0">
                <a:solidFill>
                  <a:srgbClr val="474645"/>
                </a:solidFill>
                <a:effectLst/>
                <a:latin typeface="Gotham SSm A"/>
              </a:rPr>
              <a:t>研究兴趣包括隐私保护计算、工业控制系统安全和</a:t>
            </a:r>
            <a:r>
              <a:rPr lang="en-US" altLang="zh-CN" b="0" i="0" dirty="0">
                <a:solidFill>
                  <a:srgbClr val="474645"/>
                </a:solidFill>
                <a:effectLst/>
                <a:latin typeface="Gotham SSm A"/>
              </a:rPr>
              <a:t>3D</a:t>
            </a:r>
            <a:r>
              <a:rPr lang="zh-CN" altLang="en-US" b="0" i="0" dirty="0">
                <a:solidFill>
                  <a:srgbClr val="474645"/>
                </a:solidFill>
                <a:effectLst/>
                <a:latin typeface="Gotham SSm A"/>
              </a:rPr>
              <a:t>打印安全，美国海军研究办公室</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Operational Technology (OT) and Information Technology (IT)</a:t>
            </a:r>
            <a:r>
              <a:rPr lang="zh-CN" altLang="en-US" sz="1800" dirty="0">
                <a:latin typeface="宋体" panose="02010600030101010101" pitchFamily="2" charset="-122"/>
                <a:ea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en-US" altLang="zh-CN" sz="1800" dirty="0">
                <a:effectLst/>
                <a:ea typeface="Calibri" panose="020F0502020204030204" pitchFamily="34" charset="0"/>
              </a:rPr>
              <a:t>PLC</a:t>
            </a:r>
            <a:r>
              <a:rPr lang="zh-CN" altLang="zh-CN" sz="1800" dirty="0">
                <a:effectLst/>
                <a:ea typeface="微软雅黑" panose="020B0503020204020204" pitchFamily="34" charset="-122"/>
              </a:rPr>
              <a:t>逻辑是用</a:t>
            </a:r>
            <a:r>
              <a:rPr lang="en-US" altLang="zh-CN" sz="1800" dirty="0">
                <a:effectLst/>
                <a:ea typeface="Calibri" panose="020F0502020204030204" pitchFamily="34" charset="0"/>
              </a:rPr>
              <a:t>IDE</a:t>
            </a:r>
            <a:r>
              <a:rPr lang="zh-CN" altLang="zh-CN" sz="1800" dirty="0">
                <a:effectLst/>
                <a:ea typeface="微软雅黑" panose="020B0503020204020204" pitchFamily="34" charset="-122"/>
              </a:rPr>
              <a:t>标准进行开发的，二进制文件被下载到</a:t>
            </a:r>
            <a:r>
              <a:rPr lang="en-US" altLang="zh-CN" sz="1800" dirty="0">
                <a:effectLst/>
                <a:ea typeface="Calibri" panose="020F0502020204030204" pitchFamily="34" charset="0"/>
              </a:rPr>
              <a:t>PLC</a:t>
            </a:r>
            <a:r>
              <a:rPr lang="zh-CN" altLang="zh-CN" sz="1800" dirty="0">
                <a:effectLst/>
                <a:ea typeface="微软雅黑" panose="020B0503020204020204" pitchFamily="34" charset="-122"/>
              </a:rPr>
              <a:t>中，</a:t>
            </a:r>
            <a:r>
              <a:rPr lang="en-US" altLang="zh-CN" sz="1800" dirty="0">
                <a:effectLst/>
                <a:ea typeface="Calibri" panose="020F0502020204030204" pitchFamily="34" charset="0"/>
              </a:rPr>
              <a:t>runtime</a:t>
            </a:r>
            <a:r>
              <a:rPr lang="zh-CN" altLang="zh-CN" sz="1800" dirty="0">
                <a:effectLst/>
                <a:ea typeface="微软雅黑" panose="020B0503020204020204" pitchFamily="34" charset="-122"/>
              </a:rPr>
              <a:t>处理二级制文件的加载和执行、强制</a:t>
            </a:r>
            <a:r>
              <a:rPr lang="en-US" altLang="zh-CN" sz="1800" dirty="0">
                <a:effectLst/>
                <a:ea typeface="Calibri" panose="020F0502020204030204" pitchFamily="34" charset="0"/>
              </a:rPr>
              <a:t>real-time requirements</a:t>
            </a:r>
            <a:r>
              <a:rPr lang="zh-CN" altLang="zh-CN" sz="1800" dirty="0">
                <a:effectLst/>
                <a:ea typeface="微软雅黑" panose="020B0503020204020204" pitchFamily="34" charset="-122"/>
              </a:rPr>
              <a:t>并启用</a:t>
            </a:r>
            <a:r>
              <a:rPr lang="en-US" altLang="zh-CN" sz="1800" dirty="0">
                <a:effectLst/>
                <a:ea typeface="Calibri" panose="020F0502020204030204" pitchFamily="34" charset="0"/>
              </a:rPr>
              <a:t> PLC </a:t>
            </a:r>
            <a:r>
              <a:rPr lang="zh-CN" altLang="zh-CN" sz="1800" dirty="0">
                <a:effectLst/>
                <a:ea typeface="微软雅黑" panose="020B0503020204020204" pitchFamily="34" charset="-122"/>
              </a:rPr>
              <a:t>二进制执行的调试和监控</a:t>
            </a:r>
            <a:endParaRPr lang="en-US" altLang="zh-CN" sz="1800" dirty="0">
              <a:effectLst/>
              <a:ea typeface="微软雅黑" panose="020B0503020204020204" pitchFamily="34" charset="-122"/>
            </a:endParaRPr>
          </a:p>
          <a:p>
            <a:pPr marL="0" marR="0">
              <a:spcBef>
                <a:spcPts val="0"/>
              </a:spcBef>
              <a:spcAft>
                <a:spcPts val="0"/>
              </a:spcAft>
            </a:pPr>
            <a:r>
              <a:rPr lang="en-US" altLang="zh-CN" sz="1800" dirty="0" err="1">
                <a:effectLst/>
                <a:ea typeface="微软雅黑" panose="020B0503020204020204" pitchFamily="34" charset="-122"/>
              </a:rPr>
              <a:t>在正常操作期间，二进制文件被加载到</a:t>
            </a:r>
            <a:r>
              <a:rPr lang="en-US" altLang="zh-CN" sz="1800" dirty="0">
                <a:effectLst/>
                <a:ea typeface="Calibri" panose="020F0502020204030204" pitchFamily="34" charset="0"/>
              </a:rPr>
              <a:t> PLC </a:t>
            </a:r>
            <a:r>
              <a:rPr lang="en-US" altLang="zh-CN" sz="1800" dirty="0" err="1">
                <a:effectLst/>
                <a:ea typeface="微软雅黑" panose="020B0503020204020204" pitchFamily="34" charset="-122"/>
              </a:rPr>
              <a:t>的</a:t>
            </a:r>
            <a:r>
              <a:rPr lang="en-US" altLang="zh-CN" sz="1800" b="1" dirty="0" err="1">
                <a:effectLst/>
                <a:ea typeface="微软雅黑" panose="020B0503020204020204" pitchFamily="34" charset="-122"/>
              </a:rPr>
              <a:t>快速易失</a:t>
            </a:r>
            <a:r>
              <a:rPr lang="zh-CN" altLang="zh-CN" sz="1800" b="1" dirty="0">
                <a:effectLst/>
                <a:ea typeface="微软雅黑" panose="020B0503020204020204" pitchFamily="34" charset="-122"/>
              </a:rPr>
              <a:t>性内存</a:t>
            </a:r>
            <a:r>
              <a:rPr lang="en-US" altLang="zh-CN" sz="1800" dirty="0" err="1">
                <a:effectLst/>
                <a:ea typeface="微软雅黑" panose="020B0503020204020204" pitchFamily="34" charset="-122"/>
              </a:rPr>
              <a:t>并从中执行</a:t>
            </a:r>
            <a:r>
              <a:rPr lang="en-US" altLang="zh-CN" sz="1800" dirty="0">
                <a:effectLst/>
                <a:ea typeface="微软雅黑" panose="020B0503020204020204" pitchFamily="34" charset="-122"/>
              </a:rPr>
              <a:t>,</a:t>
            </a:r>
          </a:p>
          <a:p>
            <a:pPr marL="0" marR="0">
              <a:spcBef>
                <a:spcPts val="0"/>
              </a:spcBef>
              <a:spcAft>
                <a:spcPts val="0"/>
              </a:spcAft>
            </a:pPr>
            <a:r>
              <a:rPr lang="zh-CN" altLang="en-US" sz="2800" b="0" i="0" dirty="0">
                <a:solidFill>
                  <a:srgbClr val="4D4D4D"/>
                </a:solidFill>
                <a:effectLst/>
                <a:latin typeface="-apple-system"/>
              </a:rPr>
              <a:t>在输入采样阶段，可编程逻辑控制器以扫描方式依次地读入所有输入状态和数据，并将它们存入</a:t>
            </a:r>
            <a:r>
              <a:rPr lang="en-US" altLang="zh-CN" sz="2800" b="0" i="0" dirty="0">
                <a:solidFill>
                  <a:srgbClr val="4D4D4D"/>
                </a:solidFill>
                <a:effectLst/>
                <a:latin typeface="-apple-system"/>
              </a:rPr>
              <a:t>I/O</a:t>
            </a:r>
            <a:r>
              <a:rPr lang="zh-CN" altLang="en-US" sz="2800" b="0" i="0" dirty="0">
                <a:solidFill>
                  <a:srgbClr val="4D4D4D"/>
                </a:solidFill>
                <a:effectLst/>
                <a:latin typeface="-apple-system"/>
              </a:rPr>
              <a:t>映象区中的相应的单元内。输入采样结束后，转入用户程序执行和输出刷新阶段。在这两个阶段中，即使输入状态和数据发生变化，</a:t>
            </a:r>
            <a:r>
              <a:rPr lang="en-US" altLang="zh-CN" sz="2800" b="0" i="0" dirty="0">
                <a:solidFill>
                  <a:srgbClr val="4D4D4D"/>
                </a:solidFill>
                <a:effectLst/>
                <a:latin typeface="-apple-system"/>
              </a:rPr>
              <a:t>I/O</a:t>
            </a:r>
            <a:r>
              <a:rPr lang="zh-CN" altLang="en-US" sz="2800" b="0" i="0" dirty="0">
                <a:solidFill>
                  <a:srgbClr val="4D4D4D"/>
                </a:solidFill>
                <a:effectLst/>
                <a:latin typeface="-apple-system"/>
              </a:rPr>
              <a:t>映象区中的相应单元的状态和数据也不会改变。</a:t>
            </a:r>
            <a:endParaRPr lang="en-US" altLang="zh-CN" sz="1800" dirty="0">
              <a:effectLst/>
              <a:ea typeface="微软雅黑" panose="020B0503020204020204" pitchFamily="34" charset="-122"/>
            </a:endParaRPr>
          </a:p>
          <a:p>
            <a:pPr marL="0" marR="0">
              <a:spcBef>
                <a:spcPts val="0"/>
              </a:spcBef>
              <a:spcAft>
                <a:spcPts val="0"/>
              </a:spcAft>
            </a:pPr>
            <a:endParaRPr lang="zh-CN" altLang="zh-CN" sz="1800" dirty="0">
              <a:effectLst/>
              <a:ea typeface="Calibri" panose="020F0502020204030204" pitchFamily="34"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dirty="0">
                <a:effectLst/>
                <a:ea typeface="微软雅黑" panose="020B0503020204020204" pitchFamily="34" charset="-122"/>
              </a:rPr>
              <a:t>提出一种结构化的方法来实现自动化逆向，包括两个方面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cs typeface="Times New Roman" panose="02020603050405020304" pitchFamily="18" charset="0"/>
              </a:rPr>
              <a:t>提出三个必要核心步骤，并提出了促进常见逆向工程任务的补充步骤</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第一步前提</a:t>
            </a:r>
            <a:r>
              <a:rPr lang="zh-CN" altLang="en-US" sz="1800" dirty="0">
                <a:latin typeface="宋体" panose="02010600030101010101" pitchFamily="2" charset="-122"/>
                <a:ea typeface="宋体" panose="02010600030101010101" pitchFamily="2" charset="-122"/>
                <a:cs typeface="Times New Roman" panose="02020603050405020304" pitchFamily="18" charset="0"/>
              </a:rPr>
              <a:t>，前提：所有子程序都必须被定界和反汇编，并且识别出描述动态链接函数的代码</a:t>
            </a:r>
            <a:r>
              <a:rPr lang="en-US" altLang="zh-CN" sz="1800" dirty="0">
                <a:latin typeface="宋体" panose="02010600030101010101" pitchFamily="2" charset="-122"/>
                <a:ea typeface="宋体" panose="02010600030101010101" pitchFamily="2" charset="-122"/>
                <a:cs typeface="Times New Roman" panose="02020603050405020304" pitchFamily="18" charset="0"/>
              </a:rPr>
              <a:t>/</a:t>
            </a:r>
            <a:r>
              <a:rPr lang="zh-CN" altLang="en-US" sz="1800" dirty="0">
                <a:latin typeface="宋体" panose="02010600030101010101" pitchFamily="2" charset="-122"/>
                <a:ea typeface="宋体" panose="02010600030101010101" pitchFamily="2" charset="-122"/>
                <a:cs typeface="Times New Roman" panose="02020603050405020304" pitchFamily="18" charset="0"/>
              </a:rPr>
              <a:t>数据段和符号表</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6"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0"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7"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8"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页">
    <p:bg>
      <p:bgPr>
        <a:solidFill>
          <a:srgbClr val="F2F2F2"/>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1" cstate="email">
            <a:duotone>
              <a:schemeClr val="bg2">
                <a:shade val="45000"/>
                <a:satMod val="135000"/>
              </a:schemeClr>
              <a:prstClr val="white"/>
            </a:duotone>
          </a:blip>
          <a:srcRect/>
          <a:stretch>
            <a:fillRect/>
          </a:stretch>
        </p:blipFill>
        <p:spPr>
          <a:xfrm>
            <a:off x="-1" y="5442444"/>
            <a:ext cx="12186319" cy="1415557"/>
          </a:xfrm>
          <a:prstGeom prst="rect">
            <a:avLst/>
          </a:prstGeom>
        </p:spPr>
      </p:pic>
      <p:sp>
        <p:nvSpPr>
          <p:cNvPr id="8" name="标题占位符 1"/>
          <p:cNvSpPr>
            <a:spLocks noGrp="1"/>
          </p:cNvSpPr>
          <p:nvPr>
            <p:ph type="title"/>
          </p:nvPr>
        </p:nvSpPr>
        <p:spPr>
          <a:xfrm>
            <a:off x="719668" y="116637"/>
            <a:ext cx="10755197" cy="912067"/>
          </a:xfrm>
          <a:prstGeom prst="rect">
            <a:avLst/>
          </a:prstGeom>
        </p:spPr>
        <p:txBody>
          <a:bodyPr vert="horz" lIns="121917" tIns="60958" rIns="121917" bIns="60958" rtlCol="0" anchor="b">
            <a:noAutofit/>
          </a:bodyPr>
          <a:lstStyle/>
          <a:p>
            <a:pPr lvl="0" defTabSz="685800"/>
            <a:r>
              <a:rPr lang="zh-CN" altLang="en-US" dirty="0"/>
              <a:t>单击此处编辑母版标题样式</a:t>
            </a:r>
          </a:p>
        </p:txBody>
      </p:sp>
      <p:sp>
        <p:nvSpPr>
          <p:cNvPr id="19" name="文本占位符 3"/>
          <p:cNvSpPr>
            <a:spLocks noGrp="1"/>
          </p:cNvSpPr>
          <p:nvPr>
            <p:ph type="body" idx="1"/>
          </p:nvPr>
        </p:nvSpPr>
        <p:spPr>
          <a:xfrm>
            <a:off x="719667" y="1149201"/>
            <a:ext cx="10749461" cy="4952511"/>
          </a:xfrm>
          <a:prstGeom prst="rect">
            <a:avLst/>
          </a:prstGeom>
        </p:spPr>
        <p:txBody>
          <a:bodyPr vert="horz" lIns="91440" tIns="45720" rIns="91440" bIns="45720" rtlCol="0">
            <a:normAutofit/>
          </a:bodyPr>
          <a:lstStyle/>
          <a:p>
            <a:pPr marL="160655" marR="0" lvl="0" indent="-160655" defTabSz="685800" fontAlgn="auto">
              <a:lnSpc>
                <a:spcPct val="120000"/>
              </a:lnSpc>
              <a:spcBef>
                <a:spcPts val="0"/>
              </a:spcBef>
              <a:spcAft>
                <a:spcPts val="0"/>
              </a:spcAft>
              <a:buClr>
                <a:srgbClr val="717171"/>
              </a:buClr>
              <a:buSzPct val="80000"/>
              <a:buFont typeface="Wingdings" panose="05000000000000000000" pitchFamily="2" charset="2"/>
              <a:buChar char="l"/>
            </a:pPr>
            <a:r>
              <a:rPr lang="zh-CN" altLang="en-US" dirty="0"/>
              <a:t>单击此处编辑母版文本样式</a:t>
            </a:r>
          </a:p>
          <a:p>
            <a:pPr marL="349250" marR="0" lvl="1" indent="-160655" defTabSz="685800" fontAlgn="auto">
              <a:lnSpc>
                <a:spcPct val="120000"/>
              </a:lnSpc>
              <a:spcBef>
                <a:spcPts val="0"/>
              </a:spcBef>
              <a:spcAft>
                <a:spcPts val="0"/>
              </a:spcAft>
              <a:buClr>
                <a:srgbClr val="717171"/>
              </a:buClr>
              <a:buSzTx/>
            </a:pPr>
            <a:r>
              <a:rPr lang="zh-CN" altLang="en-US" dirty="0"/>
              <a:t>第二级</a:t>
            </a:r>
          </a:p>
          <a:p>
            <a:pPr marL="503555" marR="0" lvl="2" indent="-160655" defTabSz="685800" fontAlgn="auto">
              <a:lnSpc>
                <a:spcPct val="120000"/>
              </a:lnSpc>
              <a:spcBef>
                <a:spcPts val="0"/>
              </a:spcBef>
              <a:spcAft>
                <a:spcPts val="0"/>
              </a:spcAft>
              <a:buClr>
                <a:srgbClr val="717171"/>
              </a:buClr>
              <a:buSzTx/>
            </a:pPr>
            <a:r>
              <a:rPr lang="zh-CN" altLang="en-US" dirty="0"/>
              <a:t>第三级</a:t>
            </a:r>
          </a:p>
          <a:p>
            <a:pPr marL="654685" marR="0" lvl="3" indent="-160655" defTabSz="685800" fontAlgn="auto">
              <a:lnSpc>
                <a:spcPct val="120000"/>
              </a:lnSpc>
              <a:spcBef>
                <a:spcPts val="0"/>
              </a:spcBef>
              <a:spcAft>
                <a:spcPts val="0"/>
              </a:spcAft>
              <a:buClr>
                <a:srgbClr val="717171"/>
              </a:buClr>
              <a:buSzTx/>
            </a:pPr>
            <a:r>
              <a:rPr lang="zh-CN" altLang="en-US" dirty="0"/>
              <a:t>第四级</a:t>
            </a:r>
          </a:p>
          <a:p>
            <a:pPr marL="808990" marR="0" lvl="4" indent="-160655" defTabSz="685800" fontAlgn="auto">
              <a:lnSpc>
                <a:spcPct val="120000"/>
              </a:lnSpc>
              <a:spcBef>
                <a:spcPts val="0"/>
              </a:spcBef>
              <a:spcAft>
                <a:spcPts val="0"/>
              </a:spcAft>
              <a:buClr>
                <a:srgbClr val="717171"/>
              </a:buClr>
              <a:buSzTx/>
            </a:pPr>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1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ICSREF: A Framework for Automated Reverse Engineering of Industrial Control Systems Binaries</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grpSp>
        <p:nvGrpSpPr>
          <p:cNvPr id="132" name="组合 131"/>
          <p:cNvGrpSpPr/>
          <p:nvPr/>
        </p:nvGrpSpPr>
        <p:grpSpPr>
          <a:xfrm>
            <a:off x="5874824" y="5124450"/>
            <a:ext cx="442352" cy="442352"/>
            <a:chOff x="3954830" y="5669476"/>
            <a:chExt cx="552450" cy="552450"/>
          </a:xfrm>
        </p:grpSpPr>
        <p:sp>
          <p:nvSpPr>
            <p:cNvPr id="130" name="椭圆 129"/>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1" name="组合 120"/>
            <p:cNvGrpSpPr/>
            <p:nvPr/>
          </p:nvGrpSpPr>
          <p:grpSpPr>
            <a:xfrm>
              <a:off x="4081088" y="5784382"/>
              <a:ext cx="299934" cy="322638"/>
              <a:chOff x="1574801" y="1125538"/>
              <a:chExt cx="2894012" cy="3113087"/>
            </a:xfrm>
            <a:solidFill>
              <a:schemeClr val="bg1"/>
            </a:solidFill>
          </p:grpSpPr>
          <p:sp>
            <p:nvSpPr>
              <p:cNvPr id="122"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6711594" cy="775597"/>
          </a:xfrm>
        </p:spPr>
        <p:txBody>
          <a:bodyPr/>
          <a:lstStyle/>
          <a:p>
            <a:pPr lvl="0"/>
            <a:r>
              <a:rPr lang="en-US" altLang="zh-CN" sz="2800" dirty="0">
                <a:latin typeface="Times New Roman" panose="02020603050405020304" pitchFamily="18" charset="0"/>
                <a:cs typeface="Times New Roman" panose="02020603050405020304" pitchFamily="18" charset="0"/>
              </a:rPr>
              <a:t>Detail-THE ICSREF FRAMEWORK</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2806" y="1181796"/>
            <a:ext cx="6094428" cy="461665"/>
          </a:xfrm>
          <a:prstGeom prst="rect">
            <a:avLst/>
          </a:prstGeom>
          <a:noFill/>
        </p:spPr>
        <p:txBody>
          <a:bodyPr wrap="square">
            <a:spAutoFit/>
          </a:bodyPr>
          <a:lstStyle/>
          <a:p>
            <a:r>
              <a:rPr lang="en-US" altLang="zh-CN" sz="2400" b="1" dirty="0">
                <a:latin typeface="宋体" panose="02010600030101010101" pitchFamily="2" charset="-122"/>
                <a:ea typeface="宋体" panose="02010600030101010101" pitchFamily="2" charset="-122"/>
                <a:cs typeface="Times New Roman" panose="02020603050405020304" pitchFamily="18" charset="0"/>
              </a:rPr>
              <a:t>A platform-specific phase</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codesys</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025" name="Picture 1" descr="Step 1 &#10;Binary format &#10;reverse engineenng &#10;Step 2 &#10;Knowledge Databases &#10;Header &#10;Subroutine delimiters &#10;Subroutine disassembly &#10;Symbol tables &#10;Code/Data sections &#10;I/O information database &#10;Known functions database &#10;Fig. 2. &#10;Steps of platform-specific phase. "/>
          <p:cNvPicPr>
            <a:picLocks noChangeAspect="1" noChangeArrowheads="1"/>
          </p:cNvPicPr>
          <p:nvPr/>
        </p:nvPicPr>
        <p:blipFill rotWithShape="1">
          <a:blip r:embed="rId3">
            <a:extLst>
              <a:ext uri="{28A0092B-C50C-407E-A947-70E740481C1C}">
                <a14:useLocalDpi xmlns:a14="http://schemas.microsoft.com/office/drawing/2010/main" val="0"/>
              </a:ext>
            </a:extLst>
          </a:blip>
          <a:srcRect b="43796"/>
          <a:stretch>
            <a:fillRect/>
          </a:stretch>
        </p:blipFill>
        <p:spPr bwMode="auto">
          <a:xfrm>
            <a:off x="652806" y="2825257"/>
            <a:ext cx="4900490" cy="19527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IT &#10;sub &#10;sub 2 &#10;Sub 3 &#10;syst)EBUG &#10;staticLib, &#10;staticLib, INIT &#10;staticLiE%, &#10;staticLib„ INIT &#10;Fa, INIT &#10;Fan INIT &#10;PLC_PRG &#10;INIT &#10;S ymbOl tab e &#10;Legend &#10;• Code &#10;• Data &#10;Offsets &#10;Initi*zatdn of *bal &#10;SupsX&quot;t Sutmutine &#10;Supßrt &#10;ugger h &#10;Statca•y linked &#10;Statea•y linked function 1 irGization &#10;Statka•y linked n &#10;Stabcaøy linked function n irGization &#10;U Set-de fined 1 &#10;user-de med 1 &#10;U fined F n in&amp;izaton &#10;Main PLC Prcgram (PRG) &#10;m hbalization &#10;n luary functions &#10;LOR &#10;t.OR &#10;LOR &#10;R 12 &#10;—SUB OFFSET &#10;ISP] , '4 &#10;Fig. 4. Left: Format (layout) Of PRG binaries, Right: Structure Of subroutines, &#10;showcasing generic convention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1497" y="1568047"/>
            <a:ext cx="4648200" cy="521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6711594" cy="387798"/>
          </a:xfrm>
        </p:spPr>
        <p:txBody>
          <a:bodyPr/>
          <a:lstStyle/>
          <a:p>
            <a:pPr lvl="0"/>
            <a:r>
              <a:rPr lang="en-US" altLang="zh-CN" sz="2800" dirty="0">
                <a:latin typeface="Times New Roman" panose="02020603050405020304" pitchFamily="18" charset="0"/>
                <a:cs typeface="Times New Roman" panose="02020603050405020304" pitchFamily="18" charset="0"/>
              </a:rPr>
              <a:t>Detail-THE ICSREF FRAME</a:t>
            </a:r>
            <a:endParaRPr lang="zh-CN" altLang="en-US" sz="2800" dirty="0">
              <a:latin typeface="Times New Roman" panose="02020603050405020304" pitchFamily="18" charset="0"/>
              <a:cs typeface="Times New Roman" panose="02020603050405020304" pitchFamily="18" charset="0"/>
            </a:endParaRPr>
          </a:p>
        </p:txBody>
      </p:sp>
      <p:pic>
        <p:nvPicPr>
          <p:cNvPr id="1026" name="Picture 2" descr="INIT &#10;sub &#10;sub 2 &#10;Sub 3 &#10;syst)EBUG &#10;staticLib, &#10;staticLib, INIT &#10;staticLiE%, &#10;staticLib„ INIT &#10;Fa, INIT &#10;Fan INIT &#10;PLC_PRG &#10;INIT &#10;S ymbOl tab e &#10;Legend &#10;• Code &#10;• Data &#10;Offsets &#10;Initi*zatdn of *bal &#10;SupsX&quot;t Sutmutine &#10;Supßrt &#10;ugger h &#10;Statca•y linked &#10;Statea•y linked function 1 irGization &#10;Statka•y linked n &#10;Stabcaøy linked function n irGization &#10;U Set-de fined 1 &#10;user-de med 1 &#10;U fined F n in&amp;izaton &#10;Main PLC Prcgram (PRG) &#10;m hbalization &#10;n luary functions &#10;LOR &#10;t.OR &#10;LOR &#10;R 12 &#10;—SUB OFFSET &#10;ISP] , '4 &#10;Fig. 4. Left: Format (layout) Of PRG binaries, Right: Structure Of subroutines, &#10;showcasing generic conventio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15" y="212703"/>
            <a:ext cx="5704002" cy="64053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ABLE 11. &#10;Offset &#10;()x04 &#10;Ox 20 &#10;()x2C &#10;Ox 30 &#10;Ox44 &#10;Length &#10;4 bytes &#10;4 bytes &#10;4 bytes &#10;4 bytes &#10;4 bytes &#10;HEADER INFORMATION &#10;Description &#10;Last global ASCII string &#10;program entry point (-0K 8) &#10;Last code subroutine (-ox 18) &#10;Size of stack &#10;Last dynamic library identifie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748" y="2205209"/>
            <a:ext cx="5596516" cy="2447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33952" y="1398614"/>
            <a:ext cx="10169166" cy="1035861"/>
          </a:xfrm>
          <a:prstGeom prst="rect">
            <a:avLst/>
          </a:prstGeom>
          <a:noFill/>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子程序分隔符：确定了分隔二进制文件子程序的入口和出口的指令序列</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074" name="Picture 2" descr="MOV RI 2, sp &#10;STMFD SP!, {RI 1, &#10;MOV RI 1, RI 2 &#10;R12, &#10;L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13" y="2434475"/>
            <a:ext cx="4838559" cy="12981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DMDB Ril, {Ril, SP, PC}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8054"/>
            <a:ext cx="5181207" cy="6266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TR &#10;STR &#10;LDR &#10;LDR &#10;MOV &#10;MOV &#10;NOP &#10;LDR &#10;LDR &#10;Ri, &#10;LR, &#10;RI, &#10;LR, &#10;pc, &#10;Ri, &#10;tsp, #-4]! &#10;-SUB &#10;[Ril &#10;PC &#10;Ri &#10;ISP], &#10;ISP], &#10;OFFSET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795" y="2484850"/>
            <a:ext cx="3474076" cy="29745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9813290" cy="1060450"/>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CODESYS knowledge database</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检查</a:t>
            </a:r>
            <a:r>
              <a:rPr lang="en-US" altLang="zh-CN" dirty="0">
                <a:latin typeface="宋体" panose="02010600030101010101" pitchFamily="2" charset="-122"/>
                <a:ea typeface="宋体" panose="02010600030101010101" pitchFamily="2" charset="-122"/>
                <a:cs typeface="Times New Roman" panose="02020603050405020304" pitchFamily="18" charset="0"/>
              </a:rPr>
              <a:t>IDE</a:t>
            </a:r>
            <a:r>
              <a:rPr lang="zh-CN" altLang="en-US" dirty="0">
                <a:latin typeface="宋体" panose="02010600030101010101" pitchFamily="2" charset="-122"/>
                <a:ea typeface="宋体" panose="02010600030101010101" pitchFamily="2" charset="-122"/>
                <a:cs typeface="Times New Roman" panose="02020603050405020304" pitchFamily="18" charset="0"/>
              </a:rPr>
              <a:t>安装，发现每个</a:t>
            </a:r>
            <a:r>
              <a:rPr lang="en-US" altLang="zh-CN" dirty="0">
                <a:latin typeface="宋体" panose="02010600030101010101" pitchFamily="2" charset="-122"/>
                <a:ea typeface="宋体" panose="02010600030101010101" pitchFamily="2" charset="-122"/>
                <a:cs typeface="Times New Roman" panose="02020603050405020304" pitchFamily="18" charset="0"/>
              </a:rPr>
              <a:t>PLC</a:t>
            </a:r>
            <a:r>
              <a:rPr lang="zh-CN" altLang="en-US" dirty="0">
                <a:latin typeface="宋体" panose="02010600030101010101" pitchFamily="2" charset="-122"/>
                <a:ea typeface="宋体" panose="02010600030101010101" pitchFamily="2" charset="-122"/>
                <a:cs typeface="Times New Roman" panose="02020603050405020304" pitchFamily="18" charset="0"/>
              </a:rPr>
              <a:t>硬件的所有架构选项都在</a:t>
            </a:r>
            <a:r>
              <a:rPr lang="en-US" altLang="zh-CN" dirty="0">
                <a:latin typeface="宋体" panose="02010600030101010101" pitchFamily="2" charset="-122"/>
                <a:ea typeface="宋体" panose="02010600030101010101" pitchFamily="2" charset="-122"/>
                <a:cs typeface="Times New Roman" panose="02020603050405020304" pitchFamily="18" charset="0"/>
              </a:rPr>
              <a:t>IDE</a:t>
            </a:r>
            <a:r>
              <a:rPr lang="zh-CN" altLang="en-US" dirty="0">
                <a:latin typeface="宋体" panose="02010600030101010101" pitchFamily="2" charset="-122"/>
                <a:ea typeface="宋体" panose="02010600030101010101" pitchFamily="2" charset="-122"/>
                <a:cs typeface="Times New Roman" panose="02020603050405020304" pitchFamily="18" charset="0"/>
              </a:rPr>
              <a:t>安装目录中的</a:t>
            </a:r>
            <a:r>
              <a:rPr lang="en-US" altLang="zh-CN" dirty="0">
                <a:latin typeface="宋体" panose="02010600030101010101" pitchFamily="2" charset="-122"/>
                <a:ea typeface="宋体" panose="02010600030101010101" pitchFamily="2" charset="-122"/>
                <a:cs typeface="Times New Roman" panose="02020603050405020304" pitchFamily="18" charset="0"/>
              </a:rPr>
              <a:t>TRG</a:t>
            </a:r>
            <a:r>
              <a:rPr lang="zh-CN" altLang="en-US" dirty="0">
                <a:latin typeface="宋体" panose="02010600030101010101" pitchFamily="2" charset="-122"/>
                <a:ea typeface="宋体" panose="02010600030101010101" pitchFamily="2" charset="-122"/>
                <a:cs typeface="Times New Roman" panose="02020603050405020304" pitchFamily="18" charset="0"/>
              </a:rPr>
              <a:t>文件中</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 name="Picture 1" descr="Step 1 &#10;Binary format &#10;reverse engineenng &#10;Step 2 &#10;Knowledge Databases &#10;Header &#10;Subroutine delimiters &#10;Subroutine disassembly &#10;Symbol tables &#10;Code/Data sections &#10;I/O information database &#10;Known functions database &#10;Fig. 2. &#10;Steps of platform-specific phase. "/>
          <p:cNvPicPr>
            <a:picLocks noChangeAspect="1" noChangeArrowheads="1"/>
          </p:cNvPicPr>
          <p:nvPr/>
        </p:nvPicPr>
        <p:blipFill rotWithShape="1">
          <a:blip r:embed="rId3">
            <a:extLst>
              <a:ext uri="{28A0092B-C50C-407E-A947-70E740481C1C}">
                <a14:useLocalDpi xmlns:a14="http://schemas.microsoft.com/office/drawing/2010/main" val="0"/>
              </a:ext>
            </a:extLst>
          </a:blip>
          <a:srcRect t="54372"/>
          <a:stretch>
            <a:fillRect/>
          </a:stretch>
        </p:blipFill>
        <p:spPr bwMode="auto">
          <a:xfrm>
            <a:off x="6385494" y="3032071"/>
            <a:ext cx="5467030" cy="176853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Target Settings &#10;T I Newak I Vtsu&quot;zün I &#10;Ira* &#10;Reten &#10;16E28CFEcco &#10;16*' corn &#10;6gaFB &#10;Fig. 5. I/O memory maps in CODESYS ID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594" y="2775166"/>
            <a:ext cx="5292405" cy="29369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9813290" cy="1476375"/>
          </a:xfrm>
          <a:prstGeom prst="rect">
            <a:avLst/>
          </a:prstGeom>
          <a:noFill/>
        </p:spPr>
        <p:txBody>
          <a:bodyPr wrap="square">
            <a:spAutoFit/>
          </a:bodyPr>
          <a:lstStyle/>
          <a:p>
            <a:pPr>
              <a:lnSpc>
                <a:spcPct val="150000"/>
              </a:lnSpc>
            </a:pPr>
            <a:r>
              <a:rPr lang="en-US" altLang="zh-CN" sz="2400" b="1" i="1" dirty="0">
                <a:latin typeface="宋体" panose="02010600030101010101" pitchFamily="2" charset="-122"/>
                <a:ea typeface="宋体" panose="02010600030101010101" pitchFamily="2" charset="-122"/>
                <a:cs typeface="Times New Roman" panose="02020603050405020304" pitchFamily="18" charset="0"/>
              </a:rPr>
              <a:t>Know </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functions database：</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dirty="0">
                <a:latin typeface="宋体" panose="02010600030101010101" pitchFamily="2" charset="-122"/>
                <a:ea typeface="宋体" panose="02010600030101010101" pitchFamily="2" charset="-122"/>
                <a:cs typeface="Times New Roman" panose="02020603050405020304" pitchFamily="18" charset="0"/>
              </a:rPr>
              <a:t>为上一步出现的静态函数库创建指纹，使用SHA-256哈希摘要，计</a:t>
            </a:r>
          </a:p>
          <a:p>
            <a:pPr>
              <a:lnSpc>
                <a:spcPct val="150000"/>
              </a:lnSpc>
            </a:pPr>
            <a:r>
              <a:rPr dirty="0">
                <a:latin typeface="宋体" panose="02010600030101010101" pitchFamily="2" charset="-122"/>
                <a:ea typeface="宋体" panose="02010600030101010101" pitchFamily="2" charset="-122"/>
                <a:cs typeface="Times New Roman" panose="02020603050405020304" pitchFamily="18" charset="0"/>
              </a:rPr>
              <a:t>算摘要的时候，丢弃指令参数的操作码</a:t>
            </a:r>
          </a:p>
        </p:txBody>
      </p:sp>
      <p:pic>
        <p:nvPicPr>
          <p:cNvPr id="2" name="Picture 1" descr="Step 1 &#10;Binary format &#10;reverse engineenng &#10;Step 2 &#10;Knowledge Databases &#10;Header &#10;Subroutine delimiters &#10;Subroutine disassembly &#10;Symbol tables &#10;Code/Data sections &#10;I/O information database &#10;Known functions database &#10;Fig. 2. &#10;Steps of platform-specific phase. "/>
          <p:cNvPicPr>
            <a:picLocks noChangeAspect="1" noChangeArrowheads="1"/>
          </p:cNvPicPr>
          <p:nvPr/>
        </p:nvPicPr>
        <p:blipFill rotWithShape="1">
          <a:blip r:embed="rId3">
            <a:extLst>
              <a:ext uri="{28A0092B-C50C-407E-A947-70E740481C1C}">
                <a14:useLocalDpi xmlns:a14="http://schemas.microsoft.com/office/drawing/2010/main" val="0"/>
              </a:ext>
            </a:extLst>
          </a:blip>
          <a:srcRect t="54372"/>
          <a:stretch>
            <a:fillRect/>
          </a:stretch>
        </p:blipFill>
        <p:spPr bwMode="auto">
          <a:xfrm>
            <a:off x="6385494" y="3032071"/>
            <a:ext cx="5467030" cy="176853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MOV RI 2, sp &#10;STMFD SP!, {RI 1, &#10;MOV RI 1, RI 2 &#10;R12, &#10;L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23" y="3267595"/>
            <a:ext cx="4838559" cy="1298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6097905" cy="3553460"/>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Automated binary analysis: ICSREF</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dirty="0">
                <a:latin typeface="宋体" panose="02010600030101010101" pitchFamily="2" charset="-122"/>
                <a:ea typeface="宋体" panose="02010600030101010101" pitchFamily="2" charset="-122"/>
                <a:cs typeface="Times New Roman" panose="02020603050405020304" pitchFamily="18" charset="0"/>
              </a:rPr>
              <a:t>Comprising components:首先需要上一节获取到的函数信息，具体步骤：</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dirty="0">
                <a:latin typeface="宋体" panose="02010600030101010101" pitchFamily="2" charset="-122"/>
                <a:ea typeface="宋体" panose="02010600030101010101" pitchFamily="2" charset="-122"/>
                <a:cs typeface="Times New Roman" panose="02020603050405020304" pitchFamily="18" charset="0"/>
              </a:rPr>
              <a:t>1、首先，解析头部信息和提取包含的其他信息</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dirty="0">
                <a:latin typeface="宋体" panose="02010600030101010101" pitchFamily="2" charset="-122"/>
                <a:ea typeface="宋体" panose="02010600030101010101" pitchFamily="2" charset="-122"/>
                <a:cs typeface="Times New Roman" panose="02020603050405020304" pitchFamily="18" charset="0"/>
              </a:rPr>
              <a:t>2、搜索子程序分隔符，划分所有的子程序，使用radare2生成反汇编列表（disassembly listings）</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dirty="0">
                <a:latin typeface="宋体" panose="02010600030101010101" pitchFamily="2" charset="-122"/>
                <a:ea typeface="宋体" panose="02010600030101010101" pitchFamily="2" charset="-122"/>
                <a:cs typeface="Times New Roman" panose="02020603050405020304" pitchFamily="18" charset="0"/>
              </a:rPr>
              <a:t>3、提取符号表，识别所有的动态链接函数</a:t>
            </a:r>
          </a:p>
        </p:txBody>
      </p:sp>
      <p:pic>
        <p:nvPicPr>
          <p:cNvPr id="3073" name="Picture 1" descr="Core steps &#10;Comprising components &#10;CFG reconstruction &#10;I/O operations &#10;and known functions &#10;Binary format &#10;reverse engineering &#10;Knowledge &#10;Databases &#10;Function call arguments &#10;Supplemental &#10;Binary modifications &#10;steps &#10;Visualization &#10;Fig. 3. Steps of automated binary analysis (Prerequisites from platform- &#10;specific phase in dotted lines). "/>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752911" y="1874867"/>
            <a:ext cx="44577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6097905" cy="348986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Automated binary analysis: ICSREF</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dirty="0">
                <a:latin typeface="宋体" panose="02010600030101010101" pitchFamily="2" charset="-122"/>
                <a:ea typeface="宋体" panose="02010600030101010101" pitchFamily="2" charset="-122"/>
                <a:cs typeface="Times New Roman" panose="02020603050405020304" pitchFamily="18" charset="0"/>
              </a:rPr>
              <a:t>CFG reconstruction:通过解析内存符号状态，提取子程序索引偏移，重建调用表来构建完整的CFG图</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提取子程序索引偏移：利用</a:t>
            </a:r>
            <a:r>
              <a:rPr lang="en-US" altLang="zh-CN" dirty="0" err="1">
                <a:latin typeface="宋体" panose="02010600030101010101" pitchFamily="2" charset="-122"/>
                <a:ea typeface="宋体" panose="02010600030101010101" pitchFamily="2" charset="-122"/>
                <a:cs typeface="Times New Roman" panose="02020603050405020304" pitchFamily="18" charset="0"/>
              </a:rPr>
              <a:t>angr</a:t>
            </a:r>
            <a:r>
              <a:rPr lang="zh-CN" altLang="en-US" dirty="0">
                <a:latin typeface="宋体" panose="02010600030101010101" pitchFamily="2" charset="-122"/>
                <a:ea typeface="宋体" panose="02010600030101010101" pitchFamily="2" charset="-122"/>
                <a:cs typeface="Times New Roman" panose="02020603050405020304" pitchFamily="18" charset="0"/>
              </a:rPr>
              <a:t>工具的动态符号执行来实现子程序调用表的提取</a:t>
            </a:r>
          </a:p>
          <a:p>
            <a:pPr>
              <a:lnSpc>
                <a:spcPct val="150000"/>
              </a:lnSpc>
            </a:pPr>
            <a:endParaRPr lang="zh-CN" altLang="en-US"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endParaRPr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endParaRPr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073" name="Picture 1" descr="Core steps &#10;Comprising components &#10;CFG reconstruction &#10;I/O operations &#10;and known functions &#10;Binary format &#10;reverse engineering &#10;Knowledge &#10;Databases &#10;Function call arguments &#10;Supplemental &#10;Binary modifications &#10;steps &#10;Visualization &#10;Fig. 3. Steps of automated binary analysis (Prerequisites from platform- &#10;specific phase in dotted lines). "/>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752911" y="1874867"/>
            <a:ext cx="445770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real_add &#10;DCE &#10;ox82 &#10;DCB &#10;real_sub&quot; &#10;ox83 &#10;DCW ">
            <a:extLst>
              <a:ext uri="{FF2B5EF4-FFF2-40B4-BE49-F238E27FC236}">
                <a16:creationId xmlns:a16="http://schemas.microsoft.com/office/drawing/2014/main" id="{FCABB91B-2F82-46D0-8642-79E9074103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686" y="4031993"/>
            <a:ext cx="3519089" cy="1767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6097905" cy="4523105"/>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I/O operations and known functions matching:</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I/O operations</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dirty="0">
                <a:latin typeface="宋体" panose="02010600030101010101" pitchFamily="2" charset="-122"/>
                <a:ea typeface="宋体" panose="02010600030101010101" pitchFamily="2" charset="-122"/>
                <a:cs typeface="Times New Roman" panose="02020603050405020304" pitchFamily="18" charset="0"/>
              </a:rPr>
              <a:t>使用 I/O 操作数据库来识别从/向物理 I/O 读取/写入的指令，使用angr进行操作，单独执行每个子程序，检测内存映射 I/O 范围内的读/写操作，对这些操作进行注释</a:t>
            </a:r>
            <a:r>
              <a:rPr lang="en-US" dirty="0">
                <a:latin typeface="宋体" panose="02010600030101010101" pitchFamily="2" charset="-122"/>
                <a:ea typeface="宋体" panose="02010600030101010101" pitchFamily="2" charset="-122"/>
                <a:cs typeface="Times New Roman" panose="02020603050405020304" pitchFamily="18" charset="0"/>
              </a:rPr>
              <a:t>.</a:t>
            </a:r>
            <a:endParaRPr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K</a:t>
            </a:r>
            <a:r>
              <a:rPr dirty="0">
                <a:latin typeface="宋体" panose="02010600030101010101" pitchFamily="2" charset="-122"/>
                <a:ea typeface="宋体" panose="02010600030101010101" pitchFamily="2" charset="-122"/>
                <a:cs typeface="Times New Roman" panose="02020603050405020304" pitchFamily="18" charset="0"/>
              </a:rPr>
              <a:t>nown functions matching：计算签名并与数据库进行匹配，并修改其子程序的名称，根据它的库定义反映其功能</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endParaRPr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073" name="Picture 1" descr="Core steps &#10;Comprising components &#10;CFG reconstruction &#10;I/O operations &#10;and known functions &#10;Binary format &#10;reverse engineering &#10;Knowledge &#10;Databases &#10;Function call arguments &#10;Supplemental &#10;Binary modifications &#10;steps &#10;Visualization &#10;Fig. 3. Steps of automated binary analysis (Prerequisites from platform- &#10;specific phase in dotted lines). "/>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752911" y="1874867"/>
            <a:ext cx="44577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6097905" cy="4384675"/>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supplemental steps:</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dirty="0">
                <a:latin typeface="宋体" panose="02010600030101010101" pitchFamily="2" charset="-122"/>
                <a:ea typeface="宋体" panose="02010600030101010101" pitchFamily="2" charset="-122"/>
                <a:cs typeface="Times New Roman" panose="02020603050405020304" pitchFamily="18" charset="0"/>
              </a:rPr>
              <a:t>Function call arguments module</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确定参数被传递到其本地堆栈上</a:t>
            </a:r>
            <a:r>
              <a:rPr lang="zh-CN" altLang="en-US" dirty="0">
                <a:latin typeface="宋体" panose="02010600030101010101" pitchFamily="2" charset="-122"/>
                <a:ea typeface="宋体" panose="02010600030101010101" pitchFamily="2" charset="-122"/>
                <a:cs typeface="Times New Roman" panose="02020603050405020304" pitchFamily="18" charset="0"/>
              </a:rPr>
              <a:t>的子例程，并使用 angr 重建此堆栈，考虑到全局变量，最开始动态执行定义这些变量的GLOBLE INIT，随后，我们将执行转移到调用者子例程并执行它，直到我们调用感兴趣的函数（在本例中为 PID）。 最后，我们在本地堆栈上查询得到的符号内存值，有效地提取在调用过程中传递给 PID 函数的参数</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endParaRPr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endParaRPr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073" name="Picture 1" descr="Core steps &#10;Comprising components &#10;CFG reconstruction &#10;I/O operations &#10;and known functions &#10;Binary format &#10;reverse engineering &#10;Knowledge &#10;Databases &#10;Function call arguments &#10;Supplemental &#10;Binary modifications &#10;steps &#10;Visualization &#10;Fig. 3. Steps of automated binary analysis (Prerequisites from platform- &#10;specific phase in dotted lines). "/>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752911" y="1874867"/>
            <a:ext cx="44577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6097905" cy="2722880"/>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supplemental steps:</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dirty="0">
                <a:latin typeface="宋体" panose="02010600030101010101" pitchFamily="2" charset="-122"/>
                <a:ea typeface="宋体" panose="02010600030101010101" pitchFamily="2" charset="-122"/>
                <a:cs typeface="Times New Roman" panose="02020603050405020304" pitchFamily="18" charset="0"/>
              </a:rPr>
              <a:t>Binary modification module</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dirty="0">
                <a:latin typeface="宋体" panose="02010600030101010101" pitchFamily="2" charset="-122"/>
                <a:ea typeface="宋体" panose="02010600030101010101" pitchFamily="2" charset="-122"/>
                <a:cs typeface="Times New Roman" panose="02020603050405020304" pitchFamily="18" charset="0"/>
              </a:rPr>
              <a:t>修改机器代码指令、更改分支目标、通过覆盖“dead code”来注入可执行代码，以及修改关键函数的调用参数</a:t>
            </a:r>
          </a:p>
          <a:p>
            <a:pPr>
              <a:lnSpc>
                <a:spcPct val="150000"/>
              </a:lnSpc>
            </a:pPr>
            <a:endParaRPr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073" name="Picture 1" descr="Core steps &#10;Comprising components &#10;CFG reconstruction &#10;I/O operations &#10;and known functions &#10;Binary format &#10;reverse engineering &#10;Knowledge &#10;Databases &#10;Function call arguments &#10;Supplemental &#10;Binary modifications &#10;steps &#10;Visualization &#10;Fig. 3. Steps of automated binary analysis (Prerequisites from platform- &#10;specific phase in dotted lines). "/>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752911" y="1874867"/>
            <a:ext cx="44577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573561" y="2537897"/>
            <a:ext cx="8856984" cy="3046988"/>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solidFill>
                  <a:srgbClr val="040608"/>
                </a:solidFill>
                <a:latin typeface="Times New Roman" panose="02020603050405020304" pitchFamily="18" charset="0"/>
                <a:cs typeface="Times New Roman" panose="02020603050405020304" pitchFamily="18" charset="0"/>
              </a:rPr>
              <a:t>2010-2015 University of Thessaly</a:t>
            </a:r>
          </a:p>
          <a:p>
            <a:pPr algn="l"/>
            <a:endParaRPr lang="en-US" altLang="zh-CN" sz="2400" dirty="0">
              <a:solidFill>
                <a:srgbClr val="040608"/>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altLang="zh-CN" sz="2400" dirty="0">
                <a:solidFill>
                  <a:srgbClr val="040608"/>
                </a:solidFill>
                <a:latin typeface="Times New Roman" panose="02020603050405020304" pitchFamily="18" charset="0"/>
                <a:cs typeface="Times New Roman" panose="02020603050405020304" pitchFamily="18" charset="0"/>
              </a:rPr>
              <a:t>Research Assistant in Modern Microprocessor Architecture (MoMA) Lab 2015-2016</a:t>
            </a:r>
          </a:p>
          <a:p>
            <a:pPr marL="285750" indent="-285750" algn="l">
              <a:buFont typeface="Wingdings" panose="05000000000000000000" pitchFamily="2" charset="2"/>
              <a:buChar char="Ø"/>
            </a:pPr>
            <a:endParaRPr lang="en-US" altLang="zh-CN" sz="2400" dirty="0">
              <a:solidFill>
                <a:srgbClr val="040608"/>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altLang="zh-CN" sz="2400" dirty="0">
                <a:solidFill>
                  <a:srgbClr val="040608"/>
                </a:solidFill>
                <a:latin typeface="Times New Roman" panose="02020603050405020304" pitchFamily="18" charset="0"/>
                <a:cs typeface="Times New Roman" panose="02020603050405020304" pitchFamily="18" charset="0"/>
              </a:rPr>
              <a:t>Graduate Research Assistant in Modern Microprocessor Architecture (MoMA) Lab 2016-2021</a:t>
            </a:r>
          </a:p>
          <a:p>
            <a:pPr algn="l"/>
            <a:endParaRPr lang="en-US" altLang="zh-CN" sz="2400" dirty="0">
              <a:solidFill>
                <a:schemeClr val="tx2"/>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573561" y="980728"/>
            <a:ext cx="10635007" cy="954107"/>
          </a:xfrm>
          <a:prstGeom prst="rect">
            <a:avLst/>
          </a:prstGeom>
          <a:noFill/>
        </p:spPr>
        <p:txBody>
          <a:bodyPr wrap="square">
            <a:spAutoFit/>
          </a:bodyPr>
          <a:lstStyle/>
          <a:p>
            <a:pPr algn="l"/>
            <a:r>
              <a:rPr lang="en-US" altLang="zh-CN" sz="2800" b="0" i="0" dirty="0">
                <a:solidFill>
                  <a:srgbClr val="222222"/>
                </a:solidFill>
                <a:effectLst/>
                <a:latin typeface="Arial" panose="020B0604020202020204" pitchFamily="34" charset="0"/>
              </a:rPr>
              <a:t>Dimitrios Tychalas</a:t>
            </a:r>
          </a:p>
          <a:p>
            <a:pPr algn="l"/>
            <a:r>
              <a:rPr lang="en-US" altLang="zh-CN" sz="2800" dirty="0">
                <a:solidFill>
                  <a:srgbClr val="222222"/>
                </a:solidFill>
                <a:latin typeface="Arial" panose="020B0604020202020204" pitchFamily="34" charset="0"/>
                <a:cs typeface="Times New Roman" panose="02020603050405020304" pitchFamily="18" charset="0"/>
              </a:rPr>
              <a:t>	</a:t>
            </a:r>
            <a:r>
              <a:rPr lang="en-US" altLang="zh-CN" sz="2400" dirty="0">
                <a:solidFill>
                  <a:srgbClr val="222222"/>
                </a:solidFill>
                <a:latin typeface="Arial" panose="020B0604020202020204" pitchFamily="34" charset="0"/>
                <a:cs typeface="Times New Roman" panose="02020603050405020304" pitchFamily="18" charset="0"/>
              </a:rPr>
              <a:t>NYU Tandon School of Engineering, Brooklyn, NY, USA</a:t>
            </a:r>
            <a:endParaRPr lang="en-US" altLang="zh-CN" sz="2800" b="1" dirty="0">
              <a:solidFill>
                <a:srgbClr val="040608"/>
              </a:solidFill>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2348" y="103059"/>
            <a:ext cx="1887913" cy="18879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6097905" cy="3969385"/>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supplemental steps:</a:t>
            </a:r>
          </a:p>
          <a:p>
            <a:pPr>
              <a:lnSpc>
                <a:spcPct val="150000"/>
              </a:lnSpc>
            </a:pPr>
            <a:endParaRPr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Visualization module:该图是使用 DOT 图描述语言创建，每个子程序或者动态链接函数是一个节点，每个调用就是边，对边添加权重，权重表示从调用函数到被调用函数的次数。binary的代码用蓝色边，动态链接代码用红色边。未知的函数的命名规则按sub_&lt;OFFSET&gt; 的典型约定，对于二进制文件中包含的每个节点（即，不是动态链接的函数）</a:t>
            </a:r>
            <a:r>
              <a:rPr lang="en-US" dirty="0">
                <a:latin typeface="宋体" panose="02010600030101010101" pitchFamily="2" charset="-122"/>
                <a:ea typeface="宋体" panose="02010600030101010101" pitchFamily="2" charset="-122"/>
                <a:cs typeface="Times New Roman" panose="02020603050405020304" pitchFamily="18" charset="0"/>
              </a:rPr>
              <a:t>	</a:t>
            </a:r>
            <a:endParaRPr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10323195" cy="3138170"/>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Correctness evaluation:</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1) In-house binaries:</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从已知的function database里面使用1704个</a:t>
            </a:r>
            <a:r>
              <a:rPr lang="zh-CN" altLang="en-US" dirty="0">
                <a:latin typeface="宋体" panose="02010600030101010101" pitchFamily="2" charset="-122"/>
                <a:ea typeface="宋体" panose="02010600030101010101" pitchFamily="2" charset="-122"/>
                <a:cs typeface="Times New Roman" panose="02020603050405020304" pitchFamily="18" charset="0"/>
              </a:rPr>
              <a:t>已知源码的</a:t>
            </a:r>
            <a:r>
              <a:rPr lang="en-US" dirty="0">
                <a:latin typeface="宋体" panose="02010600030101010101" pitchFamily="2" charset="-122"/>
                <a:ea typeface="宋体" panose="02010600030101010101" pitchFamily="2" charset="-122"/>
                <a:cs typeface="Times New Roman" panose="02020603050405020304" pitchFamily="18" charset="0"/>
              </a:rPr>
              <a:t>PRG文件</a:t>
            </a:r>
            <a:r>
              <a:rPr lang="zh-CN" altLang="en-US" dirty="0">
                <a:latin typeface="宋体" panose="02010600030101010101" pitchFamily="2" charset="-122"/>
                <a:ea typeface="宋体" panose="02010600030101010101" pitchFamily="2" charset="-122"/>
                <a:cs typeface="Times New Roman" panose="02020603050405020304" pitchFamily="18" charset="0"/>
              </a:rPr>
              <a:t>，使用ICSREF分析所有的二进制文件，构建CFG图与源代码构建的CFG图进行比对</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dirty="0">
                <a:latin typeface="宋体" panose="02010600030101010101" pitchFamily="2" charset="-122"/>
                <a:ea typeface="宋体" panose="02010600030101010101" pitchFamily="2" charset="-122"/>
                <a:cs typeface="Times New Roman" panose="02020603050405020304" pitchFamily="18" charset="0"/>
              </a:rPr>
              <a:t>2) Binaries from public code repositories:</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使用上述搜索词从 GitHub 上 55 个用户的 127 个存储库中识别并下载了 471 个 CODESYS 项目文件,对于 471 个项目文件中的 69 个，存储库还包含相应的 PRG 二进制文件</a:t>
            </a:r>
            <a:r>
              <a:rPr lang="zh-CN" altLang="en-US" dirty="0">
                <a:latin typeface="宋体" panose="02010600030101010101" pitchFamily="2" charset="-122"/>
                <a:ea typeface="宋体" panose="02010600030101010101" pitchFamily="2"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pic>
        <p:nvPicPr>
          <p:cNvPr id="2049" name="Picture 1" descr="GLOBAL _INIT &#10;SUB_I &#10;stJB_2 &#10;s YSDEBUG &#10;sys1kbugHand1er &#10;MEMORY_INIT &#10;SUB_3 &#10;DERIVATIVE_1Nrr &#10;R_TRIGini, &#10;1M EGRAI._INIT &#10;PI D_F1xcm-E &#10;R_TRIG &#10;6 real_al &#10;ra_ne &#10;DERIVATIVE &#10;INTEGRAL &#10;Fig. 8. Visualization Of the call graph Of a PLC binary that controls part Of a chemical process using two PID controllers. Blue edges: Calls to statically linked &#10;functions, Red edges: Calls to dynamically linked functions, Edge weights: # Of calls ">
            <a:extLst>
              <a:ext uri="{FF2B5EF4-FFF2-40B4-BE49-F238E27FC236}">
                <a16:creationId xmlns:a16="http://schemas.microsoft.com/office/drawing/2014/main" id="{5673C3A6-8BA9-483E-8B77-0143B2AFE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 y="1297858"/>
            <a:ext cx="10506075"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7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576663" y="1547925"/>
            <a:ext cx="4233462" cy="2658869"/>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Performance evaluation:</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运行环境：Ubuntu 16.04 Intel i7- 7500U CPU 、16 GBs 内存</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测试目的：</a:t>
            </a:r>
            <a:r>
              <a:rPr lang="en-US" dirty="0">
                <a:latin typeface="宋体" panose="02010600030101010101" pitchFamily="2" charset="-122"/>
                <a:ea typeface="宋体" panose="02010600030101010101" pitchFamily="2" charset="-122"/>
                <a:cs typeface="Times New Roman" panose="02020603050405020304" pitchFamily="18" charset="0"/>
              </a:rPr>
              <a:t>在 266 个 PLC 二进制文件的数据库上测量不同分析步骤所需的时间</a:t>
            </a:r>
          </a:p>
        </p:txBody>
      </p:sp>
      <p:pic>
        <p:nvPicPr>
          <p:cNvPr id="3" name="图片 2">
            <a:extLst>
              <a:ext uri="{FF2B5EF4-FFF2-40B4-BE49-F238E27FC236}">
                <a16:creationId xmlns:a16="http://schemas.microsoft.com/office/drawing/2014/main" id="{34B57F91-5138-4EA7-A105-6E1349F238BA}"/>
              </a:ext>
            </a:extLst>
          </p:cNvPr>
          <p:cNvPicPr>
            <a:picLocks noChangeAspect="1"/>
          </p:cNvPicPr>
          <p:nvPr/>
        </p:nvPicPr>
        <p:blipFill>
          <a:blip r:embed="rId3"/>
          <a:stretch>
            <a:fillRect/>
          </a:stretch>
        </p:blipFill>
        <p:spPr>
          <a:xfrm>
            <a:off x="4984953" y="1547925"/>
            <a:ext cx="6725265" cy="47109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Case study</a:t>
            </a:r>
          </a:p>
        </p:txBody>
      </p:sp>
      <p:sp>
        <p:nvSpPr>
          <p:cNvPr id="4" name="文本框 3"/>
          <p:cNvSpPr txBox="1"/>
          <p:nvPr/>
        </p:nvSpPr>
        <p:spPr>
          <a:xfrm>
            <a:off x="655320" y="1351280"/>
            <a:ext cx="5015563" cy="348986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演示ICSREF自动逆向工程功能能够为复杂的 ICS 环境</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实现</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动态payload生成，而无需任何有关物理过程及其控制器的先验信息:</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威胁模型：两个参与者，一个攻击者，一个受控方</a:t>
            </a:r>
            <a:r>
              <a:rPr lang="zh-CN" altLang="en-US" dirty="0">
                <a:latin typeface="宋体" panose="02010600030101010101" pitchFamily="2" charset="-122"/>
                <a:ea typeface="宋体" panose="02010600030101010101" pitchFamily="2" charset="-122"/>
                <a:cs typeface="Times New Roman" panose="02020603050405020304" pitchFamily="18" charset="0"/>
              </a:rPr>
              <a:t>，部署了一个端到端的自动利用攻击向量，针对受控环境中的实际 ICS 流程</a:t>
            </a:r>
          </a:p>
        </p:txBody>
      </p:sp>
      <p:pic>
        <p:nvPicPr>
          <p:cNvPr id="3073" name="Picture 1" descr="Fig. 10. Hardware-In-The-Loop testbed implementing the TE process. &#10;Top: Host pc running simulation of TE process, Bottom right: WAGO PLC &#10;connected to host PC over a serial interface, Bottom center. ICSREF-equipped &#10;smartphone for automatically generating and delivering malicious payload. ">
            <a:extLst>
              <a:ext uri="{FF2B5EF4-FFF2-40B4-BE49-F238E27FC236}">
                <a16:creationId xmlns:a16="http://schemas.microsoft.com/office/drawing/2014/main" id="{46DE8495-551F-472D-99E0-417006B2E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155" y="1445342"/>
            <a:ext cx="4905375"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Case study</a:t>
            </a:r>
          </a:p>
        </p:txBody>
      </p:sp>
      <p:pic>
        <p:nvPicPr>
          <p:cNvPr id="4097" name="Picture 1" descr="Binary &#10;download &#10;Scan network &#10;Fingerprint &#10;device &#10;Binary &#10;modification &#10;PID &#10;PLC soft reset &#10;dentification &#10;PID argument &#10;extraction &#10;Automated &#10;binary analysis &#10;Modified binary &#10;upload &#10;Fig. I l. Automated attack chain carried out by smartphone. Red boxes: &#10;network operations, Green box: ICSREF operations. ">
            <a:extLst>
              <a:ext uri="{FF2B5EF4-FFF2-40B4-BE49-F238E27FC236}">
                <a16:creationId xmlns:a16="http://schemas.microsoft.com/office/drawing/2014/main" id="{844D8F2E-F154-41A4-BB43-B40187577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24" y="2045368"/>
            <a:ext cx="5057775" cy="30099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Fig. 12. &#10;— P re attack &#10;— p ost- Ck &#10;Reactor pressure before and after K p payload. ">
            <a:extLst>
              <a:ext uri="{FF2B5EF4-FFF2-40B4-BE49-F238E27FC236}">
                <a16:creationId xmlns:a16="http://schemas.microsoft.com/office/drawing/2014/main" id="{9B560C23-7ECE-44DF-B4FA-08D970C1E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621" y="2169193"/>
            <a:ext cx="484822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5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50769" y="1568295"/>
            <a:ext cx="6094428" cy="1312860"/>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为什么困难</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对于一些工控设备使用的是专有的编译器</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ICS binary</a:t>
            </a:r>
            <a:r>
              <a:rPr lang="zh-CN" altLang="zh-CN" sz="2000" dirty="0">
                <a:latin typeface="宋体" panose="02010600030101010101" pitchFamily="2" charset="-122"/>
                <a:ea typeface="宋体" panose="02010600030101010101" pitchFamily="2" charset="-122"/>
              </a:rPr>
              <a:t>手动逆向起来十分繁琐</a:t>
            </a: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altLang="zh-CN" sz="2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436840" y="989400"/>
            <a:ext cx="10923039" cy="954107"/>
          </a:xfrm>
          <a:prstGeom prst="rect">
            <a:avLst/>
          </a:prstGeom>
          <a:noFill/>
        </p:spPr>
        <p:txBody>
          <a:bodyPr wrap="square">
            <a:spAutoFit/>
          </a:bodyPr>
          <a:lstStyle/>
          <a:p>
            <a:pPr algn="l"/>
            <a:r>
              <a:rPr lang="en-US" altLang="zh-CN" sz="2800" b="1" dirty="0">
                <a:solidFill>
                  <a:schemeClr val="bg2">
                    <a:lumMod val="10000"/>
                  </a:schemeClr>
                </a:solidFill>
                <a:latin typeface="Times New Roman" panose="02020603050405020304" pitchFamily="18" charset="0"/>
                <a:cs typeface="Times New Roman" panose="02020603050405020304" pitchFamily="18" charset="0"/>
              </a:rPr>
              <a:t>Michail Maniatakos</a:t>
            </a:r>
          </a:p>
          <a:p>
            <a:pPr algn="l"/>
            <a:r>
              <a:rPr lang="en-US" altLang="zh-CN" sz="2800" b="1" dirty="0">
                <a:solidFill>
                  <a:schemeClr val="bg2">
                    <a:lumMod val="10000"/>
                  </a:schemeClr>
                </a:solidFill>
                <a:latin typeface="Times New Roman" panose="02020603050405020304" pitchFamily="18" charset="0"/>
                <a:cs typeface="Times New Roman" panose="02020603050405020304" pitchFamily="18" charset="0"/>
              </a:rPr>
              <a:t>	New York University Abu Dhabi, Abu Dhabi, UAE</a:t>
            </a: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8" name="图片 7"/>
          <p:cNvPicPr>
            <a:picLocks noChangeAspect="1"/>
          </p:cNvPicPr>
          <p:nvPr/>
        </p:nvPicPr>
        <p:blipFill>
          <a:blip r:embed="rId3"/>
          <a:stretch>
            <a:fillRect/>
          </a:stretch>
        </p:blipFill>
        <p:spPr>
          <a:xfrm>
            <a:off x="5943600" y="1964289"/>
            <a:ext cx="3800475" cy="4476750"/>
          </a:xfrm>
          <a:prstGeom prst="rect">
            <a:avLst/>
          </a:prstGeom>
        </p:spPr>
      </p:pic>
      <p:sp>
        <p:nvSpPr>
          <p:cNvPr id="9" name="文本框 8"/>
          <p:cNvSpPr txBox="1"/>
          <p:nvPr/>
        </p:nvSpPr>
        <p:spPr>
          <a:xfrm>
            <a:off x="263352" y="2606170"/>
            <a:ext cx="4968552" cy="1938992"/>
          </a:xfrm>
          <a:prstGeom prst="rect">
            <a:avLst/>
          </a:prstGeom>
          <a:noFill/>
        </p:spPr>
        <p:txBody>
          <a:bodyPr wrap="square">
            <a:spAutoFit/>
          </a:bodyPr>
          <a:lstStyle/>
          <a:p>
            <a:pPr marL="285750" indent="-285750">
              <a:buFont typeface="Wingdings" panose="05000000000000000000" pitchFamily="2" charset="2"/>
              <a:buChar char="Ø"/>
            </a:pPr>
            <a:r>
              <a:rPr lang="zh-CN" altLang="en-US" sz="2400" dirty="0">
                <a:solidFill>
                  <a:srgbClr val="040608"/>
                </a:solidFill>
                <a:latin typeface="Times New Roman" panose="02020603050405020304" pitchFamily="18" charset="0"/>
                <a:cs typeface="Times New Roman" panose="02020603050405020304" pitchFamily="18" charset="0"/>
              </a:rPr>
              <a:t>计算机工程副教授，现代微处理器架构 </a:t>
            </a:r>
            <a:r>
              <a:rPr lang="en-US" altLang="zh-CN" sz="2400" dirty="0">
                <a:solidFill>
                  <a:srgbClr val="040608"/>
                </a:solidFill>
                <a:latin typeface="Times New Roman" panose="02020603050405020304" pitchFamily="18" charset="0"/>
                <a:cs typeface="Times New Roman" panose="02020603050405020304" pitchFamily="18" charset="0"/>
              </a:rPr>
              <a:t>(MoMA) </a:t>
            </a:r>
            <a:r>
              <a:rPr lang="zh-CN" altLang="en-US" sz="2400" dirty="0">
                <a:solidFill>
                  <a:srgbClr val="040608"/>
                </a:solidFill>
                <a:latin typeface="Times New Roman" panose="02020603050405020304" pitchFamily="18" charset="0"/>
                <a:cs typeface="Times New Roman" panose="02020603050405020304" pitchFamily="18" charset="0"/>
              </a:rPr>
              <a:t>实验室的主任</a:t>
            </a:r>
            <a:endParaRPr lang="en-US" altLang="zh-CN" sz="2400" dirty="0">
              <a:solidFill>
                <a:srgbClr val="040608"/>
              </a:solidFill>
              <a:latin typeface="Times New Roman" panose="02020603050405020304" pitchFamily="18" charset="0"/>
              <a:cs typeface="Times New Roman" panose="02020603050405020304" pitchFamily="18" charset="0"/>
            </a:endParaRPr>
          </a:p>
          <a:p>
            <a:endParaRPr lang="en-US" altLang="zh-CN" sz="2400" dirty="0">
              <a:solidFill>
                <a:srgbClr val="040608"/>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sz="2400" dirty="0">
                <a:solidFill>
                  <a:srgbClr val="040608"/>
                </a:solidFill>
                <a:latin typeface="Times New Roman" panose="02020603050405020304" pitchFamily="18" charset="0"/>
                <a:cs typeface="Times New Roman" panose="02020603050405020304" pitchFamily="18" charset="0"/>
              </a:rPr>
              <a:t>研究兴趣包括隐私保护计算、工业控制系统安全和</a:t>
            </a:r>
            <a:r>
              <a:rPr lang="en-US" altLang="zh-CN" sz="2400" dirty="0">
                <a:solidFill>
                  <a:srgbClr val="040608"/>
                </a:solidFill>
                <a:latin typeface="Times New Roman" panose="02020603050405020304" pitchFamily="18" charset="0"/>
                <a:cs typeface="Times New Roman" panose="02020603050405020304" pitchFamily="18" charset="0"/>
              </a:rPr>
              <a:t>3D</a:t>
            </a:r>
            <a:r>
              <a:rPr lang="zh-CN" altLang="en-US" sz="2400" dirty="0">
                <a:solidFill>
                  <a:srgbClr val="040608"/>
                </a:solidFill>
                <a:latin typeface="Times New Roman" panose="02020603050405020304" pitchFamily="18" charset="0"/>
                <a:cs typeface="Times New Roman" panose="02020603050405020304" pitchFamily="18" charset="0"/>
              </a:rPr>
              <a:t>打印安全</a:t>
            </a:r>
          </a:p>
        </p:txBody>
      </p:sp>
      <p:sp>
        <p:nvSpPr>
          <p:cNvPr id="10" name="AutoShape 2" descr="纽约大学电气与计算机工程助理教授 Michail Maniatakos"/>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7301" y="343737"/>
            <a:ext cx="1834636" cy="16764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29484" y="1310562"/>
            <a:ext cx="8686993" cy="4370427"/>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为什么需要解决</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现有的工控环境</a:t>
            </a:r>
            <a:r>
              <a:rPr lang="zh-CN" altLang="zh-CN" sz="2000" dirty="0">
                <a:latin typeface="宋体" panose="02010600030101010101" pitchFamily="2" charset="-122"/>
                <a:ea typeface="宋体" panose="02010600030101010101" pitchFamily="2" charset="-122"/>
              </a:rPr>
              <a:t>缺乏逆向</a:t>
            </a:r>
            <a:r>
              <a:rPr lang="en-US" altLang="zh-CN" sz="2000" dirty="0">
                <a:latin typeface="宋体" panose="02010600030101010101" pitchFamily="2" charset="-122"/>
                <a:ea typeface="宋体" panose="02010600030101010101" pitchFamily="2" charset="-122"/>
              </a:rPr>
              <a:t> binary</a:t>
            </a:r>
            <a:r>
              <a:rPr lang="zh-CN" altLang="zh-CN" sz="2000" dirty="0">
                <a:latin typeface="宋体" panose="02010600030101010101" pitchFamily="2" charset="-122"/>
                <a:ea typeface="宋体" panose="02010600030101010101" pitchFamily="2" charset="-122"/>
              </a:rPr>
              <a:t>的框架</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工业领域</a:t>
            </a:r>
            <a:r>
              <a:rPr lang="zh-CN" altLang="zh-CN" sz="2000" dirty="0">
                <a:latin typeface="宋体" panose="02010600030101010101" pitchFamily="2" charset="-122"/>
                <a:ea typeface="宋体" panose="02010600030101010101" pitchFamily="2" charset="-122"/>
              </a:rPr>
              <a:t>自动化逆向工程是一个重要的</a:t>
            </a:r>
            <a:r>
              <a:rPr lang="zh-CN" altLang="en-US" sz="2000" dirty="0">
                <a:latin typeface="宋体" panose="02010600030101010101" pitchFamily="2" charset="-122"/>
                <a:ea typeface="宋体" panose="02010600030101010101" pitchFamily="2" charset="-122"/>
              </a:rPr>
              <a:t>且</a:t>
            </a:r>
            <a:r>
              <a:rPr lang="zh-CN" altLang="zh-CN" sz="2000" dirty="0">
                <a:latin typeface="宋体" panose="02010600030101010101" pitchFamily="2" charset="-122"/>
                <a:ea typeface="宋体" panose="02010600030101010101" pitchFamily="2" charset="-122"/>
              </a:rPr>
              <a:t>未解决的问题</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zh-CN"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IT world</a:t>
            </a:r>
            <a:r>
              <a:rPr lang="zh-CN" altLang="zh-CN" sz="2000" dirty="0">
                <a:latin typeface="宋体" panose="02010600030101010101" pitchFamily="2" charset="-122"/>
                <a:ea typeface="宋体" panose="02010600030101010101" pitchFamily="2" charset="-122"/>
              </a:rPr>
              <a:t>中的逆向工具（</a:t>
            </a:r>
            <a:r>
              <a:rPr lang="en-US" altLang="zh-CN" sz="2000" dirty="0">
                <a:latin typeface="宋体" panose="02010600030101010101" pitchFamily="2" charset="-122"/>
                <a:ea typeface="宋体" panose="02010600030101010101" pitchFamily="2" charset="-122"/>
              </a:rPr>
              <a:t>IDA</a:t>
            </a:r>
            <a:r>
              <a:rPr lang="zh-CN" altLang="zh-CN" sz="2000" dirty="0">
                <a:latin typeface="宋体" panose="02010600030101010101" pitchFamily="2" charset="-122"/>
                <a:ea typeface="宋体" panose="02010600030101010101" pitchFamily="2" charset="-122"/>
              </a:rPr>
              <a:t>）不能直接逆向工控的</a:t>
            </a:r>
            <a:r>
              <a:rPr lang="en-US" altLang="zh-CN" sz="2000" dirty="0">
                <a:latin typeface="宋体" panose="02010600030101010101" pitchFamily="2" charset="-122"/>
                <a:ea typeface="宋体" panose="02010600030101010101" pitchFamily="2" charset="-122"/>
              </a:rPr>
              <a:t>ICS</a:t>
            </a:r>
            <a:r>
              <a:rPr lang="zh-CN" altLang="zh-CN" sz="2000" dirty="0">
                <a:latin typeface="宋体" panose="02010600030101010101" pitchFamily="2" charset="-122"/>
                <a:ea typeface="宋体" panose="02010600030101010101" pitchFamily="2" charset="-122"/>
              </a:rPr>
              <a:t>二进制文件</a:t>
            </a:r>
            <a:endParaRPr lang="en-US" altLang="zh-CN" sz="2000" dirty="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endParaRPr lang="en-US" altLang="zh-CN" sz="2800" dirty="0">
              <a:latin typeface="Times New Roman" panose="02020603050405020304" pitchFamily="18" charset="0"/>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为什么困难</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对于一些工控设备使用的是专有的编译器</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ICS binary</a:t>
            </a:r>
            <a:r>
              <a:rPr lang="zh-CN" altLang="zh-CN" sz="2000" dirty="0">
                <a:latin typeface="宋体" panose="02010600030101010101" pitchFamily="2" charset="-122"/>
                <a:ea typeface="宋体" panose="02010600030101010101" pitchFamily="2" charset="-122"/>
              </a:rPr>
              <a:t>手动逆向起来十分繁琐</a:t>
            </a:r>
            <a:endParaRPr lang="en-US" altLang="zh-CN" sz="2000" dirty="0">
              <a:latin typeface="宋体" panose="02010600030101010101" pitchFamily="2" charset="-122"/>
              <a:ea typeface="宋体" panose="02010600030101010101" pitchFamily="2" charset="-122"/>
            </a:endParaRPr>
          </a:p>
          <a:p>
            <a:r>
              <a:rPr lang="en-US" altLang="zh-CN" sz="2800" dirty="0">
                <a:latin typeface="Times New Roman" panose="02020603050405020304" pitchFamily="18" charset="0"/>
                <a:cs typeface="Times New Roman" panose="02020603050405020304" pitchFamily="18" charset="0"/>
              </a:rPr>
              <a:t>	</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29484" y="1310562"/>
            <a:ext cx="8861271" cy="4144404"/>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与现有工作相比有什么优势</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现有工作需要先验知识</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ICSREF</a:t>
            </a:r>
            <a:r>
              <a:rPr lang="zh-CN" altLang="en-US" sz="2000" dirty="0">
                <a:latin typeface="宋体" panose="02010600030101010101" pitchFamily="2" charset="-122"/>
                <a:ea typeface="宋体" panose="02010600030101010101" pitchFamily="2" charset="-122"/>
              </a:rPr>
              <a:t>可以对同一个平台（</a:t>
            </a:r>
            <a:r>
              <a:rPr lang="en-US" altLang="zh-CN" sz="2000" dirty="0">
                <a:latin typeface="宋体" panose="02010600030101010101" pitchFamily="2" charset="-122"/>
                <a:ea typeface="宋体" panose="02010600030101010101" pitchFamily="2" charset="-122"/>
              </a:rPr>
              <a:t>CODESYS</a:t>
            </a:r>
            <a:r>
              <a:rPr lang="zh-CN" altLang="en-US" sz="2000" dirty="0">
                <a:latin typeface="宋体" panose="02010600030101010101" pitchFamily="2" charset="-122"/>
                <a:ea typeface="宋体" panose="02010600030101010101" pitchFamily="2" charset="-122"/>
              </a:rPr>
              <a:t>）的其他</a:t>
            </a:r>
            <a:r>
              <a:rPr lang="en-US" altLang="zh-CN" sz="2000" dirty="0">
                <a:latin typeface="宋体" panose="02010600030101010101" pitchFamily="2" charset="-122"/>
                <a:ea typeface="宋体" panose="02010600030101010101" pitchFamily="2" charset="-122"/>
              </a:rPr>
              <a:t>binary</a:t>
            </a:r>
            <a:r>
              <a:rPr lang="zh-CN" altLang="en-US" sz="2000" dirty="0">
                <a:latin typeface="宋体" panose="02010600030101010101" pitchFamily="2" charset="-122"/>
                <a:ea typeface="宋体" panose="02010600030101010101" pitchFamily="2" charset="-122"/>
              </a:rPr>
              <a:t>进行逆向，具有扩展性</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现有逆向方法大多都在指令列表 </a:t>
            </a:r>
            <a:r>
              <a:rPr lang="en-US" altLang="zh-CN" sz="2000" dirty="0">
                <a:latin typeface="宋体" panose="02010600030101010101" pitchFamily="2" charset="-122"/>
                <a:ea typeface="宋体" panose="02010600030101010101" pitchFamily="2" charset="-122"/>
              </a:rPr>
              <a:t>(IL) PLC </a:t>
            </a:r>
            <a:r>
              <a:rPr lang="zh-CN" altLang="en-US" sz="2000" dirty="0">
                <a:latin typeface="宋体" panose="02010600030101010101" pitchFamily="2" charset="-122"/>
                <a:ea typeface="宋体" panose="02010600030101010101" pitchFamily="2" charset="-122"/>
              </a:rPr>
              <a:t>代码上运行（</a:t>
            </a:r>
            <a:r>
              <a:rPr lang="en-US" altLang="zh-CN" sz="2000" dirty="0">
                <a:latin typeface="宋体" panose="02010600030101010101" pitchFamily="2" charset="-122"/>
                <a:ea typeface="宋体" panose="02010600030101010101" pitchFamily="2" charset="-122"/>
              </a:rPr>
              <a:t>IL </a:t>
            </a:r>
            <a:r>
              <a:rPr lang="zh-CN" altLang="en-US" sz="2000" dirty="0">
                <a:latin typeface="宋体" panose="02010600030101010101" pitchFamily="2" charset="-122"/>
                <a:ea typeface="宋体" panose="02010600030101010101" pitchFamily="2" charset="-122"/>
              </a:rPr>
              <a:t>在 </a:t>
            </a:r>
            <a:r>
              <a:rPr lang="en-US" altLang="zh-CN" sz="2000" dirty="0">
                <a:latin typeface="宋体" panose="02010600030101010101" pitchFamily="2" charset="-122"/>
                <a:ea typeface="宋体" panose="02010600030101010101" pitchFamily="2" charset="-122"/>
              </a:rPr>
              <a:t>IEC </a:t>
            </a:r>
            <a:r>
              <a:rPr lang="zh-CN" altLang="en-US" sz="2000" dirty="0">
                <a:latin typeface="宋体" panose="02010600030101010101" pitchFamily="2" charset="-122"/>
                <a:ea typeface="宋体" panose="02010600030101010101" pitchFamily="2" charset="-122"/>
              </a:rPr>
              <a:t>标准的第三版中已弃用）</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本框架可以提供相关</a:t>
            </a:r>
            <a:r>
              <a:rPr lang="en-US" altLang="zh-CN" sz="2000" dirty="0">
                <a:latin typeface="宋体" panose="02010600030101010101" pitchFamily="2" charset="-122"/>
                <a:ea typeface="宋体" panose="02010600030101010101" pitchFamily="2" charset="-122"/>
              </a:rPr>
              <a:t>PLC binary</a:t>
            </a:r>
            <a:r>
              <a:rPr lang="zh-CN" altLang="en-US" sz="2000" dirty="0">
                <a:latin typeface="宋体" panose="02010600030101010101" pitchFamily="2" charset="-122"/>
                <a:ea typeface="宋体" panose="02010600030101010101" pitchFamily="2" charset="-122"/>
              </a:rPr>
              <a:t>的物理信息</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现有工作没有针对于</a:t>
            </a:r>
            <a:r>
              <a:rPr lang="en-US" altLang="zh-CN" sz="2000" dirty="0">
                <a:latin typeface="宋体" panose="02010600030101010101" pitchFamily="2" charset="-122"/>
                <a:ea typeface="宋体" panose="02010600030101010101" pitchFamily="2" charset="-122"/>
              </a:rPr>
              <a:t>PLC binary</a:t>
            </a:r>
            <a:r>
              <a:rPr lang="zh-CN" altLang="en-US" sz="2000" dirty="0">
                <a:latin typeface="宋体" panose="02010600030101010101" pitchFamily="2" charset="-122"/>
                <a:ea typeface="宋体" panose="02010600030101010101" pitchFamily="2" charset="-122"/>
              </a:rPr>
              <a:t>逆向提出系统化、结构化方法</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PRELIMINARIES</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02450" y="1512514"/>
            <a:ext cx="6071772" cy="4544514"/>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cs typeface="Times New Roman" panose="02020603050405020304" pitchFamily="18" charset="0"/>
              </a:rPr>
              <a:t>ICS binarys</a:t>
            </a:r>
            <a:r>
              <a:rPr lang="zh-CN" altLang="en-US" sz="2400" dirty="0">
                <a:latin typeface="宋体" panose="02010600030101010101" pitchFamily="2" charset="-122"/>
                <a:ea typeface="宋体" panose="02010600030101010101" pitchFamily="2" charset="-122"/>
                <a:cs typeface="Times New Roman" panose="02020603050405020304" pitchFamily="18" charset="0"/>
              </a:rPr>
              <a:t>与常规 </a:t>
            </a:r>
            <a:r>
              <a:rPr lang="en-US" altLang="zh-CN" sz="2400" dirty="0">
                <a:latin typeface="宋体" panose="02010600030101010101" pitchFamily="2" charset="-122"/>
                <a:ea typeface="宋体" panose="02010600030101010101" pitchFamily="2" charset="-122"/>
                <a:cs typeface="Times New Roman" panose="02020603050405020304" pitchFamily="18" charset="0"/>
              </a:rPr>
              <a:t>binarys</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执行模式上不同</a:t>
            </a:r>
            <a:r>
              <a:rPr lang="zh-CN" altLang="en-US" sz="2000" dirty="0">
                <a:latin typeface="宋体" panose="02010600030101010101" pitchFamily="2" charset="-122"/>
                <a:ea typeface="宋体" panose="02010600030101010101" pitchFamily="2" charset="-122"/>
              </a:rPr>
              <a:t>：常规</a:t>
            </a:r>
            <a:r>
              <a:rPr lang="en-US" altLang="zh-CN" sz="2000" dirty="0">
                <a:latin typeface="宋体" panose="02010600030101010101" pitchFamily="2" charset="-122"/>
                <a:ea typeface="宋体" panose="02010600030101010101" pitchFamily="2" charset="-122"/>
              </a:rPr>
              <a:t>binary</a:t>
            </a:r>
            <a:r>
              <a:rPr lang="zh-CN" altLang="en-US" sz="2000" dirty="0">
                <a:latin typeface="宋体" panose="02010600030101010101" pitchFamily="2" charset="-122"/>
                <a:ea typeface="宋体" panose="02010600030101010101" pitchFamily="2" charset="-122"/>
              </a:rPr>
              <a:t>通常遵循工作单元的顺序执行，</a:t>
            </a:r>
            <a:r>
              <a:rPr lang="en-US" altLang="zh-CN" sz="2000" dirty="0">
                <a:latin typeface="宋体" panose="02010600030101010101" pitchFamily="2" charset="-122"/>
                <a:ea typeface="宋体" panose="02010600030101010101" pitchFamily="2" charset="-122"/>
              </a:rPr>
              <a:t>ICS binary</a:t>
            </a:r>
            <a:r>
              <a:rPr lang="zh-CN" altLang="en-US" sz="2000" dirty="0">
                <a:latin typeface="宋体" panose="02010600030101010101" pitchFamily="2" charset="-122"/>
                <a:ea typeface="宋体" panose="02010600030101010101" pitchFamily="2" charset="-122"/>
              </a:rPr>
              <a:t>由扫描周期决定</a:t>
            </a:r>
            <a:endParaRPr lang="en-US" altLang="zh-CN"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I/O</a:t>
            </a:r>
            <a:r>
              <a:rPr lang="zh-CN" altLang="en-US" sz="2000" b="1" dirty="0">
                <a:latin typeface="宋体" panose="02010600030101010101" pitchFamily="2" charset="-122"/>
                <a:ea typeface="宋体" panose="02010600030101010101" pitchFamily="2" charset="-122"/>
              </a:rPr>
              <a:t>操作上不同</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PLC binary </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I/O</a:t>
            </a:r>
            <a:r>
              <a:rPr lang="zh-CN" altLang="en-US" sz="2000" dirty="0">
                <a:latin typeface="宋体" panose="02010600030101010101" pitchFamily="2" charset="-122"/>
                <a:ea typeface="宋体" panose="02010600030101010101" pitchFamily="2" charset="-122"/>
              </a:rPr>
              <a:t>比常规的</a:t>
            </a:r>
            <a:r>
              <a:rPr lang="en-US" altLang="zh-CN" sz="2000" dirty="0">
                <a:latin typeface="宋体" panose="02010600030101010101" pitchFamily="2" charset="-122"/>
                <a:ea typeface="宋体" panose="02010600030101010101" pitchFamily="2" charset="-122"/>
              </a:rPr>
              <a:t>binary</a:t>
            </a:r>
            <a:r>
              <a:rPr lang="zh-CN" altLang="en-US" sz="2000" dirty="0">
                <a:latin typeface="宋体" panose="02010600030101010101" pitchFamily="2" charset="-122"/>
                <a:ea typeface="宋体" panose="02010600030101010101" pitchFamily="2" charset="-122"/>
              </a:rPr>
              <a:t>更重要，占据扫描周期的</a:t>
            </a:r>
            <a:r>
              <a:rPr lang="en-US" altLang="zh-CN" sz="2000" dirty="0">
                <a:latin typeface="宋体" panose="02010600030101010101" pitchFamily="2" charset="-122"/>
                <a:ea typeface="宋体" panose="02010600030101010101" pitchFamily="2" charset="-122"/>
              </a:rPr>
              <a:t>2/3</a:t>
            </a:r>
          </a:p>
          <a:p>
            <a:pPr>
              <a:lnSpc>
                <a:spcPct val="150000"/>
              </a:lnSpc>
            </a:pPr>
            <a:r>
              <a:rPr lang="en-US" altLang="zh-CN" sz="2000"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文件格式不同</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PLC binary</a:t>
            </a:r>
            <a:r>
              <a:rPr lang="zh-CN" altLang="en-US" sz="2000" dirty="0">
                <a:latin typeface="宋体" panose="02010600030101010101" pitchFamily="2" charset="-122"/>
                <a:ea typeface="宋体" panose="02010600030101010101" pitchFamily="2" charset="-122"/>
              </a:rPr>
              <a:t>的格式是自定义且未知的</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优化不同</a:t>
            </a:r>
            <a:r>
              <a:rPr lang="zh-CN" altLang="en-US" sz="2000" dirty="0">
                <a:latin typeface="宋体" panose="02010600030101010101" pitchFamily="2" charset="-122"/>
                <a:ea typeface="宋体" panose="02010600030101010101" pitchFamily="2" charset="-122"/>
              </a:rPr>
              <a:t>：为了保证各种标准规定的要求，</a:t>
            </a:r>
            <a:r>
              <a:rPr lang="en-US" altLang="zh-CN" sz="2000" dirty="0">
                <a:latin typeface="宋体" panose="02010600030101010101" pitchFamily="2" charset="-122"/>
                <a:ea typeface="宋体" panose="02010600030101010101" pitchFamily="2" charset="-122"/>
              </a:rPr>
              <a:t>PLC binary</a:t>
            </a:r>
            <a:r>
              <a:rPr lang="zh-CN" altLang="en-US" sz="2000" dirty="0">
                <a:latin typeface="宋体" panose="02010600030101010101" pitchFamily="2" charset="-122"/>
                <a:ea typeface="宋体" panose="02010600030101010101" pitchFamily="2" charset="-122"/>
              </a:rPr>
              <a:t>的编译器通常只进行非常保守的优化，</a:t>
            </a:r>
          </a:p>
          <a:p>
            <a:pPr>
              <a:lnSpc>
                <a:spcPct val="150000"/>
              </a:lnSpc>
            </a:pPr>
            <a:endParaRPr lang="en-US" altLang="zh-CN" sz="2000" dirty="0">
              <a:latin typeface="宋体" panose="02010600030101010101" pitchFamily="2" charset="-122"/>
              <a:ea typeface="宋体" panose="02010600030101010101" pitchFamily="2" charset="-122"/>
            </a:endParaRPr>
          </a:p>
        </p:txBody>
      </p:sp>
      <p:pic>
        <p:nvPicPr>
          <p:cNvPr id="1025" name="Picture 1" descr="PLC binary &#10;Scan Cycle &#10;Execute &#10;program &#10;Read data &#10;m sensor &#10;data to &#10;Engineering &#10;Workstation &#10;Programming IDE &#10;IEC 61131 &#10;IEC Compiler &#10;PLC &#10;PLC Runtime &#10;Fig. l. &#10;Software development for PLC and scan cyc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344" y="1354911"/>
            <a:ext cx="5000680" cy="3917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7647" y="1464600"/>
            <a:ext cx="10037190" cy="2605521"/>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针对于</a:t>
            </a:r>
            <a:r>
              <a:rPr lang="en-US" altLang="zh-CN" sz="2400" dirty="0">
                <a:latin typeface="宋体" panose="02010600030101010101" pitchFamily="2" charset="-122"/>
                <a:ea typeface="宋体" panose="02010600030101010101" pitchFamily="2" charset="-122"/>
                <a:cs typeface="Times New Roman" panose="02020603050405020304" pitchFamily="18" charset="0"/>
              </a:rPr>
              <a:t>ICS</a:t>
            </a: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dirty="0">
                <a:latin typeface="宋体" panose="02010600030101010101" pitchFamily="2" charset="-122"/>
                <a:ea typeface="宋体" panose="02010600030101010101" pitchFamily="2" charset="-122"/>
                <a:cs typeface="Times New Roman" panose="02020603050405020304" pitchFamily="18" charset="0"/>
              </a:rPr>
              <a:t>binary</a:t>
            </a:r>
            <a:r>
              <a:rPr lang="zh-CN" altLang="en-US" sz="2400" dirty="0">
                <a:latin typeface="宋体" panose="02010600030101010101" pitchFamily="2" charset="-122"/>
                <a:ea typeface="宋体" panose="02010600030101010101" pitchFamily="2" charset="-122"/>
                <a:cs typeface="Times New Roman" panose="02020603050405020304" pitchFamily="18" charset="0"/>
              </a:rPr>
              <a:t>逆向分为两个阶段：</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A platform-specific phase:</a:t>
            </a:r>
            <a:r>
              <a:rPr lang="zh-CN" altLang="en-US" sz="2000" dirty="0">
                <a:latin typeface="宋体" panose="02010600030101010101" pitchFamily="2" charset="-122"/>
                <a:ea typeface="宋体" panose="02010600030101010101" pitchFamily="2" charset="-122"/>
              </a:rPr>
              <a:t>提取通过平台生成的</a:t>
            </a:r>
            <a:r>
              <a:rPr lang="en-US" altLang="zh-CN" sz="2000" dirty="0">
                <a:latin typeface="宋体" panose="02010600030101010101" pitchFamily="2" charset="-122"/>
                <a:ea typeface="宋体" panose="02010600030101010101" pitchFamily="2" charset="-122"/>
              </a:rPr>
              <a:t>PLC binary</a:t>
            </a:r>
            <a:r>
              <a:rPr lang="zh-CN" altLang="en-US" sz="2000" dirty="0">
                <a:latin typeface="宋体" panose="02010600030101010101" pitchFamily="2" charset="-122"/>
                <a:ea typeface="宋体" panose="02010600030101010101" pitchFamily="2" charset="-122"/>
              </a:rPr>
              <a:t>的字段信息</a:t>
            </a:r>
            <a:endParaRPr lang="en-US" altLang="zh-CN" sz="2000" dirty="0">
              <a:latin typeface="宋体" panose="02010600030101010101" pitchFamily="2" charset="-122"/>
              <a:ea typeface="宋体" panose="02010600030101010101" pitchFamily="2" charset="-122"/>
            </a:endParaRPr>
          </a:p>
          <a:p>
            <a:pPr lvl="1">
              <a:lnSpc>
                <a:spcPct val="150000"/>
              </a:lnSpc>
            </a:pP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An automated binary analysis phase:</a:t>
            </a:r>
            <a:r>
              <a:rPr lang="zh-CN" altLang="en-US" sz="2000" dirty="0">
                <a:latin typeface="宋体" panose="02010600030101010101" pitchFamily="2" charset="-122"/>
                <a:ea typeface="宋体" panose="02010600030101010101" pitchFamily="2" charset="-122"/>
              </a:rPr>
              <a:t>利用第一步的</a:t>
            </a:r>
            <a:r>
              <a:rPr lang="en-US" altLang="zh-CN" sz="2000" dirty="0">
                <a:latin typeface="宋体" panose="02010600030101010101" pitchFamily="2" charset="-122"/>
                <a:ea typeface="宋体" panose="02010600030101010101" pitchFamily="2" charset="-122"/>
              </a:rPr>
              <a:t>platform-specific result</a:t>
            </a:r>
            <a:r>
              <a:rPr lang="zh-CN" altLang="en-US" sz="2000" dirty="0">
                <a:latin typeface="宋体" panose="02010600030101010101" pitchFamily="2" charset="-122"/>
                <a:ea typeface="宋体" panose="02010600030101010101" pitchFamily="2" charset="-122"/>
              </a:rPr>
              <a:t>，自动化提取信息</a:t>
            </a: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623573" y="1426895"/>
            <a:ext cx="6094428" cy="4729180"/>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A platform-specific phase:</a:t>
            </a: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1</a:t>
            </a:r>
            <a:r>
              <a:rPr lang="zh-CN" altLang="en-US" sz="2000" dirty="0">
                <a:latin typeface="宋体" panose="02010600030101010101" pitchFamily="2" charset="-122"/>
                <a:ea typeface="宋体" panose="02010600030101010101" pitchFamily="2" charset="-122"/>
                <a:cs typeface="Times New Roman" panose="02020603050405020304" pitchFamily="18" charset="0"/>
              </a:rPr>
              <a:t>、找出这个平台产生的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PLC binary</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的一般格式：应该包括头部内容信息、子程序如何分隔、子程序反汇编、识别符号表以及动态链接函数、</a:t>
            </a:r>
            <a:r>
              <a:rPr lang="en-US" altLang="zh-CN" sz="2000" dirty="0">
                <a:latin typeface="宋体" panose="02010600030101010101" pitchFamily="2" charset="-122"/>
                <a:ea typeface="宋体" panose="02010600030101010101" pitchFamily="2" charset="-122"/>
                <a:cs typeface="Times New Roman" panose="02020603050405020304" pitchFamily="18" charset="0"/>
              </a:rPr>
              <a:t>code</a:t>
            </a:r>
            <a:r>
              <a:rPr lang="zh-CN" altLang="en-US" sz="2000" dirty="0">
                <a:latin typeface="宋体" panose="02010600030101010101" pitchFamily="2" charset="-122"/>
                <a:ea typeface="宋体" panose="02010600030101010101" pitchFamily="2" charset="-122"/>
                <a:cs typeface="Times New Roman" panose="02020603050405020304" pitchFamily="18" charset="0"/>
              </a:rPr>
              <a:t>段和</a:t>
            </a:r>
            <a:r>
              <a:rPr lang="en-US" altLang="zh-CN" sz="2000" dirty="0">
                <a:latin typeface="宋体" panose="02010600030101010101" pitchFamily="2" charset="-122"/>
                <a:ea typeface="宋体" panose="02010600030101010101" pitchFamily="2" charset="-122"/>
                <a:cs typeface="Times New Roman" panose="02020603050405020304" pitchFamily="18" charset="0"/>
              </a:rPr>
              <a:t>data</a:t>
            </a:r>
            <a:r>
              <a:rPr lang="zh-CN" altLang="en-US" sz="2000" dirty="0">
                <a:latin typeface="宋体" panose="02010600030101010101" pitchFamily="2" charset="-122"/>
                <a:ea typeface="宋体" panose="02010600030101010101" pitchFamily="2" charset="-122"/>
                <a:cs typeface="Times New Roman" panose="02020603050405020304" pitchFamily="18" charset="0"/>
              </a:rPr>
              <a:t>段的信息</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2</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I/O </a:t>
            </a:r>
            <a:r>
              <a:rPr lang="zh-CN" altLang="en-US" sz="2000" dirty="0">
                <a:latin typeface="宋体" panose="02010600030101010101" pitchFamily="2" charset="-122"/>
                <a:ea typeface="宋体" panose="02010600030101010101" pitchFamily="2" charset="-122"/>
                <a:cs typeface="Times New Roman" panose="02020603050405020304" pitchFamily="18" charset="0"/>
              </a:rPr>
              <a:t>信息数据库应包含有关二进制文件如何从</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向物理 </a:t>
            </a:r>
            <a:r>
              <a:rPr lang="en-US" altLang="zh-CN" sz="2000" dirty="0">
                <a:latin typeface="宋体" panose="02010600030101010101" pitchFamily="2" charset="-122"/>
                <a:ea typeface="宋体" panose="02010600030101010101" pitchFamily="2" charset="-122"/>
                <a:cs typeface="Times New Roman" panose="02020603050405020304" pitchFamily="18" charset="0"/>
              </a:rPr>
              <a:t>I/O </a:t>
            </a:r>
            <a:r>
              <a:rPr lang="zh-CN" altLang="en-US" sz="2000" dirty="0">
                <a:latin typeface="宋体" panose="02010600030101010101" pitchFamily="2" charset="-122"/>
                <a:ea typeface="宋体" panose="02010600030101010101" pitchFamily="2" charset="-122"/>
                <a:cs typeface="Times New Roman" panose="02020603050405020304" pitchFamily="18" charset="0"/>
              </a:rPr>
              <a:t>读取</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写入的信息，在内存映射外设的常见情况下，应识别这些 </a:t>
            </a:r>
            <a:r>
              <a:rPr lang="en-US" altLang="zh-CN" sz="2000" dirty="0">
                <a:latin typeface="宋体" panose="02010600030101010101" pitchFamily="2" charset="-122"/>
                <a:ea typeface="宋体" panose="02010600030101010101" pitchFamily="2" charset="-122"/>
                <a:cs typeface="Times New Roman" panose="02020603050405020304" pitchFamily="18" charset="0"/>
              </a:rPr>
              <a:t>I/O </a:t>
            </a:r>
            <a:r>
              <a:rPr lang="zh-CN" altLang="en-US" sz="2000" dirty="0">
                <a:latin typeface="宋体" panose="02010600030101010101" pitchFamily="2" charset="-122"/>
                <a:ea typeface="宋体" panose="02010600030101010101" pitchFamily="2" charset="-122"/>
                <a:cs typeface="Times New Roman" panose="02020603050405020304" pitchFamily="18" charset="0"/>
              </a:rPr>
              <a:t>外设的相应地址并将其包含在数据库中，</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第二个数据库应该包含已知库函数和代码片段的签名</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049" name="Picture 1" descr="Step 1 &#10;Binary format &#10;reverse engineenng &#10;Step 2 &#10;Knowledge Databases &#10;Header &#10;Subroutine delimiters &#10;Subroutine disassembly &#10;Symbol tables &#10;Code/Data sections &#10;I/O information database &#10;Known functions database &#10;Fig. 2. &#10;Steps of platform-specific phas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04" y="2105625"/>
            <a:ext cx="4945448" cy="35061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77392" y="1238358"/>
            <a:ext cx="6094428" cy="3805850"/>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An automated binary analysis phase</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利用第一步的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platform-specific result</a:t>
            </a:r>
            <a:r>
              <a:rPr lang="zh-CN" altLang="en-US" sz="2000" dirty="0">
                <a:latin typeface="宋体" panose="02010600030101010101" pitchFamily="2" charset="-122"/>
                <a:ea typeface="宋体" panose="02010600030101010101" pitchFamily="2" charset="-122"/>
                <a:cs typeface="Times New Roman" panose="02020603050405020304" pitchFamily="18" charset="0"/>
              </a:rPr>
              <a:t>自动化提取信息</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1</a:t>
            </a:r>
            <a:r>
              <a:rPr lang="zh-CN" altLang="en-US" sz="2000" dirty="0">
                <a:latin typeface="宋体" panose="02010600030101010101" pitchFamily="2" charset="-122"/>
                <a:ea typeface="宋体" panose="02010600030101010101" pitchFamily="2" charset="-122"/>
                <a:cs typeface="Times New Roman" panose="02020603050405020304" pitchFamily="18" charset="0"/>
              </a:rPr>
              <a:t>、解剖二进制文件的包含组件</a:t>
            </a: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2</a:t>
            </a:r>
            <a:r>
              <a:rPr lang="zh-CN" altLang="en-US" sz="2000" dirty="0">
                <a:latin typeface="宋体" panose="02010600030101010101" pitchFamily="2" charset="-122"/>
                <a:ea typeface="宋体" panose="02010600030101010101" pitchFamily="2" charset="-122"/>
                <a:cs typeface="Times New Roman" panose="02020603050405020304" pitchFamily="18" charset="0"/>
              </a:rPr>
              <a:t>、重建尽可能完整和健全的 </a:t>
            </a:r>
            <a:r>
              <a:rPr lang="en-US" altLang="zh-CN" sz="2000" dirty="0">
                <a:latin typeface="宋体" panose="02010600030101010101" pitchFamily="2" charset="-122"/>
                <a:ea typeface="宋体" panose="02010600030101010101" pitchFamily="2" charset="-122"/>
                <a:cs typeface="Times New Roman" panose="02020603050405020304" pitchFamily="18" charset="0"/>
              </a:rPr>
              <a:t>CFG</a:t>
            </a:r>
            <a:r>
              <a:rPr lang="zh-CN" altLang="en-US" sz="2000" dirty="0">
                <a:latin typeface="宋体" panose="02010600030101010101" pitchFamily="2" charset="-122"/>
                <a:ea typeface="宋体" panose="02010600030101010101" pitchFamily="2" charset="-122"/>
                <a:cs typeface="Times New Roman" panose="02020603050405020304" pitchFamily="18" charset="0"/>
              </a:rPr>
              <a:t>，使用</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SoK</a:t>
            </a:r>
            <a:r>
              <a:rPr lang="zh-CN" altLang="en-US" sz="2000" dirty="0">
                <a:latin typeface="宋体" panose="02010600030101010101" pitchFamily="2" charset="-122"/>
                <a:ea typeface="宋体" panose="02010600030101010101" pitchFamily="2" charset="-122"/>
                <a:cs typeface="Times New Roman" panose="02020603050405020304" pitchFamily="18" charset="0"/>
              </a:rPr>
              <a:t>工具恢复</a:t>
            </a:r>
            <a:r>
              <a:rPr lang="en-US" altLang="zh-CN" sz="2000" dirty="0">
                <a:latin typeface="宋体" panose="02010600030101010101" pitchFamily="2" charset="-122"/>
                <a:ea typeface="宋体" panose="02010600030101010101" pitchFamily="2" charset="-122"/>
                <a:cs typeface="Times New Roman" panose="02020603050405020304" pitchFamily="18" charset="0"/>
              </a:rPr>
              <a:t>CFG</a:t>
            </a:r>
            <a:r>
              <a:rPr lang="zh-CN" altLang="en-US" sz="2000" dirty="0">
                <a:latin typeface="宋体" panose="02010600030101010101" pitchFamily="2" charset="-122"/>
                <a:ea typeface="宋体" panose="02010600030101010101" pitchFamily="2" charset="-122"/>
                <a:cs typeface="Times New Roman" panose="02020603050405020304" pitchFamily="18" charset="0"/>
              </a:rPr>
              <a:t>图</a:t>
            </a: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3</a:t>
            </a:r>
            <a:r>
              <a:rPr lang="zh-CN" altLang="en-US" sz="2000" dirty="0">
                <a:latin typeface="宋体" panose="02010600030101010101" pitchFamily="2" charset="-122"/>
                <a:ea typeface="宋体" panose="02010600030101010101" pitchFamily="2" charset="-122"/>
                <a:cs typeface="Times New Roman" panose="02020603050405020304" pitchFamily="18" charset="0"/>
              </a:rPr>
              <a:t>、利用</a:t>
            </a:r>
            <a:r>
              <a:rPr lang="en-US" altLang="zh-CN" sz="2000" dirty="0">
                <a:latin typeface="宋体" panose="02010600030101010101" pitchFamily="2" charset="-122"/>
                <a:ea typeface="宋体" panose="02010600030101010101" pitchFamily="2" charset="-122"/>
                <a:cs typeface="Times New Roman" panose="02020603050405020304" pitchFamily="18" charset="0"/>
              </a:rPr>
              <a:t>knowledge databases</a:t>
            </a:r>
            <a:r>
              <a:rPr lang="zh-CN" altLang="en-US" sz="2000" dirty="0">
                <a:latin typeface="宋体" panose="02010600030101010101" pitchFamily="2" charset="-122"/>
                <a:ea typeface="宋体" panose="02010600030101010101" pitchFamily="2" charset="-122"/>
                <a:cs typeface="Times New Roman" panose="02020603050405020304" pitchFamily="18" charset="0"/>
              </a:rPr>
              <a:t>识别</a:t>
            </a:r>
            <a:r>
              <a:rPr lang="en-US" altLang="zh-CN" sz="2000" dirty="0">
                <a:latin typeface="宋体" panose="02010600030101010101" pitchFamily="2" charset="-122"/>
                <a:ea typeface="宋体" panose="02010600030101010101" pitchFamily="2" charset="-122"/>
                <a:cs typeface="Times New Roman" panose="02020603050405020304" pitchFamily="18" charset="0"/>
              </a:rPr>
              <a:t>I/O</a:t>
            </a:r>
            <a:r>
              <a:rPr lang="zh-CN" altLang="en-US" sz="2000" dirty="0">
                <a:latin typeface="宋体" panose="02010600030101010101" pitchFamily="2" charset="-122"/>
                <a:ea typeface="宋体" panose="02010600030101010101" pitchFamily="2" charset="-122"/>
                <a:cs typeface="Times New Roman" panose="02020603050405020304" pitchFamily="18" charset="0"/>
              </a:rPr>
              <a:t>操作和已知指纹函数的指令</a:t>
            </a:r>
          </a:p>
        </p:txBody>
      </p:sp>
      <p:pic>
        <p:nvPicPr>
          <p:cNvPr id="3073" name="Picture 1" descr="Core steps &#10;Comprising components &#10;CFG reconstruction &#10;I/O operations &#10;and known functions &#10;Binary format &#10;reverse engineering &#10;Knowledge &#10;Databases &#10;Function call arguments &#10;Supplemental &#10;Binary modifications &#10;steps &#10;Visualization &#10;Fig. 3. Steps of automated binary analysis (Prerequisites from platform- &#10;specific phase in dotted lin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726" y="1734532"/>
            <a:ext cx="44577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00,&quot;width&quot;:702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00,&quot;width&quot;:702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00,&quot;width&quot;:702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00,&quot;width&quot;:7020}"/>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00,&quot;width&quot;:7020}"/>
</p:tagLst>
</file>

<file path=ppt/theme/theme1.xml><?xml version="1.0" encoding="utf-8"?>
<a:theme xmlns:a="http://schemas.openxmlformats.org/drawingml/2006/main" name="第一PPT，www.1ppt.com">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2195</Words>
  <Application>Microsoft Office PowerPoint</Application>
  <PresentationFormat>宽屏</PresentationFormat>
  <Paragraphs>194</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-apple-system</vt:lpstr>
      <vt:lpstr>Gotham SSm A</vt:lpstr>
      <vt:lpstr>Helvetica Neue</vt:lpstr>
      <vt:lpstr>等线</vt:lpstr>
      <vt:lpstr>宋体</vt:lpstr>
      <vt:lpstr>Arial</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dc:title>
  <dc:creator>第一PPT</dc:creator>
  <cp:keywords>www.1ppt.com</cp:keywords>
  <cp:lastModifiedBy>dale min</cp:lastModifiedBy>
  <cp:revision>479</cp:revision>
  <dcterms:created xsi:type="dcterms:W3CDTF">2016-10-21T05:28:00Z</dcterms:created>
  <dcterms:modified xsi:type="dcterms:W3CDTF">2022-04-22T14:07:42Z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51668ADEE6EE4481B8DE70445DE646FB</vt:lpwstr>
  </property>
  <property fmtid="{D5CDD505-2E9C-101B-9397-08002B2CF9AE}" pid="3" name="KSOProductBuildVer">
    <vt:lpwstr>2052-11.1.0.11365</vt:lpwstr>
  </property>
</Properties>
</file>