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339" r:id="rId5"/>
    <p:sldId id="290" r:id="rId6"/>
    <p:sldId id="265" r:id="rId7"/>
    <p:sldId id="281" r:id="rId8"/>
    <p:sldId id="342" r:id="rId9"/>
    <p:sldId id="341" r:id="rId10"/>
    <p:sldId id="361" r:id="rId11"/>
    <p:sldId id="270" r:id="rId12"/>
    <p:sldId id="294" r:id="rId13"/>
    <p:sldId id="295" r:id="rId14"/>
    <p:sldId id="296" r:id="rId15"/>
    <p:sldId id="362" r:id="rId16"/>
    <p:sldId id="363" r:id="rId17"/>
    <p:sldId id="364" r:id="rId18"/>
    <p:sldId id="275" r:id="rId19"/>
    <p:sldId id="303" r:id="rId20"/>
    <p:sldId id="365" r:id="rId21"/>
    <p:sldId id="304" r:id="rId22"/>
    <p:sldId id="310" r:id="rId23"/>
    <p:sldId id="366" r:id="rId24"/>
    <p:sldId id="360" r:id="rId25"/>
    <p:sldId id="368" r:id="rId26"/>
    <p:sldId id="367" r:id="rId27"/>
    <p:sldId id="369" r:id="rId28"/>
    <p:sldId id="370" r:id="rId29"/>
    <p:sldId id="371" r:id="rId30"/>
    <p:sldId id="372" r:id="rId31"/>
    <p:sldId id="307" r:id="rId32"/>
    <p:sldId id="309" r:id="rId33"/>
    <p:sldId id="280" r:id="rId34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E695"/>
    <a:srgbClr val="000000"/>
    <a:srgbClr val="0D0D0D"/>
    <a:srgbClr val="03BC7C"/>
    <a:srgbClr val="020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88797" autoAdjust="0"/>
  </p:normalViewPr>
  <p:slideViewPr>
    <p:cSldViewPr snapToGrid="0">
      <p:cViewPr varScale="1">
        <p:scale>
          <a:sx n="81" d="100"/>
          <a:sy n="81" d="100"/>
        </p:scale>
        <p:origin x="67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921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C2ED-7B2E-4362-83A0-DFE532F7666B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5A4CF-79DB-4791-AE1D-94912E700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51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025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565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487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Fuzzer</a:t>
            </a:r>
            <a:r>
              <a:rPr lang="zh-CN" altLang="en-US" dirty="0"/>
              <a:t>通过将虚拟</a:t>
            </a:r>
            <a:r>
              <a:rPr lang="en-US" altLang="zh-CN" dirty="0"/>
              <a:t>USB</a:t>
            </a:r>
            <a:r>
              <a:rPr lang="zh-CN" altLang="en-US" dirty="0"/>
              <a:t>设备，插入到虚拟机中，开启每一轮</a:t>
            </a:r>
            <a:r>
              <a:rPr lang="en-US" altLang="zh-CN" dirty="0"/>
              <a:t>Fuzz</a:t>
            </a:r>
            <a:r>
              <a:rPr lang="zh-CN" altLang="en-US" dirty="0"/>
              <a:t>迭代。</a:t>
            </a:r>
            <a:endParaRPr lang="en-US" altLang="zh-CN" dirty="0"/>
          </a:p>
          <a:p>
            <a:r>
              <a:rPr lang="en-US" altLang="zh-CN" dirty="0"/>
              <a:t>Fuzzing Device</a:t>
            </a:r>
            <a:r>
              <a:rPr lang="zh-CN" altLang="en-US" dirty="0"/>
              <a:t>插入后，设备驱动便会开始与虚拟设备交互，</a:t>
            </a:r>
            <a:r>
              <a:rPr lang="en-US" altLang="zh-CN" dirty="0"/>
              <a:t>Fuzzing Device</a:t>
            </a:r>
            <a:r>
              <a:rPr lang="zh-CN" altLang="en-US" dirty="0"/>
              <a:t>将</a:t>
            </a:r>
            <a:r>
              <a:rPr lang="en-US" altLang="zh-CN" dirty="0" err="1"/>
              <a:t>Fuzzer</a:t>
            </a:r>
            <a:r>
              <a:rPr lang="zh-CN" altLang="en-US" dirty="0"/>
              <a:t>提供的输入，作为驱动请求的响应返回。</a:t>
            </a:r>
            <a:endParaRPr lang="en-US" altLang="zh-CN" dirty="0"/>
          </a:p>
          <a:p>
            <a:r>
              <a:rPr lang="en-US" altLang="zh-CN" dirty="0"/>
              <a:t>User Mode Agent </a:t>
            </a:r>
            <a:r>
              <a:rPr lang="zh-CN" altLang="en-US" dirty="0"/>
              <a:t>会监控模糊测试状态，并通过</a:t>
            </a:r>
            <a:r>
              <a:rPr lang="en-US" altLang="zh-CN" dirty="0"/>
              <a:t>Comm Device</a:t>
            </a:r>
            <a:r>
              <a:rPr lang="zh-CN" altLang="en-US" dirty="0"/>
              <a:t>通知</a:t>
            </a:r>
            <a:r>
              <a:rPr lang="en-US" altLang="zh-CN" dirty="0" err="1"/>
              <a:t>Fuzzer</a:t>
            </a:r>
            <a:r>
              <a:rPr lang="zh-CN" altLang="en-US" dirty="0"/>
              <a:t>，本轮测试的结果。</a:t>
            </a:r>
            <a:endParaRPr lang="en-US" altLang="zh-CN" dirty="0"/>
          </a:p>
          <a:p>
            <a:r>
              <a:rPr lang="en-US" altLang="zh-CN" dirty="0" err="1"/>
              <a:t>Fuzzer</a:t>
            </a:r>
            <a:r>
              <a:rPr lang="en-US" altLang="zh-CN" dirty="0"/>
              <a:t> </a:t>
            </a:r>
            <a:r>
              <a:rPr lang="zh-CN" altLang="en-US" dirty="0"/>
              <a:t>通过将虚拟</a:t>
            </a:r>
            <a:r>
              <a:rPr lang="en-US" altLang="zh-CN" dirty="0"/>
              <a:t>USB</a:t>
            </a:r>
            <a:r>
              <a:rPr lang="zh-CN" altLang="en-US" dirty="0"/>
              <a:t>设备拔出，结束一轮测试。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717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055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8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765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/dev/</a:t>
            </a:r>
            <a:r>
              <a:rPr lang="en-US" altLang="zh-CN" dirty="0" err="1"/>
              <a:t>kmsg</a:t>
            </a:r>
            <a:r>
              <a:rPr lang="en-US" altLang="zh-CN" dirty="0"/>
              <a:t> in Linux, /dev/</a:t>
            </a:r>
            <a:r>
              <a:rPr lang="en-US" altLang="zh-CN" dirty="0" err="1"/>
              <a:t>klog</a:t>
            </a:r>
            <a:r>
              <a:rPr lang="en-US" altLang="zh-CN" dirty="0"/>
              <a:t> in FreeBSD</a:t>
            </a:r>
          </a:p>
          <a:p>
            <a:r>
              <a:rPr lang="zh-CN" altLang="en-US" dirty="0"/>
              <a:t>错误信息参考了</a:t>
            </a:r>
            <a:r>
              <a:rPr lang="en-US" altLang="zh-CN" dirty="0" err="1"/>
              <a:t>syzkaller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019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/dev/</a:t>
            </a:r>
            <a:r>
              <a:rPr lang="en-US" altLang="zh-CN" dirty="0" err="1"/>
              <a:t>kmsg</a:t>
            </a:r>
            <a:r>
              <a:rPr lang="en-US" altLang="zh-CN" dirty="0"/>
              <a:t> in Linux, /dev/</a:t>
            </a:r>
            <a:r>
              <a:rPr lang="en-US" altLang="zh-CN" dirty="0" err="1"/>
              <a:t>klog</a:t>
            </a:r>
            <a:r>
              <a:rPr lang="en-US" altLang="zh-CN" dirty="0"/>
              <a:t> in FreeBSD</a:t>
            </a:r>
          </a:p>
          <a:p>
            <a:r>
              <a:rPr lang="zh-CN" altLang="en-US" dirty="0"/>
              <a:t>错误信息参考了</a:t>
            </a:r>
            <a:r>
              <a:rPr lang="en-US" altLang="zh-CN" dirty="0" err="1"/>
              <a:t>syzkaller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474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855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28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743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394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Memory bugs detected by KASAN are serious and may potentially be used to launch attacks.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315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619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Gadget</a:t>
            </a:r>
          </a:p>
          <a:p>
            <a:r>
              <a:rPr lang="en-US" altLang="zh-CN" dirty="0"/>
              <a:t>Input generation engine</a:t>
            </a:r>
          </a:p>
          <a:p>
            <a:r>
              <a:rPr lang="zh-CN" altLang="en-US" dirty="0"/>
              <a:t>两者结合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1229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physical USB devices </a:t>
            </a:r>
            <a:r>
              <a:rPr lang="en-US" altLang="zh-CN" dirty="0" err="1"/>
              <a:t>sphysical</a:t>
            </a:r>
            <a:r>
              <a:rPr lang="en-US" altLang="zh-CN" dirty="0"/>
              <a:t> USB devices shows that it takes more than 4 seconds to fully recognize a USB flash drive on a physical </a:t>
            </a:r>
            <a:r>
              <a:rPr lang="en-US" altLang="zh-CN" dirty="0" err="1"/>
              <a:t>machinehows</a:t>
            </a:r>
            <a:r>
              <a:rPr lang="en-US" altLang="zh-CN" dirty="0"/>
              <a:t> that it takes more than 4 seconds to fully recognize a USB flash drive on a physical machine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physical USB devices </a:t>
            </a:r>
            <a:r>
              <a:rPr lang="en-US" altLang="zh-CN" dirty="0" err="1"/>
              <a:t>sphysical</a:t>
            </a:r>
            <a:r>
              <a:rPr lang="en-US" altLang="zh-CN" dirty="0"/>
              <a:t> USB devices shows that it takes more than 4 seconds to fully recognize a USB flash drive on a physical </a:t>
            </a:r>
            <a:r>
              <a:rPr lang="en-US" altLang="zh-CN" dirty="0" err="1"/>
              <a:t>machinehows</a:t>
            </a:r>
            <a:r>
              <a:rPr lang="en-US" altLang="zh-CN" dirty="0"/>
              <a:t> that it takes more than 4 seconds to fully recognize a USB flash drive on a physical machine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001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physical USB devices </a:t>
            </a:r>
            <a:r>
              <a:rPr lang="en-US" altLang="zh-CN" dirty="0" err="1"/>
              <a:t>sphysical</a:t>
            </a:r>
            <a:r>
              <a:rPr lang="en-US" altLang="zh-CN" dirty="0"/>
              <a:t> USB devices shows that it takes more than 4 seconds to fully recognize a USB flash drive on a physical </a:t>
            </a:r>
            <a:r>
              <a:rPr lang="en-US" altLang="zh-CN" dirty="0" err="1"/>
              <a:t>machinehows</a:t>
            </a:r>
            <a:r>
              <a:rPr lang="en-US" altLang="zh-CN" dirty="0"/>
              <a:t> that it takes more than 4 seconds to fully recognize a USB flash drive on a physical machine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4121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这几个系统，都不支持</a:t>
            </a:r>
            <a:r>
              <a:rPr lang="en-US" altLang="zh-CN" dirty="0"/>
              <a:t>sanitizer</a:t>
            </a:r>
            <a:r>
              <a:rPr lang="zh-CN" altLang="en-US" dirty="0"/>
              <a:t>，无法发现潜在的内存破坏漏洞，只能发现导致可观测异常的漏洞</a:t>
            </a:r>
            <a:endParaRPr lang="en-US" altLang="zh-CN" dirty="0"/>
          </a:p>
          <a:p>
            <a:r>
              <a:rPr lang="zh-CN" altLang="en-US" dirty="0"/>
              <a:t>也不支持统计覆盖率信息。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711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这几个系统，都不支持</a:t>
            </a:r>
            <a:r>
              <a:rPr lang="en-US" altLang="zh-CN" dirty="0"/>
              <a:t>sanitizer</a:t>
            </a:r>
            <a:r>
              <a:rPr lang="zh-CN" altLang="en-US" dirty="0"/>
              <a:t>，无法发现潜在的内存破坏漏洞，只能发现导致可观测异常的漏洞</a:t>
            </a:r>
            <a:endParaRPr lang="en-US" altLang="zh-CN" dirty="0"/>
          </a:p>
          <a:p>
            <a:r>
              <a:rPr lang="zh-CN" altLang="en-US" dirty="0"/>
              <a:t>也不支持统计覆盖率信息。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0533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USB</a:t>
            </a:r>
            <a:r>
              <a:rPr lang="zh-CN" altLang="en-US" dirty="0"/>
              <a:t>框架，支持用户自定义的额外</a:t>
            </a:r>
            <a:r>
              <a:rPr lang="en-US" altLang="zh-CN" dirty="0"/>
              <a:t>descriptor</a:t>
            </a:r>
            <a:r>
              <a:rPr lang="zh-CN" altLang="en-US" dirty="0"/>
              <a:t>，但是需要遵循一定的格式：</a:t>
            </a:r>
            <a:endParaRPr lang="en-US" altLang="zh-CN" dirty="0"/>
          </a:p>
          <a:p>
            <a:r>
              <a:rPr lang="zh-CN" altLang="en-US" dirty="0"/>
              <a:t>第一个字节，表示</a:t>
            </a:r>
            <a:r>
              <a:rPr lang="en-US" altLang="zh-CN" dirty="0"/>
              <a:t>descriptor</a:t>
            </a:r>
            <a:r>
              <a:rPr lang="zh-CN" altLang="en-US" dirty="0"/>
              <a:t>的长度</a:t>
            </a:r>
            <a:endParaRPr lang="en-US" altLang="zh-CN" dirty="0"/>
          </a:p>
          <a:p>
            <a:r>
              <a:rPr lang="zh-CN" altLang="en-US" dirty="0"/>
              <a:t>第二个字节，表示</a:t>
            </a:r>
            <a:r>
              <a:rPr lang="en-US" altLang="zh-CN" dirty="0"/>
              <a:t>descriptor</a:t>
            </a:r>
            <a:r>
              <a:rPr lang="zh-CN" altLang="en-US" dirty="0"/>
              <a:t>的类型</a:t>
            </a:r>
            <a:endParaRPr lang="en-US" altLang="zh-CN" dirty="0"/>
          </a:p>
          <a:p>
            <a:r>
              <a:rPr lang="zh-CN" altLang="en-US" dirty="0"/>
              <a:t>上述代码，存在漏洞：</a:t>
            </a:r>
            <a:endParaRPr lang="en-US" altLang="zh-CN" dirty="0"/>
          </a:p>
          <a:p>
            <a:r>
              <a:rPr lang="zh-CN" altLang="en-US" dirty="0"/>
              <a:t>如果恶意设备，设计了恶意的</a:t>
            </a:r>
            <a:r>
              <a:rPr lang="en-US" altLang="zh-CN" dirty="0"/>
              <a:t>OTG descriptor</a:t>
            </a:r>
            <a:r>
              <a:rPr lang="zh-CN" altLang="en-US" dirty="0"/>
              <a:t>，长度标位</a:t>
            </a:r>
            <a:r>
              <a:rPr lang="en-US" altLang="zh-CN" dirty="0"/>
              <a:t>3</a:t>
            </a:r>
            <a:r>
              <a:rPr lang="zh-CN" altLang="en-US" dirty="0"/>
              <a:t>，但是实际只有</a:t>
            </a:r>
            <a:r>
              <a:rPr lang="en-US" altLang="zh-CN" dirty="0"/>
              <a:t>2</a:t>
            </a:r>
            <a:r>
              <a:rPr lang="zh-CN" altLang="en-US" dirty="0"/>
              <a:t>字节，之后就导致越界读操作。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8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67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238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444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0229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785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MS in Information Assurance, Northeastern University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MS in Management and Telecommunication Networks, University of the Armed Forces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BS in Electrical Engineering, Army Polytechnic School </a:t>
            </a: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</a:endParaRPr>
          </a:p>
          <a:p>
            <a:pPr rtl="0"/>
            <a:r>
              <a:rPr lang="zh-CN" altLang="en-US" dirty="0">
                <a:solidFill>
                  <a:srgbClr val="000000"/>
                </a:solidFill>
                <a:effectLst/>
              </a:rPr>
              <a:t>东北大学信息保障硕士 </a:t>
            </a:r>
            <a:endParaRPr lang="en-US" altLang="zh-CN" dirty="0">
              <a:solidFill>
                <a:srgbClr val="000000"/>
              </a:solidFill>
              <a:effectLst/>
            </a:endParaRPr>
          </a:p>
          <a:p>
            <a:pPr rtl="0"/>
            <a:r>
              <a:rPr lang="zh-CN" altLang="en-US" dirty="0">
                <a:solidFill>
                  <a:srgbClr val="000000"/>
                </a:solidFill>
                <a:effectLst/>
              </a:rPr>
              <a:t>武装部队大学管理和电信网络硕士 </a:t>
            </a:r>
            <a:endParaRPr lang="en-US" altLang="zh-CN" dirty="0">
              <a:solidFill>
                <a:srgbClr val="000000"/>
              </a:solidFill>
              <a:effectLst/>
            </a:endParaRPr>
          </a:p>
          <a:p>
            <a:pPr rtl="0"/>
            <a:r>
              <a:rPr lang="zh-CN" altLang="en-US" dirty="0">
                <a:solidFill>
                  <a:srgbClr val="000000"/>
                </a:solidFill>
                <a:effectLst/>
              </a:rPr>
              <a:t>陆军理工学院电气工程学士学位 </a:t>
            </a: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75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洛桑联邦理工</a:t>
            </a:r>
            <a:endParaRPr lang="en-US" altLang="zh-CN" b="0" i="0" dirty="0">
              <a:solidFill>
                <a:srgbClr val="11111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2012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在苏黎世联邦理工博士毕业</a:t>
            </a:r>
            <a:endParaRPr lang="en-US" altLang="zh-CN" b="0" i="0" dirty="0">
              <a:solidFill>
                <a:srgbClr val="11111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2012-2014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在加利福尼亚伯克利分校 读博士后</a:t>
            </a:r>
            <a:endParaRPr lang="en-US" altLang="zh-CN" b="0" i="0" dirty="0">
              <a:solidFill>
                <a:srgbClr val="11111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2014-2018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年在普渡大学担任助理教授</a:t>
            </a:r>
            <a:endParaRPr lang="en-US" altLang="zh-CN" b="0" i="0" dirty="0">
              <a:solidFill>
                <a:srgbClr val="11111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2018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至今在洛桑联邦理工担任助理教授，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2021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年获得终身职位</a:t>
            </a:r>
            <a:endParaRPr lang="en-US" altLang="zh-CN" b="0" i="0" dirty="0">
              <a:solidFill>
                <a:srgbClr val="11111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595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28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721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Microchip Semiconductors </a:t>
            </a:r>
            <a:r>
              <a:rPr lang="zh-CN" altLang="en-US" dirty="0"/>
              <a:t>的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月的产品清单</a:t>
            </a:r>
            <a:endParaRPr lang="en-US" altLang="zh-CN" dirty="0"/>
          </a:p>
          <a:p>
            <a:r>
              <a:rPr lang="en-US" altLang="zh-CN" dirty="0" err="1"/>
              <a:t>Github</a:t>
            </a:r>
            <a:r>
              <a:rPr lang="zh-CN" altLang="en-US" dirty="0"/>
              <a:t>上用</a:t>
            </a:r>
            <a:r>
              <a:rPr lang="en-US" altLang="zh-CN" dirty="0"/>
              <a:t>microcontroller IOT DMA</a:t>
            </a:r>
            <a:r>
              <a:rPr lang="zh-CN" altLang="en-US" dirty="0"/>
              <a:t>这些关键词搜关于 </a:t>
            </a:r>
            <a:r>
              <a:rPr lang="en-US" altLang="zh-CN" dirty="0"/>
              <a:t>ARM Cortex-M </a:t>
            </a:r>
            <a:r>
              <a:rPr lang="zh-CN" altLang="en-US" dirty="0"/>
              <a:t>架构的嵌入式系统固件 的</a:t>
            </a:r>
            <a:r>
              <a:rPr lang="en-US" altLang="zh-CN" dirty="0"/>
              <a:t>1000</a:t>
            </a:r>
            <a:r>
              <a:rPr lang="zh-CN" altLang="en-US" dirty="0"/>
              <a:t>个仓库</a:t>
            </a:r>
            <a:endParaRPr lang="en-US" altLang="zh-CN" dirty="0"/>
          </a:p>
          <a:p>
            <a:r>
              <a:rPr lang="en-US" altLang="zh-CN" dirty="0"/>
              <a:t>92%</a:t>
            </a:r>
            <a:r>
              <a:rPr lang="zh-CN" altLang="en-US" dirty="0"/>
              <a:t>包含</a:t>
            </a:r>
            <a:r>
              <a:rPr lang="en-US" altLang="zh-CN" dirty="0"/>
              <a:t>DMA</a:t>
            </a:r>
            <a:r>
              <a:rPr lang="zh-CN" altLang="en-US" dirty="0"/>
              <a:t>驱动的头文件或源文件</a:t>
            </a:r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/>
              <a:t>350</a:t>
            </a:r>
            <a:r>
              <a:rPr lang="zh-CN" altLang="en-US" dirty="0"/>
              <a:t>个仓库是成功编译的，其中</a:t>
            </a:r>
            <a:r>
              <a:rPr lang="en-US" altLang="zh-CN" dirty="0"/>
              <a:t>88</a:t>
            </a:r>
            <a:r>
              <a:rPr lang="zh-CN" altLang="en-US" dirty="0"/>
              <a:t>个（</a:t>
            </a:r>
            <a:r>
              <a:rPr lang="en-US" altLang="zh-CN" dirty="0"/>
              <a:t>25.1%</a:t>
            </a:r>
            <a:r>
              <a:rPr lang="zh-CN" altLang="en-US" dirty="0"/>
              <a:t>）的固件确实使用了</a:t>
            </a:r>
            <a:r>
              <a:rPr lang="en-US" altLang="zh-CN" dirty="0"/>
              <a:t>DMA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934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18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AA61-6AF3-4572-8A9F-6FBAD0B4F2E3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5E8D-582F-4FDE-BA65-FC873E56C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60771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AA61-6AF3-4572-8A9F-6FBAD0B4F2E3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5E8D-582F-4FDE-BA65-FC873E56C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3998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AA61-6AF3-4572-8A9F-6FBAD0B4F2E3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5E8D-582F-4FDE-BA65-FC873E56C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44467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8" cy="6857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923" y="1341712"/>
            <a:ext cx="4396740" cy="439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306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AA61-6AF3-4572-8A9F-6FBAD0B4F2E3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5E8D-582F-4FDE-BA65-FC873E56C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42707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AA61-6AF3-4572-8A9F-6FBAD0B4F2E3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5E8D-582F-4FDE-BA65-FC873E56C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00760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AA61-6AF3-4572-8A9F-6FBAD0B4F2E3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5E8D-582F-4FDE-BA65-FC873E56C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2617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AA61-6AF3-4572-8A9F-6FBAD0B4F2E3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5E8D-582F-4FDE-BA65-FC873E56C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0998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AA61-6AF3-4572-8A9F-6FBAD0B4F2E3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5E8D-582F-4FDE-BA65-FC873E56C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4955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AA61-6AF3-4572-8A9F-6FBAD0B4F2E3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5E8D-582F-4FDE-BA65-FC873E56C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6156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AA61-6AF3-4572-8A9F-6FBAD0B4F2E3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5E8D-582F-4FDE-BA65-FC873E56C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9455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BAA61-6AF3-4572-8A9F-6FBAD0B4F2E3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55E8D-582F-4FDE-BA65-FC873E56C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4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1" y="0"/>
            <a:ext cx="4853954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922" y="3625725"/>
            <a:ext cx="3300777" cy="5907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50"/>
          <a:stretch>
            <a:fillRect/>
          </a:stretch>
        </p:blipFill>
        <p:spPr>
          <a:xfrm>
            <a:off x="2171836" y="2163132"/>
            <a:ext cx="4440280" cy="21967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648" y="2350983"/>
            <a:ext cx="3244479" cy="157010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BE4404E-EFEB-4B2E-AAEC-6EEDDEDA9C2D}"/>
              </a:ext>
            </a:extLst>
          </p:cNvPr>
          <p:cNvSpPr/>
          <p:nvPr/>
        </p:nvSpPr>
        <p:spPr>
          <a:xfrm>
            <a:off x="9537875" y="1839282"/>
            <a:ext cx="2108200" cy="647700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074D21-F346-4737-B087-DAD3A391CF3A}"/>
              </a:ext>
            </a:extLst>
          </p:cNvPr>
          <p:cNvSpPr/>
          <p:nvPr/>
        </p:nvSpPr>
        <p:spPr>
          <a:xfrm>
            <a:off x="8893972" y="5559175"/>
            <a:ext cx="3052183" cy="1077218"/>
          </a:xfrm>
          <a:prstGeom prst="rect">
            <a:avLst/>
          </a:prstGeom>
          <a:solidFill>
            <a:srgbClr val="22242A"/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FE60F6-262F-4FE1-9A99-0BCBB8FE3CF5}"/>
              </a:ext>
            </a:extLst>
          </p:cNvPr>
          <p:cNvSpPr/>
          <p:nvPr/>
        </p:nvSpPr>
        <p:spPr>
          <a:xfrm>
            <a:off x="8632372" y="5569116"/>
            <a:ext cx="32306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汇报：芦笑瑜</a:t>
            </a:r>
            <a:endParaRPr lang="en-US" altLang="zh-CN" sz="32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algn="r"/>
            <a:r>
              <a:rPr lang="zh-CN" altLang="en-US" sz="32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时间：</a:t>
            </a:r>
            <a:r>
              <a:rPr lang="en-US" altLang="zh-CN" sz="32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22.03.05</a:t>
            </a:r>
            <a:endParaRPr lang="bg-BG" altLang="zh-CN" sz="32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F23A803-C917-41AF-AD90-DA143549104E}"/>
              </a:ext>
            </a:extLst>
          </p:cNvPr>
          <p:cNvSpPr/>
          <p:nvPr/>
        </p:nvSpPr>
        <p:spPr>
          <a:xfrm>
            <a:off x="2326019" y="2766928"/>
            <a:ext cx="86141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3600" dirty="0" err="1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USBFuzz</a:t>
            </a:r>
            <a:r>
              <a:rPr lang="en-US" altLang="zh-CN" sz="36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: A Framework for Fuzzing USB Drivers by Device Emulation</a:t>
            </a:r>
          </a:p>
          <a:p>
            <a:pPr algn="r" latinLnBrk="1"/>
            <a:r>
              <a:rPr lang="en-US" altLang="zh-CN" sz="24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2020 29th USENIX Security Symposium</a:t>
            </a:r>
          </a:p>
        </p:txBody>
      </p:sp>
    </p:spTree>
    <p:extLst>
      <p:ext uri="{BB962C8B-B14F-4D97-AF65-F5344CB8AC3E}">
        <p14:creationId xmlns:p14="http://schemas.microsoft.com/office/powerpoint/2010/main" val="331392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Motivation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CA13A1B-8631-4CAC-AC9D-F35858CD5A33}"/>
              </a:ext>
            </a:extLst>
          </p:cNvPr>
          <p:cNvGrpSpPr/>
          <p:nvPr/>
        </p:nvGrpSpPr>
        <p:grpSpPr>
          <a:xfrm>
            <a:off x="337195" y="1222928"/>
            <a:ext cx="442220" cy="442220"/>
            <a:chOff x="682349" y="1739909"/>
            <a:chExt cx="551019" cy="55101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08533378-8E16-4295-A53C-0AFF0D22633D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F43569F9-4455-4209-B1A6-7C53460CD679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FED65F1C-B3EA-41AB-AE0B-E6556B4FDF36}"/>
              </a:ext>
            </a:extLst>
          </p:cNvPr>
          <p:cNvSpPr txBox="1"/>
          <p:nvPr/>
        </p:nvSpPr>
        <p:spPr>
          <a:xfrm>
            <a:off x="812876" y="1241029"/>
            <a:ext cx="28791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为什么困难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3796A2F-D68F-4722-BE81-CCE1A64F204A}"/>
              </a:ext>
            </a:extLst>
          </p:cNvPr>
          <p:cNvSpPr txBox="1"/>
          <p:nvPr/>
        </p:nvSpPr>
        <p:spPr>
          <a:xfrm>
            <a:off x="829496" y="1739221"/>
            <a:ext cx="105134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设备驱动进行模糊测试，需要</a:t>
            </a: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通过设备向驱动输入随机输入样例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	利用专门的可编程设备（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umap2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缺点：昂贵、不可扩展、难以实现自动化模糊测试（不断插拔），无法获取测试覆盖信息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	修改内核注入数据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syzkaller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的扩展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usb-fuzzer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，利用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host controller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将随机输入插入到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驱动的栈中；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PeriScope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则通过修改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MMIO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接口来插入随机数据）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缺点：不可扩展；需要对操作系统有很深的理解；部分代码无法覆盖。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共同缺陷：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只能覆盖测试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Probe routine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，无法覆盖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routine</a:t>
            </a:r>
          </a:p>
        </p:txBody>
      </p:sp>
    </p:spTree>
    <p:extLst>
      <p:ext uri="{BB962C8B-B14F-4D97-AF65-F5344CB8AC3E}">
        <p14:creationId xmlns:p14="http://schemas.microsoft.com/office/powerpoint/2010/main" val="37041290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923" y="1341712"/>
            <a:ext cx="4396740" cy="43967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18"/>
          <a:stretch>
            <a:fillRect/>
          </a:stretch>
        </p:blipFill>
        <p:spPr>
          <a:xfrm>
            <a:off x="1434502" y="2544959"/>
            <a:ext cx="4271604" cy="21967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26" y="2985874"/>
            <a:ext cx="3244479" cy="157010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BE4404E-EFEB-4B2E-AAEC-6EEDDEDA9C2D}"/>
              </a:ext>
            </a:extLst>
          </p:cNvPr>
          <p:cNvSpPr/>
          <p:nvPr/>
        </p:nvSpPr>
        <p:spPr>
          <a:xfrm>
            <a:off x="4627951" y="3130921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074D21-F346-4737-B087-DAD3A391CF3A}"/>
              </a:ext>
            </a:extLst>
          </p:cNvPr>
          <p:cNvSpPr/>
          <p:nvPr/>
        </p:nvSpPr>
        <p:spPr>
          <a:xfrm>
            <a:off x="4572389" y="3057895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FE60F6-262F-4FE1-9A99-0BCBB8FE3CF5}"/>
              </a:ext>
            </a:extLst>
          </p:cNvPr>
          <p:cNvSpPr/>
          <p:nvPr/>
        </p:nvSpPr>
        <p:spPr>
          <a:xfrm>
            <a:off x="4232097" y="3066537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Key Idea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67" y="3664370"/>
            <a:ext cx="3300777" cy="5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2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840964-FB6B-41E2-BF48-43A08D8DD7DC}"/>
              </a:ext>
            </a:extLst>
          </p:cNvPr>
          <p:cNvGrpSpPr/>
          <p:nvPr/>
        </p:nvGrpSpPr>
        <p:grpSpPr>
          <a:xfrm>
            <a:off x="231777" y="1118799"/>
            <a:ext cx="442220" cy="442220"/>
            <a:chOff x="682349" y="1739909"/>
            <a:chExt cx="551019" cy="55101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E260B26-FF0B-4F34-9806-2819A039235A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6823BCD-A661-4360-8CCC-A263701FAA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38F2CB2-35FC-4A2C-B90C-CFC3B6EFD41C}"/>
              </a:ext>
            </a:extLst>
          </p:cNvPr>
          <p:cNvSpPr txBox="1"/>
          <p:nvPr/>
        </p:nvSpPr>
        <p:spPr>
          <a:xfrm>
            <a:off x="766973" y="1131863"/>
            <a:ext cx="80177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通过软件模拟外设，来实现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驱动的模糊测试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Key Idea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1CB7C0-F6D5-40CC-8755-A07FF8FD1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80"/>
          <a:stretch/>
        </p:blipFill>
        <p:spPr>
          <a:xfrm>
            <a:off x="5707344" y="1624306"/>
            <a:ext cx="6340804" cy="466407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A64E479-4D3D-43A5-B57C-101D16EC0FE3}"/>
              </a:ext>
            </a:extLst>
          </p:cNvPr>
          <p:cNvSpPr txBox="1"/>
          <p:nvPr/>
        </p:nvSpPr>
        <p:spPr>
          <a:xfrm>
            <a:off x="176215" y="1885973"/>
            <a:ext cx="5495241" cy="4222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Guest Sys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：目标系统的虚拟机</a:t>
            </a:r>
            <a:endParaRPr lang="en-US" altLang="zh-CN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Fuzzing Device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：目标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虚拟设备</a:t>
            </a:r>
            <a:endParaRPr lang="en-US" altLang="zh-CN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Mode Agent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：目标系统中的后台程序，用来监控模糊测试或者调用驱动的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routine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 Device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Fuzzer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Mode Agent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沟通的桥梁。</a:t>
            </a:r>
            <a:endParaRPr lang="en-US" altLang="zh-CN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987311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923" y="1341712"/>
            <a:ext cx="4396740" cy="43967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18"/>
          <a:stretch>
            <a:fillRect/>
          </a:stretch>
        </p:blipFill>
        <p:spPr>
          <a:xfrm>
            <a:off x="1434502" y="2544959"/>
            <a:ext cx="4271604" cy="21967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26" y="2985874"/>
            <a:ext cx="3244479" cy="157010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BE4404E-EFEB-4B2E-AAEC-6EEDDEDA9C2D}"/>
              </a:ext>
            </a:extLst>
          </p:cNvPr>
          <p:cNvSpPr/>
          <p:nvPr/>
        </p:nvSpPr>
        <p:spPr>
          <a:xfrm>
            <a:off x="4627951" y="3130921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074D21-F346-4737-B087-DAD3A391CF3A}"/>
              </a:ext>
            </a:extLst>
          </p:cNvPr>
          <p:cNvSpPr/>
          <p:nvPr/>
        </p:nvSpPr>
        <p:spPr>
          <a:xfrm>
            <a:off x="4572389" y="3057895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FE60F6-262F-4FE1-9A99-0BCBB8FE3CF5}"/>
              </a:ext>
            </a:extLst>
          </p:cNvPr>
          <p:cNvSpPr/>
          <p:nvPr/>
        </p:nvSpPr>
        <p:spPr>
          <a:xfrm>
            <a:off x="4232097" y="3066537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Implementation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67" y="3664370"/>
            <a:ext cx="3300777" cy="5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3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840964-FB6B-41E2-BF48-43A08D8DD7DC}"/>
              </a:ext>
            </a:extLst>
          </p:cNvPr>
          <p:cNvGrpSpPr/>
          <p:nvPr/>
        </p:nvGrpSpPr>
        <p:grpSpPr>
          <a:xfrm>
            <a:off x="192111" y="918515"/>
            <a:ext cx="442220" cy="442220"/>
            <a:chOff x="682349" y="1739909"/>
            <a:chExt cx="551019" cy="55101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E260B26-FF0B-4F34-9806-2819A039235A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6823BCD-A661-4360-8CCC-A263701FAA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38F2CB2-35FC-4A2C-B90C-CFC3B6EFD41C}"/>
              </a:ext>
            </a:extLst>
          </p:cNvPr>
          <p:cNvSpPr txBox="1"/>
          <p:nvPr/>
        </p:nvSpPr>
        <p:spPr>
          <a:xfrm>
            <a:off x="727308" y="931579"/>
            <a:ext cx="29341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Guest System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Implementation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A2485A8-0B25-4608-BF40-8B9B79C23645}"/>
              </a:ext>
            </a:extLst>
          </p:cNvPr>
          <p:cNvSpPr txBox="1"/>
          <p:nvPr/>
        </p:nvSpPr>
        <p:spPr>
          <a:xfrm>
            <a:off x="727308" y="1588620"/>
            <a:ext cx="10921399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虚拟机借助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来构建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50EA79E-D124-4296-97D7-B2523A7BC7E8}"/>
              </a:ext>
            </a:extLst>
          </p:cNvPr>
          <p:cNvGrpSpPr/>
          <p:nvPr/>
        </p:nvGrpSpPr>
        <p:grpSpPr>
          <a:xfrm>
            <a:off x="176215" y="2245529"/>
            <a:ext cx="442220" cy="442220"/>
            <a:chOff x="682349" y="1739909"/>
            <a:chExt cx="551019" cy="551019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F44E15F-B460-4E04-A183-D3DBD808A659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9DFCAA8-2AC0-4F9C-AC79-88E237B02233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62689066-1E00-4A97-A6D4-5F8992B544DD}"/>
              </a:ext>
            </a:extLst>
          </p:cNvPr>
          <p:cNvSpPr txBox="1"/>
          <p:nvPr/>
        </p:nvSpPr>
        <p:spPr>
          <a:xfrm>
            <a:off x="711412" y="2258593"/>
            <a:ext cx="29341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Fuzzing Device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4FF7C7-9216-45A2-9DD4-140D9BAF4459}"/>
              </a:ext>
            </a:extLst>
          </p:cNvPr>
          <p:cNvSpPr txBox="1"/>
          <p:nvPr/>
        </p:nvSpPr>
        <p:spPr>
          <a:xfrm>
            <a:off x="634331" y="2812419"/>
            <a:ext cx="109372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框架中，添加了虚拟外设。</a:t>
            </a:r>
            <a:endParaRPr lang="en-US" altLang="zh-CN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框架下，所有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对外设读写操作都会被截获，并分派到对应的虚拟外设回调函数中。</a:t>
            </a:r>
            <a:endParaRPr lang="en-US" altLang="zh-CN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Fuzzing Device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本质上就是注册了一个虚拟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设备的回调函数（响应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操作），会将</a:t>
            </a:r>
            <a:r>
              <a:rPr lang="en-US" altLang="zh-CN" sz="2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Fuzzer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生成随机输入（文件形式）作为返回值，返回给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设备驱动。</a:t>
            </a:r>
            <a:endParaRPr lang="en-US" altLang="zh-CN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device descriptors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configuration descriptors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的响应，有两种不同处理方式，分别对应两种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Fuzz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模式：</a:t>
            </a:r>
            <a:endParaRPr lang="en-US" altLang="zh-CN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Broad fuzzing  ----  Focused fuzzing</a:t>
            </a:r>
          </a:p>
        </p:txBody>
      </p:sp>
    </p:spTree>
    <p:extLst>
      <p:ext uri="{BB962C8B-B14F-4D97-AF65-F5344CB8AC3E}">
        <p14:creationId xmlns:p14="http://schemas.microsoft.com/office/powerpoint/2010/main" val="120244459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840964-FB6B-41E2-BF48-43A08D8DD7DC}"/>
              </a:ext>
            </a:extLst>
          </p:cNvPr>
          <p:cNvGrpSpPr/>
          <p:nvPr/>
        </p:nvGrpSpPr>
        <p:grpSpPr>
          <a:xfrm>
            <a:off x="192111" y="918515"/>
            <a:ext cx="442220" cy="442220"/>
            <a:chOff x="682349" y="1739909"/>
            <a:chExt cx="551019" cy="55101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E260B26-FF0B-4F34-9806-2819A039235A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6823BCD-A661-4360-8CCC-A263701FAA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38F2CB2-35FC-4A2C-B90C-CFC3B6EFD41C}"/>
              </a:ext>
            </a:extLst>
          </p:cNvPr>
          <p:cNvSpPr txBox="1"/>
          <p:nvPr/>
        </p:nvSpPr>
        <p:spPr>
          <a:xfrm>
            <a:off x="727308" y="931579"/>
            <a:ext cx="29341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Fuzzer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Implementation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A2485A8-0B25-4608-BF40-8B9B79C23645}"/>
              </a:ext>
            </a:extLst>
          </p:cNvPr>
          <p:cNvSpPr txBox="1"/>
          <p:nvPr/>
        </p:nvSpPr>
        <p:spPr>
          <a:xfrm>
            <a:off x="635300" y="1472529"/>
            <a:ext cx="10921399" cy="315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进行修改，使其能够与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进行交互：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通过两个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与虚拟机进行交互：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 Pipe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 Pipe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端也相应地添加了两个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callback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）当收到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Fuzzer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 Pipe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发来的信息时，便将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Fuzzing Device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插入虚拟机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本质是向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Hypervisor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注册回调函数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Fuzzer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 Pipe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获得了本轮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Fuzz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的结果后，便将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Fuzzing Device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拔出，结束一轮的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Fuzz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50EA79E-D124-4296-97D7-B2523A7BC7E8}"/>
              </a:ext>
            </a:extLst>
          </p:cNvPr>
          <p:cNvGrpSpPr/>
          <p:nvPr/>
        </p:nvGrpSpPr>
        <p:grpSpPr>
          <a:xfrm>
            <a:off x="176215" y="4679898"/>
            <a:ext cx="442220" cy="442220"/>
            <a:chOff x="682349" y="1739909"/>
            <a:chExt cx="551019" cy="551019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F44E15F-B460-4E04-A183-D3DBD808A659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9DFCAA8-2AC0-4F9C-AC79-88E237B02233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62689066-1E00-4A97-A6D4-5F8992B544DD}"/>
              </a:ext>
            </a:extLst>
          </p:cNvPr>
          <p:cNvSpPr txBox="1"/>
          <p:nvPr/>
        </p:nvSpPr>
        <p:spPr>
          <a:xfrm>
            <a:off x="711412" y="4692962"/>
            <a:ext cx="3925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Communication Device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4FF7C7-9216-45A2-9DD4-140D9BAF4459}"/>
              </a:ext>
            </a:extLst>
          </p:cNvPr>
          <p:cNvSpPr txBox="1"/>
          <p:nvPr/>
        </p:nvSpPr>
        <p:spPr>
          <a:xfrm>
            <a:off x="727308" y="5232008"/>
            <a:ext cx="109372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IVSHMEM Device(Inter-VM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 memory)</a:t>
            </a:r>
          </a:p>
          <a:p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可以将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AFL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中的一段共享内存映射到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IVSHMEM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中的一段内存</a:t>
            </a:r>
            <a:endParaRPr lang="en-US" altLang="zh-CN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339471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840964-FB6B-41E2-BF48-43A08D8DD7DC}"/>
              </a:ext>
            </a:extLst>
          </p:cNvPr>
          <p:cNvGrpSpPr/>
          <p:nvPr/>
        </p:nvGrpSpPr>
        <p:grpSpPr>
          <a:xfrm>
            <a:off x="176215" y="1061752"/>
            <a:ext cx="442220" cy="442220"/>
            <a:chOff x="682349" y="1739909"/>
            <a:chExt cx="551019" cy="55101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E260B26-FF0B-4F34-9806-2819A039235A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6823BCD-A661-4360-8CCC-A263701FAA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38F2CB2-35FC-4A2C-B90C-CFC3B6EFD41C}"/>
              </a:ext>
            </a:extLst>
          </p:cNvPr>
          <p:cNvSpPr txBox="1"/>
          <p:nvPr/>
        </p:nvSpPr>
        <p:spPr>
          <a:xfrm>
            <a:off x="711412" y="1074816"/>
            <a:ext cx="37358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Mode Agent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Implementation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A2485A8-0B25-4608-BF40-8B9B79C23645}"/>
              </a:ext>
            </a:extLst>
          </p:cNvPr>
          <p:cNvSpPr txBox="1"/>
          <p:nvPr/>
        </p:nvSpPr>
        <p:spPr>
          <a:xfrm>
            <a:off x="619404" y="1615766"/>
            <a:ext cx="10921399" cy="1827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虚拟机中的一个用户空间后台进程，虚拟机启动后便会自动运行，通过扫描内核日志文件中的信息，来判断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Fuzz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是否触发漏洞或者本轮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Fuzz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是否结束。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MacOS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，由于无法从内核中获取明确的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设备插入和拔出的信息，所以采用固定的超时方式（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50EA79E-D124-4296-97D7-B2523A7BC7E8}"/>
              </a:ext>
            </a:extLst>
          </p:cNvPr>
          <p:cNvGrpSpPr/>
          <p:nvPr/>
        </p:nvGrpSpPr>
        <p:grpSpPr>
          <a:xfrm>
            <a:off x="231777" y="3683381"/>
            <a:ext cx="442220" cy="442220"/>
            <a:chOff x="682349" y="1739909"/>
            <a:chExt cx="551019" cy="551019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F44E15F-B460-4E04-A183-D3DBD808A659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9DFCAA8-2AC0-4F9C-AC79-88E237B02233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62689066-1E00-4A97-A6D4-5F8992B544DD}"/>
              </a:ext>
            </a:extLst>
          </p:cNvPr>
          <p:cNvSpPr txBox="1"/>
          <p:nvPr/>
        </p:nvSpPr>
        <p:spPr>
          <a:xfrm>
            <a:off x="766974" y="3696445"/>
            <a:ext cx="3925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覆盖率统计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4FF7C7-9216-45A2-9DD4-140D9BAF4459}"/>
              </a:ext>
            </a:extLst>
          </p:cNvPr>
          <p:cNvSpPr txBox="1"/>
          <p:nvPr/>
        </p:nvSpPr>
        <p:spPr>
          <a:xfrm>
            <a:off x="782870" y="4235491"/>
            <a:ext cx="1093729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Kcov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唯一支持的覆盖率统计工具，通过静态插桩来实现。但是</a:t>
            </a:r>
            <a:r>
              <a:rPr lang="en-US" altLang="zh-CN" sz="2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Kcov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只支持单进程的覆盖率统计，忽略了中断上下文和内核线程。作者借鉴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AFL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的边覆盖率统计算法，扩展了</a:t>
            </a:r>
            <a:r>
              <a:rPr lang="en-US" altLang="zh-CN" sz="2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Kcov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的覆盖率统计功能，从而实现了对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驱动覆盖率统计的良好支持。</a:t>
            </a:r>
            <a:endParaRPr lang="en-US" altLang="zh-CN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统计的覆盖率信息，会写到</a:t>
            </a:r>
            <a:r>
              <a:rPr lang="en-US" altLang="zh-CN" sz="2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Fuzzer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 Device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共享的内存区域中。</a:t>
            </a:r>
            <a:endParaRPr lang="en-US" altLang="zh-CN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463336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840964-FB6B-41E2-BF48-43A08D8DD7DC}"/>
              </a:ext>
            </a:extLst>
          </p:cNvPr>
          <p:cNvGrpSpPr/>
          <p:nvPr/>
        </p:nvGrpSpPr>
        <p:grpSpPr>
          <a:xfrm>
            <a:off x="176215" y="1268580"/>
            <a:ext cx="442220" cy="442220"/>
            <a:chOff x="682349" y="1739909"/>
            <a:chExt cx="551019" cy="55101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E260B26-FF0B-4F34-9806-2819A039235A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6823BCD-A661-4360-8CCC-A263701FAA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38F2CB2-35FC-4A2C-B90C-CFC3B6EFD41C}"/>
              </a:ext>
            </a:extLst>
          </p:cNvPr>
          <p:cNvSpPr txBox="1"/>
          <p:nvPr/>
        </p:nvSpPr>
        <p:spPr>
          <a:xfrm>
            <a:off x="711412" y="1281644"/>
            <a:ext cx="37358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总体流程</a:t>
            </a:r>
            <a:endParaRPr lang="en-US" altLang="zh-CN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Implementation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B8499B-2A40-4038-AE8E-970A2C822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34" y="1963277"/>
            <a:ext cx="9771531" cy="465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3426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923" y="1341712"/>
            <a:ext cx="4396740" cy="43967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18"/>
          <a:stretch>
            <a:fillRect/>
          </a:stretch>
        </p:blipFill>
        <p:spPr>
          <a:xfrm>
            <a:off x="1434502" y="2544959"/>
            <a:ext cx="4271604" cy="21967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26" y="2985874"/>
            <a:ext cx="3244479" cy="157010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BE4404E-EFEB-4B2E-AAEC-6EEDDEDA9C2D}"/>
              </a:ext>
            </a:extLst>
          </p:cNvPr>
          <p:cNvSpPr/>
          <p:nvPr/>
        </p:nvSpPr>
        <p:spPr>
          <a:xfrm>
            <a:off x="4627951" y="3130921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074D21-F346-4737-B087-DAD3A391CF3A}"/>
              </a:ext>
            </a:extLst>
          </p:cNvPr>
          <p:cNvSpPr/>
          <p:nvPr/>
        </p:nvSpPr>
        <p:spPr>
          <a:xfrm>
            <a:off x="4572389" y="3057895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FE60F6-262F-4FE1-9A99-0BCBB8FE3CF5}"/>
              </a:ext>
            </a:extLst>
          </p:cNvPr>
          <p:cNvSpPr/>
          <p:nvPr/>
        </p:nvSpPr>
        <p:spPr>
          <a:xfrm>
            <a:off x="4232097" y="3066537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Evaluation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67" y="3664370"/>
            <a:ext cx="3300777" cy="5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7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840964-FB6B-41E2-BF48-43A08D8DD7DC}"/>
              </a:ext>
            </a:extLst>
          </p:cNvPr>
          <p:cNvGrpSpPr/>
          <p:nvPr/>
        </p:nvGrpSpPr>
        <p:grpSpPr>
          <a:xfrm>
            <a:off x="231777" y="1056932"/>
            <a:ext cx="442220" cy="442220"/>
            <a:chOff x="682349" y="1739909"/>
            <a:chExt cx="551019" cy="55101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E260B26-FF0B-4F34-9806-2819A039235A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6823BCD-A661-4360-8CCC-A263701FAA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38F2CB2-35FC-4A2C-B90C-CFC3B6EFD41C}"/>
              </a:ext>
            </a:extLst>
          </p:cNvPr>
          <p:cNvSpPr txBox="1"/>
          <p:nvPr/>
        </p:nvSpPr>
        <p:spPr>
          <a:xfrm>
            <a:off x="766974" y="1069996"/>
            <a:ext cx="29341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Work1: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Evaluation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A2485A8-0B25-4608-BF40-8B9B79C23645}"/>
              </a:ext>
            </a:extLst>
          </p:cNvPr>
          <p:cNvSpPr txBox="1"/>
          <p:nvPr/>
        </p:nvSpPr>
        <p:spPr>
          <a:xfrm>
            <a:off x="766974" y="1567238"/>
            <a:ext cx="11293846" cy="94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内核进行了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Broad Fuzzing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coverage-guided fuzzing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分析了其模糊测试性能和效果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F2BE9A8-5649-48D1-9164-D7525E1D3519}"/>
              </a:ext>
            </a:extLst>
          </p:cNvPr>
          <p:cNvGrpSpPr/>
          <p:nvPr/>
        </p:nvGrpSpPr>
        <p:grpSpPr>
          <a:xfrm>
            <a:off x="231777" y="2563244"/>
            <a:ext cx="442220" cy="442220"/>
            <a:chOff x="682349" y="1739909"/>
            <a:chExt cx="551019" cy="551019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543C8D7-2768-4DF7-A68D-CDB29A4D596E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9ABCAD8-47D2-45AB-B6C0-AD395A7B160D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3A85967A-417E-4842-AEEE-E76A365596AC}"/>
              </a:ext>
            </a:extLst>
          </p:cNvPr>
          <p:cNvSpPr txBox="1"/>
          <p:nvPr/>
        </p:nvSpPr>
        <p:spPr>
          <a:xfrm>
            <a:off x="766974" y="2576308"/>
            <a:ext cx="29341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Work2: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1A8FCBA-00A3-4F05-8490-16DD668CCA82}"/>
              </a:ext>
            </a:extLst>
          </p:cNvPr>
          <p:cNvSpPr txBox="1"/>
          <p:nvPr/>
        </p:nvSpPr>
        <p:spPr>
          <a:xfrm>
            <a:off x="800435" y="3068751"/>
            <a:ext cx="8964855" cy="94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USBFuzz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usb-fuzzer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syzkaller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的一个扩展）的模糊测试效果进行比较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94B0977-8708-4E3F-B2A7-FA3FE0DF1463}"/>
              </a:ext>
            </a:extLst>
          </p:cNvPr>
          <p:cNvGrpSpPr/>
          <p:nvPr/>
        </p:nvGrpSpPr>
        <p:grpSpPr>
          <a:xfrm>
            <a:off x="231777" y="3990102"/>
            <a:ext cx="442220" cy="442220"/>
            <a:chOff x="682349" y="1739909"/>
            <a:chExt cx="551019" cy="551019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8E79D17-D4C2-4226-9DD9-57081F8581BB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95B3588-3312-4922-88D4-AFC714812730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B94DFD65-C438-4ABE-881F-A5867B3384F4}"/>
              </a:ext>
            </a:extLst>
          </p:cNvPr>
          <p:cNvSpPr txBox="1"/>
          <p:nvPr/>
        </p:nvSpPr>
        <p:spPr>
          <a:xfrm>
            <a:off x="766974" y="4003166"/>
            <a:ext cx="29341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Work3: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666E2DC-8E1F-4241-9C6E-7EA2C08DDF34}"/>
              </a:ext>
            </a:extLst>
          </p:cNvPr>
          <p:cNvSpPr txBox="1"/>
          <p:nvPr/>
        </p:nvSpPr>
        <p:spPr>
          <a:xfrm>
            <a:off x="766974" y="4422895"/>
            <a:ext cx="8964855" cy="1827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USBFuzz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的灵活性、扩展性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(Flexibility)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USBFuzz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Fuzz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FreeBSD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MacOS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Broad Fuzzing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对一款网络摄像头的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驱动进行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Focused Fuzzing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CC454A1-F63D-4314-BFC9-B7A03E89CD0D}"/>
              </a:ext>
            </a:extLst>
          </p:cNvPr>
          <p:cNvGrpSpPr/>
          <p:nvPr/>
        </p:nvGrpSpPr>
        <p:grpSpPr>
          <a:xfrm>
            <a:off x="231777" y="6237383"/>
            <a:ext cx="442220" cy="442220"/>
            <a:chOff x="682349" y="1739909"/>
            <a:chExt cx="551019" cy="551019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C6301E4-896C-4241-AB61-AB40F28D34E5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BFFBD2F-EDEE-4A80-BEE5-4E0047BFB770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1D2B38C-AB37-46DE-B506-5D0836E8AB56}"/>
              </a:ext>
            </a:extLst>
          </p:cNvPr>
          <p:cNvSpPr txBox="1"/>
          <p:nvPr/>
        </p:nvSpPr>
        <p:spPr>
          <a:xfrm>
            <a:off x="766974" y="6250447"/>
            <a:ext cx="49991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Work4: Bug case study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76489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329"/>
            <a:ext cx="47244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541" y="1058759"/>
            <a:ext cx="360000" cy="360000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CBE4404E-EFEB-4B2E-AAEC-6EEDDEDA9C2D}"/>
              </a:ext>
            </a:extLst>
          </p:cNvPr>
          <p:cNvSpPr/>
          <p:nvPr/>
        </p:nvSpPr>
        <p:spPr>
          <a:xfrm>
            <a:off x="4156471" y="1028957"/>
            <a:ext cx="2471093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0074D21-F346-4737-B087-DAD3A391CF3A}"/>
              </a:ext>
            </a:extLst>
          </p:cNvPr>
          <p:cNvSpPr/>
          <p:nvPr/>
        </p:nvSpPr>
        <p:spPr>
          <a:xfrm>
            <a:off x="4091347" y="963567"/>
            <a:ext cx="2360479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7FE60F6-262F-4FE1-9A99-0BCBB8FE3CF5}"/>
              </a:ext>
            </a:extLst>
          </p:cNvPr>
          <p:cNvSpPr/>
          <p:nvPr/>
        </p:nvSpPr>
        <p:spPr>
          <a:xfrm>
            <a:off x="4156471" y="1004715"/>
            <a:ext cx="2295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Author Team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C395B77-92AD-4595-98C4-FC0CC3B31D4F}"/>
              </a:ext>
            </a:extLst>
          </p:cNvPr>
          <p:cNvSpPr txBox="1"/>
          <p:nvPr/>
        </p:nvSpPr>
        <p:spPr>
          <a:xfrm>
            <a:off x="-864494" y="2840693"/>
            <a:ext cx="536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>
                <a:solidFill>
                  <a:srgbClr val="02E695"/>
                </a:solidFill>
                <a:latin typeface="Nexa Light" panose="02000000000000000000" pitchFamily="50" charset="0"/>
              </a:rPr>
              <a:t>CONTENTS</a:t>
            </a:r>
            <a:endParaRPr lang="zh-CN" altLang="en-US">
              <a:solidFill>
                <a:srgbClr val="02E695"/>
              </a:solidFill>
              <a:latin typeface="Nexa Light" panose="02000000000000000000" pitchFamily="50" charset="0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B7C8801E-11E3-4ED5-BCFE-A44D87298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470" y="1946285"/>
            <a:ext cx="360000" cy="360000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E546B8C4-6201-40FB-A936-8DDC8CC44580}"/>
              </a:ext>
            </a:extLst>
          </p:cNvPr>
          <p:cNvSpPr/>
          <p:nvPr/>
        </p:nvSpPr>
        <p:spPr>
          <a:xfrm>
            <a:off x="4714838" y="1904692"/>
            <a:ext cx="2471093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8C4CB61-34A5-4C0A-A6AE-A186B7C75619}"/>
              </a:ext>
            </a:extLst>
          </p:cNvPr>
          <p:cNvSpPr/>
          <p:nvPr/>
        </p:nvSpPr>
        <p:spPr>
          <a:xfrm>
            <a:off x="4659276" y="1851093"/>
            <a:ext cx="2360479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6B28C40-FE55-4D54-BA8A-261B28121BA7}"/>
              </a:ext>
            </a:extLst>
          </p:cNvPr>
          <p:cNvSpPr/>
          <p:nvPr/>
        </p:nvSpPr>
        <p:spPr>
          <a:xfrm>
            <a:off x="4724400" y="1892241"/>
            <a:ext cx="2295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Motivation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83BCF45B-3577-4631-9295-09A03DF10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22" y="2842488"/>
            <a:ext cx="360000" cy="360000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7839166D-9F33-4A34-B1FE-3176C15CC6D1}"/>
              </a:ext>
            </a:extLst>
          </p:cNvPr>
          <p:cNvSpPr/>
          <p:nvPr/>
        </p:nvSpPr>
        <p:spPr>
          <a:xfrm>
            <a:off x="5017090" y="2800895"/>
            <a:ext cx="2471093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056BF2B-FA42-4208-BE32-3577BAEE76CE}"/>
              </a:ext>
            </a:extLst>
          </p:cNvPr>
          <p:cNvSpPr/>
          <p:nvPr/>
        </p:nvSpPr>
        <p:spPr>
          <a:xfrm>
            <a:off x="4961528" y="2747296"/>
            <a:ext cx="2360479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CDD5F78-34F4-4DA8-B07B-F9C1ADE9EB34}"/>
              </a:ext>
            </a:extLst>
          </p:cNvPr>
          <p:cNvSpPr/>
          <p:nvPr/>
        </p:nvSpPr>
        <p:spPr>
          <a:xfrm>
            <a:off x="5026652" y="2788444"/>
            <a:ext cx="2295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Key Idea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ED893441-4D41-4246-ABB2-C248A0FA4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429" y="3836849"/>
            <a:ext cx="360000" cy="360000"/>
          </a:xfrm>
          <a:prstGeom prst="rect">
            <a:avLst/>
          </a:prstGeom>
        </p:spPr>
      </p:pic>
      <p:sp>
        <p:nvSpPr>
          <p:cNvPr id="58" name="矩形 57">
            <a:extLst>
              <a:ext uri="{FF2B5EF4-FFF2-40B4-BE49-F238E27FC236}">
                <a16:creationId xmlns:a16="http://schemas.microsoft.com/office/drawing/2014/main" id="{A7CBDF42-D119-478E-A2A1-925A5A363EBC}"/>
              </a:ext>
            </a:extLst>
          </p:cNvPr>
          <p:cNvSpPr/>
          <p:nvPr/>
        </p:nvSpPr>
        <p:spPr>
          <a:xfrm>
            <a:off x="5078797" y="3795256"/>
            <a:ext cx="2879870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2526238-D238-4C2D-B485-516A249C6C46}"/>
              </a:ext>
            </a:extLst>
          </p:cNvPr>
          <p:cNvSpPr/>
          <p:nvPr/>
        </p:nvSpPr>
        <p:spPr>
          <a:xfrm>
            <a:off x="5023235" y="3741657"/>
            <a:ext cx="2750958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521FE4A-0060-44BC-A0EB-67CEE1404C8C}"/>
              </a:ext>
            </a:extLst>
          </p:cNvPr>
          <p:cNvSpPr/>
          <p:nvPr/>
        </p:nvSpPr>
        <p:spPr>
          <a:xfrm>
            <a:off x="5077720" y="3771720"/>
            <a:ext cx="2696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Implementation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3FB4B0AF-910E-41D1-BB3E-50B8498B1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974" y="4743476"/>
            <a:ext cx="360000" cy="360000"/>
          </a:xfrm>
          <a:prstGeom prst="rect">
            <a:avLst/>
          </a:prstGeom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DD4D16D6-DACC-40B6-B36A-9B03A0A09532}"/>
              </a:ext>
            </a:extLst>
          </p:cNvPr>
          <p:cNvSpPr/>
          <p:nvPr/>
        </p:nvSpPr>
        <p:spPr>
          <a:xfrm>
            <a:off x="4959342" y="4701883"/>
            <a:ext cx="2471093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375EEA0-81AA-475C-A1C6-7C88A6ADC614}"/>
              </a:ext>
            </a:extLst>
          </p:cNvPr>
          <p:cNvSpPr/>
          <p:nvPr/>
        </p:nvSpPr>
        <p:spPr>
          <a:xfrm>
            <a:off x="4903780" y="4648284"/>
            <a:ext cx="2360479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2CD43E6-1ACC-40B7-A22C-E17409258D05}"/>
              </a:ext>
            </a:extLst>
          </p:cNvPr>
          <p:cNvSpPr/>
          <p:nvPr/>
        </p:nvSpPr>
        <p:spPr>
          <a:xfrm>
            <a:off x="4968904" y="4689432"/>
            <a:ext cx="2295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Evaluation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28C18786-2879-4BB3-971F-EB0B1292A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94" y="5586045"/>
            <a:ext cx="360000" cy="360000"/>
          </a:xfrm>
          <a:prstGeom prst="rect">
            <a:avLst/>
          </a:prstGeom>
        </p:spPr>
      </p:pic>
      <p:sp>
        <p:nvSpPr>
          <p:cNvPr id="66" name="矩形 65">
            <a:extLst>
              <a:ext uri="{FF2B5EF4-FFF2-40B4-BE49-F238E27FC236}">
                <a16:creationId xmlns:a16="http://schemas.microsoft.com/office/drawing/2014/main" id="{153125A5-30AE-4D55-9C40-EDF65B01992C}"/>
              </a:ext>
            </a:extLst>
          </p:cNvPr>
          <p:cNvSpPr/>
          <p:nvPr/>
        </p:nvSpPr>
        <p:spPr>
          <a:xfrm>
            <a:off x="4548662" y="5544452"/>
            <a:ext cx="2471093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651F765-9EF9-48E1-B194-2A35ECF78304}"/>
              </a:ext>
            </a:extLst>
          </p:cNvPr>
          <p:cNvSpPr/>
          <p:nvPr/>
        </p:nvSpPr>
        <p:spPr>
          <a:xfrm>
            <a:off x="4493100" y="5490853"/>
            <a:ext cx="2360479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84281D6-E9EA-44DB-AF96-229F84DDCE62}"/>
              </a:ext>
            </a:extLst>
          </p:cNvPr>
          <p:cNvSpPr/>
          <p:nvPr/>
        </p:nvSpPr>
        <p:spPr>
          <a:xfrm>
            <a:off x="4558224" y="5532001"/>
            <a:ext cx="2295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Inspiration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245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840964-FB6B-41E2-BF48-43A08D8DD7DC}"/>
              </a:ext>
            </a:extLst>
          </p:cNvPr>
          <p:cNvGrpSpPr/>
          <p:nvPr/>
        </p:nvGrpSpPr>
        <p:grpSpPr>
          <a:xfrm>
            <a:off x="231777" y="1056932"/>
            <a:ext cx="442220" cy="442220"/>
            <a:chOff x="682349" y="1739909"/>
            <a:chExt cx="551019" cy="55101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E260B26-FF0B-4F34-9806-2819A039235A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6823BCD-A661-4360-8CCC-A263701FAA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38F2CB2-35FC-4A2C-B90C-CFC3B6EFD41C}"/>
              </a:ext>
            </a:extLst>
          </p:cNvPr>
          <p:cNvSpPr txBox="1"/>
          <p:nvPr/>
        </p:nvSpPr>
        <p:spPr>
          <a:xfrm>
            <a:off x="766974" y="1069996"/>
            <a:ext cx="29341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实验环境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Evaluation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A2485A8-0B25-4608-BF40-8B9B79C23645}"/>
              </a:ext>
            </a:extLst>
          </p:cNvPr>
          <p:cNvSpPr txBox="1"/>
          <p:nvPr/>
        </p:nvSpPr>
        <p:spPr>
          <a:xfrm>
            <a:off x="766974" y="1567238"/>
            <a:ext cx="11293846" cy="94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个节点的小集群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每个节点配置：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 i7-6700K / 32G / Ubuntu16.04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B863BAA-2E72-4693-B273-07014608D65B}"/>
              </a:ext>
            </a:extLst>
          </p:cNvPr>
          <p:cNvGrpSpPr/>
          <p:nvPr/>
        </p:nvGrpSpPr>
        <p:grpSpPr>
          <a:xfrm>
            <a:off x="176215" y="2545462"/>
            <a:ext cx="442220" cy="442220"/>
            <a:chOff x="682349" y="1739909"/>
            <a:chExt cx="551019" cy="551019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933A618F-91D4-4AE6-8174-5A4522A2D7BF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1AB4DEB-4638-49AB-880B-377377E6D830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629E39E1-2EF6-4FE9-A6EF-47563A891F8A}"/>
              </a:ext>
            </a:extLst>
          </p:cNvPr>
          <p:cNvSpPr txBox="1"/>
          <p:nvPr/>
        </p:nvSpPr>
        <p:spPr>
          <a:xfrm>
            <a:off x="711412" y="2558526"/>
            <a:ext cx="29341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目标操作系统准备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4413C06-9DD2-4F44-836A-B732E1EE50DA}"/>
              </a:ext>
            </a:extLst>
          </p:cNvPr>
          <p:cNvSpPr txBox="1"/>
          <p:nvPr/>
        </p:nvSpPr>
        <p:spPr>
          <a:xfrm>
            <a:off x="711412" y="3055768"/>
            <a:ext cx="11293846" cy="2713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FreeBSD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MacOS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，直接使用了未修改的镜像，并在虚拟机中运行了一个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Mode Agent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adapted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kcov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进行驱动代码进行插桩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）将所有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驱动配置为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Built-in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）使能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 address sanitizer(KASAN),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增强漏洞的检测能力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2EA036D-4EE1-4D2B-9B04-9CC43BF06A41}"/>
              </a:ext>
            </a:extLst>
          </p:cNvPr>
          <p:cNvGrpSpPr/>
          <p:nvPr/>
        </p:nvGrpSpPr>
        <p:grpSpPr>
          <a:xfrm>
            <a:off x="209676" y="5748133"/>
            <a:ext cx="442220" cy="442220"/>
            <a:chOff x="682349" y="1739909"/>
            <a:chExt cx="551019" cy="551019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52B3ABC1-308F-4FFB-8191-41885EBB02D8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057EE6A-318B-420B-8B9A-EB7A7E65F782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C5D5B131-65EE-48D1-ACBD-1DECD0949B07}"/>
              </a:ext>
            </a:extLst>
          </p:cNvPr>
          <p:cNvSpPr txBox="1"/>
          <p:nvPr/>
        </p:nvSpPr>
        <p:spPr>
          <a:xfrm>
            <a:off x="744873" y="5761197"/>
            <a:ext cx="16683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种子准备：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E017865-7579-4A22-A0D5-5593DA427D8A}"/>
              </a:ext>
            </a:extLst>
          </p:cNvPr>
          <p:cNvSpPr txBox="1"/>
          <p:nvPr/>
        </p:nvSpPr>
        <p:spPr>
          <a:xfrm>
            <a:off x="766974" y="6201206"/>
            <a:ext cx="11293846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创建了一个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descriptor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集作为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seeds</a:t>
            </a:r>
          </a:p>
        </p:txBody>
      </p:sp>
    </p:spTree>
    <p:extLst>
      <p:ext uri="{BB962C8B-B14F-4D97-AF65-F5344CB8AC3E}">
        <p14:creationId xmlns:p14="http://schemas.microsoft.com/office/powerpoint/2010/main" val="307655924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840964-FB6B-41E2-BF48-43A08D8DD7DC}"/>
              </a:ext>
            </a:extLst>
          </p:cNvPr>
          <p:cNvGrpSpPr/>
          <p:nvPr/>
        </p:nvGrpSpPr>
        <p:grpSpPr>
          <a:xfrm>
            <a:off x="231777" y="1194206"/>
            <a:ext cx="442220" cy="442220"/>
            <a:chOff x="682349" y="1739909"/>
            <a:chExt cx="551019" cy="55101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E260B26-FF0B-4F34-9806-2819A039235A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6823BCD-A661-4360-8CCC-A263701FAA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38F2CB2-35FC-4A2C-B90C-CFC3B6EFD41C}"/>
              </a:ext>
            </a:extLst>
          </p:cNvPr>
          <p:cNvSpPr txBox="1"/>
          <p:nvPr/>
        </p:nvSpPr>
        <p:spPr>
          <a:xfrm>
            <a:off x="766974" y="1207270"/>
            <a:ext cx="29341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Exp1: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Evaluation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A2485A8-0B25-4608-BF40-8B9B79C23645}"/>
              </a:ext>
            </a:extLst>
          </p:cNvPr>
          <p:cNvSpPr txBox="1"/>
          <p:nvPr/>
        </p:nvSpPr>
        <p:spPr>
          <a:xfrm>
            <a:off x="231776" y="1742965"/>
            <a:ext cx="11960224" cy="4043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20000"/>
              </a:lnSpc>
            </a:pP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实验对象：</a:t>
            </a:r>
          </a:p>
          <a:p>
            <a:pPr latinLnBrk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 recent versions of the Linux kernel: v4.14.81, v4.15,v4.16, v4.17, v4.18.19, v4.19, v4.19.1, v4.19.2, and v4.20-rc2</a:t>
            </a:r>
          </a:p>
          <a:p>
            <a:pPr latinLnBrk="1">
              <a:lnSpc>
                <a:spcPct val="120000"/>
              </a:lnSpc>
            </a:pP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实验方法：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每个版本用集群跑了大概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周，达到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280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万轮迭代。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20000"/>
              </a:lnSpc>
            </a:pP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实验结果：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0day MB</a:t>
            </a:r>
          </a:p>
          <a:p>
            <a:pPr latinLnBrk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 非预期状态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D6F600-5C3E-48F6-951F-CFBC640C8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43" y="3170570"/>
            <a:ext cx="8322689" cy="35825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3DB22B-5446-4F09-928B-539714BCF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27718"/>
            <a:ext cx="12192000" cy="393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84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840964-FB6B-41E2-BF48-43A08D8DD7DC}"/>
              </a:ext>
            </a:extLst>
          </p:cNvPr>
          <p:cNvGrpSpPr/>
          <p:nvPr/>
        </p:nvGrpSpPr>
        <p:grpSpPr>
          <a:xfrm>
            <a:off x="231777" y="1194206"/>
            <a:ext cx="442220" cy="442220"/>
            <a:chOff x="682349" y="1739909"/>
            <a:chExt cx="551019" cy="55101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E260B26-FF0B-4F34-9806-2819A039235A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6823BCD-A661-4360-8CCC-A263701FAA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38F2CB2-35FC-4A2C-B90C-CFC3B6EFD41C}"/>
              </a:ext>
            </a:extLst>
          </p:cNvPr>
          <p:cNvSpPr txBox="1"/>
          <p:nvPr/>
        </p:nvSpPr>
        <p:spPr>
          <a:xfrm>
            <a:off x="766974" y="1207270"/>
            <a:ext cx="29341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Exp2: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Evaluation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A2485A8-0B25-4608-BF40-8B9B79C23645}"/>
              </a:ext>
            </a:extLst>
          </p:cNvPr>
          <p:cNvSpPr txBox="1"/>
          <p:nvPr/>
        </p:nvSpPr>
        <p:spPr>
          <a:xfrm>
            <a:off x="766974" y="1724975"/>
            <a:ext cx="10863722" cy="448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实验对象：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v5.5.0</a:t>
            </a:r>
          </a:p>
          <a:p>
            <a:pPr latinLnBrk="1">
              <a:lnSpc>
                <a:spcPct val="120000"/>
              </a:lnSpc>
            </a:pP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实验方法：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Syzkaller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USBFuzz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分别进行了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每次持续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的模糊测试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20000"/>
              </a:lnSpc>
            </a:pP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实验结果：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20000"/>
              </a:lnSpc>
            </a:pP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（一）</a:t>
            </a:r>
            <a:r>
              <a:rPr lang="en-US" altLang="zh-CN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 Finding</a:t>
            </a: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USBFuzz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每次都能在第一天，找到一个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bug(trigger BUG_ON statement)</a:t>
            </a:r>
          </a:p>
          <a:p>
            <a:pPr>
              <a:lnSpc>
                <a:spcPct val="12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Syzkaller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则一共找到了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个不同的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bug(trigger WARNING statement)</a:t>
            </a:r>
          </a:p>
          <a:p>
            <a:pPr latinLnBrk="1">
              <a:lnSpc>
                <a:spcPct val="120000"/>
              </a:lnSpc>
            </a:pP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（二）</a:t>
            </a:r>
            <a:r>
              <a:rPr lang="en-US" altLang="zh-CN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Coverage</a:t>
            </a: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FF6AC6-E23C-4920-A9FF-24B2B6793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673" y="5450833"/>
            <a:ext cx="60293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7998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840964-FB6B-41E2-BF48-43A08D8DD7DC}"/>
              </a:ext>
            </a:extLst>
          </p:cNvPr>
          <p:cNvGrpSpPr/>
          <p:nvPr/>
        </p:nvGrpSpPr>
        <p:grpSpPr>
          <a:xfrm>
            <a:off x="231777" y="1194206"/>
            <a:ext cx="442220" cy="442220"/>
            <a:chOff x="682349" y="1739909"/>
            <a:chExt cx="551019" cy="55101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E260B26-FF0B-4F34-9806-2819A039235A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6823BCD-A661-4360-8CCC-A263701FAA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38F2CB2-35FC-4A2C-B90C-CFC3B6EFD41C}"/>
              </a:ext>
            </a:extLst>
          </p:cNvPr>
          <p:cNvSpPr txBox="1"/>
          <p:nvPr/>
        </p:nvSpPr>
        <p:spPr>
          <a:xfrm>
            <a:off x="766974" y="1207270"/>
            <a:ext cx="29341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Exp2: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Evaluation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A2485A8-0B25-4608-BF40-8B9B79C23645}"/>
              </a:ext>
            </a:extLst>
          </p:cNvPr>
          <p:cNvSpPr txBox="1"/>
          <p:nvPr/>
        </p:nvSpPr>
        <p:spPr>
          <a:xfrm>
            <a:off x="766974" y="1724975"/>
            <a:ext cx="10863722" cy="138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20000"/>
              </a:lnSpc>
            </a:pP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实验结果：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20000"/>
              </a:lnSpc>
            </a:pP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（二）</a:t>
            </a:r>
            <a:r>
              <a:rPr lang="en-US" altLang="zh-CN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Coverage</a:t>
            </a: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FF6AC6-E23C-4920-A9FF-24B2B6793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371" y="3109328"/>
            <a:ext cx="6029325" cy="1228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DF55FB-96C9-49D3-A006-6C05E3E3E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44" y="3042501"/>
            <a:ext cx="4751144" cy="3429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5326676-AB5D-42B6-BCAD-D0EAE3926244}"/>
              </a:ext>
            </a:extLst>
          </p:cNvPr>
          <p:cNvSpPr txBox="1"/>
          <p:nvPr/>
        </p:nvSpPr>
        <p:spPr>
          <a:xfrm>
            <a:off x="5508656" y="4525384"/>
            <a:ext cx="6683344" cy="138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Syzkaller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总体的代码覆盖率更高，作者认为这是由于其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manual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effert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但两者的总体覆盖率都较低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1D84031-5C1A-45D7-BB53-618599698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058" y="2347176"/>
            <a:ext cx="701992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152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840964-FB6B-41E2-BF48-43A08D8DD7DC}"/>
              </a:ext>
            </a:extLst>
          </p:cNvPr>
          <p:cNvGrpSpPr/>
          <p:nvPr/>
        </p:nvGrpSpPr>
        <p:grpSpPr>
          <a:xfrm>
            <a:off x="231777" y="1194206"/>
            <a:ext cx="442220" cy="442220"/>
            <a:chOff x="682349" y="1739909"/>
            <a:chExt cx="551019" cy="55101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E260B26-FF0B-4F34-9806-2819A039235A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6823BCD-A661-4360-8CCC-A263701FAA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38F2CB2-35FC-4A2C-B90C-CFC3B6EFD41C}"/>
              </a:ext>
            </a:extLst>
          </p:cNvPr>
          <p:cNvSpPr txBox="1"/>
          <p:nvPr/>
        </p:nvSpPr>
        <p:spPr>
          <a:xfrm>
            <a:off x="766974" y="1207270"/>
            <a:ext cx="29341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Exp3: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Evaluation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015E0E-E1D8-429E-BD73-708FE74094E0}"/>
              </a:ext>
            </a:extLst>
          </p:cNvPr>
          <p:cNvSpPr txBox="1"/>
          <p:nvPr/>
        </p:nvSpPr>
        <p:spPr>
          <a:xfrm>
            <a:off x="265238" y="1776240"/>
            <a:ext cx="11926762" cy="1578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20000"/>
              </a:lnSpc>
            </a:pPr>
            <a:r>
              <a:rPr lang="en-US" altLang="zh-CN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Fuzzing Throughput</a:t>
            </a: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USBFuzz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0.1-2.6 exec/sec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Syzkaller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0.1-2.5 exec/sec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167084-0309-491B-8601-A55F4FF2D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89" y="3573637"/>
            <a:ext cx="5494348" cy="28605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C59C2E-FEAA-4989-9145-365A2EFBA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73637"/>
            <a:ext cx="5863109" cy="286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8397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840964-FB6B-41E2-BF48-43A08D8DD7DC}"/>
              </a:ext>
            </a:extLst>
          </p:cNvPr>
          <p:cNvGrpSpPr/>
          <p:nvPr/>
        </p:nvGrpSpPr>
        <p:grpSpPr>
          <a:xfrm>
            <a:off x="231777" y="1194206"/>
            <a:ext cx="442220" cy="442220"/>
            <a:chOff x="682349" y="1739909"/>
            <a:chExt cx="551019" cy="55101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E260B26-FF0B-4F34-9806-2819A039235A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6823BCD-A661-4360-8CCC-A263701FAA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38F2CB2-35FC-4A2C-B90C-CFC3B6EFD41C}"/>
              </a:ext>
            </a:extLst>
          </p:cNvPr>
          <p:cNvSpPr txBox="1"/>
          <p:nvPr/>
        </p:nvSpPr>
        <p:spPr>
          <a:xfrm>
            <a:off x="766974" y="1207270"/>
            <a:ext cx="29341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Exp3: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Evaluation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015E0E-E1D8-429E-BD73-708FE74094E0}"/>
              </a:ext>
            </a:extLst>
          </p:cNvPr>
          <p:cNvSpPr txBox="1"/>
          <p:nvPr/>
        </p:nvSpPr>
        <p:spPr>
          <a:xfrm>
            <a:off x="265238" y="1776240"/>
            <a:ext cx="11926762" cy="1827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20000"/>
              </a:lnSpc>
            </a:pP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测试时间分布：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一轮模糊测试分为三部分：插入虚拟设备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拔出虚拟设备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深入分析后，发现插入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拔出时间稳定在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0.22s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（对于短测试来说，占到了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测试时间则波动较大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0.2-10+s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44228C-7918-4C10-81B5-80F5F7DF9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6533"/>
            <a:ext cx="12192000" cy="317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7990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840964-FB6B-41E2-BF48-43A08D8DD7DC}"/>
              </a:ext>
            </a:extLst>
          </p:cNvPr>
          <p:cNvGrpSpPr/>
          <p:nvPr/>
        </p:nvGrpSpPr>
        <p:grpSpPr>
          <a:xfrm>
            <a:off x="231777" y="1194206"/>
            <a:ext cx="442220" cy="442220"/>
            <a:chOff x="682349" y="1739909"/>
            <a:chExt cx="551019" cy="55101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E260B26-FF0B-4F34-9806-2819A039235A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6823BCD-A661-4360-8CCC-A263701FAA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38F2CB2-35FC-4A2C-B90C-CFC3B6EFD41C}"/>
              </a:ext>
            </a:extLst>
          </p:cNvPr>
          <p:cNvSpPr txBox="1"/>
          <p:nvPr/>
        </p:nvSpPr>
        <p:spPr>
          <a:xfrm>
            <a:off x="766974" y="1207270"/>
            <a:ext cx="29341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Exp3: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Evaluation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015E0E-E1D8-429E-BD73-708FE74094E0}"/>
              </a:ext>
            </a:extLst>
          </p:cNvPr>
          <p:cNvSpPr txBox="1"/>
          <p:nvPr/>
        </p:nvSpPr>
        <p:spPr>
          <a:xfrm>
            <a:off x="265238" y="1776240"/>
            <a:ext cx="11926762" cy="1827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20000"/>
              </a:lnSpc>
            </a:pP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测试时间：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进一步分析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Time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的影响因素：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测试输入的质量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驱动实现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44228C-7918-4C10-81B5-80F5F7DF9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6533"/>
            <a:ext cx="12192000" cy="317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5388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840964-FB6B-41E2-BF48-43A08D8DD7DC}"/>
              </a:ext>
            </a:extLst>
          </p:cNvPr>
          <p:cNvGrpSpPr/>
          <p:nvPr/>
        </p:nvGrpSpPr>
        <p:grpSpPr>
          <a:xfrm>
            <a:off x="231777" y="1194206"/>
            <a:ext cx="442220" cy="442220"/>
            <a:chOff x="682349" y="1739909"/>
            <a:chExt cx="551019" cy="55101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E260B26-FF0B-4F34-9806-2819A039235A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6823BCD-A661-4360-8CCC-A263701FAA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38F2CB2-35FC-4A2C-B90C-CFC3B6EFD41C}"/>
              </a:ext>
            </a:extLst>
          </p:cNvPr>
          <p:cNvSpPr txBox="1"/>
          <p:nvPr/>
        </p:nvSpPr>
        <p:spPr>
          <a:xfrm>
            <a:off x="766974" y="1207270"/>
            <a:ext cx="29341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Exp4: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Evaluation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015E0E-E1D8-429E-BD73-708FE74094E0}"/>
              </a:ext>
            </a:extLst>
          </p:cNvPr>
          <p:cNvSpPr txBox="1"/>
          <p:nvPr/>
        </p:nvSpPr>
        <p:spPr>
          <a:xfrm>
            <a:off x="265238" y="1739584"/>
            <a:ext cx="11926762" cy="4929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20000"/>
              </a:lnSpc>
            </a:pPr>
            <a:r>
              <a:rPr lang="en-US" altLang="zh-CN" sz="2400" dirty="0" err="1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USBFuzz</a:t>
            </a:r>
            <a:r>
              <a:rPr lang="en-US" altLang="zh-CN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Flexibility</a:t>
            </a: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20000"/>
              </a:lnSpc>
            </a:pP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实验对象：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FreeBSD 12 (the latest release), MacOS 10.15 Catalina (the latest release) and</a:t>
            </a:r>
          </a:p>
          <a:p>
            <a:pPr latinLnBrk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(both version 8 and 10, with most recent security updates installed)</a:t>
            </a:r>
          </a:p>
          <a:p>
            <a:pPr latinLnBrk="1">
              <a:lnSpc>
                <a:spcPct val="120000"/>
              </a:lnSpc>
            </a:pP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实验方法：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实验中的输入样例作为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Dumb Fuzzing</a:t>
            </a:r>
          </a:p>
          <a:p>
            <a:pPr latinLnBrk="1">
              <a:lnSpc>
                <a:spcPct val="120000"/>
              </a:lnSpc>
            </a:pP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实验结果：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在模糊测试的第一天就发现了：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MacOS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漏洞（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个导致重启、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个导致死机）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漏洞（导致蓝屏）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周内，又发现了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FreeBSD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漏洞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690454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840964-FB6B-41E2-BF48-43A08D8DD7DC}"/>
              </a:ext>
            </a:extLst>
          </p:cNvPr>
          <p:cNvGrpSpPr/>
          <p:nvPr/>
        </p:nvGrpSpPr>
        <p:grpSpPr>
          <a:xfrm>
            <a:off x="231777" y="1194206"/>
            <a:ext cx="442220" cy="442220"/>
            <a:chOff x="682349" y="1739909"/>
            <a:chExt cx="551019" cy="55101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E260B26-FF0B-4F34-9806-2819A039235A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6823BCD-A661-4360-8CCC-A263701FAA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38F2CB2-35FC-4A2C-B90C-CFC3B6EFD41C}"/>
              </a:ext>
            </a:extLst>
          </p:cNvPr>
          <p:cNvSpPr txBox="1"/>
          <p:nvPr/>
        </p:nvSpPr>
        <p:spPr>
          <a:xfrm>
            <a:off x="766974" y="1207270"/>
            <a:ext cx="29341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Exp4: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Evaluation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015E0E-E1D8-429E-BD73-708FE74094E0}"/>
              </a:ext>
            </a:extLst>
          </p:cNvPr>
          <p:cNvSpPr txBox="1"/>
          <p:nvPr/>
        </p:nvSpPr>
        <p:spPr>
          <a:xfrm>
            <a:off x="265238" y="1739584"/>
            <a:ext cx="11926762" cy="4043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20000"/>
              </a:lnSpc>
            </a:pPr>
            <a:r>
              <a:rPr lang="en-US" altLang="zh-CN" sz="2400" dirty="0" err="1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USBFuzz</a:t>
            </a:r>
            <a:r>
              <a:rPr lang="en-US" altLang="zh-CN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Flexibility</a:t>
            </a: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20000"/>
              </a:lnSpc>
            </a:pP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实验对象：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LifeCam VX-800</a:t>
            </a:r>
          </a:p>
          <a:p>
            <a:pPr latinLnBrk="1">
              <a:lnSpc>
                <a:spcPct val="120000"/>
              </a:lnSpc>
            </a:pP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实验方法：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从真实设备中提取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device and configuration descriptor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，然后进行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Focused Fuzzing</a:t>
            </a:r>
          </a:p>
          <a:p>
            <a:pPr latinLnBrk="1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Mode Agent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，使其想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LifeCam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请求获取照片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20000"/>
              </a:lnSpc>
            </a:pP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实验结果：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几天后，发现了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XHCI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驱动）的一个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0day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该漏洞会导致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XHCI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进入无限循环，并不断申请内存，直到死机。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07875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840964-FB6B-41E2-BF48-43A08D8DD7DC}"/>
              </a:ext>
            </a:extLst>
          </p:cNvPr>
          <p:cNvGrpSpPr/>
          <p:nvPr/>
        </p:nvGrpSpPr>
        <p:grpSpPr>
          <a:xfrm>
            <a:off x="231777" y="1194206"/>
            <a:ext cx="442220" cy="442220"/>
            <a:chOff x="682349" y="1739909"/>
            <a:chExt cx="551019" cy="55101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E260B26-FF0B-4F34-9806-2819A039235A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6823BCD-A661-4360-8CCC-A263701FAA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38F2CB2-35FC-4A2C-B90C-CFC3B6EFD41C}"/>
              </a:ext>
            </a:extLst>
          </p:cNvPr>
          <p:cNvSpPr txBox="1"/>
          <p:nvPr/>
        </p:nvSpPr>
        <p:spPr>
          <a:xfrm>
            <a:off x="766974" y="1207270"/>
            <a:ext cx="29341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Exp5: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Evaluation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015E0E-E1D8-429E-BD73-708FE74094E0}"/>
              </a:ext>
            </a:extLst>
          </p:cNvPr>
          <p:cNvSpPr txBox="1"/>
          <p:nvPr/>
        </p:nvSpPr>
        <p:spPr>
          <a:xfrm>
            <a:off x="265238" y="1739584"/>
            <a:ext cx="1192676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20000"/>
              </a:lnSpc>
            </a:pPr>
            <a:r>
              <a:rPr lang="en-US" altLang="zh-CN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 Study</a:t>
            </a: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E09F1E-FA0B-4DCE-8CE7-21BDBCBE3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18" y="2892305"/>
            <a:ext cx="4185282" cy="22474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6962E9-3DA7-48A2-8C70-69BB1FBAC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097" y="748163"/>
            <a:ext cx="5777320" cy="43915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6E72EF-3E4E-49E3-AF5A-BC9CD0179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18" y="5740874"/>
            <a:ext cx="108108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3625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923" y="1341712"/>
            <a:ext cx="4396740" cy="43967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18"/>
          <a:stretch>
            <a:fillRect/>
          </a:stretch>
        </p:blipFill>
        <p:spPr>
          <a:xfrm>
            <a:off x="1434502" y="2544959"/>
            <a:ext cx="4271604" cy="21967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26" y="2985874"/>
            <a:ext cx="3244479" cy="157010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BE4404E-EFEB-4B2E-AAEC-6EEDDEDA9C2D}"/>
              </a:ext>
            </a:extLst>
          </p:cNvPr>
          <p:cNvSpPr/>
          <p:nvPr/>
        </p:nvSpPr>
        <p:spPr>
          <a:xfrm>
            <a:off x="4627951" y="3130921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074D21-F346-4737-B087-DAD3A391CF3A}"/>
              </a:ext>
            </a:extLst>
          </p:cNvPr>
          <p:cNvSpPr/>
          <p:nvPr/>
        </p:nvSpPr>
        <p:spPr>
          <a:xfrm>
            <a:off x="4572389" y="3057895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FE60F6-262F-4FE1-9A99-0BCBB8FE3CF5}"/>
              </a:ext>
            </a:extLst>
          </p:cNvPr>
          <p:cNvSpPr/>
          <p:nvPr/>
        </p:nvSpPr>
        <p:spPr>
          <a:xfrm>
            <a:off x="4379473" y="3078187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Author Team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67" y="3664370"/>
            <a:ext cx="3300777" cy="5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2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840964-FB6B-41E2-BF48-43A08D8DD7DC}"/>
              </a:ext>
            </a:extLst>
          </p:cNvPr>
          <p:cNvGrpSpPr/>
          <p:nvPr/>
        </p:nvGrpSpPr>
        <p:grpSpPr>
          <a:xfrm>
            <a:off x="231777" y="1194206"/>
            <a:ext cx="442220" cy="442220"/>
            <a:chOff x="682349" y="1739909"/>
            <a:chExt cx="551019" cy="55101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E260B26-FF0B-4F34-9806-2819A039235A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6823BCD-A661-4360-8CCC-A263701FAA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38F2CB2-35FC-4A2C-B90C-CFC3B6EFD41C}"/>
              </a:ext>
            </a:extLst>
          </p:cNvPr>
          <p:cNvSpPr txBox="1"/>
          <p:nvPr/>
        </p:nvSpPr>
        <p:spPr>
          <a:xfrm>
            <a:off x="766974" y="1207270"/>
            <a:ext cx="29341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Discussing: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Evaluation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015E0E-E1D8-429E-BD73-708FE74094E0}"/>
              </a:ext>
            </a:extLst>
          </p:cNvPr>
          <p:cNvSpPr txBox="1"/>
          <p:nvPr/>
        </p:nvSpPr>
        <p:spPr>
          <a:xfrm>
            <a:off x="265238" y="1852706"/>
            <a:ext cx="11926762" cy="1827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20000"/>
              </a:lnSpc>
            </a:pPr>
            <a:r>
              <a:rPr lang="en-US" altLang="zh-CN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Fuzzing other peripheral interfaces</a:t>
            </a: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作者指出，他们的框架不仅可以用来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Fuzzing USB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接口，还可以简单地扩展到其他外设接口，只需要响应地修改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Fuzzing Device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Mode Agent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作者以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 card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接口作为实验，简单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Fuzzing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小时，没有发现新的漏洞。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35849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923" y="1341712"/>
            <a:ext cx="4396740" cy="43967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18"/>
          <a:stretch>
            <a:fillRect/>
          </a:stretch>
        </p:blipFill>
        <p:spPr>
          <a:xfrm>
            <a:off x="1434502" y="2544959"/>
            <a:ext cx="4271604" cy="21967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26" y="2985874"/>
            <a:ext cx="3244479" cy="157010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BE4404E-EFEB-4B2E-AAEC-6EEDDEDA9C2D}"/>
              </a:ext>
            </a:extLst>
          </p:cNvPr>
          <p:cNvSpPr/>
          <p:nvPr/>
        </p:nvSpPr>
        <p:spPr>
          <a:xfrm>
            <a:off x="4627951" y="3130921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074D21-F346-4737-B087-DAD3A391CF3A}"/>
              </a:ext>
            </a:extLst>
          </p:cNvPr>
          <p:cNvSpPr/>
          <p:nvPr/>
        </p:nvSpPr>
        <p:spPr>
          <a:xfrm>
            <a:off x="4572389" y="3057895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FE60F6-262F-4FE1-9A99-0BCBB8FE3CF5}"/>
              </a:ext>
            </a:extLst>
          </p:cNvPr>
          <p:cNvSpPr/>
          <p:nvPr/>
        </p:nvSpPr>
        <p:spPr>
          <a:xfrm>
            <a:off x="4232097" y="3066537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Inspiration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67" y="3664370"/>
            <a:ext cx="3300777" cy="5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3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840964-FB6B-41E2-BF48-43A08D8DD7DC}"/>
              </a:ext>
            </a:extLst>
          </p:cNvPr>
          <p:cNvGrpSpPr/>
          <p:nvPr/>
        </p:nvGrpSpPr>
        <p:grpSpPr>
          <a:xfrm>
            <a:off x="612790" y="2276777"/>
            <a:ext cx="442220" cy="442220"/>
            <a:chOff x="682349" y="1739909"/>
            <a:chExt cx="551019" cy="55101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E260B26-FF0B-4F34-9806-2819A039235A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6823BCD-A661-4360-8CCC-A263701FAA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38F2CB2-35FC-4A2C-B90C-CFC3B6EFD41C}"/>
              </a:ext>
            </a:extLst>
          </p:cNvPr>
          <p:cNvSpPr txBox="1"/>
          <p:nvPr/>
        </p:nvSpPr>
        <p:spPr>
          <a:xfrm>
            <a:off x="1147987" y="2261767"/>
            <a:ext cx="989602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本文描述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的思路，值得借鉴：</a:t>
            </a:r>
            <a:endParaRPr lang="en-US" altLang="zh-CN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驱动安全很重要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---USB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驱动安全形势严峻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---USB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驱动防护的方法效果不好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---USB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驱动漏洞挖掘的方法更好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现有的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驱动漏洞挖掘技术存在种种缺陷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Inspiration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3861213-97EA-42D1-A48D-B9BD2784163C}"/>
              </a:ext>
            </a:extLst>
          </p:cNvPr>
          <p:cNvGrpSpPr/>
          <p:nvPr/>
        </p:nvGrpSpPr>
        <p:grpSpPr>
          <a:xfrm>
            <a:off x="612789" y="4112664"/>
            <a:ext cx="442220" cy="442220"/>
            <a:chOff x="682349" y="1739909"/>
            <a:chExt cx="551019" cy="551019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E9827216-B668-440C-878D-96662027E097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2CC5C9B-1730-421C-8A60-88E80FF93F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09E63449-6349-4953-BF05-0C9211BF70D3}"/>
              </a:ext>
            </a:extLst>
          </p:cNvPr>
          <p:cNvSpPr txBox="1"/>
          <p:nvPr/>
        </p:nvSpPr>
        <p:spPr>
          <a:xfrm>
            <a:off x="1147986" y="4068734"/>
            <a:ext cx="98960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其实很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Naïve,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但经过聚焦的问题的包装，就显得很有创新性。其实，在固件模拟领域，本文的做法是很普遍的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473034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8" cy="6857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99" y="816998"/>
            <a:ext cx="5224000" cy="5224000"/>
          </a:xfrm>
          <a:prstGeom prst="rect">
            <a:avLst/>
          </a:prstGeom>
          <a:effectLst>
            <a:outerShdw blurRad="50800" dist="76200" dir="5400000" algn="ctr" rotWithShape="0">
              <a:srgbClr val="000000">
                <a:alpha val="64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18"/>
          <a:stretch>
            <a:fillRect/>
          </a:stretch>
        </p:blipFill>
        <p:spPr>
          <a:xfrm>
            <a:off x="1627542" y="2433199"/>
            <a:ext cx="4271604" cy="219679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BE4404E-EFEB-4B2E-AAEC-6EEDDEDA9C2D}"/>
              </a:ext>
            </a:extLst>
          </p:cNvPr>
          <p:cNvSpPr/>
          <p:nvPr/>
        </p:nvSpPr>
        <p:spPr>
          <a:xfrm>
            <a:off x="4274035" y="2792981"/>
            <a:ext cx="3784530" cy="923535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074D21-F346-4737-B087-DAD3A391CF3A}"/>
              </a:ext>
            </a:extLst>
          </p:cNvPr>
          <p:cNvSpPr/>
          <p:nvPr/>
        </p:nvSpPr>
        <p:spPr>
          <a:xfrm>
            <a:off x="4353412" y="2735610"/>
            <a:ext cx="3616571" cy="884185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E60F6-262F-4FE1-9A99-0BCBB8FE3CF5}"/>
              </a:ext>
            </a:extLst>
          </p:cNvPr>
          <p:cNvSpPr/>
          <p:nvPr/>
        </p:nvSpPr>
        <p:spPr>
          <a:xfrm>
            <a:off x="4316344" y="2792981"/>
            <a:ext cx="36536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感 谢 聆 听</a:t>
            </a:r>
            <a:endParaRPr lang="bg-BG" altLang="zh-CN" sz="440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527" y="3611280"/>
            <a:ext cx="3300777" cy="5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3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B2C87B96-CE47-4150-B76A-06C329A4C48D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740302D-663D-4BAB-A8D9-2FDDA12DF9C8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71B80F-5128-4771-8482-9F84C7C20C1A}"/>
              </a:ext>
            </a:extLst>
          </p:cNvPr>
          <p:cNvSpPr/>
          <p:nvPr/>
        </p:nvSpPr>
        <p:spPr>
          <a:xfrm>
            <a:off x="-164077" y="283376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Author Team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TextBox 145">
            <a:extLst>
              <a:ext uri="{FF2B5EF4-FFF2-40B4-BE49-F238E27FC236}">
                <a16:creationId xmlns:a16="http://schemas.microsoft.com/office/drawing/2014/main" id="{845313A3-BBE2-476A-9CBF-5C1C4EF6F575}"/>
              </a:ext>
            </a:extLst>
          </p:cNvPr>
          <p:cNvSpPr txBox="1"/>
          <p:nvPr/>
        </p:nvSpPr>
        <p:spPr>
          <a:xfrm>
            <a:off x="2414379" y="1018975"/>
            <a:ext cx="6979003" cy="1996173"/>
          </a:xfrm>
          <a:prstGeom prst="rect">
            <a:avLst/>
          </a:prstGeom>
          <a:noFill/>
        </p:spPr>
        <p:txBody>
          <a:bodyPr wrap="square" lIns="121908" tIns="60953" rIns="121908" bIns="60953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Hui Peng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Purdue University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PhD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研究方向：系统安全 模糊测试 程序分析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" name="AutoShape 2" descr="Bo Feng">
            <a:extLst>
              <a:ext uri="{FF2B5EF4-FFF2-40B4-BE49-F238E27FC236}">
                <a16:creationId xmlns:a16="http://schemas.microsoft.com/office/drawing/2014/main" id="{534BEEAB-EBCC-4AAF-9C1D-9FD8AA962A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3985" y="14629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8232C1-47FB-49BD-B6E3-03DE01401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742" y="3025288"/>
            <a:ext cx="8740239" cy="3646496"/>
          </a:xfrm>
          <a:prstGeom prst="rect">
            <a:avLst/>
          </a:prstGeom>
        </p:spPr>
      </p:pic>
      <p:pic>
        <p:nvPicPr>
          <p:cNvPr id="6" name="Picture 2" descr="Hui Peng">
            <a:extLst>
              <a:ext uri="{FF2B5EF4-FFF2-40B4-BE49-F238E27FC236}">
                <a16:creationId xmlns:a16="http://schemas.microsoft.com/office/drawing/2014/main" id="{50358FAD-17ED-4E4F-B448-33817AAD7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16" y="1165233"/>
            <a:ext cx="1683537" cy="168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5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B2C87B96-CE47-4150-B76A-06C329A4C48D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740302D-663D-4BAB-A8D9-2FDDA12DF9C8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71B80F-5128-4771-8482-9F84C7C20C1A}"/>
              </a:ext>
            </a:extLst>
          </p:cNvPr>
          <p:cNvSpPr/>
          <p:nvPr/>
        </p:nvSpPr>
        <p:spPr>
          <a:xfrm>
            <a:off x="-164077" y="283376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Author Team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TextBox 145">
            <a:extLst>
              <a:ext uri="{FF2B5EF4-FFF2-40B4-BE49-F238E27FC236}">
                <a16:creationId xmlns:a16="http://schemas.microsoft.com/office/drawing/2014/main" id="{845313A3-BBE2-476A-9CBF-5C1C4EF6F575}"/>
              </a:ext>
            </a:extLst>
          </p:cNvPr>
          <p:cNvSpPr txBox="1"/>
          <p:nvPr/>
        </p:nvSpPr>
        <p:spPr>
          <a:xfrm>
            <a:off x="2414379" y="1018975"/>
            <a:ext cx="4661335" cy="1996173"/>
          </a:xfrm>
          <a:prstGeom prst="rect">
            <a:avLst/>
          </a:prstGeom>
          <a:noFill/>
        </p:spPr>
        <p:txBody>
          <a:bodyPr wrap="square" lIns="121908" tIns="60953" rIns="121908" bIns="60953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Mathias Payer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EPFL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Purdue University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Assistant professor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研究方向：系统安全 程序安全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" name="AutoShape 2" descr="Bo Feng">
            <a:extLst>
              <a:ext uri="{FF2B5EF4-FFF2-40B4-BE49-F238E27FC236}">
                <a16:creationId xmlns:a16="http://schemas.microsoft.com/office/drawing/2014/main" id="{534BEEAB-EBCC-4AAF-9C1D-9FD8AA962A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3985" y="14629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A739E1-FBEB-4ADB-9912-FA4877581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65" y="868836"/>
            <a:ext cx="2122714" cy="212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2DF966E-7AFE-482E-9028-001869E53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285" y="1462980"/>
            <a:ext cx="4524375" cy="4800600"/>
          </a:xfrm>
          <a:prstGeom prst="rect">
            <a:avLst/>
          </a:prstGeom>
        </p:spPr>
      </p:pic>
      <p:sp>
        <p:nvSpPr>
          <p:cNvPr id="12" name="TextBox 145">
            <a:extLst>
              <a:ext uri="{FF2B5EF4-FFF2-40B4-BE49-F238E27FC236}">
                <a16:creationId xmlns:a16="http://schemas.microsoft.com/office/drawing/2014/main" id="{7E23BF52-CBF8-48F9-B44B-1B5A1EE44572}"/>
              </a:ext>
            </a:extLst>
          </p:cNvPr>
          <p:cNvSpPr txBox="1"/>
          <p:nvPr/>
        </p:nvSpPr>
        <p:spPr>
          <a:xfrm>
            <a:off x="291665" y="3020391"/>
            <a:ext cx="6979003" cy="3914134"/>
          </a:xfrm>
          <a:prstGeom prst="rect">
            <a:avLst/>
          </a:prstGeom>
          <a:noFill/>
        </p:spPr>
        <p:txBody>
          <a:bodyPr wrap="square" lIns="121908" tIns="60953" rIns="121908" bIns="60953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2012</a:t>
            </a:r>
            <a:r>
              <a:rPr lang="zh-CN" altLang="en-US" sz="2400" dirty="0">
                <a:solidFill>
                  <a:schemeClr val="bg1"/>
                </a:solidFill>
              </a:rPr>
              <a:t>在苏黎世联邦理工博士毕业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2012-2014</a:t>
            </a:r>
            <a:r>
              <a:rPr lang="zh-CN" altLang="en-US" sz="2400" dirty="0">
                <a:solidFill>
                  <a:schemeClr val="bg1"/>
                </a:solidFill>
              </a:rPr>
              <a:t>在加利福尼亚伯克利分校 读博士后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2014-2018</a:t>
            </a:r>
            <a:r>
              <a:rPr lang="zh-CN" altLang="en-US" sz="2400" dirty="0">
                <a:solidFill>
                  <a:schemeClr val="bg1"/>
                </a:solidFill>
              </a:rPr>
              <a:t>年在普渡大学担任助理教授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2018-now</a:t>
            </a:r>
            <a:r>
              <a:rPr lang="zh-CN" altLang="en-US" sz="2400" dirty="0">
                <a:solidFill>
                  <a:schemeClr val="bg1"/>
                </a:solidFill>
              </a:rPr>
              <a:t>在洛桑联邦理工担任助理教授，</a:t>
            </a:r>
            <a:r>
              <a:rPr lang="en-US" altLang="zh-CN" sz="2400" dirty="0">
                <a:solidFill>
                  <a:schemeClr val="bg1"/>
                </a:solidFill>
              </a:rPr>
              <a:t>2021</a:t>
            </a:r>
            <a:r>
              <a:rPr lang="zh-CN" altLang="en-US" sz="2400" dirty="0">
                <a:solidFill>
                  <a:schemeClr val="bg1"/>
                </a:solidFill>
              </a:rPr>
              <a:t>年获得终身职位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先后创建了两支</a:t>
            </a:r>
            <a:r>
              <a:rPr lang="en-US" altLang="zh-CN" sz="2400" dirty="0">
                <a:solidFill>
                  <a:schemeClr val="bg1"/>
                </a:solidFill>
              </a:rPr>
              <a:t>CTF</a:t>
            </a:r>
            <a:r>
              <a:rPr lang="zh-CN" altLang="en-US" sz="2400" dirty="0">
                <a:solidFill>
                  <a:schemeClr val="bg1"/>
                </a:solidFill>
              </a:rPr>
              <a:t>战队：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2014 Purdue b01lers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2018 EPFL polygI0ts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62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923" y="1341712"/>
            <a:ext cx="4396740" cy="43967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18"/>
          <a:stretch>
            <a:fillRect/>
          </a:stretch>
        </p:blipFill>
        <p:spPr>
          <a:xfrm>
            <a:off x="1434502" y="2544959"/>
            <a:ext cx="4271604" cy="21967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26" y="2985874"/>
            <a:ext cx="3244479" cy="157010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BE4404E-EFEB-4B2E-AAEC-6EEDDEDA9C2D}"/>
              </a:ext>
            </a:extLst>
          </p:cNvPr>
          <p:cNvSpPr/>
          <p:nvPr/>
        </p:nvSpPr>
        <p:spPr>
          <a:xfrm>
            <a:off x="4627951" y="3130921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074D21-F346-4737-B087-DAD3A391CF3A}"/>
              </a:ext>
            </a:extLst>
          </p:cNvPr>
          <p:cNvSpPr/>
          <p:nvPr/>
        </p:nvSpPr>
        <p:spPr>
          <a:xfrm>
            <a:off x="4572389" y="3057895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FE60F6-262F-4FE1-9A99-0BCBB8FE3CF5}"/>
              </a:ext>
            </a:extLst>
          </p:cNvPr>
          <p:cNvSpPr/>
          <p:nvPr/>
        </p:nvSpPr>
        <p:spPr>
          <a:xfrm>
            <a:off x="4232097" y="3066537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Motivation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67" y="3664370"/>
            <a:ext cx="3300777" cy="5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9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840964-FB6B-41E2-BF48-43A08D8DD7DC}"/>
              </a:ext>
            </a:extLst>
          </p:cNvPr>
          <p:cNvGrpSpPr/>
          <p:nvPr/>
        </p:nvGrpSpPr>
        <p:grpSpPr>
          <a:xfrm>
            <a:off x="435994" y="1152875"/>
            <a:ext cx="442220" cy="442220"/>
            <a:chOff x="682349" y="1739909"/>
            <a:chExt cx="551019" cy="55101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E260B26-FF0B-4F34-9806-2819A039235A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6823BCD-A661-4360-8CCC-A263701FAA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38F2CB2-35FC-4A2C-B90C-CFC3B6EFD41C}"/>
              </a:ext>
            </a:extLst>
          </p:cNvPr>
          <p:cNvSpPr txBox="1"/>
          <p:nvPr/>
        </p:nvSpPr>
        <p:spPr>
          <a:xfrm>
            <a:off x="971191" y="1216162"/>
            <a:ext cx="2911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Motivation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A2485A8-0B25-4608-BF40-8B9B79C23645}"/>
              </a:ext>
            </a:extLst>
          </p:cNvPr>
          <p:cNvSpPr txBox="1"/>
          <p:nvPr/>
        </p:nvSpPr>
        <p:spPr>
          <a:xfrm>
            <a:off x="435994" y="1827649"/>
            <a:ext cx="5420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通用串行总线（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Universal Serial Bus USB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）是一种将外围设备与主机相连的接口。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其框架可分为两端：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 Side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Device Side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 Side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层次结构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Probe Routine</a:t>
            </a: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设备插入主机时，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 Core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会向设备发送请求，读取其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device descriptors and configuration descriptors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，从而决定选取那个具体的设备驱动与其交互。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F6166B4-A403-487F-BB78-A44E6B079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6850"/>
            <a:ext cx="5780040" cy="386008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FAA4E23-6E4F-47D2-AB56-B9C20B50861D}"/>
              </a:ext>
            </a:extLst>
          </p:cNvPr>
          <p:cNvSpPr txBox="1"/>
          <p:nvPr/>
        </p:nvSpPr>
        <p:spPr>
          <a:xfrm>
            <a:off x="435994" y="1806158"/>
            <a:ext cx="5420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Routine</a:t>
            </a: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驱动初始化后，会依据用户层应用程序的需求，与其他子系统进行交互（声音、网络、存储等）。当设备拔出后，还会注销驱动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3052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840964-FB6B-41E2-BF48-43A08D8DD7DC}"/>
              </a:ext>
            </a:extLst>
          </p:cNvPr>
          <p:cNvGrpSpPr/>
          <p:nvPr/>
        </p:nvGrpSpPr>
        <p:grpSpPr>
          <a:xfrm>
            <a:off x="435994" y="1152875"/>
            <a:ext cx="442220" cy="442220"/>
            <a:chOff x="682349" y="1739909"/>
            <a:chExt cx="551019" cy="55101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E260B26-FF0B-4F34-9806-2819A039235A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6823BCD-A661-4360-8CCC-A263701FAA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38F2CB2-35FC-4A2C-B90C-CFC3B6EFD41C}"/>
              </a:ext>
            </a:extLst>
          </p:cNvPr>
          <p:cNvSpPr txBox="1"/>
          <p:nvPr/>
        </p:nvSpPr>
        <p:spPr>
          <a:xfrm>
            <a:off x="971191" y="1216162"/>
            <a:ext cx="2911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的攻击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Motivation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A2485A8-0B25-4608-BF40-8B9B79C23645}"/>
              </a:ext>
            </a:extLst>
          </p:cNvPr>
          <p:cNvSpPr txBox="1"/>
          <p:nvPr/>
        </p:nvSpPr>
        <p:spPr>
          <a:xfrm>
            <a:off x="426930" y="1800082"/>
            <a:ext cx="10879706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（一）利用系统和驱动对设备的默认信任的攻击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BadUSB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 Rubber Ducky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Driveby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（二）电子攻击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的电源总线，对主机发送高电压造成物理破坏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（三）针对软件漏洞的攻击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设备驱动的漏洞进行攻击，由于驱动在特权模式下运行，可能导致严重的后果。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345410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840964-FB6B-41E2-BF48-43A08D8DD7DC}"/>
              </a:ext>
            </a:extLst>
          </p:cNvPr>
          <p:cNvGrpSpPr/>
          <p:nvPr/>
        </p:nvGrpSpPr>
        <p:grpSpPr>
          <a:xfrm>
            <a:off x="553415" y="1116126"/>
            <a:ext cx="442220" cy="442220"/>
            <a:chOff x="682349" y="1739909"/>
            <a:chExt cx="551019" cy="55101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E260B26-FF0B-4F34-9806-2819A039235A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6823BCD-A661-4360-8CCC-A263701FAA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38F2CB2-35FC-4A2C-B90C-CFC3B6EFD41C}"/>
              </a:ext>
            </a:extLst>
          </p:cNvPr>
          <p:cNvSpPr txBox="1"/>
          <p:nvPr/>
        </p:nvSpPr>
        <p:spPr>
          <a:xfrm>
            <a:off x="1088612" y="1129190"/>
            <a:ext cx="67436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解决什么问题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Motivation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A2485A8-0B25-4608-BF40-8B9B79C23645}"/>
              </a:ext>
            </a:extLst>
          </p:cNvPr>
          <p:cNvSpPr txBox="1"/>
          <p:nvPr/>
        </p:nvSpPr>
        <p:spPr>
          <a:xfrm>
            <a:off x="1088612" y="1621633"/>
            <a:ext cx="7032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设计并实现针对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驱动的可扩展的模糊测试框架。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3861213-97EA-42D1-A48D-B9BD2784163C}"/>
              </a:ext>
            </a:extLst>
          </p:cNvPr>
          <p:cNvGrpSpPr/>
          <p:nvPr/>
        </p:nvGrpSpPr>
        <p:grpSpPr>
          <a:xfrm>
            <a:off x="553415" y="2134384"/>
            <a:ext cx="442220" cy="442220"/>
            <a:chOff x="682349" y="1739909"/>
            <a:chExt cx="551019" cy="551019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E9827216-B668-440C-878D-96662027E097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2CC5C9B-1730-421C-8A60-88E80FF93F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09E63449-6349-4953-BF05-0C9211BF70D3}"/>
              </a:ext>
            </a:extLst>
          </p:cNvPr>
          <p:cNvSpPr txBox="1"/>
          <p:nvPr/>
        </p:nvSpPr>
        <p:spPr>
          <a:xfrm>
            <a:off x="1088612" y="2147448"/>
            <a:ext cx="67436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为什么解决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232BE30-615B-4A2D-83AD-BBCDCDC4A3A5}"/>
              </a:ext>
            </a:extLst>
          </p:cNvPr>
          <p:cNvSpPr txBox="1"/>
          <p:nvPr/>
        </p:nvSpPr>
        <p:spPr>
          <a:xfrm>
            <a:off x="1088612" y="2672606"/>
            <a:ext cx="92038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安全问题十分重要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USB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凭借其高带宽、即插即用和电源供给等特性，获得了广泛的应用并且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驱动直接在内核或高优先级进程中运行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安全形势严峻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USB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驱动在开发时，默认信任设备，并且缺少充分的安全测试。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可编程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设备促进了恶意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设备的泛滥。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WirelessUSB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USPIP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USBRedir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等技术，还使得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设备可以实现远程连接和访问，进一步增大了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驱动的攻击面。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驱动的防护机制效果有限，部署复杂，可扩展性差。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例如，基于包过滤的防御机制（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LBM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）只能对已知的攻击进行有效防护，无法抵御未知攻击。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03101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ISPRING_PRESENTATION_TITLE" val="28科技总结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2242A"/>
        </a:solidFill>
        <a:ln w="3175">
          <a:solidFill>
            <a:srgbClr val="02E695"/>
          </a:solidFill>
        </a:ln>
      </a:spPr>
      <a:bodyPr rtlCol="0" anchor="ctr"/>
      <a:lstStyle>
        <a:defPPr algn="ctr">
          <a:defRPr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13939</TotalTime>
  <Words>2448</Words>
  <Application>Microsoft Office PowerPoint</Application>
  <PresentationFormat>宽屏</PresentationFormat>
  <Paragraphs>285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Nexa Light</vt:lpstr>
      <vt:lpstr>Microsoft YaHei</vt:lpstr>
      <vt:lpstr>Microsoft YaHei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Caroulder</cp:lastModifiedBy>
  <cp:revision>644</cp:revision>
  <dcterms:created xsi:type="dcterms:W3CDTF">2017-12-15T10:21:06Z</dcterms:created>
  <dcterms:modified xsi:type="dcterms:W3CDTF">2022-03-05T03:27:46Z</dcterms:modified>
</cp:coreProperties>
</file>