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74" r:id="rId3"/>
    <p:sldId id="558" r:id="rId4"/>
    <p:sldId id="567" r:id="rId5"/>
    <p:sldId id="569" r:id="rId6"/>
    <p:sldId id="570" r:id="rId7"/>
    <p:sldId id="566" r:id="rId8"/>
    <p:sldId id="528" r:id="rId9"/>
    <p:sldId id="334" r:id="rId10"/>
    <p:sldId id="575" r:id="rId11"/>
    <p:sldId id="577" r:id="rId12"/>
    <p:sldId id="571" r:id="rId13"/>
    <p:sldId id="572" r:id="rId14"/>
    <p:sldId id="573" r:id="rId15"/>
    <p:sldId id="581" r:id="rId16"/>
    <p:sldId id="559" r:id="rId17"/>
    <p:sldId id="527" r:id="rId18"/>
    <p:sldId id="579" r:id="rId19"/>
    <p:sldId id="578" r:id="rId20"/>
    <p:sldId id="564" r:id="rId21"/>
    <p:sldId id="560" r:id="rId22"/>
    <p:sldId id="562" r:id="rId23"/>
    <p:sldId id="5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77" autoAdjust="0"/>
  </p:normalViewPr>
  <p:slideViewPr>
    <p:cSldViewPr snapToGrid="0">
      <p:cViewPr varScale="1">
        <p:scale>
          <a:sx n="119" d="100"/>
          <a:sy n="119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F9B57-E443-4462-82F7-AEEF66FC4A7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AB568-C1A3-4909-98DE-43C2DD579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8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概率图模型是用图来表示变量概率依赖关系的理论，结合概率论与图论的知识，利用图来表示与模型有关的变量的联合概率分布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因子图就是对函数进行因子分解得到的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-apple-system"/>
              </a:rPr>
              <a:t>一种概率图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6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33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Sum-Product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算法主要被用来计算边缘分布（边缘函数），因子图可以看做是一个树结构</a:t>
            </a:r>
            <a:endParaRPr lang="en-US" altLang="zh-CN" sz="2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just"/>
            <a:endParaRPr lang="en-US" altLang="zh-CN" sz="2800" b="0" i="0" kern="100" dirty="0">
              <a:solidFill>
                <a:srgbClr val="121212"/>
              </a:solidFill>
              <a:effectLst/>
              <a:latin typeface="-apple-system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0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对公式（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）括号中中提取公因式得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3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对公式（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）括号中中提取公因式得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3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78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马尔科夫链这个概念很简单，就是概率的传导，从一个初始概率传导到最终的概率，其中现在的概率取决于它的过去。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4000" b="0" i="0" dirty="0">
                <a:solidFill>
                  <a:srgbClr val="333333"/>
                </a:solidFill>
                <a:effectLst/>
                <a:latin typeface="-apple-system"/>
              </a:rPr>
              <a:t>有向图模型，又称作贝叶斯网络</a:t>
            </a:r>
            <a:endParaRPr lang="en-US" altLang="zh-CN" sz="4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但在有些情况下，强制对某些结点之间的边增加方向是不合适的。使用没有方向的无向边，形成了无向图模型（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Undirected Graphical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Model,UGM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又被称为马尔科夫随机场或者马尔科夫网络（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Markov Random Field,  MRF or Markov network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85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马尔可夫链的基础上加了一层可观察层，原来的链路变成了不可观察</a:t>
            </a:r>
            <a:endParaRPr lang="en-US" altLang="zh-CN" sz="2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另外添加了一种可以通过可观察层来获取某个状态的概率的办法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8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86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/>
              <a:t>HSMM</a:t>
            </a:r>
            <a:r>
              <a:rPr lang="zh-CN" altLang="en-US" sz="1800" dirty="0"/>
              <a:t>是</a:t>
            </a:r>
            <a:r>
              <a:rPr lang="en-US" altLang="zh-CN" sz="1800" dirty="0"/>
              <a:t>HMM</a:t>
            </a:r>
            <a:r>
              <a:rPr lang="zh-CN" altLang="en-US" sz="1800" dirty="0"/>
              <a:t>的扩展，它允许每个状态具有一个可变的时长（</a:t>
            </a:r>
            <a:r>
              <a:rPr lang="en-US" altLang="zh-CN" sz="1800" dirty="0"/>
              <a:t>variable duration, d dd</a:t>
            </a:r>
            <a:r>
              <a:rPr lang="zh-CN" altLang="en-US" sz="1800" dirty="0"/>
              <a:t>）。因此，</a:t>
            </a:r>
            <a:r>
              <a:rPr lang="en-US" altLang="zh-CN" sz="1800" dirty="0"/>
              <a:t>HSMM</a:t>
            </a:r>
            <a:r>
              <a:rPr lang="zh-CN" altLang="en-US" sz="1800" dirty="0"/>
              <a:t>可以用以建模时间上的不确定性。</a:t>
            </a:r>
            <a:r>
              <a:rPr lang="en-US" altLang="zh-CN" sz="1800" dirty="0"/>
              <a:t>HSMM</a:t>
            </a:r>
            <a:r>
              <a:rPr lang="zh-CN" altLang="en-US" sz="1800" dirty="0"/>
              <a:t>与</a:t>
            </a:r>
            <a:r>
              <a:rPr lang="en-US" altLang="zh-CN" sz="1800" dirty="0"/>
              <a:t>HMM</a:t>
            </a:r>
            <a:r>
              <a:rPr lang="zh-CN" altLang="en-US" sz="1800" dirty="0"/>
              <a:t>最重要的区别在于</a:t>
            </a:r>
            <a:r>
              <a:rPr lang="en-US" altLang="zh-CN" sz="1800" dirty="0"/>
              <a:t>HMM</a:t>
            </a:r>
            <a:r>
              <a:rPr lang="zh-CN" altLang="en-US" sz="1800" dirty="0"/>
              <a:t>每个状态产生一个观测值，而</a:t>
            </a:r>
            <a:r>
              <a:rPr lang="en-US" altLang="zh-CN" sz="1800" dirty="0"/>
              <a:t>HSMM</a:t>
            </a:r>
            <a:r>
              <a:rPr lang="zh-CN" altLang="en-US" sz="1800" dirty="0"/>
              <a:t>每个状态产生一系列观测值。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16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20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每一个字节片段称为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gram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，对所有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gram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的出现频度进行统计，并且按照事先设定好的阈值进行过滤，形成关键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gram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列表，也就是这个文本的向量特征空间，列表中的每一种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gram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就是一个特征向量维度。</a:t>
            </a:r>
            <a:endParaRPr lang="en-US" altLang="zh-CN" sz="2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just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该模型基于这样一种假设，第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个词的出现只与前面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N-1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个词相关，而与其它任何词都不相关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42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例如，长度为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的序列  在一元语法、二元语法和三元语法中的概率分别为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2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9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公式理解：事件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发生的条件下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事件发生的概率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=M12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在事件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的占比，在下图的概率空间下，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P(AB)≠P(A)*P(B)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条件概率公式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全概率公式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贝叶斯公式</a:t>
            </a: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3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公式理解：事件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发生的条件下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事件发生的概率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=M12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在事件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的占比，在下图的概率空间下，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P(AB)≠P(A)*P(B)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4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公式理解：事件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发生的条件下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事件发生的概率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=M12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在事件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的占比，在下图的概率空间下，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P(AB)≠P(A)*P(B)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4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1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或有向无环图模型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(directed acyclic graphical model)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，是一种概率图模型，于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1985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年由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Judea Pearl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首先提出。它是一种模拟人类推理过程中因果关系的不确定性处理模型，其网络拓朴结构是一个有向无环图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(DAG)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2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贝叶斯网络的有向无环图中的节点表示随机变量</a:t>
            </a:r>
            <a:endParaRPr lang="en-US" altLang="zh-CN" sz="2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例如，假设节点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E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直接影响到节点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H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，即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E→H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，则用从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E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指向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H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的箭头建立结点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E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到结点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H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的有向弧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(E,H)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，权值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即连接强度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用条件概率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P(H|E)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来表示，如下图所示：</a:t>
            </a:r>
            <a:endParaRPr lang="zh-CN" altLang="en-US" sz="2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br>
              <a:rPr lang="zh-CN" altLang="en-US" sz="2800" dirty="0"/>
            </a:b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简言之，把某个研究系统中涉及的随机变量，根据是否条件独立绘制在一个有向图中，就形成了贝叶斯网络。其主要用来描述随机变量之间的条件依赖，用圈表示随机变量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(random variables)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，用箭头表示条件依赖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(conditional dependencies)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dirty="0">
                <a:effectLst/>
                <a:ea typeface="Microsoft YaHei" panose="020B0503020204020204" pitchFamily="34" charset="-122"/>
              </a:rPr>
              <a:t>提出一种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基于概率网络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trace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的协议逆向工程技术。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它通过引入随机变量来模拟问题的固有不确定性，以表示表示消息类型的各个字段的可能性</a:t>
            </a:r>
            <a:endParaRPr lang="en-US" altLang="zh-CN" sz="1800" dirty="0">
              <a:effectLst/>
              <a:highlight>
                <a:srgbClr val="FFFF00"/>
              </a:highlight>
              <a:ea typeface="Microsoft YaHei" panose="020B0503020204020204" pitchFamily="34" charset="-122"/>
            </a:endParaRPr>
          </a:p>
          <a:p>
            <a:pPr algn="just"/>
            <a:r>
              <a:rPr lang="zh-CN" altLang="en-US" sz="2800" b="1" i="0" dirty="0">
                <a:solidFill>
                  <a:srgbClr val="121212"/>
                </a:solidFill>
                <a:effectLst/>
                <a:latin typeface="-apple-system"/>
              </a:rPr>
              <a:t>朴素贝叶斯可以看做是贝叶斯网络的特殊情况：各个节点都是独立的。</a:t>
            </a:r>
            <a:endParaRPr lang="en-US" altLang="zh-CN" sz="28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800" b="1" i="0" dirty="0">
                <a:solidFill>
                  <a:srgbClr val="121212"/>
                </a:solidFill>
                <a:effectLst/>
                <a:latin typeface="-apple-system"/>
              </a:rPr>
              <a:t>两个假设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一个特征出现的概率与其他特征（条件）独立；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每个特征同等重要。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39504-6A39-1B0A-B1B9-A5D6712C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34E0B-FBAE-56A0-718E-9F8D7DF7C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5F6BD-60E3-1893-9603-3A9C29AD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0A051-2AB1-2B44-219D-FD314D22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AE07D-CA3F-C08C-0569-D041BB8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E6D90-AD91-DACD-C3A1-8608840C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88D8D-944B-9189-EED4-6C2B80F7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E79A2-170D-842C-2523-9FD7549B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91C8D-7917-33E7-60DA-9349F38C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C9407-D062-BAB6-7138-1516BCF7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B7FEC-B02C-BAA4-01B6-C400D7C28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E29A4-1661-5194-BB90-5BAE3E03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8DC9-CF4C-A11B-C96E-52C428F7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BEF6D-4434-9CC9-A429-8275F050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BDD99-208C-1F95-8580-1880B423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7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465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8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870A-7E9F-4523-8E07-F9CAF2CA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7045B-0B20-15D3-99F2-C6E634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BF344-CAD8-136E-7111-66240ACA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87D88-F7FF-56E2-53F1-F0828C9F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A9B24-5531-99A9-06D5-488E4FA2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1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2A00B-83A6-155A-709B-C41607DA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7B258-3401-C680-760F-843B36069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2A1CF-62CC-430B-E6AF-7052A9E2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0DDF7-61CD-BB87-C120-28D87641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318F8-8410-D629-35A4-3A7AD0B8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6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2C867-4D89-57E1-221B-CC360D8B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E9612-11CD-A6B2-B850-31F845B8B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4C3D5-3CCF-1D9A-02DA-3B5444F6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60B4D-42B5-3E7D-AEC4-AACD9833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A3427-CFD6-D46A-F09E-F02CCB1E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1D383-DF64-467C-B2B5-A5D3E7A2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BB6E6-2072-717A-31FB-FA94FCD6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59B32-51D9-1941-4265-93E9F7CB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6A1A4-94DF-6219-F685-1C7F4EAFB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3BD31C-E73A-ACEF-58D2-CC08DF087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FF033C-F518-C4F6-7FF8-66DCE0470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E56C28-255B-AF70-C17D-1EF49028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682F6-2650-3FF0-908F-283193C1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1594F7-F33F-4B27-B17C-CB388142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043E2-CD8C-15CB-4EE1-C51EB41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E5BBF1-1305-649A-FA00-CD9E2C00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610278-5EF0-FE69-2915-E7722F13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7C5B0C-3DF8-6737-CC11-D57EBDA3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2E067-6EE9-3E8D-CB46-3F95E8D4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007B76-6220-85E2-E6B9-7C0C7AE5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A69E3-627E-4235-8714-8AF269CE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BEA3C-D498-F194-AD8F-B8776771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A11BD-56FF-D3C8-0201-5C033C66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804E5-C5B7-FD48-F568-1A113CD2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DCEB2-0FD7-DAF3-D5A6-C876C0C3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DB2D2-5707-A9A9-A32B-613A0C33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720CE-FAF9-BE83-8C31-53DE33EC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9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198A1-B43E-5CE3-66F1-3BA19915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865993-CD7E-26B0-4E88-92DACE87A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585B8-2EEF-D268-10CA-54F3820D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C9347-5BA3-0D32-2542-F7753B1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0D85F-4896-F96C-0ED0-8BEDDD99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82529-EAFE-76AC-5839-CC1902B5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61EF7D-11D9-7170-0828-1BCA9CA1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3505B-BBBB-B765-B058-BDEB0A1E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E19A1-CBE9-E744-4D02-28304D6F0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E927-3C43-4221-AAA8-4E8A63E3A0CE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CD7E9-D94E-9836-0E68-E6B0486C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148AC-5051-9705-B795-D4C2AAFCD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2AE2-FF9C-4B1E-BC9E-7FB1C9902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dirty="0"/>
              <a:t>协议格式</a:t>
            </a:r>
            <a:r>
              <a:rPr lang="zh-CN" altLang="en-US" sz="3600"/>
              <a:t>分析概率图模型</a:t>
            </a:r>
            <a:r>
              <a:rPr lang="zh-CN" altLang="en-US" sz="3600" dirty="0"/>
              <a:t>汇总</a:t>
            </a:r>
            <a:endParaRPr lang="en-GB" altLang="zh-CN" sz="3600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80"/>
          </a:p>
        </p:txBody>
      </p:sp>
      <p:grpSp>
        <p:nvGrpSpPr>
          <p:cNvPr id="132" name="组合 131"/>
          <p:cNvGrpSpPr/>
          <p:nvPr/>
        </p:nvGrpSpPr>
        <p:grpSpPr>
          <a:xfrm>
            <a:off x="5874824" y="5124450"/>
            <a:ext cx="442352" cy="442352"/>
            <a:chOff x="3954830" y="5669476"/>
            <a:chExt cx="552450" cy="552450"/>
          </a:xfrm>
        </p:grpSpPr>
        <p:sp>
          <p:nvSpPr>
            <p:cNvPr id="130" name="椭圆 129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122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824594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朴素贝叶斯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24605" y="1302542"/>
            <a:ext cx="90123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两个假设：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一个特征出现的概率与其他特征（条件）独立；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每个特征同等重要。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42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824594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因子图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0121" y="1302542"/>
            <a:ext cx="90123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定义：将一个具有多变量的全局函数因子分解，得到几个局部函数的乘积，以此为基础得到的一个双向图叫做因子图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1400FE-B6D5-9915-8F84-0C0AA846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7" y="2479400"/>
            <a:ext cx="5788713" cy="24348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56881F-3EFA-8363-E0FB-6348C003E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34" y="2479400"/>
            <a:ext cx="4851735" cy="22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600" dirty="0"/>
              <a:t>Sum-Product</a:t>
            </a:r>
            <a:r>
              <a:rPr lang="zh-CN" altLang="en-US" sz="3600" dirty="0"/>
              <a:t>算法</a:t>
            </a:r>
            <a:endParaRPr lang="en-GB" altLang="zh-CN" sz="3600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80"/>
          </a:p>
        </p:txBody>
      </p:sp>
    </p:spTree>
    <p:extLst>
      <p:ext uri="{BB962C8B-B14F-4D97-AF65-F5344CB8AC3E}">
        <p14:creationId xmlns:p14="http://schemas.microsoft.com/office/powerpoint/2010/main" val="323592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29D7C7-2B59-DCBA-8338-10E0EBB6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6" y="1855370"/>
            <a:ext cx="4495800" cy="1847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AA19A0-3873-2D10-5CA7-9842D8A01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808" y="1465943"/>
            <a:ext cx="3577891" cy="2854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78D422-D386-F77F-6CD2-1B3EB6231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549" y="4715097"/>
            <a:ext cx="3486150" cy="1000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A627DD-7BFD-0A98-DC75-C13F6CB9E5A0}"/>
              </a:ext>
            </a:extLst>
          </p:cNvPr>
          <p:cNvSpPr txBox="1"/>
          <p:nvPr/>
        </p:nvSpPr>
        <p:spPr>
          <a:xfrm>
            <a:off x="689808" y="50688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P(A)=P(A|B1)*P(B1)+P(A|B2)*P(B2)+P(A|B3)*P(B3)+P(AB4)*P(B4)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E6BE9D3-2797-8209-43AF-57547FCE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57" y="1446518"/>
            <a:ext cx="6000750" cy="1162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48FE72-89EC-1CF5-BF57-639CEBD27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957" y="2496536"/>
            <a:ext cx="5791200" cy="16205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F62192-BBB6-C0B6-CDF0-2FCCC13E6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957" y="4184260"/>
            <a:ext cx="7324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8F4237-9F21-D917-FD93-7CB560D6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2" y="1608471"/>
            <a:ext cx="5943600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73E44C-0CBD-3FDD-1152-BC9CF5F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06" y="3190667"/>
            <a:ext cx="5610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dirty="0"/>
              <a:t>马尔可夫网络</a:t>
            </a:r>
            <a:endParaRPr lang="en-GB" altLang="zh-CN" sz="3600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80"/>
          </a:p>
        </p:txBody>
      </p:sp>
    </p:spTree>
    <p:extLst>
      <p:ext uri="{BB962C8B-B14F-4D97-AF65-F5344CB8AC3E}">
        <p14:creationId xmlns:p14="http://schemas.microsoft.com/office/powerpoint/2010/main" val="20933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543D4B-1ADC-D7A8-FD8F-9913C061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4" y="2687397"/>
            <a:ext cx="5747835" cy="1744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06A689-0A37-0797-9813-F162DB838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408" y="2400094"/>
            <a:ext cx="3367882" cy="2319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4410131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马尔可夫网络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3CCB40-D05B-67E6-6EF5-91343D2A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53" y="1886427"/>
            <a:ext cx="3448050" cy="2428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E6B661-A409-A493-F8DB-E2F321F9A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857" y="1885676"/>
            <a:ext cx="3409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521368"/>
            <a:ext cx="4410131" cy="466932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隐马尔可夫模型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(HMM)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6B5C46-621D-8CE2-79A7-71ABC4428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4" y="4005289"/>
            <a:ext cx="5691632" cy="21611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1BCA6E-E7D3-3933-DE18-1743C5CA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725" y="3893385"/>
            <a:ext cx="4543425" cy="238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242552-B1E3-F57F-D039-3E33EF782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48" y="1351264"/>
            <a:ext cx="7036216" cy="22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3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A83AD3-CA5A-45BA-54A5-9154E7EF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2119312"/>
            <a:ext cx="8267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4771078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隐半马尔可夫模型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(HSMM)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2ECB22-694D-0004-7415-A49CC93C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5" y="2028573"/>
            <a:ext cx="9629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600" dirty="0"/>
              <a:t>N-gram</a:t>
            </a:r>
            <a:r>
              <a:rPr lang="zh-CN" altLang="en-US" sz="3600" dirty="0"/>
              <a:t>模型</a:t>
            </a:r>
            <a:endParaRPr lang="en-GB" altLang="zh-CN" sz="3600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80"/>
          </a:p>
        </p:txBody>
      </p:sp>
    </p:spTree>
    <p:extLst>
      <p:ext uri="{BB962C8B-B14F-4D97-AF65-F5344CB8AC3E}">
        <p14:creationId xmlns:p14="http://schemas.microsoft.com/office/powerpoint/2010/main" val="72727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9A2C79-D09F-7DFD-6280-BB5A38335711}"/>
              </a:ext>
            </a:extLst>
          </p:cNvPr>
          <p:cNvSpPr txBox="1"/>
          <p:nvPr/>
        </p:nvSpPr>
        <p:spPr>
          <a:xfrm>
            <a:off x="717189" y="1222330"/>
            <a:ext cx="8861271" cy="27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N-Gram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是一种基于统计语言模型的算法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基本思想：将文本里面的内容按照字节进行大小为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的滑动窗口操作，形成了长度是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的字节片段序列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应用：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n-gram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模型用于评估语句是否合理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9A2C79-D09F-7DFD-6280-BB5A38335711}"/>
              </a:ext>
            </a:extLst>
          </p:cNvPr>
          <p:cNvSpPr txBox="1"/>
          <p:nvPr/>
        </p:nvSpPr>
        <p:spPr>
          <a:xfrm>
            <a:off x="1013968" y="1278477"/>
            <a:ext cx="8861271" cy="137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N-Gram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是一种基于统计语言模型的算法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61472-AFE8-80A5-BBB6-C7888272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3" y="2024994"/>
            <a:ext cx="74485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dirty="0"/>
              <a:t>贝叶斯公式</a:t>
            </a:r>
            <a:endParaRPr lang="en-GB" altLang="zh-CN" sz="3600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80"/>
          </a:p>
        </p:txBody>
      </p:sp>
    </p:spTree>
    <p:extLst>
      <p:ext uri="{BB962C8B-B14F-4D97-AF65-F5344CB8AC3E}">
        <p14:creationId xmlns:p14="http://schemas.microsoft.com/office/powerpoint/2010/main" val="252867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贝叶斯公式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7189" y="1222330"/>
            <a:ext cx="8861271" cy="137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条件概率公式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P(A|B)=P(AB)/P(B)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8" name="Picture 4" descr="事 件 / &#10;事 件 B ">
            <a:extLst>
              <a:ext uri="{FF2B5EF4-FFF2-40B4-BE49-F238E27FC236}">
                <a16:creationId xmlns:a16="http://schemas.microsoft.com/office/drawing/2014/main" id="{7958F05F-453D-3B19-1D00-82E2E8018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10" y="2703918"/>
            <a:ext cx="57626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贝叶斯公式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7189" y="1222330"/>
            <a:ext cx="8861271" cy="229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全概率公式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多个条件概率推导出全概率公式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P(A)=P(AB1)+P(AB2)+P(AB3)+P(AB4)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再将条件概率公式代入：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P(A)=P(A|B1)*P(B1)+P(A|B2)*P(B2)+P(A|B3)*P(B3)+P(AB4)*P(B4)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45F17-AE2C-7709-A65C-9D4D4504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40" y="3520075"/>
            <a:ext cx="4672763" cy="32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贝叶斯公式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7188" y="1332532"/>
            <a:ext cx="8861271" cy="322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贝叶斯公式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	在条件概率公式（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P(A|B)=P(AB)/P(B)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）的基础上变形，得到如下公式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P(A)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是先验概率，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P(A|B)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是后验概率，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P(B|A)/P(B)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可能性函数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Likelyhood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），后验概率　＝　先验概率 ｘ 调整因子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B29E8B-FBD3-55C9-FFA3-4BC799716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49" y="2238220"/>
            <a:ext cx="2647950" cy="704850"/>
          </a:xfrm>
          <a:prstGeom prst="rect">
            <a:avLst/>
          </a:prstGeom>
        </p:spPr>
      </p:pic>
      <p:pic>
        <p:nvPicPr>
          <p:cNvPr id="6" name="Picture 4" descr="事 件 / &#10;事 件 B ">
            <a:extLst>
              <a:ext uri="{FF2B5EF4-FFF2-40B4-BE49-F238E27FC236}">
                <a16:creationId xmlns:a16="http://schemas.microsoft.com/office/drawing/2014/main" id="{3DBB2235-4679-2045-E5B1-47A4F3FD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41" y="4080537"/>
            <a:ext cx="4670008" cy="252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6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dirty="0"/>
              <a:t>贝叶斯网络（有向图模型）</a:t>
            </a:r>
            <a:endParaRPr lang="en-GB" altLang="zh-CN" sz="3600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80"/>
          </a:p>
        </p:txBody>
      </p:sp>
    </p:spTree>
    <p:extLst>
      <p:ext uri="{BB962C8B-B14F-4D97-AF65-F5344CB8AC3E}">
        <p14:creationId xmlns:p14="http://schemas.microsoft.com/office/powerpoint/2010/main" val="42824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贝叶斯网络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7189" y="1222330"/>
            <a:ext cx="8861271" cy="26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贝叶斯网络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(Bayesian network)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，又称信念网络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(Belief Network)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335824-BCE6-ECD4-5DCF-A37579E3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18" y="2160420"/>
            <a:ext cx="5657850" cy="3114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64DB07-5171-642C-5AC7-FC31525DC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80" y="5514548"/>
            <a:ext cx="5419725" cy="74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497305"/>
            <a:ext cx="3824594" cy="490995"/>
          </a:xfrm>
        </p:spPr>
        <p:txBody>
          <a:bodyPr/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贝叶斯网络的结构形式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0121" y="1278479"/>
            <a:ext cx="42174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共果关系（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 to head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P(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P(a)P(b)P(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c|a,b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65D5F8-E59C-A988-2CE7-625833542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21" y="3565177"/>
            <a:ext cx="3832809" cy="28155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D18BFB-2616-EDE5-53CB-56C4903B7E3D}"/>
              </a:ext>
            </a:extLst>
          </p:cNvPr>
          <p:cNvSpPr txBox="1"/>
          <p:nvPr/>
        </p:nvSpPr>
        <p:spPr>
          <a:xfrm>
            <a:off x="6161827" y="1278478"/>
            <a:ext cx="42174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共因关系（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Tail-to-tail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未知：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P(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)=P(c)P(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a|c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)P(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b|c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已知：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P(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a,b|c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)=P(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)/P(c)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756948-8BD9-41EC-3B7D-94DFDE43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579" y="3565177"/>
            <a:ext cx="3681664" cy="2895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1343</Words>
  <Application>Microsoft Office PowerPoint</Application>
  <PresentationFormat>宽屏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等线</vt:lpstr>
      <vt:lpstr>等线 Light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dale min</dc:creator>
  <cp:lastModifiedBy>dale min</cp:lastModifiedBy>
  <cp:revision>181</cp:revision>
  <dcterms:created xsi:type="dcterms:W3CDTF">2022-06-24T01:36:58Z</dcterms:created>
  <dcterms:modified xsi:type="dcterms:W3CDTF">2022-06-24T18:08:16Z</dcterms:modified>
</cp:coreProperties>
</file>