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7.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0.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2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3.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24.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5.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26.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7.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28.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29.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30.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31.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32.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33.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4.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5.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36.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37.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38.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9.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40.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41.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42.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43.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44.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45.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46.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47.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48.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20" r:id="rId2"/>
    <p:sldId id="2522" r:id="rId3"/>
    <p:sldId id="1078" r:id="rId4"/>
    <p:sldId id="2547" r:id="rId5"/>
    <p:sldId id="2548" r:id="rId6"/>
    <p:sldId id="2549" r:id="rId7"/>
    <p:sldId id="2550" r:id="rId8"/>
    <p:sldId id="2551" r:id="rId9"/>
    <p:sldId id="2552" r:id="rId10"/>
    <p:sldId id="2553" r:id="rId11"/>
    <p:sldId id="2528" r:id="rId12"/>
    <p:sldId id="813" r:id="rId13"/>
    <p:sldId id="2554" r:id="rId14"/>
    <p:sldId id="2555" r:id="rId15"/>
    <p:sldId id="2531" r:id="rId16"/>
    <p:sldId id="2532" r:id="rId17"/>
    <p:sldId id="2556" r:id="rId18"/>
    <p:sldId id="2557" r:id="rId19"/>
    <p:sldId id="2558" r:id="rId20"/>
    <p:sldId id="2559" r:id="rId21"/>
    <p:sldId id="2560" r:id="rId22"/>
    <p:sldId id="2561" r:id="rId23"/>
    <p:sldId id="2562" r:id="rId24"/>
    <p:sldId id="2563" r:id="rId25"/>
    <p:sldId id="2564" r:id="rId26"/>
    <p:sldId id="2565" r:id="rId27"/>
    <p:sldId id="2566" r:id="rId28"/>
    <p:sldId id="2567" r:id="rId29"/>
    <p:sldId id="2568" r:id="rId30"/>
    <p:sldId id="2569" r:id="rId31"/>
    <p:sldId id="2533" r:id="rId32"/>
    <p:sldId id="2534" r:id="rId33"/>
    <p:sldId id="2570" r:id="rId34"/>
    <p:sldId id="2571" r:id="rId35"/>
    <p:sldId id="2572" r:id="rId36"/>
    <p:sldId id="2573" r:id="rId37"/>
    <p:sldId id="2574" r:id="rId38"/>
    <p:sldId id="2575" r:id="rId39"/>
    <p:sldId id="2576" r:id="rId40"/>
    <p:sldId id="2577" r:id="rId41"/>
    <p:sldId id="2578" r:id="rId42"/>
    <p:sldId id="2579" r:id="rId43"/>
    <p:sldId id="2580" r:id="rId44"/>
    <p:sldId id="2582" r:id="rId45"/>
    <p:sldId id="2581" r:id="rId46"/>
    <p:sldId id="2583" r:id="rId47"/>
    <p:sldId id="2584" r:id="rId48"/>
    <p:sldId id="2585" r:id="rId49"/>
    <p:sldId id="2586"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86635" autoAdjust="0"/>
  </p:normalViewPr>
  <p:slideViewPr>
    <p:cSldViewPr snapToGrid="0">
      <p:cViewPr varScale="1">
        <p:scale>
          <a:sx n="97" d="100"/>
          <a:sy n="97" d="100"/>
        </p:scale>
        <p:origin x="2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5BD87-FF27-47B8-B5C6-79CA19421CA7}" type="datetimeFigureOut">
              <a:rPr lang="zh-CN" altLang="en-US" smtClean="0"/>
              <a:t>2022/5/14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7CCCA-C907-42F4-B759-0FDE8DBE4030}" type="slidenum">
              <a:rPr lang="zh-CN" altLang="en-US" smtClean="0"/>
              <a:t>‹#›</a:t>
            </a:fld>
            <a:endParaRPr lang="zh-CN" altLang="en-US"/>
          </a:p>
        </p:txBody>
      </p:sp>
    </p:spTree>
    <p:extLst>
      <p:ext uri="{BB962C8B-B14F-4D97-AF65-F5344CB8AC3E}">
        <p14:creationId xmlns:p14="http://schemas.microsoft.com/office/powerpoint/2010/main" val="113102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a:t>
            </a:fld>
            <a:endParaRPr lang="zh-CN" altLang="en-US"/>
          </a:p>
        </p:txBody>
      </p:sp>
    </p:spTree>
    <p:extLst>
      <p:ext uri="{BB962C8B-B14F-4D97-AF65-F5344CB8AC3E}">
        <p14:creationId xmlns:p14="http://schemas.microsoft.com/office/powerpoint/2010/main" val="92231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10</a:t>
            </a:fld>
            <a:endParaRPr lang="zh-CN" altLang="en-US"/>
          </a:p>
        </p:txBody>
      </p:sp>
    </p:spTree>
    <p:extLst>
      <p:ext uri="{BB962C8B-B14F-4D97-AF65-F5344CB8AC3E}">
        <p14:creationId xmlns:p14="http://schemas.microsoft.com/office/powerpoint/2010/main" val="3269598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11</a:t>
            </a:fld>
            <a:endParaRPr lang="zh-CN" altLang="en-US"/>
          </a:p>
        </p:txBody>
      </p:sp>
    </p:spTree>
    <p:extLst>
      <p:ext uri="{BB962C8B-B14F-4D97-AF65-F5344CB8AC3E}">
        <p14:creationId xmlns:p14="http://schemas.microsoft.com/office/powerpoint/2010/main" val="60161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12</a:t>
            </a:fld>
            <a:endParaRPr lang="zh-CN" altLang="en-US"/>
          </a:p>
        </p:txBody>
      </p:sp>
    </p:spTree>
    <p:extLst>
      <p:ext uri="{BB962C8B-B14F-4D97-AF65-F5344CB8AC3E}">
        <p14:creationId xmlns:p14="http://schemas.microsoft.com/office/powerpoint/2010/main" val="153171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对于这个函数，将</a:t>
            </a:r>
            <a:r>
              <a:rPr lang="en-US" altLang="zh-CN" dirty="0" err="1">
                <a:effectLst/>
              </a:rPr>
              <a:t>fuzzer</a:t>
            </a:r>
            <a:r>
              <a:rPr lang="zh-CN" altLang="en-US" dirty="0">
                <a:effectLst/>
              </a:rPr>
              <a:t>输入传递到每个</a:t>
            </a:r>
            <a:r>
              <a:rPr lang="en-US" altLang="zh-CN" dirty="0">
                <a:effectLst/>
              </a:rPr>
              <a:t>MMIO</a:t>
            </a:r>
            <a:r>
              <a:rPr lang="zh-CN" altLang="en-US" dirty="0">
                <a:effectLst/>
              </a:rPr>
              <a:t>访问的</a:t>
            </a:r>
            <a:r>
              <a:rPr lang="en-US" altLang="zh-CN" dirty="0">
                <a:effectLst/>
              </a:rPr>
              <a:t>naïve</a:t>
            </a:r>
            <a:r>
              <a:rPr lang="zh-CN" altLang="en-US" dirty="0">
                <a:effectLst/>
              </a:rPr>
              <a:t>建模方法的最小输入开销为</a:t>
            </a:r>
            <a:r>
              <a:rPr lang="en-US" altLang="zh-CN" dirty="0">
                <a:effectLst/>
              </a:rPr>
              <a:t>92%</a:t>
            </a:r>
            <a:r>
              <a:rPr lang="zh-CN" altLang="en-US" dirty="0">
                <a:effectLst/>
              </a:rPr>
              <a:t>。如果</a:t>
            </a:r>
            <a:r>
              <a:rPr lang="en-US" altLang="zh-CN" dirty="0" err="1">
                <a:effectLst/>
              </a:rPr>
              <a:t>fuzzer</a:t>
            </a:r>
            <a:r>
              <a:rPr lang="zh-CN" altLang="en-US" dirty="0">
                <a:effectLst/>
              </a:rPr>
              <a:t>需要多次尝试猜测</a:t>
            </a:r>
            <a:r>
              <a:rPr lang="en-US" altLang="zh-CN" dirty="0">
                <a:effectLst/>
              </a:rPr>
              <a:t>HAS_DATA</a:t>
            </a:r>
            <a:r>
              <a:rPr lang="zh-CN" altLang="en-US" dirty="0">
                <a:effectLst/>
              </a:rPr>
              <a:t>的值，实际开销可能会更大</a:t>
            </a:r>
            <a:endParaRPr lang="en-US" altLang="zh-CN" dirty="0">
              <a:effectLst/>
            </a:endParaRPr>
          </a:p>
          <a:p>
            <a:endParaRPr lang="en-US" altLang="zh-CN" dirty="0">
              <a:effectLst/>
            </a:endParaRPr>
          </a:p>
          <a:p>
            <a:r>
              <a:rPr lang="zh-CN" altLang="en-US" dirty="0">
                <a:effectLst/>
              </a:rPr>
              <a:t>固件只区分</a:t>
            </a:r>
            <a:r>
              <a:rPr lang="en-US" altLang="zh-CN" dirty="0">
                <a:effectLst/>
              </a:rPr>
              <a:t>2</a:t>
            </a:r>
            <a:r>
              <a:rPr lang="zh-CN" altLang="en-US" dirty="0">
                <a:effectLst/>
              </a:rPr>
              <a:t>种状态条件</a:t>
            </a:r>
            <a:r>
              <a:rPr lang="en-US" altLang="zh-CN" dirty="0">
                <a:effectLst/>
              </a:rPr>
              <a:t>(</a:t>
            </a:r>
            <a:r>
              <a:rPr lang="zh-CN" altLang="en-US" dirty="0">
                <a:effectLst/>
              </a:rPr>
              <a:t>特殊或非特殊</a:t>
            </a:r>
            <a:r>
              <a:rPr lang="en-US" altLang="zh-CN" dirty="0">
                <a:effectLst/>
              </a:rPr>
              <a:t>)</a:t>
            </a:r>
            <a:r>
              <a:rPr lang="zh-CN" altLang="en-US" dirty="0">
                <a:effectLst/>
              </a:rPr>
              <a:t>以及</a:t>
            </a:r>
            <a:r>
              <a:rPr lang="en-US" altLang="zh-CN" dirty="0">
                <a:effectLst/>
              </a:rPr>
              <a:t>4</a:t>
            </a:r>
            <a:r>
              <a:rPr lang="zh-CN" altLang="en-US" dirty="0">
                <a:effectLst/>
              </a:rPr>
              <a:t>种不同的操作</a:t>
            </a:r>
            <a:r>
              <a:rPr lang="en-US" altLang="zh-CN" dirty="0">
                <a:effectLst/>
              </a:rPr>
              <a:t>(A</a:t>
            </a:r>
            <a:r>
              <a:rPr lang="zh-CN" altLang="en-US" dirty="0">
                <a:effectLst/>
              </a:rPr>
              <a:t>、</a:t>
            </a:r>
            <a:r>
              <a:rPr lang="en-US" altLang="zh-CN" dirty="0">
                <a:effectLst/>
              </a:rPr>
              <a:t>B</a:t>
            </a:r>
            <a:r>
              <a:rPr lang="zh-CN" altLang="en-US" dirty="0">
                <a:effectLst/>
              </a:rPr>
              <a:t>、</a:t>
            </a:r>
            <a:r>
              <a:rPr lang="en-US" altLang="zh-CN" dirty="0">
                <a:effectLst/>
              </a:rPr>
              <a:t>C</a:t>
            </a:r>
            <a:r>
              <a:rPr lang="zh-CN" altLang="en-US" dirty="0">
                <a:effectLst/>
              </a:rPr>
              <a:t>或默认</a:t>
            </a:r>
            <a:r>
              <a:rPr lang="en-US" altLang="zh-CN" dirty="0">
                <a:effectLst/>
              </a:rPr>
              <a:t>)</a:t>
            </a:r>
            <a:r>
              <a:rPr lang="zh-CN" altLang="en-US" dirty="0">
                <a:effectLst/>
              </a:rPr>
              <a:t>。这些选择可以分别用</a:t>
            </a:r>
            <a:r>
              <a:rPr lang="en-US" altLang="zh-CN" dirty="0">
                <a:effectLst/>
              </a:rPr>
              <a:t>1</a:t>
            </a:r>
            <a:r>
              <a:rPr lang="zh-CN" altLang="en-US" dirty="0">
                <a:effectLst/>
              </a:rPr>
              <a:t>和</a:t>
            </a:r>
            <a:r>
              <a:rPr lang="en-US" altLang="zh-CN" dirty="0">
                <a:effectLst/>
              </a:rPr>
              <a:t>2</a:t>
            </a:r>
            <a:r>
              <a:rPr lang="zh-CN" altLang="en-US" dirty="0">
                <a:effectLst/>
              </a:rPr>
              <a:t>个有意义的比特表示，导致</a:t>
            </a:r>
            <a:r>
              <a:rPr lang="en-US" altLang="zh-CN" dirty="0">
                <a:effectLst/>
              </a:rPr>
              <a:t>94%</a:t>
            </a:r>
            <a:r>
              <a:rPr lang="zh-CN" altLang="en-US" dirty="0">
                <a:effectLst/>
              </a:rPr>
              <a:t>和</a:t>
            </a:r>
            <a:r>
              <a:rPr lang="en-US" altLang="zh-CN" dirty="0">
                <a:effectLst/>
              </a:rPr>
              <a:t>97%</a:t>
            </a:r>
            <a:r>
              <a:rPr lang="zh-CN" altLang="en-US" dirty="0">
                <a:effectLst/>
              </a:rPr>
              <a:t>的部分输入开销</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13</a:t>
            </a:fld>
            <a:endParaRPr lang="zh-CN" altLang="en-US"/>
          </a:p>
        </p:txBody>
      </p:sp>
    </p:spTree>
    <p:extLst>
      <p:ext uri="{BB962C8B-B14F-4D97-AF65-F5344CB8AC3E}">
        <p14:creationId xmlns:p14="http://schemas.microsoft.com/office/powerpoint/2010/main" val="69489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14</a:t>
            </a:fld>
            <a:endParaRPr lang="zh-CN" altLang="en-US"/>
          </a:p>
        </p:txBody>
      </p:sp>
    </p:spTree>
    <p:extLst>
      <p:ext uri="{BB962C8B-B14F-4D97-AF65-F5344CB8AC3E}">
        <p14:creationId xmlns:p14="http://schemas.microsoft.com/office/powerpoint/2010/main" val="919958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15</a:t>
            </a:fld>
            <a:endParaRPr lang="zh-CN" altLang="en-US"/>
          </a:p>
        </p:txBody>
      </p:sp>
    </p:spTree>
    <p:extLst>
      <p:ext uri="{BB962C8B-B14F-4D97-AF65-F5344CB8AC3E}">
        <p14:creationId xmlns:p14="http://schemas.microsoft.com/office/powerpoint/2010/main" val="392680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16</a:t>
            </a:fld>
            <a:endParaRPr lang="zh-CN" altLang="en-US"/>
          </a:p>
        </p:txBody>
      </p:sp>
    </p:spTree>
    <p:extLst>
      <p:ext uri="{BB962C8B-B14F-4D97-AF65-F5344CB8AC3E}">
        <p14:creationId xmlns:p14="http://schemas.microsoft.com/office/powerpoint/2010/main" val="53676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17</a:t>
            </a:fld>
            <a:endParaRPr lang="zh-CN" altLang="en-US"/>
          </a:p>
        </p:txBody>
      </p:sp>
    </p:spTree>
    <p:extLst>
      <p:ext uri="{BB962C8B-B14F-4D97-AF65-F5344CB8AC3E}">
        <p14:creationId xmlns:p14="http://schemas.microsoft.com/office/powerpoint/2010/main" val="553245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18</a:t>
            </a:fld>
            <a:endParaRPr lang="zh-CN" altLang="en-US"/>
          </a:p>
        </p:txBody>
      </p:sp>
    </p:spTree>
    <p:extLst>
      <p:ext uri="{BB962C8B-B14F-4D97-AF65-F5344CB8AC3E}">
        <p14:creationId xmlns:p14="http://schemas.microsoft.com/office/powerpoint/2010/main" val="2823827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19</a:t>
            </a:fld>
            <a:endParaRPr lang="zh-CN" altLang="en-US"/>
          </a:p>
        </p:txBody>
      </p:sp>
    </p:spTree>
    <p:extLst>
      <p:ext uri="{BB962C8B-B14F-4D97-AF65-F5344CB8AC3E}">
        <p14:creationId xmlns:p14="http://schemas.microsoft.com/office/powerpoint/2010/main" val="412503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2</a:t>
            </a:fld>
            <a:endParaRPr lang="zh-CN" altLang="en-US"/>
          </a:p>
        </p:txBody>
      </p:sp>
    </p:spTree>
    <p:extLst>
      <p:ext uri="{BB962C8B-B14F-4D97-AF65-F5344CB8AC3E}">
        <p14:creationId xmlns:p14="http://schemas.microsoft.com/office/powerpoint/2010/main" val="1499344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20</a:t>
            </a:fld>
            <a:endParaRPr lang="zh-CN" altLang="en-US"/>
          </a:p>
        </p:txBody>
      </p:sp>
    </p:spTree>
    <p:extLst>
      <p:ext uri="{BB962C8B-B14F-4D97-AF65-F5344CB8AC3E}">
        <p14:creationId xmlns:p14="http://schemas.microsoft.com/office/powerpoint/2010/main" val="3697616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21</a:t>
            </a:fld>
            <a:endParaRPr lang="zh-CN" altLang="en-US"/>
          </a:p>
        </p:txBody>
      </p:sp>
    </p:spTree>
    <p:extLst>
      <p:ext uri="{BB962C8B-B14F-4D97-AF65-F5344CB8AC3E}">
        <p14:creationId xmlns:p14="http://schemas.microsoft.com/office/powerpoint/2010/main" val="1311681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22</a:t>
            </a:fld>
            <a:endParaRPr lang="zh-CN" altLang="en-US"/>
          </a:p>
        </p:txBody>
      </p:sp>
    </p:spTree>
    <p:extLst>
      <p:ext uri="{BB962C8B-B14F-4D97-AF65-F5344CB8AC3E}">
        <p14:creationId xmlns:p14="http://schemas.microsoft.com/office/powerpoint/2010/main" val="330991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23</a:t>
            </a:fld>
            <a:endParaRPr lang="zh-CN" altLang="en-US"/>
          </a:p>
        </p:txBody>
      </p:sp>
    </p:spTree>
    <p:extLst>
      <p:ext uri="{BB962C8B-B14F-4D97-AF65-F5344CB8AC3E}">
        <p14:creationId xmlns:p14="http://schemas.microsoft.com/office/powerpoint/2010/main" val="871713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24</a:t>
            </a:fld>
            <a:endParaRPr lang="zh-CN" altLang="en-US"/>
          </a:p>
        </p:txBody>
      </p:sp>
    </p:spTree>
    <p:extLst>
      <p:ext uri="{BB962C8B-B14F-4D97-AF65-F5344CB8AC3E}">
        <p14:creationId xmlns:p14="http://schemas.microsoft.com/office/powerpoint/2010/main" val="1162631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25</a:t>
            </a:fld>
            <a:endParaRPr lang="zh-CN" altLang="en-US"/>
          </a:p>
        </p:txBody>
      </p:sp>
    </p:spTree>
    <p:extLst>
      <p:ext uri="{BB962C8B-B14F-4D97-AF65-F5344CB8AC3E}">
        <p14:creationId xmlns:p14="http://schemas.microsoft.com/office/powerpoint/2010/main" val="1402075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26</a:t>
            </a:fld>
            <a:endParaRPr lang="zh-CN" altLang="en-US"/>
          </a:p>
        </p:txBody>
      </p:sp>
    </p:spTree>
    <p:extLst>
      <p:ext uri="{BB962C8B-B14F-4D97-AF65-F5344CB8AC3E}">
        <p14:creationId xmlns:p14="http://schemas.microsoft.com/office/powerpoint/2010/main" val="3311910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27</a:t>
            </a:fld>
            <a:endParaRPr lang="zh-CN" altLang="en-US"/>
          </a:p>
        </p:txBody>
      </p:sp>
    </p:spTree>
    <p:extLst>
      <p:ext uri="{BB962C8B-B14F-4D97-AF65-F5344CB8AC3E}">
        <p14:creationId xmlns:p14="http://schemas.microsoft.com/office/powerpoint/2010/main" val="1963089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28</a:t>
            </a:fld>
            <a:endParaRPr lang="zh-CN" altLang="en-US"/>
          </a:p>
        </p:txBody>
      </p:sp>
    </p:spTree>
    <p:extLst>
      <p:ext uri="{BB962C8B-B14F-4D97-AF65-F5344CB8AC3E}">
        <p14:creationId xmlns:p14="http://schemas.microsoft.com/office/powerpoint/2010/main" val="1922530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为了进一步解释，我们再次查看图</a:t>
            </a:r>
            <a:r>
              <a:rPr lang="en-US" altLang="zh-CN" dirty="0">
                <a:effectLst/>
              </a:rPr>
              <a:t>2</a:t>
            </a:r>
            <a:r>
              <a:rPr lang="zh-CN" altLang="en-US" dirty="0">
                <a:effectLst/>
              </a:rPr>
              <a:t>中</a:t>
            </a:r>
            <a:r>
              <a:rPr lang="en-US" altLang="zh-CN" dirty="0">
                <a:effectLst/>
              </a:rPr>
              <a:t>1</a:t>
            </a:r>
            <a:r>
              <a:rPr lang="zh-CN" altLang="en-US" dirty="0">
                <a:effectLst/>
              </a:rPr>
              <a:t>所示的串行外围设备状态繁忙检查。在逐步执行循环时，我们的符号执行到达比较，并将执行分成两个状态</a:t>
            </a:r>
            <a:r>
              <a:rPr lang="en-US" altLang="zh-CN" dirty="0">
                <a:effectLst/>
              </a:rPr>
              <a:t>—</a:t>
            </a:r>
            <a:r>
              <a:rPr lang="zh-CN" altLang="en-US" dirty="0">
                <a:effectLst/>
              </a:rPr>
              <a:t>一个退出循环，另一个接受额外的循环迭代。：通过生成多个这样的状态并检查路径约束，我们可以表明，对于每个退出循环的状态，硬件生成的值必须在最后一次访问期间等于</a:t>
            </a:r>
            <a:r>
              <a:rPr lang="en-US" altLang="zh-CN" dirty="0">
                <a:effectLst/>
              </a:rPr>
              <a:t>HAS_DATA</a:t>
            </a:r>
            <a:r>
              <a:rPr lang="zh-CN" altLang="en-US" dirty="0">
                <a:effectLst/>
              </a:rPr>
              <a:t>，而之前的访问必须与</a:t>
            </a:r>
            <a:r>
              <a:rPr lang="en-US" altLang="zh-CN" dirty="0">
                <a:effectLst/>
              </a:rPr>
              <a:t>HAS_DATA</a:t>
            </a:r>
            <a:r>
              <a:rPr lang="zh-CN" altLang="en-US" dirty="0">
                <a:effectLst/>
              </a:rPr>
              <a:t>不同。因此，如果硬件生成的值不等于</a:t>
            </a:r>
            <a:r>
              <a:rPr lang="en-US" altLang="zh-CN" dirty="0">
                <a:effectLst/>
              </a:rPr>
              <a:t>HAS_DATA</a:t>
            </a:r>
            <a:r>
              <a:rPr lang="zh-CN" altLang="en-US" dirty="0">
                <a:effectLst/>
              </a:rPr>
              <a:t>，固件的执行就不会继续。我们可以使用这个信息来分配常量模型，用</a:t>
            </a:r>
            <a:r>
              <a:rPr lang="en-US" altLang="zh-CN" dirty="0">
                <a:effectLst/>
              </a:rPr>
              <a:t>HAS_DATA</a:t>
            </a:r>
            <a:r>
              <a:rPr lang="zh-CN" altLang="en-US" dirty="0">
                <a:effectLst/>
              </a:rPr>
              <a:t>的值进行参数化。类似地，对于</a:t>
            </a:r>
            <a:r>
              <a:rPr lang="en-US" altLang="zh-CN" dirty="0">
                <a:effectLst/>
              </a:rPr>
              <a:t>2</a:t>
            </a:r>
            <a:r>
              <a:rPr lang="zh-CN" altLang="en-US" dirty="0">
                <a:effectLst/>
              </a:rPr>
              <a:t>中的</a:t>
            </a:r>
            <a:r>
              <a:rPr lang="en-US" altLang="zh-CN" dirty="0">
                <a:effectLst/>
              </a:rPr>
              <a:t>GPIO</a:t>
            </a:r>
            <a:r>
              <a:rPr lang="zh-CN" altLang="en-US" dirty="0">
                <a:effectLst/>
              </a:rPr>
              <a:t>更新，</a:t>
            </a:r>
            <a:r>
              <a:rPr lang="en-US" altLang="zh-CN" dirty="0">
                <a:effectLst/>
              </a:rPr>
              <a:t>DSE</a:t>
            </a:r>
            <a:r>
              <a:rPr lang="zh-CN" altLang="en-US" dirty="0">
                <a:effectLst/>
              </a:rPr>
              <a:t>将显示查询到的硬件生成的值只被写回一个</a:t>
            </a:r>
            <a:r>
              <a:rPr lang="en-US" altLang="zh-CN" dirty="0">
                <a:effectLst/>
              </a:rPr>
              <a:t>MMIO</a:t>
            </a:r>
            <a:r>
              <a:rPr lang="zh-CN" altLang="en-US" dirty="0">
                <a:effectLst/>
              </a:rPr>
              <a:t>地址，而没有涉及到对执行状态的约束。因此，我们给传递模型赋值。最后，对于</a:t>
            </a:r>
            <a:r>
              <a:rPr lang="en-US" altLang="zh-CN" dirty="0">
                <a:effectLst/>
              </a:rPr>
              <a:t>3,DSE</a:t>
            </a:r>
            <a:r>
              <a:rPr lang="zh-CN" altLang="en-US" dirty="0">
                <a:effectLst/>
              </a:rPr>
              <a:t>显示虽然路径本身不存在约束，但函数返回硬件生成的值的屏蔽部分。当</a:t>
            </a:r>
            <a:r>
              <a:rPr lang="en-US" altLang="zh-CN" dirty="0">
                <a:effectLst/>
              </a:rPr>
              <a:t>DSE</a:t>
            </a:r>
            <a:r>
              <a:rPr lang="zh-CN" altLang="en-US" dirty="0">
                <a:effectLst/>
              </a:rPr>
              <a:t>在函数边界终止时</a:t>
            </a:r>
            <a:r>
              <a:rPr lang="en-US" altLang="zh-CN" dirty="0">
                <a:effectLst/>
              </a:rPr>
              <a:t>(</a:t>
            </a:r>
            <a:r>
              <a:rPr lang="zh-CN" altLang="en-US" dirty="0">
                <a:effectLst/>
              </a:rPr>
              <a:t>为了避免路径爆炸</a:t>
            </a:r>
            <a:r>
              <a:rPr lang="en-US" altLang="zh-CN" dirty="0">
                <a:effectLst/>
              </a:rPr>
              <a:t>)</a:t>
            </a:r>
            <a:r>
              <a:rPr lang="zh-CN" altLang="en-US" dirty="0">
                <a:effectLst/>
              </a:rPr>
              <a:t>，我们分配一个</a:t>
            </a:r>
            <a:r>
              <a:rPr lang="en-US" altLang="zh-CN" dirty="0" err="1">
                <a:effectLst/>
              </a:rPr>
              <a:t>Bitextract</a:t>
            </a:r>
            <a:r>
              <a:rPr lang="zh-CN" altLang="en-US" dirty="0">
                <a:effectLst/>
              </a:rPr>
              <a:t>模型</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29</a:t>
            </a:fld>
            <a:endParaRPr lang="zh-CN" altLang="en-US"/>
          </a:p>
        </p:txBody>
      </p:sp>
    </p:spTree>
    <p:extLst>
      <p:ext uri="{BB962C8B-B14F-4D97-AF65-F5344CB8AC3E}">
        <p14:creationId xmlns:p14="http://schemas.microsoft.com/office/powerpoint/2010/main" val="3019172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3</a:t>
            </a:fld>
            <a:endParaRPr lang="zh-CN" altLang="en-US"/>
          </a:p>
        </p:txBody>
      </p:sp>
    </p:spTree>
    <p:extLst>
      <p:ext uri="{BB962C8B-B14F-4D97-AF65-F5344CB8AC3E}">
        <p14:creationId xmlns:p14="http://schemas.microsoft.com/office/powerpoint/2010/main" val="413372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30</a:t>
            </a:fld>
            <a:endParaRPr lang="zh-CN" altLang="en-US"/>
          </a:p>
        </p:txBody>
      </p:sp>
    </p:spTree>
    <p:extLst>
      <p:ext uri="{BB962C8B-B14F-4D97-AF65-F5344CB8AC3E}">
        <p14:creationId xmlns:p14="http://schemas.microsoft.com/office/powerpoint/2010/main" val="2760366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31</a:t>
            </a:fld>
            <a:endParaRPr lang="zh-CN" altLang="en-US"/>
          </a:p>
        </p:txBody>
      </p:sp>
    </p:spTree>
    <p:extLst>
      <p:ext uri="{BB962C8B-B14F-4D97-AF65-F5344CB8AC3E}">
        <p14:creationId xmlns:p14="http://schemas.microsoft.com/office/powerpoint/2010/main" val="677816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32</a:t>
            </a:fld>
            <a:endParaRPr lang="zh-CN" altLang="en-US"/>
          </a:p>
        </p:txBody>
      </p:sp>
    </p:spTree>
    <p:extLst>
      <p:ext uri="{BB962C8B-B14F-4D97-AF65-F5344CB8AC3E}">
        <p14:creationId xmlns:p14="http://schemas.microsoft.com/office/powerpoint/2010/main" val="1936648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33</a:t>
            </a:fld>
            <a:endParaRPr lang="zh-CN" altLang="en-US"/>
          </a:p>
        </p:txBody>
      </p:sp>
    </p:spTree>
    <p:extLst>
      <p:ext uri="{BB962C8B-B14F-4D97-AF65-F5344CB8AC3E}">
        <p14:creationId xmlns:p14="http://schemas.microsoft.com/office/powerpoint/2010/main" val="4140918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34</a:t>
            </a:fld>
            <a:endParaRPr lang="zh-CN" altLang="en-US"/>
          </a:p>
        </p:txBody>
      </p:sp>
    </p:spTree>
    <p:extLst>
      <p:ext uri="{BB962C8B-B14F-4D97-AF65-F5344CB8AC3E}">
        <p14:creationId xmlns:p14="http://schemas.microsoft.com/office/powerpoint/2010/main" val="4190381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35</a:t>
            </a:fld>
            <a:endParaRPr lang="zh-CN" altLang="en-US"/>
          </a:p>
        </p:txBody>
      </p:sp>
    </p:spTree>
    <p:extLst>
      <p:ext uri="{BB962C8B-B14F-4D97-AF65-F5344CB8AC3E}">
        <p14:creationId xmlns:p14="http://schemas.microsoft.com/office/powerpoint/2010/main" val="1931426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36</a:t>
            </a:fld>
            <a:endParaRPr lang="zh-CN" altLang="en-US"/>
          </a:p>
        </p:txBody>
      </p:sp>
    </p:spTree>
    <p:extLst>
      <p:ext uri="{BB962C8B-B14F-4D97-AF65-F5344CB8AC3E}">
        <p14:creationId xmlns:p14="http://schemas.microsoft.com/office/powerpoint/2010/main" val="1293963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37</a:t>
            </a:fld>
            <a:endParaRPr lang="zh-CN" altLang="en-US"/>
          </a:p>
        </p:txBody>
      </p:sp>
    </p:spTree>
    <p:extLst>
      <p:ext uri="{BB962C8B-B14F-4D97-AF65-F5344CB8AC3E}">
        <p14:creationId xmlns:p14="http://schemas.microsoft.com/office/powerpoint/2010/main" val="4680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tahoma" panose="020B0604030504040204" pitchFamily="34" charset="0"/>
              </a:rPr>
              <a:t>可视化地显示发现密码单个字符所花费的时间。在这些实验的基础上，我们收集了</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操作的几个方面的额外指标</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38</a:t>
            </a:fld>
            <a:endParaRPr lang="zh-CN" altLang="en-US"/>
          </a:p>
        </p:txBody>
      </p:sp>
    </p:spTree>
    <p:extLst>
      <p:ext uri="{BB962C8B-B14F-4D97-AF65-F5344CB8AC3E}">
        <p14:creationId xmlns:p14="http://schemas.microsoft.com/office/powerpoint/2010/main" val="3039268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39</a:t>
            </a:fld>
            <a:endParaRPr lang="zh-CN" altLang="en-US"/>
          </a:p>
        </p:txBody>
      </p:sp>
    </p:spTree>
    <p:extLst>
      <p:ext uri="{BB962C8B-B14F-4D97-AF65-F5344CB8AC3E}">
        <p14:creationId xmlns:p14="http://schemas.microsoft.com/office/powerpoint/2010/main" val="125073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4</a:t>
            </a:fld>
            <a:endParaRPr lang="zh-CN" altLang="en-US"/>
          </a:p>
        </p:txBody>
      </p:sp>
    </p:spTree>
    <p:extLst>
      <p:ext uri="{BB962C8B-B14F-4D97-AF65-F5344CB8AC3E}">
        <p14:creationId xmlns:p14="http://schemas.microsoft.com/office/powerpoint/2010/main" val="41079577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40</a:t>
            </a:fld>
            <a:endParaRPr lang="zh-CN" altLang="en-US"/>
          </a:p>
        </p:txBody>
      </p:sp>
    </p:spTree>
    <p:extLst>
      <p:ext uri="{BB962C8B-B14F-4D97-AF65-F5344CB8AC3E}">
        <p14:creationId xmlns:p14="http://schemas.microsoft.com/office/powerpoint/2010/main" val="9489799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41</a:t>
            </a:fld>
            <a:endParaRPr lang="zh-CN" altLang="en-US"/>
          </a:p>
        </p:txBody>
      </p:sp>
    </p:spTree>
    <p:extLst>
      <p:ext uri="{BB962C8B-B14F-4D97-AF65-F5344CB8AC3E}">
        <p14:creationId xmlns:p14="http://schemas.microsoft.com/office/powerpoint/2010/main" val="2257539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42</a:t>
            </a:fld>
            <a:endParaRPr lang="zh-CN" altLang="en-US"/>
          </a:p>
        </p:txBody>
      </p:sp>
    </p:spTree>
    <p:extLst>
      <p:ext uri="{BB962C8B-B14F-4D97-AF65-F5344CB8AC3E}">
        <p14:creationId xmlns:p14="http://schemas.microsoft.com/office/powerpoint/2010/main" val="39229204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43</a:t>
            </a:fld>
            <a:endParaRPr lang="zh-CN" altLang="en-US"/>
          </a:p>
        </p:txBody>
      </p:sp>
    </p:spTree>
    <p:extLst>
      <p:ext uri="{BB962C8B-B14F-4D97-AF65-F5344CB8AC3E}">
        <p14:creationId xmlns:p14="http://schemas.microsoft.com/office/powerpoint/2010/main" val="1344199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44</a:t>
            </a:fld>
            <a:endParaRPr lang="zh-CN" altLang="en-US"/>
          </a:p>
        </p:txBody>
      </p:sp>
    </p:spTree>
    <p:extLst>
      <p:ext uri="{BB962C8B-B14F-4D97-AF65-F5344CB8AC3E}">
        <p14:creationId xmlns:p14="http://schemas.microsoft.com/office/powerpoint/2010/main" val="3055281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45</a:t>
            </a:fld>
            <a:endParaRPr lang="zh-CN" altLang="en-US"/>
          </a:p>
        </p:txBody>
      </p:sp>
    </p:spTree>
    <p:extLst>
      <p:ext uri="{BB962C8B-B14F-4D97-AF65-F5344CB8AC3E}">
        <p14:creationId xmlns:p14="http://schemas.microsoft.com/office/powerpoint/2010/main" val="34155961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46</a:t>
            </a:fld>
            <a:endParaRPr lang="zh-CN" altLang="en-US"/>
          </a:p>
        </p:txBody>
      </p:sp>
    </p:spTree>
    <p:extLst>
      <p:ext uri="{BB962C8B-B14F-4D97-AF65-F5344CB8AC3E}">
        <p14:creationId xmlns:p14="http://schemas.microsoft.com/office/powerpoint/2010/main" val="936326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47</a:t>
            </a:fld>
            <a:endParaRPr lang="zh-CN" altLang="en-US"/>
          </a:p>
        </p:txBody>
      </p:sp>
    </p:spTree>
    <p:extLst>
      <p:ext uri="{BB962C8B-B14F-4D97-AF65-F5344CB8AC3E}">
        <p14:creationId xmlns:p14="http://schemas.microsoft.com/office/powerpoint/2010/main" val="1086571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48</a:t>
            </a:fld>
            <a:endParaRPr lang="zh-CN" altLang="en-US"/>
          </a:p>
        </p:txBody>
      </p:sp>
    </p:spTree>
    <p:extLst>
      <p:ext uri="{BB962C8B-B14F-4D97-AF65-F5344CB8AC3E}">
        <p14:creationId xmlns:p14="http://schemas.microsoft.com/office/powerpoint/2010/main" val="19290948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49</a:t>
            </a:fld>
            <a:endParaRPr lang="zh-CN" altLang="en-US"/>
          </a:p>
        </p:txBody>
      </p:sp>
    </p:spTree>
    <p:extLst>
      <p:ext uri="{BB962C8B-B14F-4D97-AF65-F5344CB8AC3E}">
        <p14:creationId xmlns:p14="http://schemas.microsoft.com/office/powerpoint/2010/main" val="52270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5</a:t>
            </a:fld>
            <a:endParaRPr lang="zh-CN" altLang="en-US"/>
          </a:p>
        </p:txBody>
      </p:sp>
    </p:spTree>
    <p:extLst>
      <p:ext uri="{BB962C8B-B14F-4D97-AF65-F5344CB8AC3E}">
        <p14:creationId xmlns:p14="http://schemas.microsoft.com/office/powerpoint/2010/main" val="264775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6</a:t>
            </a:fld>
            <a:endParaRPr lang="zh-CN" altLang="en-US"/>
          </a:p>
        </p:txBody>
      </p:sp>
    </p:spTree>
    <p:extLst>
      <p:ext uri="{BB962C8B-B14F-4D97-AF65-F5344CB8AC3E}">
        <p14:creationId xmlns:p14="http://schemas.microsoft.com/office/powerpoint/2010/main" val="117315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7</a:t>
            </a:fld>
            <a:endParaRPr lang="zh-CN" altLang="en-US"/>
          </a:p>
        </p:txBody>
      </p:sp>
    </p:spTree>
    <p:extLst>
      <p:ext uri="{BB962C8B-B14F-4D97-AF65-F5344CB8AC3E}">
        <p14:creationId xmlns:p14="http://schemas.microsoft.com/office/powerpoint/2010/main" val="267861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8</a:t>
            </a:fld>
            <a:endParaRPr lang="zh-CN" altLang="en-US"/>
          </a:p>
        </p:txBody>
      </p:sp>
    </p:spTree>
    <p:extLst>
      <p:ext uri="{BB962C8B-B14F-4D97-AF65-F5344CB8AC3E}">
        <p14:creationId xmlns:p14="http://schemas.microsoft.com/office/powerpoint/2010/main" val="331853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9</a:t>
            </a:fld>
            <a:endParaRPr lang="zh-CN" altLang="en-US"/>
          </a:p>
        </p:txBody>
      </p:sp>
    </p:spTree>
    <p:extLst>
      <p:ext uri="{BB962C8B-B14F-4D97-AF65-F5344CB8AC3E}">
        <p14:creationId xmlns:p14="http://schemas.microsoft.com/office/powerpoint/2010/main" val="252031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8FC1B-CC35-4CCB-851F-A03F4EFE9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FF9252-558F-474B-A1D8-389864EB9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6A2713-972B-4B54-B6B1-DB0D38016106}"/>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12D8FA6F-0BD6-4240-AE9C-3DF5508DE9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C53E1-DA7E-4FDB-93C6-446674374C05}"/>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98969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341EA-62D1-4227-B16E-F33A92AC53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E56E49-A34C-4525-98D1-041D3E1F44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55512F-F483-4C31-B186-33B08D470E2F}"/>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779F323C-1B63-47DE-9DCF-C44F661FBB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EFA2FB-4991-4898-9B92-BED63CA6F1FE}"/>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63279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D625D1-8303-4960-BB91-969BCA2E04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428C36-B3A0-4340-AAF7-5B055AA453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3298E4-27EE-48AA-9A87-CF5CC89C3AC0}"/>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2DF9136D-6DDA-49CF-B0E2-D0CCBB5C83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77E124-EDB4-4AA3-83D3-28D3360D3030}"/>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33405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0BC2C-1645-4113-871D-F90F2D23C0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AC9D17-EDB7-4BB2-A9BE-16B2B77A3C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21D668-1A3A-4103-86D5-4B8F7E01BA7B}"/>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FCA24ECA-3EAB-4809-B055-CAF5AC913F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15462A-E63F-4AF4-9E97-C1019B9D5C0C}"/>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9956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F31BA-9E14-41A7-B924-4A7726061D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DFBEA4-9807-4FF7-AE5A-15CFAAFC1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35309E4-0891-4C4E-968F-FC5611BC85B8}"/>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7B692C0B-17FF-406F-8230-43567FBC4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8FF7FB-7710-4047-B984-8B6B085F4BE8}"/>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1232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62DD5-4459-4F85-AE74-9C649D0A24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EBB907-B4BD-4AD6-B57C-63F630DA66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744503-85E8-44C3-8BB0-5D35265AA71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9E2677D-5ACA-41DD-8BC3-D89020E007A7}"/>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6665422C-1DCA-4CB3-A2EA-DC77DE870F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66C704-1657-4EF6-AE24-3922801BB3CA}"/>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350128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6E743-B208-4494-A00B-5324777CAF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ADC427-C290-41F7-B2FF-940144F15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17FD19-AA69-4FB9-9A32-44241DA90E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0309D-D3AF-441A-A7A4-11B9EAC42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C57943-A9EE-4AC5-B106-DFDFC35EFE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2586FB-B9A6-4A8C-B6EC-6FE03E1C8FB0}"/>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8" name="页脚占位符 7">
            <a:extLst>
              <a:ext uri="{FF2B5EF4-FFF2-40B4-BE49-F238E27FC236}">
                <a16:creationId xmlns:a16="http://schemas.microsoft.com/office/drawing/2014/main" id="{A943902A-2371-4BAE-BFE9-D8FCB745E8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3C68DA-46C3-46CC-A016-CACBC7728496}"/>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61882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D35E6-F474-4454-ABD4-EBF883C8E4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0D2A30-2465-4879-AC73-FFC08659A9FE}"/>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4" name="页脚占位符 3">
            <a:extLst>
              <a:ext uri="{FF2B5EF4-FFF2-40B4-BE49-F238E27FC236}">
                <a16:creationId xmlns:a16="http://schemas.microsoft.com/office/drawing/2014/main" id="{1B0B820A-DE37-45C4-B8EB-E7EE8FFDAC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539DC9-AE54-4348-A0FE-A6BBD9AFE894}"/>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06668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1893B-63C0-4E4A-934F-BBA62CA4A575}"/>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3" name="页脚占位符 2">
            <a:extLst>
              <a:ext uri="{FF2B5EF4-FFF2-40B4-BE49-F238E27FC236}">
                <a16:creationId xmlns:a16="http://schemas.microsoft.com/office/drawing/2014/main" id="{00770406-2317-49C0-9DD2-4F4672951E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FE7482-441B-4127-B4F4-598FFD9F38A4}"/>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388091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A43B-11B0-4E2A-988D-B376F26579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EC72FA-2C2F-4D90-9712-B245F21DC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76F112-49CA-4B42-9C3C-14763706E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71A287-1A9D-4AD2-840F-ADD35D8456B6}"/>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9E4A81E1-63C3-41EE-B3AB-34DD42A77C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EDA319-FA52-437B-A00A-004B804FD4AB}"/>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7936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C21B1-6BA1-4D81-919C-50E46D50D4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538507-41CA-40B9-A863-8B4306511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650839-1E67-477D-93BB-B868F1250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0F61B2-7F1C-436A-B64F-8E10EE5DAFE2}"/>
              </a:ext>
            </a:extLst>
          </p:cNvPr>
          <p:cNvSpPr>
            <a:spLocks noGrp="1"/>
          </p:cNvSpPr>
          <p:nvPr>
            <p:ph type="dt" sz="half" idx="10"/>
          </p:nvPr>
        </p:nvSpPr>
        <p:spPr/>
        <p:txBody>
          <a:bodyPr/>
          <a:lstStyle/>
          <a:p>
            <a:fld id="{650852EF-45EA-4F77-9A70-B11A505EACC1}"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02C091F6-E58E-4B36-AFAA-9AF2C8C6E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9FF002-1686-4F48-99C7-E777D811DED2}"/>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22102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28BEA1-FF21-4C00-AEB3-C47ECC6C8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A04D36-7352-42FA-B683-B4C7A45A9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9A64AB-B10D-4B46-8679-5D09CDC42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852EF-45EA-4F77-9A70-B11A505EACC1}"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2E34A2DE-2319-4538-826A-14E168430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2C8099-6B44-4D60-AC56-D5BBC0D3A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17763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1.xml"/><Relationship Id="rId5" Type="http://schemas.openxmlformats.org/officeDocument/2006/relationships/tags" Target="../tags/tag6.xml"/><Relationship Id="rId10"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62.xml"/><Relationship Id="rId7"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17.png"/><Relationship Id="rId5" Type="http://schemas.openxmlformats.org/officeDocument/2006/relationships/tags" Target="../tags/tag64.xml"/><Relationship Id="rId10" Type="http://schemas.openxmlformats.org/officeDocument/2006/relationships/image" Target="../media/image16.png"/><Relationship Id="rId4" Type="http://schemas.openxmlformats.org/officeDocument/2006/relationships/tags" Target="../tags/tag63.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75.xml"/><Relationship Id="rId7"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81.xml"/><Relationship Id="rId7"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10" Type="http://schemas.openxmlformats.org/officeDocument/2006/relationships/image" Target="../media/image19.png"/><Relationship Id="rId4" Type="http://schemas.openxmlformats.org/officeDocument/2006/relationships/tags" Target="../tags/tag82.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87.xml"/><Relationship Id="rId7"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00.xml"/><Relationship Id="rId7"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06.xml"/><Relationship Id="rId7"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12.xml"/><Relationship Id="rId7"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118.xml"/><Relationship Id="rId7"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24.xml"/><Relationship Id="rId7"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30.xml"/><Relationship Id="rId7"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36.xml"/><Relationship Id="rId7"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42.xml"/><Relationship Id="rId7" Type="http://schemas.openxmlformats.org/officeDocument/2006/relationships/slideLayout" Target="../slideLayouts/slideLayout7.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48.xml"/><Relationship Id="rId7"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54.xml"/><Relationship Id="rId7" Type="http://schemas.openxmlformats.org/officeDocument/2006/relationships/slideLayout" Target="../slideLayouts/slideLayout7.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60.xml"/><Relationship Id="rId7" Type="http://schemas.openxmlformats.org/officeDocument/2006/relationships/slideLayout" Target="../slideLayouts/slideLayout7.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66.xml"/><Relationship Id="rId7" Type="http://schemas.openxmlformats.org/officeDocument/2006/relationships/slideLayout" Target="../slideLayouts/slideLayout7.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72.xml"/><Relationship Id="rId7" Type="http://schemas.openxmlformats.org/officeDocument/2006/relationships/slideLayout" Target="../slideLayouts/slideLayout7.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78.xml"/><Relationship Id="rId7" Type="http://schemas.openxmlformats.org/officeDocument/2006/relationships/slideLayout" Target="../slideLayouts/slideLayout7.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0.xml"/><Relationship Id="rId7"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2.png"/><Relationship Id="rId4" Type="http://schemas.openxmlformats.org/officeDocument/2006/relationships/tags" Target="../tags/tag21.xml"/><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184.xml"/><Relationship Id="rId7" Type="http://schemas.openxmlformats.org/officeDocument/2006/relationships/slideLayout" Target="../slideLayouts/slideLayout7.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9"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97.xml"/><Relationship Id="rId7" Type="http://schemas.openxmlformats.org/officeDocument/2006/relationships/slideLayout" Target="../slideLayouts/slideLayout7.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203.xml"/><Relationship Id="rId7" Type="http://schemas.openxmlformats.org/officeDocument/2006/relationships/slideLayout" Target="../slideLayouts/slideLayout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209.xml"/><Relationship Id="rId7" Type="http://schemas.openxmlformats.org/officeDocument/2006/relationships/slideLayout" Target="../slideLayouts/slideLayout7.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215.xml"/><Relationship Id="rId7" Type="http://schemas.openxmlformats.org/officeDocument/2006/relationships/slideLayout" Target="../slideLayouts/slideLayout7.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221.xml"/><Relationship Id="rId7" Type="http://schemas.openxmlformats.org/officeDocument/2006/relationships/slideLayout" Target="../slideLayouts/slideLayout7.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9" Type="http://schemas.openxmlformats.org/officeDocument/2006/relationships/image" Target="../media/image25.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227.xml"/><Relationship Id="rId7" Type="http://schemas.openxmlformats.org/officeDocument/2006/relationships/slideLayout" Target="../slideLayouts/slideLayout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233.xml"/><Relationship Id="rId7" Type="http://schemas.openxmlformats.org/officeDocument/2006/relationships/slideLayout" Target="../slideLayouts/slideLayout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9" Type="http://schemas.openxmlformats.org/officeDocument/2006/relationships/image" Target="../media/image26.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239.xml"/><Relationship Id="rId7" Type="http://schemas.openxmlformats.org/officeDocument/2006/relationships/slideLayout" Target="../slideLayouts/slideLayout7.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6.xml"/><Relationship Id="rId7"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3" Type="http://schemas.openxmlformats.org/officeDocument/2006/relationships/tags" Target="../tags/tag245.xml"/><Relationship Id="rId7" Type="http://schemas.openxmlformats.org/officeDocument/2006/relationships/slideLayout" Target="../slideLayouts/slideLayout7.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9"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251.xml"/><Relationship Id="rId7" Type="http://schemas.openxmlformats.org/officeDocument/2006/relationships/slideLayout" Target="../slideLayouts/slideLayout7.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2.xml"/><Relationship Id="rId3" Type="http://schemas.openxmlformats.org/officeDocument/2006/relationships/tags" Target="../tags/tag257.xml"/><Relationship Id="rId7" Type="http://schemas.openxmlformats.org/officeDocument/2006/relationships/slideLayout" Target="../slideLayouts/slideLayout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263.xml"/><Relationship Id="rId7" Type="http://schemas.openxmlformats.org/officeDocument/2006/relationships/slideLayout" Target="../slideLayouts/slideLayout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9" Type="http://schemas.openxmlformats.org/officeDocument/2006/relationships/image" Target="../media/image28.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3" Type="http://schemas.openxmlformats.org/officeDocument/2006/relationships/tags" Target="../tags/tag269.xml"/><Relationship Id="rId7" Type="http://schemas.openxmlformats.org/officeDocument/2006/relationships/slideLayout" Target="../slideLayouts/slideLayout7.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9" Type="http://schemas.openxmlformats.org/officeDocument/2006/relationships/image" Target="../media/image29.png"/></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5.xml"/><Relationship Id="rId3" Type="http://schemas.openxmlformats.org/officeDocument/2006/relationships/tags" Target="../tags/tag275.xml"/><Relationship Id="rId7" Type="http://schemas.openxmlformats.org/officeDocument/2006/relationships/slideLayout" Target="../slideLayouts/slideLayout7.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281.xml"/><Relationship Id="rId7" Type="http://schemas.openxmlformats.org/officeDocument/2006/relationships/slideLayout" Target="../slideLayouts/slideLayout7.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7.xml"/><Relationship Id="rId3" Type="http://schemas.openxmlformats.org/officeDocument/2006/relationships/tags" Target="../tags/tag287.xml"/><Relationship Id="rId7" Type="http://schemas.openxmlformats.org/officeDocument/2006/relationships/slideLayout" Target="../slideLayouts/slideLayout7.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9"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48.xml"/><Relationship Id="rId3" Type="http://schemas.openxmlformats.org/officeDocument/2006/relationships/tags" Target="../tags/tag293.xml"/><Relationship Id="rId7" Type="http://schemas.openxmlformats.org/officeDocument/2006/relationships/slideLayout" Target="../slideLayouts/slideLayout7.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 Id="rId9" Type="http://schemas.openxmlformats.org/officeDocument/2006/relationships/image" Target="../media/image31.png"/></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3" Type="http://schemas.openxmlformats.org/officeDocument/2006/relationships/tags" Target="../tags/tag299.xml"/><Relationship Id="rId7" Type="http://schemas.openxmlformats.org/officeDocument/2006/relationships/slideLayout" Target="../slideLayouts/slideLayout7.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2.xml"/><Relationship Id="rId7"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9.png"/><Relationship Id="rId3" Type="http://schemas.openxmlformats.org/officeDocument/2006/relationships/tags" Target="../tags/tag38.xml"/><Relationship Id="rId7" Type="http://schemas.openxmlformats.org/officeDocument/2006/relationships/slideLayout" Target="../slideLayouts/slideLayout7.xml"/><Relationship Id="rId12" Type="http://schemas.openxmlformats.org/officeDocument/2006/relationships/image" Target="../media/image8.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7.png"/><Relationship Id="rId5" Type="http://schemas.openxmlformats.org/officeDocument/2006/relationships/tags" Target="../tags/tag40.xml"/><Relationship Id="rId10" Type="http://schemas.openxmlformats.org/officeDocument/2006/relationships/image" Target="../media/image6.png"/><Relationship Id="rId4" Type="http://schemas.openxmlformats.org/officeDocument/2006/relationships/tags" Target="../tags/tag39.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44.xml"/><Relationship Id="rId7"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image" Target="../media/image11.png"/><Relationship Id="rId4" Type="http://schemas.openxmlformats.org/officeDocument/2006/relationships/tags" Target="../tags/tag45.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50.xml"/><Relationship Id="rId7" Type="http://schemas.openxmlformats.org/officeDocument/2006/relationships/slideLayout" Target="../slideLayouts/slideLayout7.xml"/><Relationship Id="rId12" Type="http://schemas.openxmlformats.org/officeDocument/2006/relationships/image" Target="../media/image12.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hyperlink" Target="http://www.lastline.com/" TargetMode="External"/><Relationship Id="rId5" Type="http://schemas.openxmlformats.org/officeDocument/2006/relationships/tags" Target="../tags/tag52.xml"/><Relationship Id="rId10" Type="http://schemas.openxmlformats.org/officeDocument/2006/relationships/hyperlink" Target="http://www.iseclab.org/" TargetMode="External"/><Relationship Id="rId4" Type="http://schemas.openxmlformats.org/officeDocument/2006/relationships/tags" Target="../tags/tag51.xml"/><Relationship Id="rId9" Type="http://schemas.openxmlformats.org/officeDocument/2006/relationships/hyperlink" Target="http://www.cs.ucsb.edu/" TargetMode="Externa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56.xml"/><Relationship Id="rId7"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14.png"/><Relationship Id="rId4" Type="http://schemas.openxmlformats.org/officeDocument/2006/relationships/tags" Target="../tags/tag57.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a:extLst>
              <a:ext uri="{FF2B5EF4-FFF2-40B4-BE49-F238E27FC236}">
                <a16:creationId xmlns:a16="http://schemas.microsoft.com/office/drawing/2014/main" id="{4FE40A76-AD07-524A-8E09-44F646CB1360}"/>
              </a:ext>
            </a:extLst>
          </p:cNvPr>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1E443BD-261A-074E-ADD4-823ACCC1EC85}"/>
              </a:ext>
            </a:extLst>
          </p:cNvPr>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PA-1">
            <a:extLst>
              <a:ext uri="{FF2B5EF4-FFF2-40B4-BE49-F238E27FC236}">
                <a16:creationId xmlns:a16="http://schemas.microsoft.com/office/drawing/2014/main" id="{DE59E413-C773-B742-8B94-FD51272A9B38}"/>
              </a:ext>
            </a:extLst>
          </p:cNvPr>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6" name="PA-椭圆 21">
            <a:extLst>
              <a:ext uri="{FF2B5EF4-FFF2-40B4-BE49-F238E27FC236}">
                <a16:creationId xmlns:a16="http://schemas.microsoft.com/office/drawing/2014/main" id="{6913148F-11A4-EB4C-9675-839D7A0F3E2E}"/>
              </a:ext>
            </a:extLst>
          </p:cNvPr>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PA-椭圆 21">
            <a:extLst>
              <a:ext uri="{FF2B5EF4-FFF2-40B4-BE49-F238E27FC236}">
                <a16:creationId xmlns:a16="http://schemas.microsoft.com/office/drawing/2014/main" id="{6FBBDFE6-89E6-C64F-969D-BEA46334439E}"/>
              </a:ext>
            </a:extLst>
          </p:cNvPr>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PA-椭圆 21">
            <a:extLst>
              <a:ext uri="{FF2B5EF4-FFF2-40B4-BE49-F238E27FC236}">
                <a16:creationId xmlns:a16="http://schemas.microsoft.com/office/drawing/2014/main" id="{4ED040A5-C57B-8E45-8BCE-F323684E4EB0}"/>
              </a:ext>
            </a:extLst>
          </p:cNvPr>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PA-椭圆 21">
            <a:extLst>
              <a:ext uri="{FF2B5EF4-FFF2-40B4-BE49-F238E27FC236}">
                <a16:creationId xmlns:a16="http://schemas.microsoft.com/office/drawing/2014/main" id="{6A5D278E-AB10-D342-9222-C5737618CA59}"/>
              </a:ext>
            </a:extLst>
          </p:cNvPr>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FC7E0C00-8C68-D341-9609-72614291BC5E}"/>
              </a:ext>
            </a:extLst>
          </p:cNvPr>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816353F8-3A97-F34E-9E8A-4DCB6CEA15B1}"/>
              </a:ext>
            </a:extLst>
          </p:cNvPr>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13" name="直接连接符 10">
            <a:extLst>
              <a:ext uri="{FF2B5EF4-FFF2-40B4-BE49-F238E27FC236}">
                <a16:creationId xmlns:a16="http://schemas.microsoft.com/office/drawing/2014/main" id="{E74AEC22-BD3E-5942-B6B3-18CCD065B41C}"/>
              </a:ext>
            </a:extLst>
          </p:cNvPr>
          <p:cNvCxnSpPr>
            <a:cxnSpLocks/>
          </p:cNvCxnSpPr>
          <p:nvPr/>
        </p:nvCxnSpPr>
        <p:spPr>
          <a:xfrm>
            <a:off x="4720247"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C6A66E5C-AC7E-3442-A485-7C79C6521F6E}"/>
              </a:ext>
            </a:extLst>
          </p:cNvPr>
          <p:cNvSpPr/>
          <p:nvPr/>
        </p:nvSpPr>
        <p:spPr>
          <a:xfrm>
            <a:off x="4720245" y="1148988"/>
            <a:ext cx="2467956" cy="1015663"/>
          </a:xfrm>
          <a:prstGeom prst="rect">
            <a:avLst/>
          </a:prstGeom>
        </p:spPr>
        <p:txBody>
          <a:bodyPr wrap="square">
            <a:spAutoFit/>
          </a:bodyPr>
          <a:lstStyle/>
          <a:p>
            <a:pPr algn="dist"/>
            <a:r>
              <a:rPr lang="en-US" altLang="zh-CN" sz="6000" dirty="0">
                <a:solidFill>
                  <a:schemeClr val="accent2"/>
                </a:solidFill>
                <a:latin typeface="字魂143号-正酷超级黑" panose="00000500000000000000" pitchFamily="2" charset="-122"/>
                <a:ea typeface="字魂143号-正酷超级黑" panose="00000500000000000000" pitchFamily="2" charset="-122"/>
                <a:sym typeface="思源黑体" panose="020B0500000000000000" pitchFamily="34" charset="-122"/>
              </a:rPr>
              <a:t>2022</a:t>
            </a:r>
          </a:p>
        </p:txBody>
      </p:sp>
      <p:sp>
        <p:nvSpPr>
          <p:cNvPr id="16" name="文本框 15">
            <a:extLst>
              <a:ext uri="{FF2B5EF4-FFF2-40B4-BE49-F238E27FC236}">
                <a16:creationId xmlns:a16="http://schemas.microsoft.com/office/drawing/2014/main" id="{C2152DA9-DE79-A44D-B197-2BB075F8D8D9}"/>
              </a:ext>
            </a:extLst>
          </p:cNvPr>
          <p:cNvSpPr txBox="1"/>
          <p:nvPr/>
        </p:nvSpPr>
        <p:spPr>
          <a:xfrm>
            <a:off x="1917444" y="2572981"/>
            <a:ext cx="8073558" cy="954107"/>
          </a:xfrm>
          <a:prstGeom prst="rect">
            <a:avLst/>
          </a:prstGeom>
          <a:noFill/>
        </p:spPr>
        <p:txBody>
          <a:bodyPr wrap="square" rtlCol="0">
            <a:spAutoFit/>
            <a:scene3d>
              <a:camera prst="orthographicFront"/>
              <a:lightRig rig="threePt" dir="t"/>
            </a:scene3d>
            <a:sp3d contourW="12700"/>
          </a:bodyPr>
          <a:lstStyle/>
          <a:p>
            <a:pPr algn="ctr"/>
            <a:r>
              <a:rPr lang="en-US" altLang="zh-CN" sz="2800" dirty="0" err="1">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Fuzzware</a:t>
            </a: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 Using Precise MMIO Modeling for Effective Firmware Fuzzing</a:t>
            </a:r>
            <a:endPar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nvGrpSpPr>
          <p:cNvPr id="19" name="组合 18">
            <a:extLst>
              <a:ext uri="{FF2B5EF4-FFF2-40B4-BE49-F238E27FC236}">
                <a16:creationId xmlns:a16="http://schemas.microsoft.com/office/drawing/2014/main" id="{A29FE1F8-3FA1-7341-8E0C-8CB2B08D9BB7}"/>
              </a:ext>
            </a:extLst>
          </p:cNvPr>
          <p:cNvGrpSpPr/>
          <p:nvPr/>
        </p:nvGrpSpPr>
        <p:grpSpPr>
          <a:xfrm>
            <a:off x="5057622" y="4849436"/>
            <a:ext cx="2091176" cy="446005"/>
            <a:chOff x="5788110" y="5439312"/>
            <a:chExt cx="2091176" cy="446005"/>
          </a:xfrm>
        </p:grpSpPr>
        <p:sp>
          <p:nvSpPr>
            <p:cNvPr id="20" name="透明图层">
              <a:extLst>
                <a:ext uri="{FF2B5EF4-FFF2-40B4-BE49-F238E27FC236}">
                  <a16:creationId xmlns:a16="http://schemas.microsoft.com/office/drawing/2014/main" id="{EE940C48-B84A-B348-8C03-5DA5B4DE8270}"/>
                </a:ext>
              </a:extLst>
            </p:cNvPr>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0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21" name="文本框 20">
              <a:extLst>
                <a:ext uri="{FF2B5EF4-FFF2-40B4-BE49-F238E27FC236}">
                  <a16:creationId xmlns:a16="http://schemas.microsoft.com/office/drawing/2014/main" id="{CF958476-958D-7D42-9367-0842D4743786}"/>
                </a:ext>
              </a:extLst>
            </p:cNvPr>
            <p:cNvSpPr txBox="1"/>
            <p:nvPr/>
          </p:nvSpPr>
          <p:spPr>
            <a:xfrm>
              <a:off x="6244008" y="5493037"/>
              <a:ext cx="1179380"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刘厚志</a:t>
              </a:r>
              <a:endParaRPr lang="en-US" altLang="zh-CN" sz="16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Tree>
    <p:extLst>
      <p:ext uri="{BB962C8B-B14F-4D97-AF65-F5344CB8AC3E}">
        <p14:creationId xmlns:p14="http://schemas.microsoft.com/office/powerpoint/2010/main" val="1741270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8B688CE0-E603-3232-06A2-8D3C72D510FE}"/>
              </a:ext>
            </a:extLst>
          </p:cNvPr>
          <p:cNvPicPr>
            <a:picLocks noChangeAspect="1"/>
          </p:cNvPicPr>
          <p:nvPr/>
        </p:nvPicPr>
        <p:blipFill>
          <a:blip r:embed="rId9"/>
          <a:stretch>
            <a:fillRect/>
          </a:stretch>
        </p:blipFill>
        <p:spPr>
          <a:xfrm>
            <a:off x="1" y="701026"/>
            <a:ext cx="7836310" cy="3409950"/>
          </a:xfrm>
          <a:prstGeom prst="rect">
            <a:avLst/>
          </a:prstGeom>
        </p:spPr>
      </p:pic>
      <p:pic>
        <p:nvPicPr>
          <p:cNvPr id="9" name="图片 8">
            <a:extLst>
              <a:ext uri="{FF2B5EF4-FFF2-40B4-BE49-F238E27FC236}">
                <a16:creationId xmlns:a16="http://schemas.microsoft.com/office/drawing/2014/main" id="{ED5665FF-252D-1199-5F68-CF2DA41BFAEF}"/>
              </a:ext>
            </a:extLst>
          </p:cNvPr>
          <p:cNvPicPr>
            <a:picLocks noChangeAspect="1"/>
          </p:cNvPicPr>
          <p:nvPr/>
        </p:nvPicPr>
        <p:blipFill>
          <a:blip r:embed="rId10"/>
          <a:stretch>
            <a:fillRect/>
          </a:stretch>
        </p:blipFill>
        <p:spPr>
          <a:xfrm>
            <a:off x="186686" y="4098171"/>
            <a:ext cx="7981950" cy="866775"/>
          </a:xfrm>
          <a:prstGeom prst="rect">
            <a:avLst/>
          </a:prstGeom>
        </p:spPr>
      </p:pic>
      <p:pic>
        <p:nvPicPr>
          <p:cNvPr id="6" name="图片 5">
            <a:extLst>
              <a:ext uri="{FF2B5EF4-FFF2-40B4-BE49-F238E27FC236}">
                <a16:creationId xmlns:a16="http://schemas.microsoft.com/office/drawing/2014/main" id="{281C983C-492F-F4F1-EFCC-AC40D9A09097}"/>
              </a:ext>
            </a:extLst>
          </p:cNvPr>
          <p:cNvPicPr>
            <a:picLocks noChangeAspect="1"/>
          </p:cNvPicPr>
          <p:nvPr/>
        </p:nvPicPr>
        <p:blipFill>
          <a:blip r:embed="rId11"/>
          <a:stretch>
            <a:fillRect/>
          </a:stretch>
        </p:blipFill>
        <p:spPr>
          <a:xfrm>
            <a:off x="2142295" y="4434348"/>
            <a:ext cx="9212496" cy="1921625"/>
          </a:xfrm>
          <a:prstGeom prst="rect">
            <a:avLst/>
          </a:prstGeom>
        </p:spPr>
      </p:pic>
    </p:spTree>
    <p:extLst>
      <p:ext uri="{BB962C8B-B14F-4D97-AF65-F5344CB8AC3E}">
        <p14:creationId xmlns:p14="http://schemas.microsoft.com/office/powerpoint/2010/main" val="637726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Motivation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91577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6" name="文本框 35">
            <a:extLst>
              <a:ext uri="{FF2B5EF4-FFF2-40B4-BE49-F238E27FC236}">
                <a16:creationId xmlns:a16="http://schemas.microsoft.com/office/drawing/2014/main" id="{44E3EC9B-A201-4D6A-991B-E4FBDC58F7FB}"/>
              </a:ext>
            </a:extLst>
          </p:cNvPr>
          <p:cNvSpPr txBox="1"/>
          <p:nvPr/>
        </p:nvSpPr>
        <p:spPr>
          <a:xfrm>
            <a:off x="578103" y="1029092"/>
            <a:ext cx="10987582" cy="4832092"/>
          </a:xfrm>
          <a:prstGeom prst="rect">
            <a:avLst/>
          </a:prstGeom>
          <a:noFill/>
        </p:spPr>
        <p:txBody>
          <a:bodyPr wrap="square" rtlCol="0">
            <a:spAutoFit/>
          </a:bodyPr>
          <a:lstStyle/>
          <a:p>
            <a:r>
              <a:rPr lang="zh-CN" altLang="en-US" sz="2800" dirty="0"/>
              <a:t>当前存在的问题</a:t>
            </a:r>
            <a:endParaRPr lang="en-US" altLang="zh-CN" sz="2800" dirty="0"/>
          </a:p>
          <a:p>
            <a:pPr marL="285750" indent="-285750">
              <a:buFont typeface="Wingdings" panose="05000000000000000000" pitchFamily="2" charset="2"/>
              <a:buChar char="v"/>
            </a:pPr>
            <a:r>
              <a:rPr lang="zh-CN" altLang="en-US" dirty="0">
                <a:effectLst/>
              </a:rPr>
              <a:t>在嵌入式设备硬件上对固件进行模糊测试效率低下</a:t>
            </a:r>
            <a:endParaRPr lang="en-US" dirty="0"/>
          </a:p>
          <a:p>
            <a:pPr marL="285750" indent="-285750">
              <a:buFont typeface="Wingdings" panose="05000000000000000000" pitchFamily="2" charset="2"/>
              <a:buChar char="q"/>
            </a:pPr>
            <a:r>
              <a:rPr lang="zh-CN" altLang="en-US" dirty="0"/>
              <a:t>现有的模拟方法要么就是粗粒度的静态模型，要么就是需要很多的人工工作</a:t>
            </a:r>
            <a:endParaRPr lang="en-US" altLang="zh-CN" dirty="0"/>
          </a:p>
          <a:p>
            <a:endParaRPr lang="en-US" altLang="zh-CN" dirty="0"/>
          </a:p>
          <a:p>
            <a:r>
              <a:rPr lang="zh-CN" altLang="en-US" sz="2800" dirty="0"/>
              <a:t>为什么有这些问题</a:t>
            </a:r>
            <a:endParaRPr lang="en-US" altLang="zh-CN" sz="2800" dirty="0"/>
          </a:p>
          <a:p>
            <a:pPr marL="285750" indent="-285750">
              <a:buFont typeface="Wingdings" panose="05000000000000000000" pitchFamily="2" charset="2"/>
              <a:buChar char="v"/>
            </a:pPr>
            <a:r>
              <a:rPr lang="zh-CN" altLang="en-US" dirty="0">
                <a:effectLst/>
              </a:rPr>
              <a:t>以完全黑盒的方式对设备进行模糊处理会导致反馈缺失和有限的碰撞检测，这极大地限制了模糊处理的有效性。</a:t>
            </a:r>
            <a:endParaRPr lang="en-US" altLang="zh-CN" dirty="0">
              <a:effectLst/>
            </a:endParaRPr>
          </a:p>
          <a:p>
            <a:pPr marL="285750" indent="-285750">
              <a:buFont typeface="Wingdings" panose="05000000000000000000" pitchFamily="2" charset="2"/>
              <a:buChar char="v"/>
            </a:pPr>
            <a:r>
              <a:rPr lang="zh-CN" altLang="en-US" dirty="0">
                <a:effectLst/>
              </a:rPr>
              <a:t>通过</a:t>
            </a:r>
            <a:r>
              <a:rPr lang="en-US" altLang="zh-CN" dirty="0">
                <a:effectLst/>
              </a:rPr>
              <a:t>HIL</a:t>
            </a:r>
            <a:r>
              <a:rPr lang="zh-CN" altLang="en-US" dirty="0">
                <a:effectLst/>
              </a:rPr>
              <a:t>的方式会因为需要同步硬件和模拟环境而出现资源限制（带宽）。</a:t>
            </a:r>
            <a:endParaRPr lang="en-US" dirty="0"/>
          </a:p>
          <a:p>
            <a:pPr marL="342900" indent="-342900">
              <a:buFont typeface="Wingdings" panose="05000000000000000000" pitchFamily="2" charset="2"/>
              <a:buChar char="q"/>
            </a:pPr>
            <a:r>
              <a:rPr lang="zh-CN" altLang="en-US" dirty="0"/>
              <a:t>当前的建模方法有三个问题：</a:t>
            </a:r>
            <a:endParaRPr lang="en-US" altLang="zh-CN" dirty="0"/>
          </a:p>
          <a:p>
            <a:pPr marL="800100" lvl="1" indent="-342900">
              <a:buFont typeface="Wingdings" panose="05000000000000000000" pitchFamily="2" charset="2"/>
              <a:buChar char="q"/>
            </a:pPr>
            <a:r>
              <a:rPr lang="en-US" altLang="zh-CN" dirty="0"/>
              <a:t>Per-firmware manual effort</a:t>
            </a:r>
            <a:r>
              <a:rPr lang="zh-CN" altLang="en-US" dirty="0"/>
              <a:t>：需要当前固件的知识：</a:t>
            </a:r>
            <a:r>
              <a:rPr lang="en-US" altLang="zh-CN" dirty="0"/>
              <a:t>MMIO</a:t>
            </a:r>
            <a:r>
              <a:rPr lang="zh-CN" altLang="en-US" dirty="0"/>
              <a:t>内存映像、</a:t>
            </a:r>
            <a:r>
              <a:rPr lang="en-US" altLang="zh-CN" dirty="0"/>
              <a:t>CPU</a:t>
            </a:r>
            <a:r>
              <a:rPr lang="zh-CN" altLang="en-US" dirty="0"/>
              <a:t>架构、</a:t>
            </a:r>
            <a:r>
              <a:rPr lang="en-US" altLang="zh-CN" dirty="0"/>
              <a:t>HAL</a:t>
            </a:r>
            <a:r>
              <a:rPr lang="zh-CN" altLang="en-US" dirty="0"/>
              <a:t>抽象等</a:t>
            </a:r>
            <a:endParaRPr lang="en-US" altLang="zh-CN" dirty="0"/>
          </a:p>
          <a:p>
            <a:pPr marL="800100" lvl="1" indent="-342900">
              <a:buFont typeface="Wingdings" panose="05000000000000000000" pitchFamily="2" charset="2"/>
              <a:buChar char="q"/>
            </a:pPr>
            <a:r>
              <a:rPr lang="en-US" dirty="0"/>
              <a:t>Incomplete overhead elimination</a:t>
            </a:r>
            <a:r>
              <a:rPr lang="zh-CN" altLang="en-US" dirty="0"/>
              <a:t>：由于之前的模拟都是人工定义固件“通常”怎么运行的，而不是真实固件到底如何运行，无法确定固件实际使用了输入的哪些部分造成</a:t>
            </a:r>
            <a:r>
              <a:rPr lang="zh-CN" altLang="en-US" dirty="0">
                <a:solidFill>
                  <a:srgbClr val="FF0000"/>
                </a:solidFill>
              </a:rPr>
              <a:t>部分输入开销</a:t>
            </a:r>
            <a:r>
              <a:rPr lang="zh-CN" altLang="en-US" dirty="0"/>
              <a:t>，导致一个模糊测试将花费大量的时间来改变对程序逻辑没有影响的值</a:t>
            </a:r>
            <a:endParaRPr lang="en-US" altLang="zh-CN" dirty="0"/>
          </a:p>
          <a:p>
            <a:pPr marL="800100" lvl="1" indent="-342900">
              <a:buFont typeface="Wingdings" panose="05000000000000000000" pitchFamily="2" charset="2"/>
              <a:buChar char="q"/>
            </a:pPr>
            <a:r>
              <a:rPr lang="en-US" altLang="zh-CN" dirty="0"/>
              <a:t>Path elimination</a:t>
            </a:r>
            <a:r>
              <a:rPr lang="zh-CN" altLang="en-US" dirty="0"/>
              <a:t>：符号执行引导能够让固件以当前人们认为正确的行为进行运行，但是这其中有大量的路径没有执行到，使得固件大部分功能无法正常访问。同时设备本身的错误执行也应当作为一种行为存在，不应该被直接消除。</a:t>
            </a:r>
            <a:endParaRPr lang="en-US" dirty="0"/>
          </a:p>
        </p:txBody>
      </p:sp>
    </p:spTree>
    <p:extLst>
      <p:ext uri="{BB962C8B-B14F-4D97-AF65-F5344CB8AC3E}">
        <p14:creationId xmlns:p14="http://schemas.microsoft.com/office/powerpoint/2010/main" val="3438048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6" name="文本框 35">
            <a:extLst>
              <a:ext uri="{FF2B5EF4-FFF2-40B4-BE49-F238E27FC236}">
                <a16:creationId xmlns:a16="http://schemas.microsoft.com/office/drawing/2014/main" id="{44E3EC9B-A201-4D6A-991B-E4FBDC58F7FB}"/>
              </a:ext>
            </a:extLst>
          </p:cNvPr>
          <p:cNvSpPr txBox="1"/>
          <p:nvPr/>
        </p:nvSpPr>
        <p:spPr>
          <a:xfrm>
            <a:off x="578103" y="549504"/>
            <a:ext cx="10987582" cy="3293209"/>
          </a:xfrm>
          <a:prstGeom prst="rect">
            <a:avLst/>
          </a:prstGeom>
          <a:noFill/>
        </p:spPr>
        <p:txBody>
          <a:bodyPr wrap="square" rtlCol="0">
            <a:spAutoFit/>
          </a:bodyPr>
          <a:lstStyle/>
          <a:p>
            <a:r>
              <a:rPr lang="en-US" altLang="zh-CN" sz="2800" dirty="0"/>
              <a:t>Input Overhead</a:t>
            </a:r>
          </a:p>
          <a:p>
            <a:pPr marL="285750" indent="-285750">
              <a:buFont typeface="Arial" panose="020B0604020202020204" pitchFamily="34" charset="0"/>
              <a:buChar char="•"/>
            </a:pPr>
            <a:r>
              <a:rPr lang="zh-CN" altLang="en-US" dirty="0"/>
              <a:t>假设使用</a:t>
            </a:r>
            <a:r>
              <a:rPr lang="en-US" altLang="zh-CN" dirty="0"/>
              <a:t>naïve</a:t>
            </a:r>
            <a:r>
              <a:rPr lang="zh-CN" altLang="en-US" dirty="0"/>
              <a:t>方法，其中</a:t>
            </a:r>
            <a:r>
              <a:rPr lang="en-US" altLang="zh-CN" dirty="0" err="1"/>
              <a:t>fuzzer</a:t>
            </a:r>
            <a:r>
              <a:rPr lang="zh-CN" altLang="en-US" dirty="0"/>
              <a:t>生成的随机字节流中的位作为硬件生成的值。称这些位为</a:t>
            </a:r>
            <a:r>
              <a:rPr lang="en-US" altLang="zh-CN" dirty="0" err="1"/>
              <a:t>fuzzer</a:t>
            </a:r>
            <a:r>
              <a:rPr lang="en-US" altLang="zh-CN" dirty="0"/>
              <a:t>-mutated</a:t>
            </a:r>
            <a:r>
              <a:rPr lang="zh-CN" altLang="en-US" dirty="0"/>
              <a:t>，然后由固件逻辑处理。这个输入空间包含两个相关的位，即影响固件逻辑的位和输入开销位。</a:t>
            </a:r>
            <a:endParaRPr lang="en-US" altLang="zh-CN" dirty="0"/>
          </a:p>
          <a:p>
            <a:endParaRPr lang="en-US" altLang="zh-CN" dirty="0"/>
          </a:p>
          <a:p>
            <a:pPr marL="285750" indent="-285750">
              <a:buFont typeface="Arial" panose="020B0604020202020204" pitchFamily="34" charset="0"/>
              <a:buChar char="•"/>
            </a:pPr>
            <a:r>
              <a:rPr lang="zh-CN" altLang="en-US" dirty="0"/>
              <a:t>对于每个</a:t>
            </a:r>
            <a:r>
              <a:rPr lang="en-US" altLang="zh-CN" dirty="0"/>
              <a:t>MMIO</a:t>
            </a:r>
            <a:r>
              <a:rPr lang="zh-CN" altLang="en-US" dirty="0"/>
              <a:t>访问，区分两种类型的输入开销</a:t>
            </a:r>
            <a:endParaRPr lang="en-US" altLang="zh-CN" dirty="0"/>
          </a:p>
          <a:p>
            <a:pPr marL="742950" lvl="1" indent="-285750">
              <a:buFont typeface="Arial" panose="020B0604020202020204" pitchFamily="34" charset="0"/>
              <a:buChar char="•"/>
            </a:pPr>
            <a:r>
              <a:rPr lang="zh-CN" altLang="en-US" dirty="0">
                <a:effectLst/>
              </a:rPr>
              <a:t>完整输入开销：</a:t>
            </a:r>
            <a:r>
              <a:rPr lang="en-US" altLang="zh-CN" dirty="0" err="1">
                <a:effectLst/>
              </a:rPr>
              <a:t>fuzzer</a:t>
            </a:r>
            <a:r>
              <a:rPr lang="zh-CN" altLang="en-US" dirty="0">
                <a:effectLst/>
              </a:rPr>
              <a:t>提供的任何比特都是无关的。换句话说，模拟器可以静态地处理</a:t>
            </a:r>
            <a:r>
              <a:rPr lang="en-US" altLang="zh-CN" dirty="0">
                <a:effectLst/>
              </a:rPr>
              <a:t>MMIO</a:t>
            </a:r>
            <a:r>
              <a:rPr lang="zh-CN" altLang="en-US" dirty="0">
                <a:effectLst/>
              </a:rPr>
              <a:t>访问，例如，通过提供一个任意值</a:t>
            </a:r>
            <a:endParaRPr lang="en-US" altLang="zh-CN" dirty="0">
              <a:effectLst/>
            </a:endParaRPr>
          </a:p>
          <a:p>
            <a:pPr marL="742950" lvl="1" indent="-285750">
              <a:buFont typeface="Arial" panose="020B0604020202020204" pitchFamily="34" charset="0"/>
              <a:buChar char="•"/>
            </a:pPr>
            <a:r>
              <a:rPr lang="zh-CN" altLang="en-US" dirty="0">
                <a:effectLst/>
              </a:rPr>
              <a:t>部分输入开销：有一个或多个位是相关的，即它们影响固件逻辑</a:t>
            </a:r>
            <a:r>
              <a:rPr lang="en-US" altLang="zh-CN" dirty="0">
                <a:effectLst/>
              </a:rPr>
              <a:t>(</a:t>
            </a:r>
            <a:r>
              <a:rPr lang="zh-CN" altLang="en-US" dirty="0">
                <a:effectLst/>
              </a:rPr>
              <a:t>例如，通过影响控制流决策</a:t>
            </a:r>
            <a:r>
              <a:rPr lang="en-US" altLang="zh-CN" dirty="0">
                <a:effectLst/>
              </a:rPr>
              <a:t>)</a:t>
            </a:r>
            <a:r>
              <a:rPr lang="zh-CN" altLang="en-US" dirty="0">
                <a:effectLst/>
              </a:rPr>
              <a:t>，而其他位则不相关。</a:t>
            </a:r>
            <a:endParaRPr lang="en-US" altLang="zh-CN" dirty="0">
              <a:effectLst/>
            </a:endParaRPr>
          </a:p>
          <a:p>
            <a:pPr marL="1200150" lvl="2" indent="-285750">
              <a:buFont typeface="Arial" panose="020B0604020202020204" pitchFamily="34" charset="0"/>
              <a:buChar char="•"/>
            </a:pPr>
            <a:r>
              <a:rPr lang="zh-CN" altLang="en-US" dirty="0"/>
              <a:t>例子：</a:t>
            </a:r>
            <a:r>
              <a:rPr lang="zh-CN" altLang="en-US" dirty="0">
                <a:effectLst/>
              </a:rPr>
              <a:t>考虑访问</a:t>
            </a:r>
            <a:r>
              <a:rPr lang="en-US" altLang="zh-CN" dirty="0">
                <a:effectLst/>
              </a:rPr>
              <a:t>32</a:t>
            </a:r>
            <a:r>
              <a:rPr lang="zh-CN" altLang="en-US" dirty="0">
                <a:effectLst/>
              </a:rPr>
              <a:t>位宽</a:t>
            </a:r>
            <a:r>
              <a:rPr lang="en-US" altLang="zh-CN" dirty="0">
                <a:effectLst/>
              </a:rPr>
              <a:t>MMIO</a:t>
            </a:r>
            <a:r>
              <a:rPr lang="zh-CN" altLang="en-US" dirty="0">
                <a:effectLst/>
              </a:rPr>
              <a:t>寄存器的固件代码，但实际上只使用硬件生成的结果值的</a:t>
            </a:r>
            <a:r>
              <a:rPr lang="en-US" altLang="zh-CN" dirty="0">
                <a:effectLst/>
              </a:rPr>
              <a:t>8</a:t>
            </a:r>
            <a:r>
              <a:rPr lang="zh-CN" altLang="en-US" dirty="0">
                <a:effectLst/>
              </a:rPr>
              <a:t>位。如果使用完整的</a:t>
            </a:r>
            <a:r>
              <a:rPr lang="en-US" altLang="zh-CN" dirty="0">
                <a:effectLst/>
              </a:rPr>
              <a:t>32</a:t>
            </a:r>
            <a:r>
              <a:rPr lang="zh-CN" altLang="en-US" dirty="0">
                <a:effectLst/>
              </a:rPr>
              <a:t>位</a:t>
            </a:r>
            <a:r>
              <a:rPr lang="zh-CN" altLang="en-US">
                <a:effectLst/>
              </a:rPr>
              <a:t>模糊输入</a:t>
            </a:r>
            <a:r>
              <a:rPr lang="zh-CN" altLang="en-US"/>
              <a:t>来</a:t>
            </a:r>
            <a:r>
              <a:rPr lang="zh-CN" altLang="en-US">
                <a:effectLst/>
              </a:rPr>
              <a:t>访问</a:t>
            </a:r>
            <a:r>
              <a:rPr lang="zh-CN" altLang="en-US" dirty="0">
                <a:effectLst/>
              </a:rPr>
              <a:t>，则会引入</a:t>
            </a:r>
            <a:r>
              <a:rPr lang="en-US" altLang="zh-CN" dirty="0">
                <a:effectLst/>
              </a:rPr>
              <a:t>24</a:t>
            </a:r>
            <a:r>
              <a:rPr lang="zh-CN" altLang="en-US" dirty="0">
                <a:effectLst/>
              </a:rPr>
              <a:t>位的部分输入开销</a:t>
            </a:r>
            <a:endParaRPr lang="en-US" dirty="0"/>
          </a:p>
        </p:txBody>
      </p:sp>
      <p:pic>
        <p:nvPicPr>
          <p:cNvPr id="3" name="图片 2">
            <a:extLst>
              <a:ext uri="{FF2B5EF4-FFF2-40B4-BE49-F238E27FC236}">
                <a16:creationId xmlns:a16="http://schemas.microsoft.com/office/drawing/2014/main" id="{F8DE0ADF-0BEB-D778-AB64-D2D62B05A9F5}"/>
              </a:ext>
            </a:extLst>
          </p:cNvPr>
          <p:cNvPicPr>
            <a:picLocks noChangeAspect="1"/>
          </p:cNvPicPr>
          <p:nvPr/>
        </p:nvPicPr>
        <p:blipFill>
          <a:blip r:embed="rId9"/>
          <a:stretch>
            <a:fillRect/>
          </a:stretch>
        </p:blipFill>
        <p:spPr>
          <a:xfrm>
            <a:off x="897803" y="3845542"/>
            <a:ext cx="4927947" cy="2991002"/>
          </a:xfrm>
          <a:prstGeom prst="rect">
            <a:avLst/>
          </a:prstGeom>
        </p:spPr>
      </p:pic>
      <p:pic>
        <p:nvPicPr>
          <p:cNvPr id="5" name="图片 4">
            <a:extLst>
              <a:ext uri="{FF2B5EF4-FFF2-40B4-BE49-F238E27FC236}">
                <a16:creationId xmlns:a16="http://schemas.microsoft.com/office/drawing/2014/main" id="{96693879-A1C0-3BF0-D540-CA7CADF901A0}"/>
              </a:ext>
            </a:extLst>
          </p:cNvPr>
          <p:cNvPicPr>
            <a:picLocks noChangeAspect="1"/>
          </p:cNvPicPr>
          <p:nvPr/>
        </p:nvPicPr>
        <p:blipFill>
          <a:blip r:embed="rId10"/>
          <a:stretch>
            <a:fillRect/>
          </a:stretch>
        </p:blipFill>
        <p:spPr>
          <a:xfrm>
            <a:off x="6220374" y="3721869"/>
            <a:ext cx="4933950" cy="3114675"/>
          </a:xfrm>
          <a:prstGeom prst="rect">
            <a:avLst/>
          </a:prstGeom>
        </p:spPr>
      </p:pic>
    </p:spTree>
    <p:extLst>
      <p:ext uri="{BB962C8B-B14F-4D97-AF65-F5344CB8AC3E}">
        <p14:creationId xmlns:p14="http://schemas.microsoft.com/office/powerpoint/2010/main" val="288551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6" name="文本框 35">
            <a:extLst>
              <a:ext uri="{FF2B5EF4-FFF2-40B4-BE49-F238E27FC236}">
                <a16:creationId xmlns:a16="http://schemas.microsoft.com/office/drawing/2014/main" id="{44E3EC9B-A201-4D6A-991B-E4FBDC58F7FB}"/>
              </a:ext>
            </a:extLst>
          </p:cNvPr>
          <p:cNvSpPr txBox="1"/>
          <p:nvPr/>
        </p:nvSpPr>
        <p:spPr>
          <a:xfrm>
            <a:off x="420787" y="1465701"/>
            <a:ext cx="10987582" cy="2185214"/>
          </a:xfrm>
          <a:prstGeom prst="rect">
            <a:avLst/>
          </a:prstGeom>
          <a:noFill/>
        </p:spPr>
        <p:txBody>
          <a:bodyPr wrap="square" rtlCol="0">
            <a:spAutoFit/>
          </a:bodyPr>
          <a:lstStyle/>
          <a:p>
            <a:r>
              <a:rPr lang="zh-CN" altLang="en-US" sz="2800" dirty="0"/>
              <a:t>提出方法</a:t>
            </a:r>
            <a:endParaRPr lang="en-US" altLang="zh-CN" sz="2800" dirty="0"/>
          </a:p>
          <a:p>
            <a:pPr marL="285750" indent="-285750">
              <a:buFont typeface="Arial" panose="020B0604020202020204" pitchFamily="34" charset="0"/>
              <a:buChar char="•"/>
            </a:pPr>
            <a:r>
              <a:rPr lang="zh-CN" altLang="en-US" dirty="0"/>
              <a:t>提出了一种新颖的、细粒度的访问建模方法，该方法通过固件逻辑保留所有路径，并允许</a:t>
            </a:r>
            <a:r>
              <a:rPr lang="en-US" altLang="zh-CN" dirty="0" err="1"/>
              <a:t>fuzzer</a:t>
            </a:r>
            <a:r>
              <a:rPr lang="zh-CN" altLang="en-US" dirty="0"/>
              <a:t>有效地改变只有有意义的硬件生成的值。</a:t>
            </a:r>
            <a:r>
              <a:rPr lang="zh-CN" altLang="en-US" dirty="0">
                <a:effectLst/>
              </a:rPr>
              <a:t>实现了</a:t>
            </a:r>
            <a:r>
              <a:rPr lang="en-US" altLang="zh-CN" dirty="0">
                <a:effectLst/>
              </a:rPr>
              <a:t>FUZZWARE</a:t>
            </a:r>
            <a:r>
              <a:rPr lang="zh-CN" altLang="en-US" dirty="0">
                <a:effectLst/>
              </a:rPr>
              <a:t>，一个高效的自适应</a:t>
            </a:r>
            <a:r>
              <a:rPr lang="en-US" altLang="zh-CN" dirty="0">
                <a:effectLst/>
              </a:rPr>
              <a:t>fuzz</a:t>
            </a:r>
            <a:r>
              <a:rPr lang="zh-CN" altLang="en-US" dirty="0">
                <a:effectLst/>
              </a:rPr>
              <a:t>系统，能够以</a:t>
            </a:r>
            <a:r>
              <a:rPr lang="en-US" altLang="zh-CN" dirty="0"/>
              <a:t>OS</a:t>
            </a:r>
            <a:r>
              <a:rPr lang="zh-CN" altLang="en-US" dirty="0">
                <a:effectLst/>
              </a:rPr>
              <a:t>无关的方式测试嵌入式固件。</a:t>
            </a:r>
            <a:endParaRPr lang="en-US" altLang="zh-CN" dirty="0">
              <a:effectLst/>
            </a:endParaRPr>
          </a:p>
          <a:p>
            <a:pPr marL="285750" indent="-285750">
              <a:buFont typeface="Arial" panose="020B0604020202020204" pitchFamily="34" charset="0"/>
              <a:buChar char="•"/>
            </a:pPr>
            <a:r>
              <a:rPr lang="zh-CN" altLang="en-US" dirty="0">
                <a:effectLst/>
              </a:rPr>
              <a:t>将轻量程序分析、</a:t>
            </a:r>
            <a:r>
              <a:rPr lang="en-US" altLang="zh-CN" dirty="0">
                <a:effectLst/>
              </a:rPr>
              <a:t>rehosting</a:t>
            </a:r>
            <a:r>
              <a:rPr lang="zh-CN" altLang="en-US" dirty="0">
                <a:effectLst/>
              </a:rPr>
              <a:t>、和</a:t>
            </a:r>
            <a:r>
              <a:rPr lang="en-US" altLang="zh-CN" dirty="0">
                <a:effectLst/>
              </a:rPr>
              <a:t>fuzz</a:t>
            </a:r>
            <a:r>
              <a:rPr lang="zh-CN" altLang="en-US" dirty="0">
                <a:effectLst/>
              </a:rPr>
              <a:t>测试组合</a:t>
            </a:r>
            <a:r>
              <a:rPr lang="zh-CN" altLang="en-US" dirty="0"/>
              <a:t>，</a:t>
            </a:r>
            <a:r>
              <a:rPr lang="zh-CN" altLang="en-US" dirty="0">
                <a:effectLst/>
              </a:rPr>
              <a:t>通过可扩展的方法来</a:t>
            </a:r>
            <a:r>
              <a:rPr lang="en-US" altLang="zh-CN" dirty="0">
                <a:effectLst/>
              </a:rPr>
              <a:t>fuzz</a:t>
            </a:r>
            <a:r>
              <a:rPr lang="zh-CN" altLang="en-US" dirty="0">
                <a:effectLst/>
              </a:rPr>
              <a:t>未修改的整体的固件。通过确定硬件生成的值是如何被固件逻辑实际使用的，</a:t>
            </a:r>
            <a:r>
              <a:rPr lang="en-US" altLang="zh-CN" dirty="0">
                <a:effectLst/>
              </a:rPr>
              <a:t>FUZZWARE</a:t>
            </a:r>
            <a:r>
              <a:rPr lang="zh-CN" altLang="en-US" dirty="0">
                <a:effectLst/>
              </a:rPr>
              <a:t>可以自动生成模型，帮助将模糊处理集中在重要的输入上，这大大提高了它的效率</a:t>
            </a:r>
            <a:endParaRPr lang="en-US" dirty="0"/>
          </a:p>
        </p:txBody>
      </p:sp>
    </p:spTree>
    <p:extLst>
      <p:ext uri="{BB962C8B-B14F-4D97-AF65-F5344CB8AC3E}">
        <p14:creationId xmlns:p14="http://schemas.microsoft.com/office/powerpoint/2010/main" val="31902898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Design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7385955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Prerequisites</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698735" y="915026"/>
            <a:ext cx="9833365" cy="2862322"/>
          </a:xfrm>
          <a:prstGeom prst="rect">
            <a:avLst/>
          </a:prstGeom>
          <a:noFill/>
        </p:spPr>
        <p:txBody>
          <a:bodyPr wrap="square">
            <a:spAutoFit/>
          </a:bodyPr>
          <a:lstStyle/>
          <a:p>
            <a:r>
              <a:rPr lang="en-US" altLang="zh-CN" dirty="0">
                <a:effectLst/>
              </a:rPr>
              <a:t>FUZZWARE</a:t>
            </a:r>
            <a:r>
              <a:rPr lang="zh-CN" altLang="en-US" dirty="0">
                <a:effectLst/>
              </a:rPr>
              <a:t>与所有其他重新托管的系统共享两个基本先决条件</a:t>
            </a:r>
            <a:r>
              <a:rPr lang="en-US" altLang="zh-CN" dirty="0">
                <a:effectLst/>
              </a:rPr>
              <a:t>:</a:t>
            </a:r>
          </a:p>
          <a:p>
            <a:endParaRPr lang="en-US" altLang="zh-CN" dirty="0">
              <a:effectLst/>
            </a:endParaRPr>
          </a:p>
          <a:p>
            <a:pPr marL="800100" lvl="1" indent="-342900">
              <a:buFont typeface="+mj-lt"/>
              <a:buAutoNum type="arabicPeriod"/>
            </a:pPr>
            <a:r>
              <a:rPr lang="zh-CN" altLang="en-US" dirty="0">
                <a:effectLst/>
              </a:rPr>
              <a:t>假设能够获得目标设备的二进制固件映像。</a:t>
            </a:r>
            <a:endParaRPr lang="en-US" altLang="zh-CN" dirty="0">
              <a:effectLst/>
            </a:endParaRPr>
          </a:p>
          <a:p>
            <a:pPr marL="800100" lvl="1" indent="-342900">
              <a:buFont typeface="+mj-lt"/>
              <a:buAutoNum type="arabicPeriod"/>
            </a:pPr>
            <a:endParaRPr lang="en-US" altLang="zh-CN" dirty="0">
              <a:effectLst/>
            </a:endParaRPr>
          </a:p>
          <a:p>
            <a:pPr marL="800100" lvl="1" indent="-342900">
              <a:buFont typeface="+mj-lt"/>
              <a:buAutoNum type="arabicPeriod"/>
            </a:pPr>
            <a:r>
              <a:rPr lang="zh-CN" altLang="en-US" dirty="0">
                <a:effectLst/>
              </a:rPr>
              <a:t>就像其他重新托管的系统一样，假设提供基本的内存映射，如</a:t>
            </a:r>
            <a:r>
              <a:rPr lang="en-US" altLang="zh-CN" dirty="0">
                <a:effectLst/>
              </a:rPr>
              <a:t>RAM</a:t>
            </a:r>
            <a:r>
              <a:rPr lang="zh-CN" altLang="en-US" dirty="0">
                <a:effectLst/>
              </a:rPr>
              <a:t>范围和广泛的</a:t>
            </a:r>
            <a:r>
              <a:rPr lang="en-US" altLang="zh-CN" dirty="0">
                <a:effectLst/>
              </a:rPr>
              <a:t>MMIO</a:t>
            </a:r>
            <a:r>
              <a:rPr lang="zh-CN" altLang="en-US" dirty="0">
                <a:effectLst/>
              </a:rPr>
              <a:t>空间。根据目标</a:t>
            </a:r>
            <a:r>
              <a:rPr lang="en-US" altLang="zh-CN" dirty="0">
                <a:effectLst/>
              </a:rPr>
              <a:t>CPU</a:t>
            </a:r>
            <a:r>
              <a:rPr lang="zh-CN" altLang="en-US" dirty="0">
                <a:effectLst/>
              </a:rPr>
              <a:t>架构的不同，可以对这些通用范围进行标准化。</a:t>
            </a:r>
            <a:endParaRPr lang="en-US" altLang="zh-CN" dirty="0">
              <a:effectLst/>
            </a:endParaRPr>
          </a:p>
          <a:p>
            <a:pPr marL="800100" lvl="1" indent="-342900">
              <a:buFont typeface="+mj-lt"/>
              <a:buAutoNum type="arabicPeriod"/>
            </a:pPr>
            <a:endParaRPr lang="en-US" dirty="0"/>
          </a:p>
          <a:p>
            <a:pPr marL="800100" lvl="1" indent="-342900">
              <a:buFont typeface="+mj-lt"/>
              <a:buAutoNum type="arabicPeriod"/>
            </a:pPr>
            <a:r>
              <a:rPr lang="zh-CN" altLang="en-US" dirty="0">
                <a:effectLst/>
              </a:rPr>
              <a:t>如果没有关于给定二进制固件映像的特定硬件环境的额外知识，假设在</a:t>
            </a:r>
            <a:r>
              <a:rPr lang="en-US" altLang="zh-CN" dirty="0">
                <a:effectLst/>
              </a:rPr>
              <a:t>fuzzing</a:t>
            </a:r>
            <a:r>
              <a:rPr lang="zh-CN" altLang="en-US" dirty="0">
                <a:effectLst/>
              </a:rPr>
              <a:t>期间攻击者能够控制提供给固件的输入。通常，这些输入可能对应于通过</a:t>
            </a:r>
            <a:r>
              <a:rPr lang="en-US" altLang="zh-CN" dirty="0">
                <a:effectLst/>
              </a:rPr>
              <a:t>MMIO</a:t>
            </a:r>
            <a:r>
              <a:rPr lang="zh-CN" altLang="en-US" dirty="0">
                <a:effectLst/>
              </a:rPr>
              <a:t>读取的传入网络数据包的内容、通过串行接口接收的数据或感觉数据</a:t>
            </a:r>
            <a:r>
              <a:rPr lang="en-US" altLang="zh-CN" dirty="0">
                <a:effectLst/>
              </a:rPr>
              <a:t>(</a:t>
            </a:r>
            <a:r>
              <a:rPr lang="zh-CN" altLang="en-US" dirty="0">
                <a:effectLst/>
              </a:rPr>
              <a:t>如温度测量</a:t>
            </a:r>
            <a:r>
              <a:rPr lang="en-US" altLang="zh-CN" dirty="0">
                <a:effectLst/>
              </a:rPr>
              <a:t>)</a:t>
            </a:r>
            <a:r>
              <a:rPr lang="zh-CN" altLang="en-US" dirty="0">
                <a:effectLst/>
              </a:rPr>
              <a:t>。</a:t>
            </a:r>
            <a:endParaRPr lang="en-US" dirty="0"/>
          </a:p>
        </p:txBody>
      </p:sp>
    </p:spTree>
    <p:extLst>
      <p:ext uri="{BB962C8B-B14F-4D97-AF65-F5344CB8AC3E}">
        <p14:creationId xmlns:p14="http://schemas.microsoft.com/office/powerpoint/2010/main" val="3997147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Overview</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C3149615-C394-F725-7482-CE4075D80BC0}"/>
              </a:ext>
            </a:extLst>
          </p:cNvPr>
          <p:cNvPicPr>
            <a:picLocks noChangeAspect="1"/>
          </p:cNvPicPr>
          <p:nvPr/>
        </p:nvPicPr>
        <p:blipFill>
          <a:blip r:embed="rId9"/>
          <a:stretch>
            <a:fillRect/>
          </a:stretch>
        </p:blipFill>
        <p:spPr>
          <a:xfrm>
            <a:off x="2306163" y="196612"/>
            <a:ext cx="8500927" cy="3976886"/>
          </a:xfrm>
          <a:prstGeom prst="rect">
            <a:avLst/>
          </a:prstGeom>
        </p:spPr>
      </p:pic>
      <p:sp>
        <p:nvSpPr>
          <p:cNvPr id="18" name="文本框 17">
            <a:extLst>
              <a:ext uri="{FF2B5EF4-FFF2-40B4-BE49-F238E27FC236}">
                <a16:creationId xmlns:a16="http://schemas.microsoft.com/office/drawing/2014/main" id="{E2CFBDD7-FD13-14C1-59F3-D181C7D2953D}"/>
              </a:ext>
            </a:extLst>
          </p:cNvPr>
          <p:cNvSpPr txBox="1"/>
          <p:nvPr/>
        </p:nvSpPr>
        <p:spPr>
          <a:xfrm>
            <a:off x="590609" y="4674910"/>
            <a:ext cx="11010782" cy="1200329"/>
          </a:xfrm>
          <a:prstGeom prst="rect">
            <a:avLst/>
          </a:prstGeom>
          <a:noFill/>
        </p:spPr>
        <p:txBody>
          <a:bodyPr wrap="square">
            <a:spAutoFit/>
          </a:bodyPr>
          <a:lstStyle/>
          <a:p>
            <a:r>
              <a:rPr lang="en-US" altLang="zh-CN" sz="2400" dirty="0" err="1">
                <a:effectLst/>
              </a:rPr>
              <a:t>Fuzzware</a:t>
            </a:r>
            <a:r>
              <a:rPr lang="zh-CN" altLang="en-US" sz="2400" dirty="0">
                <a:effectLst/>
              </a:rPr>
              <a:t>利用一个</a:t>
            </a:r>
            <a:r>
              <a:rPr lang="en-US" altLang="zh-CN" sz="2400" dirty="0">
                <a:effectLst/>
              </a:rPr>
              <a:t>ISA</a:t>
            </a:r>
            <a:r>
              <a:rPr lang="zh-CN" altLang="en-US" sz="2400" dirty="0">
                <a:effectLst/>
              </a:rPr>
              <a:t>模拟器和一个覆盖率引导的</a:t>
            </a:r>
            <a:r>
              <a:rPr lang="en-US" altLang="zh-CN" sz="2400" dirty="0">
                <a:effectLst/>
              </a:rPr>
              <a:t>fuzz</a:t>
            </a:r>
            <a:r>
              <a:rPr lang="zh-CN" altLang="en-US" sz="2400" dirty="0">
                <a:effectLst/>
              </a:rPr>
              <a:t>引擎构成。因为</a:t>
            </a:r>
            <a:r>
              <a:rPr lang="en-US" altLang="zh-CN" sz="2400" dirty="0" err="1">
                <a:effectLst/>
              </a:rPr>
              <a:t>Fuzzware</a:t>
            </a:r>
            <a:r>
              <a:rPr lang="zh-CN" altLang="en-US" sz="2400" dirty="0">
                <a:effectLst/>
              </a:rPr>
              <a:t>旨在消除部分输入开销，他们提出了</a:t>
            </a:r>
            <a:r>
              <a:rPr lang="en-US" altLang="zh-CN" sz="2400" dirty="0">
                <a:effectLst/>
              </a:rPr>
              <a:t>access models</a:t>
            </a:r>
            <a:r>
              <a:rPr lang="zh-CN" altLang="en-US" sz="2400" dirty="0">
                <a:effectLst/>
              </a:rPr>
              <a:t>，一种将少量模糊输入位转换为对固件逻辑有意义的值的机制，同时消除过程中的输入开销。</a:t>
            </a:r>
            <a:endParaRPr lang="en-US" sz="2400" dirty="0"/>
          </a:p>
        </p:txBody>
      </p:sp>
    </p:spTree>
    <p:extLst>
      <p:ext uri="{BB962C8B-B14F-4D97-AF65-F5344CB8AC3E}">
        <p14:creationId xmlns:p14="http://schemas.microsoft.com/office/powerpoint/2010/main" val="1935322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Overview</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C3149615-C394-F725-7482-CE4075D80BC0}"/>
              </a:ext>
            </a:extLst>
          </p:cNvPr>
          <p:cNvPicPr>
            <a:picLocks noChangeAspect="1"/>
          </p:cNvPicPr>
          <p:nvPr/>
        </p:nvPicPr>
        <p:blipFill>
          <a:blip r:embed="rId9"/>
          <a:stretch>
            <a:fillRect/>
          </a:stretch>
        </p:blipFill>
        <p:spPr>
          <a:xfrm>
            <a:off x="2306163" y="196612"/>
            <a:ext cx="8500927" cy="3976886"/>
          </a:xfrm>
          <a:prstGeom prst="rect">
            <a:avLst/>
          </a:prstGeom>
        </p:spPr>
      </p:pic>
      <p:sp>
        <p:nvSpPr>
          <p:cNvPr id="16" name="文本框 15">
            <a:extLst>
              <a:ext uri="{FF2B5EF4-FFF2-40B4-BE49-F238E27FC236}">
                <a16:creationId xmlns:a16="http://schemas.microsoft.com/office/drawing/2014/main" id="{796BA6AB-16F8-B917-CAB4-4002FA7D3E10}"/>
              </a:ext>
            </a:extLst>
          </p:cNvPr>
          <p:cNvSpPr txBox="1"/>
          <p:nvPr/>
        </p:nvSpPr>
        <p:spPr>
          <a:xfrm>
            <a:off x="529191" y="4771776"/>
            <a:ext cx="10835177" cy="1200329"/>
          </a:xfrm>
          <a:prstGeom prst="rect">
            <a:avLst/>
          </a:prstGeom>
          <a:noFill/>
        </p:spPr>
        <p:txBody>
          <a:bodyPr wrap="square">
            <a:spAutoFit/>
          </a:bodyPr>
          <a:lstStyle/>
          <a:p>
            <a:r>
              <a:rPr lang="zh-CN" altLang="en-US" sz="2400" dirty="0">
                <a:effectLst/>
              </a:rPr>
              <a:t>将一个</a:t>
            </a:r>
            <a:r>
              <a:rPr lang="zh-CN" altLang="en-US" sz="2400" dirty="0"/>
              <a:t>完整</a:t>
            </a:r>
            <a:r>
              <a:rPr lang="zh-CN" altLang="en-US" sz="2400" dirty="0">
                <a:effectLst/>
              </a:rPr>
              <a:t>的固件镜像加载到</a:t>
            </a:r>
            <a:r>
              <a:rPr lang="en-US" altLang="zh-CN" sz="2400" dirty="0">
                <a:effectLst/>
              </a:rPr>
              <a:t>ISA</a:t>
            </a:r>
            <a:r>
              <a:rPr lang="zh-CN" altLang="en-US" sz="2400" dirty="0">
                <a:effectLst/>
              </a:rPr>
              <a:t>模拟器中，我们设置了一个动态拦截所有</a:t>
            </a:r>
            <a:r>
              <a:rPr lang="en-US" altLang="zh-CN" sz="2400" dirty="0">
                <a:effectLst/>
              </a:rPr>
              <a:t>MMIO</a:t>
            </a:r>
            <a:r>
              <a:rPr lang="zh-CN" altLang="en-US" sz="2400" dirty="0">
                <a:effectLst/>
              </a:rPr>
              <a:t>访问的装置，即模拟固件代码在</a:t>
            </a:r>
            <a:r>
              <a:rPr lang="en-US" altLang="zh-CN" sz="2400" dirty="0">
                <a:effectLst/>
              </a:rPr>
              <a:t>MMIO</a:t>
            </a:r>
            <a:r>
              <a:rPr lang="zh-CN" altLang="en-US" sz="2400" dirty="0">
                <a:effectLst/>
              </a:rPr>
              <a:t>区域内的所有地址上执行的内存操作。覆盖引导的</a:t>
            </a:r>
            <a:r>
              <a:rPr lang="en-US" altLang="zh-CN" sz="2400" dirty="0" err="1">
                <a:effectLst/>
              </a:rPr>
              <a:t>fuzzer</a:t>
            </a:r>
            <a:r>
              <a:rPr lang="zh-CN" altLang="en-US" sz="2400" dirty="0">
                <a:effectLst/>
              </a:rPr>
              <a:t>生成原始输入给</a:t>
            </a:r>
            <a:r>
              <a:rPr lang="en-US" altLang="zh-CN" sz="2400" dirty="0">
                <a:effectLst/>
              </a:rPr>
              <a:t>harness</a:t>
            </a:r>
            <a:r>
              <a:rPr lang="zh-CN" altLang="en-US" sz="2400" dirty="0">
                <a:effectLst/>
              </a:rPr>
              <a:t>，然后它开始执行固件代码模拟。</a:t>
            </a:r>
            <a:endParaRPr lang="en-US" sz="2400" dirty="0"/>
          </a:p>
        </p:txBody>
      </p:sp>
    </p:spTree>
    <p:extLst>
      <p:ext uri="{BB962C8B-B14F-4D97-AF65-F5344CB8AC3E}">
        <p14:creationId xmlns:p14="http://schemas.microsoft.com/office/powerpoint/2010/main" val="1381583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Overview</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C3149615-C394-F725-7482-CE4075D80BC0}"/>
              </a:ext>
            </a:extLst>
          </p:cNvPr>
          <p:cNvPicPr>
            <a:picLocks noChangeAspect="1"/>
          </p:cNvPicPr>
          <p:nvPr/>
        </p:nvPicPr>
        <p:blipFill>
          <a:blip r:embed="rId9"/>
          <a:stretch>
            <a:fillRect/>
          </a:stretch>
        </p:blipFill>
        <p:spPr>
          <a:xfrm>
            <a:off x="2306163" y="196612"/>
            <a:ext cx="8500927" cy="3976886"/>
          </a:xfrm>
          <a:prstGeom prst="rect">
            <a:avLst/>
          </a:prstGeom>
        </p:spPr>
      </p:pic>
      <p:sp>
        <p:nvSpPr>
          <p:cNvPr id="16" name="文本框 15">
            <a:extLst>
              <a:ext uri="{FF2B5EF4-FFF2-40B4-BE49-F238E27FC236}">
                <a16:creationId xmlns:a16="http://schemas.microsoft.com/office/drawing/2014/main" id="{796BA6AB-16F8-B917-CAB4-4002FA7D3E10}"/>
              </a:ext>
            </a:extLst>
          </p:cNvPr>
          <p:cNvSpPr txBox="1"/>
          <p:nvPr/>
        </p:nvSpPr>
        <p:spPr>
          <a:xfrm>
            <a:off x="371655" y="4370674"/>
            <a:ext cx="11387725" cy="1938992"/>
          </a:xfrm>
          <a:prstGeom prst="rect">
            <a:avLst/>
          </a:prstGeom>
          <a:noFill/>
        </p:spPr>
        <p:txBody>
          <a:bodyPr wrap="square">
            <a:spAutoFit/>
          </a:bodyPr>
          <a:lstStyle/>
          <a:p>
            <a:r>
              <a:rPr lang="zh-CN" altLang="en-US" sz="2400" dirty="0">
                <a:effectLst/>
              </a:rPr>
              <a:t>原始输入以块的形式被消耗来提供给</a:t>
            </a:r>
            <a:r>
              <a:rPr lang="en-US" altLang="zh-CN" sz="2400" dirty="0">
                <a:effectLst/>
              </a:rPr>
              <a:t>MMIO</a:t>
            </a:r>
            <a:r>
              <a:rPr lang="zh-CN" altLang="en-US" sz="2400" dirty="0">
                <a:effectLst/>
              </a:rPr>
              <a:t>访问。当固件代码执行</a:t>
            </a:r>
            <a:r>
              <a:rPr lang="en-US" altLang="zh-CN" sz="2400" dirty="0">
                <a:effectLst/>
              </a:rPr>
              <a:t>MMIO</a:t>
            </a:r>
            <a:r>
              <a:rPr lang="zh-CN" altLang="en-US" sz="2400" dirty="0">
                <a:effectLst/>
              </a:rPr>
              <a:t>访问时，该装置检查我们是否已经为这个特定的访问分配了一个</a:t>
            </a:r>
            <a:r>
              <a:rPr lang="en-US" altLang="zh-CN" sz="2400" dirty="0">
                <a:effectLst/>
              </a:rPr>
              <a:t>MMIO</a:t>
            </a:r>
            <a:r>
              <a:rPr lang="zh-CN" altLang="en-US" sz="2400" dirty="0">
                <a:effectLst/>
              </a:rPr>
              <a:t>访问模型。如果有可用的模型，并且根据输入开销的类型，该装置可以在不消耗任何原始输入的情况下处理访问（完全输入开销）。否则，该装置将消耗一块原始输入，并通过模型将其转换为硬件生成的值（部分输入开销）。</a:t>
            </a:r>
            <a:endParaRPr lang="en-US" sz="2400" dirty="0"/>
          </a:p>
        </p:txBody>
      </p:sp>
    </p:spTree>
    <p:extLst>
      <p:ext uri="{BB962C8B-B14F-4D97-AF65-F5344CB8AC3E}">
        <p14:creationId xmlns:p14="http://schemas.microsoft.com/office/powerpoint/2010/main" val="3362131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8000" spc="30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2879531" cy="646331"/>
          </a:xfrm>
          <a:prstGeom prst="rect">
            <a:avLst/>
          </a:prstGeom>
          <a:noFill/>
        </p:spPr>
        <p:txBody>
          <a:bodyPr wrap="square" rtlCol="0">
            <a:spAutoFit/>
          </a:bodyPr>
          <a:lstStyle/>
          <a:p>
            <a:pPr algn="dist"/>
            <a:r>
              <a:rPr lang="zh-CN" altLang="en-US" sz="3600" dirty="0">
                <a:latin typeface="思源黑体" panose="020B0500000000000000" pitchFamily="34" charset="-122"/>
                <a:ea typeface="思源黑体" panose="020B0500000000000000" pitchFamily="34" charset="-122"/>
                <a:sym typeface="思源黑体" panose="020B0500000000000000" pitchFamily="34" charset="-122"/>
              </a:rPr>
              <a:t>作者团队</a:t>
            </a: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3728600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Overview</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C3149615-C394-F725-7482-CE4075D80BC0}"/>
              </a:ext>
            </a:extLst>
          </p:cNvPr>
          <p:cNvPicPr>
            <a:picLocks noChangeAspect="1"/>
          </p:cNvPicPr>
          <p:nvPr/>
        </p:nvPicPr>
        <p:blipFill>
          <a:blip r:embed="rId9"/>
          <a:stretch>
            <a:fillRect/>
          </a:stretch>
        </p:blipFill>
        <p:spPr>
          <a:xfrm>
            <a:off x="2306163" y="196612"/>
            <a:ext cx="8500927" cy="3976886"/>
          </a:xfrm>
          <a:prstGeom prst="rect">
            <a:avLst/>
          </a:prstGeom>
        </p:spPr>
      </p:pic>
      <p:sp>
        <p:nvSpPr>
          <p:cNvPr id="16" name="文本框 15">
            <a:extLst>
              <a:ext uri="{FF2B5EF4-FFF2-40B4-BE49-F238E27FC236}">
                <a16:creationId xmlns:a16="http://schemas.microsoft.com/office/drawing/2014/main" id="{796BA6AB-16F8-B917-CAB4-4002FA7D3E10}"/>
              </a:ext>
            </a:extLst>
          </p:cNvPr>
          <p:cNvSpPr txBox="1"/>
          <p:nvPr/>
        </p:nvSpPr>
        <p:spPr>
          <a:xfrm>
            <a:off x="371655" y="4370674"/>
            <a:ext cx="11387725" cy="1938992"/>
          </a:xfrm>
          <a:prstGeom prst="rect">
            <a:avLst/>
          </a:prstGeom>
          <a:noFill/>
        </p:spPr>
        <p:txBody>
          <a:bodyPr wrap="square">
            <a:spAutoFit/>
          </a:bodyPr>
          <a:lstStyle/>
          <a:p>
            <a:r>
              <a:rPr lang="zh-CN" altLang="en-US" sz="2400" dirty="0">
                <a:effectLst/>
              </a:rPr>
              <a:t>使用硬件生成的值为</a:t>
            </a:r>
            <a:r>
              <a:rPr lang="en-US" altLang="zh-CN" sz="2400" dirty="0">
                <a:effectLst/>
              </a:rPr>
              <a:t>MMIO</a:t>
            </a:r>
            <a:r>
              <a:rPr lang="zh-CN" altLang="en-US" sz="2400" dirty="0">
                <a:effectLst/>
              </a:rPr>
              <a:t>访问提供服务。仿真器运行固件代码，直到</a:t>
            </a:r>
            <a:r>
              <a:rPr lang="en-US" altLang="zh-CN" sz="2400" dirty="0" err="1">
                <a:effectLst/>
              </a:rPr>
              <a:t>fuzzer</a:t>
            </a:r>
            <a:r>
              <a:rPr lang="zh-CN" altLang="en-US" sz="2400" dirty="0">
                <a:effectLst/>
              </a:rPr>
              <a:t>的原始输入耗尽，它不能再提供</a:t>
            </a:r>
            <a:r>
              <a:rPr lang="en-US" altLang="zh-CN" sz="2400" dirty="0">
                <a:effectLst/>
              </a:rPr>
              <a:t>MMIO</a:t>
            </a:r>
            <a:r>
              <a:rPr lang="zh-CN" altLang="en-US" sz="2400" dirty="0">
                <a:effectLst/>
              </a:rPr>
              <a:t>访问。我们将这种模拟循环称为模拟运行。当模拟运行结束时，该装置将固件恢复到其初始状态，并向模糊器报告上一次模拟运行的覆盖率反馈。根据此反馈，模糊器生成另一个原始输入，并将其提供给装具以供下一次模拟运行。</a:t>
            </a:r>
            <a:endParaRPr lang="en-US" sz="2400" dirty="0"/>
          </a:p>
        </p:txBody>
      </p:sp>
    </p:spTree>
    <p:extLst>
      <p:ext uri="{BB962C8B-B14F-4D97-AF65-F5344CB8AC3E}">
        <p14:creationId xmlns:p14="http://schemas.microsoft.com/office/powerpoint/2010/main" val="38454806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Overview</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583700" y="1122206"/>
            <a:ext cx="11387725" cy="3139321"/>
          </a:xfrm>
          <a:prstGeom prst="rect">
            <a:avLst/>
          </a:prstGeom>
          <a:noFill/>
        </p:spPr>
        <p:txBody>
          <a:bodyPr wrap="square">
            <a:spAutoFit/>
          </a:bodyPr>
          <a:lstStyle/>
          <a:p>
            <a:r>
              <a:rPr lang="zh-CN" altLang="en-US" dirty="0">
                <a:effectLst/>
              </a:rPr>
              <a:t>如果在模拟期间，一个特定的</a:t>
            </a:r>
            <a:r>
              <a:rPr lang="en-US" altLang="zh-CN" dirty="0">
                <a:effectLst/>
              </a:rPr>
              <a:t>MMIO</a:t>
            </a:r>
            <a:r>
              <a:rPr lang="zh-CN" altLang="en-US" dirty="0">
                <a:effectLst/>
              </a:rPr>
              <a:t>访问还没有分配模型，原始输入块将被用作硬件生成的值，而不需要转换。与正在执行的</a:t>
            </a:r>
            <a:r>
              <a:rPr lang="en-US" altLang="zh-CN" dirty="0">
                <a:effectLst/>
              </a:rPr>
              <a:t>fuzz</a:t>
            </a:r>
            <a:r>
              <a:rPr lang="zh-CN" altLang="en-US" dirty="0">
                <a:effectLst/>
              </a:rPr>
              <a:t>并行，</a:t>
            </a:r>
            <a:r>
              <a:rPr lang="en-US" altLang="zh-CN" dirty="0" err="1">
                <a:effectLst/>
              </a:rPr>
              <a:t>FUzzware</a:t>
            </a:r>
            <a:r>
              <a:rPr lang="zh-CN" altLang="en-US" dirty="0">
                <a:effectLst/>
              </a:rPr>
              <a:t>会对每一个新发现的</a:t>
            </a:r>
            <a:r>
              <a:rPr lang="en-US" altLang="zh-CN" dirty="0">
                <a:effectLst/>
              </a:rPr>
              <a:t>MMIO</a:t>
            </a:r>
            <a:r>
              <a:rPr lang="zh-CN" altLang="en-US" dirty="0">
                <a:effectLst/>
              </a:rPr>
              <a:t>访问创建模型。在一个单独的模拟器实例中，在访问</a:t>
            </a:r>
            <a:r>
              <a:rPr lang="en-US" altLang="zh-CN" dirty="0">
                <a:effectLst/>
              </a:rPr>
              <a:t>MMIO</a:t>
            </a:r>
            <a:r>
              <a:rPr lang="zh-CN" altLang="en-US" dirty="0">
                <a:effectLst/>
              </a:rPr>
              <a:t>之前创建固件状态的快照</a:t>
            </a:r>
            <a:r>
              <a:rPr lang="en-US" altLang="zh-CN" dirty="0">
                <a:effectLst/>
              </a:rPr>
              <a:t>(</a:t>
            </a:r>
            <a:r>
              <a:rPr lang="zh-CN" altLang="en-US" dirty="0">
                <a:effectLst/>
              </a:rPr>
              <a:t>即，寄存器和内存</a:t>
            </a:r>
            <a:r>
              <a:rPr lang="en-US" altLang="zh-CN" dirty="0">
                <a:effectLst/>
              </a:rPr>
              <a:t>)</a:t>
            </a:r>
            <a:r>
              <a:rPr lang="zh-CN" altLang="en-US" dirty="0">
                <a:effectLst/>
              </a:rPr>
              <a:t>。</a:t>
            </a:r>
          </a:p>
          <a:p>
            <a:endParaRPr lang="en-US" altLang="zh-CN" dirty="0">
              <a:effectLst/>
            </a:endParaRPr>
          </a:p>
          <a:p>
            <a:r>
              <a:rPr lang="zh-CN" altLang="en-US" dirty="0">
                <a:effectLst/>
              </a:rPr>
              <a:t>我们从这个快照中使用符号执行来派生一个匹配模型。然后，用新的模型重新配置仿真器，允许</a:t>
            </a:r>
            <a:r>
              <a:rPr lang="en-US" altLang="zh-CN" dirty="0" err="1">
                <a:effectLst/>
              </a:rPr>
              <a:t>fuzzer</a:t>
            </a:r>
            <a:r>
              <a:rPr lang="zh-CN" altLang="en-US" dirty="0">
                <a:effectLst/>
              </a:rPr>
              <a:t>以更少的输入开销且更有效地发现进一步的固件逻辑。</a:t>
            </a:r>
          </a:p>
          <a:p>
            <a:br>
              <a:rPr lang="zh-CN" altLang="en-US" dirty="0">
                <a:effectLst/>
              </a:rPr>
            </a:br>
            <a:endParaRPr lang="zh-CN" altLang="en-US" dirty="0">
              <a:effectLst/>
            </a:endParaRPr>
          </a:p>
          <a:p>
            <a:r>
              <a:rPr lang="zh-CN" altLang="en-US" dirty="0">
                <a:effectLst/>
              </a:rPr>
              <a:t>我们通过不提供初始值来引导这个</a:t>
            </a:r>
            <a:r>
              <a:rPr lang="en-US" altLang="zh-CN" dirty="0">
                <a:effectLst/>
              </a:rPr>
              <a:t>fuzz</a:t>
            </a:r>
            <a:r>
              <a:rPr lang="zh-CN" altLang="en-US" dirty="0">
                <a:effectLst/>
              </a:rPr>
              <a:t>循环访问</a:t>
            </a:r>
            <a:r>
              <a:rPr lang="en-US" altLang="zh-CN" dirty="0">
                <a:effectLst/>
              </a:rPr>
              <a:t>MMIO</a:t>
            </a:r>
            <a:r>
              <a:rPr lang="zh-CN" altLang="en-US" dirty="0">
                <a:effectLst/>
              </a:rPr>
              <a:t>来建立模型。当</a:t>
            </a:r>
            <a:r>
              <a:rPr lang="en-US" altLang="zh-CN" dirty="0" err="1">
                <a:effectLst/>
              </a:rPr>
              <a:t>fuzzer</a:t>
            </a:r>
            <a:r>
              <a:rPr lang="zh-CN" altLang="en-US" dirty="0">
                <a:effectLst/>
              </a:rPr>
              <a:t>处于激活状态时，模型将不断生成并添加到仿真器配置中。本设计提供了一个通用的、自适应的固件仿真环境，它允许</a:t>
            </a:r>
            <a:r>
              <a:rPr lang="en-US" altLang="zh-CN" dirty="0">
                <a:effectLst/>
              </a:rPr>
              <a:t>fuzz</a:t>
            </a:r>
            <a:r>
              <a:rPr lang="zh-CN" altLang="en-US" dirty="0">
                <a:effectLst/>
              </a:rPr>
              <a:t>引擎以最小的输入开销探索未知的固件</a:t>
            </a:r>
            <a:endParaRPr lang="en-US" dirty="0"/>
          </a:p>
        </p:txBody>
      </p:sp>
    </p:spTree>
    <p:extLst>
      <p:ext uri="{BB962C8B-B14F-4D97-AF65-F5344CB8AC3E}">
        <p14:creationId xmlns:p14="http://schemas.microsoft.com/office/powerpoint/2010/main" val="15326846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34826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Modeling Approach</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578103" y="784972"/>
            <a:ext cx="11387725" cy="5386090"/>
          </a:xfrm>
          <a:prstGeom prst="rect">
            <a:avLst/>
          </a:prstGeom>
          <a:noFill/>
        </p:spPr>
        <p:txBody>
          <a:bodyPr wrap="square">
            <a:spAutoFit/>
          </a:bodyPr>
          <a:lstStyle/>
          <a:p>
            <a:r>
              <a:rPr lang="zh-CN" altLang="en-US" sz="2800" dirty="0">
                <a:effectLst/>
              </a:rPr>
              <a:t>建模方法</a:t>
            </a:r>
            <a:endParaRPr lang="en-US" altLang="zh-CN" sz="2800" dirty="0">
              <a:effectLst/>
            </a:endParaRPr>
          </a:p>
          <a:p>
            <a:r>
              <a:rPr lang="zh-CN" altLang="en-US" dirty="0">
                <a:effectLst/>
              </a:rPr>
              <a:t>对于每个</a:t>
            </a:r>
            <a:r>
              <a:rPr lang="en-US" altLang="zh-CN" dirty="0">
                <a:effectLst/>
              </a:rPr>
              <a:t>MMIO</a:t>
            </a:r>
            <a:r>
              <a:rPr lang="zh-CN" altLang="en-US" dirty="0">
                <a:effectLst/>
              </a:rPr>
              <a:t>访问上下文</a:t>
            </a:r>
            <a:r>
              <a:rPr lang="en-US" altLang="zh-CN" dirty="0">
                <a:effectLst/>
              </a:rPr>
              <a:t>(</a:t>
            </a:r>
            <a:r>
              <a:rPr lang="zh-CN" altLang="en-US" dirty="0">
                <a:effectLst/>
              </a:rPr>
              <a:t>即程序计数器和被访问的</a:t>
            </a:r>
            <a:r>
              <a:rPr lang="en-US" altLang="zh-CN" dirty="0">
                <a:effectLst/>
              </a:rPr>
              <a:t>MMIO</a:t>
            </a:r>
            <a:r>
              <a:rPr lang="zh-CN" altLang="en-US" dirty="0">
                <a:effectLst/>
              </a:rPr>
              <a:t>地址</a:t>
            </a:r>
            <a:r>
              <a:rPr lang="en-US" altLang="zh-CN" dirty="0">
                <a:effectLst/>
              </a:rPr>
              <a:t>)</a:t>
            </a:r>
            <a:r>
              <a:rPr lang="zh-CN" altLang="en-US" dirty="0">
                <a:effectLst/>
              </a:rPr>
              <a:t>，都构造一个访问模型。为此，需要重放在执行新的</a:t>
            </a:r>
            <a:r>
              <a:rPr lang="en-US" altLang="zh-CN" dirty="0">
                <a:effectLst/>
              </a:rPr>
              <a:t>MMIO</a:t>
            </a:r>
            <a:r>
              <a:rPr lang="zh-CN" altLang="en-US" dirty="0">
                <a:effectLst/>
              </a:rPr>
              <a:t>访问时的输入，并在固件执行</a:t>
            </a:r>
            <a:r>
              <a:rPr lang="en-US" altLang="zh-CN" dirty="0">
                <a:effectLst/>
              </a:rPr>
              <a:t>MMIO</a:t>
            </a:r>
            <a:r>
              <a:rPr lang="zh-CN" altLang="en-US" dirty="0">
                <a:effectLst/>
              </a:rPr>
              <a:t>访问之前给仿真器的寄存器和内存状态打快照。</a:t>
            </a:r>
            <a:endParaRPr lang="en-US" altLang="zh-CN" dirty="0">
              <a:effectLst/>
            </a:endParaRPr>
          </a:p>
          <a:p>
            <a:endParaRPr lang="en-US" altLang="zh-CN" dirty="0"/>
          </a:p>
          <a:p>
            <a:r>
              <a:rPr lang="zh-CN" altLang="en-US" dirty="0">
                <a:effectLst/>
              </a:rPr>
              <a:t>他们将这个快照传递给</a:t>
            </a:r>
            <a:r>
              <a:rPr lang="en-US" altLang="zh-CN" dirty="0">
                <a:effectLst/>
              </a:rPr>
              <a:t>DSE</a:t>
            </a:r>
            <a:r>
              <a:rPr lang="zh-CN" altLang="en-US" dirty="0">
                <a:effectLst/>
              </a:rPr>
              <a:t>引擎进行建模，并符号化地从快照开始执行代码。在符号执行期间观察到的每个</a:t>
            </a:r>
            <a:r>
              <a:rPr lang="en-US" altLang="zh-CN" dirty="0">
                <a:effectLst/>
              </a:rPr>
              <a:t>MMIO</a:t>
            </a:r>
            <a:r>
              <a:rPr lang="zh-CN" altLang="en-US" dirty="0">
                <a:effectLst/>
              </a:rPr>
              <a:t>访问都被视为一个单独的符号变量。</a:t>
            </a:r>
            <a:endParaRPr lang="en-US" altLang="zh-CN" dirty="0">
              <a:effectLst/>
            </a:endParaRPr>
          </a:p>
          <a:p>
            <a:endParaRPr lang="en-US" altLang="zh-CN" dirty="0"/>
          </a:p>
          <a:p>
            <a:r>
              <a:rPr lang="zh-CN" altLang="en-US" sz="2800" dirty="0">
                <a:effectLst/>
              </a:rPr>
              <a:t>符号执行范围</a:t>
            </a:r>
            <a:endParaRPr lang="en-US" altLang="zh-CN" sz="2800" dirty="0">
              <a:effectLst/>
            </a:endParaRPr>
          </a:p>
          <a:p>
            <a:r>
              <a:rPr lang="zh-CN" altLang="en-US" dirty="0">
                <a:effectLst/>
              </a:rPr>
              <a:t>跟踪第一次</a:t>
            </a:r>
            <a:r>
              <a:rPr lang="en-US" altLang="zh-CN" dirty="0">
                <a:effectLst/>
              </a:rPr>
              <a:t>MMIO</a:t>
            </a:r>
            <a:r>
              <a:rPr lang="zh-CN" altLang="en-US" dirty="0">
                <a:effectLst/>
              </a:rPr>
              <a:t>访问</a:t>
            </a:r>
            <a:r>
              <a:rPr lang="en-US" altLang="zh-CN" dirty="0">
                <a:effectLst/>
              </a:rPr>
              <a:t>(</a:t>
            </a:r>
            <a:r>
              <a:rPr lang="zh-CN" altLang="en-US" dirty="0">
                <a:effectLst/>
              </a:rPr>
              <a:t>以及来自同一访问上下文的任何其他访问</a:t>
            </a:r>
            <a:r>
              <a:rPr lang="en-US" altLang="zh-CN" dirty="0">
                <a:effectLst/>
              </a:rPr>
              <a:t>)</a:t>
            </a:r>
            <a:r>
              <a:rPr lang="zh-CN" altLang="en-US" dirty="0">
                <a:effectLst/>
              </a:rPr>
              <a:t>，以跟踪所得到的符号变量是否仍然存在，即，内存中至少有一个符号表达式或寄存器仍然依赖于它。符号执行将直到发生以下事件之一后结束：</a:t>
            </a:r>
          </a:p>
          <a:p>
            <a:r>
              <a:rPr lang="en-US" altLang="zh-CN" dirty="0">
                <a:effectLst/>
              </a:rPr>
              <a:t>1</a:t>
            </a:r>
            <a:r>
              <a:rPr lang="zh-CN" altLang="en-US" dirty="0">
                <a:effectLst/>
              </a:rPr>
              <a:t>、所有被跟踪的符号变量都失活</a:t>
            </a:r>
          </a:p>
          <a:p>
            <a:r>
              <a:rPr lang="en-US" altLang="zh-CN" dirty="0">
                <a:effectLst/>
              </a:rPr>
              <a:t>2</a:t>
            </a:r>
            <a:r>
              <a:rPr lang="zh-CN" altLang="en-US" dirty="0">
                <a:effectLst/>
              </a:rPr>
              <a:t>、当前的函数返回了</a:t>
            </a:r>
          </a:p>
          <a:p>
            <a:r>
              <a:rPr lang="en-US" altLang="zh-CN" dirty="0">
                <a:effectLst/>
              </a:rPr>
              <a:t>3</a:t>
            </a:r>
            <a:r>
              <a:rPr lang="zh-CN" altLang="en-US" dirty="0">
                <a:effectLst/>
              </a:rPr>
              <a:t>、一个被跟踪的符号变量正在离开分析的作用域</a:t>
            </a:r>
            <a:r>
              <a:rPr lang="en-US" altLang="zh-CN" dirty="0">
                <a:effectLst/>
              </a:rPr>
              <a:t>(</a:t>
            </a:r>
            <a:r>
              <a:rPr lang="zh-CN" altLang="en-US" dirty="0">
                <a:effectLst/>
              </a:rPr>
              <a:t>即它被写入全局内存或调用堆栈中更高一级函数的堆栈帧</a:t>
            </a:r>
            <a:r>
              <a:rPr lang="en-US" altLang="zh-CN" dirty="0">
                <a:effectLst/>
              </a:rPr>
              <a:t>)</a:t>
            </a:r>
          </a:p>
          <a:p>
            <a:r>
              <a:rPr lang="en-US" altLang="zh-CN" dirty="0">
                <a:effectLst/>
              </a:rPr>
              <a:t>4</a:t>
            </a:r>
            <a:r>
              <a:rPr lang="zh-CN" altLang="en-US" dirty="0">
                <a:effectLst/>
              </a:rPr>
              <a:t>、预定义的计算资源限制耗尽</a:t>
            </a:r>
            <a:r>
              <a:rPr lang="en-US" altLang="zh-CN" dirty="0">
                <a:effectLst/>
              </a:rPr>
              <a:t>(</a:t>
            </a:r>
            <a:r>
              <a:rPr lang="zh-CN" altLang="en-US" dirty="0">
                <a:effectLst/>
              </a:rPr>
              <a:t>超时、符号状态数或达到</a:t>
            </a:r>
            <a:r>
              <a:rPr lang="en-US" altLang="zh-CN" dirty="0">
                <a:effectLst/>
              </a:rPr>
              <a:t>DSE</a:t>
            </a:r>
            <a:r>
              <a:rPr lang="zh-CN" altLang="en-US" dirty="0">
                <a:effectLst/>
              </a:rPr>
              <a:t>步骤数</a:t>
            </a:r>
            <a:r>
              <a:rPr lang="en-US" altLang="zh-CN" dirty="0">
                <a:effectLst/>
              </a:rPr>
              <a:t>)</a:t>
            </a:r>
          </a:p>
          <a:p>
            <a:endParaRPr lang="en-US" altLang="zh-CN" dirty="0">
              <a:effectLst/>
            </a:endParaRPr>
          </a:p>
          <a:p>
            <a:r>
              <a:rPr lang="zh-CN" altLang="en-US" dirty="0">
                <a:effectLst/>
              </a:rPr>
              <a:t>使用这些退出条件，我们将</a:t>
            </a:r>
            <a:r>
              <a:rPr lang="en-US" altLang="zh-CN" dirty="0">
                <a:effectLst/>
              </a:rPr>
              <a:t>DSE</a:t>
            </a:r>
            <a:r>
              <a:rPr lang="zh-CN" altLang="en-US" dirty="0">
                <a:effectLst/>
              </a:rPr>
              <a:t>缩小到一个较小的、可管理的作用域，在这个域内，我们能够观察固件基于</a:t>
            </a:r>
            <a:r>
              <a:rPr lang="en-US" altLang="zh-CN" dirty="0">
                <a:effectLst/>
              </a:rPr>
              <a:t>MMIO</a:t>
            </a:r>
            <a:r>
              <a:rPr lang="zh-CN" altLang="en-US" dirty="0">
                <a:effectLst/>
              </a:rPr>
              <a:t>访问所采取的所有操作。同时，我们不会在这个范围之外对硬件生成的值进行建模。这种作用域决定背后的原因在于</a:t>
            </a:r>
            <a:r>
              <a:rPr lang="en-US" altLang="zh-CN" dirty="0">
                <a:effectLst/>
              </a:rPr>
              <a:t>MMIO</a:t>
            </a:r>
            <a:r>
              <a:rPr lang="zh-CN" altLang="en-US" dirty="0">
                <a:effectLst/>
              </a:rPr>
              <a:t>寄存器状态的短命性，它迫使固件频繁访问并快速丢弃硬件生成的值</a:t>
            </a:r>
            <a:endParaRPr lang="en-US" altLang="zh-CN" dirty="0">
              <a:effectLst/>
            </a:endParaRPr>
          </a:p>
        </p:txBody>
      </p:sp>
    </p:spTree>
    <p:extLst>
      <p:ext uri="{BB962C8B-B14F-4D97-AF65-F5344CB8AC3E}">
        <p14:creationId xmlns:p14="http://schemas.microsoft.com/office/powerpoint/2010/main" val="2386331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34826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Modeling Approach</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578103" y="784972"/>
            <a:ext cx="11387725" cy="3016210"/>
          </a:xfrm>
          <a:prstGeom prst="rect">
            <a:avLst/>
          </a:prstGeom>
          <a:noFill/>
        </p:spPr>
        <p:txBody>
          <a:bodyPr wrap="square">
            <a:spAutoFit/>
          </a:bodyPr>
          <a:lstStyle/>
          <a:p>
            <a:r>
              <a:rPr lang="zh-CN" altLang="en-US" sz="2800" dirty="0"/>
              <a:t>模型设计时考虑因素：</a:t>
            </a:r>
          </a:p>
          <a:p>
            <a:r>
              <a:rPr lang="zh-CN" altLang="en-US" dirty="0">
                <a:effectLst/>
              </a:rPr>
              <a:t>根据前面的讨论，我们的模型设计有两个核心方面</a:t>
            </a:r>
            <a:r>
              <a:rPr lang="en-US" altLang="zh-CN" dirty="0">
                <a:effectLst/>
              </a:rPr>
              <a:t>:</a:t>
            </a:r>
          </a:p>
          <a:p>
            <a:endParaRPr lang="en-US" altLang="zh-CN" dirty="0">
              <a:effectLst/>
            </a:endParaRPr>
          </a:p>
          <a:p>
            <a:pPr marL="342900" indent="-342900">
              <a:buFont typeface="+mj-lt"/>
              <a:buAutoNum type="arabicPeriod"/>
            </a:pPr>
            <a:r>
              <a:rPr lang="zh-CN" altLang="en-US" dirty="0">
                <a:effectLst/>
              </a:rPr>
              <a:t>首先，模型要提供可再生的翻译。对给定的原始输入多次执行仿真运行将导致相同的固件执行。当我们生成</a:t>
            </a:r>
            <a:r>
              <a:rPr lang="en-US" altLang="zh-CN" dirty="0">
                <a:effectLst/>
              </a:rPr>
              <a:t>MMIO</a:t>
            </a:r>
            <a:r>
              <a:rPr lang="zh-CN" altLang="en-US" dirty="0">
                <a:effectLst/>
              </a:rPr>
              <a:t>访问快照以在独立的仿真器实例中建模时需要相同的行为，与正在进行的</a:t>
            </a:r>
            <a:r>
              <a:rPr lang="en-US" altLang="zh-CN" dirty="0">
                <a:effectLst/>
              </a:rPr>
              <a:t>fuzz</a:t>
            </a:r>
            <a:r>
              <a:rPr lang="zh-CN" altLang="en-US" dirty="0">
                <a:effectLst/>
              </a:rPr>
              <a:t>处理并行。为了保持翻译的可重复性，我们只从</a:t>
            </a:r>
            <a:r>
              <a:rPr lang="en-US" altLang="zh-CN" dirty="0">
                <a:effectLst/>
              </a:rPr>
              <a:t>fuzz</a:t>
            </a:r>
            <a:r>
              <a:rPr lang="zh-CN" altLang="en-US" dirty="0">
                <a:effectLst/>
              </a:rPr>
              <a:t>输入块中获取硬件生成的值</a:t>
            </a:r>
            <a:endParaRPr lang="en-US" altLang="zh-CN" dirty="0">
              <a:effectLst/>
            </a:endParaRPr>
          </a:p>
          <a:p>
            <a:pPr marL="342900" indent="-342900">
              <a:buFont typeface="+mj-lt"/>
              <a:buAutoNum type="arabicPeriod"/>
            </a:pPr>
            <a:endParaRPr lang="zh-CN" altLang="en-US" dirty="0">
              <a:effectLst/>
            </a:endParaRPr>
          </a:p>
          <a:p>
            <a:pPr marL="342900" indent="-342900">
              <a:buFont typeface="+mj-lt"/>
              <a:buAutoNum type="arabicPeriod"/>
            </a:pPr>
            <a:r>
              <a:rPr lang="zh-CN" altLang="en-US" dirty="0">
                <a:effectLst/>
              </a:rPr>
              <a:t>将模型设计用于保护固件代码路径。虽然他们旨在尽可能减少输入开销，但是他们也需要模型在模拟执行的时候不会使固件代码路径不可达。因此，他们只基于他们能够完整观测的变量建访问模型。如果一个活动变量离开了我们的分析范围，我们将基于固件逻辑已经在被建模的变量上放置的约束来进行建模。</a:t>
            </a:r>
            <a:endParaRPr lang="en-US" altLang="zh-CN" dirty="0">
              <a:effectLst/>
            </a:endParaRPr>
          </a:p>
        </p:txBody>
      </p:sp>
    </p:spTree>
    <p:extLst>
      <p:ext uri="{BB962C8B-B14F-4D97-AF65-F5344CB8AC3E}">
        <p14:creationId xmlns:p14="http://schemas.microsoft.com/office/powerpoint/2010/main" val="147396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196612"/>
              <a:ext cx="34826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Modeling Approach</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578103" y="784972"/>
            <a:ext cx="11387725" cy="3570208"/>
          </a:xfrm>
          <a:prstGeom prst="rect">
            <a:avLst/>
          </a:prstGeom>
          <a:noFill/>
        </p:spPr>
        <p:txBody>
          <a:bodyPr wrap="square">
            <a:spAutoFit/>
          </a:bodyPr>
          <a:lstStyle/>
          <a:p>
            <a:r>
              <a:rPr lang="zh-CN" altLang="en-US" sz="2800" dirty="0"/>
              <a:t>错误路径选择：</a:t>
            </a:r>
          </a:p>
          <a:p>
            <a:endParaRPr lang="en-US" altLang="zh-CN" dirty="0">
              <a:effectLst/>
            </a:endParaRPr>
          </a:p>
          <a:p>
            <a:r>
              <a:rPr lang="zh-CN" altLang="en-US" dirty="0">
                <a:effectLst/>
              </a:rPr>
              <a:t>通过保留所有固件代码路径，</a:t>
            </a:r>
            <a:r>
              <a:rPr lang="en-US" altLang="zh-CN" dirty="0" err="1">
                <a:effectLst/>
              </a:rPr>
              <a:t>Fuzzware</a:t>
            </a:r>
            <a:r>
              <a:rPr lang="zh-CN" altLang="en-US" dirty="0">
                <a:effectLst/>
              </a:rPr>
              <a:t>也允许模糊器执行错误路径。这是有意的</a:t>
            </a:r>
            <a:r>
              <a:rPr lang="en-US" altLang="zh-CN" dirty="0">
                <a:effectLst/>
              </a:rPr>
              <a:t>:</a:t>
            </a:r>
            <a:r>
              <a:rPr lang="zh-CN" altLang="en-US" dirty="0">
                <a:effectLst/>
              </a:rPr>
              <a:t>与以前的建模方法相反，他们不会特定的路径进行优先级排序，或者删除看起来无趣的整个路径。相反的会处理不规则条件的代码可能包含的</a:t>
            </a:r>
            <a:r>
              <a:rPr lang="en-US" altLang="zh-CN" dirty="0">
                <a:effectLst/>
              </a:rPr>
              <a:t>bug</a:t>
            </a:r>
            <a:r>
              <a:rPr lang="zh-CN" altLang="en-US" dirty="0">
                <a:effectLst/>
              </a:rPr>
              <a:t>，并且应该同样地将这些错误路径包含在分析中。</a:t>
            </a:r>
            <a:endParaRPr lang="en-US" altLang="zh-CN" dirty="0"/>
          </a:p>
          <a:p>
            <a:endParaRPr lang="en-US" altLang="zh-CN" dirty="0">
              <a:effectLst/>
            </a:endParaRPr>
          </a:p>
          <a:p>
            <a:r>
              <a:rPr lang="zh-CN" altLang="en-US" dirty="0">
                <a:effectLst/>
              </a:rPr>
              <a:t>这不可避免地会出现固件执行中断的输入。然而，我们注意到</a:t>
            </a:r>
            <a:r>
              <a:rPr lang="en-US" altLang="zh-CN" dirty="0" err="1">
                <a:effectLst/>
              </a:rPr>
              <a:t>fuzzer</a:t>
            </a:r>
            <a:r>
              <a:rPr lang="zh-CN" altLang="en-US" dirty="0">
                <a:effectLst/>
              </a:rPr>
              <a:t>可以无缝地处理这些情况</a:t>
            </a:r>
            <a:r>
              <a:rPr lang="en-US" altLang="zh-CN" dirty="0">
                <a:effectLst/>
              </a:rPr>
              <a:t>:</a:t>
            </a:r>
            <a:r>
              <a:rPr lang="zh-CN" altLang="en-US" dirty="0">
                <a:effectLst/>
              </a:rPr>
              <a:t>当执行暂停时，</a:t>
            </a:r>
            <a:r>
              <a:rPr lang="en-US" altLang="zh-CN" dirty="0" err="1">
                <a:effectLst/>
              </a:rPr>
              <a:t>fuzzer</a:t>
            </a:r>
            <a:r>
              <a:rPr lang="zh-CN" altLang="en-US" dirty="0">
                <a:effectLst/>
              </a:rPr>
              <a:t>将识别缺失的代码覆盖率。</a:t>
            </a:r>
            <a:endParaRPr lang="en-US" altLang="zh-CN" dirty="0"/>
          </a:p>
          <a:p>
            <a:endParaRPr lang="en-US" altLang="zh-CN" dirty="0">
              <a:effectLst/>
            </a:endParaRPr>
          </a:p>
          <a:p>
            <a:r>
              <a:rPr lang="zh-CN" altLang="en-US" dirty="0">
                <a:effectLst/>
              </a:rPr>
              <a:t>因此，相应的输入将会因为</a:t>
            </a:r>
            <a:r>
              <a:rPr lang="en-US" altLang="zh-CN" dirty="0">
                <a:effectLst/>
              </a:rPr>
              <a:t>uninteresting</a:t>
            </a:r>
            <a:r>
              <a:rPr lang="zh-CN" altLang="en-US" dirty="0">
                <a:effectLst/>
              </a:rPr>
              <a:t>而被丢弃，而突变引擎将会很快产生具有更大代码覆盖率的输入。我们想要强调的是，这种有意识地探索错误处理的决定不仅允许发现可能被忽略的错误，而且还允许真正健壮和自动化的固件模糊化，因为既不需要人工分析人员也不需要启发式方法来识别有趣的路径</a:t>
            </a:r>
            <a:endParaRPr lang="en-US" altLang="zh-CN" dirty="0">
              <a:effectLst/>
            </a:endParaRPr>
          </a:p>
        </p:txBody>
      </p:sp>
    </p:spTree>
    <p:extLst>
      <p:ext uri="{BB962C8B-B14F-4D97-AF65-F5344CB8AC3E}">
        <p14:creationId xmlns:p14="http://schemas.microsoft.com/office/powerpoint/2010/main" val="3514011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216277"/>
              <a:ext cx="47018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FUZZWARE Model Definitions</a:t>
              </a: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425028" y="1078457"/>
            <a:ext cx="11387725" cy="3693319"/>
          </a:xfrm>
          <a:prstGeom prst="rect">
            <a:avLst/>
          </a:prstGeom>
          <a:noFill/>
        </p:spPr>
        <p:txBody>
          <a:bodyPr wrap="square">
            <a:spAutoFit/>
          </a:bodyPr>
          <a:lstStyle/>
          <a:p>
            <a:r>
              <a:rPr lang="zh-CN" altLang="en-US" dirty="0">
                <a:effectLst/>
              </a:rPr>
              <a:t>我们定义了五个通用的</a:t>
            </a:r>
            <a:r>
              <a:rPr lang="en-US" altLang="zh-CN" dirty="0">
                <a:effectLst/>
              </a:rPr>
              <a:t>MMIO</a:t>
            </a:r>
            <a:r>
              <a:rPr lang="zh-CN" altLang="en-US" dirty="0">
                <a:effectLst/>
              </a:rPr>
              <a:t>访问模型，它们可以从一组</a:t>
            </a:r>
            <a:r>
              <a:rPr lang="en-US" altLang="zh-CN" dirty="0" err="1">
                <a:effectLst/>
              </a:rPr>
              <a:t>dse</a:t>
            </a:r>
            <a:r>
              <a:rPr lang="zh-CN" altLang="en-US" dirty="0">
                <a:effectLst/>
              </a:rPr>
              <a:t>产生的</a:t>
            </a:r>
            <a:r>
              <a:rPr lang="zh-CN" altLang="en-US" dirty="0">
                <a:solidFill>
                  <a:srgbClr val="FF0000"/>
                </a:solidFill>
                <a:effectLst/>
              </a:rPr>
              <a:t>符号状态（一个符号状态有一组不同的路径约束，即硬件生成的值需要遵守的条件，以及包含仍然存在的被跟踪变量的可能的符号表达式）</a:t>
            </a:r>
            <a:r>
              <a:rPr lang="zh-CN" altLang="en-US" dirty="0">
                <a:effectLst/>
              </a:rPr>
              <a:t>中赋值。</a:t>
            </a:r>
            <a:r>
              <a:rPr lang="zh-CN" altLang="en-US" dirty="0"/>
              <a:t>这些模型每一个都为模拟器提供了一个蓝图用于如何处理一个特定的</a:t>
            </a:r>
            <a:r>
              <a:rPr lang="en-US" altLang="zh-CN" dirty="0"/>
              <a:t>MMIO</a:t>
            </a:r>
            <a:r>
              <a:rPr lang="zh-CN" altLang="en-US" dirty="0"/>
              <a:t>访问和系统地删除全部或部分输入开销，无论是对于典型的基于控制流的</a:t>
            </a:r>
            <a:r>
              <a:rPr lang="en-US" altLang="zh-CN" dirty="0"/>
              <a:t>MMIO</a:t>
            </a:r>
            <a:r>
              <a:rPr lang="zh-CN" altLang="en-US" dirty="0"/>
              <a:t>使用（基于一个值采取不同的动作）或者基于数据的</a:t>
            </a:r>
            <a:r>
              <a:rPr lang="en-US" altLang="zh-CN" dirty="0"/>
              <a:t>MMIO</a:t>
            </a:r>
            <a:r>
              <a:rPr lang="zh-CN" altLang="en-US" dirty="0"/>
              <a:t>使用（读取数据并排除全部或部分数据）。</a:t>
            </a:r>
            <a:endParaRPr lang="en-US" altLang="zh-CN" dirty="0"/>
          </a:p>
          <a:p>
            <a:endParaRPr lang="en-US" altLang="zh-CN" dirty="0"/>
          </a:p>
          <a:p>
            <a:r>
              <a:rPr lang="zh-CN" altLang="en-US" dirty="0">
                <a:effectLst/>
              </a:rPr>
              <a:t>在这些通用模型中，有一些按规范接受参数。其首先使用符号状态来分配一个通用模型，然后通过给定</a:t>
            </a:r>
            <a:r>
              <a:rPr lang="en-US" altLang="zh-CN" dirty="0">
                <a:effectLst/>
              </a:rPr>
              <a:t>MMIO</a:t>
            </a:r>
            <a:r>
              <a:rPr lang="zh-CN" altLang="en-US" dirty="0">
                <a:effectLst/>
              </a:rPr>
              <a:t>访问的参数来实例化它。通用模型包含模拟器的规范，说明如何应用模型参数来确定硬件生成的值。</a:t>
            </a:r>
            <a:endParaRPr lang="en-US" altLang="zh-CN" dirty="0">
              <a:effectLst/>
            </a:endParaRPr>
          </a:p>
          <a:p>
            <a:endParaRPr lang="en-US" altLang="zh-CN" dirty="0"/>
          </a:p>
          <a:p>
            <a:r>
              <a:rPr lang="zh-CN" altLang="en-US" dirty="0">
                <a:effectLst/>
              </a:rPr>
              <a:t>对于处理完整输入开销的模型，模型参数本身就足以处理访问，而无需消耗任何</a:t>
            </a:r>
            <a:r>
              <a:rPr lang="en-US" altLang="zh-CN" dirty="0">
                <a:effectLst/>
              </a:rPr>
              <a:t>fuzz</a:t>
            </a:r>
            <a:r>
              <a:rPr lang="zh-CN" altLang="en-US" dirty="0">
                <a:effectLst/>
              </a:rPr>
              <a:t>输入。</a:t>
            </a:r>
            <a:endParaRPr lang="en-US" altLang="zh-CN" dirty="0">
              <a:effectLst/>
            </a:endParaRPr>
          </a:p>
          <a:p>
            <a:endParaRPr lang="zh-CN" altLang="en-US" dirty="0">
              <a:effectLst/>
            </a:endParaRPr>
          </a:p>
          <a:p>
            <a:r>
              <a:rPr lang="zh-CN" altLang="en-US" dirty="0">
                <a:effectLst/>
              </a:rPr>
              <a:t>对于处理部分输入的模型，仿真器需要</a:t>
            </a:r>
            <a:r>
              <a:rPr lang="en-US" altLang="zh-CN" dirty="0">
                <a:effectLst/>
              </a:rPr>
              <a:t>fuzz</a:t>
            </a:r>
            <a:r>
              <a:rPr lang="zh-CN" altLang="en-US" dirty="0">
                <a:effectLst/>
              </a:rPr>
              <a:t>输入来应用模型。在这种情况下，它使用模型的参数将</a:t>
            </a:r>
            <a:r>
              <a:rPr lang="en-US" altLang="zh-CN" dirty="0">
                <a:effectLst/>
              </a:rPr>
              <a:t>fuzz</a:t>
            </a:r>
            <a:r>
              <a:rPr lang="zh-CN" altLang="en-US" dirty="0">
                <a:effectLst/>
              </a:rPr>
              <a:t>输入块转换为硬件生成的值</a:t>
            </a:r>
            <a:endParaRPr lang="en-US" altLang="zh-CN" dirty="0"/>
          </a:p>
        </p:txBody>
      </p:sp>
    </p:spTree>
    <p:extLst>
      <p:ext uri="{BB962C8B-B14F-4D97-AF65-F5344CB8AC3E}">
        <p14:creationId xmlns:p14="http://schemas.microsoft.com/office/powerpoint/2010/main" val="2822554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216277"/>
              <a:ext cx="47018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FUZZWARE Model Definitions</a:t>
              </a: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425028" y="1078457"/>
            <a:ext cx="11387725" cy="646331"/>
          </a:xfrm>
          <a:prstGeom prst="rect">
            <a:avLst/>
          </a:prstGeom>
          <a:noFill/>
        </p:spPr>
        <p:txBody>
          <a:bodyPr wrap="square">
            <a:spAutoFit/>
          </a:bodyPr>
          <a:lstStyle/>
          <a:p>
            <a:r>
              <a:rPr lang="zh-CN" altLang="en-US" dirty="0">
                <a:effectLst/>
              </a:rPr>
              <a:t>详细介绍</a:t>
            </a:r>
            <a:r>
              <a:rPr lang="en-US" altLang="zh-CN" dirty="0">
                <a:effectLst/>
              </a:rPr>
              <a:t>5</a:t>
            </a:r>
            <a:r>
              <a:rPr lang="zh-CN" altLang="en-US" dirty="0">
                <a:effectLst/>
              </a:rPr>
              <a:t>个通用模型。对于每一个，下表显示了它处理的输入开销类型</a:t>
            </a:r>
            <a:r>
              <a:rPr lang="en-US" altLang="zh-CN" dirty="0">
                <a:effectLst/>
              </a:rPr>
              <a:t>(Overhead)</a:t>
            </a:r>
            <a:r>
              <a:rPr lang="zh-CN" altLang="en-US" dirty="0">
                <a:effectLst/>
              </a:rPr>
              <a:t>，它使用的参数</a:t>
            </a:r>
            <a:r>
              <a:rPr lang="en-US" altLang="zh-CN" dirty="0">
                <a:effectLst/>
              </a:rPr>
              <a:t>(parameters)</a:t>
            </a:r>
            <a:r>
              <a:rPr lang="zh-CN" altLang="en-US" dirty="0">
                <a:effectLst/>
              </a:rPr>
              <a:t>，访问消耗多少原始模糊位</a:t>
            </a:r>
            <a:r>
              <a:rPr lang="en-US" altLang="zh-CN" dirty="0">
                <a:effectLst/>
              </a:rPr>
              <a:t>(# fuzzing bits)</a:t>
            </a:r>
            <a:r>
              <a:rPr lang="zh-CN" altLang="en-US" dirty="0">
                <a:effectLst/>
              </a:rPr>
              <a:t>，以及模型如何使用参数将原始模糊输入转换为硬件生成的值</a:t>
            </a:r>
            <a:r>
              <a:rPr lang="en-US" altLang="zh-CN" dirty="0">
                <a:effectLst/>
              </a:rPr>
              <a:t>(Output)</a:t>
            </a:r>
            <a:r>
              <a:rPr lang="zh-CN" altLang="en-US" dirty="0">
                <a:effectLst/>
              </a:rPr>
              <a:t>。</a:t>
            </a:r>
            <a:endParaRPr lang="en-US" altLang="zh-CN" dirty="0"/>
          </a:p>
        </p:txBody>
      </p:sp>
      <p:pic>
        <p:nvPicPr>
          <p:cNvPr id="3" name="图片 2">
            <a:extLst>
              <a:ext uri="{FF2B5EF4-FFF2-40B4-BE49-F238E27FC236}">
                <a16:creationId xmlns:a16="http://schemas.microsoft.com/office/drawing/2014/main" id="{1F16BD3D-21C9-71DA-E58E-F32257EBDC52}"/>
              </a:ext>
            </a:extLst>
          </p:cNvPr>
          <p:cNvPicPr>
            <a:picLocks noChangeAspect="1"/>
          </p:cNvPicPr>
          <p:nvPr/>
        </p:nvPicPr>
        <p:blipFill>
          <a:blip r:embed="rId9"/>
          <a:stretch>
            <a:fillRect/>
          </a:stretch>
        </p:blipFill>
        <p:spPr>
          <a:xfrm>
            <a:off x="1058988" y="2609596"/>
            <a:ext cx="9105900" cy="2190750"/>
          </a:xfrm>
          <a:prstGeom prst="rect">
            <a:avLst/>
          </a:prstGeom>
        </p:spPr>
      </p:pic>
    </p:spTree>
    <p:extLst>
      <p:ext uri="{BB962C8B-B14F-4D97-AF65-F5344CB8AC3E}">
        <p14:creationId xmlns:p14="http://schemas.microsoft.com/office/powerpoint/2010/main" val="3814322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216277"/>
              <a:ext cx="47018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FUZZWARE Model Definitions</a:t>
              </a: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425028" y="1078457"/>
            <a:ext cx="11387725" cy="2308324"/>
          </a:xfrm>
          <a:prstGeom prst="rect">
            <a:avLst/>
          </a:prstGeom>
          <a:noFill/>
        </p:spPr>
        <p:txBody>
          <a:bodyPr wrap="square">
            <a:spAutoFit/>
          </a:bodyPr>
          <a:lstStyle/>
          <a:p>
            <a:r>
              <a:rPr lang="zh-CN" altLang="en-US" b="1" dirty="0">
                <a:effectLst/>
              </a:rPr>
              <a:t>常量模型</a:t>
            </a:r>
            <a:r>
              <a:rPr lang="zh-CN" altLang="en-US" dirty="0">
                <a:effectLst/>
              </a:rPr>
              <a:t>：这个模型描述了</a:t>
            </a:r>
            <a:r>
              <a:rPr lang="en-US" altLang="zh-CN" dirty="0">
                <a:effectLst/>
              </a:rPr>
              <a:t>MMIO</a:t>
            </a:r>
            <a:r>
              <a:rPr lang="zh-CN" altLang="en-US" dirty="0">
                <a:effectLst/>
              </a:rPr>
              <a:t>访问，其中一个特定的常量被用作比较的一部分，必须满足这个条件才能继续执行。</a:t>
            </a:r>
            <a:endParaRPr lang="en-US" altLang="zh-CN" dirty="0">
              <a:effectLst/>
            </a:endParaRPr>
          </a:p>
          <a:p>
            <a:endParaRPr lang="en-US" altLang="zh-CN" dirty="0"/>
          </a:p>
          <a:p>
            <a:r>
              <a:rPr lang="en-US" altLang="zh-CN" b="1" dirty="0">
                <a:effectLst/>
              </a:rPr>
              <a:t>Passthrough Model</a:t>
            </a:r>
            <a:r>
              <a:rPr lang="zh-CN" altLang="en-US" b="1" dirty="0">
                <a:effectLst/>
              </a:rPr>
              <a:t>：</a:t>
            </a:r>
            <a:r>
              <a:rPr lang="zh-CN" altLang="en-US" dirty="0">
                <a:effectLst/>
              </a:rPr>
              <a:t>这个模型被分配给那些确定硬件生成值不影响固件状态的访问。我们把</a:t>
            </a:r>
            <a:r>
              <a:rPr lang="en-US" altLang="zh-CN" dirty="0">
                <a:effectLst/>
              </a:rPr>
              <a:t>MMIO</a:t>
            </a:r>
            <a:r>
              <a:rPr lang="zh-CN" altLang="en-US" dirty="0">
                <a:effectLst/>
              </a:rPr>
              <a:t>访问当作常规的内存访问。例如，这些包括对配置寄存器的访问</a:t>
            </a:r>
            <a:endParaRPr lang="en-US" altLang="zh-CN" dirty="0">
              <a:effectLst/>
            </a:endParaRPr>
          </a:p>
          <a:p>
            <a:endParaRPr lang="en-US" altLang="zh-CN" dirty="0"/>
          </a:p>
          <a:p>
            <a:r>
              <a:rPr lang="zh-CN" altLang="en-US" b="1" dirty="0">
                <a:effectLst/>
              </a:rPr>
              <a:t>位提取模型：</a:t>
            </a:r>
            <a:r>
              <a:rPr lang="zh-CN" altLang="en-US" dirty="0">
                <a:effectLst/>
              </a:rPr>
              <a:t>当固件只使用从</a:t>
            </a:r>
            <a:r>
              <a:rPr lang="en-US" altLang="zh-CN" dirty="0">
                <a:effectLst/>
              </a:rPr>
              <a:t>MMIO</a:t>
            </a:r>
            <a:r>
              <a:rPr lang="zh-CN" altLang="en-US" dirty="0">
                <a:effectLst/>
              </a:rPr>
              <a:t>读取的部分位时，就使用位提取模型。例如，当从</a:t>
            </a:r>
            <a:r>
              <a:rPr lang="en-US" altLang="zh-CN" dirty="0">
                <a:effectLst/>
              </a:rPr>
              <a:t>MMIO</a:t>
            </a:r>
            <a:r>
              <a:rPr lang="zh-CN" altLang="en-US" dirty="0">
                <a:effectLst/>
              </a:rPr>
              <a:t>寄存器读取</a:t>
            </a:r>
            <a:r>
              <a:rPr lang="en-US" altLang="zh-CN" dirty="0">
                <a:effectLst/>
              </a:rPr>
              <a:t>4</a:t>
            </a:r>
            <a:r>
              <a:rPr lang="zh-CN" altLang="en-US" dirty="0">
                <a:effectLst/>
              </a:rPr>
              <a:t>个字节时，位掩码应用仅保留少数位，而其他位则被丢弃。请注意，位移位、截断和等效指令组合也会发生类似的效果</a:t>
            </a:r>
            <a:endParaRPr lang="en-US" altLang="zh-CN" dirty="0"/>
          </a:p>
        </p:txBody>
      </p:sp>
      <p:pic>
        <p:nvPicPr>
          <p:cNvPr id="6" name="图片 5">
            <a:extLst>
              <a:ext uri="{FF2B5EF4-FFF2-40B4-BE49-F238E27FC236}">
                <a16:creationId xmlns:a16="http://schemas.microsoft.com/office/drawing/2014/main" id="{BC5C0470-45B0-0368-DB3A-51ECA96805BA}"/>
              </a:ext>
            </a:extLst>
          </p:cNvPr>
          <p:cNvPicPr>
            <a:picLocks noChangeAspect="1"/>
          </p:cNvPicPr>
          <p:nvPr/>
        </p:nvPicPr>
        <p:blipFill>
          <a:blip r:embed="rId9"/>
          <a:stretch>
            <a:fillRect/>
          </a:stretch>
        </p:blipFill>
        <p:spPr>
          <a:xfrm>
            <a:off x="1458992" y="3712133"/>
            <a:ext cx="8324850" cy="2362200"/>
          </a:xfrm>
          <a:prstGeom prst="rect">
            <a:avLst/>
          </a:prstGeom>
        </p:spPr>
      </p:pic>
    </p:spTree>
    <p:extLst>
      <p:ext uri="{BB962C8B-B14F-4D97-AF65-F5344CB8AC3E}">
        <p14:creationId xmlns:p14="http://schemas.microsoft.com/office/powerpoint/2010/main" val="21472409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216277"/>
              <a:ext cx="47018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FUZZWARE Model Definitions</a:t>
              </a: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425028" y="1078457"/>
            <a:ext cx="11387725" cy="4801314"/>
          </a:xfrm>
          <a:prstGeom prst="rect">
            <a:avLst/>
          </a:prstGeom>
          <a:noFill/>
        </p:spPr>
        <p:txBody>
          <a:bodyPr wrap="square">
            <a:spAutoFit/>
          </a:bodyPr>
          <a:lstStyle/>
          <a:p>
            <a:r>
              <a:rPr lang="en-US" altLang="zh-CN" b="1" dirty="0">
                <a:effectLst/>
              </a:rPr>
              <a:t>set</a:t>
            </a:r>
            <a:r>
              <a:rPr lang="zh-CN" altLang="en-US" b="1" dirty="0">
                <a:effectLst/>
              </a:rPr>
              <a:t>模型：</a:t>
            </a:r>
            <a:r>
              <a:rPr lang="en-US" altLang="zh-CN" b="1" dirty="0">
                <a:effectLst/>
              </a:rPr>
              <a:t> </a:t>
            </a:r>
            <a:r>
              <a:rPr lang="en-US" altLang="zh-CN" dirty="0">
                <a:effectLst/>
              </a:rPr>
              <a:t>set</a:t>
            </a:r>
            <a:r>
              <a:rPr lang="zh-CN" altLang="en-US" dirty="0">
                <a:effectLst/>
              </a:rPr>
              <a:t>模型处理这样一种情况，即根据不同的值对硬件生成的值</a:t>
            </a:r>
            <a:r>
              <a:rPr lang="en-US" altLang="zh-CN" dirty="0">
                <a:effectLst/>
              </a:rPr>
              <a:t>(</a:t>
            </a:r>
            <a:r>
              <a:rPr lang="zh-CN" altLang="en-US" dirty="0">
                <a:effectLst/>
              </a:rPr>
              <a:t>部分</a:t>
            </a:r>
            <a:r>
              <a:rPr lang="en-US" altLang="zh-CN" dirty="0">
                <a:effectLst/>
              </a:rPr>
              <a:t>)</a:t>
            </a:r>
            <a:r>
              <a:rPr lang="zh-CN" altLang="en-US" dirty="0">
                <a:effectLst/>
              </a:rPr>
              <a:t>进行检查，以确定控制流。该模型适用于可以预先计算一列分离的值的情况，以便每个值精确地代表一个可能的控制流选项。一块原始模糊输入被解释为模糊器从每个单独访问的不同选项中做出的选择。可能的实例包括状态和标识寄存器，其中固件根据硬件生成的值执行不同的操作</a:t>
            </a:r>
            <a:endParaRPr lang="en-US" altLang="zh-CN" dirty="0">
              <a:effectLst/>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b="1" dirty="0">
              <a:effectLst/>
            </a:endParaRPr>
          </a:p>
          <a:p>
            <a:endParaRPr lang="en-US" altLang="zh-CN" b="1" dirty="0"/>
          </a:p>
          <a:p>
            <a:r>
              <a:rPr lang="en-US" altLang="zh-CN" b="1" dirty="0">
                <a:effectLst/>
              </a:rPr>
              <a:t>Identity Model</a:t>
            </a:r>
            <a:r>
              <a:rPr lang="zh-CN" altLang="en-US" b="1" dirty="0">
                <a:effectLst/>
              </a:rPr>
              <a:t>：</a:t>
            </a:r>
            <a:r>
              <a:rPr lang="zh-CN" altLang="en-US" dirty="0">
                <a:effectLst/>
              </a:rPr>
              <a:t>如果</a:t>
            </a:r>
            <a:r>
              <a:rPr lang="en-US" altLang="zh-CN" dirty="0">
                <a:effectLst/>
              </a:rPr>
              <a:t>DSE</a:t>
            </a:r>
            <a:r>
              <a:rPr lang="zh-CN" altLang="en-US" dirty="0">
                <a:effectLst/>
              </a:rPr>
              <a:t>确定硬件生成的值的所有位都是有意义的</a:t>
            </a:r>
            <a:r>
              <a:rPr lang="en-US" altLang="zh-CN" dirty="0">
                <a:effectLst/>
              </a:rPr>
              <a:t>(</a:t>
            </a:r>
            <a:r>
              <a:rPr lang="zh-CN" altLang="en-US" dirty="0">
                <a:effectLst/>
              </a:rPr>
              <a:t>即被固件使用</a:t>
            </a:r>
            <a:r>
              <a:rPr lang="en-US" altLang="zh-CN" dirty="0">
                <a:effectLst/>
              </a:rPr>
              <a:t>)</a:t>
            </a:r>
            <a:r>
              <a:rPr lang="zh-CN" altLang="en-US" dirty="0">
                <a:effectLst/>
              </a:rPr>
              <a:t>，则分配此模型。如果不受约束的符号变量转义分析作用域，或者如果</a:t>
            </a:r>
            <a:r>
              <a:rPr lang="en-US" altLang="zh-CN" dirty="0">
                <a:effectLst/>
              </a:rPr>
              <a:t>DSE</a:t>
            </a:r>
            <a:r>
              <a:rPr lang="zh-CN" altLang="en-US" dirty="0">
                <a:effectLst/>
              </a:rPr>
              <a:t>没有在其资源限制内完成，它也可以用作</a:t>
            </a:r>
            <a:r>
              <a:rPr lang="en-US" altLang="zh-CN" dirty="0">
                <a:effectLst/>
              </a:rPr>
              <a:t>fallback</a:t>
            </a:r>
            <a:r>
              <a:rPr lang="zh-CN" altLang="en-US" dirty="0">
                <a:effectLst/>
              </a:rPr>
              <a:t>。在这些情况下，我们保守地假设硬件产生的每一点价值以后都可能被固件使用。因此，我们允许</a:t>
            </a:r>
            <a:r>
              <a:rPr lang="en-US" altLang="zh-CN" dirty="0" err="1">
                <a:effectLst/>
              </a:rPr>
              <a:t>fuzzer</a:t>
            </a:r>
            <a:r>
              <a:rPr lang="zh-CN" altLang="en-US" dirty="0">
                <a:effectLst/>
              </a:rPr>
              <a:t>尝试所有值，从而发现所有固件路径。</a:t>
            </a:r>
            <a:endParaRPr lang="en-US" altLang="zh-CN" dirty="0"/>
          </a:p>
        </p:txBody>
      </p:sp>
      <p:pic>
        <p:nvPicPr>
          <p:cNvPr id="3" name="图片 2">
            <a:extLst>
              <a:ext uri="{FF2B5EF4-FFF2-40B4-BE49-F238E27FC236}">
                <a16:creationId xmlns:a16="http://schemas.microsoft.com/office/drawing/2014/main" id="{6A352AE1-00D1-77EC-61D0-41C5DDAE21EC}"/>
              </a:ext>
            </a:extLst>
          </p:cNvPr>
          <p:cNvPicPr>
            <a:picLocks noChangeAspect="1"/>
          </p:cNvPicPr>
          <p:nvPr/>
        </p:nvPicPr>
        <p:blipFill>
          <a:blip r:embed="rId9"/>
          <a:stretch>
            <a:fillRect/>
          </a:stretch>
        </p:blipFill>
        <p:spPr>
          <a:xfrm>
            <a:off x="1321210" y="2328151"/>
            <a:ext cx="9372600" cy="1819275"/>
          </a:xfrm>
          <a:prstGeom prst="rect">
            <a:avLst/>
          </a:prstGeom>
        </p:spPr>
      </p:pic>
    </p:spTree>
    <p:extLst>
      <p:ext uri="{BB962C8B-B14F-4D97-AF65-F5344CB8AC3E}">
        <p14:creationId xmlns:p14="http://schemas.microsoft.com/office/powerpoint/2010/main" val="4083557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3" y="216277"/>
              <a:ext cx="4701820"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FUZZWARE Model Definitions</a:t>
              </a: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 name="图片 3">
            <a:extLst>
              <a:ext uri="{FF2B5EF4-FFF2-40B4-BE49-F238E27FC236}">
                <a16:creationId xmlns:a16="http://schemas.microsoft.com/office/drawing/2014/main" id="{6FCAD8AC-7896-C0AB-B271-EC4161B78326}"/>
              </a:ext>
            </a:extLst>
          </p:cNvPr>
          <p:cNvPicPr>
            <a:picLocks noChangeAspect="1"/>
          </p:cNvPicPr>
          <p:nvPr/>
        </p:nvPicPr>
        <p:blipFill>
          <a:blip r:embed="rId9"/>
          <a:stretch>
            <a:fillRect/>
          </a:stretch>
        </p:blipFill>
        <p:spPr>
          <a:xfrm>
            <a:off x="1142170" y="1009526"/>
            <a:ext cx="8210550" cy="4924425"/>
          </a:xfrm>
          <a:prstGeom prst="rect">
            <a:avLst/>
          </a:prstGeom>
        </p:spPr>
      </p:pic>
    </p:spTree>
    <p:extLst>
      <p:ext uri="{BB962C8B-B14F-4D97-AF65-F5344CB8AC3E}">
        <p14:creationId xmlns:p14="http://schemas.microsoft.com/office/powerpoint/2010/main" val="850779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D64CFF05-EA8D-1450-D6E3-29E406B012E2}"/>
              </a:ext>
            </a:extLst>
          </p:cNvPr>
          <p:cNvPicPr>
            <a:picLocks noChangeAspect="1"/>
          </p:cNvPicPr>
          <p:nvPr/>
        </p:nvPicPr>
        <p:blipFill>
          <a:blip r:embed="rId9"/>
          <a:stretch>
            <a:fillRect/>
          </a:stretch>
        </p:blipFill>
        <p:spPr>
          <a:xfrm>
            <a:off x="-42446" y="779522"/>
            <a:ext cx="5810250" cy="3324225"/>
          </a:xfrm>
          <a:prstGeom prst="rect">
            <a:avLst/>
          </a:prstGeom>
        </p:spPr>
      </p:pic>
      <p:pic>
        <p:nvPicPr>
          <p:cNvPr id="5" name="图片 4">
            <a:extLst>
              <a:ext uri="{FF2B5EF4-FFF2-40B4-BE49-F238E27FC236}">
                <a16:creationId xmlns:a16="http://schemas.microsoft.com/office/drawing/2014/main" id="{25877D13-6A3F-B8CC-6532-D1479DAB1999}"/>
              </a:ext>
            </a:extLst>
          </p:cNvPr>
          <p:cNvPicPr>
            <a:picLocks noChangeAspect="1"/>
          </p:cNvPicPr>
          <p:nvPr/>
        </p:nvPicPr>
        <p:blipFill>
          <a:blip r:embed="rId10"/>
          <a:stretch>
            <a:fillRect/>
          </a:stretch>
        </p:blipFill>
        <p:spPr>
          <a:xfrm>
            <a:off x="6169947" y="108125"/>
            <a:ext cx="5966587" cy="6135359"/>
          </a:xfrm>
          <a:prstGeom prst="rect">
            <a:avLst/>
          </a:prstGeom>
        </p:spPr>
      </p:pic>
      <p:sp>
        <p:nvSpPr>
          <p:cNvPr id="6" name="文本框 5">
            <a:extLst>
              <a:ext uri="{FF2B5EF4-FFF2-40B4-BE49-F238E27FC236}">
                <a16:creationId xmlns:a16="http://schemas.microsoft.com/office/drawing/2014/main" id="{D7DDFDFD-58B4-C60E-1CAF-9F89982DF717}"/>
              </a:ext>
            </a:extLst>
          </p:cNvPr>
          <p:cNvSpPr txBox="1"/>
          <p:nvPr/>
        </p:nvSpPr>
        <p:spPr>
          <a:xfrm>
            <a:off x="97219" y="4286865"/>
            <a:ext cx="5556329" cy="923330"/>
          </a:xfrm>
          <a:prstGeom prst="rect">
            <a:avLst/>
          </a:prstGeom>
          <a:noFill/>
        </p:spPr>
        <p:txBody>
          <a:bodyPr wrap="square" rtlCol="0">
            <a:spAutoFit/>
          </a:bodyPr>
          <a:lstStyle/>
          <a:p>
            <a:r>
              <a:rPr lang="en-US" altLang="zh-CN" dirty="0" err="1"/>
              <a:t>Fluxfingers</a:t>
            </a:r>
            <a:r>
              <a:rPr lang="zh-CN" altLang="en-US" dirty="0"/>
              <a:t>：</a:t>
            </a:r>
            <a:r>
              <a:rPr lang="en-US" altLang="zh-CN" dirty="0" err="1"/>
              <a:t>hacklu</a:t>
            </a:r>
            <a:r>
              <a:rPr lang="zh-CN" altLang="en-US" dirty="0"/>
              <a:t>、</a:t>
            </a:r>
            <a:r>
              <a:rPr lang="en-US" altLang="zh-CN" dirty="0" err="1"/>
              <a:t>defcon</a:t>
            </a:r>
            <a:r>
              <a:rPr lang="zh-CN" altLang="en-US" dirty="0"/>
              <a:t>、</a:t>
            </a:r>
            <a:r>
              <a:rPr lang="en-US" altLang="zh-CN" dirty="0" err="1"/>
              <a:t>xctf</a:t>
            </a:r>
            <a:endParaRPr lang="en-US" altLang="zh-CN" dirty="0"/>
          </a:p>
          <a:p>
            <a:r>
              <a:rPr lang="en-US" b="0" i="0" dirty="0">
                <a:solidFill>
                  <a:srgbClr val="0F1419"/>
                </a:solidFill>
                <a:effectLst/>
                <a:latin typeface="TwitterChirp"/>
              </a:rPr>
              <a:t>LC↯BC</a:t>
            </a:r>
            <a:r>
              <a:rPr lang="zh-CN" altLang="en-US" b="0" i="0" dirty="0">
                <a:solidFill>
                  <a:srgbClr val="0F1419"/>
                </a:solidFill>
                <a:effectLst/>
                <a:latin typeface="TwitterChirp"/>
              </a:rPr>
              <a:t>、</a:t>
            </a:r>
            <a:r>
              <a:rPr lang="en-US" altLang="zh-CN" b="0" i="0" dirty="0" err="1">
                <a:solidFill>
                  <a:srgbClr val="0F1419"/>
                </a:solidFill>
                <a:effectLst/>
                <a:latin typeface="TwitterChirp"/>
              </a:rPr>
              <a:t>fluxrepeat</a:t>
            </a:r>
            <a:r>
              <a:rPr lang="zh-CN" altLang="en-US" b="0" i="0" dirty="0">
                <a:solidFill>
                  <a:srgbClr val="0F1419"/>
                </a:solidFill>
                <a:effectLst/>
                <a:latin typeface="TwitterChirp"/>
              </a:rPr>
              <a:t>：</a:t>
            </a:r>
            <a:r>
              <a:rPr lang="en-US" altLang="zh-CN" b="0" i="0" dirty="0" err="1">
                <a:solidFill>
                  <a:srgbClr val="0F1419"/>
                </a:solidFill>
                <a:effectLst/>
                <a:latin typeface="TwitterChirp"/>
              </a:rPr>
              <a:t>realword</a:t>
            </a:r>
            <a:endParaRPr lang="en-US" altLang="zh-CN" b="0" i="0" dirty="0">
              <a:solidFill>
                <a:srgbClr val="0F1419"/>
              </a:solidFill>
              <a:effectLst/>
              <a:latin typeface="TwitterChirp"/>
            </a:endParaRPr>
          </a:p>
          <a:p>
            <a:r>
              <a:rPr lang="en-US" dirty="0">
                <a:solidFill>
                  <a:srgbClr val="0F1419"/>
                </a:solidFill>
                <a:latin typeface="TwitterChirp"/>
              </a:rPr>
              <a:t>2021</a:t>
            </a:r>
            <a:r>
              <a:rPr lang="zh-CN" altLang="en-US" dirty="0">
                <a:solidFill>
                  <a:srgbClr val="0F1419"/>
                </a:solidFill>
                <a:latin typeface="TwitterChirp"/>
              </a:rPr>
              <a:t>年开始再也没打比赛了</a:t>
            </a:r>
            <a:endParaRPr lang="en-US" dirty="0"/>
          </a:p>
        </p:txBody>
      </p:sp>
      <p:sp>
        <p:nvSpPr>
          <p:cNvPr id="21" name="文本框 20">
            <a:extLst>
              <a:ext uri="{FF2B5EF4-FFF2-40B4-BE49-F238E27FC236}">
                <a16:creationId xmlns:a16="http://schemas.microsoft.com/office/drawing/2014/main" id="{B3CC28D2-C576-4EE8-0E57-010D73A28F29}"/>
              </a:ext>
            </a:extLst>
          </p:cNvPr>
          <p:cNvSpPr txBox="1"/>
          <p:nvPr/>
        </p:nvSpPr>
        <p:spPr>
          <a:xfrm>
            <a:off x="55466" y="5560099"/>
            <a:ext cx="7796980" cy="369332"/>
          </a:xfrm>
          <a:prstGeom prst="rect">
            <a:avLst/>
          </a:prstGeom>
          <a:noFill/>
        </p:spPr>
        <p:txBody>
          <a:bodyPr wrap="square">
            <a:spAutoFit/>
          </a:bodyPr>
          <a:lstStyle/>
          <a:p>
            <a:r>
              <a:rPr lang="en-US" b="0" i="0" dirty="0">
                <a:solidFill>
                  <a:srgbClr val="282828"/>
                </a:solidFill>
                <a:effectLst/>
                <a:latin typeface="Roboto" panose="02000000000000000000" pitchFamily="2" charset="0"/>
              </a:rPr>
              <a:t>Ruhr-University Bochum, Germany</a:t>
            </a:r>
            <a:endParaRPr lang="en-US" dirty="0"/>
          </a:p>
        </p:txBody>
      </p:sp>
    </p:spTree>
    <p:extLst>
      <p:ext uri="{BB962C8B-B14F-4D97-AF65-F5344CB8AC3E}">
        <p14:creationId xmlns:p14="http://schemas.microsoft.com/office/powerpoint/2010/main" val="2154214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216277"/>
              <a:ext cx="5812865"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Interrupt, Timer and DMA Handling</a:t>
              </a: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6" name="文本框 15">
            <a:extLst>
              <a:ext uri="{FF2B5EF4-FFF2-40B4-BE49-F238E27FC236}">
                <a16:creationId xmlns:a16="http://schemas.microsoft.com/office/drawing/2014/main" id="{796BA6AB-16F8-B917-CAB4-4002FA7D3E10}"/>
              </a:ext>
            </a:extLst>
          </p:cNvPr>
          <p:cNvSpPr txBox="1"/>
          <p:nvPr/>
        </p:nvSpPr>
        <p:spPr>
          <a:xfrm>
            <a:off x="402137" y="1173255"/>
            <a:ext cx="11387725" cy="2031325"/>
          </a:xfrm>
          <a:prstGeom prst="rect">
            <a:avLst/>
          </a:prstGeom>
          <a:noFill/>
        </p:spPr>
        <p:txBody>
          <a:bodyPr wrap="square">
            <a:spAutoFit/>
          </a:bodyPr>
          <a:lstStyle/>
          <a:p>
            <a:r>
              <a:rPr lang="zh-CN" altLang="en-US" dirty="0">
                <a:effectLst/>
              </a:rPr>
              <a:t>默认情况下，在一定数量的基本块被切割后，</a:t>
            </a:r>
            <a:r>
              <a:rPr lang="en-US" altLang="zh-CN" dirty="0">
                <a:effectLst/>
              </a:rPr>
              <a:t>FUZZWARE</a:t>
            </a:r>
            <a:r>
              <a:rPr lang="zh-CN" altLang="en-US" dirty="0">
                <a:effectLst/>
              </a:rPr>
              <a:t>以滚动的方式引发每个当前启用的中断。通过检查</a:t>
            </a:r>
            <a:r>
              <a:rPr lang="en-US" altLang="zh-CN" dirty="0">
                <a:effectLst/>
              </a:rPr>
              <a:t>CPU</a:t>
            </a:r>
            <a:r>
              <a:rPr lang="zh-CN" altLang="en-US" dirty="0">
                <a:effectLst/>
              </a:rPr>
              <a:t>的中断控制器在执行期间的状态来跟踪启用的中断。与访问模型如何使用</a:t>
            </a:r>
            <a:r>
              <a:rPr lang="en-US" altLang="zh-CN" dirty="0">
                <a:effectLst/>
              </a:rPr>
              <a:t>fuzz</a:t>
            </a:r>
            <a:r>
              <a:rPr lang="zh-CN" altLang="en-US" dirty="0">
                <a:effectLst/>
              </a:rPr>
              <a:t>输入来确定硬件生成的值类似，</a:t>
            </a:r>
            <a:r>
              <a:rPr lang="en-US" altLang="zh-CN" dirty="0">
                <a:effectLst/>
              </a:rPr>
              <a:t>fuzz</a:t>
            </a:r>
            <a:r>
              <a:rPr lang="zh-CN" altLang="en-US" dirty="0">
                <a:effectLst/>
              </a:rPr>
              <a:t>输入可以用来确定下一个中断的时间以及它的数字。这允许</a:t>
            </a:r>
            <a:r>
              <a:rPr lang="en-US" altLang="zh-CN" dirty="0" err="1">
                <a:effectLst/>
              </a:rPr>
              <a:t>fuzzer</a:t>
            </a:r>
            <a:r>
              <a:rPr lang="zh-CN" altLang="en-US" dirty="0">
                <a:effectLst/>
              </a:rPr>
              <a:t>发现非常具体的中断时间对固件行为的影响。</a:t>
            </a:r>
            <a:endParaRPr lang="en-US" altLang="zh-CN" dirty="0"/>
          </a:p>
          <a:p>
            <a:endParaRPr lang="en-US" altLang="zh-CN" dirty="0"/>
          </a:p>
          <a:p>
            <a:r>
              <a:rPr lang="zh-CN" altLang="en-US" dirty="0">
                <a:effectLst/>
              </a:rPr>
              <a:t>注意</a:t>
            </a:r>
            <a:r>
              <a:rPr lang="en-US" altLang="zh-CN" dirty="0">
                <a:effectLst/>
              </a:rPr>
              <a:t>FUZZWARE</a:t>
            </a:r>
            <a:r>
              <a:rPr lang="zh-CN" altLang="en-US" dirty="0">
                <a:effectLst/>
              </a:rPr>
              <a:t>可以通过将传输缓冲区定义为</a:t>
            </a:r>
            <a:r>
              <a:rPr lang="en-US" altLang="zh-CN" dirty="0">
                <a:effectLst/>
              </a:rPr>
              <a:t>MMIO</a:t>
            </a:r>
            <a:r>
              <a:rPr lang="zh-CN" altLang="en-US" dirty="0">
                <a:effectLst/>
              </a:rPr>
              <a:t>区域来支持某些形式的</a:t>
            </a:r>
            <a:r>
              <a:rPr lang="en-US" altLang="zh-CN" dirty="0">
                <a:effectLst/>
              </a:rPr>
              <a:t>DMA</a:t>
            </a:r>
            <a:r>
              <a:rPr lang="zh-CN" altLang="en-US" dirty="0">
                <a:effectLst/>
              </a:rPr>
              <a:t>。然而，</a:t>
            </a:r>
            <a:r>
              <a:rPr lang="en-US" altLang="zh-CN" dirty="0">
                <a:effectLst/>
              </a:rPr>
              <a:t>FUZZWARE</a:t>
            </a:r>
            <a:r>
              <a:rPr lang="zh-CN" altLang="en-US" dirty="0">
                <a:effectLst/>
              </a:rPr>
              <a:t>目前没有显式地以自动化的方式对</a:t>
            </a:r>
            <a:r>
              <a:rPr lang="en-US" altLang="zh-CN" dirty="0">
                <a:effectLst/>
              </a:rPr>
              <a:t>DMA</a:t>
            </a:r>
            <a:r>
              <a:rPr lang="zh-CN" altLang="en-US" dirty="0">
                <a:effectLst/>
              </a:rPr>
              <a:t>建模，因为这超出了这项工作的范围。</a:t>
            </a:r>
            <a:endParaRPr lang="en-US" altLang="zh-CN" dirty="0"/>
          </a:p>
        </p:txBody>
      </p:sp>
    </p:spTree>
    <p:extLst>
      <p:ext uri="{BB962C8B-B14F-4D97-AF65-F5344CB8AC3E}">
        <p14:creationId xmlns:p14="http://schemas.microsoft.com/office/powerpoint/2010/main" val="2847305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797382" y="3105833"/>
            <a:ext cx="392516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Implementation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3339956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7" name="文本框 26">
              <a:extLst>
                <a:ext uri="{FF2B5EF4-FFF2-40B4-BE49-F238E27FC236}">
                  <a16:creationId xmlns:a16="http://schemas.microsoft.com/office/drawing/2014/main" id="{081EECBB-0956-4087-816B-BA575C4B0FCE}"/>
                </a:ext>
              </a:extLst>
            </p:cNvPr>
            <p:cNvSpPr txBox="1"/>
            <p:nvPr/>
          </p:nvSpPr>
          <p:spPr>
            <a:xfrm>
              <a:off x="578102" y="196612"/>
              <a:ext cx="25780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Implementation</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058988" y="952485"/>
            <a:ext cx="9833365" cy="4524315"/>
          </a:xfrm>
          <a:prstGeom prst="rect">
            <a:avLst/>
          </a:prstGeom>
          <a:noFill/>
        </p:spPr>
        <p:txBody>
          <a:bodyPr wrap="square">
            <a:spAutoFit/>
          </a:bodyPr>
          <a:lstStyle/>
          <a:p>
            <a:r>
              <a:rPr lang="zh-CN" altLang="en-US" dirty="0"/>
              <a:t>总体设计：</a:t>
            </a:r>
            <a:endParaRPr lang="en-US" altLang="zh-CN" dirty="0"/>
          </a:p>
          <a:p>
            <a:pPr marL="342900" indent="-342900">
              <a:buFont typeface="Arial" panose="020B0604020202020204" pitchFamily="34" charset="0"/>
              <a:buChar char="•"/>
            </a:pPr>
            <a:r>
              <a:rPr lang="zh-CN" altLang="en-US" dirty="0"/>
              <a:t>我们实现了一个基于</a:t>
            </a:r>
            <a:r>
              <a:rPr lang="en-US" altLang="zh-CN" dirty="0"/>
              <a:t>ARM Cortex-M</a:t>
            </a:r>
            <a:r>
              <a:rPr lang="zh-CN" altLang="en-US" dirty="0"/>
              <a:t>标准的</a:t>
            </a:r>
            <a:r>
              <a:rPr lang="en-US" altLang="zh-CN" dirty="0"/>
              <a:t>FUZZWARE</a:t>
            </a:r>
            <a:r>
              <a:rPr lang="zh-CN" altLang="en-US" dirty="0"/>
              <a:t>原型。选择这个平台是因为它在实践中被广泛采用，并且预测了未来的流行程度。其是为了将来能够支持其他目标</a:t>
            </a:r>
            <a:r>
              <a:rPr lang="en-US" altLang="zh-CN" dirty="0"/>
              <a:t>isa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zh-CN" altLang="en-US" dirty="0"/>
              <a:t>基于</a:t>
            </a:r>
            <a:r>
              <a:rPr lang="en-US" altLang="zh-CN" dirty="0"/>
              <a:t>UNICORN Engine</a:t>
            </a:r>
            <a:r>
              <a:rPr lang="zh-CN" altLang="en-US" dirty="0"/>
              <a:t>作为</a:t>
            </a:r>
            <a:r>
              <a:rPr lang="en-US" altLang="zh-CN" dirty="0"/>
              <a:t>ISA</a:t>
            </a:r>
            <a:r>
              <a:rPr lang="zh-CN" altLang="en-US" dirty="0"/>
              <a:t>模拟器，</a:t>
            </a:r>
            <a:r>
              <a:rPr lang="en-US" altLang="zh-CN" dirty="0"/>
              <a:t>AFL</a:t>
            </a:r>
            <a:r>
              <a:rPr lang="zh-CN" altLang="en-US" dirty="0"/>
              <a:t>为</a:t>
            </a:r>
            <a:r>
              <a:rPr lang="en-US" altLang="zh-CN" dirty="0"/>
              <a:t>fuzz</a:t>
            </a:r>
            <a:r>
              <a:rPr lang="zh-CN" altLang="en-US" dirty="0"/>
              <a:t>引擎以便和其他的建模方法进行比较，同时还集成了</a:t>
            </a:r>
            <a:r>
              <a:rPr lang="en-US" altLang="zh-CN" dirty="0"/>
              <a:t>AFL++</a:t>
            </a:r>
            <a:r>
              <a:rPr lang="zh-CN" altLang="en-US" dirty="0"/>
              <a:t>用于扩展特性集和基本性能。</a:t>
            </a:r>
            <a:endParaRPr lang="en-US" altLang="zh-C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zh-CN" altLang="en-US" dirty="0">
                <a:effectLst/>
              </a:rPr>
              <a:t>通过在本地</a:t>
            </a:r>
            <a:r>
              <a:rPr lang="en-US" altLang="zh-CN" dirty="0">
                <a:effectLst/>
              </a:rPr>
              <a:t>Unicorn API</a:t>
            </a:r>
            <a:r>
              <a:rPr lang="zh-CN" altLang="en-US" dirty="0">
                <a:effectLst/>
              </a:rPr>
              <a:t>中注册</a:t>
            </a:r>
            <a:r>
              <a:rPr lang="en-US" altLang="zh-CN" dirty="0">
                <a:effectLst/>
              </a:rPr>
              <a:t>MMIO</a:t>
            </a:r>
            <a:r>
              <a:rPr lang="zh-CN" altLang="en-US" dirty="0">
                <a:effectLst/>
              </a:rPr>
              <a:t>区域的内存访问</a:t>
            </a:r>
            <a:r>
              <a:rPr lang="en-US" altLang="zh-CN" dirty="0">
                <a:effectLst/>
              </a:rPr>
              <a:t>hook</a:t>
            </a:r>
            <a:r>
              <a:rPr lang="zh-CN" altLang="en-US" dirty="0">
                <a:effectLst/>
              </a:rPr>
              <a:t>来处理</a:t>
            </a:r>
            <a:r>
              <a:rPr lang="en-US" altLang="zh-CN" dirty="0">
                <a:effectLst/>
              </a:rPr>
              <a:t>MMIO</a:t>
            </a:r>
            <a:r>
              <a:rPr lang="zh-CN" altLang="en-US" dirty="0">
                <a:effectLst/>
              </a:rPr>
              <a:t>访问。</a:t>
            </a:r>
            <a:endParaRPr lang="en-US" altLang="zh-CN" dirty="0">
              <a:effectLst/>
            </a:endParaRPr>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effectLst/>
              </a:rPr>
              <a:t>通过在读取操作执行之前，将被分配的模型的输出写入被访问的</a:t>
            </a:r>
            <a:r>
              <a:rPr lang="en-US" altLang="zh-CN" dirty="0">
                <a:effectLst/>
              </a:rPr>
              <a:t>MMIO</a:t>
            </a:r>
            <a:r>
              <a:rPr lang="zh-CN" altLang="en-US" dirty="0">
                <a:effectLst/>
              </a:rPr>
              <a:t>地址来处理</a:t>
            </a:r>
            <a:r>
              <a:rPr lang="en-US" altLang="zh-CN" dirty="0">
                <a:effectLst/>
              </a:rPr>
              <a:t>hooked</a:t>
            </a:r>
            <a:r>
              <a:rPr lang="zh-CN" altLang="en-US" dirty="0">
                <a:effectLst/>
              </a:rPr>
              <a:t>的读访问，他们将内存访问与其相应的模型相关联。</a:t>
            </a:r>
            <a:endParaRPr lang="en-US" altLang="zh-CN" dirty="0">
              <a:effectLst/>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zh-CN" altLang="en-US" b="0" i="0" dirty="0">
                <a:solidFill>
                  <a:srgbClr val="2E3033"/>
                </a:solidFill>
                <a:effectLst/>
                <a:latin typeface="Arial" panose="020B0604020202020204" pitchFamily="34" charset="0"/>
              </a:rPr>
              <a:t>根据经验，他们发现在</a:t>
            </a:r>
            <a:r>
              <a:rPr lang="en-US" altLang="zh-CN" b="0" i="0" dirty="0">
                <a:solidFill>
                  <a:srgbClr val="2E3033"/>
                </a:solidFill>
                <a:effectLst/>
                <a:latin typeface="Arial" panose="020B0604020202020204" pitchFamily="34" charset="0"/>
              </a:rPr>
              <a:t>bit</a:t>
            </a:r>
            <a:r>
              <a:rPr lang="zh-CN" altLang="en-US" b="0" i="0" dirty="0">
                <a:solidFill>
                  <a:srgbClr val="2E3033"/>
                </a:solidFill>
                <a:effectLst/>
                <a:latin typeface="Arial" panose="020B0604020202020204" pitchFamily="34" charset="0"/>
              </a:rPr>
              <a:t>粒度级别上使用未经修改的面向字节的</a:t>
            </a:r>
            <a:r>
              <a:rPr lang="en-US" altLang="zh-CN" b="0" i="0" dirty="0">
                <a:solidFill>
                  <a:srgbClr val="2E3033"/>
                </a:solidFill>
                <a:effectLst/>
                <a:latin typeface="Arial" panose="020B0604020202020204" pitchFamily="34" charset="0"/>
              </a:rPr>
              <a:t>fuzz</a:t>
            </a:r>
            <a:r>
              <a:rPr lang="zh-CN" altLang="en-US" b="0" i="0" dirty="0">
                <a:solidFill>
                  <a:srgbClr val="2E3033"/>
                </a:solidFill>
                <a:effectLst/>
                <a:latin typeface="Arial" panose="020B0604020202020204" pitchFamily="34" charset="0"/>
              </a:rPr>
              <a:t>识别器提供的原始</a:t>
            </a:r>
            <a:r>
              <a:rPr lang="en-US" altLang="zh-CN" b="0" i="0" dirty="0">
                <a:solidFill>
                  <a:srgbClr val="2E3033"/>
                </a:solidFill>
                <a:effectLst/>
                <a:latin typeface="Arial" panose="020B0604020202020204" pitchFamily="34" charset="0"/>
              </a:rPr>
              <a:t>fuzz</a:t>
            </a:r>
            <a:r>
              <a:rPr lang="zh-CN" altLang="en-US" b="0" i="0" dirty="0">
                <a:solidFill>
                  <a:srgbClr val="2E3033"/>
                </a:solidFill>
                <a:effectLst/>
                <a:latin typeface="Arial" panose="020B0604020202020204" pitchFamily="34" charset="0"/>
              </a:rPr>
              <a:t>识别输入与驱动</a:t>
            </a:r>
            <a:r>
              <a:rPr lang="en-US" altLang="zh-CN" b="0" i="0" dirty="0">
                <a:solidFill>
                  <a:srgbClr val="2E3033"/>
                </a:solidFill>
                <a:effectLst/>
                <a:latin typeface="Arial" panose="020B0604020202020204" pitchFamily="34" charset="0"/>
              </a:rPr>
              <a:t>fuzz</a:t>
            </a:r>
            <a:r>
              <a:rPr lang="zh-CN" altLang="en-US" b="0" i="0" dirty="0">
                <a:solidFill>
                  <a:srgbClr val="2E3033"/>
                </a:solidFill>
                <a:effectLst/>
                <a:latin typeface="Arial" panose="020B0604020202020204" pitchFamily="34" charset="0"/>
              </a:rPr>
              <a:t>识别器输入突变过程的启发式方法存在冲突。因此，为了处理</a:t>
            </a:r>
            <a:r>
              <a:rPr lang="en-US" altLang="zh-CN" b="0" i="0" dirty="0">
                <a:solidFill>
                  <a:srgbClr val="2E3033"/>
                </a:solidFill>
                <a:effectLst/>
                <a:latin typeface="Arial" panose="020B0604020202020204" pitchFamily="34" charset="0"/>
              </a:rPr>
              <a:t>MMIO</a:t>
            </a:r>
            <a:r>
              <a:rPr lang="zh-CN" altLang="en-US" b="0" i="0" dirty="0">
                <a:solidFill>
                  <a:srgbClr val="2E3033"/>
                </a:solidFill>
                <a:effectLst/>
                <a:latin typeface="Arial" panose="020B0604020202020204" pitchFamily="34" charset="0"/>
              </a:rPr>
              <a:t>访问，我们在</a:t>
            </a:r>
            <a:r>
              <a:rPr lang="en-US" altLang="zh-CN" b="0" i="0" dirty="0">
                <a:solidFill>
                  <a:srgbClr val="2E3033"/>
                </a:solidFill>
                <a:effectLst/>
                <a:latin typeface="Arial" panose="020B0604020202020204" pitchFamily="34" charset="0"/>
              </a:rPr>
              <a:t>byte</a:t>
            </a:r>
            <a:r>
              <a:rPr lang="zh-CN" altLang="en-US" b="0" i="0" dirty="0">
                <a:solidFill>
                  <a:srgbClr val="2E3033"/>
                </a:solidFill>
                <a:effectLst/>
                <a:latin typeface="Arial" panose="020B0604020202020204" pitchFamily="34" charset="0"/>
              </a:rPr>
              <a:t>粒度级别上使用原始输入。例如，每次访问包含四个元素的集合模型都需要至少两位</a:t>
            </a:r>
            <a:r>
              <a:rPr lang="en-US" altLang="zh-CN" b="0" i="0" dirty="0">
                <a:solidFill>
                  <a:srgbClr val="2E3033"/>
                </a:solidFill>
                <a:effectLst/>
                <a:latin typeface="Arial" panose="020B0604020202020204" pitchFamily="34" charset="0"/>
              </a:rPr>
              <a:t>fuzz</a:t>
            </a:r>
            <a:r>
              <a:rPr lang="zh-CN" altLang="en-US" b="0" i="0" dirty="0">
                <a:solidFill>
                  <a:srgbClr val="2E3033"/>
                </a:solidFill>
                <a:effectLst/>
                <a:latin typeface="Arial" panose="020B0604020202020204" pitchFamily="34" charset="0"/>
              </a:rPr>
              <a:t>输入，但在我们当前的实现中需要消耗一个字节。</a:t>
            </a:r>
            <a:endParaRPr lang="en-US" dirty="0"/>
          </a:p>
        </p:txBody>
      </p:sp>
    </p:spTree>
    <p:extLst>
      <p:ext uri="{BB962C8B-B14F-4D97-AF65-F5344CB8AC3E}">
        <p14:creationId xmlns:p14="http://schemas.microsoft.com/office/powerpoint/2010/main" val="2651484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7" name="文本框 16">
            <a:extLst>
              <a:ext uri="{FF2B5EF4-FFF2-40B4-BE49-F238E27FC236}">
                <a16:creationId xmlns:a16="http://schemas.microsoft.com/office/drawing/2014/main" id="{7C66E11C-A0C1-4772-9BD5-99EA57FBDB18}"/>
              </a:ext>
            </a:extLst>
          </p:cNvPr>
          <p:cNvSpPr txBox="1"/>
          <p:nvPr/>
        </p:nvSpPr>
        <p:spPr>
          <a:xfrm>
            <a:off x="1058988" y="952485"/>
            <a:ext cx="9833365" cy="1754326"/>
          </a:xfrm>
          <a:prstGeom prst="rect">
            <a:avLst/>
          </a:prstGeom>
          <a:noFill/>
        </p:spPr>
        <p:txBody>
          <a:bodyPr wrap="square">
            <a:spAutoFit/>
          </a:bodyPr>
          <a:lstStyle/>
          <a:p>
            <a:pPr marL="342900" indent="-342900">
              <a:buFont typeface="Arial" panose="020B0604020202020204" pitchFamily="34" charset="0"/>
              <a:buChar char="•"/>
            </a:pPr>
            <a:r>
              <a:rPr lang="en-US" altLang="zh-CN" dirty="0"/>
              <a:t>Timers and Interrupts</a:t>
            </a:r>
            <a:r>
              <a:rPr lang="zh-CN" altLang="en-US" dirty="0"/>
              <a:t>：</a:t>
            </a:r>
            <a:endParaRPr lang="en-US" altLang="zh-CN" dirty="0"/>
          </a:p>
          <a:p>
            <a:pPr marL="800100" lvl="1" indent="-342900">
              <a:buFont typeface="Arial" panose="020B0604020202020204" pitchFamily="34" charset="0"/>
              <a:buChar char="•"/>
            </a:pPr>
            <a:r>
              <a:rPr lang="zh-CN" altLang="en-US" b="0" i="0" dirty="0">
                <a:solidFill>
                  <a:srgbClr val="2E3033"/>
                </a:solidFill>
                <a:effectLst/>
                <a:latin typeface="Arial" panose="020B0604020202020204" pitchFamily="34" charset="0"/>
              </a:rPr>
              <a:t>定时器和中断是固件执行中不确定性的来源，</a:t>
            </a:r>
            <a:r>
              <a:rPr lang="en-US" altLang="zh-CN" b="0" i="0" dirty="0" err="1">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要求模拟运行是完全可重现的。为了实现精确的可重现的计时行为，通过模拟的基本块的数量来确定运行时间。还通过中断控制器</a:t>
            </a:r>
            <a:r>
              <a:rPr lang="en-US" altLang="zh-CN" b="0" i="0" dirty="0">
                <a:solidFill>
                  <a:srgbClr val="2E3033"/>
                </a:solidFill>
                <a:effectLst/>
                <a:latin typeface="Arial" panose="020B0604020202020204" pitchFamily="34" charset="0"/>
              </a:rPr>
              <a:t>(NVIC)</a:t>
            </a:r>
            <a:r>
              <a:rPr lang="zh-CN" altLang="en-US" b="0" i="0" dirty="0">
                <a:solidFill>
                  <a:srgbClr val="2E3033"/>
                </a:solidFill>
                <a:effectLst/>
                <a:latin typeface="Arial" panose="020B0604020202020204" pitchFamily="34" charset="0"/>
              </a:rPr>
              <a:t>和系统时钟计时器</a:t>
            </a:r>
            <a:r>
              <a:rPr lang="en-US" altLang="zh-CN" b="0" i="0" dirty="0">
                <a:solidFill>
                  <a:srgbClr val="2E3033"/>
                </a:solidFill>
                <a:effectLst/>
                <a:latin typeface="Arial" panose="020B0604020202020204" pitchFamily="34" charset="0"/>
              </a:rPr>
              <a:t>(</a:t>
            </a:r>
            <a:r>
              <a:rPr lang="en-US" altLang="zh-CN" b="0" i="0" dirty="0" err="1">
                <a:solidFill>
                  <a:srgbClr val="2E3033"/>
                </a:solidFill>
                <a:effectLst/>
                <a:latin typeface="Arial" panose="020B0604020202020204" pitchFamily="34" charset="0"/>
              </a:rPr>
              <a:t>SysTick</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的实现对</a:t>
            </a:r>
            <a:r>
              <a:rPr lang="en-US" altLang="zh-CN" b="0" i="0" dirty="0">
                <a:solidFill>
                  <a:srgbClr val="2E3033"/>
                </a:solidFill>
                <a:effectLst/>
                <a:latin typeface="Arial" panose="020B0604020202020204" pitchFamily="34" charset="0"/>
              </a:rPr>
              <a:t>Unicorn Engine</a:t>
            </a:r>
            <a:r>
              <a:rPr lang="zh-CN" altLang="en-US" b="0" i="0" dirty="0">
                <a:solidFill>
                  <a:srgbClr val="2E3033"/>
                </a:solidFill>
                <a:effectLst/>
                <a:latin typeface="Arial" panose="020B0604020202020204" pitchFamily="34" charset="0"/>
              </a:rPr>
              <a:t>进行了扩展，它们是在</a:t>
            </a:r>
            <a:r>
              <a:rPr lang="en-US" altLang="zh-CN" b="0" i="0" dirty="0">
                <a:solidFill>
                  <a:srgbClr val="2E3033"/>
                </a:solidFill>
                <a:effectLst/>
                <a:latin typeface="Arial" panose="020B0604020202020204" pitchFamily="34" charset="0"/>
              </a:rPr>
              <a:t>Cortex-M</a:t>
            </a:r>
            <a:r>
              <a:rPr lang="zh-CN" altLang="en-US" b="0" i="0" dirty="0">
                <a:solidFill>
                  <a:srgbClr val="2E3033"/>
                </a:solidFill>
                <a:effectLst/>
                <a:latin typeface="Arial" panose="020B0604020202020204" pitchFamily="34" charset="0"/>
              </a:rPr>
              <a:t>标准中定义的</a:t>
            </a:r>
            <a:endParaRPr lang="en-US" altLang="zh-CN" b="0" i="0" dirty="0">
              <a:solidFill>
                <a:srgbClr val="2E3033"/>
              </a:solidFill>
              <a:effectLst/>
              <a:latin typeface="Arial" panose="020B0604020202020204" pitchFamily="34" charset="0"/>
            </a:endParaRPr>
          </a:p>
          <a:p>
            <a:pPr marL="800100" lvl="1" indent="-342900">
              <a:buFont typeface="Arial" panose="020B0604020202020204" pitchFamily="34" charset="0"/>
              <a:buChar char="•"/>
            </a:pPr>
            <a:endParaRPr lang="en-US" dirty="0"/>
          </a:p>
        </p:txBody>
      </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25780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Implementation</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C3F836C1-72F7-7583-A8E3-F7003A573CFC}"/>
              </a:ext>
            </a:extLst>
          </p:cNvPr>
          <p:cNvSpPr txBox="1"/>
          <p:nvPr/>
        </p:nvSpPr>
        <p:spPr>
          <a:xfrm>
            <a:off x="1058988" y="2997028"/>
            <a:ext cx="9833365" cy="2031325"/>
          </a:xfrm>
          <a:prstGeom prst="rect">
            <a:avLst/>
          </a:prstGeom>
          <a:noFill/>
        </p:spPr>
        <p:txBody>
          <a:bodyPr wrap="square">
            <a:spAutoFit/>
          </a:bodyPr>
          <a:lstStyle/>
          <a:p>
            <a:pPr marL="342900" indent="-342900">
              <a:buFont typeface="Arial" panose="020B0604020202020204" pitchFamily="34" charset="0"/>
              <a:buChar char="•"/>
            </a:pPr>
            <a:r>
              <a:rPr lang="en-US" altLang="zh-CN" dirty="0"/>
              <a:t>MMIO Access Modeling</a:t>
            </a:r>
            <a:r>
              <a:rPr lang="zh-CN" altLang="en-US" dirty="0"/>
              <a:t>：</a:t>
            </a:r>
            <a:endParaRPr lang="en-US" altLang="zh-CN" dirty="0"/>
          </a:p>
          <a:p>
            <a:pPr marL="800100" lvl="1" indent="-342900">
              <a:buFont typeface="Arial" panose="020B0604020202020204" pitchFamily="34" charset="0"/>
              <a:buChar char="•"/>
            </a:pPr>
            <a:r>
              <a:rPr lang="zh-CN" altLang="en-US" b="0" i="0" dirty="0">
                <a:solidFill>
                  <a:srgbClr val="2E3033"/>
                </a:solidFill>
                <a:effectLst/>
                <a:latin typeface="Arial" panose="020B0604020202020204" pitchFamily="34" charset="0"/>
              </a:rPr>
              <a:t>选择</a:t>
            </a:r>
            <a:r>
              <a:rPr lang="en-US" altLang="zh-CN" b="0" i="0" dirty="0" err="1">
                <a:solidFill>
                  <a:srgbClr val="2E3033"/>
                </a:solidFill>
                <a:effectLst/>
                <a:latin typeface="Arial" panose="020B0604020202020204" pitchFamily="34" charset="0"/>
              </a:rPr>
              <a:t>angr</a:t>
            </a:r>
            <a:r>
              <a:rPr lang="zh-CN" altLang="en-US" b="0" i="0" dirty="0">
                <a:solidFill>
                  <a:srgbClr val="2E3033"/>
                </a:solidFill>
                <a:effectLst/>
                <a:latin typeface="Arial" panose="020B0604020202020204" pitchFamily="34" charset="0"/>
              </a:rPr>
              <a:t>作为</a:t>
            </a:r>
            <a:r>
              <a:rPr lang="en-US" altLang="zh-CN" b="0" i="0" dirty="0">
                <a:solidFill>
                  <a:srgbClr val="2E3033"/>
                </a:solidFill>
                <a:effectLst/>
                <a:latin typeface="Arial" panose="020B0604020202020204" pitchFamily="34" charset="0"/>
              </a:rPr>
              <a:t>DSE</a:t>
            </a:r>
            <a:r>
              <a:rPr lang="zh-CN" altLang="en-US" b="0" i="0" dirty="0">
                <a:solidFill>
                  <a:srgbClr val="2E3033"/>
                </a:solidFill>
                <a:effectLst/>
                <a:latin typeface="Arial" panose="020B0604020202020204" pitchFamily="34" charset="0"/>
              </a:rPr>
              <a:t>引擎，因为它就像</a:t>
            </a:r>
            <a:r>
              <a:rPr lang="en-US" altLang="zh-CN" b="0" i="0" dirty="0">
                <a:solidFill>
                  <a:srgbClr val="2E3033"/>
                </a:solidFill>
                <a:effectLst/>
                <a:latin typeface="Arial" panose="020B0604020202020204" pitchFamily="34" charset="0"/>
              </a:rPr>
              <a:t>Unicorn engine</a:t>
            </a:r>
            <a:r>
              <a:rPr lang="zh-CN" altLang="en-US" b="0" i="0" dirty="0">
                <a:solidFill>
                  <a:srgbClr val="2E3033"/>
                </a:solidFill>
                <a:effectLst/>
                <a:latin typeface="Arial" panose="020B0604020202020204" pitchFamily="34" charset="0"/>
              </a:rPr>
              <a:t>一样，很容易支持广泛的</a:t>
            </a:r>
            <a:r>
              <a:rPr lang="en-US" altLang="zh-CN" b="0" i="0" dirty="0">
                <a:solidFill>
                  <a:srgbClr val="2E3033"/>
                </a:solidFill>
                <a:effectLst/>
                <a:latin typeface="Arial" panose="020B0604020202020204" pitchFamily="34" charset="0"/>
              </a:rPr>
              <a:t>ISA</a:t>
            </a:r>
            <a:r>
              <a:rPr lang="zh-CN" altLang="en-US" b="0" i="0" dirty="0">
                <a:solidFill>
                  <a:srgbClr val="2E3033"/>
                </a:solidFill>
                <a:effectLst/>
                <a:latin typeface="Arial" panose="020B0604020202020204" pitchFamily="34" charset="0"/>
              </a:rPr>
              <a:t>，并适合包含更多的架构</a:t>
            </a:r>
            <a:endParaRPr lang="en-US" altLang="zh-CN" b="0" i="0" dirty="0">
              <a:solidFill>
                <a:srgbClr val="2E3033"/>
              </a:solidFill>
              <a:effectLst/>
              <a:latin typeface="Arial" panose="020B0604020202020204" pitchFamily="34" charset="0"/>
            </a:endParaRPr>
          </a:p>
          <a:p>
            <a:pPr marL="800100" lvl="1" indent="-342900">
              <a:buFont typeface="Arial" panose="020B0604020202020204" pitchFamily="34" charset="0"/>
              <a:buChar char="•"/>
            </a:pPr>
            <a:r>
              <a:rPr lang="zh-CN" altLang="en-US" b="0" i="0" dirty="0">
                <a:solidFill>
                  <a:srgbClr val="333333"/>
                </a:solidFill>
                <a:effectLst/>
                <a:latin typeface="tahoma" panose="020B0604030504040204" pitchFamily="34" charset="0"/>
              </a:rPr>
              <a:t>在将固件状态快照加载到</a:t>
            </a:r>
            <a:r>
              <a:rPr lang="en-US" altLang="zh-CN" b="0" i="0" dirty="0" err="1">
                <a:solidFill>
                  <a:srgbClr val="333333"/>
                </a:solidFill>
                <a:effectLst/>
                <a:latin typeface="tahoma" panose="020B0604030504040204" pitchFamily="34" charset="0"/>
              </a:rPr>
              <a:t>angr</a:t>
            </a:r>
            <a:r>
              <a:rPr lang="zh-CN" altLang="en-US" b="0" i="0" dirty="0">
                <a:solidFill>
                  <a:srgbClr val="333333"/>
                </a:solidFill>
                <a:effectLst/>
                <a:latin typeface="tahoma" panose="020B0604030504040204" pitchFamily="34" charset="0"/>
              </a:rPr>
              <a:t>并为硬件生成的表示被跟踪的</a:t>
            </a:r>
            <a:r>
              <a:rPr lang="en-US" altLang="zh-CN" b="0" i="0" dirty="0">
                <a:solidFill>
                  <a:srgbClr val="333333"/>
                </a:solidFill>
                <a:effectLst/>
                <a:latin typeface="tahoma" panose="020B0604030504040204" pitchFamily="34" charset="0"/>
              </a:rPr>
              <a:t>MMIO</a:t>
            </a:r>
            <a:r>
              <a:rPr lang="zh-CN" altLang="en-US" b="0" i="0" dirty="0">
                <a:solidFill>
                  <a:srgbClr val="333333"/>
                </a:solidFill>
                <a:effectLst/>
                <a:latin typeface="tahoma" panose="020B0604030504040204" pitchFamily="34" charset="0"/>
              </a:rPr>
              <a:t>访问的值创建一个符号变量之后，通过引用计数来跟踪变量的活跃度。</a:t>
            </a:r>
            <a:endParaRPr lang="en-US" altLang="zh-CN" b="0" i="0" dirty="0">
              <a:solidFill>
                <a:srgbClr val="333333"/>
              </a:solidFill>
              <a:effectLst/>
              <a:latin typeface="tahoma" panose="020B0604030504040204" pitchFamily="34" charset="0"/>
            </a:endParaRPr>
          </a:p>
          <a:p>
            <a:pPr marL="1257300" lvl="2" indent="-342900">
              <a:buFont typeface="Arial" panose="020B0604020202020204" pitchFamily="34" charset="0"/>
              <a:buChar char="•"/>
            </a:pPr>
            <a:r>
              <a:rPr lang="zh-CN" altLang="en-US" b="0" i="0" dirty="0">
                <a:solidFill>
                  <a:srgbClr val="333333"/>
                </a:solidFill>
                <a:effectLst/>
                <a:latin typeface="tahoma" panose="020B0604030504040204" pitchFamily="34" charset="0"/>
              </a:rPr>
              <a:t>每当</a:t>
            </a:r>
            <a:r>
              <a:rPr lang="en-US" altLang="zh-CN" b="0" i="0" dirty="0">
                <a:solidFill>
                  <a:srgbClr val="333333"/>
                </a:solidFill>
                <a:effectLst/>
                <a:latin typeface="tahoma" panose="020B0604030504040204" pitchFamily="34" charset="0"/>
              </a:rPr>
              <a:t>DSE</a:t>
            </a:r>
            <a:r>
              <a:rPr lang="zh-CN" altLang="en-US" b="0" i="0" dirty="0">
                <a:solidFill>
                  <a:srgbClr val="333333"/>
                </a:solidFill>
                <a:effectLst/>
                <a:latin typeface="tahoma" panose="020B0604030504040204" pitchFamily="34" charset="0"/>
              </a:rPr>
              <a:t>将包含被跟踪变量的符号表达式写入寄存器或内存时，就增加引用计数</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每当表达式被覆盖时，就减少引用计数。</a:t>
            </a:r>
            <a:endParaRPr lang="en-US" dirty="0"/>
          </a:p>
        </p:txBody>
      </p:sp>
    </p:spTree>
    <p:extLst>
      <p:ext uri="{BB962C8B-B14F-4D97-AF65-F5344CB8AC3E}">
        <p14:creationId xmlns:p14="http://schemas.microsoft.com/office/powerpoint/2010/main" val="808857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25780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Implementation</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B4548296-B69A-D402-983A-D6E7F8F8D13F}"/>
              </a:ext>
            </a:extLst>
          </p:cNvPr>
          <p:cNvSpPr txBox="1"/>
          <p:nvPr/>
        </p:nvSpPr>
        <p:spPr>
          <a:xfrm>
            <a:off x="1058988" y="1029092"/>
            <a:ext cx="9572931" cy="3970318"/>
          </a:xfrm>
          <a:prstGeom prst="rect">
            <a:avLst/>
          </a:prstGeom>
          <a:noFill/>
        </p:spPr>
        <p:txBody>
          <a:bodyPr wrap="square">
            <a:spAutoFit/>
          </a:bodyPr>
          <a:lstStyle/>
          <a:p>
            <a:r>
              <a:rPr lang="zh-CN" altLang="en-US" b="0" i="0" dirty="0">
                <a:solidFill>
                  <a:srgbClr val="2E3033"/>
                </a:solidFill>
                <a:effectLst/>
                <a:latin typeface="Arial" panose="020B0604020202020204" pitchFamily="34" charset="0"/>
              </a:rPr>
              <a:t>当遇到</a:t>
            </a:r>
            <a:r>
              <a:rPr lang="zh-CN" altLang="en-US" dirty="0">
                <a:solidFill>
                  <a:srgbClr val="2E3033"/>
                </a:solidFill>
                <a:latin typeface="Arial" panose="020B0604020202020204" pitchFamily="34" charset="0"/>
              </a:rPr>
              <a:t>第三章</a:t>
            </a:r>
            <a:r>
              <a:rPr lang="zh-CN" altLang="en-US" b="0" i="0" dirty="0">
                <a:solidFill>
                  <a:srgbClr val="2E3033"/>
                </a:solidFill>
                <a:effectLst/>
                <a:latin typeface="Arial" panose="020B0604020202020204" pitchFamily="34" charset="0"/>
              </a:rPr>
              <a:t>中描述的退出条件时，检查结果状态上的实时符号表达式和约束，以符合下面详细描述的每个模型定义：</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zh-CN" altLang="en-US" b="1" dirty="0">
                <a:solidFill>
                  <a:srgbClr val="333333"/>
                </a:solidFill>
                <a:latin typeface="tahoma" panose="020B0604030504040204" pitchFamily="34" charset="0"/>
              </a:rPr>
              <a:t>常量模型：</a:t>
            </a:r>
            <a:r>
              <a:rPr lang="zh-CN" altLang="en-US" b="0" i="0" dirty="0">
                <a:solidFill>
                  <a:srgbClr val="2E3033"/>
                </a:solidFill>
                <a:effectLst/>
                <a:latin typeface="Arial" panose="020B0604020202020204" pitchFamily="34" charset="0"/>
              </a:rPr>
              <a:t>所有被跟踪的变量不再被引用，而是约束结果状态。最新被跟踪变量的一个常量值</a:t>
            </a:r>
            <a:r>
              <a:rPr lang="en-US" altLang="zh-CN" b="0" i="0" dirty="0">
                <a:solidFill>
                  <a:srgbClr val="2E3033"/>
                </a:solidFill>
                <a:effectLst/>
                <a:latin typeface="Arial" panose="020B0604020202020204" pitchFamily="34" charset="0"/>
              </a:rPr>
              <a:t>v</a:t>
            </a:r>
            <a:r>
              <a:rPr lang="zh-CN" altLang="en-US" b="0" i="0" dirty="0">
                <a:solidFill>
                  <a:srgbClr val="2E3033"/>
                </a:solidFill>
                <a:effectLst/>
                <a:latin typeface="Arial" panose="020B0604020202020204" pitchFamily="34" charset="0"/>
              </a:rPr>
              <a:t>存在于所有结果状态之中，具有以下属性</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对于任何</a:t>
            </a:r>
            <a:r>
              <a:rPr lang="en-US" altLang="zh-CN" b="0" i="0" dirty="0">
                <a:solidFill>
                  <a:srgbClr val="2E3033"/>
                </a:solidFill>
                <a:effectLst/>
                <a:latin typeface="Arial" panose="020B0604020202020204" pitchFamily="34" charset="0"/>
              </a:rPr>
              <a:t>previous-to-last</a:t>
            </a:r>
            <a:r>
              <a:rPr lang="zh-CN" altLang="en-US" b="0" i="0" dirty="0">
                <a:solidFill>
                  <a:srgbClr val="2E3033"/>
                </a:solidFill>
                <a:effectLst/>
                <a:latin typeface="Arial" panose="020B0604020202020204" pitchFamily="34" charset="0"/>
              </a:rPr>
              <a:t>变量，赋值</a:t>
            </a:r>
            <a:r>
              <a:rPr lang="en-US" altLang="zh-CN" b="0" i="0" dirty="0">
                <a:solidFill>
                  <a:srgbClr val="2E3033"/>
                </a:solidFill>
                <a:effectLst/>
                <a:latin typeface="Arial" panose="020B0604020202020204" pitchFamily="34" charset="0"/>
              </a:rPr>
              <a:t>v</a:t>
            </a:r>
            <a:r>
              <a:rPr lang="zh-CN" altLang="en-US" b="0" i="0" dirty="0">
                <a:solidFill>
                  <a:srgbClr val="2E3033"/>
                </a:solidFill>
                <a:effectLst/>
                <a:latin typeface="Arial" panose="020B0604020202020204" pitchFamily="34" charset="0"/>
              </a:rPr>
              <a:t>不满足状态约束。常数</a:t>
            </a:r>
            <a:r>
              <a:rPr lang="en-US" altLang="zh-CN" b="0" i="0" dirty="0">
                <a:solidFill>
                  <a:srgbClr val="2E3033"/>
                </a:solidFill>
                <a:effectLst/>
                <a:latin typeface="Arial" panose="020B0604020202020204" pitchFamily="34" charset="0"/>
              </a:rPr>
              <a:t>v</a:t>
            </a:r>
            <a:r>
              <a:rPr lang="zh-CN" altLang="en-US" b="0" i="0" dirty="0">
                <a:solidFill>
                  <a:srgbClr val="2E3033"/>
                </a:solidFill>
                <a:effectLst/>
                <a:latin typeface="Arial" panose="020B0604020202020204" pitchFamily="34" charset="0"/>
              </a:rPr>
              <a:t>作为模型参数</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en-US" b="1" dirty="0">
                <a:solidFill>
                  <a:srgbClr val="333333"/>
                </a:solidFill>
                <a:latin typeface="tahoma" panose="020B0604030504040204" pitchFamily="34" charset="0"/>
              </a:rPr>
              <a:t>Passthrough Model</a:t>
            </a:r>
            <a:r>
              <a:rPr lang="zh-CN" altLang="en-US" b="1" dirty="0">
                <a:solidFill>
                  <a:srgbClr val="333333"/>
                </a:solidFill>
                <a:latin typeface="tahoma" panose="020B0604030504040204" pitchFamily="34" charset="0"/>
              </a:rPr>
              <a:t>：</a:t>
            </a:r>
            <a:r>
              <a:rPr lang="zh-CN" altLang="en-US" b="0" i="0" dirty="0">
                <a:solidFill>
                  <a:srgbClr val="2E3033"/>
                </a:solidFill>
                <a:effectLst/>
                <a:latin typeface="Arial" panose="020B0604020202020204" pitchFamily="34" charset="0"/>
              </a:rPr>
              <a:t>所有被跟踪的变量不再被引用，也不再约束任何结果状态</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zh-CN" altLang="en-US" b="1" dirty="0">
                <a:solidFill>
                  <a:srgbClr val="333333"/>
                </a:solidFill>
                <a:latin typeface="tahoma" panose="020B0604030504040204" pitchFamily="34" charset="0"/>
              </a:rPr>
              <a:t>位提取模型</a:t>
            </a:r>
            <a:r>
              <a:rPr lang="zh-CN" altLang="en-US" b="1" dirty="0">
                <a:solidFill>
                  <a:srgbClr val="2E3033"/>
                </a:solidFill>
                <a:latin typeface="Arial" panose="020B0604020202020204" pitchFamily="34" charset="0"/>
              </a:rPr>
              <a:t>：</a:t>
            </a:r>
            <a:r>
              <a:rPr lang="zh-CN" altLang="en-US" b="0" i="0" dirty="0">
                <a:solidFill>
                  <a:srgbClr val="2E3033"/>
                </a:solidFill>
                <a:effectLst/>
                <a:latin typeface="Arial" panose="020B0604020202020204" pitchFamily="34" charset="0"/>
              </a:rPr>
              <a:t>所有的状态约束和符号表达式保持不变后，一个位掩码已在每个状态被应用到每个跟踪的符号变量。汉明码权值最低的位掩码将模型参数化</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en-US" altLang="zh-CN" b="1" i="0" dirty="0">
                <a:solidFill>
                  <a:srgbClr val="333333"/>
                </a:solidFill>
                <a:effectLst/>
                <a:latin typeface="tahoma" panose="020B0604030504040204" pitchFamily="34" charset="0"/>
              </a:rPr>
              <a:t>Set Model</a:t>
            </a:r>
            <a:r>
              <a:rPr lang="zh-CN" altLang="en-US" b="1"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不再引用所有变量，而是约束结果状态。对于每个状态和引用计数的变量，可以找到一个不满足任何其他状态的路径约束的值。换句话说，每个路径上的约束集形成了状态间输入空间的划分。每个分区的最小样本被选为配置集合中的一个值，它将模型参数化</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en-US" altLang="zh-CN" b="1" i="0" dirty="0">
                <a:solidFill>
                  <a:srgbClr val="333333"/>
                </a:solidFill>
                <a:effectLst/>
                <a:latin typeface="tahoma" panose="020B0604030504040204" pitchFamily="34" charset="0"/>
              </a:rPr>
              <a:t>Identify Model</a:t>
            </a:r>
            <a:r>
              <a:rPr lang="zh-CN" altLang="en-US" b="1" i="0" dirty="0">
                <a:solidFill>
                  <a:srgbClr val="333333"/>
                </a:solidFill>
                <a:effectLst/>
                <a:latin typeface="tahoma" panose="020B0604030504040204" pitchFamily="34" charset="0"/>
              </a:rPr>
              <a:t>：</a:t>
            </a:r>
            <a:r>
              <a:rPr lang="zh-CN" altLang="en-US" b="0" i="0" dirty="0">
                <a:solidFill>
                  <a:srgbClr val="2E3033"/>
                </a:solidFill>
                <a:effectLst/>
                <a:latin typeface="Arial" panose="020B0604020202020204" pitchFamily="34" charset="0"/>
              </a:rPr>
              <a:t>以上模型均不适用，或者在</a:t>
            </a:r>
            <a:r>
              <a:rPr lang="en-US" altLang="zh-CN" b="0" i="0" dirty="0">
                <a:solidFill>
                  <a:srgbClr val="2E3033"/>
                </a:solidFill>
                <a:effectLst/>
                <a:latin typeface="Arial" panose="020B0604020202020204" pitchFamily="34" charset="0"/>
              </a:rPr>
              <a:t>DSE</a:t>
            </a:r>
            <a:r>
              <a:rPr lang="zh-CN" altLang="en-US" b="0" i="0" dirty="0">
                <a:solidFill>
                  <a:srgbClr val="2E3033"/>
                </a:solidFill>
                <a:effectLst/>
                <a:latin typeface="Arial" panose="020B0604020202020204" pitchFamily="34" charset="0"/>
              </a:rPr>
              <a:t>范围内没有发现模型</a:t>
            </a:r>
            <a:endParaRPr lang="en-US" dirty="0"/>
          </a:p>
        </p:txBody>
      </p:sp>
    </p:spTree>
    <p:extLst>
      <p:ext uri="{BB962C8B-B14F-4D97-AF65-F5344CB8AC3E}">
        <p14:creationId xmlns:p14="http://schemas.microsoft.com/office/powerpoint/2010/main" val="2901636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1909459"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Evaluation</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B4548296-B69A-D402-983A-D6E7F8F8D13F}"/>
              </a:ext>
            </a:extLst>
          </p:cNvPr>
          <p:cNvSpPr txBox="1"/>
          <p:nvPr/>
        </p:nvSpPr>
        <p:spPr>
          <a:xfrm>
            <a:off x="1058988" y="1029092"/>
            <a:ext cx="9572931" cy="1477328"/>
          </a:xfrm>
          <a:prstGeom prst="rect">
            <a:avLst/>
          </a:prstGeom>
          <a:noFill/>
        </p:spPr>
        <p:txBody>
          <a:bodyPr wrap="square">
            <a:spAutoFit/>
          </a:bodyPr>
          <a:lstStyle/>
          <a:p>
            <a:r>
              <a:rPr lang="en-US" altLang="zh-CN" b="0" i="0" dirty="0">
                <a:solidFill>
                  <a:srgbClr val="2E3033"/>
                </a:solidFill>
                <a:effectLst/>
                <a:latin typeface="Arial" panose="020B0604020202020204" pitchFamily="34" charset="0"/>
              </a:rPr>
              <a:t>RQ1</a:t>
            </a:r>
            <a:r>
              <a:rPr lang="zh-CN" altLang="en-US" b="0" i="0" dirty="0">
                <a:solidFill>
                  <a:srgbClr val="2E3033"/>
                </a:solidFill>
                <a:effectLst/>
                <a:latin typeface="Arial" panose="020B0604020202020204" pitchFamily="34" charset="0"/>
              </a:rPr>
              <a:t>：实现的基于符号执行的建模的计算成本有多高</a:t>
            </a:r>
            <a:r>
              <a:rPr lang="en-US" altLang="zh-CN" b="0" i="0" dirty="0">
                <a:solidFill>
                  <a:srgbClr val="2E3033"/>
                </a:solidFill>
                <a:effectLst/>
                <a:latin typeface="Arial" panose="020B0604020202020204" pitchFamily="34" charset="0"/>
              </a:rPr>
              <a:t>?</a:t>
            </a:r>
          </a:p>
          <a:p>
            <a:r>
              <a:rPr lang="en-US" altLang="zh-CN" dirty="0">
                <a:solidFill>
                  <a:srgbClr val="2E3033"/>
                </a:solidFill>
                <a:latin typeface="Arial" panose="020B0604020202020204" pitchFamily="34" charset="0"/>
              </a:rPr>
              <a:t>RQ2</a:t>
            </a:r>
            <a:r>
              <a:rPr lang="zh-CN" altLang="en-US" dirty="0">
                <a:solidFill>
                  <a:srgbClr val="2E3033"/>
                </a:solidFill>
                <a:latin typeface="Arial" panose="020B0604020202020204" pitchFamily="34" charset="0"/>
              </a:rPr>
              <a:t>：</a:t>
            </a:r>
            <a:r>
              <a:rPr lang="zh-CN" altLang="en-US" b="0" i="0" dirty="0">
                <a:solidFill>
                  <a:srgbClr val="2E3033"/>
                </a:solidFill>
                <a:effectLst/>
                <a:latin typeface="Arial" panose="020B0604020202020204" pitchFamily="34" charset="0"/>
              </a:rPr>
              <a:t>由于其保守的作用域，</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错过了多少优化的建模机会</a:t>
            </a:r>
            <a:r>
              <a:rPr lang="en-US" altLang="zh-CN" b="0" i="0" dirty="0">
                <a:solidFill>
                  <a:srgbClr val="2E3033"/>
                </a:solidFill>
                <a:effectLst/>
                <a:latin typeface="Arial" panose="020B0604020202020204" pitchFamily="34" charset="0"/>
              </a:rPr>
              <a:t>?</a:t>
            </a:r>
          </a:p>
          <a:p>
            <a:r>
              <a:rPr lang="en-US" altLang="zh-CN" dirty="0">
                <a:solidFill>
                  <a:srgbClr val="2E3033"/>
                </a:solidFill>
                <a:latin typeface="Arial" panose="020B0604020202020204" pitchFamily="34" charset="0"/>
              </a:rPr>
              <a:t>RQ3</a:t>
            </a:r>
            <a:r>
              <a:rPr lang="zh-CN" altLang="en-US" dirty="0">
                <a:solidFill>
                  <a:srgbClr val="2E3033"/>
                </a:solidFill>
                <a:latin typeface="Arial" panose="020B0604020202020204" pitchFamily="34" charset="0"/>
              </a:rPr>
              <a:t>：</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的</a:t>
            </a:r>
            <a:r>
              <a:rPr lang="en-US" altLang="zh-CN" b="0" i="0" dirty="0">
                <a:solidFill>
                  <a:srgbClr val="2E3033"/>
                </a:solidFill>
                <a:effectLst/>
                <a:latin typeface="Arial" panose="020B0604020202020204" pitchFamily="34" charset="0"/>
              </a:rPr>
              <a:t>MMIO</a:t>
            </a:r>
            <a:r>
              <a:rPr lang="zh-CN" altLang="en-US" b="0" i="0" dirty="0">
                <a:solidFill>
                  <a:srgbClr val="2E3033"/>
                </a:solidFill>
                <a:effectLst/>
                <a:latin typeface="Arial" panose="020B0604020202020204" pitchFamily="34" charset="0"/>
              </a:rPr>
              <a:t>访问模型是否适用于各种各样的固件和硬件平台</a:t>
            </a:r>
            <a:r>
              <a:rPr lang="en-US" altLang="zh-CN" b="0" i="0" dirty="0">
                <a:solidFill>
                  <a:srgbClr val="2E3033"/>
                </a:solidFill>
                <a:effectLst/>
                <a:latin typeface="Arial" panose="020B0604020202020204" pitchFamily="34" charset="0"/>
              </a:rPr>
              <a:t>?</a:t>
            </a:r>
          </a:p>
          <a:p>
            <a:r>
              <a:rPr lang="en-US" altLang="zh-CN" dirty="0">
                <a:solidFill>
                  <a:srgbClr val="2E3033"/>
                </a:solidFill>
                <a:latin typeface="Arial" panose="020B0604020202020204" pitchFamily="34" charset="0"/>
              </a:rPr>
              <a:t>RQ4</a:t>
            </a:r>
            <a:r>
              <a:rPr lang="zh-CN" altLang="en-US" dirty="0">
                <a:solidFill>
                  <a:srgbClr val="2E3033"/>
                </a:solidFill>
                <a:latin typeface="Arial" panose="020B0604020202020204" pitchFamily="34" charset="0"/>
              </a:rPr>
              <a:t>：</a:t>
            </a:r>
            <a:r>
              <a:rPr lang="zh-CN" altLang="en-US" b="0" i="0" dirty="0">
                <a:solidFill>
                  <a:srgbClr val="2E3033"/>
                </a:solidFill>
                <a:effectLst/>
                <a:latin typeface="Arial" panose="020B0604020202020204" pitchFamily="34" charset="0"/>
              </a:rPr>
              <a:t>与以前的方法相比，</a:t>
            </a:r>
            <a:r>
              <a:rPr lang="en-US"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在类单边机固件上</a:t>
            </a:r>
            <a:r>
              <a:rPr lang="en-US" altLang="zh-CN" b="0" i="0" dirty="0">
                <a:solidFill>
                  <a:srgbClr val="2E3033"/>
                </a:solidFill>
                <a:effectLst/>
                <a:latin typeface="Arial" panose="020B0604020202020204" pitchFamily="34" charset="0"/>
              </a:rPr>
              <a:t>fuzz</a:t>
            </a:r>
            <a:r>
              <a:rPr lang="zh-CN" altLang="en-US" b="0" i="0" dirty="0">
                <a:solidFill>
                  <a:srgbClr val="2E3033"/>
                </a:solidFill>
                <a:effectLst/>
                <a:latin typeface="Arial" panose="020B0604020202020204" pitchFamily="34" charset="0"/>
              </a:rPr>
              <a:t>效果如何</a:t>
            </a:r>
            <a:r>
              <a:rPr lang="en-US" altLang="zh-CN" b="0" i="0" dirty="0">
                <a:solidFill>
                  <a:srgbClr val="2E3033"/>
                </a:solidFill>
                <a:effectLst/>
                <a:latin typeface="Arial" panose="020B0604020202020204" pitchFamily="34" charset="0"/>
              </a:rPr>
              <a:t>?</a:t>
            </a:r>
          </a:p>
          <a:p>
            <a:r>
              <a:rPr lang="en-US" altLang="zh-CN" dirty="0">
                <a:solidFill>
                  <a:srgbClr val="2E3033"/>
                </a:solidFill>
                <a:latin typeface="Arial" panose="020B0604020202020204" pitchFamily="34" charset="0"/>
              </a:rPr>
              <a:t>RQ5</a:t>
            </a:r>
            <a:r>
              <a:rPr lang="zh-CN" altLang="en-US" dirty="0">
                <a:solidFill>
                  <a:srgbClr val="2E3033"/>
                </a:solidFill>
                <a:latin typeface="Arial" panose="020B0604020202020204" pitchFamily="34" charset="0"/>
              </a:rPr>
              <a:t>：</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可以用来发现现实世界固件中以前不知道的</a:t>
            </a:r>
            <a:r>
              <a:rPr lang="en-US" altLang="zh-CN" b="0" i="0" dirty="0">
                <a:solidFill>
                  <a:srgbClr val="2E3033"/>
                </a:solidFill>
                <a:effectLst/>
                <a:latin typeface="Arial" panose="020B0604020202020204" pitchFamily="34" charset="0"/>
              </a:rPr>
              <a:t>bug</a:t>
            </a:r>
            <a:r>
              <a:rPr lang="zh-CN" altLang="en-US" b="0" i="0" dirty="0">
                <a:solidFill>
                  <a:srgbClr val="2E3033"/>
                </a:solidFill>
                <a:effectLst/>
                <a:latin typeface="Arial" panose="020B0604020202020204" pitchFamily="34" charset="0"/>
              </a:rPr>
              <a:t>吗</a:t>
            </a:r>
            <a:r>
              <a:rPr lang="en-US" altLang="zh-CN" b="0" i="0" dirty="0">
                <a:solidFill>
                  <a:srgbClr val="2E3033"/>
                </a:solidFill>
                <a:effectLst/>
                <a:latin typeface="Arial" panose="020B0604020202020204" pitchFamily="34" charset="0"/>
              </a:rPr>
              <a:t>?</a:t>
            </a:r>
            <a:endParaRPr lang="en-US" dirty="0"/>
          </a:p>
        </p:txBody>
      </p:sp>
      <p:sp>
        <p:nvSpPr>
          <p:cNvPr id="16" name="文本框 15">
            <a:extLst>
              <a:ext uri="{FF2B5EF4-FFF2-40B4-BE49-F238E27FC236}">
                <a16:creationId xmlns:a16="http://schemas.microsoft.com/office/drawing/2014/main" id="{F68B4E68-389C-1976-8BD6-80305E2C3A0E}"/>
              </a:ext>
            </a:extLst>
          </p:cNvPr>
          <p:cNvSpPr txBox="1"/>
          <p:nvPr/>
        </p:nvSpPr>
        <p:spPr>
          <a:xfrm>
            <a:off x="1244712" y="3081401"/>
            <a:ext cx="7796980" cy="2308324"/>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为了回答这些问题，进行了不同的实验，针对</a:t>
            </a:r>
            <a:r>
              <a:rPr lang="en-US" altLang="zh-CN" b="0" i="0" dirty="0">
                <a:solidFill>
                  <a:srgbClr val="333333"/>
                </a:solidFill>
                <a:effectLst/>
                <a:latin typeface="tahoma" panose="020B0604030504040204" pitchFamily="34" charset="0"/>
              </a:rPr>
              <a:t>19</a:t>
            </a:r>
            <a:r>
              <a:rPr lang="zh-CN" altLang="en-US" b="0" i="0" dirty="0">
                <a:solidFill>
                  <a:srgbClr val="333333"/>
                </a:solidFill>
                <a:effectLst/>
                <a:latin typeface="tahoma" panose="020B0604030504040204" pitchFamily="34" charset="0"/>
              </a:rPr>
              <a:t>个不同硬件平台的</a:t>
            </a:r>
            <a:r>
              <a:rPr lang="en-US" altLang="zh-CN" b="0" i="0" dirty="0">
                <a:solidFill>
                  <a:srgbClr val="333333"/>
                </a:solidFill>
                <a:effectLst/>
                <a:latin typeface="tahoma" panose="020B0604030504040204" pitchFamily="34" charset="0"/>
              </a:rPr>
              <a:t>77</a:t>
            </a:r>
            <a:r>
              <a:rPr lang="zh-CN" altLang="en-US" b="0" i="0" dirty="0">
                <a:solidFill>
                  <a:srgbClr val="333333"/>
                </a:solidFill>
                <a:effectLst/>
                <a:latin typeface="tahoma" panose="020B0604030504040204" pitchFamily="34" charset="0"/>
              </a:rPr>
              <a:t>个不同的固件映像。</a:t>
            </a:r>
            <a:endParaRPr lang="en-US" altLang="zh-CN" dirty="0">
              <a:solidFill>
                <a:srgbClr val="333333"/>
              </a:solidFill>
              <a:latin typeface="tahoma" panose="020B0604030504040204" pitchFamily="34" charset="0"/>
            </a:endParaRPr>
          </a:p>
          <a:p>
            <a:pPr marL="342900" indent="-342900">
              <a:buFont typeface="+mj-lt"/>
              <a:buAutoNum type="arabicPeriod"/>
            </a:pPr>
            <a:r>
              <a:rPr lang="zh-CN" altLang="en-US" b="0" i="0" dirty="0">
                <a:solidFill>
                  <a:srgbClr val="333333"/>
                </a:solidFill>
                <a:effectLst/>
                <a:latin typeface="tahoma" panose="020B0604030504040204" pitchFamily="34" charset="0"/>
              </a:rPr>
              <a:t>首先，我们量化了</a:t>
            </a:r>
            <a:r>
              <a:rPr lang="zh-CN" altLang="en-US" dirty="0">
                <a:solidFill>
                  <a:srgbClr val="333333"/>
                </a:solidFill>
                <a:latin typeface="tahoma" panose="020B0604030504040204" pitchFamily="34" charset="0"/>
              </a:rPr>
              <a:t>访问</a:t>
            </a:r>
            <a:r>
              <a:rPr lang="zh-CN" altLang="en-US" b="0" i="0" dirty="0">
                <a:solidFill>
                  <a:srgbClr val="333333"/>
                </a:solidFill>
                <a:effectLst/>
                <a:latin typeface="tahoma" panose="020B0604030504040204" pitchFamily="34" charset="0"/>
              </a:rPr>
              <a:t>建模消除的输入开销的数量，并研究了如何将其转换为代码覆盖率。</a:t>
            </a:r>
            <a:endParaRPr lang="en-US" altLang="zh-CN" b="0" i="0" dirty="0">
              <a:solidFill>
                <a:srgbClr val="333333"/>
              </a:solidFill>
              <a:effectLst/>
              <a:latin typeface="tahoma" panose="020B0604030504040204" pitchFamily="34" charset="0"/>
            </a:endParaRPr>
          </a:p>
          <a:p>
            <a:pPr marL="342900" indent="-342900">
              <a:buFont typeface="+mj-lt"/>
              <a:buAutoNum type="arabicPeriod"/>
            </a:pPr>
            <a:r>
              <a:rPr lang="zh-CN" altLang="en-US" b="0" i="0" dirty="0">
                <a:solidFill>
                  <a:srgbClr val="333333"/>
                </a:solidFill>
                <a:effectLst/>
                <a:latin typeface="tahoma" panose="020B0604030504040204" pitchFamily="34" charset="0"/>
              </a:rPr>
              <a:t>其次，我们将</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应用于一组用于并行工作的真实固件样本。</a:t>
            </a:r>
            <a:endParaRPr lang="en-US" altLang="zh-CN" b="0" i="0" dirty="0">
              <a:solidFill>
                <a:srgbClr val="333333"/>
              </a:solidFill>
              <a:effectLst/>
              <a:latin typeface="tahoma" panose="020B0604030504040204" pitchFamily="34" charset="0"/>
            </a:endParaRPr>
          </a:p>
          <a:p>
            <a:pPr marL="342900" indent="-342900">
              <a:buFont typeface="+mj-lt"/>
              <a:buAutoNum type="arabicPeriod"/>
            </a:pPr>
            <a:r>
              <a:rPr lang="zh-CN" altLang="en-US" b="0" i="0" dirty="0">
                <a:solidFill>
                  <a:srgbClr val="333333"/>
                </a:solidFill>
                <a:effectLst/>
                <a:latin typeface="tahoma" panose="020B0604030504040204" pitchFamily="34" charset="0"/>
              </a:rPr>
              <a:t>第三，我们使用</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对广泛使用的嵌入式固件框架的网络栈进行测试，目的是发现网络数据包处理的</a:t>
            </a:r>
            <a:r>
              <a:rPr lang="en-US" altLang="zh-CN" b="0" i="0" dirty="0">
                <a:solidFill>
                  <a:srgbClr val="333333"/>
                </a:solidFill>
                <a:effectLst/>
                <a:latin typeface="tahoma" panose="020B0604030504040204" pitchFamily="34" charset="0"/>
              </a:rPr>
              <a:t>bug</a:t>
            </a:r>
            <a:r>
              <a:rPr lang="zh-CN" altLang="en-US" b="0" i="0" dirty="0">
                <a:solidFill>
                  <a:srgbClr val="333333"/>
                </a:solidFill>
                <a:effectLst/>
                <a:latin typeface="tahoma" panose="020B0604030504040204" pitchFamily="34" charset="0"/>
              </a:rPr>
              <a:t>。</a:t>
            </a:r>
            <a:endParaRPr lang="en-US" altLang="zh-CN" b="0" i="0" dirty="0">
              <a:solidFill>
                <a:srgbClr val="333333"/>
              </a:solidFill>
              <a:effectLst/>
              <a:latin typeface="tahoma" panose="020B0604030504040204" pitchFamily="34" charset="0"/>
            </a:endParaRPr>
          </a:p>
          <a:p>
            <a:pPr marL="342900" indent="-342900">
              <a:buFont typeface="+mj-lt"/>
              <a:buAutoNum type="arabicPeriod"/>
            </a:pPr>
            <a:r>
              <a:rPr lang="zh-CN" altLang="en-US" b="0" i="0" dirty="0">
                <a:solidFill>
                  <a:srgbClr val="333333"/>
                </a:solidFill>
                <a:effectLst/>
                <a:latin typeface="tahoma" panose="020B0604030504040204" pitchFamily="34" charset="0"/>
              </a:rPr>
              <a:t>最后，分析了</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产生的崩溃测试用例的根本原因</a:t>
            </a:r>
            <a:endParaRPr lang="en-US" dirty="0"/>
          </a:p>
        </p:txBody>
      </p:sp>
    </p:spTree>
    <p:extLst>
      <p:ext uri="{BB962C8B-B14F-4D97-AF65-F5344CB8AC3E}">
        <p14:creationId xmlns:p14="http://schemas.microsoft.com/office/powerpoint/2010/main" val="2378350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1909459"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Evaluation</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 name="图片 2">
            <a:extLst>
              <a:ext uri="{FF2B5EF4-FFF2-40B4-BE49-F238E27FC236}">
                <a16:creationId xmlns:a16="http://schemas.microsoft.com/office/drawing/2014/main" id="{9BD85E00-05E1-3E67-A80D-92BA8CBF2726}"/>
              </a:ext>
            </a:extLst>
          </p:cNvPr>
          <p:cNvPicPr>
            <a:picLocks noChangeAspect="1"/>
          </p:cNvPicPr>
          <p:nvPr/>
        </p:nvPicPr>
        <p:blipFill>
          <a:blip r:embed="rId9"/>
          <a:stretch>
            <a:fillRect/>
          </a:stretch>
        </p:blipFill>
        <p:spPr>
          <a:xfrm>
            <a:off x="1719262" y="1219200"/>
            <a:ext cx="8753475" cy="4419600"/>
          </a:xfrm>
          <a:prstGeom prst="rect">
            <a:avLst/>
          </a:prstGeom>
        </p:spPr>
      </p:pic>
    </p:spTree>
    <p:extLst>
      <p:ext uri="{BB962C8B-B14F-4D97-AF65-F5344CB8AC3E}">
        <p14:creationId xmlns:p14="http://schemas.microsoft.com/office/powerpoint/2010/main" val="4204365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4068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Access Modeling for Fuzzing</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7089A461-AE58-FF69-D552-9E6400F6396B}"/>
              </a:ext>
            </a:extLst>
          </p:cNvPr>
          <p:cNvSpPr txBox="1"/>
          <p:nvPr/>
        </p:nvSpPr>
        <p:spPr>
          <a:xfrm>
            <a:off x="372523" y="971678"/>
            <a:ext cx="11819477" cy="369332"/>
          </a:xfrm>
          <a:prstGeom prst="rect">
            <a:avLst/>
          </a:prstGeom>
          <a:noFill/>
        </p:spPr>
        <p:txBody>
          <a:bodyPr wrap="square">
            <a:spAutoFit/>
          </a:bodyPr>
          <a:lstStyle/>
          <a:p>
            <a:r>
              <a:rPr lang="zh-CN" altLang="en-US" b="0" i="0" dirty="0">
                <a:solidFill>
                  <a:srgbClr val="2E3033"/>
                </a:solidFill>
                <a:effectLst/>
                <a:latin typeface="Arial" panose="020B0604020202020204" pitchFamily="34" charset="0"/>
              </a:rPr>
              <a:t>第一步</a:t>
            </a:r>
            <a:r>
              <a:rPr lang="zh-CN" altLang="en-US" dirty="0">
                <a:solidFill>
                  <a:srgbClr val="2E3033"/>
                </a:solidFill>
                <a:latin typeface="Arial" panose="020B0604020202020204" pitchFamily="34" charset="0"/>
              </a:rPr>
              <a:t>部分，</a:t>
            </a:r>
            <a:r>
              <a:rPr lang="zh-CN" altLang="en-US" b="0" i="0" dirty="0">
                <a:solidFill>
                  <a:srgbClr val="2E3033"/>
                </a:solidFill>
                <a:effectLst/>
                <a:latin typeface="Arial" panose="020B0604020202020204" pitchFamily="34" charset="0"/>
              </a:rPr>
              <a:t>关注的是</a:t>
            </a:r>
            <a:r>
              <a:rPr lang="zh-CN" altLang="en-US" dirty="0">
                <a:solidFill>
                  <a:srgbClr val="2E3033"/>
                </a:solidFill>
                <a:latin typeface="Arial" panose="020B0604020202020204" pitchFamily="34" charset="0"/>
              </a:rPr>
              <a:t>开销</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的访问建模在基于</a:t>
            </a:r>
            <a:r>
              <a:rPr lang="en-US" altLang="zh-CN" dirty="0">
                <a:solidFill>
                  <a:srgbClr val="2E3033"/>
                </a:solidFill>
                <a:latin typeface="Arial" panose="020B0604020202020204" pitchFamily="34" charset="0"/>
              </a:rPr>
              <a:t>fuzz</a:t>
            </a:r>
            <a:r>
              <a:rPr lang="zh-CN" altLang="en-US" b="0" i="0" dirty="0">
                <a:solidFill>
                  <a:srgbClr val="2E3033"/>
                </a:solidFill>
                <a:effectLst/>
                <a:latin typeface="Arial" panose="020B0604020202020204" pitchFamily="34" charset="0"/>
              </a:rPr>
              <a:t>的固件探索过程</a:t>
            </a:r>
            <a:r>
              <a:rPr lang="en-US" altLang="zh-CN" b="0" i="0" dirty="0">
                <a:solidFill>
                  <a:srgbClr val="2E3033"/>
                </a:solidFill>
                <a:effectLst/>
                <a:latin typeface="Arial" panose="020B0604020202020204" pitchFamily="34" charset="0"/>
              </a:rPr>
              <a:t>(RQ 1, RQ 2</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RQ 3)</a:t>
            </a:r>
            <a:r>
              <a:rPr lang="zh-CN" altLang="en-US" b="0" i="0" dirty="0">
                <a:solidFill>
                  <a:srgbClr val="2E3033"/>
                </a:solidFill>
                <a:effectLst/>
                <a:latin typeface="Arial" panose="020B0604020202020204" pitchFamily="34" charset="0"/>
              </a:rPr>
              <a:t>的一般适用性</a:t>
            </a:r>
            <a:endParaRPr lang="en-US" dirty="0"/>
          </a:p>
        </p:txBody>
      </p:sp>
      <p:sp>
        <p:nvSpPr>
          <p:cNvPr id="17" name="文本框 16">
            <a:extLst>
              <a:ext uri="{FF2B5EF4-FFF2-40B4-BE49-F238E27FC236}">
                <a16:creationId xmlns:a16="http://schemas.microsoft.com/office/drawing/2014/main" id="{FB93DE5C-6131-A03E-2E4A-6946EFA68511}"/>
              </a:ext>
            </a:extLst>
          </p:cNvPr>
          <p:cNvSpPr txBox="1"/>
          <p:nvPr/>
        </p:nvSpPr>
        <p:spPr>
          <a:xfrm>
            <a:off x="578101" y="1567710"/>
            <a:ext cx="11269769" cy="4247317"/>
          </a:xfrm>
          <a:prstGeom prst="rect">
            <a:avLst/>
          </a:prstGeom>
          <a:noFill/>
        </p:spPr>
        <p:txBody>
          <a:bodyPr wrap="square">
            <a:spAutoFit/>
          </a:bodyPr>
          <a:lstStyle/>
          <a:p>
            <a:pPr marL="342900" indent="-342900">
              <a:buFont typeface="+mj-lt"/>
              <a:buAutoNum type="arabicPeriod"/>
            </a:pPr>
            <a:r>
              <a:rPr lang="zh-CN" altLang="en-US" b="0" i="0" dirty="0">
                <a:solidFill>
                  <a:srgbClr val="333333"/>
                </a:solidFill>
                <a:effectLst/>
                <a:latin typeface="tahoma" panose="020B0604030504040204" pitchFamily="34" charset="0"/>
              </a:rPr>
              <a:t>首先，</a:t>
            </a:r>
            <a:r>
              <a:rPr lang="zh-CN" altLang="en-US" dirty="0">
                <a:solidFill>
                  <a:srgbClr val="333333"/>
                </a:solidFill>
                <a:latin typeface="tahoma" panose="020B0604030504040204" pitchFamily="34" charset="0"/>
              </a:rPr>
              <a:t>他们</a:t>
            </a:r>
            <a:r>
              <a:rPr lang="zh-CN" altLang="en-US" b="0" i="0" dirty="0">
                <a:solidFill>
                  <a:srgbClr val="333333"/>
                </a:solidFill>
                <a:effectLst/>
                <a:latin typeface="tahoma" panose="020B0604030504040204" pitchFamily="34" charset="0"/>
              </a:rPr>
              <a:t>创建了一个统一的应用程序级程序，从中为</a:t>
            </a:r>
            <a:r>
              <a:rPr lang="en-US" altLang="zh-CN" b="0" i="0" dirty="0">
                <a:solidFill>
                  <a:srgbClr val="333333"/>
                </a:solidFill>
                <a:effectLst/>
                <a:latin typeface="tahoma" panose="020B0604030504040204" pitchFamily="34" charset="0"/>
              </a:rPr>
              <a:t>ARM</a:t>
            </a:r>
            <a:r>
              <a:rPr lang="zh-CN" altLang="en-US" b="0" i="0" dirty="0">
                <a:solidFill>
                  <a:srgbClr val="333333"/>
                </a:solidFill>
                <a:effectLst/>
                <a:latin typeface="tahoma" panose="020B0604030504040204" pitchFamily="34" charset="0"/>
              </a:rPr>
              <a:t>的</a:t>
            </a:r>
            <a:r>
              <a:rPr lang="en-US" altLang="zh-CN" b="0" i="0" dirty="0" err="1">
                <a:solidFill>
                  <a:srgbClr val="333333"/>
                </a:solidFill>
                <a:effectLst/>
                <a:latin typeface="tahoma" panose="020B0604030504040204" pitchFamily="34" charset="0"/>
              </a:rPr>
              <a:t>Mbed</a:t>
            </a:r>
            <a:r>
              <a:rPr lang="en-US" altLang="zh-CN" b="0" i="0" dirty="0">
                <a:solidFill>
                  <a:srgbClr val="333333"/>
                </a:solidFill>
                <a:effectLst/>
                <a:latin typeface="tahoma" panose="020B0604030504040204" pitchFamily="34" charset="0"/>
              </a:rPr>
              <a:t> OS</a:t>
            </a:r>
            <a:r>
              <a:rPr lang="zh-CN" altLang="en-US" b="0" i="0" dirty="0">
                <a:solidFill>
                  <a:srgbClr val="333333"/>
                </a:solidFill>
                <a:effectLst/>
                <a:latin typeface="tahoma" panose="020B0604030504040204" pitchFamily="34" charset="0"/>
              </a:rPr>
              <a:t>支持的</a:t>
            </a:r>
            <a:r>
              <a:rPr lang="en-US" altLang="zh-CN" b="0" i="0" dirty="0">
                <a:solidFill>
                  <a:srgbClr val="333333"/>
                </a:solidFill>
                <a:effectLst/>
                <a:latin typeface="tahoma" panose="020B0604030504040204" pitchFamily="34" charset="0"/>
              </a:rPr>
              <a:t>10</a:t>
            </a:r>
            <a:r>
              <a:rPr lang="zh-CN" altLang="en-US" b="0" i="0" dirty="0">
                <a:solidFill>
                  <a:srgbClr val="333333"/>
                </a:solidFill>
                <a:effectLst/>
                <a:latin typeface="tahoma" panose="020B0604030504040204" pitchFamily="34" charset="0"/>
              </a:rPr>
              <a:t>个硬件平台生成固件映像。</a:t>
            </a:r>
            <a:endParaRPr lang="en-US" altLang="zh-CN" b="0" i="0" dirty="0">
              <a:solidFill>
                <a:srgbClr val="333333"/>
              </a:solidFill>
              <a:effectLst/>
              <a:latin typeface="tahoma" panose="020B0604030504040204" pitchFamily="34" charset="0"/>
            </a:endParaRPr>
          </a:p>
          <a:p>
            <a:pPr marL="800100" lvl="1" indent="-342900">
              <a:buFont typeface="Arial" panose="020B0604020202020204" pitchFamily="34" charset="0"/>
              <a:buChar char="•"/>
            </a:pPr>
            <a:r>
              <a:rPr lang="zh-CN" altLang="en-US" b="0" i="0" dirty="0">
                <a:solidFill>
                  <a:srgbClr val="333333"/>
                </a:solidFill>
                <a:effectLst/>
                <a:latin typeface="tahoma" panose="020B0604030504040204" pitchFamily="34" charset="0"/>
              </a:rPr>
              <a:t>他们使用相同的应用程序</a:t>
            </a:r>
            <a:r>
              <a:rPr lang="zh-CN" altLang="en-US" dirty="0">
                <a:solidFill>
                  <a:srgbClr val="333333"/>
                </a:solidFill>
                <a:latin typeface="tahoma" panose="020B0604030504040204" pitchFamily="34" charset="0"/>
              </a:rPr>
              <a:t>。从建模的角度</a:t>
            </a:r>
            <a:r>
              <a:rPr lang="en-US" altLang="zh-CN" b="0" i="0" dirty="0">
                <a:solidFill>
                  <a:srgbClr val="333333"/>
                </a:solidFill>
                <a:effectLst/>
                <a:latin typeface="tahoma" panose="020B0604030504040204" pitchFamily="34" charset="0"/>
              </a:rPr>
              <a:t>,10</a:t>
            </a:r>
            <a:r>
              <a:rPr lang="zh-CN" altLang="en-US" b="0" i="0" dirty="0">
                <a:solidFill>
                  <a:srgbClr val="333333"/>
                </a:solidFill>
                <a:effectLst/>
                <a:latin typeface="tahoma" panose="020B0604030504040204" pitchFamily="34" charset="0"/>
              </a:rPr>
              <a:t>个不同的开发板的相同应用程序会截然不同</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而相同开发板的</a:t>
            </a:r>
            <a:r>
              <a:rPr lang="en-US" altLang="zh-CN" b="0" i="0" dirty="0">
                <a:solidFill>
                  <a:srgbClr val="333333"/>
                </a:solidFill>
                <a:effectLst/>
                <a:latin typeface="tahoma" panose="020B0604030504040204" pitchFamily="34" charset="0"/>
              </a:rPr>
              <a:t>10</a:t>
            </a:r>
            <a:r>
              <a:rPr lang="zh-CN" altLang="en-US" b="0" i="0" dirty="0">
                <a:solidFill>
                  <a:srgbClr val="333333"/>
                </a:solidFill>
                <a:effectLst/>
                <a:latin typeface="tahoma" panose="020B0604030504040204" pitchFamily="34" charset="0"/>
              </a:rPr>
              <a:t>个不同应用程序</a:t>
            </a:r>
            <a:r>
              <a:rPr lang="zh-CN" altLang="en-US" dirty="0">
                <a:solidFill>
                  <a:srgbClr val="333333"/>
                </a:solidFill>
                <a:latin typeface="tahoma" panose="020B0604030504040204" pitchFamily="34" charset="0"/>
              </a:rPr>
              <a:t>在建模效果上可能会一样</a:t>
            </a:r>
            <a:r>
              <a:rPr lang="zh-CN" altLang="en-US" b="0" i="0" dirty="0">
                <a:solidFill>
                  <a:srgbClr val="333333"/>
                </a:solidFill>
                <a:effectLst/>
                <a:latin typeface="tahoma" panose="020B0604030504040204" pitchFamily="34" charset="0"/>
              </a:rPr>
              <a:t>。这就是为什么</a:t>
            </a:r>
            <a:r>
              <a:rPr lang="zh-CN" altLang="en-US" dirty="0">
                <a:solidFill>
                  <a:srgbClr val="333333"/>
                </a:solidFill>
                <a:latin typeface="tahoma" panose="020B0604030504040204" pitchFamily="34" charset="0"/>
              </a:rPr>
              <a:t>要</a:t>
            </a:r>
            <a:r>
              <a:rPr lang="zh-CN" altLang="en-US" b="0" i="0" dirty="0">
                <a:solidFill>
                  <a:srgbClr val="333333"/>
                </a:solidFill>
                <a:effectLst/>
                <a:latin typeface="tahoma" panose="020B0604030504040204" pitchFamily="34" charset="0"/>
              </a:rPr>
              <a:t>通过为</a:t>
            </a:r>
            <a:r>
              <a:rPr lang="en-US" altLang="zh-CN" b="0" i="0" dirty="0">
                <a:solidFill>
                  <a:srgbClr val="333333"/>
                </a:solidFill>
                <a:effectLst/>
                <a:latin typeface="tahoma" panose="020B0604030504040204" pitchFamily="34" charset="0"/>
              </a:rPr>
              <a:t>10</a:t>
            </a:r>
            <a:r>
              <a:rPr lang="zh-CN" altLang="en-US" b="0" i="0" dirty="0">
                <a:solidFill>
                  <a:srgbClr val="333333"/>
                </a:solidFill>
                <a:effectLst/>
                <a:latin typeface="tahoma" panose="020B0604030504040204" pitchFamily="34" charset="0"/>
              </a:rPr>
              <a:t>块板编译相同的程序来达到多样性。为了扩展应用级的多样性，还在</a:t>
            </a:r>
            <a:r>
              <a:rPr lang="en-US" altLang="zh-CN" b="0" i="0" dirty="0">
                <a:solidFill>
                  <a:srgbClr val="333333"/>
                </a:solidFill>
                <a:effectLst/>
                <a:latin typeface="tahoma" panose="020B0604030504040204" pitchFamily="34" charset="0"/>
              </a:rPr>
              <a:t>P2IM</a:t>
            </a:r>
            <a:r>
              <a:rPr lang="zh-CN" altLang="en-US" b="0" i="0" dirty="0">
                <a:solidFill>
                  <a:srgbClr val="333333"/>
                </a:solidFill>
                <a:effectLst/>
                <a:latin typeface="tahoma" panose="020B0604030504040204" pitchFamily="34" charset="0"/>
              </a:rPr>
              <a:t>作者最初发布的</a:t>
            </a:r>
            <a:r>
              <a:rPr lang="en-US" altLang="zh-CN" b="0" i="0" dirty="0">
                <a:solidFill>
                  <a:srgbClr val="333333"/>
                </a:solidFill>
                <a:effectLst/>
                <a:latin typeface="tahoma" panose="020B0604030504040204" pitchFamily="34" charset="0"/>
              </a:rPr>
              <a:t>66</a:t>
            </a:r>
            <a:r>
              <a:rPr lang="zh-CN" altLang="en-US" b="0" i="0" dirty="0">
                <a:solidFill>
                  <a:srgbClr val="333333"/>
                </a:solidFill>
                <a:effectLst/>
                <a:latin typeface="tahoma" panose="020B0604030504040204" pitchFamily="34" charset="0"/>
              </a:rPr>
              <a:t>个单元测试上对</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进行了测试</a:t>
            </a:r>
            <a:endParaRPr lang="en-US" altLang="zh-CN" b="0" i="0" dirty="0">
              <a:solidFill>
                <a:srgbClr val="333333"/>
              </a:solidFill>
              <a:effectLst/>
              <a:latin typeface="tahoma" panose="020B0604030504040204" pitchFamily="34" charset="0"/>
            </a:endParaRPr>
          </a:p>
          <a:p>
            <a:pPr marL="800100" lvl="1" indent="-342900">
              <a:buFont typeface="Arial" panose="020B0604020202020204" pitchFamily="34" charset="0"/>
              <a:buChar char="•"/>
            </a:pPr>
            <a:endParaRPr lang="en-US" altLang="zh-CN" b="0" i="0" dirty="0">
              <a:solidFill>
                <a:srgbClr val="333333"/>
              </a:solidFill>
              <a:effectLst/>
              <a:latin typeface="tahoma" panose="020B0604030504040204" pitchFamily="34" charset="0"/>
            </a:endParaRPr>
          </a:p>
          <a:p>
            <a:pPr marL="342900" indent="-342900">
              <a:buFont typeface="+mj-lt"/>
              <a:buAutoNum type="arabicPeriod"/>
            </a:pPr>
            <a:r>
              <a:rPr lang="zh-CN" altLang="en-US" b="0" i="0" dirty="0">
                <a:solidFill>
                  <a:srgbClr val="2E3033"/>
                </a:solidFill>
                <a:effectLst/>
                <a:latin typeface="Arial" panose="020B0604020202020204" pitchFamily="34" charset="0"/>
              </a:rPr>
              <a:t>我们的测试应用程序通过调用不同的高级</a:t>
            </a:r>
            <a:r>
              <a:rPr lang="en-US" altLang="zh-CN" b="0" i="0" dirty="0" err="1">
                <a:solidFill>
                  <a:srgbClr val="2E3033"/>
                </a:solidFill>
                <a:effectLst/>
                <a:latin typeface="Arial" panose="020B0604020202020204" pitchFamily="34" charset="0"/>
              </a:rPr>
              <a:t>Mbed</a:t>
            </a:r>
            <a:r>
              <a:rPr lang="zh-CN" altLang="en-US" b="0" i="0" dirty="0">
                <a:solidFill>
                  <a:srgbClr val="2E3033"/>
                </a:solidFill>
                <a:effectLst/>
                <a:latin typeface="Arial" panose="020B0604020202020204" pitchFamily="34" charset="0"/>
              </a:rPr>
              <a:t>操作系统</a:t>
            </a:r>
            <a:r>
              <a:rPr lang="en-US" altLang="zh-CN" b="0" i="0" dirty="0" err="1">
                <a:solidFill>
                  <a:srgbClr val="2E3033"/>
                </a:solidFill>
                <a:effectLst/>
                <a:latin typeface="Arial" panose="020B0604020202020204" pitchFamily="34" charset="0"/>
              </a:rPr>
              <a:t>api</a:t>
            </a:r>
            <a:r>
              <a:rPr lang="zh-CN" altLang="en-US" b="0" i="0" dirty="0">
                <a:solidFill>
                  <a:srgbClr val="2E3033"/>
                </a:solidFill>
                <a:effectLst/>
                <a:latin typeface="Arial" panose="020B0604020202020204" pitchFamily="34" charset="0"/>
              </a:rPr>
              <a:t>，反复触发硬件平台特定的驱动程序行为然后解析其平台特定的驱动程序函数，从而触发</a:t>
            </a:r>
            <a:r>
              <a:rPr lang="en-US" altLang="zh-CN" b="0" i="0" dirty="0">
                <a:solidFill>
                  <a:srgbClr val="2E3033"/>
                </a:solidFill>
                <a:effectLst/>
                <a:latin typeface="Arial" panose="020B0604020202020204" pitchFamily="34" charset="0"/>
              </a:rPr>
              <a:t>MMIO</a:t>
            </a:r>
            <a:r>
              <a:rPr lang="zh-CN" altLang="en-US" b="0" i="0" dirty="0">
                <a:solidFill>
                  <a:srgbClr val="2E3033"/>
                </a:solidFill>
                <a:effectLst/>
                <a:latin typeface="Arial" panose="020B0604020202020204" pitchFamily="34" charset="0"/>
              </a:rPr>
              <a:t>访问。然后测试应用程序提示用户通过串口输入密码。如果输入正确的密码固件就会暴露一个漏洞函数来接受输入串口。我们使用此应用程序反复触发针对每个平台的底层特定于硬件的驱动程序实现</a:t>
            </a:r>
            <a:endParaRPr lang="en-US" altLang="zh-CN" b="0" i="0" dirty="0">
              <a:solidFill>
                <a:srgbClr val="2E3033"/>
              </a:solidFill>
              <a:effectLst/>
              <a:latin typeface="Arial" panose="020B0604020202020204" pitchFamily="34" charset="0"/>
            </a:endParaRPr>
          </a:p>
          <a:p>
            <a:pPr marL="342900" indent="-342900">
              <a:buFont typeface="+mj-lt"/>
              <a:buAutoNum type="arabicPeriod"/>
            </a:pPr>
            <a:endParaRPr lang="en-US" dirty="0">
              <a:solidFill>
                <a:srgbClr val="2E3033"/>
              </a:solidFill>
              <a:latin typeface="Arial" panose="020B0604020202020204" pitchFamily="34" charset="0"/>
            </a:endParaRPr>
          </a:p>
          <a:p>
            <a:pPr marL="342900" indent="-342900">
              <a:buFont typeface="+mj-lt"/>
              <a:buAutoNum type="arabicPeriod"/>
            </a:pPr>
            <a:r>
              <a:rPr lang="zh-CN" altLang="en-US" b="0" i="0" dirty="0">
                <a:solidFill>
                  <a:srgbClr val="333333"/>
                </a:solidFill>
                <a:effectLst/>
                <a:latin typeface="tahoma" panose="020B0604030504040204" pitchFamily="34" charset="0"/>
              </a:rPr>
              <a:t>为了评估提供基线数据，对</a:t>
            </a:r>
            <a:r>
              <a:rPr lang="en-US" altLang="zh-CN" b="0" i="0" dirty="0">
                <a:solidFill>
                  <a:srgbClr val="333333"/>
                </a:solidFill>
                <a:effectLst/>
                <a:latin typeface="tahoma" panose="020B0604030504040204" pitchFamily="34" charset="0"/>
              </a:rPr>
              <a:t>10</a:t>
            </a:r>
            <a:r>
              <a:rPr lang="zh-CN" altLang="en-US" b="0" i="0" dirty="0">
                <a:solidFill>
                  <a:srgbClr val="333333"/>
                </a:solidFill>
                <a:effectLst/>
                <a:latin typeface="tahoma" panose="020B0604030504040204" pitchFamily="34" charset="0"/>
              </a:rPr>
              <a:t>个</a:t>
            </a:r>
            <a:r>
              <a:rPr lang="en-US" altLang="zh-CN" b="0" i="0" dirty="0" err="1">
                <a:solidFill>
                  <a:srgbClr val="333333"/>
                </a:solidFill>
                <a:effectLst/>
                <a:latin typeface="tahoma" panose="020B0604030504040204" pitchFamily="34" charset="0"/>
              </a:rPr>
              <a:t>Mbed</a:t>
            </a:r>
            <a:r>
              <a:rPr lang="en-US" altLang="zh-CN" b="0" i="0" dirty="0">
                <a:solidFill>
                  <a:srgbClr val="333333"/>
                </a:solidFill>
                <a:effectLst/>
                <a:latin typeface="tahoma" panose="020B0604030504040204" pitchFamily="34" charset="0"/>
              </a:rPr>
              <a:t> OS</a:t>
            </a:r>
            <a:r>
              <a:rPr lang="zh-CN" altLang="en-US" b="0" i="0" dirty="0">
                <a:solidFill>
                  <a:srgbClr val="333333"/>
                </a:solidFill>
                <a:effectLst/>
                <a:latin typeface="tahoma" panose="020B0604030504040204" pitchFamily="34" charset="0"/>
              </a:rPr>
              <a:t>目标进行了</a:t>
            </a:r>
            <a:r>
              <a:rPr lang="en-US" altLang="zh-CN" b="0" i="0" dirty="0">
                <a:solidFill>
                  <a:srgbClr val="333333"/>
                </a:solidFill>
                <a:effectLst/>
                <a:latin typeface="tahoma" panose="020B0604030504040204" pitchFamily="34" charset="0"/>
              </a:rPr>
              <a:t>24</a:t>
            </a:r>
            <a:r>
              <a:rPr lang="zh-CN" altLang="en-US" b="0" i="0" dirty="0">
                <a:solidFill>
                  <a:srgbClr val="333333"/>
                </a:solidFill>
                <a:effectLst/>
                <a:latin typeface="tahoma" panose="020B0604030504040204" pitchFamily="34" charset="0"/>
              </a:rPr>
              <a:t>小时的</a:t>
            </a:r>
            <a:r>
              <a:rPr lang="en-US" altLang="zh-CN" b="0" i="0" dirty="0">
                <a:solidFill>
                  <a:srgbClr val="333333"/>
                </a:solidFill>
                <a:effectLst/>
                <a:latin typeface="tahoma" panose="020B0604030504040204" pitchFamily="34" charset="0"/>
              </a:rPr>
              <a:t>fuzz</a:t>
            </a:r>
            <a:r>
              <a:rPr lang="zh-CN" altLang="en-US" b="0" i="0" dirty="0">
                <a:solidFill>
                  <a:srgbClr val="333333"/>
                </a:solidFill>
                <a:effectLst/>
                <a:latin typeface="tahoma" panose="020B0604030504040204" pitchFamily="34" charset="0"/>
              </a:rPr>
              <a:t>处理，一次启用</a:t>
            </a:r>
            <a:r>
              <a:rPr lang="en-US" altLang="zh-CN" b="0" i="0" dirty="0">
                <a:solidFill>
                  <a:srgbClr val="333333"/>
                </a:solidFill>
                <a:effectLst/>
                <a:latin typeface="tahoma" panose="020B0604030504040204" pitchFamily="34" charset="0"/>
              </a:rPr>
              <a:t>MMIO</a:t>
            </a:r>
            <a:r>
              <a:rPr lang="zh-CN" altLang="en-US" b="0" i="0" dirty="0">
                <a:solidFill>
                  <a:srgbClr val="333333"/>
                </a:solidFill>
                <a:effectLst/>
                <a:latin typeface="tahoma" panose="020B0604030504040204" pitchFamily="34" charset="0"/>
              </a:rPr>
              <a:t>访问建模，一次禁用</a:t>
            </a:r>
            <a:r>
              <a:rPr lang="en-US" altLang="zh-CN" b="0" i="0" dirty="0">
                <a:solidFill>
                  <a:srgbClr val="333333"/>
                </a:solidFill>
                <a:effectLst/>
                <a:latin typeface="tahoma" panose="020B0604030504040204" pitchFamily="34" charset="0"/>
              </a:rPr>
              <a:t>MMIO</a:t>
            </a:r>
            <a:r>
              <a:rPr lang="zh-CN" altLang="en-US" b="0" i="0" dirty="0">
                <a:solidFill>
                  <a:srgbClr val="333333"/>
                </a:solidFill>
                <a:effectLst/>
                <a:latin typeface="tahoma" panose="020B0604030504040204" pitchFamily="34" charset="0"/>
              </a:rPr>
              <a:t>访问建模。我们重复了这个实验十次，以说明</a:t>
            </a:r>
            <a:r>
              <a:rPr lang="en-US" altLang="zh-CN" b="0" i="0" dirty="0">
                <a:solidFill>
                  <a:srgbClr val="333333"/>
                </a:solidFill>
                <a:effectLst/>
                <a:latin typeface="tahoma" panose="020B0604030504040204" pitchFamily="34" charset="0"/>
              </a:rPr>
              <a:t>KLEE</a:t>
            </a:r>
            <a:r>
              <a:rPr lang="zh-CN" altLang="en-US" b="0" i="0" dirty="0">
                <a:solidFill>
                  <a:srgbClr val="333333"/>
                </a:solidFill>
                <a:effectLst/>
                <a:latin typeface="tahoma" panose="020B0604030504040204" pitchFamily="34" charset="0"/>
              </a:rPr>
              <a:t>等人所提出的</a:t>
            </a:r>
            <a:r>
              <a:rPr lang="en-US" altLang="zh-CN" b="0" i="0" dirty="0" err="1">
                <a:solidFill>
                  <a:srgbClr val="333333"/>
                </a:solidFill>
                <a:effectLst/>
                <a:latin typeface="tahoma" panose="020B0604030504040204" pitchFamily="34" charset="0"/>
              </a:rPr>
              <a:t>fuzzer</a:t>
            </a:r>
            <a:r>
              <a:rPr lang="zh-CN" altLang="en-US" b="0" i="0" dirty="0">
                <a:solidFill>
                  <a:srgbClr val="333333"/>
                </a:solidFill>
                <a:effectLst/>
                <a:latin typeface="tahoma" panose="020B0604030504040204" pitchFamily="34" charset="0"/>
              </a:rPr>
              <a:t>固有的不确定性。我们使用了一个</a:t>
            </a:r>
            <a:r>
              <a:rPr lang="en-US" altLang="zh-CN" b="0" i="0" dirty="0">
                <a:solidFill>
                  <a:srgbClr val="333333"/>
                </a:solidFill>
                <a:effectLst/>
                <a:latin typeface="tahoma" panose="020B0604030504040204" pitchFamily="34" charset="0"/>
              </a:rPr>
              <a:t>40</a:t>
            </a:r>
            <a:r>
              <a:rPr lang="zh-CN" altLang="en-US" b="0" i="0" dirty="0">
                <a:solidFill>
                  <a:srgbClr val="333333"/>
                </a:solidFill>
                <a:effectLst/>
                <a:latin typeface="tahoma" panose="020B0604030504040204" pitchFamily="34" charset="0"/>
              </a:rPr>
              <a:t>核</a:t>
            </a:r>
            <a:r>
              <a:rPr lang="en-US" altLang="zh-CN" b="0" i="0" dirty="0">
                <a:solidFill>
                  <a:srgbClr val="333333"/>
                </a:solidFill>
                <a:effectLst/>
                <a:latin typeface="tahoma" panose="020B0604030504040204" pitchFamily="34" charset="0"/>
              </a:rPr>
              <a:t>Intel Xeon Gold 6230 CPU @ 2.10 GHz</a:t>
            </a:r>
            <a:r>
              <a:rPr lang="zh-CN" altLang="en-US" b="0" i="0" dirty="0">
                <a:solidFill>
                  <a:srgbClr val="333333"/>
                </a:solidFill>
                <a:effectLst/>
                <a:latin typeface="tahoma" panose="020B0604030504040204" pitchFamily="34" charset="0"/>
              </a:rPr>
              <a:t>的机器，运行</a:t>
            </a:r>
            <a:r>
              <a:rPr lang="en-US" altLang="zh-CN" b="0" i="0" dirty="0">
                <a:solidFill>
                  <a:srgbClr val="333333"/>
                </a:solidFill>
                <a:effectLst/>
                <a:latin typeface="tahoma" panose="020B0604030504040204" pitchFamily="34" charset="0"/>
              </a:rPr>
              <a:t>Ubuntu 18.04.4 LTS</a:t>
            </a:r>
            <a:r>
              <a:rPr lang="zh-CN" altLang="en-US" b="0" i="0" dirty="0">
                <a:solidFill>
                  <a:srgbClr val="333333"/>
                </a:solidFill>
                <a:effectLst/>
                <a:latin typeface="tahoma" panose="020B0604030504040204" pitchFamily="34" charset="0"/>
              </a:rPr>
              <a:t>，并为每个</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实例分配了两个</a:t>
            </a:r>
            <a:r>
              <a:rPr lang="en-US" altLang="zh-CN" b="0" i="0" dirty="0">
                <a:solidFill>
                  <a:srgbClr val="333333"/>
                </a:solidFill>
                <a:effectLst/>
                <a:latin typeface="tahoma" panose="020B0604030504040204" pitchFamily="34" charset="0"/>
              </a:rPr>
              <a:t>CPU</a:t>
            </a:r>
            <a:r>
              <a:rPr lang="zh-CN" altLang="en-US" b="0" i="0" dirty="0">
                <a:solidFill>
                  <a:srgbClr val="333333"/>
                </a:solidFill>
                <a:effectLst/>
                <a:latin typeface="tahoma" panose="020B0604030504040204" pitchFamily="34" charset="0"/>
              </a:rPr>
              <a:t>核。</a:t>
            </a:r>
            <a:endParaRPr lang="en-US" dirty="0"/>
          </a:p>
        </p:txBody>
      </p:sp>
    </p:spTree>
    <p:extLst>
      <p:ext uri="{BB962C8B-B14F-4D97-AF65-F5344CB8AC3E}">
        <p14:creationId xmlns:p14="http://schemas.microsoft.com/office/powerpoint/2010/main" val="17774303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4068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Access Modeling for Fuzzing</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 name="图片 2">
            <a:extLst>
              <a:ext uri="{FF2B5EF4-FFF2-40B4-BE49-F238E27FC236}">
                <a16:creationId xmlns:a16="http://schemas.microsoft.com/office/drawing/2014/main" id="{D5BC3B00-D4FA-A6E1-EBD6-9F0CD7173FA4}"/>
              </a:ext>
            </a:extLst>
          </p:cNvPr>
          <p:cNvPicPr>
            <a:picLocks noChangeAspect="1"/>
          </p:cNvPicPr>
          <p:nvPr/>
        </p:nvPicPr>
        <p:blipFill>
          <a:blip r:embed="rId9"/>
          <a:stretch>
            <a:fillRect/>
          </a:stretch>
        </p:blipFill>
        <p:spPr>
          <a:xfrm>
            <a:off x="396144" y="1014147"/>
            <a:ext cx="11155246" cy="4786885"/>
          </a:xfrm>
          <a:prstGeom prst="rect">
            <a:avLst/>
          </a:prstGeom>
        </p:spPr>
      </p:pic>
    </p:spTree>
    <p:extLst>
      <p:ext uri="{BB962C8B-B14F-4D97-AF65-F5344CB8AC3E}">
        <p14:creationId xmlns:p14="http://schemas.microsoft.com/office/powerpoint/2010/main" val="2969648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4068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Access Modeling for Fuzzing</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A6C8AC39-9872-9C2D-F993-C4F969B6808B}"/>
              </a:ext>
            </a:extLst>
          </p:cNvPr>
          <p:cNvSpPr txBox="1"/>
          <p:nvPr/>
        </p:nvSpPr>
        <p:spPr>
          <a:xfrm>
            <a:off x="724832" y="1036524"/>
            <a:ext cx="9500716" cy="3970318"/>
          </a:xfrm>
          <a:prstGeom prst="rect">
            <a:avLst/>
          </a:prstGeom>
          <a:noFill/>
        </p:spPr>
        <p:txBody>
          <a:bodyPr wrap="square">
            <a:spAutoFit/>
          </a:bodyPr>
          <a:lstStyle/>
          <a:p>
            <a:r>
              <a:rPr lang="zh-CN" altLang="en-US" b="1" dirty="0">
                <a:solidFill>
                  <a:srgbClr val="2E3033"/>
                </a:solidFill>
                <a:latin typeface="Arial" panose="020B0604020202020204" pitchFamily="34" charset="0"/>
              </a:rPr>
              <a:t>建模成本（开销）：</a:t>
            </a:r>
            <a:endParaRPr lang="en-US" altLang="zh-CN" b="1" dirty="0">
              <a:solidFill>
                <a:srgbClr val="2E3033"/>
              </a:solidFill>
              <a:latin typeface="Arial" panose="020B0604020202020204" pitchFamily="34" charset="0"/>
            </a:endParaRPr>
          </a:p>
          <a:p>
            <a:r>
              <a:rPr lang="zh-CN" altLang="en-US" b="0" i="0" dirty="0">
                <a:solidFill>
                  <a:srgbClr val="2E3033"/>
                </a:solidFill>
                <a:effectLst/>
                <a:latin typeface="Arial" panose="020B0604020202020204" pitchFamily="34" charset="0"/>
              </a:rPr>
              <a:t>为了评估建模</a:t>
            </a:r>
            <a:r>
              <a:rPr lang="en-US" altLang="zh-CN" b="0" i="0" dirty="0">
                <a:solidFill>
                  <a:srgbClr val="2E3033"/>
                </a:solidFill>
                <a:effectLst/>
                <a:latin typeface="Arial" panose="020B0604020202020204" pitchFamily="34" charset="0"/>
              </a:rPr>
              <a:t>(</a:t>
            </a:r>
            <a:r>
              <a:rPr lang="en-US" altLang="zh-CN" dirty="0">
                <a:solidFill>
                  <a:srgbClr val="2E3033"/>
                </a:solidFill>
                <a:latin typeface="Arial" panose="020B0604020202020204" pitchFamily="34" charset="0"/>
              </a:rPr>
              <a:t>RQ</a:t>
            </a:r>
            <a:r>
              <a:rPr lang="en-US" altLang="zh-CN" b="0" i="0" dirty="0">
                <a:solidFill>
                  <a:srgbClr val="2E3033"/>
                </a:solidFill>
                <a:effectLst/>
                <a:latin typeface="Arial" panose="020B0604020202020204" pitchFamily="34" charset="0"/>
              </a:rPr>
              <a:t>1)</a:t>
            </a:r>
            <a:r>
              <a:rPr lang="zh-CN" altLang="en-US" b="0" i="0" dirty="0">
                <a:solidFill>
                  <a:srgbClr val="2E3033"/>
                </a:solidFill>
                <a:effectLst/>
                <a:latin typeface="Arial" panose="020B0604020202020204" pitchFamily="34" charset="0"/>
              </a:rPr>
              <a:t>产生的</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一次性</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计算成本，我们收集了所有模型生成作业的开始和完成时间。平均而言，一个固件映像在</a:t>
            </a:r>
            <a:r>
              <a:rPr lang="en-US" altLang="zh-CN" b="0" i="0" dirty="0">
                <a:solidFill>
                  <a:srgbClr val="2E3033"/>
                </a:solidFill>
                <a:effectLst/>
                <a:latin typeface="Arial" panose="020B0604020202020204" pitchFamily="34" charset="0"/>
              </a:rPr>
              <a:t>24</a:t>
            </a:r>
            <a:r>
              <a:rPr lang="zh-CN" altLang="en-US" b="0" i="0" dirty="0">
                <a:solidFill>
                  <a:srgbClr val="2E3033"/>
                </a:solidFill>
                <a:effectLst/>
                <a:latin typeface="Arial" panose="020B0604020202020204" pitchFamily="34" charset="0"/>
              </a:rPr>
              <a:t>小时的实验中生成了</a:t>
            </a:r>
            <a:r>
              <a:rPr lang="en-US" altLang="zh-CN" b="0" i="0" dirty="0">
                <a:solidFill>
                  <a:srgbClr val="2E3033"/>
                </a:solidFill>
                <a:effectLst/>
                <a:latin typeface="Arial" panose="020B0604020202020204" pitchFamily="34" charset="0"/>
              </a:rPr>
              <a:t>62</a:t>
            </a:r>
            <a:r>
              <a:rPr lang="zh-CN" altLang="en-US" b="0" i="0" dirty="0">
                <a:solidFill>
                  <a:srgbClr val="2E3033"/>
                </a:solidFill>
                <a:effectLst/>
                <a:latin typeface="Arial" panose="020B0604020202020204" pitchFamily="34" charset="0"/>
              </a:rPr>
              <a:t>个模型，这平均需要</a:t>
            </a:r>
            <a:r>
              <a:rPr lang="en-US" altLang="zh-CN" b="0" i="0" dirty="0">
                <a:solidFill>
                  <a:srgbClr val="2E3033"/>
                </a:solidFill>
                <a:effectLst/>
                <a:latin typeface="Arial" panose="020B0604020202020204" pitchFamily="34" charset="0"/>
              </a:rPr>
              <a:t>6.34</a:t>
            </a:r>
            <a:r>
              <a:rPr lang="zh-CN" altLang="en-US" b="0" i="0" dirty="0">
                <a:solidFill>
                  <a:srgbClr val="2E3033"/>
                </a:solidFill>
                <a:effectLst/>
                <a:latin typeface="Arial" panose="020B0604020202020204" pitchFamily="34" charset="0"/>
              </a:rPr>
              <a:t>分钟</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每个模型</a:t>
            </a:r>
            <a:r>
              <a:rPr lang="en-US" altLang="zh-CN" b="0" i="0" dirty="0">
                <a:solidFill>
                  <a:srgbClr val="2E3033"/>
                </a:solidFill>
                <a:effectLst/>
                <a:latin typeface="Arial" panose="020B0604020202020204" pitchFamily="34" charset="0"/>
              </a:rPr>
              <a:t>6</a:t>
            </a:r>
            <a:r>
              <a:rPr lang="zh-CN" altLang="en-US" b="0" i="0" dirty="0">
                <a:solidFill>
                  <a:srgbClr val="2E3033"/>
                </a:solidFill>
                <a:effectLst/>
                <a:latin typeface="Arial" panose="020B0604020202020204" pitchFamily="34" charset="0"/>
              </a:rPr>
              <a:t>秒</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来计算</a:t>
            </a:r>
            <a:endParaRPr lang="en-US" altLang="zh-CN" b="0" i="0" dirty="0">
              <a:solidFill>
                <a:srgbClr val="2E3033"/>
              </a:solidFill>
              <a:effectLst/>
              <a:latin typeface="Arial" panose="020B0604020202020204" pitchFamily="34" charset="0"/>
            </a:endParaRPr>
          </a:p>
          <a:p>
            <a:endParaRPr lang="en-US" dirty="0">
              <a:solidFill>
                <a:srgbClr val="2E3033"/>
              </a:solidFill>
              <a:latin typeface="Arial" panose="020B0604020202020204" pitchFamily="34" charset="0"/>
            </a:endParaRPr>
          </a:p>
          <a:p>
            <a:r>
              <a:rPr lang="zh-CN" altLang="en-US" b="1" i="0" dirty="0">
                <a:solidFill>
                  <a:srgbClr val="333333"/>
                </a:solidFill>
                <a:effectLst/>
                <a:latin typeface="tahoma" panose="020B0604030504040204" pitchFamily="34" charset="0"/>
              </a:rPr>
              <a:t>消除输入开销：</a:t>
            </a:r>
            <a:endParaRPr lang="en-US" altLang="zh-CN" b="1" i="0" dirty="0">
              <a:solidFill>
                <a:srgbClr val="333333"/>
              </a:solidFill>
              <a:effectLst/>
              <a:latin typeface="tahoma" panose="020B0604030504040204" pitchFamily="34" charset="0"/>
            </a:endParaRPr>
          </a:p>
          <a:p>
            <a:r>
              <a:rPr lang="zh-CN" altLang="en-US" b="0" i="0" dirty="0">
                <a:solidFill>
                  <a:srgbClr val="333333"/>
                </a:solidFill>
                <a:effectLst/>
                <a:latin typeface="tahoma" panose="020B0604030504040204" pitchFamily="34" charset="0"/>
              </a:rPr>
              <a:t>在用模型分析成本后，我们量化了它对输入开销的总体消除。</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总的来说，当前的实现消除了最少</a:t>
            </a:r>
            <a:r>
              <a:rPr lang="en-US" altLang="zh-CN" b="0" i="0" dirty="0">
                <a:solidFill>
                  <a:srgbClr val="333333"/>
                </a:solidFill>
                <a:effectLst/>
                <a:latin typeface="tahoma" panose="020B0604030504040204" pitchFamily="34" charset="0"/>
              </a:rPr>
              <a:t>49.3%</a:t>
            </a:r>
            <a:r>
              <a:rPr lang="zh-CN" altLang="en-US" b="0" i="0" dirty="0">
                <a:solidFill>
                  <a:srgbClr val="333333"/>
                </a:solidFill>
                <a:effectLst/>
                <a:latin typeface="tahoma" panose="020B0604030504040204" pitchFamily="34" charset="0"/>
              </a:rPr>
              <a:t>的输入空间和最大</a:t>
            </a:r>
            <a:r>
              <a:rPr lang="en-US" altLang="zh-CN" b="0" i="0" dirty="0">
                <a:solidFill>
                  <a:srgbClr val="333333"/>
                </a:solidFill>
                <a:effectLst/>
                <a:latin typeface="tahoma" panose="020B0604030504040204" pitchFamily="34" charset="0"/>
              </a:rPr>
              <a:t>83.4%</a:t>
            </a:r>
            <a:r>
              <a:rPr lang="zh-CN" altLang="en-US" b="0" i="0" dirty="0">
                <a:solidFill>
                  <a:srgbClr val="333333"/>
                </a:solidFill>
                <a:effectLst/>
                <a:latin typeface="tahoma" panose="020B0604030504040204" pitchFamily="34" charset="0"/>
              </a:rPr>
              <a:t>的输入空间</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分别在</a:t>
            </a:r>
            <a:r>
              <a:rPr lang="en-US" altLang="zh-CN" b="0" i="0" dirty="0">
                <a:solidFill>
                  <a:srgbClr val="333333"/>
                </a:solidFill>
                <a:effectLst/>
                <a:latin typeface="tahoma" panose="020B0604030504040204" pitchFamily="34" charset="0"/>
              </a:rPr>
              <a:t>ARCH_PRO</a:t>
            </a:r>
            <a:r>
              <a:rPr lang="zh-CN" altLang="en-US" b="0" i="0" dirty="0">
                <a:solidFill>
                  <a:srgbClr val="333333"/>
                </a:solidFill>
                <a:effectLst/>
                <a:latin typeface="tahoma" panose="020B0604030504040204" pitchFamily="34" charset="0"/>
              </a:rPr>
              <a:t>和</a:t>
            </a:r>
            <a:r>
              <a:rPr lang="en-US" altLang="zh-CN" b="0" i="0" dirty="0">
                <a:solidFill>
                  <a:srgbClr val="333333"/>
                </a:solidFill>
                <a:effectLst/>
                <a:latin typeface="tahoma" panose="020B0604030504040204" pitchFamily="34" charset="0"/>
              </a:rPr>
              <a:t>NUCLEO_L152RE</a:t>
            </a:r>
            <a:r>
              <a:rPr lang="zh-CN" altLang="en-US" b="0" i="0" dirty="0">
                <a:solidFill>
                  <a:srgbClr val="333333"/>
                </a:solidFill>
                <a:effectLst/>
                <a:latin typeface="tahoma" panose="020B0604030504040204" pitchFamily="34" charset="0"/>
              </a:rPr>
              <a:t>中</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当考虑采用位粒度实现时，这些值分别增加到</a:t>
            </a:r>
            <a:r>
              <a:rPr lang="en-US" altLang="zh-CN" b="0" i="0" dirty="0">
                <a:solidFill>
                  <a:srgbClr val="333333"/>
                </a:solidFill>
                <a:effectLst/>
                <a:latin typeface="tahoma" panose="020B0604030504040204" pitchFamily="34" charset="0"/>
              </a:rPr>
              <a:t>49.7%</a:t>
            </a:r>
            <a:r>
              <a:rPr lang="zh-CN" altLang="en-US" b="0" i="0" dirty="0">
                <a:solidFill>
                  <a:srgbClr val="333333"/>
                </a:solidFill>
                <a:effectLst/>
                <a:latin typeface="tahoma" panose="020B0604030504040204" pitchFamily="34" charset="0"/>
              </a:rPr>
              <a:t>和</a:t>
            </a:r>
            <a:r>
              <a:rPr lang="en-US" altLang="zh-CN" b="0" i="0" dirty="0">
                <a:solidFill>
                  <a:srgbClr val="333333"/>
                </a:solidFill>
                <a:effectLst/>
                <a:latin typeface="tahoma" panose="020B0604030504040204" pitchFamily="34" charset="0"/>
              </a:rPr>
              <a:t>95.5%</a:t>
            </a:r>
            <a:r>
              <a:rPr lang="zh-CN" altLang="en-US" b="0" i="0" dirty="0">
                <a:solidFill>
                  <a:srgbClr val="333333"/>
                </a:solidFill>
                <a:effectLst/>
                <a:latin typeface="tahoma" panose="020B0604030504040204" pitchFamily="34" charset="0"/>
              </a:rPr>
              <a:t>。</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在整个运行过程中，输入空间减少了近</a:t>
            </a:r>
            <a:r>
              <a:rPr lang="en-US" altLang="zh-CN" b="0" i="0" dirty="0">
                <a:solidFill>
                  <a:srgbClr val="333333"/>
                </a:solidFill>
                <a:effectLst/>
                <a:latin typeface="tahoma" panose="020B0604030504040204" pitchFamily="34" charset="0"/>
              </a:rPr>
              <a:t>80%</a:t>
            </a:r>
            <a:r>
              <a:rPr lang="zh-CN" altLang="en-US" b="0" i="0" dirty="0">
                <a:solidFill>
                  <a:srgbClr val="333333"/>
                </a:solidFill>
                <a:effectLst/>
                <a:latin typeface="tahoma" panose="020B0604030504040204" pitchFamily="34" charset="0"/>
              </a:rPr>
              <a:t>，如果采用位粒度，则可以减少近</a:t>
            </a:r>
            <a:r>
              <a:rPr lang="en-US" altLang="zh-CN" b="0" i="0" dirty="0">
                <a:solidFill>
                  <a:srgbClr val="333333"/>
                </a:solidFill>
                <a:effectLst/>
                <a:latin typeface="tahoma" panose="020B0604030504040204" pitchFamily="34" charset="0"/>
              </a:rPr>
              <a:t>90%</a:t>
            </a:r>
            <a:r>
              <a:rPr lang="zh-CN" altLang="en-US" b="0" i="0" dirty="0">
                <a:solidFill>
                  <a:srgbClr val="333333"/>
                </a:solidFill>
                <a:effectLst/>
                <a:latin typeface="tahoma" panose="020B0604030504040204" pitchFamily="34" charset="0"/>
              </a:rPr>
              <a:t>。</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根据目标的不同，输入开销有很大的不同。值得一提的是，根据固件样例，有些模型类型根本不适用。如果</a:t>
            </a:r>
            <a:r>
              <a:rPr lang="en-US" altLang="zh-CN" b="0" i="0" dirty="0">
                <a:solidFill>
                  <a:srgbClr val="333333"/>
                </a:solidFill>
                <a:effectLst/>
                <a:latin typeface="tahoma" panose="020B0604030504040204" pitchFamily="34" charset="0"/>
              </a:rPr>
              <a:t>MMIO</a:t>
            </a:r>
            <a:r>
              <a:rPr lang="zh-CN" altLang="en-US" b="0" i="0" dirty="0">
                <a:solidFill>
                  <a:srgbClr val="333333"/>
                </a:solidFill>
                <a:effectLst/>
                <a:latin typeface="tahoma" panose="020B0604030504040204" pitchFamily="34" charset="0"/>
              </a:rPr>
              <a:t>访问的位宽与固件代码中实际使用的数据量完全匹配，则不需要位提取优化</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参见</a:t>
            </a:r>
            <a:r>
              <a:rPr lang="en-US" altLang="zh-CN" b="0" i="0" dirty="0">
                <a:solidFill>
                  <a:srgbClr val="333333"/>
                </a:solidFill>
                <a:effectLst/>
                <a:latin typeface="tahoma" panose="020B0604030504040204" pitchFamily="34" charset="0"/>
              </a:rPr>
              <a:t>ARCH_PRO)</a:t>
            </a:r>
            <a:r>
              <a:rPr lang="zh-CN" altLang="en-US" b="0" i="0" dirty="0">
                <a:solidFill>
                  <a:srgbClr val="333333"/>
                </a:solidFill>
                <a:effectLst/>
                <a:latin typeface="tahoma" panose="020B0604030504040204" pitchFamily="34" charset="0"/>
              </a:rPr>
              <a:t>。</a:t>
            </a:r>
            <a:endParaRPr lang="en-US" dirty="0"/>
          </a:p>
        </p:txBody>
      </p:sp>
    </p:spTree>
    <p:extLst>
      <p:ext uri="{BB962C8B-B14F-4D97-AF65-F5344CB8AC3E}">
        <p14:creationId xmlns:p14="http://schemas.microsoft.com/office/powerpoint/2010/main" val="327734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17" name="图片 16">
            <a:extLst>
              <a:ext uri="{FF2B5EF4-FFF2-40B4-BE49-F238E27FC236}">
                <a16:creationId xmlns:a16="http://schemas.microsoft.com/office/drawing/2014/main" id="{718E534D-9F9E-879C-77A3-1850D9610277}"/>
              </a:ext>
            </a:extLst>
          </p:cNvPr>
          <p:cNvPicPr>
            <a:picLocks noChangeAspect="1"/>
          </p:cNvPicPr>
          <p:nvPr/>
        </p:nvPicPr>
        <p:blipFill>
          <a:blip r:embed="rId9"/>
          <a:stretch>
            <a:fillRect/>
          </a:stretch>
        </p:blipFill>
        <p:spPr>
          <a:xfrm>
            <a:off x="1190471" y="310023"/>
            <a:ext cx="8277225" cy="5962650"/>
          </a:xfrm>
          <a:prstGeom prst="rect">
            <a:avLst/>
          </a:prstGeom>
        </p:spPr>
      </p:pic>
    </p:spTree>
    <p:extLst>
      <p:ext uri="{BB962C8B-B14F-4D97-AF65-F5344CB8AC3E}">
        <p14:creationId xmlns:p14="http://schemas.microsoft.com/office/powerpoint/2010/main" val="3698234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4068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Access Modeling for Fuzzing</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5" name="图片 4">
            <a:extLst>
              <a:ext uri="{FF2B5EF4-FFF2-40B4-BE49-F238E27FC236}">
                <a16:creationId xmlns:a16="http://schemas.microsoft.com/office/drawing/2014/main" id="{8089B026-7F19-D5B9-CABF-AA97888D9096}"/>
              </a:ext>
            </a:extLst>
          </p:cNvPr>
          <p:cNvPicPr>
            <a:picLocks noChangeAspect="1"/>
          </p:cNvPicPr>
          <p:nvPr/>
        </p:nvPicPr>
        <p:blipFill>
          <a:blip r:embed="rId9"/>
          <a:stretch>
            <a:fillRect/>
          </a:stretch>
        </p:blipFill>
        <p:spPr>
          <a:xfrm>
            <a:off x="2045171" y="784972"/>
            <a:ext cx="6103374" cy="5976220"/>
          </a:xfrm>
          <a:prstGeom prst="rect">
            <a:avLst/>
          </a:prstGeom>
        </p:spPr>
      </p:pic>
    </p:spTree>
    <p:extLst>
      <p:ext uri="{BB962C8B-B14F-4D97-AF65-F5344CB8AC3E}">
        <p14:creationId xmlns:p14="http://schemas.microsoft.com/office/powerpoint/2010/main" val="1945016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4068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Access Modeling for Fuzzing</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BFC4DC8C-852C-8440-D6E3-815C2AAEF09D}"/>
              </a:ext>
            </a:extLst>
          </p:cNvPr>
          <p:cNvSpPr txBox="1"/>
          <p:nvPr/>
        </p:nvSpPr>
        <p:spPr>
          <a:xfrm>
            <a:off x="797333" y="1093966"/>
            <a:ext cx="10195132" cy="2308324"/>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为了确定</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可能错过的减少输入开销的机会</a:t>
            </a:r>
            <a:r>
              <a:rPr lang="en-US" altLang="zh-CN" b="0" i="0" dirty="0">
                <a:solidFill>
                  <a:srgbClr val="333333"/>
                </a:solidFill>
                <a:effectLst/>
                <a:latin typeface="tahoma" panose="020B0604030504040204" pitchFamily="34" charset="0"/>
              </a:rPr>
              <a:t>(RQ2)</a:t>
            </a:r>
            <a:r>
              <a:rPr lang="zh-CN" altLang="en-US" b="0" i="0" dirty="0">
                <a:solidFill>
                  <a:srgbClr val="333333"/>
                </a:solidFill>
                <a:effectLst/>
                <a:latin typeface="tahoma" panose="020B0604030504040204" pitchFamily="34" charset="0"/>
              </a:rPr>
              <a:t>，我们重访问了分配</a:t>
            </a:r>
            <a:r>
              <a:rPr lang="en-US" altLang="zh-CN" b="0" i="0" dirty="0">
                <a:solidFill>
                  <a:srgbClr val="333333"/>
                </a:solidFill>
                <a:effectLst/>
                <a:latin typeface="tahoma" panose="020B0604030504040204" pitchFamily="34" charset="0"/>
              </a:rPr>
              <a:t>Identity</a:t>
            </a:r>
            <a:r>
              <a:rPr lang="zh-CN" altLang="en-US" b="0" i="0" dirty="0">
                <a:solidFill>
                  <a:srgbClr val="333333"/>
                </a:solidFill>
                <a:effectLst/>
                <a:latin typeface="tahoma" panose="020B0604030504040204" pitchFamily="34" charset="0"/>
              </a:rPr>
              <a:t>模型的情况，这意味着给定</a:t>
            </a:r>
            <a:r>
              <a:rPr lang="en-US" altLang="zh-CN" b="0" i="0" dirty="0">
                <a:solidFill>
                  <a:srgbClr val="333333"/>
                </a:solidFill>
                <a:effectLst/>
                <a:latin typeface="tahoma" panose="020B0604030504040204" pitchFamily="34" charset="0"/>
              </a:rPr>
              <a:t>MMIO</a:t>
            </a:r>
            <a:r>
              <a:rPr lang="zh-CN" altLang="en-US" b="0" i="0" dirty="0">
                <a:solidFill>
                  <a:srgbClr val="333333"/>
                </a:solidFill>
                <a:effectLst/>
                <a:latin typeface="tahoma" panose="020B0604030504040204" pitchFamily="34" charset="0"/>
              </a:rPr>
              <a:t>访问没有消除输入开销。</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总的来说，在实验期间生成的</a:t>
            </a:r>
            <a:r>
              <a:rPr lang="en-US" altLang="zh-CN" b="0" i="0" dirty="0">
                <a:solidFill>
                  <a:srgbClr val="333333"/>
                </a:solidFill>
                <a:effectLst/>
                <a:latin typeface="tahoma" panose="020B0604030504040204" pitchFamily="34" charset="0"/>
              </a:rPr>
              <a:t>623</a:t>
            </a:r>
            <a:r>
              <a:rPr lang="zh-CN" altLang="en-US" b="0" i="0" dirty="0">
                <a:solidFill>
                  <a:srgbClr val="333333"/>
                </a:solidFill>
                <a:effectLst/>
                <a:latin typeface="tahoma" panose="020B0604030504040204" pitchFamily="34" charset="0"/>
              </a:rPr>
              <a:t>个</a:t>
            </a:r>
            <a:r>
              <a:rPr lang="zh-CN" altLang="en-US" dirty="0">
                <a:solidFill>
                  <a:srgbClr val="333333"/>
                </a:solidFill>
                <a:latin typeface="tahoma" panose="020B0604030504040204" pitchFamily="34" charset="0"/>
              </a:rPr>
              <a:t>独有</a:t>
            </a:r>
            <a:r>
              <a:rPr lang="zh-CN" altLang="en-US" b="0" i="0" dirty="0">
                <a:solidFill>
                  <a:srgbClr val="333333"/>
                </a:solidFill>
                <a:effectLst/>
                <a:latin typeface="tahoma" panose="020B0604030504040204" pitchFamily="34" charset="0"/>
              </a:rPr>
              <a:t>模型中，有</a:t>
            </a:r>
            <a:r>
              <a:rPr lang="en-US" altLang="zh-CN" b="0" i="0" dirty="0">
                <a:solidFill>
                  <a:srgbClr val="333333"/>
                </a:solidFill>
                <a:effectLst/>
                <a:latin typeface="tahoma" panose="020B0604030504040204" pitchFamily="34" charset="0"/>
              </a:rPr>
              <a:t>34</a:t>
            </a:r>
            <a:r>
              <a:rPr lang="zh-CN" altLang="en-US" b="0" i="0" dirty="0">
                <a:solidFill>
                  <a:srgbClr val="333333"/>
                </a:solidFill>
                <a:effectLst/>
                <a:latin typeface="tahoma" panose="020B0604030504040204" pitchFamily="34" charset="0"/>
              </a:rPr>
              <a:t>个被分配了</a:t>
            </a:r>
            <a:r>
              <a:rPr lang="en-US" altLang="zh-CN" dirty="0">
                <a:solidFill>
                  <a:srgbClr val="333333"/>
                </a:solidFill>
                <a:latin typeface="tahoma" panose="020B0604030504040204" pitchFamily="34" charset="0"/>
              </a:rPr>
              <a:t>Identity</a:t>
            </a:r>
            <a:r>
              <a:rPr lang="zh-CN" altLang="en-US" b="0" i="0" dirty="0">
                <a:solidFill>
                  <a:srgbClr val="333333"/>
                </a:solidFill>
                <a:effectLst/>
                <a:latin typeface="tahoma" panose="020B0604030504040204" pitchFamily="34" charset="0"/>
              </a:rPr>
              <a:t>模型。</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手动验证了在</a:t>
            </a:r>
            <a:r>
              <a:rPr lang="en-US" altLang="zh-CN" b="0" i="0" dirty="0">
                <a:solidFill>
                  <a:srgbClr val="333333"/>
                </a:solidFill>
                <a:effectLst/>
                <a:latin typeface="tahoma" panose="020B0604030504040204" pitchFamily="34" charset="0"/>
              </a:rPr>
              <a:t>19</a:t>
            </a:r>
            <a:r>
              <a:rPr lang="zh-CN" altLang="en-US" b="0" i="0" dirty="0">
                <a:solidFill>
                  <a:srgbClr val="333333"/>
                </a:solidFill>
                <a:effectLst/>
                <a:latin typeface="tahoma" panose="020B0604030504040204" pitchFamily="34" charset="0"/>
              </a:rPr>
              <a:t>个实例中存在固件逻辑中使用了完整的值没有为减少开销留下任何空间。</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其余</a:t>
            </a:r>
            <a:r>
              <a:rPr lang="en-US" altLang="zh-CN" b="0" i="0" dirty="0">
                <a:solidFill>
                  <a:srgbClr val="333333"/>
                </a:solidFill>
                <a:effectLst/>
                <a:latin typeface="tahoma" panose="020B0604030504040204" pitchFamily="34" charset="0"/>
              </a:rPr>
              <a:t>15</a:t>
            </a:r>
            <a:r>
              <a:rPr lang="zh-CN" altLang="en-US" b="0" i="0" dirty="0">
                <a:solidFill>
                  <a:srgbClr val="333333"/>
                </a:solidFill>
                <a:effectLst/>
                <a:latin typeface="tahoma" panose="020B0604030504040204" pitchFamily="34" charset="0"/>
              </a:rPr>
              <a:t>个案例</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不到</a:t>
            </a:r>
            <a:r>
              <a:rPr lang="en-US" altLang="zh-CN" b="0" i="0" dirty="0">
                <a:solidFill>
                  <a:srgbClr val="333333"/>
                </a:solidFill>
                <a:effectLst/>
                <a:latin typeface="tahoma" panose="020B0604030504040204" pitchFamily="34" charset="0"/>
              </a:rPr>
              <a:t>623</a:t>
            </a:r>
            <a:r>
              <a:rPr lang="zh-CN" altLang="en-US" b="0" i="0" dirty="0">
                <a:solidFill>
                  <a:srgbClr val="333333"/>
                </a:solidFill>
                <a:effectLst/>
                <a:latin typeface="tahoma" panose="020B0604030504040204" pitchFamily="34" charset="0"/>
              </a:rPr>
              <a:t>个模型的</a:t>
            </a:r>
            <a:r>
              <a:rPr lang="en-US" altLang="zh-CN" b="0" i="0" dirty="0">
                <a:solidFill>
                  <a:srgbClr val="333333"/>
                </a:solidFill>
                <a:effectLst/>
                <a:latin typeface="tahoma" panose="020B0604030504040204" pitchFamily="34" charset="0"/>
              </a:rPr>
              <a:t>2.5%)</a:t>
            </a:r>
            <a:r>
              <a:rPr lang="zh-CN" altLang="en-US" dirty="0">
                <a:solidFill>
                  <a:srgbClr val="333333"/>
                </a:solidFill>
                <a:latin typeface="tahoma" panose="020B0604030504040204" pitchFamily="34" charset="0"/>
              </a:rPr>
              <a:t>达到了</a:t>
            </a:r>
            <a:r>
              <a:rPr lang="zh-CN" altLang="en-US" b="0" i="0" dirty="0">
                <a:solidFill>
                  <a:srgbClr val="333333"/>
                </a:solidFill>
                <a:effectLst/>
                <a:latin typeface="tahoma" panose="020B0604030504040204" pitchFamily="34" charset="0"/>
              </a:rPr>
              <a:t>了</a:t>
            </a:r>
            <a:r>
              <a:rPr lang="en-US" altLang="zh-CN" b="0" i="0" dirty="0">
                <a:solidFill>
                  <a:srgbClr val="333333"/>
                </a:solidFill>
                <a:effectLst/>
                <a:latin typeface="tahoma" panose="020B0604030504040204" pitchFamily="34" charset="0"/>
              </a:rPr>
              <a:t>DSE</a:t>
            </a:r>
            <a:r>
              <a:rPr lang="zh-CN" altLang="en-US" b="0" i="0" dirty="0">
                <a:solidFill>
                  <a:srgbClr val="333333"/>
                </a:solidFill>
                <a:effectLst/>
                <a:latin typeface="tahoma" panose="020B0604030504040204" pitchFamily="34" charset="0"/>
              </a:rPr>
              <a:t>资源限制的处理。在这些情况下，保守化的建模分配了一个</a:t>
            </a:r>
            <a:r>
              <a:rPr lang="en-US" altLang="zh-CN" b="0" i="0" dirty="0">
                <a:solidFill>
                  <a:srgbClr val="333333"/>
                </a:solidFill>
                <a:effectLst/>
                <a:latin typeface="tahoma" panose="020B0604030504040204" pitchFamily="34" charset="0"/>
              </a:rPr>
              <a:t>Identity</a:t>
            </a:r>
            <a:r>
              <a:rPr lang="zh-CN" altLang="en-US" b="0" i="0" dirty="0">
                <a:solidFill>
                  <a:srgbClr val="333333"/>
                </a:solidFill>
                <a:effectLst/>
                <a:latin typeface="tahoma" panose="020B0604030504040204" pitchFamily="34" charset="0"/>
              </a:rPr>
              <a:t>模型，并退回到允许</a:t>
            </a:r>
            <a:r>
              <a:rPr lang="en-US" altLang="zh-CN" dirty="0">
                <a:solidFill>
                  <a:srgbClr val="333333"/>
                </a:solidFill>
                <a:latin typeface="tahoma" panose="020B0604030504040204" pitchFamily="34" charset="0"/>
              </a:rPr>
              <a:t>fuzz</a:t>
            </a:r>
            <a:r>
              <a:rPr lang="zh-CN" altLang="en-US" b="0" i="0" dirty="0">
                <a:solidFill>
                  <a:srgbClr val="333333"/>
                </a:solidFill>
                <a:effectLst/>
                <a:latin typeface="tahoma" panose="020B0604030504040204" pitchFamily="34" charset="0"/>
              </a:rPr>
              <a:t>尝试所有值。这确保了我们没有分配一个错误的模型</a:t>
            </a:r>
            <a:r>
              <a:rPr lang="zh-CN" altLang="en-US" dirty="0">
                <a:solidFill>
                  <a:srgbClr val="333333"/>
                </a:solidFill>
                <a:latin typeface="tahoma" panose="020B0604030504040204" pitchFamily="34" charset="0"/>
              </a:rPr>
              <a:t>使其</a:t>
            </a:r>
            <a:r>
              <a:rPr lang="zh-CN" altLang="en-US" b="0" i="0" dirty="0">
                <a:solidFill>
                  <a:srgbClr val="333333"/>
                </a:solidFill>
                <a:effectLst/>
                <a:latin typeface="tahoma" panose="020B0604030504040204" pitchFamily="34" charset="0"/>
              </a:rPr>
              <a:t>可能会从分析中隐藏部分固件代码。然而很少会遇到这种回退</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固件通常在读取硬件生成的值后立即处理它，因为</a:t>
            </a:r>
            <a:r>
              <a:rPr lang="en-US" altLang="zh-CN" b="0" i="0" dirty="0">
                <a:solidFill>
                  <a:srgbClr val="333333"/>
                </a:solidFill>
                <a:effectLst/>
                <a:latin typeface="tahoma" panose="020B0604030504040204" pitchFamily="34" charset="0"/>
              </a:rPr>
              <a:t>MMIO</a:t>
            </a:r>
            <a:r>
              <a:rPr lang="zh-CN" altLang="en-US" b="0" i="0" dirty="0">
                <a:solidFill>
                  <a:srgbClr val="333333"/>
                </a:solidFill>
                <a:effectLst/>
                <a:latin typeface="tahoma" panose="020B0604030504040204" pitchFamily="34" charset="0"/>
              </a:rPr>
              <a:t>寄存器状态是短暂的，可能会快速更改值</a:t>
            </a:r>
            <a:endParaRPr lang="en-US" dirty="0"/>
          </a:p>
        </p:txBody>
      </p:sp>
    </p:spTree>
    <p:extLst>
      <p:ext uri="{BB962C8B-B14F-4D97-AF65-F5344CB8AC3E}">
        <p14:creationId xmlns:p14="http://schemas.microsoft.com/office/powerpoint/2010/main" val="3197975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40685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Access Modeling for Fuzzing</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BFC4DC8C-852C-8440-D6E3-815C2AAEF09D}"/>
              </a:ext>
            </a:extLst>
          </p:cNvPr>
          <p:cNvSpPr txBox="1"/>
          <p:nvPr/>
        </p:nvSpPr>
        <p:spPr>
          <a:xfrm>
            <a:off x="797333" y="1093966"/>
            <a:ext cx="10195132" cy="2585323"/>
          </a:xfrm>
          <a:prstGeom prst="rect">
            <a:avLst/>
          </a:prstGeom>
          <a:noFill/>
        </p:spPr>
        <p:txBody>
          <a:bodyPr wrap="square">
            <a:spAutoFit/>
          </a:bodyPr>
          <a:lstStyle/>
          <a:p>
            <a:r>
              <a:rPr lang="en-US" altLang="zh-CN" b="1" i="0" dirty="0">
                <a:solidFill>
                  <a:srgbClr val="333333"/>
                </a:solidFill>
                <a:effectLst/>
                <a:latin typeface="tahoma" panose="020B0604030504040204" pitchFamily="34" charset="0"/>
              </a:rPr>
              <a:t>MMIO</a:t>
            </a:r>
            <a:r>
              <a:rPr lang="zh-CN" altLang="en-US" b="1" i="0" dirty="0">
                <a:solidFill>
                  <a:srgbClr val="333333"/>
                </a:solidFill>
                <a:effectLst/>
                <a:latin typeface="tahoma" panose="020B0604030504040204" pitchFamily="34" charset="0"/>
              </a:rPr>
              <a:t>访问模型通用性：</a:t>
            </a:r>
            <a:endParaRPr lang="en-US" altLang="zh-CN" b="1" i="0" dirty="0">
              <a:solidFill>
                <a:srgbClr val="333333"/>
              </a:solidFill>
              <a:effectLst/>
              <a:latin typeface="tahoma" panose="020B0604030504040204" pitchFamily="34" charset="0"/>
            </a:endParaRPr>
          </a:p>
          <a:p>
            <a:r>
              <a:rPr lang="en-US" altLang="zh-CN" b="0" i="0" dirty="0">
                <a:solidFill>
                  <a:srgbClr val="333333"/>
                </a:solidFill>
                <a:effectLst/>
                <a:latin typeface="tahoma" panose="020B0604030504040204" pitchFamily="34" charset="0"/>
              </a:rPr>
              <a:t>P2IM</a:t>
            </a:r>
            <a:r>
              <a:rPr lang="zh-CN" altLang="en-US" b="0" i="0" dirty="0">
                <a:solidFill>
                  <a:srgbClr val="333333"/>
                </a:solidFill>
                <a:effectLst/>
                <a:latin typeface="tahoma" panose="020B0604030504040204" pitchFamily="34" charset="0"/>
              </a:rPr>
              <a:t>的作者发布了一组包含</a:t>
            </a:r>
            <a:r>
              <a:rPr lang="en-US" altLang="zh-CN" b="0" i="0" dirty="0">
                <a:solidFill>
                  <a:srgbClr val="333333"/>
                </a:solidFill>
                <a:effectLst/>
                <a:latin typeface="tahoma" panose="020B0604030504040204" pitchFamily="34" charset="0"/>
              </a:rPr>
              <a:t>66</a:t>
            </a:r>
            <a:r>
              <a:rPr lang="zh-CN" altLang="en-US" b="0" i="0" dirty="0">
                <a:solidFill>
                  <a:srgbClr val="333333"/>
                </a:solidFill>
                <a:effectLst/>
                <a:latin typeface="tahoma" panose="020B0604030504040204" pitchFamily="34" charset="0"/>
              </a:rPr>
              <a:t>个单元测试用例的</a:t>
            </a:r>
            <a:r>
              <a:rPr lang="en-US" altLang="zh-CN" b="0" i="0" dirty="0">
                <a:solidFill>
                  <a:srgbClr val="333333"/>
                </a:solidFill>
                <a:effectLst/>
                <a:latin typeface="tahoma" panose="020B0604030504040204" pitchFamily="34" charset="0"/>
              </a:rPr>
              <a:t>46</a:t>
            </a:r>
            <a:r>
              <a:rPr lang="zh-CN" altLang="en-US" b="0" i="0" dirty="0">
                <a:solidFill>
                  <a:srgbClr val="333333"/>
                </a:solidFill>
                <a:effectLst/>
                <a:latin typeface="tahoma" panose="020B0604030504040204" pitchFamily="34" charset="0"/>
              </a:rPr>
              <a:t>个固件映像。它们被设计用来测试一个仿真系统在不同的组合固件和硬件平台</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八个硬件外设，三个</a:t>
            </a:r>
            <a:r>
              <a:rPr lang="en-US" altLang="zh-CN" b="0" i="0" dirty="0" err="1">
                <a:solidFill>
                  <a:srgbClr val="333333"/>
                </a:solidFill>
                <a:effectLst/>
                <a:latin typeface="tahoma" panose="020B0604030504040204" pitchFamily="34" charset="0"/>
              </a:rPr>
              <a:t>mcu</a:t>
            </a:r>
            <a:r>
              <a:rPr lang="zh-CN" altLang="en-US" b="0" i="0" dirty="0">
                <a:solidFill>
                  <a:srgbClr val="333333"/>
                </a:solidFill>
                <a:effectLst/>
                <a:latin typeface="tahoma" panose="020B0604030504040204" pitchFamily="34" charset="0"/>
              </a:rPr>
              <a:t>和三个操作系统库</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上处理不同类型的通用硬件外围设备的能力，以及基于中断和同步的输入传递机制。</a:t>
            </a:r>
            <a:endParaRPr lang="en-US" altLang="zh-CN" b="0" i="0" dirty="0">
              <a:solidFill>
                <a:srgbClr val="333333"/>
              </a:solidFill>
              <a:effectLst/>
              <a:latin typeface="tahoma" panose="020B0604030504040204" pitchFamily="34" charset="0"/>
            </a:endParaRPr>
          </a:p>
          <a:p>
            <a:endParaRPr lang="en-US" altLang="zh-CN" dirty="0">
              <a:solidFill>
                <a:srgbClr val="333333"/>
              </a:solidFill>
              <a:latin typeface="tahoma" panose="020B0604030504040204" pitchFamily="34" charset="0"/>
            </a:endParaRPr>
          </a:p>
          <a:p>
            <a:r>
              <a:rPr lang="zh-CN" altLang="en-US" b="0" i="0" dirty="0">
                <a:solidFill>
                  <a:srgbClr val="4A90E2"/>
                </a:solidFill>
                <a:effectLst/>
                <a:latin typeface="tahoma" panose="020B0604030504040204" pitchFamily="34" charset="0"/>
              </a:rPr>
              <a:t>对于这</a:t>
            </a:r>
            <a:r>
              <a:rPr lang="en-US" altLang="zh-CN" b="0" i="0" dirty="0">
                <a:solidFill>
                  <a:srgbClr val="4A90E2"/>
                </a:solidFill>
                <a:effectLst/>
                <a:latin typeface="tahoma" panose="020B0604030504040204" pitchFamily="34" charset="0"/>
              </a:rPr>
              <a:t>66</a:t>
            </a:r>
            <a:r>
              <a:rPr lang="zh-CN" altLang="en-US" b="0" i="0" dirty="0">
                <a:solidFill>
                  <a:srgbClr val="4A90E2"/>
                </a:solidFill>
                <a:effectLst/>
                <a:latin typeface="tahoma" panose="020B0604030504040204" pitchFamily="34" charset="0"/>
              </a:rPr>
              <a:t>个测试用例，以前的工作分别达到了</a:t>
            </a:r>
            <a:r>
              <a:rPr lang="en-US" altLang="zh-CN" b="0" i="0" dirty="0">
                <a:solidFill>
                  <a:srgbClr val="4A90E2"/>
                </a:solidFill>
                <a:effectLst/>
                <a:latin typeface="tahoma" panose="020B0604030504040204" pitchFamily="34" charset="0"/>
              </a:rPr>
              <a:t>83%</a:t>
            </a:r>
            <a:r>
              <a:rPr lang="zh-CN" altLang="en-US" b="0" i="0" dirty="0">
                <a:solidFill>
                  <a:srgbClr val="4A90E2"/>
                </a:solidFill>
                <a:effectLst/>
                <a:latin typeface="tahoma" panose="020B0604030504040204" pitchFamily="34" charset="0"/>
              </a:rPr>
              <a:t>和</a:t>
            </a:r>
            <a:r>
              <a:rPr lang="en-US" altLang="zh-CN" b="0" i="0" dirty="0">
                <a:solidFill>
                  <a:srgbClr val="4A90E2"/>
                </a:solidFill>
                <a:effectLst/>
                <a:latin typeface="tahoma" panose="020B0604030504040204" pitchFamily="34" charset="0"/>
              </a:rPr>
              <a:t>95%2</a:t>
            </a:r>
            <a:r>
              <a:rPr lang="zh-CN" altLang="en-US" b="0" i="0" dirty="0">
                <a:solidFill>
                  <a:srgbClr val="4A90E2"/>
                </a:solidFill>
                <a:effectLst/>
                <a:latin typeface="tahoma" panose="020B0604030504040204" pitchFamily="34" charset="0"/>
              </a:rPr>
              <a:t>的通过率。</a:t>
            </a:r>
            <a:r>
              <a:rPr lang="zh-CN" altLang="en-US" b="0" i="0" dirty="0">
                <a:solidFill>
                  <a:srgbClr val="333333"/>
                </a:solidFill>
                <a:effectLst/>
                <a:latin typeface="tahoma" panose="020B0604030504040204" pitchFamily="34" charset="0"/>
              </a:rPr>
              <a:t>对于</a:t>
            </a:r>
            <a:r>
              <a:rPr lang="en-US" altLang="zh-CN" dirty="0">
                <a:solidFill>
                  <a:srgbClr val="333333"/>
                </a:solidFill>
                <a:latin typeface="tahoma" panose="020B0604030504040204" pitchFamily="34" charset="0"/>
              </a:rPr>
              <a:t>RQ</a:t>
            </a:r>
            <a:r>
              <a:rPr lang="en-US" altLang="zh-CN" b="0" i="0" dirty="0">
                <a:solidFill>
                  <a:srgbClr val="333333"/>
                </a:solidFill>
                <a:effectLst/>
                <a:latin typeface="tahoma" panose="020B0604030504040204" pitchFamily="34" charset="0"/>
              </a:rPr>
              <a:t>3</a:t>
            </a:r>
            <a:r>
              <a:rPr lang="zh-CN" altLang="en-US" b="0" i="0" dirty="0">
                <a:solidFill>
                  <a:srgbClr val="333333"/>
                </a:solidFill>
                <a:effectLst/>
                <a:latin typeface="tahoma" panose="020B0604030504040204" pitchFamily="34" charset="0"/>
              </a:rPr>
              <a:t>，通过运行</a:t>
            </a:r>
            <a:r>
              <a:rPr lang="en-US" altLang="zh-CN" b="0" i="0" dirty="0">
                <a:solidFill>
                  <a:srgbClr val="333333"/>
                </a:solidFill>
                <a:effectLst/>
                <a:latin typeface="tahoma" panose="020B0604030504040204" pitchFamily="34" charset="0"/>
              </a:rPr>
              <a:t>FUZZWARE 10</a:t>
            </a:r>
            <a:r>
              <a:rPr lang="zh-CN" altLang="en-US" b="0" i="0" dirty="0">
                <a:solidFill>
                  <a:srgbClr val="333333"/>
                </a:solidFill>
                <a:effectLst/>
                <a:latin typeface="tahoma" panose="020B0604030504040204" pitchFamily="34" charset="0"/>
              </a:rPr>
              <a:t>分钟来重现这些测试用例。</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通过了所有</a:t>
            </a:r>
            <a:r>
              <a:rPr lang="en-US" altLang="zh-CN" b="0" i="0" dirty="0">
                <a:solidFill>
                  <a:srgbClr val="333333"/>
                </a:solidFill>
                <a:effectLst/>
                <a:latin typeface="tahoma" panose="020B0604030504040204" pitchFamily="34" charset="0"/>
              </a:rPr>
              <a:t>66</a:t>
            </a:r>
            <a:r>
              <a:rPr lang="zh-CN" altLang="en-US" b="0" i="0" dirty="0">
                <a:solidFill>
                  <a:srgbClr val="333333"/>
                </a:solidFill>
                <a:effectLst/>
                <a:latin typeface="tahoma" panose="020B0604030504040204" pitchFamily="34" charset="0"/>
              </a:rPr>
              <a:t>个测试用例。因此，</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是第一个通过</a:t>
            </a:r>
            <a:r>
              <a:rPr lang="en-US" altLang="zh-CN" b="0" i="0" dirty="0">
                <a:solidFill>
                  <a:srgbClr val="333333"/>
                </a:solidFill>
                <a:effectLst/>
                <a:latin typeface="tahoma" panose="020B0604030504040204" pitchFamily="34" charset="0"/>
              </a:rPr>
              <a:t>100% P2IM</a:t>
            </a:r>
            <a:r>
              <a:rPr lang="zh-CN" altLang="en-US" b="0" i="0" dirty="0">
                <a:solidFill>
                  <a:srgbClr val="333333"/>
                </a:solidFill>
                <a:effectLst/>
                <a:latin typeface="tahoma" panose="020B0604030504040204" pitchFamily="34" charset="0"/>
              </a:rPr>
              <a:t>单元测试用例的自动化通用仿真系统，展示了其模型的健壮性、通用适用性以及不依赖于路径消除方法的优势</a:t>
            </a:r>
            <a:endParaRPr lang="en-US" dirty="0"/>
          </a:p>
        </p:txBody>
      </p:sp>
    </p:spTree>
    <p:extLst>
      <p:ext uri="{BB962C8B-B14F-4D97-AF65-F5344CB8AC3E}">
        <p14:creationId xmlns:p14="http://schemas.microsoft.com/office/powerpoint/2010/main" val="3428205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5724375"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Comparison with the State of the Art</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 name="图片 2">
            <a:extLst>
              <a:ext uri="{FF2B5EF4-FFF2-40B4-BE49-F238E27FC236}">
                <a16:creationId xmlns:a16="http://schemas.microsoft.com/office/drawing/2014/main" id="{43E94013-149C-E1D8-3567-159CC4147FF4}"/>
              </a:ext>
            </a:extLst>
          </p:cNvPr>
          <p:cNvPicPr>
            <a:picLocks noChangeAspect="1"/>
          </p:cNvPicPr>
          <p:nvPr/>
        </p:nvPicPr>
        <p:blipFill>
          <a:blip r:embed="rId9"/>
          <a:stretch>
            <a:fillRect/>
          </a:stretch>
        </p:blipFill>
        <p:spPr>
          <a:xfrm>
            <a:off x="208719" y="1155787"/>
            <a:ext cx="11774731" cy="4485082"/>
          </a:xfrm>
          <a:prstGeom prst="rect">
            <a:avLst/>
          </a:prstGeom>
        </p:spPr>
      </p:pic>
    </p:spTree>
    <p:extLst>
      <p:ext uri="{BB962C8B-B14F-4D97-AF65-F5344CB8AC3E}">
        <p14:creationId xmlns:p14="http://schemas.microsoft.com/office/powerpoint/2010/main" val="32520509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5724375"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Comparison with the State of the Art</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4" name="图片 3">
            <a:extLst>
              <a:ext uri="{FF2B5EF4-FFF2-40B4-BE49-F238E27FC236}">
                <a16:creationId xmlns:a16="http://schemas.microsoft.com/office/drawing/2014/main" id="{9B5208D4-46A6-B23F-4ACB-C9F7CE244B61}"/>
              </a:ext>
            </a:extLst>
          </p:cNvPr>
          <p:cNvPicPr>
            <a:picLocks noChangeAspect="1"/>
          </p:cNvPicPr>
          <p:nvPr/>
        </p:nvPicPr>
        <p:blipFill>
          <a:blip r:embed="rId9"/>
          <a:stretch>
            <a:fillRect/>
          </a:stretch>
        </p:blipFill>
        <p:spPr>
          <a:xfrm>
            <a:off x="57150" y="52387"/>
            <a:ext cx="12077700" cy="6753225"/>
          </a:xfrm>
          <a:prstGeom prst="rect">
            <a:avLst/>
          </a:prstGeom>
        </p:spPr>
      </p:pic>
    </p:spTree>
    <p:extLst>
      <p:ext uri="{BB962C8B-B14F-4D97-AF65-F5344CB8AC3E}">
        <p14:creationId xmlns:p14="http://schemas.microsoft.com/office/powerpoint/2010/main" val="2255501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5724375"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Comparison with the State of the Art</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834F966D-7653-B0BE-DF96-64752A178F0C}"/>
              </a:ext>
            </a:extLst>
          </p:cNvPr>
          <p:cNvSpPr txBox="1"/>
          <p:nvPr/>
        </p:nvSpPr>
        <p:spPr>
          <a:xfrm>
            <a:off x="578101" y="970196"/>
            <a:ext cx="10679833" cy="1477328"/>
          </a:xfrm>
          <a:prstGeom prst="rect">
            <a:avLst/>
          </a:prstGeom>
          <a:noFill/>
        </p:spPr>
        <p:txBody>
          <a:bodyPr wrap="square">
            <a:spAutoFit/>
          </a:bodyPr>
          <a:lstStyle/>
          <a:p>
            <a:r>
              <a:rPr lang="zh-CN" altLang="en-US" b="0" i="0" dirty="0">
                <a:solidFill>
                  <a:srgbClr val="2E3033"/>
                </a:solidFill>
                <a:effectLst/>
                <a:latin typeface="Arial" panose="020B0604020202020204" pitchFamily="34" charset="0"/>
              </a:rPr>
              <a:t>结果表明，与现有技术相比，</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能够显著地发现更多的基本块。在一个案例</a:t>
            </a:r>
            <a:r>
              <a:rPr lang="en-US" altLang="zh-CN" b="0" i="0" dirty="0">
                <a:solidFill>
                  <a:srgbClr val="2E3033"/>
                </a:solidFill>
                <a:effectLst/>
                <a:latin typeface="Arial" panose="020B0604020202020204" pitchFamily="34" charset="0"/>
              </a:rPr>
              <a:t>(CNC)</a:t>
            </a:r>
            <a:r>
              <a:rPr lang="zh-CN" altLang="en-US" b="0" i="0" dirty="0">
                <a:solidFill>
                  <a:srgbClr val="2E3033"/>
                </a:solidFill>
                <a:effectLst/>
                <a:latin typeface="Arial" panose="020B0604020202020204" pitchFamily="34" charset="0"/>
              </a:rPr>
              <a:t>中，</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将</a:t>
            </a:r>
            <a:r>
              <a:rPr lang="en-US" altLang="zh-CN" b="0" i="0" dirty="0">
                <a:solidFill>
                  <a:srgbClr val="2E3033"/>
                </a:solidFill>
                <a:effectLst/>
                <a:latin typeface="Arial" panose="020B0604020202020204" pitchFamily="34" charset="0"/>
              </a:rPr>
              <a:t>P2IM</a:t>
            </a:r>
            <a:r>
              <a:rPr lang="zh-CN" altLang="en-US" b="0" i="0" dirty="0">
                <a:solidFill>
                  <a:srgbClr val="2E3033"/>
                </a:solidFill>
                <a:effectLst/>
                <a:latin typeface="Arial" panose="020B0604020202020204" pitchFamily="34" charset="0"/>
              </a:rPr>
              <a:t>的覆盖率提高了一倍，将</a:t>
            </a:r>
            <a:r>
              <a:rPr lang="en-US" altLang="zh-CN" b="0" i="0" dirty="0">
                <a:solidFill>
                  <a:srgbClr val="2E3033"/>
                </a:solidFill>
                <a:effectLst/>
                <a:latin typeface="Arial" panose="020B0604020202020204" pitchFamily="34" charset="0"/>
              </a:rPr>
              <a:t>µEMU</a:t>
            </a:r>
            <a:r>
              <a:rPr lang="zh-CN" altLang="en-US" b="0" i="0" dirty="0">
                <a:solidFill>
                  <a:srgbClr val="2E3033"/>
                </a:solidFill>
                <a:effectLst/>
                <a:latin typeface="Arial" panose="020B0604020202020204" pitchFamily="34" charset="0"/>
              </a:rPr>
              <a:t>的覆盖率提高了三倍。对于图中的目标，</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的代码覆盖率比</a:t>
            </a:r>
            <a:r>
              <a:rPr lang="en-US" altLang="zh-CN" b="0" i="0" dirty="0">
                <a:solidFill>
                  <a:srgbClr val="2E3033"/>
                </a:solidFill>
                <a:effectLst/>
                <a:latin typeface="Arial" panose="020B0604020202020204" pitchFamily="34" charset="0"/>
              </a:rPr>
              <a:t>P2IM</a:t>
            </a:r>
            <a:r>
              <a:rPr lang="zh-CN" altLang="en-US" b="0" i="0" dirty="0">
                <a:solidFill>
                  <a:srgbClr val="2E3033"/>
                </a:solidFill>
                <a:effectLst/>
                <a:latin typeface="Arial" panose="020B0604020202020204" pitchFamily="34" charset="0"/>
              </a:rPr>
              <a:t>平均高出</a:t>
            </a:r>
            <a:r>
              <a:rPr lang="en-US" altLang="zh-CN" b="0" i="0" dirty="0">
                <a:solidFill>
                  <a:srgbClr val="2E3033"/>
                </a:solidFill>
                <a:effectLst/>
                <a:latin typeface="Arial" panose="020B0604020202020204" pitchFamily="34" charset="0"/>
              </a:rPr>
              <a:t>44%</a:t>
            </a:r>
            <a:r>
              <a:rPr lang="zh-CN" altLang="en-US" b="0" i="0" dirty="0">
                <a:solidFill>
                  <a:srgbClr val="2E3033"/>
                </a:solidFill>
                <a:effectLst/>
                <a:latin typeface="Arial" panose="020B0604020202020204" pitchFamily="34" charset="0"/>
              </a:rPr>
              <a:t>，比</a:t>
            </a:r>
            <a:r>
              <a:rPr lang="en-US" altLang="zh-CN" b="0" i="0" dirty="0">
                <a:solidFill>
                  <a:srgbClr val="2E3033"/>
                </a:solidFill>
                <a:effectLst/>
                <a:latin typeface="Arial" panose="020B0604020202020204" pitchFamily="34" charset="0"/>
              </a:rPr>
              <a:t>µEMU</a:t>
            </a:r>
            <a:r>
              <a:rPr lang="zh-CN" altLang="en-US" b="0" i="0" dirty="0">
                <a:solidFill>
                  <a:srgbClr val="2E3033"/>
                </a:solidFill>
                <a:effectLst/>
                <a:latin typeface="Arial" panose="020B0604020202020204" pitchFamily="34" charset="0"/>
              </a:rPr>
              <a:t>平均高出</a:t>
            </a:r>
            <a:r>
              <a:rPr lang="en-US" altLang="zh-CN" b="0" i="0" dirty="0">
                <a:solidFill>
                  <a:srgbClr val="2E3033"/>
                </a:solidFill>
                <a:effectLst/>
                <a:latin typeface="Arial" panose="020B0604020202020204" pitchFamily="34" charset="0"/>
              </a:rPr>
              <a:t>61%(</a:t>
            </a:r>
            <a:r>
              <a:rPr lang="zh-CN" altLang="en-US" b="0" i="0" dirty="0">
                <a:solidFill>
                  <a:srgbClr val="2E3033"/>
                </a:solidFill>
                <a:effectLst/>
                <a:latin typeface="Arial" panose="020B0604020202020204" pitchFamily="34" charset="0"/>
              </a:rPr>
              <a:t>平均高出</a:t>
            </a:r>
            <a:r>
              <a:rPr lang="en-US" altLang="zh-CN" b="0" i="0" dirty="0">
                <a:solidFill>
                  <a:srgbClr val="2E3033"/>
                </a:solidFill>
                <a:effectLst/>
                <a:latin typeface="Arial" panose="020B0604020202020204" pitchFamily="34" charset="0"/>
              </a:rPr>
              <a:t>57%)</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r>
              <a:rPr lang="zh-CN" altLang="en-US" b="0" i="0" dirty="0">
                <a:effectLst/>
                <a:latin typeface="tahoma" panose="020B0604030504040204" pitchFamily="34" charset="0"/>
              </a:rPr>
              <a:t>除了</a:t>
            </a:r>
            <a:r>
              <a:rPr lang="en-US" b="0" i="0" dirty="0">
                <a:effectLst/>
                <a:latin typeface="tahoma" panose="020B0604030504040204" pitchFamily="34" charset="0"/>
              </a:rPr>
              <a:t>PLC</a:t>
            </a:r>
            <a:r>
              <a:rPr lang="zh-CN" altLang="en-US" b="0" i="0" dirty="0">
                <a:effectLst/>
                <a:latin typeface="tahoma" panose="020B0604030504040204" pitchFamily="34" charset="0"/>
              </a:rPr>
              <a:t>和</a:t>
            </a:r>
            <a:r>
              <a:rPr lang="en-US" b="0" i="0" dirty="0" err="1">
                <a:effectLst/>
                <a:latin typeface="tahoma" panose="020B0604030504040204" pitchFamily="34" charset="0"/>
              </a:rPr>
              <a:t>LiteOS_IOT</a:t>
            </a:r>
            <a:r>
              <a:rPr lang="zh-CN" altLang="en-US" b="0" i="0" dirty="0">
                <a:effectLst/>
                <a:latin typeface="tahoma" panose="020B0604030504040204" pitchFamily="34" charset="0"/>
              </a:rPr>
              <a:t>的</a:t>
            </a:r>
            <a:r>
              <a:rPr lang="en-US" b="0" i="0" dirty="0">
                <a:effectLst/>
                <a:latin typeface="tahoma" panose="020B0604030504040204" pitchFamily="34" charset="0"/>
              </a:rPr>
              <a:t>FUZZWARE</a:t>
            </a:r>
            <a:r>
              <a:rPr lang="zh-CN" altLang="en-US" b="0" i="0" dirty="0">
                <a:effectLst/>
                <a:latin typeface="tahoma" panose="020B0604030504040204" pitchFamily="34" charset="0"/>
              </a:rPr>
              <a:t>表现出不同的性能外，根据</a:t>
            </a:r>
            <a:r>
              <a:rPr lang="en-US" b="0" i="0" dirty="0" err="1">
                <a:effectLst/>
                <a:latin typeface="tahoma" panose="020B0604030504040204" pitchFamily="34" charset="0"/>
              </a:rPr>
              <a:t>Klees</a:t>
            </a:r>
            <a:r>
              <a:rPr lang="zh-CN" altLang="en-US" b="0" i="0" dirty="0">
                <a:effectLst/>
                <a:latin typeface="tahoma" panose="020B0604030504040204" pitchFamily="34" charset="0"/>
              </a:rPr>
              <a:t>等人推荐的</a:t>
            </a:r>
            <a:r>
              <a:rPr lang="en-US" b="0" i="0" dirty="0">
                <a:effectLst/>
                <a:latin typeface="tahoma" panose="020B0604030504040204" pitchFamily="34" charset="0"/>
              </a:rPr>
              <a:t>Mann Whitney U</a:t>
            </a:r>
            <a:r>
              <a:rPr lang="zh-CN" altLang="en-US" b="0" i="0" dirty="0">
                <a:effectLst/>
                <a:latin typeface="tahoma" panose="020B0604030504040204" pitchFamily="34" charset="0"/>
              </a:rPr>
              <a:t>检验，所有结果都具有统计学意义</a:t>
            </a:r>
            <a:endParaRPr lang="en-US" dirty="0"/>
          </a:p>
        </p:txBody>
      </p:sp>
    </p:spTree>
    <p:extLst>
      <p:ext uri="{BB962C8B-B14F-4D97-AF65-F5344CB8AC3E}">
        <p14:creationId xmlns:p14="http://schemas.microsoft.com/office/powerpoint/2010/main" val="2812457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5724375"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Comparison with the State of the Art</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834F966D-7653-B0BE-DF96-64752A178F0C}"/>
              </a:ext>
            </a:extLst>
          </p:cNvPr>
          <p:cNvSpPr txBox="1"/>
          <p:nvPr/>
        </p:nvSpPr>
        <p:spPr>
          <a:xfrm>
            <a:off x="578101" y="970196"/>
            <a:ext cx="10679833" cy="1477328"/>
          </a:xfrm>
          <a:prstGeom prst="rect">
            <a:avLst/>
          </a:prstGeom>
          <a:noFill/>
        </p:spPr>
        <p:txBody>
          <a:bodyPr wrap="square">
            <a:spAutoFit/>
          </a:bodyPr>
          <a:lstStyle/>
          <a:p>
            <a:r>
              <a:rPr lang="zh-CN" altLang="en-US" b="0" i="0" dirty="0">
                <a:solidFill>
                  <a:srgbClr val="2E3033"/>
                </a:solidFill>
                <a:effectLst/>
                <a:latin typeface="Arial" panose="020B0604020202020204" pitchFamily="34" charset="0"/>
              </a:rPr>
              <a:t>结果表明，与现有技术相比，</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能够显著地发现更多的基本块。在一个案例</a:t>
            </a:r>
            <a:r>
              <a:rPr lang="en-US" altLang="zh-CN" b="0" i="0" dirty="0">
                <a:solidFill>
                  <a:srgbClr val="2E3033"/>
                </a:solidFill>
                <a:effectLst/>
                <a:latin typeface="Arial" panose="020B0604020202020204" pitchFamily="34" charset="0"/>
              </a:rPr>
              <a:t>(CNC)</a:t>
            </a:r>
            <a:r>
              <a:rPr lang="zh-CN" altLang="en-US" b="0" i="0" dirty="0">
                <a:solidFill>
                  <a:srgbClr val="2E3033"/>
                </a:solidFill>
                <a:effectLst/>
                <a:latin typeface="Arial" panose="020B0604020202020204" pitchFamily="34" charset="0"/>
              </a:rPr>
              <a:t>中，</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将</a:t>
            </a:r>
            <a:r>
              <a:rPr lang="en-US" altLang="zh-CN" b="0" i="0" dirty="0">
                <a:solidFill>
                  <a:srgbClr val="2E3033"/>
                </a:solidFill>
                <a:effectLst/>
                <a:latin typeface="Arial" panose="020B0604020202020204" pitchFamily="34" charset="0"/>
              </a:rPr>
              <a:t>P2IM</a:t>
            </a:r>
            <a:r>
              <a:rPr lang="zh-CN" altLang="en-US" b="0" i="0" dirty="0">
                <a:solidFill>
                  <a:srgbClr val="2E3033"/>
                </a:solidFill>
                <a:effectLst/>
                <a:latin typeface="Arial" panose="020B0604020202020204" pitchFamily="34" charset="0"/>
              </a:rPr>
              <a:t>的覆盖率提高了一倍，将</a:t>
            </a:r>
            <a:r>
              <a:rPr lang="en-US" altLang="zh-CN" b="0" i="0" dirty="0">
                <a:solidFill>
                  <a:srgbClr val="2E3033"/>
                </a:solidFill>
                <a:effectLst/>
                <a:latin typeface="Arial" panose="020B0604020202020204" pitchFamily="34" charset="0"/>
              </a:rPr>
              <a:t>µEMU</a:t>
            </a:r>
            <a:r>
              <a:rPr lang="zh-CN" altLang="en-US" b="0" i="0" dirty="0">
                <a:solidFill>
                  <a:srgbClr val="2E3033"/>
                </a:solidFill>
                <a:effectLst/>
                <a:latin typeface="Arial" panose="020B0604020202020204" pitchFamily="34" charset="0"/>
              </a:rPr>
              <a:t>的覆盖率提高了三倍。对于图中的目标，</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的代码覆盖率比</a:t>
            </a:r>
            <a:r>
              <a:rPr lang="en-US" altLang="zh-CN" b="0" i="0" dirty="0">
                <a:solidFill>
                  <a:srgbClr val="2E3033"/>
                </a:solidFill>
                <a:effectLst/>
                <a:latin typeface="Arial" panose="020B0604020202020204" pitchFamily="34" charset="0"/>
              </a:rPr>
              <a:t>P2IM</a:t>
            </a:r>
            <a:r>
              <a:rPr lang="zh-CN" altLang="en-US" b="0" i="0" dirty="0">
                <a:solidFill>
                  <a:srgbClr val="2E3033"/>
                </a:solidFill>
                <a:effectLst/>
                <a:latin typeface="Arial" panose="020B0604020202020204" pitchFamily="34" charset="0"/>
              </a:rPr>
              <a:t>平均高出</a:t>
            </a:r>
            <a:r>
              <a:rPr lang="en-US" altLang="zh-CN" b="0" i="0" dirty="0">
                <a:solidFill>
                  <a:srgbClr val="2E3033"/>
                </a:solidFill>
                <a:effectLst/>
                <a:latin typeface="Arial" panose="020B0604020202020204" pitchFamily="34" charset="0"/>
              </a:rPr>
              <a:t>44%</a:t>
            </a:r>
            <a:r>
              <a:rPr lang="zh-CN" altLang="en-US" b="0" i="0" dirty="0">
                <a:solidFill>
                  <a:srgbClr val="2E3033"/>
                </a:solidFill>
                <a:effectLst/>
                <a:latin typeface="Arial" panose="020B0604020202020204" pitchFamily="34" charset="0"/>
              </a:rPr>
              <a:t>，比</a:t>
            </a:r>
            <a:r>
              <a:rPr lang="en-US" altLang="zh-CN" b="0" i="0" dirty="0">
                <a:solidFill>
                  <a:srgbClr val="2E3033"/>
                </a:solidFill>
                <a:effectLst/>
                <a:latin typeface="Arial" panose="020B0604020202020204" pitchFamily="34" charset="0"/>
              </a:rPr>
              <a:t>µEMU</a:t>
            </a:r>
            <a:r>
              <a:rPr lang="zh-CN" altLang="en-US" b="0" i="0" dirty="0">
                <a:solidFill>
                  <a:srgbClr val="2E3033"/>
                </a:solidFill>
                <a:effectLst/>
                <a:latin typeface="Arial" panose="020B0604020202020204" pitchFamily="34" charset="0"/>
              </a:rPr>
              <a:t>平均高出</a:t>
            </a:r>
            <a:r>
              <a:rPr lang="en-US" altLang="zh-CN" b="0" i="0" dirty="0">
                <a:solidFill>
                  <a:srgbClr val="2E3033"/>
                </a:solidFill>
                <a:effectLst/>
                <a:latin typeface="Arial" panose="020B0604020202020204" pitchFamily="34" charset="0"/>
              </a:rPr>
              <a:t>61%(</a:t>
            </a:r>
            <a:r>
              <a:rPr lang="zh-CN" altLang="en-US" b="0" i="0" dirty="0">
                <a:solidFill>
                  <a:srgbClr val="2E3033"/>
                </a:solidFill>
                <a:effectLst/>
                <a:latin typeface="Arial" panose="020B0604020202020204" pitchFamily="34" charset="0"/>
              </a:rPr>
              <a:t>平均高出</a:t>
            </a:r>
            <a:r>
              <a:rPr lang="en-US" altLang="zh-CN" b="0" i="0" dirty="0">
                <a:solidFill>
                  <a:srgbClr val="2E3033"/>
                </a:solidFill>
                <a:effectLst/>
                <a:latin typeface="Arial" panose="020B0604020202020204" pitchFamily="34" charset="0"/>
              </a:rPr>
              <a:t>57%)</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r>
              <a:rPr lang="zh-CN" altLang="en-US" b="0" i="0" dirty="0">
                <a:effectLst/>
                <a:latin typeface="tahoma" panose="020B0604030504040204" pitchFamily="34" charset="0"/>
              </a:rPr>
              <a:t>除了</a:t>
            </a:r>
            <a:r>
              <a:rPr lang="en-US" b="0" i="0" dirty="0">
                <a:effectLst/>
                <a:latin typeface="tahoma" panose="020B0604030504040204" pitchFamily="34" charset="0"/>
              </a:rPr>
              <a:t>PLC</a:t>
            </a:r>
            <a:r>
              <a:rPr lang="zh-CN" altLang="en-US" b="0" i="0" dirty="0">
                <a:effectLst/>
                <a:latin typeface="tahoma" panose="020B0604030504040204" pitchFamily="34" charset="0"/>
              </a:rPr>
              <a:t>和</a:t>
            </a:r>
            <a:r>
              <a:rPr lang="en-US" b="0" i="0" dirty="0" err="1">
                <a:effectLst/>
                <a:latin typeface="tahoma" panose="020B0604030504040204" pitchFamily="34" charset="0"/>
              </a:rPr>
              <a:t>LiteOS_IOT</a:t>
            </a:r>
            <a:r>
              <a:rPr lang="zh-CN" altLang="en-US" b="0" i="0" dirty="0">
                <a:effectLst/>
                <a:latin typeface="tahoma" panose="020B0604030504040204" pitchFamily="34" charset="0"/>
              </a:rPr>
              <a:t>的</a:t>
            </a:r>
            <a:r>
              <a:rPr lang="en-US" b="0" i="0" dirty="0">
                <a:effectLst/>
                <a:latin typeface="tahoma" panose="020B0604030504040204" pitchFamily="34" charset="0"/>
              </a:rPr>
              <a:t>FUZZWARE</a:t>
            </a:r>
            <a:r>
              <a:rPr lang="zh-CN" altLang="en-US" b="0" i="0" dirty="0">
                <a:effectLst/>
                <a:latin typeface="tahoma" panose="020B0604030504040204" pitchFamily="34" charset="0"/>
              </a:rPr>
              <a:t>表现出不同的性能外，根据</a:t>
            </a:r>
            <a:r>
              <a:rPr lang="en-US" b="0" i="0" dirty="0" err="1">
                <a:effectLst/>
                <a:latin typeface="tahoma" panose="020B0604030504040204" pitchFamily="34" charset="0"/>
              </a:rPr>
              <a:t>Klees</a:t>
            </a:r>
            <a:r>
              <a:rPr lang="zh-CN" altLang="en-US" b="0" i="0" dirty="0">
                <a:effectLst/>
                <a:latin typeface="tahoma" panose="020B0604030504040204" pitchFamily="34" charset="0"/>
              </a:rPr>
              <a:t>等人推荐的</a:t>
            </a:r>
            <a:r>
              <a:rPr lang="en-US" b="0" i="0" dirty="0">
                <a:effectLst/>
                <a:latin typeface="tahoma" panose="020B0604030504040204" pitchFamily="34" charset="0"/>
              </a:rPr>
              <a:t>Mann Whitney U</a:t>
            </a:r>
            <a:r>
              <a:rPr lang="zh-CN" altLang="en-US" b="0" i="0" dirty="0">
                <a:effectLst/>
                <a:latin typeface="tahoma" panose="020B0604030504040204" pitchFamily="34" charset="0"/>
              </a:rPr>
              <a:t>检验，所有结果都具有统计学意义</a:t>
            </a:r>
            <a:endParaRPr lang="en-US" dirty="0"/>
          </a:p>
        </p:txBody>
      </p:sp>
      <p:sp>
        <p:nvSpPr>
          <p:cNvPr id="16" name="文本框 15">
            <a:extLst>
              <a:ext uri="{FF2B5EF4-FFF2-40B4-BE49-F238E27FC236}">
                <a16:creationId xmlns:a16="http://schemas.microsoft.com/office/drawing/2014/main" id="{F80D10F4-B555-F2FF-703F-B9528CC131B7}"/>
              </a:ext>
            </a:extLst>
          </p:cNvPr>
          <p:cNvSpPr txBox="1"/>
          <p:nvPr/>
        </p:nvSpPr>
        <p:spPr>
          <a:xfrm>
            <a:off x="578101" y="2841329"/>
            <a:ext cx="10355370" cy="1200329"/>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随着覆盖率和自动化的显著提高，</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还发现了三个目标中以前未报告的</a:t>
            </a:r>
            <a:r>
              <a:rPr lang="en-US" altLang="zh-CN" b="0" i="0" dirty="0">
                <a:solidFill>
                  <a:srgbClr val="333333"/>
                </a:solidFill>
                <a:effectLst/>
                <a:latin typeface="tahoma" panose="020B0604030504040204" pitchFamily="34" charset="0"/>
              </a:rPr>
              <a:t>bug</a:t>
            </a:r>
            <a:r>
              <a:rPr lang="zh-CN" altLang="en-US" b="0" i="0" dirty="0">
                <a:solidFill>
                  <a:srgbClr val="333333"/>
                </a:solidFill>
                <a:effectLst/>
                <a:latin typeface="tahoma" panose="020B0604030504040204" pitchFamily="34" charset="0"/>
              </a:rPr>
              <a:t>。手动分析显示，</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识别了一个并发问题</a:t>
            </a:r>
            <a:r>
              <a:rPr lang="en-US" altLang="zh-CN" b="0" i="0" dirty="0">
                <a:solidFill>
                  <a:srgbClr val="333333"/>
                </a:solidFill>
                <a:effectLst/>
                <a:latin typeface="tahoma" panose="020B0604030504040204" pitchFamily="34" charset="0"/>
              </a:rPr>
              <a:t>(</a:t>
            </a:r>
            <a:r>
              <a:rPr lang="en-US" b="0" i="0" dirty="0">
                <a:solidFill>
                  <a:srgbClr val="333333"/>
                </a:solidFill>
                <a:effectLst/>
                <a:latin typeface="tahoma" panose="020B0604030504040204" pitchFamily="34" charset="0"/>
              </a:rPr>
              <a:t>Soldering Iron</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，一个缺失的指针验证</a:t>
            </a:r>
            <a:r>
              <a:rPr lang="en-US" altLang="zh-CN" b="0" i="0" dirty="0">
                <a:solidFill>
                  <a:srgbClr val="333333"/>
                </a:solidFill>
                <a:effectLst/>
                <a:latin typeface="tahoma" panose="020B0604030504040204" pitchFamily="34" charset="0"/>
              </a:rPr>
              <a:t>(CNC)</a:t>
            </a:r>
            <a:r>
              <a:rPr lang="zh-CN" altLang="en-US" b="0" i="0" dirty="0">
                <a:solidFill>
                  <a:srgbClr val="333333"/>
                </a:solidFill>
                <a:effectLst/>
                <a:latin typeface="tahoma" panose="020B0604030504040204" pitchFamily="34" charset="0"/>
              </a:rPr>
              <a:t>，和一个未检查的</a:t>
            </a:r>
            <a:r>
              <a:rPr lang="en-US" altLang="zh-CN" b="0" i="0" dirty="0">
                <a:solidFill>
                  <a:srgbClr val="333333"/>
                </a:solidFill>
                <a:effectLst/>
                <a:latin typeface="tahoma" panose="020B0604030504040204" pitchFamily="34" charset="0"/>
              </a:rPr>
              <a:t>AT</a:t>
            </a:r>
            <a:r>
              <a:rPr lang="zh-CN" altLang="en-US" b="0" i="0" dirty="0">
                <a:solidFill>
                  <a:srgbClr val="333333"/>
                </a:solidFill>
                <a:effectLst/>
                <a:latin typeface="tahoma" panose="020B0604030504040204" pitchFamily="34" charset="0"/>
              </a:rPr>
              <a:t>命令解析崩溃</a:t>
            </a:r>
            <a:r>
              <a:rPr lang="en-US" altLang="zh-CN" b="0" i="0" dirty="0">
                <a:solidFill>
                  <a:srgbClr val="333333"/>
                </a:solidFill>
                <a:effectLst/>
                <a:latin typeface="tahoma" panose="020B0604030504040204" pitchFamily="34" charset="0"/>
              </a:rPr>
              <a:t>(</a:t>
            </a:r>
            <a:r>
              <a:rPr lang="en-US" altLang="zh-CN" b="0" i="0" dirty="0" err="1">
                <a:solidFill>
                  <a:srgbClr val="333333"/>
                </a:solidFill>
                <a:effectLst/>
                <a:latin typeface="tahoma" panose="020B0604030504040204" pitchFamily="34" charset="0"/>
              </a:rPr>
              <a:t>GPSTracker</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。对于所有三个目标，</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发现的其他</a:t>
            </a:r>
            <a:r>
              <a:rPr lang="en-US" altLang="zh-CN" b="0" i="0" dirty="0">
                <a:solidFill>
                  <a:srgbClr val="333333"/>
                </a:solidFill>
                <a:effectLst/>
                <a:latin typeface="tahoma" panose="020B0604030504040204" pitchFamily="34" charset="0"/>
              </a:rPr>
              <a:t>bug</a:t>
            </a:r>
            <a:r>
              <a:rPr lang="zh-CN" altLang="en-US" b="0" i="0" dirty="0">
                <a:solidFill>
                  <a:srgbClr val="333333"/>
                </a:solidFill>
                <a:effectLst/>
                <a:latin typeface="tahoma" panose="020B0604030504040204" pitchFamily="34" charset="0"/>
              </a:rPr>
              <a:t>与代码覆盖率的显著增加是一致的</a:t>
            </a:r>
            <a:endParaRPr lang="en-US" dirty="0"/>
          </a:p>
        </p:txBody>
      </p:sp>
      <p:sp>
        <p:nvSpPr>
          <p:cNvPr id="17" name="文本框 16">
            <a:extLst>
              <a:ext uri="{FF2B5EF4-FFF2-40B4-BE49-F238E27FC236}">
                <a16:creationId xmlns:a16="http://schemas.microsoft.com/office/drawing/2014/main" id="{ABD6569D-E23F-CD5C-9015-61BAD60D9550}"/>
              </a:ext>
            </a:extLst>
          </p:cNvPr>
          <p:cNvSpPr txBox="1"/>
          <p:nvPr/>
        </p:nvSpPr>
        <p:spPr>
          <a:xfrm>
            <a:off x="578100" y="4231709"/>
            <a:ext cx="10355369" cy="646331"/>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关于</a:t>
            </a:r>
            <a:r>
              <a:rPr lang="en-US" altLang="zh-CN" dirty="0">
                <a:solidFill>
                  <a:srgbClr val="333333"/>
                </a:solidFill>
                <a:latin typeface="tahoma" panose="020B0604030504040204" pitchFamily="34" charset="0"/>
              </a:rPr>
              <a:t>RQ</a:t>
            </a:r>
            <a:r>
              <a:rPr lang="en-US" altLang="zh-CN" b="0" i="0" dirty="0">
                <a:solidFill>
                  <a:srgbClr val="333333"/>
                </a:solidFill>
                <a:effectLst/>
                <a:latin typeface="tahoma" panose="020B0604030504040204" pitchFamily="34" charset="0"/>
              </a:rPr>
              <a:t>4</a:t>
            </a:r>
            <a:r>
              <a:rPr lang="zh-CN" altLang="en-US" b="0" i="0" dirty="0">
                <a:solidFill>
                  <a:srgbClr val="333333"/>
                </a:solidFill>
                <a:effectLst/>
                <a:latin typeface="tahoma" panose="020B0604030504040204" pitchFamily="34" charset="0"/>
              </a:rPr>
              <a:t>，结果表明，访问建模</a:t>
            </a:r>
            <a:r>
              <a:rPr lang="zh-CN" altLang="en-US" dirty="0">
                <a:solidFill>
                  <a:srgbClr val="333333"/>
                </a:solidFill>
                <a:latin typeface="tahoma" panose="020B0604030504040204" pitchFamily="34" charset="0"/>
              </a:rPr>
              <a:t>是</a:t>
            </a:r>
            <a:r>
              <a:rPr lang="en-US" altLang="zh-CN" b="0" i="0" dirty="0" err="1">
                <a:solidFill>
                  <a:srgbClr val="333333"/>
                </a:solidFill>
                <a:effectLst/>
                <a:latin typeface="tahoma" panose="020B0604030504040204" pitchFamily="34" charset="0"/>
              </a:rPr>
              <a:t>fuzzer</a:t>
            </a:r>
            <a:r>
              <a:rPr lang="zh-CN" altLang="en-US" b="0" i="0" dirty="0">
                <a:solidFill>
                  <a:srgbClr val="333333"/>
                </a:solidFill>
                <a:effectLst/>
                <a:latin typeface="tahoma" panose="020B0604030504040204" pitchFamily="34" charset="0"/>
              </a:rPr>
              <a:t>明显优于当前最佳工具。对于</a:t>
            </a:r>
            <a:r>
              <a:rPr lang="en-US" altLang="zh-CN" dirty="0">
                <a:solidFill>
                  <a:srgbClr val="333333"/>
                </a:solidFill>
                <a:latin typeface="tahoma" panose="020B0604030504040204" pitchFamily="34" charset="0"/>
              </a:rPr>
              <a:t>RQ</a:t>
            </a:r>
            <a:r>
              <a:rPr lang="en-US" altLang="zh-CN" b="0" i="0" dirty="0">
                <a:solidFill>
                  <a:srgbClr val="333333"/>
                </a:solidFill>
                <a:effectLst/>
                <a:latin typeface="tahoma" panose="020B0604030504040204" pitchFamily="34" charset="0"/>
              </a:rPr>
              <a:t>5</a:t>
            </a:r>
            <a:r>
              <a:rPr lang="zh-CN" altLang="en-US" b="0" i="0" dirty="0">
                <a:solidFill>
                  <a:srgbClr val="333333"/>
                </a:solidFill>
                <a:effectLst/>
                <a:latin typeface="tahoma" panose="020B0604030504040204" pitchFamily="34" charset="0"/>
              </a:rPr>
              <a:t>，我们观察到</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能够识别真实固件中的</a:t>
            </a:r>
            <a:r>
              <a:rPr lang="en-US" altLang="zh-CN" b="0" i="0" dirty="0">
                <a:solidFill>
                  <a:srgbClr val="333333"/>
                </a:solidFill>
                <a:effectLst/>
                <a:latin typeface="tahoma" panose="020B0604030504040204" pitchFamily="34" charset="0"/>
              </a:rPr>
              <a:t>bug</a:t>
            </a:r>
            <a:r>
              <a:rPr lang="zh-CN" altLang="en-US" b="0" i="0" dirty="0">
                <a:solidFill>
                  <a:srgbClr val="333333"/>
                </a:solidFill>
                <a:effectLst/>
                <a:latin typeface="tahoma" panose="020B0604030504040204" pitchFamily="34" charset="0"/>
              </a:rPr>
              <a:t>，也能够发现以前工作没有找到的新</a:t>
            </a:r>
            <a:r>
              <a:rPr lang="en-US" altLang="zh-CN" b="0" i="0" dirty="0">
                <a:solidFill>
                  <a:srgbClr val="333333"/>
                </a:solidFill>
                <a:effectLst/>
                <a:latin typeface="tahoma" panose="020B0604030504040204" pitchFamily="34" charset="0"/>
              </a:rPr>
              <a:t>bug</a:t>
            </a:r>
            <a:r>
              <a:rPr lang="zh-CN" altLang="en-US" b="0" i="0" dirty="0">
                <a:solidFill>
                  <a:srgbClr val="333333"/>
                </a:solidFill>
                <a:effectLst/>
                <a:latin typeface="tahoma" panose="020B0604030504040204" pitchFamily="34" charset="0"/>
              </a:rPr>
              <a:t>。</a:t>
            </a:r>
            <a:endParaRPr lang="en-US" dirty="0"/>
          </a:p>
        </p:txBody>
      </p:sp>
    </p:spTree>
    <p:extLst>
      <p:ext uri="{BB962C8B-B14F-4D97-AF65-F5344CB8AC3E}">
        <p14:creationId xmlns:p14="http://schemas.microsoft.com/office/powerpoint/2010/main" val="3206597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327614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Fuzzing New Targets</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17">
            <a:extLst>
              <a:ext uri="{FF2B5EF4-FFF2-40B4-BE49-F238E27FC236}">
                <a16:creationId xmlns:a16="http://schemas.microsoft.com/office/drawing/2014/main" id="{E8EC09A9-B6EA-273D-899B-367BC02E0579}"/>
              </a:ext>
            </a:extLst>
          </p:cNvPr>
          <p:cNvSpPr txBox="1"/>
          <p:nvPr/>
        </p:nvSpPr>
        <p:spPr>
          <a:xfrm>
            <a:off x="539107" y="970196"/>
            <a:ext cx="11092453" cy="1477328"/>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为了扩展</a:t>
            </a:r>
            <a:r>
              <a:rPr lang="en-US" altLang="zh-CN" dirty="0">
                <a:solidFill>
                  <a:srgbClr val="333333"/>
                </a:solidFill>
                <a:latin typeface="tahoma" panose="020B0604030504040204" pitchFamily="34" charset="0"/>
              </a:rPr>
              <a:t>RQ</a:t>
            </a:r>
            <a:r>
              <a:rPr lang="en-US" altLang="zh-CN" b="0" i="0" dirty="0">
                <a:solidFill>
                  <a:srgbClr val="333333"/>
                </a:solidFill>
                <a:effectLst/>
                <a:latin typeface="tahoma" panose="020B0604030504040204" pitchFamily="34" charset="0"/>
              </a:rPr>
              <a:t>3</a:t>
            </a:r>
            <a:r>
              <a:rPr lang="zh-CN" altLang="en-US" b="0" i="0" dirty="0">
                <a:solidFill>
                  <a:srgbClr val="333333"/>
                </a:solidFill>
                <a:effectLst/>
                <a:latin typeface="tahoma" panose="020B0604030504040204" pitchFamily="34" charset="0"/>
              </a:rPr>
              <a:t>和</a:t>
            </a:r>
            <a:r>
              <a:rPr lang="en-US" altLang="zh-CN" dirty="0">
                <a:solidFill>
                  <a:srgbClr val="333333"/>
                </a:solidFill>
                <a:latin typeface="tahoma" panose="020B0604030504040204" pitchFamily="34" charset="0"/>
              </a:rPr>
              <a:t>RQ</a:t>
            </a:r>
            <a:r>
              <a:rPr lang="en-US" altLang="zh-CN" b="0" i="0" dirty="0">
                <a:solidFill>
                  <a:srgbClr val="333333"/>
                </a:solidFill>
                <a:effectLst/>
                <a:latin typeface="tahoma" panose="020B0604030504040204" pitchFamily="34" charset="0"/>
              </a:rPr>
              <a:t>5</a:t>
            </a:r>
            <a:r>
              <a:rPr lang="zh-CN" altLang="en-US" b="0" i="0" dirty="0">
                <a:solidFill>
                  <a:srgbClr val="333333"/>
                </a:solidFill>
                <a:effectLst/>
                <a:latin typeface="tahoma" panose="020B0604030504040204" pitchFamily="34" charset="0"/>
              </a:rPr>
              <a:t>，使用</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测试了两个流行的嵌入式固件框架的核心网络栈的不同功能</a:t>
            </a:r>
            <a:r>
              <a:rPr lang="en-US" altLang="zh-CN" b="0" i="0" dirty="0">
                <a:solidFill>
                  <a:srgbClr val="333333"/>
                </a:solidFill>
                <a:effectLst/>
                <a:latin typeface="tahoma" panose="020B0604030504040204" pitchFamily="34" charset="0"/>
              </a:rPr>
              <a:t>:Zephyr</a:t>
            </a:r>
            <a:r>
              <a:rPr lang="zh-CN" altLang="en-US" b="0" i="0" dirty="0">
                <a:solidFill>
                  <a:srgbClr val="333333"/>
                </a:solidFill>
                <a:effectLst/>
                <a:latin typeface="tahoma" panose="020B0604030504040204" pitchFamily="34" charset="0"/>
              </a:rPr>
              <a:t>和</a:t>
            </a:r>
            <a:r>
              <a:rPr lang="en-US" altLang="zh-CN" b="0" i="0" dirty="0">
                <a:solidFill>
                  <a:srgbClr val="333333"/>
                </a:solidFill>
                <a:effectLst/>
                <a:latin typeface="tahoma" panose="020B0604030504040204" pitchFamily="34" charset="0"/>
              </a:rPr>
              <a:t>Contiki-NG</a:t>
            </a:r>
            <a:r>
              <a:rPr lang="zh-CN" altLang="en-US" b="0" i="0" dirty="0">
                <a:solidFill>
                  <a:srgbClr val="333333"/>
                </a:solidFill>
                <a:effectLst/>
                <a:latin typeface="tahoma" panose="020B0604030504040204" pitchFamily="34" charset="0"/>
              </a:rPr>
              <a:t>。这两个项目都维护得很好，有数百个贡献者和支持公司，如英特尔和谷歌。</a:t>
            </a:r>
            <a:endParaRPr lang="en-US" altLang="zh-CN" b="0" i="0" dirty="0">
              <a:solidFill>
                <a:srgbClr val="333333"/>
              </a:solidFill>
              <a:effectLst/>
              <a:latin typeface="tahoma" panose="020B0604030504040204" pitchFamily="34" charset="0"/>
            </a:endParaRPr>
          </a:p>
          <a:p>
            <a:endParaRPr lang="en-US" dirty="0">
              <a:solidFill>
                <a:srgbClr val="333333"/>
              </a:solidFill>
              <a:latin typeface="tahoma" panose="020B0604030504040204" pitchFamily="34" charset="0"/>
            </a:endParaRPr>
          </a:p>
          <a:p>
            <a:r>
              <a:rPr lang="zh-CN" altLang="en-US" b="0" i="0" dirty="0">
                <a:solidFill>
                  <a:srgbClr val="2E3033"/>
                </a:solidFill>
                <a:effectLst/>
                <a:latin typeface="Arial" panose="020B0604020202020204" pitchFamily="34" charset="0"/>
              </a:rPr>
              <a:t>选择这两个系统的无线层实现作为</a:t>
            </a:r>
            <a:r>
              <a:rPr lang="en-US" altLang="zh-CN" b="0" i="0" dirty="0">
                <a:solidFill>
                  <a:srgbClr val="2E3033"/>
                </a:solidFill>
                <a:effectLst/>
                <a:latin typeface="Arial" panose="020B0604020202020204" pitchFamily="34" charset="0"/>
              </a:rPr>
              <a:t>fuzz</a:t>
            </a:r>
            <a:r>
              <a:rPr lang="zh-CN" altLang="en-US" b="0" i="0" dirty="0">
                <a:solidFill>
                  <a:srgbClr val="2E3033"/>
                </a:solidFill>
                <a:effectLst/>
                <a:latin typeface="Arial" panose="020B0604020202020204" pitchFamily="34" charset="0"/>
              </a:rPr>
              <a:t>目标。连接的设备严重依赖于网络栈，相应的低级解析代码暴露了一个通用的攻击面。</a:t>
            </a:r>
            <a:endParaRPr lang="en-US" dirty="0"/>
          </a:p>
        </p:txBody>
      </p:sp>
      <p:pic>
        <p:nvPicPr>
          <p:cNvPr id="4" name="图片 3">
            <a:extLst>
              <a:ext uri="{FF2B5EF4-FFF2-40B4-BE49-F238E27FC236}">
                <a16:creationId xmlns:a16="http://schemas.microsoft.com/office/drawing/2014/main" id="{05F1DF8E-3A78-04C2-F5EA-DE579565CBD3}"/>
              </a:ext>
            </a:extLst>
          </p:cNvPr>
          <p:cNvPicPr>
            <a:picLocks noChangeAspect="1"/>
          </p:cNvPicPr>
          <p:nvPr/>
        </p:nvPicPr>
        <p:blipFill>
          <a:blip r:embed="rId9"/>
          <a:stretch>
            <a:fillRect/>
          </a:stretch>
        </p:blipFill>
        <p:spPr>
          <a:xfrm>
            <a:off x="0" y="2608195"/>
            <a:ext cx="12115800" cy="3486150"/>
          </a:xfrm>
          <a:prstGeom prst="rect">
            <a:avLst/>
          </a:prstGeom>
        </p:spPr>
      </p:pic>
    </p:spTree>
    <p:extLst>
      <p:ext uri="{BB962C8B-B14F-4D97-AF65-F5344CB8AC3E}">
        <p14:creationId xmlns:p14="http://schemas.microsoft.com/office/powerpoint/2010/main" val="2124315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27903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False Positive Crash Analysis</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17">
            <a:extLst>
              <a:ext uri="{FF2B5EF4-FFF2-40B4-BE49-F238E27FC236}">
                <a16:creationId xmlns:a16="http://schemas.microsoft.com/office/drawing/2014/main" id="{E8EC09A9-B6EA-273D-899B-367BC02E0579}"/>
              </a:ext>
            </a:extLst>
          </p:cNvPr>
          <p:cNvSpPr txBox="1"/>
          <p:nvPr/>
        </p:nvSpPr>
        <p:spPr>
          <a:xfrm>
            <a:off x="539107" y="970196"/>
            <a:ext cx="11092453" cy="646331"/>
          </a:xfrm>
          <a:prstGeom prst="rect">
            <a:avLst/>
          </a:prstGeom>
          <a:noFill/>
        </p:spPr>
        <p:txBody>
          <a:bodyPr wrap="square">
            <a:spAutoFit/>
          </a:bodyPr>
          <a:lstStyle/>
          <a:p>
            <a:r>
              <a:rPr lang="zh-CN" altLang="en-US" b="0" i="0" dirty="0">
                <a:solidFill>
                  <a:srgbClr val="2E3033"/>
                </a:solidFill>
                <a:effectLst/>
                <a:latin typeface="Arial" panose="020B0604020202020204" pitchFamily="34" charset="0"/>
              </a:rPr>
              <a:t>最后，研究了</a:t>
            </a:r>
            <a:r>
              <a:rPr lang="en-US" altLang="zh-CN" b="0" i="0" dirty="0">
                <a:solidFill>
                  <a:srgbClr val="2E3033"/>
                </a:solidFill>
                <a:effectLst/>
                <a:latin typeface="Arial" panose="020B0604020202020204" pitchFamily="34" charset="0"/>
              </a:rPr>
              <a:t>FUZZWARE</a:t>
            </a:r>
            <a:r>
              <a:rPr lang="zh-CN" altLang="en-US" b="0" i="0" dirty="0">
                <a:solidFill>
                  <a:srgbClr val="2E3033"/>
                </a:solidFill>
                <a:effectLst/>
                <a:latin typeface="Arial" panose="020B0604020202020204" pitchFamily="34" charset="0"/>
              </a:rPr>
              <a:t>产生的崩溃。为此他们重复了在之前的实验中生成的崩溃测试用例，并执行了手动分析原因</a:t>
            </a:r>
            <a:r>
              <a:rPr lang="zh-CN" altLang="en-US" dirty="0">
                <a:solidFill>
                  <a:srgbClr val="2E3033"/>
                </a:solidFill>
                <a:latin typeface="Arial" panose="020B0604020202020204" pitchFamily="34" charset="0"/>
              </a:rPr>
              <a:t>，下</a:t>
            </a:r>
            <a:r>
              <a:rPr lang="zh-CN" altLang="en-US" b="0" i="0" dirty="0">
                <a:solidFill>
                  <a:srgbClr val="2E3033"/>
                </a:solidFill>
                <a:effectLst/>
                <a:latin typeface="Arial" panose="020B0604020202020204" pitchFamily="34" charset="0"/>
              </a:rPr>
              <a:t>表显示了实验结果。</a:t>
            </a:r>
            <a:endParaRPr lang="en-US" dirty="0"/>
          </a:p>
        </p:txBody>
      </p:sp>
      <p:pic>
        <p:nvPicPr>
          <p:cNvPr id="3" name="图片 2">
            <a:extLst>
              <a:ext uri="{FF2B5EF4-FFF2-40B4-BE49-F238E27FC236}">
                <a16:creationId xmlns:a16="http://schemas.microsoft.com/office/drawing/2014/main" id="{BBFA5AFD-51B3-CF1E-8F06-918E36D0D492}"/>
              </a:ext>
            </a:extLst>
          </p:cNvPr>
          <p:cNvPicPr>
            <a:picLocks noChangeAspect="1"/>
          </p:cNvPicPr>
          <p:nvPr/>
        </p:nvPicPr>
        <p:blipFill>
          <a:blip r:embed="rId9"/>
          <a:stretch>
            <a:fillRect/>
          </a:stretch>
        </p:blipFill>
        <p:spPr>
          <a:xfrm>
            <a:off x="1058988" y="2050140"/>
            <a:ext cx="9363075" cy="3781425"/>
          </a:xfrm>
          <a:prstGeom prst="rect">
            <a:avLst/>
          </a:prstGeom>
        </p:spPr>
      </p:pic>
    </p:spTree>
    <p:extLst>
      <p:ext uri="{BB962C8B-B14F-4D97-AF65-F5344CB8AC3E}">
        <p14:creationId xmlns:p14="http://schemas.microsoft.com/office/powerpoint/2010/main" val="3647742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064DA36-DFEB-4642-BB37-72417C7F4430}"/>
              </a:ext>
            </a:extLst>
          </p:cNvPr>
          <p:cNvGrpSpPr/>
          <p:nvPr/>
        </p:nvGrpSpPr>
        <p:grpSpPr>
          <a:xfrm>
            <a:off x="-278512" y="-304800"/>
            <a:ext cx="15594330" cy="9725644"/>
            <a:chOff x="-278512" y="-304800"/>
            <a:chExt cx="15594330" cy="9725644"/>
          </a:xfrm>
        </p:grpSpPr>
        <p:grpSp>
          <p:nvGrpSpPr>
            <p:cNvPr id="26" name="组合 25">
              <a:extLst>
                <a:ext uri="{FF2B5EF4-FFF2-40B4-BE49-F238E27FC236}">
                  <a16:creationId xmlns:a16="http://schemas.microsoft.com/office/drawing/2014/main" id="{2126AF0F-1797-40F6-911A-4199B4FE65A2}"/>
                </a:ext>
              </a:extLst>
            </p:cNvPr>
            <p:cNvGrpSpPr/>
            <p:nvPr/>
          </p:nvGrpSpPr>
          <p:grpSpPr>
            <a:xfrm>
              <a:off x="-278512" y="-304800"/>
              <a:ext cx="1713230" cy="1708609"/>
              <a:chOff x="-214630" y="0"/>
              <a:chExt cx="6971030" cy="6952226"/>
            </a:xfrm>
          </p:grpSpPr>
          <p:sp>
            <p:nvSpPr>
              <p:cNvPr id="33" name="PA-1">
                <a:extLst>
                  <a:ext uri="{FF2B5EF4-FFF2-40B4-BE49-F238E27FC236}">
                    <a16:creationId xmlns:a16="http://schemas.microsoft.com/office/drawing/2014/main" id="{730E2EB3-B2F2-49F3-AFD1-45845F72B0D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4" name="PA-1">
                <a:extLst>
                  <a:ext uri="{FF2B5EF4-FFF2-40B4-BE49-F238E27FC236}">
                    <a16:creationId xmlns:a16="http://schemas.microsoft.com/office/drawing/2014/main" id="{A55A550E-CD5A-4B9D-974F-3BEC020B9641}"/>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E3B57C81-30B1-4493-9384-07E9FEF14615}"/>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grpSp>
          <p:nvGrpSpPr>
            <p:cNvPr id="28" name="组合 27">
              <a:extLst>
                <a:ext uri="{FF2B5EF4-FFF2-40B4-BE49-F238E27FC236}">
                  <a16:creationId xmlns:a16="http://schemas.microsoft.com/office/drawing/2014/main" id="{2ABF857B-7289-470B-B272-84FC9E452C8D}"/>
                </a:ext>
              </a:extLst>
            </p:cNvPr>
            <p:cNvGrpSpPr/>
            <p:nvPr/>
          </p:nvGrpSpPr>
          <p:grpSpPr>
            <a:xfrm>
              <a:off x="7277100" y="1403809"/>
              <a:ext cx="8038718" cy="8017035"/>
              <a:chOff x="-214630" y="0"/>
              <a:chExt cx="6971030" cy="6952226"/>
            </a:xfrm>
          </p:grpSpPr>
          <p:sp>
            <p:nvSpPr>
              <p:cNvPr id="30" name="PA-1">
                <a:extLst>
                  <a:ext uri="{FF2B5EF4-FFF2-40B4-BE49-F238E27FC236}">
                    <a16:creationId xmlns:a16="http://schemas.microsoft.com/office/drawing/2014/main" id="{735E2EEF-20F2-4A9F-9A61-D437A5A568C5}"/>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1" name="PA-1">
                <a:extLst>
                  <a:ext uri="{FF2B5EF4-FFF2-40B4-BE49-F238E27FC236}">
                    <a16:creationId xmlns:a16="http://schemas.microsoft.com/office/drawing/2014/main" id="{3D880002-7FC5-43EE-90F9-FC78523ACFB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2" name="PA-1">
                <a:extLst>
                  <a:ext uri="{FF2B5EF4-FFF2-40B4-BE49-F238E27FC236}">
                    <a16:creationId xmlns:a16="http://schemas.microsoft.com/office/drawing/2014/main" id="{DA3F774E-1C8D-4435-83CC-D2150987D992}"/>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9" name="矩形 28">
              <a:extLst>
                <a:ext uri="{FF2B5EF4-FFF2-40B4-BE49-F238E27FC236}">
                  <a16:creationId xmlns:a16="http://schemas.microsoft.com/office/drawing/2014/main" id="{51EA2740-A7C3-4F75-BE85-1695714E053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4" name="文本框 13">
            <a:extLst>
              <a:ext uri="{FF2B5EF4-FFF2-40B4-BE49-F238E27FC236}">
                <a16:creationId xmlns:a16="http://schemas.microsoft.com/office/drawing/2014/main" id="{D7464295-0963-18C3-8DEB-5D6B2A84452C}"/>
              </a:ext>
            </a:extLst>
          </p:cNvPr>
          <p:cNvSpPr txBox="1"/>
          <p:nvPr/>
        </p:nvSpPr>
        <p:spPr>
          <a:xfrm>
            <a:off x="578102" y="196612"/>
            <a:ext cx="4279033" cy="461665"/>
          </a:xfrm>
          <a:prstGeom prst="rect">
            <a:avLst/>
          </a:prstGeom>
          <a:solidFill>
            <a:schemeClr val="bg1"/>
          </a:solidFill>
        </p:spPr>
        <p:txBody>
          <a:bodyPr wrap="square" rtlCol="0">
            <a:spAutoFit/>
          </a:bodyPr>
          <a:lstStyle/>
          <a:p>
            <a:pPr algn="dist"/>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False Positive Crash Analysis</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文本框 15">
            <a:extLst>
              <a:ext uri="{FF2B5EF4-FFF2-40B4-BE49-F238E27FC236}">
                <a16:creationId xmlns:a16="http://schemas.microsoft.com/office/drawing/2014/main" id="{DFAA4813-E45E-C532-046B-8C4B68BCA0A1}"/>
              </a:ext>
            </a:extLst>
          </p:cNvPr>
          <p:cNvSpPr txBox="1"/>
          <p:nvPr/>
        </p:nvSpPr>
        <p:spPr>
          <a:xfrm>
            <a:off x="578102" y="784972"/>
            <a:ext cx="11240272" cy="5632311"/>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我们的分析表明，</a:t>
            </a:r>
            <a:r>
              <a:rPr lang="en-US" altLang="zh-CN" b="0" i="0" dirty="0">
                <a:solidFill>
                  <a:srgbClr val="333333"/>
                </a:solidFill>
                <a:effectLst/>
                <a:latin typeface="tahoma" panose="020B0604030504040204" pitchFamily="34" charset="0"/>
              </a:rPr>
              <a:t>61</a:t>
            </a:r>
            <a:r>
              <a:rPr lang="zh-CN" altLang="en-US" b="0" i="0" dirty="0">
                <a:solidFill>
                  <a:srgbClr val="333333"/>
                </a:solidFill>
                <a:effectLst/>
                <a:latin typeface="tahoma" panose="020B0604030504040204" pitchFamily="34" charset="0"/>
              </a:rPr>
              <a:t>个崩溃中有</a:t>
            </a:r>
            <a:r>
              <a:rPr lang="en-US" altLang="zh-CN" b="0" i="0" dirty="0">
                <a:solidFill>
                  <a:srgbClr val="333333"/>
                </a:solidFill>
                <a:effectLst/>
                <a:latin typeface="tahoma" panose="020B0604030504040204" pitchFamily="34" charset="0"/>
              </a:rPr>
              <a:t>42</a:t>
            </a:r>
            <a:r>
              <a:rPr lang="zh-CN" altLang="en-US" b="0" i="0" dirty="0">
                <a:solidFill>
                  <a:srgbClr val="333333"/>
                </a:solidFill>
                <a:effectLst/>
                <a:latin typeface="tahoma" panose="020B0604030504040204" pitchFamily="34" charset="0"/>
              </a:rPr>
              <a:t>个与安全问题有关，而</a:t>
            </a:r>
            <a:r>
              <a:rPr lang="en-US" altLang="zh-CN" b="0" i="0" dirty="0">
                <a:solidFill>
                  <a:srgbClr val="333333"/>
                </a:solidFill>
                <a:effectLst/>
                <a:latin typeface="tahoma" panose="020B0604030504040204" pitchFamily="34" charset="0"/>
              </a:rPr>
              <a:t>16</a:t>
            </a:r>
            <a:r>
              <a:rPr lang="zh-CN" altLang="en-US" b="0" i="0" dirty="0">
                <a:solidFill>
                  <a:srgbClr val="333333"/>
                </a:solidFill>
                <a:effectLst/>
                <a:latin typeface="tahoma" panose="020B0604030504040204" pitchFamily="34" charset="0"/>
              </a:rPr>
              <a:t>个崩溃是由于固件逻辑不能健壮地处理初始化而发生的，例如，不检查初始化</a:t>
            </a:r>
            <a:r>
              <a:rPr lang="en-US" altLang="zh-CN" b="0" i="0" dirty="0" err="1">
                <a:solidFill>
                  <a:srgbClr val="333333"/>
                </a:solidFill>
                <a:effectLst/>
                <a:latin typeface="tahoma" panose="020B0604030504040204" pitchFamily="34" charset="0"/>
              </a:rPr>
              <a:t>api</a:t>
            </a:r>
            <a:r>
              <a:rPr lang="zh-CN" altLang="en-US" b="0" i="0" dirty="0">
                <a:solidFill>
                  <a:srgbClr val="333333"/>
                </a:solidFill>
                <a:effectLst/>
                <a:latin typeface="tahoma" panose="020B0604030504040204" pitchFamily="34" charset="0"/>
              </a:rPr>
              <a:t>的返回值。剩下的</a:t>
            </a:r>
            <a:r>
              <a:rPr lang="en-US" altLang="zh-CN" b="0" i="0" dirty="0">
                <a:solidFill>
                  <a:srgbClr val="333333"/>
                </a:solidFill>
                <a:effectLst/>
                <a:latin typeface="tahoma" panose="020B0604030504040204" pitchFamily="34" charset="0"/>
              </a:rPr>
              <a:t>3</a:t>
            </a:r>
            <a:r>
              <a:rPr lang="zh-CN" altLang="en-US" b="0" i="0" dirty="0">
                <a:solidFill>
                  <a:srgbClr val="333333"/>
                </a:solidFill>
                <a:effectLst/>
                <a:latin typeface="tahoma" panose="020B0604030504040204" pitchFamily="34" charset="0"/>
              </a:rPr>
              <a:t>个测试用例与遗漏的固件检查有关。</a:t>
            </a:r>
            <a:r>
              <a:rPr lang="zh-CN" altLang="en-US" b="0" i="0" dirty="0">
                <a:solidFill>
                  <a:srgbClr val="4A90E2"/>
                </a:solidFill>
                <a:effectLst/>
                <a:latin typeface="tahoma" panose="020B0604030504040204" pitchFamily="34" charset="0"/>
              </a:rPr>
              <a:t>我们确定这三个崩溃为假阳性，因为错误存在于固件，但不会发生在真正的硬件。</a:t>
            </a:r>
            <a:endParaRPr lang="en-US" altLang="zh-CN" b="0" i="0" dirty="0">
              <a:solidFill>
                <a:srgbClr val="4A90E2"/>
              </a:solidFill>
              <a:effectLst/>
              <a:latin typeface="tahoma" panose="020B0604030504040204" pitchFamily="34" charset="0"/>
            </a:endParaRPr>
          </a:p>
          <a:p>
            <a:endParaRPr lang="en-US" dirty="0">
              <a:solidFill>
                <a:srgbClr val="4A90E2"/>
              </a:solidFill>
              <a:latin typeface="tahoma" panose="020B0604030504040204" pitchFamily="34" charset="0"/>
            </a:endParaRPr>
          </a:p>
          <a:p>
            <a:r>
              <a:rPr lang="zh-CN" altLang="en-US" b="0" i="0" dirty="0">
                <a:solidFill>
                  <a:srgbClr val="333333"/>
                </a:solidFill>
                <a:effectLst/>
                <a:latin typeface="tahoma" panose="020B0604030504040204" pitchFamily="34" charset="0"/>
              </a:rPr>
              <a:t>在</a:t>
            </a:r>
            <a:r>
              <a:rPr lang="en-US" altLang="zh-CN" b="0" i="0" dirty="0">
                <a:solidFill>
                  <a:srgbClr val="333333"/>
                </a:solidFill>
                <a:effectLst/>
                <a:latin typeface="tahoma" panose="020B0604030504040204" pitchFamily="34" charset="0"/>
              </a:rPr>
              <a:t>Zephyr</a:t>
            </a:r>
            <a:r>
              <a:rPr lang="zh-CN" altLang="en-US" b="0" i="0" dirty="0">
                <a:solidFill>
                  <a:srgbClr val="333333"/>
                </a:solidFill>
                <a:effectLst/>
                <a:latin typeface="tahoma" panose="020B0604030504040204" pitchFamily="34" charset="0"/>
              </a:rPr>
              <a:t>中发生了两个这样的崩溃</a:t>
            </a:r>
            <a:r>
              <a:rPr lang="en-US" altLang="zh-CN" b="0" i="0" dirty="0">
                <a:solidFill>
                  <a:srgbClr val="333333"/>
                </a:solidFill>
                <a:effectLst/>
                <a:latin typeface="tahoma" panose="020B0604030504040204" pitchFamily="34" charset="0"/>
              </a:rPr>
              <a:t>:</a:t>
            </a: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在第一个例子中，一个无线数据包的长度被隐式地假定为最大值</a:t>
            </a:r>
            <a:r>
              <a:rPr lang="en-US" altLang="zh-CN" b="0" i="0" dirty="0">
                <a:solidFill>
                  <a:srgbClr val="333333"/>
                </a:solidFill>
                <a:effectLst/>
                <a:latin typeface="tahoma" panose="020B0604030504040204" pitchFamily="34" charset="0"/>
              </a:rPr>
              <a:t>127</a:t>
            </a:r>
            <a:r>
              <a:rPr lang="zh-CN" altLang="en-US" b="0" i="0" dirty="0">
                <a:solidFill>
                  <a:srgbClr val="333333"/>
                </a:solidFill>
                <a:effectLst/>
                <a:latin typeface="tahoma" panose="020B0604030504040204" pitchFamily="34" charset="0"/>
              </a:rPr>
              <a:t>，而硬件生成的</a:t>
            </a:r>
            <a:r>
              <a:rPr lang="en-US" altLang="zh-CN" b="0" i="0" dirty="0">
                <a:solidFill>
                  <a:srgbClr val="333333"/>
                </a:solidFill>
                <a:effectLst/>
                <a:latin typeface="tahoma" panose="020B0604030504040204" pitchFamily="34" charset="0"/>
              </a:rPr>
              <a:t>MMIO</a:t>
            </a:r>
            <a:r>
              <a:rPr lang="zh-CN" altLang="en-US" b="0" i="0" dirty="0">
                <a:solidFill>
                  <a:srgbClr val="333333"/>
                </a:solidFill>
                <a:effectLst/>
                <a:latin typeface="tahoma" panose="020B0604030504040204" pitchFamily="34" charset="0"/>
              </a:rPr>
              <a:t>值的一个完整字节被使用，没有检查大小变量</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最大值</a:t>
            </a:r>
            <a:r>
              <a:rPr lang="en-US" altLang="zh-CN" b="0" i="0" dirty="0">
                <a:solidFill>
                  <a:srgbClr val="333333"/>
                </a:solidFill>
                <a:effectLst/>
                <a:latin typeface="tahoma" panose="020B0604030504040204" pitchFamily="34" charset="0"/>
              </a:rPr>
              <a:t>:255)</a:t>
            </a:r>
            <a:r>
              <a:rPr lang="zh-CN" altLang="en-US" b="0" i="0" dirty="0">
                <a:solidFill>
                  <a:srgbClr val="333333"/>
                </a:solidFill>
                <a:effectLst/>
                <a:latin typeface="tahoma" panose="020B0604030504040204" pitchFamily="34" charset="0"/>
              </a:rPr>
              <a:t>。这将导致大于</a:t>
            </a:r>
            <a:r>
              <a:rPr lang="en-US" altLang="zh-CN" b="0" i="0" dirty="0">
                <a:solidFill>
                  <a:srgbClr val="333333"/>
                </a:solidFill>
                <a:effectLst/>
                <a:latin typeface="tahoma" panose="020B0604030504040204" pitchFamily="34" charset="0"/>
              </a:rPr>
              <a:t>127</a:t>
            </a:r>
            <a:r>
              <a:rPr lang="zh-CN" altLang="en-US" b="0" i="0" dirty="0">
                <a:solidFill>
                  <a:srgbClr val="333333"/>
                </a:solidFill>
                <a:effectLst/>
                <a:latin typeface="tahoma" panose="020B0604030504040204" pitchFamily="34" charset="0"/>
              </a:rPr>
              <a:t>的大小值的缓冲区溢出。</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在另一种情况下，中断处理程序使用指针变量而不进行初始化检查。它假定在引发中断时初始化变量。如果</a:t>
            </a:r>
            <a:r>
              <a:rPr lang="en-US" altLang="zh-CN" b="0" i="0" dirty="0" err="1">
                <a:solidFill>
                  <a:srgbClr val="333333"/>
                </a:solidFill>
                <a:effectLst/>
                <a:latin typeface="tahoma" panose="020B0604030504040204" pitchFamily="34" charset="0"/>
              </a:rPr>
              <a:t>fuzzer</a:t>
            </a:r>
            <a:r>
              <a:rPr lang="zh-CN" altLang="en-US" b="0" i="0" dirty="0">
                <a:solidFill>
                  <a:srgbClr val="333333"/>
                </a:solidFill>
                <a:effectLst/>
                <a:latin typeface="tahoma" panose="020B0604030504040204" pitchFamily="34" charset="0"/>
              </a:rPr>
              <a:t>在这个初始化执行之前引发中断，中断处理将导致</a:t>
            </a:r>
            <a:r>
              <a:rPr lang="en-US" altLang="zh-CN" b="0" i="0" dirty="0">
                <a:solidFill>
                  <a:srgbClr val="333333"/>
                </a:solidFill>
                <a:effectLst/>
                <a:latin typeface="tahoma" panose="020B0604030504040204" pitchFamily="34" charset="0"/>
              </a:rPr>
              <a:t>NULL</a:t>
            </a:r>
            <a:r>
              <a:rPr lang="zh-CN" altLang="en-US" b="0" i="0" dirty="0">
                <a:solidFill>
                  <a:srgbClr val="333333"/>
                </a:solidFill>
                <a:effectLst/>
                <a:latin typeface="tahoma" panose="020B0604030504040204" pitchFamily="34" charset="0"/>
              </a:rPr>
              <a:t>指针解引用。</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endParaRPr lang="en-US" altLang="zh-CN" dirty="0">
              <a:solidFill>
                <a:srgbClr val="333333"/>
              </a:solidFill>
              <a:latin typeface="tahoma" panose="020B0604030504040204" pitchFamily="34" charset="0"/>
            </a:endParaRPr>
          </a:p>
          <a:p>
            <a:r>
              <a:rPr lang="zh-CN" altLang="en-US" b="0" i="0" dirty="0">
                <a:effectLst/>
                <a:latin typeface="tahoma" panose="020B0604030504040204" pitchFamily="34" charset="0"/>
              </a:rPr>
              <a:t>第三个假阳性崩溃是在</a:t>
            </a:r>
            <a:r>
              <a:rPr lang="en-US" altLang="zh-CN" b="0" i="0" dirty="0">
                <a:effectLst/>
                <a:latin typeface="tahoma" panose="020B0604030504040204" pitchFamily="34" charset="0"/>
              </a:rPr>
              <a:t>EMU </a:t>
            </a:r>
            <a:r>
              <a:rPr lang="en-US" altLang="zh-CN" b="0" i="0" dirty="0" err="1">
                <a:effectLst/>
                <a:latin typeface="tahoma" panose="020B0604030504040204" pitchFamily="34" charset="0"/>
              </a:rPr>
              <a:t>utasker_USB</a:t>
            </a:r>
            <a:r>
              <a:rPr lang="zh-CN" altLang="en-US" b="0" i="0" dirty="0">
                <a:effectLst/>
                <a:latin typeface="tahoma" panose="020B0604030504040204" pitchFamily="34" charset="0"/>
              </a:rPr>
              <a:t>样本中引起的，其中</a:t>
            </a:r>
            <a:r>
              <a:rPr lang="en-US" altLang="zh-CN" b="0" i="0" dirty="0">
                <a:effectLst/>
                <a:latin typeface="tahoma" panose="020B0604030504040204" pitchFamily="34" charset="0"/>
              </a:rPr>
              <a:t>USB</a:t>
            </a:r>
            <a:r>
              <a:rPr lang="zh-CN" altLang="en-US" b="0" i="0" dirty="0">
                <a:effectLst/>
                <a:latin typeface="tahoma" panose="020B0604030504040204" pitchFamily="34" charset="0"/>
              </a:rPr>
              <a:t>接收通道编号寄存器字段</a:t>
            </a:r>
            <a:r>
              <a:rPr lang="en-US" altLang="zh-CN" b="0" i="0" dirty="0">
                <a:effectLst/>
                <a:latin typeface="tahoma" panose="020B0604030504040204" pitchFamily="34" charset="0"/>
              </a:rPr>
              <a:t>CHNUM</a:t>
            </a:r>
            <a:r>
              <a:rPr lang="zh-CN" altLang="en-US" b="0" i="0" dirty="0">
                <a:effectLst/>
                <a:latin typeface="tahoma" panose="020B0604030504040204" pitchFamily="34" charset="0"/>
              </a:rPr>
              <a:t>的最大值可能为</a:t>
            </a:r>
            <a:r>
              <a:rPr lang="en-US" altLang="zh-CN" b="0" i="0" dirty="0">
                <a:effectLst/>
                <a:latin typeface="tahoma" panose="020B0604030504040204" pitchFamily="34" charset="0"/>
              </a:rPr>
              <a:t>15</a:t>
            </a:r>
            <a:r>
              <a:rPr lang="zh-CN" altLang="en-US" b="0" i="0" dirty="0">
                <a:effectLst/>
                <a:latin typeface="tahoma" panose="020B0604030504040204" pitchFamily="34" charset="0"/>
              </a:rPr>
              <a:t>，但实际上只有更少的</a:t>
            </a:r>
            <a:r>
              <a:rPr lang="en-US" altLang="zh-CN" b="0" i="0" dirty="0">
                <a:effectLst/>
                <a:latin typeface="tahoma" panose="020B0604030504040204" pitchFamily="34" charset="0"/>
              </a:rPr>
              <a:t>USB</a:t>
            </a:r>
            <a:r>
              <a:rPr lang="zh-CN" altLang="en-US" b="0" i="0" dirty="0">
                <a:effectLst/>
                <a:latin typeface="tahoma" panose="020B0604030504040204" pitchFamily="34" charset="0"/>
              </a:rPr>
              <a:t>通道在使用，导致另一个越界访问</a:t>
            </a:r>
            <a:endParaRPr lang="en-US" altLang="zh-CN" b="0" i="0" dirty="0">
              <a:effectLst/>
              <a:latin typeface="tahoma" panose="020B0604030504040204" pitchFamily="34" charset="0"/>
            </a:endParaRPr>
          </a:p>
          <a:p>
            <a:endParaRPr lang="en-US" dirty="0">
              <a:latin typeface="tahoma" panose="020B0604030504040204" pitchFamily="34" charset="0"/>
            </a:endParaRPr>
          </a:p>
          <a:p>
            <a:r>
              <a:rPr lang="zh-CN" altLang="en-US" b="0" i="0" dirty="0">
                <a:solidFill>
                  <a:srgbClr val="333333"/>
                </a:solidFill>
                <a:effectLst/>
                <a:latin typeface="tahoma" panose="020B0604030504040204" pitchFamily="34" charset="0"/>
              </a:rPr>
              <a:t>结果表明，在</a:t>
            </a:r>
            <a:r>
              <a:rPr lang="en-US" altLang="zh-CN" b="0" i="0" dirty="0">
                <a:solidFill>
                  <a:srgbClr val="333333"/>
                </a:solidFill>
                <a:effectLst/>
                <a:latin typeface="tahoma" panose="020B0604030504040204" pitchFamily="34" charset="0"/>
              </a:rPr>
              <a:t>fuzz</a:t>
            </a:r>
            <a:r>
              <a:rPr lang="zh-CN" altLang="en-US" b="0" i="0" dirty="0">
                <a:solidFill>
                  <a:srgbClr val="333333"/>
                </a:solidFill>
                <a:effectLst/>
                <a:latin typeface="tahoma" panose="020B0604030504040204" pitchFamily="34" charset="0"/>
              </a:rPr>
              <a:t>过程中将硬件从固件中抽象出来，这意味着如果一个错误存在于软件中而不考虑硬件环境，</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可能会识别它。</a:t>
            </a:r>
            <a:endParaRPr lang="en-US" altLang="zh-CN" b="0" i="0" dirty="0">
              <a:solidFill>
                <a:srgbClr val="333333"/>
              </a:solidFill>
              <a:effectLst/>
              <a:latin typeface="tahoma" panose="020B0604030504040204" pitchFamily="34" charset="0"/>
            </a:endParaRPr>
          </a:p>
          <a:p>
            <a:endParaRPr lang="en-US" altLang="zh-CN" dirty="0">
              <a:solidFill>
                <a:srgbClr val="333333"/>
              </a:solidFill>
              <a:latin typeface="tahoma" panose="020B0604030504040204" pitchFamily="34" charset="0"/>
            </a:endParaRPr>
          </a:p>
          <a:p>
            <a:r>
              <a:rPr lang="zh-CN" altLang="en-US" b="0" i="0" dirty="0">
                <a:solidFill>
                  <a:srgbClr val="333333"/>
                </a:solidFill>
                <a:effectLst/>
                <a:latin typeface="tahoma" panose="020B0604030504040204" pitchFamily="34" charset="0"/>
              </a:rPr>
              <a:t>然而，这并不能保证在特定的实际硬件部署中会触发该</a:t>
            </a:r>
            <a:r>
              <a:rPr lang="en-US" altLang="zh-CN" b="0" i="0" dirty="0">
                <a:solidFill>
                  <a:srgbClr val="333333"/>
                </a:solidFill>
                <a:effectLst/>
                <a:latin typeface="tahoma" panose="020B0604030504040204" pitchFamily="34" charset="0"/>
              </a:rPr>
              <a:t>bug</a:t>
            </a:r>
            <a:r>
              <a:rPr lang="zh-CN" altLang="en-US" b="0" i="0" dirty="0">
                <a:solidFill>
                  <a:srgbClr val="333333"/>
                </a:solidFill>
                <a:effectLst/>
                <a:latin typeface="tahoma" panose="020B0604030504040204" pitchFamily="34" charset="0"/>
              </a:rPr>
              <a:t>。相反，它可能只是表明软件开发人员信任特定的硬件。意识到这些类型的问题可能有一些好处</a:t>
            </a:r>
            <a:r>
              <a:rPr lang="en-US" altLang="zh-CN" b="0" i="0" dirty="0">
                <a:solidFill>
                  <a:srgbClr val="333333"/>
                </a:solidFill>
                <a:effectLst/>
                <a:latin typeface="tahoma" panose="020B0604030504040204" pitchFamily="34" charset="0"/>
              </a:rPr>
              <a:t>:   </a:t>
            </a:r>
            <a:r>
              <a:rPr lang="zh-CN" altLang="en-US" b="0" i="0" dirty="0">
                <a:solidFill>
                  <a:srgbClr val="FF0000"/>
                </a:solidFill>
                <a:effectLst/>
                <a:latin typeface="tahoma" panose="020B0604030504040204" pitchFamily="34" charset="0"/>
              </a:rPr>
              <a:t>在不同的硬件环境中运行的相同固件可能会受到安全漏洞的影响</a:t>
            </a:r>
            <a:r>
              <a:rPr lang="en-US" altLang="zh-CN" b="0" i="0" dirty="0">
                <a:solidFill>
                  <a:srgbClr val="FF0000"/>
                </a:solidFill>
                <a:effectLst/>
                <a:latin typeface="tahoma" panose="020B0604030504040204" pitchFamily="34" charset="0"/>
              </a:rPr>
              <a:t>(</a:t>
            </a:r>
            <a:r>
              <a:rPr lang="zh-CN" altLang="en-US" b="0" i="0" dirty="0">
                <a:solidFill>
                  <a:srgbClr val="FF0000"/>
                </a:solidFill>
                <a:effectLst/>
                <a:latin typeface="tahoma" panose="020B0604030504040204" pitchFamily="34" charset="0"/>
              </a:rPr>
              <a:t>因为硬件不能被信任</a:t>
            </a:r>
            <a:r>
              <a:rPr lang="en-US" altLang="zh-CN" b="0" i="0" dirty="0">
                <a:solidFill>
                  <a:srgbClr val="FF0000"/>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。通过这种方式，</a:t>
            </a:r>
            <a:r>
              <a:rPr lang="en-US" altLang="zh-CN" b="0" i="0" dirty="0">
                <a:solidFill>
                  <a:srgbClr val="333333"/>
                </a:solidFill>
                <a:effectLst/>
                <a:latin typeface="tahoma" panose="020B0604030504040204" pitchFamily="34" charset="0"/>
              </a:rPr>
              <a:t>FUZZWARE</a:t>
            </a:r>
            <a:r>
              <a:rPr lang="zh-CN" altLang="en-US" b="0" i="0" dirty="0">
                <a:solidFill>
                  <a:srgbClr val="333333"/>
                </a:solidFill>
                <a:effectLst/>
                <a:latin typeface="tahoma" panose="020B0604030504040204" pitchFamily="34" charset="0"/>
              </a:rPr>
              <a:t>甚至在代码部署到不同的硬件环境之前，就能发现可能的安全问题</a:t>
            </a:r>
            <a:endParaRPr lang="en-US" dirty="0"/>
          </a:p>
        </p:txBody>
      </p:sp>
    </p:spTree>
    <p:extLst>
      <p:ext uri="{BB962C8B-B14F-4D97-AF65-F5344CB8AC3E}">
        <p14:creationId xmlns:p14="http://schemas.microsoft.com/office/powerpoint/2010/main" val="1840541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93DC1F00-A1F4-22BC-726F-38ACE2DE8775}"/>
              </a:ext>
            </a:extLst>
          </p:cNvPr>
          <p:cNvPicPr>
            <a:picLocks noChangeAspect="1"/>
          </p:cNvPicPr>
          <p:nvPr/>
        </p:nvPicPr>
        <p:blipFill>
          <a:blip r:embed="rId9"/>
          <a:stretch>
            <a:fillRect/>
          </a:stretch>
        </p:blipFill>
        <p:spPr>
          <a:xfrm>
            <a:off x="1841244" y="658277"/>
            <a:ext cx="8572500" cy="5715000"/>
          </a:xfrm>
          <a:prstGeom prst="rect">
            <a:avLst/>
          </a:prstGeom>
        </p:spPr>
      </p:pic>
    </p:spTree>
    <p:extLst>
      <p:ext uri="{BB962C8B-B14F-4D97-AF65-F5344CB8AC3E}">
        <p14:creationId xmlns:p14="http://schemas.microsoft.com/office/powerpoint/2010/main" val="2122503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 name="图片 3">
            <a:extLst>
              <a:ext uri="{FF2B5EF4-FFF2-40B4-BE49-F238E27FC236}">
                <a16:creationId xmlns:a16="http://schemas.microsoft.com/office/drawing/2014/main" id="{4109BFE6-03E5-98AA-6B8A-BAC21EADF241}"/>
              </a:ext>
            </a:extLst>
          </p:cNvPr>
          <p:cNvPicPr>
            <a:picLocks noChangeAspect="1"/>
          </p:cNvPicPr>
          <p:nvPr/>
        </p:nvPicPr>
        <p:blipFill>
          <a:blip r:embed="rId9"/>
          <a:stretch>
            <a:fillRect/>
          </a:stretch>
        </p:blipFill>
        <p:spPr>
          <a:xfrm>
            <a:off x="253618" y="722258"/>
            <a:ext cx="8458200" cy="1733550"/>
          </a:xfrm>
          <a:prstGeom prst="rect">
            <a:avLst/>
          </a:prstGeom>
        </p:spPr>
      </p:pic>
      <p:pic>
        <p:nvPicPr>
          <p:cNvPr id="6" name="图片 5">
            <a:extLst>
              <a:ext uri="{FF2B5EF4-FFF2-40B4-BE49-F238E27FC236}">
                <a16:creationId xmlns:a16="http://schemas.microsoft.com/office/drawing/2014/main" id="{72F55964-318D-4FB6-9448-F42CB00A7FC5}"/>
              </a:ext>
            </a:extLst>
          </p:cNvPr>
          <p:cNvPicPr>
            <a:picLocks noChangeAspect="1"/>
          </p:cNvPicPr>
          <p:nvPr/>
        </p:nvPicPr>
        <p:blipFill>
          <a:blip r:embed="rId10"/>
          <a:stretch>
            <a:fillRect/>
          </a:stretch>
        </p:blipFill>
        <p:spPr>
          <a:xfrm>
            <a:off x="253618" y="2510944"/>
            <a:ext cx="8105775" cy="2143125"/>
          </a:xfrm>
          <a:prstGeom prst="rect">
            <a:avLst/>
          </a:prstGeom>
        </p:spPr>
      </p:pic>
      <p:pic>
        <p:nvPicPr>
          <p:cNvPr id="8" name="图片 7">
            <a:extLst>
              <a:ext uri="{FF2B5EF4-FFF2-40B4-BE49-F238E27FC236}">
                <a16:creationId xmlns:a16="http://schemas.microsoft.com/office/drawing/2014/main" id="{AE72E3FA-6BE1-BB49-731E-B90C5F503C4A}"/>
              </a:ext>
            </a:extLst>
          </p:cNvPr>
          <p:cNvPicPr>
            <a:picLocks noChangeAspect="1"/>
          </p:cNvPicPr>
          <p:nvPr/>
        </p:nvPicPr>
        <p:blipFill>
          <a:blip r:embed="rId11"/>
          <a:stretch>
            <a:fillRect/>
          </a:stretch>
        </p:blipFill>
        <p:spPr>
          <a:xfrm>
            <a:off x="307784" y="4605600"/>
            <a:ext cx="8096250" cy="666750"/>
          </a:xfrm>
          <a:prstGeom prst="rect">
            <a:avLst/>
          </a:prstGeom>
        </p:spPr>
      </p:pic>
      <p:pic>
        <p:nvPicPr>
          <p:cNvPr id="10" name="图片 9">
            <a:extLst>
              <a:ext uri="{FF2B5EF4-FFF2-40B4-BE49-F238E27FC236}">
                <a16:creationId xmlns:a16="http://schemas.microsoft.com/office/drawing/2014/main" id="{6EEB0010-24EF-E585-F225-466C53CC092A}"/>
              </a:ext>
            </a:extLst>
          </p:cNvPr>
          <p:cNvPicPr>
            <a:picLocks noChangeAspect="1"/>
          </p:cNvPicPr>
          <p:nvPr/>
        </p:nvPicPr>
        <p:blipFill>
          <a:blip r:embed="rId12"/>
          <a:stretch>
            <a:fillRect/>
          </a:stretch>
        </p:blipFill>
        <p:spPr>
          <a:xfrm>
            <a:off x="340085" y="5293206"/>
            <a:ext cx="7981950" cy="695325"/>
          </a:xfrm>
          <a:prstGeom prst="rect">
            <a:avLst/>
          </a:prstGeom>
        </p:spPr>
      </p:pic>
      <p:pic>
        <p:nvPicPr>
          <p:cNvPr id="12" name="图片 11">
            <a:extLst>
              <a:ext uri="{FF2B5EF4-FFF2-40B4-BE49-F238E27FC236}">
                <a16:creationId xmlns:a16="http://schemas.microsoft.com/office/drawing/2014/main" id="{5B6E7439-830A-C4DB-7E3C-DC8AE17E2E87}"/>
              </a:ext>
            </a:extLst>
          </p:cNvPr>
          <p:cNvPicPr>
            <a:picLocks noChangeAspect="1"/>
          </p:cNvPicPr>
          <p:nvPr/>
        </p:nvPicPr>
        <p:blipFill>
          <a:blip r:embed="rId13"/>
          <a:stretch>
            <a:fillRect/>
          </a:stretch>
        </p:blipFill>
        <p:spPr>
          <a:xfrm>
            <a:off x="244835" y="6018488"/>
            <a:ext cx="8077200" cy="685800"/>
          </a:xfrm>
          <a:prstGeom prst="rect">
            <a:avLst/>
          </a:prstGeom>
        </p:spPr>
      </p:pic>
    </p:spTree>
    <p:extLst>
      <p:ext uri="{BB962C8B-B14F-4D97-AF65-F5344CB8AC3E}">
        <p14:creationId xmlns:p14="http://schemas.microsoft.com/office/powerpoint/2010/main" val="2898531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BAE6DCD2-7AB1-279F-AF26-5F6EAF3E9172}"/>
              </a:ext>
            </a:extLst>
          </p:cNvPr>
          <p:cNvPicPr>
            <a:picLocks noChangeAspect="1"/>
          </p:cNvPicPr>
          <p:nvPr/>
        </p:nvPicPr>
        <p:blipFill>
          <a:blip r:embed="rId9"/>
          <a:stretch>
            <a:fillRect/>
          </a:stretch>
        </p:blipFill>
        <p:spPr>
          <a:xfrm>
            <a:off x="0" y="784972"/>
            <a:ext cx="6862917" cy="5343960"/>
          </a:xfrm>
          <a:prstGeom prst="rect">
            <a:avLst/>
          </a:prstGeom>
        </p:spPr>
      </p:pic>
      <p:pic>
        <p:nvPicPr>
          <p:cNvPr id="7" name="图片 6">
            <a:extLst>
              <a:ext uri="{FF2B5EF4-FFF2-40B4-BE49-F238E27FC236}">
                <a16:creationId xmlns:a16="http://schemas.microsoft.com/office/drawing/2014/main" id="{F2D068A4-85E4-E6ED-364E-33BCD247FF7D}"/>
              </a:ext>
            </a:extLst>
          </p:cNvPr>
          <p:cNvPicPr>
            <a:picLocks noChangeAspect="1"/>
          </p:cNvPicPr>
          <p:nvPr/>
        </p:nvPicPr>
        <p:blipFill>
          <a:blip r:embed="rId10"/>
          <a:stretch>
            <a:fillRect/>
          </a:stretch>
        </p:blipFill>
        <p:spPr>
          <a:xfrm>
            <a:off x="5553075" y="737782"/>
            <a:ext cx="6638925" cy="5391150"/>
          </a:xfrm>
          <a:prstGeom prst="rect">
            <a:avLst/>
          </a:prstGeom>
        </p:spPr>
      </p:pic>
    </p:spTree>
    <p:extLst>
      <p:ext uri="{BB962C8B-B14F-4D97-AF65-F5344CB8AC3E}">
        <p14:creationId xmlns:p14="http://schemas.microsoft.com/office/powerpoint/2010/main" val="3409666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8" name="文本框 17">
            <a:extLst>
              <a:ext uri="{FF2B5EF4-FFF2-40B4-BE49-F238E27FC236}">
                <a16:creationId xmlns:a16="http://schemas.microsoft.com/office/drawing/2014/main" id="{E2913621-DEF0-A549-10AA-9685A09F6690}"/>
              </a:ext>
            </a:extLst>
          </p:cNvPr>
          <p:cNvSpPr txBox="1"/>
          <p:nvPr/>
        </p:nvSpPr>
        <p:spPr>
          <a:xfrm>
            <a:off x="441617" y="4054630"/>
            <a:ext cx="10285376" cy="2308324"/>
          </a:xfrm>
          <a:prstGeom prst="rect">
            <a:avLst/>
          </a:prstGeom>
          <a:noFill/>
        </p:spPr>
        <p:txBody>
          <a:bodyPr wrap="square">
            <a:spAutoFit/>
          </a:bodyPr>
          <a:lstStyle/>
          <a:p>
            <a:pPr algn="just"/>
            <a:r>
              <a:rPr lang="en-US" b="0" i="0" dirty="0">
                <a:solidFill>
                  <a:srgbClr val="000000"/>
                </a:solidFill>
                <a:effectLst/>
                <a:latin typeface="Verdana" panose="020B0604030504040204" pitchFamily="34" charset="0"/>
              </a:rPr>
              <a:t>I am a Professor in the </a:t>
            </a:r>
            <a:r>
              <a:rPr lang="en-US" b="0" i="0" dirty="0">
                <a:solidFill>
                  <a:srgbClr val="003399"/>
                </a:solidFill>
                <a:effectLst/>
                <a:latin typeface="Verdana" panose="020B0604030504040204" pitchFamily="34" charset="0"/>
                <a:hlinkClick r:id="rId9"/>
              </a:rPr>
              <a:t>Computer Science Department</a:t>
            </a:r>
            <a:r>
              <a:rPr lang="en-US" b="0" i="0" dirty="0">
                <a:solidFill>
                  <a:srgbClr val="000000"/>
                </a:solidFill>
                <a:effectLst/>
                <a:latin typeface="Verdana" panose="020B0604030504040204" pitchFamily="34" charset="0"/>
              </a:rPr>
              <a:t> at the University of California, Santa Barbara. I am also involved in the </a:t>
            </a:r>
            <a:r>
              <a:rPr lang="en-US" b="0" i="0" dirty="0">
                <a:solidFill>
                  <a:srgbClr val="003399"/>
                </a:solidFill>
                <a:effectLst/>
                <a:latin typeface="Verdana" panose="020B0604030504040204" pitchFamily="34" charset="0"/>
                <a:hlinkClick r:id="rId10"/>
              </a:rPr>
              <a:t>International Secure Systems Lab</a:t>
            </a:r>
            <a:r>
              <a:rPr lang="en-US" b="0" i="0" dirty="0">
                <a:solidFill>
                  <a:srgbClr val="000000"/>
                </a:solidFill>
                <a:effectLst/>
                <a:latin typeface="Verdana" panose="020B0604030504040204" pitchFamily="34" charset="0"/>
              </a:rPr>
              <a:t>. I am one of the co-founders of </a:t>
            </a:r>
            <a:r>
              <a:rPr lang="en-US" b="0" i="0" dirty="0" err="1">
                <a:solidFill>
                  <a:srgbClr val="003399"/>
                </a:solidFill>
                <a:effectLst/>
                <a:latin typeface="Verdana" panose="020B0604030504040204" pitchFamily="34" charset="0"/>
                <a:hlinkClick r:id="rId11"/>
              </a:rPr>
              <a:t>Lastline</a:t>
            </a:r>
            <a:r>
              <a:rPr lang="en-US" b="0" i="0" dirty="0">
                <a:solidFill>
                  <a:srgbClr val="003399"/>
                </a:solidFill>
                <a:effectLst/>
                <a:latin typeface="Verdana" panose="020B0604030504040204" pitchFamily="34" charset="0"/>
                <a:hlinkClick r:id="rId11"/>
              </a:rPr>
              <a:t>, Inc.</a:t>
            </a:r>
            <a:r>
              <a:rPr lang="en-US" b="0" i="0" dirty="0">
                <a:solidFill>
                  <a:srgbClr val="000000"/>
                </a:solidFill>
                <a:effectLst/>
                <a:latin typeface="Verdana" panose="020B0604030504040204" pitchFamily="34" charset="0"/>
              </a:rPr>
              <a:t>, where I currently serve as the Chief Scientist. </a:t>
            </a:r>
            <a:r>
              <a:rPr lang="en-US" b="0" i="0" dirty="0" err="1">
                <a:solidFill>
                  <a:srgbClr val="000000"/>
                </a:solidFill>
                <a:effectLst/>
                <a:latin typeface="Verdana" panose="020B0604030504040204" pitchFamily="34" charset="0"/>
              </a:rPr>
              <a:t>Lastline</a:t>
            </a:r>
            <a:r>
              <a:rPr lang="en-US" b="0" i="0" dirty="0">
                <a:solidFill>
                  <a:srgbClr val="000000"/>
                </a:solidFill>
                <a:effectLst/>
                <a:latin typeface="Verdana" panose="020B0604030504040204" pitchFamily="34" charset="0"/>
              </a:rPr>
              <a:t> develops innovative solutions to detect and mitigate advanced malware (APTs) and targeted threats.</a:t>
            </a:r>
          </a:p>
          <a:p>
            <a:pPr algn="just"/>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My research interests include most aspects of computer security, with an emphasis on malware analysis, web security, network security, and vulnerability analysis.</a:t>
            </a:r>
          </a:p>
        </p:txBody>
      </p:sp>
      <p:pic>
        <p:nvPicPr>
          <p:cNvPr id="8" name="图片 7">
            <a:extLst>
              <a:ext uri="{FF2B5EF4-FFF2-40B4-BE49-F238E27FC236}">
                <a16:creationId xmlns:a16="http://schemas.microsoft.com/office/drawing/2014/main" id="{696E6BDE-505A-9073-6317-FDF7FE4D4AEA}"/>
              </a:ext>
            </a:extLst>
          </p:cNvPr>
          <p:cNvPicPr>
            <a:picLocks noChangeAspect="1"/>
          </p:cNvPicPr>
          <p:nvPr/>
        </p:nvPicPr>
        <p:blipFill rotWithShape="1">
          <a:blip r:embed="rId12"/>
          <a:srcRect l="-739" t="-28947" r="739" b="28947"/>
          <a:stretch/>
        </p:blipFill>
        <p:spPr>
          <a:xfrm>
            <a:off x="1915602" y="-1076501"/>
            <a:ext cx="7199025" cy="4959145"/>
          </a:xfrm>
          <a:prstGeom prst="rect">
            <a:avLst/>
          </a:prstGeom>
        </p:spPr>
      </p:pic>
    </p:spTree>
    <p:extLst>
      <p:ext uri="{BB962C8B-B14F-4D97-AF65-F5344CB8AC3E}">
        <p14:creationId xmlns:p14="http://schemas.microsoft.com/office/powerpoint/2010/main" val="1412660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a:extLst>
              <a:ext uri="{FF2B5EF4-FFF2-40B4-BE49-F238E27FC236}">
                <a16:creationId xmlns:a16="http://schemas.microsoft.com/office/drawing/2014/main" id="{193B6D86-AC08-1677-4932-334DE0D393F2}"/>
              </a:ext>
            </a:extLst>
          </p:cNvPr>
          <p:cNvPicPr>
            <a:picLocks noChangeAspect="1"/>
          </p:cNvPicPr>
          <p:nvPr/>
        </p:nvPicPr>
        <p:blipFill>
          <a:blip r:embed="rId9"/>
          <a:stretch>
            <a:fillRect/>
          </a:stretch>
        </p:blipFill>
        <p:spPr>
          <a:xfrm>
            <a:off x="130716" y="905038"/>
            <a:ext cx="8648700" cy="1743075"/>
          </a:xfrm>
          <a:prstGeom prst="rect">
            <a:avLst/>
          </a:prstGeom>
        </p:spPr>
      </p:pic>
      <p:pic>
        <p:nvPicPr>
          <p:cNvPr id="7" name="图片 6">
            <a:extLst>
              <a:ext uri="{FF2B5EF4-FFF2-40B4-BE49-F238E27FC236}">
                <a16:creationId xmlns:a16="http://schemas.microsoft.com/office/drawing/2014/main" id="{22741BCF-7E42-11B0-D48E-C0203974C8D3}"/>
              </a:ext>
            </a:extLst>
          </p:cNvPr>
          <p:cNvPicPr>
            <a:picLocks noChangeAspect="1"/>
          </p:cNvPicPr>
          <p:nvPr/>
        </p:nvPicPr>
        <p:blipFill>
          <a:blip r:embed="rId10"/>
          <a:stretch>
            <a:fillRect/>
          </a:stretch>
        </p:blipFill>
        <p:spPr>
          <a:xfrm>
            <a:off x="296504" y="2648113"/>
            <a:ext cx="9239250" cy="3429000"/>
          </a:xfrm>
          <a:prstGeom prst="rect">
            <a:avLst/>
          </a:prstGeom>
        </p:spPr>
      </p:pic>
    </p:spTree>
    <p:extLst>
      <p:ext uri="{BB962C8B-B14F-4D97-AF65-F5344CB8AC3E}">
        <p14:creationId xmlns:p14="http://schemas.microsoft.com/office/powerpoint/2010/main" val="4063617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PASSING_SCORE" val="0.000000"/>
  <p:tag name="ISPRING_ULTRA_SCORM_COURSE_ID" val="D22F94DD-1CAD-4B6F-940D-781F271F820F"/>
  <p:tag name="ISPRINGONLINEFOLDERID" val="0"/>
  <p:tag name="ISPRINGONLINEFOLDERPATH" val="内容列表"/>
  <p:tag name="ISPRINGCLOUDFOLDERID" val="0"/>
  <p:tag name="ISPRINGCLOUDFOLDERPATH" val="资源库"/>
  <p:tag name="ISPRING_OUTPUT_FOLDER" val="C:\Users\corden\Desktop"/>
  <p:tag name="ISPRING_PRESENTATION_TITLE" val="演示文稿2"/>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5.2.9"/>
</p:tagLst>
</file>

<file path=ppt/tags/tag104.xml><?xml version="1.0" encoding="utf-8"?>
<p:tagLst xmlns:a="http://schemas.openxmlformats.org/drawingml/2006/main" xmlns:r="http://schemas.openxmlformats.org/officeDocument/2006/relationships" xmlns:p="http://schemas.openxmlformats.org/presentationml/2006/main">
  <p:tag name="PA" val="v5.2.9"/>
</p:tagLst>
</file>

<file path=ppt/tags/tag105.xml><?xml version="1.0" encoding="utf-8"?>
<p:tagLst xmlns:a="http://schemas.openxmlformats.org/drawingml/2006/main" xmlns:r="http://schemas.openxmlformats.org/officeDocument/2006/relationships" xmlns:p="http://schemas.openxmlformats.org/presentationml/2006/main">
  <p:tag name="PA" val="v5.2.9"/>
</p:tagLst>
</file>

<file path=ppt/tags/tag106.xml><?xml version="1.0" encoding="utf-8"?>
<p:tagLst xmlns:a="http://schemas.openxmlformats.org/drawingml/2006/main" xmlns:r="http://schemas.openxmlformats.org/officeDocument/2006/relationships" xmlns:p="http://schemas.openxmlformats.org/presentationml/2006/main">
  <p:tag name="PA" val="v5.2.9"/>
</p:tagLst>
</file>

<file path=ppt/tags/tag107.xml><?xml version="1.0" encoding="utf-8"?>
<p:tagLst xmlns:a="http://schemas.openxmlformats.org/drawingml/2006/main" xmlns:r="http://schemas.openxmlformats.org/officeDocument/2006/relationships" xmlns:p="http://schemas.openxmlformats.org/presentationml/2006/main">
  <p:tag name="PA" val="v5.2.9"/>
</p:tagLst>
</file>

<file path=ppt/tags/tag108.xml><?xml version="1.0" encoding="utf-8"?>
<p:tagLst xmlns:a="http://schemas.openxmlformats.org/drawingml/2006/main" xmlns:r="http://schemas.openxmlformats.org/officeDocument/2006/relationships" xmlns:p="http://schemas.openxmlformats.org/presentationml/2006/main">
  <p:tag name="PA" val="v5.2.9"/>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Lst>
</file>

<file path=ppt/tags/tag121.xml><?xml version="1.0" encoding="utf-8"?>
<p:tagLst xmlns:a="http://schemas.openxmlformats.org/drawingml/2006/main" xmlns:r="http://schemas.openxmlformats.org/officeDocument/2006/relationships" xmlns:p="http://schemas.openxmlformats.org/presentationml/2006/main">
  <p:tag name="PA" val="v5.2.9"/>
</p:tagLst>
</file>

<file path=ppt/tags/tag122.xml><?xml version="1.0" encoding="utf-8"?>
<p:tagLst xmlns:a="http://schemas.openxmlformats.org/drawingml/2006/main" xmlns:r="http://schemas.openxmlformats.org/officeDocument/2006/relationships" xmlns:p="http://schemas.openxmlformats.org/presentationml/2006/main">
  <p:tag name="PA" val="v5.2.9"/>
</p:tagLst>
</file>

<file path=ppt/tags/tag123.xml><?xml version="1.0" encoding="utf-8"?>
<p:tagLst xmlns:a="http://schemas.openxmlformats.org/drawingml/2006/main" xmlns:r="http://schemas.openxmlformats.org/officeDocument/2006/relationships" xmlns:p="http://schemas.openxmlformats.org/presentationml/2006/main">
  <p:tag name="PA" val="v5.2.9"/>
</p:tagLst>
</file>

<file path=ppt/tags/tag124.xml><?xml version="1.0" encoding="utf-8"?>
<p:tagLst xmlns:a="http://schemas.openxmlformats.org/drawingml/2006/main" xmlns:r="http://schemas.openxmlformats.org/officeDocument/2006/relationships" xmlns:p="http://schemas.openxmlformats.org/presentationml/2006/main">
  <p:tag name="PA" val="v5.2.9"/>
</p:tagLst>
</file>

<file path=ppt/tags/tag125.xml><?xml version="1.0" encoding="utf-8"?>
<p:tagLst xmlns:a="http://schemas.openxmlformats.org/drawingml/2006/main" xmlns:r="http://schemas.openxmlformats.org/officeDocument/2006/relationships" xmlns:p="http://schemas.openxmlformats.org/presentationml/2006/main">
  <p:tag name="PA" val="v5.2.9"/>
</p:tagLst>
</file>

<file path=ppt/tags/tag126.xml><?xml version="1.0" encoding="utf-8"?>
<p:tagLst xmlns:a="http://schemas.openxmlformats.org/drawingml/2006/main" xmlns:r="http://schemas.openxmlformats.org/officeDocument/2006/relationships" xmlns:p="http://schemas.openxmlformats.org/presentationml/2006/main">
  <p:tag name="PA" val="v5.2.9"/>
</p:tagLst>
</file>

<file path=ppt/tags/tag127.xml><?xml version="1.0" encoding="utf-8"?>
<p:tagLst xmlns:a="http://schemas.openxmlformats.org/drawingml/2006/main" xmlns:r="http://schemas.openxmlformats.org/officeDocument/2006/relationships" xmlns:p="http://schemas.openxmlformats.org/presentationml/2006/main">
  <p:tag name="PA" val="v5.2.9"/>
</p:tagLst>
</file>

<file path=ppt/tags/tag128.xml><?xml version="1.0" encoding="utf-8"?>
<p:tagLst xmlns:a="http://schemas.openxmlformats.org/drawingml/2006/main" xmlns:r="http://schemas.openxmlformats.org/officeDocument/2006/relationships" xmlns:p="http://schemas.openxmlformats.org/presentationml/2006/main">
  <p:tag name="PA" val="v5.2.9"/>
</p:tagLst>
</file>

<file path=ppt/tags/tag129.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30.xml><?xml version="1.0" encoding="utf-8"?>
<p:tagLst xmlns:a="http://schemas.openxmlformats.org/drawingml/2006/main" xmlns:r="http://schemas.openxmlformats.org/officeDocument/2006/relationships" xmlns:p="http://schemas.openxmlformats.org/presentationml/2006/main">
  <p:tag name="PA" val="v5.2.9"/>
</p:tagLst>
</file>

<file path=ppt/tags/tag131.xml><?xml version="1.0" encoding="utf-8"?>
<p:tagLst xmlns:a="http://schemas.openxmlformats.org/drawingml/2006/main" xmlns:r="http://schemas.openxmlformats.org/officeDocument/2006/relationships" xmlns:p="http://schemas.openxmlformats.org/presentationml/2006/main">
  <p:tag name="PA" val="v5.2.9"/>
</p:tagLst>
</file>

<file path=ppt/tags/tag132.xml><?xml version="1.0" encoding="utf-8"?>
<p:tagLst xmlns:a="http://schemas.openxmlformats.org/drawingml/2006/main" xmlns:r="http://schemas.openxmlformats.org/officeDocument/2006/relationships" xmlns:p="http://schemas.openxmlformats.org/presentationml/2006/main">
  <p:tag name="PA" val="v5.2.9"/>
</p:tagLst>
</file>

<file path=ppt/tags/tag133.xml><?xml version="1.0" encoding="utf-8"?>
<p:tagLst xmlns:a="http://schemas.openxmlformats.org/drawingml/2006/main" xmlns:r="http://schemas.openxmlformats.org/officeDocument/2006/relationships" xmlns:p="http://schemas.openxmlformats.org/presentationml/2006/main">
  <p:tag name="PA" val="v5.2.9"/>
</p:tagLst>
</file>

<file path=ppt/tags/tag134.xml><?xml version="1.0" encoding="utf-8"?>
<p:tagLst xmlns:a="http://schemas.openxmlformats.org/drawingml/2006/main" xmlns:r="http://schemas.openxmlformats.org/officeDocument/2006/relationships" xmlns:p="http://schemas.openxmlformats.org/presentationml/2006/main">
  <p:tag name="PA" val="v5.2.9"/>
</p:tagLst>
</file>

<file path=ppt/tags/tag135.xml><?xml version="1.0" encoding="utf-8"?>
<p:tagLst xmlns:a="http://schemas.openxmlformats.org/drawingml/2006/main" xmlns:r="http://schemas.openxmlformats.org/officeDocument/2006/relationships" xmlns:p="http://schemas.openxmlformats.org/presentationml/2006/main">
  <p:tag name="PA" val="v5.2.9"/>
</p:tagLst>
</file>

<file path=ppt/tags/tag136.xml><?xml version="1.0" encoding="utf-8"?>
<p:tagLst xmlns:a="http://schemas.openxmlformats.org/drawingml/2006/main" xmlns:r="http://schemas.openxmlformats.org/officeDocument/2006/relationships" xmlns:p="http://schemas.openxmlformats.org/presentationml/2006/main">
  <p:tag name="PA" val="v5.2.9"/>
</p:tagLst>
</file>

<file path=ppt/tags/tag137.xml><?xml version="1.0" encoding="utf-8"?>
<p:tagLst xmlns:a="http://schemas.openxmlformats.org/drawingml/2006/main" xmlns:r="http://schemas.openxmlformats.org/officeDocument/2006/relationships" xmlns:p="http://schemas.openxmlformats.org/presentationml/2006/main">
  <p:tag name="PA" val="v5.2.9"/>
</p:tagLst>
</file>

<file path=ppt/tags/tag138.xml><?xml version="1.0" encoding="utf-8"?>
<p:tagLst xmlns:a="http://schemas.openxmlformats.org/drawingml/2006/main" xmlns:r="http://schemas.openxmlformats.org/officeDocument/2006/relationships" xmlns:p="http://schemas.openxmlformats.org/presentationml/2006/main">
  <p:tag name="PA" val="v5.2.9"/>
</p:tagLst>
</file>

<file path=ppt/tags/tag139.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40.xml><?xml version="1.0" encoding="utf-8"?>
<p:tagLst xmlns:a="http://schemas.openxmlformats.org/drawingml/2006/main" xmlns:r="http://schemas.openxmlformats.org/officeDocument/2006/relationships" xmlns:p="http://schemas.openxmlformats.org/presentationml/2006/main">
  <p:tag name="PA" val="v5.2.9"/>
</p:tagLst>
</file>

<file path=ppt/tags/tag141.xml><?xml version="1.0" encoding="utf-8"?>
<p:tagLst xmlns:a="http://schemas.openxmlformats.org/drawingml/2006/main" xmlns:r="http://schemas.openxmlformats.org/officeDocument/2006/relationships" xmlns:p="http://schemas.openxmlformats.org/presentationml/2006/main">
  <p:tag name="PA" val="v5.2.9"/>
</p:tagLst>
</file>

<file path=ppt/tags/tag142.xml><?xml version="1.0" encoding="utf-8"?>
<p:tagLst xmlns:a="http://schemas.openxmlformats.org/drawingml/2006/main" xmlns:r="http://schemas.openxmlformats.org/officeDocument/2006/relationships" xmlns:p="http://schemas.openxmlformats.org/presentationml/2006/main">
  <p:tag name="PA" val="v5.2.9"/>
</p:tagLst>
</file>

<file path=ppt/tags/tag143.xml><?xml version="1.0" encoding="utf-8"?>
<p:tagLst xmlns:a="http://schemas.openxmlformats.org/drawingml/2006/main" xmlns:r="http://schemas.openxmlformats.org/officeDocument/2006/relationships" xmlns:p="http://schemas.openxmlformats.org/presentationml/2006/main">
  <p:tag name="PA" val="v5.2.9"/>
</p:tagLst>
</file>

<file path=ppt/tags/tag144.xml><?xml version="1.0" encoding="utf-8"?>
<p:tagLst xmlns:a="http://schemas.openxmlformats.org/drawingml/2006/main" xmlns:r="http://schemas.openxmlformats.org/officeDocument/2006/relationships" xmlns:p="http://schemas.openxmlformats.org/presentationml/2006/main">
  <p:tag name="PA" val="v5.2.9"/>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Lst>
</file>

<file path=ppt/tags/tag149.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50.xml><?xml version="1.0" encoding="utf-8"?>
<p:tagLst xmlns:a="http://schemas.openxmlformats.org/drawingml/2006/main" xmlns:r="http://schemas.openxmlformats.org/officeDocument/2006/relationships" xmlns:p="http://schemas.openxmlformats.org/presentationml/2006/main">
  <p:tag name="PA" val="v5.2.9"/>
</p:tagLst>
</file>

<file path=ppt/tags/tag151.xml><?xml version="1.0" encoding="utf-8"?>
<p:tagLst xmlns:a="http://schemas.openxmlformats.org/drawingml/2006/main" xmlns:r="http://schemas.openxmlformats.org/officeDocument/2006/relationships" xmlns:p="http://schemas.openxmlformats.org/presentationml/2006/main">
  <p:tag name="PA" val="v5.2.9"/>
</p:tagLst>
</file>

<file path=ppt/tags/tag152.xml><?xml version="1.0" encoding="utf-8"?>
<p:tagLst xmlns:a="http://schemas.openxmlformats.org/drawingml/2006/main" xmlns:r="http://schemas.openxmlformats.org/officeDocument/2006/relationships" xmlns:p="http://schemas.openxmlformats.org/presentationml/2006/main">
  <p:tag name="PA" val="v5.2.9"/>
</p:tagLst>
</file>

<file path=ppt/tags/tag153.xml><?xml version="1.0" encoding="utf-8"?>
<p:tagLst xmlns:a="http://schemas.openxmlformats.org/drawingml/2006/main" xmlns:r="http://schemas.openxmlformats.org/officeDocument/2006/relationships" xmlns:p="http://schemas.openxmlformats.org/presentationml/2006/main">
  <p:tag name="PA" val="v5.2.9"/>
</p:tagLst>
</file>

<file path=ppt/tags/tag154.xml><?xml version="1.0" encoding="utf-8"?>
<p:tagLst xmlns:a="http://schemas.openxmlformats.org/drawingml/2006/main" xmlns:r="http://schemas.openxmlformats.org/officeDocument/2006/relationships" xmlns:p="http://schemas.openxmlformats.org/presentationml/2006/main">
  <p:tag name="PA" val="v5.2.9"/>
</p:tagLst>
</file>

<file path=ppt/tags/tag155.xml><?xml version="1.0" encoding="utf-8"?>
<p:tagLst xmlns:a="http://schemas.openxmlformats.org/drawingml/2006/main" xmlns:r="http://schemas.openxmlformats.org/officeDocument/2006/relationships" xmlns:p="http://schemas.openxmlformats.org/presentationml/2006/main">
  <p:tag name="PA" val="v5.2.9"/>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59.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60.xml><?xml version="1.0" encoding="utf-8"?>
<p:tagLst xmlns:a="http://schemas.openxmlformats.org/drawingml/2006/main" xmlns:r="http://schemas.openxmlformats.org/officeDocument/2006/relationships" xmlns:p="http://schemas.openxmlformats.org/presentationml/2006/main">
  <p:tag name="PA" val="v5.2.9"/>
</p:tagLst>
</file>

<file path=ppt/tags/tag161.xml><?xml version="1.0" encoding="utf-8"?>
<p:tagLst xmlns:a="http://schemas.openxmlformats.org/drawingml/2006/main" xmlns:r="http://schemas.openxmlformats.org/officeDocument/2006/relationships" xmlns:p="http://schemas.openxmlformats.org/presentationml/2006/main">
  <p:tag name="PA" val="v5.2.9"/>
</p:tagLst>
</file>

<file path=ppt/tags/tag162.xml><?xml version="1.0" encoding="utf-8"?>
<p:tagLst xmlns:a="http://schemas.openxmlformats.org/drawingml/2006/main" xmlns:r="http://schemas.openxmlformats.org/officeDocument/2006/relationships" xmlns:p="http://schemas.openxmlformats.org/presentationml/2006/main">
  <p:tag name="PA" val="v5.2.9"/>
</p:tagLst>
</file>

<file path=ppt/tags/tag163.xml><?xml version="1.0" encoding="utf-8"?>
<p:tagLst xmlns:a="http://schemas.openxmlformats.org/drawingml/2006/main" xmlns:r="http://schemas.openxmlformats.org/officeDocument/2006/relationships" xmlns:p="http://schemas.openxmlformats.org/presentationml/2006/main">
  <p:tag name="PA" val="v5.2.9"/>
</p:tagLst>
</file>

<file path=ppt/tags/tag164.xml><?xml version="1.0" encoding="utf-8"?>
<p:tagLst xmlns:a="http://schemas.openxmlformats.org/drawingml/2006/main" xmlns:r="http://schemas.openxmlformats.org/officeDocument/2006/relationships" xmlns:p="http://schemas.openxmlformats.org/presentationml/2006/main">
  <p:tag name="PA" val="v5.2.9"/>
</p:tagLst>
</file>

<file path=ppt/tags/tag165.xml><?xml version="1.0" encoding="utf-8"?>
<p:tagLst xmlns:a="http://schemas.openxmlformats.org/drawingml/2006/main" xmlns:r="http://schemas.openxmlformats.org/officeDocument/2006/relationships" xmlns:p="http://schemas.openxmlformats.org/presentationml/2006/main">
  <p:tag name="PA" val="v5.2.9"/>
</p:tagLst>
</file>

<file path=ppt/tags/tag166.xml><?xml version="1.0" encoding="utf-8"?>
<p:tagLst xmlns:a="http://schemas.openxmlformats.org/drawingml/2006/main" xmlns:r="http://schemas.openxmlformats.org/officeDocument/2006/relationships" xmlns:p="http://schemas.openxmlformats.org/presentationml/2006/main">
  <p:tag name="PA" val="v5.2.9"/>
</p:tagLst>
</file>

<file path=ppt/tags/tag167.xml><?xml version="1.0" encoding="utf-8"?>
<p:tagLst xmlns:a="http://schemas.openxmlformats.org/drawingml/2006/main" xmlns:r="http://schemas.openxmlformats.org/officeDocument/2006/relationships" xmlns:p="http://schemas.openxmlformats.org/presentationml/2006/main">
  <p:tag name="PA" val="v5.2.9"/>
</p:tagLst>
</file>

<file path=ppt/tags/tag168.xml><?xml version="1.0" encoding="utf-8"?>
<p:tagLst xmlns:a="http://schemas.openxmlformats.org/drawingml/2006/main" xmlns:r="http://schemas.openxmlformats.org/officeDocument/2006/relationships" xmlns:p="http://schemas.openxmlformats.org/presentationml/2006/main">
  <p:tag name="PA" val="v5.2.9"/>
</p:tagLst>
</file>

<file path=ppt/tags/tag169.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70.xml><?xml version="1.0" encoding="utf-8"?>
<p:tagLst xmlns:a="http://schemas.openxmlformats.org/drawingml/2006/main" xmlns:r="http://schemas.openxmlformats.org/officeDocument/2006/relationships" xmlns:p="http://schemas.openxmlformats.org/presentationml/2006/main">
  <p:tag name="PA" val="v5.2.9"/>
</p:tagLst>
</file>

<file path=ppt/tags/tag171.xml><?xml version="1.0" encoding="utf-8"?>
<p:tagLst xmlns:a="http://schemas.openxmlformats.org/drawingml/2006/main" xmlns:r="http://schemas.openxmlformats.org/officeDocument/2006/relationships" xmlns:p="http://schemas.openxmlformats.org/presentationml/2006/main">
  <p:tag name="PA" val="v5.2.9"/>
</p:tagLst>
</file>

<file path=ppt/tags/tag172.xml><?xml version="1.0" encoding="utf-8"?>
<p:tagLst xmlns:a="http://schemas.openxmlformats.org/drawingml/2006/main" xmlns:r="http://schemas.openxmlformats.org/officeDocument/2006/relationships" xmlns:p="http://schemas.openxmlformats.org/presentationml/2006/main">
  <p:tag name="PA" val="v5.2.9"/>
</p:tagLst>
</file>

<file path=ppt/tags/tag173.xml><?xml version="1.0" encoding="utf-8"?>
<p:tagLst xmlns:a="http://schemas.openxmlformats.org/drawingml/2006/main" xmlns:r="http://schemas.openxmlformats.org/officeDocument/2006/relationships" xmlns:p="http://schemas.openxmlformats.org/presentationml/2006/main">
  <p:tag name="PA" val="v5.2.9"/>
</p:tagLst>
</file>

<file path=ppt/tags/tag174.xml><?xml version="1.0" encoding="utf-8"?>
<p:tagLst xmlns:a="http://schemas.openxmlformats.org/drawingml/2006/main" xmlns:r="http://schemas.openxmlformats.org/officeDocument/2006/relationships" xmlns:p="http://schemas.openxmlformats.org/presentationml/2006/main">
  <p:tag name="PA" val="v5.2.9"/>
</p:tagLst>
</file>

<file path=ppt/tags/tag175.xml><?xml version="1.0" encoding="utf-8"?>
<p:tagLst xmlns:a="http://schemas.openxmlformats.org/drawingml/2006/main" xmlns:r="http://schemas.openxmlformats.org/officeDocument/2006/relationships" xmlns:p="http://schemas.openxmlformats.org/presentationml/2006/main">
  <p:tag name="PA" val="v5.2.9"/>
</p:tagLst>
</file>

<file path=ppt/tags/tag176.xml><?xml version="1.0" encoding="utf-8"?>
<p:tagLst xmlns:a="http://schemas.openxmlformats.org/drawingml/2006/main" xmlns:r="http://schemas.openxmlformats.org/officeDocument/2006/relationships" xmlns:p="http://schemas.openxmlformats.org/presentationml/2006/main">
  <p:tag name="PA" val="v5.2.9"/>
</p:tagLst>
</file>

<file path=ppt/tags/tag177.xml><?xml version="1.0" encoding="utf-8"?>
<p:tagLst xmlns:a="http://schemas.openxmlformats.org/drawingml/2006/main" xmlns:r="http://schemas.openxmlformats.org/officeDocument/2006/relationships" xmlns:p="http://schemas.openxmlformats.org/presentationml/2006/main">
  <p:tag name="PA" val="v5.2.9"/>
</p:tagLst>
</file>

<file path=ppt/tags/tag178.xml><?xml version="1.0" encoding="utf-8"?>
<p:tagLst xmlns:a="http://schemas.openxmlformats.org/drawingml/2006/main" xmlns:r="http://schemas.openxmlformats.org/officeDocument/2006/relationships" xmlns:p="http://schemas.openxmlformats.org/presentationml/2006/main">
  <p:tag name="PA" val="v5.2.9"/>
</p:tagLst>
</file>

<file path=ppt/tags/tag179.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80.xml><?xml version="1.0" encoding="utf-8"?>
<p:tagLst xmlns:a="http://schemas.openxmlformats.org/drawingml/2006/main" xmlns:r="http://schemas.openxmlformats.org/officeDocument/2006/relationships" xmlns:p="http://schemas.openxmlformats.org/presentationml/2006/main">
  <p:tag name="PA" val="v5.2.9"/>
</p:tagLst>
</file>

<file path=ppt/tags/tag181.xml><?xml version="1.0" encoding="utf-8"?>
<p:tagLst xmlns:a="http://schemas.openxmlformats.org/drawingml/2006/main" xmlns:r="http://schemas.openxmlformats.org/officeDocument/2006/relationships" xmlns:p="http://schemas.openxmlformats.org/presentationml/2006/main">
  <p:tag name="PA" val="v5.2.9"/>
</p:tagLst>
</file>

<file path=ppt/tags/tag182.xml><?xml version="1.0" encoding="utf-8"?>
<p:tagLst xmlns:a="http://schemas.openxmlformats.org/drawingml/2006/main" xmlns:r="http://schemas.openxmlformats.org/officeDocument/2006/relationships" xmlns:p="http://schemas.openxmlformats.org/presentationml/2006/main">
  <p:tag name="PA" val="v5.2.9"/>
</p:tagLst>
</file>

<file path=ppt/tags/tag183.xml><?xml version="1.0" encoding="utf-8"?>
<p:tagLst xmlns:a="http://schemas.openxmlformats.org/drawingml/2006/main" xmlns:r="http://schemas.openxmlformats.org/officeDocument/2006/relationships" xmlns:p="http://schemas.openxmlformats.org/presentationml/2006/main">
  <p:tag name="PA" val="v5.2.9"/>
</p:tagLst>
</file>

<file path=ppt/tags/tag184.xml><?xml version="1.0" encoding="utf-8"?>
<p:tagLst xmlns:a="http://schemas.openxmlformats.org/drawingml/2006/main" xmlns:r="http://schemas.openxmlformats.org/officeDocument/2006/relationships" xmlns:p="http://schemas.openxmlformats.org/presentationml/2006/main">
  <p:tag name="PA" val="v5.2.9"/>
</p:tagLst>
</file>

<file path=ppt/tags/tag185.xml><?xml version="1.0" encoding="utf-8"?>
<p:tagLst xmlns:a="http://schemas.openxmlformats.org/drawingml/2006/main" xmlns:r="http://schemas.openxmlformats.org/officeDocument/2006/relationships" xmlns:p="http://schemas.openxmlformats.org/presentationml/2006/main">
  <p:tag name="PA" val="v5.2.9"/>
</p:tagLst>
</file>

<file path=ppt/tags/tag186.xml><?xml version="1.0" encoding="utf-8"?>
<p:tagLst xmlns:a="http://schemas.openxmlformats.org/drawingml/2006/main" xmlns:r="http://schemas.openxmlformats.org/officeDocument/2006/relationships" xmlns:p="http://schemas.openxmlformats.org/presentationml/2006/main">
  <p:tag name="PA" val="v5.2.9"/>
</p:tagLst>
</file>

<file path=ppt/tags/tag187.xml><?xml version="1.0" encoding="utf-8"?>
<p:tagLst xmlns:a="http://schemas.openxmlformats.org/drawingml/2006/main" xmlns:r="http://schemas.openxmlformats.org/officeDocument/2006/relationships" xmlns:p="http://schemas.openxmlformats.org/presentationml/2006/main">
  <p:tag name="PA" val="v5.2.9"/>
</p:tagLst>
</file>

<file path=ppt/tags/tag188.xml><?xml version="1.0" encoding="utf-8"?>
<p:tagLst xmlns:a="http://schemas.openxmlformats.org/drawingml/2006/main" xmlns:r="http://schemas.openxmlformats.org/officeDocument/2006/relationships" xmlns:p="http://schemas.openxmlformats.org/presentationml/2006/main">
  <p:tag name="PA" val="v5.2.9"/>
</p:tagLst>
</file>

<file path=ppt/tags/tag189.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190.xml><?xml version="1.0" encoding="utf-8"?>
<p:tagLst xmlns:a="http://schemas.openxmlformats.org/drawingml/2006/main" xmlns:r="http://schemas.openxmlformats.org/officeDocument/2006/relationships" xmlns:p="http://schemas.openxmlformats.org/presentationml/2006/main">
  <p:tag name="PA" val="v5.2.9"/>
</p:tagLst>
</file>

<file path=ppt/tags/tag191.xml><?xml version="1.0" encoding="utf-8"?>
<p:tagLst xmlns:a="http://schemas.openxmlformats.org/drawingml/2006/main" xmlns:r="http://schemas.openxmlformats.org/officeDocument/2006/relationships" xmlns:p="http://schemas.openxmlformats.org/presentationml/2006/main">
  <p:tag name="PA" val="v5.2.9"/>
</p:tagLst>
</file>

<file path=ppt/tags/tag192.xml><?xml version="1.0" encoding="utf-8"?>
<p:tagLst xmlns:a="http://schemas.openxmlformats.org/drawingml/2006/main" xmlns:r="http://schemas.openxmlformats.org/officeDocument/2006/relationships" xmlns:p="http://schemas.openxmlformats.org/presentationml/2006/main">
  <p:tag name="PA" val="v5.2.9"/>
</p:tagLst>
</file>

<file path=ppt/tags/tag193.xml><?xml version="1.0" encoding="utf-8"?>
<p:tagLst xmlns:a="http://schemas.openxmlformats.org/drawingml/2006/main" xmlns:r="http://schemas.openxmlformats.org/officeDocument/2006/relationships" xmlns:p="http://schemas.openxmlformats.org/presentationml/2006/main">
  <p:tag name="PA" val="v5.2.9"/>
</p:tagLst>
</file>

<file path=ppt/tags/tag194.xml><?xml version="1.0" encoding="utf-8"?>
<p:tagLst xmlns:a="http://schemas.openxmlformats.org/drawingml/2006/main" xmlns:r="http://schemas.openxmlformats.org/officeDocument/2006/relationships" xmlns:p="http://schemas.openxmlformats.org/presentationml/2006/main">
  <p:tag name="PA" val="v5.2.9"/>
</p:tagLst>
</file>

<file path=ppt/tags/tag195.xml><?xml version="1.0" encoding="utf-8"?>
<p:tagLst xmlns:a="http://schemas.openxmlformats.org/drawingml/2006/main" xmlns:r="http://schemas.openxmlformats.org/officeDocument/2006/relationships" xmlns:p="http://schemas.openxmlformats.org/presentationml/2006/main">
  <p:tag name="PA" val="v5.2.9"/>
</p:tagLst>
</file>

<file path=ppt/tags/tag196.xml><?xml version="1.0" encoding="utf-8"?>
<p:tagLst xmlns:a="http://schemas.openxmlformats.org/drawingml/2006/main" xmlns:r="http://schemas.openxmlformats.org/officeDocument/2006/relationships" xmlns:p="http://schemas.openxmlformats.org/presentationml/2006/main">
  <p:tag name="PA" val="v5.2.9"/>
</p:tagLst>
</file>

<file path=ppt/tags/tag197.xml><?xml version="1.0" encoding="utf-8"?>
<p:tagLst xmlns:a="http://schemas.openxmlformats.org/drawingml/2006/main" xmlns:r="http://schemas.openxmlformats.org/officeDocument/2006/relationships" xmlns:p="http://schemas.openxmlformats.org/presentationml/2006/main">
  <p:tag name="PA" val="v5.2.9"/>
</p:tagLst>
</file>

<file path=ppt/tags/tag198.xml><?xml version="1.0" encoding="utf-8"?>
<p:tagLst xmlns:a="http://schemas.openxmlformats.org/drawingml/2006/main" xmlns:r="http://schemas.openxmlformats.org/officeDocument/2006/relationships" xmlns:p="http://schemas.openxmlformats.org/presentationml/2006/main">
  <p:tag name="PA" val="v5.2.9"/>
</p:tagLst>
</file>

<file path=ppt/tags/tag19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00.xml><?xml version="1.0" encoding="utf-8"?>
<p:tagLst xmlns:a="http://schemas.openxmlformats.org/drawingml/2006/main" xmlns:r="http://schemas.openxmlformats.org/officeDocument/2006/relationships" xmlns:p="http://schemas.openxmlformats.org/presentationml/2006/main">
  <p:tag name="PA" val="v5.2.9"/>
</p:tagLst>
</file>

<file path=ppt/tags/tag201.xml><?xml version="1.0" encoding="utf-8"?>
<p:tagLst xmlns:a="http://schemas.openxmlformats.org/drawingml/2006/main" xmlns:r="http://schemas.openxmlformats.org/officeDocument/2006/relationships" xmlns:p="http://schemas.openxmlformats.org/presentationml/2006/main">
  <p:tag name="PA" val="v5.2.9"/>
</p:tagLst>
</file>

<file path=ppt/tags/tag202.xml><?xml version="1.0" encoding="utf-8"?>
<p:tagLst xmlns:a="http://schemas.openxmlformats.org/drawingml/2006/main" xmlns:r="http://schemas.openxmlformats.org/officeDocument/2006/relationships" xmlns:p="http://schemas.openxmlformats.org/presentationml/2006/main">
  <p:tag name="PA" val="v5.2.9"/>
</p:tagLst>
</file>

<file path=ppt/tags/tag203.xml><?xml version="1.0" encoding="utf-8"?>
<p:tagLst xmlns:a="http://schemas.openxmlformats.org/drawingml/2006/main" xmlns:r="http://schemas.openxmlformats.org/officeDocument/2006/relationships" xmlns:p="http://schemas.openxmlformats.org/presentationml/2006/main">
  <p:tag name="PA" val="v5.2.9"/>
</p:tagLst>
</file>

<file path=ppt/tags/tag204.xml><?xml version="1.0" encoding="utf-8"?>
<p:tagLst xmlns:a="http://schemas.openxmlformats.org/drawingml/2006/main" xmlns:r="http://schemas.openxmlformats.org/officeDocument/2006/relationships" xmlns:p="http://schemas.openxmlformats.org/presentationml/2006/main">
  <p:tag name="PA" val="v5.2.9"/>
</p:tagLst>
</file>

<file path=ppt/tags/tag205.xml><?xml version="1.0" encoding="utf-8"?>
<p:tagLst xmlns:a="http://schemas.openxmlformats.org/drawingml/2006/main" xmlns:r="http://schemas.openxmlformats.org/officeDocument/2006/relationships" xmlns:p="http://schemas.openxmlformats.org/presentationml/2006/main">
  <p:tag name="PA" val="v5.2.9"/>
</p:tagLst>
</file>

<file path=ppt/tags/tag206.xml><?xml version="1.0" encoding="utf-8"?>
<p:tagLst xmlns:a="http://schemas.openxmlformats.org/drawingml/2006/main" xmlns:r="http://schemas.openxmlformats.org/officeDocument/2006/relationships" xmlns:p="http://schemas.openxmlformats.org/presentationml/2006/main">
  <p:tag name="PA" val="v5.2.9"/>
</p:tagLst>
</file>

<file path=ppt/tags/tag207.xml><?xml version="1.0" encoding="utf-8"?>
<p:tagLst xmlns:a="http://schemas.openxmlformats.org/drawingml/2006/main" xmlns:r="http://schemas.openxmlformats.org/officeDocument/2006/relationships" xmlns:p="http://schemas.openxmlformats.org/presentationml/2006/main">
  <p:tag name="PA" val="v5.2.9"/>
</p:tagLst>
</file>

<file path=ppt/tags/tag208.xml><?xml version="1.0" encoding="utf-8"?>
<p:tagLst xmlns:a="http://schemas.openxmlformats.org/drawingml/2006/main" xmlns:r="http://schemas.openxmlformats.org/officeDocument/2006/relationships" xmlns:p="http://schemas.openxmlformats.org/presentationml/2006/main">
  <p:tag name="PA" val="v5.2.9"/>
</p:tagLst>
</file>

<file path=ppt/tags/tag209.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10.xml><?xml version="1.0" encoding="utf-8"?>
<p:tagLst xmlns:a="http://schemas.openxmlformats.org/drawingml/2006/main" xmlns:r="http://schemas.openxmlformats.org/officeDocument/2006/relationships" xmlns:p="http://schemas.openxmlformats.org/presentationml/2006/main">
  <p:tag name="PA" val="v5.2.9"/>
</p:tagLst>
</file>

<file path=ppt/tags/tag211.xml><?xml version="1.0" encoding="utf-8"?>
<p:tagLst xmlns:a="http://schemas.openxmlformats.org/drawingml/2006/main" xmlns:r="http://schemas.openxmlformats.org/officeDocument/2006/relationships" xmlns:p="http://schemas.openxmlformats.org/presentationml/2006/main">
  <p:tag name="PA" val="v5.2.9"/>
</p:tagLst>
</file>

<file path=ppt/tags/tag212.xml><?xml version="1.0" encoding="utf-8"?>
<p:tagLst xmlns:a="http://schemas.openxmlformats.org/drawingml/2006/main" xmlns:r="http://schemas.openxmlformats.org/officeDocument/2006/relationships" xmlns:p="http://schemas.openxmlformats.org/presentationml/2006/main">
  <p:tag name="PA" val="v5.2.9"/>
</p:tagLst>
</file>

<file path=ppt/tags/tag213.xml><?xml version="1.0" encoding="utf-8"?>
<p:tagLst xmlns:a="http://schemas.openxmlformats.org/drawingml/2006/main" xmlns:r="http://schemas.openxmlformats.org/officeDocument/2006/relationships" xmlns:p="http://schemas.openxmlformats.org/presentationml/2006/main">
  <p:tag name="PA" val="v5.2.9"/>
</p:tagLst>
</file>

<file path=ppt/tags/tag214.xml><?xml version="1.0" encoding="utf-8"?>
<p:tagLst xmlns:a="http://schemas.openxmlformats.org/drawingml/2006/main" xmlns:r="http://schemas.openxmlformats.org/officeDocument/2006/relationships" xmlns:p="http://schemas.openxmlformats.org/presentationml/2006/main">
  <p:tag name="PA" val="v5.2.9"/>
</p:tagLst>
</file>

<file path=ppt/tags/tag215.xml><?xml version="1.0" encoding="utf-8"?>
<p:tagLst xmlns:a="http://schemas.openxmlformats.org/drawingml/2006/main" xmlns:r="http://schemas.openxmlformats.org/officeDocument/2006/relationships" xmlns:p="http://schemas.openxmlformats.org/presentationml/2006/main">
  <p:tag name="PA" val="v5.2.9"/>
</p:tagLst>
</file>

<file path=ppt/tags/tag216.xml><?xml version="1.0" encoding="utf-8"?>
<p:tagLst xmlns:a="http://schemas.openxmlformats.org/drawingml/2006/main" xmlns:r="http://schemas.openxmlformats.org/officeDocument/2006/relationships" xmlns:p="http://schemas.openxmlformats.org/presentationml/2006/main">
  <p:tag name="PA" val="v5.2.9"/>
</p:tagLst>
</file>

<file path=ppt/tags/tag217.xml><?xml version="1.0" encoding="utf-8"?>
<p:tagLst xmlns:a="http://schemas.openxmlformats.org/drawingml/2006/main" xmlns:r="http://schemas.openxmlformats.org/officeDocument/2006/relationships" xmlns:p="http://schemas.openxmlformats.org/presentationml/2006/main">
  <p:tag name="PA" val="v5.2.9"/>
</p:tagLst>
</file>

<file path=ppt/tags/tag218.xml><?xml version="1.0" encoding="utf-8"?>
<p:tagLst xmlns:a="http://schemas.openxmlformats.org/drawingml/2006/main" xmlns:r="http://schemas.openxmlformats.org/officeDocument/2006/relationships" xmlns:p="http://schemas.openxmlformats.org/presentationml/2006/main">
  <p:tag name="PA" val="v5.2.9"/>
</p:tagLst>
</file>

<file path=ppt/tags/tag219.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20.xml><?xml version="1.0" encoding="utf-8"?>
<p:tagLst xmlns:a="http://schemas.openxmlformats.org/drawingml/2006/main" xmlns:r="http://schemas.openxmlformats.org/officeDocument/2006/relationships" xmlns:p="http://schemas.openxmlformats.org/presentationml/2006/main">
  <p:tag name="PA" val="v5.2.9"/>
</p:tagLst>
</file>

<file path=ppt/tags/tag221.xml><?xml version="1.0" encoding="utf-8"?>
<p:tagLst xmlns:a="http://schemas.openxmlformats.org/drawingml/2006/main" xmlns:r="http://schemas.openxmlformats.org/officeDocument/2006/relationships" xmlns:p="http://schemas.openxmlformats.org/presentationml/2006/main">
  <p:tag name="PA" val="v5.2.9"/>
</p:tagLst>
</file>

<file path=ppt/tags/tag222.xml><?xml version="1.0" encoding="utf-8"?>
<p:tagLst xmlns:a="http://schemas.openxmlformats.org/drawingml/2006/main" xmlns:r="http://schemas.openxmlformats.org/officeDocument/2006/relationships" xmlns:p="http://schemas.openxmlformats.org/presentationml/2006/main">
  <p:tag name="PA" val="v5.2.9"/>
</p:tagLst>
</file>

<file path=ppt/tags/tag223.xml><?xml version="1.0" encoding="utf-8"?>
<p:tagLst xmlns:a="http://schemas.openxmlformats.org/drawingml/2006/main" xmlns:r="http://schemas.openxmlformats.org/officeDocument/2006/relationships" xmlns:p="http://schemas.openxmlformats.org/presentationml/2006/main">
  <p:tag name="PA" val="v5.2.9"/>
</p:tagLst>
</file>

<file path=ppt/tags/tag224.xml><?xml version="1.0" encoding="utf-8"?>
<p:tagLst xmlns:a="http://schemas.openxmlformats.org/drawingml/2006/main" xmlns:r="http://schemas.openxmlformats.org/officeDocument/2006/relationships" xmlns:p="http://schemas.openxmlformats.org/presentationml/2006/main">
  <p:tag name="PA" val="v5.2.9"/>
</p:tagLst>
</file>

<file path=ppt/tags/tag225.xml><?xml version="1.0" encoding="utf-8"?>
<p:tagLst xmlns:a="http://schemas.openxmlformats.org/drawingml/2006/main" xmlns:r="http://schemas.openxmlformats.org/officeDocument/2006/relationships" xmlns:p="http://schemas.openxmlformats.org/presentationml/2006/main">
  <p:tag name="PA" val="v5.2.9"/>
</p:tagLst>
</file>

<file path=ppt/tags/tag226.xml><?xml version="1.0" encoding="utf-8"?>
<p:tagLst xmlns:a="http://schemas.openxmlformats.org/drawingml/2006/main" xmlns:r="http://schemas.openxmlformats.org/officeDocument/2006/relationships" xmlns:p="http://schemas.openxmlformats.org/presentationml/2006/main">
  <p:tag name="PA" val="v5.2.9"/>
</p:tagLst>
</file>

<file path=ppt/tags/tag227.xml><?xml version="1.0" encoding="utf-8"?>
<p:tagLst xmlns:a="http://schemas.openxmlformats.org/drawingml/2006/main" xmlns:r="http://schemas.openxmlformats.org/officeDocument/2006/relationships" xmlns:p="http://schemas.openxmlformats.org/presentationml/2006/main">
  <p:tag name="PA" val="v5.2.9"/>
</p:tagLst>
</file>

<file path=ppt/tags/tag228.xml><?xml version="1.0" encoding="utf-8"?>
<p:tagLst xmlns:a="http://schemas.openxmlformats.org/drawingml/2006/main" xmlns:r="http://schemas.openxmlformats.org/officeDocument/2006/relationships" xmlns:p="http://schemas.openxmlformats.org/presentationml/2006/main">
  <p:tag name="PA" val="v5.2.9"/>
</p:tagLst>
</file>

<file path=ppt/tags/tag229.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30.xml><?xml version="1.0" encoding="utf-8"?>
<p:tagLst xmlns:a="http://schemas.openxmlformats.org/drawingml/2006/main" xmlns:r="http://schemas.openxmlformats.org/officeDocument/2006/relationships" xmlns:p="http://schemas.openxmlformats.org/presentationml/2006/main">
  <p:tag name="PA" val="v5.2.9"/>
</p:tagLst>
</file>

<file path=ppt/tags/tag231.xml><?xml version="1.0" encoding="utf-8"?>
<p:tagLst xmlns:a="http://schemas.openxmlformats.org/drawingml/2006/main" xmlns:r="http://schemas.openxmlformats.org/officeDocument/2006/relationships" xmlns:p="http://schemas.openxmlformats.org/presentationml/2006/main">
  <p:tag name="PA" val="v5.2.9"/>
</p:tagLst>
</file>

<file path=ppt/tags/tag232.xml><?xml version="1.0" encoding="utf-8"?>
<p:tagLst xmlns:a="http://schemas.openxmlformats.org/drawingml/2006/main" xmlns:r="http://schemas.openxmlformats.org/officeDocument/2006/relationships" xmlns:p="http://schemas.openxmlformats.org/presentationml/2006/main">
  <p:tag name="PA" val="v5.2.9"/>
</p:tagLst>
</file>

<file path=ppt/tags/tag233.xml><?xml version="1.0" encoding="utf-8"?>
<p:tagLst xmlns:a="http://schemas.openxmlformats.org/drawingml/2006/main" xmlns:r="http://schemas.openxmlformats.org/officeDocument/2006/relationships" xmlns:p="http://schemas.openxmlformats.org/presentationml/2006/main">
  <p:tag name="PA" val="v5.2.9"/>
</p:tagLst>
</file>

<file path=ppt/tags/tag234.xml><?xml version="1.0" encoding="utf-8"?>
<p:tagLst xmlns:a="http://schemas.openxmlformats.org/drawingml/2006/main" xmlns:r="http://schemas.openxmlformats.org/officeDocument/2006/relationships" xmlns:p="http://schemas.openxmlformats.org/presentationml/2006/main">
  <p:tag name="PA" val="v5.2.9"/>
</p:tagLst>
</file>

<file path=ppt/tags/tag235.xml><?xml version="1.0" encoding="utf-8"?>
<p:tagLst xmlns:a="http://schemas.openxmlformats.org/drawingml/2006/main" xmlns:r="http://schemas.openxmlformats.org/officeDocument/2006/relationships" xmlns:p="http://schemas.openxmlformats.org/presentationml/2006/main">
  <p:tag name="PA" val="v5.2.9"/>
</p:tagLst>
</file>

<file path=ppt/tags/tag236.xml><?xml version="1.0" encoding="utf-8"?>
<p:tagLst xmlns:a="http://schemas.openxmlformats.org/drawingml/2006/main" xmlns:r="http://schemas.openxmlformats.org/officeDocument/2006/relationships" xmlns:p="http://schemas.openxmlformats.org/presentationml/2006/main">
  <p:tag name="PA" val="v5.2.9"/>
</p:tagLst>
</file>

<file path=ppt/tags/tag237.xml><?xml version="1.0" encoding="utf-8"?>
<p:tagLst xmlns:a="http://schemas.openxmlformats.org/drawingml/2006/main" xmlns:r="http://schemas.openxmlformats.org/officeDocument/2006/relationships" xmlns:p="http://schemas.openxmlformats.org/presentationml/2006/main">
  <p:tag name="PA" val="v5.2.9"/>
</p:tagLst>
</file>

<file path=ppt/tags/tag238.xml><?xml version="1.0" encoding="utf-8"?>
<p:tagLst xmlns:a="http://schemas.openxmlformats.org/drawingml/2006/main" xmlns:r="http://schemas.openxmlformats.org/officeDocument/2006/relationships" xmlns:p="http://schemas.openxmlformats.org/presentationml/2006/main">
  <p:tag name="PA" val="v5.2.9"/>
</p:tagLst>
</file>

<file path=ppt/tags/tag239.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40.xml><?xml version="1.0" encoding="utf-8"?>
<p:tagLst xmlns:a="http://schemas.openxmlformats.org/drawingml/2006/main" xmlns:r="http://schemas.openxmlformats.org/officeDocument/2006/relationships" xmlns:p="http://schemas.openxmlformats.org/presentationml/2006/main">
  <p:tag name="PA" val="v5.2.9"/>
</p:tagLst>
</file>

<file path=ppt/tags/tag241.xml><?xml version="1.0" encoding="utf-8"?>
<p:tagLst xmlns:a="http://schemas.openxmlformats.org/drawingml/2006/main" xmlns:r="http://schemas.openxmlformats.org/officeDocument/2006/relationships" xmlns:p="http://schemas.openxmlformats.org/presentationml/2006/main">
  <p:tag name="PA" val="v5.2.9"/>
</p:tagLst>
</file>

<file path=ppt/tags/tag242.xml><?xml version="1.0" encoding="utf-8"?>
<p:tagLst xmlns:a="http://schemas.openxmlformats.org/drawingml/2006/main" xmlns:r="http://schemas.openxmlformats.org/officeDocument/2006/relationships" xmlns:p="http://schemas.openxmlformats.org/presentationml/2006/main">
  <p:tag name="PA" val="v5.2.9"/>
</p:tagLst>
</file>

<file path=ppt/tags/tag243.xml><?xml version="1.0" encoding="utf-8"?>
<p:tagLst xmlns:a="http://schemas.openxmlformats.org/drawingml/2006/main" xmlns:r="http://schemas.openxmlformats.org/officeDocument/2006/relationships" xmlns:p="http://schemas.openxmlformats.org/presentationml/2006/main">
  <p:tag name="PA" val="v5.2.9"/>
</p:tagLst>
</file>

<file path=ppt/tags/tag244.xml><?xml version="1.0" encoding="utf-8"?>
<p:tagLst xmlns:a="http://schemas.openxmlformats.org/drawingml/2006/main" xmlns:r="http://schemas.openxmlformats.org/officeDocument/2006/relationships" xmlns:p="http://schemas.openxmlformats.org/presentationml/2006/main">
  <p:tag name="PA" val="v5.2.9"/>
</p:tagLst>
</file>

<file path=ppt/tags/tag245.xml><?xml version="1.0" encoding="utf-8"?>
<p:tagLst xmlns:a="http://schemas.openxmlformats.org/drawingml/2006/main" xmlns:r="http://schemas.openxmlformats.org/officeDocument/2006/relationships" xmlns:p="http://schemas.openxmlformats.org/presentationml/2006/main">
  <p:tag name="PA" val="v5.2.9"/>
</p:tagLst>
</file>

<file path=ppt/tags/tag246.xml><?xml version="1.0" encoding="utf-8"?>
<p:tagLst xmlns:a="http://schemas.openxmlformats.org/drawingml/2006/main" xmlns:r="http://schemas.openxmlformats.org/officeDocument/2006/relationships" xmlns:p="http://schemas.openxmlformats.org/presentationml/2006/main">
  <p:tag name="PA" val="v5.2.9"/>
</p:tagLst>
</file>

<file path=ppt/tags/tag247.xml><?xml version="1.0" encoding="utf-8"?>
<p:tagLst xmlns:a="http://schemas.openxmlformats.org/drawingml/2006/main" xmlns:r="http://schemas.openxmlformats.org/officeDocument/2006/relationships" xmlns:p="http://schemas.openxmlformats.org/presentationml/2006/main">
  <p:tag name="PA" val="v5.2.9"/>
</p:tagLst>
</file>

<file path=ppt/tags/tag248.xml><?xml version="1.0" encoding="utf-8"?>
<p:tagLst xmlns:a="http://schemas.openxmlformats.org/drawingml/2006/main" xmlns:r="http://schemas.openxmlformats.org/officeDocument/2006/relationships" xmlns:p="http://schemas.openxmlformats.org/presentationml/2006/main">
  <p:tag name="PA" val="v5.2.9"/>
</p:tagLst>
</file>

<file path=ppt/tags/tag249.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50.xml><?xml version="1.0" encoding="utf-8"?>
<p:tagLst xmlns:a="http://schemas.openxmlformats.org/drawingml/2006/main" xmlns:r="http://schemas.openxmlformats.org/officeDocument/2006/relationships" xmlns:p="http://schemas.openxmlformats.org/presentationml/2006/main">
  <p:tag name="PA" val="v5.2.9"/>
</p:tagLst>
</file>

<file path=ppt/tags/tag251.xml><?xml version="1.0" encoding="utf-8"?>
<p:tagLst xmlns:a="http://schemas.openxmlformats.org/drawingml/2006/main" xmlns:r="http://schemas.openxmlformats.org/officeDocument/2006/relationships" xmlns:p="http://schemas.openxmlformats.org/presentationml/2006/main">
  <p:tag name="PA" val="v5.2.9"/>
</p:tagLst>
</file>

<file path=ppt/tags/tag252.xml><?xml version="1.0" encoding="utf-8"?>
<p:tagLst xmlns:a="http://schemas.openxmlformats.org/drawingml/2006/main" xmlns:r="http://schemas.openxmlformats.org/officeDocument/2006/relationships" xmlns:p="http://schemas.openxmlformats.org/presentationml/2006/main">
  <p:tag name="PA" val="v5.2.9"/>
</p:tagLst>
</file>

<file path=ppt/tags/tag253.xml><?xml version="1.0" encoding="utf-8"?>
<p:tagLst xmlns:a="http://schemas.openxmlformats.org/drawingml/2006/main" xmlns:r="http://schemas.openxmlformats.org/officeDocument/2006/relationships" xmlns:p="http://schemas.openxmlformats.org/presentationml/2006/main">
  <p:tag name="PA" val="v5.2.9"/>
</p:tagLst>
</file>

<file path=ppt/tags/tag254.xml><?xml version="1.0" encoding="utf-8"?>
<p:tagLst xmlns:a="http://schemas.openxmlformats.org/drawingml/2006/main" xmlns:r="http://schemas.openxmlformats.org/officeDocument/2006/relationships" xmlns:p="http://schemas.openxmlformats.org/presentationml/2006/main">
  <p:tag name="PA" val="v5.2.9"/>
</p:tagLst>
</file>

<file path=ppt/tags/tag255.xml><?xml version="1.0" encoding="utf-8"?>
<p:tagLst xmlns:a="http://schemas.openxmlformats.org/drawingml/2006/main" xmlns:r="http://schemas.openxmlformats.org/officeDocument/2006/relationships" xmlns:p="http://schemas.openxmlformats.org/presentationml/2006/main">
  <p:tag name="PA" val="v5.2.9"/>
</p:tagLst>
</file>

<file path=ppt/tags/tag256.xml><?xml version="1.0" encoding="utf-8"?>
<p:tagLst xmlns:a="http://schemas.openxmlformats.org/drawingml/2006/main" xmlns:r="http://schemas.openxmlformats.org/officeDocument/2006/relationships" xmlns:p="http://schemas.openxmlformats.org/presentationml/2006/main">
  <p:tag name="PA" val="v5.2.9"/>
</p:tagLst>
</file>

<file path=ppt/tags/tag257.xml><?xml version="1.0" encoding="utf-8"?>
<p:tagLst xmlns:a="http://schemas.openxmlformats.org/drawingml/2006/main" xmlns:r="http://schemas.openxmlformats.org/officeDocument/2006/relationships" xmlns:p="http://schemas.openxmlformats.org/presentationml/2006/main">
  <p:tag name="PA" val="v5.2.9"/>
</p:tagLst>
</file>

<file path=ppt/tags/tag258.xml><?xml version="1.0" encoding="utf-8"?>
<p:tagLst xmlns:a="http://schemas.openxmlformats.org/drawingml/2006/main" xmlns:r="http://schemas.openxmlformats.org/officeDocument/2006/relationships" xmlns:p="http://schemas.openxmlformats.org/presentationml/2006/main">
  <p:tag name="PA" val="v5.2.9"/>
</p:tagLst>
</file>

<file path=ppt/tags/tag259.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60.xml><?xml version="1.0" encoding="utf-8"?>
<p:tagLst xmlns:a="http://schemas.openxmlformats.org/drawingml/2006/main" xmlns:r="http://schemas.openxmlformats.org/officeDocument/2006/relationships" xmlns:p="http://schemas.openxmlformats.org/presentationml/2006/main">
  <p:tag name="PA" val="v5.2.9"/>
</p:tagLst>
</file>

<file path=ppt/tags/tag261.xml><?xml version="1.0" encoding="utf-8"?>
<p:tagLst xmlns:a="http://schemas.openxmlformats.org/drawingml/2006/main" xmlns:r="http://schemas.openxmlformats.org/officeDocument/2006/relationships" xmlns:p="http://schemas.openxmlformats.org/presentationml/2006/main">
  <p:tag name="PA" val="v5.2.9"/>
</p:tagLst>
</file>

<file path=ppt/tags/tag262.xml><?xml version="1.0" encoding="utf-8"?>
<p:tagLst xmlns:a="http://schemas.openxmlformats.org/drawingml/2006/main" xmlns:r="http://schemas.openxmlformats.org/officeDocument/2006/relationships" xmlns:p="http://schemas.openxmlformats.org/presentationml/2006/main">
  <p:tag name="PA" val="v5.2.9"/>
</p:tagLst>
</file>

<file path=ppt/tags/tag263.xml><?xml version="1.0" encoding="utf-8"?>
<p:tagLst xmlns:a="http://schemas.openxmlformats.org/drawingml/2006/main" xmlns:r="http://schemas.openxmlformats.org/officeDocument/2006/relationships" xmlns:p="http://schemas.openxmlformats.org/presentationml/2006/main">
  <p:tag name="PA" val="v5.2.9"/>
</p:tagLst>
</file>

<file path=ppt/tags/tag264.xml><?xml version="1.0" encoding="utf-8"?>
<p:tagLst xmlns:a="http://schemas.openxmlformats.org/drawingml/2006/main" xmlns:r="http://schemas.openxmlformats.org/officeDocument/2006/relationships" xmlns:p="http://schemas.openxmlformats.org/presentationml/2006/main">
  <p:tag name="PA" val="v5.2.9"/>
</p:tagLst>
</file>

<file path=ppt/tags/tag265.xml><?xml version="1.0" encoding="utf-8"?>
<p:tagLst xmlns:a="http://schemas.openxmlformats.org/drawingml/2006/main" xmlns:r="http://schemas.openxmlformats.org/officeDocument/2006/relationships" xmlns:p="http://schemas.openxmlformats.org/presentationml/2006/main">
  <p:tag name="PA" val="v5.2.9"/>
</p:tagLst>
</file>

<file path=ppt/tags/tag266.xml><?xml version="1.0" encoding="utf-8"?>
<p:tagLst xmlns:a="http://schemas.openxmlformats.org/drawingml/2006/main" xmlns:r="http://schemas.openxmlformats.org/officeDocument/2006/relationships" xmlns:p="http://schemas.openxmlformats.org/presentationml/2006/main">
  <p:tag name="PA" val="v5.2.9"/>
</p:tagLst>
</file>

<file path=ppt/tags/tag267.xml><?xml version="1.0" encoding="utf-8"?>
<p:tagLst xmlns:a="http://schemas.openxmlformats.org/drawingml/2006/main" xmlns:r="http://schemas.openxmlformats.org/officeDocument/2006/relationships" xmlns:p="http://schemas.openxmlformats.org/presentationml/2006/main">
  <p:tag name="PA" val="v5.2.9"/>
</p:tagLst>
</file>

<file path=ppt/tags/tag268.xml><?xml version="1.0" encoding="utf-8"?>
<p:tagLst xmlns:a="http://schemas.openxmlformats.org/drawingml/2006/main" xmlns:r="http://schemas.openxmlformats.org/officeDocument/2006/relationships" xmlns:p="http://schemas.openxmlformats.org/presentationml/2006/main">
  <p:tag name="PA" val="v5.2.9"/>
</p:tagLst>
</file>

<file path=ppt/tags/tag269.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70.xml><?xml version="1.0" encoding="utf-8"?>
<p:tagLst xmlns:a="http://schemas.openxmlformats.org/drawingml/2006/main" xmlns:r="http://schemas.openxmlformats.org/officeDocument/2006/relationships" xmlns:p="http://schemas.openxmlformats.org/presentationml/2006/main">
  <p:tag name="PA" val="v5.2.9"/>
</p:tagLst>
</file>

<file path=ppt/tags/tag271.xml><?xml version="1.0" encoding="utf-8"?>
<p:tagLst xmlns:a="http://schemas.openxmlformats.org/drawingml/2006/main" xmlns:r="http://schemas.openxmlformats.org/officeDocument/2006/relationships" xmlns:p="http://schemas.openxmlformats.org/presentationml/2006/main">
  <p:tag name="PA" val="v5.2.9"/>
</p:tagLst>
</file>

<file path=ppt/tags/tag272.xml><?xml version="1.0" encoding="utf-8"?>
<p:tagLst xmlns:a="http://schemas.openxmlformats.org/drawingml/2006/main" xmlns:r="http://schemas.openxmlformats.org/officeDocument/2006/relationships" xmlns:p="http://schemas.openxmlformats.org/presentationml/2006/main">
  <p:tag name="PA" val="v5.2.9"/>
</p:tagLst>
</file>

<file path=ppt/tags/tag273.xml><?xml version="1.0" encoding="utf-8"?>
<p:tagLst xmlns:a="http://schemas.openxmlformats.org/drawingml/2006/main" xmlns:r="http://schemas.openxmlformats.org/officeDocument/2006/relationships" xmlns:p="http://schemas.openxmlformats.org/presentationml/2006/main">
  <p:tag name="PA" val="v5.2.9"/>
</p:tagLst>
</file>

<file path=ppt/tags/tag274.xml><?xml version="1.0" encoding="utf-8"?>
<p:tagLst xmlns:a="http://schemas.openxmlformats.org/drawingml/2006/main" xmlns:r="http://schemas.openxmlformats.org/officeDocument/2006/relationships" xmlns:p="http://schemas.openxmlformats.org/presentationml/2006/main">
  <p:tag name="PA" val="v5.2.9"/>
</p:tagLst>
</file>

<file path=ppt/tags/tag275.xml><?xml version="1.0" encoding="utf-8"?>
<p:tagLst xmlns:a="http://schemas.openxmlformats.org/drawingml/2006/main" xmlns:r="http://schemas.openxmlformats.org/officeDocument/2006/relationships" xmlns:p="http://schemas.openxmlformats.org/presentationml/2006/main">
  <p:tag name="PA" val="v5.2.9"/>
</p:tagLst>
</file>

<file path=ppt/tags/tag276.xml><?xml version="1.0" encoding="utf-8"?>
<p:tagLst xmlns:a="http://schemas.openxmlformats.org/drawingml/2006/main" xmlns:r="http://schemas.openxmlformats.org/officeDocument/2006/relationships" xmlns:p="http://schemas.openxmlformats.org/presentationml/2006/main">
  <p:tag name="PA" val="v5.2.9"/>
</p:tagLst>
</file>

<file path=ppt/tags/tag277.xml><?xml version="1.0" encoding="utf-8"?>
<p:tagLst xmlns:a="http://schemas.openxmlformats.org/drawingml/2006/main" xmlns:r="http://schemas.openxmlformats.org/officeDocument/2006/relationships" xmlns:p="http://schemas.openxmlformats.org/presentationml/2006/main">
  <p:tag name="PA" val="v5.2.9"/>
</p:tagLst>
</file>

<file path=ppt/tags/tag278.xml><?xml version="1.0" encoding="utf-8"?>
<p:tagLst xmlns:a="http://schemas.openxmlformats.org/drawingml/2006/main" xmlns:r="http://schemas.openxmlformats.org/officeDocument/2006/relationships" xmlns:p="http://schemas.openxmlformats.org/presentationml/2006/main">
  <p:tag name="PA" val="v5.2.9"/>
</p:tagLst>
</file>

<file path=ppt/tags/tag279.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80.xml><?xml version="1.0" encoding="utf-8"?>
<p:tagLst xmlns:a="http://schemas.openxmlformats.org/drawingml/2006/main" xmlns:r="http://schemas.openxmlformats.org/officeDocument/2006/relationships" xmlns:p="http://schemas.openxmlformats.org/presentationml/2006/main">
  <p:tag name="PA" val="v5.2.9"/>
</p:tagLst>
</file>

<file path=ppt/tags/tag281.xml><?xml version="1.0" encoding="utf-8"?>
<p:tagLst xmlns:a="http://schemas.openxmlformats.org/drawingml/2006/main" xmlns:r="http://schemas.openxmlformats.org/officeDocument/2006/relationships" xmlns:p="http://schemas.openxmlformats.org/presentationml/2006/main">
  <p:tag name="PA" val="v5.2.9"/>
</p:tagLst>
</file>

<file path=ppt/tags/tag282.xml><?xml version="1.0" encoding="utf-8"?>
<p:tagLst xmlns:a="http://schemas.openxmlformats.org/drawingml/2006/main" xmlns:r="http://schemas.openxmlformats.org/officeDocument/2006/relationships" xmlns:p="http://schemas.openxmlformats.org/presentationml/2006/main">
  <p:tag name="PA" val="v5.2.9"/>
</p:tagLst>
</file>

<file path=ppt/tags/tag283.xml><?xml version="1.0" encoding="utf-8"?>
<p:tagLst xmlns:a="http://schemas.openxmlformats.org/drawingml/2006/main" xmlns:r="http://schemas.openxmlformats.org/officeDocument/2006/relationships" xmlns:p="http://schemas.openxmlformats.org/presentationml/2006/main">
  <p:tag name="PA" val="v5.2.9"/>
</p:tagLst>
</file>

<file path=ppt/tags/tag284.xml><?xml version="1.0" encoding="utf-8"?>
<p:tagLst xmlns:a="http://schemas.openxmlformats.org/drawingml/2006/main" xmlns:r="http://schemas.openxmlformats.org/officeDocument/2006/relationships" xmlns:p="http://schemas.openxmlformats.org/presentationml/2006/main">
  <p:tag name="PA" val="v5.2.9"/>
</p:tagLst>
</file>

<file path=ppt/tags/tag285.xml><?xml version="1.0" encoding="utf-8"?>
<p:tagLst xmlns:a="http://schemas.openxmlformats.org/drawingml/2006/main" xmlns:r="http://schemas.openxmlformats.org/officeDocument/2006/relationships" xmlns:p="http://schemas.openxmlformats.org/presentationml/2006/main">
  <p:tag name="PA" val="v5.2.9"/>
</p:tagLst>
</file>

<file path=ppt/tags/tag286.xml><?xml version="1.0" encoding="utf-8"?>
<p:tagLst xmlns:a="http://schemas.openxmlformats.org/drawingml/2006/main" xmlns:r="http://schemas.openxmlformats.org/officeDocument/2006/relationships" xmlns:p="http://schemas.openxmlformats.org/presentationml/2006/main">
  <p:tag name="PA" val="v5.2.9"/>
</p:tagLst>
</file>

<file path=ppt/tags/tag287.xml><?xml version="1.0" encoding="utf-8"?>
<p:tagLst xmlns:a="http://schemas.openxmlformats.org/drawingml/2006/main" xmlns:r="http://schemas.openxmlformats.org/officeDocument/2006/relationships" xmlns:p="http://schemas.openxmlformats.org/presentationml/2006/main">
  <p:tag name="PA" val="v5.2.9"/>
</p:tagLst>
</file>

<file path=ppt/tags/tag288.xml><?xml version="1.0" encoding="utf-8"?>
<p:tagLst xmlns:a="http://schemas.openxmlformats.org/drawingml/2006/main" xmlns:r="http://schemas.openxmlformats.org/officeDocument/2006/relationships" xmlns:p="http://schemas.openxmlformats.org/presentationml/2006/main">
  <p:tag name="PA" val="v5.2.9"/>
</p:tagLst>
</file>

<file path=ppt/tags/tag289.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290.xml><?xml version="1.0" encoding="utf-8"?>
<p:tagLst xmlns:a="http://schemas.openxmlformats.org/drawingml/2006/main" xmlns:r="http://schemas.openxmlformats.org/officeDocument/2006/relationships" xmlns:p="http://schemas.openxmlformats.org/presentationml/2006/main">
  <p:tag name="PA" val="v5.2.9"/>
</p:tagLst>
</file>

<file path=ppt/tags/tag291.xml><?xml version="1.0" encoding="utf-8"?>
<p:tagLst xmlns:a="http://schemas.openxmlformats.org/drawingml/2006/main" xmlns:r="http://schemas.openxmlformats.org/officeDocument/2006/relationships" xmlns:p="http://schemas.openxmlformats.org/presentationml/2006/main">
  <p:tag name="PA" val="v5.2.9"/>
</p:tagLst>
</file>

<file path=ppt/tags/tag292.xml><?xml version="1.0" encoding="utf-8"?>
<p:tagLst xmlns:a="http://schemas.openxmlformats.org/drawingml/2006/main" xmlns:r="http://schemas.openxmlformats.org/officeDocument/2006/relationships" xmlns:p="http://schemas.openxmlformats.org/presentationml/2006/main">
  <p:tag name="PA" val="v5.2.9"/>
</p:tagLst>
</file>

<file path=ppt/tags/tag293.xml><?xml version="1.0" encoding="utf-8"?>
<p:tagLst xmlns:a="http://schemas.openxmlformats.org/drawingml/2006/main" xmlns:r="http://schemas.openxmlformats.org/officeDocument/2006/relationships" xmlns:p="http://schemas.openxmlformats.org/presentationml/2006/main">
  <p:tag name="PA" val="v5.2.9"/>
</p:tagLst>
</file>

<file path=ppt/tags/tag294.xml><?xml version="1.0" encoding="utf-8"?>
<p:tagLst xmlns:a="http://schemas.openxmlformats.org/drawingml/2006/main" xmlns:r="http://schemas.openxmlformats.org/officeDocument/2006/relationships" xmlns:p="http://schemas.openxmlformats.org/presentationml/2006/main">
  <p:tag name="PA" val="v5.2.9"/>
</p:tagLst>
</file>

<file path=ppt/tags/tag295.xml><?xml version="1.0" encoding="utf-8"?>
<p:tagLst xmlns:a="http://schemas.openxmlformats.org/drawingml/2006/main" xmlns:r="http://schemas.openxmlformats.org/officeDocument/2006/relationships" xmlns:p="http://schemas.openxmlformats.org/presentationml/2006/main">
  <p:tag name="PA" val="v5.2.9"/>
</p:tagLst>
</file>

<file path=ppt/tags/tag296.xml><?xml version="1.0" encoding="utf-8"?>
<p:tagLst xmlns:a="http://schemas.openxmlformats.org/drawingml/2006/main" xmlns:r="http://schemas.openxmlformats.org/officeDocument/2006/relationships" xmlns:p="http://schemas.openxmlformats.org/presentationml/2006/main">
  <p:tag name="PA" val="v5.2.9"/>
</p:tagLst>
</file>

<file path=ppt/tags/tag297.xml><?xml version="1.0" encoding="utf-8"?>
<p:tagLst xmlns:a="http://schemas.openxmlformats.org/drawingml/2006/main" xmlns:r="http://schemas.openxmlformats.org/officeDocument/2006/relationships" xmlns:p="http://schemas.openxmlformats.org/presentationml/2006/main">
  <p:tag name="PA" val="v5.2.9"/>
</p:tagLst>
</file>

<file path=ppt/tags/tag298.xml><?xml version="1.0" encoding="utf-8"?>
<p:tagLst xmlns:a="http://schemas.openxmlformats.org/drawingml/2006/main" xmlns:r="http://schemas.openxmlformats.org/officeDocument/2006/relationships" xmlns:p="http://schemas.openxmlformats.org/presentationml/2006/main">
  <p:tag name="PA" val="v5.2.9"/>
</p:tagLst>
</file>

<file path=ppt/tags/tag29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00.xml><?xml version="1.0" encoding="utf-8"?>
<p:tagLst xmlns:a="http://schemas.openxmlformats.org/drawingml/2006/main" xmlns:r="http://schemas.openxmlformats.org/officeDocument/2006/relationships" xmlns:p="http://schemas.openxmlformats.org/presentationml/2006/main">
  <p:tag name="PA" val="v5.2.9"/>
</p:tagLst>
</file>

<file path=ppt/tags/tag301.xml><?xml version="1.0" encoding="utf-8"?>
<p:tagLst xmlns:a="http://schemas.openxmlformats.org/drawingml/2006/main" xmlns:r="http://schemas.openxmlformats.org/officeDocument/2006/relationships" xmlns:p="http://schemas.openxmlformats.org/presentationml/2006/main">
  <p:tag name="PA" val="v5.2.9"/>
</p:tagLst>
</file>

<file path=ppt/tags/tag302.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PA" val="v5.2.9"/>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5.2.9"/>
</p:tagLst>
</file>

<file path=ppt/tags/tag94.xml><?xml version="1.0" encoding="utf-8"?>
<p:tagLst xmlns:a="http://schemas.openxmlformats.org/drawingml/2006/main" xmlns:r="http://schemas.openxmlformats.org/officeDocument/2006/relationships" xmlns:p="http://schemas.openxmlformats.org/presentationml/2006/main">
  <p:tag name="PA" val="v5.2.9"/>
</p:tagLst>
</file>

<file path=ppt/tags/tag95.xml><?xml version="1.0" encoding="utf-8"?>
<p:tagLst xmlns:a="http://schemas.openxmlformats.org/drawingml/2006/main" xmlns:r="http://schemas.openxmlformats.org/officeDocument/2006/relationships" xmlns:p="http://schemas.openxmlformats.org/presentationml/2006/main">
  <p:tag name="PA" val="v5.2.9"/>
</p:tagLst>
</file>

<file path=ppt/tags/tag96.xml><?xml version="1.0" encoding="utf-8"?>
<p:tagLst xmlns:a="http://schemas.openxmlformats.org/drawingml/2006/main" xmlns:r="http://schemas.openxmlformats.org/officeDocument/2006/relationships" xmlns:p="http://schemas.openxmlformats.org/presentationml/2006/main">
  <p:tag name="PA" val="v5.2.9"/>
</p:tagLst>
</file>

<file path=ppt/tags/tag97.xml><?xml version="1.0" encoding="utf-8"?>
<p:tagLst xmlns:a="http://schemas.openxmlformats.org/drawingml/2006/main" xmlns:r="http://schemas.openxmlformats.org/officeDocument/2006/relationships" xmlns:p="http://schemas.openxmlformats.org/presentationml/2006/main">
  <p:tag name="PA" val="v5.2.9"/>
</p:tagLst>
</file>

<file path=ppt/tags/tag98.xml><?xml version="1.0" encoding="utf-8"?>
<p:tagLst xmlns:a="http://schemas.openxmlformats.org/drawingml/2006/main" xmlns:r="http://schemas.openxmlformats.org/officeDocument/2006/relationships" xmlns:p="http://schemas.openxmlformats.org/presentationml/2006/main">
  <p:tag name="PA" val="v5.2.9"/>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主题​​">
  <a:themeElements>
    <a:clrScheme name="自定义 12">
      <a:dk1>
        <a:srgbClr val="000000"/>
      </a:dk1>
      <a:lt1>
        <a:srgbClr val="FFFFFF"/>
      </a:lt1>
      <a:dk2>
        <a:srgbClr val="444D26"/>
      </a:dk2>
      <a:lt2>
        <a:srgbClr val="FEFAC9"/>
      </a:lt2>
      <a:accent1>
        <a:srgbClr val="A5B592"/>
      </a:accent1>
      <a:accent2>
        <a:srgbClr val="BD997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5780</Words>
  <Application>Microsoft Office PowerPoint</Application>
  <PresentationFormat>宽屏</PresentationFormat>
  <Paragraphs>284</Paragraphs>
  <Slides>49</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TwitterChirp</vt:lpstr>
      <vt:lpstr>等线</vt:lpstr>
      <vt:lpstr>等线 Light</vt:lpstr>
      <vt:lpstr>思源黑体</vt:lpstr>
      <vt:lpstr>字魂143号-正酷超级黑</vt:lpstr>
      <vt:lpstr>Arial</vt:lpstr>
      <vt:lpstr>Roboto</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演示文稿2</dc:title>
  <dc:creator>Administrater</dc:creator>
  <cp:lastModifiedBy>liu houzhi</cp:lastModifiedBy>
  <cp:revision>24</cp:revision>
  <dcterms:created xsi:type="dcterms:W3CDTF">2020-03-04T12:31:30Z</dcterms:created>
  <dcterms:modified xsi:type="dcterms:W3CDTF">2022-05-14T00:02:28Z</dcterms:modified>
</cp:coreProperties>
</file>