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9.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0.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1.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5.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26.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27.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8.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29.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3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31.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32.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3.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34.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35.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36.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7.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38.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39.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20" r:id="rId2"/>
    <p:sldId id="2522" r:id="rId3"/>
    <p:sldId id="1078" r:id="rId4"/>
    <p:sldId id="2526" r:id="rId5"/>
    <p:sldId id="2527" r:id="rId6"/>
    <p:sldId id="2528" r:id="rId7"/>
    <p:sldId id="2529" r:id="rId8"/>
    <p:sldId id="2530" r:id="rId9"/>
    <p:sldId id="2532" r:id="rId10"/>
    <p:sldId id="2531" r:id="rId11"/>
    <p:sldId id="2533" r:id="rId12"/>
    <p:sldId id="2534" r:id="rId13"/>
    <p:sldId id="2535" r:id="rId14"/>
    <p:sldId id="2536" r:id="rId15"/>
    <p:sldId id="2537" r:id="rId16"/>
    <p:sldId id="2538" r:id="rId17"/>
    <p:sldId id="2539" r:id="rId18"/>
    <p:sldId id="2540" r:id="rId19"/>
    <p:sldId id="2541" r:id="rId20"/>
    <p:sldId id="2542" r:id="rId21"/>
    <p:sldId id="2543" r:id="rId22"/>
    <p:sldId id="2544" r:id="rId23"/>
    <p:sldId id="2545" r:id="rId24"/>
    <p:sldId id="2546" r:id="rId25"/>
    <p:sldId id="2547" r:id="rId26"/>
    <p:sldId id="2548" r:id="rId27"/>
    <p:sldId id="2549" r:id="rId28"/>
    <p:sldId id="2550" r:id="rId29"/>
    <p:sldId id="2551" r:id="rId30"/>
    <p:sldId id="2552" r:id="rId31"/>
    <p:sldId id="2553" r:id="rId32"/>
    <p:sldId id="2554" r:id="rId33"/>
    <p:sldId id="2555" r:id="rId34"/>
    <p:sldId id="2556" r:id="rId35"/>
    <p:sldId id="2557" r:id="rId36"/>
    <p:sldId id="2558" r:id="rId37"/>
    <p:sldId id="2559" r:id="rId38"/>
    <p:sldId id="2560" r:id="rId39"/>
    <p:sldId id="2561" r:id="rId40"/>
    <p:sldId id="2521"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p:restoredTop sz="86401" autoAdjust="0"/>
  </p:normalViewPr>
  <p:slideViewPr>
    <p:cSldViewPr snapToGrid="0">
      <p:cViewPr varScale="1">
        <p:scale>
          <a:sx n="96" d="100"/>
          <a:sy n="96"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5BD87-FF27-47B8-B5C6-79CA19421CA7}" type="datetimeFigureOut">
              <a:rPr lang="zh-CN" altLang="en-US" smtClean="0"/>
              <a:t>2022/2/12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7CCCA-C907-42F4-B759-0FDE8DBE4030}" type="slidenum">
              <a:rPr lang="zh-CN" altLang="en-US" smtClean="0"/>
              <a:t>‹#›</a:t>
            </a:fld>
            <a:endParaRPr lang="zh-CN" altLang="en-US"/>
          </a:p>
        </p:txBody>
      </p:sp>
    </p:spTree>
    <p:extLst>
      <p:ext uri="{BB962C8B-B14F-4D97-AF65-F5344CB8AC3E}">
        <p14:creationId xmlns:p14="http://schemas.microsoft.com/office/powerpoint/2010/main" val="113102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a:t>
            </a:fld>
            <a:endParaRPr lang="zh-CN" altLang="en-US"/>
          </a:p>
        </p:txBody>
      </p:sp>
    </p:spTree>
    <p:extLst>
      <p:ext uri="{BB962C8B-B14F-4D97-AF65-F5344CB8AC3E}">
        <p14:creationId xmlns:p14="http://schemas.microsoft.com/office/powerpoint/2010/main" val="92231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10</a:t>
            </a:fld>
            <a:endParaRPr lang="zh-CN" altLang="en-US"/>
          </a:p>
        </p:txBody>
      </p:sp>
    </p:spTree>
    <p:extLst>
      <p:ext uri="{BB962C8B-B14F-4D97-AF65-F5344CB8AC3E}">
        <p14:creationId xmlns:p14="http://schemas.microsoft.com/office/powerpoint/2010/main" val="234043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tahoma" panose="020B0604030504040204" pitchFamily="34" charset="0"/>
              </a:rPr>
              <a:t>清单</a:t>
            </a:r>
            <a:r>
              <a:rPr lang="en-US" altLang="zh-CN" b="0" i="0" dirty="0">
                <a:solidFill>
                  <a:srgbClr val="333333"/>
                </a:solidFill>
                <a:effectLst/>
                <a:latin typeface="tahoma" panose="020B0604030504040204" pitchFamily="34" charset="0"/>
              </a:rPr>
              <a:t>1</a:t>
            </a:r>
            <a:r>
              <a:rPr lang="zh-CN" altLang="en-US" b="0" i="0" dirty="0">
                <a:solidFill>
                  <a:srgbClr val="333333"/>
                </a:solidFill>
                <a:effectLst/>
                <a:latin typeface="tahoma" panose="020B0604030504040204" pitchFamily="34" charset="0"/>
              </a:rPr>
              <a:t>显示了</a:t>
            </a:r>
            <a:r>
              <a:rPr lang="en-US" altLang="zh-CN" b="0" i="0" dirty="0">
                <a:solidFill>
                  <a:srgbClr val="333333"/>
                </a:solidFill>
                <a:effectLst/>
                <a:latin typeface="tahoma" panose="020B0604030504040204" pitchFamily="34" charset="0"/>
              </a:rPr>
              <a:t>Romulus BMC</a:t>
            </a:r>
            <a:r>
              <a:rPr lang="zh-CN" altLang="en-US" b="0" i="0" dirty="0">
                <a:solidFill>
                  <a:srgbClr val="333333"/>
                </a:solidFill>
                <a:effectLst/>
                <a:latin typeface="tahoma" panose="020B0604030504040204" pitchFamily="34" charset="0"/>
              </a:rPr>
              <a:t>平台的</a:t>
            </a:r>
            <a:r>
              <a:rPr lang="en-US" altLang="zh-CN" b="0" i="0" dirty="0">
                <a:solidFill>
                  <a:srgbClr val="333333"/>
                </a:solidFill>
                <a:effectLst/>
                <a:latin typeface="tahoma" panose="020B0604030504040204" pitchFamily="34" charset="0"/>
              </a:rPr>
              <a:t>Linux</a:t>
            </a:r>
            <a:r>
              <a:rPr lang="zh-CN" altLang="en-US" b="0" i="0" dirty="0">
                <a:solidFill>
                  <a:srgbClr val="333333"/>
                </a:solidFill>
                <a:effectLst/>
                <a:latin typeface="tahoma" panose="020B0604030504040204" pitchFamily="34" charset="0"/>
              </a:rPr>
              <a:t>驱动程序中</a:t>
            </a:r>
            <a:r>
              <a:rPr lang="en-US" altLang="zh-CN" b="0" i="0" dirty="0">
                <a:solidFill>
                  <a:srgbClr val="333333"/>
                </a:solidFill>
                <a:effectLst/>
                <a:latin typeface="tahoma" panose="020B0604030504040204" pitchFamily="34" charset="0"/>
              </a:rPr>
              <a:t>GPIO</a:t>
            </a:r>
            <a:r>
              <a:rPr lang="zh-CN" altLang="en-US" b="0" i="0" dirty="0">
                <a:solidFill>
                  <a:srgbClr val="333333"/>
                </a:solidFill>
                <a:effectLst/>
                <a:latin typeface="tahoma" panose="020B0604030504040204" pitchFamily="34" charset="0"/>
              </a:rPr>
              <a:t>中断调度例程的一个例子。首先，顶层</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状态寄存器</a:t>
            </a:r>
            <a:r>
              <a:rPr lang="en-US" altLang="zh-CN" b="0" i="0" dirty="0">
                <a:solidFill>
                  <a:srgbClr val="333333"/>
                </a:solidFill>
                <a:effectLst/>
                <a:latin typeface="tahoma" panose="020B0604030504040204" pitchFamily="34" charset="0"/>
              </a:rPr>
              <a:t>(AVIC IRQ status)</a:t>
            </a:r>
            <a:r>
              <a:rPr lang="zh-CN" altLang="en-US" b="0" i="0" dirty="0">
                <a:solidFill>
                  <a:srgbClr val="333333"/>
                </a:solidFill>
                <a:effectLst/>
                <a:latin typeface="tahoma" panose="020B0604030504040204" pitchFamily="34" charset="0"/>
              </a:rPr>
              <a:t>必须返回</a:t>
            </a:r>
            <a:r>
              <a:rPr lang="en-US" altLang="zh-CN" b="0" i="0" dirty="0">
                <a:solidFill>
                  <a:srgbClr val="333333"/>
                </a:solidFill>
                <a:effectLst/>
                <a:latin typeface="tahoma" panose="020B0604030504040204" pitchFamily="34" charset="0"/>
              </a:rPr>
              <a:t>0x00100000</a:t>
            </a:r>
            <a:r>
              <a:rPr lang="zh-CN" altLang="en-US" b="0" i="0" dirty="0">
                <a:solidFill>
                  <a:srgbClr val="333333"/>
                </a:solidFill>
                <a:effectLst/>
                <a:latin typeface="tahoma" panose="020B0604030504040204" pitchFamily="34" charset="0"/>
              </a:rPr>
              <a:t>以进入链式</a:t>
            </a:r>
            <a:r>
              <a:rPr lang="en-US" altLang="zh-CN" b="0" i="0" dirty="0">
                <a:solidFill>
                  <a:srgbClr val="333333"/>
                </a:solidFill>
                <a:effectLst/>
                <a:latin typeface="tahoma" panose="020B0604030504040204" pitchFamily="34" charset="0"/>
              </a:rPr>
              <a:t>GPIO</a:t>
            </a:r>
            <a:r>
              <a:rPr lang="zh-CN" altLang="en-US" b="0" i="0" dirty="0">
                <a:solidFill>
                  <a:srgbClr val="333333"/>
                </a:solidFill>
                <a:effectLst/>
                <a:latin typeface="tahoma" panose="020B0604030504040204" pitchFamily="34" charset="0"/>
              </a:rPr>
              <a:t>总线中断处理程序。然后调用</a:t>
            </a:r>
            <a:r>
              <a:rPr lang="en-US" altLang="zh-CN" b="0" i="0" dirty="0" err="1">
                <a:solidFill>
                  <a:srgbClr val="333333"/>
                </a:solidFill>
                <a:effectLst/>
                <a:latin typeface="tahoma" panose="020B0604030504040204" pitchFamily="34" charset="0"/>
              </a:rPr>
              <a:t>aspeed_gpio_irq_handler</a:t>
            </a:r>
            <a:r>
              <a:rPr lang="zh-CN" altLang="en-US" b="0" i="0" dirty="0">
                <a:solidFill>
                  <a:srgbClr val="333333"/>
                </a:solidFill>
                <a:effectLst/>
                <a:latin typeface="tahoma" panose="020B0604030504040204" pitchFamily="34" charset="0"/>
              </a:rPr>
              <a:t>来根据</a:t>
            </a:r>
            <a:r>
              <a:rPr lang="en-US" altLang="zh-CN" b="0" i="0" dirty="0">
                <a:solidFill>
                  <a:srgbClr val="333333"/>
                </a:solidFill>
                <a:effectLst/>
                <a:latin typeface="tahoma" panose="020B0604030504040204" pitchFamily="34" charset="0"/>
              </a:rPr>
              <a:t>GPIO</a:t>
            </a:r>
            <a:r>
              <a:rPr lang="zh-CN" altLang="en-US" b="0" i="0" dirty="0">
                <a:solidFill>
                  <a:srgbClr val="333333"/>
                </a:solidFill>
                <a:effectLst/>
                <a:latin typeface="tahoma" panose="020B0604030504040204" pitchFamily="34" charset="0"/>
              </a:rPr>
              <a:t>控制器寄存器值分派到注册的设备中断处理程序</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键盘和</a:t>
            </a:r>
            <a:r>
              <a:rPr lang="en-US" altLang="zh-CN" b="0" i="0" dirty="0" err="1">
                <a:solidFill>
                  <a:srgbClr val="333333"/>
                </a:solidFill>
                <a:effectLst/>
                <a:latin typeface="tahoma" panose="020B0604030504040204" pitchFamily="34" charset="0"/>
              </a:rPr>
              <a:t>sysfs</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。循环</a:t>
            </a:r>
            <a:r>
              <a:rPr lang="en-US" altLang="zh-CN" b="0" i="0" dirty="0">
                <a:solidFill>
                  <a:srgbClr val="333333"/>
                </a:solidFill>
                <a:effectLst/>
                <a:latin typeface="tahoma" panose="020B0604030504040204" pitchFamily="34" charset="0"/>
              </a:rPr>
              <a:t>(banks)</a:t>
            </a:r>
            <a:r>
              <a:rPr lang="zh-CN" altLang="en-US" b="0" i="0" dirty="0">
                <a:solidFill>
                  <a:srgbClr val="333333"/>
                </a:solidFill>
                <a:effectLst/>
                <a:latin typeface="tahoma" panose="020B0604030504040204" pitchFamily="34" charset="0"/>
              </a:rPr>
              <a:t>的数量可能高达</a:t>
            </a:r>
            <a:r>
              <a:rPr lang="en-US" altLang="zh-CN" b="0" i="0" dirty="0">
                <a:solidFill>
                  <a:srgbClr val="333333"/>
                </a:solidFill>
                <a:effectLst/>
                <a:latin typeface="tahoma" panose="020B0604030504040204" pitchFamily="34" charset="0"/>
              </a:rPr>
              <a:t>8</a:t>
            </a:r>
            <a:r>
              <a:rPr lang="zh-CN" altLang="en-US" b="0" i="0" dirty="0">
                <a:solidFill>
                  <a:srgbClr val="333333"/>
                </a:solidFill>
                <a:effectLst/>
                <a:latin typeface="tahoma" panose="020B0604030504040204" pitchFamily="34" charset="0"/>
              </a:rPr>
              <a:t>个，而每个内部循环</a:t>
            </a:r>
            <a:r>
              <a:rPr lang="en-US" altLang="zh-CN" b="0" i="0" dirty="0">
                <a:solidFill>
                  <a:srgbClr val="333333"/>
                </a:solidFill>
                <a:effectLst/>
                <a:latin typeface="tahoma" panose="020B0604030504040204" pitchFamily="34" charset="0"/>
              </a:rPr>
              <a:t>(</a:t>
            </a:r>
            <a:r>
              <a:rPr lang="en-US" altLang="zh-CN" b="0" i="0" dirty="0" err="1">
                <a:solidFill>
                  <a:srgbClr val="333333"/>
                </a:solidFill>
                <a:effectLst/>
                <a:latin typeface="tahoma" panose="020B0604030504040204" pitchFamily="34" charset="0"/>
              </a:rPr>
              <a:t>for_each_set_bit</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用实际注册的设备检查所有</a:t>
            </a:r>
            <a:r>
              <a:rPr lang="en-US" altLang="zh-CN" b="0" i="0" dirty="0">
                <a:solidFill>
                  <a:srgbClr val="333333"/>
                </a:solidFill>
                <a:effectLst/>
                <a:latin typeface="tahoma" panose="020B0604030504040204" pitchFamily="34" charset="0"/>
              </a:rPr>
              <a:t>32</a:t>
            </a:r>
            <a:r>
              <a:rPr lang="zh-CN" altLang="en-US" b="0" i="0" dirty="0">
                <a:solidFill>
                  <a:srgbClr val="333333"/>
                </a:solidFill>
                <a:effectLst/>
                <a:latin typeface="tahoma" panose="020B0604030504040204" pitchFamily="34" charset="0"/>
              </a:rPr>
              <a:t>位。</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11</a:t>
            </a:fld>
            <a:endParaRPr lang="zh-CN" altLang="en-US"/>
          </a:p>
        </p:txBody>
      </p:sp>
    </p:spTree>
    <p:extLst>
      <p:ext uri="{BB962C8B-B14F-4D97-AF65-F5344CB8AC3E}">
        <p14:creationId xmlns:p14="http://schemas.microsoft.com/office/powerpoint/2010/main" val="8090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12</a:t>
            </a:fld>
            <a:endParaRPr lang="zh-CN" altLang="en-US"/>
          </a:p>
        </p:txBody>
      </p:sp>
    </p:spTree>
    <p:extLst>
      <p:ext uri="{BB962C8B-B14F-4D97-AF65-F5344CB8AC3E}">
        <p14:creationId xmlns:p14="http://schemas.microsoft.com/office/powerpoint/2010/main" val="91951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13</a:t>
            </a:fld>
            <a:endParaRPr lang="zh-CN" altLang="en-US"/>
          </a:p>
        </p:txBody>
      </p:sp>
    </p:spTree>
    <p:extLst>
      <p:ext uri="{BB962C8B-B14F-4D97-AF65-F5344CB8AC3E}">
        <p14:creationId xmlns:p14="http://schemas.microsoft.com/office/powerpoint/2010/main" val="308757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14</a:t>
            </a:fld>
            <a:endParaRPr lang="zh-CN" altLang="en-US"/>
          </a:p>
        </p:txBody>
      </p:sp>
    </p:spTree>
    <p:extLst>
      <p:ext uri="{BB962C8B-B14F-4D97-AF65-F5344CB8AC3E}">
        <p14:creationId xmlns:p14="http://schemas.microsoft.com/office/powerpoint/2010/main" val="1716219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15</a:t>
            </a:fld>
            <a:endParaRPr lang="zh-CN" altLang="en-US"/>
          </a:p>
        </p:txBody>
      </p:sp>
    </p:spTree>
    <p:extLst>
      <p:ext uri="{BB962C8B-B14F-4D97-AF65-F5344CB8AC3E}">
        <p14:creationId xmlns:p14="http://schemas.microsoft.com/office/powerpoint/2010/main" val="1484414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16</a:t>
            </a:fld>
            <a:endParaRPr lang="zh-CN" altLang="en-US"/>
          </a:p>
        </p:txBody>
      </p:sp>
    </p:spTree>
    <p:extLst>
      <p:ext uri="{BB962C8B-B14F-4D97-AF65-F5344CB8AC3E}">
        <p14:creationId xmlns:p14="http://schemas.microsoft.com/office/powerpoint/2010/main" val="525738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17</a:t>
            </a:fld>
            <a:endParaRPr lang="zh-CN" altLang="en-US"/>
          </a:p>
        </p:txBody>
      </p:sp>
    </p:spTree>
    <p:extLst>
      <p:ext uri="{BB962C8B-B14F-4D97-AF65-F5344CB8AC3E}">
        <p14:creationId xmlns:p14="http://schemas.microsoft.com/office/powerpoint/2010/main" val="147864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18</a:t>
            </a:fld>
            <a:endParaRPr lang="zh-CN" altLang="en-US"/>
          </a:p>
        </p:txBody>
      </p:sp>
    </p:spTree>
    <p:extLst>
      <p:ext uri="{BB962C8B-B14F-4D97-AF65-F5344CB8AC3E}">
        <p14:creationId xmlns:p14="http://schemas.microsoft.com/office/powerpoint/2010/main" val="1246873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19</a:t>
            </a:fld>
            <a:endParaRPr lang="zh-CN" altLang="en-US"/>
          </a:p>
        </p:txBody>
      </p:sp>
    </p:spTree>
    <p:extLst>
      <p:ext uri="{BB962C8B-B14F-4D97-AF65-F5344CB8AC3E}">
        <p14:creationId xmlns:p14="http://schemas.microsoft.com/office/powerpoint/2010/main" val="246530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2</a:t>
            </a:fld>
            <a:endParaRPr lang="zh-CN" altLang="en-US"/>
          </a:p>
        </p:txBody>
      </p:sp>
    </p:spTree>
    <p:extLst>
      <p:ext uri="{BB962C8B-B14F-4D97-AF65-F5344CB8AC3E}">
        <p14:creationId xmlns:p14="http://schemas.microsoft.com/office/powerpoint/2010/main" val="1499344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20</a:t>
            </a:fld>
            <a:endParaRPr lang="zh-CN" altLang="en-US"/>
          </a:p>
        </p:txBody>
      </p:sp>
    </p:spTree>
    <p:extLst>
      <p:ext uri="{BB962C8B-B14F-4D97-AF65-F5344CB8AC3E}">
        <p14:creationId xmlns:p14="http://schemas.microsoft.com/office/powerpoint/2010/main" val="1374516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这些值是通过检查几个计时器和</a:t>
            </a:r>
            <a:r>
              <a:rPr lang="en-US" altLang="zh-CN" dirty="0">
                <a:effectLst/>
              </a:rPr>
              <a:t>UART</a:t>
            </a:r>
            <a:r>
              <a:rPr lang="zh-CN" altLang="en-US" dirty="0">
                <a:effectLst/>
              </a:rPr>
              <a:t>驱动程序的代码来选择的，并确定在我们的评估语料库中可以看到的硬件之间所需的轮询量最小化的值。</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21</a:t>
            </a:fld>
            <a:endParaRPr lang="zh-CN" altLang="en-US"/>
          </a:p>
        </p:txBody>
      </p:sp>
    </p:spTree>
    <p:extLst>
      <p:ext uri="{BB962C8B-B14F-4D97-AF65-F5344CB8AC3E}">
        <p14:creationId xmlns:p14="http://schemas.microsoft.com/office/powerpoint/2010/main" val="1615238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22</a:t>
            </a:fld>
            <a:endParaRPr lang="zh-CN" altLang="en-US"/>
          </a:p>
        </p:txBody>
      </p:sp>
    </p:spTree>
    <p:extLst>
      <p:ext uri="{BB962C8B-B14F-4D97-AF65-F5344CB8AC3E}">
        <p14:creationId xmlns:p14="http://schemas.microsoft.com/office/powerpoint/2010/main" val="73164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23</a:t>
            </a:fld>
            <a:endParaRPr lang="zh-CN" altLang="en-US"/>
          </a:p>
        </p:txBody>
      </p:sp>
    </p:spTree>
    <p:extLst>
      <p:ext uri="{BB962C8B-B14F-4D97-AF65-F5344CB8AC3E}">
        <p14:creationId xmlns:p14="http://schemas.microsoft.com/office/powerpoint/2010/main" val="2455765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2</a:t>
            </a:r>
            <a:r>
              <a:rPr lang="zh-CN" altLang="en-US" dirty="0">
                <a:effectLst/>
              </a:rPr>
              <a:t>、</a:t>
            </a:r>
            <a:r>
              <a:rPr lang="en-US" altLang="zh-CN" dirty="0">
                <a:effectLst/>
              </a:rPr>
              <a:t>(</a:t>
            </a:r>
            <a:r>
              <a:rPr lang="zh-CN" altLang="en-US" dirty="0">
                <a:effectLst/>
              </a:rPr>
              <a:t>即，它们最终都在程序的退出点重新收敛</a:t>
            </a:r>
            <a:r>
              <a:rPr lang="en-US" altLang="zh-CN" dirty="0">
                <a:effectLst/>
              </a:rPr>
              <a:t>)</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24</a:t>
            </a:fld>
            <a:endParaRPr lang="zh-CN" altLang="en-US"/>
          </a:p>
        </p:txBody>
      </p:sp>
    </p:spTree>
    <p:extLst>
      <p:ext uri="{BB962C8B-B14F-4D97-AF65-F5344CB8AC3E}">
        <p14:creationId xmlns:p14="http://schemas.microsoft.com/office/powerpoint/2010/main" val="253191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在</a:t>
            </a:r>
            <a:r>
              <a:rPr lang="en-US" altLang="zh-CN" dirty="0">
                <a:effectLst/>
              </a:rPr>
              <a:t>ARM</a:t>
            </a:r>
            <a:r>
              <a:rPr lang="zh-CN" altLang="en-US" dirty="0">
                <a:effectLst/>
              </a:rPr>
              <a:t>上，间接调用通常通过</a:t>
            </a:r>
            <a:r>
              <a:rPr lang="en-US" altLang="zh-CN" dirty="0" err="1">
                <a:effectLst/>
              </a:rPr>
              <a:t>blx</a:t>
            </a:r>
            <a:r>
              <a:rPr lang="zh-CN" altLang="en-US" dirty="0">
                <a:effectLst/>
              </a:rPr>
              <a:t>和</a:t>
            </a:r>
            <a:r>
              <a:rPr lang="en-US" altLang="zh-CN" dirty="0">
                <a:effectLst/>
              </a:rPr>
              <a:t>bx</a:t>
            </a:r>
            <a:r>
              <a:rPr lang="zh-CN" altLang="en-US" dirty="0">
                <a:effectLst/>
              </a:rPr>
              <a:t>指令进行</a:t>
            </a:r>
            <a:r>
              <a:rPr lang="en-US" altLang="zh-CN" dirty="0">
                <a:effectLst/>
              </a:rPr>
              <a:t>;MIPS</a:t>
            </a:r>
            <a:r>
              <a:rPr lang="zh-CN" altLang="en-US" dirty="0">
                <a:effectLst/>
              </a:rPr>
              <a:t>使用</a:t>
            </a:r>
            <a:r>
              <a:rPr lang="en-US" altLang="zh-CN" dirty="0" err="1">
                <a:effectLst/>
              </a:rPr>
              <a:t>jr</a:t>
            </a:r>
            <a:r>
              <a:rPr lang="zh-CN" altLang="en-US" dirty="0">
                <a:effectLst/>
              </a:rPr>
              <a:t>和</a:t>
            </a:r>
            <a:r>
              <a:rPr lang="en-US" altLang="zh-CN" dirty="0" err="1">
                <a:effectLst/>
              </a:rPr>
              <a:t>jalr</a:t>
            </a:r>
            <a:r>
              <a:rPr lang="zh-CN" altLang="en-US" dirty="0">
                <a:effectLst/>
              </a:rPr>
              <a:t>。为了检查函数目标，我们重用跟踪预处理的结果</a:t>
            </a:r>
            <a:r>
              <a:rPr lang="en-US" altLang="zh-CN" dirty="0">
                <a:effectLst/>
              </a:rPr>
              <a:t>(</a:t>
            </a:r>
            <a:r>
              <a:rPr lang="zh-CN" altLang="en-US" dirty="0">
                <a:effectLst/>
              </a:rPr>
              <a:t>这给了我们一个潜在函数的过度近似</a:t>
            </a:r>
            <a:r>
              <a:rPr lang="en-US" altLang="zh-CN" dirty="0">
                <a:effectLst/>
              </a:rPr>
              <a:t>)</a:t>
            </a:r>
            <a:r>
              <a:rPr lang="zh-CN" altLang="en-US" dirty="0">
                <a:effectLst/>
              </a:rPr>
              <a:t>，并将分支目标地址与函数的起始地址匹配。我们将在</a:t>
            </a:r>
            <a:r>
              <a:rPr lang="en-US" altLang="zh-CN" dirty="0">
                <a:effectLst/>
              </a:rPr>
              <a:t>V-E</a:t>
            </a:r>
            <a:r>
              <a:rPr lang="zh-CN" altLang="en-US" dirty="0">
                <a:effectLst/>
              </a:rPr>
              <a:t>节中说明，尽管这种过滤策略很简单，但它足以消除我们的数据集中几乎所有的误报</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25</a:t>
            </a:fld>
            <a:endParaRPr lang="zh-CN" altLang="en-US"/>
          </a:p>
        </p:txBody>
      </p:sp>
    </p:spTree>
    <p:extLst>
      <p:ext uri="{BB962C8B-B14F-4D97-AF65-F5344CB8AC3E}">
        <p14:creationId xmlns:p14="http://schemas.microsoft.com/office/powerpoint/2010/main" val="182275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26</a:t>
            </a:fld>
            <a:endParaRPr lang="zh-CN" altLang="en-US"/>
          </a:p>
        </p:txBody>
      </p:sp>
    </p:spTree>
    <p:extLst>
      <p:ext uri="{BB962C8B-B14F-4D97-AF65-F5344CB8AC3E}">
        <p14:creationId xmlns:p14="http://schemas.microsoft.com/office/powerpoint/2010/main" val="2635704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27</a:t>
            </a:fld>
            <a:endParaRPr lang="zh-CN" altLang="en-US"/>
          </a:p>
        </p:txBody>
      </p:sp>
    </p:spTree>
    <p:extLst>
      <p:ext uri="{BB962C8B-B14F-4D97-AF65-F5344CB8AC3E}">
        <p14:creationId xmlns:p14="http://schemas.microsoft.com/office/powerpoint/2010/main" val="3564570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28</a:t>
            </a:fld>
            <a:endParaRPr lang="zh-CN" altLang="en-US"/>
          </a:p>
        </p:txBody>
      </p:sp>
    </p:spTree>
    <p:extLst>
      <p:ext uri="{BB962C8B-B14F-4D97-AF65-F5344CB8AC3E}">
        <p14:creationId xmlns:p14="http://schemas.microsoft.com/office/powerpoint/2010/main" val="1548298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每一个都可以表示多达</a:t>
            </a:r>
            <a:r>
              <a:rPr lang="en-US" altLang="zh-CN" b="0" i="0" dirty="0">
                <a:solidFill>
                  <a:srgbClr val="2E3033"/>
                </a:solidFill>
                <a:effectLst/>
                <a:latin typeface="Arial" panose="020B0604020202020204" pitchFamily="34" charset="0"/>
              </a:rPr>
              <a:t>32</a:t>
            </a:r>
            <a:r>
              <a:rPr lang="zh-CN" altLang="en-US" b="0" i="0" dirty="0">
                <a:solidFill>
                  <a:srgbClr val="2E3033"/>
                </a:solidFill>
                <a:effectLst/>
                <a:latin typeface="Arial" panose="020B0604020202020204" pitchFamily="34" charset="0"/>
              </a:rPr>
              <a:t>个中断源</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尽管实际上只有前</a:t>
            </a:r>
            <a:r>
              <a:rPr lang="en-US" altLang="zh-CN" b="0" i="0" dirty="0">
                <a:solidFill>
                  <a:srgbClr val="2E3033"/>
                </a:solidFill>
                <a:effectLst/>
                <a:latin typeface="Arial" panose="020B0604020202020204" pitchFamily="34" charset="0"/>
              </a:rPr>
              <a:t>29</a:t>
            </a:r>
            <a:r>
              <a:rPr lang="zh-CN" altLang="en-US" b="0" i="0" dirty="0">
                <a:solidFill>
                  <a:srgbClr val="2E3033"/>
                </a:solidFill>
                <a:effectLst/>
                <a:latin typeface="Arial" panose="020B0604020202020204" pitchFamily="34" charset="0"/>
              </a:rPr>
              <a:t>个在</a:t>
            </a:r>
            <a:r>
              <a:rPr lang="en-US" altLang="zh-CN" b="0" i="0" dirty="0">
                <a:solidFill>
                  <a:srgbClr val="2E3033"/>
                </a:solidFill>
                <a:effectLst/>
                <a:latin typeface="Arial" panose="020B0604020202020204" pitchFamily="34" charset="0"/>
              </a:rPr>
              <a:t>Romulus</a:t>
            </a:r>
            <a:r>
              <a:rPr lang="zh-CN" altLang="en-US" b="0" i="0" dirty="0">
                <a:solidFill>
                  <a:srgbClr val="2E3033"/>
                </a:solidFill>
                <a:effectLst/>
                <a:latin typeface="Arial" panose="020B0604020202020204" pitchFamily="34" charset="0"/>
              </a:rPr>
              <a:t>上启用</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29</a:t>
            </a:fld>
            <a:endParaRPr lang="zh-CN" altLang="en-US"/>
          </a:p>
        </p:txBody>
      </p:sp>
    </p:spTree>
    <p:extLst>
      <p:ext uri="{BB962C8B-B14F-4D97-AF65-F5344CB8AC3E}">
        <p14:creationId xmlns:p14="http://schemas.microsoft.com/office/powerpoint/2010/main" val="226518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3</a:t>
            </a:fld>
            <a:endParaRPr lang="zh-CN" altLang="en-US"/>
          </a:p>
        </p:txBody>
      </p:sp>
    </p:spTree>
    <p:extLst>
      <p:ext uri="{BB962C8B-B14F-4D97-AF65-F5344CB8AC3E}">
        <p14:creationId xmlns:p14="http://schemas.microsoft.com/office/powerpoint/2010/main" val="4133724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30</a:t>
            </a:fld>
            <a:endParaRPr lang="zh-CN" altLang="en-US"/>
          </a:p>
        </p:txBody>
      </p:sp>
    </p:spTree>
    <p:extLst>
      <p:ext uri="{BB962C8B-B14F-4D97-AF65-F5344CB8AC3E}">
        <p14:creationId xmlns:p14="http://schemas.microsoft.com/office/powerpoint/2010/main" val="3941170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31</a:t>
            </a:fld>
            <a:endParaRPr lang="zh-CN" altLang="en-US"/>
          </a:p>
        </p:txBody>
      </p:sp>
    </p:spTree>
    <p:extLst>
      <p:ext uri="{BB962C8B-B14F-4D97-AF65-F5344CB8AC3E}">
        <p14:creationId xmlns:p14="http://schemas.microsoft.com/office/powerpoint/2010/main" val="3203671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32</a:t>
            </a:fld>
            <a:endParaRPr lang="zh-CN" altLang="en-US"/>
          </a:p>
        </p:txBody>
      </p:sp>
    </p:spTree>
    <p:extLst>
      <p:ext uri="{BB962C8B-B14F-4D97-AF65-F5344CB8AC3E}">
        <p14:creationId xmlns:p14="http://schemas.microsoft.com/office/powerpoint/2010/main" val="2150863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33</a:t>
            </a:fld>
            <a:endParaRPr lang="zh-CN" altLang="en-US"/>
          </a:p>
        </p:txBody>
      </p:sp>
    </p:spTree>
    <p:extLst>
      <p:ext uri="{BB962C8B-B14F-4D97-AF65-F5344CB8AC3E}">
        <p14:creationId xmlns:p14="http://schemas.microsoft.com/office/powerpoint/2010/main" val="37832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34</a:t>
            </a:fld>
            <a:endParaRPr lang="zh-CN" altLang="en-US"/>
          </a:p>
        </p:txBody>
      </p:sp>
    </p:spTree>
    <p:extLst>
      <p:ext uri="{BB962C8B-B14F-4D97-AF65-F5344CB8AC3E}">
        <p14:creationId xmlns:p14="http://schemas.microsoft.com/office/powerpoint/2010/main" val="3122168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tahoma" panose="020B0604030504040204" pitchFamily="34" charset="0"/>
              </a:rPr>
              <a:t>在某些情况下，在链式处理程序下可能只有一个子处理程序注册。在这种情况下，</a:t>
            </a:r>
            <a:r>
              <a:rPr lang="en-US" altLang="zh-CN" b="0" i="0" dirty="0" err="1">
                <a:solidFill>
                  <a:srgbClr val="333333"/>
                </a:solidFill>
                <a:effectLst/>
                <a:latin typeface="tahoma" panose="020B0604030504040204" pitchFamily="34" charset="0"/>
              </a:rPr>
              <a:t>IRQDebloat</a:t>
            </a:r>
            <a:r>
              <a:rPr lang="zh-CN" altLang="en-US" b="0" i="0" dirty="0">
                <a:solidFill>
                  <a:srgbClr val="333333"/>
                </a:solidFill>
                <a:effectLst/>
                <a:latin typeface="tahoma" panose="020B0604030504040204" pitchFamily="34" charset="0"/>
              </a:rPr>
              <a:t>将只在链中找到顶级处理程序，因为不会有进一步的分歧。我们认为这是一个真正的积极因素，因为禁用顶级处理程序仍然会禁用所需的外围设备</a:t>
            </a:r>
            <a:endParaRPr lang="en-US" altLang="zh-CN" b="0" i="0" dirty="0">
              <a:solidFill>
                <a:srgbClr val="333333"/>
              </a:solidFill>
              <a:effectLst/>
              <a:latin typeface="tahom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35</a:t>
            </a:fld>
            <a:endParaRPr lang="zh-CN" altLang="en-US"/>
          </a:p>
        </p:txBody>
      </p:sp>
    </p:spTree>
    <p:extLst>
      <p:ext uri="{BB962C8B-B14F-4D97-AF65-F5344CB8AC3E}">
        <p14:creationId xmlns:p14="http://schemas.microsoft.com/office/powerpoint/2010/main" val="1692185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36</a:t>
            </a:fld>
            <a:endParaRPr lang="zh-CN" altLang="en-US"/>
          </a:p>
        </p:txBody>
      </p:sp>
    </p:spTree>
    <p:extLst>
      <p:ext uri="{BB962C8B-B14F-4D97-AF65-F5344CB8AC3E}">
        <p14:creationId xmlns:p14="http://schemas.microsoft.com/office/powerpoint/2010/main" val="204842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37</a:t>
            </a:fld>
            <a:endParaRPr lang="zh-CN" altLang="en-US"/>
          </a:p>
        </p:txBody>
      </p:sp>
    </p:spTree>
    <p:extLst>
      <p:ext uri="{BB962C8B-B14F-4D97-AF65-F5344CB8AC3E}">
        <p14:creationId xmlns:p14="http://schemas.microsoft.com/office/powerpoint/2010/main" val="1176460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38</a:t>
            </a:fld>
            <a:endParaRPr lang="zh-CN" altLang="en-US"/>
          </a:p>
        </p:txBody>
      </p:sp>
    </p:spTree>
    <p:extLst>
      <p:ext uri="{BB962C8B-B14F-4D97-AF65-F5344CB8AC3E}">
        <p14:creationId xmlns:p14="http://schemas.microsoft.com/office/powerpoint/2010/main" val="3367430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tahoma" panose="020B0604030504040204" pitchFamily="34" charset="0"/>
              </a:rPr>
              <a:t>例如，</a:t>
            </a:r>
            <a:r>
              <a:rPr lang="en-US" altLang="zh-CN" b="0" i="0" dirty="0">
                <a:solidFill>
                  <a:srgbClr val="333333"/>
                </a:solidFill>
                <a:effectLst/>
                <a:latin typeface="tahoma" panose="020B0604030504040204" pitchFamily="34" charset="0"/>
              </a:rPr>
              <a:t>88W8897 </a:t>
            </a:r>
            <a:r>
              <a:rPr lang="en-US" altLang="zh-CN" b="0" i="0" dirty="0" err="1">
                <a:solidFill>
                  <a:srgbClr val="333333"/>
                </a:solidFill>
                <a:effectLst/>
                <a:latin typeface="tahoma" panose="020B0604030504040204" pitchFamily="34" charset="0"/>
              </a:rPr>
              <a:t>WiFi</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蓝牙外设上基于</a:t>
            </a:r>
            <a:r>
              <a:rPr lang="en-US" altLang="zh-CN" b="0" i="0" dirty="0" err="1">
                <a:solidFill>
                  <a:srgbClr val="333333"/>
                </a:solidFill>
                <a:effectLst/>
                <a:latin typeface="tahoma" panose="020B0604030504040204" pitchFamily="34" charset="0"/>
              </a:rPr>
              <a:t>threadx</a:t>
            </a:r>
            <a:r>
              <a:rPr lang="zh-CN" altLang="en-US" b="0" i="0" dirty="0">
                <a:solidFill>
                  <a:srgbClr val="333333"/>
                </a:solidFill>
                <a:effectLst/>
                <a:latin typeface="tahoma" panose="020B0604030504040204" pitchFamily="34" charset="0"/>
              </a:rPr>
              <a:t>的固件容易受到</a:t>
            </a:r>
            <a:r>
              <a:rPr lang="en-US" altLang="zh-CN" b="0" i="0" dirty="0">
                <a:solidFill>
                  <a:srgbClr val="333333"/>
                </a:solidFill>
                <a:effectLst/>
                <a:latin typeface="tahoma" panose="020B0604030504040204" pitchFamily="34" charset="0"/>
              </a:rPr>
              <a:t>CVE- 2019-6496</a:t>
            </a:r>
            <a:r>
              <a:rPr lang="zh-CN" altLang="en-US" b="0" i="0" dirty="0">
                <a:solidFill>
                  <a:srgbClr val="333333"/>
                </a:solidFill>
                <a:effectLst/>
                <a:latin typeface="tahoma" panose="020B0604030504040204" pitchFamily="34" charset="0"/>
              </a:rPr>
              <a:t>的攻击</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虽然禁用该外设的</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不会阻止外设的固件被利用，但它会阻止进一步升级到主应用程序处理器。</a:t>
            </a:r>
            <a:endParaRPr lang="zh-CN" altLang="en-US" dirty="0"/>
          </a:p>
        </p:txBody>
      </p:sp>
      <p:sp>
        <p:nvSpPr>
          <p:cNvPr id="4" name="灯片编号占位符 3"/>
          <p:cNvSpPr>
            <a:spLocks noGrp="1"/>
          </p:cNvSpPr>
          <p:nvPr>
            <p:ph type="sldNum" sz="quarter" idx="5"/>
          </p:nvPr>
        </p:nvSpPr>
        <p:spPr/>
        <p:txBody>
          <a:bodyPr/>
          <a:lstStyle/>
          <a:p>
            <a:fld id="{AA97CCCA-C907-42F4-B759-0FDE8DBE4030}" type="slidenum">
              <a:rPr lang="zh-CN" altLang="en-US" smtClean="0"/>
              <a:t>39</a:t>
            </a:fld>
            <a:endParaRPr lang="zh-CN" altLang="en-US"/>
          </a:p>
        </p:txBody>
      </p:sp>
    </p:spTree>
    <p:extLst>
      <p:ext uri="{BB962C8B-B14F-4D97-AF65-F5344CB8AC3E}">
        <p14:creationId xmlns:p14="http://schemas.microsoft.com/office/powerpoint/2010/main" val="201688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4</a:t>
            </a:fld>
            <a:endParaRPr lang="zh-CN" altLang="en-US"/>
          </a:p>
        </p:txBody>
      </p:sp>
    </p:spTree>
    <p:extLst>
      <p:ext uri="{BB962C8B-B14F-4D97-AF65-F5344CB8AC3E}">
        <p14:creationId xmlns:p14="http://schemas.microsoft.com/office/powerpoint/2010/main" val="31085074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40</a:t>
            </a:fld>
            <a:endParaRPr lang="zh-CN" altLang="en-US"/>
          </a:p>
        </p:txBody>
      </p:sp>
    </p:spTree>
    <p:extLst>
      <p:ext uri="{BB962C8B-B14F-4D97-AF65-F5344CB8AC3E}">
        <p14:creationId xmlns:p14="http://schemas.microsoft.com/office/powerpoint/2010/main" val="306505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5</a:t>
            </a:fld>
            <a:endParaRPr lang="zh-CN" altLang="en-US"/>
          </a:p>
        </p:txBody>
      </p:sp>
    </p:spTree>
    <p:extLst>
      <p:ext uri="{BB962C8B-B14F-4D97-AF65-F5344CB8AC3E}">
        <p14:creationId xmlns:p14="http://schemas.microsoft.com/office/powerpoint/2010/main" val="3947760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6</a:t>
            </a:fld>
            <a:endParaRPr lang="zh-CN" altLang="en-US"/>
          </a:p>
        </p:txBody>
      </p:sp>
    </p:spTree>
    <p:extLst>
      <p:ext uri="{BB962C8B-B14F-4D97-AF65-F5344CB8AC3E}">
        <p14:creationId xmlns:p14="http://schemas.microsoft.com/office/powerpoint/2010/main" val="415717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7</a:t>
            </a:fld>
            <a:endParaRPr lang="zh-CN" altLang="en-US"/>
          </a:p>
        </p:txBody>
      </p:sp>
    </p:spTree>
    <p:extLst>
      <p:ext uri="{BB962C8B-B14F-4D97-AF65-F5344CB8AC3E}">
        <p14:creationId xmlns:p14="http://schemas.microsoft.com/office/powerpoint/2010/main" val="3956761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8</a:t>
            </a:fld>
            <a:endParaRPr lang="zh-CN" altLang="en-US"/>
          </a:p>
        </p:txBody>
      </p:sp>
    </p:spTree>
    <p:extLst>
      <p:ext uri="{BB962C8B-B14F-4D97-AF65-F5344CB8AC3E}">
        <p14:creationId xmlns:p14="http://schemas.microsoft.com/office/powerpoint/2010/main" val="222931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A97CCCA-C907-42F4-B759-0FDE8DBE4030}" type="slidenum">
              <a:rPr lang="zh-CN" altLang="en-US" smtClean="0"/>
              <a:t>9</a:t>
            </a:fld>
            <a:endParaRPr lang="zh-CN" altLang="en-US"/>
          </a:p>
        </p:txBody>
      </p:sp>
    </p:spTree>
    <p:extLst>
      <p:ext uri="{BB962C8B-B14F-4D97-AF65-F5344CB8AC3E}">
        <p14:creationId xmlns:p14="http://schemas.microsoft.com/office/powerpoint/2010/main" val="285888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8FC1B-CC35-4CCB-851F-A03F4EFE9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FF9252-558F-474B-A1D8-389864EB9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6A2713-972B-4B54-B6B1-DB0D38016106}"/>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12D8FA6F-0BD6-4240-AE9C-3DF5508DE9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C53E1-DA7E-4FDB-93C6-446674374C05}"/>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98969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341EA-62D1-4227-B16E-F33A92AC53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E56E49-A34C-4525-98D1-041D3E1F44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55512F-F483-4C31-B186-33B08D470E2F}"/>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779F323C-1B63-47DE-9DCF-C44F661FBB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EFA2FB-4991-4898-9B92-BED63CA6F1FE}"/>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63279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D625D1-8303-4960-BB91-969BCA2E04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428C36-B3A0-4340-AAF7-5B055AA453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3298E4-27EE-48AA-9A87-CF5CC89C3AC0}"/>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2DF9136D-6DDA-49CF-B0E2-D0CCBB5C83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7E124-EDB4-4AA3-83D3-28D3360D3030}"/>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33405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0BC2C-1645-4113-871D-F90F2D23C0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AC9D17-EDB7-4BB2-A9BE-16B2B77A3C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21D668-1A3A-4103-86D5-4B8F7E01BA7B}"/>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FCA24ECA-3EAB-4809-B055-CAF5AC913F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15462A-E63F-4AF4-9E97-C1019B9D5C0C}"/>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99566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F31BA-9E14-41A7-B924-4A7726061D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DFBEA4-9807-4FF7-AE5A-15CFAAFC1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35309E4-0891-4C4E-968F-FC5611BC85B8}"/>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7B692C0B-17FF-406F-8230-43567FBC4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8FF7FB-7710-4047-B984-8B6B085F4BE8}"/>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11232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62DD5-4459-4F85-AE74-9C649D0A24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EBB907-B4BD-4AD6-B57C-63F630DA66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744503-85E8-44C3-8BB0-5D35265AA71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9E2677D-5ACA-41DD-8BC3-D89020E007A7}"/>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6" name="页脚占位符 5">
            <a:extLst>
              <a:ext uri="{FF2B5EF4-FFF2-40B4-BE49-F238E27FC236}">
                <a16:creationId xmlns:a16="http://schemas.microsoft.com/office/drawing/2014/main" id="{6665422C-1DCA-4CB3-A2EA-DC77DE870F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66C704-1657-4EF6-AE24-3922801BB3CA}"/>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350128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6E743-B208-4494-A00B-5324777CAF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ADC427-C290-41F7-B2FF-940144F15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17FD19-AA69-4FB9-9A32-44241DA90E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309D-D3AF-441A-A7A4-11B9EAC42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C57943-A9EE-4AC5-B106-DFDFC35EFE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2586FB-B9A6-4A8C-B6EC-6FE03E1C8FB0}"/>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8" name="页脚占位符 7">
            <a:extLst>
              <a:ext uri="{FF2B5EF4-FFF2-40B4-BE49-F238E27FC236}">
                <a16:creationId xmlns:a16="http://schemas.microsoft.com/office/drawing/2014/main" id="{A943902A-2371-4BAE-BFE9-D8FCB745E8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3C68DA-46C3-46CC-A016-CACBC7728496}"/>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61882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D35E6-F474-4454-ABD4-EBF883C8E4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0D2A30-2465-4879-AC73-FFC08659A9FE}"/>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4" name="页脚占位符 3">
            <a:extLst>
              <a:ext uri="{FF2B5EF4-FFF2-40B4-BE49-F238E27FC236}">
                <a16:creationId xmlns:a16="http://schemas.microsoft.com/office/drawing/2014/main" id="{1B0B820A-DE37-45C4-B8EB-E7EE8FFDAC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539DC9-AE54-4348-A0FE-A6BBD9AFE894}"/>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06668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1893B-63C0-4E4A-934F-BBA62CA4A575}"/>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3" name="页脚占位符 2">
            <a:extLst>
              <a:ext uri="{FF2B5EF4-FFF2-40B4-BE49-F238E27FC236}">
                <a16:creationId xmlns:a16="http://schemas.microsoft.com/office/drawing/2014/main" id="{00770406-2317-49C0-9DD2-4F4672951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FE7482-441B-4127-B4F4-598FFD9F38A4}"/>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388091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A43B-11B0-4E2A-988D-B376F26579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EC72FA-2C2F-4D90-9712-B245F21DC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76F112-49CA-4B42-9C3C-14763706E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71A287-1A9D-4AD2-840F-ADD35D8456B6}"/>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6" name="页脚占位符 5">
            <a:extLst>
              <a:ext uri="{FF2B5EF4-FFF2-40B4-BE49-F238E27FC236}">
                <a16:creationId xmlns:a16="http://schemas.microsoft.com/office/drawing/2014/main" id="{9E4A81E1-63C3-41EE-B3AB-34DD42A77C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EDA319-FA52-437B-A00A-004B804FD4AB}"/>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7936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C21B1-6BA1-4D81-919C-50E46D50D4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38507-41CA-40B9-A863-8B4306511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650839-1E67-477D-93BB-B868F1250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0F61B2-7F1C-436A-B64F-8E10EE5DAFE2}"/>
              </a:ext>
            </a:extLst>
          </p:cNvPr>
          <p:cNvSpPr>
            <a:spLocks noGrp="1"/>
          </p:cNvSpPr>
          <p:nvPr>
            <p:ph type="dt" sz="half" idx="10"/>
          </p:nvPr>
        </p:nvSpPr>
        <p:spPr/>
        <p:txBody>
          <a:bodyPr/>
          <a:lstStyle/>
          <a:p>
            <a:fld id="{650852EF-45EA-4F77-9A70-B11A505EACC1}" type="datetimeFigureOut">
              <a:rPr lang="zh-CN" altLang="en-US" smtClean="0"/>
              <a:t>2022/2/12</a:t>
            </a:fld>
            <a:endParaRPr lang="zh-CN" altLang="en-US"/>
          </a:p>
        </p:txBody>
      </p:sp>
      <p:sp>
        <p:nvSpPr>
          <p:cNvPr id="6" name="页脚占位符 5">
            <a:extLst>
              <a:ext uri="{FF2B5EF4-FFF2-40B4-BE49-F238E27FC236}">
                <a16:creationId xmlns:a16="http://schemas.microsoft.com/office/drawing/2014/main" id="{02C091F6-E58E-4B36-AFAA-9AF2C8C6E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9FF002-1686-4F48-99C7-E777D811DED2}"/>
              </a:ext>
            </a:extLst>
          </p:cNvPr>
          <p:cNvSpPr>
            <a:spLocks noGrp="1"/>
          </p:cNvSpPr>
          <p:nvPr>
            <p:ph type="sldNum" sz="quarter" idx="12"/>
          </p:nvPr>
        </p:nvSpPr>
        <p:spPr/>
        <p:txBody>
          <a:body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22102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28BEA1-FF21-4C00-AEB3-C47ECC6C8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A04D36-7352-42FA-B683-B4C7A45A9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9A64AB-B10D-4B46-8679-5D09CDC4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852EF-45EA-4F77-9A70-B11A505EACC1}" type="datetimeFigureOut">
              <a:rPr lang="zh-CN" altLang="en-US" smtClean="0"/>
              <a:t>2022/2/12</a:t>
            </a:fld>
            <a:endParaRPr lang="zh-CN" altLang="en-US"/>
          </a:p>
        </p:txBody>
      </p:sp>
      <p:sp>
        <p:nvSpPr>
          <p:cNvPr id="5" name="页脚占位符 4">
            <a:extLst>
              <a:ext uri="{FF2B5EF4-FFF2-40B4-BE49-F238E27FC236}">
                <a16:creationId xmlns:a16="http://schemas.microsoft.com/office/drawing/2014/main" id="{2E34A2DE-2319-4538-826A-14E168430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2C8099-6B44-4D60-AC56-D5BBC0D3A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3B5A-830D-472B-BA3D-98EA71D006E7}" type="slidenum">
              <a:rPr lang="zh-CN" altLang="en-US" smtClean="0"/>
              <a:t>‹#›</a:t>
            </a:fld>
            <a:endParaRPr lang="zh-CN" altLang="en-US"/>
          </a:p>
        </p:txBody>
      </p:sp>
    </p:spTree>
    <p:extLst>
      <p:ext uri="{BB962C8B-B14F-4D97-AF65-F5344CB8AC3E}">
        <p14:creationId xmlns:p14="http://schemas.microsoft.com/office/powerpoint/2010/main" val="217763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xml"/><Relationship Id="rId5" Type="http://schemas.openxmlformats.org/officeDocument/2006/relationships/tags" Target="../tags/tag6.xml"/><Relationship Id="rId10"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1.xml"/><Relationship Id="rId7"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77.xml"/><Relationship Id="rId7"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83.xml"/><Relationship Id="rId7"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89.xml"/><Relationship Id="rId7"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95.xml"/><Relationship Id="rId7"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01.xml"/><Relationship Id="rId7"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14.xml"/><Relationship Id="rId7"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120.xml"/><Relationship Id="rId7"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26.xml"/><Relationship Id="rId7"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32.xml"/><Relationship Id="rId7"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38.xml"/><Relationship Id="rId7"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44.xml"/><Relationship Id="rId7"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50.xml"/><Relationship Id="rId7"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56.xml"/><Relationship Id="rId7"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62.xml"/><Relationship Id="rId7" Type="http://schemas.openxmlformats.org/officeDocument/2006/relationships/slideLayout" Target="../slideLayouts/slideLayout7.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75.xml"/><Relationship Id="rId7" Type="http://schemas.openxmlformats.org/officeDocument/2006/relationships/slideLayout" Target="../slideLayouts/slideLayout7.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81.xml"/><Relationship Id="rId7" Type="http://schemas.openxmlformats.org/officeDocument/2006/relationships/slideLayout" Target="../slideLayouts/slideLayout7.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187.xml"/><Relationship Id="rId7" Type="http://schemas.openxmlformats.org/officeDocument/2006/relationships/slideLayout" Target="../slideLayouts/slideLayout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193.xml"/><Relationship Id="rId7" Type="http://schemas.openxmlformats.org/officeDocument/2006/relationships/slideLayout" Target="../slideLayouts/slideLayout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99.xml"/><Relationship Id="rId7" Type="http://schemas.openxmlformats.org/officeDocument/2006/relationships/slideLayout" Target="../slideLayouts/slideLayout7.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05.xml"/><Relationship Id="rId7" Type="http://schemas.openxmlformats.org/officeDocument/2006/relationships/slideLayout" Target="../slideLayouts/slideLayout7.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9" Type="http://schemas.openxmlformats.org/officeDocument/2006/relationships/image" Target="../media/image11.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211.xml"/><Relationship Id="rId7" Type="http://schemas.openxmlformats.org/officeDocument/2006/relationships/slideLayout" Target="../slideLayouts/slideLayout7.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9"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217.xml"/><Relationship Id="rId7" Type="http://schemas.openxmlformats.org/officeDocument/2006/relationships/slideLayout" Target="../slideLayouts/slideLayout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223.xml"/><Relationship Id="rId7" Type="http://schemas.openxmlformats.org/officeDocument/2006/relationships/slideLayout" Target="../slideLayouts/slideLayout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229.xml"/><Relationship Id="rId7" Type="http://schemas.openxmlformats.org/officeDocument/2006/relationships/slideLayout" Target="../slideLayouts/slideLayout7.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235.xml"/><Relationship Id="rId7" Type="http://schemas.openxmlformats.org/officeDocument/2006/relationships/slideLayout" Target="../slideLayouts/slideLayout7.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41.xml"/><Relationship Id="rId7" Type="http://schemas.openxmlformats.org/officeDocument/2006/relationships/slideLayout" Target="../slideLayouts/slideLayout7.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6.xml"/><Relationship Id="rId7"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3.png"/><Relationship Id="rId4" Type="http://schemas.openxmlformats.org/officeDocument/2006/relationships/tags" Target="../tags/tag27.xml"/><Relationship Id="rId9"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notesSlide" Target="../notesSlides/notesSlide40.xml"/><Relationship Id="rId5" Type="http://schemas.openxmlformats.org/officeDocument/2006/relationships/tags" Target="../tags/tag249.xml"/><Relationship Id="rId10" Type="http://schemas.openxmlformats.org/officeDocument/2006/relationships/slideLayout" Target="../slideLayouts/slideLayout7.xml"/><Relationship Id="rId4" Type="http://schemas.openxmlformats.org/officeDocument/2006/relationships/tags" Target="../tags/tag248.xml"/><Relationship Id="rId9" Type="http://schemas.openxmlformats.org/officeDocument/2006/relationships/tags" Target="../tags/tag25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45.xml"/><Relationship Id="rId7"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58.xml"/><Relationship Id="rId7"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a:extLst>
              <a:ext uri="{FF2B5EF4-FFF2-40B4-BE49-F238E27FC236}">
                <a16:creationId xmlns:a16="http://schemas.microsoft.com/office/drawing/2014/main" id="{4FE40A76-AD07-524A-8E09-44F646CB1360}"/>
              </a:ext>
            </a:extLst>
          </p:cNvPr>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1E443BD-261A-074E-ADD4-823ACCC1EC85}"/>
              </a:ext>
            </a:extLst>
          </p:cNvPr>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PA-1">
            <a:extLst>
              <a:ext uri="{FF2B5EF4-FFF2-40B4-BE49-F238E27FC236}">
                <a16:creationId xmlns:a16="http://schemas.microsoft.com/office/drawing/2014/main" id="{DE59E413-C773-B742-8B94-FD51272A9B38}"/>
              </a:ext>
            </a:extLst>
          </p:cNvPr>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6" name="PA-椭圆 21">
            <a:extLst>
              <a:ext uri="{FF2B5EF4-FFF2-40B4-BE49-F238E27FC236}">
                <a16:creationId xmlns:a16="http://schemas.microsoft.com/office/drawing/2014/main" id="{6913148F-11A4-EB4C-9675-839D7A0F3E2E}"/>
              </a:ext>
            </a:extLst>
          </p:cNvPr>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PA-椭圆 21">
            <a:extLst>
              <a:ext uri="{FF2B5EF4-FFF2-40B4-BE49-F238E27FC236}">
                <a16:creationId xmlns:a16="http://schemas.microsoft.com/office/drawing/2014/main" id="{6FBBDFE6-89E6-C64F-969D-BEA46334439E}"/>
              </a:ext>
            </a:extLst>
          </p:cNvPr>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PA-椭圆 21">
            <a:extLst>
              <a:ext uri="{FF2B5EF4-FFF2-40B4-BE49-F238E27FC236}">
                <a16:creationId xmlns:a16="http://schemas.microsoft.com/office/drawing/2014/main" id="{4ED040A5-C57B-8E45-8BCE-F323684E4EB0}"/>
              </a:ext>
            </a:extLst>
          </p:cNvPr>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PA-椭圆 21">
            <a:extLst>
              <a:ext uri="{FF2B5EF4-FFF2-40B4-BE49-F238E27FC236}">
                <a16:creationId xmlns:a16="http://schemas.microsoft.com/office/drawing/2014/main" id="{6A5D278E-AB10-D342-9222-C5737618CA59}"/>
              </a:ext>
            </a:extLst>
          </p:cNvPr>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FC7E0C00-8C68-D341-9609-72614291BC5E}"/>
              </a:ext>
            </a:extLst>
          </p:cNvPr>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816353F8-3A97-F34E-9E8A-4DCB6CEA15B1}"/>
              </a:ext>
            </a:extLst>
          </p:cNvPr>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3" name="直接连接符 10">
            <a:extLst>
              <a:ext uri="{FF2B5EF4-FFF2-40B4-BE49-F238E27FC236}">
                <a16:creationId xmlns:a16="http://schemas.microsoft.com/office/drawing/2014/main" id="{E74AEC22-BD3E-5942-B6B3-18CCD065B41C}"/>
              </a:ext>
            </a:extLst>
          </p:cNvPr>
          <p:cNvCxnSpPr>
            <a:cxnSpLocks/>
          </p:cNvCxnSpPr>
          <p:nvPr/>
        </p:nvCxnSpPr>
        <p:spPr>
          <a:xfrm>
            <a:off x="4862023"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6A66E5C-AC7E-3442-A485-7C79C6521F6E}"/>
              </a:ext>
            </a:extLst>
          </p:cNvPr>
          <p:cNvSpPr/>
          <p:nvPr/>
        </p:nvSpPr>
        <p:spPr>
          <a:xfrm>
            <a:off x="4720245" y="1148988"/>
            <a:ext cx="2467956" cy="1015663"/>
          </a:xfrm>
          <a:prstGeom prst="rect">
            <a:avLst/>
          </a:prstGeom>
        </p:spPr>
        <p:txBody>
          <a:bodyPr wrap="square">
            <a:spAutoFit/>
          </a:bodyPr>
          <a:lstStyle/>
          <a:p>
            <a:pPr algn="dist"/>
            <a:r>
              <a:rPr lang="en-US" altLang="zh-CN" sz="6000" dirty="0">
                <a:solidFill>
                  <a:schemeClr val="accent2"/>
                </a:solidFill>
                <a:latin typeface="字魂143号-正酷超级黑" panose="00000500000000000000" pitchFamily="2" charset="-122"/>
                <a:ea typeface="字魂143号-正酷超级黑" panose="00000500000000000000" pitchFamily="2" charset="-122"/>
                <a:sym typeface="思源黑体" panose="020B0500000000000000" pitchFamily="34" charset="-122"/>
              </a:rPr>
              <a:t>2022</a:t>
            </a:r>
          </a:p>
        </p:txBody>
      </p:sp>
      <p:sp>
        <p:nvSpPr>
          <p:cNvPr id="17" name="文本框 16">
            <a:extLst>
              <a:ext uri="{FF2B5EF4-FFF2-40B4-BE49-F238E27FC236}">
                <a16:creationId xmlns:a16="http://schemas.microsoft.com/office/drawing/2014/main" id="{0B7C14C2-D988-C547-AD0C-9598B844F596}"/>
              </a:ext>
            </a:extLst>
          </p:cNvPr>
          <p:cNvSpPr txBox="1"/>
          <p:nvPr/>
        </p:nvSpPr>
        <p:spPr>
          <a:xfrm>
            <a:off x="1667085" y="2699487"/>
            <a:ext cx="8872250" cy="1077218"/>
          </a:xfrm>
          <a:prstGeom prst="rect">
            <a:avLst/>
          </a:prstGeom>
          <a:noFill/>
        </p:spPr>
        <p:txBody>
          <a:bodyPr wrap="square" rtlCol="0">
            <a:spAutoFit/>
            <a:scene3d>
              <a:camera prst="orthographicFront"/>
              <a:lightRig rig="threePt" dir="t"/>
            </a:scene3d>
            <a:sp3d contourW="12700"/>
          </a:bodyPr>
          <a:lstStyle/>
          <a:p>
            <a:pPr algn="ctr">
              <a:defRPr/>
            </a:pPr>
            <a:r>
              <a:rPr lang="en-US" altLang="zh-CN" sz="3200" dirty="0" err="1">
                <a:solidFill>
                  <a:schemeClr val="tx1">
                    <a:lumMod val="75000"/>
                    <a:lumOff val="25000"/>
                  </a:schemeClr>
                </a:solidFill>
                <a:latin typeface="字魂143号-正酷超级黑" panose="00000500000000000000" pitchFamily="2" charset="-122"/>
                <a:ea typeface="字魂143号-正酷超级黑" panose="00000500000000000000" pitchFamily="2" charset="-122"/>
                <a:cs typeface="OPPOSans B" panose="00020600040101010101" pitchFamily="18" charset="-122"/>
                <a:sym typeface="思源黑体" panose="020B0500000000000000" pitchFamily="34" charset="-122"/>
              </a:rPr>
              <a:t>IRQDebloat</a:t>
            </a:r>
            <a:r>
              <a:rPr lang="en-US" altLang="zh-CN" sz="3200" dirty="0">
                <a:solidFill>
                  <a:schemeClr val="tx1">
                    <a:lumMod val="75000"/>
                    <a:lumOff val="25000"/>
                  </a:schemeClr>
                </a:solidFill>
                <a:latin typeface="字魂143号-正酷超级黑" panose="00000500000000000000" pitchFamily="2" charset="-122"/>
                <a:ea typeface="字魂143号-正酷超级黑" panose="00000500000000000000" pitchFamily="2" charset="-122"/>
                <a:cs typeface="OPPOSans B" panose="00020600040101010101" pitchFamily="18" charset="-122"/>
                <a:sym typeface="思源黑体" panose="020B0500000000000000" pitchFamily="34" charset="-122"/>
              </a:rPr>
              <a:t>: Reducing Driver Attack Surface in Embedded Devices</a:t>
            </a:r>
            <a:endParaRPr lang="zh-CN" altLang="en-US" sz="3200" dirty="0">
              <a:solidFill>
                <a:schemeClr val="tx1">
                  <a:lumMod val="75000"/>
                  <a:lumOff val="25000"/>
                </a:schemeClr>
              </a:solidFill>
              <a:latin typeface="字魂143号-正酷超级黑" panose="00000500000000000000" pitchFamily="2" charset="-122"/>
              <a:ea typeface="字魂143号-正酷超级黑" panose="00000500000000000000" pitchFamily="2" charset="-122"/>
              <a:cs typeface="OPPOSans B" panose="00020600040101010101" pitchFamily="18" charset="-122"/>
              <a:sym typeface="思源黑体" panose="020B0500000000000000" pitchFamily="34" charset="-122"/>
            </a:endParaRPr>
          </a:p>
        </p:txBody>
      </p:sp>
      <p:grpSp>
        <p:nvGrpSpPr>
          <p:cNvPr id="19" name="组合 18">
            <a:extLst>
              <a:ext uri="{FF2B5EF4-FFF2-40B4-BE49-F238E27FC236}">
                <a16:creationId xmlns:a16="http://schemas.microsoft.com/office/drawing/2014/main" id="{A29FE1F8-3FA1-7341-8E0C-8CB2B08D9BB7}"/>
              </a:ext>
            </a:extLst>
          </p:cNvPr>
          <p:cNvGrpSpPr/>
          <p:nvPr/>
        </p:nvGrpSpPr>
        <p:grpSpPr>
          <a:xfrm>
            <a:off x="5057622" y="4849436"/>
            <a:ext cx="2091176" cy="446005"/>
            <a:chOff x="5788110" y="5439312"/>
            <a:chExt cx="2091176" cy="446005"/>
          </a:xfrm>
        </p:grpSpPr>
        <p:sp>
          <p:nvSpPr>
            <p:cNvPr id="20" name="透明图层">
              <a:extLst>
                <a:ext uri="{FF2B5EF4-FFF2-40B4-BE49-F238E27FC236}">
                  <a16:creationId xmlns:a16="http://schemas.microsoft.com/office/drawing/2014/main" id="{EE940C48-B84A-B348-8C03-5DA5B4DE8270}"/>
                </a:ext>
              </a:extLst>
            </p:cNvPr>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0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21" name="文本框 20">
              <a:extLst>
                <a:ext uri="{FF2B5EF4-FFF2-40B4-BE49-F238E27FC236}">
                  <a16:creationId xmlns:a16="http://schemas.microsoft.com/office/drawing/2014/main" id="{CF958476-958D-7D42-9367-0842D4743786}"/>
                </a:ext>
              </a:extLst>
            </p:cNvPr>
            <p:cNvSpPr txBox="1"/>
            <p:nvPr/>
          </p:nvSpPr>
          <p:spPr>
            <a:xfrm>
              <a:off x="6244008" y="5493037"/>
              <a:ext cx="1179380"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刘厚志</a:t>
              </a:r>
              <a:endParaRPr lang="en-US" altLang="zh-CN"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22" name="文本框 21">
            <a:extLst>
              <a:ext uri="{FF2B5EF4-FFF2-40B4-BE49-F238E27FC236}">
                <a16:creationId xmlns:a16="http://schemas.microsoft.com/office/drawing/2014/main" id="{56814FAB-1238-4D79-AF11-BE5A5E957F35}"/>
              </a:ext>
            </a:extLst>
          </p:cNvPr>
          <p:cNvSpPr txBox="1"/>
          <p:nvPr/>
        </p:nvSpPr>
        <p:spPr>
          <a:xfrm>
            <a:off x="5148018" y="4031556"/>
            <a:ext cx="1910384" cy="369332"/>
          </a:xfrm>
          <a:prstGeom prst="rect">
            <a:avLst/>
          </a:prstGeom>
          <a:noFill/>
        </p:spPr>
        <p:txBody>
          <a:bodyPr wrap="square">
            <a:spAutoFit/>
          </a:bodyPr>
          <a:lstStyle/>
          <a:p>
            <a:pPr algn="ctr"/>
            <a:r>
              <a:rPr lang="en-US" b="0" i="0" dirty="0">
                <a:solidFill>
                  <a:srgbClr val="333333"/>
                </a:solidFill>
                <a:effectLst/>
                <a:latin typeface="Arial" panose="020B0604020202020204" pitchFamily="34" charset="0"/>
              </a:rPr>
              <a:t>IEEE S&amp;P 2022</a:t>
            </a:r>
            <a:endParaRPr lang="en-US" dirty="0"/>
          </a:p>
        </p:txBody>
      </p:sp>
    </p:spTree>
    <p:extLst>
      <p:ext uri="{BB962C8B-B14F-4D97-AF65-F5344CB8AC3E}">
        <p14:creationId xmlns:p14="http://schemas.microsoft.com/office/powerpoint/2010/main" val="1741270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928231" y="3105833"/>
            <a:ext cx="2879531" cy="646331"/>
          </a:xfrm>
          <a:prstGeom prst="rect">
            <a:avLst/>
          </a:prstGeom>
          <a:noFill/>
        </p:spPr>
        <p:txBody>
          <a:bodyPr wrap="square" rtlCol="0">
            <a:spAutoFit/>
          </a:bodyPr>
          <a:lstStyle/>
          <a:p>
            <a:pPr algn="ju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Design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881529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Challenge</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E329FA89-57CA-4B8D-9B6F-CBD19CDB4D20}"/>
              </a:ext>
            </a:extLst>
          </p:cNvPr>
          <p:cNvSpPr txBox="1"/>
          <p:nvPr/>
        </p:nvSpPr>
        <p:spPr>
          <a:xfrm>
            <a:off x="1244712" y="784972"/>
            <a:ext cx="803871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固件多样化：</a:t>
            </a:r>
            <a:endParaRPr lang="en-US" altLang="zh-CN" dirty="0"/>
          </a:p>
          <a:p>
            <a:pPr marL="742950" lvl="1" indent="-285750">
              <a:buFont typeface="Arial" panose="020B0604020202020204" pitchFamily="34" charset="0"/>
              <a:buChar char="•"/>
            </a:pPr>
            <a:r>
              <a:rPr lang="zh-CN" altLang="en-US" dirty="0"/>
              <a:t>嵌入式中断控制器多种多样，在他们的测试中</a:t>
            </a:r>
            <a:r>
              <a:rPr lang="en-US" altLang="zh-CN" dirty="0"/>
              <a:t>7</a:t>
            </a:r>
            <a:r>
              <a:rPr lang="zh-CN" altLang="en-US" dirty="0"/>
              <a:t>个设备只有一个使用了标准的</a:t>
            </a:r>
            <a:r>
              <a:rPr lang="en-US" altLang="zh-CN" dirty="0"/>
              <a:t>ARM GIC</a:t>
            </a:r>
            <a:r>
              <a:rPr lang="zh-CN" altLang="en-US" dirty="0"/>
              <a:t>（</a:t>
            </a:r>
            <a:r>
              <a:rPr lang="en-US" altLang="zh-CN" dirty="0"/>
              <a:t>?</a:t>
            </a:r>
            <a:r>
              <a:rPr lang="zh-CN" altLang="en-US" dirty="0"/>
              <a:t>）</a:t>
            </a:r>
            <a:endParaRPr lang="en-US" altLang="zh-CN" dirty="0"/>
          </a:p>
          <a:p>
            <a:pPr marL="742950" lvl="1" indent="-285750">
              <a:buFont typeface="Arial" panose="020B0604020202020204" pitchFamily="34" charset="0"/>
              <a:buChar char="•"/>
            </a:pPr>
            <a:r>
              <a:rPr lang="zh-CN" altLang="en-US" dirty="0"/>
              <a:t>由于每个中断控制器可以为任务定义自己的协议，如检索当前中断号或确认中断，所以</a:t>
            </a:r>
            <a:r>
              <a:rPr lang="en-US" altLang="zh-CN" dirty="0" err="1"/>
              <a:t>IRQDebloat</a:t>
            </a:r>
            <a:r>
              <a:rPr lang="zh-CN" altLang="en-US" dirty="0"/>
              <a:t>必须是能够支持未知中断控制器的。</a:t>
            </a:r>
            <a:endParaRPr lang="en-US" altLang="zh-CN" dirty="0"/>
          </a:p>
          <a:p>
            <a:pPr marL="742950" lvl="1" indent="-285750">
              <a:buFont typeface="Arial" panose="020B0604020202020204" pitchFamily="34" charset="0"/>
              <a:buChar char="•"/>
            </a:pPr>
            <a:r>
              <a:rPr lang="zh-CN" altLang="en-US" dirty="0"/>
              <a:t>对中断协议了解不够，模拟器不知道什么时候结束中断挂起信号。</a:t>
            </a:r>
            <a:endParaRPr lang="en-US" altLang="zh-CN" dirty="0"/>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开发了一套启发式算法来确定何时应该将一个中断标记为结束，从而允许</a:t>
            </a:r>
            <a:r>
              <a:rPr lang="en-US" altLang="zh-CN" b="0" i="0" dirty="0" err="1">
                <a:solidFill>
                  <a:srgbClr val="2E3033"/>
                </a:solidFill>
                <a:effectLst/>
                <a:latin typeface="Arial" panose="020B0604020202020204" pitchFamily="34" charset="0"/>
              </a:rPr>
              <a:t>IRQDebloat</a:t>
            </a:r>
            <a:r>
              <a:rPr lang="zh-CN" altLang="en-US" b="0" i="0" dirty="0">
                <a:solidFill>
                  <a:srgbClr val="2E3033"/>
                </a:solidFill>
                <a:effectLst/>
                <a:latin typeface="Arial" panose="020B0604020202020204" pitchFamily="34" charset="0"/>
              </a:rPr>
              <a:t>通过</a:t>
            </a:r>
            <a:r>
              <a:rPr lang="en-US" altLang="zh-CN" b="0" i="0" dirty="0">
                <a:solidFill>
                  <a:srgbClr val="2E3033"/>
                </a:solidFill>
                <a:effectLst/>
                <a:latin typeface="Arial" panose="020B0604020202020204" pitchFamily="34" charset="0"/>
              </a:rPr>
              <a:t>fuzzing</a:t>
            </a:r>
            <a:r>
              <a:rPr lang="zh-CN" altLang="en-US" b="0" i="0" dirty="0">
                <a:solidFill>
                  <a:srgbClr val="2E3033"/>
                </a:solidFill>
                <a:effectLst/>
                <a:latin typeface="Arial" panose="020B0604020202020204" pitchFamily="34" charset="0"/>
              </a:rPr>
              <a:t>来探索处理程序</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zh-CN" altLang="en-US" dirty="0"/>
              <a:t>二进制分析挑战：</a:t>
            </a:r>
            <a:endParaRPr lang="en-US" altLang="zh-CN" dirty="0"/>
          </a:p>
          <a:p>
            <a:pPr marL="742950" lvl="1" indent="-285750">
              <a:buFont typeface="Arial" panose="020B0604020202020204" pitchFamily="34" charset="0"/>
              <a:buChar char="•"/>
            </a:pPr>
            <a:r>
              <a:rPr lang="zh-CN" altLang="en-US" dirty="0"/>
              <a:t>目前二进制分析仍然更依赖人工逆向</a:t>
            </a:r>
            <a:endParaRPr lang="en-US" altLang="zh-CN" dirty="0"/>
          </a:p>
          <a:p>
            <a:pPr marL="742950" lvl="1" indent="-285750">
              <a:buFont typeface="Arial" panose="020B0604020202020204" pitchFamily="34" charset="0"/>
              <a:buChar char="•"/>
            </a:pPr>
            <a:r>
              <a:rPr lang="zh-CN" altLang="en-US" dirty="0"/>
              <a:t>如</a:t>
            </a:r>
            <a:r>
              <a:rPr lang="en-US" altLang="zh-CN" dirty="0" err="1"/>
              <a:t>RicsOS</a:t>
            </a:r>
            <a:r>
              <a:rPr lang="zh-CN" altLang="en-US" dirty="0"/>
              <a:t>此类操作系统有大量的手写汇编代码会对二进制分析算法如函数识别造成巨大阻碍</a:t>
            </a:r>
            <a:endParaRPr lang="en-US" altLang="zh-CN" dirty="0"/>
          </a:p>
          <a:p>
            <a:pPr marL="742950" lvl="1" indent="-285750">
              <a:buFont typeface="Arial" panose="020B0604020202020204" pitchFamily="34" charset="0"/>
              <a:buChar char="•"/>
            </a:pPr>
            <a:r>
              <a:rPr lang="zh-CN" altLang="en-US" dirty="0"/>
              <a:t>函数指针、嵌套循环、链接处理程序使得二进制分析难度增大</a:t>
            </a:r>
            <a:endParaRPr lang="en-US" dirty="0"/>
          </a:p>
        </p:txBody>
      </p:sp>
      <p:pic>
        <p:nvPicPr>
          <p:cNvPr id="3" name="图片 2">
            <a:extLst>
              <a:ext uri="{FF2B5EF4-FFF2-40B4-BE49-F238E27FC236}">
                <a16:creationId xmlns:a16="http://schemas.microsoft.com/office/drawing/2014/main" id="{8C975284-6101-4ACC-83C2-2FF23C6EAF80}"/>
              </a:ext>
            </a:extLst>
          </p:cNvPr>
          <p:cNvPicPr>
            <a:picLocks noChangeAspect="1"/>
          </p:cNvPicPr>
          <p:nvPr/>
        </p:nvPicPr>
        <p:blipFill>
          <a:blip r:embed="rId9"/>
          <a:stretch>
            <a:fillRect/>
          </a:stretch>
        </p:blipFill>
        <p:spPr>
          <a:xfrm>
            <a:off x="5000023" y="196612"/>
            <a:ext cx="5999055" cy="3108680"/>
          </a:xfrm>
          <a:prstGeom prst="rect">
            <a:avLst/>
          </a:prstGeom>
        </p:spPr>
      </p:pic>
    </p:spTree>
    <p:extLst>
      <p:ext uri="{BB962C8B-B14F-4D97-AF65-F5344CB8AC3E}">
        <p14:creationId xmlns:p14="http://schemas.microsoft.com/office/powerpoint/2010/main" val="3827193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Challenge</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E329FA89-57CA-4B8D-9B6F-CBD19CDB4D20}"/>
              </a:ext>
            </a:extLst>
          </p:cNvPr>
          <p:cNvSpPr txBox="1"/>
          <p:nvPr/>
        </p:nvSpPr>
        <p:spPr>
          <a:xfrm>
            <a:off x="1244712" y="784972"/>
            <a:ext cx="8038718"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Fuzzing</a:t>
            </a:r>
            <a:r>
              <a:rPr lang="zh-CN" altLang="en-US" dirty="0"/>
              <a:t>挑战：</a:t>
            </a:r>
            <a:endParaRPr lang="en-US" altLang="zh-CN" dirty="0"/>
          </a:p>
          <a:p>
            <a:pPr marL="742950" lvl="1" indent="-285750">
              <a:buFont typeface="Arial" panose="020B0604020202020204" pitchFamily="34" charset="0"/>
              <a:buChar char="•"/>
            </a:pPr>
            <a:r>
              <a:rPr lang="zh-CN" altLang="en-US" dirty="0"/>
              <a:t>现有的</a:t>
            </a:r>
            <a:r>
              <a:rPr lang="en-US" altLang="zh-CN" dirty="0" err="1"/>
              <a:t>fuzzer</a:t>
            </a:r>
            <a:r>
              <a:rPr lang="zh-CN" altLang="en-US" dirty="0"/>
              <a:t>无法通过模糊嵌入式系统外设返回的内存映射</a:t>
            </a:r>
            <a:r>
              <a:rPr lang="en-US" altLang="zh-CN" dirty="0"/>
              <a:t>I/O</a:t>
            </a:r>
            <a:r>
              <a:rPr lang="zh-CN" altLang="en-US" dirty="0"/>
              <a:t>值来收集跟踪信息，以探索操作系统的</a:t>
            </a:r>
            <a:r>
              <a:rPr lang="en-US" altLang="zh-CN" dirty="0"/>
              <a:t>IRQ</a:t>
            </a:r>
            <a:r>
              <a:rPr lang="zh-CN" altLang="en-US" dirty="0"/>
              <a:t>处理代码。</a:t>
            </a:r>
            <a:endParaRPr lang="en-US" altLang="zh-CN" dirty="0"/>
          </a:p>
          <a:p>
            <a:pPr marL="742950" lvl="1" indent="-285750">
              <a:buFont typeface="Arial" panose="020B0604020202020204" pitchFamily="34" charset="0"/>
              <a:buChar char="•"/>
            </a:pPr>
            <a:r>
              <a:rPr lang="zh-CN" altLang="en-US" dirty="0"/>
              <a:t>专门针对我们在</a:t>
            </a:r>
            <a:r>
              <a:rPr lang="en-US" altLang="zh-CN" dirty="0"/>
              <a:t>IRQ</a:t>
            </a:r>
            <a:r>
              <a:rPr lang="zh-CN" altLang="en-US" dirty="0"/>
              <a:t>处理代码中发现的模式进行了定制。这包括系统地探索</a:t>
            </a:r>
            <a:r>
              <a:rPr lang="en-US" altLang="zh-CN" dirty="0"/>
              <a:t>IRQ</a:t>
            </a:r>
            <a:r>
              <a:rPr lang="zh-CN" altLang="en-US" dirty="0"/>
              <a:t>数的通用表示，以及“一致的</a:t>
            </a:r>
            <a:r>
              <a:rPr lang="en-US" altLang="zh-CN" dirty="0"/>
              <a:t>I/O”</a:t>
            </a:r>
            <a:r>
              <a:rPr lang="zh-CN" altLang="en-US" dirty="0"/>
              <a:t>模式，该模式可以记住为特定的</a:t>
            </a:r>
            <a:r>
              <a:rPr lang="en-US" altLang="zh-CN" dirty="0"/>
              <a:t>MMIO</a:t>
            </a:r>
            <a:r>
              <a:rPr lang="zh-CN" altLang="en-US" dirty="0"/>
              <a:t>地址生成的最近的值，并在将来读取时概率地返回相同的值。</a:t>
            </a:r>
            <a:endParaRPr lang="en-US" dirty="0"/>
          </a:p>
        </p:txBody>
      </p:sp>
      <p:pic>
        <p:nvPicPr>
          <p:cNvPr id="4" name="图片 3">
            <a:extLst>
              <a:ext uri="{FF2B5EF4-FFF2-40B4-BE49-F238E27FC236}">
                <a16:creationId xmlns:a16="http://schemas.microsoft.com/office/drawing/2014/main" id="{E7788B89-964F-40E3-B4E0-FAC479EC3DF8}"/>
              </a:ext>
            </a:extLst>
          </p:cNvPr>
          <p:cNvPicPr>
            <a:picLocks noChangeAspect="1"/>
          </p:cNvPicPr>
          <p:nvPr/>
        </p:nvPicPr>
        <p:blipFill>
          <a:blip r:embed="rId9"/>
          <a:stretch>
            <a:fillRect/>
          </a:stretch>
        </p:blipFill>
        <p:spPr>
          <a:xfrm>
            <a:off x="1546978" y="3047115"/>
            <a:ext cx="6515100" cy="2543175"/>
          </a:xfrm>
          <a:prstGeom prst="rect">
            <a:avLst/>
          </a:prstGeom>
        </p:spPr>
      </p:pic>
    </p:spTree>
    <p:extLst>
      <p:ext uri="{BB962C8B-B14F-4D97-AF65-F5344CB8AC3E}">
        <p14:creationId xmlns:p14="http://schemas.microsoft.com/office/powerpoint/2010/main" val="2288910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Design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E329FA89-57CA-4B8D-9B6F-CBD19CDB4D20}"/>
              </a:ext>
            </a:extLst>
          </p:cNvPr>
          <p:cNvSpPr txBox="1"/>
          <p:nvPr/>
        </p:nvSpPr>
        <p:spPr>
          <a:xfrm>
            <a:off x="1930483" y="357624"/>
            <a:ext cx="8038718" cy="6093976"/>
          </a:xfrm>
          <a:prstGeom prst="rect">
            <a:avLst/>
          </a:prstGeom>
          <a:noFill/>
        </p:spPr>
        <p:txBody>
          <a:bodyPr wrap="square" rtlCol="0">
            <a:spAutoFit/>
          </a:bodyPr>
          <a:lstStyle/>
          <a:p>
            <a:r>
              <a:rPr lang="zh-CN" altLang="en-US" sz="2400" b="1" dirty="0"/>
              <a:t>快照采集：</a:t>
            </a:r>
            <a:endParaRPr lang="en-US" altLang="zh-CN" sz="2400" b="1" dirty="0"/>
          </a:p>
          <a:p>
            <a:endParaRPr lang="en-US" altLang="zh-CN" dirty="0"/>
          </a:p>
          <a:p>
            <a:pPr marL="285750" indent="-285750">
              <a:buFont typeface="Arial" panose="020B0604020202020204" pitchFamily="34" charset="0"/>
              <a:buChar char="•"/>
            </a:pPr>
            <a:r>
              <a:rPr lang="zh-CN" altLang="en-US" dirty="0"/>
              <a:t>在真实设备上使用</a:t>
            </a:r>
            <a:r>
              <a:rPr lang="en-US" altLang="zh-CN" dirty="0" err="1"/>
              <a:t>Jtag</a:t>
            </a:r>
            <a:r>
              <a:rPr lang="zh-CN" altLang="en-US" dirty="0"/>
              <a:t>，在模拟器上使用</a:t>
            </a:r>
            <a:r>
              <a:rPr lang="en-US" altLang="zh-CN" dirty="0"/>
              <a:t>QEMU</a:t>
            </a:r>
            <a:r>
              <a:rPr lang="zh-CN" altLang="en-US" dirty="0"/>
              <a:t>的</a:t>
            </a:r>
            <a:r>
              <a:rPr lang="en-US" altLang="zh-CN" dirty="0"/>
              <a:t>API</a:t>
            </a:r>
            <a:r>
              <a:rPr lang="zh-CN" altLang="en-US" dirty="0"/>
              <a:t>来收集内存状态和寄存器值加载到</a:t>
            </a:r>
            <a:r>
              <a:rPr lang="en-US" altLang="zh-CN" dirty="0"/>
              <a:t>PANDA</a:t>
            </a:r>
            <a:r>
              <a:rPr lang="zh-CN" altLang="en-US" dirty="0"/>
              <a:t>中继续模拟</a:t>
            </a:r>
            <a:endParaRPr lang="en-US" altLang="zh-CN" dirty="0"/>
          </a:p>
          <a:p>
            <a:pPr marL="285750" indent="-285750">
              <a:buFont typeface="Arial" panose="020B0604020202020204" pitchFamily="34" charset="0"/>
              <a:buChar char="•"/>
            </a:pPr>
            <a:r>
              <a:rPr lang="zh-CN" altLang="en-US" dirty="0"/>
              <a:t>在模拟中启用中断并为</a:t>
            </a:r>
            <a:r>
              <a:rPr lang="en-US" altLang="zh-CN" dirty="0"/>
              <a:t>MMIO</a:t>
            </a:r>
            <a:r>
              <a:rPr lang="zh-CN" altLang="en-US" dirty="0"/>
              <a:t>读操作做响应。</a:t>
            </a:r>
            <a:endParaRPr lang="en-US" altLang="zh-CN" dirty="0"/>
          </a:p>
          <a:p>
            <a:pPr marL="285750" indent="-285750">
              <a:buFont typeface="Arial" panose="020B0604020202020204" pitchFamily="34" charset="0"/>
              <a:buChar char="•"/>
            </a:pPr>
            <a:endParaRPr lang="en-US" dirty="0"/>
          </a:p>
          <a:p>
            <a:r>
              <a:rPr lang="en-US" altLang="zh-CN" sz="2400" b="1" dirty="0"/>
              <a:t>Trace</a:t>
            </a:r>
            <a:r>
              <a:rPr lang="zh-CN" altLang="en-US" sz="2400" b="1" dirty="0"/>
              <a:t>采集：</a:t>
            </a:r>
            <a:endParaRPr lang="en-US" altLang="zh-CN" sz="2400" b="1" dirty="0"/>
          </a:p>
          <a:p>
            <a:endParaRPr lang="en-US" dirty="0"/>
          </a:p>
          <a:p>
            <a:pPr marL="285750" indent="-285750">
              <a:buFont typeface="Arial" panose="020B0604020202020204" pitchFamily="34" charset="0"/>
              <a:buChar char="•"/>
            </a:pPr>
            <a:r>
              <a:rPr lang="zh-CN" altLang="en-US" dirty="0"/>
              <a:t>对</a:t>
            </a:r>
            <a:r>
              <a:rPr lang="en-US" altLang="zh-CN" dirty="0"/>
              <a:t>PANDA</a:t>
            </a:r>
            <a:r>
              <a:rPr lang="zh-CN" altLang="en-US" dirty="0"/>
              <a:t>走过的每一个基本块的地址进行记录生成</a:t>
            </a:r>
            <a:r>
              <a:rPr lang="en-US" altLang="zh-CN" dirty="0"/>
              <a:t>Trace</a:t>
            </a:r>
            <a:r>
              <a:rPr lang="zh-CN" altLang="en-US" dirty="0"/>
              <a:t>。</a:t>
            </a:r>
            <a:endParaRPr lang="en-US" altLang="zh-CN" dirty="0"/>
          </a:p>
          <a:p>
            <a:pPr marL="285750" indent="-285750">
              <a:buFont typeface="Arial" panose="020B0604020202020204" pitchFamily="34" charset="0"/>
              <a:buChar char="•"/>
            </a:pPr>
            <a:r>
              <a:rPr lang="zh-CN" altLang="en-US" dirty="0"/>
              <a:t>当一条</a:t>
            </a:r>
            <a:r>
              <a:rPr lang="en-US" altLang="zh-CN" dirty="0"/>
              <a:t>Trace</a:t>
            </a:r>
            <a:r>
              <a:rPr lang="zh-CN" altLang="en-US" dirty="0"/>
              <a:t>收集完，重置固件状态并再次</a:t>
            </a:r>
            <a:r>
              <a:rPr lang="en-US" altLang="zh-CN" dirty="0"/>
              <a:t>fuzz</a:t>
            </a:r>
            <a:r>
              <a:rPr lang="zh-CN" altLang="en-US" dirty="0"/>
              <a:t>采集新的</a:t>
            </a:r>
            <a:r>
              <a:rPr lang="en-US" altLang="zh-CN" dirty="0"/>
              <a:t>Trace</a:t>
            </a:r>
            <a:r>
              <a:rPr lang="zh-CN" altLang="en-US" dirty="0"/>
              <a:t>。</a:t>
            </a:r>
            <a:endParaRPr lang="en-US" altLang="zh-CN" dirty="0"/>
          </a:p>
          <a:p>
            <a:pPr marL="285750" indent="-285750">
              <a:buFont typeface="Arial" panose="020B0604020202020204" pitchFamily="34" charset="0"/>
              <a:buChar char="•"/>
            </a:pPr>
            <a:r>
              <a:rPr lang="zh-CN" altLang="en-US" dirty="0"/>
              <a:t>存在一个挑战：何时终止一个执行的</a:t>
            </a:r>
            <a:r>
              <a:rPr lang="en-US" altLang="zh-CN" dirty="0"/>
              <a:t>Trace</a:t>
            </a:r>
          </a:p>
          <a:p>
            <a:pPr marL="742950" lvl="1" indent="-285750">
              <a:buFont typeface="Arial" panose="020B0604020202020204" pitchFamily="34" charset="0"/>
              <a:buChar char="•"/>
            </a:pPr>
            <a:r>
              <a:rPr lang="zh-CN" altLang="en-US" dirty="0">
                <a:effectLst/>
              </a:rPr>
              <a:t>如何离开</a:t>
            </a:r>
            <a:r>
              <a:rPr lang="en-US" dirty="0">
                <a:effectLst/>
              </a:rPr>
              <a:t>IRQ</a:t>
            </a:r>
            <a:r>
              <a:rPr lang="zh-CN" altLang="en-US" dirty="0">
                <a:effectLst/>
              </a:rPr>
              <a:t>模式</a:t>
            </a:r>
            <a:r>
              <a:rPr lang="en-US" altLang="zh-CN" dirty="0">
                <a:effectLst/>
              </a:rPr>
              <a:t>——</a:t>
            </a:r>
            <a:r>
              <a:rPr lang="zh-CN" altLang="en-US" dirty="0">
                <a:effectLst/>
              </a:rPr>
              <a:t>查看</a:t>
            </a:r>
            <a:r>
              <a:rPr lang="en-US" dirty="0">
                <a:effectLst/>
              </a:rPr>
              <a:t>CPSR</a:t>
            </a:r>
            <a:r>
              <a:rPr lang="zh-CN" altLang="en-US" dirty="0">
                <a:effectLst/>
              </a:rPr>
              <a:t>寄存器的值</a:t>
            </a:r>
            <a:endParaRPr lang="en-US" altLang="zh-CN" dirty="0">
              <a:effectLst/>
            </a:endParaRPr>
          </a:p>
          <a:p>
            <a:pPr marL="742950" lvl="1" indent="-285750">
              <a:buFont typeface="Arial" panose="020B0604020202020204" pitchFamily="34" charset="0"/>
              <a:buChar char="•"/>
            </a:pPr>
            <a:r>
              <a:rPr lang="zh-CN" altLang="en-US" dirty="0"/>
              <a:t>但在实践中，我们发现一些操作系统</a:t>
            </a:r>
            <a:r>
              <a:rPr lang="en-US" altLang="zh-CN" dirty="0"/>
              <a:t>(</a:t>
            </a:r>
            <a:r>
              <a:rPr lang="zh-CN" altLang="en-US" dirty="0"/>
              <a:t>包括</a:t>
            </a:r>
            <a:r>
              <a:rPr lang="en-US" altLang="zh-CN" dirty="0"/>
              <a:t>FreeBSD</a:t>
            </a:r>
            <a:r>
              <a:rPr lang="zh-CN" altLang="en-US" dirty="0"/>
              <a:t>、</a:t>
            </a:r>
            <a:r>
              <a:rPr lang="en-US" altLang="zh-CN" dirty="0"/>
              <a:t>VxWorks</a:t>
            </a:r>
            <a:r>
              <a:rPr lang="zh-CN" altLang="en-US" dirty="0"/>
              <a:t>和</a:t>
            </a:r>
            <a:r>
              <a:rPr lang="en-US" altLang="zh-CN" dirty="0"/>
              <a:t>Linux)</a:t>
            </a:r>
            <a:r>
              <a:rPr lang="zh-CN" altLang="en-US" dirty="0"/>
              <a:t>在实际执行任何处理程序之前就已经离开了</a:t>
            </a:r>
            <a:r>
              <a:rPr lang="en-US" altLang="zh-CN" dirty="0"/>
              <a:t>IRQ</a:t>
            </a:r>
            <a:r>
              <a:rPr lang="zh-CN" altLang="en-US" dirty="0"/>
              <a:t>模式。</a:t>
            </a:r>
            <a:endParaRPr lang="en-US" altLang="zh-CN" dirty="0"/>
          </a:p>
          <a:p>
            <a:pPr marL="742950" lvl="1" indent="-285750">
              <a:buFont typeface="Arial" panose="020B0604020202020204" pitchFamily="34" charset="0"/>
              <a:buChar char="•"/>
            </a:pPr>
            <a:r>
              <a:rPr lang="zh-CN" altLang="en-US" dirty="0"/>
              <a:t>由于通过</a:t>
            </a:r>
            <a:r>
              <a:rPr lang="en-US" altLang="zh-CN" dirty="0"/>
              <a:t>MMIO</a:t>
            </a:r>
            <a:r>
              <a:rPr lang="zh-CN" altLang="en-US" dirty="0"/>
              <a:t>提供的许多值超出了实际硬件可以产生的范围，一些跟踪可能会在无限循环中卡住，或在模拟固件中触发崩溃或其他错误。</a:t>
            </a:r>
            <a:endParaRPr lang="en-US" altLang="zh-CN" dirty="0"/>
          </a:p>
          <a:p>
            <a:pPr marL="742950" lvl="1" indent="-285750">
              <a:buFont typeface="Arial" panose="020B0604020202020204" pitchFamily="34" charset="0"/>
              <a:buChar char="•"/>
            </a:pPr>
            <a:r>
              <a:rPr lang="zh-CN" altLang="en-US" dirty="0">
                <a:effectLst/>
              </a:rPr>
              <a:t>走完</a:t>
            </a:r>
            <a:r>
              <a:rPr lang="en-US" altLang="zh-CN" dirty="0">
                <a:effectLst/>
              </a:rPr>
              <a:t>10</a:t>
            </a:r>
            <a:r>
              <a:rPr lang="zh-CN" altLang="en-US" dirty="0">
                <a:effectLst/>
              </a:rPr>
              <a:t>个基本块就算中断处理程序跑完</a:t>
            </a:r>
            <a:endParaRPr lang="en-US" altLang="zh-CN" dirty="0">
              <a:effectLst/>
            </a:endParaRPr>
          </a:p>
          <a:p>
            <a:pPr marL="285750" indent="-285750">
              <a:buFont typeface="Arial" panose="020B0604020202020204" pitchFamily="34" charset="0"/>
              <a:buChar char="•"/>
            </a:pPr>
            <a:r>
              <a:rPr lang="zh-CN" altLang="en-US" dirty="0">
                <a:effectLst/>
              </a:rPr>
              <a:t>在跟踪过程中，将最大跟踪长度设置为</a:t>
            </a:r>
            <a:r>
              <a:rPr lang="en-US" altLang="zh-CN" dirty="0">
                <a:effectLst/>
              </a:rPr>
              <a:t>10</a:t>
            </a:r>
            <a:r>
              <a:rPr lang="zh-CN" altLang="en-US" dirty="0">
                <a:effectLst/>
              </a:rPr>
              <a:t>万个基本块，以便在探索过程中取得有效的进展。</a:t>
            </a:r>
          </a:p>
          <a:p>
            <a:pPr marL="285750" indent="-285750">
              <a:buFont typeface="Arial" panose="020B0604020202020204" pitchFamily="34" charset="0"/>
              <a:buChar char="•"/>
            </a:pPr>
            <a:r>
              <a:rPr lang="zh-CN" altLang="en-US" dirty="0">
                <a:effectLst/>
              </a:rPr>
              <a:t>根据经验，这个阈值足以发现有效的处理程序，并允许模糊阶段相对较快地完成</a:t>
            </a:r>
            <a:endParaRPr lang="en-US" altLang="zh-CN" dirty="0"/>
          </a:p>
        </p:txBody>
      </p:sp>
    </p:spTree>
    <p:extLst>
      <p:ext uri="{BB962C8B-B14F-4D97-AF65-F5344CB8AC3E}">
        <p14:creationId xmlns:p14="http://schemas.microsoft.com/office/powerpoint/2010/main" val="30567076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Design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E329FA89-57CA-4B8D-9B6F-CBD19CDB4D20}"/>
              </a:ext>
            </a:extLst>
          </p:cNvPr>
          <p:cNvSpPr txBox="1"/>
          <p:nvPr/>
        </p:nvSpPr>
        <p:spPr>
          <a:xfrm>
            <a:off x="1930483" y="357624"/>
            <a:ext cx="8038718" cy="5724644"/>
          </a:xfrm>
          <a:prstGeom prst="rect">
            <a:avLst/>
          </a:prstGeom>
          <a:noFill/>
        </p:spPr>
        <p:txBody>
          <a:bodyPr wrap="square" rtlCol="0">
            <a:spAutoFit/>
          </a:bodyPr>
          <a:lstStyle/>
          <a:p>
            <a:r>
              <a:rPr lang="en-US" altLang="zh-CN" sz="2400" b="1" dirty="0" err="1"/>
              <a:t>IRQFuzz</a:t>
            </a:r>
            <a:r>
              <a:rPr lang="zh-CN" altLang="en-US" sz="2400" b="1" dirty="0"/>
              <a:t>：</a:t>
            </a:r>
            <a:endParaRPr lang="en-US" altLang="zh-CN" sz="2400" b="1" dirty="0"/>
          </a:p>
          <a:p>
            <a:endParaRPr lang="en-US" altLang="zh-CN" dirty="0"/>
          </a:p>
          <a:p>
            <a:pPr marL="285750" indent="-285750">
              <a:buFont typeface="Arial" panose="020B0604020202020204" pitchFamily="34" charset="0"/>
              <a:buChar char="•"/>
            </a:pPr>
            <a:r>
              <a:rPr lang="zh-CN" altLang="en-US" dirty="0"/>
              <a:t>在</a:t>
            </a:r>
            <a:r>
              <a:rPr lang="en-US" altLang="zh-CN" dirty="0"/>
              <a:t>fuzzing</a:t>
            </a:r>
            <a:r>
              <a:rPr lang="zh-CN" altLang="en-US" dirty="0"/>
              <a:t>期间，</a:t>
            </a:r>
            <a:r>
              <a:rPr lang="en-US" altLang="zh-CN" dirty="0" err="1"/>
              <a:t>IRQDebloat</a:t>
            </a:r>
            <a:r>
              <a:rPr lang="zh-CN" altLang="en-US" dirty="0"/>
              <a:t>通过触发一个中断来枚举系统上的</a:t>
            </a:r>
            <a:r>
              <a:rPr lang="en-US" altLang="zh-CN" dirty="0"/>
              <a:t>IRQ</a:t>
            </a:r>
            <a:r>
              <a:rPr lang="zh-CN" altLang="en-US" dirty="0"/>
              <a:t>处理程序，然后用可能被固件解释为不同</a:t>
            </a:r>
            <a:r>
              <a:rPr lang="en-US" altLang="zh-CN" dirty="0"/>
              <a:t>IRQ</a:t>
            </a:r>
            <a:r>
              <a:rPr lang="zh-CN" altLang="en-US" dirty="0"/>
              <a:t>号的值响应</a:t>
            </a:r>
            <a:r>
              <a:rPr lang="en-US" altLang="zh-CN" dirty="0"/>
              <a:t>MMIO</a:t>
            </a:r>
            <a:r>
              <a:rPr lang="zh-CN" altLang="en-US" dirty="0"/>
              <a:t>读取。</a:t>
            </a:r>
            <a:endParaRPr lang="en-US" altLang="zh-CN" dirty="0"/>
          </a:p>
          <a:p>
            <a:pPr marL="285750" indent="-285750">
              <a:buFont typeface="Arial" panose="020B0604020202020204" pitchFamily="34" charset="0"/>
              <a:buChar char="•"/>
            </a:pPr>
            <a:r>
              <a:rPr lang="zh-CN" altLang="en-US" dirty="0"/>
              <a:t>超出</a:t>
            </a:r>
            <a:r>
              <a:rPr lang="en-US" altLang="zh-CN" dirty="0"/>
              <a:t>RAM</a:t>
            </a:r>
            <a:r>
              <a:rPr lang="zh-CN" altLang="en-US" dirty="0"/>
              <a:t>区域的内存都视为</a:t>
            </a:r>
            <a:r>
              <a:rPr lang="en-US" altLang="zh-CN" dirty="0"/>
              <a:t>MMIO</a:t>
            </a:r>
            <a:r>
              <a:rPr lang="zh-CN" altLang="en-US" dirty="0"/>
              <a:t>区域</a:t>
            </a:r>
            <a:endParaRPr lang="en-US" altLang="zh-CN" dirty="0"/>
          </a:p>
          <a:p>
            <a:pPr marL="285750" indent="-285750">
              <a:buFont typeface="Arial" panose="020B0604020202020204" pitchFamily="34" charset="0"/>
              <a:buChar char="•"/>
            </a:pPr>
            <a:r>
              <a:rPr lang="en-US" altLang="zh-CN" dirty="0"/>
              <a:t>Fuzz</a:t>
            </a:r>
            <a:r>
              <a:rPr lang="zh-CN" altLang="en-US" dirty="0"/>
              <a:t>特征：</a:t>
            </a:r>
            <a:endParaRPr lang="en-US" altLang="zh-CN" dirty="0"/>
          </a:p>
          <a:p>
            <a:pPr marL="742950" lvl="1" indent="-285750">
              <a:buFont typeface="Arial" panose="020B0604020202020204" pitchFamily="34" charset="0"/>
              <a:buChar char="•"/>
            </a:pPr>
            <a:r>
              <a:rPr lang="zh-CN" altLang="en-US" dirty="0">
                <a:effectLst/>
              </a:rPr>
              <a:t>由于嵌入式中断控制器存在很大的多样性，采用了一种混合模糊策略</a:t>
            </a:r>
            <a:endParaRPr lang="en-US" altLang="zh-CN" dirty="0">
              <a:effectLst/>
            </a:endParaRPr>
          </a:p>
          <a:p>
            <a:pPr marL="742950" lvl="1" indent="-285750">
              <a:buFont typeface="Arial" panose="020B0604020202020204" pitchFamily="34" charset="0"/>
              <a:buChar char="•"/>
            </a:pPr>
            <a:r>
              <a:rPr lang="zh-CN" altLang="en-US" dirty="0">
                <a:effectLst/>
              </a:rPr>
              <a:t>该策略尝试了已知中断控制器常用的模式以及随机值。基于对三个初始目标</a:t>
            </a:r>
            <a:r>
              <a:rPr lang="en-US" altLang="zh-CN" dirty="0">
                <a:effectLst/>
              </a:rPr>
              <a:t>(Raspberry Pi, </a:t>
            </a:r>
            <a:r>
              <a:rPr lang="en-US" altLang="zh-CN" dirty="0" err="1">
                <a:effectLst/>
              </a:rPr>
              <a:t>BeagleBone</a:t>
            </a:r>
            <a:r>
              <a:rPr lang="zh-CN" altLang="en-US" dirty="0">
                <a:effectLst/>
              </a:rPr>
              <a:t>和</a:t>
            </a:r>
            <a:r>
              <a:rPr lang="en-US" altLang="zh-CN" dirty="0">
                <a:effectLst/>
              </a:rPr>
              <a:t>Romulus)</a:t>
            </a:r>
            <a:r>
              <a:rPr lang="zh-CN" altLang="en-US" dirty="0">
                <a:effectLst/>
              </a:rPr>
              <a:t>的手动探索开发了这些模式，并发现它们在他们的评估集的其余目标上工作得很好</a:t>
            </a:r>
            <a:endParaRPr lang="en-US" altLang="zh-CN" dirty="0">
              <a:effectLst/>
            </a:endParaRPr>
          </a:p>
          <a:p>
            <a:pPr marL="742950" lvl="1" indent="-285750">
              <a:buFont typeface="Arial" panose="020B0604020202020204" pitchFamily="34" charset="0"/>
              <a:buChar char="•"/>
            </a:pPr>
            <a:r>
              <a:rPr lang="zh-CN" altLang="en-US" dirty="0"/>
              <a:t>四种输入特征：</a:t>
            </a:r>
            <a:endParaRPr lang="en-US" altLang="zh-CN" dirty="0"/>
          </a:p>
          <a:p>
            <a:pPr marL="1200150" lvl="2" indent="-285750">
              <a:buFont typeface="Arial" panose="020B0604020202020204" pitchFamily="34" charset="0"/>
              <a:buChar char="•"/>
            </a:pPr>
            <a:r>
              <a:rPr lang="en-US" altLang="zh-CN" dirty="0"/>
              <a:t>int</a:t>
            </a:r>
            <a:r>
              <a:rPr lang="zh-CN" altLang="en-US" dirty="0"/>
              <a:t>：提供整数</a:t>
            </a:r>
            <a:r>
              <a:rPr lang="en-US" altLang="zh-CN" dirty="0"/>
              <a:t>I: I∈1..255;</a:t>
            </a:r>
            <a:r>
              <a:rPr lang="zh-CN" altLang="en-US" dirty="0"/>
              <a:t>它以整数形式枚举存储挂起中断的控制器的可能</a:t>
            </a:r>
            <a:r>
              <a:rPr lang="en-US" altLang="zh-CN" dirty="0" err="1"/>
              <a:t>irq</a:t>
            </a:r>
            <a:r>
              <a:rPr lang="zh-CN" altLang="en-US" dirty="0"/>
              <a:t>。</a:t>
            </a:r>
          </a:p>
          <a:p>
            <a:pPr marL="1200150" lvl="2" indent="-285750">
              <a:buFont typeface="Arial" panose="020B0604020202020204" pitchFamily="34" charset="0"/>
              <a:buChar char="•"/>
            </a:pPr>
            <a:r>
              <a:rPr lang="en-US" altLang="zh-CN" dirty="0" err="1"/>
              <a:t>bitwin</a:t>
            </a:r>
            <a:r>
              <a:rPr lang="zh-CN" altLang="en-US" dirty="0"/>
              <a:t>：对于</a:t>
            </a:r>
            <a:r>
              <a:rPr lang="en-US" altLang="zh-CN" dirty="0"/>
              <a:t>k: k{1,2,3,4}</a:t>
            </a:r>
            <a:r>
              <a:rPr lang="zh-CN" altLang="en-US" dirty="0"/>
              <a:t>，在每个可能的位位置提供</a:t>
            </a:r>
            <a:r>
              <a:rPr lang="en-US" altLang="zh-CN" dirty="0"/>
              <a:t>k</a:t>
            </a:r>
            <a:r>
              <a:rPr lang="zh-CN" altLang="en-US" dirty="0"/>
              <a:t>个</a:t>
            </a:r>
            <a:r>
              <a:rPr lang="en-US" altLang="zh-CN" dirty="0"/>
              <a:t>1</a:t>
            </a:r>
            <a:r>
              <a:rPr lang="zh-CN" altLang="en-US" dirty="0"/>
              <a:t>位的滑动窗口</a:t>
            </a:r>
            <a:r>
              <a:rPr lang="en-US" altLang="zh-CN" dirty="0"/>
              <a:t>;</a:t>
            </a:r>
            <a:r>
              <a:rPr lang="zh-CN" altLang="en-US" dirty="0"/>
              <a:t>枚举控制器上可能的</a:t>
            </a:r>
            <a:r>
              <a:rPr lang="en-US" altLang="zh-CN" dirty="0"/>
              <a:t>IRQ</a:t>
            </a:r>
            <a:r>
              <a:rPr lang="zh-CN" altLang="en-US" dirty="0"/>
              <a:t>编号，这些编号表示</a:t>
            </a:r>
            <a:r>
              <a:rPr lang="en-US" altLang="zh-CN" dirty="0"/>
              <a:t>32</a:t>
            </a:r>
            <a:r>
              <a:rPr lang="zh-CN" altLang="en-US" dirty="0"/>
              <a:t>位</a:t>
            </a:r>
            <a:r>
              <a:rPr lang="en-US" altLang="zh-CN" dirty="0" err="1"/>
              <a:t>bitset</a:t>
            </a:r>
            <a:r>
              <a:rPr lang="zh-CN" altLang="en-US" dirty="0"/>
              <a:t>中的未决</a:t>
            </a:r>
            <a:r>
              <a:rPr lang="en-US" altLang="zh-CN" dirty="0"/>
              <a:t>IRQ</a:t>
            </a:r>
          </a:p>
          <a:p>
            <a:pPr marL="1200150" lvl="2" indent="-285750">
              <a:buFont typeface="Arial" panose="020B0604020202020204" pitchFamily="34" charset="0"/>
              <a:buChar char="•"/>
            </a:pPr>
            <a:r>
              <a:rPr lang="en-US" altLang="zh-CN" dirty="0"/>
              <a:t>random</a:t>
            </a:r>
            <a:r>
              <a:rPr lang="zh-CN" altLang="en-US" dirty="0"/>
              <a:t>：随机</a:t>
            </a:r>
            <a:r>
              <a:rPr lang="en-US" altLang="zh-CN" dirty="0"/>
              <a:t>32</a:t>
            </a:r>
            <a:r>
              <a:rPr lang="zh-CN" altLang="en-US" dirty="0"/>
              <a:t>位值</a:t>
            </a:r>
          </a:p>
          <a:p>
            <a:pPr marL="1200150" lvl="2" indent="-285750">
              <a:buFont typeface="Arial" panose="020B0604020202020204" pitchFamily="34" charset="0"/>
              <a:buChar char="•"/>
            </a:pPr>
            <a:r>
              <a:rPr lang="en-US" altLang="zh-CN" dirty="0"/>
              <a:t>pattern</a:t>
            </a:r>
            <a:r>
              <a:rPr lang="zh-CN" altLang="en-US" dirty="0"/>
              <a:t>：一些常量值</a:t>
            </a:r>
            <a:endParaRPr lang="en-US" altLang="zh-CN" dirty="0"/>
          </a:p>
          <a:p>
            <a:pPr marL="742950" lvl="1" indent="-285750">
              <a:buFont typeface="Arial" panose="020B0604020202020204" pitchFamily="34" charset="0"/>
              <a:buChar char="•"/>
            </a:pPr>
            <a:r>
              <a:rPr lang="zh-CN" altLang="en-US" dirty="0"/>
              <a:t>这些特征的设计是为了给</a:t>
            </a:r>
            <a:r>
              <a:rPr lang="en-US" altLang="zh-CN" dirty="0" err="1"/>
              <a:t>fuzzer</a:t>
            </a:r>
            <a:r>
              <a:rPr lang="zh-CN" altLang="en-US" dirty="0"/>
              <a:t>提供更有效的取值范围，同时提供足够的随机性来泛化之前固定返回值之外的东西。</a:t>
            </a:r>
            <a:endParaRPr lang="en-US" altLang="zh-CN" dirty="0"/>
          </a:p>
        </p:txBody>
      </p:sp>
    </p:spTree>
    <p:extLst>
      <p:ext uri="{BB962C8B-B14F-4D97-AF65-F5344CB8AC3E}">
        <p14:creationId xmlns:p14="http://schemas.microsoft.com/office/powerpoint/2010/main" val="1133581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Design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E329FA89-57CA-4B8D-9B6F-CBD19CDB4D20}"/>
              </a:ext>
            </a:extLst>
          </p:cNvPr>
          <p:cNvSpPr txBox="1"/>
          <p:nvPr/>
        </p:nvSpPr>
        <p:spPr>
          <a:xfrm>
            <a:off x="2326254" y="166732"/>
            <a:ext cx="8038718" cy="6093976"/>
          </a:xfrm>
          <a:prstGeom prst="rect">
            <a:avLst/>
          </a:prstGeom>
          <a:noFill/>
        </p:spPr>
        <p:txBody>
          <a:bodyPr wrap="square" rtlCol="0">
            <a:spAutoFit/>
          </a:bodyPr>
          <a:lstStyle/>
          <a:p>
            <a:r>
              <a:rPr lang="en-US" altLang="zh-CN" sz="2400" b="1" dirty="0"/>
              <a:t>Trace</a:t>
            </a:r>
            <a:r>
              <a:rPr lang="zh-CN" altLang="en-US" sz="2400" b="1" dirty="0"/>
              <a:t>预处理：</a:t>
            </a:r>
            <a:endParaRPr lang="en-US" altLang="zh-CN" sz="2400" b="1" dirty="0"/>
          </a:p>
          <a:p>
            <a:endParaRPr lang="en-US" altLang="zh-CN" dirty="0"/>
          </a:p>
          <a:p>
            <a:pPr marL="285750" indent="-285750">
              <a:buFont typeface="Arial" panose="020B0604020202020204" pitchFamily="34" charset="0"/>
              <a:buChar char="•"/>
            </a:pPr>
            <a:r>
              <a:rPr lang="zh-CN" altLang="en-US" dirty="0"/>
              <a:t>捕获的整条路径里有很多没什么用的代码。而且</a:t>
            </a:r>
            <a:r>
              <a:rPr lang="en-US" altLang="zh-CN" dirty="0" err="1"/>
              <a:t>fuzzer</a:t>
            </a:r>
            <a:r>
              <a:rPr lang="zh-CN" altLang="en-US" dirty="0"/>
              <a:t>本身也会产生很多无用的</a:t>
            </a:r>
            <a:r>
              <a:rPr lang="en-US" altLang="zh-CN" dirty="0"/>
              <a:t>IRQ</a:t>
            </a:r>
            <a:r>
              <a:rPr lang="zh-CN" altLang="en-US" dirty="0"/>
              <a:t>值</a:t>
            </a:r>
            <a:endParaRPr lang="en-US" altLang="zh-CN" dirty="0"/>
          </a:p>
          <a:p>
            <a:pPr marL="285750" indent="-285750">
              <a:buFont typeface="Arial" panose="020B0604020202020204" pitchFamily="34" charset="0"/>
              <a:buChar char="•"/>
            </a:pPr>
            <a:r>
              <a:rPr lang="zh-CN" altLang="en-US" dirty="0">
                <a:effectLst/>
              </a:rPr>
              <a:t>覆盖引导的</a:t>
            </a:r>
            <a:r>
              <a:rPr lang="en-US" altLang="zh-CN" dirty="0">
                <a:effectLst/>
              </a:rPr>
              <a:t>fuzzing</a:t>
            </a:r>
            <a:r>
              <a:rPr lang="zh-CN" altLang="en-US" dirty="0">
                <a:effectLst/>
              </a:rPr>
              <a:t>允许其完全探索</a:t>
            </a:r>
            <a:r>
              <a:rPr lang="en-US" altLang="zh-CN" dirty="0">
                <a:effectLst/>
              </a:rPr>
              <a:t>IRQ</a:t>
            </a:r>
            <a:r>
              <a:rPr lang="zh-CN" altLang="en-US" dirty="0">
                <a:effectLst/>
              </a:rPr>
              <a:t>调度中的不同分支，但是所获得的跟踪存在噪点</a:t>
            </a:r>
            <a:endParaRPr lang="en-US" altLang="zh-CN" dirty="0"/>
          </a:p>
          <a:p>
            <a:pPr marL="285750" indent="-285750">
              <a:buFont typeface="Arial" panose="020B0604020202020204" pitchFamily="34" charset="0"/>
              <a:buChar char="•"/>
            </a:pPr>
            <a:r>
              <a:rPr lang="zh-CN" altLang="en-US" dirty="0"/>
              <a:t>消除噪点的两种方法：</a:t>
            </a:r>
          </a:p>
          <a:p>
            <a:pPr marL="742950" lvl="1" indent="-285750">
              <a:buFont typeface="Arial" panose="020B0604020202020204" pitchFamily="34" charset="0"/>
              <a:buChar char="•"/>
            </a:pPr>
            <a:r>
              <a:rPr lang="zh-CN" altLang="en-US" dirty="0"/>
              <a:t>从模糊阶段收集到的</a:t>
            </a:r>
            <a:r>
              <a:rPr lang="en-US" altLang="zh-CN" dirty="0"/>
              <a:t>IO</a:t>
            </a:r>
            <a:r>
              <a:rPr lang="zh-CN" altLang="en-US" dirty="0"/>
              <a:t>序列开始，将</a:t>
            </a:r>
            <a:r>
              <a:rPr lang="en-US" altLang="zh-CN" dirty="0"/>
              <a:t>IO</a:t>
            </a:r>
            <a:r>
              <a:rPr lang="zh-CN" altLang="en-US" dirty="0"/>
              <a:t>序列重组为小的解耦序列，确切地重播</a:t>
            </a:r>
            <a:r>
              <a:rPr lang="en-US" altLang="zh-CN" dirty="0"/>
              <a:t>IO</a:t>
            </a:r>
            <a:r>
              <a:rPr lang="zh-CN" altLang="en-US" dirty="0"/>
              <a:t>序列，并使用这些重播痕迹进行差异分析。</a:t>
            </a:r>
            <a:r>
              <a:rPr lang="en-US" altLang="zh-CN" dirty="0"/>
              <a:t>MMIO</a:t>
            </a:r>
            <a:r>
              <a:rPr lang="zh-CN" altLang="en-US" dirty="0"/>
              <a:t>地址被读取多次并且</a:t>
            </a:r>
            <a:r>
              <a:rPr lang="en-US" altLang="zh-CN" dirty="0"/>
              <a:t>IO</a:t>
            </a:r>
            <a:r>
              <a:rPr lang="zh-CN" altLang="en-US" dirty="0"/>
              <a:t>值也一样，就把序列合并</a:t>
            </a:r>
          </a:p>
          <a:p>
            <a:pPr marL="742950" lvl="1" indent="-285750">
              <a:buFont typeface="Arial" panose="020B0604020202020204" pitchFamily="34" charset="0"/>
              <a:buChar char="•"/>
            </a:pPr>
            <a:r>
              <a:rPr lang="zh-CN" altLang="en-US" dirty="0"/>
              <a:t>如果基本块序列的哈希值一样，就删了</a:t>
            </a:r>
            <a:endParaRPr lang="en-US" altLang="zh-CN" dirty="0"/>
          </a:p>
          <a:p>
            <a:endParaRPr lang="en-US" altLang="zh-CN" dirty="0"/>
          </a:p>
          <a:p>
            <a:r>
              <a:rPr lang="en-US" altLang="zh-CN" sz="2400" b="1" dirty="0"/>
              <a:t>Trace</a:t>
            </a:r>
            <a:r>
              <a:rPr lang="zh-CN" altLang="en-US" sz="2400" b="1" dirty="0"/>
              <a:t>分析：</a:t>
            </a:r>
            <a:endParaRPr lang="en-US" altLang="zh-CN" sz="2400" b="1" dirty="0"/>
          </a:p>
          <a:p>
            <a:endParaRPr lang="en-US" altLang="zh-CN" dirty="0"/>
          </a:p>
          <a:p>
            <a:pPr marL="285750" indent="-285750">
              <a:buFont typeface="Arial" panose="020B0604020202020204" pitchFamily="34" charset="0"/>
              <a:buChar char="•"/>
            </a:pPr>
            <a:r>
              <a:rPr lang="zh-CN" altLang="en-US" dirty="0">
                <a:effectLst/>
              </a:rPr>
              <a:t>因为</a:t>
            </a:r>
            <a:r>
              <a:rPr lang="en-US" altLang="zh-CN" dirty="0">
                <a:effectLst/>
              </a:rPr>
              <a:t>IRQ</a:t>
            </a:r>
            <a:r>
              <a:rPr lang="zh-CN" altLang="en-US" dirty="0">
                <a:effectLst/>
              </a:rPr>
              <a:t>刚开始都有同一个</a:t>
            </a:r>
            <a:r>
              <a:rPr lang="en-US" altLang="zh-CN" dirty="0">
                <a:effectLst/>
              </a:rPr>
              <a:t>entry point</a:t>
            </a:r>
            <a:r>
              <a:rPr lang="zh-CN" altLang="en-US" dirty="0">
                <a:effectLst/>
              </a:rPr>
              <a:t>，但在过程中突然分叉，就能找到不同的中断函数了。</a:t>
            </a:r>
            <a:endParaRPr lang="en-US" altLang="zh-CN" dirty="0">
              <a:effectLst/>
            </a:endParaRPr>
          </a:p>
          <a:p>
            <a:pPr marL="285750" indent="-285750">
              <a:buFont typeface="Arial" panose="020B0604020202020204" pitchFamily="34" charset="0"/>
              <a:buChar char="•"/>
            </a:pPr>
            <a:r>
              <a:rPr lang="zh-CN" altLang="en-US" dirty="0">
                <a:effectLst/>
              </a:rPr>
              <a:t>对差分切片的</a:t>
            </a:r>
            <a:r>
              <a:rPr lang="en-US" altLang="zh-CN" dirty="0"/>
              <a:t>Trace</a:t>
            </a:r>
            <a:r>
              <a:rPr lang="zh-CN" altLang="en-US" dirty="0">
                <a:effectLst/>
              </a:rPr>
              <a:t>对齐算法进行了调整，以分析收集到的跟踪，从而推断出不同的</a:t>
            </a:r>
            <a:r>
              <a:rPr lang="en-US" altLang="zh-CN" dirty="0">
                <a:effectLst/>
              </a:rPr>
              <a:t>IRQ</a:t>
            </a:r>
            <a:r>
              <a:rPr lang="zh-CN" altLang="en-US" dirty="0">
                <a:effectLst/>
              </a:rPr>
              <a:t>处理程序。</a:t>
            </a:r>
            <a:endParaRPr lang="en-US" altLang="zh-CN" dirty="0">
              <a:effectLst/>
            </a:endParaRPr>
          </a:p>
          <a:p>
            <a:pPr marL="285750" indent="-285750">
              <a:buFont typeface="Arial" panose="020B0604020202020204" pitchFamily="34" charset="0"/>
              <a:buChar char="•"/>
            </a:pPr>
            <a:r>
              <a:rPr lang="zh-CN" altLang="en-US" dirty="0">
                <a:effectLst/>
              </a:rPr>
              <a:t>由于所有</a:t>
            </a:r>
            <a:r>
              <a:rPr lang="en-US" altLang="zh-CN" dirty="0">
                <a:effectLst/>
              </a:rPr>
              <a:t>IRQ</a:t>
            </a:r>
            <a:r>
              <a:rPr lang="zh-CN" altLang="en-US" dirty="0">
                <a:effectLst/>
              </a:rPr>
              <a:t>中断都有相同的入口点，所以它们应该共享一个共同的</a:t>
            </a:r>
            <a:r>
              <a:rPr lang="en-US" altLang="zh-CN" dirty="0">
                <a:effectLst/>
              </a:rPr>
              <a:t>Trace</a:t>
            </a:r>
            <a:r>
              <a:rPr lang="zh-CN" altLang="en-US" dirty="0">
                <a:effectLst/>
              </a:rPr>
              <a:t>前缀，然后在某一点上发散到设备特定的代码中。通过比较来自模糊过程的跟踪对，我们最终可以找到所有</a:t>
            </a:r>
            <a:r>
              <a:rPr lang="en-US" altLang="zh-CN" dirty="0" err="1">
                <a:effectLst/>
              </a:rPr>
              <a:t>irq</a:t>
            </a:r>
            <a:r>
              <a:rPr lang="zh-CN" altLang="en-US" dirty="0">
                <a:effectLst/>
              </a:rPr>
              <a:t>特异性的分歧。</a:t>
            </a:r>
            <a:endParaRPr lang="en-US" altLang="zh-CN" dirty="0"/>
          </a:p>
        </p:txBody>
      </p:sp>
    </p:spTree>
    <p:extLst>
      <p:ext uri="{BB962C8B-B14F-4D97-AF65-F5344CB8AC3E}">
        <p14:creationId xmlns:p14="http://schemas.microsoft.com/office/powerpoint/2010/main" val="1763847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Design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文本框 4">
            <a:extLst>
              <a:ext uri="{FF2B5EF4-FFF2-40B4-BE49-F238E27FC236}">
                <a16:creationId xmlns:a16="http://schemas.microsoft.com/office/drawing/2014/main" id="{E329FA89-57CA-4B8D-9B6F-CBD19CDB4D20}"/>
              </a:ext>
            </a:extLst>
          </p:cNvPr>
          <p:cNvSpPr txBox="1"/>
          <p:nvPr/>
        </p:nvSpPr>
        <p:spPr>
          <a:xfrm>
            <a:off x="1500705" y="924746"/>
            <a:ext cx="8038718" cy="5082289"/>
          </a:xfrm>
          <a:prstGeom prst="rect">
            <a:avLst/>
          </a:prstGeom>
          <a:noFill/>
        </p:spPr>
        <p:txBody>
          <a:bodyPr wrap="square" rtlCol="0">
            <a:spAutoFit/>
          </a:bodyPr>
          <a:lstStyle/>
          <a:p>
            <a:r>
              <a:rPr lang="zh-CN" altLang="en-US" sz="2400" b="1" dirty="0"/>
              <a:t>插桩：</a:t>
            </a:r>
            <a:endParaRPr lang="en-US" altLang="zh-CN" sz="2400" b="1" dirty="0"/>
          </a:p>
          <a:p>
            <a:endParaRPr lang="en-US" altLang="zh-CN" sz="2000" dirty="0"/>
          </a:p>
          <a:p>
            <a:pPr marL="285750" indent="-285750">
              <a:lnSpc>
                <a:spcPts val="2560"/>
              </a:lnSpc>
              <a:buFont typeface="Arial" panose="020B0604020202020204" pitchFamily="34" charset="0"/>
              <a:buChar char="•"/>
            </a:pPr>
            <a:r>
              <a:rPr lang="zh-CN" altLang="en-US" dirty="0"/>
              <a:t>他们</a:t>
            </a:r>
            <a:r>
              <a:rPr lang="zh-CN" altLang="en-US" dirty="0">
                <a:effectLst/>
              </a:rPr>
              <a:t>的插桩引擎的目标是不受二进制目标文件格式的影响。</a:t>
            </a:r>
            <a:endParaRPr lang="en-US" altLang="zh-CN" dirty="0">
              <a:effectLst/>
            </a:endParaRPr>
          </a:p>
          <a:p>
            <a:pPr marL="285750" indent="-285750">
              <a:lnSpc>
                <a:spcPts val="2560"/>
              </a:lnSpc>
              <a:buFont typeface="Arial" panose="020B0604020202020204" pitchFamily="34" charset="0"/>
              <a:buChar char="•"/>
            </a:pPr>
            <a:r>
              <a:rPr lang="zh-CN" altLang="en-US" dirty="0">
                <a:effectLst/>
              </a:rPr>
              <a:t>为了到达这个目标，用内存和</a:t>
            </a:r>
            <a:r>
              <a:rPr lang="en-US" altLang="zh-CN" dirty="0" err="1">
                <a:effectLst/>
              </a:rPr>
              <a:t>CPUdump</a:t>
            </a:r>
            <a:r>
              <a:rPr lang="zh-CN" altLang="en-US" dirty="0">
                <a:effectLst/>
              </a:rPr>
              <a:t>、需要关掉的处理程序列表和目标二进制文件来插桩。</a:t>
            </a:r>
            <a:endParaRPr lang="en-US" altLang="zh-CN" dirty="0">
              <a:effectLst/>
            </a:endParaRPr>
          </a:p>
          <a:p>
            <a:pPr marL="285750" indent="-285750">
              <a:lnSpc>
                <a:spcPts val="2560"/>
              </a:lnSpc>
              <a:buFont typeface="Arial" panose="020B0604020202020204" pitchFamily="34" charset="0"/>
              <a:buChar char="•"/>
            </a:pPr>
            <a:r>
              <a:rPr lang="zh-CN" altLang="en-US" dirty="0">
                <a:effectLst/>
              </a:rPr>
              <a:t>为了实际的关闭</a:t>
            </a:r>
            <a:r>
              <a:rPr lang="en-US" altLang="zh-CN" dirty="0">
                <a:effectLst/>
              </a:rPr>
              <a:t>IRQ</a:t>
            </a:r>
            <a:r>
              <a:rPr lang="zh-CN" altLang="en-US" dirty="0">
                <a:effectLst/>
              </a:rPr>
              <a:t>，他们用一个</a:t>
            </a:r>
            <a:r>
              <a:rPr lang="zh-CN" altLang="en-US" dirty="0">
                <a:solidFill>
                  <a:srgbClr val="FF0000"/>
                </a:solidFill>
                <a:effectLst/>
              </a:rPr>
              <a:t>假的函数</a:t>
            </a:r>
            <a:r>
              <a:rPr lang="zh-CN" altLang="en-US" dirty="0">
                <a:effectLst/>
              </a:rPr>
              <a:t>来重写处理程序从而绕过真正的处理代码并</a:t>
            </a:r>
            <a:r>
              <a:rPr lang="zh-CN" altLang="en-US" dirty="0">
                <a:solidFill>
                  <a:srgbClr val="FF0000"/>
                </a:solidFill>
                <a:effectLst/>
              </a:rPr>
              <a:t>返回具体值</a:t>
            </a:r>
            <a:r>
              <a:rPr lang="zh-CN" altLang="en-US" dirty="0">
                <a:effectLst/>
              </a:rPr>
              <a:t>。但这个方法仍然需要</a:t>
            </a:r>
            <a:r>
              <a:rPr lang="zh-CN" altLang="en-US" dirty="0">
                <a:solidFill>
                  <a:srgbClr val="FF0000"/>
                </a:solidFill>
                <a:effectLst/>
              </a:rPr>
              <a:t>一定的人工逆向</a:t>
            </a:r>
            <a:r>
              <a:rPr lang="zh-CN" altLang="en-US" dirty="0">
                <a:effectLst/>
              </a:rPr>
              <a:t>来识别每一个</a:t>
            </a:r>
            <a:r>
              <a:rPr lang="en-US" altLang="zh-CN" dirty="0">
                <a:effectLst/>
              </a:rPr>
              <a:t>OS</a:t>
            </a:r>
            <a:r>
              <a:rPr lang="zh-CN" altLang="en-US" dirty="0">
                <a:effectLst/>
              </a:rPr>
              <a:t>上的</a:t>
            </a:r>
            <a:r>
              <a:rPr lang="en-US" altLang="zh-CN" dirty="0">
                <a:effectLst/>
              </a:rPr>
              <a:t>IRQ</a:t>
            </a:r>
            <a:r>
              <a:rPr lang="zh-CN" altLang="en-US" dirty="0">
                <a:effectLst/>
              </a:rPr>
              <a:t>处理程序的准确返回值。</a:t>
            </a:r>
            <a:endParaRPr lang="en-US" altLang="zh-CN" dirty="0">
              <a:effectLst/>
            </a:endParaRPr>
          </a:p>
          <a:p>
            <a:pPr marL="285750" indent="-285750">
              <a:lnSpc>
                <a:spcPts val="2560"/>
              </a:lnSpc>
              <a:buFont typeface="Arial" panose="020B0604020202020204" pitchFamily="34" charset="0"/>
              <a:buChar char="•"/>
            </a:pPr>
            <a:r>
              <a:rPr lang="zh-CN" altLang="en-US" dirty="0">
                <a:effectLst/>
              </a:rPr>
              <a:t>要</a:t>
            </a:r>
            <a:r>
              <a:rPr lang="en-US" altLang="zh-CN" dirty="0">
                <a:effectLst/>
              </a:rPr>
              <a:t>patch</a:t>
            </a:r>
            <a:r>
              <a:rPr lang="zh-CN" altLang="en-US" dirty="0">
                <a:effectLst/>
              </a:rPr>
              <a:t>处理程序，首先将处理程序的虚拟地址转换为物理地址</a:t>
            </a:r>
            <a:endParaRPr lang="en-US" altLang="zh-CN" dirty="0">
              <a:effectLst/>
            </a:endParaRPr>
          </a:p>
          <a:p>
            <a:pPr marL="285750" indent="-285750">
              <a:lnSpc>
                <a:spcPts val="2560"/>
              </a:lnSpc>
              <a:buFont typeface="Arial" panose="020B0604020202020204" pitchFamily="34" charset="0"/>
              <a:buChar char="•"/>
            </a:pPr>
            <a:r>
              <a:rPr lang="zh-CN" altLang="en-US" dirty="0">
                <a:effectLst/>
              </a:rPr>
              <a:t>对于每一个</a:t>
            </a:r>
            <a:r>
              <a:rPr lang="en-US" altLang="zh-CN" dirty="0">
                <a:effectLst/>
              </a:rPr>
              <a:t>patch</a:t>
            </a:r>
            <a:r>
              <a:rPr lang="zh-CN" altLang="en-US" dirty="0">
                <a:effectLst/>
              </a:rPr>
              <a:t>点，他们从内存转储中提取物理地址周围的少量数据，以形成签名。</a:t>
            </a:r>
            <a:endParaRPr lang="en-US" altLang="zh-CN" dirty="0">
              <a:effectLst/>
            </a:endParaRPr>
          </a:p>
          <a:p>
            <a:pPr marL="285750" indent="-285750">
              <a:lnSpc>
                <a:spcPts val="2560"/>
              </a:lnSpc>
              <a:buFont typeface="Arial" panose="020B0604020202020204" pitchFamily="34" charset="0"/>
              <a:buChar char="•"/>
            </a:pPr>
            <a:r>
              <a:rPr lang="zh-CN" altLang="en-US" dirty="0">
                <a:effectLst/>
              </a:rPr>
              <a:t>使用生成的签名，可以在内核二进制文件中搜索匹配的偏移量，这样就可以静态地插桩它。</a:t>
            </a:r>
            <a:endParaRPr lang="en-US" altLang="zh-CN" dirty="0">
              <a:effectLst/>
            </a:endParaRPr>
          </a:p>
          <a:p>
            <a:pPr marL="285750" indent="-285750">
              <a:lnSpc>
                <a:spcPts val="2560"/>
              </a:lnSpc>
              <a:buFont typeface="Arial" panose="020B0604020202020204" pitchFamily="34" charset="0"/>
              <a:buChar char="•"/>
            </a:pPr>
            <a:r>
              <a:rPr lang="zh-CN" altLang="en-US" dirty="0">
                <a:effectLst/>
              </a:rPr>
              <a:t>尽管这个方法无法推广到打包的固件中，但是固件的解包修改不是这个论文的重点。</a:t>
            </a:r>
            <a:endParaRPr lang="en-US" altLang="zh-CN" dirty="0"/>
          </a:p>
        </p:txBody>
      </p:sp>
    </p:spTree>
    <p:extLst>
      <p:ext uri="{BB962C8B-B14F-4D97-AF65-F5344CB8AC3E}">
        <p14:creationId xmlns:p14="http://schemas.microsoft.com/office/powerpoint/2010/main" val="1827062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05</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928231" y="3105833"/>
            <a:ext cx="3675114" cy="646331"/>
          </a:xfrm>
          <a:prstGeom prst="rect">
            <a:avLst/>
          </a:prstGeom>
          <a:noFill/>
        </p:spPr>
        <p:txBody>
          <a:bodyPr wrap="square" rtlCol="0">
            <a:spAutoFit/>
          </a:bodyPr>
          <a:lstStyle/>
          <a:p>
            <a:pPr algn="ju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Implementation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28562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952107" y="1214315"/>
            <a:ext cx="8559538" cy="1569660"/>
          </a:xfrm>
          <a:prstGeom prst="rect">
            <a:avLst/>
          </a:prstGeom>
          <a:noFill/>
        </p:spPr>
        <p:txBody>
          <a:bodyPr wrap="square" rtlCol="0">
            <a:spAutoFit/>
          </a:bodyPr>
          <a:lstStyle/>
          <a:p>
            <a:r>
              <a:rPr lang="zh-CN" altLang="en-US" sz="2400" b="1" dirty="0"/>
              <a:t>总览：</a:t>
            </a:r>
            <a:endParaRPr lang="en-US" altLang="zh-CN" sz="2400" b="1" dirty="0"/>
          </a:p>
          <a:p>
            <a:endParaRPr lang="en-US" dirty="0"/>
          </a:p>
          <a:p>
            <a:pPr marL="285750" indent="-285750">
              <a:buFont typeface="Arial" panose="020B0604020202020204" pitchFamily="34" charset="0"/>
              <a:buChar char="•"/>
            </a:pPr>
            <a:r>
              <a:rPr lang="en-US" dirty="0"/>
              <a:t>700</a:t>
            </a:r>
            <a:r>
              <a:rPr lang="zh-CN" altLang="en-US" dirty="0"/>
              <a:t>多行</a:t>
            </a:r>
            <a:r>
              <a:rPr lang="en-US" altLang="zh-CN" dirty="0"/>
              <a:t>C/C++</a:t>
            </a:r>
            <a:r>
              <a:rPr lang="zh-CN" altLang="en-US" dirty="0"/>
              <a:t>代码编写</a:t>
            </a:r>
            <a:r>
              <a:rPr lang="en-US" altLang="zh-CN" dirty="0"/>
              <a:t>PANDA</a:t>
            </a:r>
            <a:r>
              <a:rPr lang="zh-CN" altLang="en-US" dirty="0"/>
              <a:t>插件</a:t>
            </a:r>
            <a:endParaRPr lang="en-US" altLang="zh-CN" dirty="0"/>
          </a:p>
          <a:p>
            <a:pPr marL="285750" indent="-285750">
              <a:buFont typeface="Arial" panose="020B0604020202020204" pitchFamily="34" charset="0"/>
              <a:buChar char="•"/>
            </a:pPr>
            <a:r>
              <a:rPr lang="en-US" dirty="0"/>
              <a:t>trace processing </a:t>
            </a:r>
            <a:r>
              <a:rPr lang="zh-CN" altLang="en-US" dirty="0"/>
              <a:t>和</a:t>
            </a:r>
            <a:r>
              <a:rPr lang="en-US" dirty="0"/>
              <a:t> binary analysis</a:t>
            </a:r>
            <a:r>
              <a:rPr lang="zh-CN" altLang="en-US" dirty="0"/>
              <a:t>作为</a:t>
            </a:r>
            <a:r>
              <a:rPr lang="en-US" altLang="zh-CN" dirty="0"/>
              <a:t>Ninja</a:t>
            </a:r>
            <a:r>
              <a:rPr lang="zh-CN" altLang="en-US" dirty="0"/>
              <a:t>的插件写</a:t>
            </a:r>
            <a:r>
              <a:rPr lang="en-US" altLang="zh-CN" dirty="0"/>
              <a:t>1000</a:t>
            </a:r>
            <a:r>
              <a:rPr lang="zh-CN" altLang="en-US" dirty="0"/>
              <a:t>多行</a:t>
            </a:r>
            <a:r>
              <a:rPr lang="en-US" altLang="zh-CN" dirty="0"/>
              <a:t>python</a:t>
            </a:r>
          </a:p>
          <a:p>
            <a:pPr marL="285750" indent="-285750">
              <a:buFont typeface="Arial" panose="020B0604020202020204" pitchFamily="34" charset="0"/>
              <a:buChar char="•"/>
            </a:pPr>
            <a:r>
              <a:rPr lang="zh-CN" altLang="en-US" dirty="0"/>
              <a:t>固件</a:t>
            </a:r>
            <a:r>
              <a:rPr lang="en-US" altLang="zh-CN" dirty="0"/>
              <a:t>patch300</a:t>
            </a:r>
            <a:r>
              <a:rPr lang="zh-CN" altLang="en-US" dirty="0"/>
              <a:t>多行</a:t>
            </a:r>
            <a:r>
              <a:rPr lang="en-US" altLang="zh-CN" dirty="0"/>
              <a:t>python</a:t>
            </a:r>
            <a:endParaRPr lang="en-US" dirty="0"/>
          </a:p>
        </p:txBody>
      </p:sp>
    </p:spTree>
    <p:extLst>
      <p:ext uri="{BB962C8B-B14F-4D97-AF65-F5344CB8AC3E}">
        <p14:creationId xmlns:p14="http://schemas.microsoft.com/office/powerpoint/2010/main" val="627627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952106" y="1214315"/>
            <a:ext cx="9275975" cy="2954655"/>
          </a:xfrm>
          <a:prstGeom prst="rect">
            <a:avLst/>
          </a:prstGeom>
          <a:noFill/>
        </p:spPr>
        <p:txBody>
          <a:bodyPr wrap="square" rtlCol="0">
            <a:spAutoFit/>
          </a:bodyPr>
          <a:lstStyle/>
          <a:p>
            <a:r>
              <a:rPr lang="zh-CN" altLang="en-US" sz="2400" b="1" dirty="0"/>
              <a:t>快照采集：</a:t>
            </a:r>
            <a:endParaRPr lang="en-US" altLang="zh-CN" sz="2400" b="1" dirty="0"/>
          </a:p>
          <a:p>
            <a:endParaRPr lang="en-US" dirty="0"/>
          </a:p>
          <a:p>
            <a:pPr marL="285750" indent="-285750">
              <a:buFont typeface="Arial" panose="020B0604020202020204" pitchFamily="34" charset="0"/>
              <a:buChar char="•"/>
            </a:pPr>
            <a:r>
              <a:rPr lang="zh-CN" altLang="en-US" dirty="0"/>
              <a:t>能够获取</a:t>
            </a:r>
            <a:r>
              <a:rPr lang="en-US" altLang="zh-CN" dirty="0"/>
              <a:t>32</a:t>
            </a:r>
            <a:r>
              <a:rPr lang="zh-CN" altLang="en-US" dirty="0"/>
              <a:t>位</a:t>
            </a:r>
            <a:r>
              <a:rPr lang="en-US" altLang="zh-CN" dirty="0"/>
              <a:t>ARM</a:t>
            </a:r>
            <a:r>
              <a:rPr lang="zh-CN" altLang="en-US" dirty="0"/>
              <a:t>和</a:t>
            </a:r>
            <a:r>
              <a:rPr lang="en-US" altLang="zh-CN" dirty="0"/>
              <a:t>MIPS</a:t>
            </a:r>
            <a:r>
              <a:rPr lang="zh-CN" altLang="en-US" dirty="0"/>
              <a:t>平台的快照。用改过的</a:t>
            </a:r>
            <a:r>
              <a:rPr lang="en-US" altLang="zh-CN" dirty="0" err="1"/>
              <a:t>OpenOCD</a:t>
            </a:r>
            <a:r>
              <a:rPr lang="zh-CN" altLang="en-US" dirty="0"/>
              <a:t>，改过的</a:t>
            </a:r>
            <a:r>
              <a:rPr lang="en-US" altLang="zh-CN" dirty="0"/>
              <a:t>LIME</a:t>
            </a:r>
            <a:r>
              <a:rPr lang="zh-CN" altLang="en-US" dirty="0"/>
              <a:t>或者</a:t>
            </a:r>
            <a:r>
              <a:rPr lang="en-US" altLang="zh-CN" dirty="0" err="1"/>
              <a:t>gdb</a:t>
            </a:r>
            <a:r>
              <a:rPr lang="zh-CN" altLang="en-US" dirty="0"/>
              <a:t>来做</a:t>
            </a:r>
            <a:endParaRPr lang="en-US" altLang="zh-CN" dirty="0"/>
          </a:p>
          <a:p>
            <a:pPr marL="285750" indent="-285750">
              <a:buFont typeface="Arial" panose="020B0604020202020204" pitchFamily="34" charset="0"/>
              <a:buChar char="•"/>
            </a:pPr>
            <a:r>
              <a:rPr lang="zh-CN" altLang="en-US" dirty="0">
                <a:effectLst/>
              </a:rPr>
              <a:t>采集一个正确的快照需要所有的所需要的</a:t>
            </a:r>
            <a:r>
              <a:rPr lang="en-US" altLang="zh-CN" dirty="0">
                <a:effectLst/>
              </a:rPr>
              <a:t>CPU</a:t>
            </a:r>
            <a:r>
              <a:rPr lang="zh-CN" altLang="en-US" dirty="0">
                <a:effectLst/>
              </a:rPr>
              <a:t>寄存器从</a:t>
            </a:r>
            <a:r>
              <a:rPr lang="en-US" altLang="zh-CN" dirty="0">
                <a:effectLst/>
              </a:rPr>
              <a:t>PANDA</a:t>
            </a:r>
            <a:r>
              <a:rPr lang="zh-CN" altLang="en-US" dirty="0">
                <a:effectLst/>
              </a:rPr>
              <a:t>中采集下来。（</a:t>
            </a:r>
            <a:r>
              <a:rPr lang="en-US" altLang="zh-CN" dirty="0">
                <a:effectLst/>
              </a:rPr>
              <a:t>ARM</a:t>
            </a:r>
            <a:r>
              <a:rPr lang="zh-CN" altLang="en-US" dirty="0">
                <a:effectLst/>
              </a:rPr>
              <a:t>存在难点，其使用了协寄存器）</a:t>
            </a:r>
            <a:endParaRPr lang="en-US" altLang="zh-CN" dirty="0">
              <a:effectLst/>
            </a:endParaRPr>
          </a:p>
          <a:p>
            <a:pPr marL="742950" lvl="1" indent="-285750">
              <a:buFont typeface="Arial" panose="020B0604020202020204" pitchFamily="34" charset="0"/>
              <a:buChar char="•"/>
            </a:pPr>
            <a:r>
              <a:rPr lang="zh-CN" altLang="en-US" dirty="0">
                <a:effectLst/>
              </a:rPr>
              <a:t>通过设置</a:t>
            </a:r>
            <a:r>
              <a:rPr lang="en-US" altLang="zh-CN" dirty="0">
                <a:effectLst/>
              </a:rPr>
              <a:t>CPU</a:t>
            </a:r>
            <a:r>
              <a:rPr lang="zh-CN" altLang="en-US" dirty="0">
                <a:effectLst/>
              </a:rPr>
              <a:t>的</a:t>
            </a:r>
            <a:r>
              <a:rPr lang="en-US" altLang="zh-CN" dirty="0">
                <a:effectLst/>
              </a:rPr>
              <a:t>CPSR</a:t>
            </a:r>
            <a:r>
              <a:rPr lang="zh-CN" altLang="en-US" dirty="0">
                <a:effectLst/>
              </a:rPr>
              <a:t>使</a:t>
            </a:r>
            <a:r>
              <a:rPr lang="en-US" altLang="zh-CN" dirty="0">
                <a:effectLst/>
              </a:rPr>
              <a:t>CPU</a:t>
            </a:r>
            <a:r>
              <a:rPr lang="zh-CN" altLang="en-US" dirty="0">
                <a:effectLst/>
              </a:rPr>
              <a:t>进入合适的模式来改进</a:t>
            </a:r>
            <a:r>
              <a:rPr lang="en-US" altLang="zh-CN" dirty="0" err="1">
                <a:effectLst/>
              </a:rPr>
              <a:t>OpenOCD</a:t>
            </a:r>
            <a:r>
              <a:rPr lang="zh-CN" altLang="en-US" dirty="0">
                <a:effectLst/>
              </a:rPr>
              <a:t>来抓取协寄存器，并从该模式中</a:t>
            </a:r>
            <a:r>
              <a:rPr lang="en-US" altLang="zh-CN" dirty="0">
                <a:effectLst/>
              </a:rPr>
              <a:t>dump</a:t>
            </a:r>
            <a:r>
              <a:rPr lang="zh-CN" altLang="en-US" dirty="0">
                <a:effectLst/>
              </a:rPr>
              <a:t>下来寄存器值。</a:t>
            </a:r>
            <a:endParaRPr lang="en-US" altLang="zh-CN" dirty="0">
              <a:effectLst/>
            </a:endParaRPr>
          </a:p>
          <a:p>
            <a:pPr marL="742950" lvl="1" indent="-285750">
              <a:buFont typeface="Arial" panose="020B0604020202020204" pitchFamily="34" charset="0"/>
              <a:buChar char="•"/>
            </a:pPr>
            <a:r>
              <a:rPr lang="zh-CN" altLang="en-US" dirty="0"/>
              <a:t>同时采集出协处理器寄存器值</a:t>
            </a:r>
            <a:endParaRPr lang="en-US" altLang="zh-CN" dirty="0"/>
          </a:p>
          <a:p>
            <a:pPr marL="285750" indent="-285750">
              <a:buFont typeface="Arial" panose="020B0604020202020204" pitchFamily="34" charset="0"/>
              <a:buChar char="•"/>
            </a:pPr>
            <a:r>
              <a:rPr lang="zh-CN" altLang="en-US" dirty="0">
                <a:effectLst/>
              </a:rPr>
              <a:t>利用</a:t>
            </a:r>
            <a:r>
              <a:rPr lang="en-US" dirty="0" err="1">
                <a:effectLst/>
              </a:rPr>
              <a:t>OpenOCD</a:t>
            </a:r>
            <a:r>
              <a:rPr lang="zh-CN" altLang="en-US" dirty="0">
                <a:effectLst/>
              </a:rPr>
              <a:t>的</a:t>
            </a:r>
            <a:r>
              <a:rPr lang="en-US" dirty="0" err="1">
                <a:effectLst/>
              </a:rPr>
              <a:t>dump_image</a:t>
            </a:r>
            <a:r>
              <a:rPr lang="zh-CN" altLang="en-US" dirty="0">
                <a:effectLst/>
              </a:rPr>
              <a:t>命令，用改过的</a:t>
            </a:r>
            <a:r>
              <a:rPr lang="en-US" dirty="0" err="1">
                <a:effectLst/>
              </a:rPr>
              <a:t>OpenOCD</a:t>
            </a:r>
            <a:r>
              <a:rPr lang="zh-CN" altLang="en-US" dirty="0">
                <a:effectLst/>
              </a:rPr>
              <a:t>来</a:t>
            </a:r>
            <a:r>
              <a:rPr lang="en-US" dirty="0">
                <a:effectLst/>
              </a:rPr>
              <a:t>dump</a:t>
            </a:r>
            <a:r>
              <a:rPr lang="zh-CN" altLang="en-US" dirty="0">
                <a:effectLst/>
              </a:rPr>
              <a:t>物理内存。</a:t>
            </a:r>
            <a:endParaRPr lang="en-US" altLang="zh-CN" dirty="0">
              <a:effectLst/>
            </a:endParaRPr>
          </a:p>
          <a:p>
            <a:pPr marL="285750" indent="-285750">
              <a:buFont typeface="Arial" panose="020B0604020202020204" pitchFamily="34" charset="0"/>
              <a:buChar char="•"/>
            </a:pPr>
            <a:r>
              <a:rPr lang="en-US" dirty="0">
                <a:effectLst/>
              </a:rPr>
              <a:t>QEMU</a:t>
            </a:r>
            <a:r>
              <a:rPr lang="zh-CN" altLang="en-US" dirty="0">
                <a:effectLst/>
              </a:rPr>
              <a:t>中用</a:t>
            </a:r>
            <a:r>
              <a:rPr lang="en-US" dirty="0" err="1">
                <a:effectLst/>
              </a:rPr>
              <a:t>pmemsave</a:t>
            </a:r>
            <a:r>
              <a:rPr lang="zh-CN" altLang="en-US" dirty="0">
                <a:effectLst/>
              </a:rPr>
              <a:t>命令</a:t>
            </a:r>
            <a:r>
              <a:rPr lang="en-US" altLang="zh-CN" dirty="0"/>
              <a:t>dump</a:t>
            </a:r>
            <a:r>
              <a:rPr lang="zh-CN" altLang="en-US" dirty="0"/>
              <a:t>内存</a:t>
            </a:r>
            <a:endParaRPr lang="en-US" dirty="0"/>
          </a:p>
        </p:txBody>
      </p:sp>
    </p:spTree>
    <p:extLst>
      <p:ext uri="{BB962C8B-B14F-4D97-AF65-F5344CB8AC3E}">
        <p14:creationId xmlns:p14="http://schemas.microsoft.com/office/powerpoint/2010/main" val="24240250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8000" spc="30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928231" y="3105833"/>
            <a:ext cx="2879531" cy="646331"/>
          </a:xfrm>
          <a:prstGeom prst="rect">
            <a:avLst/>
          </a:prstGeom>
          <a:noFill/>
        </p:spPr>
        <p:txBody>
          <a:bodyPr wrap="square" rtlCol="0">
            <a:spAutoFit/>
          </a:bodyPr>
          <a:lstStyle/>
          <a:p>
            <a:pPr algn="dist"/>
            <a:r>
              <a:rPr lang="zh-CN" altLang="en-US" sz="3600" dirty="0">
                <a:latin typeface="思源黑体" panose="020B0500000000000000" pitchFamily="34" charset="-122"/>
                <a:ea typeface="思源黑体" panose="020B0500000000000000" pitchFamily="34" charset="-122"/>
                <a:sym typeface="思源黑体" panose="020B0500000000000000" pitchFamily="34" charset="-122"/>
              </a:rPr>
              <a:t>作者团队</a:t>
            </a: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728600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952106" y="1214315"/>
            <a:ext cx="9275975" cy="2717539"/>
          </a:xfrm>
          <a:prstGeom prst="rect">
            <a:avLst/>
          </a:prstGeom>
          <a:noFill/>
        </p:spPr>
        <p:txBody>
          <a:bodyPr wrap="square" rtlCol="0">
            <a:spAutoFit/>
          </a:bodyPr>
          <a:lstStyle/>
          <a:p>
            <a:r>
              <a:rPr lang="en-US" altLang="zh-CN" sz="2400" b="1" dirty="0"/>
              <a:t>Trace</a:t>
            </a:r>
            <a:r>
              <a:rPr lang="zh-CN" altLang="en-US" sz="2400" b="1" dirty="0"/>
              <a:t>采集：</a:t>
            </a:r>
            <a:endParaRPr lang="en-US" altLang="zh-CN" sz="2400" b="1" dirty="0"/>
          </a:p>
          <a:p>
            <a:endParaRPr lang="en-US" dirty="0"/>
          </a:p>
          <a:p>
            <a:pPr marL="285750" indent="-285750">
              <a:lnSpc>
                <a:spcPts val="2560"/>
              </a:lnSpc>
              <a:buFont typeface="Arial" panose="020B0604020202020204" pitchFamily="34" charset="0"/>
              <a:buChar char="•"/>
            </a:pPr>
            <a:r>
              <a:rPr lang="zh-CN" altLang="en-US" dirty="0">
                <a:effectLst/>
              </a:rPr>
              <a:t>对于</a:t>
            </a:r>
            <a:r>
              <a:rPr lang="en-US" altLang="zh-CN" dirty="0">
                <a:effectLst/>
              </a:rPr>
              <a:t>ARM</a:t>
            </a:r>
            <a:r>
              <a:rPr lang="zh-CN" altLang="en-US" dirty="0">
                <a:effectLst/>
              </a:rPr>
              <a:t>和</a:t>
            </a:r>
            <a:r>
              <a:rPr lang="en-US" altLang="zh-CN" dirty="0">
                <a:effectLst/>
              </a:rPr>
              <a:t>MIPS</a:t>
            </a:r>
            <a:r>
              <a:rPr lang="zh-CN" altLang="en-US" dirty="0">
                <a:effectLst/>
              </a:rPr>
              <a:t>实现了一个通用模型，没有外设，有一块设置好了地址和大小的</a:t>
            </a:r>
            <a:r>
              <a:rPr lang="en-US" altLang="zh-CN" dirty="0">
                <a:effectLst/>
              </a:rPr>
              <a:t>RAM</a:t>
            </a:r>
            <a:r>
              <a:rPr lang="zh-CN" altLang="en-US" dirty="0">
                <a:effectLst/>
              </a:rPr>
              <a:t>。</a:t>
            </a:r>
            <a:endParaRPr lang="en-US" altLang="zh-CN" dirty="0">
              <a:effectLst/>
            </a:endParaRPr>
          </a:p>
          <a:p>
            <a:pPr marL="285750" indent="-285750">
              <a:lnSpc>
                <a:spcPts val="2560"/>
              </a:lnSpc>
              <a:buFont typeface="Arial" panose="020B0604020202020204" pitchFamily="34" charset="0"/>
              <a:buChar char="•"/>
            </a:pPr>
            <a:r>
              <a:rPr lang="zh-CN" altLang="en-US" dirty="0">
                <a:effectLst/>
              </a:rPr>
              <a:t>他们在</a:t>
            </a:r>
            <a:r>
              <a:rPr lang="en-US" altLang="zh-CN" dirty="0">
                <a:effectLst/>
              </a:rPr>
              <a:t>PANDA</a:t>
            </a:r>
            <a:r>
              <a:rPr lang="zh-CN" altLang="en-US" dirty="0">
                <a:effectLst/>
              </a:rPr>
              <a:t>中实现了一个插件来加载保存的快照并触发一个中断（</a:t>
            </a:r>
            <a:r>
              <a:rPr lang="en-US" altLang="zh-CN" dirty="0">
                <a:effectLst/>
              </a:rPr>
              <a:t> </a:t>
            </a:r>
            <a:r>
              <a:rPr lang="en-US" altLang="zh-CN" dirty="0" err="1">
                <a:effectLst/>
              </a:rPr>
              <a:t>CPU_interrupt</a:t>
            </a:r>
            <a:r>
              <a:rPr lang="en-US" altLang="zh-CN" dirty="0">
                <a:effectLst/>
              </a:rPr>
              <a:t> </a:t>
            </a:r>
            <a:r>
              <a:rPr lang="zh-CN" altLang="en-US" dirty="0">
                <a:effectLst/>
              </a:rPr>
              <a:t>）。</a:t>
            </a:r>
            <a:endParaRPr lang="en-US" altLang="zh-CN" dirty="0">
              <a:effectLst/>
            </a:endParaRPr>
          </a:p>
          <a:p>
            <a:pPr marL="285750" indent="-285750">
              <a:lnSpc>
                <a:spcPts val="2560"/>
              </a:lnSpc>
              <a:buFont typeface="Arial" panose="020B0604020202020204" pitchFamily="34" charset="0"/>
              <a:buChar char="•"/>
            </a:pPr>
            <a:r>
              <a:rPr lang="en-US" altLang="zh-CN" dirty="0">
                <a:effectLst/>
              </a:rPr>
              <a:t>fuzzing</a:t>
            </a:r>
            <a:r>
              <a:rPr lang="zh-CN" altLang="en-US" dirty="0">
                <a:effectLst/>
              </a:rPr>
              <a:t>插件将会</a:t>
            </a:r>
            <a:r>
              <a:rPr lang="en-US" altLang="zh-CN" dirty="0">
                <a:effectLst/>
              </a:rPr>
              <a:t>fork</a:t>
            </a:r>
            <a:r>
              <a:rPr lang="zh-CN" altLang="en-US" dirty="0">
                <a:effectLst/>
              </a:rPr>
              <a:t>子进程，生成</a:t>
            </a:r>
            <a:r>
              <a:rPr lang="en-US" altLang="zh-CN" dirty="0">
                <a:effectLst/>
              </a:rPr>
              <a:t>fuzz</a:t>
            </a:r>
            <a:r>
              <a:rPr lang="zh-CN" altLang="en-US" dirty="0">
                <a:effectLst/>
              </a:rPr>
              <a:t>值为</a:t>
            </a:r>
            <a:r>
              <a:rPr lang="en-US" altLang="zh-CN" dirty="0">
                <a:effectLst/>
              </a:rPr>
              <a:t>PANDA_CB_UNASSIGNED_IO_READ</a:t>
            </a:r>
            <a:r>
              <a:rPr lang="zh-CN" altLang="en-US" dirty="0">
                <a:effectLst/>
              </a:rPr>
              <a:t>注册一个回调来对</a:t>
            </a:r>
            <a:r>
              <a:rPr lang="en-US" altLang="zh-CN" dirty="0">
                <a:effectLst/>
              </a:rPr>
              <a:t>MMIO</a:t>
            </a:r>
            <a:r>
              <a:rPr lang="zh-CN" altLang="en-US" dirty="0">
                <a:effectLst/>
              </a:rPr>
              <a:t>读进行响应，并报告基本块覆盖信息。</a:t>
            </a:r>
            <a:endParaRPr lang="en-US" altLang="zh-CN" dirty="0">
              <a:effectLst/>
            </a:endParaRPr>
          </a:p>
          <a:p>
            <a:pPr marL="285750" indent="-285750">
              <a:lnSpc>
                <a:spcPts val="2560"/>
              </a:lnSpc>
              <a:buFont typeface="Arial" panose="020B0604020202020204" pitchFamily="34" charset="0"/>
              <a:buChar char="•"/>
            </a:pPr>
            <a:r>
              <a:rPr lang="zh-CN" altLang="en-US" dirty="0">
                <a:effectLst/>
              </a:rPr>
              <a:t>对于有</a:t>
            </a:r>
            <a:r>
              <a:rPr lang="en-US" altLang="zh-CN" dirty="0">
                <a:effectLst/>
              </a:rPr>
              <a:t>MMIO</a:t>
            </a:r>
            <a:r>
              <a:rPr lang="zh-CN" altLang="en-US" dirty="0">
                <a:effectLst/>
              </a:rPr>
              <a:t>区域与</a:t>
            </a:r>
            <a:r>
              <a:rPr lang="en-US" altLang="zh-CN" dirty="0">
                <a:effectLst/>
              </a:rPr>
              <a:t>RAM</a:t>
            </a:r>
            <a:r>
              <a:rPr lang="zh-CN" altLang="en-US" dirty="0">
                <a:effectLst/>
              </a:rPr>
              <a:t>重叠的嵌入式设备，可以修改设备模型，在适当的位置创建一个</a:t>
            </a:r>
            <a:r>
              <a:rPr lang="en-US" altLang="zh-CN" dirty="0">
                <a:effectLst/>
              </a:rPr>
              <a:t>I/O</a:t>
            </a:r>
            <a:r>
              <a:rPr lang="zh-CN" altLang="en-US" dirty="0">
                <a:effectLst/>
              </a:rPr>
              <a:t>内存区域</a:t>
            </a:r>
            <a:endParaRPr lang="en-US" dirty="0"/>
          </a:p>
        </p:txBody>
      </p:sp>
    </p:spTree>
    <p:extLst>
      <p:ext uri="{BB962C8B-B14F-4D97-AF65-F5344CB8AC3E}">
        <p14:creationId xmlns:p14="http://schemas.microsoft.com/office/powerpoint/2010/main" val="3982048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1058988" y="784972"/>
            <a:ext cx="9275975" cy="3231654"/>
          </a:xfrm>
          <a:prstGeom prst="rect">
            <a:avLst/>
          </a:prstGeom>
          <a:noFill/>
        </p:spPr>
        <p:txBody>
          <a:bodyPr wrap="square" rtlCol="0">
            <a:spAutoFit/>
          </a:bodyPr>
          <a:lstStyle/>
          <a:p>
            <a:r>
              <a:rPr lang="en-US" altLang="zh-CN" sz="2400" b="1" dirty="0"/>
              <a:t>Trace</a:t>
            </a:r>
            <a:r>
              <a:rPr lang="zh-CN" altLang="en-US" sz="2400" b="1" dirty="0"/>
              <a:t> </a:t>
            </a:r>
            <a:r>
              <a:rPr lang="en-US" altLang="zh-CN" sz="2400" b="1" dirty="0"/>
              <a:t>Analysis</a:t>
            </a:r>
            <a:r>
              <a:rPr lang="zh-CN" altLang="en-US" sz="2400" b="1" dirty="0"/>
              <a:t>：</a:t>
            </a:r>
            <a:endParaRPr lang="en-US" altLang="zh-CN" sz="2400" b="1" dirty="0"/>
          </a:p>
          <a:p>
            <a:endParaRPr lang="en-US" dirty="0"/>
          </a:p>
          <a:p>
            <a:r>
              <a:rPr lang="en-US" dirty="0"/>
              <a:t>1</a:t>
            </a:r>
            <a:r>
              <a:rPr lang="zh-CN" altLang="en-US" dirty="0"/>
              <a:t>、预处理：</a:t>
            </a:r>
            <a:r>
              <a:rPr lang="zh-CN" altLang="en-US" dirty="0">
                <a:effectLst/>
              </a:rPr>
              <a:t>对这些</a:t>
            </a:r>
            <a:r>
              <a:rPr lang="en-US" altLang="zh-CN" dirty="0">
                <a:effectLst/>
              </a:rPr>
              <a:t>trace</a:t>
            </a:r>
            <a:r>
              <a:rPr lang="zh-CN" altLang="en-US" dirty="0">
                <a:effectLst/>
              </a:rPr>
              <a:t>利用基本块</a:t>
            </a:r>
            <a:r>
              <a:rPr lang="en-US" altLang="zh-CN" dirty="0">
                <a:effectLst/>
              </a:rPr>
              <a:t>hash</a:t>
            </a:r>
            <a:r>
              <a:rPr lang="zh-CN" altLang="en-US" dirty="0">
                <a:effectLst/>
              </a:rPr>
              <a:t>删除重复数据并缩小他们让这些更小的</a:t>
            </a:r>
            <a:r>
              <a:rPr lang="en-US" altLang="zh-CN" dirty="0">
                <a:effectLst/>
              </a:rPr>
              <a:t>trace</a:t>
            </a:r>
            <a:r>
              <a:rPr lang="zh-CN" altLang="en-US" dirty="0">
                <a:effectLst/>
              </a:rPr>
              <a:t>只包含</a:t>
            </a:r>
            <a:r>
              <a:rPr lang="en-US" altLang="zh-CN" dirty="0">
                <a:effectLst/>
              </a:rPr>
              <a:t>IRQ</a:t>
            </a:r>
            <a:r>
              <a:rPr lang="zh-CN" altLang="en-US" dirty="0">
                <a:effectLst/>
              </a:rPr>
              <a:t>处理代码。</a:t>
            </a:r>
            <a:endParaRPr lang="en-US" altLang="zh-CN" dirty="0">
              <a:effectLst/>
            </a:endParaRPr>
          </a:p>
          <a:p>
            <a:pPr marL="742950" lvl="1" indent="-285750">
              <a:buFont typeface="Arial" panose="020B0604020202020204" pitchFamily="34" charset="0"/>
              <a:buChar char="•"/>
            </a:pPr>
            <a:r>
              <a:rPr lang="zh-CN" altLang="en-US" dirty="0"/>
              <a:t>自动推断</a:t>
            </a:r>
            <a:r>
              <a:rPr lang="zh-CN" altLang="en-US" dirty="0">
                <a:effectLst/>
              </a:rPr>
              <a:t>轮询循环相对应的潜在</a:t>
            </a:r>
            <a:r>
              <a:rPr lang="en-US" altLang="zh-CN" dirty="0">
                <a:effectLst/>
              </a:rPr>
              <a:t>I/O</a:t>
            </a:r>
            <a:r>
              <a:rPr lang="zh-CN" altLang="en-US" dirty="0">
                <a:effectLst/>
              </a:rPr>
              <a:t>地址列表，（计时器和</a:t>
            </a:r>
            <a:r>
              <a:rPr lang="en-US" altLang="zh-CN" dirty="0">
                <a:effectLst/>
              </a:rPr>
              <a:t>UARTs</a:t>
            </a:r>
            <a:r>
              <a:rPr lang="zh-CN" altLang="en-US" dirty="0">
                <a:effectLst/>
              </a:rPr>
              <a:t>使用的地址）</a:t>
            </a:r>
            <a:endParaRPr lang="en-US" altLang="zh-CN" dirty="0">
              <a:effectLst/>
            </a:endParaRPr>
          </a:p>
          <a:p>
            <a:pPr marL="742950" lvl="1" indent="-285750">
              <a:buFont typeface="Arial" panose="020B0604020202020204" pitchFamily="34" charset="0"/>
              <a:buChar char="•"/>
            </a:pPr>
            <a:r>
              <a:rPr lang="zh-CN" altLang="en-US" dirty="0">
                <a:effectLst/>
              </a:rPr>
              <a:t>重新组合</a:t>
            </a:r>
            <a:r>
              <a:rPr lang="en-US" altLang="zh-CN" dirty="0">
                <a:effectLst/>
              </a:rPr>
              <a:t>I/O</a:t>
            </a:r>
            <a:r>
              <a:rPr lang="zh-CN" altLang="en-US" dirty="0">
                <a:effectLst/>
              </a:rPr>
              <a:t>序列时，这些推断出来的</a:t>
            </a:r>
            <a:r>
              <a:rPr lang="en-US" altLang="zh-CN" dirty="0">
                <a:effectLst/>
              </a:rPr>
              <a:t>I/O</a:t>
            </a:r>
            <a:r>
              <a:rPr lang="zh-CN" altLang="en-US" dirty="0">
                <a:effectLst/>
              </a:rPr>
              <a:t>地址将被忽略，并将在</a:t>
            </a:r>
            <a:r>
              <a:rPr lang="en-US" altLang="zh-CN" dirty="0">
                <a:effectLst/>
              </a:rPr>
              <a:t>I/O</a:t>
            </a:r>
            <a:r>
              <a:rPr lang="zh-CN" altLang="en-US" dirty="0"/>
              <a:t>重</a:t>
            </a:r>
            <a:r>
              <a:rPr lang="zh-CN" altLang="en-US" dirty="0">
                <a:effectLst/>
              </a:rPr>
              <a:t>放期间用特定的值</a:t>
            </a:r>
            <a:r>
              <a:rPr lang="en-US" altLang="zh-CN" dirty="0">
                <a:effectLst/>
              </a:rPr>
              <a:t>(</a:t>
            </a:r>
            <a:r>
              <a:rPr lang="zh-CN" altLang="en-US" dirty="0">
                <a:effectLst/>
              </a:rPr>
              <a:t>从</a:t>
            </a:r>
            <a:r>
              <a:rPr lang="en-US" altLang="zh-CN" dirty="0">
                <a:effectLst/>
              </a:rPr>
              <a:t>0</a:t>
            </a:r>
            <a:r>
              <a:rPr lang="zh-CN" altLang="en-US" dirty="0">
                <a:effectLst/>
              </a:rPr>
              <a:t>或</a:t>
            </a:r>
            <a:r>
              <a:rPr lang="en-US" altLang="zh-CN" dirty="0">
                <a:effectLst/>
              </a:rPr>
              <a:t>-1</a:t>
            </a:r>
            <a:r>
              <a:rPr lang="zh-CN" altLang="en-US" dirty="0">
                <a:effectLst/>
              </a:rPr>
              <a:t>中随机选择</a:t>
            </a:r>
            <a:r>
              <a:rPr lang="en-US" altLang="zh-CN" dirty="0">
                <a:effectLst/>
              </a:rPr>
              <a:t>)</a:t>
            </a:r>
            <a:r>
              <a:rPr lang="zh-CN" altLang="en-US" dirty="0">
                <a:effectLst/>
              </a:rPr>
              <a:t>重新播放。</a:t>
            </a:r>
            <a:endParaRPr lang="en-US" altLang="zh-CN" dirty="0">
              <a:effectLst/>
            </a:endParaRPr>
          </a:p>
          <a:p>
            <a:pPr marL="742950" lvl="1" indent="-285750">
              <a:buFont typeface="Arial" panose="020B0604020202020204" pitchFamily="34" charset="0"/>
              <a:buChar char="•"/>
            </a:pPr>
            <a:r>
              <a:rPr lang="zh-CN" altLang="en-US" dirty="0"/>
              <a:t>为了识别计时器和</a:t>
            </a:r>
            <a:r>
              <a:rPr lang="en-US" altLang="zh-CN" dirty="0"/>
              <a:t>UART</a:t>
            </a:r>
            <a:r>
              <a:rPr lang="zh-CN" altLang="en-US" dirty="0"/>
              <a:t>外设，它识别任何比第一个</a:t>
            </a:r>
            <a:r>
              <a:rPr lang="en-US" altLang="zh-CN" dirty="0"/>
              <a:t>MMIO</a:t>
            </a:r>
            <a:r>
              <a:rPr lang="zh-CN" altLang="en-US" dirty="0"/>
              <a:t>读地址</a:t>
            </a:r>
            <a:r>
              <a:rPr lang="en-US" altLang="zh-CN" dirty="0"/>
              <a:t>(</a:t>
            </a:r>
            <a:r>
              <a:rPr lang="zh-CN" altLang="en-US" dirty="0"/>
              <a:t>对应于顶级</a:t>
            </a:r>
            <a:r>
              <a:rPr lang="en-US" altLang="zh-CN" dirty="0"/>
              <a:t>IRQ</a:t>
            </a:r>
            <a:r>
              <a:rPr lang="zh-CN" altLang="en-US" dirty="0"/>
              <a:t>源寄存器</a:t>
            </a:r>
            <a:r>
              <a:rPr lang="en-US" altLang="zh-CN" dirty="0"/>
              <a:t>)</a:t>
            </a:r>
            <a:r>
              <a:rPr lang="zh-CN" altLang="en-US" dirty="0"/>
              <a:t>出现的次数多得多的</a:t>
            </a:r>
            <a:r>
              <a:rPr lang="en-US" altLang="zh-CN" dirty="0"/>
              <a:t>MMIO</a:t>
            </a:r>
            <a:r>
              <a:rPr lang="zh-CN" altLang="en-US" dirty="0"/>
              <a:t>地址。</a:t>
            </a:r>
            <a:endParaRPr lang="en-US" altLang="zh-CN" dirty="0"/>
          </a:p>
          <a:p>
            <a:pPr marL="742950" lvl="1" indent="-285750">
              <a:buFont typeface="Arial" panose="020B0604020202020204" pitchFamily="34" charset="0"/>
              <a:buChar char="•"/>
            </a:pPr>
            <a:r>
              <a:rPr lang="zh-CN" altLang="en-US" dirty="0"/>
              <a:t>根据经验，比第一个</a:t>
            </a:r>
            <a:r>
              <a:rPr lang="en-US" altLang="zh-CN" dirty="0"/>
              <a:t>MMIO</a:t>
            </a:r>
            <a:r>
              <a:rPr lang="zh-CN" altLang="en-US" dirty="0"/>
              <a:t>读地址的出现数高出</a:t>
            </a:r>
            <a:r>
              <a:rPr lang="en-US" altLang="zh-CN" dirty="0"/>
              <a:t>10</a:t>
            </a:r>
            <a:r>
              <a:rPr lang="zh-CN" altLang="en-US" dirty="0"/>
              <a:t>倍左右的阈值可以很好地识别这类轮询代码</a:t>
            </a:r>
            <a:endParaRPr lang="en-US" dirty="0"/>
          </a:p>
        </p:txBody>
      </p:sp>
      <p:pic>
        <p:nvPicPr>
          <p:cNvPr id="4" name="图片 3">
            <a:extLst>
              <a:ext uri="{FF2B5EF4-FFF2-40B4-BE49-F238E27FC236}">
                <a16:creationId xmlns:a16="http://schemas.microsoft.com/office/drawing/2014/main" id="{B9041163-ADA4-4B6C-B344-B2C0E23DBDA1}"/>
              </a:ext>
            </a:extLst>
          </p:cNvPr>
          <p:cNvPicPr>
            <a:picLocks noChangeAspect="1"/>
          </p:cNvPicPr>
          <p:nvPr/>
        </p:nvPicPr>
        <p:blipFill>
          <a:blip r:embed="rId9"/>
          <a:stretch>
            <a:fillRect/>
          </a:stretch>
        </p:blipFill>
        <p:spPr>
          <a:xfrm>
            <a:off x="2458475" y="4129213"/>
            <a:ext cx="6477000" cy="2209800"/>
          </a:xfrm>
          <a:prstGeom prst="rect">
            <a:avLst/>
          </a:prstGeom>
        </p:spPr>
      </p:pic>
    </p:spTree>
    <p:extLst>
      <p:ext uri="{BB962C8B-B14F-4D97-AF65-F5344CB8AC3E}">
        <p14:creationId xmlns:p14="http://schemas.microsoft.com/office/powerpoint/2010/main" val="1097003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1058988" y="784972"/>
            <a:ext cx="9275975" cy="5170646"/>
          </a:xfrm>
          <a:prstGeom prst="rect">
            <a:avLst/>
          </a:prstGeom>
          <a:noFill/>
        </p:spPr>
        <p:txBody>
          <a:bodyPr wrap="square" rtlCol="0">
            <a:spAutoFit/>
          </a:bodyPr>
          <a:lstStyle/>
          <a:p>
            <a:r>
              <a:rPr lang="en-US" altLang="zh-CN" sz="2400" b="1" dirty="0"/>
              <a:t>Trace</a:t>
            </a:r>
            <a:r>
              <a:rPr lang="zh-CN" altLang="en-US" sz="2400" b="1" dirty="0"/>
              <a:t> </a:t>
            </a:r>
            <a:r>
              <a:rPr lang="en-US" altLang="zh-CN" sz="2400" b="1" dirty="0"/>
              <a:t>Analysis</a:t>
            </a:r>
            <a:r>
              <a:rPr lang="zh-CN" altLang="en-US" sz="2400" b="1" dirty="0"/>
              <a:t>：</a:t>
            </a:r>
            <a:endParaRPr lang="en-US" altLang="zh-CN" sz="2400" b="1" dirty="0"/>
          </a:p>
          <a:p>
            <a:endParaRPr lang="en-US" dirty="0"/>
          </a:p>
          <a:p>
            <a:r>
              <a:rPr lang="en-US" altLang="zh-CN" dirty="0"/>
              <a:t>2</a:t>
            </a:r>
            <a:r>
              <a:rPr lang="zh-CN" altLang="en-US" dirty="0"/>
              <a:t>、后支配点计算：</a:t>
            </a:r>
            <a:r>
              <a:rPr lang="zh-CN" altLang="en-US" dirty="0">
                <a:effectLst/>
              </a:rPr>
              <a:t>预处理阶段中用立即后支配信息来增加跟踪，每一个基本块地址在</a:t>
            </a:r>
            <a:r>
              <a:rPr lang="en-US" altLang="zh-CN" dirty="0">
                <a:effectLst/>
              </a:rPr>
              <a:t>trace</a:t>
            </a:r>
            <a:r>
              <a:rPr lang="zh-CN" altLang="en-US" dirty="0">
                <a:effectLst/>
              </a:rPr>
              <a:t>中变成一个对（</a:t>
            </a:r>
            <a:r>
              <a:rPr lang="en-US" altLang="zh-CN" dirty="0" err="1">
                <a:effectLst/>
              </a:rPr>
              <a:t>addr</a:t>
            </a:r>
            <a:r>
              <a:rPr lang="zh-CN" altLang="en-US" dirty="0">
                <a:effectLst/>
              </a:rPr>
              <a:t>，</a:t>
            </a:r>
            <a:r>
              <a:rPr lang="en-US" altLang="zh-CN" dirty="0" err="1">
                <a:effectLst/>
              </a:rPr>
              <a:t>ipdom</a:t>
            </a:r>
            <a:r>
              <a:rPr lang="zh-CN" altLang="en-US" dirty="0">
                <a:effectLst/>
              </a:rPr>
              <a:t>）。</a:t>
            </a:r>
            <a:endParaRPr lang="en-US" altLang="zh-CN" dirty="0">
              <a:effectLst/>
            </a:endParaRPr>
          </a:p>
          <a:p>
            <a:pPr marL="742950" lvl="1" indent="-285750">
              <a:buFont typeface="Arial" panose="020B0604020202020204" pitchFamily="34" charset="0"/>
              <a:buChar char="•"/>
            </a:pPr>
            <a:r>
              <a:rPr lang="zh-CN" altLang="en-US" dirty="0">
                <a:effectLst/>
              </a:rPr>
              <a:t>一开始用静态分析反编译每一个函数并建立</a:t>
            </a:r>
            <a:r>
              <a:rPr lang="en-US" altLang="zh-CN" dirty="0">
                <a:effectLst/>
              </a:rPr>
              <a:t>CFG</a:t>
            </a:r>
            <a:r>
              <a:rPr lang="zh-CN" altLang="en-US" dirty="0">
                <a:effectLst/>
              </a:rPr>
              <a:t>来收集所有的函数和可能的返回节点。</a:t>
            </a:r>
            <a:r>
              <a:rPr lang="zh-CN" altLang="en-US" dirty="0"/>
              <a:t>（主要反编译器：</a:t>
            </a:r>
            <a:r>
              <a:rPr lang="en-US" altLang="zh-CN" dirty="0"/>
              <a:t>Ninja</a:t>
            </a:r>
            <a:r>
              <a:rPr lang="zh-CN" altLang="en-US" dirty="0"/>
              <a:t>）</a:t>
            </a:r>
            <a:endParaRPr lang="en-US" altLang="zh-CN" dirty="0"/>
          </a:p>
          <a:p>
            <a:pPr marL="742950" lvl="1" indent="-285750">
              <a:buFont typeface="Arial" panose="020B0604020202020204" pitchFamily="34" charset="0"/>
              <a:buChar char="•"/>
            </a:pPr>
            <a:r>
              <a:rPr lang="zh-CN" altLang="en-US" dirty="0">
                <a:effectLst/>
              </a:rPr>
              <a:t>反编译器可能会漏掉函数中的基本块。</a:t>
            </a:r>
            <a:endParaRPr lang="en-US" altLang="zh-CN" dirty="0">
              <a:effectLst/>
            </a:endParaRPr>
          </a:p>
          <a:p>
            <a:pPr marL="1200150" lvl="2" indent="-285750">
              <a:buFont typeface="Arial" panose="020B0604020202020204" pitchFamily="34" charset="0"/>
              <a:buChar char="•"/>
            </a:pPr>
            <a:r>
              <a:rPr lang="zh-CN" altLang="en-US" dirty="0">
                <a:effectLst/>
              </a:rPr>
              <a:t>将这些函数的</a:t>
            </a:r>
            <a:r>
              <a:rPr lang="en-US" altLang="zh-CN" dirty="0">
                <a:effectLst/>
              </a:rPr>
              <a:t>CFG</a:t>
            </a:r>
            <a:r>
              <a:rPr lang="zh-CN" altLang="en-US" dirty="0">
                <a:effectLst/>
              </a:rPr>
              <a:t>拆分为多个</a:t>
            </a:r>
            <a:r>
              <a:rPr lang="en-US" altLang="zh-CN" dirty="0">
                <a:effectLst/>
              </a:rPr>
              <a:t>sub-CFG</a:t>
            </a:r>
            <a:r>
              <a:rPr lang="zh-CN" altLang="en-US" dirty="0">
                <a:effectLst/>
              </a:rPr>
              <a:t>并对这些更小的</a:t>
            </a:r>
            <a:r>
              <a:rPr lang="en-US" altLang="zh-CN" dirty="0">
                <a:effectLst/>
              </a:rPr>
              <a:t>CFG</a:t>
            </a:r>
            <a:r>
              <a:rPr lang="zh-CN" altLang="en-US" dirty="0">
                <a:effectLst/>
              </a:rPr>
              <a:t>来算后序支配点。</a:t>
            </a:r>
            <a:endParaRPr lang="en-US" altLang="zh-CN" dirty="0"/>
          </a:p>
          <a:p>
            <a:pPr marL="1200150" lvl="2" indent="-285750">
              <a:buFont typeface="Arial" panose="020B0604020202020204" pitchFamily="34" charset="0"/>
              <a:buChar char="•"/>
            </a:pPr>
            <a:r>
              <a:rPr lang="zh-CN" altLang="en-US" dirty="0">
                <a:effectLst/>
              </a:rPr>
              <a:t>当</a:t>
            </a:r>
            <a:r>
              <a:rPr lang="en-US" altLang="zh-CN" dirty="0">
                <a:effectLst/>
              </a:rPr>
              <a:t>Ninja</a:t>
            </a:r>
            <a:r>
              <a:rPr lang="zh-CN" altLang="en-US" dirty="0">
                <a:effectLst/>
              </a:rPr>
              <a:t>不能解决一个</a:t>
            </a:r>
            <a:r>
              <a:rPr lang="en-US" altLang="zh-CN" dirty="0">
                <a:effectLst/>
              </a:rPr>
              <a:t>switch</a:t>
            </a:r>
            <a:r>
              <a:rPr lang="zh-CN" altLang="en-US" dirty="0">
                <a:effectLst/>
              </a:rPr>
              <a:t>状态的时候，他们将基本块标记为返回节点，将</a:t>
            </a:r>
            <a:r>
              <a:rPr lang="en-US" altLang="zh-CN" dirty="0">
                <a:effectLst/>
              </a:rPr>
              <a:t>switch table</a:t>
            </a:r>
            <a:r>
              <a:rPr lang="zh-CN" altLang="en-US" dirty="0">
                <a:effectLst/>
              </a:rPr>
              <a:t>目标标记为一个新函数的起点。</a:t>
            </a:r>
            <a:endParaRPr lang="en-US" altLang="zh-CN" dirty="0">
              <a:effectLst/>
            </a:endParaRPr>
          </a:p>
          <a:p>
            <a:pPr marL="1200150" lvl="2" indent="-285750">
              <a:buFont typeface="Arial" panose="020B0604020202020204" pitchFamily="34" charset="0"/>
              <a:buChar char="•"/>
            </a:pPr>
            <a:r>
              <a:rPr lang="en-US" altLang="zh-CN" dirty="0">
                <a:effectLst/>
              </a:rPr>
              <a:t>EI</a:t>
            </a:r>
            <a:r>
              <a:rPr lang="zh-CN" altLang="en-US" dirty="0">
                <a:effectLst/>
              </a:rPr>
              <a:t>堆栈和</a:t>
            </a:r>
            <a:r>
              <a:rPr lang="en-US" altLang="zh-CN" dirty="0">
                <a:effectLst/>
              </a:rPr>
              <a:t>immediate</a:t>
            </a:r>
            <a:r>
              <a:rPr lang="zh-CN" altLang="en-US" dirty="0">
                <a:effectLst/>
              </a:rPr>
              <a:t>后序支配点会在这些函数中进行计算并且不会造成结果差异</a:t>
            </a:r>
            <a:r>
              <a:rPr lang="zh-CN" altLang="en-US" dirty="0"/>
              <a:t>。</a:t>
            </a:r>
            <a:endParaRPr lang="en-US" altLang="zh-CN" dirty="0"/>
          </a:p>
          <a:p>
            <a:pPr marL="742950" lvl="1" indent="-285750">
              <a:buFont typeface="Arial" panose="020B0604020202020204" pitchFamily="34" charset="0"/>
              <a:buChar char="•"/>
            </a:pPr>
            <a:r>
              <a:rPr lang="zh-CN" altLang="en-US" dirty="0">
                <a:effectLst/>
              </a:rPr>
              <a:t>解决了实际</a:t>
            </a:r>
            <a:r>
              <a:rPr lang="en-US" altLang="zh-CN" dirty="0">
                <a:effectLst/>
              </a:rPr>
              <a:t>CFG</a:t>
            </a:r>
            <a:r>
              <a:rPr lang="zh-CN" altLang="en-US" dirty="0">
                <a:effectLst/>
              </a:rPr>
              <a:t>基本块和</a:t>
            </a:r>
            <a:r>
              <a:rPr lang="en-US" altLang="zh-CN" dirty="0">
                <a:effectLst/>
              </a:rPr>
              <a:t>QEMU</a:t>
            </a:r>
            <a:r>
              <a:rPr lang="zh-CN" altLang="en-US" dirty="0">
                <a:effectLst/>
              </a:rPr>
              <a:t>翻译块不一致问题。</a:t>
            </a:r>
            <a:endParaRPr lang="en-US" altLang="zh-CN" dirty="0">
              <a:effectLst/>
            </a:endParaRPr>
          </a:p>
          <a:p>
            <a:pPr marL="1200150" lvl="2" indent="-285750">
              <a:buFont typeface="Arial" panose="020B0604020202020204" pitchFamily="34" charset="0"/>
              <a:buChar char="•"/>
            </a:pPr>
            <a:r>
              <a:rPr lang="en-US" altLang="zh-CN" dirty="0">
                <a:effectLst/>
              </a:rPr>
              <a:t>QEMU</a:t>
            </a:r>
            <a:r>
              <a:rPr lang="zh-CN" altLang="en-US" dirty="0">
                <a:effectLst/>
              </a:rPr>
              <a:t>的翻译块是以分支或者</a:t>
            </a:r>
            <a:r>
              <a:rPr lang="en-US" altLang="zh-CN" dirty="0">
                <a:effectLst/>
              </a:rPr>
              <a:t>call</a:t>
            </a:r>
            <a:r>
              <a:rPr lang="zh-CN" altLang="en-US" dirty="0">
                <a:effectLst/>
              </a:rPr>
              <a:t>作为终止的直线代码。</a:t>
            </a:r>
            <a:endParaRPr lang="en-US" altLang="zh-CN" dirty="0">
              <a:effectLst/>
            </a:endParaRPr>
          </a:p>
          <a:p>
            <a:pPr marL="1200150" lvl="2" indent="-285750">
              <a:buFont typeface="Arial" panose="020B0604020202020204" pitchFamily="34" charset="0"/>
              <a:buChar char="•"/>
            </a:pPr>
            <a:r>
              <a:rPr lang="en-US" altLang="zh-CN" dirty="0">
                <a:effectLst/>
              </a:rPr>
              <a:t>CFG</a:t>
            </a:r>
            <a:r>
              <a:rPr lang="zh-CN" altLang="en-US" dirty="0">
                <a:effectLst/>
              </a:rPr>
              <a:t>分的更细，因为从入边到基本块中间代码是不被允许的。</a:t>
            </a:r>
            <a:endParaRPr lang="en-US" altLang="zh-CN" dirty="0">
              <a:effectLst/>
            </a:endParaRPr>
          </a:p>
          <a:p>
            <a:pPr marL="1200150" lvl="2" indent="-285750">
              <a:buFont typeface="Arial" panose="020B0604020202020204" pitchFamily="34" charset="0"/>
              <a:buChar char="•"/>
            </a:pPr>
            <a:r>
              <a:rPr lang="zh-CN" altLang="en-US" dirty="0">
                <a:effectLst/>
              </a:rPr>
              <a:t>在跟踪重新处理期间检查丢失的基本块。</a:t>
            </a:r>
            <a:endParaRPr lang="en-US" altLang="zh-CN" dirty="0"/>
          </a:p>
          <a:p>
            <a:pPr marL="1200150" lvl="2" indent="-285750">
              <a:buFont typeface="Arial" panose="020B0604020202020204" pitchFamily="34" charset="0"/>
              <a:buChar char="•"/>
            </a:pPr>
            <a:r>
              <a:rPr lang="zh-CN" altLang="en-US" dirty="0">
                <a:effectLst/>
              </a:rPr>
              <a:t>对于跟踪中的每个地址，交叉检查其基本块结束后的下一个地址、基本块的出边和</a:t>
            </a:r>
            <a:r>
              <a:rPr lang="en-US" altLang="zh-CN" dirty="0">
                <a:effectLst/>
              </a:rPr>
              <a:t>trace</a:t>
            </a:r>
            <a:r>
              <a:rPr lang="zh-CN" altLang="en-US" dirty="0">
                <a:effectLst/>
              </a:rPr>
              <a:t>中的下一个地址，并确定是否需要将翻译块分割成真正的基本块。如果是，创建一个新的跟踪条目，对应于基本块的开始。</a:t>
            </a:r>
            <a:endParaRPr lang="en-US" altLang="zh-CN" dirty="0">
              <a:effectLst/>
            </a:endParaRPr>
          </a:p>
        </p:txBody>
      </p:sp>
    </p:spTree>
    <p:extLst>
      <p:ext uri="{BB962C8B-B14F-4D97-AF65-F5344CB8AC3E}">
        <p14:creationId xmlns:p14="http://schemas.microsoft.com/office/powerpoint/2010/main" val="859037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1058988" y="784972"/>
            <a:ext cx="9275975" cy="3231654"/>
          </a:xfrm>
          <a:prstGeom prst="rect">
            <a:avLst/>
          </a:prstGeom>
          <a:noFill/>
        </p:spPr>
        <p:txBody>
          <a:bodyPr wrap="square" rtlCol="0">
            <a:spAutoFit/>
          </a:bodyPr>
          <a:lstStyle/>
          <a:p>
            <a:r>
              <a:rPr lang="en-US" altLang="zh-CN" sz="2400" b="1" dirty="0"/>
              <a:t>Divergence Analysis</a:t>
            </a:r>
            <a:r>
              <a:rPr lang="zh-CN" altLang="en-US" sz="2400" b="1" dirty="0"/>
              <a:t>：</a:t>
            </a:r>
            <a:endParaRPr lang="en-US" altLang="zh-CN" sz="2400" b="1" dirty="0"/>
          </a:p>
          <a:p>
            <a:r>
              <a:rPr lang="zh-CN" altLang="en-US" dirty="0">
                <a:effectLst/>
              </a:rPr>
              <a:t>差异分析是</a:t>
            </a:r>
            <a:r>
              <a:rPr lang="en-US" altLang="zh-CN" dirty="0">
                <a:effectLst/>
              </a:rPr>
              <a:t>EI</a:t>
            </a:r>
            <a:r>
              <a:rPr lang="zh-CN" altLang="en-US" dirty="0">
                <a:effectLst/>
              </a:rPr>
              <a:t>的实现。为了更好的处理在嵌入式</a:t>
            </a:r>
            <a:r>
              <a:rPr lang="en-US" altLang="zh-CN" dirty="0" err="1">
                <a:effectLst/>
              </a:rPr>
              <a:t>IRQfuzz</a:t>
            </a:r>
            <a:r>
              <a:rPr lang="zh-CN" altLang="en-US" dirty="0">
                <a:effectLst/>
              </a:rPr>
              <a:t>中遇到的</a:t>
            </a:r>
            <a:r>
              <a:rPr lang="en-US" altLang="zh-CN" dirty="0">
                <a:effectLst/>
              </a:rPr>
              <a:t>trace</a:t>
            </a:r>
            <a:r>
              <a:rPr lang="zh-CN" altLang="en-US" dirty="0">
                <a:effectLst/>
              </a:rPr>
              <a:t>种类，他们对核心算法做了一些修改。</a:t>
            </a:r>
            <a:endParaRPr lang="en-US" altLang="zh-CN" dirty="0">
              <a:effectLst/>
            </a:endParaRPr>
          </a:p>
          <a:p>
            <a:endParaRPr lang="en-US" altLang="zh-CN" dirty="0"/>
          </a:p>
          <a:p>
            <a:r>
              <a:rPr lang="en-US" altLang="zh-CN" dirty="0">
                <a:effectLst/>
              </a:rPr>
              <a:t>1</a:t>
            </a:r>
            <a:r>
              <a:rPr lang="zh-CN" altLang="en-US" dirty="0">
                <a:effectLst/>
              </a:rPr>
              <a:t>、存在多个返回节点的</a:t>
            </a:r>
            <a:r>
              <a:rPr lang="en-US" altLang="zh-CN" dirty="0">
                <a:effectLst/>
              </a:rPr>
              <a:t>trace</a:t>
            </a:r>
            <a:r>
              <a:rPr lang="zh-CN" altLang="en-US" dirty="0">
                <a:effectLst/>
              </a:rPr>
              <a:t>重对齐：对于</a:t>
            </a:r>
            <a:r>
              <a:rPr lang="en-US" altLang="zh-CN" dirty="0">
                <a:effectLst/>
              </a:rPr>
              <a:t>trace</a:t>
            </a:r>
            <a:r>
              <a:rPr lang="zh-CN" altLang="en-US" dirty="0">
                <a:effectLst/>
              </a:rPr>
              <a:t>分析的一个实质性步骤是对每一个函数中的基本块构建</a:t>
            </a:r>
            <a:r>
              <a:rPr lang="en-US" altLang="zh-CN" dirty="0">
                <a:effectLst/>
              </a:rPr>
              <a:t>immediate</a:t>
            </a:r>
            <a:r>
              <a:rPr lang="zh-CN" altLang="en-US" dirty="0">
                <a:effectLst/>
              </a:rPr>
              <a:t>后序支配图。</a:t>
            </a:r>
            <a:endParaRPr lang="en-US" altLang="zh-CN" dirty="0">
              <a:effectLst/>
            </a:endParaRPr>
          </a:p>
          <a:p>
            <a:pPr marL="742950" lvl="1" indent="-285750">
              <a:buFont typeface="Arial" panose="020B0604020202020204" pitchFamily="34" charset="0"/>
              <a:buChar char="•"/>
            </a:pPr>
            <a:r>
              <a:rPr lang="zh-CN" altLang="en-US" dirty="0">
                <a:effectLst/>
              </a:rPr>
              <a:t>在一个函数有多个返回节点的情况下，一种普通的方法是创建一个假的返回节点集，并且添加一个从实际返回节点到假返回节点的边，这样能够将假返回节点作为一个单独根来计算立即后序支配点。</a:t>
            </a:r>
            <a:endParaRPr lang="en-US" altLang="zh-CN" dirty="0">
              <a:effectLst/>
            </a:endParaRPr>
          </a:p>
          <a:p>
            <a:pPr marL="742950" lvl="1" indent="-285750">
              <a:buFont typeface="Arial" panose="020B0604020202020204" pitchFamily="34" charset="0"/>
              <a:buChar char="•"/>
            </a:pPr>
            <a:r>
              <a:rPr lang="zh-CN" altLang="en-US" dirty="0">
                <a:effectLst/>
              </a:rPr>
              <a:t>但是，在他们的实验中发现这种方法会产生不必要的巨大差异。</a:t>
            </a:r>
            <a:endParaRPr lang="en-US" altLang="zh-CN" dirty="0"/>
          </a:p>
          <a:p>
            <a:pPr marL="742950" lvl="1" indent="-285750">
              <a:buFont typeface="Arial" panose="020B0604020202020204" pitchFamily="34" charset="0"/>
              <a:buChar char="•"/>
            </a:pPr>
            <a:r>
              <a:rPr lang="zh-CN" altLang="en-US" dirty="0">
                <a:effectLst/>
              </a:rPr>
              <a:t>所以对于每一个</a:t>
            </a:r>
            <a:r>
              <a:rPr lang="en-US" altLang="zh-CN" dirty="0">
                <a:effectLst/>
              </a:rPr>
              <a:t>trace</a:t>
            </a:r>
            <a:r>
              <a:rPr lang="zh-CN" altLang="en-US" dirty="0">
                <a:effectLst/>
              </a:rPr>
              <a:t>处理，根据当前的</a:t>
            </a:r>
            <a:r>
              <a:rPr lang="en-US" altLang="zh-CN" dirty="0">
                <a:effectLst/>
              </a:rPr>
              <a:t>trace</a:t>
            </a:r>
            <a:r>
              <a:rPr lang="zh-CN" altLang="en-US" dirty="0">
                <a:effectLst/>
              </a:rPr>
              <a:t>情况来判断是否需要假返回值。</a:t>
            </a:r>
            <a:endParaRPr lang="en-US" altLang="zh-CN" dirty="0">
              <a:effectLst/>
            </a:endParaRPr>
          </a:p>
        </p:txBody>
      </p:sp>
      <p:pic>
        <p:nvPicPr>
          <p:cNvPr id="4" name="图片 3">
            <a:extLst>
              <a:ext uri="{FF2B5EF4-FFF2-40B4-BE49-F238E27FC236}">
                <a16:creationId xmlns:a16="http://schemas.microsoft.com/office/drawing/2014/main" id="{06C15875-8C54-4C3E-9C6F-7777F4E81040}"/>
              </a:ext>
            </a:extLst>
          </p:cNvPr>
          <p:cNvPicPr>
            <a:picLocks noChangeAspect="1"/>
          </p:cNvPicPr>
          <p:nvPr/>
        </p:nvPicPr>
        <p:blipFill>
          <a:blip r:embed="rId9"/>
          <a:stretch>
            <a:fillRect/>
          </a:stretch>
        </p:blipFill>
        <p:spPr>
          <a:xfrm>
            <a:off x="1894645" y="4038725"/>
            <a:ext cx="6705600" cy="2390775"/>
          </a:xfrm>
          <a:prstGeom prst="rect">
            <a:avLst/>
          </a:prstGeom>
        </p:spPr>
      </p:pic>
    </p:spTree>
    <p:extLst>
      <p:ext uri="{BB962C8B-B14F-4D97-AF65-F5344CB8AC3E}">
        <p14:creationId xmlns:p14="http://schemas.microsoft.com/office/powerpoint/2010/main" val="237774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1058988" y="784972"/>
            <a:ext cx="9275975" cy="5170646"/>
          </a:xfrm>
          <a:prstGeom prst="rect">
            <a:avLst/>
          </a:prstGeom>
          <a:noFill/>
        </p:spPr>
        <p:txBody>
          <a:bodyPr wrap="square" rtlCol="0">
            <a:spAutoFit/>
          </a:bodyPr>
          <a:lstStyle/>
          <a:p>
            <a:r>
              <a:rPr lang="en-US" altLang="zh-CN" sz="2400" b="1" dirty="0"/>
              <a:t>Divergence Analysis</a:t>
            </a:r>
            <a:r>
              <a:rPr lang="zh-CN" altLang="en-US" sz="2400" b="1" dirty="0"/>
              <a:t>：</a:t>
            </a:r>
            <a:endParaRPr lang="en-US" altLang="zh-CN" sz="2400" b="1" dirty="0"/>
          </a:p>
          <a:p>
            <a:r>
              <a:rPr lang="zh-CN" altLang="en-US" dirty="0">
                <a:effectLst/>
              </a:rPr>
              <a:t>差异分析是</a:t>
            </a:r>
            <a:r>
              <a:rPr lang="en-US" altLang="zh-CN" dirty="0">
                <a:effectLst/>
              </a:rPr>
              <a:t>EI</a:t>
            </a:r>
            <a:r>
              <a:rPr lang="zh-CN" altLang="en-US" dirty="0">
                <a:effectLst/>
              </a:rPr>
              <a:t>的实现。为了更好的处理在嵌入式</a:t>
            </a:r>
            <a:r>
              <a:rPr lang="en-US" altLang="zh-CN" dirty="0" err="1">
                <a:effectLst/>
              </a:rPr>
              <a:t>IRQfuzz</a:t>
            </a:r>
            <a:r>
              <a:rPr lang="zh-CN" altLang="en-US" dirty="0">
                <a:effectLst/>
              </a:rPr>
              <a:t>中遇到的</a:t>
            </a:r>
            <a:r>
              <a:rPr lang="en-US" altLang="zh-CN" dirty="0">
                <a:effectLst/>
              </a:rPr>
              <a:t>trace</a:t>
            </a:r>
            <a:r>
              <a:rPr lang="zh-CN" altLang="en-US" dirty="0">
                <a:effectLst/>
              </a:rPr>
              <a:t>种类，他们对核心算法做了一些修改。</a:t>
            </a:r>
            <a:endParaRPr lang="en-US" altLang="zh-CN" dirty="0">
              <a:effectLst/>
            </a:endParaRPr>
          </a:p>
          <a:p>
            <a:endParaRPr lang="en-US" altLang="zh-CN" dirty="0"/>
          </a:p>
          <a:p>
            <a:r>
              <a:rPr lang="en-US" altLang="zh-CN" dirty="0"/>
              <a:t>2</a:t>
            </a:r>
            <a:r>
              <a:rPr lang="zh-CN" altLang="en-US" dirty="0">
                <a:effectLst/>
              </a:rPr>
              <a:t>、</a:t>
            </a:r>
            <a:r>
              <a:rPr lang="en-US" altLang="zh-CN" dirty="0">
                <a:effectLst/>
              </a:rPr>
              <a:t>Trace Truncation</a:t>
            </a:r>
            <a:r>
              <a:rPr lang="zh-CN" altLang="en-US" dirty="0">
                <a:effectLst/>
              </a:rPr>
              <a:t>：尽管传统用户域程序的跟踪通常是完整的，但在</a:t>
            </a:r>
            <a:r>
              <a:rPr lang="en-US" altLang="zh-CN" dirty="0">
                <a:effectLst/>
              </a:rPr>
              <a:t>IRQ</a:t>
            </a:r>
            <a:r>
              <a:rPr lang="zh-CN" altLang="en-US" dirty="0">
                <a:effectLst/>
              </a:rPr>
              <a:t>模糊跟踪中</a:t>
            </a:r>
            <a:r>
              <a:rPr lang="en-US" altLang="zh-CN" dirty="0">
                <a:effectLst/>
              </a:rPr>
              <a:t>Trace</a:t>
            </a:r>
            <a:r>
              <a:rPr lang="zh-CN" altLang="en-US" dirty="0">
                <a:effectLst/>
              </a:rPr>
              <a:t>通常被缩短，要么是因为其达到了跟踪长度阈值，要么是因为在跟踪过程中执行遇到了一些错误。</a:t>
            </a:r>
            <a:endParaRPr lang="en-US" altLang="zh-CN" dirty="0">
              <a:effectLst/>
            </a:endParaRPr>
          </a:p>
          <a:p>
            <a:pPr marL="742950" lvl="1" indent="-285750">
              <a:buFont typeface="Arial" panose="020B0604020202020204" pitchFamily="34" charset="0"/>
              <a:buChar char="•"/>
            </a:pPr>
            <a:r>
              <a:rPr lang="zh-CN" altLang="en-US" dirty="0">
                <a:effectLst/>
              </a:rPr>
              <a:t>意味着跟踪中的一些函数将没有返回节点，而在函数调用时需要返回节点来标识后支配项。</a:t>
            </a:r>
            <a:endParaRPr lang="en-US" altLang="zh-CN" dirty="0">
              <a:effectLst/>
            </a:endParaRPr>
          </a:p>
          <a:p>
            <a:pPr marL="742950" lvl="1" indent="-285750">
              <a:buFont typeface="Arial" panose="020B0604020202020204" pitchFamily="34" charset="0"/>
              <a:buChar char="•"/>
            </a:pPr>
            <a:r>
              <a:rPr lang="zh-CN" altLang="en-US" dirty="0">
                <a:effectLst/>
              </a:rPr>
              <a:t>检测跟踪截断，并将跟踪中该函数的最后一个基本块提升到返回节点。</a:t>
            </a:r>
            <a:endParaRPr lang="en-US" altLang="zh-CN" dirty="0"/>
          </a:p>
          <a:p>
            <a:pPr marL="742950" lvl="1" indent="-285750">
              <a:buFont typeface="Arial" panose="020B0604020202020204" pitchFamily="34" charset="0"/>
              <a:buChar char="•"/>
            </a:pPr>
            <a:endParaRPr lang="en-US" altLang="zh-CN" dirty="0">
              <a:effectLst/>
            </a:endParaRPr>
          </a:p>
          <a:p>
            <a:r>
              <a:rPr lang="en-US" altLang="zh-CN" dirty="0">
                <a:effectLst/>
              </a:rPr>
              <a:t>3</a:t>
            </a:r>
            <a:r>
              <a:rPr lang="zh-CN" altLang="en-US" dirty="0">
                <a:effectLst/>
              </a:rPr>
              <a:t>、</a:t>
            </a:r>
            <a:r>
              <a:rPr lang="en-US" altLang="zh-CN" dirty="0">
                <a:effectLst/>
              </a:rPr>
              <a:t>Walking Misaligned Traces</a:t>
            </a:r>
            <a:r>
              <a:rPr lang="zh-CN" altLang="en-US" dirty="0">
                <a:effectLst/>
              </a:rPr>
              <a:t>： 当跟踪发散时，原始</a:t>
            </a:r>
            <a:r>
              <a:rPr lang="en-US" altLang="zh-CN" dirty="0">
                <a:effectLst/>
              </a:rPr>
              <a:t>Trace</a:t>
            </a:r>
            <a:r>
              <a:rPr lang="zh-CN" altLang="en-US" dirty="0">
                <a:effectLst/>
              </a:rPr>
              <a:t>对齐算法倾向于更短的</a:t>
            </a:r>
            <a:r>
              <a:rPr lang="en-US" altLang="zh-CN" dirty="0">
                <a:effectLst/>
              </a:rPr>
              <a:t>EI</a:t>
            </a:r>
            <a:r>
              <a:rPr lang="zh-CN" altLang="en-US" dirty="0">
                <a:effectLst/>
              </a:rPr>
              <a:t>堆栈，并且只继续跟踪较大的</a:t>
            </a:r>
            <a:r>
              <a:rPr lang="en-US" altLang="zh-CN" dirty="0">
                <a:effectLst/>
              </a:rPr>
              <a:t>EI</a:t>
            </a:r>
            <a:r>
              <a:rPr lang="zh-CN" altLang="en-US" dirty="0">
                <a:effectLst/>
              </a:rPr>
              <a:t>堆栈，直到它们重新对齐。</a:t>
            </a:r>
            <a:endParaRPr lang="en-US" altLang="zh-CN" dirty="0">
              <a:effectLst/>
            </a:endParaRPr>
          </a:p>
          <a:p>
            <a:pPr marL="742950" lvl="1" indent="-285750">
              <a:buFont typeface="Arial" panose="020B0604020202020204" pitchFamily="34" charset="0"/>
              <a:buChar char="•"/>
            </a:pPr>
            <a:r>
              <a:rPr lang="zh-CN" altLang="en-US" dirty="0">
                <a:effectLst/>
              </a:rPr>
              <a:t>由于跟踪可能被截断，有时更短的</a:t>
            </a:r>
            <a:r>
              <a:rPr lang="en-US" altLang="zh-CN" dirty="0">
                <a:effectLst/>
              </a:rPr>
              <a:t>EI</a:t>
            </a:r>
            <a:r>
              <a:rPr lang="zh-CN" altLang="en-US" dirty="0">
                <a:effectLst/>
              </a:rPr>
              <a:t>堆栈并不意味着</a:t>
            </a:r>
            <a:r>
              <a:rPr lang="en-US" altLang="zh-CN" dirty="0">
                <a:effectLst/>
              </a:rPr>
              <a:t>Trace</a:t>
            </a:r>
            <a:r>
              <a:rPr lang="zh-CN" altLang="en-US" dirty="0">
                <a:effectLst/>
              </a:rPr>
              <a:t>更接近结尾。</a:t>
            </a:r>
            <a:endParaRPr lang="en-US" altLang="zh-CN" dirty="0">
              <a:effectLst/>
            </a:endParaRPr>
          </a:p>
          <a:p>
            <a:pPr marL="742950" lvl="1" indent="-285750">
              <a:buFont typeface="Arial" panose="020B0604020202020204" pitchFamily="34" charset="0"/>
              <a:buChar char="•"/>
            </a:pPr>
            <a:r>
              <a:rPr lang="zh-CN" altLang="en-US" dirty="0">
                <a:effectLst/>
              </a:rPr>
              <a:t>相反，他们的跟踪对齐首先尝试通过使用较大的</a:t>
            </a:r>
            <a:r>
              <a:rPr lang="en-US" altLang="zh-CN" dirty="0">
                <a:effectLst/>
              </a:rPr>
              <a:t>EI</a:t>
            </a:r>
            <a:r>
              <a:rPr lang="zh-CN" altLang="en-US" dirty="0">
                <a:effectLst/>
              </a:rPr>
              <a:t>堆栈继续跟踪来对跟踪进行对齐。</a:t>
            </a:r>
            <a:endParaRPr lang="en-US" altLang="zh-CN" dirty="0">
              <a:effectLst/>
            </a:endParaRPr>
          </a:p>
          <a:p>
            <a:pPr marL="742950" lvl="1" indent="-285750">
              <a:buFont typeface="Arial" panose="020B0604020202020204" pitchFamily="34" charset="0"/>
              <a:buChar char="•"/>
            </a:pPr>
            <a:r>
              <a:rPr lang="zh-CN" altLang="en-US" dirty="0">
                <a:effectLst/>
              </a:rPr>
              <a:t>如果重对齐失败，用较短的</a:t>
            </a:r>
            <a:r>
              <a:rPr lang="en-US" altLang="zh-CN" dirty="0">
                <a:effectLst/>
              </a:rPr>
              <a:t>EI</a:t>
            </a:r>
            <a:r>
              <a:rPr lang="zh-CN" altLang="en-US" dirty="0">
                <a:effectLst/>
              </a:rPr>
              <a:t>堆栈重新尝试。</a:t>
            </a:r>
            <a:endParaRPr lang="en-US" altLang="zh-CN" dirty="0">
              <a:effectLst/>
            </a:endParaRPr>
          </a:p>
          <a:p>
            <a:pPr marL="742950" lvl="1" indent="-285750">
              <a:buFont typeface="Arial" panose="020B0604020202020204" pitchFamily="34" charset="0"/>
              <a:buChar char="•"/>
            </a:pPr>
            <a:r>
              <a:rPr lang="zh-CN" altLang="en-US" dirty="0">
                <a:effectLst/>
              </a:rPr>
              <a:t>在遇到散度且两个</a:t>
            </a:r>
            <a:r>
              <a:rPr lang="en-US" altLang="zh-CN" dirty="0">
                <a:effectLst/>
              </a:rPr>
              <a:t>EI</a:t>
            </a:r>
            <a:r>
              <a:rPr lang="zh-CN" altLang="en-US" dirty="0">
                <a:effectLst/>
              </a:rPr>
              <a:t>堆栈高度相同的情况下，尝试在两个</a:t>
            </a:r>
            <a:r>
              <a:rPr lang="en-US" altLang="zh-CN" dirty="0">
                <a:effectLst/>
              </a:rPr>
              <a:t>Trace</a:t>
            </a:r>
            <a:r>
              <a:rPr lang="zh-CN" altLang="en-US" dirty="0">
                <a:effectLst/>
              </a:rPr>
              <a:t>上继续跟踪，然后选择重新收敛更早的对齐</a:t>
            </a:r>
            <a:r>
              <a:rPr lang="en-US" altLang="zh-CN" dirty="0">
                <a:effectLst/>
              </a:rPr>
              <a:t>(</a:t>
            </a:r>
            <a:r>
              <a:rPr lang="zh-CN" altLang="en-US" dirty="0">
                <a:effectLst/>
              </a:rPr>
              <a:t>即具有较小的散度</a:t>
            </a:r>
            <a:r>
              <a:rPr lang="en-US" altLang="zh-CN" dirty="0">
                <a:effectLst/>
              </a:rPr>
              <a:t>)</a:t>
            </a:r>
            <a:r>
              <a:rPr lang="zh-CN" altLang="en-US" dirty="0">
                <a:effectLst/>
              </a:rPr>
              <a:t>。</a:t>
            </a:r>
            <a:endParaRPr lang="en-US" altLang="zh-CN" dirty="0">
              <a:effectLst/>
            </a:endParaRPr>
          </a:p>
        </p:txBody>
      </p:sp>
    </p:spTree>
    <p:extLst>
      <p:ext uri="{BB962C8B-B14F-4D97-AF65-F5344CB8AC3E}">
        <p14:creationId xmlns:p14="http://schemas.microsoft.com/office/powerpoint/2010/main" val="6068984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1347223" y="1403807"/>
            <a:ext cx="9275975" cy="2677656"/>
          </a:xfrm>
          <a:prstGeom prst="rect">
            <a:avLst/>
          </a:prstGeom>
          <a:noFill/>
        </p:spPr>
        <p:txBody>
          <a:bodyPr wrap="square" rtlCol="0">
            <a:spAutoFit/>
          </a:bodyPr>
          <a:lstStyle/>
          <a:p>
            <a:r>
              <a:rPr lang="en-US" altLang="zh-CN" sz="2400" b="1" dirty="0"/>
              <a:t>Postprocessing</a:t>
            </a:r>
            <a:r>
              <a:rPr lang="zh-CN" altLang="en-US" sz="2400" b="1" dirty="0"/>
              <a:t>：</a:t>
            </a:r>
            <a:endParaRPr lang="en-US" altLang="zh-CN" sz="2400" b="1" dirty="0"/>
          </a:p>
          <a:p>
            <a:r>
              <a:rPr lang="zh-CN" altLang="en-US" dirty="0">
                <a:effectLst/>
              </a:rPr>
              <a:t>差异分析的输出是一个差异点列表，除了预期的</a:t>
            </a:r>
            <a:r>
              <a:rPr lang="en-US" altLang="zh-CN" dirty="0">
                <a:effectLst/>
              </a:rPr>
              <a:t>IRQ</a:t>
            </a:r>
            <a:r>
              <a:rPr lang="zh-CN" altLang="en-US" dirty="0">
                <a:effectLst/>
              </a:rPr>
              <a:t>调度程序之外，差异点还可能包含不相关的差异点。</a:t>
            </a:r>
            <a:endParaRPr lang="en-US" altLang="zh-CN" dirty="0">
              <a:effectLst/>
            </a:endParaRPr>
          </a:p>
          <a:p>
            <a:endParaRPr lang="en-US" altLang="zh-CN" dirty="0">
              <a:effectLst/>
            </a:endParaRPr>
          </a:p>
          <a:p>
            <a:pPr marL="285750" indent="-285750">
              <a:buFont typeface="Arial" panose="020B0604020202020204" pitchFamily="34" charset="0"/>
              <a:buChar char="•"/>
            </a:pPr>
            <a:r>
              <a:rPr lang="zh-CN" altLang="en-US" dirty="0">
                <a:effectLst/>
              </a:rPr>
              <a:t>可以利用</a:t>
            </a:r>
            <a:r>
              <a:rPr lang="en-US" altLang="zh-CN" dirty="0">
                <a:effectLst/>
              </a:rPr>
              <a:t>IRQ</a:t>
            </a:r>
            <a:r>
              <a:rPr lang="zh-CN" altLang="en-US" dirty="0">
                <a:effectLst/>
              </a:rPr>
              <a:t>处理程序是动态注册的这一事实来更精确地标识处理程序。</a:t>
            </a:r>
            <a:endParaRPr lang="en-US" altLang="zh-CN" dirty="0"/>
          </a:p>
          <a:p>
            <a:pPr marL="285750" indent="-285750">
              <a:buFont typeface="Arial" panose="020B0604020202020204" pitchFamily="34" charset="0"/>
              <a:buChar char="•"/>
            </a:pPr>
            <a:r>
              <a:rPr lang="zh-CN" altLang="en-US" dirty="0">
                <a:effectLst/>
              </a:rPr>
              <a:t>因为处理程序是动态注册的，所以它们必须被</a:t>
            </a:r>
            <a:r>
              <a:rPr lang="en-US" altLang="zh-CN" dirty="0">
                <a:effectLst/>
              </a:rPr>
              <a:t>OS</a:t>
            </a:r>
            <a:r>
              <a:rPr lang="zh-CN" altLang="en-US" dirty="0">
                <a:effectLst/>
              </a:rPr>
              <a:t>存储为函数指针</a:t>
            </a:r>
            <a:r>
              <a:rPr lang="en-US" altLang="zh-CN" dirty="0">
                <a:effectLst/>
              </a:rPr>
              <a:t>;</a:t>
            </a:r>
            <a:r>
              <a:rPr lang="zh-CN" altLang="en-US" dirty="0">
                <a:effectLst/>
              </a:rPr>
              <a:t>因此，可以以下两种来过滤结果</a:t>
            </a:r>
            <a:r>
              <a:rPr lang="en-US" altLang="zh-CN" dirty="0">
                <a:effectLst/>
              </a:rPr>
              <a:t>:</a:t>
            </a:r>
          </a:p>
          <a:p>
            <a:pPr marL="742950" lvl="1" indent="-285750">
              <a:buFont typeface="Arial" panose="020B0604020202020204" pitchFamily="34" charset="0"/>
              <a:buChar char="•"/>
            </a:pPr>
            <a:r>
              <a:rPr lang="zh-CN" altLang="en-US" dirty="0"/>
              <a:t>差异</a:t>
            </a:r>
            <a:r>
              <a:rPr lang="zh-CN" altLang="en-US" dirty="0">
                <a:effectLst/>
              </a:rPr>
              <a:t>是由间接调用引起的</a:t>
            </a:r>
            <a:endParaRPr lang="en-US" altLang="zh-CN" dirty="0"/>
          </a:p>
          <a:p>
            <a:pPr marL="742950" lvl="1" indent="-285750">
              <a:buFont typeface="Arial" panose="020B0604020202020204" pitchFamily="34" charset="0"/>
              <a:buChar char="•"/>
            </a:pPr>
            <a:r>
              <a:rPr lang="zh-CN" altLang="en-US" dirty="0">
                <a:effectLst/>
              </a:rPr>
              <a:t>分支目标是一个函数</a:t>
            </a:r>
            <a:endParaRPr lang="en-US" altLang="zh-CN" dirty="0">
              <a:effectLst/>
            </a:endParaRPr>
          </a:p>
        </p:txBody>
      </p:sp>
    </p:spTree>
    <p:extLst>
      <p:ext uri="{BB962C8B-B14F-4D97-AF65-F5344CB8AC3E}">
        <p14:creationId xmlns:p14="http://schemas.microsoft.com/office/powerpoint/2010/main" val="966656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Implementation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1347223" y="1403807"/>
            <a:ext cx="9275975" cy="2400657"/>
          </a:xfrm>
          <a:prstGeom prst="rect">
            <a:avLst/>
          </a:prstGeom>
          <a:noFill/>
        </p:spPr>
        <p:txBody>
          <a:bodyPr wrap="square" rtlCol="0">
            <a:spAutoFit/>
          </a:bodyPr>
          <a:lstStyle/>
          <a:p>
            <a:r>
              <a:rPr lang="en-US" altLang="zh-CN" sz="2400" b="1" dirty="0"/>
              <a:t>Instrumentation</a:t>
            </a:r>
            <a:r>
              <a:rPr lang="zh-CN" altLang="en-US" sz="2400" b="1" dirty="0"/>
              <a:t>：</a:t>
            </a:r>
            <a:endParaRPr lang="en-US" altLang="zh-CN" sz="2400" b="1" dirty="0"/>
          </a:p>
          <a:p>
            <a:r>
              <a:rPr lang="zh-CN" altLang="en-US" dirty="0">
                <a:effectLst/>
              </a:rPr>
              <a:t>插桩工具修改了目标内核，以删除与不需要的硬件功能相对应的处理程序。</a:t>
            </a:r>
            <a:endParaRPr lang="en-US" altLang="zh-CN" dirty="0">
              <a:effectLst/>
            </a:endParaRPr>
          </a:p>
          <a:p>
            <a:endParaRPr lang="en-US" altLang="zh-CN" dirty="0">
              <a:effectLst/>
            </a:endParaRPr>
          </a:p>
          <a:p>
            <a:pPr marL="285750" indent="-285750">
              <a:buFont typeface="Arial" panose="020B0604020202020204" pitchFamily="34" charset="0"/>
              <a:buChar char="•"/>
            </a:pPr>
            <a:r>
              <a:rPr lang="zh-CN" altLang="en-US" dirty="0">
                <a:effectLst/>
              </a:rPr>
              <a:t>定位二进制固件的函数位置并重写。</a:t>
            </a:r>
            <a:endParaRPr lang="en-US" altLang="zh-CN" dirty="0">
              <a:effectLst/>
            </a:endParaRPr>
          </a:p>
          <a:p>
            <a:pPr marL="285750" indent="-285750">
              <a:buFont typeface="Arial" panose="020B0604020202020204" pitchFamily="34" charset="0"/>
              <a:buChar char="•"/>
            </a:pPr>
            <a:r>
              <a:rPr lang="zh-CN" altLang="en-US" dirty="0">
                <a:effectLst/>
              </a:rPr>
              <a:t>了找到合适的位置去</a:t>
            </a:r>
            <a:r>
              <a:rPr lang="en-US" altLang="zh-CN" dirty="0">
                <a:effectLst/>
              </a:rPr>
              <a:t>patch</a:t>
            </a:r>
            <a:r>
              <a:rPr lang="zh-CN" altLang="en-US" dirty="0">
                <a:effectLst/>
              </a:rPr>
              <a:t>静态固件映像，对</a:t>
            </a:r>
            <a:r>
              <a:rPr lang="en-US" altLang="zh-CN" dirty="0">
                <a:effectLst/>
              </a:rPr>
              <a:t>hook</a:t>
            </a:r>
            <a:r>
              <a:rPr lang="zh-CN" altLang="en-US" dirty="0">
                <a:effectLst/>
              </a:rPr>
              <a:t>部分做了签名，然后在整个固件镜像中定位匹配的代码。</a:t>
            </a:r>
            <a:endParaRPr lang="en-US" altLang="zh-CN" dirty="0">
              <a:effectLst/>
            </a:endParaRPr>
          </a:p>
          <a:p>
            <a:pPr marL="285750" indent="-285750">
              <a:buFont typeface="Arial" panose="020B0604020202020204" pitchFamily="34" charset="0"/>
              <a:buChar char="•"/>
            </a:pPr>
            <a:r>
              <a:rPr lang="zh-CN" altLang="en-US" dirty="0">
                <a:effectLst/>
              </a:rPr>
              <a:t>签名是</a:t>
            </a:r>
            <a:r>
              <a:rPr lang="en-US" altLang="zh-CN" dirty="0">
                <a:effectLst/>
              </a:rPr>
              <a:t>32</a:t>
            </a:r>
            <a:r>
              <a:rPr lang="zh-CN" altLang="en-US" dirty="0">
                <a:effectLst/>
              </a:rPr>
              <a:t>位的，这个足够识别出他们需要的代码位置。</a:t>
            </a:r>
            <a:endParaRPr lang="en-US" altLang="zh-CN" dirty="0">
              <a:effectLst/>
            </a:endParaRPr>
          </a:p>
          <a:p>
            <a:pPr marL="285750" indent="-285750">
              <a:buFont typeface="Arial" panose="020B0604020202020204" pitchFamily="34" charset="0"/>
              <a:buChar char="•"/>
            </a:pPr>
            <a:r>
              <a:rPr lang="zh-CN" altLang="en-US" dirty="0">
                <a:effectLst/>
              </a:rPr>
              <a:t>当前的原型系统支持删减</a:t>
            </a:r>
            <a:r>
              <a:rPr lang="en-US" altLang="zh-CN" dirty="0">
                <a:effectLst/>
              </a:rPr>
              <a:t>Linux</a:t>
            </a:r>
            <a:r>
              <a:rPr lang="zh-CN" altLang="en-US" dirty="0">
                <a:effectLst/>
              </a:rPr>
              <a:t>、</a:t>
            </a:r>
            <a:r>
              <a:rPr lang="en-US" altLang="zh-CN" dirty="0">
                <a:effectLst/>
              </a:rPr>
              <a:t>FreeBSD</a:t>
            </a:r>
            <a:r>
              <a:rPr lang="zh-CN" altLang="en-US" dirty="0">
                <a:effectLst/>
              </a:rPr>
              <a:t>、</a:t>
            </a:r>
            <a:r>
              <a:rPr lang="en-US" altLang="zh-CN" dirty="0" err="1">
                <a:effectLst/>
              </a:rPr>
              <a:t>RiscOS</a:t>
            </a:r>
            <a:r>
              <a:rPr lang="zh-CN" altLang="en-US" dirty="0">
                <a:effectLst/>
              </a:rPr>
              <a:t>的内容。</a:t>
            </a:r>
            <a:endParaRPr lang="en-US" altLang="zh-CN" dirty="0">
              <a:effectLst/>
            </a:endParaRPr>
          </a:p>
        </p:txBody>
      </p:sp>
    </p:spTree>
    <p:extLst>
      <p:ext uri="{BB962C8B-B14F-4D97-AF65-F5344CB8AC3E}">
        <p14:creationId xmlns:p14="http://schemas.microsoft.com/office/powerpoint/2010/main" val="2783921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06</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928231" y="3105833"/>
            <a:ext cx="3675114" cy="646331"/>
          </a:xfrm>
          <a:prstGeom prst="rect">
            <a:avLst/>
          </a:prstGeom>
          <a:noFill/>
        </p:spPr>
        <p:txBody>
          <a:bodyPr wrap="square" rtlCol="0">
            <a:spAutoFit/>
          </a:bodyPr>
          <a:lstStyle/>
          <a:p>
            <a:pPr algn="ju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Evaluation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804348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3508653"/>
          </a:xfrm>
          <a:prstGeom prst="rect">
            <a:avLst/>
          </a:prstGeom>
          <a:noFill/>
        </p:spPr>
        <p:txBody>
          <a:bodyPr wrap="square" rtlCol="0">
            <a:spAutoFit/>
          </a:bodyPr>
          <a:lstStyle/>
          <a:p>
            <a:r>
              <a:rPr lang="zh-CN" altLang="en-US" sz="2400" b="1" dirty="0"/>
              <a:t>总览：</a:t>
            </a:r>
            <a:endParaRPr lang="en-US" altLang="zh-CN" sz="2400" b="1" dirty="0"/>
          </a:p>
          <a:p>
            <a:pPr marL="285750" indent="-285750">
              <a:buFont typeface="Arial" panose="020B0604020202020204" pitchFamily="34" charset="0"/>
              <a:buChar char="•"/>
            </a:pPr>
            <a:r>
              <a:rPr lang="zh-CN" altLang="en-US" dirty="0">
                <a:effectLst/>
              </a:rPr>
              <a:t>从两个方面来评估</a:t>
            </a:r>
            <a:r>
              <a:rPr lang="en-US" dirty="0" err="1"/>
              <a:t>IRQDebloat</a:t>
            </a:r>
            <a:r>
              <a:rPr lang="zh-CN" altLang="en-US" dirty="0"/>
              <a:t>的通用性</a:t>
            </a:r>
            <a:r>
              <a:rPr lang="en-US" altLang="zh-CN" dirty="0"/>
              <a:t>:</a:t>
            </a:r>
            <a:r>
              <a:rPr lang="zh-CN" altLang="en-US" dirty="0"/>
              <a:t>硬件多样性和固件多样性。</a:t>
            </a:r>
            <a:endParaRPr lang="en-US" altLang="zh-CN" dirty="0"/>
          </a:p>
          <a:p>
            <a:pPr marL="742950" lvl="1" indent="-285750">
              <a:buFont typeface="Arial" panose="020B0604020202020204" pitchFamily="34" charset="0"/>
              <a:buChar char="•"/>
            </a:pPr>
            <a:r>
              <a:rPr lang="zh-CN" altLang="en-US" dirty="0"/>
              <a:t>硬件多样性：十种不同的嵌入式配置，</a:t>
            </a:r>
            <a:r>
              <a:rPr lang="en-US" altLang="zh-CN" dirty="0"/>
              <a:t> 6</a:t>
            </a:r>
            <a:r>
              <a:rPr lang="zh-CN" altLang="en-US" dirty="0"/>
              <a:t>个基于</a:t>
            </a:r>
            <a:r>
              <a:rPr lang="en-US" altLang="zh-CN" dirty="0"/>
              <a:t>ARM</a:t>
            </a:r>
            <a:r>
              <a:rPr lang="zh-CN" altLang="en-US" dirty="0"/>
              <a:t>平台和一个跨四种不同操作系统的</a:t>
            </a:r>
            <a:r>
              <a:rPr lang="en-US" altLang="zh-CN" dirty="0"/>
              <a:t>MIPS</a:t>
            </a:r>
            <a:r>
              <a:rPr lang="zh-CN" altLang="en-US" dirty="0"/>
              <a:t>平台上进行测试。</a:t>
            </a:r>
            <a:endParaRPr lang="en-US" altLang="zh-CN" dirty="0"/>
          </a:p>
          <a:p>
            <a:pPr marL="742950" lvl="1" indent="-285750">
              <a:buFont typeface="Arial" panose="020B0604020202020204" pitchFamily="34" charset="0"/>
              <a:buChar char="•"/>
            </a:pPr>
            <a:r>
              <a:rPr lang="zh-CN" altLang="en-US" dirty="0"/>
              <a:t>固件多样性：</a:t>
            </a:r>
            <a:r>
              <a:rPr lang="zh-CN" altLang="en-US" dirty="0">
                <a:effectLst/>
              </a:rPr>
              <a:t> 在</a:t>
            </a:r>
            <a:r>
              <a:rPr lang="en-US" altLang="zh-CN" dirty="0">
                <a:effectLst/>
              </a:rPr>
              <a:t>Linux</a:t>
            </a:r>
            <a:r>
              <a:rPr lang="zh-CN" altLang="en-US" dirty="0">
                <a:effectLst/>
              </a:rPr>
              <a:t>、</a:t>
            </a:r>
            <a:r>
              <a:rPr lang="en-US" altLang="zh-CN" dirty="0">
                <a:effectLst/>
              </a:rPr>
              <a:t>FreeBSD</a:t>
            </a:r>
            <a:r>
              <a:rPr lang="zh-CN" altLang="en-US" dirty="0">
                <a:effectLst/>
              </a:rPr>
              <a:t>、</a:t>
            </a:r>
            <a:r>
              <a:rPr lang="en-US" altLang="zh-CN" dirty="0">
                <a:effectLst/>
              </a:rPr>
              <a:t>VxWorks</a:t>
            </a:r>
            <a:r>
              <a:rPr lang="zh-CN" altLang="en-US" dirty="0">
                <a:effectLst/>
              </a:rPr>
              <a:t>和</a:t>
            </a:r>
            <a:r>
              <a:rPr lang="en-US" altLang="zh-CN" dirty="0" err="1">
                <a:effectLst/>
              </a:rPr>
              <a:t>RiscOS</a:t>
            </a:r>
            <a:r>
              <a:rPr lang="zh-CN" altLang="en-US" dirty="0">
                <a:effectLst/>
              </a:rPr>
              <a:t>上进行了评估。</a:t>
            </a:r>
            <a:r>
              <a:rPr lang="en-US" altLang="zh-CN" dirty="0" err="1">
                <a:effectLst/>
              </a:rPr>
              <a:t>RiscOS</a:t>
            </a:r>
            <a:r>
              <a:rPr lang="zh-CN" altLang="en-US" dirty="0">
                <a:effectLst/>
              </a:rPr>
              <a:t>尤其可以作为跟踪对齐和</a:t>
            </a:r>
            <a:r>
              <a:rPr lang="en-US" altLang="zh-CN" dirty="0">
                <a:effectLst/>
              </a:rPr>
              <a:t>IRQ</a:t>
            </a:r>
            <a:r>
              <a:rPr lang="zh-CN" altLang="en-US" dirty="0">
                <a:effectLst/>
              </a:rPr>
              <a:t>处理程序识别的健壮性测试，因为操作系统相当旧</a:t>
            </a:r>
            <a:r>
              <a:rPr lang="en-US" altLang="zh-CN" dirty="0">
                <a:effectLst/>
              </a:rPr>
              <a:t>(</a:t>
            </a:r>
            <a:r>
              <a:rPr lang="zh-CN" altLang="en-US" dirty="0">
                <a:effectLst/>
              </a:rPr>
              <a:t>可以追溯到</a:t>
            </a:r>
            <a:r>
              <a:rPr lang="en-US" altLang="zh-CN" dirty="0">
                <a:effectLst/>
              </a:rPr>
              <a:t>1987</a:t>
            </a:r>
            <a:r>
              <a:rPr lang="zh-CN" altLang="en-US" dirty="0">
                <a:effectLst/>
              </a:rPr>
              <a:t>年</a:t>
            </a:r>
            <a:r>
              <a:rPr lang="en-US" altLang="zh-CN" dirty="0">
                <a:effectLst/>
              </a:rPr>
              <a:t>)</a:t>
            </a:r>
            <a:r>
              <a:rPr lang="zh-CN" altLang="en-US" dirty="0">
                <a:effectLst/>
              </a:rPr>
              <a:t>，而且几乎完全是用</a:t>
            </a:r>
            <a:r>
              <a:rPr lang="en-US" altLang="zh-CN" dirty="0">
                <a:effectLst/>
              </a:rPr>
              <a:t>ARM</a:t>
            </a:r>
            <a:r>
              <a:rPr lang="zh-CN" altLang="en-US" dirty="0">
                <a:effectLst/>
              </a:rPr>
              <a:t>汇编编写的。</a:t>
            </a:r>
            <a:endParaRPr lang="en-US" altLang="zh-CN" dirty="0">
              <a:effectLst/>
            </a:endParaRPr>
          </a:p>
          <a:p>
            <a:pPr marL="285750" indent="-285750">
              <a:buFont typeface="Arial" panose="020B0604020202020204" pitchFamily="34" charset="0"/>
              <a:buChar char="•"/>
            </a:pPr>
            <a:r>
              <a:rPr lang="zh-CN" altLang="en-US" dirty="0"/>
              <a:t>每一个</a:t>
            </a:r>
            <a:r>
              <a:rPr lang="en-US" altLang="zh-CN" dirty="0"/>
              <a:t>case</a:t>
            </a:r>
            <a:r>
              <a:rPr lang="zh-CN" altLang="en-US" dirty="0"/>
              <a:t>都先建立</a:t>
            </a:r>
            <a:r>
              <a:rPr lang="en-US" altLang="zh-CN" dirty="0"/>
              <a:t>ground truth</a:t>
            </a:r>
            <a:r>
              <a:rPr lang="zh-CN" altLang="en-US" dirty="0"/>
              <a:t>，</a:t>
            </a:r>
            <a:endParaRPr lang="en-US" altLang="zh-CN" dirty="0"/>
          </a:p>
          <a:p>
            <a:pPr marL="742950" lvl="1" indent="-285750">
              <a:buFont typeface="Arial" panose="020B0604020202020204" pitchFamily="34" charset="0"/>
              <a:buChar char="•"/>
            </a:pPr>
            <a:r>
              <a:rPr lang="zh-CN" altLang="en-US" dirty="0">
                <a:effectLst/>
              </a:rPr>
              <a:t>对于硬件来说，这意味着检查数据表和开源固件来理解中断控制器在硬件层面上是如何工作的。</a:t>
            </a:r>
            <a:endParaRPr lang="en-US" altLang="zh-CN" dirty="0">
              <a:effectLst/>
            </a:endParaRPr>
          </a:p>
          <a:p>
            <a:pPr marL="742950" lvl="1" indent="-285750">
              <a:buFont typeface="Arial" panose="020B0604020202020204" pitchFamily="34" charset="0"/>
              <a:buChar char="•"/>
            </a:pPr>
            <a:r>
              <a:rPr lang="zh-CN" altLang="en-US" dirty="0">
                <a:effectLst/>
              </a:rPr>
              <a:t>对于操作系统的评估，在每个操作系统中找到处理器注册代码，然后添加日志代码来收集操作系统已知的所有中断处理器的跟踪。</a:t>
            </a:r>
            <a:endParaRPr lang="en-US" altLang="zh-CN" dirty="0"/>
          </a:p>
        </p:txBody>
      </p:sp>
      <p:pic>
        <p:nvPicPr>
          <p:cNvPr id="4" name="图片 3">
            <a:extLst>
              <a:ext uri="{FF2B5EF4-FFF2-40B4-BE49-F238E27FC236}">
                <a16:creationId xmlns:a16="http://schemas.microsoft.com/office/drawing/2014/main" id="{12CA93BB-B9AB-4AAE-AC84-7E2942CA126F}"/>
              </a:ext>
            </a:extLst>
          </p:cNvPr>
          <p:cNvPicPr>
            <a:picLocks noChangeAspect="1"/>
          </p:cNvPicPr>
          <p:nvPr/>
        </p:nvPicPr>
        <p:blipFill>
          <a:blip r:embed="rId9"/>
          <a:stretch>
            <a:fillRect/>
          </a:stretch>
        </p:blipFill>
        <p:spPr>
          <a:xfrm>
            <a:off x="6334350" y="4230648"/>
            <a:ext cx="5857650" cy="2220952"/>
          </a:xfrm>
          <a:prstGeom prst="rect">
            <a:avLst/>
          </a:prstGeom>
        </p:spPr>
      </p:pic>
    </p:spTree>
    <p:extLst>
      <p:ext uri="{BB962C8B-B14F-4D97-AF65-F5344CB8AC3E}">
        <p14:creationId xmlns:p14="http://schemas.microsoft.com/office/powerpoint/2010/main" val="2606748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5170646"/>
          </a:xfrm>
          <a:prstGeom prst="rect">
            <a:avLst/>
          </a:prstGeom>
          <a:noFill/>
        </p:spPr>
        <p:txBody>
          <a:bodyPr wrap="square" rtlCol="0">
            <a:spAutoFit/>
          </a:bodyPr>
          <a:lstStyle/>
          <a:p>
            <a:r>
              <a:rPr lang="en-US" altLang="zh-CN" sz="2400" b="1" dirty="0"/>
              <a:t>Hardware Ground Truth</a:t>
            </a:r>
            <a:r>
              <a:rPr lang="zh-CN" altLang="en-US" sz="2400" b="1" dirty="0"/>
              <a:t>：</a:t>
            </a:r>
            <a:endParaRPr lang="en-US" altLang="zh-CN" dirty="0"/>
          </a:p>
          <a:p>
            <a:pPr marL="285750" indent="-285750">
              <a:buFont typeface="Arial" panose="020B0604020202020204" pitchFamily="34" charset="0"/>
              <a:buChar char="•"/>
            </a:pPr>
            <a:r>
              <a:rPr lang="zh-CN" altLang="en-US" dirty="0">
                <a:effectLst/>
              </a:rPr>
              <a:t>为了在评估语料库中描述中断控制器的类型，分析了数据表、内核源代码和</a:t>
            </a:r>
            <a:r>
              <a:rPr lang="en-US" altLang="zh-CN" dirty="0">
                <a:effectLst/>
              </a:rPr>
              <a:t>(</a:t>
            </a:r>
            <a:r>
              <a:rPr lang="zh-CN" altLang="en-US" dirty="0">
                <a:effectLst/>
              </a:rPr>
              <a:t>对于</a:t>
            </a:r>
            <a:r>
              <a:rPr lang="en-US" altLang="zh-CN" dirty="0">
                <a:effectLst/>
              </a:rPr>
              <a:t>QEMU</a:t>
            </a:r>
            <a:r>
              <a:rPr lang="zh-CN" altLang="en-US" dirty="0">
                <a:effectLst/>
              </a:rPr>
              <a:t>支持的设备</a:t>
            </a:r>
            <a:r>
              <a:rPr lang="en-US" altLang="zh-CN" dirty="0">
                <a:effectLst/>
              </a:rPr>
              <a:t>)QEMU</a:t>
            </a:r>
            <a:r>
              <a:rPr lang="zh-CN" altLang="en-US" dirty="0">
                <a:effectLst/>
              </a:rPr>
              <a:t>仿真外围源码。</a:t>
            </a:r>
            <a:endParaRPr lang="en-US" altLang="zh-CN" dirty="0">
              <a:effectLst/>
            </a:endParaRPr>
          </a:p>
          <a:p>
            <a:pPr marL="285750" indent="-285750">
              <a:buFont typeface="Arial" panose="020B0604020202020204" pitchFamily="34" charset="0"/>
              <a:buChar char="•"/>
            </a:pPr>
            <a:r>
              <a:rPr lang="zh-CN" altLang="en-US" dirty="0">
                <a:effectLst/>
              </a:rPr>
              <a:t>发现两个主要的方式确定一个挂起的中断</a:t>
            </a:r>
            <a:r>
              <a:rPr lang="en-US" altLang="zh-CN" dirty="0">
                <a:effectLst/>
              </a:rPr>
              <a:t>i:</a:t>
            </a:r>
            <a:r>
              <a:rPr lang="zh-CN" altLang="en-US" dirty="0">
                <a:effectLst/>
              </a:rPr>
              <a:t>通过设置</a:t>
            </a:r>
            <a:r>
              <a:rPr lang="en-US" altLang="zh-CN" dirty="0">
                <a:effectLst/>
              </a:rPr>
              <a:t>32</a:t>
            </a:r>
            <a:r>
              <a:rPr lang="zh-CN" altLang="en-US" dirty="0">
                <a:effectLst/>
              </a:rPr>
              <a:t>位寄存器第</a:t>
            </a:r>
            <a:r>
              <a:rPr lang="en-US" altLang="zh-CN" dirty="0" err="1">
                <a:effectLst/>
              </a:rPr>
              <a:t>i</a:t>
            </a:r>
            <a:r>
              <a:rPr lang="zh-CN" altLang="en-US" dirty="0">
                <a:effectLst/>
              </a:rPr>
              <a:t>位</a:t>
            </a:r>
            <a:r>
              <a:rPr lang="en-US" altLang="zh-CN" dirty="0">
                <a:effectLst/>
              </a:rPr>
              <a:t>,</a:t>
            </a:r>
            <a:r>
              <a:rPr lang="zh-CN" altLang="en-US" dirty="0">
                <a:effectLst/>
              </a:rPr>
              <a:t>或者通过返回整数</a:t>
            </a:r>
            <a:r>
              <a:rPr lang="en-US" altLang="zh-CN" dirty="0" err="1">
                <a:effectLst/>
              </a:rPr>
              <a:t>i</a:t>
            </a:r>
            <a:r>
              <a:rPr lang="zh-CN" altLang="en-US" dirty="0">
                <a:effectLst/>
              </a:rPr>
              <a:t>。</a:t>
            </a:r>
            <a:endParaRPr lang="en-US" altLang="zh-CN" dirty="0">
              <a:effectLst/>
            </a:endParaRPr>
          </a:p>
          <a:p>
            <a:pPr marL="285750" indent="-285750">
              <a:buFont typeface="Arial" panose="020B0604020202020204" pitchFamily="34" charset="0"/>
              <a:buChar char="•"/>
            </a:pPr>
            <a:r>
              <a:rPr lang="zh-CN" altLang="en-US" dirty="0"/>
              <a:t>树莓派（所有测试硬件中拥有最复杂的</a:t>
            </a:r>
            <a:r>
              <a:rPr lang="en-US" altLang="zh-CN" dirty="0"/>
              <a:t>IRQ</a:t>
            </a:r>
            <a:r>
              <a:rPr lang="zh-CN" altLang="en-US" dirty="0"/>
              <a:t>调度硬件）</a:t>
            </a:r>
            <a:endParaRPr lang="en-US" altLang="zh-CN" dirty="0"/>
          </a:p>
          <a:p>
            <a:pPr marL="742950" lvl="1" indent="-285750">
              <a:buFont typeface="Arial" panose="020B0604020202020204" pitchFamily="34" charset="0"/>
              <a:buChar char="•"/>
            </a:pPr>
            <a:r>
              <a:rPr lang="en-US" altLang="zh-CN" dirty="0"/>
              <a:t>BCM2837SoC</a:t>
            </a:r>
            <a:r>
              <a:rPr lang="zh-CN" altLang="en-US" dirty="0"/>
              <a:t>拥有</a:t>
            </a:r>
            <a:r>
              <a:rPr lang="en-US" altLang="zh-CN" dirty="0"/>
              <a:t>4</a:t>
            </a:r>
            <a:r>
              <a:rPr lang="zh-CN" altLang="en-US" dirty="0"/>
              <a:t>个核，每个核都有独立的</a:t>
            </a:r>
            <a:r>
              <a:rPr lang="en-US" altLang="zh-CN" dirty="0"/>
              <a:t>32</a:t>
            </a:r>
            <a:r>
              <a:rPr lang="zh-CN" altLang="en-US" dirty="0"/>
              <a:t>位</a:t>
            </a:r>
            <a:r>
              <a:rPr lang="en-US" altLang="zh-CN" dirty="0"/>
              <a:t>IRQ</a:t>
            </a:r>
            <a:r>
              <a:rPr lang="zh-CN" altLang="en-US" dirty="0"/>
              <a:t>源寄存器来发送哪个外设触发</a:t>
            </a:r>
            <a:r>
              <a:rPr lang="en-US" altLang="zh-CN" dirty="0"/>
              <a:t>IRQ</a:t>
            </a:r>
            <a:r>
              <a:rPr lang="zh-CN" altLang="en-US" dirty="0"/>
              <a:t>信号的信号。</a:t>
            </a:r>
            <a:endParaRPr lang="en-US" altLang="zh-CN" dirty="0"/>
          </a:p>
          <a:p>
            <a:pPr marL="1200150" lvl="2" indent="-285750">
              <a:buFont typeface="Arial" panose="020B0604020202020204" pitchFamily="34" charset="0"/>
              <a:buChar char="•"/>
            </a:pPr>
            <a:r>
              <a:rPr lang="en-US" altLang="zh-CN" dirty="0"/>
              <a:t>IRQ</a:t>
            </a:r>
            <a:r>
              <a:rPr lang="zh-CN" altLang="en-US" dirty="0"/>
              <a:t>源寄存器每一位都被用于判定一个特殊设备。</a:t>
            </a:r>
            <a:endParaRPr lang="en-US" altLang="zh-CN" dirty="0"/>
          </a:p>
          <a:p>
            <a:pPr marL="1200150" lvl="2" indent="-285750">
              <a:buFont typeface="Arial" panose="020B0604020202020204" pitchFamily="34" charset="0"/>
              <a:buChar char="•"/>
            </a:pPr>
            <a:r>
              <a:rPr lang="zh-CN" altLang="en-US" dirty="0"/>
              <a:t>而设备</a:t>
            </a:r>
            <a:r>
              <a:rPr lang="en-US" altLang="zh-CN" dirty="0"/>
              <a:t>IRQ</a:t>
            </a:r>
            <a:r>
              <a:rPr lang="zh-CN" altLang="en-US" dirty="0"/>
              <a:t>可以被设置路由到</a:t>
            </a:r>
            <a:r>
              <a:rPr lang="en-US" altLang="zh-CN" dirty="0"/>
              <a:t>r</a:t>
            </a:r>
            <a:r>
              <a:rPr lang="zh-CN" altLang="en-US" dirty="0"/>
              <a:t>任意一个核的</a:t>
            </a:r>
            <a:r>
              <a:rPr lang="en-US" altLang="zh-CN" dirty="0"/>
              <a:t>IRQ</a:t>
            </a:r>
            <a:r>
              <a:rPr lang="zh-CN" altLang="en-US" dirty="0"/>
              <a:t>源寄存器</a:t>
            </a:r>
            <a:endParaRPr lang="en-US" altLang="zh-CN" dirty="0"/>
          </a:p>
          <a:p>
            <a:pPr marL="742950" lvl="1" indent="-285750">
              <a:buFont typeface="Arial" panose="020B0604020202020204" pitchFamily="34" charset="0"/>
              <a:buChar char="•"/>
            </a:pPr>
            <a:r>
              <a:rPr lang="en-US" altLang="zh-CN" dirty="0"/>
              <a:t>GPU</a:t>
            </a:r>
            <a:r>
              <a:rPr lang="zh-CN" altLang="en-US" dirty="0"/>
              <a:t>中含有次级中断控制器（</a:t>
            </a:r>
            <a:r>
              <a:rPr lang="en-US" altLang="zh-CN" dirty="0"/>
              <a:t>1&lt;&lt;8</a:t>
            </a:r>
            <a:r>
              <a:rPr lang="zh-CN" altLang="en-US" dirty="0"/>
              <a:t>或者</a:t>
            </a:r>
            <a:r>
              <a:rPr lang="en-US" altLang="zh-CN" dirty="0"/>
              <a:t>256</a:t>
            </a:r>
            <a:r>
              <a:rPr lang="zh-CN" altLang="en-US" dirty="0"/>
              <a:t>），与全局中断控制器链接</a:t>
            </a:r>
            <a:endParaRPr lang="en-US" altLang="zh-CN" dirty="0"/>
          </a:p>
          <a:p>
            <a:pPr marL="1200150" lvl="2" indent="-285750">
              <a:buFont typeface="Arial" panose="020B0604020202020204" pitchFamily="34" charset="0"/>
              <a:buChar char="•"/>
            </a:pPr>
            <a:r>
              <a:rPr lang="zh-CN" altLang="en-US" dirty="0"/>
              <a:t>有三个额外的</a:t>
            </a:r>
            <a:r>
              <a:rPr lang="en-US" altLang="zh-CN" dirty="0"/>
              <a:t>32</a:t>
            </a:r>
            <a:r>
              <a:rPr lang="zh-CN" altLang="en-US" dirty="0"/>
              <a:t>位中断挂起寄存器用于</a:t>
            </a:r>
            <a:r>
              <a:rPr lang="en-US" altLang="zh-CN" dirty="0"/>
              <a:t>signal</a:t>
            </a:r>
            <a:r>
              <a:rPr lang="zh-CN" altLang="en-US" dirty="0"/>
              <a:t>全局设备触发的</a:t>
            </a:r>
            <a:r>
              <a:rPr lang="en-US" altLang="zh-CN" dirty="0"/>
              <a:t>IRQ</a:t>
            </a:r>
            <a:r>
              <a:rPr lang="zh-CN" altLang="en-US" dirty="0"/>
              <a:t>（</a:t>
            </a:r>
            <a:r>
              <a:rPr lang="en-US" altLang="zh-CN" dirty="0"/>
              <a:t>timer</a:t>
            </a:r>
            <a:r>
              <a:rPr lang="zh-CN" altLang="en-US" dirty="0"/>
              <a:t>，</a:t>
            </a:r>
            <a:r>
              <a:rPr lang="en-US" altLang="zh-CN" dirty="0" err="1"/>
              <a:t>Uart</a:t>
            </a:r>
            <a:r>
              <a:rPr lang="zh-CN" altLang="en-US" dirty="0"/>
              <a:t>）。</a:t>
            </a:r>
            <a:endParaRPr lang="en-US" altLang="zh-CN" dirty="0"/>
          </a:p>
          <a:p>
            <a:pPr marL="1200150" lvl="2" indent="-285750">
              <a:buFont typeface="Arial" panose="020B0604020202020204" pitchFamily="34" charset="0"/>
              <a:buChar char="•"/>
            </a:pPr>
            <a:r>
              <a:rPr lang="en-US" altLang="zh-CN" dirty="0"/>
              <a:t>3</a:t>
            </a:r>
            <a:r>
              <a:rPr lang="zh-CN" altLang="en-US" dirty="0"/>
              <a:t>个寄存器的</a:t>
            </a:r>
            <a:r>
              <a:rPr lang="en-US" altLang="zh-CN" dirty="0"/>
              <a:t>masked</a:t>
            </a:r>
            <a:r>
              <a:rPr lang="zh-CN" altLang="en-US" dirty="0"/>
              <a:t> </a:t>
            </a:r>
            <a:r>
              <a:rPr lang="en-US" altLang="zh-CN" dirty="0"/>
              <a:t>bits</a:t>
            </a:r>
            <a:r>
              <a:rPr lang="zh-CN" altLang="en-US" dirty="0"/>
              <a:t>在一个中断中一起决定源设备。</a:t>
            </a:r>
            <a:endParaRPr lang="en-US" altLang="zh-CN" dirty="0"/>
          </a:p>
          <a:p>
            <a:pPr marL="285750" indent="-285750">
              <a:buFont typeface="Arial" panose="020B0604020202020204" pitchFamily="34" charset="0"/>
              <a:buChar char="•"/>
            </a:pPr>
            <a:r>
              <a:rPr lang="en-US" altLang="zh-CN" dirty="0"/>
              <a:t>Romulus</a:t>
            </a:r>
          </a:p>
          <a:p>
            <a:pPr marL="742950" lvl="1" indent="-285750">
              <a:buFont typeface="Arial" panose="020B0604020202020204" pitchFamily="34" charset="0"/>
              <a:buChar char="•"/>
            </a:pPr>
            <a:r>
              <a:rPr lang="zh-CN" altLang="en-US" dirty="0"/>
              <a:t>两个</a:t>
            </a:r>
            <a:r>
              <a:rPr lang="en-US" altLang="zh-CN" dirty="0"/>
              <a:t>32</a:t>
            </a:r>
            <a:r>
              <a:rPr lang="zh-CN" altLang="en-US" dirty="0"/>
              <a:t>位源寄存器</a:t>
            </a:r>
            <a:endParaRPr lang="en-US" altLang="zh-CN" dirty="0"/>
          </a:p>
          <a:p>
            <a:pPr marL="1200150" lvl="2" indent="-285750">
              <a:buFont typeface="Arial" panose="020B0604020202020204" pitchFamily="34" charset="0"/>
              <a:buChar char="•"/>
            </a:pPr>
            <a:r>
              <a:rPr lang="zh-CN" altLang="en-US" dirty="0"/>
              <a:t>寄存器的每一个位对应一个设备</a:t>
            </a:r>
            <a:endParaRPr lang="en-US" altLang="zh-CN" dirty="0"/>
          </a:p>
          <a:p>
            <a:pPr marL="1200150" lvl="2" indent="-285750">
              <a:buFont typeface="Arial" panose="020B0604020202020204" pitchFamily="34" charset="0"/>
              <a:buChar char="•"/>
            </a:pPr>
            <a:r>
              <a:rPr lang="zh-CN" altLang="en-US" dirty="0"/>
              <a:t>用于可以在每个设备下进一步注册连锁的</a:t>
            </a:r>
            <a:r>
              <a:rPr lang="en-US" altLang="zh-CN" dirty="0"/>
              <a:t>IRQ</a:t>
            </a:r>
            <a:r>
              <a:rPr lang="zh-CN" altLang="en-US" dirty="0"/>
              <a:t>处理程序来调度设备特定的中断</a:t>
            </a:r>
            <a:endParaRPr lang="en-US" altLang="zh-CN" dirty="0"/>
          </a:p>
          <a:p>
            <a:pPr marL="1200150" lvl="2" indent="-285750">
              <a:buFont typeface="Arial" panose="020B0604020202020204" pitchFamily="34" charset="0"/>
              <a:buChar char="•"/>
            </a:pPr>
            <a:r>
              <a:rPr lang="en-US" altLang="zh-CN" dirty="0"/>
              <a:t>I2C</a:t>
            </a:r>
            <a:r>
              <a:rPr lang="zh-CN" altLang="en-US" dirty="0"/>
              <a:t>进一步分派一个硬件</a:t>
            </a:r>
            <a:r>
              <a:rPr lang="en-US" altLang="zh-CN" dirty="0"/>
              <a:t>IRQ</a:t>
            </a:r>
            <a:r>
              <a:rPr lang="zh-CN" altLang="en-US" dirty="0"/>
              <a:t>在一个</a:t>
            </a:r>
            <a:r>
              <a:rPr lang="en-US" altLang="zh-CN" dirty="0"/>
              <a:t>bit masked</a:t>
            </a:r>
            <a:r>
              <a:rPr lang="zh-CN" altLang="en-US" dirty="0"/>
              <a:t>的</a:t>
            </a:r>
            <a:r>
              <a:rPr lang="en-US" altLang="zh-CN" dirty="0"/>
              <a:t>32</a:t>
            </a:r>
            <a:r>
              <a:rPr lang="zh-CN" altLang="en-US" dirty="0"/>
              <a:t>位寄存器</a:t>
            </a:r>
            <a:endParaRPr lang="en-US" altLang="zh-CN" dirty="0"/>
          </a:p>
          <a:p>
            <a:pPr marL="1200150" lvl="2" indent="-285750">
              <a:buFont typeface="Arial" panose="020B0604020202020204" pitchFamily="34" charset="0"/>
              <a:buChar char="•"/>
            </a:pPr>
            <a:r>
              <a:rPr lang="en-US" altLang="zh-CN" dirty="0"/>
              <a:t>GPIO</a:t>
            </a:r>
            <a:r>
              <a:rPr lang="zh-CN" altLang="en-US" dirty="0"/>
              <a:t>控制器通过</a:t>
            </a:r>
            <a:r>
              <a:rPr lang="en-US" altLang="zh-CN" dirty="0"/>
              <a:t>8</a:t>
            </a:r>
            <a:r>
              <a:rPr lang="zh-CN" altLang="en-US" dirty="0"/>
              <a:t>个</a:t>
            </a:r>
            <a:r>
              <a:rPr lang="en-US" altLang="zh-CN" dirty="0"/>
              <a:t>MMIO</a:t>
            </a:r>
            <a:r>
              <a:rPr lang="zh-CN" altLang="en-US" dirty="0"/>
              <a:t>寄存器分派两个注册过的</a:t>
            </a:r>
            <a:r>
              <a:rPr lang="en-US" altLang="zh-CN" dirty="0"/>
              <a:t>IRQ</a:t>
            </a:r>
            <a:r>
              <a:rPr lang="zh-CN" altLang="en-US" dirty="0"/>
              <a:t>处理程序</a:t>
            </a:r>
            <a:endParaRPr lang="en-US" altLang="zh-CN" dirty="0"/>
          </a:p>
        </p:txBody>
      </p:sp>
    </p:spTree>
    <p:extLst>
      <p:ext uri="{BB962C8B-B14F-4D97-AF65-F5344CB8AC3E}">
        <p14:creationId xmlns:p14="http://schemas.microsoft.com/office/powerpoint/2010/main" val="3896387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1" name="图片 40">
            <a:extLst>
              <a:ext uri="{FF2B5EF4-FFF2-40B4-BE49-F238E27FC236}">
                <a16:creationId xmlns:a16="http://schemas.microsoft.com/office/drawing/2014/main" id="{F080FD95-49A8-4216-AE8E-24C34FF5FE8A}"/>
              </a:ext>
            </a:extLst>
          </p:cNvPr>
          <p:cNvPicPr>
            <a:picLocks noChangeAspect="1"/>
          </p:cNvPicPr>
          <p:nvPr/>
        </p:nvPicPr>
        <p:blipFill>
          <a:blip r:embed="rId9"/>
          <a:stretch>
            <a:fillRect/>
          </a:stretch>
        </p:blipFill>
        <p:spPr>
          <a:xfrm>
            <a:off x="148843" y="1155787"/>
            <a:ext cx="7758411" cy="3615989"/>
          </a:xfrm>
          <a:prstGeom prst="rect">
            <a:avLst/>
          </a:prstGeom>
        </p:spPr>
      </p:pic>
    </p:spTree>
    <p:extLst>
      <p:ext uri="{BB962C8B-B14F-4D97-AF65-F5344CB8AC3E}">
        <p14:creationId xmlns:p14="http://schemas.microsoft.com/office/powerpoint/2010/main" val="2154214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4893647"/>
          </a:xfrm>
          <a:prstGeom prst="rect">
            <a:avLst/>
          </a:prstGeom>
          <a:noFill/>
        </p:spPr>
        <p:txBody>
          <a:bodyPr wrap="square" rtlCol="0">
            <a:spAutoFit/>
          </a:bodyPr>
          <a:lstStyle/>
          <a:p>
            <a:r>
              <a:rPr lang="en-US" altLang="zh-CN" sz="2400" b="1" dirty="0"/>
              <a:t>Hardware Ground Truth</a:t>
            </a:r>
            <a:r>
              <a:rPr lang="zh-CN" altLang="en-US" sz="2400" b="1" dirty="0"/>
              <a:t>：</a:t>
            </a:r>
            <a:endParaRPr lang="en-US" altLang="zh-CN" dirty="0"/>
          </a:p>
          <a:p>
            <a:pPr marL="285750" indent="-285750">
              <a:buFont typeface="Arial" panose="020B0604020202020204" pitchFamily="34" charset="0"/>
              <a:buChar char="•"/>
            </a:pPr>
            <a:r>
              <a:rPr lang="de-DE" altLang="zh-CN" dirty="0">
                <a:effectLst/>
              </a:rPr>
              <a:t>SABRE Lite, Samsung NURI, and Steam Link</a:t>
            </a:r>
          </a:p>
          <a:p>
            <a:pPr marL="742950" lvl="1" indent="-285750">
              <a:buFont typeface="Arial" panose="020B0604020202020204" pitchFamily="34" charset="0"/>
              <a:buChar char="•"/>
            </a:pPr>
            <a:r>
              <a:rPr lang="zh-CN" altLang="en-US" dirty="0"/>
              <a:t>使用标准的</a:t>
            </a:r>
            <a:r>
              <a:rPr lang="en-US" altLang="zh-CN" dirty="0"/>
              <a:t>ARM GIC</a:t>
            </a:r>
            <a:r>
              <a:rPr lang="zh-CN" altLang="en-US" dirty="0"/>
              <a:t>中断控制器</a:t>
            </a:r>
            <a:endParaRPr lang="en-US" altLang="zh-CN" dirty="0"/>
          </a:p>
          <a:p>
            <a:pPr marL="742950" lvl="1" indent="-285750">
              <a:buFont typeface="Arial" panose="020B0604020202020204" pitchFamily="34" charset="0"/>
              <a:buChar char="•"/>
            </a:pPr>
            <a:r>
              <a:rPr lang="en-US" altLang="zh-CN" dirty="0"/>
              <a:t>NURI</a:t>
            </a:r>
            <a:r>
              <a:rPr lang="zh-CN" altLang="en-US" dirty="0"/>
              <a:t>存在一个次级中断控制器，使多个外设中断汇集为一个中断信号组，一共五个组，每个组都对应一个</a:t>
            </a:r>
            <a:r>
              <a:rPr lang="en-US" altLang="zh-CN" dirty="0"/>
              <a:t>32</a:t>
            </a:r>
            <a:r>
              <a:rPr lang="zh-CN" altLang="en-US" dirty="0"/>
              <a:t>位</a:t>
            </a:r>
            <a:r>
              <a:rPr lang="en-US" altLang="zh-CN" dirty="0"/>
              <a:t>MMIO</a:t>
            </a:r>
            <a:r>
              <a:rPr lang="zh-CN" altLang="en-US" dirty="0"/>
              <a:t>寄存器，用单一一个位来指明是组中哪个成员触发中断。</a:t>
            </a:r>
            <a:endParaRPr lang="en-US" altLang="zh-CN" dirty="0"/>
          </a:p>
          <a:p>
            <a:pPr marL="742950" lvl="1" indent="-285750">
              <a:buFont typeface="Arial" panose="020B0604020202020204" pitchFamily="34" charset="0"/>
              <a:buChar char="•"/>
            </a:pPr>
            <a:r>
              <a:rPr lang="en-US" altLang="zh-CN" dirty="0"/>
              <a:t>Steam Link</a:t>
            </a:r>
            <a:r>
              <a:rPr lang="zh-CN" altLang="en-US" dirty="0"/>
              <a:t>在高级外围总线（</a:t>
            </a:r>
            <a:r>
              <a:rPr lang="en-US" altLang="zh-CN" dirty="0"/>
              <a:t>APB</a:t>
            </a:r>
            <a:r>
              <a:rPr lang="zh-CN" altLang="en-US" dirty="0"/>
              <a:t>）上有两个次级新思科技</a:t>
            </a:r>
            <a:r>
              <a:rPr lang="en-US" altLang="zh-CN" dirty="0" err="1"/>
              <a:t>DesignWare</a:t>
            </a:r>
            <a:r>
              <a:rPr lang="zh-CN" altLang="en-US" dirty="0"/>
              <a:t>中断控制器，每个</a:t>
            </a:r>
            <a:r>
              <a:rPr lang="en-US" altLang="zh-CN" dirty="0"/>
              <a:t>APB</a:t>
            </a:r>
            <a:r>
              <a:rPr lang="zh-CN" altLang="en-US" dirty="0"/>
              <a:t>中断控制器有一个</a:t>
            </a:r>
            <a:r>
              <a:rPr lang="en-US" altLang="zh-CN" dirty="0"/>
              <a:t>32</a:t>
            </a:r>
            <a:r>
              <a:rPr lang="zh-CN" altLang="en-US" dirty="0"/>
              <a:t>位寄存器，每一位都代表一个独立的中断。</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WRT54GL</a:t>
            </a:r>
          </a:p>
          <a:p>
            <a:pPr marL="742950" lvl="1" indent="-285750">
              <a:buFont typeface="Arial" panose="020B0604020202020204" pitchFamily="34" charset="0"/>
              <a:buChar char="•"/>
            </a:pPr>
            <a:r>
              <a:rPr lang="en-US" altLang="zh-CN" dirty="0"/>
              <a:t>MIPS</a:t>
            </a:r>
            <a:r>
              <a:rPr lang="zh-CN" altLang="en-US" dirty="0"/>
              <a:t>中断控制器，有完整的文档说明</a:t>
            </a:r>
            <a:endParaRPr lang="en-US" altLang="zh-CN" dirty="0"/>
          </a:p>
          <a:p>
            <a:pPr marL="742950" lvl="1" indent="-285750">
              <a:buFont typeface="Arial" panose="020B0604020202020204" pitchFamily="34" charset="0"/>
              <a:buChar char="•"/>
            </a:pPr>
            <a:r>
              <a:rPr lang="zh-CN" altLang="en-US" dirty="0"/>
              <a:t>每个中断可以通过</a:t>
            </a:r>
            <a:r>
              <a:rPr lang="en-US" altLang="zh-CN" dirty="0"/>
              <a:t>IM0 - IM7</a:t>
            </a:r>
            <a:r>
              <a:rPr lang="zh-CN" altLang="en-US" dirty="0"/>
              <a:t>掩码位在</a:t>
            </a:r>
            <a:r>
              <a:rPr lang="en-US" altLang="zh-CN" dirty="0"/>
              <a:t>CP0</a:t>
            </a:r>
            <a:r>
              <a:rPr lang="zh-CN" altLang="en-US" dirty="0"/>
              <a:t>状态寄存器中独立启用</a:t>
            </a:r>
            <a:r>
              <a:rPr lang="en-US" altLang="zh-CN" dirty="0"/>
              <a:t>/</a:t>
            </a:r>
            <a:r>
              <a:rPr lang="zh-CN" altLang="en-US" dirty="0"/>
              <a:t>禁用。值得注意的是，没有使用</a:t>
            </a:r>
            <a:r>
              <a:rPr lang="en-US" altLang="zh-CN" dirty="0"/>
              <a:t>MMIO</a:t>
            </a:r>
            <a:r>
              <a:rPr lang="zh-CN" altLang="en-US" dirty="0"/>
              <a:t>，这意味着实际上不需要模糊</a:t>
            </a:r>
            <a:r>
              <a:rPr lang="en-US" altLang="zh-CN" dirty="0"/>
              <a:t>MMIO</a:t>
            </a:r>
            <a:r>
              <a:rPr lang="zh-CN" altLang="en-US" dirty="0"/>
              <a:t>值来收集跟踪。</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BeagleBone</a:t>
            </a:r>
            <a:endParaRPr lang="en-US" altLang="zh-CN" dirty="0"/>
          </a:p>
          <a:p>
            <a:pPr marL="742950" lvl="1" indent="-285750">
              <a:buFont typeface="Arial" panose="020B0604020202020204" pitchFamily="34" charset="0"/>
              <a:buChar char="•"/>
            </a:pPr>
            <a:r>
              <a:rPr lang="zh-CN" altLang="en-US" dirty="0"/>
              <a:t>它从中断控制器寄存器中读取一个</a:t>
            </a:r>
            <a:r>
              <a:rPr lang="en-US" altLang="zh-CN" dirty="0"/>
              <a:t>7</a:t>
            </a:r>
            <a:r>
              <a:rPr lang="zh-CN" altLang="en-US" dirty="0"/>
              <a:t>位整数值</a:t>
            </a:r>
            <a:r>
              <a:rPr lang="en-US" altLang="zh-CN" dirty="0"/>
              <a:t>(</a:t>
            </a:r>
            <a:r>
              <a:rPr lang="zh-CN" altLang="en-US" dirty="0"/>
              <a:t>共</a:t>
            </a:r>
            <a:r>
              <a:rPr lang="en-US" altLang="zh-CN" dirty="0"/>
              <a:t>128</a:t>
            </a:r>
            <a:r>
              <a:rPr lang="zh-CN" altLang="en-US" dirty="0"/>
              <a:t>个可能的</a:t>
            </a:r>
            <a:r>
              <a:rPr lang="en-US" altLang="zh-CN" dirty="0" err="1"/>
              <a:t>irq</a:t>
            </a:r>
            <a:r>
              <a:rPr lang="en-US" altLang="zh-CN" dirty="0"/>
              <a:t>)</a:t>
            </a:r>
          </a:p>
          <a:p>
            <a:pPr marL="742950" lvl="1" indent="-285750">
              <a:buFont typeface="Arial" panose="020B0604020202020204" pitchFamily="34" charset="0"/>
              <a:buChar char="•"/>
            </a:pPr>
            <a:r>
              <a:rPr lang="zh-CN" altLang="en-US" dirty="0"/>
              <a:t>直接使用硬件</a:t>
            </a:r>
            <a:r>
              <a:rPr lang="en-US" altLang="zh-CN" dirty="0"/>
              <a:t>IRQ</a:t>
            </a:r>
            <a:r>
              <a:rPr lang="zh-CN" altLang="en-US" dirty="0"/>
              <a:t>进行调度</a:t>
            </a:r>
            <a:endParaRPr lang="en-US" altLang="zh-CN" dirty="0"/>
          </a:p>
          <a:p>
            <a:pPr marL="742950" lvl="1" indent="-285750">
              <a:buFont typeface="Arial" panose="020B0604020202020204" pitchFamily="34" charset="0"/>
              <a:buChar char="•"/>
            </a:pPr>
            <a:r>
              <a:rPr lang="zh-CN" altLang="en-US" dirty="0"/>
              <a:t>在</a:t>
            </a:r>
            <a:r>
              <a:rPr lang="en-US" altLang="zh-CN" dirty="0" err="1"/>
              <a:t>BeagleBone</a:t>
            </a:r>
            <a:r>
              <a:rPr lang="zh-CN" altLang="en-US" dirty="0"/>
              <a:t>的测试中没有发现任何链接</a:t>
            </a:r>
            <a:r>
              <a:rPr lang="en-US" altLang="zh-CN" dirty="0"/>
              <a:t>IRQ</a:t>
            </a:r>
            <a:r>
              <a:rPr lang="zh-CN" altLang="en-US" dirty="0"/>
              <a:t>处理程序</a:t>
            </a:r>
            <a:endParaRPr lang="en-US" altLang="zh-CN" dirty="0"/>
          </a:p>
        </p:txBody>
      </p:sp>
    </p:spTree>
    <p:extLst>
      <p:ext uri="{BB962C8B-B14F-4D97-AF65-F5344CB8AC3E}">
        <p14:creationId xmlns:p14="http://schemas.microsoft.com/office/powerpoint/2010/main" val="3675187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4339650"/>
          </a:xfrm>
          <a:prstGeom prst="rect">
            <a:avLst/>
          </a:prstGeom>
          <a:noFill/>
        </p:spPr>
        <p:txBody>
          <a:bodyPr wrap="square" rtlCol="0">
            <a:spAutoFit/>
          </a:bodyPr>
          <a:lstStyle/>
          <a:p>
            <a:r>
              <a:rPr lang="en-US" altLang="zh-CN" sz="2400" b="1" dirty="0"/>
              <a:t>OS Ground Truth</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cs typeface="Arial" panose="020B0604020202020204" pitchFamily="34" charset="0"/>
              </a:rPr>
              <a:t>为了验证他们的分析结果，首先需要获得实际注册了多少</a:t>
            </a:r>
            <a:r>
              <a:rPr lang="en-US" altLang="zh-CN" b="0" i="0" dirty="0">
                <a:solidFill>
                  <a:srgbClr val="2E3033"/>
                </a:solidFill>
                <a:effectLst/>
                <a:latin typeface="Arial" panose="020B0604020202020204" pitchFamily="34" charset="0"/>
                <a:cs typeface="Arial" panose="020B0604020202020204" pitchFamily="34" charset="0"/>
              </a:rPr>
              <a:t>IRQ</a:t>
            </a:r>
            <a:r>
              <a:rPr lang="zh-CN" altLang="en-US" b="0" i="0" dirty="0">
                <a:solidFill>
                  <a:srgbClr val="2E3033"/>
                </a:solidFill>
                <a:effectLst/>
                <a:latin typeface="Arial" panose="020B0604020202020204" pitchFamily="34" charset="0"/>
                <a:cs typeface="Arial" panose="020B0604020202020204" pitchFamily="34" charset="0"/>
              </a:rPr>
              <a:t>处理程序的</a:t>
            </a:r>
            <a:r>
              <a:rPr lang="en-US" altLang="zh-CN" b="0" i="0" dirty="0">
                <a:solidFill>
                  <a:srgbClr val="2E3033"/>
                </a:solidFill>
                <a:effectLst/>
                <a:latin typeface="Arial" panose="020B0604020202020204" pitchFamily="34" charset="0"/>
                <a:cs typeface="Arial" panose="020B0604020202020204" pitchFamily="34" charset="0"/>
              </a:rPr>
              <a:t>Ground Truth</a:t>
            </a:r>
            <a:r>
              <a:rPr lang="zh-CN" altLang="en-US" b="0" i="0" dirty="0">
                <a:solidFill>
                  <a:srgbClr val="2E3033"/>
                </a:solidFill>
                <a:effectLst/>
                <a:latin typeface="Arial" panose="020B0604020202020204" pitchFamily="34" charset="0"/>
                <a:cs typeface="Arial" panose="020B0604020202020204" pitchFamily="34" charset="0"/>
              </a:rPr>
              <a:t>，以及在运行时实际使用了多少注册的处理程序。</a:t>
            </a:r>
            <a:endParaRPr lang="en-US" altLang="zh-CN" b="0" i="0" dirty="0">
              <a:solidFill>
                <a:srgbClr val="2E3033"/>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Linux</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FreeBSD</a:t>
            </a:r>
          </a:p>
          <a:p>
            <a:pPr marL="742950" lvl="1"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在内核源码中进行插桩并在中断注册</a:t>
            </a:r>
            <a:r>
              <a:rPr lang="en-US" altLang="zh-CN" dirty="0">
                <a:latin typeface="Arial" panose="020B0604020202020204" pitchFamily="34" charset="0"/>
                <a:cs typeface="Arial" panose="020B0604020202020204" pitchFamily="34" charset="0"/>
              </a:rPr>
              <a:t>API</a:t>
            </a:r>
            <a:r>
              <a:rPr lang="zh-CN" altLang="en-US" dirty="0">
                <a:latin typeface="Arial" panose="020B0604020202020204" pitchFamily="34" charset="0"/>
                <a:cs typeface="Arial" panose="020B0604020202020204" pitchFamily="34" charset="0"/>
              </a:rPr>
              <a:t>里添加打印函数。</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在</a:t>
            </a:r>
            <a:r>
              <a:rPr lang="en-US" altLang="zh-CN" dirty="0">
                <a:latin typeface="Arial" panose="020B0604020202020204" pitchFamily="34" charset="0"/>
                <a:cs typeface="Arial" panose="020B0604020202020204" pitchFamily="34" charset="0"/>
              </a:rPr>
              <a:t>Linux</a:t>
            </a:r>
            <a:r>
              <a:rPr lang="zh-CN" altLang="en-US" dirty="0">
                <a:latin typeface="Arial" panose="020B0604020202020204" pitchFamily="34" charset="0"/>
                <a:cs typeface="Arial" panose="020B0604020202020204" pitchFamily="34" charset="0"/>
              </a:rPr>
              <a:t>中添加</a:t>
            </a:r>
            <a:r>
              <a:rPr lang="en-US" altLang="zh-CN" dirty="0" err="1">
                <a:latin typeface="Arial" panose="020B0604020202020204" pitchFamily="34" charset="0"/>
                <a:cs typeface="Arial" panose="020B0604020202020204" pitchFamily="34" charset="0"/>
              </a:rPr>
              <a:t>irq_request_irq</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irq_request_percpu_irq</a:t>
            </a:r>
            <a:r>
              <a:rPr lang="zh-CN" altLang="en-US" dirty="0">
                <a:latin typeface="Arial" panose="020B0604020202020204" pitchFamily="34" charset="0"/>
                <a:cs typeface="Arial" panose="020B0604020202020204" pitchFamily="34" charset="0"/>
              </a:rPr>
              <a:t>和</a:t>
            </a:r>
            <a:r>
              <a:rPr lang="en-US" altLang="zh-CN" dirty="0" err="1">
                <a:latin typeface="Arial" panose="020B0604020202020204" pitchFamily="34" charset="0"/>
                <a:cs typeface="Arial" panose="020B0604020202020204" pitchFamily="34" charset="0"/>
              </a:rPr>
              <a:t>request_threaded_irq</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在</a:t>
            </a:r>
            <a:r>
              <a:rPr lang="en-US" altLang="zh-CN" dirty="0">
                <a:latin typeface="Arial" panose="020B0604020202020204" pitchFamily="34" charset="0"/>
                <a:cs typeface="Arial" panose="020B0604020202020204" pitchFamily="34" charset="0"/>
              </a:rPr>
              <a:t>FreeBSD</a:t>
            </a:r>
            <a:r>
              <a:rPr lang="zh-CN" altLang="en-US" dirty="0">
                <a:latin typeface="Arial" panose="020B0604020202020204" pitchFamily="34" charset="0"/>
                <a:cs typeface="Arial" panose="020B0604020202020204" pitchFamily="34" charset="0"/>
              </a:rPr>
              <a:t>中添加</a:t>
            </a:r>
            <a:r>
              <a:rPr lang="en-US" altLang="zh-CN" dirty="0" err="1">
                <a:latin typeface="Arial" panose="020B0604020202020204" pitchFamily="34" charset="0"/>
                <a:cs typeface="Arial" panose="020B0604020202020204" pitchFamily="34" charset="0"/>
              </a:rPr>
              <a:t>intr_setup_irq</a:t>
            </a: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err="1">
                <a:latin typeface="Arial" panose="020B0604020202020204" pitchFamily="34" charset="0"/>
                <a:cs typeface="Arial" panose="020B0604020202020204" pitchFamily="34" charset="0"/>
              </a:rPr>
              <a:t>RiscOS</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IRQ</a:t>
            </a:r>
            <a:r>
              <a:rPr lang="zh-CN" altLang="en-US" dirty="0">
                <a:latin typeface="Arial" panose="020B0604020202020204" pitchFamily="34" charset="0"/>
                <a:cs typeface="Arial" panose="020B0604020202020204" pitchFamily="34" charset="0"/>
              </a:rPr>
              <a:t>处理非常简单</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他们学习了中断处理程序的代码</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cs typeface="Arial" panose="020B0604020202020204" pitchFamily="34" charset="0"/>
              </a:rPr>
              <a:t>从内存转储中定位和解析设备和</a:t>
            </a:r>
            <a:r>
              <a:rPr lang="en-US" altLang="zh-CN" b="0" i="0" dirty="0">
                <a:solidFill>
                  <a:srgbClr val="2E3033"/>
                </a:solidFill>
                <a:effectLst/>
                <a:latin typeface="Arial" panose="020B0604020202020204" pitchFamily="34" charset="0"/>
                <a:cs typeface="Arial" panose="020B0604020202020204" pitchFamily="34" charset="0"/>
              </a:rPr>
              <a:t>IRQ</a:t>
            </a:r>
            <a:r>
              <a:rPr lang="zh-CN" altLang="en-US" b="0" i="0" dirty="0">
                <a:solidFill>
                  <a:srgbClr val="2E3033"/>
                </a:solidFill>
                <a:effectLst/>
                <a:latin typeface="Arial" panose="020B0604020202020204" pitchFamily="34" charset="0"/>
                <a:cs typeface="Arial" panose="020B0604020202020204" pitchFamily="34" charset="0"/>
              </a:rPr>
              <a:t>数据结构来枚举注册的处理程序。</a:t>
            </a:r>
            <a:endParaRPr lang="en-US" altLang="zh-CN" b="0" i="0" dirty="0">
              <a:solidFill>
                <a:srgbClr val="2E3033"/>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solidFill>
                  <a:srgbClr val="2E3033"/>
                </a:solidFill>
                <a:latin typeface="Arial" panose="020B0604020202020204" pitchFamily="34" charset="0"/>
                <a:cs typeface="Arial" panose="020B0604020202020204" pitchFamily="34" charset="0"/>
              </a:rPr>
              <a:t>VxWorks</a:t>
            </a:r>
          </a:p>
          <a:p>
            <a:pPr marL="742950" lvl="1" indent="-285750">
              <a:buFont typeface="Arial" panose="020B0604020202020204" pitchFamily="34" charset="0"/>
              <a:buChar char="•"/>
            </a:pPr>
            <a:r>
              <a:rPr lang="zh-CN" altLang="en-US" dirty="0">
                <a:solidFill>
                  <a:srgbClr val="2E3033"/>
                </a:solidFill>
                <a:latin typeface="Arial" panose="020B0604020202020204" pitchFamily="34" charset="0"/>
                <a:cs typeface="Arial" panose="020B0604020202020204" pitchFamily="34" charset="0"/>
              </a:rPr>
              <a:t>逆向中断处理程序代码（通过函数符号）</a:t>
            </a:r>
            <a:endParaRPr lang="en-US" altLang="zh-CN" dirty="0">
              <a:solidFill>
                <a:srgbClr val="2E3033"/>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用</a:t>
            </a:r>
            <a:r>
              <a:rPr lang="en-US" altLang="zh-CN" dirty="0">
                <a:latin typeface="Arial" panose="020B0604020202020204" pitchFamily="34" charset="0"/>
                <a:cs typeface="Arial" panose="020B0604020202020204" pitchFamily="34" charset="0"/>
              </a:rPr>
              <a:t>GDB</a:t>
            </a:r>
            <a:r>
              <a:rPr lang="zh-CN" altLang="en-US" dirty="0">
                <a:latin typeface="Arial" panose="020B0604020202020204" pitchFamily="34" charset="0"/>
                <a:cs typeface="Arial" panose="020B0604020202020204" pitchFamily="34" charset="0"/>
              </a:rPr>
              <a:t>枚举运行中系统的中断处理程序</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587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1015663"/>
          </a:xfrm>
          <a:prstGeom prst="rect">
            <a:avLst/>
          </a:prstGeom>
          <a:noFill/>
        </p:spPr>
        <p:txBody>
          <a:bodyPr wrap="square" rtlCol="0">
            <a:spAutoFit/>
          </a:bodyPr>
          <a:lstStyle/>
          <a:p>
            <a:r>
              <a:rPr lang="en-US" altLang="zh-CN" sz="2400" b="1" dirty="0"/>
              <a:t>OS Ground Truth</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34AEC676-DA5E-4CD9-A38C-0484EE49B00A}"/>
              </a:ext>
            </a:extLst>
          </p:cNvPr>
          <p:cNvPicPr>
            <a:picLocks noChangeAspect="1"/>
          </p:cNvPicPr>
          <p:nvPr/>
        </p:nvPicPr>
        <p:blipFill>
          <a:blip r:embed="rId9"/>
          <a:stretch>
            <a:fillRect/>
          </a:stretch>
        </p:blipFill>
        <p:spPr>
          <a:xfrm>
            <a:off x="1058988" y="1898188"/>
            <a:ext cx="9620250" cy="4057650"/>
          </a:xfrm>
          <a:prstGeom prst="rect">
            <a:avLst/>
          </a:prstGeom>
        </p:spPr>
      </p:pic>
    </p:spTree>
    <p:extLst>
      <p:ext uri="{BB962C8B-B14F-4D97-AF65-F5344CB8AC3E}">
        <p14:creationId xmlns:p14="http://schemas.microsoft.com/office/powerpoint/2010/main" val="931404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3508653"/>
          </a:xfrm>
          <a:prstGeom prst="rect">
            <a:avLst/>
          </a:prstGeom>
          <a:noFill/>
        </p:spPr>
        <p:txBody>
          <a:bodyPr wrap="square" rtlCol="0">
            <a:spAutoFit/>
          </a:bodyPr>
          <a:lstStyle/>
          <a:p>
            <a:r>
              <a:rPr lang="en-US" altLang="zh-CN" sz="2400" b="1" dirty="0"/>
              <a:t>Fuzzing Evaluation</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评估他们的模糊策略在覆盖每个平台的</a:t>
            </a:r>
            <a:r>
              <a:rPr lang="en-US" altLang="zh-CN" b="0" i="0" dirty="0">
                <a:solidFill>
                  <a:srgbClr val="2E3033"/>
                </a:solidFill>
                <a:effectLst/>
                <a:latin typeface="Arial" panose="020B0604020202020204" pitchFamily="34" charset="0"/>
              </a:rPr>
              <a:t>IRQ</a:t>
            </a:r>
            <a:r>
              <a:rPr lang="zh-CN" altLang="en-US" b="0" i="0" dirty="0">
                <a:solidFill>
                  <a:srgbClr val="2E3033"/>
                </a:solidFill>
                <a:effectLst/>
                <a:latin typeface="Arial" panose="020B0604020202020204" pitchFamily="34" charset="0"/>
              </a:rPr>
              <a:t>处理程序时的有效性。</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endParaRPr lang="en-US" altLang="zh-CN" dirty="0">
              <a:solidFill>
                <a:srgbClr val="2E3033"/>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b="0" i="0" dirty="0" err="1">
                <a:solidFill>
                  <a:srgbClr val="333333"/>
                </a:solidFill>
                <a:effectLst/>
                <a:latin typeface="tahoma" panose="020B0604030504040204" pitchFamily="34" charset="0"/>
              </a:rPr>
              <a:t>IRQDebloat</a:t>
            </a:r>
            <a:r>
              <a:rPr lang="zh-CN" altLang="en-US" b="0" i="0" dirty="0">
                <a:solidFill>
                  <a:srgbClr val="333333"/>
                </a:solidFill>
                <a:effectLst/>
                <a:latin typeface="tahoma" panose="020B0604030504040204" pitchFamily="34" charset="0"/>
              </a:rPr>
              <a:t>的模糊器在</a:t>
            </a:r>
            <a:r>
              <a:rPr lang="en-US" altLang="zh-CN" b="0" i="0" dirty="0">
                <a:solidFill>
                  <a:srgbClr val="333333"/>
                </a:solidFill>
                <a:effectLst/>
                <a:latin typeface="tahoma" panose="020B0604030504040204" pitchFamily="34" charset="0"/>
              </a:rPr>
              <a:t>3</a:t>
            </a:r>
            <a:r>
              <a:rPr lang="zh-CN" altLang="en-US" b="0" i="0" dirty="0">
                <a:solidFill>
                  <a:srgbClr val="333333"/>
                </a:solidFill>
                <a:effectLst/>
                <a:latin typeface="tahoma" panose="020B0604030504040204" pitchFamily="34" charset="0"/>
              </a:rPr>
              <a:t>小时内覆盖了了几乎所有的处理程序</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dirty="0">
                <a:solidFill>
                  <a:srgbClr val="333333"/>
                </a:solidFill>
                <a:latin typeface="tahoma" panose="020B0604030504040204" pitchFamily="34" charset="0"/>
              </a:rPr>
              <a:t>在</a:t>
            </a:r>
            <a:r>
              <a:rPr lang="en-US" altLang="zh-CN" dirty="0" err="1">
                <a:solidFill>
                  <a:srgbClr val="333333"/>
                </a:solidFill>
                <a:latin typeface="tahoma" panose="020B0604030504040204" pitchFamily="34" charset="0"/>
              </a:rPr>
              <a:t>SabreLite</a:t>
            </a:r>
            <a:r>
              <a:rPr lang="zh-CN" altLang="en-US" dirty="0">
                <a:solidFill>
                  <a:srgbClr val="333333"/>
                </a:solidFill>
                <a:latin typeface="tahoma" panose="020B0604030504040204" pitchFamily="34" charset="0"/>
              </a:rPr>
              <a:t>上花了</a:t>
            </a:r>
            <a:r>
              <a:rPr lang="en-US" altLang="zh-CN" dirty="0">
                <a:solidFill>
                  <a:srgbClr val="333333"/>
                </a:solidFill>
                <a:latin typeface="tahoma" panose="020B0604030504040204" pitchFamily="34" charset="0"/>
              </a:rPr>
              <a:t>24h</a:t>
            </a:r>
            <a:r>
              <a:rPr lang="zh-CN" altLang="en-US" dirty="0">
                <a:solidFill>
                  <a:srgbClr val="333333"/>
                </a:solidFill>
                <a:latin typeface="tahoma" panose="020B0604030504040204" pitchFamily="34" charset="0"/>
              </a:rPr>
              <a:t>发现最后一个处理程序</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只有两个处理程序是</a:t>
            </a:r>
            <a:r>
              <a:rPr lang="en-US" altLang="zh-CN" dirty="0" err="1">
                <a:latin typeface="Arial" panose="020B0604020202020204" pitchFamily="34" charset="0"/>
                <a:cs typeface="Arial" panose="020B0604020202020204" pitchFamily="34" charset="0"/>
              </a:rPr>
              <a:t>fuzzer</a:t>
            </a:r>
            <a:r>
              <a:rPr lang="zh-CN" altLang="en-US" dirty="0">
                <a:latin typeface="Arial" panose="020B0604020202020204" pitchFamily="34" charset="0"/>
                <a:cs typeface="Arial" panose="020B0604020202020204" pitchFamily="34" charset="0"/>
              </a:rPr>
              <a:t>无法发现的</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CN" dirty="0" err="1">
                <a:latin typeface="Arial" panose="020B0604020202020204" pitchFamily="34" charset="0"/>
                <a:cs typeface="Arial" panose="020B0604020202020204" pitchFamily="34" charset="0"/>
              </a:rPr>
              <a:t>SabreLite</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Linux</a:t>
            </a:r>
            <a:r>
              <a:rPr lang="zh-CN" altLang="en-US" dirty="0">
                <a:latin typeface="Arial" panose="020B0604020202020204" pitchFamily="34" charset="0"/>
                <a:cs typeface="Arial" panose="020B0604020202020204" pitchFamily="34" charset="0"/>
              </a:rPr>
              <a:t>的</a:t>
            </a:r>
            <a:r>
              <a:rPr lang="en-US" altLang="zh-CN" dirty="0" err="1">
                <a:latin typeface="Arial" panose="020B0604020202020204" pitchFamily="34" charset="0"/>
                <a:cs typeface="Arial" panose="020B0604020202020204" pitchFamily="34" charset="0"/>
              </a:rPr>
              <a:t>mxc_epdc_irq_handler</a:t>
            </a:r>
            <a:r>
              <a:rPr lang="zh-CN" altLang="en-US" dirty="0">
                <a:latin typeface="Arial" panose="020B0604020202020204" pitchFamily="34" charset="0"/>
                <a:cs typeface="Arial" panose="020B0604020202020204" pitchFamily="34" charset="0"/>
              </a:rPr>
              <a:t>和</a:t>
            </a:r>
            <a:endParaRPr lang="en-US" altLang="zh-CN" dirty="0">
              <a:latin typeface="Arial" panose="020B0604020202020204" pitchFamily="34" charset="0"/>
              <a:cs typeface="Arial" panose="020B0604020202020204" pitchFamily="34" charset="0"/>
            </a:endParaRPr>
          </a:p>
          <a:p>
            <a:pPr lvl="1"/>
            <a:r>
              <a:rPr lang="en-US" altLang="zh-CN" dirty="0" err="1">
                <a:latin typeface="Arial" panose="020B0604020202020204" pitchFamily="34" charset="0"/>
                <a:cs typeface="Arial" panose="020B0604020202020204" pitchFamily="34" charset="0"/>
              </a:rPr>
              <a:t>Vdoa_irq_handler</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这两个在操作系统中是被禁用的并在他们的配置</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中是无法被触发的</a:t>
            </a: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err="1">
                <a:latin typeface="Arial" panose="020B0604020202020204" pitchFamily="34" charset="0"/>
                <a:cs typeface="Arial" panose="020B0604020202020204" pitchFamily="34" charset="0"/>
              </a:rPr>
              <a:t>Fuzzer</a:t>
            </a:r>
            <a:r>
              <a:rPr lang="zh-CN" altLang="en-US" dirty="0">
                <a:latin typeface="Arial" panose="020B0604020202020204" pitchFamily="34" charset="0"/>
                <a:cs typeface="Arial" panose="020B0604020202020204" pitchFamily="34" charset="0"/>
              </a:rPr>
              <a:t>成功发现了所有的中断处理程序</a:t>
            </a:r>
            <a:endParaRPr lang="en-US" altLang="zh-CN"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A74D8F21-DC23-45AB-B1D6-61F5B9BAAE4F}"/>
              </a:ext>
            </a:extLst>
          </p:cNvPr>
          <p:cNvPicPr>
            <a:picLocks noChangeAspect="1"/>
          </p:cNvPicPr>
          <p:nvPr/>
        </p:nvPicPr>
        <p:blipFill>
          <a:blip r:embed="rId9"/>
          <a:stretch>
            <a:fillRect/>
          </a:stretch>
        </p:blipFill>
        <p:spPr>
          <a:xfrm>
            <a:off x="6607451" y="2885400"/>
            <a:ext cx="5238750" cy="3533775"/>
          </a:xfrm>
          <a:prstGeom prst="rect">
            <a:avLst/>
          </a:prstGeom>
        </p:spPr>
      </p:pic>
    </p:spTree>
    <p:extLst>
      <p:ext uri="{BB962C8B-B14F-4D97-AF65-F5344CB8AC3E}">
        <p14:creationId xmlns:p14="http://schemas.microsoft.com/office/powerpoint/2010/main" val="33022699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36519" y="1062902"/>
            <a:ext cx="9539933" cy="3508653"/>
          </a:xfrm>
          <a:prstGeom prst="rect">
            <a:avLst/>
          </a:prstGeom>
          <a:noFill/>
        </p:spPr>
        <p:txBody>
          <a:bodyPr wrap="square" rtlCol="0">
            <a:spAutoFit/>
          </a:bodyPr>
          <a:lstStyle/>
          <a:p>
            <a:r>
              <a:rPr lang="en-US" altLang="zh-CN" sz="2400" b="1" dirty="0"/>
              <a:t>Preprocessing</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预处理阶段的目标是通过</a:t>
            </a:r>
            <a:r>
              <a:rPr lang="en-US" altLang="zh-CN" b="0" i="0" dirty="0">
                <a:solidFill>
                  <a:srgbClr val="2E3033"/>
                </a:solidFill>
                <a:effectLst/>
                <a:latin typeface="Arial" panose="020B0604020202020204" pitchFamily="34" charset="0"/>
              </a:rPr>
              <a:t>minimize</a:t>
            </a:r>
            <a:r>
              <a:rPr lang="zh-CN" altLang="en-US" b="0" i="0" dirty="0">
                <a:solidFill>
                  <a:srgbClr val="2E3033"/>
                </a:solidFill>
                <a:effectLst/>
                <a:latin typeface="Arial" panose="020B0604020202020204" pitchFamily="34" charset="0"/>
              </a:rPr>
              <a:t>常见噪声源</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例如，定时器</a:t>
            </a:r>
            <a:r>
              <a:rPr lang="en-US" altLang="zh-CN" b="0" i="0" dirty="0">
                <a:solidFill>
                  <a:srgbClr val="2E3033"/>
                </a:solidFill>
                <a:effectLst/>
                <a:latin typeface="Arial" panose="020B0604020202020204" pitchFamily="34" charset="0"/>
              </a:rPr>
              <a:t>/UART</a:t>
            </a:r>
            <a:r>
              <a:rPr lang="zh-CN" altLang="en-US" b="0" i="0" dirty="0">
                <a:solidFill>
                  <a:srgbClr val="2E3033"/>
                </a:solidFill>
                <a:effectLst/>
                <a:latin typeface="Arial" panose="020B0604020202020204" pitchFamily="34" charset="0"/>
              </a:rPr>
              <a:t>轮询</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和提取更短的</a:t>
            </a:r>
            <a:r>
              <a:rPr lang="en-US" altLang="zh-CN" b="0" i="0" dirty="0">
                <a:solidFill>
                  <a:srgbClr val="2E3033"/>
                </a:solidFill>
                <a:effectLst/>
                <a:latin typeface="Arial" panose="020B0604020202020204" pitchFamily="34" charset="0"/>
              </a:rPr>
              <a:t>I/O</a:t>
            </a:r>
            <a:r>
              <a:rPr lang="zh-CN" altLang="en-US" b="0" i="0" dirty="0">
                <a:solidFill>
                  <a:srgbClr val="2E3033"/>
                </a:solidFill>
                <a:effectLst/>
                <a:latin typeface="Arial" panose="020B0604020202020204" pitchFamily="34" charset="0"/>
              </a:rPr>
              <a:t>序列来简化</a:t>
            </a:r>
            <a:r>
              <a:rPr lang="en-US" altLang="zh-CN" b="0" i="0" dirty="0">
                <a:solidFill>
                  <a:srgbClr val="2E3033"/>
                </a:solidFill>
                <a:effectLst/>
                <a:latin typeface="Arial" panose="020B0604020202020204" pitchFamily="34" charset="0"/>
              </a:rPr>
              <a:t>Trace</a:t>
            </a:r>
            <a:r>
              <a:rPr lang="zh-CN" altLang="en-US" b="0" i="0" dirty="0">
                <a:solidFill>
                  <a:srgbClr val="2E3033"/>
                </a:solidFill>
                <a:effectLst/>
                <a:latin typeface="Arial" panose="020B0604020202020204" pitchFamily="34" charset="0"/>
              </a:rPr>
              <a:t>，从而允许更早地找到处理程序。</a:t>
            </a:r>
            <a:endParaRPr lang="en-US" altLang="zh-CN" b="0" i="0" dirty="0">
              <a:solidFill>
                <a:srgbClr val="2E3033"/>
              </a:solidFill>
              <a:effectLst/>
              <a:latin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测量了每个平台上每个处理程序在跟踪中的最小、最大和平均位置。</a:t>
            </a:r>
            <a:endParaRPr lang="en-US" altLang="zh-CN" b="0" i="0" dirty="0">
              <a:solidFill>
                <a:srgbClr val="2E3033"/>
              </a:solidFill>
              <a:effectLst/>
              <a:latin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在测试的所有平台上，发现</a:t>
            </a:r>
            <a:r>
              <a:rPr lang="en-US" altLang="zh-CN" b="0" i="0" dirty="0">
                <a:solidFill>
                  <a:srgbClr val="2E3033"/>
                </a:solidFill>
                <a:effectLst/>
                <a:latin typeface="Arial" panose="020B0604020202020204" pitchFamily="34" charset="0"/>
              </a:rPr>
              <a:t>I/O</a:t>
            </a:r>
            <a:r>
              <a:rPr lang="zh-CN" altLang="en-US" b="0" i="0" dirty="0">
                <a:solidFill>
                  <a:srgbClr val="2E3033"/>
                </a:solidFill>
                <a:effectLst/>
                <a:latin typeface="Arial" panose="020B0604020202020204" pitchFamily="34" charset="0"/>
              </a:rPr>
              <a:t>序列分组将</a:t>
            </a:r>
            <a:r>
              <a:rPr lang="en-US" altLang="zh-CN" b="0" i="0" dirty="0">
                <a:solidFill>
                  <a:srgbClr val="2E3033"/>
                </a:solidFill>
                <a:effectLst/>
                <a:latin typeface="Arial" panose="020B0604020202020204" pitchFamily="34" charset="0"/>
              </a:rPr>
              <a:t>Trace</a:t>
            </a:r>
            <a:r>
              <a:rPr lang="zh-CN" altLang="en-US" b="0" i="0" dirty="0">
                <a:solidFill>
                  <a:srgbClr val="2E3033"/>
                </a:solidFill>
                <a:effectLst/>
                <a:latin typeface="Arial" panose="020B0604020202020204" pitchFamily="34" charset="0"/>
              </a:rPr>
              <a:t>处理程序所需的平均块数从</a:t>
            </a:r>
            <a:r>
              <a:rPr lang="en-US" altLang="zh-CN" b="0" i="0" dirty="0">
                <a:solidFill>
                  <a:srgbClr val="2E3033"/>
                </a:solidFill>
                <a:effectLst/>
                <a:latin typeface="Arial" panose="020B0604020202020204" pitchFamily="34" charset="0"/>
              </a:rPr>
              <a:t>47171</a:t>
            </a:r>
            <a:r>
              <a:rPr lang="zh-CN" altLang="en-US" b="0" i="0" dirty="0">
                <a:solidFill>
                  <a:srgbClr val="2E3033"/>
                </a:solidFill>
                <a:effectLst/>
                <a:latin typeface="Arial" panose="020B0604020202020204" pitchFamily="34" charset="0"/>
              </a:rPr>
              <a:t>减少到</a:t>
            </a:r>
            <a:r>
              <a:rPr lang="en-US" altLang="zh-CN" b="0" i="0" dirty="0">
                <a:solidFill>
                  <a:srgbClr val="2E3033"/>
                </a:solidFill>
                <a:effectLst/>
                <a:latin typeface="Arial" panose="020B0604020202020204" pitchFamily="34" charset="0"/>
              </a:rPr>
              <a:t>6935</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zh-CN" altLang="en-US" dirty="0">
                <a:solidFill>
                  <a:srgbClr val="2E3033"/>
                </a:solidFill>
                <a:latin typeface="Arial" panose="020B0604020202020204" pitchFamily="34" charset="0"/>
                <a:cs typeface="Arial" panose="020B0604020202020204" pitchFamily="34" charset="0"/>
              </a:rPr>
              <a:t>识别和拉黑轮询循环</a:t>
            </a:r>
            <a:r>
              <a:rPr lang="en-US" altLang="zh-CN" dirty="0">
                <a:solidFill>
                  <a:srgbClr val="2E3033"/>
                </a:solidFill>
                <a:latin typeface="Arial" panose="020B0604020202020204" pitchFamily="34" charset="0"/>
                <a:cs typeface="Arial" panose="020B0604020202020204" pitchFamily="34" charset="0"/>
              </a:rPr>
              <a:t>IO</a:t>
            </a:r>
            <a:r>
              <a:rPr lang="zh-CN" altLang="en-US" dirty="0">
                <a:solidFill>
                  <a:srgbClr val="2E3033"/>
                </a:solidFill>
                <a:latin typeface="Arial" panose="020B0604020202020204" pitchFamily="34" charset="0"/>
                <a:cs typeface="Arial" panose="020B0604020202020204" pitchFamily="34" charset="0"/>
              </a:rPr>
              <a:t>序列的效果</a:t>
            </a:r>
            <a:endParaRPr lang="en-US" altLang="zh-CN" dirty="0">
              <a:solidFill>
                <a:srgbClr val="2E3033"/>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这里省略</a:t>
            </a:r>
            <a:r>
              <a:rPr lang="en-US" altLang="zh-CN" b="0" i="0" dirty="0">
                <a:solidFill>
                  <a:srgbClr val="2E3033"/>
                </a:solidFill>
                <a:effectLst/>
                <a:latin typeface="Arial" panose="020B0604020202020204" pitchFamily="34" charset="0"/>
              </a:rPr>
              <a:t>WRT54GL</a:t>
            </a:r>
            <a:r>
              <a:rPr lang="zh-CN" altLang="en-US" b="0" i="0" dirty="0">
                <a:solidFill>
                  <a:srgbClr val="2E3033"/>
                </a:solidFill>
                <a:effectLst/>
                <a:latin typeface="Arial" panose="020B0604020202020204" pitchFamily="34" charset="0"/>
              </a:rPr>
              <a:t>，因为它不使</a:t>
            </a:r>
            <a:endParaRPr lang="en-US" altLang="zh-CN" b="0" i="0" dirty="0">
              <a:solidFill>
                <a:srgbClr val="2E3033"/>
              </a:solidFill>
              <a:effectLst/>
              <a:latin typeface="Arial" panose="020B0604020202020204" pitchFamily="34" charset="0"/>
            </a:endParaRPr>
          </a:p>
          <a:p>
            <a:pPr lvl="1"/>
            <a:r>
              <a:rPr lang="zh-CN" altLang="en-US" b="0" i="0" dirty="0">
                <a:solidFill>
                  <a:srgbClr val="2E3033"/>
                </a:solidFill>
                <a:effectLst/>
                <a:latin typeface="Arial" panose="020B0604020202020204" pitchFamily="34" charset="0"/>
              </a:rPr>
              <a:t>    用</a:t>
            </a:r>
            <a:r>
              <a:rPr lang="en-US" altLang="zh-CN" b="0" i="0" dirty="0">
                <a:solidFill>
                  <a:srgbClr val="2E3033"/>
                </a:solidFill>
                <a:effectLst/>
                <a:latin typeface="Arial" panose="020B0604020202020204" pitchFamily="34" charset="0"/>
              </a:rPr>
              <a:t>MMIO</a:t>
            </a:r>
            <a:r>
              <a:rPr lang="zh-CN" altLang="en-US" b="0" i="0" dirty="0">
                <a:solidFill>
                  <a:srgbClr val="2E3033"/>
                </a:solidFill>
                <a:effectLst/>
                <a:latin typeface="Arial" panose="020B0604020202020204" pitchFamily="34" charset="0"/>
              </a:rPr>
              <a:t>进行中断调度</a:t>
            </a:r>
            <a:endParaRPr lang="en-US" altLang="zh-CN" b="0" i="0" dirty="0">
              <a:solidFill>
                <a:srgbClr val="2E3033"/>
              </a:solidFill>
              <a:effectLst/>
              <a:latin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缩减倍数在</a:t>
            </a:r>
            <a:r>
              <a:rPr lang="en-US" altLang="zh-CN" b="0" i="0" dirty="0">
                <a:solidFill>
                  <a:srgbClr val="2E3033"/>
                </a:solidFill>
                <a:effectLst/>
                <a:latin typeface="Arial" panose="020B0604020202020204" pitchFamily="34" charset="0"/>
              </a:rPr>
              <a:t>1.9X</a:t>
            </a:r>
            <a:r>
              <a:rPr lang="zh-CN" altLang="en-US" b="0" i="0" dirty="0">
                <a:solidFill>
                  <a:srgbClr val="2E3033"/>
                </a:solidFill>
                <a:effectLst/>
                <a:latin typeface="Arial" panose="020B0604020202020204" pitchFamily="34" charset="0"/>
              </a:rPr>
              <a:t>到</a:t>
            </a:r>
            <a:r>
              <a:rPr lang="en-US" altLang="zh-CN" b="0" i="0" dirty="0">
                <a:solidFill>
                  <a:srgbClr val="2E3033"/>
                </a:solidFill>
                <a:effectLst/>
                <a:latin typeface="Arial" panose="020B0604020202020204" pitchFamily="34" charset="0"/>
              </a:rPr>
              <a:t>451X</a:t>
            </a:r>
            <a:r>
              <a:rPr lang="zh-CN" altLang="en-US" b="0" i="0" dirty="0">
                <a:solidFill>
                  <a:srgbClr val="2E3033"/>
                </a:solidFill>
                <a:effectLst/>
                <a:latin typeface="Arial" panose="020B0604020202020204" pitchFamily="34" charset="0"/>
              </a:rPr>
              <a:t>之间</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平均</a:t>
            </a:r>
            <a:r>
              <a:rPr lang="en-US" altLang="zh-CN" b="0" i="0" dirty="0">
                <a:solidFill>
                  <a:srgbClr val="2E3033"/>
                </a:solidFill>
                <a:effectLst/>
                <a:latin typeface="Arial" panose="020B0604020202020204" pitchFamily="34" charset="0"/>
              </a:rPr>
              <a:t>151X)</a:t>
            </a:r>
          </a:p>
          <a:p>
            <a:pPr lvl="1"/>
            <a:r>
              <a:rPr lang="zh-CN" altLang="en-US" b="0" i="0" dirty="0">
                <a:solidFill>
                  <a:srgbClr val="2E3033"/>
                </a:solidFill>
                <a:effectLst/>
                <a:latin typeface="Arial" panose="020B0604020202020204" pitchFamily="34" charset="0"/>
              </a:rPr>
              <a:t>    表明它提供了显著的节省。</a:t>
            </a:r>
            <a:endParaRPr lang="en-US" altLang="zh-CN"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7BD7C5B6-389E-4F64-9D31-A07AFB2A3081}"/>
              </a:ext>
            </a:extLst>
          </p:cNvPr>
          <p:cNvPicPr>
            <a:picLocks noChangeAspect="1"/>
          </p:cNvPicPr>
          <p:nvPr/>
        </p:nvPicPr>
        <p:blipFill>
          <a:blip r:embed="rId9"/>
          <a:stretch>
            <a:fillRect/>
          </a:stretch>
        </p:blipFill>
        <p:spPr>
          <a:xfrm>
            <a:off x="5665896" y="3162035"/>
            <a:ext cx="5876925" cy="3238500"/>
          </a:xfrm>
          <a:prstGeom prst="rect">
            <a:avLst/>
          </a:prstGeom>
        </p:spPr>
      </p:pic>
    </p:spTree>
    <p:extLst>
      <p:ext uri="{BB962C8B-B14F-4D97-AF65-F5344CB8AC3E}">
        <p14:creationId xmlns:p14="http://schemas.microsoft.com/office/powerpoint/2010/main" val="30191813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06701" y="765679"/>
            <a:ext cx="9539933" cy="4062651"/>
          </a:xfrm>
          <a:prstGeom prst="rect">
            <a:avLst/>
          </a:prstGeom>
          <a:noFill/>
        </p:spPr>
        <p:txBody>
          <a:bodyPr wrap="square" rtlCol="0">
            <a:spAutoFit/>
          </a:bodyPr>
          <a:lstStyle/>
          <a:p>
            <a:r>
              <a:rPr lang="en-US" altLang="zh-CN" sz="2400" b="1" dirty="0"/>
              <a:t>Divergence Analysis Results</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链式处理程序是分派给更特定处理程序的虚拟处理程序。他们不考虑这些的假阳性，因为用户可能希望使用这样的处理程序来同时禁用多个外设。</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默认处理程序同样不会出现在</a:t>
            </a:r>
            <a:r>
              <a:rPr lang="en-US" altLang="zh-CN" b="0" i="0" dirty="0">
                <a:solidFill>
                  <a:srgbClr val="333333"/>
                </a:solidFill>
                <a:effectLst/>
                <a:latin typeface="tahoma" panose="020B0604030504040204" pitchFamily="34" charset="0"/>
              </a:rPr>
              <a:t>ground truth</a:t>
            </a:r>
            <a:r>
              <a:rPr lang="zh-CN" altLang="en-US" b="0" i="0" dirty="0">
                <a:solidFill>
                  <a:srgbClr val="333333"/>
                </a:solidFill>
                <a:effectLst/>
                <a:latin typeface="tahoma" panose="020B0604030504040204" pitchFamily="34" charset="0"/>
              </a:rPr>
              <a:t>中，因为当没有其他合适的处理程序时，它们会被</a:t>
            </a:r>
            <a:r>
              <a:rPr lang="en-US" altLang="zh-CN" b="0" i="0" dirty="0">
                <a:solidFill>
                  <a:srgbClr val="333333"/>
                </a:solidFill>
                <a:effectLst/>
                <a:latin typeface="tahoma" panose="020B0604030504040204" pitchFamily="34" charset="0"/>
              </a:rPr>
              <a:t>OS</a:t>
            </a:r>
            <a:r>
              <a:rPr lang="zh-CN" altLang="en-US" b="0" i="0" dirty="0">
                <a:solidFill>
                  <a:srgbClr val="333333"/>
                </a:solidFill>
                <a:effectLst/>
                <a:latin typeface="tahoma" panose="020B0604030504040204" pitchFamily="34" charset="0"/>
              </a:rPr>
              <a:t>静态地注册为备用处理程序。</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在</a:t>
            </a:r>
            <a:r>
              <a:rPr lang="en-US" b="0" i="0" dirty="0">
                <a:solidFill>
                  <a:srgbClr val="2E3033"/>
                </a:solidFill>
                <a:effectLst/>
                <a:latin typeface="Arial" panose="020B0604020202020204" pitchFamily="34" charset="0"/>
              </a:rPr>
              <a:t>Sabre LITE VxWorks</a:t>
            </a:r>
            <a:r>
              <a:rPr lang="zh-CN" altLang="en-US" b="0" i="0" dirty="0">
                <a:solidFill>
                  <a:srgbClr val="2E3033"/>
                </a:solidFill>
                <a:effectLst/>
                <a:latin typeface="Arial" panose="020B0604020202020204" pitchFamily="34" charset="0"/>
              </a:rPr>
              <a:t>和</a:t>
            </a:r>
            <a:r>
              <a:rPr lang="en-US" b="0" i="0" dirty="0">
                <a:solidFill>
                  <a:srgbClr val="2E3033"/>
                </a:solidFill>
                <a:effectLst/>
                <a:latin typeface="Arial" panose="020B0604020202020204" pitchFamily="34" charset="0"/>
              </a:rPr>
              <a:t>Romulus Linux</a:t>
            </a:r>
            <a:r>
              <a:rPr lang="zh-CN" altLang="en-US" b="0" i="0" dirty="0">
                <a:solidFill>
                  <a:srgbClr val="2E3033"/>
                </a:solidFill>
                <a:effectLst/>
                <a:latin typeface="Arial" panose="020B0604020202020204" pitchFamily="34" charset="0"/>
              </a:rPr>
              <a:t>中的假阳性是由特定</a:t>
            </a:r>
            <a:r>
              <a:rPr lang="en-US" b="0" i="0" dirty="0">
                <a:solidFill>
                  <a:srgbClr val="2E3033"/>
                </a:solidFill>
                <a:effectLst/>
                <a:latin typeface="Arial" panose="020B0604020202020204" pitchFamily="34" charset="0"/>
              </a:rPr>
              <a:t>IRQ</a:t>
            </a:r>
            <a:r>
              <a:rPr lang="zh-CN" altLang="en-US" b="0" i="0" dirty="0">
                <a:solidFill>
                  <a:srgbClr val="2E3033"/>
                </a:solidFill>
                <a:effectLst/>
                <a:latin typeface="Arial" panose="020B0604020202020204" pitchFamily="34" charset="0"/>
              </a:rPr>
              <a:t>处理程序中的内部回调函数引起的。</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en-US" altLang="zh-CN" b="0" i="0" dirty="0">
                <a:solidFill>
                  <a:srgbClr val="333333"/>
                </a:solidFill>
                <a:effectLst/>
                <a:latin typeface="tahoma" panose="020B0604030504040204" pitchFamily="34" charset="0"/>
              </a:rPr>
              <a:t>Steam Link</a:t>
            </a:r>
            <a:r>
              <a:rPr lang="zh-CN" altLang="en-US" b="0" i="0" dirty="0">
                <a:solidFill>
                  <a:srgbClr val="333333"/>
                </a:solidFill>
                <a:effectLst/>
                <a:latin typeface="tahoma" panose="020B0604030504040204" pitchFamily="34" charset="0"/>
              </a:rPr>
              <a:t>的假阳性结果是由</a:t>
            </a:r>
            <a:r>
              <a:rPr lang="en-US" altLang="zh-CN" b="0" i="0" dirty="0">
                <a:solidFill>
                  <a:srgbClr val="333333"/>
                </a:solidFill>
                <a:effectLst/>
                <a:latin typeface="tahoma" panose="020B0604030504040204" pitchFamily="34" charset="0"/>
              </a:rPr>
              <a:t>Linux</a:t>
            </a:r>
            <a:r>
              <a:rPr lang="zh-CN" altLang="en-US" b="0" i="0" dirty="0">
                <a:solidFill>
                  <a:srgbClr val="333333"/>
                </a:solidFill>
                <a:effectLst/>
                <a:latin typeface="tahoma" panose="020B0604030504040204" pitchFamily="34" charset="0"/>
              </a:rPr>
              <a:t>软中断线程引起的。（可以由驱动程序调度的回调，在</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处理结束时运行在</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出口</a:t>
            </a:r>
            <a:r>
              <a:rPr lang="en-US" altLang="zh-CN" b="0" i="0" dirty="0">
                <a:solidFill>
                  <a:srgbClr val="333333"/>
                </a:solidFill>
                <a:effectLst/>
                <a:latin typeface="tahoma" panose="020B0604030504040204" pitchFamily="34" charset="0"/>
              </a:rPr>
              <a:t>)</a:t>
            </a: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假阳性虽然不是理想的，但在当前环境中并不是特别</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    有害。假阳性将意味着用户有更多的处理程序来检查</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    (</a:t>
            </a:r>
            <a:r>
              <a:rPr lang="zh-CN" altLang="en-US" b="0" i="0" dirty="0">
                <a:solidFill>
                  <a:srgbClr val="2E3033"/>
                </a:solidFill>
                <a:effectLst/>
                <a:latin typeface="Arial" panose="020B0604020202020204" pitchFamily="34" charset="0"/>
              </a:rPr>
              <a:t>这只是意味着启动设备，看看不需要的外设是否已被</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    禁用</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a:t>
            </a:r>
            <a:endParaRPr lang="en-US" altLang="zh-CN" b="0" i="0" dirty="0">
              <a:solidFill>
                <a:srgbClr val="333333"/>
              </a:solidFill>
              <a:effectLst/>
              <a:latin typeface="tahoma" panose="020B0604030504040204" pitchFamily="34" charset="0"/>
            </a:endParaRPr>
          </a:p>
        </p:txBody>
      </p:sp>
      <p:pic>
        <p:nvPicPr>
          <p:cNvPr id="5" name="图片 4">
            <a:extLst>
              <a:ext uri="{FF2B5EF4-FFF2-40B4-BE49-F238E27FC236}">
                <a16:creationId xmlns:a16="http://schemas.microsoft.com/office/drawing/2014/main" id="{5045641F-27E8-4D30-B4EF-6CE79940CE70}"/>
              </a:ext>
            </a:extLst>
          </p:cNvPr>
          <p:cNvPicPr>
            <a:picLocks noChangeAspect="1"/>
          </p:cNvPicPr>
          <p:nvPr/>
        </p:nvPicPr>
        <p:blipFill>
          <a:blip r:embed="rId9"/>
          <a:stretch>
            <a:fillRect/>
          </a:stretch>
        </p:blipFill>
        <p:spPr>
          <a:xfrm>
            <a:off x="6705600" y="3613150"/>
            <a:ext cx="5486400" cy="2838450"/>
          </a:xfrm>
          <a:prstGeom prst="rect">
            <a:avLst/>
          </a:prstGeom>
        </p:spPr>
      </p:pic>
    </p:spTree>
    <p:extLst>
      <p:ext uri="{BB962C8B-B14F-4D97-AF65-F5344CB8AC3E}">
        <p14:creationId xmlns:p14="http://schemas.microsoft.com/office/powerpoint/2010/main" val="2381314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06701" y="765679"/>
            <a:ext cx="9539933" cy="3231654"/>
          </a:xfrm>
          <a:prstGeom prst="rect">
            <a:avLst/>
          </a:prstGeom>
          <a:noFill/>
        </p:spPr>
        <p:txBody>
          <a:bodyPr wrap="square" rtlCol="0">
            <a:spAutoFit/>
          </a:bodyPr>
          <a:lstStyle/>
          <a:p>
            <a:r>
              <a:rPr lang="en-US" altLang="zh-CN" sz="2400" b="1" dirty="0"/>
              <a:t>IRQ Monitoring and Removal</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三种操作系统中进行测试：</a:t>
            </a:r>
            <a:r>
              <a:rPr lang="en-US" altLang="zh-CN" dirty="0">
                <a:solidFill>
                  <a:srgbClr val="333333"/>
                </a:solidFill>
                <a:latin typeface="tahoma" panose="020B0604030504040204" pitchFamily="34" charset="0"/>
              </a:rPr>
              <a:t>L</a:t>
            </a:r>
            <a:r>
              <a:rPr lang="en-US" altLang="zh-CN" b="0" i="0" dirty="0">
                <a:solidFill>
                  <a:srgbClr val="333333"/>
                </a:solidFill>
                <a:effectLst/>
                <a:latin typeface="tahoma" panose="020B0604030504040204" pitchFamily="34" charset="0"/>
              </a:rPr>
              <a:t>inux</a:t>
            </a:r>
            <a:r>
              <a:rPr lang="zh-CN" altLang="en-US" b="0" i="0" dirty="0">
                <a:solidFill>
                  <a:srgbClr val="333333"/>
                </a:solidFill>
                <a:effectLst/>
                <a:latin typeface="tahoma" panose="020B0604030504040204" pitchFamily="34" charset="0"/>
              </a:rPr>
              <a:t>、</a:t>
            </a:r>
            <a:r>
              <a:rPr lang="en-US" altLang="zh-CN" b="0" i="0" dirty="0">
                <a:solidFill>
                  <a:srgbClr val="333333"/>
                </a:solidFill>
                <a:effectLst/>
                <a:latin typeface="tahoma" panose="020B0604030504040204" pitchFamily="34" charset="0"/>
              </a:rPr>
              <a:t>FreeBSD</a:t>
            </a:r>
            <a:r>
              <a:rPr lang="zh-CN" altLang="en-US" b="0" i="0" dirty="0">
                <a:solidFill>
                  <a:srgbClr val="333333"/>
                </a:solidFill>
                <a:effectLst/>
                <a:latin typeface="tahoma" panose="020B0604030504040204" pitchFamily="34" charset="0"/>
              </a:rPr>
              <a:t>、</a:t>
            </a:r>
            <a:r>
              <a:rPr lang="en-US" altLang="zh-CN" b="0" i="0" dirty="0" err="1">
                <a:solidFill>
                  <a:srgbClr val="333333"/>
                </a:solidFill>
                <a:effectLst/>
                <a:latin typeface="tahoma" panose="020B0604030504040204" pitchFamily="34" charset="0"/>
              </a:rPr>
              <a:t>RiscOS</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在</a:t>
            </a:r>
            <a:r>
              <a:rPr lang="en-US" altLang="zh-CN" b="0" i="0" dirty="0" err="1">
                <a:solidFill>
                  <a:srgbClr val="333333"/>
                </a:solidFill>
                <a:effectLst/>
                <a:latin typeface="tahoma" panose="020B0604030504040204" pitchFamily="34" charset="0"/>
              </a:rPr>
              <a:t>RiscOS</a:t>
            </a:r>
            <a:r>
              <a:rPr lang="zh-CN" altLang="en-US" b="0" i="0" dirty="0">
                <a:solidFill>
                  <a:srgbClr val="333333"/>
                </a:solidFill>
                <a:effectLst/>
                <a:latin typeface="tahoma" panose="020B0604030504040204" pitchFamily="34" charset="0"/>
              </a:rPr>
              <a:t>中</a:t>
            </a:r>
            <a:r>
              <a:rPr lang="en-US" altLang="zh-CN" b="0" i="0" dirty="0">
                <a:solidFill>
                  <a:srgbClr val="333333"/>
                </a:solidFill>
                <a:effectLst/>
                <a:latin typeface="tahoma" panose="020B0604030504040204" pitchFamily="34" charset="0"/>
              </a:rPr>
              <a:t>USB</a:t>
            </a:r>
            <a:r>
              <a:rPr lang="zh-CN" altLang="en-US" b="0" i="0" dirty="0">
                <a:solidFill>
                  <a:srgbClr val="333333"/>
                </a:solidFill>
                <a:effectLst/>
                <a:latin typeface="tahoma" panose="020B0604030504040204" pitchFamily="34" charset="0"/>
              </a:rPr>
              <a:t>和</a:t>
            </a:r>
            <a:r>
              <a:rPr lang="en-US" altLang="zh-CN" b="0" i="0" dirty="0" err="1">
                <a:solidFill>
                  <a:srgbClr val="333333"/>
                </a:solidFill>
                <a:effectLst/>
                <a:latin typeface="tahoma" panose="020B0604030504040204" pitchFamily="34" charset="0"/>
              </a:rPr>
              <a:t>VideoIRQ</a:t>
            </a:r>
            <a:r>
              <a:rPr lang="zh-CN" altLang="en-US" b="0" i="0" dirty="0">
                <a:solidFill>
                  <a:srgbClr val="333333"/>
                </a:solidFill>
                <a:effectLst/>
                <a:latin typeface="tahoma" panose="020B0604030504040204" pitchFamily="34" charset="0"/>
              </a:rPr>
              <a:t>处理程序不能在</a:t>
            </a:r>
            <a:r>
              <a:rPr lang="en-US" altLang="zh-CN" b="0" i="0" dirty="0">
                <a:solidFill>
                  <a:srgbClr val="333333"/>
                </a:solidFill>
                <a:effectLst/>
                <a:latin typeface="tahoma" panose="020B0604030504040204" pitchFamily="34" charset="0"/>
              </a:rPr>
              <a:t>boot</a:t>
            </a:r>
            <a:r>
              <a:rPr lang="zh-CN" altLang="en-US" b="0" i="0" dirty="0">
                <a:solidFill>
                  <a:srgbClr val="333333"/>
                </a:solidFill>
                <a:effectLst/>
                <a:latin typeface="tahoma" panose="020B0604030504040204" pitchFamily="34" charset="0"/>
              </a:rPr>
              <a:t>期间被禁用，</a:t>
            </a:r>
            <a:r>
              <a:rPr lang="zh-CN" altLang="en-US" dirty="0">
                <a:solidFill>
                  <a:srgbClr val="333333"/>
                </a:solidFill>
                <a:latin typeface="tahoma" panose="020B0604030504040204" pitchFamily="34" charset="0"/>
              </a:rPr>
              <a:t>他们的插桩引擎在等</a:t>
            </a:r>
            <a:r>
              <a:rPr lang="en-US" altLang="zh-CN" dirty="0">
                <a:solidFill>
                  <a:srgbClr val="333333"/>
                </a:solidFill>
                <a:latin typeface="tahoma" panose="020B0604030504040204" pitchFamily="34" charset="0"/>
              </a:rPr>
              <a:t>boot</a:t>
            </a:r>
            <a:r>
              <a:rPr lang="zh-CN" altLang="en-US" dirty="0">
                <a:solidFill>
                  <a:srgbClr val="333333"/>
                </a:solidFill>
                <a:latin typeface="tahoma" panose="020B0604030504040204" pitchFamily="34" charset="0"/>
              </a:rPr>
              <a:t>结束后再在运行中禁用它们。</a:t>
            </a:r>
            <a:endParaRPr lang="en-US" altLang="zh-CN" dirty="0">
              <a:solidFill>
                <a:srgbClr val="333333"/>
              </a:solidFill>
              <a:latin typeface="tahoma" panose="020B060403050404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在</a:t>
            </a:r>
            <a:r>
              <a:rPr lang="en-US" altLang="zh-CN" b="0" i="0" dirty="0">
                <a:solidFill>
                  <a:srgbClr val="2E3033"/>
                </a:solidFill>
                <a:effectLst/>
                <a:latin typeface="Arial" panose="020B0604020202020204" pitchFamily="34" charset="0"/>
              </a:rPr>
              <a:t>UART</a:t>
            </a:r>
            <a:r>
              <a:rPr lang="zh-CN" altLang="en-US" b="0" i="0" dirty="0">
                <a:solidFill>
                  <a:srgbClr val="2E3033"/>
                </a:solidFill>
                <a:effectLst/>
                <a:latin typeface="Arial" panose="020B0604020202020204" pitchFamily="34" charset="0"/>
              </a:rPr>
              <a:t>禁用的情况下，失去了所有的输入</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输出通过串口，而所有其他部分</a:t>
            </a:r>
            <a:r>
              <a:rPr lang="en-US" altLang="zh-CN" b="0" i="0" dirty="0">
                <a:solidFill>
                  <a:srgbClr val="2E3033"/>
                </a:solidFill>
                <a:effectLst/>
                <a:latin typeface="Arial" panose="020B0604020202020204" pitchFamily="34" charset="0"/>
              </a:rPr>
              <a:t>(HDMI, USB</a:t>
            </a:r>
            <a:r>
              <a:rPr lang="zh-CN" altLang="en-US" b="0" i="0" dirty="0">
                <a:solidFill>
                  <a:srgbClr val="2E3033"/>
                </a:solidFill>
                <a:effectLst/>
                <a:latin typeface="Arial" panose="020B0604020202020204" pitchFamily="34" charset="0"/>
              </a:rPr>
              <a:t>等</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不受影响。</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当</a:t>
            </a:r>
            <a:r>
              <a:rPr lang="en-US" altLang="zh-CN" b="0" i="0" dirty="0">
                <a:solidFill>
                  <a:srgbClr val="2E3033"/>
                </a:solidFill>
                <a:effectLst/>
                <a:latin typeface="Arial" panose="020B0604020202020204" pitchFamily="34" charset="0"/>
              </a:rPr>
              <a:t>USB</a:t>
            </a:r>
            <a:r>
              <a:rPr lang="zh-CN" altLang="en-US" b="0" i="0" dirty="0">
                <a:solidFill>
                  <a:srgbClr val="2E3033"/>
                </a:solidFill>
                <a:effectLst/>
                <a:latin typeface="Arial" panose="020B0604020202020204" pitchFamily="34" charset="0"/>
              </a:rPr>
              <a:t>被禁用时，仍然可以通过串口进行交互，但是失去了对</a:t>
            </a:r>
            <a:r>
              <a:rPr lang="en-US" altLang="zh-CN" b="0" i="0" dirty="0">
                <a:solidFill>
                  <a:srgbClr val="2E3033"/>
                </a:solidFill>
                <a:effectLst/>
                <a:latin typeface="Arial" panose="020B0604020202020204" pitchFamily="34" charset="0"/>
              </a:rPr>
              <a:t>USB</a:t>
            </a:r>
            <a:r>
              <a:rPr lang="zh-CN" altLang="en-US" b="0" i="0" dirty="0">
                <a:solidFill>
                  <a:srgbClr val="2E3033"/>
                </a:solidFill>
                <a:effectLst/>
                <a:latin typeface="Arial" panose="020B0604020202020204" pitchFamily="34" charset="0"/>
              </a:rPr>
              <a:t>连接设备</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键盘、鼠标等</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的所有控制，以及内部连接到树莓派的</a:t>
            </a:r>
            <a:r>
              <a:rPr lang="en-US" altLang="zh-CN" b="0" i="0" dirty="0">
                <a:solidFill>
                  <a:srgbClr val="2E3033"/>
                </a:solidFill>
                <a:effectLst/>
                <a:latin typeface="Arial" panose="020B0604020202020204" pitchFamily="34" charset="0"/>
              </a:rPr>
              <a:t>USB</a:t>
            </a:r>
            <a:r>
              <a:rPr lang="zh-CN" altLang="en-US" b="0" i="0" dirty="0">
                <a:solidFill>
                  <a:srgbClr val="2E3033"/>
                </a:solidFill>
                <a:effectLst/>
                <a:latin typeface="Arial" panose="020B0604020202020204" pitchFamily="34" charset="0"/>
              </a:rPr>
              <a:t>总线的以太网连接</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没有看到禁用视频控制器中断</a:t>
            </a:r>
            <a:r>
              <a:rPr lang="en-US" altLang="zh-CN" b="0" i="0" dirty="0">
                <a:solidFill>
                  <a:srgbClr val="2E3033"/>
                </a:solidFill>
                <a:effectLst/>
                <a:latin typeface="Arial" panose="020B0604020202020204" pitchFamily="34" charset="0"/>
              </a:rPr>
              <a:t>(DMA)</a:t>
            </a:r>
            <a:r>
              <a:rPr lang="zh-CN" altLang="en-US" b="0" i="0" dirty="0">
                <a:solidFill>
                  <a:srgbClr val="2E3033"/>
                </a:solidFill>
                <a:effectLst/>
                <a:latin typeface="Arial" panose="020B0604020202020204" pitchFamily="34" charset="0"/>
              </a:rPr>
              <a:t>或性能监控单元</a:t>
            </a:r>
            <a:r>
              <a:rPr lang="en-US" altLang="zh-CN" b="0" i="0" dirty="0">
                <a:solidFill>
                  <a:srgbClr val="2E3033"/>
                </a:solidFill>
                <a:effectLst/>
                <a:latin typeface="Arial" panose="020B0604020202020204" pitchFamily="34" charset="0"/>
              </a:rPr>
              <a:t>(PMU)</a:t>
            </a:r>
            <a:r>
              <a:rPr lang="zh-CN" altLang="en-US" b="0" i="0" dirty="0">
                <a:solidFill>
                  <a:srgbClr val="2E3033"/>
                </a:solidFill>
                <a:effectLst/>
                <a:latin typeface="Arial" panose="020B0604020202020204" pitchFamily="34" charset="0"/>
              </a:rPr>
              <a:t>有任何影响。其余的处理程序</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定时器和处理器间中断</a:t>
            </a:r>
            <a:r>
              <a:rPr lang="en-US" altLang="zh-CN" b="0" i="0" dirty="0">
                <a:solidFill>
                  <a:srgbClr val="2E3033"/>
                </a:solidFill>
                <a:effectLst/>
                <a:latin typeface="Arial" panose="020B0604020202020204" pitchFamily="34" charset="0"/>
              </a:rPr>
              <a:t>(IPI))</a:t>
            </a:r>
            <a:r>
              <a:rPr lang="zh-CN" altLang="en-US" b="0" i="0" dirty="0">
                <a:solidFill>
                  <a:srgbClr val="2E3033"/>
                </a:solidFill>
                <a:effectLst/>
                <a:latin typeface="Arial" panose="020B0604020202020204" pitchFamily="34" charset="0"/>
              </a:rPr>
              <a:t>对于设备的功能是必不可少的，不能被禁用。</a:t>
            </a:r>
            <a:endParaRPr lang="en-US" altLang="zh-CN" b="0" i="0" dirty="0">
              <a:solidFill>
                <a:srgbClr val="333333"/>
              </a:solidFill>
              <a:effectLst/>
              <a:latin typeface="tahoma" panose="020B0604030504040204" pitchFamily="34" charset="0"/>
            </a:endParaRPr>
          </a:p>
        </p:txBody>
      </p:sp>
      <p:pic>
        <p:nvPicPr>
          <p:cNvPr id="4" name="图片 3">
            <a:extLst>
              <a:ext uri="{FF2B5EF4-FFF2-40B4-BE49-F238E27FC236}">
                <a16:creationId xmlns:a16="http://schemas.microsoft.com/office/drawing/2014/main" id="{DE547AA2-D7DA-43EF-BD55-C4B93957BE2C}"/>
              </a:ext>
            </a:extLst>
          </p:cNvPr>
          <p:cNvPicPr>
            <a:picLocks noChangeAspect="1"/>
          </p:cNvPicPr>
          <p:nvPr/>
        </p:nvPicPr>
        <p:blipFill>
          <a:blip r:embed="rId9"/>
          <a:stretch>
            <a:fillRect/>
          </a:stretch>
        </p:blipFill>
        <p:spPr>
          <a:xfrm>
            <a:off x="2225951" y="4100516"/>
            <a:ext cx="4857750" cy="2247900"/>
          </a:xfrm>
          <a:prstGeom prst="rect">
            <a:avLst/>
          </a:prstGeom>
        </p:spPr>
      </p:pic>
    </p:spTree>
    <p:extLst>
      <p:ext uri="{BB962C8B-B14F-4D97-AF65-F5344CB8AC3E}">
        <p14:creationId xmlns:p14="http://schemas.microsoft.com/office/powerpoint/2010/main" val="1624916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06701" y="765679"/>
            <a:ext cx="9539933" cy="5447645"/>
          </a:xfrm>
          <a:prstGeom prst="rect">
            <a:avLst/>
          </a:prstGeom>
          <a:noFill/>
        </p:spPr>
        <p:txBody>
          <a:bodyPr wrap="square" rtlCol="0">
            <a:spAutoFit/>
          </a:bodyPr>
          <a:lstStyle/>
          <a:p>
            <a:r>
              <a:rPr lang="en-US" altLang="zh-CN" sz="2400" b="1" dirty="0"/>
              <a:t>Case Study: Bluetooth on the Steam Link</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对一个</a:t>
            </a:r>
            <a:r>
              <a:rPr lang="en-US" altLang="zh-CN" b="0" i="0" dirty="0">
                <a:solidFill>
                  <a:srgbClr val="333333"/>
                </a:solidFill>
                <a:effectLst/>
                <a:latin typeface="tahoma" panose="020B0604030504040204" pitchFamily="34" charset="0"/>
              </a:rPr>
              <a:t>Steam Link</a:t>
            </a:r>
            <a:r>
              <a:rPr lang="zh-CN" altLang="en-US" b="0" i="0" dirty="0">
                <a:solidFill>
                  <a:srgbClr val="333333"/>
                </a:solidFill>
                <a:effectLst/>
                <a:latin typeface="tahoma" panose="020B0604030504040204" pitchFamily="34" charset="0"/>
              </a:rPr>
              <a:t>做测试</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说明</a:t>
            </a:r>
            <a:r>
              <a:rPr lang="en-US" altLang="zh-CN" b="0" i="0" dirty="0" err="1">
                <a:solidFill>
                  <a:srgbClr val="333333"/>
                </a:solidFill>
                <a:effectLst/>
                <a:latin typeface="tahoma" panose="020B0604030504040204" pitchFamily="34" charset="0"/>
              </a:rPr>
              <a:t>IRQDebloat</a:t>
            </a:r>
            <a:r>
              <a:rPr lang="zh-CN" altLang="en-US" b="0" i="0" dirty="0">
                <a:solidFill>
                  <a:srgbClr val="333333"/>
                </a:solidFill>
                <a:effectLst/>
                <a:latin typeface="tahoma" panose="020B0604030504040204" pitchFamily="34" charset="0"/>
              </a:rPr>
              <a:t>在真实世界设备中的</a:t>
            </a:r>
            <a:r>
              <a:rPr lang="zh-CN" altLang="en-US" dirty="0">
                <a:solidFill>
                  <a:srgbClr val="333333"/>
                </a:solidFill>
                <a:latin typeface="tahoma" panose="020B0604030504040204" pitchFamily="34" charset="0"/>
              </a:rPr>
              <a:t>减少攻击面效果。</a:t>
            </a:r>
            <a:endParaRPr lang="en-US" altLang="zh-CN" dirty="0">
              <a:solidFill>
                <a:srgbClr val="333333"/>
              </a:solidFill>
              <a:latin typeface="tahoma" panose="020B060403050404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场景考虑了一个用户，他没有任何蓝牙设备，并且希望禁用此功能以避免蓝牙漏洞</a:t>
            </a:r>
            <a:endParaRPr lang="en-US" altLang="zh-CN" b="0" i="0" dirty="0">
              <a:solidFill>
                <a:srgbClr val="2E3033"/>
              </a:solidFill>
              <a:effectLst/>
              <a:latin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事实上，他们发现</a:t>
            </a:r>
            <a:r>
              <a:rPr lang="en-US" b="0" i="0" dirty="0">
                <a:solidFill>
                  <a:srgbClr val="2E3033"/>
                </a:solidFill>
                <a:effectLst/>
                <a:latin typeface="Arial" panose="020B0604020202020204" pitchFamily="34" charset="0"/>
              </a:rPr>
              <a:t>Steam Link</a:t>
            </a:r>
            <a:r>
              <a:rPr lang="zh-CN" altLang="en-US" b="0" i="0" dirty="0">
                <a:solidFill>
                  <a:srgbClr val="2E3033"/>
                </a:solidFill>
                <a:effectLst/>
                <a:latin typeface="Arial" panose="020B0604020202020204" pitchFamily="34" charset="0"/>
              </a:rPr>
              <a:t>在其默认配置中很容易受到</a:t>
            </a:r>
            <a:r>
              <a:rPr lang="en-US" b="0" i="0" dirty="0" err="1">
                <a:solidFill>
                  <a:srgbClr val="2E3033"/>
                </a:solidFill>
                <a:effectLst/>
                <a:latin typeface="Arial" panose="020B0604020202020204" pitchFamily="34" charset="0"/>
              </a:rPr>
              <a:t>BleedingTooth</a:t>
            </a:r>
            <a:r>
              <a:rPr lang="zh-CN" altLang="en-US" b="0" i="0" dirty="0">
                <a:solidFill>
                  <a:srgbClr val="2E3033"/>
                </a:solidFill>
                <a:effectLst/>
                <a:latin typeface="Arial" panose="020B0604020202020204" pitchFamily="34" charset="0"/>
              </a:rPr>
              <a:t>漏洞之一的攻击，即</a:t>
            </a:r>
            <a:r>
              <a:rPr lang="en-US" b="0" i="0" dirty="0" err="1">
                <a:solidFill>
                  <a:srgbClr val="2E3033"/>
                </a:solidFill>
                <a:effectLst/>
                <a:latin typeface="Arial" panose="020B0604020202020204" pitchFamily="34" charset="0"/>
              </a:rPr>
              <a:t>BadChoice</a:t>
            </a:r>
            <a:r>
              <a:rPr lang="en-US" b="0" i="0" dirty="0">
                <a:solidFill>
                  <a:srgbClr val="2E3033"/>
                </a:solidFill>
                <a:effectLst/>
                <a:latin typeface="Arial" panose="020B0604020202020204" pitchFamily="34" charset="0"/>
              </a:rPr>
              <a:t> </a:t>
            </a:r>
          </a:p>
          <a:p>
            <a:pPr marL="742950" lvl="1" indent="-285750">
              <a:buFont typeface="Arial" panose="020B0604020202020204" pitchFamily="34" charset="0"/>
              <a:buChar char="•"/>
            </a:pPr>
            <a:r>
              <a:rPr lang="en-US" b="0" i="0" dirty="0">
                <a:solidFill>
                  <a:srgbClr val="2E3033"/>
                </a:solidFill>
                <a:effectLst/>
                <a:latin typeface="Arial" panose="020B0604020202020204" pitchFamily="34" charset="0"/>
              </a:rPr>
              <a:t>CVE-2020-12352;</a:t>
            </a:r>
            <a:r>
              <a:rPr lang="zh-CN" altLang="en-US" b="0" i="0" dirty="0">
                <a:solidFill>
                  <a:srgbClr val="2E3033"/>
                </a:solidFill>
                <a:effectLst/>
                <a:latin typeface="Arial" panose="020B0604020202020204" pitchFamily="34" charset="0"/>
              </a:rPr>
              <a:t>使用的内核版本</a:t>
            </a:r>
            <a:r>
              <a:rPr lang="en-US" altLang="zh-CN" b="0" i="0" dirty="0">
                <a:solidFill>
                  <a:srgbClr val="2E3033"/>
                </a:solidFill>
                <a:effectLst/>
                <a:latin typeface="Arial" panose="020B0604020202020204" pitchFamily="34" charset="0"/>
              </a:rPr>
              <a:t>3.8.13</a:t>
            </a:r>
            <a:r>
              <a:rPr lang="zh-CN" altLang="en-US" b="0" i="0" dirty="0">
                <a:solidFill>
                  <a:srgbClr val="2E3033"/>
                </a:solidFill>
                <a:effectLst/>
                <a:latin typeface="Arial" panose="020B0604020202020204" pitchFamily="34" charset="0"/>
              </a:rPr>
              <a:t>太旧了，不容易受到</a:t>
            </a:r>
            <a:r>
              <a:rPr lang="en-US" b="0" i="0" dirty="0" err="1">
                <a:solidFill>
                  <a:srgbClr val="2E3033"/>
                </a:solidFill>
                <a:effectLst/>
                <a:latin typeface="Arial" panose="020B0604020202020204" pitchFamily="34" charset="0"/>
              </a:rPr>
              <a:t>BadKarma</a:t>
            </a:r>
            <a:r>
              <a:rPr lang="zh-CN" altLang="en-US" b="0" i="0" dirty="0">
                <a:solidFill>
                  <a:srgbClr val="2E3033"/>
                </a:solidFill>
                <a:effectLst/>
                <a:latin typeface="Arial" panose="020B0604020202020204" pitchFamily="34" charset="0"/>
              </a:rPr>
              <a:t>和</a:t>
            </a:r>
            <a:r>
              <a:rPr lang="en-US" b="0" i="0" dirty="0" err="1">
                <a:solidFill>
                  <a:srgbClr val="2E3033"/>
                </a:solidFill>
                <a:effectLst/>
                <a:latin typeface="Arial" panose="020B0604020202020204" pitchFamily="34" charset="0"/>
              </a:rPr>
              <a:t>BadVibes</a:t>
            </a:r>
            <a:r>
              <a:rPr lang="zh-CN" altLang="en-US" b="0" i="0" dirty="0">
                <a:solidFill>
                  <a:srgbClr val="2E3033"/>
                </a:solidFill>
                <a:effectLst/>
                <a:latin typeface="Arial" panose="020B0604020202020204" pitchFamily="34" charset="0"/>
              </a:rPr>
              <a:t>的攻击</a:t>
            </a:r>
            <a:endParaRPr lang="en-US" altLang="zh-CN" dirty="0">
              <a:solidFill>
                <a:srgbClr val="2E3033"/>
              </a:solidFill>
              <a:latin typeface="Arial" panose="020B060402020202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设备本身没有暴露</a:t>
            </a:r>
            <a:r>
              <a:rPr lang="en-US" altLang="zh-CN" b="0" i="0" dirty="0" err="1">
                <a:solidFill>
                  <a:srgbClr val="2E3033"/>
                </a:solidFill>
                <a:effectLst/>
                <a:latin typeface="Arial" panose="020B0604020202020204" pitchFamily="34" charset="0"/>
              </a:rPr>
              <a:t>Jtag</a:t>
            </a:r>
            <a:r>
              <a:rPr lang="zh-CN" altLang="en-US" b="0" i="0" dirty="0">
                <a:solidFill>
                  <a:srgbClr val="2E3033"/>
                </a:solidFill>
                <a:effectLst/>
                <a:latin typeface="Arial" panose="020B0604020202020204" pitchFamily="34" charset="0"/>
              </a:rPr>
              <a:t>接口，但是官方说明显示能够通过</a:t>
            </a:r>
            <a:r>
              <a:rPr lang="en-US" altLang="zh-CN" b="0" i="0" dirty="0">
                <a:solidFill>
                  <a:srgbClr val="2E3033"/>
                </a:solidFill>
                <a:effectLst/>
                <a:latin typeface="Arial" panose="020B0604020202020204" pitchFamily="34" charset="0"/>
              </a:rPr>
              <a:t>root</a:t>
            </a:r>
            <a:r>
              <a:rPr lang="zh-CN" altLang="en-US" b="0" i="0" dirty="0">
                <a:solidFill>
                  <a:srgbClr val="2E3033"/>
                </a:solidFill>
                <a:effectLst/>
                <a:latin typeface="Arial" panose="020B0604020202020204" pitchFamily="34" charset="0"/>
              </a:rPr>
              <a:t>登录到设备，所以能够利用自制的内核模块和</a:t>
            </a:r>
            <a:r>
              <a:rPr lang="en-US" altLang="zh-CN" b="0" i="0" dirty="0" err="1">
                <a:solidFill>
                  <a:srgbClr val="2E3033"/>
                </a:solidFill>
                <a:effectLst/>
                <a:latin typeface="Arial" panose="020B0604020202020204" pitchFamily="34" charset="0"/>
              </a:rPr>
              <a:t>LiME</a:t>
            </a:r>
            <a:r>
              <a:rPr lang="zh-CN" altLang="en-US" b="0" i="0" dirty="0">
                <a:solidFill>
                  <a:srgbClr val="2E3033"/>
                </a:solidFill>
                <a:effectLst/>
                <a:latin typeface="Arial" panose="020B0604020202020204" pitchFamily="34" charset="0"/>
              </a:rPr>
              <a:t>来打快照。</a:t>
            </a:r>
            <a:endParaRPr lang="en-US" altLang="zh-CN" b="0" i="0" dirty="0">
              <a:solidFill>
                <a:srgbClr val="2E3033"/>
              </a:solidFill>
              <a:effectLst/>
              <a:latin typeface="Arial" panose="020B0604020202020204" pitchFamily="34" charset="0"/>
            </a:endParaRPr>
          </a:p>
          <a:p>
            <a:pPr marL="285750" indent="-285750">
              <a:buFont typeface="Arial" panose="020B0604020202020204" pitchFamily="34" charset="0"/>
              <a:buChar char="•"/>
            </a:pPr>
            <a:r>
              <a:rPr lang="zh-CN" altLang="en-US" dirty="0">
                <a:solidFill>
                  <a:srgbClr val="333333"/>
                </a:solidFill>
                <a:latin typeface="tahoma" panose="020B0604030504040204" pitchFamily="34" charset="0"/>
              </a:rPr>
              <a:t>共发现了</a:t>
            </a:r>
            <a:r>
              <a:rPr lang="en-US" altLang="zh-CN" dirty="0">
                <a:solidFill>
                  <a:srgbClr val="333333"/>
                </a:solidFill>
                <a:latin typeface="tahoma" panose="020B0604030504040204" pitchFamily="34" charset="0"/>
              </a:rPr>
              <a:t>21</a:t>
            </a:r>
            <a:r>
              <a:rPr lang="zh-CN" altLang="en-US" dirty="0">
                <a:solidFill>
                  <a:srgbClr val="333333"/>
                </a:solidFill>
                <a:latin typeface="tahoma" panose="020B0604030504040204" pitchFamily="34" charset="0"/>
              </a:rPr>
              <a:t>个处理程序</a:t>
            </a:r>
            <a:endParaRPr lang="en-US" altLang="zh-CN" dirty="0">
              <a:solidFill>
                <a:srgbClr val="333333"/>
              </a:solidFill>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通过一个一个禁用来检查哪一个是蓝牙功能的处理程序</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en-US" altLang="zh-CN" b="0" i="0" dirty="0" err="1">
                <a:solidFill>
                  <a:srgbClr val="333333"/>
                </a:solidFill>
                <a:effectLst/>
                <a:latin typeface="tahoma" panose="020B0604030504040204" pitchFamily="34" charset="0"/>
              </a:rPr>
              <a:t>WiFi</a:t>
            </a:r>
            <a:r>
              <a:rPr lang="zh-CN" altLang="en-US" b="0" i="0" dirty="0">
                <a:solidFill>
                  <a:srgbClr val="333333"/>
                </a:solidFill>
                <a:effectLst/>
                <a:latin typeface="tahoma" panose="020B0604030504040204" pitchFamily="34" charset="0"/>
              </a:rPr>
              <a:t>和蓝牙功能都是由</a:t>
            </a:r>
            <a:r>
              <a:rPr lang="en-US" altLang="zh-CN" b="0" i="0" dirty="0">
                <a:solidFill>
                  <a:srgbClr val="333333"/>
                </a:solidFill>
                <a:effectLst/>
                <a:latin typeface="tahoma" panose="020B0604030504040204" pitchFamily="34" charset="0"/>
              </a:rPr>
              <a:t>Marvell 88W8897</a:t>
            </a:r>
            <a:r>
              <a:rPr lang="zh-CN" altLang="en-US" b="0" i="0" dirty="0">
                <a:solidFill>
                  <a:srgbClr val="333333"/>
                </a:solidFill>
                <a:effectLst/>
                <a:latin typeface="tahoma" panose="020B0604030504040204" pitchFamily="34" charset="0"/>
              </a:rPr>
              <a:t>外围设备处理的，它在</a:t>
            </a:r>
            <a:r>
              <a:rPr lang="en-US" altLang="zh-CN" b="0" i="0" dirty="0">
                <a:solidFill>
                  <a:srgbClr val="333333"/>
                </a:solidFill>
                <a:effectLst/>
                <a:latin typeface="tahoma" panose="020B0604030504040204" pitchFamily="34" charset="0"/>
              </a:rPr>
              <a:t>SDIO</a:t>
            </a:r>
            <a:r>
              <a:rPr lang="zh-CN" altLang="en-US" b="0" i="0" dirty="0">
                <a:solidFill>
                  <a:srgbClr val="333333"/>
                </a:solidFill>
                <a:effectLst/>
                <a:latin typeface="tahoma" panose="020B0604030504040204" pitchFamily="34" charset="0"/>
              </a:rPr>
              <a:t>总线上为这两个协议使用一个共享中断</a:t>
            </a:r>
            <a:endParaRPr lang="en-US" altLang="zh-CN" dirty="0">
              <a:solidFill>
                <a:srgbClr val="333333"/>
              </a:solidFill>
              <a:latin typeface="tahoma" panose="020B0604030504040204" pitchFamily="34" charset="0"/>
            </a:endParaRPr>
          </a:p>
          <a:p>
            <a:pPr marL="285750" indent="-285750">
              <a:buFont typeface="Arial" panose="020B0604020202020204" pitchFamily="34" charset="0"/>
              <a:buChar char="•"/>
            </a:pPr>
            <a:r>
              <a:rPr lang="zh-CN" altLang="en-US" b="0" i="0" dirty="0">
                <a:solidFill>
                  <a:srgbClr val="2E3033"/>
                </a:solidFill>
                <a:effectLst/>
                <a:latin typeface="Arial" panose="020B0604020202020204" pitchFamily="34" charset="0"/>
              </a:rPr>
              <a:t>通过覆盖共享的</a:t>
            </a:r>
            <a:r>
              <a:rPr lang="en-US" altLang="zh-CN" b="0" i="0" dirty="0">
                <a:solidFill>
                  <a:srgbClr val="2E3033"/>
                </a:solidFill>
                <a:effectLst/>
                <a:latin typeface="Arial" panose="020B0604020202020204" pitchFamily="34" charset="0"/>
              </a:rPr>
              <a:t>SDIO</a:t>
            </a:r>
            <a:r>
              <a:rPr lang="zh-CN" altLang="en-US" b="0" i="0" dirty="0">
                <a:solidFill>
                  <a:srgbClr val="2E3033"/>
                </a:solidFill>
                <a:effectLst/>
                <a:latin typeface="Arial" panose="020B0604020202020204" pitchFamily="34" charset="0"/>
              </a:rPr>
              <a:t>处理程序来禁用设备上的</a:t>
            </a:r>
            <a:r>
              <a:rPr lang="en-US" altLang="zh-CN" b="0" i="0" dirty="0" err="1">
                <a:solidFill>
                  <a:srgbClr val="2E3033"/>
                </a:solidFill>
                <a:effectLst/>
                <a:latin typeface="Arial" panose="020B0604020202020204" pitchFamily="34" charset="0"/>
              </a:rPr>
              <a:t>WiFi</a:t>
            </a:r>
            <a:r>
              <a:rPr lang="zh-CN" altLang="en-US" b="0" i="0" dirty="0">
                <a:solidFill>
                  <a:srgbClr val="2E3033"/>
                </a:solidFill>
                <a:effectLst/>
                <a:latin typeface="Arial" panose="020B0604020202020204" pitchFamily="34" charset="0"/>
              </a:rPr>
              <a:t>和蓝牙。虽然这不是理想的</a:t>
            </a:r>
            <a:r>
              <a:rPr lang="en-US" altLang="zh-CN" b="0" i="0" dirty="0">
                <a:solidFill>
                  <a:srgbClr val="2E3033"/>
                </a:solidFill>
                <a:effectLst/>
                <a:latin typeface="Arial" panose="020B0604020202020204" pitchFamily="34" charset="0"/>
              </a:rPr>
              <a:t>(</a:t>
            </a:r>
            <a:r>
              <a:rPr lang="zh-CN" altLang="en-US" dirty="0">
                <a:solidFill>
                  <a:srgbClr val="2E3033"/>
                </a:solidFill>
                <a:latin typeface="Arial" panose="020B0604020202020204" pitchFamily="34" charset="0"/>
              </a:rPr>
              <a:t>原本</a:t>
            </a:r>
            <a:r>
              <a:rPr lang="zh-CN" altLang="en-US" b="0" i="0" dirty="0">
                <a:solidFill>
                  <a:srgbClr val="2E3033"/>
                </a:solidFill>
                <a:effectLst/>
                <a:latin typeface="Arial" panose="020B0604020202020204" pitchFamily="34" charset="0"/>
              </a:rPr>
              <a:t>只打算禁用蓝牙</a:t>
            </a:r>
            <a:r>
              <a:rPr lang="en-US" altLang="zh-CN" b="0" i="0" dirty="0">
                <a:solidFill>
                  <a:srgbClr val="2E3033"/>
                </a:solidFill>
                <a:effectLst/>
                <a:latin typeface="Arial" panose="020B0604020202020204" pitchFamily="34" charset="0"/>
              </a:rPr>
              <a:t>)</a:t>
            </a:r>
            <a:endParaRPr lang="en-US" altLang="zh-CN" dirty="0">
              <a:solidFill>
                <a:srgbClr val="2E3033"/>
              </a:solidFill>
              <a:latin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但是发现</a:t>
            </a:r>
            <a:r>
              <a:rPr lang="en-US" altLang="zh-CN" b="0" i="0" dirty="0">
                <a:solidFill>
                  <a:srgbClr val="2E3033"/>
                </a:solidFill>
                <a:effectLst/>
                <a:latin typeface="Arial" panose="020B0604020202020204" pitchFamily="34" charset="0"/>
              </a:rPr>
              <a:t>Steam Link</a:t>
            </a:r>
            <a:r>
              <a:rPr lang="zh-CN" altLang="en-US" b="0" i="0" dirty="0">
                <a:solidFill>
                  <a:srgbClr val="2E3033"/>
                </a:solidFill>
                <a:effectLst/>
                <a:latin typeface="Arial" panose="020B0604020202020204" pitchFamily="34" charset="0"/>
              </a:rPr>
              <a:t>仍然可以通过以太网访问互联网，所以设备仍然可用。</a:t>
            </a:r>
            <a:endParaRPr lang="en-US" altLang="zh-CN" b="0" i="0" dirty="0">
              <a:solidFill>
                <a:srgbClr val="2E3033"/>
              </a:solidFill>
              <a:effectLst/>
              <a:latin typeface="Arial" panose="020B0604020202020204" pitchFamily="34" charset="0"/>
            </a:endParaRPr>
          </a:p>
          <a:p>
            <a:pPr marL="742950" lvl="1" indent="-285750">
              <a:buFont typeface="Arial" panose="020B0604020202020204" pitchFamily="34" charset="0"/>
              <a:buChar char="•"/>
            </a:pPr>
            <a:r>
              <a:rPr lang="zh-CN" altLang="en-US" b="0" i="0" dirty="0">
                <a:solidFill>
                  <a:srgbClr val="2E3033"/>
                </a:solidFill>
                <a:effectLst/>
                <a:latin typeface="Arial" panose="020B0604020202020204" pitchFamily="34" charset="0"/>
              </a:rPr>
              <a:t>通过运行 </a:t>
            </a:r>
            <a:r>
              <a:rPr lang="en-US" altLang="zh-CN" b="0" i="0" dirty="0">
                <a:solidFill>
                  <a:srgbClr val="2E3033"/>
                </a:solidFill>
                <a:effectLst/>
                <a:latin typeface="Arial" panose="020B0604020202020204" pitchFamily="34" charset="0"/>
              </a:rPr>
              <a:t>proof-of-concept exploit code</a:t>
            </a:r>
            <a:r>
              <a:rPr lang="zh-CN" altLang="en-US" b="0" i="0" dirty="0">
                <a:solidFill>
                  <a:srgbClr val="2E3033"/>
                </a:solidFill>
                <a:effectLst/>
                <a:latin typeface="Arial" panose="020B0604020202020204" pitchFamily="34" charset="0"/>
              </a:rPr>
              <a:t>来检查它是否仍然容易受到</a:t>
            </a:r>
            <a:r>
              <a:rPr lang="en-US" altLang="zh-CN" b="0" i="0" dirty="0" err="1">
                <a:solidFill>
                  <a:srgbClr val="2E3033"/>
                </a:solidFill>
                <a:effectLst/>
                <a:latin typeface="Arial" panose="020B0604020202020204" pitchFamily="34" charset="0"/>
              </a:rPr>
              <a:t>BadChoice</a:t>
            </a:r>
            <a:r>
              <a:rPr lang="zh-CN" altLang="en-US" b="0" i="0" dirty="0">
                <a:solidFill>
                  <a:srgbClr val="2E3033"/>
                </a:solidFill>
                <a:effectLst/>
                <a:latin typeface="Arial" panose="020B0604020202020204" pitchFamily="34" charset="0"/>
              </a:rPr>
              <a:t>的攻击，并确认利用失败。事实上，所有设备的蓝牙连接都失败了</a:t>
            </a:r>
            <a:endParaRPr lang="en-US" altLang="zh-CN" b="0" i="0" dirty="0">
              <a:solidFill>
                <a:srgbClr val="333333"/>
              </a:solidFill>
              <a:effectLst/>
              <a:latin typeface="tahoma" panose="020B0604030504040204" pitchFamily="34" charset="0"/>
            </a:endParaRPr>
          </a:p>
        </p:txBody>
      </p:sp>
    </p:spTree>
    <p:extLst>
      <p:ext uri="{BB962C8B-B14F-4D97-AF65-F5344CB8AC3E}">
        <p14:creationId xmlns:p14="http://schemas.microsoft.com/office/powerpoint/2010/main" val="960113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06701" y="765679"/>
            <a:ext cx="9539933" cy="4062651"/>
          </a:xfrm>
          <a:prstGeom prst="rect">
            <a:avLst/>
          </a:prstGeom>
          <a:noFill/>
        </p:spPr>
        <p:txBody>
          <a:bodyPr wrap="square" rtlCol="0">
            <a:spAutoFit/>
          </a:bodyPr>
          <a:lstStyle/>
          <a:p>
            <a:r>
              <a:rPr lang="en-US" altLang="zh-CN" sz="2400" b="1" dirty="0"/>
              <a:t>Quantifying Attack Surface Reduction</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为了更严格地评估通过禁用</a:t>
            </a:r>
            <a:r>
              <a:rPr lang="en-US" altLang="zh-CN" b="0" i="0" dirty="0">
                <a:solidFill>
                  <a:srgbClr val="333333"/>
                </a:solidFill>
                <a:effectLst/>
                <a:latin typeface="tahoma" panose="020B0604030504040204" pitchFamily="34" charset="0"/>
              </a:rPr>
              <a:t>Steam Link</a:t>
            </a:r>
            <a:r>
              <a:rPr lang="zh-CN" altLang="en-US" b="0" i="0" dirty="0">
                <a:solidFill>
                  <a:srgbClr val="333333"/>
                </a:solidFill>
                <a:effectLst/>
                <a:latin typeface="tahoma" panose="020B0604030504040204" pitchFamily="34" charset="0"/>
              </a:rPr>
              <a:t>上的处理程序来减少潜在的攻击表面，收集了过去五年</a:t>
            </a:r>
            <a:r>
              <a:rPr lang="en-US" altLang="zh-CN" b="0" i="0" dirty="0">
                <a:solidFill>
                  <a:srgbClr val="333333"/>
                </a:solidFill>
                <a:effectLst/>
                <a:latin typeface="tahoma" panose="020B0604030504040204" pitchFamily="34" charset="0"/>
              </a:rPr>
              <a:t>(2016</a:t>
            </a:r>
            <a:r>
              <a:rPr lang="zh-CN" altLang="en-US" b="0" i="0" dirty="0">
                <a:solidFill>
                  <a:srgbClr val="333333"/>
                </a:solidFill>
                <a:effectLst/>
                <a:latin typeface="tahoma" panose="020B0604030504040204" pitchFamily="34" charset="0"/>
              </a:rPr>
              <a:t>年至</a:t>
            </a:r>
            <a:r>
              <a:rPr lang="en-US" altLang="zh-CN" b="0" i="0" dirty="0">
                <a:solidFill>
                  <a:srgbClr val="333333"/>
                </a:solidFill>
                <a:effectLst/>
                <a:latin typeface="tahoma" panose="020B0604030504040204" pitchFamily="34" charset="0"/>
              </a:rPr>
              <a:t>2021</a:t>
            </a:r>
            <a:r>
              <a:rPr lang="zh-CN" altLang="en-US" b="0" i="0" dirty="0">
                <a:solidFill>
                  <a:srgbClr val="333333"/>
                </a:solidFill>
                <a:effectLst/>
                <a:latin typeface="tahoma" panose="020B0604030504040204" pitchFamily="34" charset="0"/>
              </a:rPr>
              <a:t>年</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所有</a:t>
            </a:r>
            <a:r>
              <a:rPr lang="en-US" altLang="zh-CN" b="0" i="0" dirty="0" err="1">
                <a:solidFill>
                  <a:srgbClr val="333333"/>
                </a:solidFill>
                <a:effectLst/>
                <a:latin typeface="tahoma" panose="020B0604030504040204" pitchFamily="34" charset="0"/>
              </a:rPr>
              <a:t>cve</a:t>
            </a:r>
            <a:r>
              <a:rPr lang="zh-CN" altLang="en-US" b="0" i="0" dirty="0">
                <a:solidFill>
                  <a:srgbClr val="333333"/>
                </a:solidFill>
                <a:effectLst/>
                <a:latin typeface="tahoma" panose="020B0604030504040204" pitchFamily="34" charset="0"/>
              </a:rPr>
              <a:t>的列表。</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总共发现</a:t>
            </a:r>
            <a:r>
              <a:rPr lang="en-US" altLang="zh-CN" b="0" i="0" dirty="0">
                <a:solidFill>
                  <a:srgbClr val="333333"/>
                </a:solidFill>
                <a:effectLst/>
                <a:latin typeface="tahoma" panose="020B0604030504040204" pitchFamily="34" charset="0"/>
              </a:rPr>
              <a:t>978</a:t>
            </a:r>
            <a:r>
              <a:rPr lang="zh-CN" altLang="en-US" b="0" i="0" dirty="0">
                <a:solidFill>
                  <a:srgbClr val="333333"/>
                </a:solidFill>
                <a:effectLst/>
                <a:latin typeface="tahoma" panose="020B0604030504040204" pitchFamily="34" charset="0"/>
              </a:rPr>
              <a:t>个</a:t>
            </a:r>
            <a:r>
              <a:rPr lang="en-US" altLang="zh-CN" b="0" i="0" dirty="0" err="1">
                <a:solidFill>
                  <a:srgbClr val="333333"/>
                </a:solidFill>
                <a:effectLst/>
                <a:latin typeface="tahoma" panose="020B0604030504040204" pitchFamily="34" charset="0"/>
              </a:rPr>
              <a:t>cve</a:t>
            </a:r>
            <a:r>
              <a:rPr lang="zh-CN" altLang="en-US" b="0" i="0" dirty="0">
                <a:solidFill>
                  <a:srgbClr val="333333"/>
                </a:solidFill>
                <a:effectLst/>
                <a:latin typeface="tahoma" panose="020B0604030504040204" pitchFamily="34" charset="0"/>
              </a:rPr>
              <a:t>符合他们的标准（补丁不大于</a:t>
            </a:r>
            <a:r>
              <a:rPr lang="en-US" altLang="zh-CN" b="0" i="0" dirty="0">
                <a:solidFill>
                  <a:srgbClr val="333333"/>
                </a:solidFill>
                <a:effectLst/>
                <a:latin typeface="tahoma" panose="020B0604030504040204" pitchFamily="34" charset="0"/>
              </a:rPr>
              <a:t>1M</a:t>
            </a:r>
            <a:r>
              <a:rPr lang="zh-CN" altLang="en-US" b="0" i="0" dirty="0">
                <a:solidFill>
                  <a:srgbClr val="333333"/>
                </a:solidFill>
                <a:effectLst/>
                <a:latin typeface="tahoma" panose="020B0604030504040204" pitchFamily="34" charset="0"/>
              </a:rPr>
              <a:t>，因为这些补丁通常会删除整个子系统，不允许精确匹配）</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根据</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是否暴露于外部输入，在</a:t>
            </a:r>
            <a:r>
              <a:rPr lang="en-US" altLang="zh-CN" b="0" i="0" dirty="0">
                <a:solidFill>
                  <a:srgbClr val="333333"/>
                </a:solidFill>
                <a:effectLst/>
                <a:latin typeface="tahoma" panose="020B0604030504040204" pitchFamily="34" charset="0"/>
              </a:rPr>
              <a:t>Steam Link</a:t>
            </a:r>
            <a:r>
              <a:rPr lang="zh-CN" altLang="en-US" b="0" i="0" dirty="0">
                <a:solidFill>
                  <a:srgbClr val="333333"/>
                </a:solidFill>
                <a:effectLst/>
                <a:latin typeface="tahoma" panose="020B0604030504040204" pitchFamily="34" charset="0"/>
              </a:rPr>
              <a:t>上注释每个</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，然后手工确定中断处理程序可以访问哪些内核源路径</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包含了</a:t>
            </a:r>
            <a:r>
              <a:rPr lang="en-US" altLang="zh-CN" b="0" i="0" dirty="0">
                <a:solidFill>
                  <a:srgbClr val="333333"/>
                </a:solidFill>
                <a:effectLst/>
                <a:latin typeface="tahoma" panose="020B0604030504040204" pitchFamily="34" charset="0"/>
              </a:rPr>
              <a:t>Steam Link</a:t>
            </a:r>
            <a:r>
              <a:rPr lang="zh-CN" altLang="en-US" b="0" i="0" dirty="0">
                <a:solidFill>
                  <a:srgbClr val="333333"/>
                </a:solidFill>
                <a:effectLst/>
                <a:latin typeface="tahoma" panose="020B0604030504040204" pitchFamily="34" charset="0"/>
              </a:rPr>
              <a:t>特定外设的驱动程序代码，以及处理只能通过这些外设访问的协议的代码</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例如，蓝牙协议栈</a:t>
            </a:r>
            <a:r>
              <a:rPr lang="en-US" altLang="zh-CN" b="0" i="0" dirty="0">
                <a:solidFill>
                  <a:srgbClr val="333333"/>
                </a:solidFill>
                <a:effectLst/>
                <a:latin typeface="tahoma" panose="020B0604030504040204" pitchFamily="34" charset="0"/>
              </a:rPr>
              <a:t>)</a:t>
            </a:r>
            <a:endParaRPr lang="en-US" altLang="zh-CN" dirty="0">
              <a:solidFill>
                <a:srgbClr val="333333"/>
              </a:solidFill>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将这些源路径与他们的</a:t>
            </a:r>
            <a:r>
              <a:rPr lang="en-US" altLang="zh-CN" b="0" i="0" dirty="0">
                <a:solidFill>
                  <a:srgbClr val="333333"/>
                </a:solidFill>
                <a:effectLst/>
                <a:latin typeface="tahoma" panose="020B0604030504040204" pitchFamily="34" charset="0"/>
              </a:rPr>
              <a:t>CVE</a:t>
            </a:r>
            <a:r>
              <a:rPr lang="zh-CN" altLang="en-US" b="0" i="0" dirty="0">
                <a:solidFill>
                  <a:srgbClr val="333333"/>
                </a:solidFill>
                <a:effectLst/>
                <a:latin typeface="tahoma" panose="020B0604030504040204" pitchFamily="34" charset="0"/>
              </a:rPr>
              <a:t>补丁进行匹配，以通过禁用处理程序来确定哪些</a:t>
            </a:r>
            <a:r>
              <a:rPr lang="en-US" altLang="zh-CN" b="0" i="0" dirty="0">
                <a:solidFill>
                  <a:srgbClr val="333333"/>
                </a:solidFill>
                <a:effectLst/>
                <a:latin typeface="tahoma" panose="020B0604030504040204" pitchFamily="34" charset="0"/>
              </a:rPr>
              <a:t>CVE</a:t>
            </a:r>
            <a:r>
              <a:rPr lang="zh-CN" altLang="en-US" b="0" i="0" dirty="0">
                <a:solidFill>
                  <a:srgbClr val="333333"/>
                </a:solidFill>
                <a:effectLst/>
                <a:latin typeface="tahoma" panose="020B0604030504040204" pitchFamily="34" charset="0"/>
              </a:rPr>
              <a:t>可能被阻塞</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使用了</a:t>
            </a:r>
            <a:r>
              <a:rPr lang="en-US" altLang="zh-CN" b="0" i="0" dirty="0">
                <a:solidFill>
                  <a:srgbClr val="333333"/>
                </a:solidFill>
                <a:effectLst/>
                <a:latin typeface="tahoma" panose="020B0604030504040204" pitchFamily="34" charset="0"/>
              </a:rPr>
              <a:t>National Vulnerability Database’s Attack Vector</a:t>
            </a:r>
            <a:r>
              <a:rPr lang="zh-CN" altLang="en-US" b="0" i="0" dirty="0">
                <a:solidFill>
                  <a:srgbClr val="333333"/>
                </a:solidFill>
                <a:effectLst/>
                <a:latin typeface="tahoma" panose="020B0604030504040204" pitchFamily="34" charset="0"/>
              </a:rPr>
              <a:t>分类，排除了只能被本地运行在设备上的进程利用的</a:t>
            </a:r>
            <a:r>
              <a:rPr lang="en-US" altLang="zh-CN" b="0" i="0" dirty="0" err="1">
                <a:solidFill>
                  <a:srgbClr val="333333"/>
                </a:solidFill>
                <a:effectLst/>
                <a:latin typeface="tahoma" panose="020B0604030504040204" pitchFamily="34" charset="0"/>
              </a:rPr>
              <a:t>cve</a:t>
            </a:r>
            <a:endParaRPr lang="en-US" altLang="zh-CN" b="0" i="0" dirty="0">
              <a:solidFill>
                <a:srgbClr val="333333"/>
              </a:solidFill>
              <a:effectLst/>
              <a:latin typeface="tahoma" panose="020B0604030504040204" pitchFamily="34" charset="0"/>
            </a:endParaRPr>
          </a:p>
        </p:txBody>
      </p:sp>
    </p:spTree>
    <p:extLst>
      <p:ext uri="{BB962C8B-B14F-4D97-AF65-F5344CB8AC3E}">
        <p14:creationId xmlns:p14="http://schemas.microsoft.com/office/powerpoint/2010/main" val="3382770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2" y="196612"/>
              <a:ext cx="2589303"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Evaluation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CD714689-52E5-4B42-9CD2-792CE5065D27}"/>
              </a:ext>
            </a:extLst>
          </p:cNvPr>
          <p:cNvSpPr txBox="1"/>
          <p:nvPr/>
        </p:nvSpPr>
        <p:spPr>
          <a:xfrm>
            <a:off x="806701" y="765679"/>
            <a:ext cx="5830597" cy="4339650"/>
          </a:xfrm>
          <a:prstGeom prst="rect">
            <a:avLst/>
          </a:prstGeom>
          <a:noFill/>
        </p:spPr>
        <p:txBody>
          <a:bodyPr wrap="square" rtlCol="0">
            <a:spAutoFit/>
          </a:bodyPr>
          <a:lstStyle/>
          <a:p>
            <a:r>
              <a:rPr lang="en-US" altLang="zh-CN" sz="2400" b="1" dirty="0"/>
              <a:t>Quantifying Attack Surface Reduction</a:t>
            </a:r>
            <a:r>
              <a:rPr lang="zh-CN" altLang="en-US" sz="2400" b="1" dirty="0"/>
              <a:t>：</a:t>
            </a:r>
            <a:endParaRPr lang="en-US" altLang="zh-CN" sz="2400" b="1" dirty="0"/>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b="0" i="0" dirty="0" err="1">
                <a:solidFill>
                  <a:srgbClr val="333333"/>
                </a:solidFill>
                <a:effectLst/>
                <a:latin typeface="tahoma" panose="020B0604030504040204" pitchFamily="34" charset="0"/>
              </a:rPr>
              <a:t>WiFi</a:t>
            </a:r>
            <a:r>
              <a:rPr lang="zh-CN" altLang="en-US" b="0" i="0" dirty="0">
                <a:solidFill>
                  <a:srgbClr val="333333"/>
                </a:solidFill>
                <a:effectLst/>
                <a:latin typeface="tahoma" panose="020B0604030504040204" pitchFamily="34" charset="0"/>
              </a:rPr>
              <a:t>和蓝牙驱动中确实存在很多漏洞，可以通过禁用处理程序</a:t>
            </a:r>
            <a:r>
              <a:rPr lang="en-US" altLang="zh-CN" b="0" i="0" dirty="0">
                <a:solidFill>
                  <a:srgbClr val="333333"/>
                </a:solidFill>
                <a:effectLst/>
                <a:latin typeface="tahoma" panose="020B0604030504040204" pitchFamily="34" charset="0"/>
              </a:rPr>
              <a:t>(13</a:t>
            </a:r>
            <a:r>
              <a:rPr lang="zh-CN" altLang="en-US" b="0" i="0" dirty="0">
                <a:solidFill>
                  <a:srgbClr val="333333"/>
                </a:solidFill>
                <a:effectLst/>
                <a:latin typeface="tahoma" panose="020B0604030504040204" pitchFamily="34" charset="0"/>
              </a:rPr>
              <a:t>个</a:t>
            </a:r>
            <a:r>
              <a:rPr lang="en-US" altLang="zh-CN" b="0" i="0" dirty="0" err="1">
                <a:solidFill>
                  <a:srgbClr val="333333"/>
                </a:solidFill>
                <a:effectLst/>
                <a:latin typeface="tahoma" panose="020B0604030504040204" pitchFamily="34" charset="0"/>
              </a:rPr>
              <a:t>cve</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来防止这些漏洞</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b="0" i="0" dirty="0">
                <a:solidFill>
                  <a:srgbClr val="333333"/>
                </a:solidFill>
                <a:effectLst/>
                <a:latin typeface="tahoma" panose="020B0604030504040204" pitchFamily="34" charset="0"/>
              </a:rPr>
              <a:t>类似地，</a:t>
            </a:r>
            <a:r>
              <a:rPr lang="en-US" altLang="zh-CN" b="0" i="0" dirty="0">
                <a:solidFill>
                  <a:srgbClr val="333333"/>
                </a:solidFill>
                <a:effectLst/>
                <a:latin typeface="tahoma" panose="020B0604030504040204" pitchFamily="34" charset="0"/>
              </a:rPr>
              <a:t>USB</a:t>
            </a:r>
            <a:r>
              <a:rPr lang="zh-CN" altLang="en-US" b="0" i="0" dirty="0">
                <a:solidFill>
                  <a:srgbClr val="333333"/>
                </a:solidFill>
                <a:effectLst/>
                <a:latin typeface="tahoma" panose="020B0604030504040204" pitchFamily="34" charset="0"/>
              </a:rPr>
              <a:t>设备是许多漏洞的来源，禁用这个中断将阻止</a:t>
            </a:r>
            <a:r>
              <a:rPr lang="en-US" altLang="zh-CN" b="0" i="0" dirty="0">
                <a:solidFill>
                  <a:srgbClr val="333333"/>
                </a:solidFill>
                <a:effectLst/>
                <a:latin typeface="tahoma" panose="020B0604030504040204" pitchFamily="34" charset="0"/>
              </a:rPr>
              <a:t>31</a:t>
            </a:r>
            <a:r>
              <a:rPr lang="zh-CN" altLang="en-US" b="0" i="0" dirty="0">
                <a:solidFill>
                  <a:srgbClr val="333333"/>
                </a:solidFill>
                <a:effectLst/>
                <a:latin typeface="tahoma" panose="020B0604030504040204" pitchFamily="34" charset="0"/>
              </a:rPr>
              <a:t>个漏洞。</a:t>
            </a:r>
            <a:endParaRPr lang="en-US" altLang="zh-CN" b="0" i="0" dirty="0">
              <a:solidFill>
                <a:srgbClr val="333333"/>
              </a:solidFill>
              <a:effectLst/>
              <a:latin typeface="tahoma" panose="020B0604030504040204" pitchFamily="34" charset="0"/>
            </a:endParaRPr>
          </a:p>
          <a:p>
            <a:pPr marL="285750" indent="-285750">
              <a:buFont typeface="Arial" panose="020B0604020202020204" pitchFamily="34" charset="0"/>
              <a:buChar char="•"/>
            </a:pPr>
            <a:r>
              <a:rPr lang="zh-CN" altLang="en-US" dirty="0">
                <a:solidFill>
                  <a:srgbClr val="333333"/>
                </a:solidFill>
                <a:latin typeface="tahoma" panose="020B0604030504040204" pitchFamily="34" charset="0"/>
              </a:rPr>
              <a:t>这两个结果是保守的（？）</a:t>
            </a:r>
            <a:endParaRPr lang="en-US" altLang="zh-CN" dirty="0">
              <a:solidFill>
                <a:srgbClr val="333333"/>
              </a:solidFill>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它没有考虑外围设备固件本身的漏洞</a:t>
            </a:r>
            <a:r>
              <a:rPr lang="en-US" altLang="zh-CN" dirty="0">
                <a:solidFill>
                  <a:srgbClr val="333333"/>
                </a:solidFill>
                <a:latin typeface="tahoma" panose="020B0604030504040204" pitchFamily="34" charset="0"/>
              </a:rPr>
              <a:t>——</a:t>
            </a:r>
            <a:r>
              <a:rPr lang="en-US" altLang="zh-CN" b="0" i="0" dirty="0">
                <a:solidFill>
                  <a:srgbClr val="333333"/>
                </a:solidFill>
                <a:effectLst/>
                <a:latin typeface="tahoma" panose="020B0604030504040204" pitchFamily="34" charset="0"/>
              </a:rPr>
              <a:t>88W8897 </a:t>
            </a:r>
            <a:r>
              <a:rPr lang="en-US" altLang="zh-CN" b="0" i="0" dirty="0" err="1">
                <a:solidFill>
                  <a:srgbClr val="333333"/>
                </a:solidFill>
                <a:effectLst/>
                <a:latin typeface="tahoma" panose="020B0604030504040204" pitchFamily="34" charset="0"/>
              </a:rPr>
              <a:t>WiFi</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蓝牙外设上基于</a:t>
            </a:r>
            <a:r>
              <a:rPr lang="en-US" altLang="zh-CN" b="0" i="0" dirty="0" err="1">
                <a:solidFill>
                  <a:srgbClr val="333333"/>
                </a:solidFill>
                <a:effectLst/>
                <a:latin typeface="tahoma" panose="020B0604030504040204" pitchFamily="34" charset="0"/>
              </a:rPr>
              <a:t>threadx</a:t>
            </a:r>
            <a:r>
              <a:rPr lang="zh-CN" altLang="en-US" b="0" i="0" dirty="0">
                <a:solidFill>
                  <a:srgbClr val="333333"/>
                </a:solidFill>
                <a:effectLst/>
                <a:latin typeface="tahoma" panose="020B0604030504040204" pitchFamily="34" charset="0"/>
              </a:rPr>
              <a:t>的固件容易受到</a:t>
            </a:r>
            <a:r>
              <a:rPr lang="en-US" altLang="zh-CN" b="0" i="0" dirty="0">
                <a:solidFill>
                  <a:srgbClr val="333333"/>
                </a:solidFill>
                <a:effectLst/>
                <a:latin typeface="tahoma" panose="020B0604030504040204" pitchFamily="34" charset="0"/>
              </a:rPr>
              <a:t>CVE- 2019-6496</a:t>
            </a:r>
            <a:r>
              <a:rPr lang="zh-CN" altLang="en-US" b="0" i="0" dirty="0">
                <a:solidFill>
                  <a:srgbClr val="333333"/>
                </a:solidFill>
                <a:effectLst/>
                <a:latin typeface="tahoma" panose="020B0604030504040204" pitchFamily="34" charset="0"/>
              </a:rPr>
              <a:t>的攻击</a:t>
            </a:r>
            <a:endParaRPr lang="en-US" altLang="zh-CN" b="0" i="0" dirty="0">
              <a:solidFill>
                <a:srgbClr val="333333"/>
              </a:solidFill>
              <a:effectLst/>
              <a:latin typeface="tahoma" panose="020B0604030504040204" pitchFamily="34" charset="0"/>
            </a:endParaRPr>
          </a:p>
          <a:p>
            <a:pPr marL="742950" lvl="1" indent="-285750">
              <a:buFont typeface="Arial" panose="020B0604020202020204" pitchFamily="34" charset="0"/>
              <a:buChar char="•"/>
            </a:pPr>
            <a:r>
              <a:rPr lang="zh-CN" altLang="en-US" b="0" i="0" dirty="0">
                <a:solidFill>
                  <a:srgbClr val="333333"/>
                </a:solidFill>
                <a:effectLst/>
                <a:latin typeface="tahoma" panose="020B0604030504040204" pitchFamily="34" charset="0"/>
              </a:rPr>
              <a:t>通过同时禁用多个</a:t>
            </a:r>
            <a:r>
              <a:rPr lang="en-US" altLang="zh-CN" b="0" i="0" dirty="0">
                <a:solidFill>
                  <a:srgbClr val="333333"/>
                </a:solidFill>
                <a:effectLst/>
                <a:latin typeface="tahoma" panose="020B0604030504040204" pitchFamily="34" charset="0"/>
              </a:rPr>
              <a:t>IRQ</a:t>
            </a:r>
            <a:r>
              <a:rPr lang="zh-CN" altLang="en-US" b="0" i="0" dirty="0">
                <a:solidFill>
                  <a:srgbClr val="333333"/>
                </a:solidFill>
                <a:effectLst/>
                <a:latin typeface="tahoma" panose="020B0604030504040204" pitchFamily="34" charset="0"/>
              </a:rPr>
              <a:t>处理程序来减少攻击面不仅仅是附加的</a:t>
            </a:r>
            <a:r>
              <a:rPr lang="en-US" altLang="zh-CN" b="0" i="0" dirty="0">
                <a:solidFill>
                  <a:srgbClr val="333333"/>
                </a:solidFill>
                <a:effectLst/>
                <a:latin typeface="tahoma" panose="020B0604030504040204" pitchFamily="34" charset="0"/>
              </a:rPr>
              <a:t>:</a:t>
            </a:r>
            <a:r>
              <a:rPr lang="zh-CN" altLang="en-US" dirty="0">
                <a:solidFill>
                  <a:srgbClr val="333333"/>
                </a:solidFill>
                <a:latin typeface="tahoma" panose="020B0604030504040204" pitchFamily="34" charset="0"/>
              </a:rPr>
              <a:t> </a:t>
            </a:r>
            <a:endParaRPr lang="en-US" altLang="zh-CN" dirty="0">
              <a:solidFill>
                <a:srgbClr val="333333"/>
              </a:solidFill>
              <a:latin typeface="tahoma" panose="020B0604030504040204" pitchFamily="34" charset="0"/>
            </a:endParaRPr>
          </a:p>
          <a:p>
            <a:pPr marL="1200150" lvl="2" indent="-285750">
              <a:buFont typeface="Arial" panose="020B0604020202020204" pitchFamily="34" charset="0"/>
              <a:buChar char="•"/>
            </a:pPr>
            <a:r>
              <a:rPr lang="zh-CN" altLang="en-US" b="0" i="0" dirty="0">
                <a:solidFill>
                  <a:srgbClr val="333333"/>
                </a:solidFill>
                <a:effectLst/>
                <a:latin typeface="tahoma" panose="020B0604030504040204" pitchFamily="34" charset="0"/>
              </a:rPr>
              <a:t>禁用</a:t>
            </a:r>
            <a:r>
              <a:rPr lang="en-US" altLang="zh-CN" b="0" i="0" dirty="0">
                <a:solidFill>
                  <a:srgbClr val="333333"/>
                </a:solidFill>
                <a:effectLst/>
                <a:latin typeface="tahoma" panose="020B0604030504040204" pitchFamily="34" charset="0"/>
              </a:rPr>
              <a:t>IRQ 49</a:t>
            </a:r>
            <a:r>
              <a:rPr lang="zh-CN" altLang="en-US" b="0" i="0" dirty="0">
                <a:solidFill>
                  <a:srgbClr val="333333"/>
                </a:solidFill>
                <a:effectLst/>
                <a:latin typeface="tahoma" panose="020B0604030504040204" pitchFamily="34" charset="0"/>
              </a:rPr>
              <a:t>和</a:t>
            </a:r>
            <a:r>
              <a:rPr lang="en-US" altLang="zh-CN" b="0" i="0" dirty="0">
                <a:solidFill>
                  <a:srgbClr val="333333"/>
                </a:solidFill>
                <a:effectLst/>
                <a:latin typeface="tahoma" panose="020B0604030504040204" pitchFamily="34" charset="0"/>
              </a:rPr>
              <a:t>56 (</a:t>
            </a:r>
            <a:r>
              <a:rPr lang="en-US" altLang="zh-CN" b="0" i="0" dirty="0" err="1">
                <a:solidFill>
                  <a:srgbClr val="333333"/>
                </a:solidFill>
                <a:effectLst/>
                <a:latin typeface="tahoma" panose="020B0604030504040204" pitchFamily="34" charset="0"/>
              </a:rPr>
              <a:t>WiFi</a:t>
            </a:r>
            <a:r>
              <a:rPr lang="en-US" altLang="zh-CN" b="0" i="0" dirty="0">
                <a:solidFill>
                  <a:srgbClr val="333333"/>
                </a:solidFill>
                <a:effectLst/>
                <a:latin typeface="tahoma" panose="020B0604030504040204" pitchFamily="34" charset="0"/>
              </a:rPr>
              <a:t>/BT</a:t>
            </a:r>
            <a:r>
              <a:rPr lang="zh-CN" altLang="en-US" b="0" i="0" dirty="0">
                <a:solidFill>
                  <a:srgbClr val="333333"/>
                </a:solidFill>
                <a:effectLst/>
                <a:latin typeface="tahoma" panose="020B0604030504040204" pitchFamily="34" charset="0"/>
              </a:rPr>
              <a:t>和以太网</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将禁用所有网络访问，防止整个网络堆栈中的任何漏洞被利用</a:t>
            </a:r>
            <a:endParaRPr lang="en-US" altLang="zh-CN" b="0" i="0" dirty="0">
              <a:solidFill>
                <a:srgbClr val="333333"/>
              </a:solidFill>
              <a:effectLst/>
              <a:latin typeface="tahoma" panose="020B0604030504040204" pitchFamily="34" charset="0"/>
            </a:endParaRPr>
          </a:p>
        </p:txBody>
      </p:sp>
      <p:pic>
        <p:nvPicPr>
          <p:cNvPr id="4" name="图片 3">
            <a:extLst>
              <a:ext uri="{FF2B5EF4-FFF2-40B4-BE49-F238E27FC236}">
                <a16:creationId xmlns:a16="http://schemas.microsoft.com/office/drawing/2014/main" id="{1675A18E-159C-43C6-A6CC-3CD6499F7346}"/>
              </a:ext>
            </a:extLst>
          </p:cNvPr>
          <p:cNvPicPr>
            <a:picLocks noChangeAspect="1"/>
          </p:cNvPicPr>
          <p:nvPr/>
        </p:nvPicPr>
        <p:blipFill>
          <a:blip r:embed="rId9"/>
          <a:stretch>
            <a:fillRect/>
          </a:stretch>
        </p:blipFill>
        <p:spPr>
          <a:xfrm>
            <a:off x="6637298" y="1709530"/>
            <a:ext cx="5554701" cy="4673426"/>
          </a:xfrm>
          <a:prstGeom prst="rect">
            <a:avLst/>
          </a:prstGeom>
        </p:spPr>
      </p:pic>
    </p:spTree>
    <p:extLst>
      <p:ext uri="{BB962C8B-B14F-4D97-AF65-F5344CB8AC3E}">
        <p14:creationId xmlns:p14="http://schemas.microsoft.com/office/powerpoint/2010/main" val="515797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zh-CN" altLang="en-US" sz="2400" dirty="0">
                  <a:latin typeface="思源黑体" panose="020B0500000000000000" pitchFamily="34" charset="-122"/>
                  <a:ea typeface="思源黑体" panose="020B0500000000000000" pitchFamily="34" charset="-122"/>
                  <a:cs typeface="+mn-ea"/>
                  <a:sym typeface="思源黑体" panose="020B0500000000000000" pitchFamily="34" charset="-122"/>
                </a:rPr>
                <a:t>作者团队</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3" name="图片 42">
            <a:extLst>
              <a:ext uri="{FF2B5EF4-FFF2-40B4-BE49-F238E27FC236}">
                <a16:creationId xmlns:a16="http://schemas.microsoft.com/office/drawing/2014/main" id="{92F220AF-808D-4DAF-864D-F08B14EF2AB2}"/>
              </a:ext>
            </a:extLst>
          </p:cNvPr>
          <p:cNvPicPr>
            <a:picLocks noChangeAspect="1"/>
          </p:cNvPicPr>
          <p:nvPr/>
        </p:nvPicPr>
        <p:blipFill>
          <a:blip r:embed="rId9"/>
          <a:stretch>
            <a:fillRect/>
          </a:stretch>
        </p:blipFill>
        <p:spPr>
          <a:xfrm>
            <a:off x="324424" y="866623"/>
            <a:ext cx="6548296" cy="5124753"/>
          </a:xfrm>
          <a:prstGeom prst="rect">
            <a:avLst/>
          </a:prstGeom>
        </p:spPr>
      </p:pic>
      <p:sp>
        <p:nvSpPr>
          <p:cNvPr id="16" name="文本框 15">
            <a:extLst>
              <a:ext uri="{FF2B5EF4-FFF2-40B4-BE49-F238E27FC236}">
                <a16:creationId xmlns:a16="http://schemas.microsoft.com/office/drawing/2014/main" id="{AD32DE3F-569B-46CA-9B29-68B30BE5A9C2}"/>
              </a:ext>
            </a:extLst>
          </p:cNvPr>
          <p:cNvSpPr txBox="1"/>
          <p:nvPr/>
        </p:nvSpPr>
        <p:spPr>
          <a:xfrm>
            <a:off x="7193725" y="1403807"/>
            <a:ext cx="4673851" cy="646331"/>
          </a:xfrm>
          <a:prstGeom prst="rect">
            <a:avLst/>
          </a:prstGeom>
          <a:noFill/>
        </p:spPr>
        <p:txBody>
          <a:bodyPr wrap="square">
            <a:spAutoFit/>
          </a:bodyPr>
          <a:lstStyle/>
          <a:p>
            <a:r>
              <a:rPr lang="en-US" dirty="0"/>
              <a:t>Assistant Professor in the Computer Science and Engineering Department at NYU Tandon</a:t>
            </a:r>
          </a:p>
        </p:txBody>
      </p:sp>
      <p:pic>
        <p:nvPicPr>
          <p:cNvPr id="4" name="图片 3">
            <a:extLst>
              <a:ext uri="{FF2B5EF4-FFF2-40B4-BE49-F238E27FC236}">
                <a16:creationId xmlns:a16="http://schemas.microsoft.com/office/drawing/2014/main" id="{1C68A7FF-8995-4926-8F4D-A969F6276C78}"/>
              </a:ext>
            </a:extLst>
          </p:cNvPr>
          <p:cNvPicPr>
            <a:picLocks noChangeAspect="1"/>
          </p:cNvPicPr>
          <p:nvPr/>
        </p:nvPicPr>
        <p:blipFill>
          <a:blip r:embed="rId10"/>
          <a:stretch>
            <a:fillRect/>
          </a:stretch>
        </p:blipFill>
        <p:spPr>
          <a:xfrm>
            <a:off x="6829351" y="2504843"/>
            <a:ext cx="5360466" cy="1314383"/>
          </a:xfrm>
          <a:prstGeom prst="rect">
            <a:avLst/>
          </a:prstGeom>
        </p:spPr>
      </p:pic>
    </p:spTree>
    <p:extLst>
      <p:ext uri="{BB962C8B-B14F-4D97-AF65-F5344CB8AC3E}">
        <p14:creationId xmlns:p14="http://schemas.microsoft.com/office/powerpoint/2010/main" val="18551155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a:extLst>
              <a:ext uri="{FF2B5EF4-FFF2-40B4-BE49-F238E27FC236}">
                <a16:creationId xmlns:a16="http://schemas.microsoft.com/office/drawing/2014/main" id="{4FE40A76-AD07-524A-8E09-44F646CB1360}"/>
              </a:ext>
            </a:extLst>
          </p:cNvPr>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1E443BD-261A-074E-ADD4-823ACCC1EC85}"/>
              </a:ext>
            </a:extLst>
          </p:cNvPr>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PA-1">
            <a:extLst>
              <a:ext uri="{FF2B5EF4-FFF2-40B4-BE49-F238E27FC236}">
                <a16:creationId xmlns:a16="http://schemas.microsoft.com/office/drawing/2014/main" id="{DE59E413-C773-B742-8B94-FD51272A9B38}"/>
              </a:ext>
            </a:extLst>
          </p:cNvPr>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6" name="PA-椭圆 21">
            <a:extLst>
              <a:ext uri="{FF2B5EF4-FFF2-40B4-BE49-F238E27FC236}">
                <a16:creationId xmlns:a16="http://schemas.microsoft.com/office/drawing/2014/main" id="{6913148F-11A4-EB4C-9675-839D7A0F3E2E}"/>
              </a:ext>
            </a:extLst>
          </p:cNvPr>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PA-椭圆 21">
            <a:extLst>
              <a:ext uri="{FF2B5EF4-FFF2-40B4-BE49-F238E27FC236}">
                <a16:creationId xmlns:a16="http://schemas.microsoft.com/office/drawing/2014/main" id="{6FBBDFE6-89E6-C64F-969D-BEA46334439E}"/>
              </a:ext>
            </a:extLst>
          </p:cNvPr>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PA-椭圆 21">
            <a:extLst>
              <a:ext uri="{FF2B5EF4-FFF2-40B4-BE49-F238E27FC236}">
                <a16:creationId xmlns:a16="http://schemas.microsoft.com/office/drawing/2014/main" id="{4ED040A5-C57B-8E45-8BCE-F323684E4EB0}"/>
              </a:ext>
            </a:extLst>
          </p:cNvPr>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PA-椭圆 21">
            <a:extLst>
              <a:ext uri="{FF2B5EF4-FFF2-40B4-BE49-F238E27FC236}">
                <a16:creationId xmlns:a16="http://schemas.microsoft.com/office/drawing/2014/main" id="{6A5D278E-AB10-D342-9222-C5737618CA59}"/>
              </a:ext>
            </a:extLst>
          </p:cNvPr>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FC7E0C00-8C68-D341-9609-72614291BC5E}"/>
              </a:ext>
            </a:extLst>
          </p:cNvPr>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816353F8-3A97-F34E-9E8A-4DCB6CEA15B1}"/>
              </a:ext>
            </a:extLst>
          </p:cNvPr>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3" name="直接连接符 10">
            <a:extLst>
              <a:ext uri="{FF2B5EF4-FFF2-40B4-BE49-F238E27FC236}">
                <a16:creationId xmlns:a16="http://schemas.microsoft.com/office/drawing/2014/main" id="{E74AEC22-BD3E-5942-B6B3-18CCD065B41C}"/>
              </a:ext>
            </a:extLst>
          </p:cNvPr>
          <p:cNvCxnSpPr>
            <a:cxnSpLocks/>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6A66E5C-AC7E-3442-A485-7C79C6521F6E}"/>
              </a:ext>
            </a:extLst>
          </p:cNvPr>
          <p:cNvSpPr/>
          <p:nvPr/>
        </p:nvSpPr>
        <p:spPr>
          <a:xfrm>
            <a:off x="4720245" y="1148988"/>
            <a:ext cx="2467956" cy="1015663"/>
          </a:xfrm>
          <a:prstGeom prst="rect">
            <a:avLst/>
          </a:prstGeom>
        </p:spPr>
        <p:txBody>
          <a:bodyPr wrap="square">
            <a:spAutoFit/>
          </a:bodyPr>
          <a:lstStyle/>
          <a:p>
            <a:pPr algn="dist"/>
            <a:r>
              <a:rPr lang="en-US" altLang="zh-CN" sz="6000" dirty="0">
                <a:solidFill>
                  <a:schemeClr val="accent2"/>
                </a:solidFill>
                <a:latin typeface="字魂143号-正酷超级黑" panose="00000500000000000000" pitchFamily="2" charset="-122"/>
                <a:ea typeface="字魂143号-正酷超级黑" panose="00000500000000000000" pitchFamily="2" charset="-122"/>
                <a:sym typeface="思源黑体" panose="020B0500000000000000" pitchFamily="34" charset="-122"/>
              </a:rPr>
              <a:t>20XX</a:t>
            </a:r>
          </a:p>
        </p:txBody>
      </p:sp>
      <p:sp>
        <p:nvSpPr>
          <p:cNvPr id="16" name="文本框 15">
            <a:extLst>
              <a:ext uri="{FF2B5EF4-FFF2-40B4-BE49-F238E27FC236}">
                <a16:creationId xmlns:a16="http://schemas.microsoft.com/office/drawing/2014/main" id="{C2152DA9-DE79-A44D-B197-2BB075F8D8D9}"/>
              </a:ext>
            </a:extLst>
          </p:cNvPr>
          <p:cNvSpPr txBox="1"/>
          <p:nvPr/>
        </p:nvSpPr>
        <p:spPr>
          <a:xfrm>
            <a:off x="2893086" y="2401384"/>
            <a:ext cx="6420248" cy="523220"/>
          </a:xfrm>
          <a:prstGeom prst="rect">
            <a:avLst/>
          </a:prstGeom>
          <a:noFill/>
        </p:spPr>
        <p:txBody>
          <a:bodyPr wrap="square" rtlCol="0">
            <a:spAutoFit/>
            <a:scene3d>
              <a:camera prst="orthographicFront"/>
              <a:lightRig rig="threePt" dir="t"/>
            </a:scene3d>
            <a:sp3d contourW="12700"/>
          </a:bodyPr>
          <a:lstStyle/>
          <a:p>
            <a:pPr algn="dist"/>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BUSINESS</a:t>
            </a:r>
            <a:endParaRPr lang="zh-CN" altLang="en-US" sz="28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17" name="文本框 16">
            <a:extLst>
              <a:ext uri="{FF2B5EF4-FFF2-40B4-BE49-F238E27FC236}">
                <a16:creationId xmlns:a16="http://schemas.microsoft.com/office/drawing/2014/main" id="{0B7C14C2-D988-C547-AD0C-9598B844F596}"/>
              </a:ext>
            </a:extLst>
          </p:cNvPr>
          <p:cNvSpPr txBox="1"/>
          <p:nvPr/>
        </p:nvSpPr>
        <p:spPr>
          <a:xfrm>
            <a:off x="2791036" y="2695165"/>
            <a:ext cx="6609928" cy="1246495"/>
          </a:xfrm>
          <a:prstGeom prst="rect">
            <a:avLst/>
          </a:prstGeom>
          <a:noFill/>
        </p:spPr>
        <p:txBody>
          <a:bodyPr wrap="square" rtlCol="0">
            <a:spAutoFit/>
            <a:scene3d>
              <a:camera prst="orthographicFront"/>
              <a:lightRig rig="threePt" dir="t"/>
            </a:scene3d>
            <a:sp3d contourW="12700"/>
          </a:bodyPr>
          <a:lstStyle/>
          <a:p>
            <a:pPr algn="dist">
              <a:defRPr/>
            </a:pPr>
            <a:r>
              <a:rPr lang="zh-CN" altLang="en-US" sz="7500" dirty="0">
                <a:solidFill>
                  <a:schemeClr val="tx1">
                    <a:lumMod val="75000"/>
                    <a:lumOff val="25000"/>
                  </a:schemeClr>
                </a:solidFill>
                <a:latin typeface="字魂143号-正酷超级黑" panose="00000500000000000000" pitchFamily="2" charset="-122"/>
                <a:ea typeface="字魂143号-正酷超级黑" panose="00000500000000000000" pitchFamily="2" charset="-122"/>
                <a:cs typeface="OPPOSans B" panose="00020600040101010101" pitchFamily="18" charset="-122"/>
                <a:sym typeface="思源黑体" panose="020B0500000000000000" pitchFamily="34" charset="-122"/>
              </a:rPr>
              <a:t>谢谢观看</a:t>
            </a:r>
          </a:p>
        </p:txBody>
      </p:sp>
      <p:sp>
        <p:nvSpPr>
          <p:cNvPr id="18" name="文本框 17">
            <a:extLst>
              <a:ext uri="{FF2B5EF4-FFF2-40B4-BE49-F238E27FC236}">
                <a16:creationId xmlns:a16="http://schemas.microsoft.com/office/drawing/2014/main" id="{25545FA2-1ECE-3847-A09B-44864F851A88}"/>
              </a:ext>
            </a:extLst>
          </p:cNvPr>
          <p:cNvSpPr txBox="1"/>
          <p:nvPr/>
        </p:nvSpPr>
        <p:spPr>
          <a:xfrm>
            <a:off x="3353439" y="3915960"/>
            <a:ext cx="5499542" cy="372090"/>
          </a:xfrm>
          <a:prstGeom prst="rect">
            <a:avLst/>
          </a:prstGeom>
          <a:noFill/>
        </p:spPr>
        <p:txBody>
          <a:bodyPr wrap="square" rtlCol="0">
            <a:spAutoFit/>
            <a:scene3d>
              <a:camera prst="orthographicFront"/>
              <a:lightRig rig="threePt" dir="t"/>
            </a:scene3d>
            <a:sp3d contourW="12700"/>
          </a:bodyPr>
          <a:lstStyle>
            <a:defPPr>
              <a:defRPr lang="zh-CN"/>
            </a:defPPr>
            <a:lvl1pPr>
              <a:lnSpc>
                <a:spcPct val="120000"/>
              </a:lnSpc>
              <a:buFont typeface="Arial" panose="020B0604020202020204" pitchFamily="34" charset="0"/>
              <a:buNone/>
              <a:defRPr sz="1200">
                <a:solidFill>
                  <a:schemeClr val="bg1"/>
                </a:solidFill>
                <a:latin typeface="字魂58号-创中黑" panose="00000500000000000000" pitchFamily="2" charset="-122"/>
                <a:ea typeface="字魂58号-创中黑" panose="00000500000000000000" pitchFamily="2" charset="-122"/>
                <a:cs typeface="+mn-ea"/>
              </a:defRPr>
            </a:lvl1pPr>
          </a:lstStyle>
          <a:p>
            <a:pPr algn="dist"/>
            <a:r>
              <a:rPr lang="en-US" altLang="zh-CN" sz="16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COMPANY PROFILE</a:t>
            </a:r>
            <a:endParaRPr lang="zh-CN" altLang="en-US" sz="1600" dirty="0">
              <a:solidFill>
                <a:schemeClr val="tx1">
                  <a:lumMod val="75000"/>
                  <a:lumOff val="25000"/>
                </a:schemeClr>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nvGrpSpPr>
          <p:cNvPr id="19" name="组合 18">
            <a:extLst>
              <a:ext uri="{FF2B5EF4-FFF2-40B4-BE49-F238E27FC236}">
                <a16:creationId xmlns:a16="http://schemas.microsoft.com/office/drawing/2014/main" id="{A29FE1F8-3FA1-7341-8E0C-8CB2B08D9BB7}"/>
              </a:ext>
            </a:extLst>
          </p:cNvPr>
          <p:cNvGrpSpPr/>
          <p:nvPr/>
        </p:nvGrpSpPr>
        <p:grpSpPr>
          <a:xfrm>
            <a:off x="5057622" y="4849436"/>
            <a:ext cx="2091176" cy="446005"/>
            <a:chOff x="5788110" y="5439312"/>
            <a:chExt cx="2091176" cy="446005"/>
          </a:xfrm>
        </p:grpSpPr>
        <p:sp>
          <p:nvSpPr>
            <p:cNvPr id="20" name="透明图层">
              <a:extLst>
                <a:ext uri="{FF2B5EF4-FFF2-40B4-BE49-F238E27FC236}">
                  <a16:creationId xmlns:a16="http://schemas.microsoft.com/office/drawing/2014/main" id="{EE940C48-B84A-B348-8C03-5DA5B4DE8270}"/>
                </a:ext>
              </a:extLst>
            </p:cNvPr>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0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21" name="文本框 20">
              <a:extLst>
                <a:ext uri="{FF2B5EF4-FFF2-40B4-BE49-F238E27FC236}">
                  <a16:creationId xmlns:a16="http://schemas.microsoft.com/office/drawing/2014/main" id="{CF958476-958D-7D42-9367-0842D4743786}"/>
                </a:ext>
              </a:extLst>
            </p:cNvPr>
            <p:cNvSpPr txBox="1"/>
            <p:nvPr/>
          </p:nvSpPr>
          <p:spPr>
            <a:xfrm>
              <a:off x="6244008" y="5493037"/>
              <a:ext cx="1179380"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rPr>
                <a:t>千图网</a:t>
              </a:r>
            </a:p>
          </p:txBody>
        </p:sp>
      </p:grpSp>
    </p:spTree>
    <p:extLst>
      <p:ext uri="{BB962C8B-B14F-4D97-AF65-F5344CB8AC3E}">
        <p14:creationId xmlns:p14="http://schemas.microsoft.com/office/powerpoint/2010/main" val="4214876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928231" y="3105833"/>
            <a:ext cx="2879531" cy="646331"/>
          </a:xfrm>
          <a:prstGeom prst="rect">
            <a:avLst/>
          </a:prstGeom>
          <a:noFill/>
        </p:spPr>
        <p:txBody>
          <a:bodyPr wrap="square" rtlCol="0">
            <a:spAutoFit/>
          </a:bodyPr>
          <a:lstStyle/>
          <a:p>
            <a:pPr algn="di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Motivation</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650343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FE987F39-DDBB-4642-A877-5D7F081FA574}"/>
              </a:ext>
            </a:extLst>
          </p:cNvPr>
          <p:cNvSpPr txBox="1"/>
          <p:nvPr/>
        </p:nvSpPr>
        <p:spPr>
          <a:xfrm>
            <a:off x="769278" y="637167"/>
            <a:ext cx="10384592" cy="5909310"/>
          </a:xfrm>
          <a:prstGeom prst="rect">
            <a:avLst/>
          </a:prstGeom>
          <a:noFill/>
        </p:spPr>
        <p:txBody>
          <a:bodyPr wrap="square" rtlCol="0">
            <a:spAutoFit/>
          </a:bodyPr>
          <a:lstStyle/>
          <a:p>
            <a:r>
              <a:rPr lang="zh-CN" altLang="en-US" sz="2400" b="1" dirty="0"/>
              <a:t>目前存在的问题：</a:t>
            </a:r>
            <a:endParaRPr lang="en-US" altLang="zh-CN" sz="2400" b="1" dirty="0"/>
          </a:p>
          <a:p>
            <a:endParaRPr lang="en-US" altLang="zh-CN" sz="2400" b="1" dirty="0"/>
          </a:p>
          <a:p>
            <a:pPr marL="285750" indent="-285750">
              <a:buFont typeface="Arial" panose="020B0604020202020204" pitchFamily="34" charset="0"/>
              <a:buChar char="•"/>
            </a:pPr>
            <a:r>
              <a:rPr lang="zh-CN" altLang="en-US" dirty="0"/>
              <a:t>当前设备的支持接口过多，存在一些固件在不需要一种功能（蓝牙）的时候依然注册了相应的中断处理程序（蓝牙的</a:t>
            </a:r>
            <a:r>
              <a:rPr lang="en-US" altLang="zh-CN" dirty="0" err="1"/>
              <a:t>uart</a:t>
            </a:r>
            <a:r>
              <a:rPr lang="zh-CN" altLang="en-US" dirty="0"/>
              <a:t>响应中断处理程序）</a:t>
            </a:r>
            <a:endParaRPr lang="en-US" altLang="zh-CN" dirty="0"/>
          </a:p>
          <a:p>
            <a:pPr marL="285750" indent="-285750">
              <a:buFont typeface="Arial" panose="020B0604020202020204" pitchFamily="34" charset="0"/>
              <a:buChar char="•"/>
            </a:pPr>
            <a:r>
              <a:rPr lang="zh-CN" altLang="en-US" dirty="0"/>
              <a:t>固件的驱动代码存在</a:t>
            </a:r>
            <a:r>
              <a:rPr lang="en-US" altLang="zh-CN" dirty="0"/>
              <a:t>bug</a:t>
            </a:r>
          </a:p>
          <a:p>
            <a:pPr marL="285750" indent="-285750">
              <a:buFont typeface="Arial" panose="020B0604020202020204" pitchFamily="34" charset="0"/>
              <a:buChar char="•"/>
            </a:pPr>
            <a:r>
              <a:rPr lang="zh-CN" altLang="en-US" dirty="0"/>
              <a:t>尽管已有工作对桌面级、移动端、服务器、</a:t>
            </a:r>
            <a:r>
              <a:rPr lang="en-US" altLang="zh-CN" dirty="0"/>
              <a:t>web</a:t>
            </a:r>
            <a:r>
              <a:rPr lang="zh-CN" altLang="en-US" dirty="0"/>
              <a:t>上的应用有了</a:t>
            </a:r>
            <a:r>
              <a:rPr lang="en-US" altLang="zh-CN" dirty="0"/>
              <a:t>debloat</a:t>
            </a:r>
            <a:r>
              <a:rPr lang="zh-CN" altLang="en-US" dirty="0"/>
              <a:t>方法，但还没有针对嵌入式的</a:t>
            </a:r>
            <a:r>
              <a:rPr lang="en-US" altLang="zh-CN" dirty="0"/>
              <a:t>debloat</a:t>
            </a:r>
            <a:r>
              <a:rPr lang="zh-CN" altLang="en-US" dirty="0"/>
              <a:t>。</a:t>
            </a:r>
            <a:endParaRPr lang="en-US" altLang="zh-CN" dirty="0"/>
          </a:p>
          <a:p>
            <a:pPr marL="285750" indent="-285750">
              <a:buFont typeface="Arial" panose="020B0604020202020204" pitchFamily="34" charset="0"/>
              <a:buChar char="•"/>
            </a:pPr>
            <a:endParaRPr lang="en-US" dirty="0"/>
          </a:p>
          <a:p>
            <a:r>
              <a:rPr lang="zh-CN" altLang="en-US" sz="2400" b="1" dirty="0"/>
              <a:t>适用群体：</a:t>
            </a:r>
            <a:endParaRPr lang="en-US" altLang="zh-CN" sz="2400" b="1" dirty="0"/>
          </a:p>
          <a:p>
            <a:endParaRPr lang="en-US" sz="2400" b="1" dirty="0"/>
          </a:p>
          <a:p>
            <a:pPr marL="285750" indent="-285750">
              <a:buFont typeface="Arial" panose="020B0604020202020204" pitchFamily="34" charset="0"/>
              <a:buChar char="•"/>
            </a:pPr>
            <a:r>
              <a:rPr lang="zh-CN" altLang="en-US" dirty="0"/>
              <a:t>政府、商业用户在收到未开源固件的嵌入式设备需要部署使用但又希望提高安全性的情况下</a:t>
            </a:r>
            <a:endParaRPr lang="en-US" altLang="zh-CN" dirty="0"/>
          </a:p>
          <a:p>
            <a:pPr marL="285750" indent="-285750">
              <a:buFont typeface="Arial" panose="020B0604020202020204" pitchFamily="34" charset="0"/>
              <a:buChar char="•"/>
            </a:pPr>
            <a:r>
              <a:rPr lang="zh-CN" altLang="en-US" dirty="0"/>
              <a:t>一些爱好者希望能够提高设备使用寿命（</a:t>
            </a:r>
            <a:r>
              <a:rPr lang="en-US" altLang="zh-CN" dirty="0"/>
              <a:t>?</a:t>
            </a:r>
            <a:r>
              <a:rPr lang="zh-CN" altLang="en-US" dirty="0"/>
              <a:t>）</a:t>
            </a:r>
            <a:endParaRPr lang="en-US" altLang="zh-CN" dirty="0"/>
          </a:p>
          <a:p>
            <a:pPr marL="285750" indent="-285750">
              <a:buFont typeface="Arial" panose="020B0604020202020204" pitchFamily="34" charset="0"/>
              <a:buChar char="•"/>
            </a:pPr>
            <a:r>
              <a:rPr lang="zh-CN" altLang="en-US" dirty="0"/>
              <a:t>一些有能力制作授权固件但对单个组件或源码缺少支持的系统集成商</a:t>
            </a:r>
            <a:endParaRPr lang="en-US" altLang="zh-CN" dirty="0"/>
          </a:p>
          <a:p>
            <a:pPr marL="285750" indent="-285750">
              <a:buFont typeface="Arial" panose="020B0604020202020204" pitchFamily="34" charset="0"/>
              <a:buChar char="•"/>
            </a:pPr>
            <a:endParaRPr lang="en-US" altLang="zh-CN" dirty="0"/>
          </a:p>
          <a:p>
            <a:r>
              <a:rPr lang="zh-CN" altLang="en-US" sz="2400" b="1" dirty="0">
                <a:effectLst/>
              </a:rPr>
              <a:t>假设：</a:t>
            </a:r>
            <a:endParaRPr lang="en-US" altLang="zh-CN" sz="2400" b="1" dirty="0">
              <a:effectLst/>
            </a:endParaRPr>
          </a:p>
          <a:p>
            <a:endParaRPr lang="zh-CN" altLang="en-US" sz="2400" b="1" dirty="0">
              <a:effectLst/>
            </a:endParaRPr>
          </a:p>
          <a:p>
            <a:r>
              <a:rPr lang="en-US" altLang="zh-CN" dirty="0">
                <a:effectLst/>
              </a:rPr>
              <a:t>1</a:t>
            </a:r>
            <a:r>
              <a:rPr lang="zh-CN" altLang="en-US" dirty="0">
                <a:effectLst/>
              </a:rPr>
              <a:t>、分析师可以访问物理设备进行分析</a:t>
            </a:r>
          </a:p>
          <a:p>
            <a:r>
              <a:rPr lang="en-US" altLang="zh-CN" dirty="0">
                <a:effectLst/>
              </a:rPr>
              <a:t>2</a:t>
            </a:r>
            <a:r>
              <a:rPr lang="zh-CN" altLang="en-US" dirty="0">
                <a:effectLst/>
              </a:rPr>
              <a:t>、分析师可以上传新的，修改过的固件到设备</a:t>
            </a:r>
          </a:p>
          <a:p>
            <a:r>
              <a:rPr lang="en-US" altLang="zh-CN" dirty="0">
                <a:effectLst/>
              </a:rPr>
              <a:t>3</a:t>
            </a:r>
            <a:r>
              <a:rPr lang="zh-CN" altLang="en-US" dirty="0">
                <a:effectLst/>
              </a:rPr>
              <a:t>、分析师可以在运行时捕获设备</a:t>
            </a:r>
            <a:r>
              <a:rPr lang="en-US" altLang="zh-CN" dirty="0">
                <a:effectLst/>
              </a:rPr>
              <a:t>CPU</a:t>
            </a:r>
            <a:r>
              <a:rPr lang="zh-CN" altLang="en-US" dirty="0">
                <a:effectLst/>
              </a:rPr>
              <a:t>和内存的快照。</a:t>
            </a:r>
            <a:endParaRPr lang="en-US" altLang="zh-CN" dirty="0"/>
          </a:p>
        </p:txBody>
      </p:sp>
    </p:spTree>
    <p:extLst>
      <p:ext uri="{BB962C8B-B14F-4D97-AF65-F5344CB8AC3E}">
        <p14:creationId xmlns:p14="http://schemas.microsoft.com/office/powerpoint/2010/main" val="662209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Motivation</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 name="文本框 1">
            <a:extLst>
              <a:ext uri="{FF2B5EF4-FFF2-40B4-BE49-F238E27FC236}">
                <a16:creationId xmlns:a16="http://schemas.microsoft.com/office/drawing/2014/main" id="{FE987F39-DDBB-4642-A877-5D7F081FA574}"/>
              </a:ext>
            </a:extLst>
          </p:cNvPr>
          <p:cNvSpPr txBox="1"/>
          <p:nvPr/>
        </p:nvSpPr>
        <p:spPr>
          <a:xfrm>
            <a:off x="796438" y="1070259"/>
            <a:ext cx="10384592" cy="3970318"/>
          </a:xfrm>
          <a:prstGeom prst="rect">
            <a:avLst/>
          </a:prstGeom>
          <a:noFill/>
        </p:spPr>
        <p:txBody>
          <a:bodyPr wrap="square" rtlCol="0">
            <a:spAutoFit/>
          </a:bodyPr>
          <a:lstStyle/>
          <a:p>
            <a:r>
              <a:rPr lang="zh-CN" altLang="en-US" sz="2400" b="1" dirty="0"/>
              <a:t>提出方法：</a:t>
            </a:r>
            <a:endParaRPr lang="en-US" altLang="zh-CN" sz="2400" b="1" dirty="0"/>
          </a:p>
          <a:p>
            <a:endParaRPr lang="en-US" altLang="zh-CN" sz="2400" b="1" dirty="0"/>
          </a:p>
          <a:p>
            <a:pPr marL="285750" indent="-285750">
              <a:buFont typeface="Arial" panose="020B0604020202020204" pitchFamily="34" charset="0"/>
              <a:buChar char="•"/>
            </a:pPr>
            <a:r>
              <a:rPr lang="zh-CN" altLang="en-US" dirty="0"/>
              <a:t>提出了</a:t>
            </a:r>
            <a:r>
              <a:rPr lang="en-US" altLang="zh-CN" dirty="0" err="1"/>
              <a:t>IRQDebloat</a:t>
            </a:r>
            <a:r>
              <a:rPr lang="zh-CN" altLang="en-US" dirty="0"/>
              <a:t>原型系统，</a:t>
            </a:r>
            <a:r>
              <a:rPr lang="zh-CN" altLang="en-US" dirty="0">
                <a:effectLst/>
              </a:rPr>
              <a:t>一种在本身对于系统的外部输入都是通过中断请求发送的这一理解之上，通过自动固件重写来禁用不需要的硬件特性的系统。</a:t>
            </a:r>
            <a:endParaRPr lang="en-US" altLang="zh-CN" dirty="0">
              <a:effectLst/>
            </a:endParaRPr>
          </a:p>
          <a:p>
            <a:pPr marL="285750" indent="-285750">
              <a:buFont typeface="Arial" panose="020B0604020202020204" pitchFamily="34" charset="0"/>
              <a:buChar char="•"/>
            </a:pPr>
            <a:endParaRPr lang="en-US" altLang="zh-CN" dirty="0">
              <a:effectLst/>
            </a:endParaRPr>
          </a:p>
          <a:p>
            <a:r>
              <a:rPr lang="zh-CN" altLang="en-US" sz="2400" b="1" dirty="0"/>
              <a:t>本文工作：</a:t>
            </a:r>
            <a:endParaRPr lang="en-US" altLang="zh-CN" sz="2400" b="1" dirty="0"/>
          </a:p>
          <a:p>
            <a:endParaRPr lang="en-US" dirty="0"/>
          </a:p>
          <a:p>
            <a:r>
              <a:rPr lang="en-US" altLang="zh-CN" dirty="0">
                <a:effectLst/>
              </a:rPr>
              <a:t>1</a:t>
            </a:r>
            <a:r>
              <a:rPr lang="zh-CN" altLang="en-US" dirty="0">
                <a:effectLst/>
              </a:rPr>
              <a:t>、实现了</a:t>
            </a:r>
            <a:r>
              <a:rPr lang="en-US" altLang="zh-CN" dirty="0" err="1">
                <a:effectLst/>
              </a:rPr>
              <a:t>IRQDebloat</a:t>
            </a:r>
            <a:r>
              <a:rPr lang="zh-CN" altLang="en-US" dirty="0">
                <a:effectLst/>
              </a:rPr>
              <a:t>原型系统</a:t>
            </a:r>
            <a:endParaRPr lang="en-US" altLang="zh-CN" dirty="0">
              <a:effectLst/>
            </a:endParaRPr>
          </a:p>
          <a:p>
            <a:r>
              <a:rPr lang="en-US" dirty="0"/>
              <a:t>2</a:t>
            </a:r>
            <a:r>
              <a:rPr lang="zh-CN" altLang="en-US" dirty="0"/>
              <a:t>、提出差分</a:t>
            </a:r>
            <a:r>
              <a:rPr lang="en-US" altLang="zh-CN" dirty="0"/>
              <a:t>trace</a:t>
            </a:r>
            <a:r>
              <a:rPr lang="zh-CN" altLang="en-US" dirty="0"/>
              <a:t>分析方法</a:t>
            </a:r>
            <a:endParaRPr lang="en-US" altLang="zh-CN" dirty="0"/>
          </a:p>
          <a:p>
            <a:r>
              <a:rPr lang="en-US" dirty="0"/>
              <a:t>3</a:t>
            </a:r>
            <a:r>
              <a:rPr lang="zh-CN" altLang="en-US" dirty="0"/>
              <a:t>、在两种</a:t>
            </a:r>
            <a:r>
              <a:rPr lang="en-US" altLang="zh-CN" dirty="0"/>
              <a:t>CPU</a:t>
            </a:r>
            <a:r>
              <a:rPr lang="zh-CN" altLang="en-US" dirty="0"/>
              <a:t>架构、四种操作系统和</a:t>
            </a:r>
            <a:r>
              <a:rPr lang="en-US" altLang="zh-CN" dirty="0"/>
              <a:t>7</a:t>
            </a:r>
            <a:r>
              <a:rPr lang="zh-CN" altLang="en-US" dirty="0"/>
              <a:t>种不同的嵌入式</a:t>
            </a:r>
            <a:r>
              <a:rPr lang="en-US" altLang="zh-CN" dirty="0"/>
              <a:t>SoC</a:t>
            </a:r>
            <a:r>
              <a:rPr lang="zh-CN" altLang="en-US" dirty="0"/>
              <a:t>平台上测试他们的系统，并发现它能够成功枚举和识别所有注册过的中断处理程序</a:t>
            </a:r>
            <a:endParaRPr lang="en-US" altLang="zh-CN" dirty="0"/>
          </a:p>
          <a:p>
            <a:r>
              <a:rPr lang="en-US" dirty="0"/>
              <a:t>4</a:t>
            </a:r>
            <a:r>
              <a:rPr lang="zh-CN" altLang="en-US" dirty="0"/>
              <a:t>、</a:t>
            </a:r>
            <a:r>
              <a:rPr lang="zh-CN" altLang="en-US" dirty="0">
                <a:effectLst/>
              </a:rPr>
              <a:t>在</a:t>
            </a:r>
            <a:r>
              <a:rPr lang="en-US" altLang="zh-CN" dirty="0">
                <a:effectLst/>
              </a:rPr>
              <a:t>Steam Link</a:t>
            </a:r>
            <a:r>
              <a:rPr lang="zh-CN" altLang="en-US" dirty="0">
                <a:effectLst/>
              </a:rPr>
              <a:t>上，他们调查了攻击面并发现禁用选定的外设可以阻止在过去五年中</a:t>
            </a:r>
            <a:r>
              <a:rPr lang="en-US" altLang="zh-CN" dirty="0">
                <a:effectLst/>
              </a:rPr>
              <a:t>Linux</a:t>
            </a:r>
            <a:r>
              <a:rPr lang="zh-CN" altLang="en-US" dirty="0">
                <a:effectLst/>
              </a:rPr>
              <a:t>内核中发现的多达</a:t>
            </a:r>
            <a:r>
              <a:rPr lang="en-US" altLang="zh-CN" dirty="0">
                <a:effectLst/>
              </a:rPr>
              <a:t>44</a:t>
            </a:r>
            <a:r>
              <a:rPr lang="zh-CN" altLang="en-US" dirty="0">
                <a:effectLst/>
              </a:rPr>
              <a:t>个</a:t>
            </a:r>
            <a:r>
              <a:rPr lang="en-US" altLang="zh-CN" dirty="0" err="1">
                <a:effectLst/>
              </a:rPr>
              <a:t>cve</a:t>
            </a:r>
            <a:r>
              <a:rPr lang="zh-CN" altLang="en-US" dirty="0">
                <a:effectLst/>
              </a:rPr>
              <a:t>。</a:t>
            </a:r>
            <a:endParaRPr lang="en-US" dirty="0"/>
          </a:p>
        </p:txBody>
      </p:sp>
    </p:spTree>
    <p:extLst>
      <p:ext uri="{BB962C8B-B14F-4D97-AF65-F5344CB8AC3E}">
        <p14:creationId xmlns:p14="http://schemas.microsoft.com/office/powerpoint/2010/main" val="1265844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a:extLst>
              <a:ext uri="{FF2B5EF4-FFF2-40B4-BE49-F238E27FC236}">
                <a16:creationId xmlns:a16="http://schemas.microsoft.com/office/drawing/2014/main" id="{FE13E3AC-E961-1340-9581-E9D79D3B6613}"/>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 name="PA-1">
            <a:extLst>
              <a:ext uri="{FF2B5EF4-FFF2-40B4-BE49-F238E27FC236}">
                <a16:creationId xmlns:a16="http://schemas.microsoft.com/office/drawing/2014/main" id="{6D87540F-492D-1B4C-A0F9-E77465F50F3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4" name="PA-1">
            <a:extLst>
              <a:ext uri="{FF2B5EF4-FFF2-40B4-BE49-F238E27FC236}">
                <a16:creationId xmlns:a16="http://schemas.microsoft.com/office/drawing/2014/main" id="{E5C49270-FE22-EE45-A4D8-C3136C10A3B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5" name="椭圆 4">
            <a:extLst>
              <a:ext uri="{FF2B5EF4-FFF2-40B4-BE49-F238E27FC236}">
                <a16:creationId xmlns:a16="http://schemas.microsoft.com/office/drawing/2014/main" id="{DF1B6EEE-F435-2C48-A0BB-7FDA07B65D70}"/>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7D8D43A-FD12-034D-8F4E-BC6C696A7837}"/>
              </a:ext>
            </a:extLst>
          </p:cNvPr>
          <p:cNvSpPr txBox="1"/>
          <p:nvPr/>
        </p:nvSpPr>
        <p:spPr>
          <a:xfrm>
            <a:off x="2384238" y="2767280"/>
            <a:ext cx="1773294" cy="1323439"/>
          </a:xfrm>
          <a:prstGeom prst="rect">
            <a:avLst/>
          </a:prstGeom>
          <a:noFill/>
        </p:spPr>
        <p:txBody>
          <a:bodyPr wrap="square" rtlCol="0">
            <a:spAutoFit/>
          </a:bodyPr>
          <a:lstStyle/>
          <a:p>
            <a:pPr algn="ctr"/>
            <a:r>
              <a:rPr lang="en-US" altLang="zh-CN"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8000" spc="3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TextBox 7">
            <a:extLst>
              <a:ext uri="{FF2B5EF4-FFF2-40B4-BE49-F238E27FC236}">
                <a16:creationId xmlns:a16="http://schemas.microsoft.com/office/drawing/2014/main" id="{9C6A1604-F663-0442-B491-30D5FF587C67}"/>
              </a:ext>
            </a:extLst>
          </p:cNvPr>
          <p:cNvSpPr txBox="1"/>
          <p:nvPr/>
        </p:nvSpPr>
        <p:spPr>
          <a:xfrm>
            <a:off x="6928231" y="3105833"/>
            <a:ext cx="2879531" cy="646331"/>
          </a:xfrm>
          <a:prstGeom prst="rect">
            <a:avLst/>
          </a:prstGeom>
          <a:noFill/>
        </p:spPr>
        <p:txBody>
          <a:bodyPr wrap="square" rtlCol="0">
            <a:spAutoFit/>
          </a:bodyPr>
          <a:lstStyle/>
          <a:p>
            <a:pPr algn="just"/>
            <a:r>
              <a:rPr lang="en-US" altLang="zh-CN" sz="3600" dirty="0">
                <a:latin typeface="思源黑体" panose="020B0500000000000000" pitchFamily="34" charset="-122"/>
                <a:ea typeface="思源黑体" panose="020B0500000000000000" pitchFamily="34" charset="-122"/>
                <a:sym typeface="思源黑体" panose="020B0500000000000000" pitchFamily="34" charset="-122"/>
              </a:rPr>
              <a:t>Overview</a:t>
            </a:r>
            <a:endParaRPr lang="zh-CN" altLang="en-US"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PA-椭圆 21">
            <a:extLst>
              <a:ext uri="{FF2B5EF4-FFF2-40B4-BE49-F238E27FC236}">
                <a16:creationId xmlns:a16="http://schemas.microsoft.com/office/drawing/2014/main" id="{C9150502-3294-7640-A9CC-718933E35675}"/>
              </a:ext>
            </a:extLst>
          </p:cNvPr>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PA-椭圆 21">
            <a:extLst>
              <a:ext uri="{FF2B5EF4-FFF2-40B4-BE49-F238E27FC236}">
                <a16:creationId xmlns:a16="http://schemas.microsoft.com/office/drawing/2014/main" id="{6E887269-C9C3-4148-86CB-80088D66E556}"/>
              </a:ext>
            </a:extLst>
          </p:cNvPr>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PA-椭圆 21">
            <a:extLst>
              <a:ext uri="{FF2B5EF4-FFF2-40B4-BE49-F238E27FC236}">
                <a16:creationId xmlns:a16="http://schemas.microsoft.com/office/drawing/2014/main" id="{EDFA5ED3-91DC-D04B-A1EF-8480353278DE}"/>
              </a:ext>
            </a:extLst>
          </p:cNvPr>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PA-椭圆 21">
            <a:extLst>
              <a:ext uri="{FF2B5EF4-FFF2-40B4-BE49-F238E27FC236}">
                <a16:creationId xmlns:a16="http://schemas.microsoft.com/office/drawing/2014/main" id="{4B5968F1-B3F0-D64A-B078-86501260826A}"/>
              </a:ext>
            </a:extLst>
          </p:cNvPr>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3451110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A9208AC-936A-4A95-A2E2-B8F1BE108AEA}"/>
              </a:ext>
            </a:extLst>
          </p:cNvPr>
          <p:cNvGrpSpPr/>
          <p:nvPr/>
        </p:nvGrpSpPr>
        <p:grpSpPr>
          <a:xfrm>
            <a:off x="-278512" y="-304800"/>
            <a:ext cx="15594330" cy="9725644"/>
            <a:chOff x="-278512" y="-304800"/>
            <a:chExt cx="15594330" cy="9725644"/>
          </a:xfrm>
        </p:grpSpPr>
        <p:grpSp>
          <p:nvGrpSpPr>
            <p:cNvPr id="30" name="组合 29">
              <a:extLst>
                <a:ext uri="{FF2B5EF4-FFF2-40B4-BE49-F238E27FC236}">
                  <a16:creationId xmlns:a16="http://schemas.microsoft.com/office/drawing/2014/main" id="{8AA6591A-7549-424E-9F3C-3381A59EEE1A}"/>
                </a:ext>
              </a:extLst>
            </p:cNvPr>
            <p:cNvGrpSpPr/>
            <p:nvPr/>
          </p:nvGrpSpPr>
          <p:grpSpPr>
            <a:xfrm>
              <a:off x="-278512" y="-304800"/>
              <a:ext cx="1713230" cy="1708609"/>
              <a:chOff x="-214630" y="0"/>
              <a:chExt cx="6971030" cy="6952226"/>
            </a:xfrm>
          </p:grpSpPr>
          <p:sp>
            <p:nvSpPr>
              <p:cNvPr id="37" name="PA-1">
                <a:extLst>
                  <a:ext uri="{FF2B5EF4-FFF2-40B4-BE49-F238E27FC236}">
                    <a16:creationId xmlns:a16="http://schemas.microsoft.com/office/drawing/2014/main" id="{77068CB9-FD49-4A44-B840-E6135BDF231F}"/>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8" name="PA-1">
                <a:extLst>
                  <a:ext uri="{FF2B5EF4-FFF2-40B4-BE49-F238E27FC236}">
                    <a16:creationId xmlns:a16="http://schemas.microsoft.com/office/drawing/2014/main" id="{F2A687FF-AE4A-44F3-B528-7B423E7BB89A}"/>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9" name="PA-1">
                <a:extLst>
                  <a:ext uri="{FF2B5EF4-FFF2-40B4-BE49-F238E27FC236}">
                    <a16:creationId xmlns:a16="http://schemas.microsoft.com/office/drawing/2014/main" id="{0AB4CE89-23F6-4B0B-9904-A2E92ED9F91E}"/>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1" name="文本框 30">
              <a:extLst>
                <a:ext uri="{FF2B5EF4-FFF2-40B4-BE49-F238E27FC236}">
                  <a16:creationId xmlns:a16="http://schemas.microsoft.com/office/drawing/2014/main" id="{D8C49465-8639-40CF-B17C-373FA6050E64}"/>
                </a:ext>
              </a:extLst>
            </p:cNvPr>
            <p:cNvSpPr txBox="1"/>
            <p:nvPr/>
          </p:nvSpPr>
          <p:spPr>
            <a:xfrm>
              <a:off x="578103" y="196612"/>
              <a:ext cx="2284576" cy="461665"/>
            </a:xfrm>
            <a:prstGeom prst="rect">
              <a:avLst/>
            </a:prstGeom>
            <a:solidFill>
              <a:schemeClr val="bg1"/>
            </a:solidFill>
          </p:spPr>
          <p:txBody>
            <a:bodyPr wrap="square" rtlCol="0">
              <a:spAutoFit/>
            </a:bodyPr>
            <a:lstStyle/>
            <a:p>
              <a:r>
                <a:rPr lang="en-US" altLang="zh-CN" sz="2400" dirty="0">
                  <a:latin typeface="思源黑体" panose="020B0500000000000000" pitchFamily="34" charset="-122"/>
                  <a:ea typeface="思源黑体" panose="020B0500000000000000" pitchFamily="34" charset="-122"/>
                  <a:cs typeface="+mn-ea"/>
                  <a:sym typeface="思源黑体" panose="020B0500000000000000" pitchFamily="34" charset="-122"/>
                </a:rPr>
                <a:t>Overview</a:t>
              </a:r>
              <a:endParaRPr lang="zh-CN" altLang="en-US" sz="1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32" name="组合 31">
              <a:extLst>
                <a:ext uri="{FF2B5EF4-FFF2-40B4-BE49-F238E27FC236}">
                  <a16:creationId xmlns:a16="http://schemas.microsoft.com/office/drawing/2014/main" id="{4448268C-254A-4624-86B7-98E2397726F6}"/>
                </a:ext>
              </a:extLst>
            </p:cNvPr>
            <p:cNvGrpSpPr/>
            <p:nvPr/>
          </p:nvGrpSpPr>
          <p:grpSpPr>
            <a:xfrm>
              <a:off x="7277100" y="1403809"/>
              <a:ext cx="8038718" cy="8017035"/>
              <a:chOff x="-214630" y="0"/>
              <a:chExt cx="6971030" cy="6952226"/>
            </a:xfrm>
          </p:grpSpPr>
          <p:sp>
            <p:nvSpPr>
              <p:cNvPr id="34" name="PA-1">
                <a:extLst>
                  <a:ext uri="{FF2B5EF4-FFF2-40B4-BE49-F238E27FC236}">
                    <a16:creationId xmlns:a16="http://schemas.microsoft.com/office/drawing/2014/main" id="{D38F0248-0C0E-4D47-991A-4EC68B5F27A7}"/>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5" name="PA-1">
                <a:extLst>
                  <a:ext uri="{FF2B5EF4-FFF2-40B4-BE49-F238E27FC236}">
                    <a16:creationId xmlns:a16="http://schemas.microsoft.com/office/drawing/2014/main" id="{71D42D53-3C7D-44FC-9777-FA1E4ACAEB04}"/>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sp>
            <p:nvSpPr>
              <p:cNvPr id="36" name="PA-1">
                <a:extLst>
                  <a:ext uri="{FF2B5EF4-FFF2-40B4-BE49-F238E27FC236}">
                    <a16:creationId xmlns:a16="http://schemas.microsoft.com/office/drawing/2014/main" id="{338D16BF-B7B4-4A68-AD6E-0E89CC382FAD}"/>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latin typeface="思源黑体" panose="020B0500000000000000" pitchFamily="34" charset="-122"/>
                  <a:ea typeface="思源黑体" panose="020B0500000000000000" pitchFamily="34" charset="-122"/>
                  <a:cs typeface="OPPOSans B" panose="00020600040101010101" pitchFamily="18" charset="-122"/>
                  <a:sym typeface="思源黑体" panose="020B0500000000000000" pitchFamily="34" charset="-122"/>
                </a:endParaRPr>
              </a:p>
            </p:txBody>
          </p:sp>
        </p:grpSp>
        <p:sp>
          <p:nvSpPr>
            <p:cNvPr id="33" name="矩形 32">
              <a:extLst>
                <a:ext uri="{FF2B5EF4-FFF2-40B4-BE49-F238E27FC236}">
                  <a16:creationId xmlns:a16="http://schemas.microsoft.com/office/drawing/2014/main" id="{69CE3057-D808-417D-B7B6-2EAF3967255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4" name="图片 3">
            <a:extLst>
              <a:ext uri="{FF2B5EF4-FFF2-40B4-BE49-F238E27FC236}">
                <a16:creationId xmlns:a16="http://schemas.microsoft.com/office/drawing/2014/main" id="{F9C23245-3810-4A24-A77E-2E4193300BFA}"/>
              </a:ext>
            </a:extLst>
          </p:cNvPr>
          <p:cNvPicPr>
            <a:picLocks noChangeAspect="1"/>
          </p:cNvPicPr>
          <p:nvPr/>
        </p:nvPicPr>
        <p:blipFill>
          <a:blip r:embed="rId9"/>
          <a:stretch>
            <a:fillRect/>
          </a:stretch>
        </p:blipFill>
        <p:spPr>
          <a:xfrm>
            <a:off x="22890" y="3828005"/>
            <a:ext cx="12192000" cy="2623595"/>
          </a:xfrm>
          <a:prstGeom prst="rect">
            <a:avLst/>
          </a:prstGeom>
        </p:spPr>
      </p:pic>
      <p:sp>
        <p:nvSpPr>
          <p:cNvPr id="5" name="文本框 4">
            <a:extLst>
              <a:ext uri="{FF2B5EF4-FFF2-40B4-BE49-F238E27FC236}">
                <a16:creationId xmlns:a16="http://schemas.microsoft.com/office/drawing/2014/main" id="{E329FA89-57CA-4B8D-9B6F-CBD19CDB4D20}"/>
              </a:ext>
            </a:extLst>
          </p:cNvPr>
          <p:cNvSpPr txBox="1"/>
          <p:nvPr/>
        </p:nvSpPr>
        <p:spPr>
          <a:xfrm>
            <a:off x="1434718" y="1238191"/>
            <a:ext cx="8038718"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从嵌入式设备中获取</a:t>
            </a:r>
            <a:r>
              <a:rPr lang="en-US" altLang="zh-CN" dirty="0"/>
              <a:t>CPU</a:t>
            </a:r>
            <a:r>
              <a:rPr lang="zh-CN" altLang="en-US" dirty="0"/>
              <a:t>和内存状态快照转发到</a:t>
            </a:r>
            <a:r>
              <a:rPr lang="en-US" altLang="zh-CN" dirty="0"/>
              <a:t>PANDA</a:t>
            </a:r>
          </a:p>
          <a:p>
            <a:pPr marL="285750" indent="-285750">
              <a:buFont typeface="Arial" panose="020B0604020202020204" pitchFamily="34" charset="0"/>
              <a:buChar char="•"/>
            </a:pPr>
            <a:r>
              <a:rPr lang="zh-CN" altLang="en-US" dirty="0"/>
              <a:t>在</a:t>
            </a:r>
            <a:r>
              <a:rPr lang="en-US" altLang="zh-CN" dirty="0"/>
              <a:t>PANDA</a:t>
            </a:r>
            <a:r>
              <a:rPr lang="zh-CN" altLang="en-US" dirty="0"/>
              <a:t>中触发中断并</a:t>
            </a:r>
            <a:r>
              <a:rPr lang="en-US" altLang="zh-CN" dirty="0"/>
              <a:t>fuzz MMIO</a:t>
            </a:r>
            <a:r>
              <a:rPr lang="zh-CN" altLang="en-US" dirty="0"/>
              <a:t>收集</a:t>
            </a:r>
            <a:r>
              <a:rPr lang="en-US" altLang="zh-CN" dirty="0"/>
              <a:t>trace</a:t>
            </a:r>
          </a:p>
          <a:p>
            <a:pPr marL="285750" indent="-285750">
              <a:buFont typeface="Arial" panose="020B0604020202020204" pitchFamily="34" charset="0"/>
              <a:buChar char="•"/>
            </a:pPr>
            <a:r>
              <a:rPr lang="zh-CN" altLang="en-US" dirty="0"/>
              <a:t>对收集到的</a:t>
            </a:r>
            <a:r>
              <a:rPr lang="en-US" altLang="zh-CN" dirty="0"/>
              <a:t>trace</a:t>
            </a:r>
            <a:r>
              <a:rPr lang="zh-CN" altLang="en-US" dirty="0"/>
              <a:t>做差异分析从而遍历已注册</a:t>
            </a:r>
            <a:r>
              <a:rPr lang="en-US" altLang="zh-CN" dirty="0"/>
              <a:t>IRQ</a:t>
            </a:r>
            <a:r>
              <a:rPr lang="zh-CN" altLang="en-US" dirty="0"/>
              <a:t>处理程序</a:t>
            </a:r>
            <a:endParaRPr lang="en-US" altLang="zh-CN" dirty="0"/>
          </a:p>
          <a:p>
            <a:pPr marL="285750" indent="-285750">
              <a:buFont typeface="Arial" panose="020B0604020202020204" pitchFamily="34" charset="0"/>
              <a:buChar char="•"/>
            </a:pPr>
            <a:r>
              <a:rPr lang="zh-CN" altLang="en-US" dirty="0"/>
              <a:t>对设备二进制文件做</a:t>
            </a:r>
            <a:r>
              <a:rPr lang="en-US" altLang="zh-CN" dirty="0"/>
              <a:t>patch</a:t>
            </a:r>
            <a:r>
              <a:rPr lang="zh-CN" altLang="en-US" dirty="0"/>
              <a:t>禁用对应的</a:t>
            </a:r>
            <a:r>
              <a:rPr lang="en-US" altLang="zh-CN" dirty="0"/>
              <a:t>IRQ handler</a:t>
            </a:r>
          </a:p>
          <a:p>
            <a:pPr marL="285750" indent="-285750">
              <a:buFont typeface="Arial" panose="020B0604020202020204" pitchFamily="34" charset="0"/>
              <a:buChar char="•"/>
            </a:pPr>
            <a:r>
              <a:rPr lang="zh-CN" altLang="en-US" dirty="0"/>
              <a:t>重新烧录回设备并看是否已禁用不必要的处理程序</a:t>
            </a:r>
            <a:endParaRPr lang="en-US" dirty="0"/>
          </a:p>
        </p:txBody>
      </p:sp>
    </p:spTree>
    <p:extLst>
      <p:ext uri="{BB962C8B-B14F-4D97-AF65-F5344CB8AC3E}">
        <p14:creationId xmlns:p14="http://schemas.microsoft.com/office/powerpoint/2010/main" val="3774585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D22F94DD-1CAD-4B6F-940D-781F271F820F"/>
  <p:tag name="ISPRINGONLINEFOLDERID" val="0"/>
  <p:tag name="ISPRINGONLINEFOLDERPATH" val="内容列表"/>
  <p:tag name="ISPRINGCLOUDFOLDERID" val="0"/>
  <p:tag name="ISPRINGCLOUDFOLDERPATH" val="资源库"/>
  <p:tag name="ISPRING_OUTPUT_FOLDER" val="C:\Users\corden\Desktop"/>
  <p:tag name="ISPRING_PRESENTATION_TITLE" val="演示文稿2"/>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Lst>
</file>

<file path=ppt/tags/tag121.xml><?xml version="1.0" encoding="utf-8"?>
<p:tagLst xmlns:a="http://schemas.openxmlformats.org/drawingml/2006/main" xmlns:r="http://schemas.openxmlformats.org/officeDocument/2006/relationships" xmlns:p="http://schemas.openxmlformats.org/presentationml/2006/main">
  <p:tag name="PA" val="v5.2.9"/>
</p:tagLst>
</file>

<file path=ppt/tags/tag122.xml><?xml version="1.0" encoding="utf-8"?>
<p:tagLst xmlns:a="http://schemas.openxmlformats.org/drawingml/2006/main" xmlns:r="http://schemas.openxmlformats.org/officeDocument/2006/relationships" xmlns:p="http://schemas.openxmlformats.org/presentationml/2006/main">
  <p:tag name="PA" val="v5.2.9"/>
</p:tagLst>
</file>

<file path=ppt/tags/tag123.xml><?xml version="1.0" encoding="utf-8"?>
<p:tagLst xmlns:a="http://schemas.openxmlformats.org/drawingml/2006/main" xmlns:r="http://schemas.openxmlformats.org/officeDocument/2006/relationships" xmlns:p="http://schemas.openxmlformats.org/presentationml/2006/main">
  <p:tag name="PA" val="v5.2.9"/>
</p:tagLst>
</file>

<file path=ppt/tags/tag124.xml><?xml version="1.0" encoding="utf-8"?>
<p:tagLst xmlns:a="http://schemas.openxmlformats.org/drawingml/2006/main" xmlns:r="http://schemas.openxmlformats.org/officeDocument/2006/relationships" xmlns:p="http://schemas.openxmlformats.org/presentationml/2006/main">
  <p:tag name="PA" val="v5.2.9"/>
</p:tagLst>
</file>

<file path=ppt/tags/tag125.xml><?xml version="1.0" encoding="utf-8"?>
<p:tagLst xmlns:a="http://schemas.openxmlformats.org/drawingml/2006/main" xmlns:r="http://schemas.openxmlformats.org/officeDocument/2006/relationships" xmlns:p="http://schemas.openxmlformats.org/presentationml/2006/main">
  <p:tag name="PA" val="v5.2.9"/>
</p:tagLst>
</file>

<file path=ppt/tags/tag126.xml><?xml version="1.0" encoding="utf-8"?>
<p:tagLst xmlns:a="http://schemas.openxmlformats.org/drawingml/2006/main" xmlns:r="http://schemas.openxmlformats.org/officeDocument/2006/relationships" xmlns:p="http://schemas.openxmlformats.org/presentationml/2006/main">
  <p:tag name="PA" val="v5.2.9"/>
</p:tagLst>
</file>

<file path=ppt/tags/tag127.xml><?xml version="1.0" encoding="utf-8"?>
<p:tagLst xmlns:a="http://schemas.openxmlformats.org/drawingml/2006/main" xmlns:r="http://schemas.openxmlformats.org/officeDocument/2006/relationships" xmlns:p="http://schemas.openxmlformats.org/presentationml/2006/main">
  <p:tag name="PA" val="v5.2.9"/>
</p:tagLst>
</file>

<file path=ppt/tags/tag128.xml><?xml version="1.0" encoding="utf-8"?>
<p:tagLst xmlns:a="http://schemas.openxmlformats.org/drawingml/2006/main" xmlns:r="http://schemas.openxmlformats.org/officeDocument/2006/relationships" xmlns:p="http://schemas.openxmlformats.org/presentationml/2006/main">
  <p:tag name="PA" val="v5.2.9"/>
</p:tagLst>
</file>

<file path=ppt/tags/tag129.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9"/>
</p:tagLst>
</file>

<file path=ppt/tags/tag131.xml><?xml version="1.0" encoding="utf-8"?>
<p:tagLst xmlns:a="http://schemas.openxmlformats.org/drawingml/2006/main" xmlns:r="http://schemas.openxmlformats.org/officeDocument/2006/relationships" xmlns:p="http://schemas.openxmlformats.org/presentationml/2006/main">
  <p:tag name="PA" val="v5.2.9"/>
</p:tagLst>
</file>

<file path=ppt/tags/tag132.xml><?xml version="1.0" encoding="utf-8"?>
<p:tagLst xmlns:a="http://schemas.openxmlformats.org/drawingml/2006/main" xmlns:r="http://schemas.openxmlformats.org/officeDocument/2006/relationships" xmlns:p="http://schemas.openxmlformats.org/presentationml/2006/main">
  <p:tag name="PA" val="v5.2.9"/>
</p:tagLst>
</file>

<file path=ppt/tags/tag133.xml><?xml version="1.0" encoding="utf-8"?>
<p:tagLst xmlns:a="http://schemas.openxmlformats.org/drawingml/2006/main" xmlns:r="http://schemas.openxmlformats.org/officeDocument/2006/relationships" xmlns:p="http://schemas.openxmlformats.org/presentationml/2006/main">
  <p:tag name="PA" val="v5.2.9"/>
</p:tagLst>
</file>

<file path=ppt/tags/tag134.xml><?xml version="1.0" encoding="utf-8"?>
<p:tagLst xmlns:a="http://schemas.openxmlformats.org/drawingml/2006/main" xmlns:r="http://schemas.openxmlformats.org/officeDocument/2006/relationships" xmlns:p="http://schemas.openxmlformats.org/presentationml/2006/main">
  <p:tag name="PA" val="v5.2.9"/>
</p:tagLst>
</file>

<file path=ppt/tags/tag135.xml><?xml version="1.0" encoding="utf-8"?>
<p:tagLst xmlns:a="http://schemas.openxmlformats.org/drawingml/2006/main" xmlns:r="http://schemas.openxmlformats.org/officeDocument/2006/relationships" xmlns:p="http://schemas.openxmlformats.org/presentationml/2006/main">
  <p:tag name="PA" val="v5.2.9"/>
</p:tagLst>
</file>

<file path=ppt/tags/tag136.xml><?xml version="1.0" encoding="utf-8"?>
<p:tagLst xmlns:a="http://schemas.openxmlformats.org/drawingml/2006/main" xmlns:r="http://schemas.openxmlformats.org/officeDocument/2006/relationships" xmlns:p="http://schemas.openxmlformats.org/presentationml/2006/main">
  <p:tag name="PA" val="v5.2.9"/>
</p:tagLst>
</file>

<file path=ppt/tags/tag137.xml><?xml version="1.0" encoding="utf-8"?>
<p:tagLst xmlns:a="http://schemas.openxmlformats.org/drawingml/2006/main" xmlns:r="http://schemas.openxmlformats.org/officeDocument/2006/relationships" xmlns:p="http://schemas.openxmlformats.org/presentationml/2006/main">
  <p:tag name="PA" val="v5.2.9"/>
</p:tagLst>
</file>

<file path=ppt/tags/tag138.xml><?xml version="1.0" encoding="utf-8"?>
<p:tagLst xmlns:a="http://schemas.openxmlformats.org/drawingml/2006/main" xmlns:r="http://schemas.openxmlformats.org/officeDocument/2006/relationships" xmlns:p="http://schemas.openxmlformats.org/presentationml/2006/main">
  <p:tag name="PA" val="v5.2.9"/>
</p:tagLst>
</file>

<file path=ppt/tags/tag139.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9"/>
</p:tagLst>
</file>

<file path=ppt/tags/tag141.xml><?xml version="1.0" encoding="utf-8"?>
<p:tagLst xmlns:a="http://schemas.openxmlformats.org/drawingml/2006/main" xmlns:r="http://schemas.openxmlformats.org/officeDocument/2006/relationships" xmlns:p="http://schemas.openxmlformats.org/presentationml/2006/main">
  <p:tag name="PA" val="v5.2.9"/>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5.2.9"/>
</p:tagLst>
</file>

<file path=ppt/tags/tag165.xml><?xml version="1.0" encoding="utf-8"?>
<p:tagLst xmlns:a="http://schemas.openxmlformats.org/drawingml/2006/main" xmlns:r="http://schemas.openxmlformats.org/officeDocument/2006/relationships" xmlns:p="http://schemas.openxmlformats.org/presentationml/2006/main">
  <p:tag name="PA" val="v5.2.9"/>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PA" val="v5.2.9"/>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190.xml><?xml version="1.0" encoding="utf-8"?>
<p:tagLst xmlns:a="http://schemas.openxmlformats.org/drawingml/2006/main" xmlns:r="http://schemas.openxmlformats.org/officeDocument/2006/relationships" xmlns:p="http://schemas.openxmlformats.org/presentationml/2006/main">
  <p:tag name="PA" val="v5.2.9"/>
</p:tagLst>
</file>

<file path=ppt/tags/tag191.xml><?xml version="1.0" encoding="utf-8"?>
<p:tagLst xmlns:a="http://schemas.openxmlformats.org/drawingml/2006/main" xmlns:r="http://schemas.openxmlformats.org/officeDocument/2006/relationships" xmlns:p="http://schemas.openxmlformats.org/presentationml/2006/main">
  <p:tag name="PA" val="v5.2.9"/>
</p:tagLst>
</file>

<file path=ppt/tags/tag192.xml><?xml version="1.0" encoding="utf-8"?>
<p:tagLst xmlns:a="http://schemas.openxmlformats.org/drawingml/2006/main" xmlns:r="http://schemas.openxmlformats.org/officeDocument/2006/relationships" xmlns:p="http://schemas.openxmlformats.org/presentationml/2006/main">
  <p:tag name="PA" val="v5.2.9"/>
</p:tagLst>
</file>

<file path=ppt/tags/tag193.xml><?xml version="1.0" encoding="utf-8"?>
<p:tagLst xmlns:a="http://schemas.openxmlformats.org/drawingml/2006/main" xmlns:r="http://schemas.openxmlformats.org/officeDocument/2006/relationships" xmlns:p="http://schemas.openxmlformats.org/presentationml/2006/main">
  <p:tag name="PA" val="v5.2.9"/>
</p:tagLst>
</file>

<file path=ppt/tags/tag194.xml><?xml version="1.0" encoding="utf-8"?>
<p:tagLst xmlns:a="http://schemas.openxmlformats.org/drawingml/2006/main" xmlns:r="http://schemas.openxmlformats.org/officeDocument/2006/relationships" xmlns:p="http://schemas.openxmlformats.org/presentationml/2006/main">
  <p:tag name="PA" val="v5.2.9"/>
</p:tagLst>
</file>

<file path=ppt/tags/tag195.xml><?xml version="1.0" encoding="utf-8"?>
<p:tagLst xmlns:a="http://schemas.openxmlformats.org/drawingml/2006/main" xmlns:r="http://schemas.openxmlformats.org/officeDocument/2006/relationships" xmlns:p="http://schemas.openxmlformats.org/presentationml/2006/main">
  <p:tag name="PA" val="v5.2.9"/>
</p:tagLst>
</file>

<file path=ppt/tags/tag196.xml><?xml version="1.0" encoding="utf-8"?>
<p:tagLst xmlns:a="http://schemas.openxmlformats.org/drawingml/2006/main" xmlns:r="http://schemas.openxmlformats.org/officeDocument/2006/relationships" xmlns:p="http://schemas.openxmlformats.org/presentationml/2006/main">
  <p:tag name="PA" val="v5.2.9"/>
</p:tagLst>
</file>

<file path=ppt/tags/tag197.xml><?xml version="1.0" encoding="utf-8"?>
<p:tagLst xmlns:a="http://schemas.openxmlformats.org/drawingml/2006/main" xmlns:r="http://schemas.openxmlformats.org/officeDocument/2006/relationships" xmlns:p="http://schemas.openxmlformats.org/presentationml/2006/main">
  <p:tag name="PA" val="v5.2.9"/>
</p:tagLst>
</file>

<file path=ppt/tags/tag198.xml><?xml version="1.0" encoding="utf-8"?>
<p:tagLst xmlns:a="http://schemas.openxmlformats.org/drawingml/2006/main" xmlns:r="http://schemas.openxmlformats.org/officeDocument/2006/relationships" xmlns:p="http://schemas.openxmlformats.org/presentationml/2006/main">
  <p:tag name="PA" val="v5.2.9"/>
</p:tagLst>
</file>

<file path=ppt/tags/tag19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00.xml><?xml version="1.0" encoding="utf-8"?>
<p:tagLst xmlns:a="http://schemas.openxmlformats.org/drawingml/2006/main" xmlns:r="http://schemas.openxmlformats.org/officeDocument/2006/relationships" xmlns:p="http://schemas.openxmlformats.org/presentationml/2006/main">
  <p:tag name="PA" val="v5.2.9"/>
</p:tagLst>
</file>

<file path=ppt/tags/tag201.xml><?xml version="1.0" encoding="utf-8"?>
<p:tagLst xmlns:a="http://schemas.openxmlformats.org/drawingml/2006/main" xmlns:r="http://schemas.openxmlformats.org/officeDocument/2006/relationships" xmlns:p="http://schemas.openxmlformats.org/presentationml/2006/main">
  <p:tag name="PA" val="v5.2.9"/>
</p:tagLst>
</file>

<file path=ppt/tags/tag202.xml><?xml version="1.0" encoding="utf-8"?>
<p:tagLst xmlns:a="http://schemas.openxmlformats.org/drawingml/2006/main" xmlns:r="http://schemas.openxmlformats.org/officeDocument/2006/relationships" xmlns:p="http://schemas.openxmlformats.org/presentationml/2006/main">
  <p:tag name="PA" val="v5.2.9"/>
</p:tagLst>
</file>

<file path=ppt/tags/tag203.xml><?xml version="1.0" encoding="utf-8"?>
<p:tagLst xmlns:a="http://schemas.openxmlformats.org/drawingml/2006/main" xmlns:r="http://schemas.openxmlformats.org/officeDocument/2006/relationships" xmlns:p="http://schemas.openxmlformats.org/presentationml/2006/main">
  <p:tag name="PA" val="v5.2.9"/>
</p:tagLst>
</file>

<file path=ppt/tags/tag204.xml><?xml version="1.0" encoding="utf-8"?>
<p:tagLst xmlns:a="http://schemas.openxmlformats.org/drawingml/2006/main" xmlns:r="http://schemas.openxmlformats.org/officeDocument/2006/relationships" xmlns:p="http://schemas.openxmlformats.org/presentationml/2006/main">
  <p:tag name="PA" val="v5.2.9"/>
</p:tagLst>
</file>

<file path=ppt/tags/tag205.xml><?xml version="1.0" encoding="utf-8"?>
<p:tagLst xmlns:a="http://schemas.openxmlformats.org/drawingml/2006/main" xmlns:r="http://schemas.openxmlformats.org/officeDocument/2006/relationships" xmlns:p="http://schemas.openxmlformats.org/presentationml/2006/main">
  <p:tag name="PA" val="v5.2.9"/>
</p:tagLst>
</file>

<file path=ppt/tags/tag206.xml><?xml version="1.0" encoding="utf-8"?>
<p:tagLst xmlns:a="http://schemas.openxmlformats.org/drawingml/2006/main" xmlns:r="http://schemas.openxmlformats.org/officeDocument/2006/relationships" xmlns:p="http://schemas.openxmlformats.org/presentationml/2006/main">
  <p:tag name="PA" val="v5.2.9"/>
</p:tagLst>
</file>

<file path=ppt/tags/tag207.xml><?xml version="1.0" encoding="utf-8"?>
<p:tagLst xmlns:a="http://schemas.openxmlformats.org/drawingml/2006/main" xmlns:r="http://schemas.openxmlformats.org/officeDocument/2006/relationships" xmlns:p="http://schemas.openxmlformats.org/presentationml/2006/main">
  <p:tag name="PA" val="v5.2.9"/>
</p:tagLst>
</file>

<file path=ppt/tags/tag208.xml><?xml version="1.0" encoding="utf-8"?>
<p:tagLst xmlns:a="http://schemas.openxmlformats.org/drawingml/2006/main" xmlns:r="http://schemas.openxmlformats.org/officeDocument/2006/relationships" xmlns:p="http://schemas.openxmlformats.org/presentationml/2006/main">
  <p:tag name="PA" val="v5.2.9"/>
</p:tagLst>
</file>

<file path=ppt/tags/tag209.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10.xml><?xml version="1.0" encoding="utf-8"?>
<p:tagLst xmlns:a="http://schemas.openxmlformats.org/drawingml/2006/main" xmlns:r="http://schemas.openxmlformats.org/officeDocument/2006/relationships" xmlns:p="http://schemas.openxmlformats.org/presentationml/2006/main">
  <p:tag name="PA" val="v5.2.9"/>
</p:tagLst>
</file>

<file path=ppt/tags/tag211.xml><?xml version="1.0" encoding="utf-8"?>
<p:tagLst xmlns:a="http://schemas.openxmlformats.org/drawingml/2006/main" xmlns:r="http://schemas.openxmlformats.org/officeDocument/2006/relationships" xmlns:p="http://schemas.openxmlformats.org/presentationml/2006/main">
  <p:tag name="PA" val="v5.2.9"/>
</p:tagLst>
</file>

<file path=ppt/tags/tag212.xml><?xml version="1.0" encoding="utf-8"?>
<p:tagLst xmlns:a="http://schemas.openxmlformats.org/drawingml/2006/main" xmlns:r="http://schemas.openxmlformats.org/officeDocument/2006/relationships" xmlns:p="http://schemas.openxmlformats.org/presentationml/2006/main">
  <p:tag name="PA" val="v5.2.9"/>
</p:tagLst>
</file>

<file path=ppt/tags/tag213.xml><?xml version="1.0" encoding="utf-8"?>
<p:tagLst xmlns:a="http://schemas.openxmlformats.org/drawingml/2006/main" xmlns:r="http://schemas.openxmlformats.org/officeDocument/2006/relationships" xmlns:p="http://schemas.openxmlformats.org/presentationml/2006/main">
  <p:tag name="PA" val="v5.2.9"/>
</p:tagLst>
</file>

<file path=ppt/tags/tag214.xml><?xml version="1.0" encoding="utf-8"?>
<p:tagLst xmlns:a="http://schemas.openxmlformats.org/drawingml/2006/main" xmlns:r="http://schemas.openxmlformats.org/officeDocument/2006/relationships" xmlns:p="http://schemas.openxmlformats.org/presentationml/2006/main">
  <p:tag name="PA" val="v5.2.9"/>
</p:tagLst>
</file>

<file path=ppt/tags/tag215.xml><?xml version="1.0" encoding="utf-8"?>
<p:tagLst xmlns:a="http://schemas.openxmlformats.org/drawingml/2006/main" xmlns:r="http://schemas.openxmlformats.org/officeDocument/2006/relationships" xmlns:p="http://schemas.openxmlformats.org/presentationml/2006/main">
  <p:tag name="PA" val="v5.2.9"/>
</p:tagLst>
</file>

<file path=ppt/tags/tag216.xml><?xml version="1.0" encoding="utf-8"?>
<p:tagLst xmlns:a="http://schemas.openxmlformats.org/drawingml/2006/main" xmlns:r="http://schemas.openxmlformats.org/officeDocument/2006/relationships" xmlns:p="http://schemas.openxmlformats.org/presentationml/2006/main">
  <p:tag name="PA" val="v5.2.9"/>
</p:tagLst>
</file>

<file path=ppt/tags/tag217.xml><?xml version="1.0" encoding="utf-8"?>
<p:tagLst xmlns:a="http://schemas.openxmlformats.org/drawingml/2006/main" xmlns:r="http://schemas.openxmlformats.org/officeDocument/2006/relationships" xmlns:p="http://schemas.openxmlformats.org/presentationml/2006/main">
  <p:tag name="PA" val="v5.2.9"/>
</p:tagLst>
</file>

<file path=ppt/tags/tag218.xml><?xml version="1.0" encoding="utf-8"?>
<p:tagLst xmlns:a="http://schemas.openxmlformats.org/drawingml/2006/main" xmlns:r="http://schemas.openxmlformats.org/officeDocument/2006/relationships" xmlns:p="http://schemas.openxmlformats.org/presentationml/2006/main">
  <p:tag name="PA" val="v5.2.9"/>
</p:tagLst>
</file>

<file path=ppt/tags/tag219.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20.xml><?xml version="1.0" encoding="utf-8"?>
<p:tagLst xmlns:a="http://schemas.openxmlformats.org/drawingml/2006/main" xmlns:r="http://schemas.openxmlformats.org/officeDocument/2006/relationships" xmlns:p="http://schemas.openxmlformats.org/presentationml/2006/main">
  <p:tag name="PA" val="v5.2.9"/>
</p:tagLst>
</file>

<file path=ppt/tags/tag221.xml><?xml version="1.0" encoding="utf-8"?>
<p:tagLst xmlns:a="http://schemas.openxmlformats.org/drawingml/2006/main" xmlns:r="http://schemas.openxmlformats.org/officeDocument/2006/relationships" xmlns:p="http://schemas.openxmlformats.org/presentationml/2006/main">
  <p:tag name="PA" val="v5.2.9"/>
</p:tagLst>
</file>

<file path=ppt/tags/tag222.xml><?xml version="1.0" encoding="utf-8"?>
<p:tagLst xmlns:a="http://schemas.openxmlformats.org/drawingml/2006/main" xmlns:r="http://schemas.openxmlformats.org/officeDocument/2006/relationships" xmlns:p="http://schemas.openxmlformats.org/presentationml/2006/main">
  <p:tag name="PA" val="v5.2.9"/>
</p:tagLst>
</file>

<file path=ppt/tags/tag223.xml><?xml version="1.0" encoding="utf-8"?>
<p:tagLst xmlns:a="http://schemas.openxmlformats.org/drawingml/2006/main" xmlns:r="http://schemas.openxmlformats.org/officeDocument/2006/relationships" xmlns:p="http://schemas.openxmlformats.org/presentationml/2006/main">
  <p:tag name="PA" val="v5.2.9"/>
</p:tagLst>
</file>

<file path=ppt/tags/tag224.xml><?xml version="1.0" encoding="utf-8"?>
<p:tagLst xmlns:a="http://schemas.openxmlformats.org/drawingml/2006/main" xmlns:r="http://schemas.openxmlformats.org/officeDocument/2006/relationships" xmlns:p="http://schemas.openxmlformats.org/presentationml/2006/main">
  <p:tag name="PA" val="v5.2.9"/>
</p:tagLst>
</file>

<file path=ppt/tags/tag225.xml><?xml version="1.0" encoding="utf-8"?>
<p:tagLst xmlns:a="http://schemas.openxmlformats.org/drawingml/2006/main" xmlns:r="http://schemas.openxmlformats.org/officeDocument/2006/relationships" xmlns:p="http://schemas.openxmlformats.org/presentationml/2006/main">
  <p:tag name="PA" val="v5.2.9"/>
</p:tagLst>
</file>

<file path=ppt/tags/tag226.xml><?xml version="1.0" encoding="utf-8"?>
<p:tagLst xmlns:a="http://schemas.openxmlformats.org/drawingml/2006/main" xmlns:r="http://schemas.openxmlformats.org/officeDocument/2006/relationships" xmlns:p="http://schemas.openxmlformats.org/presentationml/2006/main">
  <p:tag name="PA" val="v5.2.9"/>
</p:tagLst>
</file>

<file path=ppt/tags/tag227.xml><?xml version="1.0" encoding="utf-8"?>
<p:tagLst xmlns:a="http://schemas.openxmlformats.org/drawingml/2006/main" xmlns:r="http://schemas.openxmlformats.org/officeDocument/2006/relationships" xmlns:p="http://schemas.openxmlformats.org/presentationml/2006/main">
  <p:tag name="PA" val="v5.2.9"/>
</p:tagLst>
</file>

<file path=ppt/tags/tag228.xml><?xml version="1.0" encoding="utf-8"?>
<p:tagLst xmlns:a="http://schemas.openxmlformats.org/drawingml/2006/main" xmlns:r="http://schemas.openxmlformats.org/officeDocument/2006/relationships" xmlns:p="http://schemas.openxmlformats.org/presentationml/2006/main">
  <p:tag name="PA" val="v5.2.9"/>
</p:tagLst>
</file>

<file path=ppt/tags/tag229.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30.xml><?xml version="1.0" encoding="utf-8"?>
<p:tagLst xmlns:a="http://schemas.openxmlformats.org/drawingml/2006/main" xmlns:r="http://schemas.openxmlformats.org/officeDocument/2006/relationships" xmlns:p="http://schemas.openxmlformats.org/presentationml/2006/main">
  <p:tag name="PA" val="v5.2.9"/>
</p:tagLst>
</file>

<file path=ppt/tags/tag231.xml><?xml version="1.0" encoding="utf-8"?>
<p:tagLst xmlns:a="http://schemas.openxmlformats.org/drawingml/2006/main" xmlns:r="http://schemas.openxmlformats.org/officeDocument/2006/relationships" xmlns:p="http://schemas.openxmlformats.org/presentationml/2006/main">
  <p:tag name="PA" val="v5.2.9"/>
</p:tagLst>
</file>

<file path=ppt/tags/tag232.xml><?xml version="1.0" encoding="utf-8"?>
<p:tagLst xmlns:a="http://schemas.openxmlformats.org/drawingml/2006/main" xmlns:r="http://schemas.openxmlformats.org/officeDocument/2006/relationships" xmlns:p="http://schemas.openxmlformats.org/presentationml/2006/main">
  <p:tag name="PA" val="v5.2.9"/>
</p:tagLst>
</file>

<file path=ppt/tags/tag233.xml><?xml version="1.0" encoding="utf-8"?>
<p:tagLst xmlns:a="http://schemas.openxmlformats.org/drawingml/2006/main" xmlns:r="http://schemas.openxmlformats.org/officeDocument/2006/relationships" xmlns:p="http://schemas.openxmlformats.org/presentationml/2006/main">
  <p:tag name="PA" val="v5.2.9"/>
</p:tagLst>
</file>

<file path=ppt/tags/tag234.xml><?xml version="1.0" encoding="utf-8"?>
<p:tagLst xmlns:a="http://schemas.openxmlformats.org/drawingml/2006/main" xmlns:r="http://schemas.openxmlformats.org/officeDocument/2006/relationships" xmlns:p="http://schemas.openxmlformats.org/presentationml/2006/main">
  <p:tag name="PA" val="v5.2.9"/>
</p:tagLst>
</file>

<file path=ppt/tags/tag235.xml><?xml version="1.0" encoding="utf-8"?>
<p:tagLst xmlns:a="http://schemas.openxmlformats.org/drawingml/2006/main" xmlns:r="http://schemas.openxmlformats.org/officeDocument/2006/relationships" xmlns:p="http://schemas.openxmlformats.org/presentationml/2006/main">
  <p:tag name="PA" val="v5.2.9"/>
</p:tagLst>
</file>

<file path=ppt/tags/tag236.xml><?xml version="1.0" encoding="utf-8"?>
<p:tagLst xmlns:a="http://schemas.openxmlformats.org/drawingml/2006/main" xmlns:r="http://schemas.openxmlformats.org/officeDocument/2006/relationships" xmlns:p="http://schemas.openxmlformats.org/presentationml/2006/main">
  <p:tag name="PA" val="v5.2.9"/>
</p:tagLst>
</file>

<file path=ppt/tags/tag237.xml><?xml version="1.0" encoding="utf-8"?>
<p:tagLst xmlns:a="http://schemas.openxmlformats.org/drawingml/2006/main" xmlns:r="http://schemas.openxmlformats.org/officeDocument/2006/relationships" xmlns:p="http://schemas.openxmlformats.org/presentationml/2006/main">
  <p:tag name="PA" val="v5.2.9"/>
</p:tagLst>
</file>

<file path=ppt/tags/tag238.xml><?xml version="1.0" encoding="utf-8"?>
<p:tagLst xmlns:a="http://schemas.openxmlformats.org/drawingml/2006/main" xmlns:r="http://schemas.openxmlformats.org/officeDocument/2006/relationships" xmlns:p="http://schemas.openxmlformats.org/presentationml/2006/main">
  <p:tag name="PA" val="v5.2.9"/>
</p:tagLst>
</file>

<file path=ppt/tags/tag239.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40.xml><?xml version="1.0" encoding="utf-8"?>
<p:tagLst xmlns:a="http://schemas.openxmlformats.org/drawingml/2006/main" xmlns:r="http://schemas.openxmlformats.org/officeDocument/2006/relationships" xmlns:p="http://schemas.openxmlformats.org/presentationml/2006/main">
  <p:tag name="PA" val="v5.2.9"/>
</p:tagLst>
</file>

<file path=ppt/tags/tag241.xml><?xml version="1.0" encoding="utf-8"?>
<p:tagLst xmlns:a="http://schemas.openxmlformats.org/drawingml/2006/main" xmlns:r="http://schemas.openxmlformats.org/officeDocument/2006/relationships" xmlns:p="http://schemas.openxmlformats.org/presentationml/2006/main">
  <p:tag name="PA" val="v5.2.9"/>
</p:tagLst>
</file>

<file path=ppt/tags/tag242.xml><?xml version="1.0" encoding="utf-8"?>
<p:tagLst xmlns:a="http://schemas.openxmlformats.org/drawingml/2006/main" xmlns:r="http://schemas.openxmlformats.org/officeDocument/2006/relationships" xmlns:p="http://schemas.openxmlformats.org/presentationml/2006/main">
  <p:tag name="PA" val="v5.2.9"/>
</p:tagLst>
</file>

<file path=ppt/tags/tag243.xml><?xml version="1.0" encoding="utf-8"?>
<p:tagLst xmlns:a="http://schemas.openxmlformats.org/drawingml/2006/main" xmlns:r="http://schemas.openxmlformats.org/officeDocument/2006/relationships" xmlns:p="http://schemas.openxmlformats.org/presentationml/2006/main">
  <p:tag name="PA" val="v5.2.9"/>
</p:tagLst>
</file>

<file path=ppt/tags/tag244.xml><?xml version="1.0" encoding="utf-8"?>
<p:tagLst xmlns:a="http://schemas.openxmlformats.org/drawingml/2006/main" xmlns:r="http://schemas.openxmlformats.org/officeDocument/2006/relationships" xmlns:p="http://schemas.openxmlformats.org/presentationml/2006/main">
  <p:tag name="PA" val="v5.2.9"/>
</p:tagLst>
</file>

<file path=ppt/tags/tag245.xml><?xml version="1.0" encoding="utf-8"?>
<p:tagLst xmlns:a="http://schemas.openxmlformats.org/drawingml/2006/main" xmlns:r="http://schemas.openxmlformats.org/officeDocument/2006/relationships" xmlns:p="http://schemas.openxmlformats.org/presentationml/2006/main">
  <p:tag name="PA" val="v5.2.9"/>
</p:tagLst>
</file>

<file path=ppt/tags/tag246.xml><?xml version="1.0" encoding="utf-8"?>
<p:tagLst xmlns:a="http://schemas.openxmlformats.org/drawingml/2006/main" xmlns:r="http://schemas.openxmlformats.org/officeDocument/2006/relationships" xmlns:p="http://schemas.openxmlformats.org/presentationml/2006/main">
  <p:tag name="PA" val="v5.2.9"/>
</p:tagLst>
</file>

<file path=ppt/tags/tag247.xml><?xml version="1.0" encoding="utf-8"?>
<p:tagLst xmlns:a="http://schemas.openxmlformats.org/drawingml/2006/main" xmlns:r="http://schemas.openxmlformats.org/officeDocument/2006/relationships" xmlns:p="http://schemas.openxmlformats.org/presentationml/2006/main">
  <p:tag name="PA" val="v5.2.9"/>
</p:tagLst>
</file>

<file path=ppt/tags/tag248.xml><?xml version="1.0" encoding="utf-8"?>
<p:tagLst xmlns:a="http://schemas.openxmlformats.org/drawingml/2006/main" xmlns:r="http://schemas.openxmlformats.org/officeDocument/2006/relationships" xmlns:p="http://schemas.openxmlformats.org/presentationml/2006/main">
  <p:tag name="PA" val="v5.2.9"/>
</p:tagLst>
</file>

<file path=ppt/tags/tag249.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50.xml><?xml version="1.0" encoding="utf-8"?>
<p:tagLst xmlns:a="http://schemas.openxmlformats.org/drawingml/2006/main" xmlns:r="http://schemas.openxmlformats.org/officeDocument/2006/relationships" xmlns:p="http://schemas.openxmlformats.org/presentationml/2006/main">
  <p:tag name="PA" val="v5.2.9"/>
</p:tagLst>
</file>

<file path=ppt/tags/tag251.xml><?xml version="1.0" encoding="utf-8"?>
<p:tagLst xmlns:a="http://schemas.openxmlformats.org/drawingml/2006/main" xmlns:r="http://schemas.openxmlformats.org/officeDocument/2006/relationships" xmlns:p="http://schemas.openxmlformats.org/presentationml/2006/main">
  <p:tag name="PA" val="v5.2.9"/>
</p:tagLst>
</file>

<file path=ppt/tags/tag252.xml><?xml version="1.0" encoding="utf-8"?>
<p:tagLst xmlns:a="http://schemas.openxmlformats.org/drawingml/2006/main" xmlns:r="http://schemas.openxmlformats.org/officeDocument/2006/relationships" xmlns:p="http://schemas.openxmlformats.org/presentationml/2006/main">
  <p:tag name="PA" val="v5.2.9"/>
</p:tagLst>
</file>

<file path=ppt/tags/tag253.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2.9"/>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主题​​">
  <a:themeElements>
    <a:clrScheme name="自定义 12">
      <a:dk1>
        <a:srgbClr val="000000"/>
      </a:dk1>
      <a:lt1>
        <a:srgbClr val="FFFFFF"/>
      </a:lt1>
      <a:dk2>
        <a:srgbClr val="444D26"/>
      </a:dk2>
      <a:lt2>
        <a:srgbClr val="FEFAC9"/>
      </a:lt2>
      <a:accent1>
        <a:srgbClr val="A5B592"/>
      </a:accent1>
      <a:accent2>
        <a:srgbClr val="BD997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5174</Words>
  <Application>Microsoft Office PowerPoint</Application>
  <PresentationFormat>宽屏</PresentationFormat>
  <Paragraphs>389</Paragraphs>
  <Slides>40</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等线 Light</vt:lpstr>
      <vt:lpstr>思源黑体</vt:lpstr>
      <vt:lpstr>字魂143号-正酷超级黑</vt:lpstr>
      <vt:lpstr>Arial</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演示文稿2</dc:title>
  <dc:creator>Administrater</dc:creator>
  <cp:lastModifiedBy>liu houzhi</cp:lastModifiedBy>
  <cp:revision>21</cp:revision>
  <dcterms:created xsi:type="dcterms:W3CDTF">2020-03-04T12:31:30Z</dcterms:created>
  <dcterms:modified xsi:type="dcterms:W3CDTF">2022-02-12T01:21:08Z</dcterms:modified>
</cp:coreProperties>
</file>