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0" r:id="rId5"/>
    <p:sldId id="339" r:id="rId6"/>
    <p:sldId id="371" r:id="rId7"/>
    <p:sldId id="372" r:id="rId8"/>
    <p:sldId id="361" r:id="rId9"/>
    <p:sldId id="340" r:id="rId10"/>
    <p:sldId id="398" r:id="rId11"/>
    <p:sldId id="399" r:id="rId12"/>
    <p:sldId id="400" r:id="rId13"/>
    <p:sldId id="265" r:id="rId14"/>
    <p:sldId id="341" r:id="rId15"/>
    <p:sldId id="270" r:id="rId16"/>
    <p:sldId id="294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275" r:id="rId28"/>
    <p:sldId id="303" r:id="rId29"/>
    <p:sldId id="373" r:id="rId30"/>
    <p:sldId id="304" r:id="rId31"/>
    <p:sldId id="393" r:id="rId32"/>
    <p:sldId id="394" r:id="rId33"/>
    <p:sldId id="395" r:id="rId34"/>
    <p:sldId id="396" r:id="rId35"/>
    <p:sldId id="307" r:id="rId36"/>
    <p:sldId id="309" r:id="rId37"/>
    <p:sldId id="397" r:id="rId38"/>
    <p:sldId id="280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ulder" initials="C" lastIdx="1" clrIdx="0">
    <p:extLst>
      <p:ext uri="{19B8F6BF-5375-455C-9EA6-DF929625EA0E}">
        <p15:presenceInfo xmlns:p15="http://schemas.microsoft.com/office/powerpoint/2012/main" userId="Caroul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E695"/>
    <a:srgbClr val="000000"/>
    <a:srgbClr val="0D0D0D"/>
    <a:srgbClr val="03BC7C"/>
    <a:srgbClr val="020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84606" autoAdjust="0"/>
  </p:normalViewPr>
  <p:slideViewPr>
    <p:cSldViewPr snapToGrid="0">
      <p:cViewPr>
        <p:scale>
          <a:sx n="70" d="100"/>
          <a:sy n="70" d="100"/>
        </p:scale>
        <p:origin x="1229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21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6T22:17:33.389" idx="1">
    <p:pos x="8085" y="192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C2ED-7B2E-4362-83A0-DFE532F7666B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5A4CF-79DB-4791-AE1D-94912E700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51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2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0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8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35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28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81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87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1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00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38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8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43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36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67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8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作者认为这种方式，能够使得</a:t>
            </a:r>
            <a:r>
              <a:rPr lang="en-US" altLang="zh-CN" dirty="0"/>
              <a:t>Model</a:t>
            </a:r>
            <a:r>
              <a:rPr lang="zh-CN" altLang="en-US" dirty="0"/>
              <a:t>更加智能地响应</a:t>
            </a:r>
            <a:r>
              <a:rPr lang="en-US" altLang="zh-CN" dirty="0"/>
              <a:t>mode</a:t>
            </a:r>
            <a:r>
              <a:rPr lang="zh-CN" altLang="en-US" dirty="0"/>
              <a:t>和</a:t>
            </a:r>
            <a:r>
              <a:rPr lang="en-US" altLang="zh-CN" dirty="0"/>
              <a:t>commands</a:t>
            </a:r>
            <a:r>
              <a:rPr lang="zh-CN" altLang="en-US" dirty="0"/>
              <a:t>中的改变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19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作者认为这种方式，能够使得</a:t>
            </a:r>
            <a:r>
              <a:rPr lang="en-US" altLang="zh-CN" dirty="0"/>
              <a:t>Model</a:t>
            </a:r>
            <a:r>
              <a:rPr lang="zh-CN" altLang="en-US" dirty="0"/>
              <a:t>更加智能地响应</a:t>
            </a:r>
            <a:r>
              <a:rPr lang="en-US" altLang="zh-CN" dirty="0"/>
              <a:t>mode</a:t>
            </a:r>
            <a:r>
              <a:rPr lang="zh-CN" altLang="en-US" dirty="0"/>
              <a:t>和</a:t>
            </a:r>
            <a:r>
              <a:rPr lang="en-US" altLang="zh-CN" dirty="0"/>
              <a:t>commands</a:t>
            </a:r>
            <a:r>
              <a:rPr lang="zh-CN" altLang="en-US" dirty="0"/>
              <a:t>中的改变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61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55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286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5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6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</a:t>
            </a:r>
            <a:r>
              <a:rPr lang="zh-CN" altLang="en-US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基本块数量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Model</a:t>
            </a:r>
            <a:r>
              <a:rPr lang="zh-CN" altLang="en-US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Model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，只返回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SA: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Fuzzing:</a:t>
            </a:r>
          </a:p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Harness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15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5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27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943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1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44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39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85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ea typeface="Linux Libertine"/>
              </a:rPr>
              <a:t>加州理工 圣路易斯奥比斯波 学士毕业</a:t>
            </a:r>
            <a:endParaRPr lang="en-US" altLang="zh-CN" b="0" i="0" dirty="0">
              <a:solidFill>
                <a:srgbClr val="000000"/>
              </a:solidFill>
              <a:effectLst/>
              <a:ea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ea typeface="Linux Libertine"/>
              </a:rPr>
              <a:t>加州大学 戴维斯分校 硕士毕业</a:t>
            </a:r>
            <a:endParaRPr lang="en-US" altLang="zh-CN" dirty="0">
              <a:solidFill>
                <a:srgbClr val="000000"/>
              </a:solidFill>
              <a:effectLst/>
              <a:ea typeface="Linux Libertine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/>
                <a:ea typeface="Linux Libertine"/>
                <a:sym typeface="+mn-ea"/>
              </a:rPr>
              <a:t>加州大学 圣巴巴拉分校 博士毕业</a:t>
            </a:r>
            <a:endParaRPr lang="en-US" altLang="zh-CN" dirty="0">
              <a:solidFill>
                <a:srgbClr val="000000"/>
              </a:solidFill>
              <a:effectLst/>
              <a:ea typeface="Linux Libertine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9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a PhD student under the supervision of Davide </a:t>
            </a:r>
            <a:r>
              <a:rPr lang="en-US" altLang="zh-CN" sz="1200" dirty="0" err="1">
                <a:solidFill>
                  <a:schemeClr val="bg1"/>
                </a:solidFill>
              </a:rPr>
              <a:t>Balzarotti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八作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法国工程师学校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爱弹电吉他 属于</a:t>
            </a:r>
            <a:r>
              <a:rPr lang="en-US" altLang="zh-CN" sz="1200" dirty="0">
                <a:solidFill>
                  <a:schemeClr val="bg1"/>
                </a:solidFill>
              </a:rPr>
              <a:t>CTF</a:t>
            </a:r>
            <a:r>
              <a:rPr lang="zh-CN" altLang="en-US" sz="1200" dirty="0">
                <a:solidFill>
                  <a:schemeClr val="bg1"/>
                </a:solidFill>
              </a:rPr>
              <a:t>战队</a:t>
            </a:r>
            <a:r>
              <a:rPr lang="en-US" altLang="zh-CN" sz="1200" dirty="0">
                <a:solidFill>
                  <a:schemeClr val="bg1"/>
                </a:solidFill>
              </a:rPr>
              <a:t>Tasteless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匹兹堡大学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学士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北卡罗来纳大学 硕士</a:t>
            </a:r>
            <a:endParaRPr lang="en-US" altLang="zh-CN" dirty="0">
              <a:solidFill>
                <a:srgbClr val="000000"/>
              </a:solidFill>
              <a:effectLst/>
              <a:ea typeface="Linux Libertine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effectLst/>
                <a:ea typeface="Linux Libertine"/>
                <a:sym typeface="+mn-ea"/>
              </a:rPr>
              <a:t>加州大学 圣巴巴拉分校 博士</a:t>
            </a:r>
            <a:endParaRPr lang="en-US" altLang="zh-CN" dirty="0">
              <a:solidFill>
                <a:srgbClr val="000000"/>
              </a:solidFill>
              <a:effectLst/>
              <a:ea typeface="Linux Libertine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8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0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b="0" i="0" dirty="0">
                <a:solidFill>
                  <a:srgbClr val="000000"/>
                </a:solidFill>
                <a:effectLst/>
                <a:ea typeface="Linux Libertine"/>
              </a:rPr>
              <a:t>中国科学院信息工程研究所教授 </a:t>
            </a: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8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b="0" i="0" dirty="0">
              <a:solidFill>
                <a:srgbClr val="000000"/>
              </a:solidFill>
              <a:effectLst/>
              <a:ea typeface="Linux Liberti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5A4CF-79DB-4791-AE1D-94912E7007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77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998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4467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06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270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076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617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998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495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4615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45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BAA61-6AF3-4572-8A9F-6FBAD0B4F2E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5E8D-582F-4FDE-BA65-FC873E56C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1" y="0"/>
            <a:ext cx="4853954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22" y="3625725"/>
            <a:ext cx="3300777" cy="590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0"/>
          <a:stretch>
            <a:fillRect/>
          </a:stretch>
        </p:blipFill>
        <p:spPr>
          <a:xfrm>
            <a:off x="2171836" y="2163132"/>
            <a:ext cx="4440280" cy="2196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9537875" y="1839282"/>
            <a:ext cx="2108200" cy="647700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8893972" y="5559175"/>
            <a:ext cx="3052183" cy="1077218"/>
          </a:xfrm>
          <a:prstGeom prst="rect">
            <a:avLst/>
          </a:prstGeom>
          <a:solidFill>
            <a:srgbClr val="22242A"/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8632372" y="5569116"/>
            <a:ext cx="32306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汇报：芦笑瑜</a:t>
            </a:r>
            <a:endParaRPr lang="en-US" altLang="zh-CN" sz="32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r"/>
            <a:r>
              <a:rPr lang="zh-CN" altLang="en-US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时间：</a:t>
            </a:r>
            <a:r>
              <a:rPr lang="en-US" altLang="zh-CN" sz="32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22.05.07</a:t>
            </a:r>
            <a:endParaRPr lang="bg-BG" altLang="zh-CN" sz="32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23A803-C917-41AF-AD90-DA143549104E}"/>
              </a:ext>
            </a:extLst>
          </p:cNvPr>
          <p:cNvSpPr/>
          <p:nvPr/>
        </p:nvSpPr>
        <p:spPr>
          <a:xfrm>
            <a:off x="937649" y="2368718"/>
            <a:ext cx="10762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zh-CN" sz="36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Toward the Analysis of Embedded Firmware </a:t>
            </a:r>
          </a:p>
          <a:p>
            <a:pPr algn="ctr" latinLnBrk="1"/>
            <a:r>
              <a:rPr lang="en-US" altLang="zh-CN" sz="36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through Automated Re-hosting</a:t>
            </a:r>
          </a:p>
          <a:p>
            <a:pPr algn="r" latinLnBrk="1"/>
            <a:r>
              <a:rPr lang="en-US" altLang="zh-CN" sz="24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2019 28th USENIX Security Symposium</a:t>
            </a:r>
          </a:p>
        </p:txBody>
      </p:sp>
    </p:spTree>
    <p:extLst>
      <p:ext uri="{BB962C8B-B14F-4D97-AF65-F5344CB8AC3E}">
        <p14:creationId xmlns:p14="http://schemas.microsoft.com/office/powerpoint/2010/main" val="33139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197472" y="1212408"/>
            <a:ext cx="9422030" cy="1513477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Yanick </a:t>
            </a:r>
            <a:r>
              <a:rPr lang="en-US" altLang="zh-CN" sz="2400" dirty="0" err="1">
                <a:solidFill>
                  <a:schemeClr val="bg1"/>
                </a:solidFill>
              </a:rPr>
              <a:t>Fratantonio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Senior Research Scientist, Google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EURECOM</a:t>
            </a:r>
            <a:r>
              <a:rPr lang="zh-CN" altLang="en-US" sz="2400" dirty="0">
                <a:solidFill>
                  <a:schemeClr val="bg1"/>
                </a:solidFill>
              </a:rPr>
              <a:t>上过课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 descr="Yanick Fratantonio">
            <a:extLst>
              <a:ext uri="{FF2B5EF4-FFF2-40B4-BE49-F238E27FC236}">
                <a16:creationId xmlns:a16="http://schemas.microsoft.com/office/drawing/2014/main" id="{5637D695-22FC-4F14-8659-18219719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7" y="1212408"/>
            <a:ext cx="1639975" cy="16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339B6D-546D-4A02-98B8-F24561BC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9" y="1934295"/>
            <a:ext cx="4553172" cy="4720480"/>
          </a:xfrm>
          <a:prstGeom prst="rect">
            <a:avLst/>
          </a:prstGeom>
        </p:spPr>
      </p:pic>
      <p:sp>
        <p:nvSpPr>
          <p:cNvPr id="12" name="TextBox 145">
            <a:extLst>
              <a:ext uri="{FF2B5EF4-FFF2-40B4-BE49-F238E27FC236}">
                <a16:creationId xmlns:a16="http://schemas.microsoft.com/office/drawing/2014/main" id="{C4600080-9EEA-48F2-81D4-0FAE00B45BD7}"/>
              </a:ext>
            </a:extLst>
          </p:cNvPr>
          <p:cNvSpPr txBox="1"/>
          <p:nvPr/>
        </p:nvSpPr>
        <p:spPr>
          <a:xfrm>
            <a:off x="221100" y="3042047"/>
            <a:ext cx="7255869" cy="2473740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My research has highlighted systemic flaws in many aspects of mobile </a:t>
            </a:r>
            <a:r>
              <a:rPr lang="en-US" altLang="zh-CN" sz="2400" dirty="0" err="1">
                <a:solidFill>
                  <a:schemeClr val="bg1"/>
                </a:solidFill>
              </a:rPr>
              <a:t>devices,including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GUI, bootloaders, hardware memory modules,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cryptography, dynamic code loading, authentication, and fingerprint API</a:t>
            </a:r>
          </a:p>
        </p:txBody>
      </p:sp>
    </p:spTree>
    <p:extLst>
      <p:ext uri="{BB962C8B-B14F-4D97-AF65-F5344CB8AC3E}">
        <p14:creationId xmlns:p14="http://schemas.microsoft.com/office/powerpoint/2010/main" val="4109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1662742" y="1172406"/>
            <a:ext cx="9422030" cy="1033346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Aurélien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Francillon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Professor, EURECOM</a:t>
            </a: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45">
            <a:extLst>
              <a:ext uri="{FF2B5EF4-FFF2-40B4-BE49-F238E27FC236}">
                <a16:creationId xmlns:a16="http://schemas.microsoft.com/office/drawing/2014/main" id="{C4600080-9EEA-48F2-81D4-0FAE00B45BD7}"/>
              </a:ext>
            </a:extLst>
          </p:cNvPr>
          <p:cNvSpPr txBox="1"/>
          <p:nvPr/>
        </p:nvSpPr>
        <p:spPr>
          <a:xfrm>
            <a:off x="176215" y="3220728"/>
            <a:ext cx="7255869" cy="553214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SymCC</a:t>
            </a:r>
            <a:r>
              <a:rPr lang="en-US" altLang="zh-CN" sz="2400" dirty="0">
                <a:solidFill>
                  <a:schemeClr val="bg1"/>
                </a:solidFill>
              </a:rPr>
              <a:t> / </a:t>
            </a:r>
            <a:r>
              <a:rPr lang="en-US" altLang="zh-CN" sz="2400" dirty="0" err="1">
                <a:solidFill>
                  <a:schemeClr val="bg1"/>
                </a:solidFill>
              </a:rPr>
              <a:t>SymQEMU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Aurélien Francillon">
            <a:extLst>
              <a:ext uri="{FF2B5EF4-FFF2-40B4-BE49-F238E27FC236}">
                <a16:creationId xmlns:a16="http://schemas.microsoft.com/office/drawing/2014/main" id="{75F04A9D-7AB6-43F5-ACEE-1446E7FE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8" y="1204867"/>
            <a:ext cx="1409394" cy="18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97BBD2-D597-497C-81CC-6A764F592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848" y="1462980"/>
            <a:ext cx="4509555" cy="51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223627" y="1200654"/>
            <a:ext cx="4477709" cy="1513477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Davide </a:t>
            </a:r>
            <a:r>
              <a:rPr lang="en-US" altLang="zh-CN" sz="2400" dirty="0" err="1">
                <a:solidFill>
                  <a:schemeClr val="bg1"/>
                </a:solidFill>
              </a:rPr>
              <a:t>Balzarotti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Professor, EURECOM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二作的导师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0" name="Picture 2" descr="Davide Balzarotti">
            <a:extLst>
              <a:ext uri="{FF2B5EF4-FFF2-40B4-BE49-F238E27FC236}">
                <a16:creationId xmlns:a16="http://schemas.microsoft.com/office/drawing/2014/main" id="{B150EC79-A6F4-4922-8701-FDD375B1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4" y="1275054"/>
            <a:ext cx="1847154" cy="184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FC5C15-F4BF-46E4-A476-6BBA9C827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411" y="1258276"/>
            <a:ext cx="1863931" cy="1863931"/>
          </a:xfrm>
          <a:prstGeom prst="rect">
            <a:avLst/>
          </a:prstGeom>
        </p:spPr>
      </p:pic>
      <p:sp>
        <p:nvSpPr>
          <p:cNvPr id="13" name="TextBox 145">
            <a:extLst>
              <a:ext uri="{FF2B5EF4-FFF2-40B4-BE49-F238E27FC236}">
                <a16:creationId xmlns:a16="http://schemas.microsoft.com/office/drawing/2014/main" id="{C6CBD26A-6254-4E35-A8D6-B9F5400678B8}"/>
              </a:ext>
            </a:extLst>
          </p:cNvPr>
          <p:cNvSpPr txBox="1"/>
          <p:nvPr/>
        </p:nvSpPr>
        <p:spPr>
          <a:xfrm>
            <a:off x="7729518" y="1200653"/>
            <a:ext cx="4477709" cy="1513477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Yung </a:t>
            </a:r>
            <a:r>
              <a:rPr lang="en-US" altLang="zh-CN" sz="2400" dirty="0" err="1">
                <a:solidFill>
                  <a:schemeClr val="bg1"/>
                </a:solidFill>
              </a:rPr>
              <a:t>Ryn</a:t>
            </a:r>
            <a:r>
              <a:rPr lang="en-US" altLang="zh-CN" sz="2400" dirty="0">
                <a:solidFill>
                  <a:schemeClr val="bg1"/>
                </a:solidFill>
              </a:rPr>
              <a:t> Choe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Sandia National Laboratories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应该不在学术圈搞了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69B17-9D45-4D01-856B-34EBCB884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40" y="3735793"/>
            <a:ext cx="1847153" cy="2308941"/>
          </a:xfrm>
          <a:prstGeom prst="rect">
            <a:avLst/>
          </a:prstGeom>
        </p:spPr>
      </p:pic>
      <p:sp>
        <p:nvSpPr>
          <p:cNvPr id="14" name="TextBox 145">
            <a:extLst>
              <a:ext uri="{FF2B5EF4-FFF2-40B4-BE49-F238E27FC236}">
                <a16:creationId xmlns:a16="http://schemas.microsoft.com/office/drawing/2014/main" id="{08726638-956B-4CFB-AA13-57BFCC6912A8}"/>
              </a:ext>
            </a:extLst>
          </p:cNvPr>
          <p:cNvSpPr txBox="1"/>
          <p:nvPr/>
        </p:nvSpPr>
        <p:spPr>
          <a:xfrm>
            <a:off x="2172667" y="3591287"/>
            <a:ext cx="4477709" cy="1996173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Christopher </a:t>
            </a:r>
            <a:r>
              <a:rPr lang="en-US" altLang="zh-CN" sz="2400" dirty="0" err="1">
                <a:solidFill>
                  <a:schemeClr val="bg1"/>
                </a:solidFill>
              </a:rPr>
              <a:t>Kruegel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Professor, University of California, Santa Barbara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一、三作的导师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8E95ED-1E09-4AA3-B05C-29D3F484B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8411" y="3735793"/>
            <a:ext cx="1921553" cy="1921553"/>
          </a:xfrm>
          <a:prstGeom prst="rect">
            <a:avLst/>
          </a:prstGeom>
        </p:spPr>
      </p:pic>
      <p:sp>
        <p:nvSpPr>
          <p:cNvPr id="16" name="TextBox 145">
            <a:extLst>
              <a:ext uri="{FF2B5EF4-FFF2-40B4-BE49-F238E27FC236}">
                <a16:creationId xmlns:a16="http://schemas.microsoft.com/office/drawing/2014/main" id="{F4CA0772-0F0A-4C77-A3E2-1A7324364456}"/>
              </a:ext>
            </a:extLst>
          </p:cNvPr>
          <p:cNvSpPr txBox="1"/>
          <p:nvPr/>
        </p:nvSpPr>
        <p:spPr>
          <a:xfrm>
            <a:off x="7780478" y="3691156"/>
            <a:ext cx="4477709" cy="1513477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Giovanni Vigna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Professor, University of California, Santa Barbara</a:t>
            </a:r>
          </a:p>
        </p:txBody>
      </p:sp>
    </p:spTree>
    <p:extLst>
      <p:ext uri="{BB962C8B-B14F-4D97-AF65-F5344CB8AC3E}">
        <p14:creationId xmlns:p14="http://schemas.microsoft.com/office/powerpoint/2010/main" val="27855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9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553415" y="111612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1088612" y="1129190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解决什么问题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451104" y="1711038"/>
            <a:ext cx="11403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设计一套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Virtual,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Interactive,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Abstraction-less and Automatic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固件模拟和测试解决方案。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不依赖真实硬件，增强扩展性、减少工程量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Interactive: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能够对新的外部输入做出合适反应（不是单纯的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 replay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Abstraction-less: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不依赖一些更高层的抽象（操作系统），从而增强扩展性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Automatic:</a:t>
            </a: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解决方案自动化，减少人工工作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3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18799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131863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713711"/>
            <a:ext cx="11328570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记录固件与硬件环境的真实交互信息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基于记录，利用机器学习和模式识别等技术来为构建外设模型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将外设模型与全系统模拟器结合，从而模拟执行固件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861213-97EA-42D1-A48D-B9BD2784163C}"/>
              </a:ext>
            </a:extLst>
          </p:cNvPr>
          <p:cNvGrpSpPr/>
          <p:nvPr/>
        </p:nvGrpSpPr>
        <p:grpSpPr>
          <a:xfrm>
            <a:off x="231777" y="3187469"/>
            <a:ext cx="442220" cy="442220"/>
            <a:chOff x="682349" y="1739909"/>
            <a:chExt cx="551019" cy="55101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9827216-B668-440C-878D-96662027E097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2CC5C9B-1730-421C-8A60-88E80FF93F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09E63449-6349-4953-BF05-0C9211BF70D3}"/>
              </a:ext>
            </a:extLst>
          </p:cNvPr>
          <p:cNvSpPr txBox="1"/>
          <p:nvPr/>
        </p:nvSpPr>
        <p:spPr>
          <a:xfrm>
            <a:off x="766974" y="3200533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前提假设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32BE30-615B-4A2D-83AD-BBCDCDC4A3A5}"/>
              </a:ext>
            </a:extLst>
          </p:cNvPr>
          <p:cNvSpPr txBox="1"/>
          <p:nvPr/>
        </p:nvSpPr>
        <p:spPr>
          <a:xfrm>
            <a:off x="766974" y="3706040"/>
            <a:ext cx="11217762" cy="227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和中断控制器的模拟器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测试人员能够实时地获取设备固件运行过程中，所有的内存访问和中断触发情况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目标设备的基本内存布局可以知悉。（代码、数据、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等区域）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能够通过人工或自动化的方式，使固件与硬件充分交互，在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获得较高的代码覆盖率，使后续的外设建模更加完备</a:t>
            </a:r>
          </a:p>
        </p:txBody>
      </p:sp>
    </p:spTree>
    <p:extLst>
      <p:ext uri="{BB962C8B-B14F-4D97-AF65-F5344CB8AC3E}">
        <p14:creationId xmlns:p14="http://schemas.microsoft.com/office/powerpoint/2010/main" val="201987311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94701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54782" y="960080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的五个阶段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54782" y="1452523"/>
            <a:ext cx="11328570" cy="227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Peripheral Clustering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Inference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Training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Harness Creation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3701832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3714896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754782" y="4144052"/>
            <a:ext cx="11328570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固件与外设的真实交互数据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(ARM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架构下通过普通的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指令实现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的内部内存总线流动，无法通过直接截获并记录。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作者利用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avatar2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hardware-in-loop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方式，来实现数据流的记录。在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Hardware-in-loop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模式下，固件在模拟器中执行，而所有与外设的交互数据，都会被传向真实硬件外设。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5C46D70-4C7B-4F42-8374-71A6132F5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768" y="669247"/>
            <a:ext cx="6987017" cy="35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9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209676" y="1624143"/>
            <a:ext cx="11328570" cy="448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记录中断：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设备中，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跑无限循环，所有的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外设触发中断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报告中断情况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Emulated 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执行相应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 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在中断上下文中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运行循环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Emulated 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Real 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重新执行无限循环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5489234-889A-44DC-8C07-DEC4AC7C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104"/>
            <a:ext cx="5817719" cy="51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151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Peripheral Clustering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209676" y="1624143"/>
            <a:ext cx="11328570" cy="404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一个外设存在多个寄存器，对应多个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地址，这些寄存器之间存在联系，因此需要将同一个外设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地址分为一组处理。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Intuition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同一个外设对应的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地址区间往往是连续的一小段，并且不同外设的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地址区间存在明显的间隔。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基于上述特性，作者提出使用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DBSCAN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算法来实现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Peripheral Clustering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。算法设置，同一个外设的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地址区间最大不超过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，最小为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（为了不漏掉简单外设或者不常访问的外设）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3BE922-D8E5-446F-955D-F4816C798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168" y="0"/>
            <a:ext cx="7650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9"/>
            <a:ext cx="47244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41" y="1058759"/>
            <a:ext cx="360000" cy="360000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156471" y="1028957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091347" y="963567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156471" y="1004715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395B77-92AD-4595-98C4-FC0CC3B31D4F}"/>
              </a:ext>
            </a:extLst>
          </p:cNvPr>
          <p:cNvSpPr txBox="1"/>
          <p:nvPr/>
        </p:nvSpPr>
        <p:spPr>
          <a:xfrm>
            <a:off x="-864494" y="2840693"/>
            <a:ext cx="536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>
                <a:solidFill>
                  <a:srgbClr val="02E695"/>
                </a:solidFill>
                <a:latin typeface="Nexa Light" panose="02000000000000000000" pitchFamily="50" charset="0"/>
              </a:rPr>
              <a:t>CONTENTS</a:t>
            </a:r>
            <a:endParaRPr lang="zh-CN" altLang="en-US">
              <a:solidFill>
                <a:srgbClr val="02E695"/>
              </a:solidFill>
              <a:latin typeface="Nexa Light" panose="02000000000000000000" pitchFamily="50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7C8801E-11E3-4ED5-BCFE-A44D87298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70" y="1946285"/>
            <a:ext cx="360000" cy="3600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E546B8C4-6201-40FB-A936-8DDC8CC44580}"/>
              </a:ext>
            </a:extLst>
          </p:cNvPr>
          <p:cNvSpPr/>
          <p:nvPr/>
        </p:nvSpPr>
        <p:spPr>
          <a:xfrm>
            <a:off x="4714838" y="1904692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8C4CB61-34A5-4C0A-A6AE-A186B7C75619}"/>
              </a:ext>
            </a:extLst>
          </p:cNvPr>
          <p:cNvSpPr/>
          <p:nvPr/>
        </p:nvSpPr>
        <p:spPr>
          <a:xfrm>
            <a:off x="4659276" y="1851093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6B28C40-FE55-4D54-BA8A-261B28121BA7}"/>
              </a:ext>
            </a:extLst>
          </p:cNvPr>
          <p:cNvSpPr/>
          <p:nvPr/>
        </p:nvSpPr>
        <p:spPr>
          <a:xfrm>
            <a:off x="4724400" y="1892241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Motivation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83BCF45B-3577-4631-9295-09A03DF1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722" y="2842488"/>
            <a:ext cx="360000" cy="360000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7839166D-9F33-4A34-B1FE-3176C15CC6D1}"/>
              </a:ext>
            </a:extLst>
          </p:cNvPr>
          <p:cNvSpPr/>
          <p:nvPr/>
        </p:nvSpPr>
        <p:spPr>
          <a:xfrm>
            <a:off x="5017090" y="2800895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56BF2B-FA42-4208-BE32-3577BAEE76CE}"/>
              </a:ext>
            </a:extLst>
          </p:cNvPr>
          <p:cNvSpPr/>
          <p:nvPr/>
        </p:nvSpPr>
        <p:spPr>
          <a:xfrm>
            <a:off x="4961528" y="2747296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DD5F78-34F4-4DA8-B07B-F9C1ADE9EB34}"/>
              </a:ext>
            </a:extLst>
          </p:cNvPr>
          <p:cNvSpPr/>
          <p:nvPr/>
        </p:nvSpPr>
        <p:spPr>
          <a:xfrm>
            <a:off x="5026652" y="2788444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3FB4B0AF-910E-41D1-BB3E-50B8498B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40" y="4043270"/>
            <a:ext cx="360000" cy="360000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DD4D16D6-DACC-40B6-B36A-9B03A0A09532}"/>
              </a:ext>
            </a:extLst>
          </p:cNvPr>
          <p:cNvSpPr/>
          <p:nvPr/>
        </p:nvSpPr>
        <p:spPr>
          <a:xfrm>
            <a:off x="5069208" y="4001677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375EEA0-81AA-475C-A1C6-7C88A6ADC614}"/>
              </a:ext>
            </a:extLst>
          </p:cNvPr>
          <p:cNvSpPr/>
          <p:nvPr/>
        </p:nvSpPr>
        <p:spPr>
          <a:xfrm>
            <a:off x="5013646" y="3948078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2CD43E6-1ACC-40B7-A22C-E17409258D05}"/>
              </a:ext>
            </a:extLst>
          </p:cNvPr>
          <p:cNvSpPr/>
          <p:nvPr/>
        </p:nvSpPr>
        <p:spPr>
          <a:xfrm>
            <a:off x="5078770" y="3989226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8C18786-2879-4BB3-971F-EB0B1292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470" y="5177410"/>
            <a:ext cx="360000" cy="360000"/>
          </a:xfrm>
          <a:prstGeom prst="rect">
            <a:avLst/>
          </a:prstGeom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153125A5-30AE-4D55-9C40-EDF65B01992C}"/>
              </a:ext>
            </a:extLst>
          </p:cNvPr>
          <p:cNvSpPr/>
          <p:nvPr/>
        </p:nvSpPr>
        <p:spPr>
          <a:xfrm>
            <a:off x="4714838" y="5135817"/>
            <a:ext cx="2471093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651F765-9EF9-48E1-B194-2A35ECF78304}"/>
              </a:ext>
            </a:extLst>
          </p:cNvPr>
          <p:cNvSpPr/>
          <p:nvPr/>
        </p:nvSpPr>
        <p:spPr>
          <a:xfrm>
            <a:off x="4659276" y="5082218"/>
            <a:ext cx="2360479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84281D6-E9EA-44DB-AF96-229F84DDCE62}"/>
              </a:ext>
            </a:extLst>
          </p:cNvPr>
          <p:cNvSpPr/>
          <p:nvPr/>
        </p:nvSpPr>
        <p:spPr>
          <a:xfrm>
            <a:off x="4724400" y="5123366"/>
            <a:ext cx="2295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Discussion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245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Inference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661992"/>
            <a:ext cx="11328570" cy="492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一、将中断与外设（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区域）关联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Intuition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大多数中断的目的在于，让固件与产生中断的外设交互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期间所有的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操作，从而进行关联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二、定位中断使能位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在记录中，找到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号中断第一次出现的位置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继续回溯记录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之前的第一个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认为中断使能位就在该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指向的内存中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Intuition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：外设配置阶段使能中断的最佳实践）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从记录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往后遍历，分析所有对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操作，如果某一位被置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，并且之后还触发了中断，那么认为该位不是中断使能位排除后，剩下的所有位，均认为是中断使能位（尽管实际上，只有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14285552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Inference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315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三、确定中断触发策略（频率）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 timing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的策略：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号中断，记录每次中断间隔的时间（包括使能中断操作与第一次触发中断的时间间隔），由此构成一个间隔序列。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最终的中断模型：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可以通过使能中断位，来控制中断的开启与关闭；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在固件执行过程中，只要中断被开启，便按照间隔序列触发中断。</a:t>
            </a:r>
          </a:p>
        </p:txBody>
      </p:sp>
    </p:spTree>
    <p:extLst>
      <p:ext uri="{BB962C8B-B14F-4D97-AF65-F5344CB8AC3E}">
        <p14:creationId xmlns:p14="http://schemas.microsoft.com/office/powerpoint/2010/main" val="5443324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Training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492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Storage Model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地址，发挥普通内存的功能。之前写入了什么值，后面读出来就是什么值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 Model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地址，读出来的值，存在某种明显的模式（包括返回固定值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/0 1 1 0 1 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Increasing Model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返回值递增的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地址（通常是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Increasing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需要线性回归模型的多轮迭代，来找到最佳拟合。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因为，这些递增寄存器，在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阶段递增的速率与之后速率不同（固件会在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后，重新配置速率）</a:t>
            </a:r>
          </a:p>
        </p:txBody>
      </p:sp>
    </p:spTree>
    <p:extLst>
      <p:ext uri="{BB962C8B-B14F-4D97-AF65-F5344CB8AC3E}">
        <p14:creationId xmlns:p14="http://schemas.microsoft.com/office/powerpoint/2010/main" val="39232639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Training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492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Increasing Model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处理方法，经过多轮迭代找到最佳拟合后，将之前的离群值按序保存，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Increasing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会先重放这些离群值（模拟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阶段），然后再按照线性回归模型返回值。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Write-only Model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在记录中，只被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地址，尽管不需要对其进行额外建模，但是这些地址有可能对应外设的配置寄存器，所以对于外设状态评估有价值。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Approximation Model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不存在上述模型特点的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地址，一般是片外外设的输入口，反映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不可见的复杂状态，并且与中断行为相关。因此，基于函数拟合或状态机直接恢复的方法是不可行的。</a:t>
            </a:r>
          </a:p>
        </p:txBody>
      </p:sp>
    </p:spTree>
    <p:extLst>
      <p:ext uri="{BB962C8B-B14F-4D97-AF65-F5344CB8AC3E}">
        <p14:creationId xmlns:p14="http://schemas.microsoft.com/office/powerpoint/2010/main" val="20219476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Training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448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Approximation Model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Intuition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操作通常会改变外设的状态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中断同样会改变外设状态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有时也会以隐晦的方式改变外设状态（从串口读取一个字节，会使其从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中移除）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Approximation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由对应外设的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在模拟执行开始时，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的开头</a:t>
            </a:r>
          </a:p>
        </p:txBody>
      </p:sp>
    </p:spTree>
    <p:extLst>
      <p:ext uri="{BB962C8B-B14F-4D97-AF65-F5344CB8AC3E}">
        <p14:creationId xmlns:p14="http://schemas.microsoft.com/office/powerpoint/2010/main" val="9196084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Model Training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537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Approximation Model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在模拟执行过程中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往后搜索，寻找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；如果在找到下一个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之前，发现了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 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操作，那么就返回最近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Intuition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from MMIO is sequential and respect the boundary of state caused by writes and interrupts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或相关中断被触发，从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往后搜索，找到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Interrupt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的记录，更新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到该记录位置。如果搜索到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末尾仍未找到，那么就从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往回找。如果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的值是全新的（记录中不存在），那么就不更新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19131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Key Idea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0132819-6A6E-43F6-935F-5F8016A172CB}"/>
              </a:ext>
            </a:extLst>
          </p:cNvPr>
          <p:cNvGrpSpPr/>
          <p:nvPr/>
        </p:nvGrpSpPr>
        <p:grpSpPr>
          <a:xfrm>
            <a:off x="176215" y="987884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3756C14-B79E-4C22-B048-B94DBE714BBE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7D7D2BB-FABD-4556-884F-96BB44BAEAD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F53A731-26A3-4259-AD3C-58FFA519E4BC}"/>
              </a:ext>
            </a:extLst>
          </p:cNvPr>
          <p:cNvSpPr txBox="1"/>
          <p:nvPr/>
        </p:nvSpPr>
        <p:spPr>
          <a:xfrm>
            <a:off x="699220" y="1000948"/>
            <a:ext cx="67436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Harness Creation</a:t>
            </a:r>
            <a:endParaRPr lang="zh-CN" altLang="en-US" sz="26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FE6AD-5A8A-4CFE-B3F8-F7CAAAF544E6}"/>
              </a:ext>
            </a:extLst>
          </p:cNvPr>
          <p:cNvSpPr txBox="1"/>
          <p:nvPr/>
        </p:nvSpPr>
        <p:spPr>
          <a:xfrm>
            <a:off x="176215" y="1533262"/>
            <a:ext cx="1132857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利用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avatar2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脚本接口，可以将任意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模型替换为自定义模型，从而实现外部输入。</a:t>
            </a:r>
          </a:p>
        </p:txBody>
      </p:sp>
    </p:spTree>
    <p:extLst>
      <p:ext uri="{BB962C8B-B14F-4D97-AF65-F5344CB8AC3E}">
        <p14:creationId xmlns:p14="http://schemas.microsoft.com/office/powerpoint/2010/main" val="42418796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252875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65939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RQ1: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766974" y="1921667"/>
            <a:ext cx="1129384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能否正确模拟执行不同硬件环境下的固件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3834972-0102-40C7-BF1B-854E32D1B343}"/>
              </a:ext>
            </a:extLst>
          </p:cNvPr>
          <p:cNvGrpSpPr/>
          <p:nvPr/>
        </p:nvGrpSpPr>
        <p:grpSpPr>
          <a:xfrm>
            <a:off x="174360" y="2923493"/>
            <a:ext cx="442220" cy="442220"/>
            <a:chOff x="682349" y="1739909"/>
            <a:chExt cx="551019" cy="551019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631F50E-26AA-482A-8A86-27637399C93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19AB052-AD89-4729-8192-C2A9CF7F0CBF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7F9DC63-A99F-49C4-A141-6D3B343CBC23}"/>
              </a:ext>
            </a:extLst>
          </p:cNvPr>
          <p:cNvSpPr txBox="1"/>
          <p:nvPr/>
        </p:nvSpPr>
        <p:spPr>
          <a:xfrm>
            <a:off x="709557" y="2936557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RQ2: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6CD519-F905-408B-991B-752CE37F13EA}"/>
              </a:ext>
            </a:extLst>
          </p:cNvPr>
          <p:cNvSpPr txBox="1"/>
          <p:nvPr/>
        </p:nvSpPr>
        <p:spPr>
          <a:xfrm>
            <a:off x="709557" y="3592285"/>
            <a:ext cx="1129384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能否达到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EE148F6-D8B9-4193-98C1-14D14BE6C702}"/>
              </a:ext>
            </a:extLst>
          </p:cNvPr>
          <p:cNvGrpSpPr/>
          <p:nvPr/>
        </p:nvGrpSpPr>
        <p:grpSpPr>
          <a:xfrm>
            <a:off x="174360" y="4588597"/>
            <a:ext cx="442220" cy="442220"/>
            <a:chOff x="682349" y="1739909"/>
            <a:chExt cx="551019" cy="551019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83FCFF8-524F-4A2C-B0A9-E708FFE31CF9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F92E2A2-57FB-47A3-AC0E-6E9E41CAA53C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6E216446-1837-4237-988A-EEB196F463FC}"/>
              </a:ext>
            </a:extLst>
          </p:cNvPr>
          <p:cNvSpPr txBox="1"/>
          <p:nvPr/>
        </p:nvSpPr>
        <p:spPr>
          <a:xfrm>
            <a:off x="709557" y="4601661"/>
            <a:ext cx="29341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RQ3: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63A60D4-1B9C-4059-90B2-F770F586009C}"/>
              </a:ext>
            </a:extLst>
          </p:cNvPr>
          <p:cNvSpPr txBox="1"/>
          <p:nvPr/>
        </p:nvSpPr>
        <p:spPr>
          <a:xfrm>
            <a:off x="709557" y="5257389"/>
            <a:ext cx="1129384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能否支持模糊测试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64896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6" y="1040088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3" y="1053152"/>
            <a:ext cx="41833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 setup:</a:t>
            </a:r>
            <a:endParaRPr lang="zh-CN" altLang="en-US" sz="2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2485A8-0B25-4608-BF40-8B9B79C23645}"/>
              </a:ext>
            </a:extLst>
          </p:cNvPr>
          <p:cNvSpPr txBox="1"/>
          <p:nvPr/>
        </p:nvSpPr>
        <p:spPr>
          <a:xfrm>
            <a:off x="231776" y="1773664"/>
            <a:ext cx="11874879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实验对象：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六个固件源码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四个来自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开发套件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两个为真实设备固件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前两个为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Cortex-M3-based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，后一个为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Cortex-M0)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Nucleo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L152RE, the Maxim MAX32600MBED and the STM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Nucleo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F072RB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对来自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开发套件的四个固件，作者还添加了额外的函数以及人造的漏洞，并且在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并没有触发额外的函数。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3372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379473" y="307818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3793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and Results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F9CFC2-DC71-4C44-BDD0-D4D1ED1C151E}"/>
              </a:ext>
            </a:extLst>
          </p:cNvPr>
          <p:cNvSpPr txBox="1"/>
          <p:nvPr/>
        </p:nvSpPr>
        <p:spPr>
          <a:xfrm>
            <a:off x="446475" y="1739584"/>
            <a:ext cx="11569410" cy="448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GCC 5.0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mbed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硬件抽象层编译实验对象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基本块数量基本一致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的外设模型是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的基本块比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支持模糊测试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并且是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048CB-5B1E-4EC2-AFCE-D06FAD11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90" y="625069"/>
            <a:ext cx="7436972" cy="604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434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3793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F9CFC2-DC71-4C44-BDD0-D4D1ED1C151E}"/>
              </a:ext>
            </a:extLst>
          </p:cNvPr>
          <p:cNvSpPr txBox="1"/>
          <p:nvPr/>
        </p:nvSpPr>
        <p:spPr>
          <a:xfrm>
            <a:off x="446475" y="1739584"/>
            <a:ext cx="11569410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blink_led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最简单固件，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后，每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闪烁一下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阶段，存在大量初始化工作（包括使用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使能时钟、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控制器管理、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管脚的配置、自检等）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在这个固件的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中，作者强调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Increasing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 controller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配置寄存器建模为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Storage Model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E80F4D-90E1-4D6B-9ECB-2B2B12427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32" y="2243722"/>
            <a:ext cx="9241536" cy="44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5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3793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F9CFC2-DC71-4C44-BDD0-D4D1ED1C151E}"/>
              </a:ext>
            </a:extLst>
          </p:cNvPr>
          <p:cNvSpPr txBox="1"/>
          <p:nvPr/>
        </p:nvSpPr>
        <p:spPr>
          <a:xfrm>
            <a:off x="446475" y="1739584"/>
            <a:ext cx="11569410" cy="492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read_hyperterminal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该固件，读取串口传入的外部输入，依据外部输入值（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），决定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作者在固件中，添加了新的功能：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如果外部输入为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，那么就提示输入密码，并且该功能的代码实现还存在缓冲区溢出漏洞。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作者通过串口随机发送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/ 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Emulation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作者利用串口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harness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，来将</a:t>
            </a: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生成的随机输入传入固件，成功触发了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中没有覆盖的路径，即作者添加的输入密码功能，并且成功触发了缓冲区溢出漏洞。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8325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3793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F9CFC2-DC71-4C44-BDD0-D4D1ED1C151E}"/>
              </a:ext>
            </a:extLst>
          </p:cNvPr>
          <p:cNvSpPr txBox="1"/>
          <p:nvPr/>
        </p:nvSpPr>
        <p:spPr>
          <a:xfrm>
            <a:off x="446475" y="1739584"/>
            <a:ext cx="11569410" cy="315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button_interrupt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该固件，当按钮被按下并触发中断后，进入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2min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内以随机时间间隔按下按钮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Emulation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成功定位出了按钮对应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的使能位（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0x40010408 with value 0x002000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40961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94206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207270"/>
            <a:ext cx="37939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Evaluation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F9CFC2-DC71-4C44-BDD0-D4D1ED1C151E}"/>
              </a:ext>
            </a:extLst>
          </p:cNvPr>
          <p:cNvSpPr txBox="1"/>
          <p:nvPr/>
        </p:nvSpPr>
        <p:spPr>
          <a:xfrm>
            <a:off x="446475" y="1739584"/>
            <a:ext cx="11569410" cy="315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i2c_master</a:t>
            </a:r>
            <a:r>
              <a:rPr lang="zh-CN" altLang="en-US" sz="24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rgbClr val="02E6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该固件，通过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与温湿度传感器通信，报告室内温度和湿度。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Emulation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基于记录，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成功定位了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的中断使能位（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0x720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并且将其建模为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，当固件期望从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I2C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获取温度传感器的数据前，会先向相关配置寄存器写入合适的值，这时候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pointer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就会更新，从而依据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返回合适的值。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2482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923" y="1341712"/>
            <a:ext cx="4396740" cy="43967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434502" y="2544959"/>
            <a:ext cx="4271604" cy="21967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26" y="2985874"/>
            <a:ext cx="3244479" cy="1570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627951" y="3130921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572389" y="3057895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232097" y="3066537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Discussion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67" y="366437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86628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171618"/>
            <a:ext cx="4570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Beyond ARM and MMIO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Discussion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B1BEF-D8CD-4312-888D-C29B8266157A}"/>
              </a:ext>
            </a:extLst>
          </p:cNvPr>
          <p:cNvSpPr txBox="1"/>
          <p:nvPr/>
        </p:nvSpPr>
        <p:spPr>
          <a:xfrm>
            <a:off x="766974" y="1664061"/>
            <a:ext cx="1156941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对于其他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架构，只要有相应的模拟器，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就可以很容易地扩展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对于使用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PMIO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的固件，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同样可以进行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B74B85-A848-45CE-B030-1855D2D7FBCD}"/>
              </a:ext>
            </a:extLst>
          </p:cNvPr>
          <p:cNvGrpSpPr/>
          <p:nvPr/>
        </p:nvGrpSpPr>
        <p:grpSpPr>
          <a:xfrm>
            <a:off x="231777" y="2716724"/>
            <a:ext cx="442220" cy="442220"/>
            <a:chOff x="682349" y="1739909"/>
            <a:chExt cx="551019" cy="55101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847A78C-A21A-465A-A87E-59A82E9A6971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0DBDE30-4541-471D-A858-0FB36541C3E3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A1CC8-150C-4FB0-91F6-328544B8293C}"/>
              </a:ext>
            </a:extLst>
          </p:cNvPr>
          <p:cNvSpPr txBox="1"/>
          <p:nvPr/>
        </p:nvSpPr>
        <p:spPr>
          <a:xfrm>
            <a:off x="766974" y="2701714"/>
            <a:ext cx="4570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CFF0C7-4B04-42D5-A9A7-53874283CAA1}"/>
              </a:ext>
            </a:extLst>
          </p:cNvPr>
          <p:cNvSpPr txBox="1"/>
          <p:nvPr/>
        </p:nvSpPr>
        <p:spPr>
          <a:xfrm>
            <a:off x="766974" y="3258990"/>
            <a:ext cx="1156941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Hardware-in-loop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的方式，运行效率较低下，甚至对中断操作的记录造成影响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A69C4C-8F91-4B81-9664-F08942F22B2C}"/>
              </a:ext>
            </a:extLst>
          </p:cNvPr>
          <p:cNvGrpSpPr/>
          <p:nvPr/>
        </p:nvGrpSpPr>
        <p:grpSpPr>
          <a:xfrm>
            <a:off x="231777" y="4260663"/>
            <a:ext cx="442220" cy="442220"/>
            <a:chOff x="682349" y="1739909"/>
            <a:chExt cx="551019" cy="551019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B76E07-ACB5-4BFA-AAE4-341492BC67C1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46D42F0-3FB4-433F-B5C1-CE96195219AB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5A9273BB-8A1E-4D9B-B0DC-CE9783D0CB7B}"/>
              </a:ext>
            </a:extLst>
          </p:cNvPr>
          <p:cNvSpPr txBox="1"/>
          <p:nvPr/>
        </p:nvSpPr>
        <p:spPr>
          <a:xfrm>
            <a:off x="766974" y="4245653"/>
            <a:ext cx="4570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Obtaining Traces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CCD68F-B915-4C8A-8136-31055FDCCD23}"/>
              </a:ext>
            </a:extLst>
          </p:cNvPr>
          <p:cNvSpPr txBox="1"/>
          <p:nvPr/>
        </p:nvSpPr>
        <p:spPr>
          <a:xfrm>
            <a:off x="766974" y="4802929"/>
            <a:ext cx="1156941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为了构建足够完备的外设模型，需要在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Recording phase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尽量提高覆盖率，尽管如此仍然可能会存在模型失效的情况。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7303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40964-FB6B-41E2-BF48-43A08D8DD7DC}"/>
              </a:ext>
            </a:extLst>
          </p:cNvPr>
          <p:cNvGrpSpPr/>
          <p:nvPr/>
        </p:nvGrpSpPr>
        <p:grpSpPr>
          <a:xfrm>
            <a:off x="231777" y="1186628"/>
            <a:ext cx="442220" cy="442220"/>
            <a:chOff x="682349" y="1739909"/>
            <a:chExt cx="551019" cy="55101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E260B26-FF0B-4F34-9806-2819A039235A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6823BCD-A661-4360-8CCC-A263701FAA46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38F2CB2-35FC-4A2C-B90C-CFC3B6EFD41C}"/>
              </a:ext>
            </a:extLst>
          </p:cNvPr>
          <p:cNvSpPr txBox="1"/>
          <p:nvPr/>
        </p:nvSpPr>
        <p:spPr>
          <a:xfrm>
            <a:off x="766974" y="1171618"/>
            <a:ext cx="4570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 Support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3538C0-576D-4578-8135-FDFCC1E55BAE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AD8E8D6-9BB6-4A53-BDB2-954063C030AC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D09B69-8C92-486A-9170-B7E49C633C37}"/>
              </a:ext>
            </a:extLst>
          </p:cNvPr>
          <p:cNvSpPr/>
          <p:nvPr/>
        </p:nvSpPr>
        <p:spPr>
          <a:xfrm>
            <a:off x="-164077" y="235392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Discussion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2B1BEF-D8CD-4312-888D-C29B8266157A}"/>
              </a:ext>
            </a:extLst>
          </p:cNvPr>
          <p:cNvSpPr txBox="1"/>
          <p:nvPr/>
        </p:nvSpPr>
        <p:spPr>
          <a:xfrm>
            <a:off x="766974" y="1664061"/>
            <a:ext cx="11569410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DMA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的建模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B74B85-A848-45CE-B030-1855D2D7FBCD}"/>
              </a:ext>
            </a:extLst>
          </p:cNvPr>
          <p:cNvGrpSpPr/>
          <p:nvPr/>
        </p:nvGrpSpPr>
        <p:grpSpPr>
          <a:xfrm>
            <a:off x="231777" y="2308946"/>
            <a:ext cx="442220" cy="442220"/>
            <a:chOff x="682349" y="1739909"/>
            <a:chExt cx="551019" cy="551019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847A78C-A21A-465A-A87E-59A82E9A6971}"/>
                </a:ext>
              </a:extLst>
            </p:cNvPr>
            <p:cNvSpPr/>
            <p:nvPr/>
          </p:nvSpPr>
          <p:spPr>
            <a:xfrm>
              <a:off x="682349" y="1739909"/>
              <a:ext cx="551019" cy="551019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0DBDE30-4541-471D-A858-0FB36541C3E3}"/>
                </a:ext>
              </a:extLst>
            </p:cNvPr>
            <p:cNvSpPr/>
            <p:nvPr/>
          </p:nvSpPr>
          <p:spPr>
            <a:xfrm>
              <a:off x="724042" y="1789590"/>
              <a:ext cx="451655" cy="451655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  <a:effectLst>
              <a:glow rad="63500">
                <a:srgbClr val="03BC7C">
                  <a:alpha val="40000"/>
                </a:srgbClr>
              </a:glow>
              <a:outerShdw sx="1000" sy="1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A1CC8-150C-4FB0-91F6-328544B8293C}"/>
              </a:ext>
            </a:extLst>
          </p:cNvPr>
          <p:cNvSpPr txBox="1"/>
          <p:nvPr/>
        </p:nvSpPr>
        <p:spPr>
          <a:xfrm>
            <a:off x="766974" y="2293936"/>
            <a:ext cx="4570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2E6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Peripherals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CFF0C7-4B04-42D5-A9A7-53874283CAA1}"/>
              </a:ext>
            </a:extLst>
          </p:cNvPr>
          <p:cNvSpPr txBox="1"/>
          <p:nvPr/>
        </p:nvSpPr>
        <p:spPr>
          <a:xfrm>
            <a:off x="766974" y="2851212"/>
            <a:ext cx="9947918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Pretender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并没有对片外外设进行额外的建模，而是通过对片上外设的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 Approximation Model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来处理，这种方式并不是完备的。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0985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99" y="816998"/>
            <a:ext cx="5224000" cy="5224000"/>
          </a:xfrm>
          <a:prstGeom prst="rect">
            <a:avLst/>
          </a:prstGeom>
          <a:effectLst>
            <a:outerShdw blurRad="50800" dist="76200" dir="5400000" algn="ctr" rotWithShape="0">
              <a:srgbClr val="000000">
                <a:alpha val="64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18"/>
          <a:stretch>
            <a:fillRect/>
          </a:stretch>
        </p:blipFill>
        <p:spPr>
          <a:xfrm>
            <a:off x="1627542" y="2433199"/>
            <a:ext cx="4271604" cy="21967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E4404E-EFEB-4B2E-AAEC-6EEDDEDA9C2D}"/>
              </a:ext>
            </a:extLst>
          </p:cNvPr>
          <p:cNvSpPr/>
          <p:nvPr/>
        </p:nvSpPr>
        <p:spPr>
          <a:xfrm>
            <a:off x="4274035" y="2792981"/>
            <a:ext cx="3784530" cy="923535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74D21-F346-4737-B087-DAD3A391CF3A}"/>
              </a:ext>
            </a:extLst>
          </p:cNvPr>
          <p:cNvSpPr/>
          <p:nvPr/>
        </p:nvSpPr>
        <p:spPr>
          <a:xfrm>
            <a:off x="4353412" y="2735610"/>
            <a:ext cx="3616571" cy="884185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7FE60F6-262F-4FE1-9A99-0BCBB8FE3CF5}"/>
              </a:ext>
            </a:extLst>
          </p:cNvPr>
          <p:cNvSpPr/>
          <p:nvPr/>
        </p:nvSpPr>
        <p:spPr>
          <a:xfrm>
            <a:off x="4316344" y="2792981"/>
            <a:ext cx="36536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感 谢 聆 听</a:t>
            </a:r>
            <a:endParaRPr lang="bg-BG" altLang="zh-CN" sz="440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27" y="3611280"/>
            <a:ext cx="3300777" cy="5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290765" y="1632018"/>
            <a:ext cx="9601406" cy="1516042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Eric Gustafson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University of California Santa Barbara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研究方向：</a:t>
            </a:r>
            <a:r>
              <a:rPr lang="en-US" altLang="zh-CN" sz="2400" dirty="0">
                <a:solidFill>
                  <a:schemeClr val="bg1"/>
                </a:solidFill>
              </a:rPr>
              <a:t>Internet of Things Security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C6A07-5BBF-48D4-9521-327F63E6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29" y="1004936"/>
            <a:ext cx="2114550" cy="220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152FB-C755-42D9-9000-A8CEAC6CD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903" y="1004936"/>
            <a:ext cx="3718663" cy="2143124"/>
          </a:xfrm>
          <a:prstGeom prst="rect">
            <a:avLst/>
          </a:prstGeom>
        </p:spPr>
      </p:pic>
      <p:sp>
        <p:nvSpPr>
          <p:cNvPr id="13" name="TextBox 145">
            <a:extLst>
              <a:ext uri="{FF2B5EF4-FFF2-40B4-BE49-F238E27FC236}">
                <a16:creationId xmlns:a16="http://schemas.microsoft.com/office/drawing/2014/main" id="{763992BF-ACD0-48B9-B8EE-8F739723B911}"/>
              </a:ext>
            </a:extLst>
          </p:cNvPr>
          <p:cNvSpPr txBox="1"/>
          <p:nvPr/>
        </p:nvSpPr>
        <p:spPr>
          <a:xfrm>
            <a:off x="299829" y="3606104"/>
            <a:ext cx="11212234" cy="2084146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Challenges in Firmware Re-Hosting, Emulation, and Analysis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2021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Is Your Firmware Real or Re-Hosted? A case study in re-hosting VxWorks control system firmware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2021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µRAI: Securing Embedded Systems with Return Address Integrity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1"/>
                </a:solidFill>
              </a:rPr>
              <a:t>HALucinator</a:t>
            </a:r>
            <a:r>
              <a:rPr lang="en-US" altLang="zh-CN" sz="2000" dirty="0">
                <a:solidFill>
                  <a:schemeClr val="bg1"/>
                </a:solidFill>
              </a:rPr>
              <a:t>: Firmware Re-hosting Through Abstraction Layer Emulation</a:t>
            </a:r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388083" y="1137356"/>
            <a:ext cx="6979003" cy="1516042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Marius Muench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PhD in EURECOM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Advised by Davide </a:t>
            </a:r>
            <a:r>
              <a:rPr lang="en-US" altLang="zh-CN" sz="2400" dirty="0" err="1">
                <a:solidFill>
                  <a:schemeClr val="bg1"/>
                </a:solidFill>
              </a:rPr>
              <a:t>Balzarotti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八作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4FCFCB-A755-490E-9AE0-9CFB4371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7" y="1137356"/>
            <a:ext cx="1765835" cy="17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0E2C97-92CC-437C-9240-05F1B806D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27" y="3009954"/>
            <a:ext cx="6254513" cy="36618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0C02BC-688F-4EFB-A3F7-50DEB27ABB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748"/>
          <a:stretch/>
        </p:blipFill>
        <p:spPr>
          <a:xfrm>
            <a:off x="6553660" y="3009954"/>
            <a:ext cx="5626852" cy="7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080993" y="1118083"/>
            <a:ext cx="9578979" cy="2482589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Chad </a:t>
            </a:r>
            <a:r>
              <a:rPr lang="en-US" altLang="zh-CN" sz="2400" dirty="0" err="1">
                <a:solidFill>
                  <a:schemeClr val="bg1"/>
                </a:solidFill>
              </a:rPr>
              <a:t>Spensky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CEO of </a:t>
            </a:r>
            <a:r>
              <a:rPr lang="en-US" altLang="zh-CN" sz="2400" dirty="0" err="1">
                <a:solidFill>
                  <a:schemeClr val="bg1"/>
                </a:solidFill>
              </a:rPr>
              <a:t>Allenticate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b="0" i="0" dirty="0">
                <a:solidFill>
                  <a:srgbClr val="F6F6F6"/>
                </a:solidFill>
                <a:effectLst/>
                <a:latin typeface="IBMPlexSansBold"/>
              </a:rPr>
              <a:t>He wanted to “fix the internet”.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F6F6F6"/>
                </a:solidFill>
                <a:effectLst/>
                <a:latin typeface="IBMPlexSansBold"/>
              </a:rPr>
              <a:t>In other words, he wanted to distribute trust on the internet and make security easy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731687-455B-4C98-A4AB-B1492BBC8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7" y="1045000"/>
            <a:ext cx="1625600" cy="1625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612185-8D76-449A-9838-A828850B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13" y="259242"/>
            <a:ext cx="4181475" cy="2209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F8190C-68F9-4F7D-9471-60B21A0BC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993" y="1665437"/>
            <a:ext cx="75819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431735" y="1148659"/>
            <a:ext cx="6979003" cy="1033346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chemeClr val="bg1"/>
                </a:solidFill>
              </a:rPr>
              <a:t>Nilo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Redini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University of California, Santa Barbara</a:t>
            </a: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0" name="Picture 2" descr="Nilo Redini">
            <a:extLst>
              <a:ext uri="{FF2B5EF4-FFF2-40B4-BE49-F238E27FC236}">
                <a16:creationId xmlns:a16="http://schemas.microsoft.com/office/drawing/2014/main" id="{B27EC29E-E03C-4C18-A79F-5062E65B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0" y="1262792"/>
            <a:ext cx="1742170" cy="129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1FE23D-C825-40E6-B3B0-A749E2B9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985" y="2807808"/>
            <a:ext cx="7715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071305" y="1164163"/>
            <a:ext cx="5977078" cy="1033346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Aravind </a:t>
            </a:r>
            <a:r>
              <a:rPr lang="en-US" altLang="zh-CN" sz="2400" dirty="0" err="1">
                <a:solidFill>
                  <a:schemeClr val="bg1"/>
                </a:solidFill>
              </a:rPr>
              <a:t>Machiry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Assistant Professor, Purdue University</a:t>
            </a: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 descr="Aravind Machiry">
            <a:extLst>
              <a:ext uri="{FF2B5EF4-FFF2-40B4-BE49-F238E27FC236}">
                <a16:creationId xmlns:a16="http://schemas.microsoft.com/office/drawing/2014/main" id="{2382C62A-18F4-4CCB-B84E-6701CDA49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" y="1164163"/>
            <a:ext cx="1686046" cy="17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807B9B-7BE2-491A-BF6B-4E7B5732A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53" y="2204114"/>
            <a:ext cx="624840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4662AB-66E1-48E6-8D8A-6A663B993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468" y="2204114"/>
            <a:ext cx="3629025" cy="411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B7ACB4-F8A9-40C8-97AC-F860CF4B3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215" y="3981029"/>
            <a:ext cx="8047022" cy="11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B2C87B96-CE47-4150-B76A-06C329A4C48D}"/>
              </a:ext>
            </a:extLst>
          </p:cNvPr>
          <p:cNvSpPr/>
          <p:nvPr/>
        </p:nvSpPr>
        <p:spPr>
          <a:xfrm>
            <a:off x="231777" y="259242"/>
            <a:ext cx="3068416" cy="610954"/>
          </a:xfrm>
          <a:prstGeom prst="rect">
            <a:avLst/>
          </a:prstGeom>
          <a:noFill/>
          <a:ln w="3175">
            <a:solidFill>
              <a:srgbClr val="1E48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740302D-663D-4BAB-A8D9-2FDDA12DF9C8}"/>
              </a:ext>
            </a:extLst>
          </p:cNvPr>
          <p:cNvSpPr/>
          <p:nvPr/>
        </p:nvSpPr>
        <p:spPr>
          <a:xfrm>
            <a:off x="176215" y="186216"/>
            <a:ext cx="2973057" cy="585460"/>
          </a:xfrm>
          <a:prstGeom prst="rect">
            <a:avLst/>
          </a:prstGeom>
          <a:solidFill>
            <a:srgbClr val="22242A">
              <a:alpha val="48000"/>
            </a:srgbClr>
          </a:solidFill>
          <a:ln w="3175">
            <a:solidFill>
              <a:srgbClr val="02E6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1B80F-5128-4771-8482-9F84C7C20C1A}"/>
              </a:ext>
            </a:extLst>
          </p:cNvPr>
          <p:cNvSpPr/>
          <p:nvPr/>
        </p:nvSpPr>
        <p:spPr>
          <a:xfrm>
            <a:off x="-164077" y="283376"/>
            <a:ext cx="3653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2E69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Author Team</a:t>
            </a:r>
            <a:endParaRPr lang="bg-BG" altLang="zh-CN" sz="2800" dirty="0">
              <a:solidFill>
                <a:srgbClr val="02E69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TextBox 145">
            <a:extLst>
              <a:ext uri="{FF2B5EF4-FFF2-40B4-BE49-F238E27FC236}">
                <a16:creationId xmlns:a16="http://schemas.microsoft.com/office/drawing/2014/main" id="{845313A3-BBE2-476A-9CBF-5C1C4EF6F575}"/>
              </a:ext>
            </a:extLst>
          </p:cNvPr>
          <p:cNvSpPr txBox="1"/>
          <p:nvPr/>
        </p:nvSpPr>
        <p:spPr>
          <a:xfrm>
            <a:off x="2197472" y="1212408"/>
            <a:ext cx="9422030" cy="1513477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Yanick </a:t>
            </a:r>
            <a:r>
              <a:rPr lang="en-US" altLang="zh-CN" sz="2400" dirty="0" err="1">
                <a:solidFill>
                  <a:schemeClr val="bg1"/>
                </a:solidFill>
              </a:rPr>
              <a:t>Fratantonio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Senior Research Scientist, Google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EURECOM</a:t>
            </a:r>
            <a:r>
              <a:rPr lang="zh-CN" altLang="en-US" sz="2400" dirty="0">
                <a:solidFill>
                  <a:schemeClr val="bg1"/>
                </a:solidFill>
              </a:rPr>
              <a:t>上过课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Bo Feng">
            <a:extLst>
              <a:ext uri="{FF2B5EF4-FFF2-40B4-BE49-F238E27FC236}">
                <a16:creationId xmlns:a16="http://schemas.microsoft.com/office/drawing/2014/main" id="{534BEEAB-EBCC-4AAF-9C1D-9FD8AA962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985" y="1462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 descr="Yanick Fratantonio">
            <a:extLst>
              <a:ext uri="{FF2B5EF4-FFF2-40B4-BE49-F238E27FC236}">
                <a16:creationId xmlns:a16="http://schemas.microsoft.com/office/drawing/2014/main" id="{5637D695-22FC-4F14-8659-18219719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7" y="1212408"/>
            <a:ext cx="1639975" cy="163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339B6D-546D-4A02-98B8-F24561BC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9" y="1934295"/>
            <a:ext cx="4553172" cy="4720480"/>
          </a:xfrm>
          <a:prstGeom prst="rect">
            <a:avLst/>
          </a:prstGeom>
        </p:spPr>
      </p:pic>
      <p:sp>
        <p:nvSpPr>
          <p:cNvPr id="12" name="TextBox 145">
            <a:extLst>
              <a:ext uri="{FF2B5EF4-FFF2-40B4-BE49-F238E27FC236}">
                <a16:creationId xmlns:a16="http://schemas.microsoft.com/office/drawing/2014/main" id="{C4600080-9EEA-48F2-81D4-0FAE00B45BD7}"/>
              </a:ext>
            </a:extLst>
          </p:cNvPr>
          <p:cNvSpPr txBox="1"/>
          <p:nvPr/>
        </p:nvSpPr>
        <p:spPr>
          <a:xfrm>
            <a:off x="221100" y="3042047"/>
            <a:ext cx="7255869" cy="2473740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My research has highlighted systemic flaws in many aspects of mobile </a:t>
            </a:r>
            <a:r>
              <a:rPr lang="en-US" altLang="zh-CN" sz="2400" dirty="0" err="1">
                <a:solidFill>
                  <a:schemeClr val="bg1"/>
                </a:solidFill>
              </a:rPr>
              <a:t>devices,including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GUI, bootloaders, hardware memory modules, 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cryptography, dynamic code loading, authentication, and fingerprint API</a:t>
            </a:r>
          </a:p>
        </p:txBody>
      </p:sp>
    </p:spTree>
    <p:extLst>
      <p:ext uri="{BB962C8B-B14F-4D97-AF65-F5344CB8AC3E}">
        <p14:creationId xmlns:p14="http://schemas.microsoft.com/office/powerpoint/2010/main" val="9753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28科技总结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242A"/>
        </a:solidFill>
        <a:ln w="3175">
          <a:solidFill>
            <a:srgbClr val="02E695"/>
          </a:solidFill>
        </a:ln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19720</TotalTime>
  <Words>2421</Words>
  <Application>Microsoft Office PowerPoint</Application>
  <PresentationFormat>宽屏</PresentationFormat>
  <Paragraphs>308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IBMPlexSansBold</vt:lpstr>
      <vt:lpstr>Nexa Light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Caroulder</cp:lastModifiedBy>
  <cp:revision>849</cp:revision>
  <dcterms:created xsi:type="dcterms:W3CDTF">2017-12-15T10:21:06Z</dcterms:created>
  <dcterms:modified xsi:type="dcterms:W3CDTF">2022-05-07T11:49:01Z</dcterms:modified>
</cp:coreProperties>
</file>