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364" r:id="rId3"/>
    <p:sldId id="370" r:id="rId4"/>
    <p:sldId id="469" r:id="rId5"/>
    <p:sldId id="468" r:id="rId6"/>
    <p:sldId id="470" r:id="rId7"/>
    <p:sldId id="471" r:id="rId8"/>
    <p:sldId id="472" r:id="rId9"/>
    <p:sldId id="258" r:id="rId10"/>
    <p:sldId id="436" r:id="rId11"/>
    <p:sldId id="412" r:id="rId12"/>
    <p:sldId id="437" r:id="rId13"/>
    <p:sldId id="414" r:id="rId14"/>
    <p:sldId id="438" r:id="rId15"/>
    <p:sldId id="439" r:id="rId16"/>
    <p:sldId id="440" r:id="rId17"/>
    <p:sldId id="441" r:id="rId18"/>
    <p:sldId id="442" r:id="rId19"/>
    <p:sldId id="443" r:id="rId20"/>
    <p:sldId id="444" r:id="rId21"/>
    <p:sldId id="445" r:id="rId22"/>
    <p:sldId id="446" r:id="rId23"/>
    <p:sldId id="447" r:id="rId24"/>
    <p:sldId id="448" r:id="rId25"/>
    <p:sldId id="449" r:id="rId26"/>
    <p:sldId id="450" r:id="rId27"/>
    <p:sldId id="451" r:id="rId28"/>
    <p:sldId id="452" r:id="rId29"/>
    <p:sldId id="453" r:id="rId30"/>
    <p:sldId id="454" r:id="rId31"/>
    <p:sldId id="455" r:id="rId32"/>
    <p:sldId id="456" r:id="rId33"/>
    <p:sldId id="457" r:id="rId34"/>
    <p:sldId id="458" r:id="rId35"/>
    <p:sldId id="459" r:id="rId36"/>
    <p:sldId id="460" r:id="rId37"/>
    <p:sldId id="461" r:id="rId38"/>
    <p:sldId id="463" r:id="rId39"/>
    <p:sldId id="464" r:id="rId40"/>
    <p:sldId id="374" r:id="rId41"/>
    <p:sldId id="465" r:id="rId42"/>
    <p:sldId id="466" r:id="rId43"/>
    <p:sldId id="281" r:id="rId44"/>
    <p:sldId id="421" r:id="rId45"/>
    <p:sldId id="40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0" autoAdjust="0"/>
    <p:restoredTop sz="63189" autoAdjust="0"/>
  </p:normalViewPr>
  <p:slideViewPr>
    <p:cSldViewPr snapToGrid="0" snapToObjects="1">
      <p:cViewPr varScale="1">
        <p:scale>
          <a:sx n="72" d="100"/>
          <a:sy n="72" d="100"/>
        </p:scale>
        <p:origin x="21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AA799-5008-E546-84D0-2706A263CEB1}" type="datetimeFigureOut">
              <a:rPr kumimoji="1" lang="zh-CN" altLang="en-US" smtClean="0"/>
              <a:t>2022/6/20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E8B67-A0D8-C845-A0A1-A50E964E661D}" type="slidenum">
              <a:rPr kumimoji="1" lang="zh-CN" altLang="en-US" smtClean="0"/>
              <a:t>‹#›</a:t>
            </a:fld>
            <a:endParaRPr kumimoji="1" lang="zh-CN" altLang="en-US"/>
          </a:p>
        </p:txBody>
      </p:sp>
    </p:spTree>
    <p:extLst>
      <p:ext uri="{BB962C8B-B14F-4D97-AF65-F5344CB8AC3E}">
        <p14:creationId xmlns:p14="http://schemas.microsoft.com/office/powerpoint/2010/main" val="68518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a:t>
            </a:fld>
            <a:endParaRPr kumimoji="1" lang="zh-CN" altLang="en-US"/>
          </a:p>
        </p:txBody>
      </p:sp>
    </p:spTree>
    <p:extLst>
      <p:ext uri="{BB962C8B-B14F-4D97-AF65-F5344CB8AC3E}">
        <p14:creationId xmlns:p14="http://schemas.microsoft.com/office/powerpoint/2010/main" val="770998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000000"/>
                </a:solidFill>
                <a:effectLst/>
                <a:latin typeface="Arial" panose="020B0604020202020204" pitchFamily="34" charset="0"/>
              </a:rPr>
              <a:t>VirusShare</a:t>
            </a:r>
            <a:r>
              <a:rPr lang="en-US" altLang="zh-CN" b="0" i="0" dirty="0">
                <a:solidFill>
                  <a:srgbClr val="000000"/>
                </a:solidFill>
                <a:effectLst/>
                <a:latin typeface="Arial" panose="020B0604020202020204" pitchFamily="34" charset="0"/>
              </a:rPr>
              <a:t> Dataset</a:t>
            </a:r>
          </a:p>
          <a:p>
            <a:r>
              <a:rPr lang="zh-CN" altLang="en-US" b="0" i="0" dirty="0">
                <a:solidFill>
                  <a:srgbClr val="000000"/>
                </a:solidFill>
                <a:effectLst/>
                <a:latin typeface="Arial" panose="020B0604020202020204" pitchFamily="34" charset="0"/>
              </a:rPr>
              <a:t>我们从</a:t>
            </a:r>
            <a:r>
              <a:rPr lang="en-US" altLang="zh-CN" b="0" i="0" dirty="0" err="1">
                <a:solidFill>
                  <a:srgbClr val="000000"/>
                </a:solidFill>
                <a:effectLst/>
                <a:latin typeface="Arial" panose="020B0604020202020204" pitchFamily="34" charset="0"/>
              </a:rPr>
              <a:t>VirusShare</a:t>
            </a:r>
            <a:r>
              <a:rPr lang="en-US" altLang="zh-CN" b="0" i="0" dirty="0">
                <a:solidFill>
                  <a:srgbClr val="000000"/>
                </a:solidFill>
                <a:effectLst/>
                <a:latin typeface="Arial" panose="020B0604020202020204" pitchFamily="34" charset="0"/>
              </a:rPr>
              <a:t>[57]</a:t>
            </a:r>
            <a:r>
              <a:rPr lang="zh-CN" altLang="en-US" b="0" i="0" dirty="0">
                <a:solidFill>
                  <a:srgbClr val="000000"/>
                </a:solidFill>
                <a:effectLst/>
                <a:latin typeface="Arial" panose="020B0604020202020204" pitchFamily="34" charset="0"/>
              </a:rPr>
              <a:t>收集数据集，这是一个恶意软件样本库，为安全研究人员、事件响应人员和法医分析人员提供访问实时恶意代码样本的机会。该知识库包含大量不同的恶意软件样本，其活跃时间从</a:t>
            </a:r>
            <a:r>
              <a:rPr lang="en-US" altLang="zh-CN" b="0" i="0" dirty="0">
                <a:solidFill>
                  <a:srgbClr val="000000"/>
                </a:solidFill>
                <a:effectLst/>
                <a:latin typeface="Arial" panose="020B0604020202020204" pitchFamily="34" charset="0"/>
              </a:rPr>
              <a:t>2012</a:t>
            </a:r>
            <a:r>
              <a:rPr lang="zh-CN" altLang="en-US" b="0" i="0" dirty="0">
                <a:solidFill>
                  <a:srgbClr val="000000"/>
                </a:solidFill>
                <a:effectLst/>
                <a:latin typeface="Arial" panose="020B0604020202020204" pitchFamily="34" charset="0"/>
              </a:rPr>
              <a:t>年到</a:t>
            </a:r>
            <a:r>
              <a:rPr lang="en-US" altLang="zh-CN" b="0" i="0" dirty="0">
                <a:solidFill>
                  <a:srgbClr val="000000"/>
                </a:solidFill>
                <a:effectLst/>
                <a:latin typeface="Arial" panose="020B0604020202020204" pitchFamily="34" charset="0"/>
              </a:rPr>
              <a:t>2020</a:t>
            </a:r>
            <a:r>
              <a:rPr lang="zh-CN" altLang="en-US" b="0" i="0" dirty="0">
                <a:solidFill>
                  <a:srgbClr val="000000"/>
                </a:solidFill>
                <a:effectLst/>
                <a:latin typeface="Arial" panose="020B0604020202020204" pitchFamily="34" charset="0"/>
              </a:rPr>
              <a:t>年。在</a:t>
            </a:r>
            <a:r>
              <a:rPr lang="en-US" altLang="zh-CN" b="0" i="0" dirty="0" err="1">
                <a:solidFill>
                  <a:srgbClr val="000000"/>
                </a:solidFill>
                <a:effectLst/>
                <a:latin typeface="Arial" panose="020B0604020202020204" pitchFamily="34" charset="0"/>
              </a:rPr>
              <a:t>VirusShare</a:t>
            </a:r>
            <a:r>
              <a:rPr lang="zh-CN" altLang="en-US" b="0" i="0" dirty="0">
                <a:solidFill>
                  <a:srgbClr val="000000"/>
                </a:solidFill>
                <a:effectLst/>
                <a:latin typeface="Arial" panose="020B0604020202020204" pitchFamily="34" charset="0"/>
              </a:rPr>
              <a:t>中，我们发现有两种类型的文件包含</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命令。一种类型是</a:t>
            </a:r>
            <a:r>
              <a:rPr lang="en-US" altLang="zh-CN" b="0" i="0" dirty="0">
                <a:solidFill>
                  <a:srgbClr val="000000"/>
                </a:solidFill>
                <a:effectLst/>
                <a:latin typeface="Arial" panose="020B0604020202020204" pitchFamily="34" charset="0"/>
              </a:rPr>
              <a:t>bash</a:t>
            </a:r>
            <a:r>
              <a:rPr lang="zh-CN" altLang="en-US" b="0" i="0" dirty="0">
                <a:solidFill>
                  <a:srgbClr val="000000"/>
                </a:solidFill>
                <a:effectLst/>
                <a:latin typeface="Arial" panose="020B0604020202020204" pitchFamily="34" charset="0"/>
              </a:rPr>
              <a:t>脚本。另一种是包含</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命令的恶意</a:t>
            </a:r>
            <a:r>
              <a:rPr lang="en-US" altLang="zh-CN" b="0" i="0" dirty="0">
                <a:solidFill>
                  <a:srgbClr val="000000"/>
                </a:solidFill>
                <a:effectLst/>
                <a:latin typeface="Arial" panose="020B0604020202020204" pitchFamily="34" charset="0"/>
              </a:rPr>
              <a:t>ELF(</a:t>
            </a:r>
            <a:r>
              <a:rPr lang="zh-CN" altLang="en-US" b="0" i="0" dirty="0">
                <a:solidFill>
                  <a:srgbClr val="000000"/>
                </a:solidFill>
                <a:effectLst/>
                <a:latin typeface="Arial" panose="020B0604020202020204" pitchFamily="34" charset="0"/>
              </a:rPr>
              <a:t>二进制</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文件</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为了提取</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脚本，我们使用</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file</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bashlex</a:t>
            </a:r>
            <a:r>
              <a:rPr lang="en-US" altLang="zh-CN" b="0" i="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一个开源的</a:t>
            </a:r>
            <a:r>
              <a:rPr lang="en-US" altLang="zh-CN" b="0" i="0" dirty="0">
                <a:solidFill>
                  <a:srgbClr val="000000"/>
                </a:solidFill>
                <a:effectLst/>
                <a:latin typeface="Arial" panose="020B0604020202020204" pitchFamily="34" charset="0"/>
              </a:rPr>
              <a:t>bash shell</a:t>
            </a:r>
            <a:r>
              <a:rPr lang="zh-CN" altLang="en-US" b="0" i="0" dirty="0">
                <a:solidFill>
                  <a:srgbClr val="000000"/>
                </a:solidFill>
                <a:effectLst/>
                <a:latin typeface="Arial" panose="020B0604020202020204" pitchFamily="34" charset="0"/>
              </a:rPr>
              <a:t>解析器</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解析所有下载的文件。通过这个步骤，我们获得了</a:t>
            </a:r>
            <a:r>
              <a:rPr lang="en-US" altLang="zh-CN" b="0" i="0" dirty="0">
                <a:solidFill>
                  <a:srgbClr val="000000"/>
                </a:solidFill>
                <a:effectLst/>
                <a:latin typeface="Arial" panose="020B0604020202020204" pitchFamily="34" charset="0"/>
              </a:rPr>
              <a:t>3,620</a:t>
            </a:r>
            <a:r>
              <a:rPr lang="zh-CN" altLang="en-US" b="0" i="0" dirty="0">
                <a:solidFill>
                  <a:srgbClr val="000000"/>
                </a:solidFill>
                <a:effectLst/>
                <a:latin typeface="Arial" panose="020B0604020202020204" pitchFamily="34" charset="0"/>
              </a:rPr>
              <a:t>个</a:t>
            </a:r>
            <a:r>
              <a:rPr lang="en-US" altLang="zh-CN" b="0" i="0" dirty="0">
                <a:solidFill>
                  <a:srgbClr val="000000"/>
                </a:solidFill>
                <a:effectLst/>
                <a:latin typeface="Arial" panose="020B0604020202020204" pitchFamily="34" charset="0"/>
              </a:rPr>
              <a:t>Linux shell</a:t>
            </a:r>
            <a:r>
              <a:rPr lang="zh-CN" altLang="en-US" b="0" i="0" dirty="0">
                <a:solidFill>
                  <a:srgbClr val="000000"/>
                </a:solidFill>
                <a:effectLst/>
                <a:latin typeface="Arial" panose="020B0604020202020204" pitchFamily="34" charset="0"/>
              </a:rPr>
              <a:t>脚本。然后，我们对每个</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脚本查询</a:t>
            </a:r>
            <a:r>
              <a:rPr lang="en-US" altLang="zh-CN" b="0" i="0" dirty="0" err="1">
                <a:solidFill>
                  <a:srgbClr val="000000"/>
                </a:solidFill>
                <a:effectLst/>
                <a:latin typeface="Arial" panose="020B0604020202020204" pitchFamily="34" charset="0"/>
              </a:rPr>
              <a:t>VirusTotal</a:t>
            </a:r>
            <a:r>
              <a:rPr lang="en-US" altLang="zh-CN" b="0" i="0" dirty="0">
                <a:solidFill>
                  <a:srgbClr val="000000"/>
                </a:solidFill>
                <a:effectLst/>
                <a:latin typeface="Arial" panose="020B0604020202020204" pitchFamily="34" charset="0"/>
              </a:rPr>
              <a:t>[56]</a:t>
            </a:r>
            <a:r>
              <a:rPr lang="zh-CN" altLang="en-US" b="0" i="0" dirty="0">
                <a:solidFill>
                  <a:srgbClr val="000000"/>
                </a:solidFill>
                <a:effectLst/>
                <a:latin typeface="Arial" panose="020B0604020202020204" pitchFamily="34" charset="0"/>
              </a:rPr>
              <a:t>，这是一个超过</a:t>
            </a:r>
            <a:r>
              <a:rPr lang="en-US" altLang="zh-CN" b="0" i="0" dirty="0">
                <a:solidFill>
                  <a:srgbClr val="000000"/>
                </a:solidFill>
                <a:effectLst/>
                <a:latin typeface="Arial" panose="020B0604020202020204" pitchFamily="34" charset="0"/>
              </a:rPr>
              <a:t>70</a:t>
            </a:r>
            <a:r>
              <a:rPr lang="zh-CN" altLang="en-US" b="0" i="0" dirty="0">
                <a:solidFill>
                  <a:srgbClr val="000000"/>
                </a:solidFill>
                <a:effectLst/>
                <a:latin typeface="Arial" panose="020B0604020202020204" pitchFamily="34" charset="0"/>
              </a:rPr>
              <a:t>个反病毒扫描程序和</a:t>
            </a:r>
            <a:r>
              <a:rPr lang="en-US" altLang="zh-CN" b="0" i="0" dirty="0">
                <a:solidFill>
                  <a:srgbClr val="000000"/>
                </a:solidFill>
                <a:effectLst/>
                <a:latin typeface="Arial" panose="020B0604020202020204" pitchFamily="34" charset="0"/>
              </a:rPr>
              <a:t>URL/</a:t>
            </a:r>
            <a:r>
              <a:rPr lang="zh-CN" altLang="en-US" b="0" i="0" dirty="0">
                <a:solidFill>
                  <a:srgbClr val="000000"/>
                </a:solidFill>
                <a:effectLst/>
                <a:latin typeface="Arial" panose="020B0604020202020204" pitchFamily="34" charset="0"/>
              </a:rPr>
              <a:t>域名黑名单服务的中心，以确保它们被报告为恶意的。如果至少有一个扫描仪或服务显示该报告是恶意的，我们认为该报告是恶意的。结果，我们检索了</a:t>
            </a:r>
            <a:r>
              <a:rPr lang="en-US" altLang="zh-CN" b="0" i="0" dirty="0">
                <a:solidFill>
                  <a:srgbClr val="000000"/>
                </a:solidFill>
                <a:effectLst/>
                <a:latin typeface="Arial" panose="020B0604020202020204" pitchFamily="34" charset="0"/>
              </a:rPr>
              <a:t>3439</a:t>
            </a:r>
            <a:r>
              <a:rPr lang="zh-CN" altLang="en-US" b="0" i="0" dirty="0">
                <a:solidFill>
                  <a:srgbClr val="000000"/>
                </a:solidFill>
                <a:effectLst/>
                <a:latin typeface="Arial" panose="020B0604020202020204" pitchFamily="34" charset="0"/>
              </a:rPr>
              <a:t>个感染</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脚本。此外，我们下载了所有在</a:t>
            </a:r>
            <a:r>
              <a:rPr lang="en-US" altLang="zh-CN" b="0" i="0" dirty="0" err="1">
                <a:solidFill>
                  <a:srgbClr val="000000"/>
                </a:solidFill>
                <a:effectLst/>
                <a:latin typeface="Arial" panose="020B0604020202020204" pitchFamily="34" charset="0"/>
              </a:rPr>
              <a:t>VirusShare</a:t>
            </a:r>
            <a:r>
              <a:rPr lang="zh-CN" altLang="en-US" b="0" i="0" dirty="0">
                <a:solidFill>
                  <a:srgbClr val="000000"/>
                </a:solidFill>
                <a:effectLst/>
                <a:latin typeface="Arial" panose="020B0604020202020204" pitchFamily="34" charset="0"/>
              </a:rPr>
              <a:t>上可用的恶意</a:t>
            </a:r>
            <a:r>
              <a:rPr lang="en-US" altLang="zh-CN" b="0" i="0" dirty="0">
                <a:solidFill>
                  <a:srgbClr val="000000"/>
                </a:solidFill>
                <a:effectLst/>
                <a:latin typeface="Arial" panose="020B0604020202020204" pitchFamily="34" charset="0"/>
              </a:rPr>
              <a:t>ELF</a:t>
            </a:r>
            <a:r>
              <a:rPr lang="zh-CN" altLang="en-US" b="0" i="0" dirty="0">
                <a:solidFill>
                  <a:srgbClr val="000000"/>
                </a:solidFill>
                <a:effectLst/>
                <a:latin typeface="Arial" panose="020B0604020202020204" pitchFamily="34" charset="0"/>
              </a:rPr>
              <a:t>文件，产生了</a:t>
            </a:r>
            <a:r>
              <a:rPr lang="en-US" altLang="zh-CN" b="0" i="0" dirty="0">
                <a:solidFill>
                  <a:srgbClr val="000000"/>
                </a:solidFill>
                <a:effectLst/>
                <a:latin typeface="Arial" panose="020B0604020202020204" pitchFamily="34" charset="0"/>
              </a:rPr>
              <a:t>48,099</a:t>
            </a:r>
            <a:r>
              <a:rPr lang="zh-CN" altLang="en-US" b="0" i="0" dirty="0">
                <a:solidFill>
                  <a:srgbClr val="000000"/>
                </a:solidFill>
                <a:effectLst/>
                <a:latin typeface="Arial" panose="020B0604020202020204" pitchFamily="34" charset="0"/>
              </a:rPr>
              <a:t>个恶意</a:t>
            </a:r>
            <a:r>
              <a:rPr lang="en-US" altLang="zh-CN" b="0" i="0" dirty="0">
                <a:solidFill>
                  <a:srgbClr val="000000"/>
                </a:solidFill>
                <a:effectLst/>
                <a:latin typeface="Arial" panose="020B0604020202020204" pitchFamily="34" charset="0"/>
              </a:rPr>
              <a:t>ELF</a:t>
            </a:r>
            <a:r>
              <a:rPr lang="zh-CN" altLang="en-US" b="0" i="0" dirty="0">
                <a:solidFill>
                  <a:srgbClr val="000000"/>
                </a:solidFill>
                <a:effectLst/>
                <a:latin typeface="Arial" panose="020B0604020202020204" pitchFamily="34" charset="0"/>
              </a:rPr>
              <a:t>文件</a:t>
            </a:r>
            <a:endParaRPr lang="en-US" altLang="zh-CN" b="0" i="0" dirty="0">
              <a:solidFill>
                <a:srgbClr val="000000"/>
              </a:solidFill>
              <a:effectLst/>
              <a:latin typeface="Arial" panose="020B0604020202020204" pitchFamily="34" charset="0"/>
            </a:endParaRPr>
          </a:p>
          <a:p>
            <a:endParaRPr kumimoji="1" lang="en-US" altLang="zh-CN" b="0" i="0" dirty="0">
              <a:solidFill>
                <a:srgbClr val="000000"/>
              </a:solidFill>
              <a:effectLst/>
              <a:latin typeface="Arial" panose="020B0604020202020204" pitchFamily="34" charset="0"/>
            </a:endParaRPr>
          </a:p>
          <a:p>
            <a:r>
              <a:rPr kumimoji="1" lang="en-US" altLang="zh-CN" dirty="0"/>
              <a:t>IoT </a:t>
            </a:r>
            <a:r>
              <a:rPr kumimoji="1" lang="zh-CN" altLang="en-US" dirty="0"/>
              <a:t>蜜罐</a:t>
            </a:r>
            <a:endParaRPr kumimoji="1" lang="en-US" altLang="zh-CN" dirty="0"/>
          </a:p>
          <a:p>
            <a:r>
              <a:rPr kumimoji="1" lang="zh-CN" altLang="en-US" dirty="0"/>
              <a:t>遵循</a:t>
            </a:r>
            <a:r>
              <a:rPr kumimoji="1" lang="en-US" altLang="zh-CN" dirty="0" err="1"/>
              <a:t>HoneyCloud</a:t>
            </a:r>
            <a:r>
              <a:rPr kumimoji="1" lang="en-US" altLang="zh-CN" dirty="0"/>
              <a:t>[15]</a:t>
            </a:r>
            <a:r>
              <a:rPr kumimoji="1" lang="zh-CN" altLang="en-US" dirty="0"/>
              <a:t>中介绍的指南，在全球部署具有易受攻击密码的软件物联网设备。值得注意的是，所有的软件物联网设备都配备了</a:t>
            </a:r>
            <a:r>
              <a:rPr kumimoji="1" lang="en-US" altLang="zh-CN" dirty="0"/>
              <a:t>ARM CPU</a:t>
            </a:r>
            <a:r>
              <a:rPr kumimoji="1" lang="zh-CN" altLang="en-US" dirty="0"/>
              <a:t>架构</a:t>
            </a:r>
            <a:r>
              <a:rPr kumimoji="1" lang="en-US" altLang="zh-CN" dirty="0"/>
              <a:t>——</a:t>
            </a:r>
            <a:r>
              <a:rPr kumimoji="1" lang="zh-CN" altLang="en-US" dirty="0"/>
              <a:t>真正物联网设备最流行的架构之一</a:t>
            </a:r>
            <a:r>
              <a:rPr kumimoji="1" lang="en-US" altLang="zh-CN" dirty="0"/>
              <a:t>——</a:t>
            </a:r>
            <a:r>
              <a:rPr kumimoji="1" lang="zh-CN" altLang="en-US" dirty="0"/>
              <a:t>由</a:t>
            </a:r>
            <a:r>
              <a:rPr kumimoji="1" lang="en-US" altLang="zh-CN" dirty="0"/>
              <a:t>QEMU</a:t>
            </a:r>
            <a:r>
              <a:rPr kumimoji="1" lang="zh-CN" altLang="en-US" dirty="0"/>
              <a:t>模拟器模拟。在</a:t>
            </a:r>
            <a:r>
              <a:rPr kumimoji="1" lang="en-US" altLang="zh-CN" dirty="0"/>
              <a:t>2020</a:t>
            </a:r>
            <a:r>
              <a:rPr kumimoji="1" lang="zh-CN" altLang="en-US" dirty="0"/>
              <a:t>年</a:t>
            </a:r>
            <a:r>
              <a:rPr kumimoji="1" lang="en-US" altLang="zh-CN" dirty="0"/>
              <a:t>06</a:t>
            </a:r>
            <a:r>
              <a:rPr kumimoji="1" lang="zh-CN" altLang="en-US" dirty="0"/>
              <a:t>月</a:t>
            </a:r>
            <a:r>
              <a:rPr kumimoji="1" lang="en-US" altLang="zh-CN" dirty="0"/>
              <a:t>25</a:t>
            </a:r>
            <a:r>
              <a:rPr kumimoji="1" lang="zh-CN" altLang="en-US" dirty="0"/>
              <a:t>日至</a:t>
            </a:r>
            <a:r>
              <a:rPr kumimoji="1" lang="en-US" altLang="zh-CN" dirty="0"/>
              <a:t>2020</a:t>
            </a:r>
            <a:r>
              <a:rPr kumimoji="1" lang="zh-CN" altLang="en-US" dirty="0"/>
              <a:t>年</a:t>
            </a:r>
            <a:r>
              <a:rPr kumimoji="1" lang="en-US" altLang="zh-CN" dirty="0"/>
              <a:t>10</a:t>
            </a:r>
            <a:r>
              <a:rPr kumimoji="1" lang="zh-CN" altLang="en-US" dirty="0"/>
              <a:t>月</a:t>
            </a:r>
            <a:r>
              <a:rPr kumimoji="1" lang="en-US" altLang="zh-CN" dirty="0"/>
              <a:t>13</a:t>
            </a:r>
            <a:r>
              <a:rPr kumimoji="1" lang="zh-CN" altLang="en-US" dirty="0"/>
              <a:t>日期间，我们在</a:t>
            </a:r>
            <a:r>
              <a:rPr kumimoji="1" lang="en-US" altLang="zh-CN" dirty="0"/>
              <a:t>4</a:t>
            </a:r>
            <a:r>
              <a:rPr kumimoji="1" lang="zh-CN" altLang="en-US" dirty="0"/>
              <a:t>个公共云</a:t>
            </a:r>
            <a:r>
              <a:rPr kumimoji="1" lang="en-US" altLang="zh-CN" dirty="0"/>
              <a:t>——</a:t>
            </a:r>
            <a:r>
              <a:rPr kumimoji="1" lang="zh-CN" altLang="en-US" dirty="0"/>
              <a:t>谷歌云平台</a:t>
            </a:r>
            <a:r>
              <a:rPr kumimoji="1" lang="en-US" altLang="zh-CN" dirty="0"/>
              <a:t>(GCP)</a:t>
            </a:r>
            <a:r>
              <a:rPr kumimoji="1" lang="zh-CN" altLang="en-US" dirty="0"/>
              <a:t>、</a:t>
            </a:r>
            <a:r>
              <a:rPr kumimoji="1" lang="en-US" altLang="zh-CN" dirty="0"/>
              <a:t>Amazon Web Services (A WS)</a:t>
            </a:r>
            <a:r>
              <a:rPr kumimoji="1" lang="zh-CN" altLang="en-US" dirty="0"/>
              <a:t>、</a:t>
            </a:r>
            <a:r>
              <a:rPr kumimoji="1" lang="en-US" altLang="zh-CN" dirty="0"/>
              <a:t>Microsoft Azure</a:t>
            </a:r>
            <a:r>
              <a:rPr kumimoji="1" lang="zh-CN" altLang="en-US" dirty="0"/>
              <a:t>和</a:t>
            </a:r>
            <a:r>
              <a:rPr kumimoji="1" lang="en-US" altLang="zh-CN" dirty="0" err="1"/>
              <a:t>Vultr</a:t>
            </a:r>
            <a:r>
              <a:rPr kumimoji="1" lang="en-US" altLang="zh-CN" dirty="0"/>
              <a:t>——</a:t>
            </a:r>
            <a:r>
              <a:rPr kumimoji="1" lang="zh-CN" altLang="en-US" dirty="0"/>
              <a:t>上部署了</a:t>
            </a:r>
            <a:r>
              <a:rPr kumimoji="1" lang="en-US" altLang="zh-CN" dirty="0"/>
              <a:t>182</a:t>
            </a:r>
            <a:r>
              <a:rPr kumimoji="1" lang="zh-CN" altLang="en-US" dirty="0"/>
              <a:t>台软件物联网设备，分布在</a:t>
            </a:r>
            <a:r>
              <a:rPr kumimoji="1" lang="en-US" altLang="zh-CN" dirty="0"/>
              <a:t>32</a:t>
            </a:r>
            <a:r>
              <a:rPr kumimoji="1" lang="zh-CN" altLang="en-US" dirty="0"/>
              <a:t>个不同的站点</a:t>
            </a:r>
            <a:r>
              <a:rPr kumimoji="1" lang="en-US" altLang="zh-CN" dirty="0"/>
              <a:t>(</a:t>
            </a:r>
            <a:r>
              <a:rPr kumimoji="1" lang="zh-CN" altLang="en-US" dirty="0"/>
              <a:t>如图</a:t>
            </a:r>
            <a:r>
              <a:rPr kumimoji="1" lang="en-US" altLang="zh-CN" dirty="0"/>
              <a:t>2</a:t>
            </a:r>
            <a:r>
              <a:rPr kumimoji="1" lang="zh-CN" altLang="en-US" dirty="0"/>
              <a:t>所示</a:t>
            </a:r>
            <a:r>
              <a:rPr kumimoji="1" lang="en-US" altLang="zh-CN" dirty="0"/>
              <a:t>)</a:t>
            </a:r>
            <a:r>
              <a:rPr kumimoji="1" lang="zh-CN" altLang="en-US" dirty="0"/>
              <a:t>。因此，所有软件物联网设备吸引了</a:t>
            </a:r>
            <a:r>
              <a:rPr kumimoji="1" lang="en-US" altLang="zh-CN" dirty="0"/>
              <a:t>352016</a:t>
            </a:r>
            <a:r>
              <a:rPr kumimoji="1" lang="zh-CN" altLang="en-US" dirty="0"/>
              <a:t>起远程感染事件。对于每个远程感染事件，蜜罐记录已按顺序执行的</a:t>
            </a:r>
            <a:r>
              <a:rPr kumimoji="1" lang="en-US" altLang="zh-CN" dirty="0"/>
              <a:t>shell</a:t>
            </a:r>
            <a:r>
              <a:rPr kumimoji="1" lang="zh-CN" altLang="en-US" dirty="0"/>
              <a:t>命令。我们通过来自不同主机的登录会话来区分不同的感染事件</a:t>
            </a:r>
            <a:endParaRPr kumimoji="1" lang="en-US" altLang="zh-CN" dirty="0"/>
          </a:p>
          <a:p>
            <a:r>
              <a:rPr lang="zh-CN" altLang="en-US" b="0" i="0" dirty="0">
                <a:solidFill>
                  <a:srgbClr val="000000"/>
                </a:solidFill>
                <a:effectLst/>
                <a:latin typeface="Arial" panose="020B0604020202020204" pitchFamily="34" charset="0"/>
              </a:rPr>
              <a:t>为了防止我们的软件物联网设备被对手用来发起攻击或感染更多的物联网设备，我们在主机</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软件物联网设备之外</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使用</a:t>
            </a:r>
            <a:r>
              <a:rPr lang="en-US" altLang="zh-CN" b="0" i="0" dirty="0">
                <a:solidFill>
                  <a:srgbClr val="000000"/>
                </a:solidFill>
                <a:effectLst/>
                <a:latin typeface="Arial" panose="020B0604020202020204" pitchFamily="34" charset="0"/>
              </a:rPr>
              <a:t>iptables</a:t>
            </a:r>
            <a:r>
              <a:rPr lang="zh-CN" altLang="en-US" b="0" i="0" dirty="0">
                <a:solidFill>
                  <a:srgbClr val="000000"/>
                </a:solidFill>
                <a:effectLst/>
                <a:latin typeface="Arial" panose="020B0604020202020204" pitchFamily="34" charset="0"/>
              </a:rPr>
              <a:t>来阻止源自我们的软件物联网设备的任何</a:t>
            </a:r>
            <a:r>
              <a:rPr lang="en-US" altLang="zh-CN" b="0" i="0" dirty="0">
                <a:solidFill>
                  <a:srgbClr val="000000"/>
                </a:solidFill>
                <a:effectLst/>
                <a:latin typeface="Arial" panose="020B0604020202020204" pitchFamily="34" charset="0"/>
              </a:rPr>
              <a:t>SSH</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Telnet</a:t>
            </a:r>
            <a:r>
              <a:rPr lang="zh-CN" altLang="en-US" b="0" i="0" dirty="0">
                <a:solidFill>
                  <a:srgbClr val="000000"/>
                </a:solidFill>
                <a:effectLst/>
                <a:latin typeface="Arial" panose="020B0604020202020204" pitchFamily="34" charset="0"/>
              </a:rPr>
              <a:t>会话。此外，我们在检测到</a:t>
            </a:r>
            <a:r>
              <a:rPr lang="en-US" altLang="zh-CN" b="0" i="0" dirty="0">
                <a:solidFill>
                  <a:srgbClr val="000000"/>
                </a:solidFill>
                <a:effectLst/>
                <a:latin typeface="Arial" panose="020B0604020202020204" pitchFamily="34" charset="0"/>
              </a:rPr>
              <a:t>SSH</a:t>
            </a:r>
            <a:r>
              <a:rPr lang="zh-CN" altLang="en-US" b="0" i="0" dirty="0">
                <a:solidFill>
                  <a:srgbClr val="000000"/>
                </a:solidFill>
                <a:effectLst/>
                <a:latin typeface="Arial" panose="020B0604020202020204" pitchFamily="34" charset="0"/>
              </a:rPr>
              <a:t>或</a:t>
            </a:r>
            <a:r>
              <a:rPr lang="en-US" altLang="zh-CN" b="0" i="0" dirty="0">
                <a:solidFill>
                  <a:srgbClr val="000000"/>
                </a:solidFill>
                <a:effectLst/>
                <a:latin typeface="Arial" panose="020B0604020202020204" pitchFamily="34" charset="0"/>
              </a:rPr>
              <a:t>Telnet</a:t>
            </a:r>
            <a:r>
              <a:rPr lang="zh-CN" altLang="en-US" b="0" i="0" dirty="0">
                <a:solidFill>
                  <a:srgbClr val="000000"/>
                </a:solidFill>
                <a:effectLst/>
                <a:latin typeface="Arial" panose="020B0604020202020204" pitchFamily="34" charset="0"/>
              </a:rPr>
              <a:t>登录后</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分钟内重启并更换所有设备的固件，以避免我们的设备被恶意利用。</a:t>
            </a: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17</a:t>
            </a:fld>
            <a:endParaRPr kumimoji="1" lang="zh-CN" altLang="en-US"/>
          </a:p>
        </p:txBody>
      </p:sp>
    </p:spTree>
    <p:extLst>
      <p:ext uri="{BB962C8B-B14F-4D97-AF65-F5344CB8AC3E}">
        <p14:creationId xmlns:p14="http://schemas.microsoft.com/office/powerpoint/2010/main" val="3616796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18</a:t>
            </a:fld>
            <a:endParaRPr kumimoji="1" lang="zh-CN" altLang="en-US"/>
          </a:p>
        </p:txBody>
      </p:sp>
    </p:spTree>
    <p:extLst>
      <p:ext uri="{BB962C8B-B14F-4D97-AF65-F5344CB8AC3E}">
        <p14:creationId xmlns:p14="http://schemas.microsoft.com/office/powerpoint/2010/main" val="3331572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Arial" panose="020B0604020202020204" pitchFamily="34" charset="0"/>
              </a:rPr>
              <a:t>图</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展示了这样一个向远程目标发送</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a:t>
            </a:r>
            <a:r>
              <a:rPr lang="en-US" altLang="zh-CN" b="0" i="0" dirty="0">
                <a:solidFill>
                  <a:srgbClr val="000000"/>
                </a:solidFill>
                <a:effectLst/>
                <a:latin typeface="Arial" panose="020B0604020202020204" pitchFamily="34" charset="0"/>
              </a:rPr>
              <a:t>ELF</a:t>
            </a:r>
            <a:r>
              <a:rPr lang="zh-CN" altLang="en-US" b="0" i="0" dirty="0">
                <a:solidFill>
                  <a:srgbClr val="000000"/>
                </a:solidFill>
                <a:effectLst/>
                <a:latin typeface="Arial" panose="020B0604020202020204" pitchFamily="34" charset="0"/>
              </a:rPr>
              <a:t>文件的示例。通过反汇编</a:t>
            </a:r>
            <a:r>
              <a:rPr lang="en-US" altLang="zh-CN" b="0" i="0" dirty="0">
                <a:solidFill>
                  <a:srgbClr val="000000"/>
                </a:solidFill>
                <a:effectLst/>
                <a:latin typeface="Arial" panose="020B0604020202020204" pitchFamily="34" charset="0"/>
              </a:rPr>
              <a:t>ELF</a:t>
            </a:r>
            <a:r>
              <a:rPr lang="zh-CN" altLang="en-US" b="0" i="0" dirty="0">
                <a:solidFill>
                  <a:srgbClr val="000000"/>
                </a:solidFill>
                <a:effectLst/>
                <a:latin typeface="Arial" panose="020B0604020202020204" pitchFamily="34" charset="0"/>
              </a:rPr>
              <a:t>文件，我们可以看到</a:t>
            </a:r>
            <a:r>
              <a:rPr lang="en-US" altLang="zh-CN" b="0" i="0" dirty="0">
                <a:solidFill>
                  <a:srgbClr val="000000"/>
                </a:solidFill>
                <a:effectLst/>
                <a:latin typeface="Arial" panose="020B0604020202020204" pitchFamily="34" charset="0"/>
              </a:rPr>
              <a:t>send</a:t>
            </a:r>
            <a:r>
              <a:rPr lang="zh-CN" altLang="en-US" b="0" i="0" dirty="0">
                <a:solidFill>
                  <a:srgbClr val="000000"/>
                </a:solidFill>
                <a:effectLst/>
                <a:latin typeface="Arial" panose="020B0604020202020204" pitchFamily="34" charset="0"/>
              </a:rPr>
              <a:t>系统调用是用</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命令字符串作为参数调用的，根据这个参数，我们推断这个</a:t>
            </a:r>
            <a:r>
              <a:rPr lang="en-US" altLang="zh-CN" b="0" i="0" dirty="0">
                <a:solidFill>
                  <a:srgbClr val="000000"/>
                </a:solidFill>
                <a:effectLst/>
                <a:latin typeface="Arial" panose="020B0604020202020204" pitchFamily="34" charset="0"/>
              </a:rPr>
              <a:t>ELF</a:t>
            </a:r>
            <a:r>
              <a:rPr lang="zh-CN" altLang="en-US" b="0" i="0" dirty="0">
                <a:solidFill>
                  <a:srgbClr val="000000"/>
                </a:solidFill>
                <a:effectLst/>
                <a:latin typeface="Arial" panose="020B0604020202020204" pitchFamily="34" charset="0"/>
              </a:rPr>
              <a:t>是在远程服务器上执行的，并通过网络调用那些</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a:t>
            </a:r>
            <a:endParaRPr lang="en-US" altLang="zh-CN" b="0" i="0" dirty="0">
              <a:solidFill>
                <a:srgbClr val="000000"/>
              </a:solidFill>
              <a:effectLst/>
              <a:latin typeface="Arial" panose="020B0604020202020204" pitchFamily="34" charset="0"/>
            </a:endParaRPr>
          </a:p>
          <a:p>
            <a:endParaRPr kumimoji="1"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对于物联网蜜罐日志，我们只需提取每次远程感染所执行的命令序列，并将其存储在专用文本文件中。我们将单个感染事件的命令序列作为数据集中的数据样本。</a:t>
            </a: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19</a:t>
            </a:fld>
            <a:endParaRPr kumimoji="1" lang="zh-CN" altLang="en-US"/>
          </a:p>
        </p:txBody>
      </p:sp>
    </p:spTree>
    <p:extLst>
      <p:ext uri="{BB962C8B-B14F-4D97-AF65-F5344CB8AC3E}">
        <p14:creationId xmlns:p14="http://schemas.microsoft.com/office/powerpoint/2010/main" val="277944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Arial" panose="020B0604020202020204" pitchFamily="34" charset="0"/>
              </a:rPr>
              <a:t>在本节中，我们将提供远程感染中执行的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命令的详细统计信息，讨论通过这些</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命令执行的恶意行为，并调查这些</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命令的指纹的当前状态。最后，我们根据每个命令在远程感染中的功能提供了</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命令的分类</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统计数据。在感染脚本、恶意</a:t>
            </a:r>
            <a:r>
              <a:rPr lang="en-US" altLang="zh-CN" b="0" i="0" dirty="0">
                <a:solidFill>
                  <a:srgbClr val="000000"/>
                </a:solidFill>
                <a:effectLst/>
                <a:latin typeface="Arial" panose="020B0604020202020204" pitchFamily="34" charset="0"/>
              </a:rPr>
              <a:t>ELF</a:t>
            </a:r>
            <a:r>
              <a:rPr lang="zh-CN" altLang="en-US" b="0" i="0" dirty="0">
                <a:solidFill>
                  <a:srgbClr val="000000"/>
                </a:solidFill>
                <a:effectLst/>
                <a:latin typeface="Arial" panose="020B0604020202020204" pitchFamily="34" charset="0"/>
              </a:rPr>
              <a:t>文件和蜜罐日志中发现的命令相当集中。表</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列出了数据集中来自这些源的前</a:t>
            </a:r>
            <a:r>
              <a:rPr lang="en-US" altLang="zh-CN" b="0" i="0" dirty="0">
                <a:solidFill>
                  <a:srgbClr val="000000"/>
                </a:solidFill>
                <a:effectLst/>
                <a:latin typeface="Arial" panose="020B0604020202020204" pitchFamily="34" charset="0"/>
              </a:rPr>
              <a:t>20</a:t>
            </a:r>
            <a:r>
              <a:rPr lang="zh-CN" altLang="en-US" b="0" i="0" dirty="0">
                <a:solidFill>
                  <a:srgbClr val="000000"/>
                </a:solidFill>
                <a:effectLst/>
                <a:latin typeface="Arial" panose="020B0604020202020204" pitchFamily="34" charset="0"/>
              </a:rPr>
              <a:t>个命令。在感染</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脚本、恶意</a:t>
            </a:r>
            <a:r>
              <a:rPr lang="en-US" altLang="zh-CN" b="0" i="0" dirty="0">
                <a:solidFill>
                  <a:srgbClr val="000000"/>
                </a:solidFill>
                <a:effectLst/>
                <a:latin typeface="Arial" panose="020B0604020202020204" pitchFamily="34" charset="0"/>
              </a:rPr>
              <a:t>ELF</a:t>
            </a:r>
            <a:r>
              <a:rPr lang="zh-CN" altLang="en-US" b="0" i="0" dirty="0">
                <a:solidFill>
                  <a:srgbClr val="000000"/>
                </a:solidFill>
                <a:effectLst/>
                <a:latin typeface="Arial" panose="020B0604020202020204" pitchFamily="34" charset="0"/>
              </a:rPr>
              <a:t>文件和蜜罐日志中</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这个统计数据表明，远程感染执行的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命令在实际设置中仅限于一个很小的命令集，附录中的表</a:t>
            </a:r>
            <a:r>
              <a:rPr lang="en-US" altLang="zh-CN" b="0" i="0" dirty="0">
                <a:solidFill>
                  <a:srgbClr val="000000"/>
                </a:solidFill>
                <a:effectLst/>
                <a:latin typeface="Arial" panose="020B0604020202020204" pitchFamily="34" charset="0"/>
              </a:rPr>
              <a:t>6</a:t>
            </a:r>
            <a:r>
              <a:rPr lang="zh-CN" altLang="en-US" b="0" i="0" dirty="0">
                <a:solidFill>
                  <a:srgbClr val="000000"/>
                </a:solidFill>
                <a:effectLst/>
                <a:latin typeface="Arial" panose="020B0604020202020204" pitchFamily="34" charset="0"/>
              </a:rPr>
              <a:t>提供了数据集中发现的所有命令的完整列表</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结论</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远程感染期间执行的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命令是集中的，实际上，这个数字比我们在静态数据集中发现的要小得多</a:t>
            </a:r>
            <a:endParaRPr lang="en-US" altLang="zh-CN" b="0" i="0" dirty="0">
              <a:solidFill>
                <a:srgbClr val="000000"/>
              </a:solidFill>
              <a:effectLst/>
              <a:latin typeface="Arial" panose="020B0604020202020204" pitchFamily="34" charset="0"/>
            </a:endParaRPr>
          </a:p>
          <a:p>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通过</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命令远程感染广泛应用于基于 </a:t>
            </a:r>
            <a:r>
              <a:rPr lang="en-US" altLang="zh-CN" b="0" i="0" dirty="0" err="1">
                <a:solidFill>
                  <a:srgbClr val="000000"/>
                </a:solidFill>
                <a:effectLst/>
                <a:latin typeface="Arial" panose="020B0604020202020204" pitchFamily="34" charset="0"/>
              </a:rPr>
              <a:t>linux</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的物联网设备的一个原因是，通过</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命令感染兼容各种物联网设备。</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命令可以分为三类</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外部命令、内置命令和混合命令。外部命令指安装在系统中的实用程序，如“</a:t>
            </a:r>
            <a:r>
              <a:rPr lang="en-US" altLang="zh-CN"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usr</a:t>
            </a:r>
            <a:r>
              <a:rPr lang="en-US" altLang="zh-CN" b="0" i="0" dirty="0">
                <a:solidFill>
                  <a:srgbClr val="000000"/>
                </a:solidFill>
                <a:effectLst/>
                <a:latin typeface="Arial" panose="020B0604020202020204" pitchFamily="34" charset="0"/>
              </a:rPr>
              <a:t>/bin”</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usr</a:t>
            </a:r>
            <a:r>
              <a:rPr lang="en-US" altLang="zh-CN"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sbin</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/bin”</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sbin</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等。这些命令独立于</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架构和</a:t>
            </a:r>
            <a:r>
              <a:rPr lang="en-US" altLang="zh-CN" b="0" i="0" dirty="0">
                <a:solidFill>
                  <a:srgbClr val="000000"/>
                </a:solidFill>
                <a:effectLst/>
                <a:latin typeface="Arial" panose="020B0604020202020204" pitchFamily="34" charset="0"/>
              </a:rPr>
              <a:t>shell</a:t>
            </a:r>
          </a:p>
          <a:p>
            <a:r>
              <a:rPr lang="zh-CN" altLang="en-US" b="0" i="0" dirty="0">
                <a:solidFill>
                  <a:srgbClr val="000000"/>
                </a:solidFill>
                <a:effectLst/>
                <a:latin typeface="Arial" panose="020B0604020202020204" pitchFamily="34" charset="0"/>
              </a:rPr>
              <a:t>所有类</a:t>
            </a:r>
            <a:r>
              <a:rPr lang="en-US" altLang="zh-CN" b="0" i="0" dirty="0" err="1">
                <a:solidFill>
                  <a:srgbClr val="000000"/>
                </a:solidFill>
                <a:effectLst/>
                <a:latin typeface="Arial" panose="020B0604020202020204" pitchFamily="34" charset="0"/>
              </a:rPr>
              <a:t>unix</a:t>
            </a:r>
            <a:r>
              <a:rPr lang="zh-CN" altLang="en-US" b="0" i="0" dirty="0">
                <a:solidFill>
                  <a:srgbClr val="000000"/>
                </a:solidFill>
                <a:effectLst/>
                <a:latin typeface="Arial" panose="020B0604020202020204" pitchFamily="34" charset="0"/>
              </a:rPr>
              <a:t>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家族都共享内置命令的大量注释集。混合命令指的是那些由</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实现的命令，同时也有实用程序。例如，</a:t>
            </a:r>
            <a:r>
              <a:rPr lang="en-US" altLang="zh-CN" b="0" i="0" dirty="0">
                <a:solidFill>
                  <a:srgbClr val="000000"/>
                </a:solidFill>
                <a:effectLst/>
                <a:latin typeface="Arial" panose="020B0604020202020204" pitchFamily="34" charset="0"/>
              </a:rPr>
              <a:t>echo</a:t>
            </a:r>
            <a:r>
              <a:rPr lang="zh-CN" altLang="en-US"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printf</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pwd</a:t>
            </a:r>
            <a:r>
              <a:rPr lang="zh-CN" altLang="en-US" b="0" i="0" dirty="0">
                <a:solidFill>
                  <a:srgbClr val="000000"/>
                </a:solidFill>
                <a:effectLst/>
                <a:latin typeface="Arial" panose="020B0604020202020204" pitchFamily="34" charset="0"/>
              </a:rPr>
              <a:t>是作为</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内置命令实现的，而系统中可能安装了同名的实用程序。我们的研究表明，大多数</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命令都是外部命令</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结论：外部命令是</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命令的主要部分，这使得通过</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命令进行远程感染与各种</a:t>
            </a:r>
            <a:r>
              <a:rPr lang="en-US" altLang="zh-CN" b="0" i="0" dirty="0">
                <a:solidFill>
                  <a:srgbClr val="000000"/>
                </a:solidFill>
                <a:effectLst/>
                <a:latin typeface="Arial" panose="020B0604020202020204" pitchFamily="34" charset="0"/>
              </a:rPr>
              <a:t>IoT</a:t>
            </a:r>
            <a:r>
              <a:rPr lang="zh-CN" altLang="en-US" b="0" i="0" dirty="0">
                <a:solidFill>
                  <a:srgbClr val="000000"/>
                </a:solidFill>
                <a:effectLst/>
                <a:latin typeface="Arial" panose="020B0604020202020204" pitchFamily="34" charset="0"/>
              </a:rPr>
              <a:t>设备架构和</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高度兼容</a:t>
            </a:r>
            <a:endParaRPr lang="en-US" altLang="zh-CN" b="0" i="0" dirty="0">
              <a:solidFill>
                <a:srgbClr val="000000"/>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20</a:t>
            </a:fld>
            <a:endParaRPr kumimoji="1" lang="zh-CN" altLang="en-US"/>
          </a:p>
        </p:txBody>
      </p:sp>
    </p:spTree>
    <p:extLst>
      <p:ext uri="{BB962C8B-B14F-4D97-AF65-F5344CB8AC3E}">
        <p14:creationId xmlns:p14="http://schemas.microsoft.com/office/powerpoint/2010/main" val="870870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Arial" panose="020B0604020202020204" pitchFamily="34" charset="0"/>
              </a:rPr>
              <a:t>在第一种场景中，远程加载器登录到目标</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，并发送</a:t>
            </a:r>
            <a:r>
              <a:rPr lang="en-US" altLang="zh-CN" b="0" i="0" dirty="0">
                <a:solidFill>
                  <a:srgbClr val="000000"/>
                </a:solidFill>
                <a:effectLst/>
                <a:latin typeface="Arial" panose="020B0604020202020204" pitchFamily="34" charset="0"/>
              </a:rPr>
              <a:t>cd || cd || cd</a:t>
            </a:r>
            <a:r>
              <a:rPr lang="zh-CN" altLang="en-US" b="0" i="0" dirty="0">
                <a:solidFill>
                  <a:srgbClr val="000000"/>
                </a:solidFill>
                <a:effectLst/>
                <a:latin typeface="Arial" panose="020B0604020202020204" pitchFamily="34" charset="0"/>
              </a:rPr>
              <a:t>等命令来测试可访问的路径。我们发现数据集中</a:t>
            </a:r>
            <a:r>
              <a:rPr lang="en-US" altLang="zh-CN" b="0" i="0" dirty="0">
                <a:solidFill>
                  <a:srgbClr val="000000"/>
                </a:solidFill>
                <a:effectLst/>
                <a:latin typeface="Arial" panose="020B0604020202020204" pitchFamily="34" charset="0"/>
              </a:rPr>
              <a:t>87.44%</a:t>
            </a:r>
            <a:r>
              <a:rPr lang="zh-CN" altLang="en-US" b="0" i="0" dirty="0">
                <a:solidFill>
                  <a:srgbClr val="000000"/>
                </a:solidFill>
                <a:effectLst/>
                <a:latin typeface="Arial" panose="020B0604020202020204" pitchFamily="34" charset="0"/>
              </a:rPr>
              <a:t>的样本包含这种行为模式</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在第二种场景中，远程加载程序试图使用不同的工具下载恶意负载，其中的命令模式与</a:t>
            </a:r>
            <a:r>
              <a:rPr lang="en-US" altLang="zh-CN" b="0" i="0" dirty="0" err="1">
                <a:solidFill>
                  <a:srgbClr val="000000"/>
                </a:solidFill>
                <a:effectLst/>
                <a:latin typeface="Arial" panose="020B0604020202020204" pitchFamily="34" charset="0"/>
              </a:rPr>
              <a:t>wget</a:t>
            </a:r>
            <a:r>
              <a:rPr lang="en-US" altLang="zh-CN" b="0" i="0" dirty="0">
                <a:solidFill>
                  <a:srgbClr val="000000"/>
                </a:solidFill>
                <a:effectLst/>
                <a:latin typeface="Arial" panose="020B0604020202020204" pitchFamily="34" charset="0"/>
              </a:rPr>
              <a:t> || curl || </a:t>
            </a:r>
            <a:r>
              <a:rPr lang="en-US" altLang="zh-CN" b="0" i="0" dirty="0" err="1">
                <a:solidFill>
                  <a:srgbClr val="000000"/>
                </a:solidFill>
                <a:effectLst/>
                <a:latin typeface="Arial" panose="020B0604020202020204" pitchFamily="34" charset="0"/>
              </a:rPr>
              <a:t>tftp</a:t>
            </a:r>
            <a:r>
              <a:rPr lang="zh-CN" altLang="en-US" b="0" i="0" dirty="0">
                <a:solidFill>
                  <a:srgbClr val="000000"/>
                </a:solidFill>
                <a:effectLst/>
                <a:latin typeface="Arial" panose="020B0604020202020204" pitchFamily="34" charset="0"/>
              </a:rPr>
              <a:t>同构。我们发现数据集中有</a:t>
            </a:r>
            <a:r>
              <a:rPr lang="en-US" altLang="zh-CN" b="0" i="0" dirty="0">
                <a:solidFill>
                  <a:srgbClr val="000000"/>
                </a:solidFill>
                <a:effectLst/>
                <a:latin typeface="Arial" panose="020B0604020202020204" pitchFamily="34" charset="0"/>
              </a:rPr>
              <a:t>94.6%</a:t>
            </a:r>
            <a:r>
              <a:rPr lang="zh-CN" altLang="en-US" b="0" i="0" dirty="0">
                <a:solidFill>
                  <a:srgbClr val="000000"/>
                </a:solidFill>
                <a:effectLst/>
                <a:latin typeface="Arial" panose="020B0604020202020204" pitchFamily="34" charset="0"/>
              </a:rPr>
              <a:t>的样本包含这种行为模式</a:t>
            </a:r>
            <a:endParaRPr lang="en-US" altLang="zh-CN" b="0" i="0" dirty="0">
              <a:solidFill>
                <a:srgbClr val="000000"/>
              </a:solidFill>
              <a:effectLst/>
              <a:latin typeface="Arial" panose="020B0604020202020204" pitchFamily="34" charset="0"/>
            </a:endParaRPr>
          </a:p>
          <a:p>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远程感染广泛采用追踪和错误模式的原因是，它可以显著增加感染成功的机会，同时保持逻辑简单。值得注意的是，跟踪和错误行为是高度可疑的，因为合法的管理员应该知道最佳工作位置在哪里，以及系统中有哪些工具可用</a:t>
            </a:r>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结论</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远程感染脚本广泛使用追踪和错误，并且高度可疑</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21</a:t>
            </a:fld>
            <a:endParaRPr kumimoji="1" lang="zh-CN" altLang="en-US"/>
          </a:p>
        </p:txBody>
      </p:sp>
    </p:spTree>
    <p:extLst>
      <p:ext uri="{BB962C8B-B14F-4D97-AF65-F5344CB8AC3E}">
        <p14:creationId xmlns:p14="http://schemas.microsoft.com/office/powerpoint/2010/main" val="1145388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Arial" panose="020B0604020202020204" pitchFamily="34" charset="0"/>
              </a:rPr>
              <a:t>在下载上嵌入恶意有效负载的一个优点是，在某些情况下它可以绕过防火墙。例如，有些网络不允许从内部下载到未知的外部服务器。这将导致常规下载工具无法下载。</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嵌入恶意负载的另一个优点是它不依赖于目标系统上的任何下载工具。这使得这种感染在资源有限的系统中更加健壮，这些系统通常没有下载工具。</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然而，嵌入的恶意负载通常依赖于</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，这是一个</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命令，可以将二进制数据转换为</a:t>
            </a:r>
            <a:r>
              <a:rPr lang="en-US" altLang="zh-CN" b="0" i="0" dirty="0">
                <a:solidFill>
                  <a:srgbClr val="000000"/>
                </a:solidFill>
                <a:effectLst/>
                <a:latin typeface="Arial" panose="020B0604020202020204" pitchFamily="34" charset="0"/>
              </a:rPr>
              <a:t>ASCII</a:t>
            </a:r>
            <a:r>
              <a:rPr lang="zh-CN" altLang="en-US" b="0" i="0" dirty="0">
                <a:solidFill>
                  <a:srgbClr val="000000"/>
                </a:solidFill>
                <a:effectLst/>
                <a:latin typeface="Arial" panose="020B0604020202020204" pitchFamily="34" charset="0"/>
              </a:rPr>
              <a:t>字符串格式，反之亦然。因此，</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成为嵌入恶意负载的感染的依赖。</a:t>
            </a:r>
            <a:endParaRPr lang="en-US" altLang="zh-CN" b="0" i="0" dirty="0">
              <a:solidFill>
                <a:srgbClr val="000000"/>
              </a:solidFill>
              <a:effectLst/>
              <a:latin typeface="Arial" panose="020B0604020202020204" pitchFamily="34" charset="0"/>
            </a:endParaRPr>
          </a:p>
          <a:p>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结论</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远程感染脚本在极少数情况下嵌入恶意负载，例如需要</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等</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命令在二进制数据和</a:t>
            </a:r>
            <a:r>
              <a:rPr lang="en-US" altLang="zh-CN" b="0" i="0" dirty="0">
                <a:solidFill>
                  <a:srgbClr val="000000"/>
                </a:solidFill>
                <a:effectLst/>
                <a:latin typeface="Arial" panose="020B0604020202020204" pitchFamily="34" charset="0"/>
              </a:rPr>
              <a:t>ASCII</a:t>
            </a:r>
            <a:r>
              <a:rPr lang="zh-CN" altLang="en-US" b="0" i="0" dirty="0">
                <a:solidFill>
                  <a:srgbClr val="000000"/>
                </a:solidFill>
                <a:effectLst/>
                <a:latin typeface="Arial" panose="020B0604020202020204" pitchFamily="34" charset="0"/>
              </a:rPr>
              <a:t>字符串格式之间进行转换。</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22</a:t>
            </a:fld>
            <a:endParaRPr kumimoji="1" lang="zh-CN" altLang="en-US"/>
          </a:p>
        </p:txBody>
      </p:sp>
    </p:spTree>
    <p:extLst>
      <p:ext uri="{BB962C8B-B14F-4D97-AF65-F5344CB8AC3E}">
        <p14:creationId xmlns:p14="http://schemas.microsoft.com/office/powerpoint/2010/main" val="434780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Arial" panose="020B0604020202020204" pitchFamily="34" charset="0"/>
              </a:rPr>
              <a:t>我们研究了数据集中</a:t>
            </a:r>
            <a:r>
              <a:rPr lang="en-US" altLang="zh-CN" b="0" i="0" dirty="0">
                <a:solidFill>
                  <a:srgbClr val="000000"/>
                </a:solidFill>
                <a:effectLst/>
                <a:latin typeface="Arial" panose="020B0604020202020204" pitchFamily="34" charset="0"/>
              </a:rPr>
              <a:t>3439</a:t>
            </a:r>
            <a:r>
              <a:rPr lang="zh-CN" altLang="en-US" b="0" i="0" dirty="0">
                <a:solidFill>
                  <a:srgbClr val="000000"/>
                </a:solidFill>
                <a:effectLst/>
                <a:latin typeface="Arial" panose="020B0604020202020204" pitchFamily="34" charset="0"/>
              </a:rPr>
              <a:t>个感染脚本的这两种指纹提取方法。</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首先，我们获得所有感染脚本中唯一</a:t>
            </a:r>
            <a:r>
              <a:rPr lang="en-US" altLang="zh-CN" b="0" i="0" dirty="0">
                <a:solidFill>
                  <a:srgbClr val="000000"/>
                </a:solidFill>
                <a:effectLst/>
                <a:latin typeface="Arial" panose="020B0604020202020204" pitchFamily="34" charset="0"/>
              </a:rPr>
              <a:t>IP</a:t>
            </a:r>
            <a:r>
              <a:rPr lang="zh-CN" altLang="en-US" b="0" i="0" dirty="0">
                <a:solidFill>
                  <a:srgbClr val="000000"/>
                </a:solidFill>
                <a:effectLst/>
                <a:latin typeface="Arial" panose="020B0604020202020204" pitchFamily="34" charset="0"/>
              </a:rPr>
              <a:t>地址的统计信息。我们在</a:t>
            </a:r>
            <a:r>
              <a:rPr lang="en-US" altLang="zh-CN" b="0" i="0" dirty="0">
                <a:solidFill>
                  <a:srgbClr val="000000"/>
                </a:solidFill>
                <a:effectLst/>
                <a:latin typeface="Arial" panose="020B0604020202020204" pitchFamily="34" charset="0"/>
              </a:rPr>
              <a:t>2296</a:t>
            </a:r>
            <a:r>
              <a:rPr lang="zh-CN" altLang="en-US" b="0" i="0" dirty="0">
                <a:solidFill>
                  <a:srgbClr val="000000"/>
                </a:solidFill>
                <a:effectLst/>
                <a:latin typeface="Arial" panose="020B0604020202020204" pitchFamily="34" charset="0"/>
              </a:rPr>
              <a:t>个感染脚本中发现了</a:t>
            </a:r>
            <a:r>
              <a:rPr lang="en-US" altLang="zh-CN" b="0" i="0" dirty="0">
                <a:solidFill>
                  <a:srgbClr val="000000"/>
                </a:solidFill>
                <a:effectLst/>
                <a:latin typeface="Arial" panose="020B0604020202020204" pitchFamily="34" charset="0"/>
              </a:rPr>
              <a:t>1963</a:t>
            </a:r>
            <a:r>
              <a:rPr lang="zh-CN" altLang="en-US" b="0" i="0" dirty="0">
                <a:solidFill>
                  <a:srgbClr val="000000"/>
                </a:solidFill>
                <a:effectLst/>
                <a:latin typeface="Arial" panose="020B0604020202020204" pitchFamily="34" charset="0"/>
              </a:rPr>
              <a:t>个唯一的</a:t>
            </a:r>
            <a:r>
              <a:rPr lang="en-US" altLang="zh-CN" b="0" i="0" dirty="0">
                <a:solidFill>
                  <a:srgbClr val="000000"/>
                </a:solidFill>
                <a:effectLst/>
                <a:latin typeface="Arial" panose="020B0604020202020204" pitchFamily="34" charset="0"/>
              </a:rPr>
              <a:t>IP</a:t>
            </a:r>
            <a:r>
              <a:rPr lang="zh-CN" altLang="en-US" b="0" i="0" dirty="0">
                <a:solidFill>
                  <a:srgbClr val="000000"/>
                </a:solidFill>
                <a:effectLst/>
                <a:latin typeface="Arial" panose="020B0604020202020204" pitchFamily="34" charset="0"/>
              </a:rPr>
              <a:t>地址。我们通过</a:t>
            </a:r>
            <a:r>
              <a:rPr lang="en-US" altLang="zh-CN" b="0" i="0" dirty="0" err="1">
                <a:solidFill>
                  <a:srgbClr val="000000"/>
                </a:solidFill>
                <a:effectLst/>
                <a:latin typeface="Arial" panose="020B0604020202020204" pitchFamily="34" charset="0"/>
              </a:rPr>
              <a:t>IPsum</a:t>
            </a:r>
            <a:r>
              <a:rPr lang="en-US" altLang="zh-CN" b="0" i="0" dirty="0">
                <a:solidFill>
                  <a:srgbClr val="000000"/>
                </a:solidFill>
                <a:effectLst/>
                <a:latin typeface="Arial" panose="020B0604020202020204" pitchFamily="34" charset="0"/>
              </a:rPr>
              <a:t>[50]</a:t>
            </a:r>
            <a:r>
              <a:rPr lang="zh-CN" altLang="en-US" b="0" i="0" dirty="0">
                <a:solidFill>
                  <a:srgbClr val="000000"/>
                </a:solidFill>
                <a:effectLst/>
                <a:latin typeface="Arial" panose="020B0604020202020204" pitchFamily="34" charset="0"/>
              </a:rPr>
              <a:t>来查询这些</a:t>
            </a:r>
            <a:r>
              <a:rPr lang="en-US" altLang="zh-CN" b="0" i="0" dirty="0">
                <a:solidFill>
                  <a:srgbClr val="000000"/>
                </a:solidFill>
                <a:effectLst/>
                <a:latin typeface="Arial" panose="020B0604020202020204" pitchFamily="34" charset="0"/>
              </a:rPr>
              <a:t>IP</a:t>
            </a:r>
            <a:r>
              <a:rPr lang="zh-CN" altLang="en-US" b="0" i="0" dirty="0">
                <a:solidFill>
                  <a:srgbClr val="000000"/>
                </a:solidFill>
                <a:effectLst/>
                <a:latin typeface="Arial" panose="020B0604020202020204" pitchFamily="34" charset="0"/>
              </a:rPr>
              <a:t>地址。</a:t>
            </a:r>
            <a:r>
              <a:rPr lang="en-US" altLang="zh-CN" b="0" i="0" dirty="0" err="1">
                <a:solidFill>
                  <a:srgbClr val="000000"/>
                </a:solidFill>
                <a:effectLst/>
                <a:latin typeface="Arial" panose="020B0604020202020204" pitchFamily="34" charset="0"/>
              </a:rPr>
              <a:t>IPsum</a:t>
            </a:r>
            <a:r>
              <a:rPr lang="en-US" altLang="zh-CN" b="0" i="0" dirty="0">
                <a:solidFill>
                  <a:srgbClr val="000000"/>
                </a:solidFill>
                <a:effectLst/>
                <a:latin typeface="Arial" panose="020B0604020202020204" pitchFamily="34" charset="0"/>
              </a:rPr>
              <a:t>[50]</a:t>
            </a:r>
            <a:r>
              <a:rPr lang="zh-CN" altLang="en-US" b="0" i="0" dirty="0">
                <a:solidFill>
                  <a:srgbClr val="000000"/>
                </a:solidFill>
                <a:effectLst/>
                <a:latin typeface="Arial" panose="020B0604020202020204" pitchFamily="34" charset="0"/>
              </a:rPr>
              <a:t>是一个威胁情报源，基于</a:t>
            </a:r>
            <a:r>
              <a:rPr lang="en-US" altLang="zh-CN" b="0" i="0" dirty="0">
                <a:solidFill>
                  <a:srgbClr val="000000"/>
                </a:solidFill>
                <a:effectLst/>
                <a:latin typeface="Arial" panose="020B0604020202020204" pitchFamily="34" charset="0"/>
              </a:rPr>
              <a:t>30</a:t>
            </a:r>
            <a:r>
              <a:rPr lang="zh-CN" altLang="en-US" b="0" i="0" dirty="0">
                <a:solidFill>
                  <a:srgbClr val="000000"/>
                </a:solidFill>
                <a:effectLst/>
                <a:latin typeface="Arial" panose="020B0604020202020204" pitchFamily="34" charset="0"/>
              </a:rPr>
              <a:t>多个公开的可疑和</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或恶意</a:t>
            </a:r>
            <a:r>
              <a:rPr lang="en-US" altLang="zh-CN" b="0" i="0" dirty="0">
                <a:solidFill>
                  <a:srgbClr val="000000"/>
                </a:solidFill>
                <a:effectLst/>
                <a:latin typeface="Arial" panose="020B0604020202020204" pitchFamily="34" charset="0"/>
              </a:rPr>
              <a:t>IP</a:t>
            </a:r>
            <a:r>
              <a:rPr lang="zh-CN" altLang="en-US" b="0" i="0" dirty="0">
                <a:solidFill>
                  <a:srgbClr val="000000"/>
                </a:solidFill>
                <a:effectLst/>
                <a:latin typeface="Arial" panose="020B0604020202020204" pitchFamily="34" charset="0"/>
              </a:rPr>
              <a:t>地址</a:t>
            </a:r>
            <a:r>
              <a:rPr lang="en-US" altLang="zh-CN" b="0" i="0" dirty="0">
                <a:solidFill>
                  <a:srgbClr val="000000"/>
                </a:solidFill>
                <a:effectLst/>
                <a:latin typeface="Arial" panose="020B0604020202020204" pitchFamily="34" charset="0"/>
              </a:rPr>
              <a:t>[51]</a:t>
            </a:r>
            <a:r>
              <a:rPr lang="zh-CN" altLang="en-US" b="0" i="0" dirty="0">
                <a:solidFill>
                  <a:srgbClr val="000000"/>
                </a:solidFill>
                <a:effectLst/>
                <a:latin typeface="Arial" panose="020B0604020202020204" pitchFamily="34" charset="0"/>
              </a:rPr>
              <a:t>列表。数据库每天更新，我们的结果截止日期为</a:t>
            </a:r>
            <a:r>
              <a:rPr lang="en-US" altLang="zh-CN" b="0" i="0" dirty="0">
                <a:solidFill>
                  <a:srgbClr val="000000"/>
                </a:solidFill>
                <a:effectLst/>
                <a:latin typeface="Arial" panose="020B0604020202020204" pitchFamily="34" charset="0"/>
              </a:rPr>
              <a:t>2018-07-20</a:t>
            </a:r>
            <a:r>
              <a:rPr lang="zh-CN" altLang="en-US" b="0" i="0" dirty="0">
                <a:solidFill>
                  <a:srgbClr val="000000"/>
                </a:solidFill>
                <a:effectLst/>
                <a:latin typeface="Arial" panose="020B0604020202020204" pitchFamily="34" charset="0"/>
              </a:rPr>
              <a:t>。结果，我们发现，在</a:t>
            </a:r>
            <a:r>
              <a:rPr lang="en-US" altLang="zh-CN" b="0" i="0" dirty="0">
                <a:solidFill>
                  <a:srgbClr val="000000"/>
                </a:solidFill>
                <a:effectLst/>
                <a:latin typeface="Arial" panose="020B0604020202020204" pitchFamily="34" charset="0"/>
              </a:rPr>
              <a:t>1963</a:t>
            </a:r>
            <a:r>
              <a:rPr lang="zh-CN" altLang="en-US" b="0" i="0" dirty="0">
                <a:solidFill>
                  <a:srgbClr val="000000"/>
                </a:solidFill>
                <a:effectLst/>
                <a:latin typeface="Arial" panose="020B0604020202020204" pitchFamily="34" charset="0"/>
              </a:rPr>
              <a:t>年唯一的</a:t>
            </a:r>
            <a:r>
              <a:rPr lang="en-US" altLang="zh-CN" b="0" i="0" dirty="0">
                <a:solidFill>
                  <a:srgbClr val="000000"/>
                </a:solidFill>
                <a:effectLst/>
                <a:latin typeface="Arial" panose="020B0604020202020204" pitchFamily="34" charset="0"/>
              </a:rPr>
              <a:t>IP</a:t>
            </a:r>
            <a:r>
              <a:rPr lang="zh-CN" altLang="en-US" b="0" i="0" dirty="0">
                <a:solidFill>
                  <a:srgbClr val="000000"/>
                </a:solidFill>
                <a:effectLst/>
                <a:latin typeface="Arial" panose="020B0604020202020204" pitchFamily="34" charset="0"/>
              </a:rPr>
              <a:t>地址中，只有</a:t>
            </a:r>
            <a:r>
              <a:rPr lang="en-US" altLang="zh-CN" b="0" i="0" dirty="0">
                <a:solidFill>
                  <a:srgbClr val="000000"/>
                </a:solidFill>
                <a:effectLst/>
                <a:latin typeface="Arial" panose="020B0604020202020204" pitchFamily="34" charset="0"/>
              </a:rPr>
              <a:t>28</a:t>
            </a:r>
            <a:r>
              <a:rPr lang="zh-CN" altLang="en-US" b="0" i="0" dirty="0">
                <a:solidFill>
                  <a:srgbClr val="000000"/>
                </a:solidFill>
                <a:effectLst/>
                <a:latin typeface="Arial" panose="020B0604020202020204" pitchFamily="34" charset="0"/>
              </a:rPr>
              <a:t>个被包含在这些公开的列表中。</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我们进一步测试了数据集中所有</a:t>
            </a:r>
            <a:r>
              <a:rPr lang="en-US" altLang="zh-CN" b="0" i="0" dirty="0">
                <a:solidFill>
                  <a:srgbClr val="000000"/>
                </a:solidFill>
                <a:effectLst/>
                <a:latin typeface="Arial" panose="020B0604020202020204" pitchFamily="34" charset="0"/>
              </a:rPr>
              <a:t>IP</a:t>
            </a:r>
            <a:r>
              <a:rPr lang="zh-CN" altLang="en-US" b="0" i="0" dirty="0">
                <a:solidFill>
                  <a:srgbClr val="000000"/>
                </a:solidFill>
                <a:effectLst/>
                <a:latin typeface="Arial" panose="020B0604020202020204" pitchFamily="34" charset="0"/>
              </a:rPr>
              <a:t>地址的可用性，结果发现它们没有一个仍然是可访问的。</a:t>
            </a:r>
            <a:endParaRPr lang="en-US" altLang="zh-CN" b="0" i="0" dirty="0">
              <a:solidFill>
                <a:srgbClr val="000000"/>
              </a:solidFill>
              <a:effectLst/>
              <a:latin typeface="Arial" panose="020B0604020202020204" pitchFamily="34" charset="0"/>
            </a:endParaRPr>
          </a:p>
          <a:p>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结论</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脚本中涉及的</a:t>
            </a:r>
            <a:r>
              <a:rPr lang="en-US" altLang="zh-CN" b="0" i="0" dirty="0">
                <a:solidFill>
                  <a:srgbClr val="000000"/>
                </a:solidFill>
                <a:effectLst/>
                <a:latin typeface="Arial" panose="020B0604020202020204" pitchFamily="34" charset="0"/>
              </a:rPr>
              <a:t>IP</a:t>
            </a:r>
            <a:r>
              <a:rPr lang="zh-CN" altLang="en-US" b="0" i="0" dirty="0">
                <a:solidFill>
                  <a:srgbClr val="000000"/>
                </a:solidFill>
                <a:effectLst/>
                <a:latin typeface="Arial" panose="020B0604020202020204" pitchFamily="34" charset="0"/>
              </a:rPr>
              <a:t>地址往往是临时的，不太可能被公开的恶意</a:t>
            </a:r>
            <a:r>
              <a:rPr lang="en-US" altLang="zh-CN" b="0" i="0" dirty="0">
                <a:solidFill>
                  <a:srgbClr val="000000"/>
                </a:solidFill>
                <a:effectLst/>
                <a:latin typeface="Arial" panose="020B0604020202020204" pitchFamily="34" charset="0"/>
              </a:rPr>
              <a:t>IP</a:t>
            </a:r>
            <a:r>
              <a:rPr lang="zh-CN" altLang="en-US" b="0" i="0" dirty="0">
                <a:solidFill>
                  <a:srgbClr val="000000"/>
                </a:solidFill>
                <a:effectLst/>
                <a:latin typeface="Arial" panose="020B0604020202020204" pitchFamily="34" charset="0"/>
              </a:rPr>
              <a:t>地址数据库覆盖。</a:t>
            </a:r>
          </a:p>
          <a:p>
            <a:br>
              <a:rPr lang="zh-CN" altLang="en-US" dirty="0"/>
            </a:br>
            <a:r>
              <a:rPr lang="zh-CN" altLang="en-US" b="0" i="0" dirty="0">
                <a:solidFill>
                  <a:srgbClr val="000000"/>
                </a:solidFill>
                <a:effectLst/>
                <a:latin typeface="Arial" panose="020B0604020202020204" pitchFamily="34" charset="0"/>
              </a:rPr>
              <a:t>其次，我们研究了</a:t>
            </a:r>
            <a:r>
              <a:rPr lang="en-US" altLang="zh-CN" b="0" i="0" dirty="0" err="1">
                <a:solidFill>
                  <a:srgbClr val="000000"/>
                </a:solidFill>
                <a:effectLst/>
                <a:latin typeface="Arial" panose="020B0604020202020204" pitchFamily="34" charset="0"/>
              </a:rPr>
              <a:t>VirusTotal</a:t>
            </a:r>
            <a:r>
              <a:rPr lang="zh-CN" altLang="en-US" b="0" i="0" dirty="0">
                <a:solidFill>
                  <a:srgbClr val="000000"/>
                </a:solidFill>
                <a:effectLst/>
                <a:latin typeface="Arial" panose="020B0604020202020204" pitchFamily="34" charset="0"/>
              </a:rPr>
              <a:t>关于我们数据集中感染脚本的报告。图</a:t>
            </a:r>
            <a:r>
              <a:rPr lang="en-US" altLang="zh-CN" b="0" i="0" dirty="0">
                <a:solidFill>
                  <a:srgbClr val="000000"/>
                </a:solidFill>
                <a:effectLst/>
                <a:latin typeface="Arial" panose="020B0604020202020204" pitchFamily="34" charset="0"/>
              </a:rPr>
              <a:t>5(a)</a:t>
            </a:r>
            <a:r>
              <a:rPr lang="zh-CN" altLang="en-US" b="0" i="0" dirty="0">
                <a:solidFill>
                  <a:srgbClr val="000000"/>
                </a:solidFill>
                <a:effectLst/>
                <a:latin typeface="Arial" panose="020B0604020202020204" pitchFamily="34" charset="0"/>
              </a:rPr>
              <a:t>显示了将数据集中的每个脚本报告为恶意脚本的</a:t>
            </a:r>
            <a:r>
              <a:rPr lang="en-US" altLang="zh-CN" b="0" i="0" dirty="0" err="1">
                <a:solidFill>
                  <a:srgbClr val="000000"/>
                </a:solidFill>
                <a:effectLst/>
                <a:latin typeface="Arial" panose="020B0604020202020204" pitchFamily="34" charset="0"/>
              </a:rPr>
              <a:t>VirusTotal</a:t>
            </a:r>
            <a:r>
              <a:rPr lang="zh-CN" altLang="en-US" b="0" i="0" dirty="0">
                <a:solidFill>
                  <a:srgbClr val="000000"/>
                </a:solidFill>
                <a:effectLst/>
                <a:latin typeface="Arial" panose="020B0604020202020204" pitchFamily="34" charset="0"/>
              </a:rPr>
              <a:t>引擎数量的累积分布函数</a:t>
            </a:r>
            <a:r>
              <a:rPr lang="en-US" altLang="zh-CN" b="0" i="0" dirty="0">
                <a:solidFill>
                  <a:srgbClr val="000000"/>
                </a:solidFill>
                <a:effectLst/>
                <a:latin typeface="Arial" panose="020B0604020202020204" pitchFamily="34" charset="0"/>
              </a:rPr>
              <a:t>(CDF)</a:t>
            </a:r>
            <a:r>
              <a:rPr lang="zh-CN" altLang="en-US" b="0" i="0" dirty="0">
                <a:solidFill>
                  <a:srgbClr val="000000"/>
                </a:solidFill>
                <a:effectLst/>
                <a:latin typeface="Arial" panose="020B0604020202020204" pitchFamily="34" charset="0"/>
              </a:rPr>
              <a:t>图。结果表明，对于所有感染脚本的</a:t>
            </a:r>
            <a:r>
              <a:rPr lang="en-US" altLang="zh-CN" b="0" i="0" dirty="0">
                <a:solidFill>
                  <a:srgbClr val="000000"/>
                </a:solidFill>
                <a:effectLst/>
                <a:latin typeface="Arial" panose="020B0604020202020204" pitchFamily="34" charset="0"/>
              </a:rPr>
              <a:t>83.42%</a:t>
            </a:r>
            <a:r>
              <a:rPr lang="zh-CN" altLang="en-US" b="0" i="0" dirty="0">
                <a:solidFill>
                  <a:srgbClr val="000000"/>
                </a:solidFill>
                <a:effectLst/>
                <a:latin typeface="Arial" panose="020B0604020202020204" pitchFamily="34" charset="0"/>
              </a:rPr>
              <a:t>，有</a:t>
            </a:r>
            <a:r>
              <a:rPr lang="en-US" altLang="zh-CN" b="0" i="0" dirty="0">
                <a:solidFill>
                  <a:srgbClr val="000000"/>
                </a:solidFill>
                <a:effectLst/>
                <a:latin typeface="Arial" panose="020B0604020202020204" pitchFamily="34" charset="0"/>
              </a:rPr>
              <a:t>20</a:t>
            </a:r>
            <a:r>
              <a:rPr lang="zh-CN" altLang="en-US" b="0" i="0" dirty="0">
                <a:solidFill>
                  <a:srgbClr val="000000"/>
                </a:solidFill>
                <a:effectLst/>
                <a:latin typeface="Arial" panose="020B0604020202020204" pitchFamily="34" charset="0"/>
              </a:rPr>
              <a:t>到</a:t>
            </a:r>
            <a:r>
              <a:rPr lang="en-US" altLang="zh-CN" b="0" i="0" dirty="0">
                <a:solidFill>
                  <a:srgbClr val="000000"/>
                </a:solidFill>
                <a:effectLst/>
                <a:latin typeface="Arial" panose="020B0604020202020204" pitchFamily="34" charset="0"/>
              </a:rPr>
              <a:t>30</a:t>
            </a:r>
            <a:r>
              <a:rPr lang="zh-CN" altLang="en-US" b="0" i="0" dirty="0">
                <a:solidFill>
                  <a:srgbClr val="000000"/>
                </a:solidFill>
                <a:effectLst/>
                <a:latin typeface="Arial" panose="020B0604020202020204" pitchFamily="34" charset="0"/>
              </a:rPr>
              <a:t>个</a:t>
            </a:r>
            <a:r>
              <a:rPr lang="en-US" altLang="zh-CN" b="0" i="0" dirty="0" err="1">
                <a:solidFill>
                  <a:srgbClr val="000000"/>
                </a:solidFill>
                <a:effectLst/>
                <a:latin typeface="Arial" panose="020B0604020202020204" pitchFamily="34" charset="0"/>
              </a:rPr>
              <a:t>VirusTotal</a:t>
            </a:r>
            <a:r>
              <a:rPr lang="zh-CN" altLang="en-US" b="0" i="0" dirty="0">
                <a:solidFill>
                  <a:srgbClr val="000000"/>
                </a:solidFill>
                <a:effectLst/>
                <a:latin typeface="Arial" panose="020B0604020202020204" pitchFamily="34" charset="0"/>
              </a:rPr>
              <a:t>检测引擎报告它们为恶意脚本。图</a:t>
            </a:r>
            <a:r>
              <a:rPr lang="en-US" altLang="zh-CN" b="0" i="0" dirty="0">
                <a:solidFill>
                  <a:srgbClr val="000000"/>
                </a:solidFill>
                <a:effectLst/>
                <a:latin typeface="Arial" panose="020B0604020202020204" pitchFamily="34" charset="0"/>
              </a:rPr>
              <a:t>5(b)</a:t>
            </a:r>
            <a:r>
              <a:rPr lang="zh-CN" altLang="en-US" b="0" i="0" dirty="0">
                <a:solidFill>
                  <a:srgbClr val="000000"/>
                </a:solidFill>
                <a:effectLst/>
                <a:latin typeface="Arial" panose="020B0604020202020204" pitchFamily="34" charset="0"/>
              </a:rPr>
              <a:t>显示了报告它们为恶意的</a:t>
            </a:r>
            <a:r>
              <a:rPr lang="en-US" altLang="zh-CN" b="0" i="0" dirty="0" err="1">
                <a:solidFill>
                  <a:srgbClr val="000000"/>
                </a:solidFill>
                <a:effectLst/>
                <a:latin typeface="Arial" panose="020B0604020202020204" pitchFamily="34" charset="0"/>
              </a:rPr>
              <a:t>VirusTotal</a:t>
            </a:r>
            <a:r>
              <a:rPr lang="zh-CN" altLang="en-US" b="0" i="0" dirty="0">
                <a:solidFill>
                  <a:srgbClr val="000000"/>
                </a:solidFill>
                <a:effectLst/>
                <a:latin typeface="Arial" panose="020B0604020202020204" pitchFamily="34" charset="0"/>
              </a:rPr>
              <a:t>检测引擎的百分比。引擎报告的数量为</a:t>
            </a:r>
            <a:r>
              <a:rPr lang="en-US" altLang="zh-CN" b="0" i="0" dirty="0">
                <a:solidFill>
                  <a:srgbClr val="000000"/>
                </a:solidFill>
                <a:effectLst/>
                <a:latin typeface="Arial" panose="020B0604020202020204" pitchFamily="34" charset="0"/>
              </a:rPr>
              <a:t>26 ~ 61</a:t>
            </a:r>
            <a:r>
              <a:rPr lang="zh-CN" altLang="en-US" b="0" i="0" dirty="0">
                <a:solidFill>
                  <a:srgbClr val="000000"/>
                </a:solidFill>
                <a:effectLst/>
                <a:latin typeface="Arial" panose="020B0604020202020204" pitchFamily="34" charset="0"/>
              </a:rPr>
              <a:t>。对于大多数感染脚本</a:t>
            </a:r>
            <a:r>
              <a:rPr lang="en-US" altLang="zh-CN" b="0" i="0" dirty="0">
                <a:solidFill>
                  <a:srgbClr val="000000"/>
                </a:solidFill>
                <a:effectLst/>
                <a:latin typeface="Arial" panose="020B0604020202020204" pitchFamily="34" charset="0"/>
              </a:rPr>
              <a:t>(91.08%)</a:t>
            </a:r>
            <a:r>
              <a:rPr lang="zh-CN" altLang="en-US"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VirusTotal</a:t>
            </a:r>
            <a:r>
              <a:rPr lang="zh-CN" altLang="en-US" b="0" i="0" dirty="0">
                <a:solidFill>
                  <a:srgbClr val="000000"/>
                </a:solidFill>
                <a:effectLst/>
                <a:latin typeface="Arial" panose="020B0604020202020204" pitchFamily="34" charset="0"/>
              </a:rPr>
              <a:t>引擎报告为恶意的比率在</a:t>
            </a:r>
            <a:r>
              <a:rPr lang="en-US" altLang="zh-CN" b="0" i="0" dirty="0">
                <a:solidFill>
                  <a:srgbClr val="000000"/>
                </a:solidFill>
                <a:effectLst/>
                <a:latin typeface="Arial" panose="020B0604020202020204" pitchFamily="34" charset="0"/>
              </a:rPr>
              <a:t>17%</a:t>
            </a:r>
            <a:r>
              <a:rPr lang="zh-CN" altLang="en-US" b="0" i="0" dirty="0">
                <a:solidFill>
                  <a:srgbClr val="000000"/>
                </a:solidFill>
                <a:effectLst/>
                <a:latin typeface="Arial" panose="020B0604020202020204" pitchFamily="34" charset="0"/>
              </a:rPr>
              <a:t>到</a:t>
            </a:r>
            <a:r>
              <a:rPr lang="en-US" altLang="zh-CN" b="0" i="0" dirty="0">
                <a:solidFill>
                  <a:srgbClr val="000000"/>
                </a:solidFill>
                <a:effectLst/>
                <a:latin typeface="Arial" panose="020B0604020202020204" pitchFamily="34" charset="0"/>
              </a:rPr>
              <a:t>31%</a:t>
            </a:r>
            <a:r>
              <a:rPr lang="zh-CN" altLang="en-US" b="0" i="0" dirty="0">
                <a:solidFill>
                  <a:srgbClr val="000000"/>
                </a:solidFill>
                <a:effectLst/>
                <a:latin typeface="Arial" panose="020B0604020202020204" pitchFamily="34" charset="0"/>
              </a:rPr>
              <a:t>之间。总之，</a:t>
            </a:r>
            <a:r>
              <a:rPr lang="en-US" altLang="zh-CN" b="0" i="0" dirty="0" err="1">
                <a:solidFill>
                  <a:srgbClr val="000000"/>
                </a:solidFill>
                <a:effectLst/>
                <a:latin typeface="Arial" panose="020B0604020202020204" pitchFamily="34" charset="0"/>
              </a:rPr>
              <a:t>VirusTotal</a:t>
            </a:r>
            <a:r>
              <a:rPr lang="zh-CN" altLang="en-US" b="0" i="0" dirty="0">
                <a:solidFill>
                  <a:srgbClr val="000000"/>
                </a:solidFill>
                <a:effectLst/>
                <a:latin typeface="Arial" panose="020B0604020202020204" pitchFamily="34" charset="0"/>
              </a:rPr>
              <a:t>检测引擎在我们的数据集中对感染脚本的签名覆盖范围有限。考虑到上述限制，我们建议将报告比率的阈值选择在</a:t>
            </a:r>
            <a:r>
              <a:rPr lang="en-US" altLang="zh-CN" b="0" i="0" dirty="0">
                <a:solidFill>
                  <a:srgbClr val="000000"/>
                </a:solidFill>
                <a:effectLst/>
                <a:latin typeface="Arial" panose="020B0604020202020204" pitchFamily="34" charset="0"/>
              </a:rPr>
              <a:t>17%</a:t>
            </a:r>
            <a:r>
              <a:rPr lang="zh-CN" altLang="en-US" b="0" i="0" dirty="0">
                <a:solidFill>
                  <a:srgbClr val="000000"/>
                </a:solidFill>
                <a:effectLst/>
                <a:latin typeface="Arial" panose="020B0604020202020204" pitchFamily="34" charset="0"/>
              </a:rPr>
              <a:t>左右，或报告引擎数选择在大约</a:t>
            </a:r>
            <a:r>
              <a:rPr lang="en-US" altLang="zh-CN" b="0" i="0" dirty="0">
                <a:solidFill>
                  <a:srgbClr val="000000"/>
                </a:solidFill>
                <a:effectLst/>
                <a:latin typeface="Arial" panose="020B0604020202020204" pitchFamily="34" charset="0"/>
              </a:rPr>
              <a:t>20</a:t>
            </a:r>
            <a:r>
              <a:rPr lang="zh-CN" altLang="en-US" b="0" i="0" dirty="0">
                <a:solidFill>
                  <a:srgbClr val="000000"/>
                </a:solidFill>
                <a:effectLst/>
                <a:latin typeface="Arial" panose="020B0604020202020204" pitchFamily="34" charset="0"/>
              </a:rPr>
              <a:t>左右，以实现低误报和低误报。这个建议与</a:t>
            </a:r>
            <a:r>
              <a:rPr lang="en-US" altLang="zh-CN" b="0" i="0" dirty="0">
                <a:solidFill>
                  <a:srgbClr val="000000"/>
                </a:solidFill>
                <a:effectLst/>
                <a:latin typeface="Arial" panose="020B0604020202020204" pitchFamily="34" charset="0"/>
              </a:rPr>
              <a:t>[60]</a:t>
            </a:r>
            <a:r>
              <a:rPr lang="zh-CN" altLang="en-US" b="0" i="0" dirty="0">
                <a:solidFill>
                  <a:srgbClr val="000000"/>
                </a:solidFill>
                <a:effectLst/>
                <a:latin typeface="Arial" panose="020B0604020202020204" pitchFamily="34" charset="0"/>
              </a:rPr>
              <a:t>中的结果是一致的。</a:t>
            </a:r>
            <a:endParaRPr lang="en-US" altLang="zh-CN" b="0" i="0" dirty="0">
              <a:solidFill>
                <a:srgbClr val="000000"/>
              </a:solidFill>
              <a:effectLst/>
              <a:latin typeface="Arial" panose="020B0604020202020204" pitchFamily="34" charset="0"/>
            </a:endParaRPr>
          </a:p>
          <a:p>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结论</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选择</a:t>
            </a:r>
            <a:r>
              <a:rPr lang="en-US" altLang="zh-CN" b="0" i="0" dirty="0" err="1">
                <a:solidFill>
                  <a:srgbClr val="000000"/>
                </a:solidFill>
                <a:effectLst/>
                <a:latin typeface="Arial" panose="020B0604020202020204" pitchFamily="34" charset="0"/>
              </a:rPr>
              <a:t>VirusTotal</a:t>
            </a:r>
            <a:r>
              <a:rPr lang="zh-CN" altLang="en-US" b="0" i="0" dirty="0">
                <a:solidFill>
                  <a:srgbClr val="000000"/>
                </a:solidFill>
                <a:effectLst/>
                <a:latin typeface="Arial" panose="020B0604020202020204" pitchFamily="34" charset="0"/>
              </a:rPr>
              <a:t>的报告比例约为</a:t>
            </a:r>
            <a:r>
              <a:rPr lang="en-US" altLang="zh-CN" b="0" i="0" dirty="0">
                <a:solidFill>
                  <a:srgbClr val="000000"/>
                </a:solidFill>
                <a:effectLst/>
                <a:latin typeface="Arial" panose="020B0604020202020204" pitchFamily="34" charset="0"/>
              </a:rPr>
              <a:t>17%</a:t>
            </a:r>
            <a:r>
              <a:rPr lang="zh-CN" altLang="en-US" b="0" i="0" dirty="0">
                <a:solidFill>
                  <a:srgbClr val="000000"/>
                </a:solidFill>
                <a:effectLst/>
                <a:latin typeface="Arial" panose="020B0604020202020204" pitchFamily="34" charset="0"/>
              </a:rPr>
              <a:t>或报告数量约为</a:t>
            </a:r>
            <a:r>
              <a:rPr lang="en-US" altLang="zh-CN" b="0" i="0" dirty="0">
                <a:solidFill>
                  <a:srgbClr val="000000"/>
                </a:solidFill>
                <a:effectLst/>
                <a:latin typeface="Arial" panose="020B0604020202020204" pitchFamily="34" charset="0"/>
              </a:rPr>
              <a:t>20</a:t>
            </a:r>
            <a:r>
              <a:rPr lang="zh-CN" altLang="en-US" b="0" i="0" dirty="0">
                <a:solidFill>
                  <a:srgbClr val="000000"/>
                </a:solidFill>
                <a:effectLst/>
                <a:latin typeface="Arial" panose="020B0604020202020204" pitchFamily="34" charset="0"/>
              </a:rPr>
              <a:t>，可以在感染脚本的假阳性和假阴性之间实现良好的权衡结论</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选择</a:t>
            </a:r>
            <a:r>
              <a:rPr lang="en-US" altLang="zh-CN" b="0" i="0" dirty="0" err="1">
                <a:solidFill>
                  <a:srgbClr val="000000"/>
                </a:solidFill>
                <a:effectLst/>
                <a:latin typeface="Arial" panose="020B0604020202020204" pitchFamily="34" charset="0"/>
              </a:rPr>
              <a:t>VirusTotal</a:t>
            </a:r>
            <a:r>
              <a:rPr lang="zh-CN" altLang="en-US" b="0" i="0" dirty="0">
                <a:solidFill>
                  <a:srgbClr val="000000"/>
                </a:solidFill>
                <a:effectLst/>
                <a:latin typeface="Arial" panose="020B0604020202020204" pitchFamily="34" charset="0"/>
              </a:rPr>
              <a:t>的报告比例约为</a:t>
            </a:r>
            <a:r>
              <a:rPr lang="en-US" altLang="zh-CN" b="0" i="0" dirty="0">
                <a:solidFill>
                  <a:srgbClr val="000000"/>
                </a:solidFill>
                <a:effectLst/>
                <a:latin typeface="Arial" panose="020B0604020202020204" pitchFamily="34" charset="0"/>
              </a:rPr>
              <a:t>17%</a:t>
            </a:r>
            <a:r>
              <a:rPr lang="zh-CN" altLang="en-US" b="0" i="0" dirty="0">
                <a:solidFill>
                  <a:srgbClr val="000000"/>
                </a:solidFill>
                <a:effectLst/>
                <a:latin typeface="Arial" panose="020B0604020202020204" pitchFamily="34" charset="0"/>
              </a:rPr>
              <a:t>或报告数量约为</a:t>
            </a:r>
            <a:r>
              <a:rPr lang="en-US" altLang="zh-CN" b="0" i="0" dirty="0">
                <a:solidFill>
                  <a:srgbClr val="000000"/>
                </a:solidFill>
                <a:effectLst/>
                <a:latin typeface="Arial" panose="020B0604020202020204" pitchFamily="34" charset="0"/>
              </a:rPr>
              <a:t>20</a:t>
            </a:r>
            <a:r>
              <a:rPr lang="zh-CN" altLang="en-US" b="0" i="0" dirty="0">
                <a:solidFill>
                  <a:srgbClr val="000000"/>
                </a:solidFill>
                <a:effectLst/>
                <a:latin typeface="Arial" panose="020B0604020202020204" pitchFamily="34" charset="0"/>
              </a:rPr>
              <a:t>，可以在感染脚本的假阳性和假阴性之间实现良好的权衡。</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23</a:t>
            </a:fld>
            <a:endParaRPr kumimoji="1" lang="zh-CN" altLang="en-US"/>
          </a:p>
        </p:txBody>
      </p:sp>
    </p:spTree>
    <p:extLst>
      <p:ext uri="{BB962C8B-B14F-4D97-AF65-F5344CB8AC3E}">
        <p14:creationId xmlns:p14="http://schemas.microsoft.com/office/powerpoint/2010/main" val="3860925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Arial" panose="020B0604020202020204" pitchFamily="34" charset="0"/>
              </a:rPr>
              <a:t>从命令中抽象出感染能力，而不是直接研究每个具体的命令，这使我们的理解更加一般化</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这种一般性允许将来添加新的命令或删除过时的命令，以使知识库保持最新，并提供了一种理解和组织在远程感染中如何执行</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命令的通用方法。根据一个命令在远程感染中可以实现的目标，我们将数据集中的所有</a:t>
            </a:r>
            <a:r>
              <a:rPr lang="en-US" altLang="zh-CN" b="0" i="0" dirty="0">
                <a:solidFill>
                  <a:srgbClr val="000000"/>
                </a:solidFill>
                <a:effectLst/>
                <a:latin typeface="Arial" panose="020B0604020202020204" pitchFamily="34" charset="0"/>
              </a:rPr>
              <a:t>169</a:t>
            </a:r>
            <a:r>
              <a:rPr lang="zh-CN" altLang="en-US" b="0" i="0" dirty="0">
                <a:solidFill>
                  <a:srgbClr val="000000"/>
                </a:solidFill>
                <a:effectLst/>
                <a:latin typeface="Arial" panose="020B0604020202020204" pitchFamily="34" charset="0"/>
              </a:rPr>
              <a:t>个</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命令标记为</a:t>
            </a:r>
            <a:r>
              <a:rPr lang="en-US" altLang="zh-CN" b="0" i="0" dirty="0">
                <a:solidFill>
                  <a:srgbClr val="000000"/>
                </a:solidFill>
                <a:effectLst/>
                <a:latin typeface="Arial" panose="020B0604020202020204" pitchFamily="34" charset="0"/>
              </a:rPr>
              <a:t>25</a:t>
            </a:r>
            <a:r>
              <a:rPr lang="zh-CN" altLang="en-US" b="0" i="0" dirty="0">
                <a:solidFill>
                  <a:srgbClr val="000000"/>
                </a:solidFill>
                <a:effectLst/>
                <a:latin typeface="Arial" panose="020B0604020202020204" pitchFamily="34" charset="0"/>
              </a:rPr>
              <a:t>个感染能力</a:t>
            </a:r>
            <a:endParaRPr lang="en-US" altLang="zh-CN" b="0" i="0" dirty="0">
              <a:solidFill>
                <a:srgbClr val="000000"/>
              </a:solidFill>
              <a:effectLst/>
              <a:latin typeface="Arial" panose="020B0604020202020204" pitchFamily="34" charset="0"/>
            </a:endParaRPr>
          </a:p>
          <a:p>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未识别：任何未包含在当前数据集中的新命令将在分类中被标记为具有未识别的感染能力</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编程：编程。用于一般编程目的的命令被标记为编程感染功能。其中的例子有</a:t>
            </a:r>
            <a:r>
              <a:rPr lang="en-US" altLang="zh-CN" b="0" i="0" dirty="0">
                <a:solidFill>
                  <a:srgbClr val="000000"/>
                </a:solidFill>
                <a:effectLst/>
                <a:latin typeface="Arial" panose="020B0604020202020204" pitchFamily="34" charset="0"/>
              </a:rPr>
              <a:t>break</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continue</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local</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set</a:t>
            </a:r>
            <a:r>
              <a:rPr lang="zh-CN" altLang="en-US" b="0" i="0" dirty="0">
                <a:solidFill>
                  <a:srgbClr val="000000"/>
                </a:solidFill>
                <a:effectLst/>
                <a:latin typeface="Arial" panose="020B0604020202020204" pitchFamily="34" charset="0"/>
              </a:rPr>
              <a:t>等</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不可知论者。不能像任何其他感染功能一样标记的命令将被标记为不可知论。例如</a:t>
            </a:r>
            <a:r>
              <a:rPr lang="en-US" altLang="zh-CN" b="0" i="0" dirty="0">
                <a:solidFill>
                  <a:srgbClr val="000000"/>
                </a:solidFill>
                <a:effectLst/>
                <a:latin typeface="Arial" panose="020B0604020202020204" pitchFamily="34" charset="0"/>
              </a:rPr>
              <a:t>sleep(</a:t>
            </a:r>
            <a:r>
              <a:rPr lang="zh-CN" altLang="en-US" b="0" i="0" dirty="0">
                <a:solidFill>
                  <a:srgbClr val="000000"/>
                </a:solidFill>
                <a:effectLst/>
                <a:latin typeface="Arial" panose="020B0604020202020204" pitchFamily="34" charset="0"/>
              </a:rPr>
              <a:t>等待一段时间</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pwd</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打印工作目录</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clear(</a:t>
            </a:r>
            <a:r>
              <a:rPr lang="zh-CN" altLang="en-US" b="0" i="0" dirty="0">
                <a:solidFill>
                  <a:srgbClr val="000000"/>
                </a:solidFill>
                <a:effectLst/>
                <a:latin typeface="Arial" panose="020B0604020202020204" pitchFamily="34" charset="0"/>
              </a:rPr>
              <a:t>清除屏幕内容</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等</a:t>
            </a:r>
            <a:endParaRPr lang="en-US" altLang="zh-CN" b="0" i="0" dirty="0">
              <a:solidFill>
                <a:srgbClr val="000000"/>
              </a:solidFill>
              <a:effectLst/>
              <a:latin typeface="Arial" panose="020B0604020202020204" pitchFamily="34" charset="0"/>
            </a:endParaRPr>
          </a:p>
          <a:p>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在此基础上，我们进一步研究了不同感染阶段的感染能力。在所有感染阶段都利用了不可知论和编程感染能力，因为它们不附加任何特定的感染目标。多个感染阶段会利用某些感染功能，包括处理文本、复制文件、管理软件、管理资源、禁用安全机制和管理系统，而其余的感染功能则特定于单个感染阶段。此外，我们调查了在我们数据集的每个样本中涉及多少感染阶段。我们发现</a:t>
            </a:r>
            <a:r>
              <a:rPr lang="en-US" altLang="zh-CN" b="0" i="0" dirty="0">
                <a:solidFill>
                  <a:srgbClr val="000000"/>
                </a:solidFill>
                <a:effectLst/>
                <a:latin typeface="Arial" panose="020B0604020202020204" pitchFamily="34" charset="0"/>
              </a:rPr>
              <a:t>0%</a:t>
            </a:r>
            <a:r>
              <a:rPr lang="zh-CN" altLang="en-US" b="0" i="0" dirty="0">
                <a:solidFill>
                  <a:srgbClr val="000000"/>
                </a:solidFill>
                <a:effectLst/>
                <a:latin typeface="Arial" panose="020B0604020202020204" pitchFamily="34" charset="0"/>
              </a:rPr>
              <a:t>的样本只涉及</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个感染期</a:t>
            </a:r>
            <a:r>
              <a:rPr lang="en-US" altLang="zh-CN" b="0" i="0" dirty="0">
                <a:solidFill>
                  <a:srgbClr val="000000"/>
                </a:solidFill>
                <a:effectLst/>
                <a:latin typeface="Arial" panose="020B0604020202020204" pitchFamily="34" charset="0"/>
              </a:rPr>
              <a:t>;0.11%</a:t>
            </a:r>
            <a:r>
              <a:rPr lang="zh-CN" altLang="en-US" b="0" i="0" dirty="0">
                <a:solidFill>
                  <a:srgbClr val="000000"/>
                </a:solidFill>
                <a:effectLst/>
                <a:latin typeface="Arial" panose="020B0604020202020204" pitchFamily="34" charset="0"/>
              </a:rPr>
              <a:t>的样本仅涉及</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个感染期</a:t>
            </a:r>
            <a:r>
              <a:rPr lang="en-US" altLang="zh-CN" b="0" i="0" dirty="0">
                <a:solidFill>
                  <a:srgbClr val="000000"/>
                </a:solidFill>
                <a:effectLst/>
                <a:latin typeface="Arial" panose="020B0604020202020204" pitchFamily="34" charset="0"/>
              </a:rPr>
              <a:t>;0.17%</a:t>
            </a:r>
            <a:r>
              <a:rPr lang="zh-CN" altLang="en-US" b="0" i="0" dirty="0">
                <a:solidFill>
                  <a:srgbClr val="000000"/>
                </a:solidFill>
                <a:effectLst/>
                <a:latin typeface="Arial" panose="020B0604020202020204" pitchFamily="34" charset="0"/>
              </a:rPr>
              <a:t>的样本仅涉及</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个感染期</a:t>
            </a:r>
            <a:r>
              <a:rPr lang="en-US" altLang="zh-CN" b="0" i="0" dirty="0">
                <a:solidFill>
                  <a:srgbClr val="000000"/>
                </a:solidFill>
                <a:effectLst/>
                <a:latin typeface="Arial" panose="020B0604020202020204" pitchFamily="34" charset="0"/>
              </a:rPr>
              <a:t>;37.19%</a:t>
            </a:r>
            <a:r>
              <a:rPr lang="zh-CN" altLang="en-US" b="0" i="0" dirty="0">
                <a:solidFill>
                  <a:srgbClr val="000000"/>
                </a:solidFill>
                <a:effectLst/>
                <a:latin typeface="Arial" panose="020B0604020202020204" pitchFamily="34" charset="0"/>
              </a:rPr>
              <a:t>的标本仅涉及</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个感染期</a:t>
            </a:r>
            <a:r>
              <a:rPr lang="en-US" altLang="zh-CN" b="0" i="0" dirty="0">
                <a:solidFill>
                  <a:srgbClr val="000000"/>
                </a:solidFill>
                <a:effectLst/>
                <a:latin typeface="Arial" panose="020B0604020202020204" pitchFamily="34" charset="0"/>
              </a:rPr>
              <a:t>;62.05%</a:t>
            </a:r>
            <a:r>
              <a:rPr lang="zh-CN" altLang="en-US" b="0" i="0" dirty="0">
                <a:solidFill>
                  <a:srgbClr val="000000"/>
                </a:solidFill>
                <a:effectLst/>
                <a:latin typeface="Arial" panose="020B0604020202020204" pitchFamily="34" charset="0"/>
              </a:rPr>
              <a:t>的样本涉及全部</a:t>
            </a:r>
            <a:r>
              <a:rPr lang="en-US" altLang="zh-CN" b="0" i="0" dirty="0">
                <a:solidFill>
                  <a:srgbClr val="000000"/>
                </a:solidFill>
                <a:effectLst/>
                <a:latin typeface="Arial" panose="020B0604020202020204" pitchFamily="34" charset="0"/>
              </a:rPr>
              <a:t>5</a:t>
            </a:r>
            <a:r>
              <a:rPr lang="zh-CN" altLang="en-US" b="0" i="0" dirty="0">
                <a:solidFill>
                  <a:srgbClr val="000000"/>
                </a:solidFill>
                <a:effectLst/>
                <a:latin typeface="Arial" panose="020B0604020202020204" pitchFamily="34" charset="0"/>
              </a:rPr>
              <a:t>个感染阶段。该统计数据表明，远程感染并不一定呈现所有</a:t>
            </a:r>
            <a:r>
              <a:rPr lang="en-US" altLang="zh-CN" b="0" i="0" dirty="0">
                <a:solidFill>
                  <a:srgbClr val="000000"/>
                </a:solidFill>
                <a:effectLst/>
                <a:latin typeface="Arial" panose="020B0604020202020204" pitchFamily="34" charset="0"/>
              </a:rPr>
              <a:t>5</a:t>
            </a:r>
            <a:r>
              <a:rPr lang="zh-CN" altLang="en-US" b="0" i="0" dirty="0">
                <a:solidFill>
                  <a:srgbClr val="000000"/>
                </a:solidFill>
                <a:effectLst/>
                <a:latin typeface="Arial" panose="020B0604020202020204" pitchFamily="34" charset="0"/>
              </a:rPr>
              <a:t>个感染阶段。但大多数远程感染涉及</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或</a:t>
            </a:r>
            <a:r>
              <a:rPr lang="en-US" altLang="zh-CN" b="0" i="0" dirty="0">
                <a:solidFill>
                  <a:srgbClr val="000000"/>
                </a:solidFill>
                <a:effectLst/>
                <a:latin typeface="Arial" panose="020B0604020202020204" pitchFamily="34" charset="0"/>
              </a:rPr>
              <a:t>5</a:t>
            </a:r>
            <a:r>
              <a:rPr lang="zh-CN" altLang="en-US" b="0" i="0" dirty="0">
                <a:solidFill>
                  <a:srgbClr val="000000"/>
                </a:solidFill>
                <a:effectLst/>
                <a:latin typeface="Arial" panose="020B0604020202020204" pitchFamily="34" charset="0"/>
              </a:rPr>
              <a:t>个感染阶段。请参阅附录</a:t>
            </a:r>
            <a:r>
              <a:rPr lang="en-US" altLang="zh-CN" b="0" i="0" dirty="0">
                <a:solidFill>
                  <a:srgbClr val="000000"/>
                </a:solidFill>
                <a:effectLst/>
                <a:latin typeface="Arial" panose="020B0604020202020204" pitchFamily="34" charset="0"/>
              </a:rPr>
              <a:t>C</a:t>
            </a:r>
            <a:r>
              <a:rPr lang="zh-CN" altLang="en-US" b="0" i="0" dirty="0">
                <a:solidFill>
                  <a:srgbClr val="000000"/>
                </a:solidFill>
                <a:effectLst/>
                <a:latin typeface="Arial" panose="020B0604020202020204" pitchFamily="34" charset="0"/>
              </a:rPr>
              <a:t>中的图</a:t>
            </a:r>
            <a:r>
              <a:rPr lang="en-US" altLang="zh-CN" b="0" i="0" dirty="0">
                <a:solidFill>
                  <a:srgbClr val="000000"/>
                </a:solidFill>
                <a:effectLst/>
                <a:latin typeface="Arial" panose="020B0604020202020204" pitchFamily="34" charset="0"/>
              </a:rPr>
              <a:t>13</a:t>
            </a:r>
            <a:r>
              <a:rPr lang="zh-CN" altLang="en-US" b="0" i="0" dirty="0">
                <a:solidFill>
                  <a:srgbClr val="000000"/>
                </a:solidFill>
                <a:effectLst/>
                <a:latin typeface="Arial" panose="020B0604020202020204" pitchFamily="34" charset="0"/>
              </a:rPr>
              <a:t>，以获得每个阶段与感染能力之间的利用关系的可视化总结</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24</a:t>
            </a:fld>
            <a:endParaRPr kumimoji="1" lang="zh-CN" altLang="en-US"/>
          </a:p>
        </p:txBody>
      </p:sp>
    </p:spTree>
    <p:extLst>
      <p:ext uri="{BB962C8B-B14F-4D97-AF65-F5344CB8AC3E}">
        <p14:creationId xmlns:p14="http://schemas.microsoft.com/office/powerpoint/2010/main" val="2058411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25</a:t>
            </a:fld>
            <a:endParaRPr kumimoji="1" lang="zh-CN" altLang="en-US"/>
          </a:p>
        </p:txBody>
      </p:sp>
    </p:spTree>
    <p:extLst>
      <p:ext uri="{BB962C8B-B14F-4D97-AF65-F5344CB8AC3E}">
        <p14:creationId xmlns:p14="http://schemas.microsoft.com/office/powerpoint/2010/main" val="685277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在本节中，我们将远程感染过程建模为一个有限状态机，它是使用数据集中的感染脚本构建的。由于该模型将用于远程感染检测，因此需要一个基线来区分感染活动和良性活动。为了确定感染和良性活动之间的基线，我们通过</a:t>
            </a:r>
            <a:r>
              <a:rPr lang="en-US" altLang="zh-CN" b="0" i="0" dirty="0">
                <a:solidFill>
                  <a:srgbClr val="000000"/>
                </a:solidFill>
                <a:effectLst/>
                <a:latin typeface="Arial" panose="020B0604020202020204" pitchFamily="34" charset="0"/>
              </a:rPr>
              <a:t>FIRMADYNE[12]</a:t>
            </a:r>
            <a:r>
              <a:rPr lang="zh-CN" altLang="en-US" b="0" i="0" dirty="0">
                <a:solidFill>
                  <a:srgbClr val="000000"/>
                </a:solidFill>
                <a:effectLst/>
                <a:latin typeface="Arial" panose="020B0604020202020204" pitchFamily="34" charset="0"/>
              </a:rPr>
              <a:t>收集良性</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脚本，该工具可以从支持的物联网设备供应商网站下载固件映像和关联元数据。收集固件映像之后，我们使用固件</a:t>
            </a:r>
            <a:r>
              <a:rPr lang="en-US" altLang="zh-CN" b="0" i="0" dirty="0">
                <a:solidFill>
                  <a:srgbClr val="000000"/>
                </a:solidFill>
                <a:effectLst/>
                <a:latin typeface="Arial" panose="020B0604020202020204" pitchFamily="34" charset="0"/>
              </a:rPr>
              <a:t>walker[20]</a:t>
            </a:r>
            <a:r>
              <a:rPr lang="zh-CN" altLang="en-US" b="0" i="0" dirty="0">
                <a:solidFill>
                  <a:srgbClr val="000000"/>
                </a:solidFill>
                <a:effectLst/>
                <a:latin typeface="Arial" panose="020B0604020202020204" pitchFamily="34" charset="0"/>
              </a:rPr>
              <a:t>和固件</a:t>
            </a:r>
            <a:r>
              <a:rPr lang="en-US" altLang="zh-CN" b="0" i="0" dirty="0">
                <a:solidFill>
                  <a:srgbClr val="000000"/>
                </a:solidFill>
                <a:effectLst/>
                <a:latin typeface="Arial" panose="020B0604020202020204" pitchFamily="34" charset="0"/>
              </a:rPr>
              <a:t>Mod Kit[21]</a:t>
            </a:r>
            <a:r>
              <a:rPr lang="zh-CN" altLang="en-US" b="0" i="0" dirty="0">
                <a:solidFill>
                  <a:srgbClr val="000000"/>
                </a:solidFill>
                <a:effectLst/>
                <a:latin typeface="Arial" panose="020B0604020202020204" pitchFamily="34" charset="0"/>
              </a:rPr>
              <a:t>来搜索固件映像以查找</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脚本。在提取出带有</a:t>
            </a:r>
            <a:r>
              <a:rPr lang="en-US" altLang="zh-CN" b="0" i="0" dirty="0">
                <a:solidFill>
                  <a:srgbClr val="000000"/>
                </a:solidFill>
                <a:effectLst/>
                <a:latin typeface="Arial" panose="020B0604020202020204" pitchFamily="34" charset="0"/>
              </a:rPr>
              <a:t>MD5</a:t>
            </a:r>
            <a:r>
              <a:rPr lang="zh-CN" altLang="en-US" b="0" i="0" dirty="0">
                <a:solidFill>
                  <a:srgbClr val="000000"/>
                </a:solidFill>
                <a:effectLst/>
                <a:latin typeface="Arial" panose="020B0604020202020204" pitchFamily="34" charset="0"/>
              </a:rPr>
              <a:t>值的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脚本后，我们最终获得了</a:t>
            </a:r>
            <a:r>
              <a:rPr lang="en-US" altLang="zh-CN" b="0" i="0" dirty="0">
                <a:solidFill>
                  <a:srgbClr val="000000"/>
                </a:solidFill>
                <a:effectLst/>
                <a:latin typeface="Arial" panose="020B0604020202020204" pitchFamily="34" charset="0"/>
              </a:rPr>
              <a:t>9337</a:t>
            </a:r>
            <a:r>
              <a:rPr lang="zh-CN" altLang="en-US" b="0" i="0" dirty="0">
                <a:solidFill>
                  <a:srgbClr val="000000"/>
                </a:solidFill>
                <a:effectLst/>
                <a:latin typeface="Arial" panose="020B0604020202020204" pitchFamily="34" charset="0"/>
              </a:rPr>
              <a:t>个唯一的良性</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a:t>
            </a:r>
            <a:endParaRPr lang="en-US" altLang="zh-CN" b="0" i="0" dirty="0">
              <a:solidFill>
                <a:srgbClr val="000000"/>
              </a:solidFill>
              <a:effectLst/>
              <a:latin typeface="Arial" panose="020B0604020202020204" pitchFamily="34" charset="0"/>
            </a:endParaRPr>
          </a:p>
          <a:p>
            <a:r>
              <a:rPr kumimoji="1" lang="zh-CN" altLang="en-US" dirty="0"/>
              <a:t>感染脚本和良性脚本的区分与对比</a:t>
            </a:r>
          </a:p>
          <a:p>
            <a:endParaRPr kumimoji="1" lang="en-US" altLang="zh-CN" dirty="0"/>
          </a:p>
          <a:p>
            <a:r>
              <a:rPr lang="zh-CN" altLang="en-US" b="0" i="0" dirty="0">
                <a:solidFill>
                  <a:srgbClr val="000000"/>
                </a:solidFill>
                <a:effectLst/>
                <a:latin typeface="Arial" panose="020B0604020202020204" pitchFamily="34" charset="0"/>
              </a:rPr>
              <a:t>建模方法概述。首先，我们在数据集中生成感染和良性脚本的</a:t>
            </a:r>
            <a:r>
              <a:rPr lang="en-US" altLang="zh-CN" b="0" i="0" dirty="0" err="1">
                <a:solidFill>
                  <a:srgbClr val="000000"/>
                </a:solidFill>
                <a:effectLst/>
                <a:latin typeface="Arial" panose="020B0604020202020204" pitchFamily="34" charset="0"/>
              </a:rPr>
              <a:t>cfg</a:t>
            </a:r>
            <a:r>
              <a:rPr lang="zh-CN" altLang="en-US" b="0" i="0" dirty="0">
                <a:solidFill>
                  <a:srgbClr val="000000"/>
                </a:solidFill>
                <a:effectLst/>
                <a:latin typeface="Arial" panose="020B0604020202020204" pitchFamily="34" charset="0"/>
              </a:rPr>
              <a:t>。然后我们建立一个</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来表示恶意软件感染的行为模式。之后，我们通过相关性分析为</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分配权重。生成的</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作为一个通用的恶意软件感染模型</a:t>
            </a:r>
            <a:endParaRPr kumimoji="1" lang="en-US" altLang="zh-CN" dirty="0"/>
          </a:p>
          <a:p>
            <a:r>
              <a:rPr kumimoji="1" lang="en-US" altLang="zh-CN" dirty="0"/>
              <a:t>1</a:t>
            </a:r>
            <a:r>
              <a:rPr kumimoji="1" lang="zh-CN" altLang="en-US" dirty="0"/>
              <a:t>）生成控制流图</a:t>
            </a:r>
            <a:endParaRPr kumimoji="1" lang="en-US" altLang="zh-CN" dirty="0"/>
          </a:p>
          <a:p>
            <a:r>
              <a:rPr kumimoji="1" lang="en-US" altLang="zh-CN" dirty="0"/>
              <a:t>2</a:t>
            </a:r>
            <a:r>
              <a:rPr kumimoji="1" lang="zh-CN" altLang="en-US" dirty="0"/>
              <a:t>）感觉感染能力，生成</a:t>
            </a:r>
            <a:r>
              <a:rPr kumimoji="1" lang="en-US" altLang="zh-CN" dirty="0"/>
              <a:t>ISM</a:t>
            </a:r>
            <a:r>
              <a:rPr kumimoji="1" lang="zh-CN" altLang="en-US" dirty="0"/>
              <a:t>：感染状态机</a:t>
            </a:r>
            <a:endParaRPr kumimoji="1" lang="en-US" altLang="zh-CN" dirty="0"/>
          </a:p>
          <a:p>
            <a:r>
              <a:rPr kumimoji="1" lang="en-US" altLang="zh-CN" dirty="0"/>
              <a:t>3</a:t>
            </a:r>
            <a:r>
              <a:rPr kumimoji="1" lang="zh-CN" altLang="en-US" dirty="0"/>
              <a:t>）通过相关分析，生成带有权重的感染状态机</a:t>
            </a:r>
            <a:endParaRPr lang="en-US" altLang="zh-CN" b="0" i="0" dirty="0">
              <a:solidFill>
                <a:srgbClr val="000000"/>
              </a:solidFill>
              <a:effectLst/>
              <a:latin typeface="Arial" panose="020B0604020202020204" pitchFamily="34" charset="0"/>
            </a:endParaRPr>
          </a:p>
          <a:p>
            <a:pPr algn="just"/>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我们的建模方法的概述如图</a:t>
            </a:r>
            <a:r>
              <a:rPr lang="en-US" altLang="zh-CN" b="0" i="0" dirty="0">
                <a:solidFill>
                  <a:srgbClr val="000000"/>
                </a:solidFill>
                <a:effectLst/>
                <a:latin typeface="Arial" panose="020B0604020202020204" pitchFamily="34" charset="0"/>
              </a:rPr>
              <a:t>6</a:t>
            </a:r>
            <a:r>
              <a:rPr lang="zh-CN" altLang="en-US" b="0" i="0" dirty="0">
                <a:solidFill>
                  <a:srgbClr val="000000"/>
                </a:solidFill>
                <a:effectLst/>
                <a:latin typeface="Arial" panose="020B0604020202020204" pitchFamily="34" charset="0"/>
              </a:rPr>
              <a:t>所示。我们建模的输出是一个加权感染状态机</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，它对远程感染进行建模。我们的建模方法包括</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个主要步骤。首先，我们为数据集中所有感染脚本和良性脚本生成命令流图</a:t>
            </a:r>
            <a:r>
              <a:rPr lang="en-US" altLang="zh-CN" b="0" i="0" dirty="0">
                <a:solidFill>
                  <a:srgbClr val="000000"/>
                </a:solidFill>
                <a:effectLst/>
                <a:latin typeface="Arial" panose="020B0604020202020204" pitchFamily="34" charset="0"/>
              </a:rPr>
              <a:t>(CFG)</a:t>
            </a:r>
            <a:r>
              <a:rPr lang="zh-CN" altLang="en-US" b="0" i="0" dirty="0">
                <a:solidFill>
                  <a:srgbClr val="000000"/>
                </a:solidFill>
                <a:effectLst/>
                <a:latin typeface="Arial" panose="020B0604020202020204" pitchFamily="34" charset="0"/>
              </a:rPr>
              <a:t>。其次，我们基于所有感染脚本的</a:t>
            </a:r>
            <a:r>
              <a:rPr lang="en-US" altLang="zh-CN" b="0" i="0" dirty="0">
                <a:solidFill>
                  <a:srgbClr val="000000"/>
                </a:solidFill>
                <a:effectLst/>
                <a:latin typeface="Arial" panose="020B0604020202020204" pitchFamily="34" charset="0"/>
              </a:rPr>
              <a:t>CFGs</a:t>
            </a:r>
            <a:r>
              <a:rPr lang="zh-CN" altLang="en-US" b="0" i="0" dirty="0">
                <a:solidFill>
                  <a:srgbClr val="000000"/>
                </a:solidFill>
                <a:effectLst/>
                <a:latin typeface="Arial" panose="020B0604020202020204" pitchFamily="34" charset="0"/>
              </a:rPr>
              <a:t>构建了一个感染状态机</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。最后，我们根据感染脚本和良性脚本的</a:t>
            </a:r>
            <a:r>
              <a:rPr lang="en-US" altLang="zh-CN" b="0" i="0" dirty="0">
                <a:solidFill>
                  <a:srgbClr val="000000"/>
                </a:solidFill>
                <a:effectLst/>
                <a:latin typeface="Arial" panose="020B0604020202020204" pitchFamily="34" charset="0"/>
              </a:rPr>
              <a:t>CFGs</a:t>
            </a:r>
            <a:r>
              <a:rPr lang="zh-CN" altLang="en-US" b="0" i="0" dirty="0">
                <a:solidFill>
                  <a:srgbClr val="000000"/>
                </a:solidFill>
                <a:effectLst/>
                <a:latin typeface="Arial" panose="020B0604020202020204" pitchFamily="34" charset="0"/>
              </a:rPr>
              <a:t>进行相关性分析。相关性分析跟踪所有</a:t>
            </a:r>
            <a:r>
              <a:rPr lang="en-US" altLang="zh-CN" b="0" i="0" dirty="0" err="1">
                <a:solidFill>
                  <a:srgbClr val="000000"/>
                </a:solidFill>
                <a:effectLst/>
                <a:latin typeface="Arial" panose="020B0604020202020204" pitchFamily="34" charset="0"/>
              </a:rPr>
              <a:t>cfg</a:t>
            </a:r>
            <a:r>
              <a:rPr lang="zh-CN" altLang="en-US" b="0" i="0" dirty="0">
                <a:solidFill>
                  <a:srgbClr val="000000"/>
                </a:solidFill>
                <a:effectLst/>
                <a:latin typeface="Arial" panose="020B0604020202020204" pitchFamily="34" charset="0"/>
              </a:rPr>
              <a:t>中的功能，并为</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中的每个状态转换分配一个权重。感染脚本的权重最大，良性脚本的权重最小</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26</a:t>
            </a:fld>
            <a:endParaRPr kumimoji="1" lang="zh-CN" altLang="en-US"/>
          </a:p>
        </p:txBody>
      </p:sp>
    </p:spTree>
    <p:extLst>
      <p:ext uri="{BB962C8B-B14F-4D97-AF65-F5344CB8AC3E}">
        <p14:creationId xmlns:p14="http://schemas.microsoft.com/office/powerpoint/2010/main" val="108016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9</a:t>
            </a:fld>
            <a:endParaRPr kumimoji="1" lang="zh-CN" altLang="en-US"/>
          </a:p>
        </p:txBody>
      </p:sp>
    </p:spTree>
    <p:extLst>
      <p:ext uri="{BB962C8B-B14F-4D97-AF65-F5344CB8AC3E}">
        <p14:creationId xmlns:p14="http://schemas.microsoft.com/office/powerpoint/2010/main" val="3422978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生成命令流图。命令流图</a:t>
            </a:r>
            <a:r>
              <a:rPr lang="en-US" altLang="zh-CN" b="0" i="0" dirty="0">
                <a:solidFill>
                  <a:srgbClr val="000000"/>
                </a:solidFill>
                <a:effectLst/>
                <a:latin typeface="Arial" panose="020B0604020202020204" pitchFamily="34" charset="0"/>
              </a:rPr>
              <a:t>(CFG)</a:t>
            </a:r>
            <a:r>
              <a:rPr lang="zh-CN" altLang="en-US" b="0" i="0" dirty="0">
                <a:solidFill>
                  <a:srgbClr val="000000"/>
                </a:solidFill>
                <a:effectLst/>
                <a:latin typeface="Arial" panose="020B0604020202020204" pitchFamily="34" charset="0"/>
              </a:rPr>
              <a:t>是一种使用图形表示法的表示，它表示在</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脚本执行期间可能遍历的顺序中包含</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命令的所有路径。在我们生成的</a:t>
            </a:r>
            <a:r>
              <a:rPr lang="en-US" altLang="zh-CN" b="0" i="0" dirty="0">
                <a:solidFill>
                  <a:srgbClr val="000000"/>
                </a:solidFill>
                <a:effectLst/>
                <a:latin typeface="Arial" panose="020B0604020202020204" pitchFamily="34" charset="0"/>
              </a:rPr>
              <a:t>CFGs</a:t>
            </a:r>
            <a:r>
              <a:rPr lang="zh-CN" altLang="en-US" b="0" i="0" dirty="0">
                <a:solidFill>
                  <a:srgbClr val="000000"/>
                </a:solidFill>
                <a:effectLst/>
                <a:latin typeface="Arial" panose="020B0604020202020204" pitchFamily="34" charset="0"/>
              </a:rPr>
              <a:t>中，每个节点代表一个</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命令，每个有向边代表从一个命令到另一个命令的传输。我们开发了自己的工具，基于</a:t>
            </a:r>
            <a:r>
              <a:rPr lang="en-US" altLang="zh-CN" b="0" i="0" dirty="0" err="1">
                <a:solidFill>
                  <a:srgbClr val="000000"/>
                </a:solidFill>
                <a:effectLst/>
                <a:latin typeface="Arial" panose="020B0604020202020204" pitchFamily="34" charset="0"/>
              </a:rPr>
              <a:t>Bashlex</a:t>
            </a:r>
            <a:r>
              <a:rPr lang="en-US" altLang="zh-CN" b="0" i="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生成</a:t>
            </a:r>
            <a:r>
              <a:rPr lang="en-US" altLang="zh-CN" b="0" i="0" dirty="0" err="1">
                <a:solidFill>
                  <a:srgbClr val="000000"/>
                </a:solidFill>
                <a:effectLst/>
                <a:latin typeface="Arial" panose="020B0604020202020204" pitchFamily="34" charset="0"/>
              </a:rPr>
              <a:t>cfg</a:t>
            </a:r>
            <a:r>
              <a:rPr lang="zh-CN" altLang="en-US" b="0" i="0" dirty="0">
                <a:solidFill>
                  <a:srgbClr val="000000"/>
                </a:solidFill>
                <a:effectLst/>
                <a:latin typeface="Arial" panose="020B0604020202020204" pitchFamily="34" charset="0"/>
              </a:rPr>
              <a:t>，这是一个用于</a:t>
            </a:r>
            <a:r>
              <a:rPr lang="en-US" altLang="zh-CN" b="0" i="0" dirty="0">
                <a:solidFill>
                  <a:srgbClr val="000000"/>
                </a:solidFill>
                <a:effectLst/>
                <a:latin typeface="Arial" panose="020B0604020202020204" pitchFamily="34" charset="0"/>
              </a:rPr>
              <a:t>bash</a:t>
            </a:r>
            <a:r>
              <a:rPr lang="zh-CN" altLang="en-US" b="0" i="0" dirty="0">
                <a:solidFill>
                  <a:srgbClr val="000000"/>
                </a:solidFill>
                <a:effectLst/>
                <a:latin typeface="Arial" panose="020B0604020202020204" pitchFamily="34" charset="0"/>
              </a:rPr>
              <a:t>脚本的开源解析器。我们为每个感染或良性脚本生成一个</a:t>
            </a:r>
            <a:r>
              <a:rPr lang="en-US" altLang="zh-CN" b="0" i="0" dirty="0">
                <a:solidFill>
                  <a:srgbClr val="000000"/>
                </a:solidFill>
                <a:effectLst/>
                <a:latin typeface="Arial" panose="020B0604020202020204" pitchFamily="34" charset="0"/>
              </a:rPr>
              <a:t>CFG</a:t>
            </a:r>
            <a:r>
              <a:rPr lang="zh-CN" altLang="en-US" b="0" i="0" dirty="0">
                <a:solidFill>
                  <a:srgbClr val="000000"/>
                </a:solidFill>
                <a:effectLst/>
                <a:latin typeface="Arial" panose="020B0604020202020204" pitchFamily="34" charset="0"/>
              </a:rPr>
              <a:t>。图</a:t>
            </a:r>
            <a:r>
              <a:rPr lang="en-US" altLang="zh-CN" b="0" i="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展示了两个感染脚本</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脚本</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和脚本</a:t>
            </a:r>
            <a:r>
              <a:rPr lang="en-US" altLang="zh-CN" b="0" i="0" dirty="0">
                <a:solidFill>
                  <a:srgbClr val="000000"/>
                </a:solidFill>
                <a:effectLst/>
                <a:latin typeface="Arial" panose="020B0604020202020204" pitchFamily="34" charset="0"/>
              </a:rPr>
              <a:t>-b)</a:t>
            </a:r>
            <a:r>
              <a:rPr lang="zh-CN" altLang="en-US" b="0" i="0" dirty="0">
                <a:solidFill>
                  <a:srgbClr val="000000"/>
                </a:solidFill>
                <a:effectLst/>
                <a:latin typeface="Arial" panose="020B0604020202020204" pitchFamily="34" charset="0"/>
              </a:rPr>
              <a:t>及其对应的</a:t>
            </a:r>
            <a:r>
              <a:rPr lang="en-US" altLang="zh-CN" b="0" i="0" dirty="0" err="1">
                <a:solidFill>
                  <a:srgbClr val="000000"/>
                </a:solidFill>
                <a:effectLst/>
                <a:latin typeface="Arial" panose="020B0604020202020204" pitchFamily="34" charset="0"/>
              </a:rPr>
              <a:t>cfg</a:t>
            </a:r>
            <a:r>
              <a:rPr lang="zh-CN" altLang="en-US" b="0" i="0" dirty="0">
                <a:solidFill>
                  <a:srgbClr val="000000"/>
                </a:solidFill>
                <a:effectLst/>
                <a:latin typeface="Arial" panose="020B0604020202020204" pitchFamily="34" charset="0"/>
              </a:rPr>
              <a:t>。使用</a:t>
            </a:r>
            <a:r>
              <a:rPr lang="en-US" altLang="zh-CN" b="0" i="0" dirty="0" err="1">
                <a:solidFill>
                  <a:srgbClr val="000000"/>
                </a:solidFill>
                <a:effectLst/>
                <a:latin typeface="Arial" panose="020B0604020202020204" pitchFamily="34" charset="0"/>
              </a:rPr>
              <a:t>networkx</a:t>
            </a:r>
            <a:r>
              <a:rPr lang="en-US" altLang="zh-CN" b="0" i="0" dirty="0">
                <a:solidFill>
                  <a:srgbClr val="000000"/>
                </a:solidFill>
                <a:effectLst/>
                <a:latin typeface="Arial" panose="020B0604020202020204" pitchFamily="34" charset="0"/>
              </a:rPr>
              <a:t> [54] Python</a:t>
            </a:r>
            <a:r>
              <a:rPr lang="zh-CN" altLang="en-US" b="0" i="0" dirty="0">
                <a:solidFill>
                  <a:srgbClr val="000000"/>
                </a:solidFill>
                <a:effectLst/>
                <a:latin typeface="Arial" panose="020B0604020202020204" pitchFamily="34" charset="0"/>
              </a:rPr>
              <a:t>库将每个</a:t>
            </a:r>
            <a:r>
              <a:rPr lang="en-US" altLang="zh-CN" b="0" i="0" dirty="0">
                <a:solidFill>
                  <a:srgbClr val="000000"/>
                </a:solidFill>
                <a:effectLst/>
                <a:latin typeface="Arial" panose="020B0604020202020204" pitchFamily="34" charset="0"/>
              </a:rPr>
              <a:t>CFG</a:t>
            </a:r>
            <a:r>
              <a:rPr lang="zh-CN" altLang="en-US" b="0" i="0" dirty="0">
                <a:solidFill>
                  <a:srgbClr val="000000"/>
                </a:solidFill>
                <a:effectLst/>
                <a:latin typeface="Arial" panose="020B0604020202020204" pitchFamily="34" charset="0"/>
              </a:rPr>
              <a:t>存储为一个文件。这些</a:t>
            </a:r>
            <a:r>
              <a:rPr lang="en-US" altLang="zh-CN" b="0" i="0" dirty="0" err="1">
                <a:solidFill>
                  <a:srgbClr val="000000"/>
                </a:solidFill>
                <a:effectLst/>
                <a:latin typeface="Arial" panose="020B0604020202020204" pitchFamily="34" charset="0"/>
              </a:rPr>
              <a:t>cfg</a:t>
            </a:r>
            <a:r>
              <a:rPr lang="zh-CN" altLang="en-US" b="0" i="0" dirty="0">
                <a:solidFill>
                  <a:srgbClr val="000000"/>
                </a:solidFill>
                <a:effectLst/>
                <a:latin typeface="Arial" panose="020B0604020202020204" pitchFamily="34" charset="0"/>
              </a:rPr>
              <a:t>将在我们构建</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时使用</a:t>
            </a:r>
            <a:endParaRPr lang="en-US" altLang="zh-CN" b="0" i="0" dirty="0">
              <a:solidFill>
                <a:srgbClr val="000000"/>
              </a:solidFill>
              <a:effectLst/>
              <a:latin typeface="Arial" panose="020B0604020202020204" pitchFamily="34" charset="0"/>
            </a:endParaRPr>
          </a:p>
          <a:p>
            <a:pPr algn="just"/>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构建感染状态机。我们使用</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来表示远程感染所利用的感染能力之间的关系。我们正式地将</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定义为</a:t>
            </a:r>
            <a:r>
              <a:rPr lang="en-US" altLang="zh-CN" b="0" i="0" dirty="0">
                <a:solidFill>
                  <a:srgbClr val="000000"/>
                </a:solidFill>
                <a:effectLst/>
                <a:latin typeface="Arial" panose="020B0604020202020204" pitchFamily="34" charset="0"/>
              </a:rPr>
              <a:t>5</a:t>
            </a:r>
            <a:r>
              <a:rPr lang="zh-CN" altLang="en-US" b="0" i="0" dirty="0">
                <a:solidFill>
                  <a:srgbClr val="000000"/>
                </a:solidFill>
                <a:effectLst/>
                <a:latin typeface="Arial" panose="020B0604020202020204" pitchFamily="34" charset="0"/>
              </a:rPr>
              <a:t>元组</a:t>
            </a:r>
            <a:endParaRPr lang="en-US" altLang="zh-CN" b="0" i="0" dirty="0">
              <a:solidFill>
                <a:srgbClr val="000000"/>
              </a:solidFill>
              <a:effectLst/>
              <a:latin typeface="Arial" panose="020B0604020202020204" pitchFamily="34" charset="0"/>
            </a:endParaRPr>
          </a:p>
          <a:p>
            <a:pPr algn="just"/>
            <a:r>
              <a:rPr lang="en-US" altLang="zh-CN" b="0" i="0" dirty="0">
                <a:solidFill>
                  <a:srgbClr val="000000"/>
                </a:solidFill>
                <a:effectLst/>
                <a:latin typeface="Arial" panose="020B0604020202020204" pitchFamily="34" charset="0"/>
              </a:rPr>
              <a:t>Σ</a:t>
            </a:r>
            <a:r>
              <a:rPr lang="zh-CN" altLang="en-US" b="0" i="0" dirty="0">
                <a:solidFill>
                  <a:srgbClr val="000000"/>
                </a:solidFill>
                <a:effectLst/>
                <a:latin typeface="Arial" panose="020B0604020202020204" pitchFamily="34" charset="0"/>
              </a:rPr>
              <a:t>是我们抽象出来的所有感染能力的集合；</a:t>
            </a:r>
            <a:r>
              <a:rPr lang="en-US" altLang="zh-CN" b="0" i="0" dirty="0">
                <a:solidFill>
                  <a:srgbClr val="000000"/>
                </a:solidFill>
                <a:effectLst/>
                <a:latin typeface="Arial" panose="020B0604020202020204" pitchFamily="34" charset="0"/>
              </a:rPr>
              <a:t>S</a:t>
            </a:r>
            <a:r>
              <a:rPr lang="zh-CN" altLang="en-US" b="0" i="0" dirty="0">
                <a:solidFill>
                  <a:srgbClr val="000000"/>
                </a:solidFill>
                <a:effectLst/>
                <a:latin typeface="Arial" panose="020B0604020202020204" pitchFamily="34" charset="0"/>
              </a:rPr>
              <a:t>是状态的集合，每个状态都映射到表</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中的感染能力；</a:t>
            </a:r>
            <a:r>
              <a:rPr lang="en-US" altLang="zh-CN" b="0" i="0" dirty="0">
                <a:solidFill>
                  <a:srgbClr val="000000"/>
                </a:solidFill>
                <a:effectLst/>
                <a:latin typeface="Arial" panose="020B0604020202020204" pitchFamily="34" charset="0"/>
              </a:rPr>
              <a:t>s0 </a:t>
            </a:r>
            <a:r>
              <a:rPr lang="zh-CN" altLang="en-US" b="0" i="0" dirty="0">
                <a:solidFill>
                  <a:srgbClr val="000000"/>
                </a:solidFill>
                <a:effectLst/>
                <a:latin typeface="Arial" panose="020B0604020202020204" pitchFamily="34" charset="0"/>
              </a:rPr>
              <a:t>是初始状态，在 </a:t>
            </a:r>
            <a:r>
              <a:rPr lang="en-US" altLang="zh-CN" b="0" i="0" dirty="0">
                <a:solidFill>
                  <a:srgbClr val="000000"/>
                </a:solidFill>
                <a:effectLst/>
                <a:latin typeface="Arial" panose="020B0604020202020204" pitchFamily="34" charset="0"/>
              </a:rPr>
              <a:t>S </a:t>
            </a:r>
            <a:r>
              <a:rPr lang="zh-CN" altLang="en-US" b="0" i="0" dirty="0">
                <a:solidFill>
                  <a:srgbClr val="000000"/>
                </a:solidFill>
                <a:effectLst/>
                <a:latin typeface="Arial" panose="020B0604020202020204" pitchFamily="34" charset="0"/>
              </a:rPr>
              <a:t>中但不具备任何感染能力；</a:t>
            </a:r>
            <a:r>
              <a:rPr lang="el-GR" altLang="zh-CN" b="0" i="0" dirty="0">
                <a:solidFill>
                  <a:srgbClr val="000000"/>
                </a:solidFill>
                <a:effectLst/>
                <a:latin typeface="Arial" panose="020B0604020202020204" pitchFamily="34" charset="0"/>
              </a:rPr>
              <a:t>Δ</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是状态转移函数，</a:t>
            </a:r>
            <a:r>
              <a:rPr lang="en-US" altLang="zh-CN" b="0" i="0" dirty="0">
                <a:solidFill>
                  <a:srgbClr val="000000"/>
                </a:solidFill>
                <a:effectLst/>
                <a:latin typeface="Arial" panose="020B0604020202020204" pitchFamily="34" charset="0"/>
              </a:rPr>
              <a:t>F </a:t>
            </a:r>
            <a:r>
              <a:rPr lang="zh-CN" altLang="en-US" b="0" i="0" dirty="0">
                <a:solidFill>
                  <a:srgbClr val="000000"/>
                </a:solidFill>
                <a:effectLst/>
                <a:latin typeface="Arial" panose="020B0604020202020204" pitchFamily="34" charset="0"/>
              </a:rPr>
              <a:t>是最终态的集合</a:t>
            </a:r>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我们只从所有感染脚本构建一个</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。作为示例，图</a:t>
            </a:r>
            <a:r>
              <a:rPr lang="en-US" altLang="zh-CN" b="0" i="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描绘了两个感染脚本的</a:t>
            </a:r>
            <a:r>
              <a:rPr lang="en-US" altLang="zh-CN" b="0" i="0" dirty="0" err="1">
                <a:solidFill>
                  <a:srgbClr val="000000"/>
                </a:solidFill>
                <a:effectLst/>
                <a:latin typeface="Arial" panose="020B0604020202020204" pitchFamily="34" charset="0"/>
              </a:rPr>
              <a:t>cfg</a:t>
            </a:r>
            <a:r>
              <a:rPr lang="zh-CN" altLang="en-US" b="0" i="0" dirty="0">
                <a:solidFill>
                  <a:srgbClr val="000000"/>
                </a:solidFill>
                <a:effectLst/>
                <a:latin typeface="Arial" panose="020B0604020202020204" pitchFamily="34" charset="0"/>
              </a:rPr>
              <a:t>以及根据这两个脚本构建的</a:t>
            </a:r>
            <a:r>
              <a:rPr lang="en-US" altLang="zh-CN" b="0" i="0" dirty="0">
                <a:solidFill>
                  <a:srgbClr val="000000"/>
                </a:solidFill>
                <a:effectLst/>
                <a:latin typeface="Arial" panose="020B0604020202020204" pitchFamily="34" charset="0"/>
              </a:rPr>
              <a:t>ISM</a:t>
            </a:r>
            <a:endParaRPr lang="zh-CN" altLang="en-US"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中，我们认为每个节点都是一种状态，在感染期间，特定的感染能力已经被利用。除了初始状态，我们的</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中的每个状态都映射到一个感染能力，例如，一个映射到</a:t>
            </a:r>
            <a:r>
              <a:rPr lang="en-US" altLang="zh-CN" b="0" i="0" dirty="0">
                <a:solidFill>
                  <a:srgbClr val="000000"/>
                </a:solidFill>
                <a:effectLst/>
                <a:latin typeface="Arial" panose="020B0604020202020204" pitchFamily="34" charset="0"/>
              </a:rPr>
              <a:t>RM</a:t>
            </a:r>
            <a:r>
              <a:rPr lang="zh-CN" altLang="en-US" b="0" i="0" dirty="0">
                <a:solidFill>
                  <a:srgbClr val="000000"/>
                </a:solidFill>
                <a:effectLst/>
                <a:latin typeface="Arial" panose="020B0604020202020204" pitchFamily="34" charset="0"/>
              </a:rPr>
              <a:t>的状态意味着如果感染进入这个状态，</a:t>
            </a:r>
            <a:r>
              <a:rPr lang="en-US" altLang="zh-CN" b="0" i="0" dirty="0">
                <a:solidFill>
                  <a:srgbClr val="000000"/>
                </a:solidFill>
                <a:effectLst/>
                <a:latin typeface="Arial" panose="020B0604020202020204" pitchFamily="34" charset="0"/>
              </a:rPr>
              <a:t>RM</a:t>
            </a:r>
            <a:r>
              <a:rPr lang="zh-CN" altLang="en-US" b="0" i="0" dirty="0">
                <a:solidFill>
                  <a:srgbClr val="000000"/>
                </a:solidFill>
                <a:effectLst/>
                <a:latin typeface="Arial" panose="020B0604020202020204" pitchFamily="34" charset="0"/>
              </a:rPr>
              <a:t>感染能力就被利用了。因此，必须调用</a:t>
            </a:r>
            <a:r>
              <a:rPr lang="en-US" altLang="zh-CN" b="0" i="0" dirty="0">
                <a:solidFill>
                  <a:srgbClr val="000000"/>
                </a:solidFill>
                <a:effectLst/>
                <a:latin typeface="Arial" panose="020B0604020202020204" pitchFamily="34" charset="0"/>
              </a:rPr>
              <a:t>rm</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history</a:t>
            </a:r>
            <a:r>
              <a:rPr lang="zh-CN" altLang="en-US" b="0" i="0" dirty="0">
                <a:solidFill>
                  <a:srgbClr val="000000"/>
                </a:solidFill>
                <a:effectLst/>
                <a:latin typeface="Arial" panose="020B0604020202020204" pitchFamily="34" charset="0"/>
              </a:rPr>
              <a:t>等</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命令。我们将有向边与感染能力联系起来，覆盖不同的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命令。例如，一个进入</a:t>
            </a:r>
            <a:r>
              <a:rPr lang="en-US" altLang="zh-CN" b="0" i="0" dirty="0">
                <a:solidFill>
                  <a:srgbClr val="000000"/>
                </a:solidFill>
                <a:effectLst/>
                <a:latin typeface="Arial" panose="020B0604020202020204" pitchFamily="34" charset="0"/>
              </a:rPr>
              <a:t>RM</a:t>
            </a:r>
            <a:r>
              <a:rPr lang="zh-CN" altLang="en-US" b="0" i="0" dirty="0">
                <a:solidFill>
                  <a:srgbClr val="000000"/>
                </a:solidFill>
                <a:effectLst/>
                <a:latin typeface="Arial" panose="020B0604020202020204" pitchFamily="34" charset="0"/>
              </a:rPr>
              <a:t>状态的有向边与</a:t>
            </a:r>
            <a:r>
              <a:rPr lang="en-US" altLang="zh-CN" b="0" i="0" dirty="0">
                <a:solidFill>
                  <a:srgbClr val="000000"/>
                </a:solidFill>
                <a:effectLst/>
                <a:latin typeface="Arial" panose="020B0604020202020204" pitchFamily="34" charset="0"/>
              </a:rPr>
              <a:t>RM</a:t>
            </a:r>
            <a:r>
              <a:rPr lang="zh-CN" altLang="en-US" b="0" i="0" dirty="0">
                <a:solidFill>
                  <a:srgbClr val="000000"/>
                </a:solidFill>
                <a:effectLst/>
                <a:latin typeface="Arial" panose="020B0604020202020204" pitchFamily="34" charset="0"/>
              </a:rPr>
              <a:t>感染能力相关，它抽象了图</a:t>
            </a:r>
            <a:r>
              <a:rPr lang="en-US" altLang="zh-CN" b="0" i="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中的</a:t>
            </a:r>
            <a:r>
              <a:rPr lang="en-US" altLang="zh-CN" b="0" i="0" dirty="0">
                <a:solidFill>
                  <a:srgbClr val="000000"/>
                </a:solidFill>
                <a:effectLst/>
                <a:latin typeface="Arial" panose="020B0604020202020204" pitchFamily="34" charset="0"/>
              </a:rPr>
              <a:t>RM</a:t>
            </a:r>
            <a:r>
              <a:rPr lang="zh-CN" altLang="en-US" b="0" i="0" dirty="0">
                <a:solidFill>
                  <a:srgbClr val="000000"/>
                </a:solidFill>
                <a:effectLst/>
                <a:latin typeface="Arial" panose="020B0604020202020204" pitchFamily="34" charset="0"/>
              </a:rPr>
              <a:t>命令。值得注意的是，这种抽象捕获的是感染能力级别而不是命令级别的转换。为了从所有感染脚本自动构建</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，我们开发了一个工具，它将</a:t>
            </a:r>
            <a:r>
              <a:rPr lang="en-US" altLang="zh-CN" b="0" i="0" dirty="0" err="1">
                <a:solidFill>
                  <a:srgbClr val="000000"/>
                </a:solidFill>
                <a:effectLst/>
                <a:latin typeface="Arial" panose="020B0604020202020204" pitchFamily="34" charset="0"/>
              </a:rPr>
              <a:t>cfg</a:t>
            </a:r>
            <a:r>
              <a:rPr lang="zh-CN" altLang="en-US" b="0" i="0" dirty="0">
                <a:solidFill>
                  <a:srgbClr val="000000"/>
                </a:solidFill>
                <a:effectLst/>
                <a:latin typeface="Arial" panose="020B0604020202020204" pitchFamily="34" charset="0"/>
              </a:rPr>
              <a:t>作为输入，并生成</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中的每个状态对应一个感染能力。</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中的状态转换意味着又利用了一个感染能力</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27</a:t>
            </a:fld>
            <a:endParaRPr kumimoji="1" lang="zh-CN" altLang="en-US"/>
          </a:p>
        </p:txBody>
      </p:sp>
    </p:spTree>
    <p:extLst>
      <p:ext uri="{BB962C8B-B14F-4D97-AF65-F5344CB8AC3E}">
        <p14:creationId xmlns:p14="http://schemas.microsoft.com/office/powerpoint/2010/main" val="3926484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我们的相关性分析跟踪了</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中状态转移的序列，以确定远程感染。关键思想是在</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中为每个状态转换分配权重，并在时间窗口上为权重维护一个计数器。一旦计数器超过阈值，就检测到远程感染。为了确定每个状态转移的权值，我们采用了延迟接受爬山</a:t>
                </a:r>
                <a:r>
                  <a:rPr lang="en-US" altLang="zh-CN" b="0" i="0" dirty="0">
                    <a:solidFill>
                      <a:srgbClr val="000000"/>
                    </a:solidFill>
                    <a:effectLst/>
                    <a:latin typeface="Arial" panose="020B0604020202020204" pitchFamily="34" charset="0"/>
                  </a:rPr>
                  <a:t>(LAHC)</a:t>
                </a:r>
                <a:r>
                  <a:rPr lang="zh-CN" altLang="en-US" b="0" i="0" dirty="0">
                    <a:solidFill>
                      <a:srgbClr val="000000"/>
                    </a:solidFill>
                    <a:effectLst/>
                    <a:latin typeface="Arial" panose="020B0604020202020204" pitchFamily="34" charset="0"/>
                  </a:rPr>
                  <a:t>算法</a:t>
                </a:r>
                <a:r>
                  <a:rPr lang="en-US" altLang="zh-CN" b="0" i="0" dirty="0">
                    <a:solidFill>
                      <a:srgbClr val="000000"/>
                    </a:solidFill>
                    <a:effectLst/>
                    <a:latin typeface="Arial" panose="020B0604020202020204" pitchFamily="34" charset="0"/>
                  </a:rPr>
                  <a:t>[10]</a:t>
                </a:r>
                <a:r>
                  <a:rPr lang="zh-CN" altLang="en-US" b="0" i="0" dirty="0">
                    <a:solidFill>
                      <a:srgbClr val="000000"/>
                    </a:solidFill>
                    <a:effectLst/>
                    <a:latin typeface="Arial" panose="020B0604020202020204" pitchFamily="34" charset="0"/>
                  </a:rPr>
                  <a:t>。该算法可用于求解有界时间内的优化问题的局部最优解。</a:t>
                </a:r>
              </a:p>
              <a:p>
                <a:br>
                  <a:rPr lang="zh-CN" altLang="en-US" dirty="0"/>
                </a:br>
                <a:r>
                  <a:rPr lang="zh-CN" altLang="en-US" b="0" i="0" dirty="0">
                    <a:solidFill>
                      <a:srgbClr val="000000"/>
                    </a:solidFill>
                    <a:effectLst/>
                    <a:latin typeface="Arial" panose="020B0604020202020204" pitchFamily="34" charset="0"/>
                  </a:rPr>
                  <a:t>我们将</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表示为</a:t>
                </a:r>
                <a14:m>
                  <m:oMath xmlns:m="http://schemas.openxmlformats.org/officeDocument/2006/math">
                    <m:r>
                      <a:rPr lang="zh-CN" altLang="en-US" i="1" smtClean="0">
                        <a:latin typeface="Cambria Math" panose="02040503050406030204" pitchFamily="18" charset="0"/>
                      </a:rPr>
                      <m:t>𝜃</m:t>
                    </m:r>
                  </m:oMath>
                </a14:m>
                <a:r>
                  <a:rPr lang="zh-CN" altLang="en-US" b="0" i="0" dirty="0">
                    <a:solidFill>
                      <a:srgbClr val="000000"/>
                    </a:solidFill>
                    <a:effectLst/>
                    <a:latin typeface="Arial" panose="020B0604020202020204" pitchFamily="34" charset="0"/>
                  </a:rPr>
                  <a:t>，一系列的状态转换由</a:t>
                </a:r>
                <a:r>
                  <a:rPr lang="en-US" altLang="zh-CN" b="0" i="0" dirty="0">
                    <a:solidFill>
                      <a:srgbClr val="000000"/>
                    </a:solidFill>
                    <a:effectLst/>
                    <a:latin typeface="Arial" panose="020B0604020202020204" pitchFamily="34" charset="0"/>
                  </a:rPr>
                  <a:t>N</a:t>
                </a:r>
                <a:r>
                  <a:rPr lang="zh-CN" altLang="en-US" b="0" i="0" dirty="0">
                    <a:solidFill>
                      <a:srgbClr val="000000"/>
                    </a:solidFill>
                    <a:effectLst/>
                    <a:latin typeface="Arial" panose="020B0604020202020204" pitchFamily="34" charset="0"/>
                  </a:rPr>
                  <a:t>个序列的感染能力表示。</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𝜃</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𝑖</m:t>
                            </m:r>
                          </m:sub>
                        </m:sSub>
                      </m:sub>
                    </m:sSub>
                  </m:oMath>
                </a14:m>
                <a:r>
                  <a:rPr lang="zh-CN" altLang="en-US" sz="1200" b="0" i="0" kern="1200" dirty="0">
                    <a:solidFill>
                      <a:schemeClr val="tx1"/>
                    </a:solidFill>
                    <a:effectLst/>
                    <a:latin typeface="+mn-lt"/>
                    <a:ea typeface="+mn-ea"/>
                    <a:cs typeface="+mn-cs"/>
                  </a:rPr>
                  <a:t>作为将分配给状态转换的权重</a:t>
                </a:r>
              </a:p>
              <a:p>
                <a:pPr algn="just"/>
                <a:r>
                  <a:rPr lang="zh-CN" altLang="en-US" b="0" i="0" dirty="0">
                    <a:solidFill>
                      <a:srgbClr val="000000"/>
                    </a:solidFill>
                    <a:effectLst/>
                    <a:latin typeface="Arial" panose="020B0604020202020204" pitchFamily="34" charset="0"/>
                  </a:rPr>
                  <a:t>根据上述定义，我们可以计算出给定</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和感染能力序列的风险评分</a:t>
                </a:r>
                <a:endParaRPr lang="en-US" altLang="zh-CN" b="0" i="0" dirty="0">
                  <a:solidFill>
                    <a:srgbClr val="000000"/>
                  </a:solidFill>
                  <a:effectLst/>
                  <a:latin typeface="Arial" panose="020B0604020202020204" pitchFamily="34" charset="0"/>
                </a:endParaRPr>
              </a:p>
              <a:p>
                <a:pPr algn="just"/>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为了获得一个最佳模拟远程感染过程的</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，我们将良性脚本中发现的所有感染能力序列的风险评分降到最低，并将感染脚本中发现的所有感染能力序列的风险评分提高到最大。因此，我们可以将权值分配表述为使以下目标函数最大化的优化问题</a:t>
                </a:r>
                <a:endParaRPr lang="en-US" altLang="zh-CN" b="0" i="0" dirty="0">
                  <a:solidFill>
                    <a:srgbClr val="000000"/>
                  </a:solidFill>
                  <a:effectLst/>
                  <a:latin typeface="Arial" panose="020B0604020202020204" pitchFamily="34" charset="0"/>
                </a:endParaRPr>
              </a:p>
              <a:p>
                <a:pPr algn="just"/>
                <a:r>
                  <a:rPr lang="en-US" altLang="zh-CN" b="0" i="0" dirty="0">
                    <a:solidFill>
                      <a:srgbClr val="000000"/>
                    </a:solidFill>
                    <a:effectLst/>
                    <a:latin typeface="Arial" panose="020B0604020202020204" pitchFamily="34" charset="0"/>
                  </a:rPr>
                  <a:t>M </a:t>
                </a:r>
                <a:r>
                  <a:rPr lang="zh-CN" altLang="en-US" b="0" i="0" dirty="0">
                    <a:solidFill>
                      <a:srgbClr val="000000"/>
                    </a:solidFill>
                    <a:effectLst/>
                    <a:latin typeface="Arial" panose="020B0604020202020204" pitchFamily="34" charset="0"/>
                  </a:rPr>
                  <a:t>是恶性相关，</a:t>
                </a:r>
                <a:r>
                  <a:rPr lang="en-US" altLang="zh-CN" b="0" i="0" dirty="0">
                    <a:solidFill>
                      <a:srgbClr val="000000"/>
                    </a:solidFill>
                    <a:effectLst/>
                    <a:latin typeface="Arial" panose="020B0604020202020204" pitchFamily="34" charset="0"/>
                  </a:rPr>
                  <a:t>B </a:t>
                </a:r>
                <a:r>
                  <a:rPr lang="zh-CN" altLang="en-US" b="0" i="0" dirty="0">
                    <a:solidFill>
                      <a:srgbClr val="000000"/>
                    </a:solidFill>
                    <a:effectLst/>
                    <a:latin typeface="Arial" panose="020B0604020202020204" pitchFamily="34" charset="0"/>
                  </a:rPr>
                  <a:t>是良性相关；</a:t>
                </a:r>
                <a:r>
                  <a:rPr lang="en-US" altLang="zh-CN" b="0" i="0" dirty="0">
                    <a:solidFill>
                      <a:srgbClr val="000000"/>
                    </a:solidFill>
                    <a:effectLst/>
                    <a:latin typeface="Arial" panose="020B0604020202020204" pitchFamily="34" charset="0"/>
                  </a:rPr>
                  <a:t>T(</a:t>
                </a:r>
                <a:r>
                  <a:rPr lang="en-US" altLang="zh-CN" b="0" i="0" dirty="0" err="1">
                    <a:solidFill>
                      <a:srgbClr val="000000"/>
                    </a:solidFill>
                    <a:effectLst/>
                    <a:latin typeface="Arial" panose="020B0604020202020204" pitchFamily="34" charset="0"/>
                  </a:rPr>
                  <a:t>i</a:t>
                </a:r>
                <a:r>
                  <a:rPr lang="en-US" altLang="zh-CN" b="0" i="0" dirty="0">
                    <a:solidFill>
                      <a:srgbClr val="000000"/>
                    </a:solidFill>
                    <a:effectLst/>
                    <a:latin typeface="Arial" panose="020B0604020202020204" pitchFamily="34" charset="0"/>
                  </a:rPr>
                  <a:t>, M) </a:t>
                </a:r>
                <a:r>
                  <a:rPr lang="zh-CN" altLang="en-US" b="0" i="0" dirty="0">
                    <a:solidFill>
                      <a:srgbClr val="000000"/>
                    </a:solidFill>
                    <a:effectLst/>
                    <a:latin typeface="Arial" panose="020B0604020202020204" pitchFamily="34" charset="0"/>
                  </a:rPr>
                  <a:t>是恶性相关，</a:t>
                </a:r>
                <a:r>
                  <a:rPr lang="en-US" altLang="zh-CN" b="0" i="0" dirty="0">
                    <a:solidFill>
                      <a:srgbClr val="000000"/>
                    </a:solidFill>
                    <a:effectLst/>
                    <a:latin typeface="Arial" panose="020B0604020202020204" pitchFamily="34" charset="0"/>
                  </a:rPr>
                  <a:t>T(j, B) </a:t>
                </a:r>
                <a:r>
                  <a:rPr lang="zh-CN" altLang="en-US" b="0" i="0" dirty="0">
                    <a:solidFill>
                      <a:srgbClr val="000000"/>
                    </a:solidFill>
                    <a:effectLst/>
                    <a:latin typeface="Arial" panose="020B0604020202020204" pitchFamily="34" charset="0"/>
                  </a:rPr>
                  <a:t>是良性相关</a:t>
                </a:r>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然后采用</a:t>
                </a:r>
                <a:r>
                  <a:rPr lang="en-US" altLang="zh-CN" b="0" i="0" dirty="0">
                    <a:solidFill>
                      <a:srgbClr val="000000"/>
                    </a:solidFill>
                    <a:effectLst/>
                    <a:latin typeface="Arial" panose="020B0604020202020204" pitchFamily="34" charset="0"/>
                  </a:rPr>
                  <a:t>LAHC</a:t>
                </a:r>
                <a:r>
                  <a:rPr lang="zh-CN" altLang="en-US" b="0" i="0" dirty="0">
                    <a:solidFill>
                      <a:srgbClr val="000000"/>
                    </a:solidFill>
                    <a:effectLst/>
                    <a:latin typeface="Arial" panose="020B0604020202020204" pitchFamily="34" charset="0"/>
                  </a:rPr>
                  <a:t>算法求解优化问题。</a:t>
                </a:r>
                <a:r>
                  <a:rPr lang="en-US" altLang="zh-CN" b="0" i="0" dirty="0">
                    <a:solidFill>
                      <a:srgbClr val="000000"/>
                    </a:solidFill>
                    <a:effectLst/>
                    <a:latin typeface="Arial" panose="020B0604020202020204" pitchFamily="34" charset="0"/>
                  </a:rPr>
                  <a:t>LAHC</a:t>
                </a:r>
                <a:r>
                  <a:rPr lang="zh-CN" altLang="en-US" b="0" i="0" dirty="0">
                    <a:solidFill>
                      <a:srgbClr val="000000"/>
                    </a:solidFill>
                    <a:effectLst/>
                    <a:latin typeface="Arial" panose="020B0604020202020204" pitchFamily="34" charset="0"/>
                  </a:rPr>
                  <a:t>算法依靠一个反馈回路来逐步提高</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中权重的质量。对于每次迭代，算法用少量</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在我们的例子中是</a:t>
                </a:r>
                <a:r>
                  <a:rPr lang="en-US" altLang="zh-CN" b="0" i="0" dirty="0">
                    <a:solidFill>
                      <a:srgbClr val="000000"/>
                    </a:solidFill>
                    <a:effectLst/>
                    <a:latin typeface="Arial" panose="020B0604020202020204" pitchFamily="34" charset="0"/>
                  </a:rPr>
                  <a:t>0.01)</a:t>
                </a:r>
                <a:r>
                  <a:rPr lang="zh-CN" altLang="en-US" b="0" i="0" dirty="0">
                    <a:solidFill>
                      <a:srgbClr val="000000"/>
                    </a:solidFill>
                    <a:effectLst/>
                    <a:latin typeface="Arial" panose="020B0604020202020204" pitchFamily="34" charset="0"/>
                  </a:rPr>
                  <a:t>调整</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的所有权值。将每个状态转换的初始权重设置为感染脚本中发现的感染能力的频率。经过足够大的迭代次数</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在我们的例子中是</a:t>
                </a:r>
                <a:r>
                  <a:rPr lang="en-US" altLang="zh-CN" b="0" i="0" dirty="0">
                    <a:solidFill>
                      <a:srgbClr val="000000"/>
                    </a:solidFill>
                    <a:effectLst/>
                    <a:latin typeface="Arial" panose="020B0604020202020204" pitchFamily="34" charset="0"/>
                  </a:rPr>
                  <a:t>100,000</a:t>
                </a:r>
                <a:r>
                  <a:rPr lang="zh-CN" altLang="en-US" b="0" i="0" dirty="0">
                    <a:solidFill>
                      <a:srgbClr val="000000"/>
                    </a:solidFill>
                    <a:effectLst/>
                    <a:latin typeface="Arial" panose="020B0604020202020204" pitchFamily="34" charset="0"/>
                  </a:rPr>
                  <a:t>次</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，我们观察收敛并获得</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的权值</a:t>
                </a:r>
              </a:p>
            </p:txBody>
          </p:sp>
        </mc:Choice>
        <mc:Fallback xmlns="">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我们的相关性分析跟踪了</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中状态转移的序列，以确定远程感染。关键思想是在</a:t>
                </a:r>
                <a:r>
                  <a:rPr lang="en-US" altLang="zh-CN" b="0" i="0" dirty="0">
                    <a:solidFill>
                      <a:srgbClr val="000000"/>
                    </a:solidFill>
                    <a:effectLst/>
                    <a:latin typeface="Arial" panose="020B0604020202020204" pitchFamily="34" charset="0"/>
                  </a:rPr>
                  <a:t>ISM</a:t>
                </a:r>
                <a:r>
                  <a:rPr lang="zh-CN" altLang="en-US" b="0" i="0" dirty="0">
                    <a:solidFill>
                      <a:srgbClr val="000000"/>
                    </a:solidFill>
                    <a:effectLst/>
                    <a:latin typeface="Arial" panose="020B0604020202020204" pitchFamily="34" charset="0"/>
                  </a:rPr>
                  <a:t>中为每个状态转换分配权重，并在时间窗口上为权重维护一个计数器。一旦计数器超过阈值，就检测到远程感染。为了确定每个状态转移的权值，我们采用了延迟接受爬山</a:t>
                </a:r>
                <a:r>
                  <a:rPr lang="en-US" altLang="zh-CN" b="0" i="0" dirty="0">
                    <a:solidFill>
                      <a:srgbClr val="000000"/>
                    </a:solidFill>
                    <a:effectLst/>
                    <a:latin typeface="Arial" panose="020B0604020202020204" pitchFamily="34" charset="0"/>
                  </a:rPr>
                  <a:t>(LAHC)</a:t>
                </a:r>
                <a:r>
                  <a:rPr lang="zh-CN" altLang="en-US" b="0" i="0" dirty="0">
                    <a:solidFill>
                      <a:srgbClr val="000000"/>
                    </a:solidFill>
                    <a:effectLst/>
                    <a:latin typeface="Arial" panose="020B0604020202020204" pitchFamily="34" charset="0"/>
                  </a:rPr>
                  <a:t>算法</a:t>
                </a:r>
                <a:r>
                  <a:rPr lang="en-US" altLang="zh-CN" b="0" i="0" dirty="0">
                    <a:solidFill>
                      <a:srgbClr val="000000"/>
                    </a:solidFill>
                    <a:effectLst/>
                    <a:latin typeface="Arial" panose="020B0604020202020204" pitchFamily="34" charset="0"/>
                  </a:rPr>
                  <a:t>[10]</a:t>
                </a:r>
                <a:r>
                  <a:rPr lang="zh-CN" altLang="en-US" b="0" i="0" dirty="0">
                    <a:solidFill>
                      <a:srgbClr val="000000"/>
                    </a:solidFill>
                    <a:effectLst/>
                    <a:latin typeface="Arial" panose="020B0604020202020204" pitchFamily="34" charset="0"/>
                  </a:rPr>
                  <a:t>。该算法可用于求解有界时间内的优化问题的局部最优解。</a:t>
                </a:r>
              </a:p>
              <a:p>
                <a:br>
                  <a:rPr lang="zh-CN" altLang="en-US" dirty="0"/>
                </a:br>
                <a:r>
                  <a:rPr lang="zh-CN" altLang="en-US" b="0" i="0" dirty="0">
                    <a:solidFill>
                      <a:srgbClr val="000000"/>
                    </a:solidFill>
                    <a:effectLst/>
                    <a:latin typeface="Arial" panose="020B0604020202020204" pitchFamily="34" charset="0"/>
                  </a:rPr>
                  <a:t>我们将</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表示为</a:t>
                </a:r>
                <a:r>
                  <a:rPr lang="zh-CN" altLang="en-US" i="0">
                    <a:latin typeface="Cambria Math" panose="02040503050406030204" pitchFamily="18" charset="0"/>
                  </a:rPr>
                  <a:t>𝜃</a:t>
                </a:r>
                <a:r>
                  <a:rPr lang="zh-CN" altLang="en-US" b="0" i="0" dirty="0">
                    <a:solidFill>
                      <a:srgbClr val="000000"/>
                    </a:solidFill>
                    <a:effectLst/>
                    <a:latin typeface="Arial" panose="020B0604020202020204" pitchFamily="34" charset="0"/>
                  </a:rPr>
                  <a:t>，一系列的状态转换由</a:t>
                </a:r>
                <a:r>
                  <a:rPr lang="en-US" altLang="zh-CN" b="0" i="0" dirty="0">
                    <a:solidFill>
                      <a:srgbClr val="000000"/>
                    </a:solidFill>
                    <a:effectLst/>
                    <a:latin typeface="Arial" panose="020B0604020202020204" pitchFamily="34" charset="0"/>
                  </a:rPr>
                  <a:t>N</a:t>
                </a:r>
                <a:r>
                  <a:rPr lang="zh-CN" altLang="en-US" b="0" i="0" dirty="0">
                    <a:solidFill>
                      <a:srgbClr val="000000"/>
                    </a:solidFill>
                    <a:effectLst/>
                    <a:latin typeface="Arial" panose="020B0604020202020204" pitchFamily="34" charset="0"/>
                  </a:rPr>
                  <a:t>个序列的感染能力表示。</a:t>
                </a:r>
                <a:r>
                  <a:rPr lang="zh-CN" altLang="en-US" i="0">
                    <a:latin typeface="Cambria Math" panose="02040503050406030204" pitchFamily="18" charset="0"/>
                  </a:rPr>
                  <a:t>𝜃</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𝑖 </a:t>
                </a:r>
                <a:r>
                  <a:rPr lang="zh-CN" altLang="en-US" i="0">
                    <a:solidFill>
                      <a:srgbClr val="836967"/>
                    </a:solidFill>
                    <a:latin typeface="Cambria Math" panose="02040503050406030204" pitchFamily="18" charset="0"/>
                  </a:rPr>
                  <a:t>)</a:t>
                </a:r>
                <a:r>
                  <a:rPr lang="zh-CN" altLang="en-US" sz="1200" b="0" i="0" kern="1200" dirty="0">
                    <a:solidFill>
                      <a:schemeClr val="tx1"/>
                    </a:solidFill>
                    <a:effectLst/>
                    <a:latin typeface="+mn-lt"/>
                    <a:ea typeface="+mn-ea"/>
                    <a:cs typeface="+mn-cs"/>
                  </a:rPr>
                  <a:t>作为将分配给状态转换的权重</a:t>
                </a:r>
              </a:p>
              <a:p>
                <a:pPr algn="just"/>
                <a:r>
                  <a:rPr lang="zh-CN" altLang="en-US" b="0" i="0" dirty="0">
                    <a:solidFill>
                      <a:srgbClr val="000000"/>
                    </a:solidFill>
                    <a:effectLst/>
                    <a:latin typeface="Arial" panose="020B0604020202020204" pitchFamily="34" charset="0"/>
                  </a:rPr>
                  <a:t>根据上述定义，我们可以计算出给定</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和感染能力序列的风险评分</a:t>
                </a:r>
                <a:endParaRPr lang="en-US" altLang="zh-CN" b="0" i="0" dirty="0">
                  <a:solidFill>
                    <a:srgbClr val="000000"/>
                  </a:solidFill>
                  <a:effectLst/>
                  <a:latin typeface="Arial" panose="020B0604020202020204" pitchFamily="34" charset="0"/>
                </a:endParaRPr>
              </a:p>
              <a:p>
                <a:pPr algn="just"/>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为了获得一个最佳模拟远程感染过程的</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，我们将良性脚本中发现的所有感染能力序列的风险评分降到最低，并将感染脚本中发现的所有感染能力序列的风险评分提高到最大。因此，我们可以将权值分配表述为使以下目标函数最大化的优化问题</a:t>
                </a:r>
                <a:endParaRPr lang="en-US" altLang="zh-CN" b="0" i="0" dirty="0">
                  <a:solidFill>
                    <a:srgbClr val="000000"/>
                  </a:solidFill>
                  <a:effectLst/>
                  <a:latin typeface="Arial" panose="020B0604020202020204" pitchFamily="34" charset="0"/>
                </a:endParaRPr>
              </a:p>
              <a:p>
                <a:pPr algn="just"/>
                <a:r>
                  <a:rPr lang="en-US" altLang="zh-CN" b="0" i="0" dirty="0">
                    <a:solidFill>
                      <a:srgbClr val="000000"/>
                    </a:solidFill>
                    <a:effectLst/>
                    <a:latin typeface="Arial" panose="020B0604020202020204" pitchFamily="34" charset="0"/>
                  </a:rPr>
                  <a:t>M </a:t>
                </a:r>
                <a:r>
                  <a:rPr lang="zh-CN" altLang="en-US" b="0" i="0" dirty="0">
                    <a:solidFill>
                      <a:srgbClr val="000000"/>
                    </a:solidFill>
                    <a:effectLst/>
                    <a:latin typeface="Arial" panose="020B0604020202020204" pitchFamily="34" charset="0"/>
                  </a:rPr>
                  <a:t>是恶性相关，</a:t>
                </a:r>
                <a:r>
                  <a:rPr lang="en-US" altLang="zh-CN" b="0" i="0" dirty="0">
                    <a:solidFill>
                      <a:srgbClr val="000000"/>
                    </a:solidFill>
                    <a:effectLst/>
                    <a:latin typeface="Arial" panose="020B0604020202020204" pitchFamily="34" charset="0"/>
                  </a:rPr>
                  <a:t>B </a:t>
                </a:r>
                <a:r>
                  <a:rPr lang="zh-CN" altLang="en-US" b="0" i="0" dirty="0">
                    <a:solidFill>
                      <a:srgbClr val="000000"/>
                    </a:solidFill>
                    <a:effectLst/>
                    <a:latin typeface="Arial" panose="020B0604020202020204" pitchFamily="34" charset="0"/>
                  </a:rPr>
                  <a:t>是良性相关；</a:t>
                </a:r>
                <a:r>
                  <a:rPr lang="en-US" altLang="zh-CN" b="0" i="0" dirty="0">
                    <a:solidFill>
                      <a:srgbClr val="000000"/>
                    </a:solidFill>
                    <a:effectLst/>
                    <a:latin typeface="Arial" panose="020B0604020202020204" pitchFamily="34" charset="0"/>
                  </a:rPr>
                  <a:t>T(</a:t>
                </a:r>
                <a:r>
                  <a:rPr lang="en-US" altLang="zh-CN" b="0" i="0" dirty="0" err="1">
                    <a:solidFill>
                      <a:srgbClr val="000000"/>
                    </a:solidFill>
                    <a:effectLst/>
                    <a:latin typeface="Arial" panose="020B0604020202020204" pitchFamily="34" charset="0"/>
                  </a:rPr>
                  <a:t>i</a:t>
                </a:r>
                <a:r>
                  <a:rPr lang="en-US" altLang="zh-CN" b="0" i="0" dirty="0">
                    <a:solidFill>
                      <a:srgbClr val="000000"/>
                    </a:solidFill>
                    <a:effectLst/>
                    <a:latin typeface="Arial" panose="020B0604020202020204" pitchFamily="34" charset="0"/>
                  </a:rPr>
                  <a:t>, M) </a:t>
                </a:r>
                <a:r>
                  <a:rPr lang="zh-CN" altLang="en-US" b="0" i="0" dirty="0">
                    <a:solidFill>
                      <a:srgbClr val="000000"/>
                    </a:solidFill>
                    <a:effectLst/>
                    <a:latin typeface="Arial" panose="020B0604020202020204" pitchFamily="34" charset="0"/>
                  </a:rPr>
                  <a:t>是恶性相关，</a:t>
                </a:r>
                <a:r>
                  <a:rPr lang="en-US" altLang="zh-CN" b="0" i="0" dirty="0">
                    <a:solidFill>
                      <a:srgbClr val="000000"/>
                    </a:solidFill>
                    <a:effectLst/>
                    <a:latin typeface="Arial" panose="020B0604020202020204" pitchFamily="34" charset="0"/>
                  </a:rPr>
                  <a:t>T(j, B) </a:t>
                </a:r>
                <a:r>
                  <a:rPr lang="zh-CN" altLang="en-US" b="0" i="0" dirty="0">
                    <a:solidFill>
                      <a:srgbClr val="000000"/>
                    </a:solidFill>
                    <a:effectLst/>
                    <a:latin typeface="Arial" panose="020B0604020202020204" pitchFamily="34" charset="0"/>
                  </a:rPr>
                  <a:t>是良性相关</a:t>
                </a:r>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然后采用</a:t>
                </a:r>
                <a:r>
                  <a:rPr lang="en-US" altLang="zh-CN" b="0" i="0" dirty="0">
                    <a:solidFill>
                      <a:srgbClr val="000000"/>
                    </a:solidFill>
                    <a:effectLst/>
                    <a:latin typeface="Arial" panose="020B0604020202020204" pitchFamily="34" charset="0"/>
                  </a:rPr>
                  <a:t>LAHC</a:t>
                </a:r>
                <a:r>
                  <a:rPr lang="zh-CN" altLang="en-US" b="0" i="0" dirty="0">
                    <a:solidFill>
                      <a:srgbClr val="000000"/>
                    </a:solidFill>
                    <a:effectLst/>
                    <a:latin typeface="Arial" panose="020B0604020202020204" pitchFamily="34" charset="0"/>
                  </a:rPr>
                  <a:t>算法求解优化问题。</a:t>
                </a:r>
                <a:r>
                  <a:rPr lang="en-US" altLang="zh-CN" b="0" i="0" dirty="0">
                    <a:solidFill>
                      <a:srgbClr val="000000"/>
                    </a:solidFill>
                    <a:effectLst/>
                    <a:latin typeface="Arial" panose="020B0604020202020204" pitchFamily="34" charset="0"/>
                  </a:rPr>
                  <a:t>LAHC</a:t>
                </a:r>
                <a:r>
                  <a:rPr lang="zh-CN" altLang="en-US" b="0" i="0" dirty="0">
                    <a:solidFill>
                      <a:srgbClr val="000000"/>
                    </a:solidFill>
                    <a:effectLst/>
                    <a:latin typeface="Arial" panose="020B0604020202020204" pitchFamily="34" charset="0"/>
                  </a:rPr>
                  <a:t>算法依靠一个反馈回路来逐步提高</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中权重的质量。对于每次迭代，算法用少量</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在我们的例子中是</a:t>
                </a:r>
                <a:r>
                  <a:rPr lang="en-US" altLang="zh-CN" b="0" i="0" dirty="0">
                    <a:solidFill>
                      <a:srgbClr val="000000"/>
                    </a:solidFill>
                    <a:effectLst/>
                    <a:latin typeface="Arial" panose="020B0604020202020204" pitchFamily="34" charset="0"/>
                  </a:rPr>
                  <a:t>0.01)</a:t>
                </a:r>
                <a:r>
                  <a:rPr lang="zh-CN" altLang="en-US" b="0" i="0" dirty="0">
                    <a:solidFill>
                      <a:srgbClr val="000000"/>
                    </a:solidFill>
                    <a:effectLst/>
                    <a:latin typeface="Arial" panose="020B0604020202020204" pitchFamily="34" charset="0"/>
                  </a:rPr>
                  <a:t>调整</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的所有权值。将每个状态转换的初始权重设置为感染脚本中发现的感染能力的频率。经过足够大的迭代次数</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在我们的例子中是</a:t>
                </a:r>
                <a:r>
                  <a:rPr lang="en-US" altLang="zh-CN" b="0" i="0" dirty="0">
                    <a:solidFill>
                      <a:srgbClr val="000000"/>
                    </a:solidFill>
                    <a:effectLst/>
                    <a:latin typeface="Arial" panose="020B0604020202020204" pitchFamily="34" charset="0"/>
                  </a:rPr>
                  <a:t>100,000</a:t>
                </a:r>
                <a:r>
                  <a:rPr lang="zh-CN" altLang="en-US" b="0" i="0" dirty="0">
                    <a:solidFill>
                      <a:srgbClr val="000000"/>
                    </a:solidFill>
                    <a:effectLst/>
                    <a:latin typeface="Arial" panose="020B0604020202020204" pitchFamily="34" charset="0"/>
                  </a:rPr>
                  <a:t>次</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，我们观察收敛并获得</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的权值</a:t>
                </a:r>
              </a:p>
            </p:txBody>
          </p:sp>
        </mc:Fallback>
      </mc:AlternateContent>
      <p:sp>
        <p:nvSpPr>
          <p:cNvPr id="4" name="灯片编号占位符 3"/>
          <p:cNvSpPr>
            <a:spLocks noGrp="1"/>
          </p:cNvSpPr>
          <p:nvPr>
            <p:ph type="sldNum" sz="quarter" idx="5"/>
          </p:nvPr>
        </p:nvSpPr>
        <p:spPr/>
        <p:txBody>
          <a:bodyPr/>
          <a:lstStyle/>
          <a:p>
            <a:fld id="{842E8B67-A0D8-C845-A0A1-A50E964E661D}" type="slidenum">
              <a:rPr kumimoji="1" lang="zh-CN" altLang="en-US" smtClean="0"/>
              <a:t>28</a:t>
            </a:fld>
            <a:endParaRPr kumimoji="1" lang="zh-CN" altLang="en-US"/>
          </a:p>
        </p:txBody>
      </p:sp>
    </p:spTree>
    <p:extLst>
      <p:ext uri="{BB962C8B-B14F-4D97-AF65-F5344CB8AC3E}">
        <p14:creationId xmlns:p14="http://schemas.microsoft.com/office/powerpoint/2010/main" val="3599216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我们的感染检测器实现在内核空间运行，并实时检测恶意软件感染</a:t>
            </a:r>
          </a:p>
          <a:p>
            <a:pPr algn="just"/>
            <a:br>
              <a:rPr lang="zh-CN" altLang="en-US" dirty="0"/>
            </a:br>
            <a:r>
              <a:rPr lang="zh-CN" altLang="en-US" b="0" i="0" dirty="0">
                <a:solidFill>
                  <a:srgbClr val="000000"/>
                </a:solidFill>
                <a:effectLst/>
                <a:latin typeface="Arial" panose="020B0604020202020204" pitchFamily="34" charset="0"/>
              </a:rPr>
              <a:t>钩子被实现为指向分类器入口点的</a:t>
            </a:r>
            <a:r>
              <a:rPr lang="en-US" altLang="zh-CN" b="0" i="0" dirty="0">
                <a:solidFill>
                  <a:srgbClr val="000000"/>
                </a:solidFill>
                <a:effectLst/>
                <a:latin typeface="Arial" panose="020B0604020202020204" pitchFamily="34" charset="0"/>
              </a:rPr>
              <a:t>C</a:t>
            </a:r>
            <a:r>
              <a:rPr lang="zh-CN" altLang="en-US" b="0" i="0" dirty="0">
                <a:solidFill>
                  <a:srgbClr val="000000"/>
                </a:solidFill>
                <a:effectLst/>
                <a:latin typeface="Arial" panose="020B0604020202020204" pitchFamily="34" charset="0"/>
              </a:rPr>
              <a:t>函数指针。分类器由</a:t>
            </a:r>
            <a:r>
              <a:rPr lang="en-US" altLang="zh-CN" b="0" i="0" dirty="0">
                <a:solidFill>
                  <a:srgbClr val="000000"/>
                </a:solidFill>
                <a:effectLst/>
                <a:latin typeface="Arial" panose="020B0604020202020204" pitchFamily="34" charset="0"/>
              </a:rPr>
              <a:t>WISM</a:t>
            </a:r>
            <a:r>
              <a:rPr lang="zh-CN" altLang="en-US"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pid</a:t>
            </a:r>
            <a:r>
              <a:rPr lang="zh-CN" altLang="en-US" b="0" i="0" dirty="0">
                <a:solidFill>
                  <a:srgbClr val="000000"/>
                </a:solidFill>
                <a:effectLst/>
                <a:latin typeface="Arial" panose="020B0604020202020204" pitchFamily="34" charset="0"/>
              </a:rPr>
              <a:t>键控时间窗口、阈值测试器和警报函数组成。每次命令执行通过</a:t>
            </a:r>
            <a:r>
              <a:rPr lang="en-US" altLang="zh-CN" b="0" i="0" dirty="0" err="1">
                <a:solidFill>
                  <a:srgbClr val="000000"/>
                </a:solidFill>
                <a:effectLst/>
                <a:latin typeface="Arial" panose="020B0604020202020204" pitchFamily="34" charset="0"/>
              </a:rPr>
              <a:t>execve</a:t>
            </a:r>
            <a:r>
              <a:rPr lang="zh-CN" altLang="en-US" b="0" i="0" dirty="0">
                <a:solidFill>
                  <a:srgbClr val="000000"/>
                </a:solidFill>
                <a:effectLst/>
                <a:latin typeface="Arial" panose="020B0604020202020204" pitchFamily="34" charset="0"/>
              </a:rPr>
              <a:t>系统调用触发钩子时，感染检测器根据</a:t>
            </a:r>
            <a:r>
              <a:rPr lang="en-US" altLang="zh-CN" b="0" i="0" dirty="0">
                <a:solidFill>
                  <a:srgbClr val="000000"/>
                </a:solidFill>
                <a:effectLst/>
                <a:latin typeface="Arial" panose="020B0604020202020204" pitchFamily="34" charset="0"/>
              </a:rPr>
              <a:t>PID</a:t>
            </a:r>
            <a:r>
              <a:rPr lang="zh-CN" altLang="en-US" b="0" i="0" dirty="0">
                <a:solidFill>
                  <a:srgbClr val="000000"/>
                </a:solidFill>
                <a:effectLst/>
                <a:latin typeface="Arial" panose="020B0604020202020204" pitchFamily="34" charset="0"/>
              </a:rPr>
              <a:t>值检索时间窗口。一旦登录会话终止，就会调用</a:t>
            </a:r>
            <a:r>
              <a:rPr lang="en-US" altLang="zh-CN" b="0" i="0" dirty="0">
                <a:solidFill>
                  <a:srgbClr val="000000"/>
                </a:solidFill>
                <a:effectLst/>
                <a:latin typeface="Arial" panose="020B0604020202020204" pitchFamily="34" charset="0"/>
              </a:rPr>
              <a:t>exit</a:t>
            </a:r>
            <a:r>
              <a:rPr lang="zh-CN" altLang="en-US" b="0" i="0" dirty="0">
                <a:solidFill>
                  <a:srgbClr val="000000"/>
                </a:solidFill>
                <a:effectLst/>
                <a:latin typeface="Arial" panose="020B0604020202020204" pitchFamily="34" charset="0"/>
              </a:rPr>
              <a:t>系统调用，该调用也会触发相关时间窗口的删除。我们的感染检测器根据每个时间窗口内被单独利用的感染能力重新计算风险评分。如果风险评分不超过阈值，分类器返回</a:t>
            </a:r>
            <a:r>
              <a:rPr lang="en-US" altLang="zh-CN" b="0" i="0" dirty="0" err="1">
                <a:solidFill>
                  <a:srgbClr val="000000"/>
                </a:solidFill>
                <a:effectLst/>
                <a:latin typeface="Arial" panose="020B0604020202020204" pitchFamily="34" charset="0"/>
              </a:rPr>
              <a:t>execve</a:t>
            </a:r>
            <a:r>
              <a:rPr lang="zh-CN" altLang="en-US" b="0" i="0" dirty="0">
                <a:solidFill>
                  <a:srgbClr val="000000"/>
                </a:solidFill>
                <a:effectLst/>
                <a:latin typeface="Arial" panose="020B0604020202020204" pitchFamily="34" charset="0"/>
              </a:rPr>
              <a:t>继续正常例程。否则，将调用一个</a:t>
            </a:r>
            <a:r>
              <a:rPr lang="en-US" altLang="zh-CN" b="0" i="0" dirty="0">
                <a:solidFill>
                  <a:srgbClr val="000000"/>
                </a:solidFill>
                <a:effectLst/>
                <a:latin typeface="Arial" panose="020B0604020202020204" pitchFamily="34" charset="0"/>
              </a:rPr>
              <a:t>alert</a:t>
            </a:r>
            <a:r>
              <a:rPr lang="zh-CN" altLang="en-US" b="0" i="0" dirty="0">
                <a:solidFill>
                  <a:srgbClr val="000000"/>
                </a:solidFill>
                <a:effectLst/>
                <a:latin typeface="Arial" panose="020B0604020202020204" pitchFamily="34" charset="0"/>
              </a:rPr>
              <a:t>函数，它将一个检测日志写入</a:t>
            </a:r>
            <a:r>
              <a:rPr lang="en-US" altLang="zh-CN" b="0" i="0" dirty="0" err="1">
                <a:solidFill>
                  <a:srgbClr val="000000"/>
                </a:solidFill>
                <a:effectLst/>
                <a:latin typeface="Arial" panose="020B0604020202020204" pitchFamily="34" charset="0"/>
              </a:rPr>
              <a:t>rsyslog</a:t>
            </a:r>
            <a:r>
              <a:rPr lang="zh-CN" altLang="en-US" b="0" i="0" dirty="0">
                <a:solidFill>
                  <a:srgbClr val="000000"/>
                </a:solidFill>
                <a:effectLst/>
                <a:latin typeface="Arial" panose="020B0604020202020204" pitchFamily="34" charset="0"/>
              </a:rPr>
              <a:t>系统</a:t>
            </a:r>
            <a:r>
              <a:rPr lang="en-US" altLang="zh-CN" b="0" i="0" dirty="0">
                <a:solidFill>
                  <a:srgbClr val="000000"/>
                </a:solidFill>
                <a:effectLst/>
                <a:latin typeface="Arial" panose="020B0604020202020204" pitchFamily="34" charset="0"/>
              </a:rPr>
              <a:t>[48]</a:t>
            </a:r>
            <a:r>
              <a:rPr lang="zh-CN" altLang="en-US" b="0" i="0" dirty="0">
                <a:solidFill>
                  <a:srgbClr val="000000"/>
                </a:solidFill>
                <a:effectLst/>
                <a:latin typeface="Arial" panose="020B0604020202020204" pitchFamily="34" charset="0"/>
              </a:rPr>
              <a:t>，并返回</a:t>
            </a:r>
            <a:r>
              <a:rPr lang="en-US" altLang="zh-CN" b="0" i="0" dirty="0" err="1">
                <a:solidFill>
                  <a:srgbClr val="000000"/>
                </a:solidFill>
                <a:effectLst/>
                <a:latin typeface="Arial" panose="020B0604020202020204" pitchFamily="34" charset="0"/>
              </a:rPr>
              <a:t>execve</a:t>
            </a:r>
            <a:r>
              <a:rPr lang="zh-CN" altLang="en-US" b="0" i="0" dirty="0">
                <a:solidFill>
                  <a:srgbClr val="000000"/>
                </a:solidFill>
                <a:effectLst/>
                <a:latin typeface="Arial" panose="020B0604020202020204" pitchFamily="34" charset="0"/>
              </a:rPr>
              <a:t>，并带有一个错误代码，以停止该命令的以下操作。我们的感染检测器会跳过</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内置命令，例如</a:t>
            </a:r>
            <a:r>
              <a:rPr lang="en-US" altLang="zh-CN" b="0" i="0" dirty="0">
                <a:solidFill>
                  <a:srgbClr val="000000"/>
                </a:solidFill>
                <a:effectLst/>
                <a:latin typeface="Arial" panose="020B0604020202020204" pitchFamily="34" charset="0"/>
              </a:rPr>
              <a:t>echo</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set</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continue</a:t>
            </a:r>
            <a:r>
              <a:rPr lang="zh-CN" altLang="en-US" b="0" i="0" dirty="0">
                <a:solidFill>
                  <a:srgbClr val="000000"/>
                </a:solidFill>
                <a:effectLst/>
                <a:latin typeface="Arial" panose="020B0604020202020204" pitchFamily="34" charset="0"/>
              </a:rPr>
              <a:t>等，因为这些内置命令不会触发执行。但是，感染检测器通过挂接</a:t>
            </a:r>
            <a:r>
              <a:rPr lang="en-US" altLang="zh-CN" b="0" i="0" dirty="0" err="1">
                <a:solidFill>
                  <a:srgbClr val="000000"/>
                </a:solidFill>
                <a:effectLst/>
                <a:latin typeface="Arial" panose="020B0604020202020204" pitchFamily="34" charset="0"/>
              </a:rPr>
              <a:t>chdir</a:t>
            </a:r>
            <a:r>
              <a:rPr lang="zh-CN" altLang="en-US" b="0" i="0" dirty="0">
                <a:solidFill>
                  <a:srgbClr val="000000"/>
                </a:solidFill>
                <a:effectLst/>
                <a:latin typeface="Arial" panose="020B0604020202020204" pitchFamily="34" charset="0"/>
              </a:rPr>
              <a:t>系统调用来跟踪</a:t>
            </a:r>
            <a:r>
              <a:rPr lang="en-US" altLang="zh-CN" b="0" i="0" dirty="0">
                <a:solidFill>
                  <a:srgbClr val="000000"/>
                </a:solidFill>
                <a:effectLst/>
                <a:latin typeface="Arial" panose="020B0604020202020204" pitchFamily="34" charset="0"/>
              </a:rPr>
              <a:t>cd</a:t>
            </a:r>
            <a:r>
              <a:rPr lang="zh-CN" altLang="en-US" b="0" i="0" dirty="0">
                <a:solidFill>
                  <a:srgbClr val="000000"/>
                </a:solidFill>
                <a:effectLst/>
                <a:latin typeface="Arial" panose="020B0604020202020204" pitchFamily="34" charset="0"/>
              </a:rPr>
              <a:t>命令，因为这个内置命令已被远程感染广泛使用</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有关统计数据，请参阅表</a:t>
            </a:r>
            <a:r>
              <a:rPr lang="en-US" altLang="zh-CN" b="0" i="0" dirty="0">
                <a:solidFill>
                  <a:srgbClr val="000000"/>
                </a:solidFill>
                <a:effectLst/>
                <a:latin typeface="Arial" panose="020B0604020202020204" pitchFamily="34" charset="0"/>
              </a:rPr>
              <a:t>1)</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29</a:t>
            </a:fld>
            <a:endParaRPr kumimoji="1" lang="zh-CN" altLang="en-US"/>
          </a:p>
        </p:txBody>
      </p:sp>
    </p:spTree>
    <p:extLst>
      <p:ext uri="{BB962C8B-B14F-4D97-AF65-F5344CB8AC3E}">
        <p14:creationId xmlns:p14="http://schemas.microsoft.com/office/powerpoint/2010/main" val="98332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感染检测仪需要定义两个参数</a:t>
            </a:r>
            <a:r>
              <a:rPr lang="en-US" altLang="zh-CN"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i</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区分远程感染和合法使用的风险评分阈值</a:t>
            </a:r>
            <a:r>
              <a:rPr lang="en-US" altLang="zh-CN" b="0" i="0" dirty="0">
                <a:solidFill>
                  <a:srgbClr val="000000"/>
                </a:solidFill>
                <a:effectLst/>
                <a:latin typeface="Arial" panose="020B0604020202020204" pitchFamily="34" charset="0"/>
              </a:rPr>
              <a:t>;ii)</a:t>
            </a:r>
            <a:r>
              <a:rPr lang="zh-CN" altLang="en-US" b="0" i="0" dirty="0">
                <a:solidFill>
                  <a:srgbClr val="000000"/>
                </a:solidFill>
                <a:effectLst/>
                <a:latin typeface="Arial" panose="020B0604020202020204" pitchFamily="34" charset="0"/>
              </a:rPr>
              <a:t>时间窗大小。当我们选择最佳阈值时，我们使用数据集中的感染脚本和良性脚本。对于每个脚本，我们计算该脚本中所有感染能力序列的风险得分。然后，我们选择风险评分最高的作为该脚本的风险评分。然后，我们计算感染脚本和良性脚本的风险评分的累积分布函数</a:t>
            </a:r>
            <a:r>
              <a:rPr lang="en-US" altLang="zh-CN" b="0" i="0" dirty="0">
                <a:solidFill>
                  <a:srgbClr val="000000"/>
                </a:solidFill>
                <a:effectLst/>
                <a:latin typeface="Arial" panose="020B0604020202020204" pitchFamily="34" charset="0"/>
              </a:rPr>
              <a:t>(CDF)</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CDF</a:t>
            </a:r>
            <a:r>
              <a:rPr lang="zh-CN" altLang="en-US" b="0" i="0" dirty="0">
                <a:solidFill>
                  <a:srgbClr val="000000"/>
                </a:solidFill>
                <a:effectLst/>
                <a:latin typeface="Arial" panose="020B0604020202020204" pitchFamily="34" charset="0"/>
              </a:rPr>
              <a:t>如图</a:t>
            </a:r>
            <a:r>
              <a:rPr lang="en-US" altLang="zh-CN" b="0" i="0" dirty="0">
                <a:solidFill>
                  <a:srgbClr val="000000"/>
                </a:solidFill>
                <a:effectLst/>
                <a:latin typeface="Arial" panose="020B0604020202020204" pitchFamily="34" charset="0"/>
              </a:rPr>
              <a:t>12</a:t>
            </a:r>
            <a:r>
              <a:rPr lang="zh-CN" altLang="en-US" b="0" i="0" dirty="0">
                <a:solidFill>
                  <a:srgbClr val="000000"/>
                </a:solidFill>
                <a:effectLst/>
                <a:latin typeface="Arial" panose="020B0604020202020204" pitchFamily="34" charset="0"/>
              </a:rPr>
              <a:t>所示。通过观察</a:t>
            </a:r>
            <a:r>
              <a:rPr lang="en-US" altLang="zh-CN" b="0" i="0" dirty="0" err="1">
                <a:solidFill>
                  <a:srgbClr val="000000"/>
                </a:solidFill>
                <a:effectLst/>
                <a:latin typeface="Arial" panose="020B0604020202020204" pitchFamily="34" charset="0"/>
              </a:rPr>
              <a:t>cdf</a:t>
            </a:r>
            <a:r>
              <a:rPr lang="zh-CN" altLang="en-US" b="0" i="0" dirty="0">
                <a:solidFill>
                  <a:srgbClr val="000000"/>
                </a:solidFill>
                <a:effectLst/>
                <a:latin typeface="Arial" panose="020B0604020202020204" pitchFamily="34" charset="0"/>
              </a:rPr>
              <a:t>，我们估计了一个阈值，该阈值满足一定水平的真警率，同时保持相对较低的假警率。对于我们的实现，我们选择</a:t>
            </a:r>
            <a:r>
              <a:rPr lang="en-US" altLang="zh-CN" b="0" i="0" dirty="0">
                <a:solidFill>
                  <a:srgbClr val="000000"/>
                </a:solidFill>
                <a:effectLst/>
                <a:latin typeface="Arial" panose="020B0604020202020204" pitchFamily="34" charset="0"/>
              </a:rPr>
              <a:t>0.50</a:t>
            </a:r>
            <a:r>
              <a:rPr lang="zh-CN" altLang="en-US" b="0" i="0" dirty="0">
                <a:solidFill>
                  <a:srgbClr val="000000"/>
                </a:solidFill>
                <a:effectLst/>
                <a:latin typeface="Arial" panose="020B0604020202020204" pitchFamily="34" charset="0"/>
              </a:rPr>
              <a:t>作为阈值，以实现合理的高真警率，同时保持相对较低的假警率。为了确定时间窗口大小，我们计算了从感染样本中提取的所有命令序列的长度。我们观察到所有的命令序列都小于</a:t>
            </a:r>
            <a:r>
              <a:rPr lang="en-US" altLang="zh-CN" b="0" i="0" dirty="0">
                <a:solidFill>
                  <a:srgbClr val="000000"/>
                </a:solidFill>
                <a:effectLst/>
                <a:latin typeface="Arial" panose="020B0604020202020204" pitchFamily="34" charset="0"/>
              </a:rPr>
              <a:t>34</a:t>
            </a:r>
            <a:r>
              <a:rPr lang="zh-CN" altLang="en-US" b="0" i="0" dirty="0">
                <a:solidFill>
                  <a:srgbClr val="000000"/>
                </a:solidFill>
                <a:effectLst/>
                <a:latin typeface="Arial" panose="020B0604020202020204" pitchFamily="34" charset="0"/>
              </a:rPr>
              <a:t>。因此，我们决定选择</a:t>
            </a:r>
            <a:r>
              <a:rPr lang="en-US" altLang="zh-CN" b="0" i="0" dirty="0">
                <a:solidFill>
                  <a:srgbClr val="000000"/>
                </a:solidFill>
                <a:effectLst/>
                <a:latin typeface="Arial" panose="020B0604020202020204" pitchFamily="34" charset="0"/>
              </a:rPr>
              <a:t>34</a:t>
            </a:r>
            <a:r>
              <a:rPr lang="zh-CN" altLang="en-US" b="0" i="0" dirty="0">
                <a:solidFill>
                  <a:srgbClr val="000000"/>
                </a:solidFill>
                <a:effectLst/>
                <a:latin typeface="Arial" panose="020B0604020202020204" pitchFamily="34" charset="0"/>
              </a:rPr>
              <a:t>作为命令时间窗口的最大长度。当我们的感染检测器运行时，多个</a:t>
            </a:r>
            <a:r>
              <a:rPr lang="en-US" altLang="zh-CN" b="0" i="0" dirty="0">
                <a:solidFill>
                  <a:srgbClr val="000000"/>
                </a:solidFill>
                <a:effectLst/>
                <a:latin typeface="Arial" panose="020B0604020202020204" pitchFamily="34" charset="0"/>
              </a:rPr>
              <a:t>34</a:t>
            </a:r>
            <a:r>
              <a:rPr lang="zh-CN" altLang="en-US" b="0" i="0" dirty="0">
                <a:solidFill>
                  <a:srgbClr val="000000"/>
                </a:solidFill>
                <a:effectLst/>
                <a:latin typeface="Arial" panose="020B0604020202020204" pitchFamily="34" charset="0"/>
              </a:rPr>
              <a:t>长度的时间窗口将分别滑过不同登录会话利用的感染能力序列。该参数可通过重新加载感染检测器来调整</a:t>
            </a:r>
            <a:endParaRPr lang="en-US" altLang="zh-CN" b="0" i="0" dirty="0">
              <a:solidFill>
                <a:srgbClr val="000000"/>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30</a:t>
            </a:fld>
            <a:endParaRPr kumimoji="1" lang="zh-CN" altLang="en-US"/>
          </a:p>
        </p:txBody>
      </p:sp>
    </p:spTree>
    <p:extLst>
      <p:ext uri="{BB962C8B-B14F-4D97-AF65-F5344CB8AC3E}">
        <p14:creationId xmlns:p14="http://schemas.microsoft.com/office/powerpoint/2010/main" val="1283085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探测器的有效性评估。我们于</a:t>
            </a:r>
            <a:r>
              <a:rPr lang="en-US" altLang="zh-CN" b="0" i="0" dirty="0">
                <a:solidFill>
                  <a:srgbClr val="000000"/>
                </a:solidFill>
                <a:effectLst/>
                <a:latin typeface="Arial" panose="020B0604020202020204" pitchFamily="34" charset="0"/>
              </a:rPr>
              <a:t>2021-03-29</a:t>
            </a:r>
            <a:r>
              <a:rPr lang="zh-CN" altLang="en-US" b="0" i="0" dirty="0">
                <a:solidFill>
                  <a:srgbClr val="000000"/>
                </a:solidFill>
                <a:effectLst/>
                <a:latin typeface="Arial" panose="020B0604020202020204" pitchFamily="34" charset="0"/>
              </a:rPr>
              <a:t>至</a:t>
            </a:r>
            <a:r>
              <a:rPr lang="en-US" altLang="zh-CN" b="0" i="0" dirty="0">
                <a:solidFill>
                  <a:srgbClr val="000000"/>
                </a:solidFill>
                <a:effectLst/>
                <a:latin typeface="Arial" panose="020B0604020202020204" pitchFamily="34" charset="0"/>
              </a:rPr>
              <a:t>2021-05-01</a:t>
            </a:r>
            <a:r>
              <a:rPr lang="zh-CN" altLang="en-US" b="0" i="0" dirty="0">
                <a:solidFill>
                  <a:srgbClr val="000000"/>
                </a:solidFill>
                <a:effectLst/>
                <a:latin typeface="Arial" panose="020B0604020202020204" pitchFamily="34" charset="0"/>
              </a:rPr>
              <a:t>在软件物联网蜜罐上部署了感染检测器，以评估其检测持续远程感染的有效性。由于软件物联网设备部署为蜜罐，所有登录到这些设备都被认为是远程感染。表</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列出了感染检测器总共</a:t>
            </a:r>
            <a:r>
              <a:rPr lang="en-US" altLang="zh-CN" b="0" i="0" dirty="0">
                <a:solidFill>
                  <a:srgbClr val="000000"/>
                </a:solidFill>
                <a:effectLst/>
                <a:latin typeface="Arial" panose="020B0604020202020204" pitchFamily="34" charset="0"/>
              </a:rPr>
              <a:t>147,860</a:t>
            </a:r>
            <a:r>
              <a:rPr lang="zh-CN" altLang="en-US" b="0" i="0" dirty="0">
                <a:solidFill>
                  <a:srgbClr val="000000"/>
                </a:solidFill>
                <a:effectLst/>
                <a:latin typeface="Arial" panose="020B0604020202020204" pitchFamily="34" charset="0"/>
              </a:rPr>
              <a:t>个远程感染的检测结果，其中我们的感染检测器发出了</a:t>
            </a:r>
            <a:r>
              <a:rPr lang="en-US" altLang="zh-CN" b="0" i="0" dirty="0">
                <a:solidFill>
                  <a:srgbClr val="000000"/>
                </a:solidFill>
                <a:effectLst/>
                <a:latin typeface="Arial" panose="020B0604020202020204" pitchFamily="34" charset="0"/>
              </a:rPr>
              <a:t>146,702</a:t>
            </a:r>
            <a:r>
              <a:rPr lang="zh-CN" altLang="en-US" b="0" i="0" dirty="0">
                <a:solidFill>
                  <a:srgbClr val="000000"/>
                </a:solidFill>
                <a:effectLst/>
                <a:latin typeface="Arial" panose="020B0604020202020204" pitchFamily="34" charset="0"/>
              </a:rPr>
              <a:t>个警报。结果表明，</a:t>
            </a:r>
            <a:r>
              <a:rPr lang="en-US" altLang="zh-CN" b="0" i="0" dirty="0">
                <a:solidFill>
                  <a:srgbClr val="000000"/>
                </a:solidFill>
                <a:effectLst/>
                <a:latin typeface="Arial" panose="020B0604020202020204" pitchFamily="34" charset="0"/>
              </a:rPr>
              <a:t>FNR</a:t>
            </a:r>
            <a:r>
              <a:rPr lang="zh-CN" altLang="en-US" b="0" i="0" dirty="0">
                <a:solidFill>
                  <a:srgbClr val="000000"/>
                </a:solidFill>
                <a:effectLst/>
                <a:latin typeface="Arial" panose="020B0604020202020204" pitchFamily="34" charset="0"/>
              </a:rPr>
              <a:t>为</a:t>
            </a:r>
            <a:r>
              <a:rPr lang="en-US" altLang="zh-CN" b="0" i="0" dirty="0">
                <a:solidFill>
                  <a:srgbClr val="000000"/>
                </a:solidFill>
                <a:effectLst/>
                <a:latin typeface="Arial" panose="020B0604020202020204" pitchFamily="34" charset="0"/>
              </a:rPr>
              <a:t>0.78%</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TPR</a:t>
            </a:r>
            <a:r>
              <a:rPr lang="zh-CN" altLang="en-US" b="0" i="0" dirty="0">
                <a:solidFill>
                  <a:srgbClr val="000000"/>
                </a:solidFill>
                <a:effectLst/>
                <a:latin typeface="Arial" panose="020B0604020202020204" pitchFamily="34" charset="0"/>
              </a:rPr>
              <a:t>为</a:t>
            </a:r>
            <a:r>
              <a:rPr lang="en-US" altLang="zh-CN" b="0" i="0" dirty="0">
                <a:solidFill>
                  <a:srgbClr val="000000"/>
                </a:solidFill>
                <a:effectLst/>
                <a:latin typeface="Arial" panose="020B0604020202020204" pitchFamily="34" charset="0"/>
              </a:rPr>
              <a:t>99.22%</a:t>
            </a:r>
          </a:p>
          <a:p>
            <a:pPr algn="just"/>
            <a:endParaRPr lang="en-US" altLang="zh-CN" b="0" i="0" dirty="0">
              <a:solidFill>
                <a:srgbClr val="000000"/>
              </a:solidFill>
              <a:effectLst/>
              <a:latin typeface="Arial" panose="020B0604020202020204" pitchFamily="34" charset="0"/>
            </a:endParaRPr>
          </a:p>
          <a:p>
            <a:pPr algn="just"/>
            <a:r>
              <a:rPr lang="en-US" altLang="zh-CN" b="0" i="0" dirty="0">
                <a:solidFill>
                  <a:srgbClr val="000000"/>
                </a:solidFill>
                <a:effectLst/>
                <a:latin typeface="Arial" panose="020B0604020202020204" pitchFamily="34" charset="0"/>
              </a:rPr>
              <a:t>FN:</a:t>
            </a:r>
            <a:r>
              <a:rPr lang="zh-CN" altLang="en-US" b="0" i="0" dirty="0">
                <a:solidFill>
                  <a:srgbClr val="000000"/>
                </a:solidFill>
                <a:effectLst/>
                <a:latin typeface="Arial" panose="020B0604020202020204" pitchFamily="34" charset="0"/>
              </a:rPr>
              <a:t>假阴性</a:t>
            </a:r>
            <a:r>
              <a:rPr lang="en-US" altLang="zh-CN" b="0" i="0" dirty="0">
                <a:solidFill>
                  <a:srgbClr val="000000"/>
                </a:solidFill>
                <a:effectLst/>
                <a:latin typeface="Arial" panose="020B0604020202020204" pitchFamily="34" charset="0"/>
              </a:rPr>
              <a:t>;FNR:</a:t>
            </a:r>
            <a:r>
              <a:rPr lang="zh-CN" altLang="en-US" b="0" i="0" dirty="0">
                <a:solidFill>
                  <a:srgbClr val="000000"/>
                </a:solidFill>
                <a:effectLst/>
                <a:latin typeface="Arial" panose="020B0604020202020204" pitchFamily="34" charset="0"/>
              </a:rPr>
              <a:t>假阴性率</a:t>
            </a:r>
            <a:r>
              <a:rPr lang="en-US" altLang="zh-CN" b="0" i="0" dirty="0">
                <a:solidFill>
                  <a:srgbClr val="000000"/>
                </a:solidFill>
                <a:effectLst/>
                <a:latin typeface="Arial" panose="020B0604020202020204" pitchFamily="34" charset="0"/>
              </a:rPr>
              <a:t>;TPR:</a:t>
            </a:r>
            <a:r>
              <a:rPr lang="zh-CN" altLang="en-US" b="0" i="0" dirty="0">
                <a:solidFill>
                  <a:srgbClr val="000000"/>
                </a:solidFill>
                <a:effectLst/>
                <a:latin typeface="Arial" panose="020B0604020202020204" pitchFamily="34" charset="0"/>
              </a:rPr>
              <a:t>真阳性率</a:t>
            </a:r>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我们进一步调查了假阴性样本，发现了我们数据集中没有的新感染模式。例如，我们观察到一些远程加载器下载恶意负载并多次执行相同的负载。在两次连续执行之间，它们调用</a:t>
            </a:r>
            <a:r>
              <a:rPr lang="en-US" altLang="zh-CN" b="0" i="0" dirty="0" err="1">
                <a:solidFill>
                  <a:srgbClr val="000000"/>
                </a:solidFill>
                <a:effectLst/>
                <a:latin typeface="Arial" panose="020B0604020202020204" pitchFamily="34" charset="0"/>
              </a:rPr>
              <a:t>wget</a:t>
            </a:r>
            <a:r>
              <a:rPr lang="zh-CN" altLang="en-US" b="0" i="0" dirty="0">
                <a:solidFill>
                  <a:srgbClr val="000000"/>
                </a:solidFill>
                <a:effectLst/>
                <a:latin typeface="Arial" panose="020B0604020202020204" pitchFamily="34" charset="0"/>
              </a:rPr>
              <a:t>来下载更多文件。最后，他们删除了所有下载的文件。很可能连续下载的文件可能会传递碎片化的信息，这些信息将被恶意载荷使用。在这些假阴性样本中，我们还发现了不完全感染。例如，我们发现一些远程加载器登录时调用</a:t>
            </a:r>
            <a:r>
              <a:rPr lang="en-US" altLang="zh-CN" b="0" i="0" dirty="0">
                <a:solidFill>
                  <a:srgbClr val="000000"/>
                </a:solidFill>
                <a:effectLst/>
                <a:latin typeface="Arial" panose="020B0604020202020204" pitchFamily="34" charset="0"/>
              </a:rPr>
              <a:t>ls</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cat</a:t>
            </a:r>
            <a:r>
              <a:rPr lang="zh-CN" altLang="en-US" b="0" i="0" dirty="0">
                <a:solidFill>
                  <a:srgbClr val="000000"/>
                </a:solidFill>
                <a:effectLst/>
                <a:latin typeface="Arial" panose="020B0604020202020204" pitchFamily="34" charset="0"/>
              </a:rPr>
              <a:t>或</a:t>
            </a:r>
            <a:r>
              <a:rPr lang="en-US" altLang="zh-CN" b="0" i="0" dirty="0" err="1">
                <a:solidFill>
                  <a:srgbClr val="000000"/>
                </a:solidFill>
                <a:effectLst/>
                <a:latin typeface="Arial" panose="020B0604020202020204" pitchFamily="34" charset="0"/>
              </a:rPr>
              <a:t>uname</a:t>
            </a:r>
            <a:r>
              <a:rPr lang="zh-CN" altLang="en-US" b="0" i="0" dirty="0">
                <a:solidFill>
                  <a:srgbClr val="000000"/>
                </a:solidFill>
                <a:effectLst/>
                <a:latin typeface="Arial" panose="020B0604020202020204" pitchFamily="34" charset="0"/>
              </a:rPr>
              <a:t>，然后登出，而不调用其他</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命令。发生这种情况的原因是那些远程加载器检查系统信息，可能会发现系统不是它们的目标。</a:t>
            </a:r>
          </a:p>
          <a:p>
            <a:pPr algn="just"/>
            <a:br>
              <a:rPr lang="zh-CN" altLang="en-US" dirty="0"/>
            </a:br>
            <a:r>
              <a:rPr lang="zh-CN" altLang="en-US" b="0" i="0" dirty="0">
                <a:solidFill>
                  <a:srgbClr val="000000"/>
                </a:solidFill>
                <a:effectLst/>
                <a:latin typeface="Arial" panose="020B0604020202020204" pitchFamily="34" charset="0"/>
              </a:rPr>
              <a:t>此外，我们还探讨了可以同时发生多少登录会话。每次发生新的</a:t>
            </a:r>
            <a:r>
              <a:rPr lang="en-US" altLang="zh-CN" b="0" i="0" dirty="0">
                <a:solidFill>
                  <a:srgbClr val="000000"/>
                </a:solidFill>
                <a:effectLst/>
                <a:latin typeface="Arial" panose="020B0604020202020204" pitchFamily="34" charset="0"/>
              </a:rPr>
              <a:t>SSH</a:t>
            </a:r>
            <a:r>
              <a:rPr lang="zh-CN" altLang="en-US" b="0" i="0" dirty="0">
                <a:solidFill>
                  <a:srgbClr val="000000"/>
                </a:solidFill>
                <a:effectLst/>
                <a:latin typeface="Arial" panose="020B0604020202020204" pitchFamily="34" charset="0"/>
              </a:rPr>
              <a:t>或</a:t>
            </a:r>
            <a:r>
              <a:rPr lang="en-US" altLang="zh-CN" b="0" i="0" dirty="0">
                <a:solidFill>
                  <a:srgbClr val="000000"/>
                </a:solidFill>
                <a:effectLst/>
                <a:latin typeface="Arial" panose="020B0604020202020204" pitchFamily="34" charset="0"/>
              </a:rPr>
              <a:t>Telnet</a:t>
            </a:r>
            <a:r>
              <a:rPr lang="zh-CN" altLang="en-US" b="0" i="0" dirty="0">
                <a:solidFill>
                  <a:srgbClr val="000000"/>
                </a:solidFill>
                <a:effectLst/>
                <a:latin typeface="Arial" panose="020B0604020202020204" pitchFamily="34" charset="0"/>
              </a:rPr>
              <a:t>登录会话时，都会创建一个</a:t>
            </a:r>
            <a:r>
              <a:rPr lang="en-US" altLang="zh-CN" b="0" i="0" dirty="0" err="1">
                <a:solidFill>
                  <a:srgbClr val="000000"/>
                </a:solidFill>
                <a:effectLst/>
                <a:latin typeface="Arial" panose="020B0604020202020204" pitchFamily="34" charset="0"/>
              </a:rPr>
              <a:t>pid</a:t>
            </a:r>
            <a:r>
              <a:rPr lang="zh-CN" altLang="en-US" b="0" i="0" dirty="0">
                <a:solidFill>
                  <a:srgbClr val="000000"/>
                </a:solidFill>
                <a:effectLst/>
                <a:latin typeface="Arial" panose="020B0604020202020204" pitchFamily="34" charset="0"/>
              </a:rPr>
              <a:t>键时态窗口来跟踪通过该</a:t>
            </a:r>
            <a:r>
              <a:rPr lang="en-US" altLang="zh-CN" b="0" i="0" dirty="0">
                <a:solidFill>
                  <a:srgbClr val="000000"/>
                </a:solidFill>
                <a:effectLst/>
                <a:latin typeface="Arial" panose="020B0604020202020204" pitchFamily="34" charset="0"/>
              </a:rPr>
              <a:t>SSH</a:t>
            </a:r>
            <a:r>
              <a:rPr lang="zh-CN" altLang="en-US" b="0" i="0" dirty="0">
                <a:solidFill>
                  <a:srgbClr val="000000"/>
                </a:solidFill>
                <a:effectLst/>
                <a:latin typeface="Arial" panose="020B0604020202020204" pitchFamily="34" charset="0"/>
              </a:rPr>
              <a:t>或</a:t>
            </a:r>
            <a:r>
              <a:rPr lang="en-US" altLang="zh-CN" b="0" i="0" dirty="0">
                <a:solidFill>
                  <a:srgbClr val="000000"/>
                </a:solidFill>
                <a:effectLst/>
                <a:latin typeface="Arial" panose="020B0604020202020204" pitchFamily="34" charset="0"/>
              </a:rPr>
              <a:t>Telnet</a:t>
            </a:r>
            <a:r>
              <a:rPr lang="zh-CN" altLang="en-US" b="0" i="0" dirty="0">
                <a:solidFill>
                  <a:srgbClr val="000000"/>
                </a:solidFill>
                <a:effectLst/>
                <a:latin typeface="Arial" panose="020B0604020202020204" pitchFamily="34" charset="0"/>
              </a:rPr>
              <a:t>会话调用的命令。在</a:t>
            </a:r>
            <a:r>
              <a:rPr lang="en-US" altLang="zh-CN" b="0" i="0" dirty="0">
                <a:solidFill>
                  <a:srgbClr val="000000"/>
                </a:solidFill>
                <a:effectLst/>
                <a:latin typeface="Arial" panose="020B0604020202020204" pitchFamily="34" charset="0"/>
              </a:rPr>
              <a:t>33</a:t>
            </a:r>
            <a:r>
              <a:rPr lang="zh-CN" altLang="en-US" b="0" i="0" dirty="0">
                <a:solidFill>
                  <a:srgbClr val="000000"/>
                </a:solidFill>
                <a:effectLst/>
                <a:latin typeface="Arial" panose="020B0604020202020204" pitchFamily="34" charset="0"/>
              </a:rPr>
              <a:t>天的在线部署中，我们平均观察到</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次登录会话，最大在线登录会话数为</a:t>
            </a:r>
            <a:r>
              <a:rPr lang="en-US" altLang="zh-CN" b="0" i="0" dirty="0">
                <a:solidFill>
                  <a:srgbClr val="000000"/>
                </a:solidFill>
                <a:effectLst/>
                <a:latin typeface="Arial" panose="020B0604020202020204" pitchFamily="34" charset="0"/>
              </a:rPr>
              <a:t>57</a:t>
            </a:r>
            <a:r>
              <a:rPr lang="zh-CN" altLang="en-US" b="0" i="0" dirty="0">
                <a:solidFill>
                  <a:srgbClr val="000000"/>
                </a:solidFill>
                <a:effectLst/>
                <a:latin typeface="Arial" panose="020B0604020202020204" pitchFamily="34" charset="0"/>
              </a:rPr>
              <a:t>次。这些观察结果使我们相信，从不同的登录会话中隔离命令调用并不需要太多的内存空间</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31</a:t>
            </a:fld>
            <a:endParaRPr kumimoji="1" lang="zh-CN" altLang="en-US"/>
          </a:p>
        </p:txBody>
      </p:sp>
    </p:spTree>
    <p:extLst>
      <p:ext uri="{BB962C8B-B14F-4D97-AF65-F5344CB8AC3E}">
        <p14:creationId xmlns:p14="http://schemas.microsoft.com/office/powerpoint/2010/main" val="157580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b="0" i="0" dirty="0">
                <a:solidFill>
                  <a:srgbClr val="000000"/>
                </a:solidFill>
                <a:effectLst/>
                <a:latin typeface="Arial" panose="020B0604020202020204" pitchFamily="34" charset="0"/>
              </a:rPr>
              <a:t>4.3.2</a:t>
            </a:r>
            <a:r>
              <a:rPr lang="zh-CN" altLang="en-US" b="0" i="0" dirty="0">
                <a:solidFill>
                  <a:srgbClr val="000000"/>
                </a:solidFill>
                <a:effectLst/>
                <a:latin typeface="Arial" panose="020B0604020202020204" pitchFamily="34" charset="0"/>
              </a:rPr>
              <a:t>我们建模方法的泛化评价。在本节中，我们通过对未看到的样本测试训练好的模型来评估我们的建模方法的通用性。特别是，我们将数据集中的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脚本随机分成训练集</a:t>
            </a:r>
            <a:r>
              <a:rPr lang="en-US" altLang="zh-CN" b="0" i="0" dirty="0">
                <a:solidFill>
                  <a:srgbClr val="000000"/>
                </a:solidFill>
                <a:effectLst/>
                <a:latin typeface="Arial" panose="020B0604020202020204" pitchFamily="34" charset="0"/>
              </a:rPr>
              <a:t>(80%)</a:t>
            </a:r>
            <a:r>
              <a:rPr lang="zh-CN" altLang="en-US" b="0" i="0" dirty="0">
                <a:solidFill>
                  <a:srgbClr val="000000"/>
                </a:solidFill>
                <a:effectLst/>
                <a:latin typeface="Arial" panose="020B0604020202020204" pitchFamily="34" charset="0"/>
              </a:rPr>
              <a:t>和测试集</a:t>
            </a:r>
            <a:r>
              <a:rPr lang="en-US" altLang="zh-CN" b="0" i="0" dirty="0">
                <a:solidFill>
                  <a:srgbClr val="000000"/>
                </a:solidFill>
                <a:effectLst/>
                <a:latin typeface="Arial" panose="020B0604020202020204" pitchFamily="34" charset="0"/>
              </a:rPr>
              <a:t>(20%)</a:t>
            </a:r>
            <a:r>
              <a:rPr lang="zh-CN" altLang="en-US" b="0" i="0" dirty="0">
                <a:solidFill>
                  <a:srgbClr val="000000"/>
                </a:solidFill>
                <a:effectLst/>
                <a:latin typeface="Arial" panose="020B0604020202020204" pitchFamily="34" charset="0"/>
              </a:rPr>
              <a:t>，并确保测试集中的样本不会出现在训练集中。在相关分析和阈值确定过程</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即训练过程</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中，只使用训练集，检测模型始终看不到测试集。在测试过程中，使用测试集来测试训练后模型的预测性能。表</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列出了我们在此评估中使用的所有集合的详细信息。</a:t>
            </a:r>
            <a:r>
              <a:rPr lang="en-US" altLang="zh-CN" b="0" i="0" dirty="0" err="1">
                <a:solidFill>
                  <a:srgbClr val="000000"/>
                </a:solidFill>
                <a:effectLst/>
                <a:latin typeface="Arial" panose="020B0604020202020204" pitchFamily="34" charset="0"/>
              </a:rPr>
              <a:t>total_b</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total_m</a:t>
            </a:r>
            <a:r>
              <a:rPr lang="zh-CN" altLang="en-US" b="0" i="0" dirty="0">
                <a:solidFill>
                  <a:srgbClr val="000000"/>
                </a:solidFill>
                <a:effectLst/>
                <a:latin typeface="Arial" panose="020B0604020202020204" pitchFamily="34" charset="0"/>
              </a:rPr>
              <a:t>分别是一组良性脚本和一组感染脚本。</a:t>
            </a:r>
            <a:r>
              <a:rPr lang="en-US" altLang="zh-CN" b="0" i="0" dirty="0" err="1">
                <a:solidFill>
                  <a:srgbClr val="000000"/>
                </a:solidFill>
                <a:effectLst/>
                <a:latin typeface="Arial" panose="020B0604020202020204" pitchFamily="34" charset="0"/>
              </a:rPr>
              <a:t>training_b</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training_m</a:t>
            </a:r>
            <a:r>
              <a:rPr lang="zh-CN" altLang="en-US" b="0" i="0" dirty="0">
                <a:solidFill>
                  <a:srgbClr val="000000"/>
                </a:solidFill>
                <a:effectLst/>
                <a:latin typeface="Arial" panose="020B0604020202020204" pitchFamily="34" charset="0"/>
              </a:rPr>
              <a:t>是用于训练的良性和感染脚本集。</a:t>
            </a:r>
            <a:r>
              <a:rPr lang="en-US" altLang="zh-CN" b="0" i="0" dirty="0" err="1">
                <a:solidFill>
                  <a:srgbClr val="000000"/>
                </a:solidFill>
                <a:effectLst/>
                <a:latin typeface="Arial" panose="020B0604020202020204" pitchFamily="34" charset="0"/>
              </a:rPr>
              <a:t>testing_b</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testing_m</a:t>
            </a:r>
            <a:r>
              <a:rPr lang="zh-CN" altLang="en-US" b="0" i="0" dirty="0">
                <a:solidFill>
                  <a:srgbClr val="000000"/>
                </a:solidFill>
                <a:effectLst/>
                <a:latin typeface="Arial" panose="020B0604020202020204" pitchFamily="34" charset="0"/>
              </a:rPr>
              <a:t>是一组用于测试的良性脚本和感染脚本</a:t>
            </a:r>
            <a:endParaRPr lang="en-US" altLang="zh-CN" b="0" i="0" dirty="0">
              <a:solidFill>
                <a:srgbClr val="000000"/>
              </a:solidFill>
              <a:effectLst/>
              <a:latin typeface="Arial" panose="020B0604020202020204" pitchFamily="34" charset="0"/>
            </a:endParaRPr>
          </a:p>
          <a:p>
            <a:pPr algn="just"/>
            <a:endParaRPr lang="en-US" altLang="zh-CN" b="0" i="0" dirty="0">
              <a:solidFill>
                <a:srgbClr val="000000"/>
              </a:solidFill>
              <a:effectLst/>
              <a:latin typeface="Arial" panose="020B0604020202020204" pitchFamily="34" charset="0"/>
            </a:endParaRPr>
          </a:p>
          <a:p>
            <a:pPr algn="just"/>
            <a:endParaRPr lang="zh-CN" altLang="en-US" b="0" i="0" dirty="0">
              <a:solidFill>
                <a:srgbClr val="000000"/>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32</a:t>
            </a:fld>
            <a:endParaRPr kumimoji="1" lang="zh-CN" altLang="en-US"/>
          </a:p>
        </p:txBody>
      </p:sp>
    </p:spTree>
    <p:extLst>
      <p:ext uri="{BB962C8B-B14F-4D97-AF65-F5344CB8AC3E}">
        <p14:creationId xmlns:p14="http://schemas.microsoft.com/office/powerpoint/2010/main" val="2515913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测试结果如图</a:t>
            </a:r>
            <a:r>
              <a:rPr lang="en-US" altLang="zh-CN" b="0" i="0" dirty="0">
                <a:solidFill>
                  <a:srgbClr val="000000"/>
                </a:solidFill>
                <a:effectLst/>
                <a:latin typeface="Arial" panose="020B0604020202020204" pitchFamily="34" charset="0"/>
              </a:rPr>
              <a:t>9(a)</a:t>
            </a:r>
            <a:r>
              <a:rPr lang="zh-CN" altLang="en-US" b="0" i="0" dirty="0">
                <a:solidFill>
                  <a:srgbClr val="000000"/>
                </a:solidFill>
                <a:effectLst/>
                <a:latin typeface="Arial" panose="020B0604020202020204" pitchFamily="34" charset="0"/>
              </a:rPr>
              <a:t>所示。大多数感染脚本产生接近</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的高风险评分，而大多数良性脚本获得接近</a:t>
            </a:r>
            <a:r>
              <a:rPr lang="en-US" altLang="zh-CN" b="0" i="0" dirty="0">
                <a:solidFill>
                  <a:srgbClr val="000000"/>
                </a:solidFill>
                <a:effectLst/>
                <a:latin typeface="Arial" panose="020B0604020202020204" pitchFamily="34" charset="0"/>
              </a:rPr>
              <a:t>0</a:t>
            </a:r>
            <a:r>
              <a:rPr lang="zh-CN" altLang="en-US" b="0" i="0" dirty="0">
                <a:solidFill>
                  <a:srgbClr val="000000"/>
                </a:solidFill>
                <a:effectLst/>
                <a:latin typeface="Arial" panose="020B0604020202020204" pitchFamily="34" charset="0"/>
              </a:rPr>
              <a:t>的低风险评分。利用训练过程中确定的阈值</a:t>
            </a:r>
            <a:r>
              <a:rPr lang="en-US" altLang="zh-CN" b="0" i="0" dirty="0">
                <a:solidFill>
                  <a:srgbClr val="000000"/>
                </a:solidFill>
                <a:effectLst/>
                <a:latin typeface="Arial" panose="020B0604020202020204" pitchFamily="34" charset="0"/>
              </a:rPr>
              <a:t>0.50</a:t>
            </a:r>
            <a:r>
              <a:rPr lang="zh-CN" altLang="en-US" b="0" i="0" dirty="0">
                <a:solidFill>
                  <a:srgbClr val="000000"/>
                </a:solidFill>
                <a:effectLst/>
                <a:latin typeface="Arial" panose="020B0604020202020204" pitchFamily="34" charset="0"/>
              </a:rPr>
              <a:t>，我们的模型获得了</a:t>
            </a:r>
            <a:r>
              <a:rPr lang="en-US" altLang="zh-CN" b="0" i="0" dirty="0">
                <a:solidFill>
                  <a:srgbClr val="000000"/>
                </a:solidFill>
                <a:effectLst/>
                <a:latin typeface="Arial" panose="020B0604020202020204" pitchFamily="34" charset="0"/>
              </a:rPr>
              <a:t>0.17%</a:t>
            </a:r>
            <a:r>
              <a:rPr lang="zh-CN" altLang="en-US" b="0" i="0" dirty="0">
                <a:solidFill>
                  <a:srgbClr val="000000"/>
                </a:solidFill>
                <a:effectLst/>
                <a:latin typeface="Arial" panose="020B0604020202020204" pitchFamily="34" charset="0"/>
              </a:rPr>
              <a:t>的假阳性率</a:t>
            </a:r>
            <a:r>
              <a:rPr lang="en-US" altLang="zh-CN" b="0" i="0" dirty="0">
                <a:solidFill>
                  <a:srgbClr val="000000"/>
                </a:solidFill>
                <a:effectLst/>
                <a:latin typeface="Arial" panose="020B0604020202020204" pitchFamily="34" charset="0"/>
              </a:rPr>
              <a:t>(FPR)</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96.33%</a:t>
            </a:r>
            <a:r>
              <a:rPr lang="zh-CN" altLang="en-US" b="0" i="0" dirty="0">
                <a:solidFill>
                  <a:srgbClr val="000000"/>
                </a:solidFill>
                <a:effectLst/>
                <a:latin typeface="Arial" panose="020B0604020202020204" pitchFamily="34" charset="0"/>
              </a:rPr>
              <a:t>的真阳性率</a:t>
            </a:r>
            <a:r>
              <a:rPr lang="en-US" altLang="zh-CN" b="0" i="0" dirty="0">
                <a:solidFill>
                  <a:srgbClr val="000000"/>
                </a:solidFill>
                <a:effectLst/>
                <a:latin typeface="Arial" panose="020B0604020202020204" pitchFamily="34" charset="0"/>
              </a:rPr>
              <a:t>(TPR)</a:t>
            </a:r>
            <a:r>
              <a:rPr lang="zh-CN" altLang="en-US" b="0" i="0" dirty="0">
                <a:solidFill>
                  <a:srgbClr val="000000"/>
                </a:solidFill>
                <a:effectLst/>
                <a:latin typeface="Arial" panose="020B0604020202020204" pitchFamily="34" charset="0"/>
              </a:rPr>
              <a:t>，总体准确率为</a:t>
            </a:r>
            <a:r>
              <a:rPr lang="en-US" altLang="zh-CN" b="0" i="0" dirty="0">
                <a:solidFill>
                  <a:srgbClr val="000000"/>
                </a:solidFill>
                <a:effectLst/>
                <a:latin typeface="Arial" panose="020B0604020202020204" pitchFamily="34" charset="0"/>
              </a:rPr>
              <a:t>98.83%</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f</a:t>
            </a:r>
            <a:r>
              <a:rPr lang="zh-CN" altLang="en-US" b="0" i="0" dirty="0">
                <a:solidFill>
                  <a:srgbClr val="000000"/>
                </a:solidFill>
                <a:effectLst/>
                <a:latin typeface="Arial" panose="020B0604020202020204" pitchFamily="34" charset="0"/>
              </a:rPr>
              <a:t>评分为</a:t>
            </a:r>
            <a:r>
              <a:rPr lang="en-US" altLang="zh-CN" b="0" i="0" dirty="0">
                <a:solidFill>
                  <a:srgbClr val="000000"/>
                </a:solidFill>
                <a:effectLst/>
                <a:latin typeface="Arial" panose="020B0604020202020204" pitchFamily="34" charset="0"/>
              </a:rPr>
              <a:t>0.98</a:t>
            </a:r>
            <a:r>
              <a:rPr lang="zh-CN" altLang="en-US" b="0" i="0" dirty="0">
                <a:solidFill>
                  <a:srgbClr val="000000"/>
                </a:solidFill>
                <a:effectLst/>
                <a:latin typeface="Arial" panose="020B0604020202020204" pitchFamily="34" charset="0"/>
              </a:rPr>
              <a:t>。我们手动调查了被模型错误分类的脚本。我们发现假阳性样本是由大量下载和执行二进制文件引起的，这与远程感染脚本的行为类似。假阴性样本主要是由于大量使用了通过编程感染功能抽象出来的命令</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如</a:t>
            </a:r>
            <a:r>
              <a:rPr lang="en-US" altLang="zh-CN" b="0" i="0" dirty="0">
                <a:solidFill>
                  <a:srgbClr val="000000"/>
                </a:solidFill>
                <a:effectLst/>
                <a:latin typeface="Arial" panose="020B0604020202020204" pitchFamily="34" charset="0"/>
              </a:rPr>
              <a:t>declare</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continue</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break)</a:t>
            </a:r>
            <a:r>
              <a:rPr lang="zh-CN" altLang="en-US" b="0" i="0" dirty="0">
                <a:solidFill>
                  <a:srgbClr val="000000"/>
                </a:solidFill>
                <a:effectLst/>
                <a:latin typeface="Arial" panose="020B0604020202020204" pitchFamily="34" charset="0"/>
              </a:rPr>
              <a:t>造成的。这种功能允许脚本实现复杂的编程逻辑，而这对远程感染来说不是基本的</a:t>
            </a:r>
            <a:endParaRPr lang="en-US" altLang="zh-CN" b="0" i="0" dirty="0">
              <a:solidFill>
                <a:srgbClr val="000000"/>
              </a:solidFill>
              <a:effectLst/>
              <a:latin typeface="Arial" panose="020B0604020202020204" pitchFamily="34" charset="0"/>
            </a:endParaRPr>
          </a:p>
          <a:p>
            <a:pPr algn="just"/>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此外，我们根据测试集进行模型的受试者工作特征</a:t>
            </a:r>
            <a:r>
              <a:rPr lang="en-US" altLang="zh-CN" b="0" i="0" dirty="0">
                <a:solidFill>
                  <a:srgbClr val="000000"/>
                </a:solidFill>
                <a:effectLst/>
                <a:latin typeface="Arial" panose="020B0604020202020204" pitchFamily="34" charset="0"/>
              </a:rPr>
              <a:t>(ROC)</a:t>
            </a:r>
            <a:r>
              <a:rPr lang="zh-CN" altLang="en-US" b="0" i="0" dirty="0">
                <a:solidFill>
                  <a:srgbClr val="000000"/>
                </a:solidFill>
                <a:effectLst/>
                <a:latin typeface="Arial" panose="020B0604020202020204" pitchFamily="34" charset="0"/>
              </a:rPr>
              <a:t>分析。</a:t>
            </a:r>
            <a:r>
              <a:rPr lang="en-US" altLang="zh-CN" b="0" i="0" dirty="0">
                <a:solidFill>
                  <a:srgbClr val="000000"/>
                </a:solidFill>
                <a:effectLst/>
                <a:latin typeface="Arial" panose="020B0604020202020204" pitchFamily="34" charset="0"/>
              </a:rPr>
              <a:t>ROC</a:t>
            </a:r>
            <a:r>
              <a:rPr lang="zh-CN" altLang="en-US" b="0" i="0" dirty="0">
                <a:solidFill>
                  <a:srgbClr val="000000"/>
                </a:solidFill>
                <a:effectLst/>
                <a:latin typeface="Arial" panose="020B0604020202020204" pitchFamily="34" charset="0"/>
              </a:rPr>
              <a:t>曲线显示</a:t>
            </a:r>
            <a:r>
              <a:rPr lang="en-US" altLang="zh-CN" b="0" i="0" dirty="0">
                <a:solidFill>
                  <a:srgbClr val="000000"/>
                </a:solidFill>
                <a:effectLst/>
                <a:latin typeface="Arial" panose="020B0604020202020204" pitchFamily="34" charset="0"/>
              </a:rPr>
              <a:t>FPR</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TPR</a:t>
            </a:r>
            <a:r>
              <a:rPr lang="zh-CN" altLang="en-US" b="0" i="0" dirty="0">
                <a:solidFill>
                  <a:srgbClr val="000000"/>
                </a:solidFill>
                <a:effectLst/>
                <a:latin typeface="Arial" panose="020B0604020202020204" pitchFamily="34" charset="0"/>
              </a:rPr>
              <a:t>之间的关系。它提供了一种通过</a:t>
            </a:r>
            <a:r>
              <a:rPr lang="en-US" altLang="zh-CN" b="0" i="0" dirty="0">
                <a:solidFill>
                  <a:srgbClr val="000000"/>
                </a:solidFill>
                <a:effectLst/>
                <a:latin typeface="Arial" panose="020B0604020202020204" pitchFamily="34" charset="0"/>
              </a:rPr>
              <a:t>FPR</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TPR</a:t>
            </a:r>
            <a:r>
              <a:rPr lang="zh-CN" altLang="en-US" b="0" i="0" dirty="0">
                <a:solidFill>
                  <a:srgbClr val="000000"/>
                </a:solidFill>
                <a:effectLst/>
                <a:latin typeface="Arial" panose="020B0604020202020204" pitchFamily="34" charset="0"/>
              </a:rPr>
              <a:t>之间的权衡来评估模型性能的方法。在我们的案例中，如图</a:t>
            </a:r>
            <a:r>
              <a:rPr lang="en-US" altLang="zh-CN" b="0" i="0" dirty="0">
                <a:solidFill>
                  <a:srgbClr val="000000"/>
                </a:solidFill>
                <a:effectLst/>
                <a:latin typeface="Arial" panose="020B0604020202020204" pitchFamily="34" charset="0"/>
              </a:rPr>
              <a:t>9(b)</a:t>
            </a:r>
            <a:r>
              <a:rPr lang="zh-CN" altLang="en-US" b="0" i="0" dirty="0">
                <a:solidFill>
                  <a:srgbClr val="000000"/>
                </a:solidFill>
                <a:effectLst/>
                <a:latin typeface="Arial" panose="020B0604020202020204" pitchFamily="34" charset="0"/>
              </a:rPr>
              <a:t>所示的</a:t>
            </a:r>
            <a:r>
              <a:rPr lang="en-US" altLang="zh-CN" b="0" i="0" dirty="0">
                <a:solidFill>
                  <a:srgbClr val="000000"/>
                </a:solidFill>
                <a:effectLst/>
                <a:latin typeface="Arial" panose="020B0604020202020204" pitchFamily="34" charset="0"/>
              </a:rPr>
              <a:t>ROC</a:t>
            </a:r>
            <a:r>
              <a:rPr lang="zh-CN" altLang="en-US" b="0" i="0" dirty="0">
                <a:solidFill>
                  <a:srgbClr val="000000"/>
                </a:solidFill>
                <a:effectLst/>
                <a:latin typeface="Arial" panose="020B0604020202020204" pitchFamily="34" charset="0"/>
              </a:rPr>
              <a:t>曲线表明，当</a:t>
            </a:r>
            <a:r>
              <a:rPr lang="en-US" altLang="zh-CN" b="0" i="0" dirty="0">
                <a:solidFill>
                  <a:srgbClr val="000000"/>
                </a:solidFill>
                <a:effectLst/>
                <a:latin typeface="Arial" panose="020B0604020202020204" pitchFamily="34" charset="0"/>
              </a:rPr>
              <a:t>FPR</a:t>
            </a:r>
            <a:r>
              <a:rPr lang="zh-CN" altLang="en-US" b="0" i="0" dirty="0">
                <a:solidFill>
                  <a:srgbClr val="000000"/>
                </a:solidFill>
                <a:effectLst/>
                <a:latin typeface="Arial" panose="020B0604020202020204" pitchFamily="34" charset="0"/>
              </a:rPr>
              <a:t>仍然很低时，</a:t>
            </a:r>
            <a:r>
              <a:rPr lang="en-US" altLang="zh-CN" b="0" i="0" dirty="0">
                <a:solidFill>
                  <a:srgbClr val="000000"/>
                </a:solidFill>
                <a:effectLst/>
                <a:latin typeface="Arial" panose="020B0604020202020204" pitchFamily="34" charset="0"/>
              </a:rPr>
              <a:t>TPR</a:t>
            </a:r>
            <a:r>
              <a:rPr lang="zh-CN" altLang="en-US" b="0" i="0" dirty="0">
                <a:solidFill>
                  <a:srgbClr val="000000"/>
                </a:solidFill>
                <a:effectLst/>
                <a:latin typeface="Arial" panose="020B0604020202020204" pitchFamily="34" charset="0"/>
              </a:rPr>
              <a:t>迅速增长。我们模型的曲线下面积</a:t>
            </a:r>
            <a:r>
              <a:rPr lang="en-US" altLang="zh-CN" b="0" i="0" dirty="0">
                <a:solidFill>
                  <a:srgbClr val="000000"/>
                </a:solidFill>
                <a:effectLst/>
                <a:latin typeface="Arial" panose="020B0604020202020204" pitchFamily="34" charset="0"/>
              </a:rPr>
              <a:t>(AUC)</a:t>
            </a:r>
            <a:r>
              <a:rPr lang="zh-CN" altLang="en-US" b="0" i="0" dirty="0">
                <a:solidFill>
                  <a:srgbClr val="000000"/>
                </a:solidFill>
                <a:effectLst/>
                <a:latin typeface="Arial" panose="020B0604020202020204" pitchFamily="34" charset="0"/>
              </a:rPr>
              <a:t>为</a:t>
            </a:r>
            <a:r>
              <a:rPr lang="en-US" altLang="zh-CN" b="0" i="0" dirty="0">
                <a:solidFill>
                  <a:srgbClr val="000000"/>
                </a:solidFill>
                <a:effectLst/>
                <a:latin typeface="Arial" panose="020B0604020202020204" pitchFamily="34" charset="0"/>
              </a:rPr>
              <a:t>0.973</a:t>
            </a:r>
            <a:r>
              <a:rPr lang="zh-CN" altLang="en-US" b="0" i="0" dirty="0">
                <a:solidFill>
                  <a:srgbClr val="000000"/>
                </a:solidFill>
                <a:effectLst/>
                <a:latin typeface="Arial" panose="020B0604020202020204" pitchFamily="34" charset="0"/>
              </a:rPr>
              <a:t>，这表明假阳性和假阴性之间有很好的平衡</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33</a:t>
            </a:fld>
            <a:endParaRPr kumimoji="1" lang="zh-CN" altLang="en-US"/>
          </a:p>
        </p:txBody>
      </p:sp>
    </p:spTree>
    <p:extLst>
      <p:ext uri="{BB962C8B-B14F-4D97-AF65-F5344CB8AC3E}">
        <p14:creationId xmlns:p14="http://schemas.microsoft.com/office/powerpoint/2010/main" val="2151050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b="0" i="0" dirty="0">
                <a:solidFill>
                  <a:srgbClr val="000000"/>
                </a:solidFill>
                <a:effectLst/>
                <a:latin typeface="Arial" panose="020B0604020202020204" pitchFamily="34" charset="0"/>
              </a:rPr>
              <a:t>4.3.3</a:t>
            </a:r>
            <a:r>
              <a:rPr lang="zh-CN" altLang="en-US" b="0" i="0" dirty="0">
                <a:solidFill>
                  <a:srgbClr val="000000"/>
                </a:solidFill>
                <a:effectLst/>
                <a:latin typeface="Arial" panose="020B0604020202020204" pitchFamily="34" charset="0"/>
              </a:rPr>
              <a:t>对真实设备性能和功能的影响。在本实验中，我们评估了我们的感染检测器在三种流行的物联网平台上带来的性能影响和功能影响，分别代表低端、中端和高端物联网平台</a:t>
            </a:r>
            <a:endParaRPr lang="en-US" altLang="zh-CN" b="0" i="0" dirty="0">
              <a:solidFill>
                <a:srgbClr val="000000"/>
              </a:solidFill>
              <a:effectLst/>
              <a:latin typeface="Arial" panose="020B0604020202020204" pitchFamily="34" charset="0"/>
            </a:endParaRPr>
          </a:p>
          <a:p>
            <a:pPr algn="just"/>
            <a:r>
              <a:rPr lang="en-US" altLang="zh-CN" b="0" i="0" dirty="0">
                <a:solidFill>
                  <a:srgbClr val="000000"/>
                </a:solidFill>
                <a:effectLst/>
                <a:latin typeface="Arial" panose="020B0604020202020204" pitchFamily="34" charset="0"/>
              </a:rPr>
              <a:t>D-Link DCS-932L IP</a:t>
            </a:r>
            <a:r>
              <a:rPr lang="zh-CN" altLang="en-US" b="0" i="0" dirty="0">
                <a:solidFill>
                  <a:srgbClr val="000000"/>
                </a:solidFill>
                <a:effectLst/>
                <a:latin typeface="Arial" panose="020B0604020202020204" pitchFamily="34" charset="0"/>
              </a:rPr>
              <a:t>摄像头</a:t>
            </a:r>
            <a:r>
              <a:rPr lang="en-US" altLang="zh-CN" b="0" i="0" dirty="0">
                <a:solidFill>
                  <a:srgbClr val="000000"/>
                </a:solidFill>
                <a:effectLst/>
                <a:latin typeface="Arial" panose="020B0604020202020204" pitchFamily="34" charset="0"/>
              </a:rPr>
              <a:t>(DCS-932L)</a:t>
            </a:r>
            <a:r>
              <a:rPr lang="zh-CN" altLang="en-US" b="0" i="0" dirty="0">
                <a:solidFill>
                  <a:srgbClr val="000000"/>
                </a:solidFill>
                <a:effectLst/>
                <a:latin typeface="Arial" panose="020B0604020202020204" pitchFamily="34" charset="0"/>
              </a:rPr>
              <a:t>，配备</a:t>
            </a:r>
            <a:r>
              <a:rPr lang="en-US" altLang="zh-CN" b="0" i="0" dirty="0">
                <a:solidFill>
                  <a:srgbClr val="000000"/>
                </a:solidFill>
                <a:effectLst/>
                <a:latin typeface="Arial" panose="020B0604020202020204" pitchFamily="34" charset="0"/>
              </a:rPr>
              <a:t>MIPS 24KEc</a:t>
            </a:r>
            <a:r>
              <a:rPr lang="zh-CN" altLang="en-US" b="0" i="0" dirty="0">
                <a:solidFill>
                  <a:srgbClr val="000000"/>
                </a:solidFill>
                <a:effectLst/>
                <a:latin typeface="Arial" panose="020B0604020202020204" pitchFamily="34" charset="0"/>
              </a:rPr>
              <a:t>处理器，</a:t>
            </a:r>
            <a:r>
              <a:rPr lang="en-US" altLang="zh-CN" b="0" i="0" dirty="0">
                <a:solidFill>
                  <a:srgbClr val="000000"/>
                </a:solidFill>
                <a:effectLst/>
                <a:latin typeface="Arial" panose="020B0604020202020204" pitchFamily="34" charset="0"/>
              </a:rPr>
              <a:t>32MB SDRAM</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4MB</a:t>
            </a:r>
            <a:r>
              <a:rPr lang="zh-CN" altLang="en-US" b="0" i="0" dirty="0">
                <a:solidFill>
                  <a:srgbClr val="000000"/>
                </a:solidFill>
                <a:effectLst/>
                <a:latin typeface="Arial" panose="020B0604020202020204" pitchFamily="34" charset="0"/>
              </a:rPr>
              <a:t>闪存，代表低端、资源受限的平台</a:t>
            </a:r>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树莓派计算模型</a:t>
            </a:r>
            <a:r>
              <a:rPr lang="en-US" altLang="zh-CN" b="0" i="0" dirty="0">
                <a:solidFill>
                  <a:srgbClr val="000000"/>
                </a:solidFill>
                <a:effectLst/>
                <a:latin typeface="Arial" panose="020B0604020202020204" pitchFamily="34" charset="0"/>
              </a:rPr>
              <a:t>3 (CM3)</a:t>
            </a:r>
            <a:r>
              <a:rPr lang="zh-CN" altLang="en-US" b="0" i="0" dirty="0">
                <a:solidFill>
                  <a:srgbClr val="000000"/>
                </a:solidFill>
                <a:effectLst/>
                <a:latin typeface="Arial" panose="020B0604020202020204" pitchFamily="34" charset="0"/>
              </a:rPr>
              <a:t>，搭载</a:t>
            </a:r>
            <a:r>
              <a:rPr lang="en-US" altLang="zh-CN" b="0" i="0" dirty="0">
                <a:solidFill>
                  <a:srgbClr val="000000"/>
                </a:solidFill>
                <a:effectLst/>
                <a:latin typeface="Arial" panose="020B0604020202020204" pitchFamily="34" charset="0"/>
              </a:rPr>
              <a:t>ARM Cortex-A53</a:t>
            </a:r>
            <a:r>
              <a:rPr lang="zh-CN" altLang="en-US" b="0" i="0" dirty="0">
                <a:solidFill>
                  <a:srgbClr val="000000"/>
                </a:solidFill>
                <a:effectLst/>
                <a:latin typeface="Arial" panose="020B0604020202020204" pitchFamily="34" charset="0"/>
              </a:rPr>
              <a:t>四核处理器，</a:t>
            </a:r>
            <a:r>
              <a:rPr lang="en-US" altLang="zh-CN" b="0" i="0" dirty="0">
                <a:solidFill>
                  <a:srgbClr val="000000"/>
                </a:solidFill>
                <a:effectLst/>
                <a:latin typeface="Arial" panose="020B0604020202020204" pitchFamily="34" charset="0"/>
              </a:rPr>
              <a:t>1GB DRAM, 8GB microSD</a:t>
            </a:r>
            <a:r>
              <a:rPr lang="zh-CN" altLang="en-US" b="0" i="0" dirty="0">
                <a:solidFill>
                  <a:srgbClr val="000000"/>
                </a:solidFill>
                <a:effectLst/>
                <a:latin typeface="Arial" panose="020B0604020202020204" pitchFamily="34" charset="0"/>
              </a:rPr>
              <a:t>卡，是一个中端通用多用途平台</a:t>
            </a:r>
            <a:endParaRPr lang="en-US" altLang="zh-CN" b="0" i="0" dirty="0">
              <a:solidFill>
                <a:srgbClr val="000000"/>
              </a:solidFill>
              <a:effectLst/>
              <a:latin typeface="Arial" panose="020B0604020202020204" pitchFamily="34" charset="0"/>
            </a:endParaRPr>
          </a:p>
          <a:p>
            <a:pPr algn="just"/>
            <a:r>
              <a:rPr lang="en-US" altLang="zh-CN" b="0" i="0" dirty="0" err="1">
                <a:solidFill>
                  <a:srgbClr val="000000"/>
                </a:solidFill>
                <a:effectLst/>
                <a:latin typeface="Arial" panose="020B0604020202020204" pitchFamily="34" charset="0"/>
              </a:rPr>
              <a:t>SolidRun</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HummingBoard</a:t>
            </a:r>
            <a:r>
              <a:rPr lang="en-US" altLang="zh-CN" b="0" i="0" dirty="0">
                <a:solidFill>
                  <a:srgbClr val="000000"/>
                </a:solidFill>
                <a:effectLst/>
                <a:latin typeface="Arial" panose="020B0604020202020204" pitchFamily="34" charset="0"/>
              </a:rPr>
              <a:t> Edge (HBE)</a:t>
            </a:r>
            <a:r>
              <a:rPr lang="zh-CN" altLang="en-US" b="0" i="0" dirty="0">
                <a:solidFill>
                  <a:srgbClr val="000000"/>
                </a:solidFill>
                <a:effectLst/>
                <a:latin typeface="Arial" panose="020B0604020202020204" pitchFamily="34" charset="0"/>
              </a:rPr>
              <a:t>，配备</a:t>
            </a:r>
            <a:r>
              <a:rPr lang="en-US" altLang="zh-CN" b="0" i="0" dirty="0">
                <a:solidFill>
                  <a:srgbClr val="000000"/>
                </a:solidFill>
                <a:effectLst/>
                <a:latin typeface="Arial" panose="020B0604020202020204" pitchFamily="34" charset="0"/>
              </a:rPr>
              <a:t>ARM CortexA9</a:t>
            </a:r>
            <a:r>
              <a:rPr lang="zh-CN" altLang="en-US" b="0" i="0" dirty="0">
                <a:solidFill>
                  <a:srgbClr val="000000"/>
                </a:solidFill>
                <a:effectLst/>
                <a:latin typeface="Arial" panose="020B0604020202020204" pitchFamily="34" charset="0"/>
              </a:rPr>
              <a:t>四核处理器，</a:t>
            </a:r>
            <a:r>
              <a:rPr lang="en-US" altLang="zh-CN" b="0" i="0" dirty="0">
                <a:solidFill>
                  <a:srgbClr val="000000"/>
                </a:solidFill>
                <a:effectLst/>
                <a:latin typeface="Arial" panose="020B0604020202020204" pitchFamily="34" charset="0"/>
              </a:rPr>
              <a:t>2GB DRAM</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16GB micro-SD</a:t>
            </a:r>
            <a:r>
              <a:rPr lang="zh-CN" altLang="en-US" b="0" i="0" dirty="0">
                <a:solidFill>
                  <a:srgbClr val="000000"/>
                </a:solidFill>
                <a:effectLst/>
                <a:latin typeface="Arial" panose="020B0604020202020204" pitchFamily="34" charset="0"/>
              </a:rPr>
              <a:t>卡，代表高端、强大的计算平台</a:t>
            </a:r>
            <a:endParaRPr lang="en-US" altLang="zh-CN" b="0" i="0" dirty="0">
              <a:solidFill>
                <a:srgbClr val="000000"/>
              </a:solidFill>
              <a:effectLst/>
              <a:latin typeface="Arial" panose="020B0604020202020204" pitchFamily="34" charset="0"/>
            </a:endParaRPr>
          </a:p>
          <a:p>
            <a:pPr algn="just"/>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我们在</a:t>
            </a:r>
            <a:r>
              <a:rPr lang="en-US" altLang="zh-CN" b="0" i="0" dirty="0">
                <a:solidFill>
                  <a:srgbClr val="000000"/>
                </a:solidFill>
                <a:effectLst/>
                <a:latin typeface="Arial" panose="020B0604020202020204" pitchFamily="34" charset="0"/>
              </a:rPr>
              <a:t>DCS-932L</a:t>
            </a:r>
            <a:r>
              <a:rPr lang="zh-CN" altLang="en-US" b="0" i="0" dirty="0">
                <a:solidFill>
                  <a:srgbClr val="000000"/>
                </a:solidFill>
                <a:effectLst/>
                <a:latin typeface="Arial" panose="020B0604020202020204" pitchFamily="34" charset="0"/>
              </a:rPr>
              <a:t>上安装了</a:t>
            </a:r>
            <a:r>
              <a:rPr lang="en-US" altLang="zh-CN" b="0" i="0" dirty="0" err="1">
                <a:solidFill>
                  <a:srgbClr val="000000"/>
                </a:solidFill>
                <a:effectLst/>
                <a:latin typeface="Arial" panose="020B0604020202020204" pitchFamily="34" charset="0"/>
              </a:rPr>
              <a:t>OpenWrt</a:t>
            </a:r>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CM3</a:t>
            </a:r>
            <a:r>
              <a:rPr lang="zh-CN" altLang="en-US" b="0" i="0" dirty="0">
                <a:solidFill>
                  <a:srgbClr val="000000"/>
                </a:solidFill>
                <a:effectLst/>
                <a:latin typeface="Arial" panose="020B0604020202020204" pitchFamily="34" charset="0"/>
              </a:rPr>
              <a:t>上安装了</a:t>
            </a:r>
            <a:r>
              <a:rPr lang="en-US" altLang="zh-CN" b="0" i="0" dirty="0">
                <a:solidFill>
                  <a:srgbClr val="000000"/>
                </a:solidFill>
                <a:effectLst/>
                <a:latin typeface="Arial" panose="020B0604020202020204" pitchFamily="34" charset="0"/>
              </a:rPr>
              <a:t>Raspbian</a:t>
            </a:r>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HBE</a:t>
            </a:r>
            <a:r>
              <a:rPr lang="zh-CN" altLang="en-US" b="0" i="0" dirty="0">
                <a:solidFill>
                  <a:srgbClr val="000000"/>
                </a:solidFill>
                <a:effectLst/>
                <a:latin typeface="Arial" panose="020B0604020202020204" pitchFamily="34" charset="0"/>
              </a:rPr>
              <a:t>上安装了</a:t>
            </a:r>
            <a:r>
              <a:rPr lang="en-US" altLang="zh-CN" b="0" i="0" dirty="0">
                <a:solidFill>
                  <a:srgbClr val="000000"/>
                </a:solidFill>
                <a:effectLst/>
                <a:latin typeface="Arial" panose="020B0604020202020204" pitchFamily="34" charset="0"/>
              </a:rPr>
              <a:t>Debian</a:t>
            </a:r>
            <a:r>
              <a:rPr lang="zh-CN" altLang="en-US" b="0" i="0" dirty="0">
                <a:solidFill>
                  <a:srgbClr val="000000"/>
                </a:solidFill>
                <a:effectLst/>
                <a:latin typeface="Arial" panose="020B0604020202020204" pitchFamily="34" charset="0"/>
              </a:rPr>
              <a:t>。所有这些</a:t>
            </a:r>
            <a:r>
              <a:rPr lang="en-US" altLang="zh-CN" b="0" i="0" dirty="0">
                <a:solidFill>
                  <a:srgbClr val="000000"/>
                </a:solidFill>
                <a:effectLst/>
                <a:latin typeface="Arial" panose="020B0604020202020204" pitchFamily="34" charset="0"/>
              </a:rPr>
              <a:t>Linux</a:t>
            </a:r>
            <a:r>
              <a:rPr lang="zh-CN" altLang="en-US" b="0" i="0" dirty="0">
                <a:solidFill>
                  <a:srgbClr val="000000"/>
                </a:solidFill>
                <a:effectLst/>
                <a:latin typeface="Arial" panose="020B0604020202020204" pitchFamily="34" charset="0"/>
              </a:rPr>
              <a:t>版本都分别得到了设备厂商的官方支持。此外，我们在三个设备上安装和运行了不同的应用程序，以模拟常规工作负载。我们在</a:t>
            </a:r>
            <a:r>
              <a:rPr lang="en-US" altLang="zh-CN" b="0" i="0" dirty="0">
                <a:solidFill>
                  <a:srgbClr val="000000"/>
                </a:solidFill>
                <a:effectLst/>
                <a:latin typeface="Arial" panose="020B0604020202020204" pitchFamily="34" charset="0"/>
              </a:rPr>
              <a:t>DCS-932L</a:t>
            </a:r>
            <a:r>
              <a:rPr lang="zh-CN" altLang="en-US" b="0" i="0" dirty="0">
                <a:solidFill>
                  <a:srgbClr val="000000"/>
                </a:solidFill>
                <a:effectLst/>
                <a:latin typeface="Arial" panose="020B0604020202020204" pitchFamily="34" charset="0"/>
              </a:rPr>
              <a:t>上安装了光传感器</a:t>
            </a:r>
            <a:r>
              <a:rPr lang="en-US" altLang="zh-CN" b="0" i="0" dirty="0">
                <a:solidFill>
                  <a:srgbClr val="000000"/>
                </a:solidFill>
                <a:effectLst/>
                <a:latin typeface="Arial" panose="020B0604020202020204" pitchFamily="34" charset="0"/>
              </a:rPr>
              <a:t>[32]</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MJPGE</a:t>
            </a:r>
            <a:r>
              <a:rPr lang="zh-CN" altLang="en-US" b="0" i="0" dirty="0">
                <a:solidFill>
                  <a:srgbClr val="000000"/>
                </a:solidFill>
                <a:effectLst/>
                <a:latin typeface="Arial" panose="020B0604020202020204" pitchFamily="34" charset="0"/>
              </a:rPr>
              <a:t>流</a:t>
            </a:r>
            <a:r>
              <a:rPr lang="en-US" altLang="zh-CN" b="0" i="0" dirty="0">
                <a:solidFill>
                  <a:srgbClr val="000000"/>
                </a:solidFill>
                <a:effectLst/>
                <a:latin typeface="Arial" panose="020B0604020202020204" pitchFamily="34" charset="0"/>
              </a:rPr>
              <a:t>[41]</a:t>
            </a:r>
            <a:r>
              <a:rPr lang="zh-CN" altLang="en-US" b="0" i="0" dirty="0">
                <a:solidFill>
                  <a:srgbClr val="000000"/>
                </a:solidFill>
                <a:effectLst/>
                <a:latin typeface="Arial" panose="020B0604020202020204" pitchFamily="34" charset="0"/>
              </a:rPr>
              <a:t>包，使其能够连续捕获帧并发送到远程接收器。我们在</a:t>
            </a:r>
            <a:r>
              <a:rPr lang="en-US" altLang="zh-CN" b="0" i="0" dirty="0">
                <a:solidFill>
                  <a:srgbClr val="000000"/>
                </a:solidFill>
                <a:effectLst/>
                <a:latin typeface="Arial" panose="020B0604020202020204" pitchFamily="34" charset="0"/>
              </a:rPr>
              <a:t>CM3</a:t>
            </a:r>
            <a:r>
              <a:rPr lang="zh-CN" altLang="en-US" b="0" i="0" dirty="0">
                <a:solidFill>
                  <a:srgbClr val="000000"/>
                </a:solidFill>
                <a:effectLst/>
                <a:latin typeface="Arial" panose="020B0604020202020204" pitchFamily="34" charset="0"/>
              </a:rPr>
              <a:t>上安装了运动包</a:t>
            </a:r>
            <a:r>
              <a:rPr lang="en-US" altLang="zh-CN" b="0" i="0" dirty="0">
                <a:solidFill>
                  <a:srgbClr val="000000"/>
                </a:solidFill>
                <a:effectLst/>
                <a:latin typeface="Arial" panose="020B0604020202020204" pitchFamily="34" charset="0"/>
              </a:rPr>
              <a:t>[42]</a:t>
            </a:r>
            <a:r>
              <a:rPr lang="zh-CN" altLang="en-US" b="0" i="0" dirty="0">
                <a:solidFill>
                  <a:srgbClr val="000000"/>
                </a:solidFill>
                <a:effectLst/>
                <a:latin typeface="Arial" panose="020B0604020202020204" pitchFamily="34" charset="0"/>
              </a:rPr>
              <a:t>，使其可以作为数字录像机</a:t>
            </a:r>
            <a:r>
              <a:rPr lang="en-US" altLang="zh-CN" b="0" i="0" dirty="0">
                <a:solidFill>
                  <a:srgbClr val="000000"/>
                </a:solidFill>
                <a:effectLst/>
                <a:latin typeface="Arial" panose="020B0604020202020204" pitchFamily="34" charset="0"/>
              </a:rPr>
              <a:t>(DVR)</a:t>
            </a:r>
            <a:r>
              <a:rPr lang="zh-CN" altLang="en-US" b="0" i="0" dirty="0">
                <a:solidFill>
                  <a:srgbClr val="000000"/>
                </a:solidFill>
                <a:effectLst/>
                <a:latin typeface="Arial" panose="020B0604020202020204" pitchFamily="34" charset="0"/>
              </a:rPr>
              <a:t>工作。我们将</a:t>
            </a:r>
            <a:r>
              <a:rPr lang="en-US" altLang="zh-CN" b="0" i="0" dirty="0">
                <a:solidFill>
                  <a:srgbClr val="000000"/>
                </a:solidFill>
                <a:effectLst/>
                <a:latin typeface="Arial" panose="020B0604020202020204" pitchFamily="34" charset="0"/>
              </a:rPr>
              <a:t>HBE</a:t>
            </a:r>
            <a:r>
              <a:rPr lang="zh-CN" altLang="en-US" b="0" i="0" dirty="0">
                <a:solidFill>
                  <a:srgbClr val="000000"/>
                </a:solidFill>
                <a:effectLst/>
                <a:latin typeface="Arial" panose="020B0604020202020204" pitchFamily="34" charset="0"/>
              </a:rPr>
              <a:t>配置为转发网络流量的边缘节点。作为基准，我们首先设置所有没有感染检测器的设备，并观察</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和内存使用情况。作为比较，我们在设备中安装了感染检测器，并再次观察</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和内存的使用情况</a:t>
            </a:r>
            <a:endParaRPr lang="en-US" altLang="zh-CN" b="0" i="0" dirty="0">
              <a:solidFill>
                <a:srgbClr val="000000"/>
              </a:solidFill>
              <a:effectLst/>
              <a:latin typeface="Arial" panose="020B0604020202020204" pitchFamily="34" charset="0"/>
            </a:endParaRPr>
          </a:p>
          <a:p>
            <a:pPr algn="just"/>
            <a:endParaRPr lang="zh-CN" altLang="en-US" b="0" i="0" dirty="0">
              <a:solidFill>
                <a:srgbClr val="000000"/>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34</a:t>
            </a:fld>
            <a:endParaRPr kumimoji="1" lang="zh-CN" altLang="en-US"/>
          </a:p>
        </p:txBody>
      </p:sp>
    </p:spTree>
    <p:extLst>
      <p:ext uri="{BB962C8B-B14F-4D97-AF65-F5344CB8AC3E}">
        <p14:creationId xmlns:p14="http://schemas.microsoft.com/office/powerpoint/2010/main" val="2405834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性能影响。我们使用一分钟内的平均</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负载</a:t>
            </a:r>
            <a:r>
              <a:rPr lang="en-US" altLang="zh-CN" b="0" i="0" dirty="0">
                <a:solidFill>
                  <a:srgbClr val="000000"/>
                </a:solidFill>
                <a:effectLst/>
                <a:latin typeface="Arial" panose="020B0604020202020204" pitchFamily="34" charset="0"/>
              </a:rPr>
              <a:t>[22]</a:t>
            </a:r>
            <a:r>
              <a:rPr lang="zh-CN" altLang="en-US" b="0" i="0" dirty="0">
                <a:solidFill>
                  <a:srgbClr val="000000"/>
                </a:solidFill>
                <a:effectLst/>
                <a:latin typeface="Arial" panose="020B0604020202020204" pitchFamily="34" charset="0"/>
              </a:rPr>
              <a:t>来量化</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开销。</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平均负载指标表示最近一段时间内活动进程的队列总长度</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例如，在我们的实验中为一分钟</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。如果这个数字大于</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，则意味着队列中平均至少有一个活动进程在等待使用</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。相反，如果这个数字小于</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，就意味着等待使用</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的队列中平均只有一个活动进程。我们使用</a:t>
            </a:r>
            <a:r>
              <a:rPr lang="en-US" altLang="zh-CN" b="0" i="0" dirty="0">
                <a:solidFill>
                  <a:srgbClr val="000000"/>
                </a:solidFill>
                <a:effectLst/>
                <a:latin typeface="Arial" panose="020B0604020202020204" pitchFamily="34" charset="0"/>
              </a:rPr>
              <a:t>top</a:t>
            </a:r>
            <a:r>
              <a:rPr lang="zh-CN" altLang="en-US" b="0" i="0" dirty="0">
                <a:solidFill>
                  <a:srgbClr val="000000"/>
                </a:solidFill>
                <a:effectLst/>
                <a:latin typeface="Arial" panose="020B0604020202020204" pitchFamily="34" charset="0"/>
              </a:rPr>
              <a:t>报告的“</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平均负载”值作为设备的</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平均负载。图</a:t>
            </a:r>
            <a:r>
              <a:rPr lang="en-US" altLang="zh-CN" b="0" i="0" dirty="0">
                <a:solidFill>
                  <a:srgbClr val="000000"/>
                </a:solidFill>
                <a:effectLst/>
                <a:latin typeface="Arial" panose="020B0604020202020204" pitchFamily="34" charset="0"/>
              </a:rPr>
              <a:t>10(a)</a:t>
            </a:r>
            <a:r>
              <a:rPr lang="zh-CN" altLang="en-US" b="0" i="0" dirty="0">
                <a:solidFill>
                  <a:srgbClr val="000000"/>
                </a:solidFill>
                <a:effectLst/>
                <a:latin typeface="Arial" panose="020B0604020202020204" pitchFamily="34" charset="0"/>
              </a:rPr>
              <a:t>为设备在没有人工交互的情况下运行的结果，图</a:t>
            </a:r>
            <a:r>
              <a:rPr lang="en-US" altLang="zh-CN" b="0" i="0" dirty="0">
                <a:solidFill>
                  <a:srgbClr val="000000"/>
                </a:solidFill>
                <a:effectLst/>
                <a:latin typeface="Arial" panose="020B0604020202020204" pitchFamily="34" charset="0"/>
              </a:rPr>
              <a:t>10(b)</a:t>
            </a:r>
            <a:r>
              <a:rPr lang="zh-CN" altLang="en-US" b="0" i="0" dirty="0">
                <a:solidFill>
                  <a:srgbClr val="000000"/>
                </a:solidFill>
                <a:effectLst/>
                <a:latin typeface="Arial" panose="020B0604020202020204" pitchFamily="34" charset="0"/>
              </a:rPr>
              <a:t>为用户登录系统并进行常规操作</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如复制文件、删除文件、打开文件等</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的结果。在第一种场景中，感染检测器为</a:t>
            </a:r>
            <a:r>
              <a:rPr lang="en-US" altLang="zh-CN" b="0" i="0" dirty="0">
                <a:solidFill>
                  <a:srgbClr val="000000"/>
                </a:solidFill>
                <a:effectLst/>
                <a:latin typeface="Arial" panose="020B0604020202020204" pitchFamily="34" charset="0"/>
              </a:rPr>
              <a:t>DCS-932L</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CM3</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HBE</a:t>
            </a:r>
            <a:r>
              <a:rPr lang="zh-CN" altLang="en-US" b="0" i="0" dirty="0">
                <a:solidFill>
                  <a:srgbClr val="000000"/>
                </a:solidFill>
                <a:effectLst/>
                <a:latin typeface="Arial" panose="020B0604020202020204" pitchFamily="34" charset="0"/>
              </a:rPr>
              <a:t>分别引入</a:t>
            </a:r>
            <a:r>
              <a:rPr lang="en-US" altLang="zh-CN" b="0" i="0" dirty="0">
                <a:solidFill>
                  <a:srgbClr val="000000"/>
                </a:solidFill>
                <a:effectLst/>
                <a:latin typeface="Arial" panose="020B0604020202020204" pitchFamily="34" charset="0"/>
              </a:rPr>
              <a:t>3.73%</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3.61%</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3.85%</a:t>
            </a:r>
            <a:r>
              <a:rPr lang="zh-CN" altLang="en-US" b="0" i="0" dirty="0">
                <a:solidFill>
                  <a:srgbClr val="000000"/>
                </a:solidFill>
                <a:effectLst/>
                <a:latin typeface="Arial" panose="020B0604020202020204" pitchFamily="34" charset="0"/>
              </a:rPr>
              <a:t>的平均</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负载。在第二种场景中，感染检测器为</a:t>
            </a:r>
            <a:r>
              <a:rPr lang="en-US" altLang="zh-CN" b="0" i="0" dirty="0">
                <a:solidFill>
                  <a:srgbClr val="000000"/>
                </a:solidFill>
                <a:effectLst/>
                <a:latin typeface="Arial" panose="020B0604020202020204" pitchFamily="34" charset="0"/>
              </a:rPr>
              <a:t>DCS-932L</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CM3</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HBE</a:t>
            </a:r>
            <a:r>
              <a:rPr lang="zh-CN" altLang="en-US" b="0" i="0" dirty="0">
                <a:solidFill>
                  <a:srgbClr val="000000"/>
                </a:solidFill>
                <a:effectLst/>
                <a:latin typeface="Arial" panose="020B0604020202020204" pitchFamily="34" charset="0"/>
              </a:rPr>
              <a:t>引入的平均</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负载分别为</a:t>
            </a:r>
            <a:r>
              <a:rPr lang="en-US" altLang="zh-CN" b="0" i="0" dirty="0">
                <a:solidFill>
                  <a:srgbClr val="000000"/>
                </a:solidFill>
                <a:effectLst/>
                <a:latin typeface="Arial" panose="020B0604020202020204" pitchFamily="34" charset="0"/>
              </a:rPr>
              <a:t>1.73%</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2.20%</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2.54%</a:t>
            </a:r>
            <a:r>
              <a:rPr lang="zh-CN" altLang="en-US" b="0" i="0" dirty="0">
                <a:solidFill>
                  <a:srgbClr val="000000"/>
                </a:solidFill>
                <a:effectLst/>
                <a:latin typeface="Arial" panose="020B0604020202020204" pitchFamily="34" charset="0"/>
              </a:rPr>
              <a:t>。在这两种场景中，感染检测器引入的</a:t>
            </a:r>
            <a:r>
              <a:rPr lang="en-US" altLang="zh-CN" b="0" i="0" dirty="0">
                <a:solidFill>
                  <a:srgbClr val="000000"/>
                </a:solidFill>
                <a:effectLst/>
                <a:latin typeface="Arial" panose="020B0604020202020204" pitchFamily="34" charset="0"/>
              </a:rPr>
              <a:t>CPU</a:t>
            </a:r>
            <a:r>
              <a:rPr lang="zh-CN" altLang="en-US" b="0" i="0" dirty="0">
                <a:solidFill>
                  <a:srgbClr val="000000"/>
                </a:solidFill>
                <a:effectLst/>
                <a:latin typeface="Arial" panose="020B0604020202020204" pitchFamily="34" charset="0"/>
              </a:rPr>
              <a:t>平均负载不超过</a:t>
            </a:r>
            <a:r>
              <a:rPr lang="en-US" altLang="zh-CN" b="0" i="0" dirty="0">
                <a:solidFill>
                  <a:srgbClr val="000000"/>
                </a:solidFill>
                <a:effectLst/>
                <a:latin typeface="Arial" panose="020B0604020202020204" pitchFamily="34" charset="0"/>
              </a:rPr>
              <a:t>3.85%</a:t>
            </a:r>
            <a:r>
              <a:rPr lang="zh-CN" altLang="en-US" b="0" i="0" dirty="0">
                <a:solidFill>
                  <a:srgbClr val="000000"/>
                </a:solidFill>
                <a:effectLst/>
                <a:latin typeface="Arial" panose="020B0604020202020204" pitchFamily="34" charset="0"/>
              </a:rPr>
              <a:t>，这意味着由于感染检测器，活动进程等待队列的长度平均只增加</a:t>
            </a:r>
            <a:r>
              <a:rPr lang="en-US" altLang="zh-CN" b="0" i="0" dirty="0">
                <a:solidFill>
                  <a:srgbClr val="000000"/>
                </a:solidFill>
                <a:effectLst/>
                <a:latin typeface="Arial" panose="020B0604020202020204" pitchFamily="34" charset="0"/>
              </a:rPr>
              <a:t>3.85%</a:t>
            </a:r>
          </a:p>
          <a:p>
            <a:pPr algn="just"/>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为了测量内存开销，我们在内核中添加了额外的代码来跟踪分配给感染检测器进程的内存数量。然后，我们将其与从</a:t>
            </a:r>
            <a:r>
              <a:rPr lang="en-US" altLang="zh-CN" b="0" i="0" dirty="0">
                <a:solidFill>
                  <a:srgbClr val="000000"/>
                </a:solidFill>
                <a:effectLst/>
                <a:latin typeface="Arial" panose="020B0604020202020204" pitchFamily="34" charset="0"/>
              </a:rPr>
              <a:t>/proc/</a:t>
            </a:r>
            <a:r>
              <a:rPr lang="en-US" altLang="zh-CN" b="0" i="0" dirty="0" err="1">
                <a:solidFill>
                  <a:srgbClr val="000000"/>
                </a:solidFill>
                <a:effectLst/>
                <a:latin typeface="Arial" panose="020B0604020202020204" pitchFamily="34" charset="0"/>
              </a:rPr>
              <a:t>meminfo</a:t>
            </a:r>
            <a:r>
              <a:rPr lang="zh-CN" altLang="en-US" b="0" i="0" dirty="0">
                <a:solidFill>
                  <a:srgbClr val="000000"/>
                </a:solidFill>
                <a:effectLst/>
                <a:latin typeface="Arial" panose="020B0604020202020204" pitchFamily="34" charset="0"/>
              </a:rPr>
              <a:t>获得的空闲内存信息进行比较。不同物联网平台的结果非常相似，显示我们的感染检测器占用</a:t>
            </a:r>
            <a:r>
              <a:rPr lang="en-US" altLang="zh-CN" b="0" i="0" dirty="0">
                <a:solidFill>
                  <a:srgbClr val="000000"/>
                </a:solidFill>
                <a:effectLst/>
                <a:latin typeface="Arial" panose="020B0604020202020204" pitchFamily="34" charset="0"/>
              </a:rPr>
              <a:t>2.7MB</a:t>
            </a:r>
            <a:r>
              <a:rPr lang="zh-CN" altLang="en-US" b="0" i="0" dirty="0">
                <a:solidFill>
                  <a:srgbClr val="000000"/>
                </a:solidFill>
                <a:effectLst/>
                <a:latin typeface="Arial" panose="020B0604020202020204" pitchFamily="34" charset="0"/>
              </a:rPr>
              <a:t>内存。这个数量只是可用内存的一小部分，即使是像</a:t>
            </a:r>
            <a:r>
              <a:rPr lang="en-US" altLang="zh-CN" b="0" i="0" dirty="0">
                <a:solidFill>
                  <a:srgbClr val="000000"/>
                </a:solidFill>
                <a:effectLst/>
                <a:latin typeface="Arial" panose="020B0604020202020204" pitchFamily="34" charset="0"/>
              </a:rPr>
              <a:t>DCS-932L</a:t>
            </a:r>
            <a:r>
              <a:rPr lang="zh-CN" altLang="en-US" b="0" i="0" dirty="0">
                <a:solidFill>
                  <a:srgbClr val="000000"/>
                </a:solidFill>
                <a:effectLst/>
                <a:latin typeface="Arial" panose="020B0604020202020204" pitchFamily="34" charset="0"/>
              </a:rPr>
              <a:t>这样的低端物联网平台，它在我们的实验中有大约</a:t>
            </a:r>
            <a:r>
              <a:rPr lang="en-US" altLang="zh-CN" b="0" i="0" dirty="0">
                <a:solidFill>
                  <a:srgbClr val="000000"/>
                </a:solidFill>
                <a:effectLst/>
                <a:latin typeface="Arial" panose="020B0604020202020204" pitchFamily="34" charset="0"/>
              </a:rPr>
              <a:t>12MB</a:t>
            </a:r>
            <a:r>
              <a:rPr lang="zh-CN" altLang="en-US" b="0" i="0" dirty="0">
                <a:solidFill>
                  <a:srgbClr val="000000"/>
                </a:solidFill>
                <a:effectLst/>
                <a:latin typeface="Arial" panose="020B0604020202020204" pitchFamily="34" charset="0"/>
              </a:rPr>
              <a:t>的空闲内存</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35</a:t>
            </a:fld>
            <a:endParaRPr kumimoji="1" lang="zh-CN" altLang="en-US"/>
          </a:p>
        </p:txBody>
      </p:sp>
    </p:spTree>
    <p:extLst>
      <p:ext uri="{BB962C8B-B14F-4D97-AF65-F5344CB8AC3E}">
        <p14:creationId xmlns:p14="http://schemas.microsoft.com/office/powerpoint/2010/main" val="2239293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功能的影响。为了评估对实际物联网设备的功能影响，我们尽可能全面地使用了三种物联网设备</a:t>
            </a:r>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对于</a:t>
            </a:r>
            <a:r>
              <a:rPr lang="en-US" altLang="zh-CN" b="0" i="0" dirty="0">
                <a:solidFill>
                  <a:srgbClr val="000000"/>
                </a:solidFill>
                <a:effectLst/>
                <a:latin typeface="Arial" panose="020B0604020202020204" pitchFamily="34" charset="0"/>
              </a:rPr>
              <a:t>DCS-932L</a:t>
            </a:r>
            <a:r>
              <a:rPr lang="zh-CN" altLang="en-US" b="0" i="0" dirty="0">
                <a:solidFill>
                  <a:srgbClr val="000000"/>
                </a:solidFill>
                <a:effectLst/>
                <a:latin typeface="Arial" panose="020B0604020202020204" pitchFamily="34" charset="0"/>
              </a:rPr>
              <a:t>，我们将其配置为一个监视摄像头，并安装了光传感器、</a:t>
            </a:r>
            <a:r>
              <a:rPr lang="en-US" altLang="zh-CN" b="0" i="0" dirty="0">
                <a:solidFill>
                  <a:srgbClr val="000000"/>
                </a:solidFill>
                <a:effectLst/>
                <a:latin typeface="Arial" panose="020B0604020202020204" pitchFamily="34" charset="0"/>
              </a:rPr>
              <a:t>httpd</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jmpg</a:t>
            </a:r>
            <a:r>
              <a:rPr lang="en-US" altLang="zh-CN" b="0" i="0" dirty="0">
                <a:solidFill>
                  <a:srgbClr val="000000"/>
                </a:solidFill>
                <a:effectLst/>
                <a:latin typeface="Arial" panose="020B0604020202020204" pitchFamily="34" charset="0"/>
              </a:rPr>
              <a:t>-stream</a:t>
            </a:r>
            <a:r>
              <a:rPr lang="zh-CN" altLang="en-US" b="0" i="0" dirty="0">
                <a:solidFill>
                  <a:srgbClr val="000000"/>
                </a:solidFill>
                <a:effectLst/>
                <a:latin typeface="Arial" panose="020B0604020202020204" pitchFamily="34" charset="0"/>
              </a:rPr>
              <a:t>包。我们通过</a:t>
            </a:r>
            <a:r>
              <a:rPr lang="en-US" altLang="zh-CN" b="0" i="0" dirty="0">
                <a:solidFill>
                  <a:srgbClr val="000000"/>
                </a:solidFill>
                <a:effectLst/>
                <a:latin typeface="Arial" panose="020B0604020202020204" pitchFamily="34" charset="0"/>
              </a:rPr>
              <a:t>Telnet</a:t>
            </a:r>
            <a:r>
              <a:rPr lang="zh-CN" altLang="en-US" b="0" i="0" dirty="0">
                <a:solidFill>
                  <a:srgbClr val="000000"/>
                </a:solidFill>
                <a:effectLst/>
                <a:latin typeface="Arial" panose="020B0604020202020204" pitchFamily="34" charset="0"/>
              </a:rPr>
              <a:t>登录设备进行操作，通过</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命令对设备上的服务进行配置</a:t>
            </a:r>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将</a:t>
            </a:r>
            <a:r>
              <a:rPr lang="en-US" altLang="zh-CN" b="0" i="0" dirty="0">
                <a:solidFill>
                  <a:srgbClr val="000000"/>
                </a:solidFill>
                <a:effectLst/>
                <a:latin typeface="Arial" panose="020B0604020202020204" pitchFamily="34" charset="0"/>
              </a:rPr>
              <a:t>CM3</a:t>
            </a:r>
            <a:r>
              <a:rPr lang="zh-CN" altLang="en-US" b="0" i="0" dirty="0">
                <a:solidFill>
                  <a:srgbClr val="000000"/>
                </a:solidFill>
                <a:effectLst/>
                <a:latin typeface="Arial" panose="020B0604020202020204" pitchFamily="34" charset="0"/>
              </a:rPr>
              <a:t>设置为来自</a:t>
            </a:r>
            <a:r>
              <a:rPr lang="en-US" altLang="zh-CN" b="0" i="0" dirty="0">
                <a:solidFill>
                  <a:srgbClr val="000000"/>
                </a:solidFill>
                <a:effectLst/>
                <a:latin typeface="Arial" panose="020B0604020202020204" pitchFamily="34" charset="0"/>
              </a:rPr>
              <a:t>DCS-932L</a:t>
            </a:r>
            <a:r>
              <a:rPr lang="zh-CN" altLang="en-US" b="0" i="0" dirty="0">
                <a:solidFill>
                  <a:srgbClr val="000000"/>
                </a:solidFill>
                <a:effectLst/>
                <a:latin typeface="Arial" panose="020B0604020202020204" pitchFamily="34" charset="0"/>
              </a:rPr>
              <a:t>的流的接收器。通过</a:t>
            </a:r>
            <a:r>
              <a:rPr lang="en-US" altLang="zh-CN" b="0" i="0" dirty="0">
                <a:solidFill>
                  <a:srgbClr val="000000"/>
                </a:solidFill>
                <a:effectLst/>
                <a:latin typeface="Arial" panose="020B0604020202020204" pitchFamily="34" charset="0"/>
              </a:rPr>
              <a:t>SSH</a:t>
            </a:r>
            <a:r>
              <a:rPr lang="zh-CN" altLang="en-US" b="0" i="0" dirty="0">
                <a:solidFill>
                  <a:srgbClr val="000000"/>
                </a:solidFill>
                <a:effectLst/>
                <a:latin typeface="Arial" panose="020B0604020202020204" pitchFamily="34" charset="0"/>
              </a:rPr>
              <a:t>操作</a:t>
            </a:r>
            <a:r>
              <a:rPr lang="en-US" altLang="zh-CN" b="0" i="0" dirty="0">
                <a:solidFill>
                  <a:srgbClr val="000000"/>
                </a:solidFill>
                <a:effectLst/>
                <a:latin typeface="Arial" panose="020B0604020202020204" pitchFamily="34" charset="0"/>
              </a:rPr>
              <a:t>CM3</a:t>
            </a:r>
            <a:r>
              <a:rPr lang="zh-CN" altLang="en-US" b="0" i="0" dirty="0">
                <a:solidFill>
                  <a:srgbClr val="000000"/>
                </a:solidFill>
                <a:effectLst/>
                <a:latin typeface="Arial" panose="020B0604020202020204" pitchFamily="34" charset="0"/>
              </a:rPr>
              <a:t>查看日志，修改配置文件。特别是，我们更新了与软件升级有关的软件源配置。我们还测试了其他一些</a:t>
            </a:r>
            <a:r>
              <a:rPr lang="en-US" altLang="zh-CN" b="0" i="0" dirty="0">
                <a:solidFill>
                  <a:srgbClr val="000000"/>
                </a:solidFill>
                <a:effectLst/>
                <a:latin typeface="Arial" panose="020B0604020202020204" pitchFamily="34" charset="0"/>
              </a:rPr>
              <a:t>CM3</a:t>
            </a:r>
            <a:r>
              <a:rPr lang="zh-CN" altLang="en-US" b="0" i="0" dirty="0">
                <a:solidFill>
                  <a:srgbClr val="000000"/>
                </a:solidFill>
                <a:effectLst/>
                <a:latin typeface="Arial" panose="020B0604020202020204" pitchFamily="34" charset="0"/>
              </a:rPr>
              <a:t>用例，它们涉及</a:t>
            </a:r>
            <a:r>
              <a:rPr lang="en-US" altLang="zh-CN"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usr</a:t>
            </a:r>
            <a:r>
              <a:rPr lang="en-US" altLang="zh-CN" b="0" i="0" dirty="0">
                <a:solidFill>
                  <a:srgbClr val="000000"/>
                </a:solidFill>
                <a:effectLst/>
                <a:latin typeface="Arial" panose="020B0604020202020204" pitchFamily="34" charset="0"/>
              </a:rPr>
              <a:t>/bin</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usr</a:t>
            </a:r>
            <a:r>
              <a:rPr lang="en-US" altLang="zh-CN"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sbin</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/bin</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sbin</a:t>
            </a:r>
            <a:r>
              <a:rPr lang="zh-CN" altLang="en-US" b="0" i="0" dirty="0">
                <a:solidFill>
                  <a:srgbClr val="000000"/>
                </a:solidFill>
                <a:effectLst/>
                <a:latin typeface="Arial" panose="020B0604020202020204" pitchFamily="34" charset="0"/>
              </a:rPr>
              <a:t>下的各种</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命令。这些用例包括编程，利用通用输入</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输出</a:t>
            </a:r>
            <a:r>
              <a:rPr lang="en-US" altLang="zh-CN" b="0" i="0" dirty="0">
                <a:solidFill>
                  <a:srgbClr val="000000"/>
                </a:solidFill>
                <a:effectLst/>
                <a:latin typeface="Arial" panose="020B0604020202020204" pitchFamily="34" charset="0"/>
              </a:rPr>
              <a:t>(GPIO)</a:t>
            </a:r>
            <a:r>
              <a:rPr lang="zh-CN" altLang="en-US" b="0" i="0" dirty="0">
                <a:solidFill>
                  <a:srgbClr val="000000"/>
                </a:solidFill>
                <a:effectLst/>
                <a:latin typeface="Arial" panose="020B0604020202020204" pitchFamily="34" charset="0"/>
              </a:rPr>
              <a:t>引脚控制灯的开和关，以及基本的审计</a:t>
            </a:r>
            <a:r>
              <a:rPr lang="en-US" altLang="zh-CN" b="0" i="0" dirty="0">
                <a:solidFill>
                  <a:srgbClr val="000000"/>
                </a:solidFill>
                <a:effectLst/>
                <a:latin typeface="Arial" panose="020B0604020202020204" pitchFamily="34" charset="0"/>
              </a:rPr>
              <a:t>】</a:t>
            </a:r>
          </a:p>
          <a:p>
            <a:pPr algn="just"/>
            <a:r>
              <a:rPr lang="zh-CN" altLang="en-US" b="0" i="0" dirty="0">
                <a:solidFill>
                  <a:srgbClr val="000000"/>
                </a:solidFill>
                <a:effectLst/>
                <a:latin typeface="Arial" panose="020B0604020202020204" pitchFamily="34" charset="0"/>
              </a:rPr>
              <a:t>对于</a:t>
            </a:r>
            <a:r>
              <a:rPr lang="en-US" altLang="zh-CN" b="0" i="0" dirty="0">
                <a:solidFill>
                  <a:srgbClr val="000000"/>
                </a:solidFill>
                <a:effectLst/>
                <a:latin typeface="Arial" panose="020B0604020202020204" pitchFamily="34" charset="0"/>
              </a:rPr>
              <a:t>HBE</a:t>
            </a:r>
            <a:r>
              <a:rPr lang="zh-CN" altLang="en-US" b="0" i="0" dirty="0">
                <a:solidFill>
                  <a:srgbClr val="000000"/>
                </a:solidFill>
                <a:effectLst/>
                <a:latin typeface="Arial" panose="020B0604020202020204" pitchFamily="34" charset="0"/>
              </a:rPr>
              <a:t>，我们将其设置为网络网关。我们通过</a:t>
            </a:r>
            <a:r>
              <a:rPr lang="en-US" altLang="zh-CN" b="0" i="0" dirty="0">
                <a:solidFill>
                  <a:srgbClr val="000000"/>
                </a:solidFill>
                <a:effectLst/>
                <a:latin typeface="Arial" panose="020B0604020202020204" pitchFamily="34" charset="0"/>
              </a:rPr>
              <a:t>SSH</a:t>
            </a:r>
            <a:r>
              <a:rPr lang="zh-CN" altLang="en-US" b="0" i="0" dirty="0">
                <a:solidFill>
                  <a:srgbClr val="000000"/>
                </a:solidFill>
                <a:effectLst/>
                <a:latin typeface="Arial" panose="020B0604020202020204" pitchFamily="34" charset="0"/>
              </a:rPr>
              <a:t>操作设备，检查日志，修改配置文件，使用与</a:t>
            </a:r>
            <a:r>
              <a:rPr lang="en-US" altLang="zh-CN" b="0" i="0" dirty="0">
                <a:solidFill>
                  <a:srgbClr val="000000"/>
                </a:solidFill>
                <a:effectLst/>
                <a:latin typeface="Arial" panose="020B0604020202020204" pitchFamily="34" charset="0"/>
              </a:rPr>
              <a:t>CM3</a:t>
            </a:r>
            <a:r>
              <a:rPr lang="zh-CN" altLang="en-US" b="0" i="0" dirty="0">
                <a:solidFill>
                  <a:srgbClr val="000000"/>
                </a:solidFill>
                <a:effectLst/>
                <a:latin typeface="Arial" panose="020B0604020202020204" pitchFamily="34" charset="0"/>
              </a:rPr>
              <a:t>相同的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命令测试</a:t>
            </a:r>
            <a:r>
              <a:rPr lang="en-US" altLang="zh-CN" b="0" i="0" dirty="0">
                <a:solidFill>
                  <a:srgbClr val="000000"/>
                </a:solidFill>
                <a:effectLst/>
                <a:latin typeface="Arial" panose="020B0604020202020204" pitchFamily="34" charset="0"/>
              </a:rPr>
              <a:t>HBE</a:t>
            </a:r>
          </a:p>
          <a:p>
            <a:pPr algn="just"/>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在使用真实的用例操作这些真实的物联网设备一周后，我们没有观察到任何由感染检测器发出的错误警报。这一观察结果表明，我们的感染检测器在实际使用案例中对真实</a:t>
            </a:r>
            <a:r>
              <a:rPr lang="en-US" altLang="zh-CN" b="0" i="0" dirty="0">
                <a:solidFill>
                  <a:srgbClr val="000000"/>
                </a:solidFill>
                <a:effectLst/>
                <a:latin typeface="Arial" panose="020B0604020202020204" pitchFamily="34" charset="0"/>
              </a:rPr>
              <a:t>IoT</a:t>
            </a:r>
            <a:r>
              <a:rPr lang="zh-CN" altLang="en-US" b="0" i="0" dirty="0">
                <a:solidFill>
                  <a:srgbClr val="000000"/>
                </a:solidFill>
                <a:effectLst/>
                <a:latin typeface="Arial" panose="020B0604020202020204" pitchFamily="34" charset="0"/>
              </a:rPr>
              <a:t>设备的功能影响最小</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36</a:t>
            </a:fld>
            <a:endParaRPr kumimoji="1" lang="zh-CN" altLang="en-US"/>
          </a:p>
        </p:txBody>
      </p:sp>
    </p:spTree>
    <p:extLst>
      <p:ext uri="{BB962C8B-B14F-4D97-AF65-F5344CB8AC3E}">
        <p14:creationId xmlns:p14="http://schemas.microsoft.com/office/powerpoint/2010/main" val="2544370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Arial" panose="020B0604020202020204" pitchFamily="34" charset="0"/>
              </a:rPr>
              <a:t>例如，</a:t>
            </a:r>
            <a:r>
              <a:rPr lang="en-US" altLang="zh-CN" b="0" i="0" dirty="0">
                <a:solidFill>
                  <a:srgbClr val="000000"/>
                </a:solidFill>
                <a:effectLst/>
                <a:latin typeface="Arial" panose="020B0604020202020204" pitchFamily="34" charset="0"/>
              </a:rPr>
              <a:t>2016</a:t>
            </a:r>
            <a:r>
              <a:rPr lang="zh-CN" altLang="en-US" b="0" i="0" dirty="0">
                <a:solidFill>
                  <a:srgbClr val="000000"/>
                </a:solidFill>
                <a:effectLst/>
                <a:latin typeface="Arial" panose="020B0604020202020204" pitchFamily="34" charset="0"/>
              </a:rPr>
              <a:t>年，来自</a:t>
            </a:r>
            <a:r>
              <a:rPr lang="en-US" altLang="zh-CN" b="0" i="0" dirty="0" err="1">
                <a:solidFill>
                  <a:srgbClr val="000000"/>
                </a:solidFill>
                <a:effectLst/>
                <a:latin typeface="Arial" panose="020B0604020202020204" pitchFamily="34" charset="0"/>
              </a:rPr>
              <a:t>Mirai</a:t>
            </a:r>
            <a:r>
              <a:rPr lang="zh-CN" altLang="en-US" b="0" i="0" dirty="0">
                <a:solidFill>
                  <a:srgbClr val="000000"/>
                </a:solidFill>
                <a:effectLst/>
                <a:latin typeface="Arial" panose="020B0604020202020204" pitchFamily="34" charset="0"/>
              </a:rPr>
              <a:t>的几次备受瞩目的</a:t>
            </a:r>
            <a:r>
              <a:rPr lang="en-US" altLang="zh-CN" b="0" i="0" dirty="0">
                <a:solidFill>
                  <a:srgbClr val="000000"/>
                </a:solidFill>
                <a:effectLst/>
                <a:latin typeface="Arial" panose="020B0604020202020204" pitchFamily="34" charset="0"/>
              </a:rPr>
              <a:t>DDoS</a:t>
            </a:r>
            <a:r>
              <a:rPr lang="zh-CN" altLang="en-US" b="0" i="0" dirty="0">
                <a:solidFill>
                  <a:srgbClr val="000000"/>
                </a:solidFill>
                <a:effectLst/>
                <a:latin typeface="Arial" panose="020B0604020202020204" pitchFamily="34" charset="0"/>
              </a:rPr>
              <a:t>攻击</a:t>
            </a:r>
            <a:r>
              <a:rPr lang="en-US" altLang="zh-CN" b="0" i="0" dirty="0">
                <a:solidFill>
                  <a:srgbClr val="000000"/>
                </a:solidFill>
                <a:effectLst/>
                <a:latin typeface="Arial" panose="020B0604020202020204" pitchFamily="34" charset="0"/>
              </a:rPr>
              <a:t>[3,18]</a:t>
            </a:r>
            <a:r>
              <a:rPr lang="zh-CN" altLang="en-US" b="0" i="0" dirty="0">
                <a:solidFill>
                  <a:srgbClr val="000000"/>
                </a:solidFill>
                <a:effectLst/>
                <a:latin typeface="Arial" panose="020B0604020202020204" pitchFamily="34" charset="0"/>
              </a:rPr>
              <a:t>对</a:t>
            </a:r>
            <a:r>
              <a:rPr lang="en-US" altLang="zh-CN" b="0" i="0" dirty="0">
                <a:solidFill>
                  <a:srgbClr val="000000"/>
                </a:solidFill>
                <a:effectLst/>
                <a:latin typeface="Arial" panose="020B0604020202020204" pitchFamily="34" charset="0"/>
              </a:rPr>
              <a:t>GitHub</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Twitter</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Spotify</a:t>
            </a:r>
            <a:r>
              <a:rPr lang="zh-CN" altLang="en-US" b="0" i="0" dirty="0">
                <a:solidFill>
                  <a:srgbClr val="000000"/>
                </a:solidFill>
                <a:effectLst/>
                <a:latin typeface="Arial" panose="020B0604020202020204" pitchFamily="34" charset="0"/>
              </a:rPr>
              <a:t>等互联网服务造成了灾难性的破坏，感染了</a:t>
            </a:r>
            <a:r>
              <a:rPr lang="en-US" altLang="zh-CN" b="0" i="0" dirty="0">
                <a:solidFill>
                  <a:srgbClr val="000000"/>
                </a:solidFill>
                <a:effectLst/>
                <a:latin typeface="Arial" panose="020B0604020202020204" pitchFamily="34" charset="0"/>
              </a:rPr>
              <a:t>120</a:t>
            </a:r>
            <a:r>
              <a:rPr lang="zh-CN" altLang="en-US" b="0" i="0" dirty="0">
                <a:solidFill>
                  <a:srgbClr val="000000"/>
                </a:solidFill>
                <a:effectLst/>
                <a:latin typeface="Arial" panose="020B0604020202020204" pitchFamily="34" charset="0"/>
              </a:rPr>
              <a:t>多万基于</a:t>
            </a:r>
            <a:r>
              <a:rPr lang="en-US" altLang="zh-CN" b="0" i="0" dirty="0" err="1">
                <a:solidFill>
                  <a:srgbClr val="000000"/>
                </a:solidFill>
                <a:effectLst/>
                <a:latin typeface="Arial" panose="020B0604020202020204" pitchFamily="34" charset="0"/>
              </a:rPr>
              <a:t>linux</a:t>
            </a:r>
            <a:r>
              <a:rPr lang="zh-CN" altLang="en-US" b="0" i="0" dirty="0">
                <a:solidFill>
                  <a:srgbClr val="000000"/>
                </a:solidFill>
                <a:effectLst/>
                <a:latin typeface="Arial" panose="020B0604020202020204" pitchFamily="34" charset="0"/>
              </a:rPr>
              <a:t>的物联网设备</a:t>
            </a:r>
            <a:r>
              <a:rPr lang="en-US" altLang="zh-CN" b="0" i="0" dirty="0">
                <a:solidFill>
                  <a:srgbClr val="000000"/>
                </a:solidFill>
                <a:effectLst/>
                <a:latin typeface="Arial" panose="020B0604020202020204" pitchFamily="34" charset="0"/>
              </a:rPr>
              <a:t>[40]</a:t>
            </a:r>
          </a:p>
          <a:p>
            <a:r>
              <a:rPr lang="zh-CN" altLang="en-US" b="0" i="0" dirty="0">
                <a:solidFill>
                  <a:srgbClr val="000000"/>
                </a:solidFill>
                <a:effectLst/>
                <a:latin typeface="Arial" panose="020B0604020202020204" pitchFamily="34" charset="0"/>
              </a:rPr>
              <a:t>因此，如何保护物联网设备不受远程攻击者的侵害是一个紧迫的挑战</a:t>
            </a:r>
            <a:endParaRPr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10</a:t>
            </a:fld>
            <a:endParaRPr kumimoji="1" lang="zh-CN" altLang="en-US"/>
          </a:p>
        </p:txBody>
      </p:sp>
    </p:spTree>
    <p:extLst>
      <p:ext uri="{BB962C8B-B14F-4D97-AF65-F5344CB8AC3E}">
        <p14:creationId xmlns:p14="http://schemas.microsoft.com/office/powerpoint/2010/main" val="4009046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逃避分析。逃避可能发生在各个方面，从利用新的零日漏洞到切换到其他攻击面。具体到感染检测器，我们将讨论的范围限制在命令级规避</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也就是模拟攻击</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，即对手试图模仿良性操作，而他们实际上执行感染活动，这样我们的感染检测器就无法捕获感染。通常，可以使用三种类型的策略来改变正在执行的命令，以逃避感染检测器</a:t>
            </a:r>
            <a:endParaRPr lang="en-US" altLang="zh-CN" b="0" i="0" dirty="0">
              <a:solidFill>
                <a:srgbClr val="000000"/>
              </a:solidFill>
              <a:effectLst/>
              <a:latin typeface="Arial" panose="020B0604020202020204" pitchFamily="34" charset="0"/>
            </a:endParaRPr>
          </a:p>
          <a:p>
            <a:pPr algn="just"/>
            <a:endParaRPr lang="en-US" altLang="zh-CN" b="0" i="0" dirty="0">
              <a:solidFill>
                <a:srgbClr val="000000"/>
              </a:solidFill>
              <a:effectLst/>
              <a:latin typeface="Arial" panose="020B0604020202020204" pitchFamily="34" charset="0"/>
            </a:endParaRPr>
          </a:p>
          <a:p>
            <a:pPr algn="just"/>
            <a:r>
              <a:rPr lang="en-US" altLang="zh-CN" b="0" i="0" dirty="0">
                <a:solidFill>
                  <a:srgbClr val="000000"/>
                </a:solidFill>
                <a:effectLst/>
                <a:latin typeface="Arial" panose="020B0604020202020204" pitchFamily="34" charset="0"/>
              </a:rPr>
              <a:t>Injecting Extra Commands</a:t>
            </a:r>
            <a:r>
              <a:rPr lang="zh-CN" altLang="en-US" b="0" i="0" dirty="0">
                <a:solidFill>
                  <a:srgbClr val="000000"/>
                </a:solidFill>
                <a:effectLst/>
                <a:latin typeface="Arial" panose="020B0604020202020204" pitchFamily="34" charset="0"/>
              </a:rPr>
              <a:t>：首先，对手可能会执行除用于感染目的以外的额外命令。为了解决这个问题，我们通过跳过检测模型中触发低权重转换的命令来放松我们的感染检测器。我们用</a:t>
            </a:r>
            <a:r>
              <a:rPr lang="en-US" altLang="zh-CN" b="0" i="0" dirty="0">
                <a:solidFill>
                  <a:srgbClr val="000000"/>
                </a:solidFill>
                <a:effectLst/>
                <a:latin typeface="Arial" panose="020B0604020202020204" pitchFamily="34" charset="0"/>
              </a:rPr>
              <a:t>0.01</a:t>
            </a:r>
            <a:r>
              <a:rPr lang="zh-CN" altLang="en-US" b="0" i="0" dirty="0">
                <a:solidFill>
                  <a:srgbClr val="000000"/>
                </a:solidFill>
                <a:effectLst/>
                <a:latin typeface="Arial" panose="020B0604020202020204" pitchFamily="34" charset="0"/>
              </a:rPr>
              <a:t>步距对</a:t>
            </a:r>
            <a:r>
              <a:rPr lang="en-US" altLang="zh-CN" b="0" i="0" dirty="0">
                <a:solidFill>
                  <a:srgbClr val="000000"/>
                </a:solidFill>
                <a:effectLst/>
                <a:latin typeface="Arial" panose="020B0604020202020204" pitchFamily="34" charset="0"/>
              </a:rPr>
              <a:t>0</a:t>
            </a:r>
            <a:r>
              <a:rPr lang="zh-CN" altLang="en-US" b="0" i="0" dirty="0">
                <a:solidFill>
                  <a:srgbClr val="000000"/>
                </a:solidFill>
                <a:effectLst/>
                <a:latin typeface="Arial" panose="020B0604020202020204" pitchFamily="34" charset="0"/>
              </a:rPr>
              <a:t>到</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之间的不同值进行穷尽尝试，并选择</a:t>
            </a:r>
            <a:r>
              <a:rPr lang="en-US" altLang="zh-CN" b="0" i="0" dirty="0">
                <a:solidFill>
                  <a:srgbClr val="000000"/>
                </a:solidFill>
                <a:effectLst/>
                <a:latin typeface="Arial" panose="020B0604020202020204" pitchFamily="34" charset="0"/>
              </a:rPr>
              <a:t>0.42</a:t>
            </a:r>
            <a:r>
              <a:rPr lang="zh-CN" altLang="en-US" b="0" i="0" dirty="0">
                <a:solidFill>
                  <a:srgbClr val="000000"/>
                </a:solidFill>
                <a:effectLst/>
                <a:latin typeface="Arial" panose="020B0604020202020204" pitchFamily="34" charset="0"/>
              </a:rPr>
              <a:t>作为感染检测器，以在我们的训练集上获得最大的检测精度。注意，连续触发权重大于警报阈值的转换极有可能触发警报</a:t>
            </a:r>
            <a:endParaRPr lang="en-US" altLang="zh-CN" b="0" i="0" dirty="0">
              <a:solidFill>
                <a:srgbClr val="000000"/>
              </a:solidFill>
              <a:effectLst/>
              <a:latin typeface="Arial" panose="020B0604020202020204" pitchFamily="34" charset="0"/>
            </a:endParaRPr>
          </a:p>
          <a:p>
            <a:pPr algn="just"/>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然后，我们用以下几种规避攻击策略进行实验来验证该对策的有效性。策略</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随机注入不同的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命令，这些命令触发低权重</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小于</a:t>
            </a:r>
            <a:r>
              <a:rPr lang="en-US" altLang="zh-CN" b="0" i="0" dirty="0">
                <a:solidFill>
                  <a:srgbClr val="000000"/>
                </a:solidFill>
                <a:effectLst/>
                <a:latin typeface="Arial" panose="020B0604020202020204" pitchFamily="34" charset="0"/>
              </a:rPr>
              <a:t>0.42)</a:t>
            </a:r>
            <a:r>
              <a:rPr lang="zh-CN" altLang="en-US" b="0" i="0" dirty="0">
                <a:solidFill>
                  <a:srgbClr val="000000"/>
                </a:solidFill>
                <a:effectLst/>
                <a:latin typeface="Arial" panose="020B0604020202020204" pitchFamily="34" charset="0"/>
              </a:rPr>
              <a:t>的转换。策略</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随机注入重复的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命令，触发低权重转换。策略</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随机注入不同的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命令，这些命令触发高权重</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大于</a:t>
            </a:r>
            <a:r>
              <a:rPr lang="en-US" altLang="zh-CN" b="0" i="0" dirty="0">
                <a:solidFill>
                  <a:srgbClr val="000000"/>
                </a:solidFill>
                <a:effectLst/>
                <a:latin typeface="Arial" panose="020B0604020202020204" pitchFamily="34" charset="0"/>
              </a:rPr>
              <a:t>0.42)</a:t>
            </a:r>
            <a:r>
              <a:rPr lang="zh-CN" altLang="en-US" b="0" i="0" dirty="0">
                <a:solidFill>
                  <a:srgbClr val="000000"/>
                </a:solidFill>
                <a:effectLst/>
                <a:latin typeface="Arial" panose="020B0604020202020204" pitchFamily="34" charset="0"/>
              </a:rPr>
              <a:t>的转换</a:t>
            </a:r>
          </a:p>
          <a:p>
            <a:pPr algn="just"/>
            <a:br>
              <a:rPr lang="zh-CN" altLang="en-US" dirty="0"/>
            </a:br>
            <a:r>
              <a:rPr lang="zh-CN" altLang="en-US" b="0" i="0" dirty="0">
                <a:solidFill>
                  <a:srgbClr val="000000"/>
                </a:solidFill>
                <a:effectLst/>
                <a:latin typeface="Arial" panose="020B0604020202020204" pitchFamily="34" charset="0"/>
              </a:rPr>
              <a:t>被注入的命令的百分比从</a:t>
            </a:r>
            <a:r>
              <a:rPr lang="en-US" altLang="zh-CN" b="0" i="0" dirty="0">
                <a:solidFill>
                  <a:srgbClr val="000000"/>
                </a:solidFill>
                <a:effectLst/>
                <a:latin typeface="Arial" panose="020B0604020202020204" pitchFamily="34" charset="0"/>
              </a:rPr>
              <a:t>10%</a:t>
            </a:r>
            <a:r>
              <a:rPr lang="zh-CN" altLang="en-US" b="0" i="0" dirty="0">
                <a:solidFill>
                  <a:srgbClr val="000000"/>
                </a:solidFill>
                <a:effectLst/>
                <a:latin typeface="Arial" panose="020B0604020202020204" pitchFamily="34" charset="0"/>
              </a:rPr>
              <a:t>增长到</a:t>
            </a:r>
            <a:r>
              <a:rPr lang="en-US" altLang="zh-CN" b="0" i="0" dirty="0">
                <a:solidFill>
                  <a:srgbClr val="000000"/>
                </a:solidFill>
                <a:effectLst/>
                <a:latin typeface="Arial" panose="020B0604020202020204" pitchFamily="34" charset="0"/>
              </a:rPr>
              <a:t>100%</a:t>
            </a:r>
            <a:r>
              <a:rPr lang="zh-CN" altLang="en-US" b="0" i="0" dirty="0">
                <a:solidFill>
                  <a:srgbClr val="000000"/>
                </a:solidFill>
                <a:effectLst/>
                <a:latin typeface="Arial" panose="020B0604020202020204" pitchFamily="34" charset="0"/>
              </a:rPr>
              <a:t>，其中</a:t>
            </a:r>
            <a:r>
              <a:rPr lang="en-US" altLang="zh-CN" b="0" i="0" dirty="0">
                <a:solidFill>
                  <a:srgbClr val="000000"/>
                </a:solidFill>
                <a:effectLst/>
                <a:latin typeface="Arial" panose="020B0604020202020204" pitchFamily="34" charset="0"/>
              </a:rPr>
              <a:t>100%</a:t>
            </a:r>
            <a:r>
              <a:rPr lang="zh-CN" altLang="en-US" b="0" i="0" dirty="0">
                <a:solidFill>
                  <a:srgbClr val="000000"/>
                </a:solidFill>
                <a:effectLst/>
                <a:latin typeface="Arial" panose="020B0604020202020204" pitchFamily="34" charset="0"/>
              </a:rPr>
              <a:t>表示被注入，而原始命令的百分比也相同。我们的测试结果如图</a:t>
            </a:r>
            <a:r>
              <a:rPr lang="en-US" altLang="zh-CN" b="0" i="0" dirty="0">
                <a:solidFill>
                  <a:srgbClr val="000000"/>
                </a:solidFill>
                <a:effectLst/>
                <a:latin typeface="Arial" panose="020B0604020202020204" pitchFamily="34" charset="0"/>
              </a:rPr>
              <a:t>11</a:t>
            </a:r>
            <a:r>
              <a:rPr lang="zh-CN" altLang="en-US" b="0" i="0" dirty="0">
                <a:solidFill>
                  <a:srgbClr val="000000"/>
                </a:solidFill>
                <a:effectLst/>
                <a:latin typeface="Arial" panose="020B0604020202020204" pitchFamily="34" charset="0"/>
              </a:rPr>
              <a:t>所示。随着额外命令数量的增加，感染检测器的检测精度略有下降。具体来说，我们的感染检测器在三种策略中注入</a:t>
            </a:r>
            <a:r>
              <a:rPr lang="en-US" altLang="zh-CN" b="0" i="0" dirty="0">
                <a:solidFill>
                  <a:srgbClr val="000000"/>
                </a:solidFill>
                <a:effectLst/>
                <a:latin typeface="Arial" panose="020B0604020202020204" pitchFamily="34" charset="0"/>
              </a:rPr>
              <a:t>10%</a:t>
            </a:r>
            <a:r>
              <a:rPr lang="zh-CN" altLang="en-US" b="0" i="0" dirty="0">
                <a:solidFill>
                  <a:srgbClr val="000000"/>
                </a:solidFill>
                <a:effectLst/>
                <a:latin typeface="Arial" panose="020B0604020202020204" pitchFamily="34" charset="0"/>
              </a:rPr>
              <a:t>额外命令时分别实现</a:t>
            </a:r>
            <a:r>
              <a:rPr lang="en-US" altLang="zh-CN" b="0" i="0" dirty="0">
                <a:solidFill>
                  <a:srgbClr val="000000"/>
                </a:solidFill>
                <a:effectLst/>
                <a:latin typeface="Arial" panose="020B0604020202020204" pitchFamily="34" charset="0"/>
              </a:rPr>
              <a:t>97.42%</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97.74%</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97.58%</a:t>
            </a:r>
            <a:r>
              <a:rPr lang="zh-CN" altLang="en-US" b="0" i="0" dirty="0">
                <a:solidFill>
                  <a:srgbClr val="000000"/>
                </a:solidFill>
                <a:effectLst/>
                <a:latin typeface="Arial" panose="020B0604020202020204" pitchFamily="34" charset="0"/>
              </a:rPr>
              <a:t>，在三种策略中注入</a:t>
            </a:r>
            <a:r>
              <a:rPr lang="en-US" altLang="zh-CN" b="0" i="0" dirty="0">
                <a:solidFill>
                  <a:srgbClr val="000000"/>
                </a:solidFill>
                <a:effectLst/>
                <a:latin typeface="Arial" panose="020B0604020202020204" pitchFamily="34" charset="0"/>
              </a:rPr>
              <a:t>100%</a:t>
            </a:r>
            <a:r>
              <a:rPr lang="zh-CN" altLang="en-US" b="0" i="0" dirty="0">
                <a:solidFill>
                  <a:srgbClr val="000000"/>
                </a:solidFill>
                <a:effectLst/>
                <a:latin typeface="Arial" panose="020B0604020202020204" pitchFamily="34" charset="0"/>
              </a:rPr>
              <a:t>额外命令时分别实现</a:t>
            </a:r>
            <a:r>
              <a:rPr lang="en-US" altLang="zh-CN" b="0" i="0" dirty="0">
                <a:solidFill>
                  <a:srgbClr val="000000"/>
                </a:solidFill>
                <a:effectLst/>
                <a:latin typeface="Arial" panose="020B0604020202020204" pitchFamily="34" charset="0"/>
              </a:rPr>
              <a:t>89.66%</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89.82%</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87.72%</a:t>
            </a:r>
            <a:endParaRPr lang="zh-CN" altLang="en-US" b="0" i="0" dirty="0">
              <a:solidFill>
                <a:srgbClr val="000000"/>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37</a:t>
            </a:fld>
            <a:endParaRPr kumimoji="1" lang="zh-CN" altLang="en-US"/>
          </a:p>
        </p:txBody>
      </p:sp>
    </p:spTree>
    <p:extLst>
      <p:ext uri="{BB962C8B-B14F-4D97-AF65-F5344CB8AC3E}">
        <p14:creationId xmlns:p14="http://schemas.microsoft.com/office/powerpoint/2010/main" val="3833354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对手也可能会用不在我们数据集中的新的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命令来替换现有的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命令，以避开感染检测器。例如，将</a:t>
            </a:r>
            <a:r>
              <a:rPr lang="en-US" altLang="zh-CN" b="0" i="0" dirty="0" err="1">
                <a:solidFill>
                  <a:srgbClr val="000000"/>
                </a:solidFill>
                <a:effectLst/>
                <a:latin typeface="Arial" panose="020B0604020202020204" pitchFamily="34" charset="0"/>
              </a:rPr>
              <a:t>wget</a:t>
            </a:r>
            <a:r>
              <a:rPr lang="zh-CN" altLang="en-US" b="0" i="0" dirty="0">
                <a:solidFill>
                  <a:srgbClr val="000000"/>
                </a:solidFill>
                <a:effectLst/>
                <a:latin typeface="Arial" panose="020B0604020202020204" pitchFamily="34" charset="0"/>
              </a:rPr>
              <a:t>替换为</a:t>
            </a:r>
            <a:r>
              <a:rPr lang="en-US" altLang="zh-CN" b="0" i="0" dirty="0" err="1">
                <a:solidFill>
                  <a:srgbClr val="000000"/>
                </a:solidFill>
                <a:effectLst/>
                <a:latin typeface="Arial" panose="020B0604020202020204" pitchFamily="34" charset="0"/>
              </a:rPr>
              <a:t>uget</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uget</a:t>
            </a:r>
            <a:r>
              <a:rPr lang="zh-CN" altLang="en-US" b="0" i="0" dirty="0">
                <a:solidFill>
                  <a:srgbClr val="000000"/>
                </a:solidFill>
                <a:effectLst/>
                <a:latin typeface="Arial" panose="020B0604020202020204" pitchFamily="34" charset="0"/>
              </a:rPr>
              <a:t>在我们数据集中的任何感染脚本中都不使用。为了解决这种逃避攻击，我们可以通过向感染功能添加新的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命令来扩展我们的感染检测器。我们的感染检测器是基于感染能力而不是特定的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命令设计的。因此，如果新命令的感染能力提供给了我们的感染检测器，那么感染检测器就可以处理这种替换</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不需要再培训</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。为了评估我们对逃避攻击的对策，我们为每种感染能力选择至少一个命令。然后，我们将所有感染</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脚本中选择的命令替换为数据集中没有的新命令。然后，我们将这些新命令标记为具有适当的感染能力，并运行检测测试。结果表明，该感染检测仪仍能达到</a:t>
            </a:r>
            <a:r>
              <a:rPr lang="en-US" altLang="zh-CN" b="0" i="0" dirty="0">
                <a:solidFill>
                  <a:srgbClr val="000000"/>
                </a:solidFill>
                <a:effectLst/>
                <a:latin typeface="Arial" panose="020B0604020202020204" pitchFamily="34" charset="0"/>
              </a:rPr>
              <a:t>97.58%</a:t>
            </a:r>
            <a:r>
              <a:rPr lang="zh-CN" altLang="en-US" b="0" i="0" dirty="0">
                <a:solidFill>
                  <a:srgbClr val="000000"/>
                </a:solidFill>
                <a:effectLst/>
                <a:latin typeface="Arial" panose="020B0604020202020204" pitchFamily="34" charset="0"/>
              </a:rPr>
              <a:t>的较高检测精度</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38</a:t>
            </a:fld>
            <a:endParaRPr kumimoji="1" lang="zh-CN" altLang="en-US"/>
          </a:p>
        </p:txBody>
      </p:sp>
    </p:spTree>
    <p:extLst>
      <p:ext uri="{BB962C8B-B14F-4D97-AF65-F5344CB8AC3E}">
        <p14:creationId xmlns:p14="http://schemas.microsoft.com/office/powerpoint/2010/main" val="1863904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除注入和替换命令外，对手还可能在远程感染中使用复杂的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命令变体。例如，要删除一个文件，对手可能会使用“</a:t>
            </a:r>
            <a:r>
              <a:rPr lang="en-US" altLang="zh-CN" b="0" i="0" dirty="0">
                <a:solidFill>
                  <a:srgbClr val="000000"/>
                </a:solidFill>
                <a:effectLst/>
                <a:latin typeface="Arial" panose="020B0604020202020204" pitchFamily="34" charset="0"/>
              </a:rPr>
              <a:t>cat /dev/null &gt;</a:t>
            </a:r>
            <a:r>
              <a:rPr lang="zh-CN" altLang="en-US" b="0" i="0" dirty="0">
                <a:solidFill>
                  <a:srgbClr val="000000"/>
                </a:solidFill>
                <a:effectLst/>
                <a:latin typeface="Arial" panose="020B0604020202020204" pitchFamily="34" charset="0"/>
              </a:rPr>
              <a:t>文件”而不是“</a:t>
            </a:r>
            <a:r>
              <a:rPr lang="en-US" altLang="zh-CN" b="0" i="0" dirty="0">
                <a:solidFill>
                  <a:srgbClr val="000000"/>
                </a:solidFill>
                <a:effectLst/>
                <a:latin typeface="Arial" panose="020B0604020202020204" pitchFamily="34" charset="0"/>
              </a:rPr>
              <a:t>rm</a:t>
            </a:r>
            <a:r>
              <a:rPr lang="zh-CN" altLang="en-US" b="0" i="0" dirty="0">
                <a:solidFill>
                  <a:srgbClr val="000000"/>
                </a:solidFill>
                <a:effectLst/>
                <a:latin typeface="Arial" panose="020B0604020202020204" pitchFamily="34" charset="0"/>
              </a:rPr>
              <a:t>文件”。前者只清除文件的内容，而不将其从系统中删除。对于其他一些例子，对手可能会直接使用“</a:t>
            </a:r>
            <a:r>
              <a:rPr lang="en-US" altLang="zh-CN" b="0" i="0" dirty="0" err="1">
                <a:solidFill>
                  <a:srgbClr val="000000"/>
                </a:solidFill>
                <a:effectLst/>
                <a:latin typeface="Arial" panose="020B0604020202020204" pitchFamily="34" charset="0"/>
              </a:rPr>
              <a:t>wget</a:t>
            </a:r>
            <a:r>
              <a:rPr lang="en-US" altLang="zh-CN" b="0" i="0" dirty="0">
                <a:solidFill>
                  <a:srgbClr val="000000"/>
                </a:solidFill>
                <a:effectLst/>
                <a:latin typeface="Arial" panose="020B0604020202020204" pitchFamily="34" charset="0"/>
              </a:rPr>
              <a:t> -o”</a:t>
            </a:r>
            <a:r>
              <a:rPr lang="zh-CN" altLang="en-US" b="0" i="0" dirty="0">
                <a:solidFill>
                  <a:srgbClr val="000000"/>
                </a:solidFill>
                <a:effectLst/>
                <a:latin typeface="Arial" panose="020B0604020202020204" pitchFamily="34" charset="0"/>
              </a:rPr>
              <a:t>进行下载，以消除“</a:t>
            </a:r>
            <a:r>
              <a:rPr lang="en-US" altLang="zh-CN" b="0" i="0" dirty="0">
                <a:solidFill>
                  <a:srgbClr val="000000"/>
                </a:solidFill>
                <a:effectLst/>
                <a:latin typeface="Arial" panose="020B0604020202020204" pitchFamily="34" charset="0"/>
              </a:rPr>
              <a:t>cd”</a:t>
            </a:r>
            <a:r>
              <a:rPr lang="zh-CN" altLang="en-US" b="0" i="0" dirty="0">
                <a:solidFill>
                  <a:srgbClr val="000000"/>
                </a:solidFill>
                <a:effectLst/>
                <a:latin typeface="Arial" panose="020B0604020202020204" pitchFamily="34" charset="0"/>
              </a:rPr>
              <a:t>命令，并使用“</a:t>
            </a:r>
            <a:r>
              <a:rPr lang="en-US" altLang="zh-CN" b="0" i="0" dirty="0">
                <a:solidFill>
                  <a:srgbClr val="000000"/>
                </a:solidFill>
                <a:effectLst/>
                <a:latin typeface="Arial" panose="020B0604020202020204" pitchFamily="34" charset="0"/>
              </a:rPr>
              <a:t>echo *”</a:t>
            </a:r>
            <a:r>
              <a:rPr lang="zh-CN" altLang="en-US" b="0" i="0" dirty="0">
                <a:solidFill>
                  <a:srgbClr val="000000"/>
                </a:solidFill>
                <a:effectLst/>
                <a:latin typeface="Arial" panose="020B0604020202020204" pitchFamily="34" charset="0"/>
              </a:rPr>
              <a:t>而不是“</a:t>
            </a:r>
            <a:r>
              <a:rPr lang="en-US" altLang="zh-CN" b="0" i="0" dirty="0">
                <a:solidFill>
                  <a:srgbClr val="000000"/>
                </a:solidFill>
                <a:effectLst/>
                <a:latin typeface="Arial" panose="020B0604020202020204" pitchFamily="34" charset="0"/>
              </a:rPr>
              <a:t>ls”</a:t>
            </a:r>
            <a:r>
              <a:rPr lang="zh-CN" altLang="en-US" b="0" i="0" dirty="0">
                <a:solidFill>
                  <a:srgbClr val="000000"/>
                </a:solidFill>
                <a:effectLst/>
                <a:latin typeface="Arial" panose="020B0604020202020204" pitchFamily="34" charset="0"/>
              </a:rPr>
              <a:t>列出目录。然而，复杂的逃避攻击需要额外的努力来构建，并且可能不总是达到相同的远程感染目标。此外，我们对上述三次复杂的逃避攻击进行了实验。我们在整个测试脚本中同时模拟上述所有攻击。因此，我们的感染检测仪仍然可以达到</a:t>
            </a:r>
            <a:r>
              <a:rPr lang="en-US" altLang="zh-CN" b="0" i="0" dirty="0">
                <a:solidFill>
                  <a:srgbClr val="000000"/>
                </a:solidFill>
                <a:effectLst/>
                <a:latin typeface="Arial" panose="020B0604020202020204" pitchFamily="34" charset="0"/>
              </a:rPr>
              <a:t>97.90%</a:t>
            </a:r>
            <a:r>
              <a:rPr lang="zh-CN" altLang="en-US" b="0" i="0" dirty="0">
                <a:solidFill>
                  <a:srgbClr val="000000"/>
                </a:solidFill>
                <a:effectLst/>
                <a:latin typeface="Arial" panose="020B0604020202020204" pitchFamily="34" charset="0"/>
              </a:rPr>
              <a:t>的检测精度。这一结果表明，我们的感染检测器对远程感染的某些变体是稳健的，因为感染检测器基于风险评分而不是命令级别的模式匹配来检测远程感染</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39</a:t>
            </a:fld>
            <a:endParaRPr kumimoji="1" lang="zh-CN" altLang="en-US"/>
          </a:p>
        </p:txBody>
      </p:sp>
    </p:spTree>
    <p:extLst>
      <p:ext uri="{BB962C8B-B14F-4D97-AF65-F5344CB8AC3E}">
        <p14:creationId xmlns:p14="http://schemas.microsoft.com/office/powerpoint/2010/main" val="1970642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远程感染模型仅基于从数据集中的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脚本提取的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命令流进行训练。我们将利用日志命令序列进行模型训练，并通过静态程序分析从</a:t>
            </a:r>
            <a:r>
              <a:rPr lang="en-US" altLang="zh-CN" b="0" i="0" dirty="0">
                <a:solidFill>
                  <a:srgbClr val="000000"/>
                </a:solidFill>
                <a:effectLst/>
                <a:latin typeface="Arial" panose="020B0604020202020204" pitchFamily="34" charset="0"/>
              </a:rPr>
              <a:t>ELF</a:t>
            </a:r>
            <a:r>
              <a:rPr lang="zh-CN" altLang="en-US" b="0" i="0" dirty="0">
                <a:solidFill>
                  <a:srgbClr val="000000"/>
                </a:solidFill>
                <a:effectLst/>
                <a:latin typeface="Arial" panose="020B0604020202020204" pitchFamily="34" charset="0"/>
              </a:rPr>
              <a:t>文件中提取</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命令流作为未来的工作。除了静态分析，我们还计划将</a:t>
            </a:r>
            <a:r>
              <a:rPr lang="en-US" altLang="zh-CN" b="0" i="0" dirty="0">
                <a:solidFill>
                  <a:srgbClr val="000000"/>
                </a:solidFill>
                <a:effectLst/>
                <a:latin typeface="Arial" panose="020B0604020202020204" pitchFamily="34" charset="0"/>
              </a:rPr>
              <a:t>ELF</a:t>
            </a:r>
            <a:r>
              <a:rPr lang="zh-CN" altLang="en-US" b="0" i="0" dirty="0">
                <a:solidFill>
                  <a:srgbClr val="000000"/>
                </a:solidFill>
                <a:effectLst/>
                <a:latin typeface="Arial" panose="020B0604020202020204" pitchFamily="34" charset="0"/>
              </a:rPr>
              <a:t>文件作为远程加载器动态执行，以检索</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命令流，这需要一个涉及多个网络主机</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设备</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的基础设施的支持。以</a:t>
            </a:r>
            <a:r>
              <a:rPr lang="en-US" altLang="zh-CN" b="0" i="0" dirty="0" err="1">
                <a:solidFill>
                  <a:srgbClr val="000000"/>
                </a:solidFill>
                <a:effectLst/>
                <a:latin typeface="Arial" panose="020B0604020202020204" pitchFamily="34" charset="0"/>
              </a:rPr>
              <a:t>Mirai</a:t>
            </a:r>
            <a:r>
              <a:rPr lang="zh-CN" altLang="en-US" b="0" i="0" dirty="0">
                <a:solidFill>
                  <a:srgbClr val="000000"/>
                </a:solidFill>
                <a:effectLst/>
                <a:latin typeface="Arial" panose="020B0604020202020204" pitchFamily="34" charset="0"/>
              </a:rPr>
              <a:t>的装填手为例。它运行在一个服务器上，从另一个报表服务器检索脆弱的密码，并以远程物联网设备为目标</a:t>
            </a:r>
          </a:p>
          <a:p>
            <a:pPr algn="just"/>
            <a:br>
              <a:rPr lang="zh-CN" altLang="en-US" dirty="0"/>
            </a:br>
            <a:r>
              <a:rPr lang="zh-CN" altLang="en-US" b="0" i="0" dirty="0">
                <a:solidFill>
                  <a:srgbClr val="000000"/>
                </a:solidFill>
                <a:effectLst/>
                <a:latin typeface="Arial" panose="020B0604020202020204" pitchFamily="34" charset="0"/>
              </a:rPr>
              <a:t>在这项工作中开发的检测器可能无法捕捉到过去未见过的感染，由于静态检测阈值。我们计划增强我们的检测器，采用基于机器学习的算法，并使用可动态更新的自适应阈值，这将使我们的检测器更加鲁棒。此外，我们的检测器目前只能通过简单地禁止违规进程执行命令来响应远程感染。我们还将考虑将我们的检测器与远程感染的动态缓解方法集成，利用检测器的输出</a:t>
            </a:r>
            <a:endParaRPr lang="en-US" altLang="zh-CN" b="0" i="0" dirty="0">
              <a:solidFill>
                <a:srgbClr val="000000"/>
              </a:solidFill>
              <a:effectLst/>
              <a:latin typeface="Arial" panose="020B0604020202020204" pitchFamily="34" charset="0"/>
            </a:endParaRPr>
          </a:p>
          <a:p>
            <a:pPr algn="just"/>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在我们目前的测试平台中，由于性价比较高，我们只寻求软件物联网设备作为物联网蜜罐大规模部署的解决方案。虽然我们已增强了软件物联网设备的保真度，并启用了它们的基本功能，但它们仍无法完全模拟硬件物联网设备的所有功能。此外，对手可以利用深度信息</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例如，特定于模型的寄存器</a:t>
            </a:r>
            <a:r>
              <a:rPr lang="en-US" altLang="zh-CN" b="0" i="0" dirty="0">
                <a:solidFill>
                  <a:srgbClr val="000000"/>
                </a:solidFill>
                <a:effectLst/>
                <a:latin typeface="Arial" panose="020B0604020202020204" pitchFamily="34" charset="0"/>
              </a:rPr>
              <a:t>[19])</a:t>
            </a:r>
            <a:r>
              <a:rPr lang="zh-CN" altLang="en-US" b="0" i="0" dirty="0">
                <a:solidFill>
                  <a:srgbClr val="000000"/>
                </a:solidFill>
                <a:effectLst/>
                <a:latin typeface="Arial" panose="020B0604020202020204" pitchFamily="34" charset="0"/>
              </a:rPr>
              <a:t>和先进技术</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例如，执行分析</a:t>
            </a:r>
            <a:r>
              <a:rPr lang="en-US" altLang="zh-CN" b="0" i="0" dirty="0">
                <a:solidFill>
                  <a:srgbClr val="000000"/>
                </a:solidFill>
                <a:effectLst/>
                <a:latin typeface="Arial" panose="020B0604020202020204" pitchFamily="34" charset="0"/>
              </a:rPr>
              <a:t>[46])</a:t>
            </a:r>
            <a:r>
              <a:rPr lang="zh-CN" altLang="en-US" b="0" i="0" dirty="0">
                <a:solidFill>
                  <a:srgbClr val="000000"/>
                </a:solidFill>
                <a:effectLst/>
                <a:latin typeface="Arial" panose="020B0604020202020204" pitchFamily="34" charset="0"/>
              </a:rPr>
              <a:t>来推断虚拟物联网设备的身份。</a:t>
            </a:r>
            <a:r>
              <a:rPr lang="en-US" altLang="zh-CN" b="0" i="0" dirty="0">
                <a:solidFill>
                  <a:srgbClr val="000000"/>
                </a:solidFill>
                <a:effectLst/>
                <a:latin typeface="Arial" panose="020B0604020202020204" pitchFamily="34" charset="0"/>
              </a:rPr>
              <a:t>[15]</a:t>
            </a:r>
            <a:r>
              <a:rPr lang="zh-CN" altLang="en-US" b="0" i="0" dirty="0">
                <a:solidFill>
                  <a:srgbClr val="000000"/>
                </a:solidFill>
                <a:effectLst/>
                <a:latin typeface="Arial" panose="020B0604020202020204" pitchFamily="34" charset="0"/>
              </a:rPr>
              <a:t>的作者已经展示了部署硬件物联网设备作为蜜罐的可能性。我们还将寻求在未来大规模部署物联网蜜罐与硬件物联网设备</a:t>
            </a:r>
            <a:endParaRPr lang="en-US" altLang="zh-CN" b="0" i="0" dirty="0">
              <a:solidFill>
                <a:srgbClr val="000000"/>
              </a:solidFill>
              <a:effectLst/>
              <a:latin typeface="Arial" panose="020B0604020202020204" pitchFamily="34" charset="0"/>
            </a:endParaRPr>
          </a:p>
          <a:p>
            <a:pPr algn="just"/>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在这项工作中提出的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命令分类是关于远程感染抽象</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命令的可能方法之一。除了我们在本工作中提出的方法之外，可能还有其他方法可以用不同的感染能力来标记</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命令。尽管如此，正如我们用一个初步的感染检测器演示的那样，通过我们的分类，每个</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命令的感染能力都可以用于在野外以相当高的精度检测感染</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40</a:t>
            </a:fld>
            <a:endParaRPr kumimoji="1" lang="zh-CN" altLang="en-US"/>
          </a:p>
        </p:txBody>
      </p:sp>
    </p:spTree>
    <p:extLst>
      <p:ext uri="{BB962C8B-B14F-4D97-AF65-F5344CB8AC3E}">
        <p14:creationId xmlns:p14="http://schemas.microsoft.com/office/powerpoint/2010/main" val="2744133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有大量的工作致力于研究利用数据挖掘和机器学习技术的恶意软件</a:t>
            </a:r>
            <a:r>
              <a:rPr lang="en-US" altLang="zh-CN" b="0" i="0" dirty="0">
                <a:solidFill>
                  <a:srgbClr val="000000"/>
                </a:solidFill>
                <a:effectLst/>
                <a:latin typeface="Arial" panose="020B0604020202020204" pitchFamily="34" charset="0"/>
              </a:rPr>
              <a:t>[17,28,38,39]</a:t>
            </a:r>
            <a:r>
              <a:rPr lang="zh-CN" altLang="en-US" b="0" i="0" dirty="0">
                <a:solidFill>
                  <a:srgbClr val="000000"/>
                </a:solidFill>
                <a:effectLst/>
                <a:latin typeface="Arial" panose="020B0604020202020204" pitchFamily="34" charset="0"/>
              </a:rPr>
              <a:t>，它们是操作系统不可知的。然而，这些努力限制了对恶意负载行为的分析，而不是远程感染过程。另一项工作致力于研究特定于操作系统的恶意软件。这些工作要么是针对</a:t>
            </a:r>
            <a:r>
              <a:rPr lang="en-US" altLang="zh-CN" b="0" i="0" dirty="0">
                <a:solidFill>
                  <a:srgbClr val="000000"/>
                </a:solidFill>
                <a:effectLst/>
                <a:latin typeface="Arial" panose="020B0604020202020204" pitchFamily="34" charset="0"/>
              </a:rPr>
              <a:t>windows</a:t>
            </a:r>
            <a:r>
              <a:rPr lang="zh-CN" altLang="en-US" b="0" i="0" dirty="0">
                <a:solidFill>
                  <a:srgbClr val="000000"/>
                </a:solidFill>
                <a:effectLst/>
                <a:latin typeface="Arial" panose="020B0604020202020204" pitchFamily="34" charset="0"/>
              </a:rPr>
              <a:t>的恶意软件</a:t>
            </a:r>
            <a:r>
              <a:rPr lang="en-US" altLang="zh-CN" b="0" i="0" dirty="0">
                <a:solidFill>
                  <a:srgbClr val="000000"/>
                </a:solidFill>
                <a:effectLst/>
                <a:latin typeface="Arial" panose="020B0604020202020204" pitchFamily="34" charset="0"/>
              </a:rPr>
              <a:t>[24,30,35,49]</a:t>
            </a:r>
            <a:r>
              <a:rPr lang="zh-CN" altLang="en-US" b="0" i="0" dirty="0">
                <a:solidFill>
                  <a:srgbClr val="000000"/>
                </a:solidFill>
                <a:effectLst/>
                <a:latin typeface="Arial" panose="020B0604020202020204" pitchFamily="34" charset="0"/>
              </a:rPr>
              <a:t>，要么是针对</a:t>
            </a:r>
            <a:r>
              <a:rPr lang="en-US" altLang="zh-CN" b="0" i="0" dirty="0">
                <a:solidFill>
                  <a:srgbClr val="000000"/>
                </a:solidFill>
                <a:effectLst/>
                <a:latin typeface="Arial" panose="020B0604020202020204" pitchFamily="34" charset="0"/>
              </a:rPr>
              <a:t>android</a:t>
            </a:r>
            <a:r>
              <a:rPr lang="zh-CN" altLang="en-US" b="0" i="0" dirty="0">
                <a:solidFill>
                  <a:srgbClr val="000000"/>
                </a:solidFill>
                <a:effectLst/>
                <a:latin typeface="Arial" panose="020B0604020202020204" pitchFamily="34" charset="0"/>
              </a:rPr>
              <a:t>的恶意软件</a:t>
            </a:r>
            <a:r>
              <a:rPr lang="en-US" altLang="zh-CN" b="0" i="0" dirty="0">
                <a:solidFill>
                  <a:srgbClr val="000000"/>
                </a:solidFill>
                <a:effectLst/>
                <a:latin typeface="Arial" panose="020B0604020202020204" pitchFamily="34" charset="0"/>
              </a:rPr>
              <a:t>[1,36,59]</a:t>
            </a:r>
            <a:endParaRPr lang="zh-CN" altLang="en-US" b="0" i="0" dirty="0">
              <a:solidFill>
                <a:srgbClr val="000000"/>
              </a:solidFill>
              <a:effectLst/>
              <a:latin typeface="Arial" panose="020B0604020202020204" pitchFamily="34" charset="0"/>
            </a:endParaRPr>
          </a:p>
          <a:p>
            <a:pPr algn="just"/>
            <a:br>
              <a:rPr lang="zh-CN" altLang="en-US" dirty="0"/>
            </a:br>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Linux</a:t>
            </a:r>
            <a:r>
              <a:rPr lang="zh-CN" altLang="en-US" b="0" i="0" dirty="0">
                <a:solidFill>
                  <a:srgbClr val="000000"/>
                </a:solidFill>
                <a:effectLst/>
                <a:latin typeface="Arial" panose="020B0604020202020204" pitchFamily="34" charset="0"/>
              </a:rPr>
              <a:t>领域，最近已经进行了几项研究。</a:t>
            </a:r>
            <a:r>
              <a:rPr lang="en-US" altLang="zh-CN" b="0" i="0" dirty="0">
                <a:solidFill>
                  <a:srgbClr val="000000"/>
                </a:solidFill>
                <a:effectLst/>
                <a:latin typeface="Arial" panose="020B0604020202020204" pitchFamily="34" charset="0"/>
              </a:rPr>
              <a:t>Manos </a:t>
            </a:r>
            <a:r>
              <a:rPr lang="en-US" altLang="zh-CN" b="0" i="0" dirty="0" err="1">
                <a:solidFill>
                  <a:srgbClr val="000000"/>
                </a:solidFill>
                <a:effectLst/>
                <a:latin typeface="Arial" panose="020B0604020202020204" pitchFamily="34" charset="0"/>
              </a:rPr>
              <a:t>Antonakakis</a:t>
            </a:r>
            <a:r>
              <a:rPr lang="zh-CN" altLang="en-US" b="0" i="0" dirty="0">
                <a:solidFill>
                  <a:srgbClr val="000000"/>
                </a:solidFill>
                <a:effectLst/>
                <a:latin typeface="Arial" panose="020B0604020202020204" pitchFamily="34" charset="0"/>
              </a:rPr>
              <a:t>等人</a:t>
            </a:r>
            <a:r>
              <a:rPr lang="en-US" altLang="zh-CN" b="0" i="0" dirty="0">
                <a:solidFill>
                  <a:srgbClr val="000000"/>
                </a:solidFill>
                <a:effectLst/>
                <a:latin typeface="Arial" panose="020B0604020202020204" pitchFamily="34" charset="0"/>
              </a:rPr>
              <a:t>[6]</a:t>
            </a:r>
            <a:r>
              <a:rPr lang="zh-CN" altLang="en-US" b="0" i="0" dirty="0">
                <a:solidFill>
                  <a:srgbClr val="000000"/>
                </a:solidFill>
                <a:effectLst/>
                <a:latin typeface="Arial" panose="020B0604020202020204" pitchFamily="34" charset="0"/>
              </a:rPr>
              <a:t>提供了广泛传播的物联网恶意软件</a:t>
            </a:r>
            <a:r>
              <a:rPr lang="en-US" altLang="zh-CN" b="0" i="0" dirty="0" err="1">
                <a:solidFill>
                  <a:srgbClr val="000000"/>
                </a:solidFill>
                <a:effectLst/>
                <a:latin typeface="Arial" panose="020B0604020202020204" pitchFamily="34" charset="0"/>
              </a:rPr>
              <a:t>Mirai</a:t>
            </a:r>
            <a:r>
              <a:rPr lang="zh-CN" altLang="en-US" b="0" i="0" dirty="0">
                <a:solidFill>
                  <a:srgbClr val="000000"/>
                </a:solidFill>
                <a:effectLst/>
                <a:latin typeface="Arial" panose="020B0604020202020204" pitchFamily="34" charset="0"/>
              </a:rPr>
              <a:t>的详细信息，包括其感染机制。</a:t>
            </a:r>
            <a:r>
              <a:rPr lang="en-US" altLang="zh-CN" b="0" i="0" dirty="0">
                <a:solidFill>
                  <a:srgbClr val="000000"/>
                </a:solidFill>
                <a:effectLst/>
                <a:latin typeface="Arial" panose="020B0604020202020204" pitchFamily="34" charset="0"/>
              </a:rPr>
              <a:t>[26]</a:t>
            </a:r>
            <a:r>
              <a:rPr lang="zh-CN" altLang="en-US" b="0" i="0" dirty="0">
                <a:solidFill>
                  <a:srgbClr val="000000"/>
                </a:solidFill>
                <a:effectLst/>
                <a:latin typeface="Arial" panose="020B0604020202020204" pitchFamily="34" charset="0"/>
              </a:rPr>
              <a:t>对</a:t>
            </a:r>
            <a:r>
              <a:rPr lang="en-US" altLang="zh-CN" b="0" i="0" dirty="0">
                <a:solidFill>
                  <a:srgbClr val="000000"/>
                </a:solidFill>
                <a:effectLst/>
                <a:latin typeface="Arial" panose="020B0604020202020204" pitchFamily="34" charset="0"/>
              </a:rPr>
              <a:t>Hajime</a:t>
            </a:r>
            <a:r>
              <a:rPr lang="zh-CN" altLang="en-US" b="0" i="0" dirty="0">
                <a:solidFill>
                  <a:srgbClr val="000000"/>
                </a:solidFill>
                <a:effectLst/>
                <a:latin typeface="Arial" panose="020B0604020202020204" pitchFamily="34" charset="0"/>
              </a:rPr>
              <a:t>僵尸网络进行了测量和分析，发现</a:t>
            </a:r>
            <a:r>
              <a:rPr lang="en-US" altLang="zh-CN" b="0" i="0" dirty="0">
                <a:solidFill>
                  <a:srgbClr val="000000"/>
                </a:solidFill>
                <a:effectLst/>
                <a:latin typeface="Arial" panose="020B0604020202020204" pitchFamily="34" charset="0"/>
              </a:rPr>
              <a:t>Hajime</a:t>
            </a:r>
            <a:r>
              <a:rPr lang="zh-CN" altLang="en-US" b="0" i="0" dirty="0">
                <a:solidFill>
                  <a:srgbClr val="000000"/>
                </a:solidFill>
                <a:effectLst/>
                <a:latin typeface="Arial" panose="020B0604020202020204" pitchFamily="34" charset="0"/>
              </a:rPr>
              <a:t>是</a:t>
            </a:r>
            <a:r>
              <a:rPr lang="en-US" altLang="zh-CN" b="0" i="0" dirty="0" err="1">
                <a:solidFill>
                  <a:srgbClr val="000000"/>
                </a:solidFill>
                <a:effectLst/>
                <a:latin typeface="Arial" panose="020B0604020202020204" pitchFamily="34" charset="0"/>
              </a:rPr>
              <a:t>Mirai</a:t>
            </a:r>
            <a:r>
              <a:rPr lang="zh-CN" altLang="en-US" b="0" i="0" dirty="0">
                <a:solidFill>
                  <a:srgbClr val="000000"/>
                </a:solidFill>
                <a:effectLst/>
                <a:latin typeface="Arial" panose="020B0604020202020204" pitchFamily="34" charset="0"/>
              </a:rPr>
              <a:t>的变体，但具有</a:t>
            </a:r>
            <a:r>
              <a:rPr lang="en-US" altLang="zh-CN" b="0" i="0" dirty="0" err="1">
                <a:solidFill>
                  <a:srgbClr val="000000"/>
                </a:solidFill>
                <a:effectLst/>
                <a:latin typeface="Arial" panose="020B0604020202020204" pitchFamily="34" charset="0"/>
              </a:rPr>
              <a:t>Mirai</a:t>
            </a:r>
            <a:r>
              <a:rPr lang="zh-CN" altLang="en-US" b="0" i="0" dirty="0">
                <a:solidFill>
                  <a:srgbClr val="000000"/>
                </a:solidFill>
                <a:effectLst/>
                <a:latin typeface="Arial" panose="020B0604020202020204" pitchFamily="34" charset="0"/>
              </a:rPr>
              <a:t>不使用的新特性。虽然在这些作品中提供了详细的感染技术和测量，但它们仅限于特定的物联网恶意软件家族。</a:t>
            </a:r>
            <a:r>
              <a:rPr lang="en-US" altLang="zh-CN" b="0" i="0" dirty="0">
                <a:solidFill>
                  <a:srgbClr val="000000"/>
                </a:solidFill>
                <a:effectLst/>
                <a:latin typeface="Arial" panose="020B0604020202020204" pitchFamily="34" charset="0"/>
              </a:rPr>
              <a:t>[14]</a:t>
            </a:r>
            <a:r>
              <a:rPr lang="zh-CN" altLang="en-US" b="0" i="0" dirty="0">
                <a:solidFill>
                  <a:srgbClr val="000000"/>
                </a:solidFill>
                <a:effectLst/>
                <a:latin typeface="Arial" panose="020B0604020202020204" pitchFamily="34" charset="0"/>
              </a:rPr>
              <a:t>的研究提供了第一个针对</a:t>
            </a:r>
            <a:r>
              <a:rPr lang="en-US" altLang="zh-CN" b="0" i="0" dirty="0">
                <a:solidFill>
                  <a:srgbClr val="000000"/>
                </a:solidFill>
                <a:effectLst/>
                <a:latin typeface="Arial" panose="020B0604020202020204" pitchFamily="34" charset="0"/>
              </a:rPr>
              <a:t>Linux</a:t>
            </a:r>
            <a:r>
              <a:rPr lang="zh-CN" altLang="en-US" b="0" i="0" dirty="0">
                <a:solidFill>
                  <a:srgbClr val="000000"/>
                </a:solidFill>
                <a:effectLst/>
                <a:latin typeface="Arial" panose="020B0604020202020204" pitchFamily="34" charset="0"/>
              </a:rPr>
              <a:t>平台的恶意软件的全面分析和测量。这项工作揭示了</a:t>
            </a:r>
            <a:r>
              <a:rPr lang="en-US" altLang="zh-CN" b="0" i="0" dirty="0">
                <a:solidFill>
                  <a:srgbClr val="000000"/>
                </a:solidFill>
                <a:effectLst/>
                <a:latin typeface="Arial" panose="020B0604020202020204" pitchFamily="34" charset="0"/>
              </a:rPr>
              <a:t>Linux</a:t>
            </a:r>
            <a:r>
              <a:rPr lang="zh-CN" altLang="en-US" b="0" i="0" dirty="0">
                <a:solidFill>
                  <a:srgbClr val="000000"/>
                </a:solidFill>
                <a:effectLst/>
                <a:latin typeface="Arial" panose="020B0604020202020204" pitchFamily="34" charset="0"/>
              </a:rPr>
              <a:t>恶意软件分析的挑战，开发了一个专门用于</a:t>
            </a:r>
            <a:r>
              <a:rPr lang="en-US" altLang="zh-CN" b="0" i="0" dirty="0">
                <a:solidFill>
                  <a:srgbClr val="000000"/>
                </a:solidFill>
                <a:effectLst/>
                <a:latin typeface="Arial" panose="020B0604020202020204" pitchFamily="34" charset="0"/>
              </a:rPr>
              <a:t>Linux</a:t>
            </a:r>
            <a:r>
              <a:rPr lang="zh-CN" altLang="en-US" b="0" i="0" dirty="0">
                <a:solidFill>
                  <a:srgbClr val="000000"/>
                </a:solidFill>
                <a:effectLst/>
                <a:latin typeface="Arial" panose="020B0604020202020204" pitchFamily="34" charset="0"/>
              </a:rPr>
              <a:t>恶意软件分析的工具集，并记录其分析结果。最近</a:t>
            </a:r>
            <a:r>
              <a:rPr lang="en-US" altLang="zh-CN" b="0" i="0" dirty="0">
                <a:solidFill>
                  <a:srgbClr val="000000"/>
                </a:solidFill>
                <a:effectLst/>
                <a:latin typeface="Arial" panose="020B0604020202020204" pitchFamily="34" charset="0"/>
              </a:rPr>
              <a:t>[5]</a:t>
            </a:r>
            <a:r>
              <a:rPr lang="zh-CN" altLang="en-US" b="0" i="0" dirty="0">
                <a:solidFill>
                  <a:srgbClr val="000000"/>
                </a:solidFill>
                <a:effectLst/>
                <a:latin typeface="Arial" panose="020B0604020202020204" pitchFamily="34" charset="0"/>
              </a:rPr>
              <a:t>研究了物联网恶意软件的生命周期。在这项工作中，作者将物联网恶意软件的生命周期分为五个部分</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感染载体、有效载荷、持久性、能力和</a:t>
            </a:r>
            <a:r>
              <a:rPr lang="en-US" altLang="zh-CN" b="0" i="0" dirty="0">
                <a:solidFill>
                  <a:srgbClr val="000000"/>
                </a:solidFill>
                <a:effectLst/>
                <a:latin typeface="Arial" panose="020B0604020202020204" pitchFamily="34" charset="0"/>
              </a:rPr>
              <a:t>C&amp;C</a:t>
            </a:r>
            <a:r>
              <a:rPr lang="zh-CN" altLang="en-US" b="0" i="0" dirty="0">
                <a:solidFill>
                  <a:srgbClr val="000000"/>
                </a:solidFill>
                <a:effectLst/>
                <a:latin typeface="Arial" panose="020B0604020202020204" pitchFamily="34" charset="0"/>
              </a:rPr>
              <a:t>基础设施。</a:t>
            </a:r>
            <a:r>
              <a:rPr lang="en-US" altLang="zh-CN" b="0" i="0" dirty="0">
                <a:solidFill>
                  <a:srgbClr val="000000"/>
                </a:solidFill>
                <a:effectLst/>
                <a:latin typeface="Arial" panose="020B0604020202020204" pitchFamily="34" charset="0"/>
              </a:rPr>
              <a:t>[13]</a:t>
            </a:r>
            <a:r>
              <a:rPr lang="zh-CN" altLang="en-US" b="0" i="0" dirty="0">
                <a:solidFill>
                  <a:srgbClr val="000000"/>
                </a:solidFill>
                <a:effectLst/>
                <a:latin typeface="Arial" panose="020B0604020202020204" pitchFamily="34" charset="0"/>
              </a:rPr>
              <a:t>中的</a:t>
            </a:r>
            <a:r>
              <a:rPr lang="en-US" altLang="zh-CN" b="0" i="0" dirty="0">
                <a:solidFill>
                  <a:srgbClr val="000000"/>
                </a:solidFill>
                <a:effectLst/>
                <a:latin typeface="Arial" panose="020B0604020202020204" pitchFamily="34" charset="0"/>
              </a:rPr>
              <a:t>Andrei Costin</a:t>
            </a:r>
            <a:r>
              <a:rPr lang="zh-CN" altLang="en-US" b="0" i="0" dirty="0">
                <a:solidFill>
                  <a:srgbClr val="000000"/>
                </a:solidFill>
                <a:effectLst/>
                <a:latin typeface="Arial" panose="020B0604020202020204" pitchFamily="34" charset="0"/>
              </a:rPr>
              <a:t>等人对物联网恶意软件的漏洞和检测方法进行了调查。不幸的是，这些研究工作未能提供物联网恶意软件感染过程的深入测量。还有一些工作利用物联网蜜罐来收集和分析物联网设备上的恶意活动。尹敏</a:t>
            </a:r>
            <a:r>
              <a:rPr lang="en-US" altLang="zh-CN" b="0" i="0" dirty="0">
                <a:solidFill>
                  <a:srgbClr val="000000"/>
                </a:solidFill>
                <a:effectLst/>
                <a:latin typeface="Arial" panose="020B0604020202020204" pitchFamily="34" charset="0"/>
              </a:rPr>
              <a:t>Pa</a:t>
            </a:r>
            <a:r>
              <a:rPr lang="zh-CN" altLang="en-US" b="0" i="0" dirty="0">
                <a:solidFill>
                  <a:srgbClr val="000000"/>
                </a:solidFill>
                <a:effectLst/>
                <a:latin typeface="Arial" panose="020B0604020202020204" pitchFamily="34" charset="0"/>
              </a:rPr>
              <a:t>等人在物联网中部署了大型软件物联网蜜罐。他们的工作提供了对物联网设备妥协的洞察，并将妥协分为入侵、感染和盈利阶段。</a:t>
            </a:r>
            <a:r>
              <a:rPr lang="en-US" altLang="zh-CN" b="0" i="0" dirty="0" err="1">
                <a:solidFill>
                  <a:srgbClr val="000000"/>
                </a:solidFill>
                <a:effectLst/>
                <a:latin typeface="Arial" panose="020B0604020202020204" pitchFamily="34" charset="0"/>
              </a:rPr>
              <a:t>HoneyCloud</a:t>
            </a:r>
            <a:r>
              <a:rPr lang="en-US" altLang="zh-CN" b="0" i="0" dirty="0">
                <a:solidFill>
                  <a:srgbClr val="000000"/>
                </a:solidFill>
                <a:effectLst/>
                <a:latin typeface="Arial" panose="020B0604020202020204" pitchFamily="34" charset="0"/>
              </a:rPr>
              <a:t>[15]</a:t>
            </a:r>
            <a:r>
              <a:rPr lang="zh-CN" altLang="en-US" b="0" i="0" dirty="0">
                <a:solidFill>
                  <a:srgbClr val="000000"/>
                </a:solidFill>
                <a:effectLst/>
                <a:latin typeface="Arial" panose="020B0604020202020204" pitchFamily="34" charset="0"/>
              </a:rPr>
              <a:t>利用从物联网蜜罐收集的证据调查基于</a:t>
            </a:r>
            <a:r>
              <a:rPr lang="en-US" altLang="zh-CN" b="0" i="0" dirty="0" err="1">
                <a:solidFill>
                  <a:srgbClr val="000000"/>
                </a:solidFill>
                <a:effectLst/>
                <a:latin typeface="Arial" panose="020B0604020202020204" pitchFamily="34" charset="0"/>
              </a:rPr>
              <a:t>linux</a:t>
            </a:r>
            <a:r>
              <a:rPr lang="zh-CN" altLang="en-US" b="0" i="0" dirty="0">
                <a:solidFill>
                  <a:srgbClr val="000000"/>
                </a:solidFill>
                <a:effectLst/>
                <a:latin typeface="Arial" panose="020B0604020202020204" pitchFamily="34" charset="0"/>
              </a:rPr>
              <a:t>的物联网设备的无文件攻击。上述工作也未能深入了解基于</a:t>
            </a:r>
            <a:r>
              <a:rPr lang="en-US" altLang="zh-CN" b="0" i="0" dirty="0" err="1">
                <a:solidFill>
                  <a:srgbClr val="000000"/>
                </a:solidFill>
                <a:effectLst/>
                <a:latin typeface="Arial" panose="020B0604020202020204" pitchFamily="34" charset="0"/>
              </a:rPr>
              <a:t>linux</a:t>
            </a:r>
            <a:r>
              <a:rPr lang="zh-CN" altLang="en-US" b="0" i="0" dirty="0">
                <a:solidFill>
                  <a:srgbClr val="000000"/>
                </a:solidFill>
                <a:effectLst/>
                <a:latin typeface="Arial" panose="020B0604020202020204" pitchFamily="34" charset="0"/>
              </a:rPr>
              <a:t>的物联网设备的远程感染过程。相比之下，我们对基于</a:t>
            </a:r>
            <a:r>
              <a:rPr lang="en-US" altLang="zh-CN" b="0" i="0" dirty="0" err="1">
                <a:solidFill>
                  <a:srgbClr val="000000"/>
                </a:solidFill>
                <a:effectLst/>
                <a:latin typeface="Arial" panose="020B0604020202020204" pitchFamily="34" charset="0"/>
              </a:rPr>
              <a:t>linux</a:t>
            </a:r>
            <a:r>
              <a:rPr lang="zh-CN" altLang="en-US" b="0" i="0" dirty="0">
                <a:solidFill>
                  <a:srgbClr val="000000"/>
                </a:solidFill>
                <a:effectLst/>
                <a:latin typeface="Arial" panose="020B0604020202020204" pitchFamily="34" charset="0"/>
              </a:rPr>
              <a:t>的物联网设备的远程感染过程进行了全面的研究，并分享了详细的测量结果</a:t>
            </a:r>
            <a:endParaRPr lang="en-US" altLang="zh-CN" b="0" i="0" dirty="0">
              <a:solidFill>
                <a:srgbClr val="000000"/>
              </a:solidFill>
              <a:effectLst/>
              <a:latin typeface="Arial" panose="020B0604020202020204" pitchFamily="34" charset="0"/>
            </a:endParaRPr>
          </a:p>
          <a:p>
            <a:pPr algn="just"/>
            <a:endParaRPr lang="en-US" altLang="zh-CN" b="0" i="0" dirty="0">
              <a:solidFill>
                <a:srgbClr val="000000"/>
              </a:solidFill>
              <a:effectLst/>
              <a:latin typeface="Arial" panose="020B0604020202020204" pitchFamily="34" charset="0"/>
            </a:endParaRPr>
          </a:p>
          <a:p>
            <a:pPr algn="just"/>
            <a:r>
              <a:rPr lang="zh-CN" altLang="en-US" b="0" i="0" dirty="0">
                <a:solidFill>
                  <a:srgbClr val="000000"/>
                </a:solidFill>
                <a:effectLst/>
                <a:latin typeface="Arial" panose="020B0604020202020204" pitchFamily="34" charset="0"/>
              </a:rPr>
              <a:t>除了致力于物联网恶意软件的测量之外，还有一些工作是开发检测物联网恶意软件的方法。</a:t>
            </a:r>
            <a:r>
              <a:rPr lang="en-US" altLang="zh-CN" b="0" i="0" dirty="0">
                <a:solidFill>
                  <a:srgbClr val="000000"/>
                </a:solidFill>
                <a:effectLst/>
                <a:latin typeface="Arial" panose="020B0604020202020204" pitchFamily="34" charset="0"/>
              </a:rPr>
              <a:t>HADES-IoT[8]</a:t>
            </a:r>
            <a:r>
              <a:rPr lang="zh-CN" altLang="en-US" b="0" i="0" dirty="0">
                <a:solidFill>
                  <a:srgbClr val="000000"/>
                </a:solidFill>
                <a:effectLst/>
                <a:latin typeface="Arial" panose="020B0604020202020204" pitchFamily="34" charset="0"/>
              </a:rPr>
              <a:t>通过使用</a:t>
            </a:r>
            <a:r>
              <a:rPr lang="en-US" altLang="zh-CN" b="0" i="0" dirty="0">
                <a:solidFill>
                  <a:srgbClr val="000000"/>
                </a:solidFill>
                <a:effectLst/>
                <a:latin typeface="Arial" panose="020B0604020202020204" pitchFamily="34" charset="0"/>
              </a:rPr>
              <a:t>SHA256</a:t>
            </a:r>
            <a:r>
              <a:rPr lang="zh-CN" altLang="en-US" b="0" i="0" dirty="0">
                <a:solidFill>
                  <a:srgbClr val="000000"/>
                </a:solidFill>
                <a:effectLst/>
                <a:latin typeface="Arial" panose="020B0604020202020204" pitchFamily="34" charset="0"/>
              </a:rPr>
              <a:t>摘要分析良性程序，开发了一个基于主机的物联网设备异常检测系统。</a:t>
            </a:r>
            <a:r>
              <a:rPr lang="en-US" altLang="zh-CN" b="0" i="0" dirty="0" err="1">
                <a:solidFill>
                  <a:srgbClr val="000000"/>
                </a:solidFill>
                <a:effectLst/>
                <a:latin typeface="Arial" panose="020B0604020202020204" pitchFamily="34" charset="0"/>
              </a:rPr>
              <a:t>clouddeyes</a:t>
            </a:r>
            <a:r>
              <a:rPr lang="en-US" altLang="zh-CN" b="0" i="0" dirty="0">
                <a:solidFill>
                  <a:srgbClr val="000000"/>
                </a:solidFill>
                <a:effectLst/>
                <a:latin typeface="Arial" panose="020B0604020202020204" pitchFamily="34" charset="0"/>
              </a:rPr>
              <a:t>[53]</a:t>
            </a:r>
            <a:r>
              <a:rPr lang="zh-CN" altLang="en-US" b="0" i="0" dirty="0">
                <a:solidFill>
                  <a:srgbClr val="000000"/>
                </a:solidFill>
                <a:effectLst/>
                <a:latin typeface="Arial" panose="020B0604020202020204" pitchFamily="34" charset="0"/>
              </a:rPr>
              <a:t>采用基于云的物联网恶意软件检测架构，将恶意软件的签名存储在云端，并在物联网设备中实现扫描代理，收集签名片段。</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的作者提出了一种低复杂度的基于签名的方法来检测物联网设备的恶意软件。在</a:t>
            </a:r>
            <a:r>
              <a:rPr lang="en-US" altLang="zh-CN" b="0" i="0" dirty="0">
                <a:solidFill>
                  <a:srgbClr val="000000"/>
                </a:solidFill>
                <a:effectLst/>
                <a:latin typeface="Arial" panose="020B0604020202020204" pitchFamily="34" charset="0"/>
              </a:rPr>
              <a:t>[52]</a:t>
            </a:r>
            <a:r>
              <a:rPr lang="zh-CN" altLang="en-US" b="0" i="0" dirty="0">
                <a:solidFill>
                  <a:srgbClr val="000000"/>
                </a:solidFill>
                <a:effectLst/>
                <a:latin typeface="Arial" panose="020B0604020202020204" pitchFamily="34" charset="0"/>
              </a:rPr>
              <a:t>中开发了一个基于图像识别技术的分类器来对物联网恶意软件进行分类。上述工作主要集中在对恶意载荷进行建模和分类，而不是对物联网设备上的远程感染过程，因此很难在感染早期揭示恶意活动。</a:t>
            </a:r>
            <a:r>
              <a:rPr lang="en-US" altLang="zh-CN" b="0" i="0" dirty="0">
                <a:solidFill>
                  <a:srgbClr val="000000"/>
                </a:solidFill>
                <a:effectLst/>
                <a:latin typeface="Arial" panose="020B0604020202020204" pitchFamily="34" charset="0"/>
              </a:rPr>
              <a:t>SHELLCORE[4]</a:t>
            </a:r>
            <a:r>
              <a:rPr lang="zh-CN" altLang="en-US" b="0" i="0" dirty="0">
                <a:solidFill>
                  <a:srgbClr val="000000"/>
                </a:solidFill>
                <a:effectLst/>
                <a:latin typeface="Arial" panose="020B0604020202020204" pitchFamily="34" charset="0"/>
              </a:rPr>
              <a:t>基于</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命令的术语级和字符级特性开发了一个深度学习模型。在我们的工作中，我们在命令级别上模拟了感染过程，并根据感染能力提供了</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命令的分类。此外，我们通过野外大规模部署来评估我们的方法。</a:t>
            </a:r>
            <a:r>
              <a:rPr lang="en-US" altLang="zh-CN" b="0" i="0" dirty="0" err="1">
                <a:solidFill>
                  <a:srgbClr val="000000"/>
                </a:solidFill>
                <a:effectLst/>
                <a:latin typeface="Arial" panose="020B0604020202020204" pitchFamily="34" charset="0"/>
              </a:rPr>
              <a:t>DeepPower</a:t>
            </a:r>
            <a:r>
              <a:rPr lang="en-US" altLang="zh-CN" b="0" i="0" dirty="0">
                <a:solidFill>
                  <a:srgbClr val="000000"/>
                </a:solidFill>
                <a:effectLst/>
                <a:latin typeface="Arial" panose="020B0604020202020204" pitchFamily="34" charset="0"/>
              </a:rPr>
              <a:t>[16]</a:t>
            </a:r>
            <a:r>
              <a:rPr lang="zh-CN" altLang="en-US" b="0" i="0" dirty="0">
                <a:solidFill>
                  <a:srgbClr val="000000"/>
                </a:solidFill>
                <a:effectLst/>
                <a:latin typeface="Arial" panose="020B0604020202020204" pitchFamily="34" charset="0"/>
              </a:rPr>
              <a:t>提出了一种基于功率侧信道的恶意软件感染检测方法。作者使用一个深度学习模型，通过</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命令的功耗来暗示设备中的恶意活动。然而，在</a:t>
            </a:r>
            <a:r>
              <a:rPr lang="en-US" altLang="zh-CN" b="0" i="0" dirty="0" err="1">
                <a:solidFill>
                  <a:srgbClr val="000000"/>
                </a:solidFill>
                <a:effectLst/>
                <a:latin typeface="Arial" panose="020B0604020202020204" pitchFamily="34" charset="0"/>
              </a:rPr>
              <a:t>DeepPower</a:t>
            </a:r>
            <a:r>
              <a:rPr lang="zh-CN" altLang="en-US" b="0" i="0" dirty="0">
                <a:solidFill>
                  <a:srgbClr val="000000"/>
                </a:solidFill>
                <a:effectLst/>
                <a:latin typeface="Arial" panose="020B0604020202020204" pitchFamily="34" charset="0"/>
              </a:rPr>
              <a:t>中，针对一种类型的设备训练的检测模型不能直接用于检测其他类型设备中的恶意活动。在我们的工作中，我们系统地研究了基于</a:t>
            </a:r>
            <a:r>
              <a:rPr lang="en-US" altLang="zh-CN" b="0" i="0" dirty="0" err="1">
                <a:solidFill>
                  <a:srgbClr val="000000"/>
                </a:solidFill>
                <a:effectLst/>
                <a:latin typeface="Arial" panose="020B0604020202020204" pitchFamily="34" charset="0"/>
              </a:rPr>
              <a:t>linux</a:t>
            </a:r>
            <a:r>
              <a:rPr lang="zh-CN" altLang="en-US" b="0" i="0" dirty="0">
                <a:solidFill>
                  <a:srgbClr val="000000"/>
                </a:solidFill>
                <a:effectLst/>
                <a:latin typeface="Arial" panose="020B0604020202020204" pitchFamily="34" charset="0"/>
              </a:rPr>
              <a:t>的物联网设备的远程感染过程。基于我们的知识构建的模型可以用于检测不同类型的基于</a:t>
            </a:r>
            <a:r>
              <a:rPr lang="en-US" altLang="zh-CN" b="0" i="0" dirty="0" err="1">
                <a:solidFill>
                  <a:srgbClr val="000000"/>
                </a:solidFill>
                <a:effectLst/>
                <a:latin typeface="Arial" panose="020B0604020202020204" pitchFamily="34" charset="0"/>
              </a:rPr>
              <a:t>linux</a:t>
            </a:r>
            <a:r>
              <a:rPr lang="zh-CN" altLang="en-US" b="0" i="0" dirty="0">
                <a:solidFill>
                  <a:srgbClr val="000000"/>
                </a:solidFill>
                <a:effectLst/>
                <a:latin typeface="Arial" panose="020B0604020202020204" pitchFamily="34" charset="0"/>
              </a:rPr>
              <a:t>的物联网设备上的远程感染</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41</a:t>
            </a:fld>
            <a:endParaRPr kumimoji="1" lang="zh-CN" altLang="en-US"/>
          </a:p>
        </p:txBody>
      </p:sp>
    </p:spTree>
    <p:extLst>
      <p:ext uri="{BB962C8B-B14F-4D97-AF65-F5344CB8AC3E}">
        <p14:creationId xmlns:p14="http://schemas.microsoft.com/office/powerpoint/2010/main" val="688694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Arial" panose="020B0604020202020204" pitchFamily="34" charset="0"/>
              </a:rPr>
              <a:t>本文从感染脚本、恶意</a:t>
            </a:r>
            <a:r>
              <a:rPr lang="en-US" altLang="zh-CN" b="0" i="0" dirty="0">
                <a:solidFill>
                  <a:srgbClr val="000000"/>
                </a:solidFill>
                <a:effectLst/>
                <a:latin typeface="Arial" panose="020B0604020202020204" pitchFamily="34" charset="0"/>
              </a:rPr>
              <a:t>ELF</a:t>
            </a:r>
            <a:r>
              <a:rPr lang="zh-CN" altLang="en-US" b="0" i="0" dirty="0">
                <a:solidFill>
                  <a:srgbClr val="000000"/>
                </a:solidFill>
                <a:effectLst/>
                <a:latin typeface="Arial" panose="020B0604020202020204" pitchFamily="34" charset="0"/>
              </a:rPr>
              <a:t>文件和物联网蜜罐日志中提取了一个大规模的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命令数据集，对通过</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命令远程感染物联网恶意软件的特征进行了实证研究。我们分享了我们的发现，并提供了远程感染中使用的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分类。基于我们从研究中获得的知识，我们开发了一个初步的远程感染检测器，以证明我们的研究的有效性。我们在世界各地部署的大量软件物联网设备和三种不同的真实物联网平台上评估了我们的探测器。结果表明，我们的感染检测器可以实现对野外远程感染的高检出率，同时对真实的物联网设备引入很少的性能开销和功能影响</a:t>
            </a: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42</a:t>
            </a:fld>
            <a:endParaRPr kumimoji="1" lang="zh-CN" altLang="en-US"/>
          </a:p>
        </p:txBody>
      </p:sp>
    </p:spTree>
    <p:extLst>
      <p:ext uri="{BB962C8B-B14F-4D97-AF65-F5344CB8AC3E}">
        <p14:creationId xmlns:p14="http://schemas.microsoft.com/office/powerpoint/2010/main" val="34454495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44</a:t>
            </a:fld>
            <a:endParaRPr kumimoji="1" lang="zh-CN" altLang="en-US"/>
          </a:p>
        </p:txBody>
      </p:sp>
    </p:spTree>
    <p:extLst>
      <p:ext uri="{BB962C8B-B14F-4D97-AF65-F5344CB8AC3E}">
        <p14:creationId xmlns:p14="http://schemas.microsoft.com/office/powerpoint/2010/main" val="3368371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在入侵阶段，恶意软件试图通过利用薄弱</a:t>
            </a:r>
            <a:r>
              <a:rPr kumimoji="1" lang="en-US" altLang="zh-CN" dirty="0"/>
              <a:t>/</a:t>
            </a:r>
            <a:r>
              <a:rPr kumimoji="1" lang="zh-CN" altLang="en-US" dirty="0"/>
              <a:t>默认密码或未修补的软件漏洞登录目标系统。</a:t>
            </a:r>
            <a:r>
              <a:rPr kumimoji="1" lang="en-US" altLang="zh-CN" dirty="0"/>
              <a:t>[37]</a:t>
            </a:r>
            <a:r>
              <a:rPr kumimoji="1" lang="zh-CN" altLang="en-US" dirty="0"/>
              <a:t>研究表明，超过</a:t>
            </a:r>
            <a:r>
              <a:rPr kumimoji="1" lang="en-US" altLang="zh-CN" dirty="0"/>
              <a:t>93%</a:t>
            </a:r>
            <a:r>
              <a:rPr kumimoji="1" lang="zh-CN" altLang="en-US" dirty="0"/>
              <a:t>的物联网恶意软件通过破解的</a:t>
            </a:r>
            <a:r>
              <a:rPr kumimoji="1" lang="en-US" altLang="zh-CN" dirty="0"/>
              <a:t>SSH</a:t>
            </a:r>
            <a:r>
              <a:rPr kumimoji="1" lang="zh-CN" altLang="en-US" dirty="0"/>
              <a:t>或</a:t>
            </a:r>
            <a:r>
              <a:rPr kumimoji="1" lang="en-US" altLang="zh-CN" dirty="0"/>
              <a:t>Telnet</a:t>
            </a:r>
            <a:r>
              <a:rPr kumimoji="1" lang="zh-CN" altLang="en-US" dirty="0"/>
              <a:t>密码获得目标系统的</a:t>
            </a:r>
            <a:r>
              <a:rPr kumimoji="1" lang="en-US" altLang="zh-CN" dirty="0"/>
              <a:t>shell</a:t>
            </a:r>
            <a:r>
              <a:rPr kumimoji="1" lang="zh-CN" altLang="en-US" dirty="0"/>
              <a:t>访问权限</a:t>
            </a:r>
            <a:endParaRPr kumimoji="1" lang="en-US" altLang="zh-CN" dirty="0"/>
          </a:p>
          <a:p>
            <a:r>
              <a:rPr lang="zh-CN" altLang="en-US" b="0" i="0" dirty="0">
                <a:solidFill>
                  <a:srgbClr val="000000"/>
                </a:solidFill>
                <a:effectLst/>
                <a:latin typeface="Arial" panose="020B0604020202020204" pitchFamily="34" charset="0"/>
              </a:rPr>
              <a:t>在感染阶段，在恶意软件成功登录系统后开始，恶意软件远程调用一系列</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命令，为之后可能发生的盈利准备环境</a:t>
            </a:r>
            <a:endParaRPr kumimoji="1" lang="en-US" altLang="zh-CN" dirty="0"/>
          </a:p>
          <a:p>
            <a:r>
              <a:rPr lang="zh-CN" altLang="en-US" b="0" i="0" dirty="0">
                <a:solidFill>
                  <a:srgbClr val="000000"/>
                </a:solidFill>
                <a:effectLst/>
                <a:latin typeface="Arial" panose="020B0604020202020204" pitchFamily="34" charset="0"/>
              </a:rPr>
              <a:t>最后，在货币化阶段，恶意软件以各种方式货币化，如发起</a:t>
            </a:r>
            <a:r>
              <a:rPr lang="en-US" altLang="zh-CN" b="0" i="0" dirty="0">
                <a:solidFill>
                  <a:srgbClr val="000000"/>
                </a:solidFill>
                <a:effectLst/>
                <a:latin typeface="Arial" panose="020B0604020202020204" pitchFamily="34" charset="0"/>
              </a:rPr>
              <a:t>DDoS</a:t>
            </a:r>
            <a:r>
              <a:rPr lang="zh-CN" altLang="en-US" b="0" i="0" dirty="0">
                <a:solidFill>
                  <a:srgbClr val="000000"/>
                </a:solidFill>
                <a:effectLst/>
                <a:latin typeface="Arial" panose="020B0604020202020204" pitchFamily="34" charset="0"/>
              </a:rPr>
              <a:t>攻击，窃取数据，加密货币挖矿</a:t>
            </a:r>
            <a:r>
              <a:rPr lang="en-US" altLang="zh-CN" b="0" i="0" dirty="0">
                <a:solidFill>
                  <a:srgbClr val="000000"/>
                </a:solidFill>
                <a:effectLst/>
                <a:latin typeface="Arial" panose="020B0604020202020204" pitchFamily="34" charset="0"/>
              </a:rPr>
              <a:t>[37]</a:t>
            </a:r>
            <a:r>
              <a:rPr lang="zh-CN" altLang="en-US" b="0" i="0" dirty="0">
                <a:solidFill>
                  <a:srgbClr val="000000"/>
                </a:solidFill>
                <a:effectLst/>
                <a:latin typeface="Arial" panose="020B0604020202020204" pitchFamily="34" charset="0"/>
              </a:rPr>
              <a:t>，这可能会造成现实世界的损害或经济损失</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为了减轻受感染的基于</a:t>
            </a:r>
            <a:r>
              <a:rPr lang="en-US" altLang="zh-CN" b="0" i="0" dirty="0" err="1">
                <a:solidFill>
                  <a:srgbClr val="000000"/>
                </a:solidFill>
                <a:effectLst/>
                <a:latin typeface="Arial" panose="020B0604020202020204" pitchFamily="34" charset="0"/>
              </a:rPr>
              <a:t>linux</a:t>
            </a:r>
            <a:r>
              <a:rPr lang="zh-CN" altLang="en-US" b="0" i="0" dirty="0">
                <a:solidFill>
                  <a:srgbClr val="000000"/>
                </a:solidFill>
                <a:effectLst/>
                <a:latin typeface="Arial" panose="020B0604020202020204" pitchFamily="34" charset="0"/>
              </a:rPr>
              <a:t>的物联网设备造成的损害，至关重要的是要充分了解这些物联网设备上的远程感染，以便在对手利用这些设备进行盈利之前尽早发现这些设备</a:t>
            </a: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11</a:t>
            </a:fld>
            <a:endParaRPr kumimoji="1" lang="zh-CN" altLang="en-US"/>
          </a:p>
        </p:txBody>
      </p:sp>
    </p:spTree>
    <p:extLst>
      <p:ext uri="{BB962C8B-B14F-4D97-AF65-F5344CB8AC3E}">
        <p14:creationId xmlns:p14="http://schemas.microsoft.com/office/powerpoint/2010/main" val="124982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12</a:t>
            </a:fld>
            <a:endParaRPr kumimoji="1" lang="zh-CN" altLang="en-US"/>
          </a:p>
        </p:txBody>
      </p:sp>
    </p:spTree>
    <p:extLst>
      <p:ext uri="{BB962C8B-B14F-4D97-AF65-F5344CB8AC3E}">
        <p14:creationId xmlns:p14="http://schemas.microsoft.com/office/powerpoint/2010/main" val="748474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13</a:t>
            </a:fld>
            <a:endParaRPr kumimoji="1" lang="zh-CN" altLang="en-US"/>
          </a:p>
        </p:txBody>
      </p:sp>
    </p:spTree>
    <p:extLst>
      <p:ext uri="{BB962C8B-B14F-4D97-AF65-F5344CB8AC3E}">
        <p14:creationId xmlns:p14="http://schemas.microsoft.com/office/powerpoint/2010/main" val="2859623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14</a:t>
            </a:fld>
            <a:endParaRPr kumimoji="1" lang="zh-CN" altLang="en-US"/>
          </a:p>
        </p:txBody>
      </p:sp>
    </p:spTree>
    <p:extLst>
      <p:ext uri="{BB962C8B-B14F-4D97-AF65-F5344CB8AC3E}">
        <p14:creationId xmlns:p14="http://schemas.microsoft.com/office/powerpoint/2010/main" val="149868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000000"/>
                </a:solidFill>
                <a:effectLst/>
                <a:latin typeface="Arial" panose="020B0604020202020204" pitchFamily="34" charset="0"/>
              </a:rPr>
              <a:t>Mirai</a:t>
            </a:r>
            <a:r>
              <a:rPr lang="zh-CN" altLang="en-US" b="0" i="0" dirty="0">
                <a:solidFill>
                  <a:srgbClr val="000000"/>
                </a:solidFill>
                <a:effectLst/>
                <a:latin typeface="Arial" panose="020B0604020202020204" pitchFamily="34" charset="0"/>
              </a:rPr>
              <a:t>提供了一个单独的加载程序，通过暴力尝试登录、确定系统环境、下载并执行特定于体系结构的二进制文件，最后删除下载的二进制文件，异步感染脆弱的物联网设备。</a:t>
            </a:r>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我们进一步研究</a:t>
            </a:r>
            <a:r>
              <a:rPr lang="en-US" altLang="zh-CN" b="0" i="0" dirty="0" err="1">
                <a:solidFill>
                  <a:srgbClr val="000000"/>
                </a:solidFill>
                <a:effectLst/>
                <a:latin typeface="Arial" panose="020B0604020202020204" pitchFamily="34" charset="0"/>
              </a:rPr>
              <a:t>Mirai</a:t>
            </a:r>
            <a:r>
              <a:rPr lang="zh-CN" altLang="en-US" b="0" i="0" dirty="0">
                <a:solidFill>
                  <a:srgbClr val="000000"/>
                </a:solidFill>
                <a:effectLst/>
                <a:latin typeface="Arial" panose="020B0604020202020204" pitchFamily="34" charset="0"/>
              </a:rPr>
              <a:t>的源代码，并认识到实际上许多</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命令是由运行在远程服务器上的加载器调用来执行上述操作的。</a:t>
            </a:r>
            <a:endParaRPr lang="en-US" altLang="zh-CN" b="0" i="0" dirty="0">
              <a:solidFill>
                <a:srgbClr val="000000"/>
              </a:solidFill>
              <a:effectLst/>
              <a:latin typeface="Arial" panose="020B0604020202020204" pitchFamily="34" charset="0"/>
            </a:endParaRPr>
          </a:p>
          <a:p>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另一项针对另一种物联网恶意软件</a:t>
            </a:r>
            <a:r>
              <a:rPr lang="en-US" altLang="zh-CN" b="0" i="0" dirty="0">
                <a:solidFill>
                  <a:srgbClr val="000000"/>
                </a:solidFill>
                <a:effectLst/>
                <a:latin typeface="Arial" panose="020B0604020202020204" pitchFamily="34" charset="0"/>
              </a:rPr>
              <a:t>Hajime[26]</a:t>
            </a:r>
            <a:r>
              <a:rPr lang="zh-CN" altLang="en-US" b="0" i="0" dirty="0">
                <a:solidFill>
                  <a:srgbClr val="000000"/>
                </a:solidFill>
                <a:effectLst/>
                <a:latin typeface="Arial" panose="020B0604020202020204" pitchFamily="34" charset="0"/>
              </a:rPr>
              <a:t>的研究也揭示了类似的感染行为，包括登录、下载和通过</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命令在目标系统中执行恶意二进制文件。</a:t>
            </a:r>
            <a:endParaRPr lang="en-US" altLang="zh-CN" b="0" i="0" dirty="0">
              <a:solidFill>
                <a:srgbClr val="000000"/>
              </a:solidFill>
              <a:effectLst/>
              <a:latin typeface="Arial" panose="020B0604020202020204" pitchFamily="34" charset="0"/>
            </a:endParaRPr>
          </a:p>
          <a:p>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此外，之前基于在线蜜罐系统</a:t>
            </a:r>
            <a:r>
              <a:rPr lang="en-US" altLang="zh-CN" b="0" i="0" dirty="0" err="1">
                <a:solidFill>
                  <a:srgbClr val="000000"/>
                </a:solidFill>
                <a:effectLst/>
                <a:latin typeface="Arial" panose="020B0604020202020204" pitchFamily="34" charset="0"/>
              </a:rPr>
              <a:t>IoTPot</a:t>
            </a:r>
            <a:r>
              <a:rPr lang="en-US" altLang="zh-CN" b="0" i="0" dirty="0">
                <a:solidFill>
                  <a:srgbClr val="000000"/>
                </a:solidFill>
                <a:effectLst/>
                <a:latin typeface="Arial" panose="020B0604020202020204" pitchFamily="34" charset="0"/>
              </a:rPr>
              <a:t>[45]</a:t>
            </a:r>
            <a:r>
              <a:rPr lang="zh-CN" altLang="en-US" b="0" i="0" dirty="0">
                <a:solidFill>
                  <a:srgbClr val="000000"/>
                </a:solidFill>
                <a:effectLst/>
                <a:latin typeface="Arial" panose="020B0604020202020204" pitchFamily="34" charset="0"/>
              </a:rPr>
              <a:t>的研究发现，在感染阶段，物联网恶意软件通过</a:t>
            </a:r>
            <a:r>
              <a:rPr lang="en-US" altLang="zh-CN" b="0" i="0" dirty="0">
                <a:solidFill>
                  <a:srgbClr val="000000"/>
                </a:solidFill>
                <a:effectLst/>
                <a:latin typeface="Arial" panose="020B0604020202020204" pitchFamily="34" charset="0"/>
              </a:rPr>
              <a:t>Telnet</a:t>
            </a:r>
            <a:r>
              <a:rPr lang="zh-CN" altLang="en-US" b="0" i="0" dirty="0">
                <a:solidFill>
                  <a:srgbClr val="000000"/>
                </a:solidFill>
                <a:effectLst/>
                <a:latin typeface="Arial" panose="020B0604020202020204" pitchFamily="34" charset="0"/>
              </a:rPr>
              <a:t>登录到目标系统，执行一系列</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命令，检测系统架构，下载并执行恶意二进制文件，并删除下载的二进制文件</a:t>
            </a:r>
            <a:endParaRPr lang="en-US" altLang="zh-CN" b="0" i="0" dirty="0">
              <a:solidFill>
                <a:srgbClr val="000000"/>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15</a:t>
            </a:fld>
            <a:endParaRPr kumimoji="1" lang="zh-CN" altLang="en-US"/>
          </a:p>
        </p:txBody>
      </p:sp>
    </p:spTree>
    <p:extLst>
      <p:ext uri="{BB962C8B-B14F-4D97-AF65-F5344CB8AC3E}">
        <p14:creationId xmlns:p14="http://schemas.microsoft.com/office/powerpoint/2010/main" val="4130429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Arial" panose="020B0604020202020204" pitchFamily="34" charset="0"/>
              </a:rPr>
              <a:t>根据这些观察结果，物联网远程感染过程通常可以分为</a:t>
            </a:r>
            <a:r>
              <a:rPr lang="en-US" altLang="zh-CN" b="0" i="0" dirty="0">
                <a:solidFill>
                  <a:srgbClr val="000000"/>
                </a:solidFill>
                <a:effectLst/>
                <a:latin typeface="Arial" panose="020B0604020202020204" pitchFamily="34" charset="0"/>
              </a:rPr>
              <a:t>5</a:t>
            </a:r>
            <a:r>
              <a:rPr lang="zh-CN" altLang="en-US" b="0" i="0" dirty="0">
                <a:solidFill>
                  <a:srgbClr val="000000"/>
                </a:solidFill>
                <a:effectLst/>
                <a:latin typeface="Arial" panose="020B0604020202020204" pitchFamily="34" charset="0"/>
              </a:rPr>
              <a:t>个阶段</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定居点</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选择目录</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、环境准备、载荷交付、载荷执行和持续与隐蔽</a:t>
            </a:r>
            <a:endParaRPr lang="en-US" altLang="zh-CN" b="0" i="0" dirty="0">
              <a:solidFill>
                <a:srgbClr val="000000"/>
              </a:solidFill>
              <a:effectLst/>
              <a:latin typeface="Arial" panose="020B0604020202020204" pitchFamily="34" charset="0"/>
            </a:endParaRPr>
          </a:p>
          <a:p>
            <a:endParaRPr kumimoji="1" lang="en-US" altLang="zh-CN" dirty="0"/>
          </a:p>
          <a:p>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Settlement</a:t>
            </a:r>
            <a:r>
              <a:rPr lang="zh-CN" altLang="en-US" b="0" i="0" dirty="0">
                <a:solidFill>
                  <a:srgbClr val="000000"/>
                </a:solidFill>
                <a:effectLst/>
                <a:latin typeface="Arial" panose="020B0604020202020204" pitchFamily="34" charset="0"/>
              </a:rPr>
              <a:t>阶段，加载器</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远程运行</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试图找到一个可写的位置作为工作目录。在“环境准备”阶段，加载器从系统中收集必要的信息。在负载交付阶段，加载程序将恶意负载交付给目标系统。在负载执行阶段，加载程序在目标系统上执行交付的负载。最后，加载器经常在</a:t>
            </a:r>
            <a:r>
              <a:rPr lang="en-US" altLang="zh-CN" b="0" i="0" dirty="0">
                <a:solidFill>
                  <a:srgbClr val="000000"/>
                </a:solidFill>
                <a:effectLst/>
                <a:latin typeface="Arial" panose="020B0604020202020204" pitchFamily="34" charset="0"/>
              </a:rPr>
              <a:t>Persistence &amp; covert</a:t>
            </a:r>
            <a:r>
              <a:rPr lang="zh-CN" altLang="en-US" b="0" i="0" dirty="0">
                <a:solidFill>
                  <a:srgbClr val="000000"/>
                </a:solidFill>
                <a:effectLst/>
                <a:latin typeface="Arial" panose="020B0604020202020204" pitchFamily="34" charset="0"/>
              </a:rPr>
              <a:t>阶段寻找方法来持久化和隐蔽内存占用。值得注意的是，并不是所有加载器都需要所有阶段来完成一次成功的远程感染，也不是</a:t>
            </a:r>
            <a:r>
              <a:rPr lang="en-US" altLang="zh-CN" b="0" i="0" dirty="0">
                <a:solidFill>
                  <a:srgbClr val="000000"/>
                </a:solidFill>
                <a:effectLst/>
                <a:latin typeface="Arial" panose="020B0604020202020204" pitchFamily="34" charset="0"/>
              </a:rPr>
              <a:t>5</a:t>
            </a:r>
            <a:r>
              <a:rPr lang="zh-CN" altLang="en-US" b="0" i="0" dirty="0">
                <a:solidFill>
                  <a:srgbClr val="000000"/>
                </a:solidFill>
                <a:effectLst/>
                <a:latin typeface="Arial" panose="020B0604020202020204" pitchFamily="34" charset="0"/>
              </a:rPr>
              <a:t>个阶段必须按精确的顺序出现。例如，有可能沉降阶段是在环境准备阶段之后，有时坚持和隐蔽阶段是缺失的。此外，泄漏的源代码</a:t>
            </a:r>
            <a:r>
              <a:rPr lang="en-US" altLang="zh-CN" b="0" i="0" dirty="0">
                <a:solidFill>
                  <a:srgbClr val="000000"/>
                </a:solidFill>
                <a:effectLst/>
                <a:latin typeface="Arial" panose="020B0604020202020204" pitchFamily="34" charset="0"/>
              </a:rPr>
              <a:t>[40,58]</a:t>
            </a:r>
            <a:r>
              <a:rPr lang="zh-CN" altLang="en-US" b="0" i="0" dirty="0">
                <a:solidFill>
                  <a:srgbClr val="000000"/>
                </a:solidFill>
                <a:effectLst/>
                <a:latin typeface="Arial" panose="020B0604020202020204" pitchFamily="34" charset="0"/>
              </a:rPr>
              <a:t>、现有文献</a:t>
            </a:r>
            <a:r>
              <a:rPr lang="en-US" altLang="zh-CN" b="0" i="0" dirty="0">
                <a:solidFill>
                  <a:srgbClr val="000000"/>
                </a:solidFill>
                <a:effectLst/>
                <a:latin typeface="Arial" panose="020B0604020202020204" pitchFamily="34" charset="0"/>
              </a:rPr>
              <a:t>[16,45]</a:t>
            </a:r>
            <a:r>
              <a:rPr lang="zh-CN" altLang="en-US" b="0" i="0" dirty="0">
                <a:solidFill>
                  <a:srgbClr val="000000"/>
                </a:solidFill>
                <a:effectLst/>
                <a:latin typeface="Arial" panose="020B0604020202020204" pitchFamily="34" charset="0"/>
              </a:rPr>
              <a:t>和反向工程报告</a:t>
            </a:r>
            <a:r>
              <a:rPr lang="en-US" altLang="zh-CN" b="0" i="0" dirty="0">
                <a:solidFill>
                  <a:srgbClr val="000000"/>
                </a:solidFill>
                <a:effectLst/>
                <a:latin typeface="Arial" panose="020B0604020202020204" pitchFamily="34" charset="0"/>
              </a:rPr>
              <a:t>[23,29]</a:t>
            </a:r>
            <a:r>
              <a:rPr lang="zh-CN" altLang="en-US" b="0" i="0" dirty="0">
                <a:solidFill>
                  <a:srgbClr val="000000"/>
                </a:solidFill>
                <a:effectLst/>
                <a:latin typeface="Arial" panose="020B0604020202020204" pitchFamily="34" charset="0"/>
              </a:rPr>
              <a:t>表明，通过执行一系列</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命令可以实现物联网远程感染。例如，一个被广泛使用的物联网恶意软件</a:t>
            </a:r>
            <a:r>
              <a:rPr lang="en-US" altLang="zh-CN" b="0" i="0" dirty="0" err="1">
                <a:solidFill>
                  <a:srgbClr val="000000"/>
                </a:solidFill>
                <a:effectLst/>
                <a:latin typeface="Arial" panose="020B0604020202020204" pitchFamily="34" charset="0"/>
              </a:rPr>
              <a:t>Mirai</a:t>
            </a:r>
            <a:r>
              <a:rPr lang="zh-CN" altLang="en-US" b="0" i="0" dirty="0">
                <a:solidFill>
                  <a:srgbClr val="000000"/>
                </a:solidFill>
                <a:effectLst/>
                <a:latin typeface="Arial" panose="020B0604020202020204" pitchFamily="34" charset="0"/>
              </a:rPr>
              <a:t>，通过一些常见的</a:t>
            </a:r>
            <a:r>
              <a:rPr lang="en-US" altLang="zh-CN" b="0" i="0" dirty="0">
                <a:solidFill>
                  <a:srgbClr val="000000"/>
                </a:solidFill>
                <a:effectLst/>
                <a:latin typeface="Arial" panose="020B0604020202020204" pitchFamily="34" charset="0"/>
              </a:rPr>
              <a:t>Linux shell</a:t>
            </a:r>
            <a:r>
              <a:rPr lang="zh-CN" altLang="en-US" b="0" i="0" dirty="0">
                <a:solidFill>
                  <a:srgbClr val="000000"/>
                </a:solidFill>
                <a:effectLst/>
                <a:latin typeface="Arial" panose="020B0604020202020204" pitchFamily="34" charset="0"/>
              </a:rPr>
              <a:t>命令实现感染</a:t>
            </a:r>
            <a:endParaRPr lang="en-US" altLang="zh-CN" b="0" i="0" dirty="0">
              <a:solidFill>
                <a:srgbClr val="000000"/>
              </a:solidFill>
              <a:effectLst/>
              <a:latin typeface="Arial" panose="020B0604020202020204" pitchFamily="34" charset="0"/>
            </a:endParaRPr>
          </a:p>
          <a:p>
            <a:endParaRPr kumimoji="1"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为了充分了解物联网远程感染是如何进行的，至关重要的是要知道在每个感染阶段执行哪些命令和它们的顺序。这促使我们对可能包含大量用于远程感染的</a:t>
            </a:r>
            <a:r>
              <a:rPr lang="en-US" altLang="zh-CN" b="0" i="0" dirty="0">
                <a:solidFill>
                  <a:srgbClr val="000000"/>
                </a:solidFill>
                <a:effectLst/>
                <a:latin typeface="Arial" panose="020B0604020202020204" pitchFamily="34" charset="0"/>
              </a:rPr>
              <a:t>shell</a:t>
            </a:r>
            <a:r>
              <a:rPr lang="zh-CN" altLang="en-US" b="0" i="0" dirty="0">
                <a:solidFill>
                  <a:srgbClr val="000000"/>
                </a:solidFill>
                <a:effectLst/>
                <a:latin typeface="Arial" panose="020B0604020202020204" pitchFamily="34" charset="0"/>
              </a:rPr>
              <a:t>命令的大规模数据进行全面研究。</a:t>
            </a:r>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16</a:t>
            </a:fld>
            <a:endParaRPr kumimoji="1" lang="zh-CN" altLang="en-US"/>
          </a:p>
        </p:txBody>
      </p:sp>
    </p:spTree>
    <p:extLst>
      <p:ext uri="{BB962C8B-B14F-4D97-AF65-F5344CB8AC3E}">
        <p14:creationId xmlns:p14="http://schemas.microsoft.com/office/powerpoint/2010/main" val="262558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A0131E7-4F1A-49EC-B588-5F205A1BD225}" type="datetime1">
              <a:rPr lang="en-US" altLang="zh-CN" smtClean="0"/>
              <a:t>6/20/2022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3B484D-4301-4661-A6C5-F63201E8D873}" type="datetime1">
              <a:rPr lang="en-US" altLang="zh-CN"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2F94427-2EEC-4028-BA6E-9DAE2B72E025}" type="datetime1">
              <a:rPr lang="en-US" altLang="zh-CN"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0F1EC78-2048-4E97-A3A7-C87A8A72881D}" type="datetime1">
              <a:rPr lang="en-US" altLang="zh-CN"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283F66B-0806-4D03-9515-83F9206385DA}" type="datetime1">
              <a:rPr lang="en-US" altLang="zh-CN" smtClean="0"/>
              <a:t>6/20/2022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385B1AE-02F5-47D2-A403-2B499531451E}" type="datetime1">
              <a:rPr lang="en-US" altLang="zh-CN" smtClean="0"/>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54E9F2B-0587-4519-AB65-01507FA68DB0}" type="datetime1">
              <a:rPr lang="en-US" altLang="zh-CN" smtClean="0"/>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820B80E-7444-4A68-81B2-256E1079362A}" type="datetime1">
              <a:rPr lang="en-US" altLang="zh-CN" smtClean="0"/>
              <a:t>6/20/2022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EFE24-6E08-46EA-ADFB-195071BF3886}" type="datetime1">
              <a:rPr lang="en-US" altLang="zh-CN" smtClean="0"/>
              <a:t>6/20/2022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67D188-21E1-46AA-8C18-18993598D6B7}" type="datetime1">
              <a:rPr lang="en-US" altLang="zh-CN" smtClean="0"/>
              <a:t>6/20/2022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CAFF5CB-53B9-46E9-9759-27F7635FB435}" type="datetime1">
              <a:rPr lang="en-US" altLang="zh-CN" smtClean="0"/>
              <a:t>6/20/2022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9EB8378-3EE2-4DCC-8633-952D2334FEA5}" type="datetime1">
              <a:rPr lang="en-US" altLang="zh-CN" smtClean="0"/>
              <a:t>6/20/2022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esearchgate.net/profile/Hongda-Li-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esearchgate.net/profile/Hongda-Li-3https:/www.researchgate.net/scientific-contributions/Fei-Ding-2166548904"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botao21/IOTScope"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se.buffalo.edu/~hongxinh/"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researchgate.net/profile/Long-Cheng-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gineering.tamu.edu/cse/profiles/guofei.html" TargetMode="External"/><Relationship Id="rId2" Type="http://schemas.openxmlformats.org/officeDocument/2006/relationships/hyperlink" Target="https://www.researchgate.net/scientific-contributions/Guofei-Gu-11417607"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gineering.buffalo.edu/computer-science-engineering/people/faculty-directory.host.html/content/shared/engineering/computer-science-engineering/profiles/faculty/zhao-ziming.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1280160" y="2205300"/>
            <a:ext cx="9398350" cy="2269423"/>
          </a:xfrm>
        </p:spPr>
        <p:txBody>
          <a:bodyPr>
            <a:normAutofit/>
          </a:bodyPr>
          <a:lstStyle/>
          <a:p>
            <a:r>
              <a:rPr lang="en-US" altLang="zh-CN" sz="2800" dirty="0">
                <a:latin typeface="Times New Roman" panose="02020603050405020304" pitchFamily="18" charset="0"/>
                <a:cs typeface="Times New Roman" panose="02020603050405020304" pitchFamily="18" charset="0"/>
              </a:rPr>
              <a:t>Understanding and Detecting Remote Infection on Linux-based IoT Devices</a:t>
            </a:r>
            <a:endParaRPr lang="en-US" altLang="zh-CN" sz="2000" dirty="0">
              <a:effectLst/>
              <a:latin typeface="Times New Roman" panose="02020603050405020304" pitchFamily="18" charset="0"/>
              <a:cs typeface="Times New Roman" panose="02020603050405020304" pitchFamily="18" charset="0"/>
            </a:endParaRPr>
          </a:p>
          <a:p>
            <a:endParaRPr lang="en-US" altLang="zh-CN" sz="2000" dirty="0">
              <a:effectLst/>
              <a:latin typeface="Times New Roman" panose="02020603050405020304" pitchFamily="18" charset="0"/>
              <a:cs typeface="Times New Roman" panose="02020603050405020304" pitchFamily="18" charset="0"/>
            </a:endParaRPr>
          </a:p>
          <a:p>
            <a:r>
              <a:rPr lang="en-US" altLang="zh-CN" sz="2000" dirty="0" err="1">
                <a:effectLst/>
                <a:latin typeface="Times New Roman" panose="02020603050405020304" pitchFamily="18" charset="0"/>
                <a:cs typeface="Times New Roman" panose="02020603050405020304" pitchFamily="18" charset="0"/>
              </a:rPr>
              <a:t>AsiaCCS</a:t>
            </a:r>
            <a:r>
              <a:rPr lang="en-US" altLang="zh-CN" sz="2000" dirty="0">
                <a:effectLst/>
                <a:latin typeface="Times New Roman" panose="02020603050405020304" pitchFamily="18" charset="0"/>
                <a:cs typeface="Times New Roman" panose="02020603050405020304" pitchFamily="18" charset="0"/>
              </a:rPr>
              <a:t> 2022 &amp;&amp; Best Paper Award</a:t>
            </a:r>
            <a:endParaRPr lang="en" altLang="zh-CN" sz="2000" dirty="0">
              <a:effectLst/>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CD5B4D7B-21D3-2F4B-A9D7-E11146808A25}"/>
              </a:ext>
            </a:extLst>
          </p:cNvPr>
          <p:cNvSpPr txBox="1"/>
          <p:nvPr/>
        </p:nvSpPr>
        <p:spPr>
          <a:xfrm>
            <a:off x="8180961" y="4488995"/>
            <a:ext cx="992221" cy="369332"/>
          </a:xfrm>
          <a:prstGeom prst="rect">
            <a:avLst/>
          </a:prstGeom>
          <a:noFill/>
        </p:spPr>
        <p:txBody>
          <a:bodyPr wrap="square" rtlCol="0">
            <a:spAutoFit/>
          </a:bodyPr>
          <a:lstStyle/>
          <a:p>
            <a:r>
              <a:rPr kumimoji="1" lang="zh-CN" altLang="en-US" dirty="0"/>
              <a:t>彭慜威</a:t>
            </a:r>
          </a:p>
        </p:txBody>
      </p:sp>
      <p:sp>
        <p:nvSpPr>
          <p:cNvPr id="5" name="灯片编号占位符 4">
            <a:extLst>
              <a:ext uri="{FF2B5EF4-FFF2-40B4-BE49-F238E27FC236}">
                <a16:creationId xmlns:a16="http://schemas.microsoft.com/office/drawing/2014/main" id="{97DE9169-ADE8-4EED-AEE8-76EC0653DA22}"/>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372276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Background</a:t>
            </a:r>
            <a:endParaRPr kumimoji="1" lang="zh-CN" altLang="en-US" dirty="0"/>
          </a:p>
        </p:txBody>
      </p:sp>
      <p:sp>
        <p:nvSpPr>
          <p:cNvPr id="8" name="内容占位符 7">
            <a:extLst>
              <a:ext uri="{FF2B5EF4-FFF2-40B4-BE49-F238E27FC236}">
                <a16:creationId xmlns:a16="http://schemas.microsoft.com/office/drawing/2014/main" id="{CF31D29D-7A03-4551-80D4-2AF66F5D5BB8}"/>
              </a:ext>
            </a:extLst>
          </p:cNvPr>
          <p:cNvSpPr>
            <a:spLocks noGrp="1"/>
          </p:cNvSpPr>
          <p:nvPr>
            <p:ph idx="1"/>
          </p:nvPr>
        </p:nvSpPr>
        <p:spPr>
          <a:xfrm>
            <a:off x="1391055" y="1727975"/>
            <a:ext cx="9601200" cy="2661932"/>
          </a:xfrm>
        </p:spPr>
        <p:txBody>
          <a:bodyPr>
            <a:noAutofit/>
          </a:bodyPr>
          <a:lstStyle/>
          <a:p>
            <a:r>
              <a:rPr lang="zh-CN" altLang="en-US" sz="2800" dirty="0">
                <a:latin typeface="+mn-ea"/>
              </a:rPr>
              <a:t>物联网</a:t>
            </a:r>
            <a:r>
              <a:rPr lang="en-US" altLang="zh-CN" sz="2800" dirty="0">
                <a:latin typeface="+mn-ea"/>
              </a:rPr>
              <a:t>(IoT)</a:t>
            </a:r>
            <a:r>
              <a:rPr lang="zh-CN" altLang="en-US" sz="2800" dirty="0">
                <a:latin typeface="+mn-ea"/>
              </a:rPr>
              <a:t>在我们的日常生活中已经变得无处不在，应用在许多领域，如智能家居、医疗保健、交通、工业控制</a:t>
            </a:r>
            <a:r>
              <a:rPr lang="en-US" altLang="zh-CN" sz="2800" dirty="0">
                <a:latin typeface="+mn-ea"/>
              </a:rPr>
              <a:t>[31]</a:t>
            </a:r>
          </a:p>
          <a:p>
            <a:r>
              <a:rPr lang="zh-CN" altLang="en-US" sz="2800" dirty="0">
                <a:latin typeface="+mn-ea"/>
              </a:rPr>
              <a:t>在数量庞大的物联网设备中，超过</a:t>
            </a:r>
            <a:r>
              <a:rPr lang="en-US" altLang="zh-CN" sz="2800" dirty="0">
                <a:latin typeface="+mn-ea"/>
              </a:rPr>
              <a:t>71%</a:t>
            </a:r>
            <a:r>
              <a:rPr lang="zh-CN" altLang="en-US" sz="2800" dirty="0">
                <a:latin typeface="+mn-ea"/>
              </a:rPr>
              <a:t>的设备是由</a:t>
            </a:r>
            <a:r>
              <a:rPr lang="en-US" altLang="zh-CN" sz="2800" dirty="0">
                <a:latin typeface="+mn-ea"/>
              </a:rPr>
              <a:t>Linux</a:t>
            </a:r>
            <a:r>
              <a:rPr lang="zh-CN" altLang="en-US" sz="2800" dirty="0">
                <a:latin typeface="+mn-ea"/>
              </a:rPr>
              <a:t>驱动的，如</a:t>
            </a:r>
            <a:r>
              <a:rPr lang="en-US" altLang="zh-CN" sz="2800" dirty="0" err="1">
                <a:latin typeface="+mn-ea"/>
              </a:rPr>
              <a:t>OpenWrt</a:t>
            </a:r>
            <a:r>
              <a:rPr lang="en-US" altLang="zh-CN" sz="2800" dirty="0">
                <a:latin typeface="+mn-ea"/>
              </a:rPr>
              <a:t>[44]</a:t>
            </a:r>
            <a:r>
              <a:rPr lang="zh-CN" altLang="en-US" sz="2800" dirty="0">
                <a:latin typeface="+mn-ea"/>
              </a:rPr>
              <a:t>和</a:t>
            </a:r>
            <a:r>
              <a:rPr lang="en-US" altLang="zh-CN" sz="2800" dirty="0">
                <a:latin typeface="+mn-ea"/>
              </a:rPr>
              <a:t>Raspbian[47]</a:t>
            </a:r>
            <a:r>
              <a:rPr lang="zh-CN" altLang="en-US" sz="2800" dirty="0">
                <a:latin typeface="+mn-ea"/>
              </a:rPr>
              <a:t>，而且这种趋势一直在不断增长</a:t>
            </a:r>
            <a:r>
              <a:rPr lang="en-US" altLang="zh-CN" sz="2800" dirty="0">
                <a:latin typeface="+mn-ea"/>
              </a:rPr>
              <a:t>[9]</a:t>
            </a:r>
          </a:p>
          <a:p>
            <a:r>
              <a:rPr lang="zh-CN" altLang="en-US" sz="2800" dirty="0">
                <a:latin typeface="+mn-ea"/>
              </a:rPr>
              <a:t>由于安全性差，比如弱密码、未打补丁的软件和缺乏杀毒软件；以及</a:t>
            </a:r>
            <a:r>
              <a:rPr lang="en-US" altLang="zh-CN" sz="2800" dirty="0">
                <a:latin typeface="+mn-ea"/>
              </a:rPr>
              <a:t>24/7</a:t>
            </a:r>
            <a:r>
              <a:rPr lang="zh-CN" altLang="en-US" sz="2800" dirty="0">
                <a:latin typeface="+mn-ea"/>
              </a:rPr>
              <a:t>在线属性，基于</a:t>
            </a:r>
            <a:r>
              <a:rPr lang="en-US" altLang="zh-CN" sz="2800" dirty="0" err="1">
                <a:latin typeface="+mn-ea"/>
              </a:rPr>
              <a:t>linux</a:t>
            </a:r>
            <a:r>
              <a:rPr lang="zh-CN" altLang="en-US" sz="2800" dirty="0">
                <a:latin typeface="+mn-ea"/>
              </a:rPr>
              <a:t>的物联网设备成为攻击者的诱人目标</a:t>
            </a:r>
            <a:endParaRPr lang="en-US" altLang="zh-CN" sz="2800" dirty="0">
              <a:latin typeface="+mn-ea"/>
            </a:endParaRPr>
          </a:p>
          <a:p>
            <a:r>
              <a:rPr lang="zh-CN" altLang="en-US" sz="2800" dirty="0">
                <a:latin typeface="+mn-ea"/>
              </a:rPr>
              <a:t>更糟糕的是，许多物联网设备的设计偏好放在低价格和短时间上市，而不是昂贵和全面的安全解决方案</a:t>
            </a:r>
            <a:endParaRPr lang="en-US" altLang="zh-CN" sz="2800" dirty="0">
              <a:latin typeface="+mn-ea"/>
            </a:endParaRPr>
          </a:p>
        </p:txBody>
      </p:sp>
      <p:sp>
        <p:nvSpPr>
          <p:cNvPr id="4" name="灯片编号占位符 3">
            <a:extLst>
              <a:ext uri="{FF2B5EF4-FFF2-40B4-BE49-F238E27FC236}">
                <a16:creationId xmlns:a16="http://schemas.microsoft.com/office/drawing/2014/main" id="{63A2C3B5-DE82-443C-B4E9-DCD11773EAFC}"/>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258729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Previous Work</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a:xfrm>
            <a:off x="1371600" y="2286000"/>
            <a:ext cx="9601200" cy="3173896"/>
          </a:xfrm>
        </p:spPr>
        <p:txBody>
          <a:bodyPr vert="horz" lIns="91440" tIns="45720" rIns="91440" bIns="45720" rtlCol="0">
            <a:noAutofit/>
          </a:bodyPr>
          <a:lstStyle/>
          <a:p>
            <a:r>
              <a:rPr lang="zh-CN" altLang="en-US" sz="2800" dirty="0">
                <a:latin typeface="Times New Roman" panose="02020603050405020304" pitchFamily="18" charset="0"/>
                <a:cs typeface="Times New Roman" panose="02020603050405020304" pitchFamily="18" charset="0"/>
              </a:rPr>
              <a:t>物联网设备危害的三个主要阶段</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入侵、感染和变现 </a:t>
            </a:r>
            <a:r>
              <a:rPr lang="en-US" altLang="zh-CN" sz="2800" dirty="0">
                <a:latin typeface="Times New Roman" panose="02020603050405020304" pitchFamily="18" charset="0"/>
                <a:cs typeface="Times New Roman" panose="02020603050405020304" pitchFamily="18" charset="0"/>
              </a:rPr>
              <a:t>[43, 44, 45]</a:t>
            </a:r>
          </a:p>
          <a:p>
            <a:pPr lvl="1"/>
            <a:r>
              <a:rPr lang="zh-CN" altLang="en-US" sz="2800" i="0" dirty="0">
                <a:latin typeface="Times New Roman" panose="02020603050405020304" pitchFamily="18" charset="0"/>
                <a:cs typeface="Times New Roman" panose="02020603050405020304" pitchFamily="18" charset="0"/>
              </a:rPr>
              <a:t>在入侵阶段</a:t>
            </a:r>
            <a:r>
              <a:rPr lang="en-US" altLang="zh-CN" sz="2800" i="0" dirty="0">
                <a:latin typeface="Times New Roman" panose="02020603050405020304" pitchFamily="18" charset="0"/>
                <a:cs typeface="Times New Roman" panose="02020603050405020304" pitchFamily="18" charset="0"/>
              </a:rPr>
              <a:t>[37]</a:t>
            </a:r>
            <a:r>
              <a:rPr lang="zh-CN" altLang="en-US" sz="2800" i="0" dirty="0">
                <a:latin typeface="Times New Roman" panose="02020603050405020304" pitchFamily="18" charset="0"/>
                <a:cs typeface="Times New Roman" panose="02020603050405020304" pitchFamily="18" charset="0"/>
              </a:rPr>
              <a:t>，恶意软件试图通过利用薄弱</a:t>
            </a:r>
            <a:r>
              <a:rPr lang="en-US" altLang="zh-CN" sz="2800" i="0" dirty="0">
                <a:latin typeface="Times New Roman" panose="02020603050405020304" pitchFamily="18" charset="0"/>
                <a:cs typeface="Times New Roman" panose="02020603050405020304" pitchFamily="18" charset="0"/>
              </a:rPr>
              <a:t>/</a:t>
            </a:r>
            <a:r>
              <a:rPr lang="zh-CN" altLang="en-US" sz="2800" i="0" dirty="0">
                <a:latin typeface="Times New Roman" panose="02020603050405020304" pitchFamily="18" charset="0"/>
                <a:cs typeface="Times New Roman" panose="02020603050405020304" pitchFamily="18" charset="0"/>
              </a:rPr>
              <a:t>默认密码或未修补的软件漏洞登录目标系统</a:t>
            </a:r>
            <a:endParaRPr lang="en-US" altLang="zh-CN" sz="2800" i="0" dirty="0">
              <a:latin typeface="Times New Roman" panose="02020603050405020304" pitchFamily="18" charset="0"/>
              <a:cs typeface="Times New Roman" panose="02020603050405020304" pitchFamily="18" charset="0"/>
            </a:endParaRPr>
          </a:p>
          <a:p>
            <a:pPr lvl="1"/>
            <a:r>
              <a:rPr lang="zh-CN" altLang="en-US" sz="2800" i="0" dirty="0">
                <a:latin typeface="Times New Roman" panose="02020603050405020304" pitchFamily="18" charset="0"/>
                <a:cs typeface="Times New Roman" panose="02020603050405020304" pitchFamily="18" charset="0"/>
              </a:rPr>
              <a:t>在感染阶段，在恶意软件成功登录系统后开始，恶意软件远程调用一系列</a:t>
            </a:r>
            <a:r>
              <a:rPr lang="en-US" altLang="zh-CN" sz="2800" i="0" dirty="0">
                <a:latin typeface="Times New Roman" panose="02020603050405020304" pitchFamily="18" charset="0"/>
                <a:cs typeface="Times New Roman" panose="02020603050405020304" pitchFamily="18" charset="0"/>
              </a:rPr>
              <a:t>shell</a:t>
            </a:r>
            <a:r>
              <a:rPr lang="zh-CN" altLang="en-US" sz="2800" i="0" dirty="0">
                <a:latin typeface="Times New Roman" panose="02020603050405020304" pitchFamily="18" charset="0"/>
                <a:cs typeface="Times New Roman" panose="02020603050405020304" pitchFamily="18" charset="0"/>
              </a:rPr>
              <a:t>命令</a:t>
            </a:r>
            <a:endParaRPr lang="en-US" altLang="zh-CN" sz="2800" i="0" dirty="0">
              <a:latin typeface="Times New Roman" panose="02020603050405020304" pitchFamily="18" charset="0"/>
              <a:cs typeface="Times New Roman" panose="02020603050405020304" pitchFamily="18" charset="0"/>
            </a:endParaRPr>
          </a:p>
          <a:p>
            <a:pPr lvl="1"/>
            <a:r>
              <a:rPr lang="zh-CN" altLang="en-US" sz="2800" i="0" dirty="0">
                <a:latin typeface="Times New Roman" panose="02020603050405020304" pitchFamily="18" charset="0"/>
                <a:cs typeface="Times New Roman" panose="02020603050405020304" pitchFamily="18" charset="0"/>
              </a:rPr>
              <a:t>最后，在货币化阶段，恶意软件以各种方式货币化，如发起</a:t>
            </a:r>
            <a:r>
              <a:rPr lang="en-US" altLang="zh-CN" sz="2800" i="0" dirty="0">
                <a:latin typeface="Times New Roman" panose="02020603050405020304" pitchFamily="18" charset="0"/>
                <a:cs typeface="Times New Roman" panose="02020603050405020304" pitchFamily="18" charset="0"/>
              </a:rPr>
              <a:t>DDoS</a:t>
            </a:r>
            <a:r>
              <a:rPr lang="zh-CN" altLang="en-US" sz="2800" i="0" dirty="0">
                <a:latin typeface="Times New Roman" panose="02020603050405020304" pitchFamily="18" charset="0"/>
                <a:cs typeface="Times New Roman" panose="02020603050405020304" pitchFamily="18" charset="0"/>
              </a:rPr>
              <a:t>攻击，窃取数据，加密货币挖矿等</a:t>
            </a:r>
            <a:r>
              <a:rPr lang="en-US" altLang="zh-CN" sz="2800" i="0" dirty="0">
                <a:latin typeface="Times New Roman" panose="02020603050405020304" pitchFamily="18" charset="0"/>
                <a:cs typeface="Times New Roman" panose="02020603050405020304" pitchFamily="18" charset="0"/>
              </a:rPr>
              <a:t>[37]</a:t>
            </a:r>
            <a:r>
              <a:rPr lang="zh-CN" altLang="en-US" sz="2800" i="0" dirty="0">
                <a:latin typeface="Times New Roman" panose="02020603050405020304" pitchFamily="18" charset="0"/>
                <a:cs typeface="Times New Roman" panose="02020603050405020304" pitchFamily="18" charset="0"/>
              </a:rPr>
              <a:t>，这可能会造成现实世界的损害或经济损失</a:t>
            </a:r>
            <a:endParaRPr lang="en-US" altLang="zh-CN" sz="2800"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D283568B-D0A9-4CEA-AFF4-CA27E7C14AAD}"/>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286053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Previous Work</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a:xfrm>
            <a:off x="1371600" y="2286000"/>
            <a:ext cx="9601200" cy="3173896"/>
          </a:xfrm>
        </p:spPr>
        <p:txBody>
          <a:bodyPr vert="horz" lIns="91440" tIns="45720" rIns="91440" bIns="45720" rtlCol="0">
            <a:noAutofit/>
          </a:bodyPr>
          <a:lstStyle/>
          <a:p>
            <a:r>
              <a:rPr lang="zh-CN" altLang="en-US" sz="2400" dirty="0">
                <a:latin typeface="Times New Roman" panose="02020603050405020304" pitchFamily="18" charset="0"/>
                <a:cs typeface="Times New Roman" panose="02020603050405020304" pitchFamily="18" charset="0"/>
              </a:rPr>
              <a:t>研究物联网恶意软件的工作</a:t>
            </a:r>
            <a:endParaRPr lang="en-US" altLang="zh-CN" sz="2400" dirty="0">
              <a:latin typeface="Times New Roman" panose="02020603050405020304" pitchFamily="18" charset="0"/>
              <a:cs typeface="Times New Roman" panose="02020603050405020304" pitchFamily="18" charset="0"/>
            </a:endParaRPr>
          </a:p>
          <a:p>
            <a:pPr lvl="1"/>
            <a:r>
              <a:rPr lang="zh-CN" altLang="en-US" sz="2400" i="0" dirty="0">
                <a:latin typeface="Times New Roman" panose="02020603050405020304" pitchFamily="18" charset="0"/>
                <a:cs typeface="Times New Roman" panose="02020603050405020304" pitchFamily="18" charset="0"/>
              </a:rPr>
              <a:t>仅基于特定的物联网恶意软件家族 </a:t>
            </a:r>
            <a:r>
              <a:rPr lang="en-US" altLang="zh-CN" sz="2400" i="0" dirty="0">
                <a:latin typeface="Times New Roman" panose="02020603050405020304" pitchFamily="18" charset="0"/>
                <a:cs typeface="Times New Roman" panose="02020603050405020304" pitchFamily="18" charset="0"/>
              </a:rPr>
              <a:t>specific IoT malware families</a:t>
            </a:r>
            <a:r>
              <a:rPr lang="zh-CN" altLang="en-US" sz="2400" i="0" dirty="0">
                <a:latin typeface="Times New Roman" panose="02020603050405020304" pitchFamily="18" charset="0"/>
                <a:cs typeface="Times New Roman" panose="02020603050405020304" pitchFamily="18" charset="0"/>
              </a:rPr>
              <a:t>提供测量 </a:t>
            </a:r>
            <a:r>
              <a:rPr lang="en-US" altLang="zh-CN" sz="2400" i="0" dirty="0">
                <a:latin typeface="Times New Roman" panose="02020603050405020304" pitchFamily="18" charset="0"/>
                <a:cs typeface="Times New Roman" panose="02020603050405020304" pitchFamily="18" charset="0"/>
              </a:rPr>
              <a:t>[6, 26]</a:t>
            </a:r>
          </a:p>
          <a:p>
            <a:pPr lvl="1"/>
            <a:r>
              <a:rPr lang="zh-CN" altLang="en-US" sz="2400" b="0" i="0" dirty="0">
                <a:solidFill>
                  <a:srgbClr val="000000"/>
                </a:solidFill>
                <a:effectLst/>
                <a:latin typeface="Arial" panose="020B0604020202020204" pitchFamily="34" charset="0"/>
              </a:rPr>
              <a:t>一般</a:t>
            </a:r>
            <a:r>
              <a:rPr lang="en-US" altLang="zh-CN" sz="2400" b="0" i="0" dirty="0">
                <a:solidFill>
                  <a:srgbClr val="000000"/>
                </a:solidFill>
                <a:effectLst/>
                <a:latin typeface="Arial" panose="020B0604020202020204" pitchFamily="34" charset="0"/>
              </a:rPr>
              <a:t>Linux</a:t>
            </a:r>
            <a:r>
              <a:rPr lang="zh-CN" altLang="en-US" sz="2400" b="0" i="0" dirty="0">
                <a:solidFill>
                  <a:srgbClr val="000000"/>
                </a:solidFill>
                <a:effectLst/>
                <a:latin typeface="Arial" panose="020B0604020202020204" pitchFamily="34" charset="0"/>
              </a:rPr>
              <a:t>恶意软件分析 </a:t>
            </a:r>
            <a:r>
              <a:rPr lang="en-US" altLang="zh-CN" sz="2400" i="0" dirty="0">
                <a:latin typeface="Times New Roman" panose="02020603050405020304" pitchFamily="18" charset="0"/>
                <a:cs typeface="Times New Roman" panose="02020603050405020304" pitchFamily="18" charset="0"/>
              </a:rPr>
              <a:t>[14]</a:t>
            </a:r>
          </a:p>
          <a:p>
            <a:pPr lvl="1"/>
            <a:r>
              <a:rPr lang="zh-CN" altLang="en-US" sz="2400" b="0" i="0" dirty="0">
                <a:solidFill>
                  <a:srgbClr val="000000"/>
                </a:solidFill>
                <a:effectLst/>
                <a:latin typeface="Arial" panose="020B0604020202020204" pitchFamily="34" charset="0"/>
              </a:rPr>
              <a:t>从一般的角度理解物联网恶意软件的状态 </a:t>
            </a:r>
            <a:r>
              <a:rPr lang="en-US" altLang="zh-CN" sz="2400" i="0" dirty="0">
                <a:latin typeface="Times New Roman" panose="02020603050405020304" pitchFamily="18" charset="0"/>
                <a:cs typeface="Times New Roman" panose="02020603050405020304" pitchFamily="18" charset="0"/>
              </a:rPr>
              <a:t>[5,13,45]</a:t>
            </a:r>
          </a:p>
          <a:p>
            <a:pPr lvl="1"/>
            <a:r>
              <a:rPr lang="zh-CN" altLang="en-US" sz="2400" b="0" i="0" dirty="0">
                <a:solidFill>
                  <a:srgbClr val="000000"/>
                </a:solidFill>
                <a:effectLst/>
                <a:latin typeface="Arial" panose="020B0604020202020204" pitchFamily="34" charset="0"/>
              </a:rPr>
              <a:t>开发物联网恶意软件的检测方法 </a:t>
            </a:r>
            <a:r>
              <a:rPr lang="en-US" altLang="zh-CN" sz="2400" i="0" dirty="0">
                <a:latin typeface="Times New Roman" panose="02020603050405020304" pitchFamily="18" charset="0"/>
                <a:cs typeface="Times New Roman" panose="02020603050405020304" pitchFamily="18" charset="0"/>
              </a:rPr>
              <a:t>[2,27,52,53]</a:t>
            </a:r>
          </a:p>
          <a:p>
            <a:r>
              <a:rPr lang="zh-CN" altLang="en-US" sz="2400" dirty="0">
                <a:latin typeface="Times New Roman" panose="02020603050405020304" pitchFamily="18" charset="0"/>
                <a:cs typeface="Times New Roman" panose="02020603050405020304" pitchFamily="18" charset="0"/>
              </a:rPr>
              <a:t>不足</a:t>
            </a:r>
            <a:endParaRPr lang="en-US" altLang="zh-CN" sz="2400" dirty="0">
              <a:latin typeface="Times New Roman" panose="02020603050405020304" pitchFamily="18" charset="0"/>
              <a:cs typeface="Times New Roman" panose="02020603050405020304" pitchFamily="18" charset="0"/>
            </a:endParaRPr>
          </a:p>
          <a:p>
            <a:pPr lvl="1"/>
            <a:r>
              <a:rPr lang="zh-CN" altLang="en-US" sz="2400" b="0" i="0" dirty="0">
                <a:solidFill>
                  <a:srgbClr val="000000"/>
                </a:solidFill>
                <a:effectLst/>
                <a:latin typeface="Arial" panose="020B0604020202020204" pitchFamily="34" charset="0"/>
              </a:rPr>
              <a:t>它们都是基于恶意载荷的测量，用于各种盈利目的</a:t>
            </a:r>
            <a:endParaRPr lang="en-US" altLang="zh-CN" sz="2400" b="0" i="0" dirty="0">
              <a:solidFill>
                <a:srgbClr val="000000"/>
              </a:solidFill>
              <a:effectLst/>
              <a:latin typeface="Arial" panose="020B0604020202020204" pitchFamily="34" charset="0"/>
            </a:endParaRPr>
          </a:p>
          <a:p>
            <a:pPr lvl="1"/>
            <a:r>
              <a:rPr lang="zh-CN" altLang="en-US" sz="2400" b="0" i="0" dirty="0">
                <a:solidFill>
                  <a:srgbClr val="000000"/>
                </a:solidFill>
                <a:effectLst/>
                <a:latin typeface="Arial" panose="020B0604020202020204" pitchFamily="34" charset="0"/>
              </a:rPr>
              <a:t>在感染过程中准备环境、交付恶意载荷和执行这些载荷的活动被忽略了</a:t>
            </a:r>
            <a:endParaRPr lang="en-US" altLang="zh-CN" sz="240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D283568B-D0A9-4CEA-AFF4-CA27E7C14AAD}"/>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87923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Contribution</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sz="2800" dirty="0">
                <a:latin typeface="Times New Roman" panose="02020603050405020304" pitchFamily="18" charset="0"/>
                <a:cs typeface="Times New Roman" panose="02020603050405020304" pitchFamily="18" charset="0"/>
              </a:rPr>
              <a:t>分享了我们的发现，并提出了一个</a:t>
            </a:r>
            <a:r>
              <a:rPr lang="en-US" altLang="zh-CN" sz="2800" dirty="0">
                <a:latin typeface="Times New Roman" panose="02020603050405020304" pitchFamily="18" charset="0"/>
                <a:cs typeface="Times New Roman" panose="02020603050405020304" pitchFamily="18" charset="0"/>
              </a:rPr>
              <a:t>shell</a:t>
            </a:r>
            <a:r>
              <a:rPr lang="zh-CN" altLang="en-US" sz="2800" dirty="0">
                <a:latin typeface="Times New Roman" panose="02020603050405020304" pitchFamily="18" charset="0"/>
                <a:cs typeface="Times New Roman" panose="02020603050405020304" pitchFamily="18" charset="0"/>
              </a:rPr>
              <a:t>命令分类，为未来物联网恶意软件早期检测的研究提供参考</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开发一种能够以高检出率检测正在进行的感染活动的感染检测器，证明了从我们的研究中获得的知识的有用性</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源码和数据集开放：</a:t>
            </a:r>
            <a:r>
              <a:rPr lang="en-US" altLang="zh-CN" sz="2800" dirty="0">
                <a:latin typeface="Times New Roman" panose="02020603050405020304" pitchFamily="18" charset="0"/>
                <a:cs typeface="Times New Roman" panose="02020603050405020304" pitchFamily="18" charset="0"/>
              </a:rPr>
              <a:t>https://github.com/soter-project/soter</a:t>
            </a: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364039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3 UNDERSTANDING REMOTE INFECTION</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sz="3200" dirty="0">
                <a:latin typeface="Times New Roman" panose="02020603050405020304" pitchFamily="18" charset="0"/>
                <a:cs typeface="Times New Roman" panose="02020603050405020304" pitchFamily="18" charset="0"/>
              </a:rPr>
              <a:t>识别感染进程 </a:t>
            </a:r>
            <a:r>
              <a:rPr lang="en-US" altLang="zh-CN" sz="3200" dirty="0">
                <a:latin typeface="Times New Roman" panose="02020603050405020304" pitchFamily="18" charset="0"/>
                <a:cs typeface="Times New Roman" panose="02020603050405020304" pitchFamily="18" charset="0"/>
              </a:rPr>
              <a:t>- Identifying Infection Process</a:t>
            </a:r>
          </a:p>
          <a:p>
            <a:r>
              <a:rPr lang="zh-CN" altLang="en-US" sz="3200" dirty="0">
                <a:latin typeface="Times New Roman" panose="02020603050405020304" pitchFamily="18" charset="0"/>
                <a:cs typeface="Times New Roman" panose="02020603050405020304" pitchFamily="18" charset="0"/>
              </a:rPr>
              <a:t>数据收集 </a:t>
            </a:r>
            <a:r>
              <a:rPr lang="en-US" altLang="zh-CN" sz="3200" dirty="0">
                <a:latin typeface="Times New Roman" panose="02020603050405020304" pitchFamily="18" charset="0"/>
                <a:cs typeface="Times New Roman" panose="02020603050405020304" pitchFamily="18" charset="0"/>
              </a:rPr>
              <a:t>- Data Collection</a:t>
            </a:r>
          </a:p>
          <a:p>
            <a:r>
              <a:rPr lang="zh-CN" altLang="en-US" sz="3200" dirty="0">
                <a:latin typeface="Times New Roman" panose="02020603050405020304" pitchFamily="18" charset="0"/>
                <a:cs typeface="Times New Roman" panose="02020603050405020304" pitchFamily="18" charset="0"/>
              </a:rPr>
              <a:t>数据分析 </a:t>
            </a:r>
            <a:r>
              <a:rPr lang="en-US" altLang="zh-CN" sz="3200" dirty="0">
                <a:latin typeface="Times New Roman" panose="02020603050405020304" pitchFamily="18" charset="0"/>
                <a:cs typeface="Times New Roman" panose="02020603050405020304" pitchFamily="18" charset="0"/>
              </a:rPr>
              <a:t>- Data Analysis</a:t>
            </a:r>
          </a:p>
          <a:p>
            <a:r>
              <a:rPr lang="zh-CN" altLang="en-US" sz="3200" dirty="0">
                <a:latin typeface="Times New Roman" panose="02020603050405020304" pitchFamily="18" charset="0"/>
                <a:cs typeface="Times New Roman" panose="02020603050405020304" pitchFamily="18" charset="0"/>
              </a:rPr>
              <a:t>分析结果 </a:t>
            </a:r>
            <a:r>
              <a:rPr lang="en-US" altLang="zh-CN" sz="3200" dirty="0">
                <a:latin typeface="Times New Roman" panose="02020603050405020304" pitchFamily="18" charset="0"/>
                <a:cs typeface="Times New Roman" panose="02020603050405020304" pitchFamily="18" charset="0"/>
              </a:rPr>
              <a:t>– Analysis Results</a:t>
            </a: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2919224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3.1 Identifying Infection Process</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en-US" altLang="zh-CN" sz="3200" dirty="0" err="1">
                <a:latin typeface="Times New Roman" panose="02020603050405020304" pitchFamily="18" charset="0"/>
                <a:cs typeface="Times New Roman" panose="02020603050405020304" pitchFamily="18" charset="0"/>
              </a:rPr>
              <a:t>Mirai</a:t>
            </a:r>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Hajime</a:t>
            </a:r>
          </a:p>
          <a:p>
            <a:r>
              <a:rPr lang="en-US" altLang="zh-CN" sz="3200" dirty="0" err="1">
                <a:latin typeface="Times New Roman" panose="02020603050405020304" pitchFamily="18" charset="0"/>
                <a:cs typeface="Times New Roman" panose="02020603050405020304" pitchFamily="18" charset="0"/>
              </a:rPr>
              <a:t>IoTPot</a:t>
            </a:r>
            <a:endParaRPr lang="en-US" altLang="zh-CN" sz="320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309081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3.1 Identifying Infection Process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16</a:t>
            </a:fld>
            <a:endParaRPr lang="en-US" dirty="0"/>
          </a:p>
        </p:txBody>
      </p:sp>
      <p:pic>
        <p:nvPicPr>
          <p:cNvPr id="6" name="图片 5">
            <a:extLst>
              <a:ext uri="{FF2B5EF4-FFF2-40B4-BE49-F238E27FC236}">
                <a16:creationId xmlns:a16="http://schemas.microsoft.com/office/drawing/2014/main" id="{B0C5E346-7220-D18F-A94C-7265EEDE0A21}"/>
              </a:ext>
            </a:extLst>
          </p:cNvPr>
          <p:cNvPicPr>
            <a:picLocks noChangeAspect="1"/>
          </p:cNvPicPr>
          <p:nvPr/>
        </p:nvPicPr>
        <p:blipFill>
          <a:blip r:embed="rId3"/>
          <a:stretch>
            <a:fillRect/>
          </a:stretch>
        </p:blipFill>
        <p:spPr>
          <a:xfrm>
            <a:off x="1371599" y="1428750"/>
            <a:ext cx="4637433" cy="4926842"/>
          </a:xfrm>
          <a:prstGeom prst="rect">
            <a:avLst/>
          </a:prstGeom>
        </p:spPr>
      </p:pic>
    </p:spTree>
    <p:extLst>
      <p:ext uri="{BB962C8B-B14F-4D97-AF65-F5344CB8AC3E}">
        <p14:creationId xmlns:p14="http://schemas.microsoft.com/office/powerpoint/2010/main" val="1313695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3.2 Data Collection</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17</a:t>
            </a:fld>
            <a:endParaRPr lang="en-US" dirty="0"/>
          </a:p>
        </p:txBody>
      </p:sp>
      <p:sp>
        <p:nvSpPr>
          <p:cNvPr id="7" name="内容占位符 2">
            <a:extLst>
              <a:ext uri="{FF2B5EF4-FFF2-40B4-BE49-F238E27FC236}">
                <a16:creationId xmlns:a16="http://schemas.microsoft.com/office/drawing/2014/main" id="{9DAEEE4C-8E72-347B-4D9B-3422FB71C0F6}"/>
              </a:ext>
            </a:extLst>
          </p:cNvPr>
          <p:cNvSpPr>
            <a:spLocks noGrp="1"/>
          </p:cNvSpPr>
          <p:nvPr>
            <p:ph idx="1"/>
          </p:nvPr>
        </p:nvSpPr>
        <p:spPr>
          <a:xfrm>
            <a:off x="1371600" y="2286000"/>
            <a:ext cx="9601200" cy="3581400"/>
          </a:xfrm>
        </p:spPr>
        <p:txBody>
          <a:bodyPr vert="horz" lIns="91440" tIns="45720" rIns="91440" bIns="45720" rtlCol="0">
            <a:normAutofit/>
          </a:bodyPr>
          <a:lstStyle/>
          <a:p>
            <a:r>
              <a:rPr lang="en-US" altLang="zh-CN" sz="3200" dirty="0" err="1">
                <a:latin typeface="Times New Roman" panose="02020603050405020304" pitchFamily="18" charset="0"/>
                <a:cs typeface="Times New Roman" panose="02020603050405020304" pitchFamily="18" charset="0"/>
              </a:rPr>
              <a:t>VirusShare</a:t>
            </a:r>
            <a:r>
              <a:rPr lang="en-US" altLang="zh-CN" sz="3200" dirty="0">
                <a:latin typeface="Times New Roman" panose="02020603050405020304" pitchFamily="18" charset="0"/>
                <a:cs typeface="Times New Roman" panose="02020603050405020304" pitchFamily="18" charset="0"/>
              </a:rPr>
              <a:t> Dataset</a:t>
            </a:r>
          </a:p>
          <a:p>
            <a:r>
              <a:rPr lang="en-US" altLang="zh-CN" sz="3200" dirty="0">
                <a:latin typeface="Times New Roman" panose="02020603050405020304" pitchFamily="18" charset="0"/>
                <a:cs typeface="Times New Roman" panose="02020603050405020304" pitchFamily="18" charset="0"/>
              </a:rPr>
              <a:t>IoT Honeypots</a:t>
            </a:r>
          </a:p>
        </p:txBody>
      </p:sp>
    </p:spTree>
    <p:extLst>
      <p:ext uri="{BB962C8B-B14F-4D97-AF65-F5344CB8AC3E}">
        <p14:creationId xmlns:p14="http://schemas.microsoft.com/office/powerpoint/2010/main" val="437211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3.3 Data Analysis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18</a:t>
            </a:fld>
            <a:endParaRPr lang="en-US" dirty="0"/>
          </a:p>
        </p:txBody>
      </p:sp>
      <p:sp>
        <p:nvSpPr>
          <p:cNvPr id="7" name="内容占位符 2">
            <a:extLst>
              <a:ext uri="{FF2B5EF4-FFF2-40B4-BE49-F238E27FC236}">
                <a16:creationId xmlns:a16="http://schemas.microsoft.com/office/drawing/2014/main" id="{9DAEEE4C-8E72-347B-4D9B-3422FB71C0F6}"/>
              </a:ext>
            </a:extLst>
          </p:cNvPr>
          <p:cNvSpPr>
            <a:spLocks noGrp="1"/>
          </p:cNvSpPr>
          <p:nvPr>
            <p:ph idx="1"/>
          </p:nvPr>
        </p:nvSpPr>
        <p:spPr>
          <a:xfrm>
            <a:off x="1371600" y="2286000"/>
            <a:ext cx="9601200" cy="3581400"/>
          </a:xfrm>
        </p:spPr>
        <p:txBody>
          <a:bodyPr vert="horz" lIns="91440" tIns="45720" rIns="91440" bIns="45720" rtlCol="0">
            <a:normAutofit/>
          </a:bodyPr>
          <a:lstStyle/>
          <a:p>
            <a:r>
              <a:rPr lang="zh-CN" altLang="en-US" sz="3200" dirty="0">
                <a:latin typeface="Times New Roman" panose="02020603050405020304" pitchFamily="18" charset="0"/>
                <a:cs typeface="Times New Roman" panose="02020603050405020304" pitchFamily="18" charset="0"/>
              </a:rPr>
              <a:t>开发了一个基于</a:t>
            </a:r>
            <a:r>
              <a:rPr lang="en-US" altLang="zh-CN" sz="3200" dirty="0" err="1">
                <a:latin typeface="Times New Roman" panose="02020603050405020304" pitchFamily="18" charset="0"/>
                <a:cs typeface="Times New Roman" panose="02020603050405020304" pitchFamily="18" charset="0"/>
              </a:rPr>
              <a:t>bashlex</a:t>
            </a:r>
            <a:r>
              <a:rPr lang="zh-CN" altLang="en-US" sz="3200" dirty="0">
                <a:latin typeface="Times New Roman" panose="02020603050405020304" pitchFamily="18" charset="0"/>
                <a:cs typeface="Times New Roman" panose="02020603050405020304" pitchFamily="18" charset="0"/>
              </a:rPr>
              <a:t>的工具，从所有的</a:t>
            </a:r>
            <a:r>
              <a:rPr lang="en-US" altLang="zh-CN" sz="3200" dirty="0">
                <a:latin typeface="Times New Roman" panose="02020603050405020304" pitchFamily="18" charset="0"/>
                <a:cs typeface="Times New Roman" panose="02020603050405020304" pitchFamily="18" charset="0"/>
              </a:rPr>
              <a:t>shell</a:t>
            </a:r>
            <a:r>
              <a:rPr lang="zh-CN" altLang="en-US" sz="3200" dirty="0">
                <a:latin typeface="Times New Roman" panose="02020603050405020304" pitchFamily="18" charset="0"/>
                <a:cs typeface="Times New Roman" panose="02020603050405020304" pitchFamily="18" charset="0"/>
              </a:rPr>
              <a:t>脚本中提取命令</a:t>
            </a:r>
            <a:endParaRPr lang="en-US" altLang="zh-CN" sz="3200" dirty="0">
              <a:latin typeface="Times New Roman" panose="02020603050405020304" pitchFamily="18" charset="0"/>
              <a:cs typeface="Times New Roman" panose="02020603050405020304" pitchFamily="18" charset="0"/>
            </a:endParaRPr>
          </a:p>
          <a:p>
            <a:r>
              <a:rPr lang="zh-CN" altLang="en-US" sz="3200" dirty="0">
                <a:latin typeface="Times New Roman" panose="02020603050405020304" pitchFamily="18" charset="0"/>
                <a:cs typeface="Times New Roman" panose="02020603050405020304" pitchFamily="18" charset="0"/>
              </a:rPr>
              <a:t>得到脚本调用的</a:t>
            </a:r>
            <a:r>
              <a:rPr lang="en-US" altLang="zh-CN" sz="3200" dirty="0">
                <a:latin typeface="Times New Roman" panose="02020603050405020304" pitchFamily="18" charset="0"/>
                <a:cs typeface="Times New Roman" panose="02020603050405020304" pitchFamily="18" charset="0"/>
              </a:rPr>
              <a:t>shell</a:t>
            </a:r>
            <a:r>
              <a:rPr lang="zh-CN" altLang="en-US" sz="3200" dirty="0">
                <a:latin typeface="Times New Roman" panose="02020603050405020304" pitchFamily="18" charset="0"/>
                <a:cs typeface="Times New Roman" panose="02020603050405020304" pitchFamily="18" charset="0"/>
              </a:rPr>
              <a:t>命令的统计信息，并根据在线手册页</a:t>
            </a:r>
            <a:r>
              <a:rPr lang="en-US" altLang="zh-CN" sz="3200" dirty="0">
                <a:latin typeface="Times New Roman" panose="02020603050405020304" pitchFamily="18" charset="0"/>
                <a:cs typeface="Times New Roman" panose="02020603050405020304" pitchFamily="18" charset="0"/>
              </a:rPr>
              <a:t>[11,34]</a:t>
            </a:r>
            <a:r>
              <a:rPr lang="zh-CN" altLang="en-US" sz="3200" dirty="0">
                <a:latin typeface="Times New Roman" panose="02020603050405020304" pitchFamily="18" charset="0"/>
                <a:cs typeface="Times New Roman" panose="02020603050405020304" pitchFamily="18" charset="0"/>
              </a:rPr>
              <a:t>了解每个</a:t>
            </a:r>
            <a:r>
              <a:rPr lang="en-US" altLang="zh-CN" sz="3200" dirty="0">
                <a:latin typeface="Times New Roman" panose="02020603050405020304" pitchFamily="18" charset="0"/>
                <a:cs typeface="Times New Roman" panose="02020603050405020304" pitchFamily="18" charset="0"/>
              </a:rPr>
              <a:t>shell</a:t>
            </a:r>
            <a:r>
              <a:rPr lang="zh-CN" altLang="en-US" sz="3200" dirty="0">
                <a:latin typeface="Times New Roman" panose="02020603050405020304" pitchFamily="18" charset="0"/>
                <a:cs typeface="Times New Roman" panose="02020603050405020304" pitchFamily="18" charset="0"/>
              </a:rPr>
              <a:t>命令的功能</a:t>
            </a:r>
            <a:endParaRPr lang="en-US" altLang="zh-CN" sz="3200" dirty="0">
              <a:latin typeface="Times New Roman" panose="02020603050405020304" pitchFamily="18" charset="0"/>
              <a:cs typeface="Times New Roman" panose="02020603050405020304" pitchFamily="18" charset="0"/>
            </a:endParaRPr>
          </a:p>
          <a:p>
            <a:r>
              <a:rPr lang="zh-CN" altLang="en-US" sz="3200" dirty="0">
                <a:latin typeface="Times New Roman" panose="02020603050405020304" pitchFamily="18" charset="0"/>
                <a:cs typeface="Times New Roman" panose="02020603050405020304" pitchFamily="18" charset="0"/>
              </a:rPr>
              <a:t>确认数据集中的所有</a:t>
            </a:r>
            <a:r>
              <a:rPr lang="en-US" altLang="zh-CN" sz="3200" dirty="0">
                <a:latin typeface="Times New Roman" panose="02020603050405020304" pitchFamily="18" charset="0"/>
                <a:cs typeface="Times New Roman" panose="02020603050405020304" pitchFamily="18" charset="0"/>
              </a:rPr>
              <a:t>shell</a:t>
            </a:r>
            <a:r>
              <a:rPr lang="zh-CN" altLang="en-US" sz="3200" dirty="0">
                <a:latin typeface="Times New Roman" panose="02020603050405020304" pitchFamily="18" charset="0"/>
                <a:cs typeface="Times New Roman" panose="02020603050405020304" pitchFamily="18" charset="0"/>
              </a:rPr>
              <a:t>脚本都可以与我们确定的物联网远程感染的一部分或所有阶段相匹配</a:t>
            </a:r>
            <a:endParaRPr lang="en-US" altLang="zh-CN" sz="32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7D081E7E-D239-3D37-11D9-B837C02369C9}"/>
              </a:ext>
            </a:extLst>
          </p:cNvPr>
          <p:cNvPicPr>
            <a:picLocks noChangeAspect="1"/>
          </p:cNvPicPr>
          <p:nvPr/>
        </p:nvPicPr>
        <p:blipFill>
          <a:blip r:embed="rId3"/>
          <a:stretch>
            <a:fillRect/>
          </a:stretch>
        </p:blipFill>
        <p:spPr>
          <a:xfrm>
            <a:off x="4146256" y="0"/>
            <a:ext cx="8045744" cy="6858000"/>
          </a:xfrm>
          <a:prstGeom prst="rect">
            <a:avLst/>
          </a:prstGeom>
        </p:spPr>
      </p:pic>
    </p:spTree>
    <p:extLst>
      <p:ext uri="{BB962C8B-B14F-4D97-AF65-F5344CB8AC3E}">
        <p14:creationId xmlns:p14="http://schemas.microsoft.com/office/powerpoint/2010/main" val="149712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3.3 Data Analysis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19</a:t>
            </a:fld>
            <a:endParaRPr lang="en-US" dirty="0"/>
          </a:p>
        </p:txBody>
      </p:sp>
      <p:sp>
        <p:nvSpPr>
          <p:cNvPr id="7" name="内容占位符 2">
            <a:extLst>
              <a:ext uri="{FF2B5EF4-FFF2-40B4-BE49-F238E27FC236}">
                <a16:creationId xmlns:a16="http://schemas.microsoft.com/office/drawing/2014/main" id="{9DAEEE4C-8E72-347B-4D9B-3422FB71C0F6}"/>
              </a:ext>
            </a:extLst>
          </p:cNvPr>
          <p:cNvSpPr>
            <a:spLocks noGrp="1"/>
          </p:cNvSpPr>
          <p:nvPr>
            <p:ph idx="1"/>
          </p:nvPr>
        </p:nvSpPr>
        <p:spPr>
          <a:xfrm>
            <a:off x="1371600" y="2286000"/>
            <a:ext cx="9601200" cy="3581400"/>
          </a:xfrm>
        </p:spPr>
        <p:txBody>
          <a:bodyPr vert="horz" lIns="91440" tIns="45720" rIns="91440" bIns="45720" rtlCol="0">
            <a:normAutofit/>
          </a:bodyPr>
          <a:lstStyle/>
          <a:p>
            <a:r>
              <a:rPr lang="zh-CN" altLang="en-US" sz="3200" dirty="0">
                <a:latin typeface="Times New Roman" panose="02020603050405020304" pitchFamily="18" charset="0"/>
                <a:cs typeface="Times New Roman" panose="02020603050405020304" pitchFamily="18" charset="0"/>
              </a:rPr>
              <a:t>除了感染脚本之外，我们还从数据集中的</a:t>
            </a:r>
            <a:r>
              <a:rPr lang="en-US" altLang="zh-CN" sz="3200" dirty="0">
                <a:latin typeface="Times New Roman" panose="02020603050405020304" pitchFamily="18" charset="0"/>
                <a:cs typeface="Times New Roman" panose="02020603050405020304" pitchFamily="18" charset="0"/>
              </a:rPr>
              <a:t>ELF</a:t>
            </a:r>
            <a:r>
              <a:rPr lang="zh-CN" altLang="en-US" sz="3200" dirty="0">
                <a:latin typeface="Times New Roman" panose="02020603050405020304" pitchFamily="18" charset="0"/>
                <a:cs typeface="Times New Roman" panose="02020603050405020304" pitchFamily="18" charset="0"/>
              </a:rPr>
              <a:t>文件中提取</a:t>
            </a:r>
            <a:r>
              <a:rPr lang="en-US" altLang="zh-CN" sz="3200" dirty="0">
                <a:latin typeface="Times New Roman" panose="02020603050405020304" pitchFamily="18" charset="0"/>
                <a:cs typeface="Times New Roman" panose="02020603050405020304" pitchFamily="18" charset="0"/>
              </a:rPr>
              <a:t>shell</a:t>
            </a:r>
            <a:r>
              <a:rPr lang="zh-CN" altLang="en-US" sz="3200" dirty="0">
                <a:latin typeface="Times New Roman" panose="02020603050405020304" pitchFamily="18" charset="0"/>
                <a:cs typeface="Times New Roman" panose="02020603050405020304" pitchFamily="18" charset="0"/>
              </a:rPr>
              <a:t>命令</a:t>
            </a:r>
            <a:endParaRPr lang="en-US" altLang="zh-CN" sz="32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5F15F55B-5FD5-0912-7FB8-8744A3CA2983}"/>
              </a:ext>
            </a:extLst>
          </p:cNvPr>
          <p:cNvPicPr>
            <a:picLocks noChangeAspect="1"/>
          </p:cNvPicPr>
          <p:nvPr/>
        </p:nvPicPr>
        <p:blipFill>
          <a:blip r:embed="rId3"/>
          <a:stretch>
            <a:fillRect/>
          </a:stretch>
        </p:blipFill>
        <p:spPr>
          <a:xfrm>
            <a:off x="5448300" y="890587"/>
            <a:ext cx="6743700" cy="5076825"/>
          </a:xfrm>
          <a:prstGeom prst="rect">
            <a:avLst/>
          </a:prstGeom>
        </p:spPr>
      </p:pic>
    </p:spTree>
    <p:extLst>
      <p:ext uri="{BB962C8B-B14F-4D97-AF65-F5344CB8AC3E}">
        <p14:creationId xmlns:p14="http://schemas.microsoft.com/office/powerpoint/2010/main" val="221648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600" y="1643974"/>
            <a:ext cx="9601200" cy="3891064"/>
          </a:xfrm>
        </p:spPr>
        <p:txBody>
          <a:bodyPr>
            <a:noAutofit/>
          </a:bodyPr>
          <a:lstStyle/>
          <a:p>
            <a:r>
              <a:rPr lang="zh-CN" altLang="en-US" sz="3200" i="0" dirty="0">
                <a:latin typeface="Times New Roman" panose="02020603050405020304" pitchFamily="18" charset="0"/>
                <a:cs typeface="Times New Roman" panose="02020603050405020304" pitchFamily="18" charset="0"/>
              </a:rPr>
              <a:t>作者团队分别来自</a:t>
            </a:r>
            <a:r>
              <a:rPr lang="en-US" altLang="zh-CN" sz="3200" i="0" dirty="0">
                <a:latin typeface="Times New Roman" panose="02020603050405020304" pitchFamily="18" charset="0"/>
                <a:cs typeface="Times New Roman" panose="02020603050405020304" pitchFamily="18" charset="0"/>
              </a:rPr>
              <a:t>State University of New York at Buffalo</a:t>
            </a:r>
            <a:r>
              <a:rPr lang="zh-CN" altLang="en-US" sz="3200" i="0" dirty="0">
                <a:latin typeface="Times New Roman" panose="02020603050405020304" pitchFamily="18" charset="0"/>
                <a:cs typeface="Times New Roman" panose="02020603050405020304" pitchFamily="18" charset="0"/>
              </a:rPr>
              <a:t>（纽约州立大学布法罗分校），</a:t>
            </a:r>
            <a:r>
              <a:rPr lang="en-US" altLang="zh-CN" sz="3200" i="0" dirty="0">
                <a:latin typeface="Times New Roman" panose="02020603050405020304" pitchFamily="18" charset="0"/>
                <a:cs typeface="Times New Roman" panose="02020603050405020304" pitchFamily="18" charset="0"/>
              </a:rPr>
              <a:t>Clemson University (</a:t>
            </a:r>
            <a:r>
              <a:rPr lang="zh-CN" altLang="en-US" sz="3200" i="0" dirty="0">
                <a:latin typeface="Times New Roman" panose="02020603050405020304" pitchFamily="18" charset="0"/>
                <a:cs typeface="Times New Roman" panose="02020603050405020304" pitchFamily="18" charset="0"/>
              </a:rPr>
              <a:t>克莱姆森大学</a:t>
            </a:r>
            <a:r>
              <a:rPr lang="en-US" altLang="zh-CN" sz="3200" i="0" dirty="0">
                <a:latin typeface="Times New Roman" panose="02020603050405020304" pitchFamily="18" charset="0"/>
                <a:cs typeface="Times New Roman" panose="02020603050405020304" pitchFamily="18" charset="0"/>
              </a:rPr>
              <a:t>)</a:t>
            </a:r>
            <a:r>
              <a:rPr lang="zh-CN" altLang="en-US" sz="3200" i="0" dirty="0">
                <a:latin typeface="Times New Roman" panose="02020603050405020304" pitchFamily="18" charset="0"/>
                <a:cs typeface="Times New Roman" panose="02020603050405020304" pitchFamily="18" charset="0"/>
              </a:rPr>
              <a:t>，</a:t>
            </a:r>
            <a:r>
              <a:rPr lang="en-US" altLang="zh-CN" sz="3200" i="0" dirty="0">
                <a:latin typeface="Times New Roman" panose="02020603050405020304" pitchFamily="18" charset="0"/>
                <a:cs typeface="Times New Roman" panose="02020603050405020304" pitchFamily="18" charset="0"/>
              </a:rPr>
              <a:t>Texas A&amp;M University (</a:t>
            </a:r>
            <a:r>
              <a:rPr lang="zh-CN" altLang="en-US" sz="3200" i="0" dirty="0">
                <a:latin typeface="Times New Roman" panose="02020603050405020304" pitchFamily="18" charset="0"/>
                <a:cs typeface="Times New Roman" panose="02020603050405020304" pitchFamily="18" charset="0"/>
              </a:rPr>
              <a:t>德州农工大学</a:t>
            </a:r>
            <a:r>
              <a:rPr lang="en-US" altLang="zh-CN" sz="3200" i="0" dirty="0">
                <a:latin typeface="Times New Roman" panose="02020603050405020304" pitchFamily="18" charset="0"/>
                <a:cs typeface="Times New Roman" panose="02020603050405020304" pitchFamily="18" charset="0"/>
              </a:rPr>
              <a:t>)</a:t>
            </a:r>
            <a:r>
              <a:rPr lang="zh-CN" altLang="en-US" sz="3200" i="0" dirty="0">
                <a:latin typeface="Times New Roman" panose="02020603050405020304" pitchFamily="18" charset="0"/>
                <a:cs typeface="Times New Roman" panose="02020603050405020304" pitchFamily="18" charset="0"/>
              </a:rPr>
              <a:t>，共</a:t>
            </a:r>
            <a:r>
              <a:rPr lang="en-US" altLang="zh-CN" sz="3200" i="0" dirty="0">
                <a:latin typeface="Times New Roman" panose="02020603050405020304" pitchFamily="18" charset="0"/>
                <a:cs typeface="Times New Roman" panose="02020603050405020304" pitchFamily="18" charset="0"/>
              </a:rPr>
              <a:t>7</a:t>
            </a:r>
            <a:r>
              <a:rPr lang="zh-CN" altLang="en-US" sz="3200" i="0" dirty="0">
                <a:latin typeface="Times New Roman" panose="02020603050405020304" pitchFamily="18" charset="0"/>
                <a:cs typeface="Times New Roman" panose="02020603050405020304" pitchFamily="18" charset="0"/>
              </a:rPr>
              <a:t>名研究人员</a:t>
            </a:r>
            <a:endParaRPr lang="en-US" altLang="zh-CN" sz="3200" i="0" dirty="0">
              <a:latin typeface="Times New Roman" panose="02020603050405020304" pitchFamily="18" charset="0"/>
              <a:cs typeface="Times New Roman" panose="02020603050405020304" pitchFamily="18" charset="0"/>
            </a:endParaRPr>
          </a:p>
          <a:p>
            <a:r>
              <a:rPr lang="en-US" altLang="zh-CN" sz="3200" i="0" dirty="0" err="1">
                <a:latin typeface="Times New Roman" panose="02020603050405020304" pitchFamily="18" charset="0"/>
                <a:cs typeface="Times New Roman" panose="02020603050405020304" pitchFamily="18" charset="0"/>
              </a:rPr>
              <a:t>Hongda</a:t>
            </a:r>
            <a:r>
              <a:rPr lang="en-US" altLang="zh-CN" sz="3200" i="0" dirty="0">
                <a:latin typeface="Times New Roman" panose="02020603050405020304" pitchFamily="18" charset="0"/>
                <a:cs typeface="Times New Roman" panose="02020603050405020304" pitchFamily="18" charset="0"/>
              </a:rPr>
              <a:t> Li</a:t>
            </a:r>
            <a:r>
              <a:rPr lang="zh-CN" altLang="en-US" sz="3200" i="0" dirty="0">
                <a:latin typeface="Times New Roman" panose="02020603050405020304" pitchFamily="18" charset="0"/>
                <a:cs typeface="Times New Roman" panose="02020603050405020304" pitchFamily="18" charset="0"/>
              </a:rPr>
              <a:t>毕业于克莱姆森大学， 目前就职于</a:t>
            </a:r>
            <a:r>
              <a:rPr lang="en-US" altLang="zh-CN" sz="3200" i="0" dirty="0">
                <a:latin typeface="Times New Roman" panose="02020603050405020304" pitchFamily="18" charset="0"/>
                <a:cs typeface="Times New Roman" panose="02020603050405020304" pitchFamily="18" charset="0"/>
              </a:rPr>
              <a:t>Palo Alto Networks</a:t>
            </a:r>
            <a:r>
              <a:rPr lang="zh-CN" altLang="en-US" sz="3200" i="0" dirty="0">
                <a:latin typeface="Times New Roman" panose="02020603050405020304" pitchFamily="18" charset="0"/>
                <a:cs typeface="Times New Roman" panose="02020603050405020304" pitchFamily="18" charset="0"/>
              </a:rPr>
              <a:t>， </a:t>
            </a:r>
            <a:r>
              <a:rPr lang="en-US" altLang="zh-CN" sz="3200" i="0" dirty="0" err="1">
                <a:latin typeface="Times New Roman" panose="02020603050405020304" pitchFamily="18" charset="0"/>
                <a:cs typeface="Times New Roman" panose="02020603050405020304" pitchFamily="18" charset="0"/>
              </a:rPr>
              <a:t>Qiqing</a:t>
            </a:r>
            <a:r>
              <a:rPr lang="en-US" altLang="zh-CN" sz="3200" i="0" dirty="0">
                <a:latin typeface="Times New Roman" panose="02020603050405020304" pitchFamily="18" charset="0"/>
                <a:cs typeface="Times New Roman" panose="02020603050405020304" pitchFamily="18" charset="0"/>
              </a:rPr>
              <a:t> Huang</a:t>
            </a:r>
            <a:r>
              <a:rPr lang="zh-CN" altLang="en-US" sz="3200" i="0" dirty="0">
                <a:latin typeface="Times New Roman" panose="02020603050405020304" pitchFamily="18" charset="0"/>
                <a:cs typeface="Times New Roman" panose="02020603050405020304" pitchFamily="18" charset="0"/>
              </a:rPr>
              <a:t>是纽约州立大学布法罗分校的在读博士生，  </a:t>
            </a:r>
            <a:r>
              <a:rPr lang="en-US" altLang="zh-CN" sz="3200" i="0" dirty="0">
                <a:latin typeface="Times New Roman" panose="02020603050405020304" pitchFamily="18" charset="0"/>
                <a:cs typeface="Times New Roman" panose="02020603050405020304" pitchFamily="18" charset="0"/>
              </a:rPr>
              <a:t>Fei Ding</a:t>
            </a:r>
            <a:r>
              <a:rPr lang="zh-CN" altLang="en-US" sz="3200" i="0" dirty="0">
                <a:latin typeface="Times New Roman" panose="02020603050405020304" pitchFamily="18" charset="0"/>
                <a:cs typeface="Times New Roman" panose="02020603050405020304" pitchFamily="18" charset="0"/>
              </a:rPr>
              <a:t>是克莱姆森大学的博士生，</a:t>
            </a:r>
            <a:r>
              <a:rPr lang="en-US" altLang="zh-CN" sz="3200" i="0" dirty="0" err="1">
                <a:latin typeface="Times New Roman" panose="02020603050405020304" pitchFamily="18" charset="0"/>
                <a:cs typeface="Times New Roman" panose="02020603050405020304" pitchFamily="18" charset="0"/>
              </a:rPr>
              <a:t>Hongxin</a:t>
            </a:r>
            <a:r>
              <a:rPr lang="en-US" altLang="zh-CN" sz="3200" i="0" dirty="0">
                <a:latin typeface="Times New Roman" panose="02020603050405020304" pitchFamily="18" charset="0"/>
                <a:cs typeface="Times New Roman" panose="02020603050405020304" pitchFamily="18" charset="0"/>
              </a:rPr>
              <a:t> Hu</a:t>
            </a:r>
            <a:r>
              <a:rPr lang="zh-CN" altLang="en-US" sz="3200" i="0" dirty="0">
                <a:latin typeface="Times New Roman" panose="02020603050405020304" pitchFamily="18" charset="0"/>
                <a:cs typeface="Times New Roman" panose="02020603050405020304" pitchFamily="18" charset="0"/>
              </a:rPr>
              <a:t>和</a:t>
            </a:r>
            <a:r>
              <a:rPr lang="en-US" altLang="zh-CN" sz="3200" i="0" dirty="0" err="1">
                <a:latin typeface="Times New Roman" panose="02020603050405020304" pitchFamily="18" charset="0"/>
                <a:cs typeface="Times New Roman" panose="02020603050405020304" pitchFamily="18" charset="0"/>
              </a:rPr>
              <a:t>Ziming</a:t>
            </a:r>
            <a:r>
              <a:rPr lang="en-US" altLang="zh-CN" sz="3200" i="0" dirty="0">
                <a:latin typeface="Times New Roman" panose="02020603050405020304" pitchFamily="18" charset="0"/>
                <a:cs typeface="Times New Roman" panose="02020603050405020304" pitchFamily="18" charset="0"/>
              </a:rPr>
              <a:t> Zhao</a:t>
            </a:r>
            <a:r>
              <a:rPr lang="zh-CN" altLang="en-US" sz="3200" i="0" dirty="0">
                <a:latin typeface="Times New Roman" panose="02020603050405020304" pitchFamily="18" charset="0"/>
                <a:cs typeface="Times New Roman" panose="02020603050405020304" pitchFamily="18" charset="0"/>
              </a:rPr>
              <a:t>是纽约州立大学布法罗分校的教授</a:t>
            </a:r>
            <a:r>
              <a:rPr lang="en-US" altLang="zh-CN" sz="3200" i="0" dirty="0">
                <a:latin typeface="Times New Roman" panose="02020603050405020304" pitchFamily="18" charset="0"/>
                <a:cs typeface="Times New Roman" panose="02020603050405020304" pitchFamily="18" charset="0"/>
              </a:rPr>
              <a:t>, Long Cheng</a:t>
            </a:r>
            <a:r>
              <a:rPr lang="zh-CN" altLang="en-US" sz="3200" i="0" dirty="0">
                <a:latin typeface="Times New Roman" panose="02020603050405020304" pitchFamily="18" charset="0"/>
                <a:cs typeface="Times New Roman" panose="02020603050405020304" pitchFamily="18" charset="0"/>
              </a:rPr>
              <a:t>是克莱姆森大学的教授，</a:t>
            </a:r>
            <a:r>
              <a:rPr lang="en-US" altLang="zh-CN" sz="3200" i="0" dirty="0" err="1">
                <a:latin typeface="Times New Roman" panose="02020603050405020304" pitchFamily="18" charset="0"/>
                <a:cs typeface="Times New Roman" panose="02020603050405020304" pitchFamily="18" charset="0"/>
              </a:rPr>
              <a:t>Guofei</a:t>
            </a:r>
            <a:r>
              <a:rPr lang="en-US" altLang="zh-CN" sz="3200" i="0" dirty="0">
                <a:latin typeface="Times New Roman" panose="02020603050405020304" pitchFamily="18" charset="0"/>
                <a:cs typeface="Times New Roman" panose="02020603050405020304" pitchFamily="18" charset="0"/>
              </a:rPr>
              <a:t> Gu</a:t>
            </a:r>
            <a:r>
              <a:rPr lang="zh-CN" altLang="en-US" sz="3200" i="0" dirty="0">
                <a:latin typeface="Times New Roman" panose="02020603050405020304" pitchFamily="18" charset="0"/>
                <a:cs typeface="Times New Roman" panose="02020603050405020304" pitchFamily="18" charset="0"/>
              </a:rPr>
              <a:t>是德州农工大学的教授</a:t>
            </a:r>
            <a:endParaRPr lang="en-US" altLang="zh-CN" sz="3200"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68539477-B1D9-4CB4-8285-8739164334F6}"/>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18608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3.4 Analysis Results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20</a:t>
            </a:fld>
            <a:endParaRPr lang="en-US" dirty="0"/>
          </a:p>
        </p:txBody>
      </p:sp>
      <p:sp>
        <p:nvSpPr>
          <p:cNvPr id="7" name="内容占位符 2">
            <a:extLst>
              <a:ext uri="{FF2B5EF4-FFF2-40B4-BE49-F238E27FC236}">
                <a16:creationId xmlns:a16="http://schemas.microsoft.com/office/drawing/2014/main" id="{9DAEEE4C-8E72-347B-4D9B-3422FB71C0F6}"/>
              </a:ext>
            </a:extLst>
          </p:cNvPr>
          <p:cNvSpPr>
            <a:spLocks noGrp="1"/>
          </p:cNvSpPr>
          <p:nvPr>
            <p:ph idx="1"/>
          </p:nvPr>
        </p:nvSpPr>
        <p:spPr>
          <a:xfrm>
            <a:off x="1371600" y="2286000"/>
            <a:ext cx="9601200" cy="3581400"/>
          </a:xfrm>
        </p:spPr>
        <p:txBody>
          <a:bodyPr vert="horz" lIns="91440" tIns="45720" rIns="91440" bIns="45720" rtlCol="0">
            <a:normAutofit/>
          </a:bodyPr>
          <a:lstStyle/>
          <a:p>
            <a:r>
              <a:rPr lang="en-US" altLang="zh-CN" sz="3200" dirty="0">
                <a:latin typeface="Times New Roman" panose="02020603050405020304" pitchFamily="18" charset="0"/>
                <a:cs typeface="Times New Roman" panose="02020603050405020304" pitchFamily="18" charset="0"/>
              </a:rPr>
              <a:t>Statistics</a:t>
            </a:r>
          </a:p>
          <a:p>
            <a:pPr lvl="1"/>
            <a:r>
              <a:rPr lang="zh-CN" altLang="en-US" sz="3200" i="0" dirty="0">
                <a:latin typeface="Times New Roman" panose="02020603050405020304" pitchFamily="18" charset="0"/>
                <a:cs typeface="Times New Roman" panose="02020603050405020304" pitchFamily="18" charset="0"/>
              </a:rPr>
              <a:t>从感染</a:t>
            </a:r>
            <a:r>
              <a:rPr lang="en-US" altLang="zh-CN" sz="3200" i="0" dirty="0">
                <a:latin typeface="Times New Roman" panose="02020603050405020304" pitchFamily="18" charset="0"/>
                <a:cs typeface="Times New Roman" panose="02020603050405020304" pitchFamily="18" charset="0"/>
              </a:rPr>
              <a:t>shell</a:t>
            </a:r>
            <a:r>
              <a:rPr lang="zh-CN" altLang="en-US" sz="3200" i="0" dirty="0">
                <a:latin typeface="Times New Roman" panose="02020603050405020304" pitchFamily="18" charset="0"/>
                <a:cs typeface="Times New Roman" panose="02020603050405020304" pitchFamily="18" charset="0"/>
              </a:rPr>
              <a:t>脚本和恶意</a:t>
            </a:r>
            <a:r>
              <a:rPr lang="en-US" altLang="zh-CN" sz="3200" i="0" dirty="0">
                <a:latin typeface="Times New Roman" panose="02020603050405020304" pitchFamily="18" charset="0"/>
                <a:cs typeface="Times New Roman" panose="02020603050405020304" pitchFamily="18" charset="0"/>
              </a:rPr>
              <a:t>ELF</a:t>
            </a:r>
            <a:r>
              <a:rPr lang="zh-CN" altLang="en-US" sz="3200" i="0" dirty="0">
                <a:latin typeface="Times New Roman" panose="02020603050405020304" pitchFamily="18" charset="0"/>
                <a:cs typeface="Times New Roman" panose="02020603050405020304" pitchFamily="18" charset="0"/>
              </a:rPr>
              <a:t>文件中总共找到了</a:t>
            </a:r>
            <a:r>
              <a:rPr lang="en-US" altLang="zh-CN" sz="3200" i="0" dirty="0">
                <a:latin typeface="Times New Roman" panose="02020603050405020304" pitchFamily="18" charset="0"/>
                <a:cs typeface="Times New Roman" panose="02020603050405020304" pitchFamily="18" charset="0"/>
              </a:rPr>
              <a:t>169</a:t>
            </a:r>
            <a:r>
              <a:rPr lang="zh-CN" altLang="en-US" sz="3200" i="0" dirty="0">
                <a:latin typeface="Times New Roman" panose="02020603050405020304" pitchFamily="18" charset="0"/>
                <a:cs typeface="Times New Roman" panose="02020603050405020304" pitchFamily="18" charset="0"/>
              </a:rPr>
              <a:t>个不同的</a:t>
            </a:r>
            <a:r>
              <a:rPr lang="en-US" altLang="zh-CN" sz="3200" i="0" dirty="0">
                <a:latin typeface="Times New Roman" panose="02020603050405020304" pitchFamily="18" charset="0"/>
                <a:cs typeface="Times New Roman" panose="02020603050405020304" pitchFamily="18" charset="0"/>
              </a:rPr>
              <a:t>shell</a:t>
            </a:r>
            <a:r>
              <a:rPr lang="zh-CN" altLang="en-US" sz="3200" i="0" dirty="0">
                <a:latin typeface="Times New Roman" panose="02020603050405020304" pitchFamily="18" charset="0"/>
                <a:cs typeface="Times New Roman" panose="02020603050405020304" pitchFamily="18" charset="0"/>
              </a:rPr>
              <a:t>命令，而从蜜罐日志中，我们只找到了</a:t>
            </a:r>
            <a:r>
              <a:rPr lang="en-US" altLang="zh-CN" sz="3200" i="0" dirty="0">
                <a:latin typeface="Times New Roman" panose="02020603050405020304" pitchFamily="18" charset="0"/>
                <a:cs typeface="Times New Roman" panose="02020603050405020304" pitchFamily="18" charset="0"/>
              </a:rPr>
              <a:t>52</a:t>
            </a:r>
            <a:r>
              <a:rPr lang="zh-CN" altLang="en-US" sz="3200" i="0" dirty="0">
                <a:latin typeface="Times New Roman" panose="02020603050405020304" pitchFamily="18" charset="0"/>
                <a:cs typeface="Times New Roman" panose="02020603050405020304" pitchFamily="18" charset="0"/>
              </a:rPr>
              <a:t>个不同的</a:t>
            </a:r>
            <a:r>
              <a:rPr lang="en-US" altLang="zh-CN" sz="3200" i="0" dirty="0">
                <a:latin typeface="Times New Roman" panose="02020603050405020304" pitchFamily="18" charset="0"/>
                <a:cs typeface="Times New Roman" panose="02020603050405020304" pitchFamily="18" charset="0"/>
              </a:rPr>
              <a:t>shell</a:t>
            </a:r>
            <a:r>
              <a:rPr lang="zh-CN" altLang="en-US" sz="3200" i="0" dirty="0">
                <a:latin typeface="Times New Roman" panose="02020603050405020304" pitchFamily="18" charset="0"/>
                <a:cs typeface="Times New Roman" panose="02020603050405020304" pitchFamily="18" charset="0"/>
              </a:rPr>
              <a:t>命令</a:t>
            </a:r>
            <a:endParaRPr lang="en-US" altLang="zh-CN" sz="3200" i="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6B815F52-9601-F373-8A07-3F8C262063E8}"/>
              </a:ext>
            </a:extLst>
          </p:cNvPr>
          <p:cNvPicPr>
            <a:picLocks noChangeAspect="1"/>
          </p:cNvPicPr>
          <p:nvPr/>
        </p:nvPicPr>
        <p:blipFill>
          <a:blip r:embed="rId3"/>
          <a:stretch>
            <a:fillRect/>
          </a:stretch>
        </p:blipFill>
        <p:spPr>
          <a:xfrm>
            <a:off x="7372350" y="0"/>
            <a:ext cx="4819650" cy="3714750"/>
          </a:xfrm>
          <a:prstGeom prst="rect">
            <a:avLst/>
          </a:prstGeom>
        </p:spPr>
      </p:pic>
      <p:pic>
        <p:nvPicPr>
          <p:cNvPr id="8" name="图片 7">
            <a:extLst>
              <a:ext uri="{FF2B5EF4-FFF2-40B4-BE49-F238E27FC236}">
                <a16:creationId xmlns:a16="http://schemas.microsoft.com/office/drawing/2014/main" id="{7407AE00-6422-B9ED-C57B-7D75C9D6DA10}"/>
              </a:ext>
            </a:extLst>
          </p:cNvPr>
          <p:cNvPicPr>
            <a:picLocks noChangeAspect="1"/>
          </p:cNvPicPr>
          <p:nvPr/>
        </p:nvPicPr>
        <p:blipFill>
          <a:blip r:embed="rId4"/>
          <a:stretch>
            <a:fillRect/>
          </a:stretch>
        </p:blipFill>
        <p:spPr>
          <a:xfrm>
            <a:off x="3938615" y="0"/>
            <a:ext cx="8253385" cy="6858000"/>
          </a:xfrm>
          <a:prstGeom prst="rect">
            <a:avLst/>
          </a:prstGeom>
        </p:spPr>
      </p:pic>
    </p:spTree>
    <p:extLst>
      <p:ext uri="{BB962C8B-B14F-4D97-AF65-F5344CB8AC3E}">
        <p14:creationId xmlns:p14="http://schemas.microsoft.com/office/powerpoint/2010/main" val="219982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3.4 Analysis Results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21</a:t>
            </a:fld>
            <a:endParaRPr lang="en-US" dirty="0"/>
          </a:p>
        </p:txBody>
      </p:sp>
      <p:sp>
        <p:nvSpPr>
          <p:cNvPr id="7" name="内容占位符 2">
            <a:extLst>
              <a:ext uri="{FF2B5EF4-FFF2-40B4-BE49-F238E27FC236}">
                <a16:creationId xmlns:a16="http://schemas.microsoft.com/office/drawing/2014/main" id="{9DAEEE4C-8E72-347B-4D9B-3422FB71C0F6}"/>
              </a:ext>
            </a:extLst>
          </p:cNvPr>
          <p:cNvSpPr>
            <a:spLocks noGrp="1"/>
          </p:cNvSpPr>
          <p:nvPr>
            <p:ph idx="1"/>
          </p:nvPr>
        </p:nvSpPr>
        <p:spPr>
          <a:xfrm>
            <a:off x="1371600" y="2286000"/>
            <a:ext cx="9601200" cy="3581400"/>
          </a:xfrm>
        </p:spPr>
        <p:txBody>
          <a:bodyPr vert="horz" lIns="91440" tIns="45720" rIns="91440" bIns="45720" rtlCol="0">
            <a:normAutofit/>
          </a:bodyPr>
          <a:lstStyle/>
          <a:p>
            <a:r>
              <a:rPr lang="en-US" altLang="zh-CN" sz="3200" dirty="0">
                <a:latin typeface="Times New Roman" panose="02020603050405020304" pitchFamily="18" charset="0"/>
                <a:cs typeface="Times New Roman" panose="02020603050405020304" pitchFamily="18" charset="0"/>
              </a:rPr>
              <a:t>Trail and Error</a:t>
            </a:r>
            <a:r>
              <a:rPr lang="zh-CN" altLang="en-US" sz="3200" dirty="0">
                <a:latin typeface="Times New Roman" panose="02020603050405020304" pitchFamily="18" charset="0"/>
                <a:cs typeface="Times New Roman" panose="02020603050405020304" pitchFamily="18" charset="0"/>
              </a:rPr>
              <a:t>：观察到使用跟踪和错误的两种情况</a:t>
            </a:r>
            <a:endParaRPr lang="en-US" altLang="zh-CN" sz="3200" dirty="0">
              <a:latin typeface="Times New Roman" panose="02020603050405020304" pitchFamily="18" charset="0"/>
              <a:cs typeface="Times New Roman" panose="02020603050405020304" pitchFamily="18" charset="0"/>
            </a:endParaRPr>
          </a:p>
          <a:p>
            <a:pPr lvl="1"/>
            <a:r>
              <a:rPr lang="zh-CN" altLang="en-US" sz="3200" i="0" dirty="0">
                <a:latin typeface="Times New Roman" panose="02020603050405020304" pitchFamily="18" charset="0"/>
                <a:cs typeface="Times New Roman" panose="02020603050405020304" pitchFamily="18" charset="0"/>
              </a:rPr>
              <a:t>第一种场景中，远程加载器登录到目标</a:t>
            </a:r>
            <a:r>
              <a:rPr lang="en-US" altLang="zh-CN" sz="3200" i="0" dirty="0">
                <a:latin typeface="Times New Roman" panose="02020603050405020304" pitchFamily="18" charset="0"/>
                <a:cs typeface="Times New Roman" panose="02020603050405020304" pitchFamily="18" charset="0"/>
              </a:rPr>
              <a:t>shell</a:t>
            </a:r>
            <a:r>
              <a:rPr lang="zh-CN" altLang="en-US" sz="3200" i="0" dirty="0">
                <a:latin typeface="Times New Roman" panose="02020603050405020304" pitchFamily="18" charset="0"/>
                <a:cs typeface="Times New Roman" panose="02020603050405020304" pitchFamily="18" charset="0"/>
              </a:rPr>
              <a:t>，常用 </a:t>
            </a:r>
            <a:r>
              <a:rPr lang="en-US" altLang="zh-CN" sz="3200" i="0" dirty="0">
                <a:latin typeface="Times New Roman" panose="02020603050405020304" pitchFamily="18" charset="0"/>
                <a:cs typeface="Times New Roman" panose="02020603050405020304" pitchFamily="18" charset="0"/>
              </a:rPr>
              <a:t>cd </a:t>
            </a:r>
            <a:r>
              <a:rPr lang="zh-CN" altLang="en-US" sz="3200" i="0" dirty="0">
                <a:latin typeface="Times New Roman" panose="02020603050405020304" pitchFamily="18" charset="0"/>
                <a:cs typeface="Times New Roman" panose="02020603050405020304" pitchFamily="18" charset="0"/>
              </a:rPr>
              <a:t>相关命令</a:t>
            </a:r>
            <a:endParaRPr lang="en-US" altLang="zh-CN" sz="3000" i="0" dirty="0">
              <a:latin typeface="Times New Roman" panose="02020603050405020304" pitchFamily="18" charset="0"/>
              <a:cs typeface="Times New Roman" panose="02020603050405020304" pitchFamily="18" charset="0"/>
            </a:endParaRPr>
          </a:p>
          <a:p>
            <a:pPr lvl="1"/>
            <a:r>
              <a:rPr lang="zh-CN" altLang="en-US" sz="3200" i="0" dirty="0">
                <a:latin typeface="Times New Roman" panose="02020603050405020304" pitchFamily="18" charset="0"/>
                <a:cs typeface="Times New Roman" panose="02020603050405020304" pitchFamily="18" charset="0"/>
              </a:rPr>
              <a:t>第二种场景中，远程加载程序试图使用不同的工具下载恶意载荷，常用 </a:t>
            </a:r>
            <a:r>
              <a:rPr lang="en-US" altLang="zh-CN" sz="3200" i="0" dirty="0" err="1">
                <a:latin typeface="Times New Roman" panose="02020603050405020304" pitchFamily="18" charset="0"/>
                <a:cs typeface="Times New Roman" panose="02020603050405020304" pitchFamily="18" charset="0"/>
              </a:rPr>
              <a:t>wget</a:t>
            </a:r>
            <a:r>
              <a:rPr lang="zh-CN" altLang="en-US" sz="3200" i="0" dirty="0">
                <a:latin typeface="Times New Roman" panose="02020603050405020304" pitchFamily="18" charset="0"/>
                <a:cs typeface="Times New Roman" panose="02020603050405020304" pitchFamily="18" charset="0"/>
              </a:rPr>
              <a:t>、</a:t>
            </a:r>
            <a:r>
              <a:rPr lang="en-US" altLang="zh-CN" sz="3200" i="0" dirty="0">
                <a:latin typeface="Times New Roman" panose="02020603050405020304" pitchFamily="18" charset="0"/>
                <a:cs typeface="Times New Roman" panose="02020603050405020304" pitchFamily="18" charset="0"/>
              </a:rPr>
              <a:t>curl</a:t>
            </a:r>
            <a:r>
              <a:rPr lang="zh-CN" altLang="en-US" sz="3200" i="0" dirty="0">
                <a:latin typeface="Times New Roman" panose="02020603050405020304" pitchFamily="18" charset="0"/>
                <a:cs typeface="Times New Roman" panose="02020603050405020304" pitchFamily="18" charset="0"/>
              </a:rPr>
              <a:t>、</a:t>
            </a:r>
            <a:r>
              <a:rPr lang="en-US" altLang="zh-CN" sz="3200" i="0" dirty="0" err="1">
                <a:latin typeface="Times New Roman" panose="02020603050405020304" pitchFamily="18" charset="0"/>
                <a:cs typeface="Times New Roman" panose="02020603050405020304" pitchFamily="18" charset="0"/>
              </a:rPr>
              <a:t>tftp</a:t>
            </a:r>
            <a:r>
              <a:rPr lang="en-US" altLang="zh-CN" sz="3200" i="0" dirty="0">
                <a:latin typeface="Times New Roman" panose="02020603050405020304" pitchFamily="18" charset="0"/>
                <a:cs typeface="Times New Roman" panose="02020603050405020304" pitchFamily="18" charset="0"/>
              </a:rPr>
              <a:t> </a:t>
            </a:r>
            <a:r>
              <a:rPr lang="zh-CN" altLang="en-US" sz="3200" i="0" dirty="0">
                <a:latin typeface="Times New Roman" panose="02020603050405020304" pitchFamily="18" charset="0"/>
                <a:cs typeface="Times New Roman" panose="02020603050405020304" pitchFamily="18" charset="0"/>
              </a:rPr>
              <a:t>等命令</a:t>
            </a:r>
            <a:endParaRPr lang="en-US" altLang="zh-CN" sz="3200" i="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848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3.4 Analysis Results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22</a:t>
            </a:fld>
            <a:endParaRPr lang="en-US" dirty="0"/>
          </a:p>
        </p:txBody>
      </p:sp>
      <p:sp>
        <p:nvSpPr>
          <p:cNvPr id="7" name="内容占位符 2">
            <a:extLst>
              <a:ext uri="{FF2B5EF4-FFF2-40B4-BE49-F238E27FC236}">
                <a16:creationId xmlns:a16="http://schemas.microsoft.com/office/drawing/2014/main" id="{9DAEEE4C-8E72-347B-4D9B-3422FB71C0F6}"/>
              </a:ext>
            </a:extLst>
          </p:cNvPr>
          <p:cNvSpPr>
            <a:spLocks noGrp="1"/>
          </p:cNvSpPr>
          <p:nvPr>
            <p:ph idx="1"/>
          </p:nvPr>
        </p:nvSpPr>
        <p:spPr>
          <a:xfrm>
            <a:off x="1371600" y="2286000"/>
            <a:ext cx="9601200" cy="3581400"/>
          </a:xfrm>
        </p:spPr>
        <p:txBody>
          <a:bodyPr vert="horz" lIns="91440" tIns="45720" rIns="91440" bIns="45720" rtlCol="0">
            <a:normAutofit/>
          </a:bodyPr>
          <a:lstStyle/>
          <a:p>
            <a:r>
              <a:rPr lang="en-US" altLang="zh-CN" sz="3200" dirty="0">
                <a:latin typeface="Times New Roman" panose="02020603050405020304" pitchFamily="18" charset="0"/>
                <a:cs typeface="Times New Roman" panose="02020603050405020304" pitchFamily="18" charset="0"/>
              </a:rPr>
              <a:t>Embedded Malicious Payload</a:t>
            </a:r>
          </a:p>
          <a:p>
            <a:pPr lvl="1"/>
            <a:r>
              <a:rPr lang="zh-CN" altLang="en-US" sz="3200" i="0" dirty="0">
                <a:latin typeface="Times New Roman" panose="02020603050405020304" pitchFamily="18" charset="0"/>
                <a:cs typeface="Times New Roman" panose="02020603050405020304" pitchFamily="18" charset="0"/>
              </a:rPr>
              <a:t>数据集中的大多数示例</a:t>
            </a:r>
            <a:r>
              <a:rPr lang="en-US" altLang="zh-CN" sz="3200" i="0" dirty="0">
                <a:latin typeface="Times New Roman" panose="02020603050405020304" pitchFamily="18" charset="0"/>
                <a:cs typeface="Times New Roman" panose="02020603050405020304" pitchFamily="18" charset="0"/>
              </a:rPr>
              <a:t>(97.44%)</a:t>
            </a:r>
            <a:r>
              <a:rPr lang="zh-CN" altLang="en-US" sz="3200" i="0" dirty="0">
                <a:latin typeface="Times New Roman" panose="02020603050405020304" pitchFamily="18" charset="0"/>
                <a:cs typeface="Times New Roman" panose="02020603050405020304" pitchFamily="18" charset="0"/>
              </a:rPr>
              <a:t>利用一个或多个下载命令来传递恶意载荷</a:t>
            </a:r>
            <a:endParaRPr lang="en-US" altLang="zh-CN" sz="3200" i="0" dirty="0">
              <a:latin typeface="Times New Roman" panose="02020603050405020304" pitchFamily="18" charset="0"/>
              <a:cs typeface="Times New Roman" panose="02020603050405020304" pitchFamily="18" charset="0"/>
            </a:endParaRPr>
          </a:p>
          <a:p>
            <a:pPr lvl="1"/>
            <a:r>
              <a:rPr lang="zh-CN" altLang="en-US" sz="3200" i="0" dirty="0">
                <a:latin typeface="Times New Roman" panose="02020603050405020304" pitchFamily="18" charset="0"/>
                <a:cs typeface="Times New Roman" panose="02020603050405020304" pitchFamily="18" charset="0"/>
              </a:rPr>
              <a:t>优点一：某些情况下可以绕过防火墙</a:t>
            </a:r>
            <a:endParaRPr lang="en-US" altLang="zh-CN" sz="3200" i="0" dirty="0">
              <a:latin typeface="Times New Roman" panose="02020603050405020304" pitchFamily="18" charset="0"/>
              <a:cs typeface="Times New Roman" panose="02020603050405020304" pitchFamily="18" charset="0"/>
            </a:endParaRPr>
          </a:p>
          <a:p>
            <a:pPr lvl="1"/>
            <a:r>
              <a:rPr lang="zh-CN" altLang="en-US" sz="3200" i="0" dirty="0">
                <a:latin typeface="Times New Roman" panose="02020603050405020304" pitchFamily="18" charset="0"/>
                <a:cs typeface="Times New Roman" panose="02020603050405020304" pitchFamily="18" charset="0"/>
              </a:rPr>
              <a:t>优点二：不依赖于目标系统上的任何下载工具</a:t>
            </a:r>
            <a:endParaRPr lang="en-US" altLang="zh-CN" sz="3200" i="0" dirty="0">
              <a:latin typeface="Times New Roman" panose="02020603050405020304" pitchFamily="18" charset="0"/>
              <a:cs typeface="Times New Roman" panose="02020603050405020304" pitchFamily="18" charset="0"/>
            </a:endParaRPr>
          </a:p>
          <a:p>
            <a:pPr lvl="1"/>
            <a:r>
              <a:rPr lang="zh-CN" altLang="en-US" sz="3200" i="0" dirty="0">
                <a:latin typeface="Times New Roman" panose="02020603050405020304" pitchFamily="18" charset="0"/>
                <a:cs typeface="Times New Roman" panose="02020603050405020304" pitchFamily="18" charset="0"/>
              </a:rPr>
              <a:t>不足：通常依赖 </a:t>
            </a:r>
            <a:r>
              <a:rPr lang="en-US" altLang="zh-CN" sz="3200" i="0" dirty="0">
                <a:latin typeface="Times New Roman" panose="02020603050405020304" pitchFamily="18" charset="0"/>
                <a:cs typeface="Times New Roman" panose="02020603050405020304" pitchFamily="18" charset="0"/>
              </a:rPr>
              <a:t>base64</a:t>
            </a:r>
          </a:p>
        </p:txBody>
      </p:sp>
    </p:spTree>
    <p:extLst>
      <p:ext uri="{BB962C8B-B14F-4D97-AF65-F5344CB8AC3E}">
        <p14:creationId xmlns:p14="http://schemas.microsoft.com/office/powerpoint/2010/main" val="2848599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3.4 Analysis Results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23</a:t>
            </a:fld>
            <a:endParaRPr lang="en-US" dirty="0"/>
          </a:p>
        </p:txBody>
      </p:sp>
      <p:sp>
        <p:nvSpPr>
          <p:cNvPr id="7" name="内容占位符 2">
            <a:extLst>
              <a:ext uri="{FF2B5EF4-FFF2-40B4-BE49-F238E27FC236}">
                <a16:creationId xmlns:a16="http://schemas.microsoft.com/office/drawing/2014/main" id="{9DAEEE4C-8E72-347B-4D9B-3422FB71C0F6}"/>
              </a:ext>
            </a:extLst>
          </p:cNvPr>
          <p:cNvSpPr>
            <a:spLocks noGrp="1"/>
          </p:cNvSpPr>
          <p:nvPr>
            <p:ph idx="1"/>
          </p:nvPr>
        </p:nvSpPr>
        <p:spPr>
          <a:xfrm>
            <a:off x="1371600" y="2286000"/>
            <a:ext cx="9601200" cy="3581400"/>
          </a:xfrm>
        </p:spPr>
        <p:txBody>
          <a:bodyPr vert="horz" lIns="91440" tIns="45720" rIns="91440" bIns="45720" rtlCol="0">
            <a:normAutofit/>
          </a:bodyPr>
          <a:lstStyle/>
          <a:p>
            <a:r>
              <a:rPr lang="en-US" altLang="zh-CN" sz="3200" dirty="0">
                <a:latin typeface="Times New Roman" panose="02020603050405020304" pitchFamily="18" charset="0"/>
                <a:cs typeface="Times New Roman" panose="02020603050405020304" pitchFamily="18" charset="0"/>
              </a:rPr>
              <a:t>Fingerprints</a:t>
            </a:r>
            <a:r>
              <a:rPr lang="zh-CN" altLang="en-US" sz="3200" dirty="0">
                <a:latin typeface="Times New Roman" panose="02020603050405020304" pitchFamily="18" charset="0"/>
                <a:cs typeface="Times New Roman" panose="02020603050405020304" pitchFamily="18" charset="0"/>
              </a:rPr>
              <a:t>：有两种常见的指纹识别方法</a:t>
            </a:r>
            <a:endParaRPr lang="en-US" altLang="zh-CN" sz="3200" dirty="0">
              <a:latin typeface="Times New Roman" panose="02020603050405020304" pitchFamily="18" charset="0"/>
              <a:cs typeface="Times New Roman" panose="02020603050405020304" pitchFamily="18" charset="0"/>
            </a:endParaRPr>
          </a:p>
          <a:p>
            <a:pPr lvl="1"/>
            <a:r>
              <a:rPr lang="zh-CN" altLang="en-US" sz="3200" i="0" dirty="0">
                <a:latin typeface="Times New Roman" panose="02020603050405020304" pitchFamily="18" charset="0"/>
                <a:cs typeface="Times New Roman" panose="02020603050405020304" pitchFamily="18" charset="0"/>
              </a:rPr>
              <a:t>基于</a:t>
            </a:r>
            <a:r>
              <a:rPr lang="en-US" altLang="zh-CN" sz="3200" i="0" dirty="0">
                <a:latin typeface="Times New Roman" panose="02020603050405020304" pitchFamily="18" charset="0"/>
                <a:cs typeface="Times New Roman" panose="02020603050405020304" pitchFamily="18" charset="0"/>
              </a:rPr>
              <a:t>shell</a:t>
            </a:r>
            <a:r>
              <a:rPr lang="zh-CN" altLang="en-US" sz="3200" i="0" dirty="0">
                <a:latin typeface="Times New Roman" panose="02020603050405020304" pitchFamily="18" charset="0"/>
                <a:cs typeface="Times New Roman" panose="02020603050405020304" pitchFamily="18" charset="0"/>
              </a:rPr>
              <a:t>脚本中涉及的</a:t>
            </a:r>
            <a:r>
              <a:rPr lang="en-US" altLang="zh-CN" sz="3200" i="0" dirty="0">
                <a:latin typeface="Times New Roman" panose="02020603050405020304" pitchFamily="18" charset="0"/>
                <a:cs typeface="Times New Roman" panose="02020603050405020304" pitchFamily="18" charset="0"/>
              </a:rPr>
              <a:t>IP</a:t>
            </a:r>
            <a:r>
              <a:rPr lang="zh-CN" altLang="en-US" sz="3200" i="0" dirty="0">
                <a:latin typeface="Times New Roman" panose="02020603050405020304" pitchFamily="18" charset="0"/>
                <a:cs typeface="Times New Roman" panose="02020603050405020304" pitchFamily="18" charset="0"/>
              </a:rPr>
              <a:t>地址</a:t>
            </a:r>
            <a:endParaRPr lang="en-US" altLang="zh-CN" sz="3200" i="0" dirty="0">
              <a:latin typeface="Times New Roman" panose="02020603050405020304" pitchFamily="18" charset="0"/>
              <a:cs typeface="Times New Roman" panose="02020603050405020304" pitchFamily="18" charset="0"/>
            </a:endParaRPr>
          </a:p>
          <a:p>
            <a:pPr lvl="1"/>
            <a:r>
              <a:rPr lang="zh-CN" altLang="en-US" sz="3200" i="0" dirty="0">
                <a:latin typeface="Times New Roman" panose="02020603050405020304" pitchFamily="18" charset="0"/>
                <a:cs typeface="Times New Roman" panose="02020603050405020304" pitchFamily="18" charset="0"/>
              </a:rPr>
              <a:t>基于</a:t>
            </a:r>
            <a:r>
              <a:rPr lang="en-US" altLang="zh-CN" sz="3200" i="0" dirty="0">
                <a:latin typeface="Times New Roman" panose="02020603050405020304" pitchFamily="18" charset="0"/>
                <a:cs typeface="Times New Roman" panose="02020603050405020304" pitchFamily="18" charset="0"/>
              </a:rPr>
              <a:t>shell</a:t>
            </a:r>
            <a:r>
              <a:rPr lang="zh-CN" altLang="en-US" sz="3200" i="0" dirty="0">
                <a:latin typeface="Times New Roman" panose="02020603050405020304" pitchFamily="18" charset="0"/>
                <a:cs typeface="Times New Roman" panose="02020603050405020304" pitchFamily="18" charset="0"/>
              </a:rPr>
              <a:t>脚本的</a:t>
            </a:r>
            <a:r>
              <a:rPr lang="en-US" altLang="zh-CN" sz="3200" i="0" dirty="0">
                <a:latin typeface="Times New Roman" panose="02020603050405020304" pitchFamily="18" charset="0"/>
                <a:cs typeface="Times New Roman" panose="02020603050405020304" pitchFamily="18" charset="0"/>
              </a:rPr>
              <a:t>MD5</a:t>
            </a:r>
            <a:r>
              <a:rPr lang="zh-CN" altLang="en-US" sz="3200" i="0" dirty="0">
                <a:latin typeface="Times New Roman" panose="02020603050405020304" pitchFamily="18" charset="0"/>
                <a:cs typeface="Times New Roman" panose="02020603050405020304" pitchFamily="18" charset="0"/>
              </a:rPr>
              <a:t>验证</a:t>
            </a:r>
            <a:endParaRPr lang="en-US" altLang="zh-CN" sz="3200" i="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12B5972-4990-5D6D-6CF0-5A0C2A43120E}"/>
              </a:ext>
            </a:extLst>
          </p:cNvPr>
          <p:cNvPicPr>
            <a:picLocks noChangeAspect="1"/>
          </p:cNvPicPr>
          <p:nvPr/>
        </p:nvPicPr>
        <p:blipFill>
          <a:blip r:embed="rId3"/>
          <a:stretch>
            <a:fillRect/>
          </a:stretch>
        </p:blipFill>
        <p:spPr>
          <a:xfrm>
            <a:off x="4619766" y="4255534"/>
            <a:ext cx="7572233" cy="2602465"/>
          </a:xfrm>
          <a:prstGeom prst="rect">
            <a:avLst/>
          </a:prstGeom>
        </p:spPr>
      </p:pic>
    </p:spTree>
    <p:extLst>
      <p:ext uri="{BB962C8B-B14F-4D97-AF65-F5344CB8AC3E}">
        <p14:creationId xmlns:p14="http://schemas.microsoft.com/office/powerpoint/2010/main" val="2167986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3.4 Analysis Results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24</a:t>
            </a:fld>
            <a:endParaRPr lang="en-US" dirty="0"/>
          </a:p>
        </p:txBody>
      </p:sp>
      <p:sp>
        <p:nvSpPr>
          <p:cNvPr id="7" name="内容占位符 2">
            <a:extLst>
              <a:ext uri="{FF2B5EF4-FFF2-40B4-BE49-F238E27FC236}">
                <a16:creationId xmlns:a16="http://schemas.microsoft.com/office/drawing/2014/main" id="{9DAEEE4C-8E72-347B-4D9B-3422FB71C0F6}"/>
              </a:ext>
            </a:extLst>
          </p:cNvPr>
          <p:cNvSpPr>
            <a:spLocks noGrp="1"/>
          </p:cNvSpPr>
          <p:nvPr>
            <p:ph idx="1"/>
          </p:nvPr>
        </p:nvSpPr>
        <p:spPr>
          <a:xfrm>
            <a:off x="1371600" y="2286000"/>
            <a:ext cx="9601200" cy="3581400"/>
          </a:xfrm>
        </p:spPr>
        <p:txBody>
          <a:bodyPr vert="horz" lIns="91440" tIns="45720" rIns="91440" bIns="45720" rtlCol="0">
            <a:normAutofit lnSpcReduction="10000"/>
          </a:bodyPr>
          <a:lstStyle/>
          <a:p>
            <a:r>
              <a:rPr lang="en-US" altLang="zh-CN" sz="3200" dirty="0">
                <a:latin typeface="Times New Roman" panose="02020603050405020304" pitchFamily="18" charset="0"/>
                <a:cs typeface="Times New Roman" panose="02020603050405020304" pitchFamily="18" charset="0"/>
              </a:rPr>
              <a:t>Shell Command Taxonomy</a:t>
            </a:r>
            <a:r>
              <a:rPr lang="zh-CN" altLang="en-US" sz="3200" dirty="0">
                <a:latin typeface="Times New Roman" panose="02020603050405020304" pitchFamily="18" charset="0"/>
                <a:cs typeface="Times New Roman" panose="02020603050405020304" pitchFamily="18" charset="0"/>
              </a:rPr>
              <a:t>：根据感染能力的概念提供了</a:t>
            </a:r>
            <a:r>
              <a:rPr lang="en-US" altLang="zh-CN" sz="3200" dirty="0">
                <a:latin typeface="Times New Roman" panose="02020603050405020304" pitchFamily="18" charset="0"/>
                <a:cs typeface="Times New Roman" panose="02020603050405020304" pitchFamily="18" charset="0"/>
              </a:rPr>
              <a:t>shell</a:t>
            </a:r>
            <a:r>
              <a:rPr lang="zh-CN" altLang="en-US" sz="3200" dirty="0">
                <a:latin typeface="Times New Roman" panose="02020603050405020304" pitchFamily="18" charset="0"/>
                <a:cs typeface="Times New Roman" panose="02020603050405020304" pitchFamily="18" charset="0"/>
              </a:rPr>
              <a:t>命令的分类</a:t>
            </a:r>
            <a:endParaRPr lang="en-US" altLang="zh-CN" sz="3200" dirty="0">
              <a:latin typeface="Times New Roman" panose="02020603050405020304" pitchFamily="18" charset="0"/>
              <a:cs typeface="Times New Roman" panose="02020603050405020304" pitchFamily="18" charset="0"/>
            </a:endParaRPr>
          </a:p>
          <a:p>
            <a:pPr lvl="1"/>
            <a:r>
              <a:rPr lang="zh-CN" altLang="en-US" sz="3200" i="0" dirty="0">
                <a:latin typeface="Times New Roman" panose="02020603050405020304" pitchFamily="18" charset="0"/>
                <a:cs typeface="Times New Roman" panose="02020603050405020304" pitchFamily="18" charset="0"/>
              </a:rPr>
              <a:t>在感染能力中，有三种特殊的能力，它们不是根据</a:t>
            </a:r>
            <a:r>
              <a:rPr lang="en-US" altLang="zh-CN" sz="3200" i="0" dirty="0">
                <a:latin typeface="Times New Roman" panose="02020603050405020304" pitchFamily="18" charset="0"/>
                <a:cs typeface="Times New Roman" panose="02020603050405020304" pitchFamily="18" charset="0"/>
              </a:rPr>
              <a:t>shell</a:t>
            </a:r>
            <a:r>
              <a:rPr lang="zh-CN" altLang="en-US" sz="3200" i="0" dirty="0">
                <a:latin typeface="Times New Roman" panose="02020603050405020304" pitchFamily="18" charset="0"/>
                <a:cs typeface="Times New Roman" panose="02020603050405020304" pitchFamily="18" charset="0"/>
              </a:rPr>
              <a:t>命令的目标抽象出来的</a:t>
            </a:r>
            <a:endParaRPr lang="en-US" altLang="zh-CN" sz="3200" i="0" dirty="0">
              <a:latin typeface="Times New Roman" panose="02020603050405020304" pitchFamily="18" charset="0"/>
              <a:cs typeface="Times New Roman" panose="02020603050405020304" pitchFamily="18" charset="0"/>
            </a:endParaRPr>
          </a:p>
          <a:p>
            <a:pPr lvl="1"/>
            <a:r>
              <a:rPr lang="en-US" altLang="zh-CN" sz="3200" i="0" dirty="0">
                <a:latin typeface="Times New Roman" panose="02020603050405020304" pitchFamily="18" charset="0"/>
                <a:cs typeface="Times New Roman" panose="02020603050405020304" pitchFamily="18" charset="0"/>
              </a:rPr>
              <a:t>Unrecognized</a:t>
            </a:r>
          </a:p>
          <a:p>
            <a:pPr lvl="1"/>
            <a:r>
              <a:rPr lang="en-US" altLang="zh-CN" sz="3200" i="0" dirty="0">
                <a:latin typeface="Times New Roman" panose="02020603050405020304" pitchFamily="18" charset="0"/>
                <a:cs typeface="Times New Roman" panose="02020603050405020304" pitchFamily="18" charset="0"/>
              </a:rPr>
              <a:t>Programming</a:t>
            </a:r>
          </a:p>
          <a:p>
            <a:pPr lvl="1"/>
            <a:r>
              <a:rPr lang="en-US" altLang="zh-CN" sz="3200" i="0" dirty="0">
                <a:latin typeface="Times New Roman" panose="02020603050405020304" pitchFamily="18" charset="0"/>
                <a:cs typeface="Times New Roman" panose="02020603050405020304" pitchFamily="18" charset="0"/>
              </a:rPr>
              <a:t>Agnostic</a:t>
            </a:r>
          </a:p>
        </p:txBody>
      </p:sp>
      <p:pic>
        <p:nvPicPr>
          <p:cNvPr id="6" name="图片 5">
            <a:extLst>
              <a:ext uri="{FF2B5EF4-FFF2-40B4-BE49-F238E27FC236}">
                <a16:creationId xmlns:a16="http://schemas.microsoft.com/office/drawing/2014/main" id="{33E3CA4D-2E0C-EE6A-8C00-A337FBED4929}"/>
              </a:ext>
            </a:extLst>
          </p:cNvPr>
          <p:cNvPicPr>
            <a:picLocks noChangeAspect="1"/>
          </p:cNvPicPr>
          <p:nvPr/>
        </p:nvPicPr>
        <p:blipFill>
          <a:blip r:embed="rId3"/>
          <a:stretch>
            <a:fillRect/>
          </a:stretch>
        </p:blipFill>
        <p:spPr>
          <a:xfrm>
            <a:off x="2276475" y="685800"/>
            <a:ext cx="9915525" cy="6172200"/>
          </a:xfrm>
          <a:prstGeom prst="rect">
            <a:avLst/>
          </a:prstGeom>
        </p:spPr>
      </p:pic>
    </p:spTree>
    <p:extLst>
      <p:ext uri="{BB962C8B-B14F-4D97-AF65-F5344CB8AC3E}">
        <p14:creationId xmlns:p14="http://schemas.microsoft.com/office/powerpoint/2010/main" val="329923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4 DETECTING REMOTE INFECTION</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en-US" altLang="zh-CN" sz="3200" dirty="0">
                <a:latin typeface="Times New Roman" panose="02020603050405020304" pitchFamily="18" charset="0"/>
                <a:cs typeface="Times New Roman" panose="02020603050405020304" pitchFamily="18" charset="0"/>
              </a:rPr>
              <a:t>Model Development</a:t>
            </a:r>
          </a:p>
          <a:p>
            <a:r>
              <a:rPr lang="en-US" altLang="zh-CN" sz="3200" dirty="0">
                <a:latin typeface="Times New Roman" panose="02020603050405020304" pitchFamily="18" charset="0"/>
                <a:cs typeface="Times New Roman" panose="02020603050405020304" pitchFamily="18" charset="0"/>
              </a:rPr>
              <a:t>Detector Implementation</a:t>
            </a:r>
          </a:p>
          <a:p>
            <a:r>
              <a:rPr lang="en-US" altLang="zh-CN" sz="3200" dirty="0">
                <a:latin typeface="Times New Roman" panose="02020603050405020304" pitchFamily="18" charset="0"/>
                <a:cs typeface="Times New Roman" panose="02020603050405020304" pitchFamily="18" charset="0"/>
              </a:rPr>
              <a:t>Evaluation</a:t>
            </a: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3958637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4.1 Model Development</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sz="3200" dirty="0">
                <a:latin typeface="Times New Roman" panose="02020603050405020304" pitchFamily="18" charset="0"/>
                <a:cs typeface="Times New Roman" panose="02020603050405020304" pitchFamily="18" charset="0"/>
              </a:rPr>
              <a:t>需要一个基线来区分感染活动和良性活动</a:t>
            </a:r>
            <a:endParaRPr lang="en-US" altLang="zh-CN" sz="320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26</a:t>
            </a:fld>
            <a:endParaRPr lang="en-US" dirty="0"/>
          </a:p>
        </p:txBody>
      </p:sp>
      <p:pic>
        <p:nvPicPr>
          <p:cNvPr id="7" name="图片 6">
            <a:extLst>
              <a:ext uri="{FF2B5EF4-FFF2-40B4-BE49-F238E27FC236}">
                <a16:creationId xmlns:a16="http://schemas.microsoft.com/office/drawing/2014/main" id="{87CA088D-24F3-A1DE-7106-EE8BA9938D35}"/>
              </a:ext>
            </a:extLst>
          </p:cNvPr>
          <p:cNvPicPr>
            <a:picLocks noChangeAspect="1"/>
          </p:cNvPicPr>
          <p:nvPr/>
        </p:nvPicPr>
        <p:blipFill>
          <a:blip r:embed="rId3"/>
          <a:stretch>
            <a:fillRect/>
          </a:stretch>
        </p:blipFill>
        <p:spPr>
          <a:xfrm>
            <a:off x="5017338" y="0"/>
            <a:ext cx="7174662" cy="6858000"/>
          </a:xfrm>
          <a:prstGeom prst="rect">
            <a:avLst/>
          </a:prstGeom>
        </p:spPr>
      </p:pic>
    </p:spTree>
    <p:extLst>
      <p:ext uri="{BB962C8B-B14F-4D97-AF65-F5344CB8AC3E}">
        <p14:creationId xmlns:p14="http://schemas.microsoft.com/office/powerpoint/2010/main" val="62827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4.1 Model Development</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sz="3200" dirty="0">
                    <a:latin typeface="Times New Roman" panose="02020603050405020304" pitchFamily="18" charset="0"/>
                    <a:cs typeface="Times New Roman" panose="02020603050405020304" pitchFamily="18" charset="0"/>
                  </a:rPr>
                  <a:t>生成</a:t>
                </a:r>
                <a:r>
                  <a:rPr lang="en-US" altLang="zh-CN" sz="3200" dirty="0">
                    <a:latin typeface="Times New Roman" panose="02020603050405020304" pitchFamily="18" charset="0"/>
                    <a:cs typeface="Times New Roman" panose="02020603050405020304" pitchFamily="18" charset="0"/>
                  </a:rPr>
                  <a:t>CFG</a:t>
                </a:r>
              </a:p>
              <a:p>
                <a:r>
                  <a:rPr lang="zh-CN" altLang="en-US" sz="3200" dirty="0">
                    <a:latin typeface="Times New Roman" panose="02020603050405020304" pitchFamily="18" charset="0"/>
                    <a:cs typeface="Times New Roman" panose="02020603050405020304" pitchFamily="18" charset="0"/>
                  </a:rPr>
                  <a:t>构建感染状态机</a:t>
                </a:r>
                <a:r>
                  <a:rPr lang="zh-CN" alt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dirty="0">
                    <a:solidFill>
                      <a:srgbClr val="000000"/>
                    </a:solidFill>
                    <a:latin typeface="Arial" panose="020B0604020202020204" pitchFamily="34" charset="0"/>
                  </a:rPr>
                  <a:t>Σ, S, </a:t>
                </a:r>
                <a14:m>
                  <m:oMath xmlns:m="http://schemas.openxmlformats.org/officeDocument/2006/math">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𝑠</m:t>
                        </m:r>
                      </m:e>
                      <m:sub>
                        <m:r>
                          <a:rPr lang="zh-CN" altLang="en-US" sz="3200">
                            <a:latin typeface="Cambria Math" panose="02040503050406030204" pitchFamily="18" charset="0"/>
                          </a:rPr>
                          <m:t>0</m:t>
                        </m:r>
                      </m:sub>
                    </m:sSub>
                  </m:oMath>
                </a14:m>
                <a:r>
                  <a:rPr lang="en-US" altLang="zh-CN" sz="3200" dirty="0">
                    <a:solidFill>
                      <a:srgbClr val="000000"/>
                    </a:solidFill>
                    <a:latin typeface="Arial" panose="020B0604020202020204" pitchFamily="34" charset="0"/>
                  </a:rPr>
                  <a:t>, </a:t>
                </a:r>
                <a:r>
                  <a:rPr lang="el-GR" altLang="zh-CN" sz="3200" dirty="0">
                    <a:solidFill>
                      <a:srgbClr val="000000"/>
                    </a:solidFill>
                    <a:latin typeface="Arial" panose="020B0604020202020204" pitchFamily="34" charset="0"/>
                  </a:rPr>
                  <a:t>Δ</a:t>
                </a:r>
                <a:r>
                  <a:rPr lang="en-US" altLang="zh-CN" sz="3200" dirty="0">
                    <a:solidFill>
                      <a:srgbClr val="000000"/>
                    </a:solidFill>
                    <a:latin typeface="Arial" panose="020B0604020202020204" pitchFamily="34" charset="0"/>
                  </a:rPr>
                  <a:t>, F</a:t>
                </a:r>
                <a:r>
                  <a:rPr lang="zh-CN" altLang="en-US" sz="3200"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3200" i="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76F9BC6-7FB9-C443-8C3D-8BECC8E9C271}"/>
                  </a:ext>
                </a:extLst>
              </p:cNvPr>
              <p:cNvSpPr>
                <a:spLocks noGrp="1" noRot="1" noChangeAspect="1" noMove="1" noResize="1" noEditPoints="1" noAdjustHandles="1" noChangeArrowheads="1" noChangeShapeType="1" noTextEdit="1"/>
              </p:cNvSpPr>
              <p:nvPr>
                <p:ph idx="1"/>
              </p:nvPr>
            </p:nvSpPr>
            <p:spPr>
              <a:blipFill>
                <a:blip r:embed="rId3"/>
                <a:stretch>
                  <a:fillRect l="-1460" t="-3571"/>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27</a:t>
            </a:fld>
            <a:endParaRPr lang="en-US" dirty="0"/>
          </a:p>
        </p:txBody>
      </p:sp>
    </p:spTree>
    <p:extLst>
      <p:ext uri="{BB962C8B-B14F-4D97-AF65-F5344CB8AC3E}">
        <p14:creationId xmlns:p14="http://schemas.microsoft.com/office/powerpoint/2010/main" val="1872457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4.1 Model Development</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sz="3200" dirty="0">
                <a:latin typeface="Times New Roman" panose="02020603050405020304" pitchFamily="18" charset="0"/>
                <a:cs typeface="Times New Roman" panose="02020603050405020304" pitchFamily="18" charset="0"/>
                <a:sym typeface="Wingdings" panose="05000000000000000000" pitchFamily="2" charset="2"/>
              </a:rPr>
              <a:t>相关分析</a:t>
            </a:r>
            <a:endParaRPr lang="en-US" altLang="zh-CN" sz="3200" dirty="0">
              <a:latin typeface="Times New Roman" panose="02020603050405020304" pitchFamily="18" charset="0"/>
              <a:cs typeface="Times New Roman" panose="02020603050405020304" pitchFamily="18" charset="0"/>
              <a:sym typeface="Wingdings" panose="05000000000000000000" pitchFamily="2" charset="2"/>
            </a:endParaRPr>
          </a:p>
          <a:p>
            <a:pPr marL="530352" lvl="1" indent="0">
              <a:buNone/>
            </a:pPr>
            <a:r>
              <a:rPr lang="en-US" altLang="zh-CN" sz="3200" i="0" dirty="0">
                <a:latin typeface="Times New Roman" panose="02020603050405020304" pitchFamily="18" charset="0"/>
                <a:cs typeface="Times New Roman" panose="02020603050405020304" pitchFamily="18" charset="0"/>
                <a:sym typeface="Wingdings" panose="05000000000000000000" pitchFamily="2" charset="2"/>
              </a:rPr>
              <a:t>T = </a:t>
            </a:r>
          </a:p>
          <a:p>
            <a:pPr lvl="1"/>
            <a:endParaRPr lang="en-US" altLang="zh-CN" sz="3200" i="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28</a:t>
            </a:fld>
            <a:endParaRPr lang="en-US" dirty="0"/>
          </a:p>
        </p:txBody>
      </p:sp>
      <p:pic>
        <p:nvPicPr>
          <p:cNvPr id="11" name="图片 10">
            <a:extLst>
              <a:ext uri="{FF2B5EF4-FFF2-40B4-BE49-F238E27FC236}">
                <a16:creationId xmlns:a16="http://schemas.microsoft.com/office/drawing/2014/main" id="{D9ABEEBC-1930-5511-B2B9-19C05BA00B18}"/>
              </a:ext>
            </a:extLst>
          </p:cNvPr>
          <p:cNvPicPr>
            <a:picLocks noChangeAspect="1"/>
          </p:cNvPicPr>
          <p:nvPr/>
        </p:nvPicPr>
        <p:blipFill>
          <a:blip r:embed="rId3"/>
          <a:stretch>
            <a:fillRect/>
          </a:stretch>
        </p:blipFill>
        <p:spPr>
          <a:xfrm>
            <a:off x="2709862" y="2857500"/>
            <a:ext cx="2000250" cy="457200"/>
          </a:xfrm>
          <a:prstGeom prst="rect">
            <a:avLst/>
          </a:prstGeom>
        </p:spPr>
      </p:pic>
      <p:pic>
        <p:nvPicPr>
          <p:cNvPr id="13" name="图片 12">
            <a:extLst>
              <a:ext uri="{FF2B5EF4-FFF2-40B4-BE49-F238E27FC236}">
                <a16:creationId xmlns:a16="http://schemas.microsoft.com/office/drawing/2014/main" id="{0F72E13C-2DB7-D0D3-F29D-1C537FFE7EBC}"/>
              </a:ext>
            </a:extLst>
          </p:cNvPr>
          <p:cNvPicPr>
            <a:picLocks noChangeAspect="1"/>
          </p:cNvPicPr>
          <p:nvPr/>
        </p:nvPicPr>
        <p:blipFill>
          <a:blip r:embed="rId4"/>
          <a:stretch>
            <a:fillRect/>
          </a:stretch>
        </p:blipFill>
        <p:spPr>
          <a:xfrm>
            <a:off x="1938337" y="3429000"/>
            <a:ext cx="2771775" cy="1181100"/>
          </a:xfrm>
          <a:prstGeom prst="rect">
            <a:avLst/>
          </a:prstGeom>
        </p:spPr>
      </p:pic>
      <p:pic>
        <p:nvPicPr>
          <p:cNvPr id="6" name="图片 5">
            <a:extLst>
              <a:ext uri="{FF2B5EF4-FFF2-40B4-BE49-F238E27FC236}">
                <a16:creationId xmlns:a16="http://schemas.microsoft.com/office/drawing/2014/main" id="{C52B1403-3F31-C898-9C30-C570DC992959}"/>
              </a:ext>
            </a:extLst>
          </p:cNvPr>
          <p:cNvPicPr>
            <a:picLocks noChangeAspect="1"/>
          </p:cNvPicPr>
          <p:nvPr/>
        </p:nvPicPr>
        <p:blipFill>
          <a:blip r:embed="rId5"/>
          <a:stretch>
            <a:fillRect/>
          </a:stretch>
        </p:blipFill>
        <p:spPr>
          <a:xfrm>
            <a:off x="1938337" y="4724400"/>
            <a:ext cx="5753100" cy="1362075"/>
          </a:xfrm>
          <a:prstGeom prst="rect">
            <a:avLst/>
          </a:prstGeom>
        </p:spPr>
      </p:pic>
      <p:pic>
        <p:nvPicPr>
          <p:cNvPr id="12" name="图片 11">
            <a:extLst>
              <a:ext uri="{FF2B5EF4-FFF2-40B4-BE49-F238E27FC236}">
                <a16:creationId xmlns:a16="http://schemas.microsoft.com/office/drawing/2014/main" id="{2FC7C4F1-D7B3-9BB7-82AA-85E9039B2824}"/>
              </a:ext>
            </a:extLst>
          </p:cNvPr>
          <p:cNvPicPr>
            <a:picLocks noChangeAspect="1"/>
          </p:cNvPicPr>
          <p:nvPr/>
        </p:nvPicPr>
        <p:blipFill>
          <a:blip r:embed="rId6"/>
          <a:stretch>
            <a:fillRect/>
          </a:stretch>
        </p:blipFill>
        <p:spPr>
          <a:xfrm>
            <a:off x="768626" y="1383362"/>
            <a:ext cx="11423374" cy="4091275"/>
          </a:xfrm>
          <a:prstGeom prst="rect">
            <a:avLst/>
          </a:prstGeom>
        </p:spPr>
      </p:pic>
    </p:spTree>
    <p:extLst>
      <p:ext uri="{BB962C8B-B14F-4D97-AF65-F5344CB8AC3E}">
        <p14:creationId xmlns:p14="http://schemas.microsoft.com/office/powerpoint/2010/main" val="41151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4.2 Detector Implementation</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29</a:t>
            </a:fld>
            <a:endParaRPr lang="en-US" dirty="0"/>
          </a:p>
        </p:txBody>
      </p:sp>
      <p:pic>
        <p:nvPicPr>
          <p:cNvPr id="8" name="图片 7">
            <a:extLst>
              <a:ext uri="{FF2B5EF4-FFF2-40B4-BE49-F238E27FC236}">
                <a16:creationId xmlns:a16="http://schemas.microsoft.com/office/drawing/2014/main" id="{2090F41A-FF25-F431-75E0-4840B326719E}"/>
              </a:ext>
            </a:extLst>
          </p:cNvPr>
          <p:cNvPicPr>
            <a:picLocks noChangeAspect="1"/>
          </p:cNvPicPr>
          <p:nvPr/>
        </p:nvPicPr>
        <p:blipFill>
          <a:blip r:embed="rId3"/>
          <a:stretch>
            <a:fillRect/>
          </a:stretch>
        </p:blipFill>
        <p:spPr>
          <a:xfrm>
            <a:off x="1371599" y="1733550"/>
            <a:ext cx="8724900" cy="4438650"/>
          </a:xfrm>
          <a:prstGeom prst="rect">
            <a:avLst/>
          </a:prstGeom>
        </p:spPr>
      </p:pic>
    </p:spTree>
    <p:extLst>
      <p:ext uri="{BB962C8B-B14F-4D97-AF65-F5344CB8AC3E}">
        <p14:creationId xmlns:p14="http://schemas.microsoft.com/office/powerpoint/2010/main" val="378246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sz="3200" i="0" dirty="0">
                <a:latin typeface="Times New Roman" panose="02020603050405020304" pitchFamily="18" charset="0"/>
                <a:cs typeface="Times New Roman" panose="02020603050405020304" pitchFamily="18" charset="0"/>
              </a:rPr>
              <a:t>一作：</a:t>
            </a:r>
            <a:r>
              <a:rPr lang="en-US" altLang="zh-CN" sz="3200" dirty="0" err="1">
                <a:latin typeface="Times New Roman" panose="02020603050405020304" pitchFamily="18" charset="0"/>
                <a:cs typeface="Times New Roman" panose="02020603050405020304" pitchFamily="18" charset="0"/>
              </a:rPr>
              <a:t>Hongda</a:t>
            </a:r>
            <a:r>
              <a:rPr lang="en-US" altLang="zh-CN" sz="3200" dirty="0">
                <a:latin typeface="Times New Roman" panose="02020603050405020304" pitchFamily="18" charset="0"/>
                <a:cs typeface="Times New Roman" panose="02020603050405020304" pitchFamily="18" charset="0"/>
              </a:rPr>
              <a:t> Li</a:t>
            </a:r>
          </a:p>
          <a:p>
            <a:pPr lvl="1"/>
            <a:r>
              <a:rPr lang="en-US" altLang="zh-CN" sz="3200" i="0" dirty="0">
                <a:latin typeface="Times New Roman" panose="02020603050405020304" pitchFamily="18" charset="0"/>
                <a:cs typeface="Times New Roman" panose="02020603050405020304" pitchFamily="18" charset="0"/>
                <a:hlinkClick r:id="rId2"/>
              </a:rPr>
              <a:t>https://www.researchgate.net/profile/Hongda-Li-3</a:t>
            </a:r>
            <a:endParaRPr lang="en-US" altLang="zh-CN" sz="3200" i="0" dirty="0">
              <a:latin typeface="Times New Roman" panose="02020603050405020304" pitchFamily="18" charset="0"/>
              <a:cs typeface="Times New Roman" panose="02020603050405020304" pitchFamily="18" charset="0"/>
            </a:endParaRPr>
          </a:p>
          <a:p>
            <a:pPr lvl="1"/>
            <a:r>
              <a:rPr lang="en-US" altLang="zh-CN" sz="3200" i="0" dirty="0">
                <a:latin typeface="Times New Roman" panose="02020603050405020304" pitchFamily="18" charset="0"/>
                <a:cs typeface="Times New Roman" panose="02020603050405020304" pitchFamily="18" charset="0"/>
              </a:rPr>
              <a:t>20 </a:t>
            </a:r>
            <a:r>
              <a:rPr lang="zh-CN" altLang="en-US" sz="3200" i="0" dirty="0">
                <a:latin typeface="Times New Roman" panose="02020603050405020304" pitchFamily="18" charset="0"/>
                <a:cs typeface="Times New Roman" panose="02020603050405020304" pitchFamily="18" charset="0"/>
              </a:rPr>
              <a:t>篇</a:t>
            </a:r>
          </a:p>
        </p:txBody>
      </p:sp>
      <p:sp>
        <p:nvSpPr>
          <p:cNvPr id="5" name="灯片编号占位符 4">
            <a:extLst>
              <a:ext uri="{FF2B5EF4-FFF2-40B4-BE49-F238E27FC236}">
                <a16:creationId xmlns:a16="http://schemas.microsoft.com/office/drawing/2014/main" id="{1E8C0EF7-BFEB-4DDE-876C-4D3BB743460E}"/>
              </a:ext>
            </a:extLst>
          </p:cNvPr>
          <p:cNvSpPr>
            <a:spLocks noGrp="1"/>
          </p:cNvSpPr>
          <p:nvPr>
            <p:ph type="sldNum" sz="quarter" idx="12"/>
          </p:nvPr>
        </p:nvSpPr>
        <p:spPr/>
        <p:txBody>
          <a:bodyPr/>
          <a:lstStyle/>
          <a:p>
            <a:fld id="{69E57DC2-970A-4B3E-BB1C-7A09969E49DF}" type="slidenum">
              <a:rPr lang="en-US" smtClean="0"/>
              <a:t>3</a:t>
            </a:fld>
            <a:endParaRPr lang="en-US" dirty="0"/>
          </a:p>
        </p:txBody>
      </p:sp>
      <p:pic>
        <p:nvPicPr>
          <p:cNvPr id="8" name="图片 7">
            <a:extLst>
              <a:ext uri="{FF2B5EF4-FFF2-40B4-BE49-F238E27FC236}">
                <a16:creationId xmlns:a16="http://schemas.microsoft.com/office/drawing/2014/main" id="{E42FF9BD-58EB-C3C0-8442-CAEDDF234A64}"/>
              </a:ext>
            </a:extLst>
          </p:cNvPr>
          <p:cNvPicPr>
            <a:picLocks noChangeAspect="1"/>
          </p:cNvPicPr>
          <p:nvPr/>
        </p:nvPicPr>
        <p:blipFill>
          <a:blip r:embed="rId3"/>
          <a:stretch>
            <a:fillRect/>
          </a:stretch>
        </p:blipFill>
        <p:spPr>
          <a:xfrm>
            <a:off x="6534150" y="0"/>
            <a:ext cx="5657850" cy="1514475"/>
          </a:xfrm>
          <a:prstGeom prst="rect">
            <a:avLst/>
          </a:prstGeom>
        </p:spPr>
      </p:pic>
    </p:spTree>
    <p:extLst>
      <p:ext uri="{BB962C8B-B14F-4D97-AF65-F5344CB8AC3E}">
        <p14:creationId xmlns:p14="http://schemas.microsoft.com/office/powerpoint/2010/main" val="420412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4.2 Detector Implementation</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30</a:t>
            </a:fld>
            <a:endParaRPr lang="en-US" dirty="0"/>
          </a:p>
        </p:txBody>
      </p:sp>
      <p:sp>
        <p:nvSpPr>
          <p:cNvPr id="6" name="内容占位符 2">
            <a:extLst>
              <a:ext uri="{FF2B5EF4-FFF2-40B4-BE49-F238E27FC236}">
                <a16:creationId xmlns:a16="http://schemas.microsoft.com/office/drawing/2014/main" id="{FB7BED40-F7FB-8761-A36C-ED51DADB01A8}"/>
              </a:ext>
            </a:extLst>
          </p:cNvPr>
          <p:cNvSpPr>
            <a:spLocks noGrp="1"/>
          </p:cNvSpPr>
          <p:nvPr>
            <p:ph idx="1"/>
          </p:nvPr>
        </p:nvSpPr>
        <p:spPr>
          <a:xfrm>
            <a:off x="1371600" y="2286000"/>
            <a:ext cx="9601200" cy="3581400"/>
          </a:xfrm>
        </p:spPr>
        <p:txBody>
          <a:bodyPr vert="horz" lIns="91440" tIns="45720" rIns="91440" bIns="45720" rtlCol="0">
            <a:normAutofit/>
          </a:bodyPr>
          <a:lstStyle/>
          <a:p>
            <a:r>
              <a:rPr lang="zh-CN" altLang="en-US" sz="3600" dirty="0">
                <a:latin typeface="Times New Roman" panose="02020603050405020304" pitchFamily="18" charset="0"/>
                <a:cs typeface="Times New Roman" panose="02020603050405020304" pitchFamily="18" charset="0"/>
              </a:rPr>
              <a:t>感染检测仪需要定义两个参数</a:t>
            </a:r>
            <a:endParaRPr lang="en-US" altLang="zh-CN" sz="3600" dirty="0">
              <a:latin typeface="Times New Roman" panose="02020603050405020304" pitchFamily="18" charset="0"/>
              <a:cs typeface="Times New Roman" panose="02020603050405020304" pitchFamily="18" charset="0"/>
            </a:endParaRPr>
          </a:p>
          <a:p>
            <a:pPr lvl="1"/>
            <a:r>
              <a:rPr lang="zh-CN" altLang="en-US" sz="3600" i="0" dirty="0">
                <a:latin typeface="Times New Roman" panose="02020603050405020304" pitchFamily="18" charset="0"/>
                <a:cs typeface="Times New Roman" panose="02020603050405020304" pitchFamily="18" charset="0"/>
              </a:rPr>
              <a:t>区分远程感染和合法使用的风险评分阈值</a:t>
            </a:r>
            <a:endParaRPr lang="en-US" altLang="zh-CN" sz="3600" i="0" dirty="0">
              <a:latin typeface="Times New Roman" panose="02020603050405020304" pitchFamily="18" charset="0"/>
              <a:cs typeface="Times New Roman" panose="02020603050405020304" pitchFamily="18" charset="0"/>
            </a:endParaRPr>
          </a:p>
          <a:p>
            <a:pPr lvl="1"/>
            <a:r>
              <a:rPr lang="zh-CN" altLang="en-US" sz="3600" i="0" dirty="0">
                <a:latin typeface="Times New Roman" panose="02020603050405020304" pitchFamily="18" charset="0"/>
                <a:cs typeface="Times New Roman" panose="02020603050405020304" pitchFamily="18" charset="0"/>
              </a:rPr>
              <a:t>时间窗大小</a:t>
            </a:r>
            <a:endParaRPr lang="en-US"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590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4.3 Evaluation</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31</a:t>
            </a:fld>
            <a:endParaRPr lang="en-US" dirty="0"/>
          </a:p>
        </p:txBody>
      </p:sp>
      <p:sp>
        <p:nvSpPr>
          <p:cNvPr id="6" name="内容占位符 2">
            <a:extLst>
              <a:ext uri="{FF2B5EF4-FFF2-40B4-BE49-F238E27FC236}">
                <a16:creationId xmlns:a16="http://schemas.microsoft.com/office/drawing/2014/main" id="{FB7BED40-F7FB-8761-A36C-ED51DADB01A8}"/>
              </a:ext>
            </a:extLst>
          </p:cNvPr>
          <p:cNvSpPr>
            <a:spLocks noGrp="1"/>
          </p:cNvSpPr>
          <p:nvPr>
            <p:ph idx="1"/>
          </p:nvPr>
        </p:nvSpPr>
        <p:spPr>
          <a:xfrm>
            <a:off x="1371600" y="2286000"/>
            <a:ext cx="9601200" cy="3581400"/>
          </a:xfrm>
        </p:spPr>
        <p:txBody>
          <a:bodyPr vert="horz" lIns="91440" tIns="45720" rIns="91440" bIns="45720" rtlCol="0">
            <a:normAutofit fontScale="62500" lnSpcReduction="20000"/>
          </a:bodyPr>
          <a:lstStyle/>
          <a:p>
            <a:r>
              <a:rPr lang="en-US" altLang="zh-CN" sz="3600" dirty="0">
                <a:latin typeface="Times New Roman" panose="02020603050405020304" pitchFamily="18" charset="0"/>
                <a:cs typeface="Times New Roman" panose="02020603050405020304" pitchFamily="18" charset="0"/>
              </a:rPr>
              <a:t>Effectiveness Evaluation of Our Detector</a:t>
            </a:r>
          </a:p>
          <a:p>
            <a:endParaRPr lang="en-US" altLang="zh-CN" sz="3600" dirty="0">
              <a:latin typeface="Times New Roman" panose="02020603050405020304" pitchFamily="18" charset="0"/>
              <a:cs typeface="Times New Roman" panose="02020603050405020304" pitchFamily="18" charset="0"/>
            </a:endParaRPr>
          </a:p>
          <a:p>
            <a:endParaRPr lang="en-US" altLang="zh-CN" sz="3600" dirty="0">
              <a:latin typeface="Times New Roman" panose="02020603050405020304" pitchFamily="18" charset="0"/>
              <a:cs typeface="Times New Roman" panose="02020603050405020304" pitchFamily="18" charset="0"/>
            </a:endParaRPr>
          </a:p>
          <a:p>
            <a:r>
              <a:rPr lang="zh-CN" altLang="en-US" sz="3600" dirty="0">
                <a:latin typeface="Times New Roman" panose="02020603050405020304" pitchFamily="18" charset="0"/>
                <a:cs typeface="Times New Roman" panose="02020603050405020304" pitchFamily="18" charset="0"/>
              </a:rPr>
              <a:t>从</a:t>
            </a:r>
            <a:r>
              <a:rPr lang="en-US" altLang="zh-CN" sz="3600" dirty="0">
                <a:latin typeface="Times New Roman" panose="02020603050405020304" pitchFamily="18" charset="0"/>
                <a:cs typeface="Times New Roman" panose="02020603050405020304" pitchFamily="18" charset="0"/>
              </a:rPr>
              <a:t>FN</a:t>
            </a:r>
            <a:r>
              <a:rPr lang="zh-CN" altLang="en-US" sz="3600" dirty="0">
                <a:latin typeface="Times New Roman" panose="02020603050405020304" pitchFamily="18" charset="0"/>
                <a:cs typeface="Times New Roman" panose="02020603050405020304" pitchFamily="18" charset="0"/>
              </a:rPr>
              <a:t>样本中，发现了我们数据集中没有的新感染模式</a:t>
            </a:r>
            <a:endParaRPr lang="en-US" altLang="zh-CN" sz="3600" dirty="0">
              <a:latin typeface="Times New Roman" panose="02020603050405020304" pitchFamily="18" charset="0"/>
              <a:cs typeface="Times New Roman" panose="02020603050405020304" pitchFamily="18" charset="0"/>
            </a:endParaRPr>
          </a:p>
          <a:p>
            <a:pPr lvl="1"/>
            <a:r>
              <a:rPr lang="zh-CN" altLang="en-US" sz="3600" i="0" dirty="0">
                <a:latin typeface="Times New Roman" panose="02020603050405020304" pitchFamily="18" charset="0"/>
                <a:cs typeface="Times New Roman" panose="02020603050405020304" pitchFamily="18" charset="0"/>
              </a:rPr>
              <a:t>如：观察到一些远程加载器下载恶意负载并多次执行相同负载</a:t>
            </a:r>
            <a:endParaRPr lang="en-US" altLang="zh-CN" sz="3600" i="0" dirty="0">
              <a:latin typeface="Times New Roman" panose="02020603050405020304" pitchFamily="18" charset="0"/>
              <a:cs typeface="Times New Roman" panose="02020603050405020304" pitchFamily="18" charset="0"/>
            </a:endParaRPr>
          </a:p>
          <a:p>
            <a:pPr lvl="1"/>
            <a:r>
              <a:rPr lang="zh-CN" altLang="en-US" sz="3600" i="0" dirty="0">
                <a:latin typeface="Times New Roman" panose="02020603050405020304" pitchFamily="18" charset="0"/>
                <a:cs typeface="Times New Roman" panose="02020603050405020304" pitchFamily="18" charset="0"/>
              </a:rPr>
              <a:t>不完全感染，如，一些远程加载器登录时调用 </a:t>
            </a:r>
            <a:r>
              <a:rPr lang="en-US" altLang="zh-CN" sz="3600" i="0" dirty="0">
                <a:latin typeface="Times New Roman" panose="02020603050405020304" pitchFamily="18" charset="0"/>
                <a:cs typeface="Times New Roman" panose="02020603050405020304" pitchFamily="18" charset="0"/>
              </a:rPr>
              <a:t>ls</a:t>
            </a:r>
            <a:r>
              <a:rPr lang="zh-CN" altLang="en-US" sz="3600" i="0" dirty="0">
                <a:latin typeface="Times New Roman" panose="02020603050405020304" pitchFamily="18" charset="0"/>
                <a:cs typeface="Times New Roman" panose="02020603050405020304" pitchFamily="18" charset="0"/>
              </a:rPr>
              <a:t>、</a:t>
            </a:r>
            <a:r>
              <a:rPr lang="en-US" altLang="zh-CN" sz="3600" i="0" dirty="0">
                <a:latin typeface="Times New Roman" panose="02020603050405020304" pitchFamily="18" charset="0"/>
                <a:cs typeface="Times New Roman" panose="02020603050405020304" pitchFamily="18" charset="0"/>
              </a:rPr>
              <a:t>cat</a:t>
            </a:r>
            <a:r>
              <a:rPr lang="zh-CN" altLang="en-US" sz="3600" i="0" dirty="0">
                <a:latin typeface="Times New Roman" panose="02020603050405020304" pitchFamily="18" charset="0"/>
                <a:cs typeface="Times New Roman" panose="02020603050405020304" pitchFamily="18" charset="0"/>
              </a:rPr>
              <a:t>、</a:t>
            </a:r>
            <a:r>
              <a:rPr lang="en-US" altLang="zh-CN" sz="3600" i="0" dirty="0" err="1">
                <a:latin typeface="Times New Roman" panose="02020603050405020304" pitchFamily="18" charset="0"/>
                <a:cs typeface="Times New Roman" panose="02020603050405020304" pitchFamily="18" charset="0"/>
              </a:rPr>
              <a:t>uname</a:t>
            </a:r>
            <a:r>
              <a:rPr lang="en-US" altLang="zh-CN" sz="3600" i="0" dirty="0">
                <a:latin typeface="Times New Roman" panose="02020603050405020304" pitchFamily="18" charset="0"/>
                <a:cs typeface="Times New Roman" panose="02020603050405020304" pitchFamily="18" charset="0"/>
              </a:rPr>
              <a:t> </a:t>
            </a:r>
            <a:r>
              <a:rPr lang="zh-CN" altLang="en-US" sz="3600" i="0" dirty="0">
                <a:latin typeface="Times New Roman" panose="02020603050405020304" pitchFamily="18" charset="0"/>
                <a:cs typeface="Times New Roman" panose="02020603050405020304" pitchFamily="18" charset="0"/>
              </a:rPr>
              <a:t>等，然后登出，而不调用其他 </a:t>
            </a:r>
            <a:r>
              <a:rPr lang="en-US" altLang="zh-CN" sz="3600" i="0" dirty="0">
                <a:latin typeface="Times New Roman" panose="02020603050405020304" pitchFamily="18" charset="0"/>
                <a:cs typeface="Times New Roman" panose="02020603050405020304" pitchFamily="18" charset="0"/>
              </a:rPr>
              <a:t>shell </a:t>
            </a:r>
            <a:r>
              <a:rPr lang="zh-CN" altLang="en-US" sz="3600" i="0" dirty="0">
                <a:latin typeface="Times New Roman" panose="02020603050405020304" pitchFamily="18" charset="0"/>
                <a:cs typeface="Times New Roman" panose="02020603050405020304" pitchFamily="18" charset="0"/>
              </a:rPr>
              <a:t>命令，原因是那些远程加载器检查系统信息，可能会发现系统不是它们的目标</a:t>
            </a:r>
            <a:endParaRPr lang="en-US" altLang="zh-CN" sz="3600" dirty="0">
              <a:latin typeface="Times New Roman" panose="02020603050405020304" pitchFamily="18" charset="0"/>
              <a:cs typeface="Times New Roman" panose="02020603050405020304" pitchFamily="18" charset="0"/>
            </a:endParaRPr>
          </a:p>
          <a:p>
            <a:r>
              <a:rPr lang="zh-CN" altLang="en-US" sz="3600" dirty="0">
                <a:latin typeface="Times New Roman" panose="02020603050405020304" pitchFamily="18" charset="0"/>
                <a:cs typeface="Times New Roman" panose="02020603050405020304" pitchFamily="18" charset="0"/>
              </a:rPr>
              <a:t>探讨：可以同时发生多少登录会话</a:t>
            </a:r>
            <a:endParaRPr lang="en-US" altLang="zh-CN" sz="3600" dirty="0">
              <a:latin typeface="Times New Roman" panose="02020603050405020304" pitchFamily="18" charset="0"/>
              <a:cs typeface="Times New Roman" panose="02020603050405020304" pitchFamily="18" charset="0"/>
            </a:endParaRPr>
          </a:p>
          <a:p>
            <a:pPr lvl="1"/>
            <a:r>
              <a:rPr lang="zh-CN" altLang="en-US" sz="3600" i="0" dirty="0">
                <a:latin typeface="Times New Roman" panose="02020603050405020304" pitchFamily="18" charset="0"/>
                <a:cs typeface="Times New Roman" panose="02020603050405020304" pitchFamily="18" charset="0"/>
              </a:rPr>
              <a:t>结果：从不同的登录会话中隔离命令调用并不需要太多的内存空间</a:t>
            </a:r>
            <a:endParaRPr lang="en-US" altLang="zh-CN" sz="3600" i="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2E03EB0-F642-CEEA-E70C-DAFD237F9CD6}"/>
              </a:ext>
            </a:extLst>
          </p:cNvPr>
          <p:cNvPicPr>
            <a:picLocks noChangeAspect="1"/>
          </p:cNvPicPr>
          <p:nvPr/>
        </p:nvPicPr>
        <p:blipFill>
          <a:blip r:embed="rId3"/>
          <a:stretch>
            <a:fillRect/>
          </a:stretch>
        </p:blipFill>
        <p:spPr>
          <a:xfrm>
            <a:off x="2543175" y="2625684"/>
            <a:ext cx="8429625" cy="885825"/>
          </a:xfrm>
          <a:prstGeom prst="rect">
            <a:avLst/>
          </a:prstGeom>
        </p:spPr>
      </p:pic>
    </p:spTree>
    <p:extLst>
      <p:ext uri="{BB962C8B-B14F-4D97-AF65-F5344CB8AC3E}">
        <p14:creationId xmlns:p14="http://schemas.microsoft.com/office/powerpoint/2010/main" val="411348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4.3 Evaluation</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32</a:t>
            </a:fld>
            <a:endParaRPr lang="en-US" dirty="0"/>
          </a:p>
        </p:txBody>
      </p:sp>
      <p:sp>
        <p:nvSpPr>
          <p:cNvPr id="6" name="内容占位符 2">
            <a:extLst>
              <a:ext uri="{FF2B5EF4-FFF2-40B4-BE49-F238E27FC236}">
                <a16:creationId xmlns:a16="http://schemas.microsoft.com/office/drawing/2014/main" id="{FB7BED40-F7FB-8761-A36C-ED51DADB01A8}"/>
              </a:ext>
            </a:extLst>
          </p:cNvPr>
          <p:cNvSpPr>
            <a:spLocks noGrp="1"/>
          </p:cNvSpPr>
          <p:nvPr>
            <p:ph idx="1"/>
          </p:nvPr>
        </p:nvSpPr>
        <p:spPr>
          <a:xfrm>
            <a:off x="1371600" y="2286000"/>
            <a:ext cx="9601200" cy="3581400"/>
          </a:xfrm>
        </p:spPr>
        <p:txBody>
          <a:bodyPr vert="horz" lIns="91440" tIns="45720" rIns="91440" bIns="45720" rtlCol="0">
            <a:normAutofit fontScale="77500" lnSpcReduction="20000"/>
          </a:bodyPr>
          <a:lstStyle/>
          <a:p>
            <a:r>
              <a:rPr lang="en-US" altLang="zh-CN" sz="3600" dirty="0">
                <a:latin typeface="Times New Roman" panose="02020603050405020304" pitchFamily="18" charset="0"/>
                <a:cs typeface="Times New Roman" panose="02020603050405020304" pitchFamily="18" charset="0"/>
              </a:rPr>
              <a:t>Generalization Evaluation of Our Modeling Approach</a:t>
            </a:r>
          </a:p>
          <a:p>
            <a:r>
              <a:rPr lang="zh-CN" altLang="en-US" sz="3600" dirty="0">
                <a:latin typeface="Times New Roman" panose="02020603050405020304" pitchFamily="18" charset="0"/>
                <a:cs typeface="Times New Roman" panose="02020603050405020304" pitchFamily="18" charset="0"/>
              </a:rPr>
              <a:t>通过对未看到的样本测试训练好的模型来评估建模方法的通用性</a:t>
            </a:r>
            <a:endParaRPr lang="en-US" altLang="zh-CN" sz="3600" dirty="0">
              <a:latin typeface="Times New Roman" panose="02020603050405020304" pitchFamily="18" charset="0"/>
              <a:cs typeface="Times New Roman" panose="02020603050405020304" pitchFamily="18" charset="0"/>
            </a:endParaRPr>
          </a:p>
          <a:p>
            <a:pPr lvl="1"/>
            <a:r>
              <a:rPr lang="zh-CN" altLang="en-US" sz="3600" i="0" dirty="0">
                <a:latin typeface="Times New Roman" panose="02020603050405020304" pitchFamily="18" charset="0"/>
                <a:cs typeface="Times New Roman" panose="02020603050405020304" pitchFamily="18" charset="0"/>
              </a:rPr>
              <a:t>将数据集中的</a:t>
            </a:r>
            <a:r>
              <a:rPr lang="en-US" altLang="zh-CN" sz="3600" i="0" dirty="0">
                <a:latin typeface="Times New Roman" panose="02020603050405020304" pitchFamily="18" charset="0"/>
                <a:cs typeface="Times New Roman" panose="02020603050405020304" pitchFamily="18" charset="0"/>
              </a:rPr>
              <a:t>shell</a:t>
            </a:r>
            <a:r>
              <a:rPr lang="zh-CN" altLang="en-US" sz="3600" i="0" dirty="0">
                <a:latin typeface="Times New Roman" panose="02020603050405020304" pitchFamily="18" charset="0"/>
                <a:cs typeface="Times New Roman" panose="02020603050405020304" pitchFamily="18" charset="0"/>
              </a:rPr>
              <a:t>脚本随机分成训练集</a:t>
            </a:r>
            <a:r>
              <a:rPr lang="en-US" altLang="zh-CN" sz="3600" i="0" dirty="0">
                <a:latin typeface="Times New Roman" panose="02020603050405020304" pitchFamily="18" charset="0"/>
                <a:cs typeface="Times New Roman" panose="02020603050405020304" pitchFamily="18" charset="0"/>
              </a:rPr>
              <a:t>(80%)</a:t>
            </a:r>
            <a:r>
              <a:rPr lang="zh-CN" altLang="en-US" sz="3600" i="0" dirty="0">
                <a:latin typeface="Times New Roman" panose="02020603050405020304" pitchFamily="18" charset="0"/>
                <a:cs typeface="Times New Roman" panose="02020603050405020304" pitchFamily="18" charset="0"/>
              </a:rPr>
              <a:t>和测试集</a:t>
            </a:r>
            <a:r>
              <a:rPr lang="en-US" altLang="zh-CN" sz="3600" i="0" dirty="0">
                <a:latin typeface="Times New Roman" panose="02020603050405020304" pitchFamily="18" charset="0"/>
                <a:cs typeface="Times New Roman" panose="02020603050405020304" pitchFamily="18" charset="0"/>
              </a:rPr>
              <a:t>(20%)</a:t>
            </a:r>
            <a:r>
              <a:rPr lang="zh-CN" altLang="en-US" sz="3600" i="0" dirty="0">
                <a:latin typeface="Times New Roman" panose="02020603050405020304" pitchFamily="18" charset="0"/>
                <a:cs typeface="Times New Roman" panose="02020603050405020304" pitchFamily="18" charset="0"/>
              </a:rPr>
              <a:t>，并确保测试集中的样本不会出现在训练集中</a:t>
            </a:r>
            <a:endParaRPr lang="en-US" altLang="zh-CN" sz="3600" i="0" dirty="0">
              <a:latin typeface="Times New Roman" panose="02020603050405020304" pitchFamily="18" charset="0"/>
              <a:cs typeface="Times New Roman" panose="02020603050405020304" pitchFamily="18" charset="0"/>
            </a:endParaRPr>
          </a:p>
          <a:p>
            <a:pPr lvl="1"/>
            <a:r>
              <a:rPr lang="zh-CN" altLang="en-US" sz="3600" i="0" dirty="0">
                <a:latin typeface="Times New Roman" panose="02020603050405020304" pitchFamily="18" charset="0"/>
                <a:cs typeface="Times New Roman" panose="02020603050405020304" pitchFamily="18" charset="0"/>
              </a:rPr>
              <a:t>在训练过程中，只使用训练集，检测模型始终看不到测试集</a:t>
            </a:r>
            <a:endParaRPr lang="en-US" altLang="zh-CN" sz="3600" i="0" dirty="0">
              <a:latin typeface="Times New Roman" panose="02020603050405020304" pitchFamily="18" charset="0"/>
              <a:cs typeface="Times New Roman" panose="02020603050405020304" pitchFamily="18" charset="0"/>
            </a:endParaRPr>
          </a:p>
          <a:p>
            <a:pPr lvl="1"/>
            <a:r>
              <a:rPr lang="zh-CN" altLang="en-US" sz="3600" i="0" dirty="0">
                <a:latin typeface="Times New Roman" panose="02020603050405020304" pitchFamily="18" charset="0"/>
                <a:cs typeface="Times New Roman" panose="02020603050405020304" pitchFamily="18" charset="0"/>
              </a:rPr>
              <a:t>在测试过程中，使用测试集来测试训练后模型的预测性能</a:t>
            </a:r>
            <a:endParaRPr lang="en-US" altLang="zh-CN" sz="3600" i="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2D8827BC-8A8B-8673-3FD7-C49B486C2FA9}"/>
              </a:ext>
            </a:extLst>
          </p:cNvPr>
          <p:cNvPicPr>
            <a:picLocks noChangeAspect="1"/>
          </p:cNvPicPr>
          <p:nvPr/>
        </p:nvPicPr>
        <p:blipFill>
          <a:blip r:embed="rId3"/>
          <a:stretch>
            <a:fillRect/>
          </a:stretch>
        </p:blipFill>
        <p:spPr>
          <a:xfrm>
            <a:off x="3276600" y="4407590"/>
            <a:ext cx="8915400" cy="2447925"/>
          </a:xfrm>
          <a:prstGeom prst="rect">
            <a:avLst/>
          </a:prstGeom>
        </p:spPr>
      </p:pic>
    </p:spTree>
    <p:extLst>
      <p:ext uri="{BB962C8B-B14F-4D97-AF65-F5344CB8AC3E}">
        <p14:creationId xmlns:p14="http://schemas.microsoft.com/office/powerpoint/2010/main" val="29512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4.3 Evaluation</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33</a:t>
            </a:fld>
            <a:endParaRPr lang="en-US" dirty="0"/>
          </a:p>
        </p:txBody>
      </p:sp>
      <p:sp>
        <p:nvSpPr>
          <p:cNvPr id="6" name="内容占位符 2">
            <a:extLst>
              <a:ext uri="{FF2B5EF4-FFF2-40B4-BE49-F238E27FC236}">
                <a16:creationId xmlns:a16="http://schemas.microsoft.com/office/drawing/2014/main" id="{FB7BED40-F7FB-8761-A36C-ED51DADB01A8}"/>
              </a:ext>
            </a:extLst>
          </p:cNvPr>
          <p:cNvSpPr>
            <a:spLocks noGrp="1"/>
          </p:cNvSpPr>
          <p:nvPr>
            <p:ph idx="1"/>
          </p:nvPr>
        </p:nvSpPr>
        <p:spPr>
          <a:xfrm>
            <a:off x="1371600" y="2286000"/>
            <a:ext cx="9601200" cy="3581400"/>
          </a:xfrm>
        </p:spPr>
        <p:txBody>
          <a:bodyPr vert="horz" lIns="91440" tIns="45720" rIns="91440" bIns="45720" rtlCol="0">
            <a:normAutofit fontScale="77500" lnSpcReduction="20000"/>
          </a:bodyPr>
          <a:lstStyle/>
          <a:p>
            <a:r>
              <a:rPr lang="en-US" altLang="zh-CN" sz="3600" dirty="0">
                <a:latin typeface="Times New Roman" panose="02020603050405020304" pitchFamily="18" charset="0"/>
                <a:cs typeface="Times New Roman" panose="02020603050405020304" pitchFamily="18" charset="0"/>
              </a:rPr>
              <a:t>Generalization Evaluation of Our Modeling Approach</a:t>
            </a:r>
          </a:p>
          <a:p>
            <a:pPr lvl="1"/>
            <a:r>
              <a:rPr lang="zh-CN" altLang="en-US" sz="3600" i="0" dirty="0">
                <a:solidFill>
                  <a:srgbClr val="000000"/>
                </a:solidFill>
                <a:latin typeface="Arial" panose="020B0604020202020204" pitchFamily="34" charset="0"/>
              </a:rPr>
              <a:t>训练过程中确定的阈值</a:t>
            </a:r>
            <a:r>
              <a:rPr lang="en-US" altLang="zh-CN" sz="3600" i="0" dirty="0">
                <a:solidFill>
                  <a:srgbClr val="000000"/>
                </a:solidFill>
                <a:latin typeface="Arial" panose="020B0604020202020204" pitchFamily="34" charset="0"/>
              </a:rPr>
              <a:t>0.50</a:t>
            </a:r>
            <a:endParaRPr lang="en-US" altLang="zh-CN" sz="3600" dirty="0">
              <a:latin typeface="Times New Roman" panose="02020603050405020304" pitchFamily="18" charset="0"/>
              <a:cs typeface="Times New Roman" panose="02020603050405020304" pitchFamily="18" charset="0"/>
            </a:endParaRPr>
          </a:p>
          <a:p>
            <a:pPr lvl="1"/>
            <a:r>
              <a:rPr lang="zh-CN" altLang="en-US" sz="3600" i="0" dirty="0">
                <a:latin typeface="Times New Roman" panose="02020603050405020304" pitchFamily="18" charset="0"/>
                <a:cs typeface="Times New Roman" panose="02020603050405020304" pitchFamily="18" charset="0"/>
              </a:rPr>
              <a:t>大多数感染脚本产生接近</a:t>
            </a:r>
            <a:r>
              <a:rPr lang="en-US" altLang="zh-CN" sz="3600" i="0" dirty="0">
                <a:latin typeface="Times New Roman" panose="02020603050405020304" pitchFamily="18" charset="0"/>
                <a:cs typeface="Times New Roman" panose="02020603050405020304" pitchFamily="18" charset="0"/>
              </a:rPr>
              <a:t>1</a:t>
            </a:r>
            <a:r>
              <a:rPr lang="zh-CN" altLang="en-US" sz="3600" i="0" dirty="0">
                <a:latin typeface="Times New Roman" panose="02020603050405020304" pitchFamily="18" charset="0"/>
                <a:cs typeface="Times New Roman" panose="02020603050405020304" pitchFamily="18" charset="0"/>
              </a:rPr>
              <a:t>的高风险评分，而大多数良性脚本获得接近</a:t>
            </a:r>
            <a:r>
              <a:rPr lang="en-US" altLang="zh-CN" sz="3600" i="0" dirty="0">
                <a:latin typeface="Times New Roman" panose="02020603050405020304" pitchFamily="18" charset="0"/>
                <a:cs typeface="Times New Roman" panose="02020603050405020304" pitchFamily="18" charset="0"/>
              </a:rPr>
              <a:t>0</a:t>
            </a:r>
            <a:r>
              <a:rPr lang="zh-CN" altLang="en-US" sz="3600" i="0" dirty="0">
                <a:latin typeface="Times New Roman" panose="02020603050405020304" pitchFamily="18" charset="0"/>
                <a:cs typeface="Times New Roman" panose="02020603050405020304" pitchFamily="18" charset="0"/>
              </a:rPr>
              <a:t>的低风险评分</a:t>
            </a:r>
            <a:endParaRPr lang="en-US" altLang="zh-CN" sz="3600" dirty="0">
              <a:latin typeface="Times New Roman" panose="02020603050405020304" pitchFamily="18" charset="0"/>
              <a:cs typeface="Times New Roman" panose="02020603050405020304" pitchFamily="18" charset="0"/>
            </a:endParaRPr>
          </a:p>
          <a:p>
            <a:r>
              <a:rPr lang="zh-CN" altLang="en-US" sz="3600" dirty="0">
                <a:latin typeface="Times New Roman" panose="02020603050405020304" pitchFamily="18" charset="0"/>
                <a:cs typeface="Times New Roman" panose="02020603050405020304" pitchFamily="18" charset="0"/>
              </a:rPr>
              <a:t>假阳性样本分析</a:t>
            </a:r>
            <a:endParaRPr lang="en-US" altLang="zh-CN" sz="3600" dirty="0">
              <a:latin typeface="Times New Roman" panose="02020603050405020304" pitchFamily="18" charset="0"/>
              <a:cs typeface="Times New Roman" panose="02020603050405020304" pitchFamily="18" charset="0"/>
            </a:endParaRPr>
          </a:p>
          <a:p>
            <a:pPr lvl="1"/>
            <a:r>
              <a:rPr lang="zh-CN" altLang="en-US" sz="3600" i="0" dirty="0">
                <a:latin typeface="Times New Roman" panose="02020603050405020304" pitchFamily="18" charset="0"/>
                <a:cs typeface="Times New Roman" panose="02020603050405020304" pitchFamily="18" charset="0"/>
              </a:rPr>
              <a:t>由大量下载和执行二进制文件引起的，这与远程感染脚本的行为类似</a:t>
            </a:r>
            <a:endParaRPr lang="en-US" altLang="zh-CN" sz="3600" i="0" dirty="0">
              <a:latin typeface="Times New Roman" panose="02020603050405020304" pitchFamily="18" charset="0"/>
              <a:cs typeface="Times New Roman" panose="02020603050405020304" pitchFamily="18" charset="0"/>
            </a:endParaRPr>
          </a:p>
          <a:p>
            <a:pPr lvl="1"/>
            <a:r>
              <a:rPr lang="zh-CN" altLang="en-US" sz="3600" i="0" dirty="0">
                <a:latin typeface="Times New Roman" panose="02020603050405020304" pitchFamily="18" charset="0"/>
                <a:cs typeface="Times New Roman" panose="02020603050405020304" pitchFamily="18" charset="0"/>
              </a:rPr>
              <a:t>由于大量使用了通过编程感染功能抽象出来的命令</a:t>
            </a:r>
            <a:r>
              <a:rPr lang="en-US" altLang="zh-CN" sz="3600" i="0" dirty="0">
                <a:latin typeface="Times New Roman" panose="02020603050405020304" pitchFamily="18" charset="0"/>
                <a:cs typeface="Times New Roman" panose="02020603050405020304" pitchFamily="18" charset="0"/>
              </a:rPr>
              <a:t>(</a:t>
            </a:r>
            <a:r>
              <a:rPr lang="zh-CN" altLang="en-US" sz="3600" i="0" dirty="0">
                <a:latin typeface="Times New Roman" panose="02020603050405020304" pitchFamily="18" charset="0"/>
                <a:cs typeface="Times New Roman" panose="02020603050405020304" pitchFamily="18" charset="0"/>
              </a:rPr>
              <a:t>如</a:t>
            </a:r>
            <a:r>
              <a:rPr lang="en-US" altLang="zh-CN" sz="3600" i="0" dirty="0">
                <a:latin typeface="Times New Roman" panose="02020603050405020304" pitchFamily="18" charset="0"/>
                <a:cs typeface="Times New Roman" panose="02020603050405020304" pitchFamily="18" charset="0"/>
              </a:rPr>
              <a:t>declare</a:t>
            </a:r>
            <a:r>
              <a:rPr lang="zh-CN" altLang="en-US" sz="3600" i="0" dirty="0">
                <a:latin typeface="Times New Roman" panose="02020603050405020304" pitchFamily="18" charset="0"/>
                <a:cs typeface="Times New Roman" panose="02020603050405020304" pitchFamily="18" charset="0"/>
              </a:rPr>
              <a:t>、</a:t>
            </a:r>
            <a:r>
              <a:rPr lang="en-US" altLang="zh-CN" sz="3600" i="0" dirty="0">
                <a:latin typeface="Times New Roman" panose="02020603050405020304" pitchFamily="18" charset="0"/>
                <a:cs typeface="Times New Roman" panose="02020603050405020304" pitchFamily="18" charset="0"/>
              </a:rPr>
              <a:t>continue</a:t>
            </a:r>
            <a:r>
              <a:rPr lang="zh-CN" altLang="en-US" sz="3600" i="0" dirty="0">
                <a:latin typeface="Times New Roman" panose="02020603050405020304" pitchFamily="18" charset="0"/>
                <a:cs typeface="Times New Roman" panose="02020603050405020304" pitchFamily="18" charset="0"/>
              </a:rPr>
              <a:t>和</a:t>
            </a:r>
            <a:r>
              <a:rPr lang="en-US" altLang="zh-CN" sz="3600" i="0" dirty="0">
                <a:latin typeface="Times New Roman" panose="02020603050405020304" pitchFamily="18" charset="0"/>
                <a:cs typeface="Times New Roman" panose="02020603050405020304" pitchFamily="18" charset="0"/>
              </a:rPr>
              <a:t>break)</a:t>
            </a:r>
            <a:r>
              <a:rPr lang="zh-CN" altLang="en-US" sz="3600" i="0" dirty="0">
                <a:latin typeface="Times New Roman" panose="02020603050405020304" pitchFamily="18" charset="0"/>
                <a:cs typeface="Times New Roman" panose="02020603050405020304" pitchFamily="18" charset="0"/>
              </a:rPr>
              <a:t>造成的</a:t>
            </a:r>
            <a:endParaRPr lang="en-US" altLang="zh-CN" sz="3600" i="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BF46B78-7641-C617-D6CC-812F788A6DC6}"/>
              </a:ext>
            </a:extLst>
          </p:cNvPr>
          <p:cNvPicPr>
            <a:picLocks noChangeAspect="1"/>
          </p:cNvPicPr>
          <p:nvPr/>
        </p:nvPicPr>
        <p:blipFill>
          <a:blip r:embed="rId3"/>
          <a:stretch>
            <a:fillRect/>
          </a:stretch>
        </p:blipFill>
        <p:spPr>
          <a:xfrm>
            <a:off x="3514725" y="3333750"/>
            <a:ext cx="8677275" cy="3524250"/>
          </a:xfrm>
          <a:prstGeom prst="rect">
            <a:avLst/>
          </a:prstGeom>
        </p:spPr>
      </p:pic>
    </p:spTree>
    <p:extLst>
      <p:ext uri="{BB962C8B-B14F-4D97-AF65-F5344CB8AC3E}">
        <p14:creationId xmlns:p14="http://schemas.microsoft.com/office/powerpoint/2010/main" val="1891434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normAutofit/>
          </a:bodyPr>
          <a:lstStyle/>
          <a:p>
            <a:r>
              <a:rPr kumimoji="1" lang="en-US" altLang="zh-CN" dirty="0"/>
              <a:t>4.3 Performance and Functional Impacts on Real Devices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34</a:t>
            </a:fld>
            <a:endParaRPr lang="en-US" dirty="0"/>
          </a:p>
        </p:txBody>
      </p:sp>
      <p:sp>
        <p:nvSpPr>
          <p:cNvPr id="6" name="内容占位符 2">
            <a:extLst>
              <a:ext uri="{FF2B5EF4-FFF2-40B4-BE49-F238E27FC236}">
                <a16:creationId xmlns:a16="http://schemas.microsoft.com/office/drawing/2014/main" id="{FB7BED40-F7FB-8761-A36C-ED51DADB01A8}"/>
              </a:ext>
            </a:extLst>
          </p:cNvPr>
          <p:cNvSpPr>
            <a:spLocks noGrp="1"/>
          </p:cNvSpPr>
          <p:nvPr>
            <p:ph idx="1"/>
          </p:nvPr>
        </p:nvSpPr>
        <p:spPr>
          <a:xfrm>
            <a:off x="1371600" y="2286000"/>
            <a:ext cx="9601200" cy="3581400"/>
          </a:xfrm>
        </p:spPr>
        <p:txBody>
          <a:bodyPr vert="horz" lIns="91440" tIns="45720" rIns="91440" bIns="45720" rtlCol="0">
            <a:normAutofit/>
          </a:bodyPr>
          <a:lstStyle/>
          <a:p>
            <a:r>
              <a:rPr lang="en-US" altLang="zh-CN" sz="3600" dirty="0">
                <a:latin typeface="Times New Roman" panose="02020603050405020304" pitchFamily="18" charset="0"/>
                <a:cs typeface="Times New Roman" panose="02020603050405020304" pitchFamily="18" charset="0"/>
              </a:rPr>
              <a:t>Performance and Functional Impacts on Real Devices</a:t>
            </a:r>
            <a:r>
              <a:rPr lang="zh-CN" altLang="en-US" sz="3600" dirty="0">
                <a:latin typeface="Times New Roman" panose="02020603050405020304" pitchFamily="18" charset="0"/>
                <a:cs typeface="Times New Roman" panose="02020603050405020304" pitchFamily="18" charset="0"/>
              </a:rPr>
              <a:t>：</a:t>
            </a:r>
            <a:r>
              <a:rPr lang="zh-CN" altLang="en-US" sz="3600" i="0" dirty="0">
                <a:latin typeface="Times New Roman" panose="02020603050405020304" pitchFamily="18" charset="0"/>
                <a:cs typeface="Times New Roman" panose="02020603050405020304" pitchFamily="18" charset="0"/>
              </a:rPr>
              <a:t>三种流行的物联网平台</a:t>
            </a:r>
            <a:r>
              <a:rPr lang="en-US" altLang="zh-CN" sz="3600" i="0" dirty="0">
                <a:latin typeface="Times New Roman" panose="02020603050405020304" pitchFamily="18" charset="0"/>
                <a:cs typeface="Times New Roman" panose="02020603050405020304" pitchFamily="18" charset="0"/>
              </a:rPr>
              <a:t>(</a:t>
            </a:r>
            <a:r>
              <a:rPr lang="zh-CN" altLang="en-US" sz="3600" i="0" dirty="0">
                <a:latin typeface="Times New Roman" panose="02020603050405020304" pitchFamily="18" charset="0"/>
                <a:cs typeface="Times New Roman" panose="02020603050405020304" pitchFamily="18" charset="0"/>
              </a:rPr>
              <a:t>测试环境</a:t>
            </a:r>
            <a:r>
              <a:rPr lang="en-US" altLang="zh-CN" sz="3600" i="0" dirty="0">
                <a:latin typeface="Times New Roman" panose="02020603050405020304" pitchFamily="18" charset="0"/>
                <a:cs typeface="Times New Roman" panose="02020603050405020304" pitchFamily="18" charset="0"/>
              </a:rPr>
              <a:t>)</a:t>
            </a:r>
          </a:p>
          <a:p>
            <a:pPr lvl="1"/>
            <a:r>
              <a:rPr lang="en-US" altLang="zh-CN" sz="3600" i="0" dirty="0">
                <a:latin typeface="Times New Roman" panose="02020603050405020304" pitchFamily="18" charset="0"/>
                <a:cs typeface="Times New Roman" panose="02020603050405020304" pitchFamily="18" charset="0"/>
              </a:rPr>
              <a:t>low-end</a:t>
            </a:r>
            <a:r>
              <a:rPr lang="zh-CN" altLang="en-US" sz="3600" i="0" dirty="0">
                <a:latin typeface="Times New Roman" panose="02020603050405020304" pitchFamily="18" charset="0"/>
                <a:cs typeface="Times New Roman" panose="02020603050405020304" pitchFamily="18" charset="0"/>
              </a:rPr>
              <a:t>：</a:t>
            </a:r>
            <a:r>
              <a:rPr lang="en-US" altLang="zh-CN" sz="3200" b="0" i="0" dirty="0">
                <a:solidFill>
                  <a:srgbClr val="000000"/>
                </a:solidFill>
                <a:effectLst/>
                <a:latin typeface="Arial" panose="020B0604020202020204" pitchFamily="34" charset="0"/>
              </a:rPr>
              <a:t>DCS-932L IP </a:t>
            </a:r>
            <a:r>
              <a:rPr lang="zh-CN" altLang="en-US" sz="3200" b="0" i="0" dirty="0">
                <a:solidFill>
                  <a:srgbClr val="000000"/>
                </a:solidFill>
                <a:effectLst/>
                <a:latin typeface="Arial" panose="020B0604020202020204" pitchFamily="34" charset="0"/>
              </a:rPr>
              <a:t>摄像头</a:t>
            </a:r>
            <a:endParaRPr lang="en-US" altLang="zh-CN" sz="3600" i="0" dirty="0">
              <a:latin typeface="Times New Roman" panose="02020603050405020304" pitchFamily="18" charset="0"/>
              <a:cs typeface="Times New Roman" panose="02020603050405020304" pitchFamily="18" charset="0"/>
            </a:endParaRPr>
          </a:p>
          <a:p>
            <a:pPr lvl="1"/>
            <a:r>
              <a:rPr lang="en-US" altLang="zh-CN" sz="3600" i="0" dirty="0">
                <a:latin typeface="Times New Roman" panose="02020603050405020304" pitchFamily="18" charset="0"/>
                <a:cs typeface="Times New Roman" panose="02020603050405020304" pitchFamily="18" charset="0"/>
              </a:rPr>
              <a:t>mid-end</a:t>
            </a:r>
            <a:r>
              <a:rPr lang="zh-CN" altLang="en-US" sz="3600" i="0" dirty="0">
                <a:latin typeface="Times New Roman" panose="02020603050405020304" pitchFamily="18" charset="0"/>
                <a:cs typeface="Times New Roman" panose="02020603050405020304" pitchFamily="18" charset="0"/>
              </a:rPr>
              <a:t>：</a:t>
            </a:r>
            <a:r>
              <a:rPr lang="en-US" altLang="zh-CN" sz="3600" i="0" dirty="0">
                <a:latin typeface="Times New Roman" panose="02020603050405020304" pitchFamily="18" charset="0"/>
                <a:cs typeface="Times New Roman" panose="02020603050405020304" pitchFamily="18" charset="0"/>
              </a:rPr>
              <a:t>CM3 </a:t>
            </a:r>
            <a:r>
              <a:rPr lang="zh-CN" altLang="en-US" sz="3600" i="0" dirty="0">
                <a:latin typeface="Times New Roman" panose="02020603050405020304" pitchFamily="18" charset="0"/>
                <a:cs typeface="Times New Roman" panose="02020603050405020304" pitchFamily="18" charset="0"/>
              </a:rPr>
              <a:t>树莓派计算模型</a:t>
            </a:r>
            <a:r>
              <a:rPr lang="en-US" altLang="zh-CN" sz="3600" i="0" dirty="0">
                <a:latin typeface="Times New Roman" panose="02020603050405020304" pitchFamily="18" charset="0"/>
                <a:cs typeface="Times New Roman" panose="02020603050405020304" pitchFamily="18" charset="0"/>
              </a:rPr>
              <a:t>3</a:t>
            </a:r>
          </a:p>
          <a:p>
            <a:pPr lvl="1"/>
            <a:r>
              <a:rPr lang="en-US" altLang="zh-CN" sz="3600" i="0" dirty="0">
                <a:latin typeface="Times New Roman" panose="02020603050405020304" pitchFamily="18" charset="0"/>
                <a:cs typeface="Times New Roman" panose="02020603050405020304" pitchFamily="18" charset="0"/>
              </a:rPr>
              <a:t>high-end</a:t>
            </a:r>
            <a:r>
              <a:rPr lang="zh-CN" altLang="en-US" sz="3600" i="0" dirty="0">
                <a:latin typeface="Times New Roman" panose="02020603050405020304" pitchFamily="18" charset="0"/>
                <a:cs typeface="Times New Roman" panose="02020603050405020304" pitchFamily="18" charset="0"/>
              </a:rPr>
              <a:t>：</a:t>
            </a:r>
            <a:r>
              <a:rPr lang="en-US" altLang="zh-CN" sz="3600" i="0" dirty="0">
                <a:latin typeface="Times New Roman" panose="02020603050405020304" pitchFamily="18" charset="0"/>
                <a:cs typeface="Times New Roman" panose="02020603050405020304" pitchFamily="18" charset="0"/>
              </a:rPr>
              <a:t>HBE</a:t>
            </a:r>
          </a:p>
        </p:txBody>
      </p:sp>
    </p:spTree>
    <p:extLst>
      <p:ext uri="{BB962C8B-B14F-4D97-AF65-F5344CB8AC3E}">
        <p14:creationId xmlns:p14="http://schemas.microsoft.com/office/powerpoint/2010/main" val="665467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normAutofit/>
          </a:bodyPr>
          <a:lstStyle/>
          <a:p>
            <a:r>
              <a:rPr kumimoji="1" lang="en-US" altLang="zh-CN" dirty="0"/>
              <a:t>4.3 Performance and Functional Impacts on Real Devices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35</a:t>
            </a:fld>
            <a:endParaRPr lang="en-US" dirty="0"/>
          </a:p>
        </p:txBody>
      </p:sp>
      <p:sp>
        <p:nvSpPr>
          <p:cNvPr id="6" name="内容占位符 2">
            <a:extLst>
              <a:ext uri="{FF2B5EF4-FFF2-40B4-BE49-F238E27FC236}">
                <a16:creationId xmlns:a16="http://schemas.microsoft.com/office/drawing/2014/main" id="{FB7BED40-F7FB-8761-A36C-ED51DADB01A8}"/>
              </a:ext>
            </a:extLst>
          </p:cNvPr>
          <p:cNvSpPr>
            <a:spLocks noGrp="1"/>
          </p:cNvSpPr>
          <p:nvPr>
            <p:ph idx="1"/>
          </p:nvPr>
        </p:nvSpPr>
        <p:spPr>
          <a:xfrm>
            <a:off x="1371600" y="2286000"/>
            <a:ext cx="9601200" cy="3581400"/>
          </a:xfrm>
        </p:spPr>
        <p:txBody>
          <a:bodyPr vert="horz" lIns="91440" tIns="45720" rIns="91440" bIns="45720" rtlCol="0">
            <a:normAutofit/>
          </a:bodyPr>
          <a:lstStyle/>
          <a:p>
            <a:r>
              <a:rPr lang="en-US" altLang="zh-CN" sz="3600" dirty="0">
                <a:latin typeface="Times New Roman" panose="02020603050405020304" pitchFamily="18" charset="0"/>
                <a:cs typeface="Times New Roman" panose="02020603050405020304" pitchFamily="18" charset="0"/>
              </a:rPr>
              <a:t>Performance Impacts</a:t>
            </a:r>
            <a:endParaRPr lang="en-US" altLang="zh-CN" sz="3600" i="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3490D16-BDFF-E78D-AA38-FBC8027BB706}"/>
              </a:ext>
            </a:extLst>
          </p:cNvPr>
          <p:cNvPicPr>
            <a:picLocks noChangeAspect="1"/>
          </p:cNvPicPr>
          <p:nvPr/>
        </p:nvPicPr>
        <p:blipFill>
          <a:blip r:embed="rId3"/>
          <a:stretch>
            <a:fillRect/>
          </a:stretch>
        </p:blipFill>
        <p:spPr>
          <a:xfrm>
            <a:off x="3695700" y="3305175"/>
            <a:ext cx="8496300" cy="3552825"/>
          </a:xfrm>
          <a:prstGeom prst="rect">
            <a:avLst/>
          </a:prstGeom>
        </p:spPr>
      </p:pic>
    </p:spTree>
    <p:extLst>
      <p:ext uri="{BB962C8B-B14F-4D97-AF65-F5344CB8AC3E}">
        <p14:creationId xmlns:p14="http://schemas.microsoft.com/office/powerpoint/2010/main" val="314545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normAutofit/>
          </a:bodyPr>
          <a:lstStyle/>
          <a:p>
            <a:r>
              <a:rPr kumimoji="1" lang="en-US" altLang="zh-CN" dirty="0"/>
              <a:t>4.3 Performance and Functional Impacts on Real Devices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36</a:t>
            </a:fld>
            <a:endParaRPr lang="en-US" dirty="0"/>
          </a:p>
        </p:txBody>
      </p:sp>
      <p:sp>
        <p:nvSpPr>
          <p:cNvPr id="6" name="内容占位符 2">
            <a:extLst>
              <a:ext uri="{FF2B5EF4-FFF2-40B4-BE49-F238E27FC236}">
                <a16:creationId xmlns:a16="http://schemas.microsoft.com/office/drawing/2014/main" id="{FB7BED40-F7FB-8761-A36C-ED51DADB01A8}"/>
              </a:ext>
            </a:extLst>
          </p:cNvPr>
          <p:cNvSpPr>
            <a:spLocks noGrp="1"/>
          </p:cNvSpPr>
          <p:nvPr>
            <p:ph idx="1"/>
          </p:nvPr>
        </p:nvSpPr>
        <p:spPr>
          <a:xfrm>
            <a:off x="1371600" y="2286000"/>
            <a:ext cx="9601200" cy="3581400"/>
          </a:xfrm>
        </p:spPr>
        <p:txBody>
          <a:bodyPr vert="horz" lIns="91440" tIns="45720" rIns="91440" bIns="45720" rtlCol="0">
            <a:normAutofit/>
          </a:bodyPr>
          <a:lstStyle/>
          <a:p>
            <a:r>
              <a:rPr lang="en-US" altLang="zh-CN" sz="3600" dirty="0">
                <a:latin typeface="Times New Roman" panose="02020603050405020304" pitchFamily="18" charset="0"/>
                <a:cs typeface="Times New Roman" panose="02020603050405020304" pitchFamily="18" charset="0"/>
              </a:rPr>
              <a:t>Functional Impacts</a:t>
            </a:r>
          </a:p>
          <a:p>
            <a:pPr lvl="1"/>
            <a:r>
              <a:rPr lang="en-US" altLang="zh-CN" sz="3600" i="0" dirty="0">
                <a:latin typeface="Times New Roman" panose="02020603050405020304" pitchFamily="18" charset="0"/>
                <a:cs typeface="Times New Roman" panose="02020603050405020304" pitchFamily="18" charset="0"/>
              </a:rPr>
              <a:t>DCS-932L</a:t>
            </a:r>
            <a:r>
              <a:rPr lang="zh-CN" altLang="en-US" sz="3600" i="0" dirty="0">
                <a:latin typeface="Times New Roman" panose="02020603050405020304" pitchFamily="18" charset="0"/>
                <a:cs typeface="Times New Roman" panose="02020603050405020304" pitchFamily="18" charset="0"/>
              </a:rPr>
              <a:t>：配置为监视摄像头</a:t>
            </a:r>
            <a:endParaRPr lang="en-US" altLang="zh-CN" sz="3600" i="0" dirty="0">
              <a:latin typeface="Times New Roman" panose="02020603050405020304" pitchFamily="18" charset="0"/>
              <a:cs typeface="Times New Roman" panose="02020603050405020304" pitchFamily="18" charset="0"/>
            </a:endParaRPr>
          </a:p>
          <a:p>
            <a:pPr lvl="1"/>
            <a:r>
              <a:rPr lang="en-US" altLang="zh-CN" sz="3600" i="0" dirty="0">
                <a:latin typeface="Times New Roman" panose="02020603050405020304" pitchFamily="18" charset="0"/>
                <a:cs typeface="Times New Roman" panose="02020603050405020304" pitchFamily="18" charset="0"/>
              </a:rPr>
              <a:t>CM3</a:t>
            </a:r>
            <a:r>
              <a:rPr lang="zh-CN" altLang="en-US" sz="3600" i="0" dirty="0">
                <a:latin typeface="Times New Roman" panose="02020603050405020304" pitchFamily="18" charset="0"/>
                <a:cs typeface="Times New Roman" panose="02020603050405020304" pitchFamily="18" charset="0"/>
              </a:rPr>
              <a:t>：设置为来自</a:t>
            </a:r>
            <a:r>
              <a:rPr lang="en-US" altLang="zh-CN" sz="3600" i="0" dirty="0">
                <a:latin typeface="Times New Roman" panose="02020603050405020304" pitchFamily="18" charset="0"/>
                <a:cs typeface="Times New Roman" panose="02020603050405020304" pitchFamily="18" charset="0"/>
              </a:rPr>
              <a:t>DCS-932L</a:t>
            </a:r>
            <a:r>
              <a:rPr lang="zh-CN" altLang="en-US" sz="3600" i="0" dirty="0">
                <a:latin typeface="Times New Roman" panose="02020603050405020304" pitchFamily="18" charset="0"/>
                <a:cs typeface="Times New Roman" panose="02020603050405020304" pitchFamily="18" charset="0"/>
              </a:rPr>
              <a:t>的流接收器</a:t>
            </a:r>
            <a:endParaRPr lang="en-US" altLang="zh-CN" sz="3600" i="0" dirty="0">
              <a:latin typeface="Times New Roman" panose="02020603050405020304" pitchFamily="18" charset="0"/>
              <a:cs typeface="Times New Roman" panose="02020603050405020304" pitchFamily="18" charset="0"/>
            </a:endParaRPr>
          </a:p>
          <a:p>
            <a:pPr lvl="1"/>
            <a:r>
              <a:rPr lang="en-US" altLang="zh-CN" sz="3600" i="0" dirty="0">
                <a:latin typeface="Times New Roman" panose="02020603050405020304" pitchFamily="18" charset="0"/>
                <a:cs typeface="Times New Roman" panose="02020603050405020304" pitchFamily="18" charset="0"/>
              </a:rPr>
              <a:t>HBE</a:t>
            </a:r>
            <a:r>
              <a:rPr lang="zh-CN" altLang="en-US" sz="3600" i="0" dirty="0">
                <a:latin typeface="Times New Roman" panose="02020603050405020304" pitchFamily="18" charset="0"/>
                <a:cs typeface="Times New Roman" panose="02020603050405020304" pitchFamily="18" charset="0"/>
              </a:rPr>
              <a:t>：设置为网络网关</a:t>
            </a:r>
            <a:endParaRPr lang="en-US" altLang="zh-CN" sz="3600" i="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182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4.4 Evasion Analysis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37</a:t>
            </a:fld>
            <a:endParaRPr lang="en-US" dirty="0"/>
          </a:p>
        </p:txBody>
      </p:sp>
      <p:sp>
        <p:nvSpPr>
          <p:cNvPr id="6" name="内容占位符 2">
            <a:extLst>
              <a:ext uri="{FF2B5EF4-FFF2-40B4-BE49-F238E27FC236}">
                <a16:creationId xmlns:a16="http://schemas.microsoft.com/office/drawing/2014/main" id="{FB7BED40-F7FB-8761-A36C-ED51DADB01A8}"/>
              </a:ext>
            </a:extLst>
          </p:cNvPr>
          <p:cNvSpPr>
            <a:spLocks noGrp="1"/>
          </p:cNvSpPr>
          <p:nvPr>
            <p:ph idx="1"/>
          </p:nvPr>
        </p:nvSpPr>
        <p:spPr>
          <a:xfrm>
            <a:off x="1371600" y="2286000"/>
            <a:ext cx="9601200" cy="3581400"/>
          </a:xfrm>
        </p:spPr>
        <p:txBody>
          <a:bodyPr vert="horz" lIns="91440" tIns="45720" rIns="91440" bIns="45720" rtlCol="0">
            <a:normAutofit/>
          </a:bodyPr>
          <a:lstStyle/>
          <a:p>
            <a:r>
              <a:rPr lang="zh-CN" altLang="en-US" sz="3600" dirty="0">
                <a:latin typeface="Times New Roman" panose="02020603050405020304" pitchFamily="18" charset="0"/>
                <a:cs typeface="Times New Roman" panose="02020603050405020304" pitchFamily="18" charset="0"/>
              </a:rPr>
              <a:t>通常可以使用三种类型的策略来改变正在执行的命令，以逃避感染检测器</a:t>
            </a:r>
            <a:endParaRPr lang="en-US" altLang="zh-CN" sz="3600" dirty="0">
              <a:latin typeface="Times New Roman" panose="02020603050405020304" pitchFamily="18" charset="0"/>
              <a:cs typeface="Times New Roman" panose="02020603050405020304" pitchFamily="18" charset="0"/>
            </a:endParaRPr>
          </a:p>
          <a:p>
            <a:pPr lvl="1"/>
            <a:r>
              <a:rPr lang="en-US" altLang="zh-CN" sz="3600" i="0" dirty="0">
                <a:latin typeface="Times New Roman" panose="02020603050405020304" pitchFamily="18" charset="0"/>
                <a:cs typeface="Times New Roman" panose="02020603050405020304" pitchFamily="18" charset="0"/>
              </a:rPr>
              <a:t>Injecting Extra Commands</a:t>
            </a:r>
          </a:p>
          <a:p>
            <a:pPr lvl="2"/>
            <a:r>
              <a:rPr lang="zh-CN" altLang="en-US" sz="3400" i="0" dirty="0">
                <a:latin typeface="Times New Roman" panose="02020603050405020304" pitchFamily="18" charset="0"/>
                <a:cs typeface="Times New Roman" panose="02020603050405020304" pitchFamily="18" charset="0"/>
              </a:rPr>
              <a:t>三种对抗策略</a:t>
            </a:r>
            <a:endParaRPr lang="en-US" altLang="zh-CN" sz="3400" i="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B090B0C-A703-FF67-B505-A606FE48B1F2}"/>
              </a:ext>
            </a:extLst>
          </p:cNvPr>
          <p:cNvPicPr>
            <a:picLocks noChangeAspect="1"/>
          </p:cNvPicPr>
          <p:nvPr/>
        </p:nvPicPr>
        <p:blipFill>
          <a:blip r:embed="rId3"/>
          <a:stretch>
            <a:fillRect/>
          </a:stretch>
        </p:blipFill>
        <p:spPr>
          <a:xfrm>
            <a:off x="3724275" y="2419350"/>
            <a:ext cx="8467725" cy="4438650"/>
          </a:xfrm>
          <a:prstGeom prst="rect">
            <a:avLst/>
          </a:prstGeom>
        </p:spPr>
      </p:pic>
    </p:spTree>
    <p:extLst>
      <p:ext uri="{BB962C8B-B14F-4D97-AF65-F5344CB8AC3E}">
        <p14:creationId xmlns:p14="http://schemas.microsoft.com/office/powerpoint/2010/main" val="390749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4.4 Evasion Analysis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38</a:t>
            </a:fld>
            <a:endParaRPr lang="en-US" dirty="0"/>
          </a:p>
        </p:txBody>
      </p:sp>
      <p:sp>
        <p:nvSpPr>
          <p:cNvPr id="6" name="内容占位符 2">
            <a:extLst>
              <a:ext uri="{FF2B5EF4-FFF2-40B4-BE49-F238E27FC236}">
                <a16:creationId xmlns:a16="http://schemas.microsoft.com/office/drawing/2014/main" id="{FB7BED40-F7FB-8761-A36C-ED51DADB01A8}"/>
              </a:ext>
            </a:extLst>
          </p:cNvPr>
          <p:cNvSpPr>
            <a:spLocks noGrp="1"/>
          </p:cNvSpPr>
          <p:nvPr>
            <p:ph idx="1"/>
          </p:nvPr>
        </p:nvSpPr>
        <p:spPr>
          <a:xfrm>
            <a:off x="1371600" y="2286000"/>
            <a:ext cx="9601200" cy="3581400"/>
          </a:xfrm>
        </p:spPr>
        <p:txBody>
          <a:bodyPr vert="horz" lIns="91440" tIns="45720" rIns="91440" bIns="45720" rtlCol="0">
            <a:normAutofit/>
          </a:bodyPr>
          <a:lstStyle/>
          <a:p>
            <a:r>
              <a:rPr lang="zh-CN" altLang="en-US" sz="3600" dirty="0">
                <a:latin typeface="Times New Roman" panose="02020603050405020304" pitchFamily="18" charset="0"/>
                <a:cs typeface="Times New Roman" panose="02020603050405020304" pitchFamily="18" charset="0"/>
              </a:rPr>
              <a:t>通常可以使用三种类型的策略来改变正在执行的命令，以逃避感染检测器</a:t>
            </a:r>
            <a:endParaRPr lang="en-US" altLang="zh-CN" sz="3600" dirty="0">
              <a:latin typeface="Times New Roman" panose="02020603050405020304" pitchFamily="18" charset="0"/>
              <a:cs typeface="Times New Roman" panose="02020603050405020304" pitchFamily="18" charset="0"/>
            </a:endParaRPr>
          </a:p>
          <a:p>
            <a:pPr lvl="1"/>
            <a:r>
              <a:rPr lang="en-US" altLang="zh-CN" sz="3600" i="0" dirty="0">
                <a:latin typeface="Times New Roman" panose="02020603050405020304" pitchFamily="18" charset="0"/>
                <a:cs typeface="Times New Roman" panose="02020603050405020304" pitchFamily="18" charset="0"/>
              </a:rPr>
              <a:t>Replacing with New Commands</a:t>
            </a:r>
            <a:r>
              <a:rPr lang="zh-CN" altLang="en-US" sz="3600" i="0" dirty="0">
                <a:latin typeface="Times New Roman" panose="02020603050405020304" pitchFamily="18" charset="0"/>
                <a:cs typeface="Times New Roman" panose="02020603050405020304" pitchFamily="18" charset="0"/>
              </a:rPr>
              <a:t>：例如，将 </a:t>
            </a:r>
            <a:r>
              <a:rPr lang="en-US" altLang="zh-CN" sz="3600" i="0" dirty="0" err="1">
                <a:latin typeface="Times New Roman" panose="02020603050405020304" pitchFamily="18" charset="0"/>
                <a:cs typeface="Times New Roman" panose="02020603050405020304" pitchFamily="18" charset="0"/>
              </a:rPr>
              <a:t>wget</a:t>
            </a:r>
            <a:r>
              <a:rPr lang="en-US" altLang="zh-CN" sz="3600" i="0" dirty="0">
                <a:latin typeface="Times New Roman" panose="02020603050405020304" pitchFamily="18" charset="0"/>
                <a:cs typeface="Times New Roman" panose="02020603050405020304" pitchFamily="18" charset="0"/>
              </a:rPr>
              <a:t> </a:t>
            </a:r>
            <a:r>
              <a:rPr lang="zh-CN" altLang="en-US" sz="3600" i="0" dirty="0">
                <a:latin typeface="Times New Roman" panose="02020603050405020304" pitchFamily="18" charset="0"/>
                <a:cs typeface="Times New Roman" panose="02020603050405020304" pitchFamily="18" charset="0"/>
              </a:rPr>
              <a:t>替换为 </a:t>
            </a:r>
            <a:r>
              <a:rPr lang="en-US" altLang="zh-CN" sz="3600" i="0" dirty="0" err="1">
                <a:latin typeface="Times New Roman" panose="02020603050405020304" pitchFamily="18" charset="0"/>
                <a:cs typeface="Times New Roman" panose="02020603050405020304" pitchFamily="18" charset="0"/>
              </a:rPr>
              <a:t>uget</a:t>
            </a:r>
            <a:endParaRPr lang="en-US" altLang="zh-CN" sz="3600" i="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579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9764973" cy="1485900"/>
          </a:xfrm>
        </p:spPr>
        <p:txBody>
          <a:bodyPr/>
          <a:lstStyle/>
          <a:p>
            <a:r>
              <a:rPr kumimoji="1" lang="en-US" altLang="zh-CN" dirty="0"/>
              <a:t>4.4 Evasion Analysis</a:t>
            </a:r>
            <a:endParaRPr kumimoji="1" lang="zh-CN" altLang="en-US" dirty="0"/>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39</a:t>
            </a:fld>
            <a:endParaRPr lang="en-US" dirty="0"/>
          </a:p>
        </p:txBody>
      </p:sp>
      <p:sp>
        <p:nvSpPr>
          <p:cNvPr id="6" name="内容占位符 2">
            <a:extLst>
              <a:ext uri="{FF2B5EF4-FFF2-40B4-BE49-F238E27FC236}">
                <a16:creationId xmlns:a16="http://schemas.microsoft.com/office/drawing/2014/main" id="{FB7BED40-F7FB-8761-A36C-ED51DADB01A8}"/>
              </a:ext>
            </a:extLst>
          </p:cNvPr>
          <p:cNvSpPr>
            <a:spLocks noGrp="1"/>
          </p:cNvSpPr>
          <p:nvPr>
            <p:ph idx="1"/>
          </p:nvPr>
        </p:nvSpPr>
        <p:spPr>
          <a:xfrm>
            <a:off x="1371600" y="2286000"/>
            <a:ext cx="9601200" cy="3581400"/>
          </a:xfrm>
        </p:spPr>
        <p:txBody>
          <a:bodyPr vert="horz" lIns="91440" tIns="45720" rIns="91440" bIns="45720" rtlCol="0">
            <a:normAutofit/>
          </a:bodyPr>
          <a:lstStyle/>
          <a:p>
            <a:r>
              <a:rPr lang="zh-CN" altLang="en-US" sz="3600" dirty="0">
                <a:latin typeface="Times New Roman" panose="02020603050405020304" pitchFamily="18" charset="0"/>
                <a:cs typeface="Times New Roman" panose="02020603050405020304" pitchFamily="18" charset="0"/>
              </a:rPr>
              <a:t>通常可以使用三种类型的策略来改变正在执行的命令，以逃避感染检测器</a:t>
            </a:r>
            <a:endParaRPr lang="en-US" altLang="zh-CN" sz="3600" dirty="0">
              <a:latin typeface="Times New Roman" panose="02020603050405020304" pitchFamily="18" charset="0"/>
              <a:cs typeface="Times New Roman" panose="02020603050405020304" pitchFamily="18" charset="0"/>
            </a:endParaRPr>
          </a:p>
          <a:p>
            <a:pPr lvl="1"/>
            <a:r>
              <a:rPr lang="en-US" altLang="zh-CN" sz="3600" i="0" dirty="0">
                <a:latin typeface="Times New Roman" panose="02020603050405020304" pitchFamily="18" charset="0"/>
                <a:cs typeface="Times New Roman" panose="02020603050405020304" pitchFamily="18" charset="0"/>
              </a:rPr>
              <a:t>Exploiting Variant Commands</a:t>
            </a:r>
            <a:r>
              <a:rPr lang="zh-CN" altLang="en-US" sz="3600" i="0" dirty="0">
                <a:latin typeface="Times New Roman" panose="02020603050405020304" pitchFamily="18" charset="0"/>
                <a:cs typeface="Times New Roman" panose="02020603050405020304" pitchFamily="18" charset="0"/>
              </a:rPr>
              <a:t>：复杂的 </a:t>
            </a:r>
            <a:r>
              <a:rPr lang="en-US" altLang="zh-CN" sz="3600" i="0" dirty="0">
                <a:latin typeface="Times New Roman" panose="02020603050405020304" pitchFamily="18" charset="0"/>
                <a:cs typeface="Times New Roman" panose="02020603050405020304" pitchFamily="18" charset="0"/>
              </a:rPr>
              <a:t>shell </a:t>
            </a:r>
            <a:r>
              <a:rPr lang="zh-CN" altLang="en-US" sz="3600" i="0" dirty="0">
                <a:latin typeface="Times New Roman" panose="02020603050405020304" pitchFamily="18" charset="0"/>
                <a:cs typeface="Times New Roman" panose="02020603050405020304" pitchFamily="18" charset="0"/>
              </a:rPr>
              <a:t>命令变体。例如，使用 </a:t>
            </a:r>
            <a:r>
              <a:rPr lang="en-US" altLang="zh-CN" sz="3600" i="0" dirty="0">
                <a:latin typeface="Times New Roman" panose="02020603050405020304" pitchFamily="18" charset="0"/>
                <a:cs typeface="Times New Roman" panose="02020603050405020304" pitchFamily="18" charset="0"/>
              </a:rPr>
              <a:t>“cat /dev/null &gt; 1.txt”</a:t>
            </a:r>
            <a:r>
              <a:rPr lang="zh-CN" altLang="en-US" sz="3600" i="0" dirty="0">
                <a:latin typeface="Times New Roman" panose="02020603050405020304" pitchFamily="18" charset="0"/>
                <a:cs typeface="Times New Roman" panose="02020603050405020304" pitchFamily="18" charset="0"/>
              </a:rPr>
              <a:t> 而不是 </a:t>
            </a:r>
            <a:r>
              <a:rPr lang="en-US" altLang="zh-CN" sz="3600" i="0" dirty="0">
                <a:latin typeface="Times New Roman" panose="02020603050405020304" pitchFamily="18" charset="0"/>
                <a:cs typeface="Times New Roman" panose="02020603050405020304" pitchFamily="18" charset="0"/>
              </a:rPr>
              <a:t>“1.txt”</a:t>
            </a:r>
          </a:p>
        </p:txBody>
      </p:sp>
    </p:spTree>
    <p:extLst>
      <p:ext uri="{BB962C8B-B14F-4D97-AF65-F5344CB8AC3E}">
        <p14:creationId xmlns:p14="http://schemas.microsoft.com/office/powerpoint/2010/main" val="146829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sz="3200" dirty="0">
                <a:latin typeface="Times New Roman" panose="02020603050405020304" pitchFamily="18" charset="0"/>
                <a:cs typeface="Times New Roman" panose="02020603050405020304" pitchFamily="18" charset="0"/>
              </a:rPr>
              <a:t>三</a:t>
            </a:r>
            <a:r>
              <a:rPr kumimoji="1" lang="zh-CN" altLang="en-US" sz="3200" i="0" dirty="0">
                <a:latin typeface="Times New Roman" panose="02020603050405020304" pitchFamily="18" charset="0"/>
                <a:cs typeface="Times New Roman" panose="02020603050405020304" pitchFamily="18" charset="0"/>
              </a:rPr>
              <a:t>作：</a:t>
            </a:r>
            <a:r>
              <a:rPr lang="en-US" altLang="zh-CN" sz="3200" dirty="0">
                <a:latin typeface="Times New Roman" panose="02020603050405020304" pitchFamily="18" charset="0"/>
                <a:cs typeface="Times New Roman" panose="02020603050405020304" pitchFamily="18" charset="0"/>
              </a:rPr>
              <a:t>Fei Ding</a:t>
            </a:r>
          </a:p>
          <a:p>
            <a:pPr lvl="1"/>
            <a:r>
              <a:rPr lang="en-US" altLang="zh-CN" sz="3200" i="0" dirty="0">
                <a:latin typeface="Times New Roman" panose="02020603050405020304" pitchFamily="18" charset="0"/>
                <a:cs typeface="Times New Roman" panose="02020603050405020304" pitchFamily="18" charset="0"/>
                <a:hlinkClick r:id="rId2"/>
              </a:rPr>
              <a:t>https://www.researchgate.net/scientific-contributions/Fei-Ding-2166548904</a:t>
            </a:r>
            <a:endParaRPr lang="en-US" altLang="zh-CN" sz="3200" i="0" dirty="0">
              <a:latin typeface="Times New Roman" panose="02020603050405020304" pitchFamily="18" charset="0"/>
              <a:cs typeface="Times New Roman" panose="02020603050405020304" pitchFamily="18" charset="0"/>
            </a:endParaRPr>
          </a:p>
          <a:p>
            <a:pPr lvl="1"/>
            <a:r>
              <a:rPr lang="en-US" altLang="zh-CN" sz="3200" i="0" dirty="0">
                <a:latin typeface="Times New Roman" panose="02020603050405020304" pitchFamily="18" charset="0"/>
                <a:cs typeface="Times New Roman" panose="02020603050405020304" pitchFamily="18" charset="0"/>
              </a:rPr>
              <a:t>6 </a:t>
            </a:r>
            <a:r>
              <a:rPr lang="zh-CN" altLang="en-US" sz="3200" i="0" dirty="0">
                <a:latin typeface="Times New Roman" panose="02020603050405020304" pitchFamily="18" charset="0"/>
                <a:cs typeface="Times New Roman" panose="02020603050405020304" pitchFamily="18" charset="0"/>
              </a:rPr>
              <a:t>篇</a:t>
            </a:r>
          </a:p>
        </p:txBody>
      </p:sp>
      <p:sp>
        <p:nvSpPr>
          <p:cNvPr id="5" name="灯片编号占位符 4">
            <a:extLst>
              <a:ext uri="{FF2B5EF4-FFF2-40B4-BE49-F238E27FC236}">
                <a16:creationId xmlns:a16="http://schemas.microsoft.com/office/drawing/2014/main" id="{1E8C0EF7-BFEB-4DDE-876C-4D3BB743460E}"/>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93437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10217217" cy="1485900"/>
          </a:xfrm>
        </p:spPr>
        <p:txBody>
          <a:bodyPr/>
          <a:lstStyle/>
          <a:p>
            <a:r>
              <a:rPr kumimoji="1" lang="en-US" altLang="zh-CN" dirty="0"/>
              <a:t>Discussion - Future Work</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Autofit/>
          </a:bodyPr>
          <a:lstStyle/>
          <a:p>
            <a:r>
              <a:rPr lang="zh-CN" altLang="en-US" sz="2800" dirty="0">
                <a:latin typeface="Arial" panose="020B0604020202020204" pitchFamily="34" charset="0"/>
              </a:rPr>
              <a:t>模型仅基于从数据集中的</a:t>
            </a:r>
            <a:r>
              <a:rPr lang="en-US" altLang="zh-CN" sz="2800" dirty="0">
                <a:latin typeface="Arial" panose="020B0604020202020204" pitchFamily="34" charset="0"/>
              </a:rPr>
              <a:t>shell</a:t>
            </a:r>
            <a:r>
              <a:rPr lang="zh-CN" altLang="en-US" sz="2800" dirty="0">
                <a:latin typeface="Arial" panose="020B0604020202020204" pitchFamily="34" charset="0"/>
              </a:rPr>
              <a:t>脚本提取的</a:t>
            </a:r>
            <a:r>
              <a:rPr lang="en-US" altLang="zh-CN" sz="2800" dirty="0">
                <a:latin typeface="Arial" panose="020B0604020202020204" pitchFamily="34" charset="0"/>
              </a:rPr>
              <a:t>shell</a:t>
            </a:r>
            <a:r>
              <a:rPr lang="zh-CN" altLang="en-US" sz="2800" dirty="0">
                <a:latin typeface="Arial" panose="020B0604020202020204" pitchFamily="34" charset="0"/>
              </a:rPr>
              <a:t>命令流进行训练</a:t>
            </a:r>
            <a:endParaRPr lang="en-US" altLang="zh-CN" sz="2800" dirty="0">
              <a:latin typeface="Arial" panose="020B0604020202020204" pitchFamily="34" charset="0"/>
            </a:endParaRPr>
          </a:p>
          <a:p>
            <a:r>
              <a:rPr lang="en-US" altLang="zh-CN" sz="2800" dirty="0">
                <a:latin typeface="Arial" panose="020B0604020202020204" pitchFamily="34" charset="0"/>
              </a:rPr>
              <a:t>Future Work</a:t>
            </a:r>
          </a:p>
          <a:p>
            <a:pPr lvl="1"/>
            <a:r>
              <a:rPr lang="zh-CN" altLang="en-US" sz="2800" i="0" dirty="0">
                <a:latin typeface="Times New Roman" panose="02020603050405020304" pitchFamily="18" charset="0"/>
                <a:cs typeface="Times New Roman" panose="02020603050405020304" pitchFamily="18" charset="0"/>
              </a:rPr>
              <a:t>利用日志命令序列进行模型训练，并通过静态程序分析从</a:t>
            </a:r>
            <a:r>
              <a:rPr lang="en-US" altLang="zh-CN" sz="2800" i="0" dirty="0">
                <a:latin typeface="Times New Roman" panose="02020603050405020304" pitchFamily="18" charset="0"/>
                <a:cs typeface="Times New Roman" panose="02020603050405020304" pitchFamily="18" charset="0"/>
              </a:rPr>
              <a:t>ELF</a:t>
            </a:r>
            <a:r>
              <a:rPr lang="zh-CN" altLang="en-US" sz="2800" i="0" dirty="0">
                <a:latin typeface="Times New Roman" panose="02020603050405020304" pitchFamily="18" charset="0"/>
                <a:cs typeface="Times New Roman" panose="02020603050405020304" pitchFamily="18" charset="0"/>
              </a:rPr>
              <a:t>文件中提取</a:t>
            </a:r>
            <a:r>
              <a:rPr lang="en-US" altLang="zh-CN" sz="2800" i="0" dirty="0">
                <a:latin typeface="Times New Roman" panose="02020603050405020304" pitchFamily="18" charset="0"/>
                <a:cs typeface="Times New Roman" panose="02020603050405020304" pitchFamily="18" charset="0"/>
              </a:rPr>
              <a:t>shell</a:t>
            </a:r>
            <a:r>
              <a:rPr lang="zh-CN" altLang="en-US" sz="2800" i="0" dirty="0">
                <a:latin typeface="Times New Roman" panose="02020603050405020304" pitchFamily="18" charset="0"/>
                <a:cs typeface="Times New Roman" panose="02020603050405020304" pitchFamily="18" charset="0"/>
              </a:rPr>
              <a:t>命令流</a:t>
            </a:r>
            <a:endParaRPr lang="en-US" altLang="zh-CN" sz="2800" i="0" dirty="0">
              <a:latin typeface="Times New Roman" panose="02020603050405020304" pitchFamily="18" charset="0"/>
              <a:cs typeface="Times New Roman" panose="02020603050405020304" pitchFamily="18" charset="0"/>
            </a:endParaRPr>
          </a:p>
          <a:p>
            <a:pPr lvl="1"/>
            <a:r>
              <a:rPr lang="zh-CN" altLang="en-US" sz="2800" i="0" dirty="0">
                <a:latin typeface="Times New Roman" panose="02020603050405020304" pitchFamily="18" charset="0"/>
                <a:cs typeface="Times New Roman" panose="02020603050405020304" pitchFamily="18" charset="0"/>
              </a:rPr>
              <a:t>检测器可能无法捕捉到过去未见过的感染，采用基于机器学习的算法，并使用可动态更新的自适应阈值</a:t>
            </a:r>
            <a:endParaRPr lang="en-US" altLang="zh-CN" sz="2800" i="0" dirty="0">
              <a:latin typeface="Times New Roman" panose="02020603050405020304" pitchFamily="18" charset="0"/>
              <a:cs typeface="Times New Roman" panose="02020603050405020304" pitchFamily="18" charset="0"/>
            </a:endParaRPr>
          </a:p>
          <a:p>
            <a:pPr lvl="1"/>
            <a:r>
              <a:rPr lang="zh-CN" altLang="en-US" sz="2800" i="0" dirty="0">
                <a:latin typeface="Times New Roman" panose="02020603050405020304" pitchFamily="18" charset="0"/>
                <a:cs typeface="Times New Roman" panose="02020603050405020304" pitchFamily="18" charset="0"/>
              </a:rPr>
              <a:t>考虑将我们的检测器与远程感染的动态缓解方法集成，利用检测器的输出</a:t>
            </a:r>
          </a:p>
          <a:p>
            <a:pPr lvl="1"/>
            <a:r>
              <a:rPr lang="zh-CN" altLang="en-US" sz="2800" i="0" dirty="0">
                <a:latin typeface="Times New Roman" panose="02020603050405020304" pitchFamily="18" charset="0"/>
                <a:cs typeface="Times New Roman" panose="02020603050405020304" pitchFamily="18" charset="0"/>
              </a:rPr>
              <a:t>在物联网蜜罐与硬件物联网设备等进行大规模部署</a:t>
            </a:r>
            <a:endParaRPr lang="en-US" altLang="zh-CN" sz="2800"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287E386C-00BD-43F7-A163-7AF2F9E81375}"/>
              </a:ext>
            </a:extLst>
          </p:cNvPr>
          <p:cNvSpPr>
            <a:spLocks noGrp="1"/>
          </p:cNvSpPr>
          <p:nvPr>
            <p:ph type="sldNum" sz="quarter" idx="12"/>
          </p:nvPr>
        </p:nvSpPr>
        <p:spPr/>
        <p:txBody>
          <a:bodyPr/>
          <a:lstStyle/>
          <a:p>
            <a:fld id="{69E57DC2-970A-4B3E-BB1C-7A09969E49DF}" type="slidenum">
              <a:rPr lang="en-US" smtClean="0"/>
              <a:t>40</a:t>
            </a:fld>
            <a:endParaRPr lang="en-US" dirty="0"/>
          </a:p>
        </p:txBody>
      </p:sp>
    </p:spTree>
    <p:extLst>
      <p:ext uri="{BB962C8B-B14F-4D97-AF65-F5344CB8AC3E}">
        <p14:creationId xmlns:p14="http://schemas.microsoft.com/office/powerpoint/2010/main" val="2080514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10217217" cy="1485900"/>
          </a:xfrm>
        </p:spPr>
        <p:txBody>
          <a:bodyPr/>
          <a:lstStyle/>
          <a:p>
            <a:r>
              <a:rPr kumimoji="1" lang="en-US" altLang="zh-CN" dirty="0"/>
              <a:t>Related Work</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Autofit/>
          </a:bodyPr>
          <a:lstStyle/>
          <a:p>
            <a:r>
              <a:rPr lang="zh-CN" altLang="en-US" sz="2800" dirty="0">
                <a:latin typeface="Arial" panose="020B0604020202020204" pitchFamily="34" charset="0"/>
              </a:rPr>
              <a:t>大量的工作致力于研究利用数据挖掘和机器学习技术的恶意软件，这些工作限制了对恶意载荷行为的分析</a:t>
            </a:r>
            <a:endParaRPr lang="en-US" altLang="zh-CN" sz="2800" dirty="0">
              <a:latin typeface="Arial" panose="020B0604020202020204" pitchFamily="34" charset="0"/>
            </a:endParaRPr>
          </a:p>
          <a:p>
            <a:pPr lvl="1"/>
            <a:r>
              <a:rPr lang="zh-CN" altLang="en-US" sz="2800" i="0" dirty="0">
                <a:latin typeface="Arial" panose="020B0604020202020204" pitchFamily="34" charset="0"/>
              </a:rPr>
              <a:t>针对 </a:t>
            </a:r>
            <a:r>
              <a:rPr lang="en-US" altLang="zh-CN" sz="2800" i="0" dirty="0">
                <a:latin typeface="Arial" panose="020B0604020202020204" pitchFamily="34" charset="0"/>
              </a:rPr>
              <a:t>Windows </a:t>
            </a:r>
            <a:r>
              <a:rPr lang="zh-CN" altLang="en-US" sz="2800" i="0" dirty="0">
                <a:latin typeface="Arial" panose="020B0604020202020204" pitchFamily="34" charset="0"/>
              </a:rPr>
              <a:t>的恶意软件</a:t>
            </a:r>
            <a:endParaRPr lang="en-US" altLang="zh-CN" sz="2800" i="0" dirty="0">
              <a:latin typeface="Arial" panose="020B0604020202020204" pitchFamily="34" charset="0"/>
            </a:endParaRPr>
          </a:p>
          <a:p>
            <a:pPr lvl="1"/>
            <a:r>
              <a:rPr lang="zh-CN" altLang="en-US" sz="2800" i="0" dirty="0">
                <a:latin typeface="Arial" panose="020B0604020202020204" pitchFamily="34" charset="0"/>
              </a:rPr>
              <a:t>针对 </a:t>
            </a:r>
            <a:r>
              <a:rPr lang="en-US" altLang="zh-CN" sz="2800" i="0" dirty="0">
                <a:latin typeface="Arial" panose="020B0604020202020204" pitchFamily="34" charset="0"/>
              </a:rPr>
              <a:t>Android </a:t>
            </a:r>
            <a:r>
              <a:rPr lang="zh-CN" altLang="en-US" sz="2800" i="0" dirty="0">
                <a:latin typeface="Arial" panose="020B0604020202020204" pitchFamily="34" charset="0"/>
              </a:rPr>
              <a:t>的恶意软件</a:t>
            </a:r>
            <a:endParaRPr lang="en-US" altLang="zh-CN" sz="2800" i="0" dirty="0">
              <a:latin typeface="Arial" panose="020B0604020202020204" pitchFamily="34" charset="0"/>
            </a:endParaRPr>
          </a:p>
          <a:p>
            <a:r>
              <a:rPr lang="zh-CN" altLang="en-US" sz="2800" dirty="0">
                <a:latin typeface="Arial" panose="020B0604020202020204" pitchFamily="34" charset="0"/>
              </a:rPr>
              <a:t>在 </a:t>
            </a:r>
            <a:r>
              <a:rPr lang="en-US" altLang="zh-CN" sz="2800" dirty="0">
                <a:latin typeface="Arial" panose="020B0604020202020204" pitchFamily="34" charset="0"/>
              </a:rPr>
              <a:t>Linux </a:t>
            </a:r>
            <a:r>
              <a:rPr lang="zh-CN" altLang="en-US" sz="2800" dirty="0">
                <a:latin typeface="Arial" panose="020B0604020202020204" pitchFamily="34" charset="0"/>
              </a:rPr>
              <a:t>领域：以往的研究工作未能深入了解基于</a:t>
            </a:r>
            <a:r>
              <a:rPr lang="en-US" altLang="zh-CN" sz="2800" dirty="0" err="1">
                <a:latin typeface="Arial" panose="020B0604020202020204" pitchFamily="34" charset="0"/>
              </a:rPr>
              <a:t>linux</a:t>
            </a:r>
            <a:r>
              <a:rPr lang="zh-CN" altLang="en-US" sz="2800" dirty="0">
                <a:latin typeface="Arial" panose="020B0604020202020204" pitchFamily="34" charset="0"/>
              </a:rPr>
              <a:t>的物联网设备的远程感染过程</a:t>
            </a:r>
            <a:endParaRPr lang="en-US" altLang="zh-CN" sz="2800" dirty="0">
              <a:latin typeface="Arial" panose="020B0604020202020204" pitchFamily="34" charset="0"/>
            </a:endParaRPr>
          </a:p>
          <a:p>
            <a:r>
              <a:rPr lang="zh-CN" altLang="en-US" sz="2800" dirty="0">
                <a:latin typeface="Arial" panose="020B0604020202020204" pitchFamily="34" charset="0"/>
              </a:rPr>
              <a:t>还有一些工作是开发检测物联网恶意软件的方法</a:t>
            </a:r>
            <a:endParaRPr lang="en-US" altLang="zh-CN" sz="2800" dirty="0">
              <a:latin typeface="Arial" panose="020B0604020202020204" pitchFamily="34" charset="0"/>
            </a:endParaRPr>
          </a:p>
        </p:txBody>
      </p:sp>
      <p:sp>
        <p:nvSpPr>
          <p:cNvPr id="5" name="灯片编号占位符 4">
            <a:extLst>
              <a:ext uri="{FF2B5EF4-FFF2-40B4-BE49-F238E27FC236}">
                <a16:creationId xmlns:a16="http://schemas.microsoft.com/office/drawing/2014/main" id="{287E386C-00BD-43F7-A163-7AF2F9E81375}"/>
              </a:ext>
            </a:extLst>
          </p:cNvPr>
          <p:cNvSpPr>
            <a:spLocks noGrp="1"/>
          </p:cNvSpPr>
          <p:nvPr>
            <p:ph type="sldNum" sz="quarter" idx="12"/>
          </p:nvPr>
        </p:nvSpPr>
        <p:spPr/>
        <p:txBody>
          <a:bodyPr/>
          <a:lstStyle/>
          <a:p>
            <a:fld id="{69E57DC2-970A-4B3E-BB1C-7A09969E49DF}" type="slidenum">
              <a:rPr lang="en-US" smtClean="0"/>
              <a:t>41</a:t>
            </a:fld>
            <a:endParaRPr lang="en-US" dirty="0"/>
          </a:p>
        </p:txBody>
      </p:sp>
    </p:spTree>
    <p:extLst>
      <p:ext uri="{BB962C8B-B14F-4D97-AF65-F5344CB8AC3E}">
        <p14:creationId xmlns:p14="http://schemas.microsoft.com/office/powerpoint/2010/main" val="1438395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Autofit/>
          </a:bodyPr>
          <a:lstStyle/>
          <a:p>
            <a:r>
              <a:rPr lang="zh-CN" altLang="en-US" sz="2800" dirty="0">
                <a:latin typeface="Times New Roman" panose="02020603050405020304" pitchFamily="18" charset="0"/>
                <a:cs typeface="Times New Roman" panose="02020603050405020304" pitchFamily="18" charset="0"/>
              </a:rPr>
              <a:t>提取了一个大规模的 </a:t>
            </a:r>
            <a:r>
              <a:rPr lang="en-US" altLang="zh-CN" sz="2800" dirty="0">
                <a:latin typeface="Times New Roman" panose="02020603050405020304" pitchFamily="18" charset="0"/>
                <a:cs typeface="Times New Roman" panose="02020603050405020304" pitchFamily="18" charset="0"/>
              </a:rPr>
              <a:t>shell </a:t>
            </a:r>
            <a:r>
              <a:rPr lang="zh-CN" altLang="en-US" sz="2800" dirty="0">
                <a:latin typeface="Times New Roman" panose="02020603050405020304" pitchFamily="18" charset="0"/>
                <a:cs typeface="Times New Roman" panose="02020603050405020304" pitchFamily="18" charset="0"/>
              </a:rPr>
              <a:t>命令数据集，对通过</a:t>
            </a:r>
            <a:r>
              <a:rPr lang="en-US" altLang="zh-CN" sz="2800" dirty="0">
                <a:latin typeface="Times New Roman" panose="02020603050405020304" pitchFamily="18" charset="0"/>
                <a:cs typeface="Times New Roman" panose="02020603050405020304" pitchFamily="18" charset="0"/>
              </a:rPr>
              <a:t>shell</a:t>
            </a:r>
            <a:r>
              <a:rPr lang="zh-CN" altLang="en-US" sz="2800" dirty="0">
                <a:latin typeface="Times New Roman" panose="02020603050405020304" pitchFamily="18" charset="0"/>
                <a:cs typeface="Times New Roman" panose="02020603050405020304" pitchFamily="18" charset="0"/>
              </a:rPr>
              <a:t>命令远程感染物联网恶意软件的特征进行了实证研究</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分享了我们的发现，并提出了一个</a:t>
            </a:r>
            <a:r>
              <a:rPr lang="en-US" altLang="zh-CN" sz="2800" dirty="0">
                <a:latin typeface="Times New Roman" panose="02020603050405020304" pitchFamily="18" charset="0"/>
                <a:cs typeface="Times New Roman" panose="02020603050405020304" pitchFamily="18" charset="0"/>
              </a:rPr>
              <a:t>shell</a:t>
            </a:r>
            <a:r>
              <a:rPr lang="zh-CN" altLang="en-US" sz="2800" dirty="0">
                <a:latin typeface="Times New Roman" panose="02020603050405020304" pitchFamily="18" charset="0"/>
                <a:cs typeface="Times New Roman" panose="02020603050405020304" pitchFamily="18" charset="0"/>
              </a:rPr>
              <a:t>命令分类，为未来物联网恶意软件早期检测的研究提供参考</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开发一种能够以高检出率检测正在进行的感染活动的感染检测器，证明了从我们的研究中获得的知识的有用性</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在世界各地部署的大量软件物联网设备和三种不同的真实物联网平台上评估了我们的探测器。结果表明，我们的感染检测器可以实现对野外远程感染的高检出率，同时对真实的物联网设备引入很少的性能开销和功能影响</a:t>
            </a:r>
            <a:endParaRPr lang="en-US" altLang="zh-CN" sz="280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42</a:t>
            </a:fld>
            <a:endParaRPr lang="en-US" dirty="0"/>
          </a:p>
        </p:txBody>
      </p:sp>
    </p:spTree>
    <p:extLst>
      <p:ext uri="{BB962C8B-B14F-4D97-AF65-F5344CB8AC3E}">
        <p14:creationId xmlns:p14="http://schemas.microsoft.com/office/powerpoint/2010/main" val="4253408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2680163" y="2342763"/>
            <a:ext cx="6831673" cy="1086237"/>
          </a:xfrm>
        </p:spPr>
        <p:txBody>
          <a:bodyPr>
            <a:noAutofit/>
          </a:bodyPr>
          <a:lstStyle/>
          <a:p>
            <a:r>
              <a:rPr kumimoji="1" lang="en-US" altLang="zh-CN" sz="4800" dirty="0"/>
              <a:t>Talk is Cheap.</a:t>
            </a:r>
          </a:p>
          <a:p>
            <a:r>
              <a:rPr kumimoji="1" lang="en-US" altLang="zh-CN" sz="4800" dirty="0"/>
              <a:t>Show Me the Code.</a:t>
            </a:r>
          </a:p>
        </p:txBody>
      </p:sp>
      <p:sp>
        <p:nvSpPr>
          <p:cNvPr id="4" name="灯片编号占位符 3">
            <a:extLst>
              <a:ext uri="{FF2B5EF4-FFF2-40B4-BE49-F238E27FC236}">
                <a16:creationId xmlns:a16="http://schemas.microsoft.com/office/drawing/2014/main" id="{23917B8E-1891-4DED-8D60-8A8E7BF90115}"/>
              </a:ext>
            </a:extLst>
          </p:cNvPr>
          <p:cNvSpPr>
            <a:spLocks noGrp="1"/>
          </p:cNvSpPr>
          <p:nvPr>
            <p:ph type="sldNum" sz="quarter" idx="12"/>
          </p:nvPr>
        </p:nvSpPr>
        <p:spPr/>
        <p:txBody>
          <a:bodyPr/>
          <a:lstStyle/>
          <a:p>
            <a:fld id="{69E57DC2-970A-4B3E-BB1C-7A09969E49DF}" type="slidenum">
              <a:rPr lang="en-US" smtClean="0"/>
              <a:pPr/>
              <a:t>43</a:t>
            </a:fld>
            <a:endParaRPr lang="en-US" dirty="0"/>
          </a:p>
        </p:txBody>
      </p:sp>
    </p:spTree>
    <p:extLst>
      <p:ext uri="{BB962C8B-B14F-4D97-AF65-F5344CB8AC3E}">
        <p14:creationId xmlns:p14="http://schemas.microsoft.com/office/powerpoint/2010/main" val="813937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RTFSC</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600" y="1638300"/>
            <a:ext cx="9872133" cy="3581400"/>
          </a:xfrm>
        </p:spPr>
        <p:txBody>
          <a:bodyPr>
            <a:normAutofit/>
          </a:bodyPr>
          <a:lstStyle/>
          <a:p>
            <a:r>
              <a:rPr kumimoji="1" lang="en-US" altLang="zh-CN" i="0" dirty="0">
                <a:latin typeface="Times New Roman" panose="02020603050405020304" pitchFamily="18" charset="0"/>
                <a:cs typeface="Times New Roman" panose="02020603050405020304" pitchFamily="18" charset="0"/>
                <a:hlinkClick r:id="rId3"/>
              </a:rPr>
              <a:t>https://github.com/botao21/IOTScope</a:t>
            </a:r>
            <a:endParaRPr kumimoji="1"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44</a:t>
            </a:fld>
            <a:endParaRPr lang="en-US" dirty="0"/>
          </a:p>
        </p:txBody>
      </p:sp>
    </p:spTree>
    <p:extLst>
      <p:ext uri="{BB962C8B-B14F-4D97-AF65-F5344CB8AC3E}">
        <p14:creationId xmlns:p14="http://schemas.microsoft.com/office/powerpoint/2010/main" val="31891975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2680163" y="2342763"/>
            <a:ext cx="6831673" cy="1086237"/>
          </a:xfrm>
        </p:spPr>
        <p:txBody>
          <a:bodyPr>
            <a:noAutofit/>
          </a:bodyPr>
          <a:lstStyle/>
          <a:p>
            <a:r>
              <a:rPr kumimoji="1" lang="en-US" altLang="zh-CN" sz="4800" dirty="0"/>
              <a:t>Thanks.</a:t>
            </a:r>
          </a:p>
        </p:txBody>
      </p:sp>
      <p:sp>
        <p:nvSpPr>
          <p:cNvPr id="4" name="灯片编号占位符 3">
            <a:extLst>
              <a:ext uri="{FF2B5EF4-FFF2-40B4-BE49-F238E27FC236}">
                <a16:creationId xmlns:a16="http://schemas.microsoft.com/office/drawing/2014/main" id="{23917B8E-1891-4DED-8D60-8A8E7BF90115}"/>
              </a:ext>
            </a:extLst>
          </p:cNvPr>
          <p:cNvSpPr>
            <a:spLocks noGrp="1"/>
          </p:cNvSpPr>
          <p:nvPr>
            <p:ph type="sldNum" sz="quarter" idx="12"/>
          </p:nvPr>
        </p:nvSpPr>
        <p:spPr/>
        <p:txBody>
          <a:bodyPr/>
          <a:lstStyle/>
          <a:p>
            <a:fld id="{69E57DC2-970A-4B3E-BB1C-7A09969E49DF}" type="slidenum">
              <a:rPr lang="en-US" smtClean="0"/>
              <a:pPr/>
              <a:t>45</a:t>
            </a:fld>
            <a:endParaRPr lang="en-US" dirty="0"/>
          </a:p>
        </p:txBody>
      </p:sp>
    </p:spTree>
    <p:extLst>
      <p:ext uri="{BB962C8B-B14F-4D97-AF65-F5344CB8AC3E}">
        <p14:creationId xmlns:p14="http://schemas.microsoft.com/office/powerpoint/2010/main" val="323440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sz="3200" dirty="0">
                <a:latin typeface="Times New Roman" panose="02020603050405020304" pitchFamily="18" charset="0"/>
                <a:cs typeface="Times New Roman" panose="02020603050405020304" pitchFamily="18" charset="0"/>
              </a:rPr>
              <a:t>四</a:t>
            </a:r>
            <a:r>
              <a:rPr kumimoji="1" lang="zh-CN" altLang="en-US" sz="3200" i="0" dirty="0">
                <a:latin typeface="Times New Roman" panose="02020603050405020304" pitchFamily="18" charset="0"/>
                <a:cs typeface="Times New Roman" panose="02020603050405020304" pitchFamily="18" charset="0"/>
              </a:rPr>
              <a:t>作：</a:t>
            </a:r>
            <a:r>
              <a:rPr lang="en-US" altLang="zh-CN" sz="3200" dirty="0" err="1">
                <a:latin typeface="Times New Roman" panose="02020603050405020304" pitchFamily="18" charset="0"/>
                <a:cs typeface="Times New Roman" panose="02020603050405020304" pitchFamily="18" charset="0"/>
              </a:rPr>
              <a:t>Hongxin</a:t>
            </a:r>
            <a:r>
              <a:rPr lang="en-US" altLang="zh-CN" sz="3200" dirty="0">
                <a:latin typeface="Times New Roman" panose="02020603050405020304" pitchFamily="18" charset="0"/>
                <a:cs typeface="Times New Roman" panose="02020603050405020304" pitchFamily="18" charset="0"/>
              </a:rPr>
              <a:t> Hu</a:t>
            </a:r>
          </a:p>
          <a:p>
            <a:pPr lvl="1"/>
            <a:r>
              <a:rPr lang="en-US" altLang="zh-CN" sz="3200" i="0" dirty="0">
                <a:latin typeface="Times New Roman" panose="02020603050405020304" pitchFamily="18" charset="0"/>
                <a:cs typeface="Times New Roman" panose="02020603050405020304" pitchFamily="18" charset="0"/>
                <a:hlinkClick r:id="rId2"/>
              </a:rPr>
              <a:t>https://www.researchgate.net/profile/Hongxin-Hu-3</a:t>
            </a:r>
          </a:p>
          <a:p>
            <a:pPr lvl="1"/>
            <a:r>
              <a:rPr lang="en-US" altLang="zh-CN" sz="3200" i="0" dirty="0">
                <a:latin typeface="Times New Roman" panose="02020603050405020304" pitchFamily="18" charset="0"/>
                <a:cs typeface="Times New Roman" panose="02020603050405020304" pitchFamily="18" charset="0"/>
                <a:hlinkClick r:id="rId2"/>
              </a:rPr>
              <a:t>https://cse.buffalo.edu/~hongxinh/</a:t>
            </a:r>
            <a:endParaRPr lang="en-US" altLang="zh-CN" sz="3200" i="0" dirty="0">
              <a:latin typeface="Times New Roman" panose="02020603050405020304" pitchFamily="18" charset="0"/>
              <a:cs typeface="Times New Roman" panose="02020603050405020304" pitchFamily="18" charset="0"/>
            </a:endParaRPr>
          </a:p>
          <a:p>
            <a:pPr lvl="1"/>
            <a:r>
              <a:rPr lang="en-US" altLang="zh-CN" sz="3200" i="0" dirty="0">
                <a:latin typeface="Times New Roman" panose="02020603050405020304" pitchFamily="18" charset="0"/>
                <a:cs typeface="Times New Roman" panose="02020603050405020304" pitchFamily="18" charset="0"/>
              </a:rPr>
              <a:t>172 </a:t>
            </a:r>
            <a:r>
              <a:rPr lang="zh-CN" altLang="en-US" sz="3200" i="0" dirty="0">
                <a:latin typeface="Times New Roman" panose="02020603050405020304" pitchFamily="18" charset="0"/>
                <a:cs typeface="Times New Roman" panose="02020603050405020304" pitchFamily="18" charset="0"/>
              </a:rPr>
              <a:t>篇</a:t>
            </a:r>
          </a:p>
        </p:txBody>
      </p:sp>
      <p:sp>
        <p:nvSpPr>
          <p:cNvPr id="5" name="灯片编号占位符 4">
            <a:extLst>
              <a:ext uri="{FF2B5EF4-FFF2-40B4-BE49-F238E27FC236}">
                <a16:creationId xmlns:a16="http://schemas.microsoft.com/office/drawing/2014/main" id="{1E8C0EF7-BFEB-4DDE-876C-4D3BB743460E}"/>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6" name="图片 5">
            <a:extLst>
              <a:ext uri="{FF2B5EF4-FFF2-40B4-BE49-F238E27FC236}">
                <a16:creationId xmlns:a16="http://schemas.microsoft.com/office/drawing/2014/main" id="{3300E3BA-D465-CA0F-F640-20B3C56FF42F}"/>
              </a:ext>
            </a:extLst>
          </p:cNvPr>
          <p:cNvPicPr>
            <a:picLocks noChangeAspect="1"/>
          </p:cNvPicPr>
          <p:nvPr/>
        </p:nvPicPr>
        <p:blipFill>
          <a:blip r:embed="rId3"/>
          <a:stretch>
            <a:fillRect/>
          </a:stretch>
        </p:blipFill>
        <p:spPr>
          <a:xfrm>
            <a:off x="6734176" y="-19050"/>
            <a:ext cx="3648075" cy="1943100"/>
          </a:xfrm>
          <a:prstGeom prst="rect">
            <a:avLst/>
          </a:prstGeom>
        </p:spPr>
      </p:pic>
      <p:pic>
        <p:nvPicPr>
          <p:cNvPr id="9" name="图片 8">
            <a:extLst>
              <a:ext uri="{FF2B5EF4-FFF2-40B4-BE49-F238E27FC236}">
                <a16:creationId xmlns:a16="http://schemas.microsoft.com/office/drawing/2014/main" id="{79DAEADF-E92C-0C24-43BA-D4491A48903B}"/>
              </a:ext>
            </a:extLst>
          </p:cNvPr>
          <p:cNvPicPr>
            <a:picLocks noChangeAspect="1"/>
          </p:cNvPicPr>
          <p:nvPr/>
        </p:nvPicPr>
        <p:blipFill>
          <a:blip r:embed="rId4"/>
          <a:stretch>
            <a:fillRect/>
          </a:stretch>
        </p:blipFill>
        <p:spPr>
          <a:xfrm>
            <a:off x="10382251" y="0"/>
            <a:ext cx="1809750" cy="2152650"/>
          </a:xfrm>
          <a:prstGeom prst="rect">
            <a:avLst/>
          </a:prstGeom>
        </p:spPr>
      </p:pic>
    </p:spTree>
    <p:extLst>
      <p:ext uri="{BB962C8B-B14F-4D97-AF65-F5344CB8AC3E}">
        <p14:creationId xmlns:p14="http://schemas.microsoft.com/office/powerpoint/2010/main" val="219184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sz="3200" i="0" dirty="0">
                <a:latin typeface="Times New Roman" panose="02020603050405020304" pitchFamily="18" charset="0"/>
                <a:cs typeface="Times New Roman" panose="02020603050405020304" pitchFamily="18" charset="0"/>
              </a:rPr>
              <a:t>五作：</a:t>
            </a:r>
            <a:r>
              <a:rPr lang="en-US" altLang="zh-CN" sz="3200" dirty="0">
                <a:latin typeface="Times New Roman" panose="02020603050405020304" pitchFamily="18" charset="0"/>
                <a:cs typeface="Times New Roman" panose="02020603050405020304" pitchFamily="18" charset="0"/>
              </a:rPr>
              <a:t>Long-Cheng</a:t>
            </a:r>
          </a:p>
          <a:p>
            <a:pPr lvl="1"/>
            <a:r>
              <a:rPr lang="en-US" altLang="zh-CN" sz="3200" i="0" dirty="0">
                <a:latin typeface="Times New Roman" panose="02020603050405020304" pitchFamily="18" charset="0"/>
                <a:cs typeface="Times New Roman" panose="02020603050405020304" pitchFamily="18" charset="0"/>
                <a:hlinkClick r:id="rId2"/>
              </a:rPr>
              <a:t>https://www.researchgate.net/profile/Long-Cheng-5</a:t>
            </a:r>
            <a:endParaRPr lang="en-US" altLang="zh-CN" sz="3200" i="0" dirty="0">
              <a:latin typeface="Times New Roman" panose="02020603050405020304" pitchFamily="18" charset="0"/>
              <a:cs typeface="Times New Roman" panose="02020603050405020304" pitchFamily="18" charset="0"/>
            </a:endParaRPr>
          </a:p>
          <a:p>
            <a:pPr lvl="1"/>
            <a:r>
              <a:rPr lang="en-US" altLang="zh-CN" sz="3200" i="0" dirty="0">
                <a:latin typeface="Times New Roman" panose="02020603050405020304" pitchFamily="18" charset="0"/>
                <a:cs typeface="Times New Roman" panose="02020603050405020304" pitchFamily="18" charset="0"/>
              </a:rPr>
              <a:t>98 </a:t>
            </a:r>
            <a:r>
              <a:rPr lang="zh-CN" altLang="en-US" sz="3200" i="0" dirty="0">
                <a:latin typeface="Times New Roman" panose="02020603050405020304" pitchFamily="18" charset="0"/>
                <a:cs typeface="Times New Roman" panose="02020603050405020304" pitchFamily="18" charset="0"/>
              </a:rPr>
              <a:t>篇</a:t>
            </a:r>
          </a:p>
        </p:txBody>
      </p:sp>
      <p:sp>
        <p:nvSpPr>
          <p:cNvPr id="5" name="灯片编号占位符 4">
            <a:extLst>
              <a:ext uri="{FF2B5EF4-FFF2-40B4-BE49-F238E27FC236}">
                <a16:creationId xmlns:a16="http://schemas.microsoft.com/office/drawing/2014/main" id="{1E8C0EF7-BFEB-4DDE-876C-4D3BB743460E}"/>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6" name="图片 5">
            <a:extLst>
              <a:ext uri="{FF2B5EF4-FFF2-40B4-BE49-F238E27FC236}">
                <a16:creationId xmlns:a16="http://schemas.microsoft.com/office/drawing/2014/main" id="{3455F401-B317-38CA-A705-9A2A72C99982}"/>
              </a:ext>
            </a:extLst>
          </p:cNvPr>
          <p:cNvPicPr>
            <a:picLocks noChangeAspect="1"/>
          </p:cNvPicPr>
          <p:nvPr/>
        </p:nvPicPr>
        <p:blipFill>
          <a:blip r:embed="rId3"/>
          <a:stretch>
            <a:fillRect/>
          </a:stretch>
        </p:blipFill>
        <p:spPr>
          <a:xfrm>
            <a:off x="7858125" y="0"/>
            <a:ext cx="4333875" cy="2162175"/>
          </a:xfrm>
          <a:prstGeom prst="rect">
            <a:avLst/>
          </a:prstGeom>
        </p:spPr>
      </p:pic>
    </p:spTree>
    <p:extLst>
      <p:ext uri="{BB962C8B-B14F-4D97-AF65-F5344CB8AC3E}">
        <p14:creationId xmlns:p14="http://schemas.microsoft.com/office/powerpoint/2010/main" val="93586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sz="3200" i="0" dirty="0">
                <a:latin typeface="Times New Roman" panose="02020603050405020304" pitchFamily="18" charset="0"/>
                <a:cs typeface="Times New Roman" panose="02020603050405020304" pitchFamily="18" charset="0"/>
              </a:rPr>
              <a:t>六作：</a:t>
            </a:r>
            <a:r>
              <a:rPr lang="en-US" altLang="zh-CN" sz="3200" dirty="0" err="1">
                <a:latin typeface="Times New Roman" panose="02020603050405020304" pitchFamily="18" charset="0"/>
                <a:cs typeface="Times New Roman" panose="02020603050405020304" pitchFamily="18" charset="0"/>
              </a:rPr>
              <a:t>Guofei</a:t>
            </a:r>
            <a:r>
              <a:rPr lang="en-US" altLang="zh-CN" sz="3200" dirty="0">
                <a:latin typeface="Times New Roman" panose="02020603050405020304" pitchFamily="18" charset="0"/>
                <a:cs typeface="Times New Roman" panose="02020603050405020304" pitchFamily="18" charset="0"/>
              </a:rPr>
              <a:t>-Gu</a:t>
            </a:r>
          </a:p>
          <a:p>
            <a:pPr lvl="1"/>
            <a:r>
              <a:rPr lang="en-US" altLang="zh-CN" sz="3200" i="0" dirty="0">
                <a:latin typeface="Times New Roman" panose="02020603050405020304" pitchFamily="18" charset="0"/>
                <a:cs typeface="Times New Roman" panose="02020603050405020304" pitchFamily="18" charset="0"/>
                <a:hlinkClick r:id="rId2"/>
              </a:rPr>
              <a:t>https://www.researchgate.net/scientific-contributions/Guofei-Gu-11417607</a:t>
            </a:r>
            <a:endParaRPr lang="en-US" altLang="zh-CN" sz="3200" i="0" dirty="0">
              <a:latin typeface="Times New Roman" panose="02020603050405020304" pitchFamily="18" charset="0"/>
              <a:cs typeface="Times New Roman" panose="02020603050405020304" pitchFamily="18" charset="0"/>
            </a:endParaRPr>
          </a:p>
          <a:p>
            <a:pPr lvl="1"/>
            <a:r>
              <a:rPr lang="en-US" altLang="zh-CN" sz="3200" i="0" dirty="0">
                <a:latin typeface="Times New Roman" panose="02020603050405020304" pitchFamily="18" charset="0"/>
                <a:cs typeface="Times New Roman" panose="02020603050405020304" pitchFamily="18" charset="0"/>
                <a:hlinkClick r:id="rId3"/>
              </a:rPr>
              <a:t>https://engineering.tamu.edu/cse/profiles/guofei.html</a:t>
            </a:r>
            <a:endParaRPr lang="en-US" altLang="zh-CN" sz="3200" i="0" dirty="0">
              <a:latin typeface="Times New Roman" panose="02020603050405020304" pitchFamily="18" charset="0"/>
              <a:cs typeface="Times New Roman" panose="02020603050405020304" pitchFamily="18" charset="0"/>
            </a:endParaRPr>
          </a:p>
          <a:p>
            <a:pPr lvl="1"/>
            <a:r>
              <a:rPr lang="en-US" altLang="zh-CN" sz="3200" i="0" dirty="0">
                <a:latin typeface="Times New Roman" panose="02020603050405020304" pitchFamily="18" charset="0"/>
                <a:cs typeface="Times New Roman" panose="02020603050405020304" pitchFamily="18" charset="0"/>
              </a:rPr>
              <a:t>121 </a:t>
            </a:r>
            <a:r>
              <a:rPr lang="zh-CN" altLang="en-US" sz="3200" i="0" dirty="0">
                <a:latin typeface="Times New Roman" panose="02020603050405020304" pitchFamily="18" charset="0"/>
                <a:cs typeface="Times New Roman" panose="02020603050405020304" pitchFamily="18" charset="0"/>
              </a:rPr>
              <a:t>篇</a:t>
            </a:r>
          </a:p>
        </p:txBody>
      </p:sp>
      <p:sp>
        <p:nvSpPr>
          <p:cNvPr id="5" name="灯片编号占位符 4">
            <a:extLst>
              <a:ext uri="{FF2B5EF4-FFF2-40B4-BE49-F238E27FC236}">
                <a16:creationId xmlns:a16="http://schemas.microsoft.com/office/drawing/2014/main" id="{1E8C0EF7-BFEB-4DDE-876C-4D3BB743460E}"/>
              </a:ext>
            </a:extLst>
          </p:cNvPr>
          <p:cNvSpPr>
            <a:spLocks noGrp="1"/>
          </p:cNvSpPr>
          <p:nvPr>
            <p:ph type="sldNum" sz="quarter" idx="12"/>
          </p:nvPr>
        </p:nvSpPr>
        <p:spPr/>
        <p:txBody>
          <a:bodyPr/>
          <a:lstStyle/>
          <a:p>
            <a:fld id="{69E57DC2-970A-4B3E-BB1C-7A09969E49DF}" type="slidenum">
              <a:rPr lang="en-US" smtClean="0"/>
              <a:t>7</a:t>
            </a:fld>
            <a:endParaRPr lang="en-US" dirty="0"/>
          </a:p>
        </p:txBody>
      </p:sp>
      <p:pic>
        <p:nvPicPr>
          <p:cNvPr id="6" name="图片 5">
            <a:extLst>
              <a:ext uri="{FF2B5EF4-FFF2-40B4-BE49-F238E27FC236}">
                <a16:creationId xmlns:a16="http://schemas.microsoft.com/office/drawing/2014/main" id="{D1A88B98-DADF-E2BC-2A59-3022BA2E6D9E}"/>
              </a:ext>
            </a:extLst>
          </p:cNvPr>
          <p:cNvPicPr>
            <a:picLocks noChangeAspect="1"/>
          </p:cNvPicPr>
          <p:nvPr/>
        </p:nvPicPr>
        <p:blipFill>
          <a:blip r:embed="rId4"/>
          <a:stretch>
            <a:fillRect/>
          </a:stretch>
        </p:blipFill>
        <p:spPr>
          <a:xfrm>
            <a:off x="6267450" y="0"/>
            <a:ext cx="3743325" cy="1285875"/>
          </a:xfrm>
          <a:prstGeom prst="rect">
            <a:avLst/>
          </a:prstGeom>
        </p:spPr>
      </p:pic>
      <p:pic>
        <p:nvPicPr>
          <p:cNvPr id="8" name="图片 7">
            <a:extLst>
              <a:ext uri="{FF2B5EF4-FFF2-40B4-BE49-F238E27FC236}">
                <a16:creationId xmlns:a16="http://schemas.microsoft.com/office/drawing/2014/main" id="{6B5A9125-02E0-1D9E-45A5-8439D7C91283}"/>
              </a:ext>
            </a:extLst>
          </p:cNvPr>
          <p:cNvPicPr>
            <a:picLocks noChangeAspect="1"/>
          </p:cNvPicPr>
          <p:nvPr/>
        </p:nvPicPr>
        <p:blipFill>
          <a:blip r:embed="rId5"/>
          <a:stretch>
            <a:fillRect/>
          </a:stretch>
        </p:blipFill>
        <p:spPr>
          <a:xfrm>
            <a:off x="10010775" y="0"/>
            <a:ext cx="2181225" cy="2857500"/>
          </a:xfrm>
          <a:prstGeom prst="rect">
            <a:avLst/>
          </a:prstGeom>
        </p:spPr>
      </p:pic>
    </p:spTree>
    <p:extLst>
      <p:ext uri="{BB962C8B-B14F-4D97-AF65-F5344CB8AC3E}">
        <p14:creationId xmlns:p14="http://schemas.microsoft.com/office/powerpoint/2010/main" val="89124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sz="3200" i="0" dirty="0">
                <a:latin typeface="Times New Roman" panose="02020603050405020304" pitchFamily="18" charset="0"/>
                <a:cs typeface="Times New Roman" panose="02020603050405020304" pitchFamily="18" charset="0"/>
              </a:rPr>
              <a:t>七作：</a:t>
            </a:r>
            <a:r>
              <a:rPr lang="en-US" altLang="zh-CN" sz="3200" dirty="0" err="1">
                <a:latin typeface="Times New Roman" panose="02020603050405020304" pitchFamily="18" charset="0"/>
                <a:cs typeface="Times New Roman" panose="02020603050405020304" pitchFamily="18" charset="0"/>
              </a:rPr>
              <a:t>Ziming</a:t>
            </a:r>
            <a:r>
              <a:rPr lang="en-US" altLang="zh-CN" sz="3200" dirty="0">
                <a:latin typeface="Times New Roman" panose="02020603050405020304" pitchFamily="18" charset="0"/>
                <a:cs typeface="Times New Roman" panose="02020603050405020304" pitchFamily="18" charset="0"/>
              </a:rPr>
              <a:t> Zhao</a:t>
            </a:r>
          </a:p>
          <a:p>
            <a:pPr lvl="1"/>
            <a:r>
              <a:rPr lang="en-US" altLang="zh-CN" sz="3200" i="0" dirty="0">
                <a:latin typeface="Times New Roman" panose="02020603050405020304" pitchFamily="18" charset="0"/>
                <a:cs typeface="Times New Roman" panose="02020603050405020304" pitchFamily="18" charset="0"/>
                <a:hlinkClick r:id="rId2"/>
              </a:rPr>
              <a:t>https://engineering.buffalo.edu/computer-science-engineering/people/faculty-directory.host.html/content/shared/engineering/computer-science-engineering/profiles/faculty/zhao-ziming.html</a:t>
            </a:r>
            <a:endParaRPr lang="en-US" altLang="zh-CN" sz="3200"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1E8C0EF7-BFEB-4DDE-876C-4D3BB743460E}"/>
              </a:ext>
            </a:extLst>
          </p:cNvPr>
          <p:cNvSpPr>
            <a:spLocks noGrp="1"/>
          </p:cNvSpPr>
          <p:nvPr>
            <p:ph type="sldNum" sz="quarter" idx="12"/>
          </p:nvPr>
        </p:nvSpPr>
        <p:spPr/>
        <p:txBody>
          <a:bodyPr/>
          <a:lstStyle/>
          <a:p>
            <a:fld id="{69E57DC2-970A-4B3E-BB1C-7A09969E49DF}" type="slidenum">
              <a:rPr lang="en-US" smtClean="0"/>
              <a:t>8</a:t>
            </a:fld>
            <a:endParaRPr lang="en-US" dirty="0"/>
          </a:p>
        </p:txBody>
      </p:sp>
      <p:pic>
        <p:nvPicPr>
          <p:cNvPr id="6" name="图片 5">
            <a:extLst>
              <a:ext uri="{FF2B5EF4-FFF2-40B4-BE49-F238E27FC236}">
                <a16:creationId xmlns:a16="http://schemas.microsoft.com/office/drawing/2014/main" id="{AD291EFE-E48F-3BD4-1323-B835F2632EDD}"/>
              </a:ext>
            </a:extLst>
          </p:cNvPr>
          <p:cNvPicPr>
            <a:picLocks noChangeAspect="1"/>
          </p:cNvPicPr>
          <p:nvPr/>
        </p:nvPicPr>
        <p:blipFill>
          <a:blip r:embed="rId3"/>
          <a:stretch>
            <a:fillRect/>
          </a:stretch>
        </p:blipFill>
        <p:spPr>
          <a:xfrm>
            <a:off x="7772400" y="0"/>
            <a:ext cx="4419600" cy="1933575"/>
          </a:xfrm>
          <a:prstGeom prst="rect">
            <a:avLst/>
          </a:prstGeom>
        </p:spPr>
      </p:pic>
    </p:spTree>
    <p:extLst>
      <p:ext uri="{BB962C8B-B14F-4D97-AF65-F5344CB8AC3E}">
        <p14:creationId xmlns:p14="http://schemas.microsoft.com/office/powerpoint/2010/main" val="4234850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Abstract</a:t>
            </a:r>
            <a:endParaRPr kumimoji="1" lang="zh-CN" altLang="en-US" dirty="0"/>
          </a:p>
        </p:txBody>
      </p:sp>
      <p:sp>
        <p:nvSpPr>
          <p:cNvPr id="8" name="内容占位符 7">
            <a:extLst>
              <a:ext uri="{FF2B5EF4-FFF2-40B4-BE49-F238E27FC236}">
                <a16:creationId xmlns:a16="http://schemas.microsoft.com/office/drawing/2014/main" id="{CF31D29D-7A03-4551-80D4-2AF66F5D5BB8}"/>
              </a:ext>
            </a:extLst>
          </p:cNvPr>
          <p:cNvSpPr>
            <a:spLocks noGrp="1"/>
          </p:cNvSpPr>
          <p:nvPr>
            <p:ph idx="1"/>
          </p:nvPr>
        </p:nvSpPr>
        <p:spPr>
          <a:xfrm>
            <a:off x="1391055" y="1727975"/>
            <a:ext cx="9601200" cy="2661932"/>
          </a:xfrm>
        </p:spPr>
        <p:txBody>
          <a:bodyPr>
            <a:noAutofit/>
          </a:bodyPr>
          <a:lstStyle/>
          <a:p>
            <a:r>
              <a:rPr lang="zh-CN" altLang="en-US" sz="2800" dirty="0">
                <a:latin typeface="+mn-ea"/>
              </a:rPr>
              <a:t>基于 </a:t>
            </a:r>
            <a:r>
              <a:rPr lang="en-US" altLang="zh-CN" sz="2800" dirty="0" err="1">
                <a:latin typeface="+mn-ea"/>
              </a:rPr>
              <a:t>linux</a:t>
            </a:r>
            <a:r>
              <a:rPr lang="en-US" altLang="zh-CN" sz="2800" dirty="0">
                <a:latin typeface="+mn-ea"/>
              </a:rPr>
              <a:t> </a:t>
            </a:r>
            <a:r>
              <a:rPr lang="zh-CN" altLang="en-US" sz="2800" dirty="0">
                <a:latin typeface="+mn-ea"/>
              </a:rPr>
              <a:t>的物联网（</a:t>
            </a:r>
            <a:r>
              <a:rPr lang="en-US" altLang="zh-CN" sz="2800" dirty="0">
                <a:latin typeface="+mn-ea"/>
              </a:rPr>
              <a:t>IoT</a:t>
            </a:r>
            <a:r>
              <a:rPr lang="zh-CN" altLang="en-US" sz="2800" dirty="0">
                <a:latin typeface="+mn-ea"/>
              </a:rPr>
              <a:t>）设备已成为攻击者的理想目标</a:t>
            </a:r>
            <a:endParaRPr lang="en-US" altLang="zh-CN" sz="2800" dirty="0">
              <a:latin typeface="+mn-ea"/>
            </a:endParaRPr>
          </a:p>
          <a:p>
            <a:r>
              <a:rPr lang="zh-CN" altLang="en-US" sz="2800" dirty="0">
                <a:latin typeface="+mn-ea"/>
              </a:rPr>
              <a:t>由于预算限制和这些设备上的大量漏洞，保护它们免受攻击是非常具有挑战性的</a:t>
            </a:r>
            <a:endParaRPr lang="en-US" altLang="zh-CN" sz="2800" dirty="0">
              <a:latin typeface="+mn-ea"/>
            </a:endParaRPr>
          </a:p>
          <a:p>
            <a:r>
              <a:rPr lang="zh-CN" altLang="en-US" sz="2800" dirty="0">
                <a:latin typeface="+mn-ea"/>
              </a:rPr>
              <a:t>因此，了解并检测物联网恶意软件的远程感染，对于减轻物联网恶意软件造成的损害和经济损失至关重要</a:t>
            </a:r>
            <a:endParaRPr lang="en-US" altLang="zh-CN" sz="2800" dirty="0">
              <a:latin typeface="+mn-ea"/>
            </a:endParaRPr>
          </a:p>
          <a:p>
            <a:r>
              <a:rPr lang="zh-CN" altLang="en-US" sz="2800" dirty="0">
                <a:latin typeface="+mn-ea"/>
              </a:rPr>
              <a:t>我们共享数据集中发现的</a:t>
            </a:r>
            <a:r>
              <a:rPr lang="en-US" altLang="zh-CN" sz="2800" dirty="0">
                <a:latin typeface="+mn-ea"/>
              </a:rPr>
              <a:t>shell</a:t>
            </a:r>
            <a:r>
              <a:rPr lang="zh-CN" altLang="en-US" sz="2800" dirty="0">
                <a:latin typeface="+mn-ea"/>
              </a:rPr>
              <a:t>命令的详细统计数据，突出显示通过这些命令执行的恶意行为</a:t>
            </a:r>
            <a:endParaRPr lang="en-US" altLang="zh-CN" sz="2800" dirty="0">
              <a:latin typeface="+mn-ea"/>
            </a:endParaRPr>
          </a:p>
          <a:p>
            <a:r>
              <a:rPr lang="zh-CN" altLang="en-US" sz="2800" dirty="0">
                <a:latin typeface="+mn-ea"/>
              </a:rPr>
              <a:t>开发了一种基于感染能力来检测持续远程感染活动的方法。评估表明，我们的检测方法可以实现</a:t>
            </a:r>
            <a:r>
              <a:rPr lang="en-US" altLang="zh-CN" sz="2800" dirty="0">
                <a:latin typeface="+mn-ea"/>
              </a:rPr>
              <a:t>99.22%</a:t>
            </a:r>
            <a:r>
              <a:rPr lang="zh-CN" altLang="en-US" sz="2800" dirty="0">
                <a:latin typeface="+mn-ea"/>
              </a:rPr>
              <a:t>的野外远程感染的检出率，并引入较小的性能开销</a:t>
            </a:r>
            <a:endParaRPr lang="en-US" altLang="zh-CN" sz="2800" dirty="0">
              <a:latin typeface="+mn-ea"/>
            </a:endParaRPr>
          </a:p>
        </p:txBody>
      </p:sp>
      <p:sp>
        <p:nvSpPr>
          <p:cNvPr id="4" name="灯片编号占位符 3">
            <a:extLst>
              <a:ext uri="{FF2B5EF4-FFF2-40B4-BE49-F238E27FC236}">
                <a16:creationId xmlns:a16="http://schemas.microsoft.com/office/drawing/2014/main" id="{63A2C3B5-DE82-443C-B4E9-DCD11773EAFC}"/>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2644540044"/>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剪切</Template>
  <TotalTime>52488</TotalTime>
  <Words>10327</Words>
  <Application>Microsoft Office PowerPoint</Application>
  <PresentationFormat>宽屏</PresentationFormat>
  <Paragraphs>398</Paragraphs>
  <Slides>45</Slides>
  <Notes>36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等线</vt:lpstr>
      <vt:lpstr>华文楷体</vt:lpstr>
      <vt:lpstr>Arial</vt:lpstr>
      <vt:lpstr>Cambria Math</vt:lpstr>
      <vt:lpstr>Franklin Gothic Book</vt:lpstr>
      <vt:lpstr>Times New Roman</vt:lpstr>
      <vt:lpstr>剪切</vt:lpstr>
      <vt:lpstr>PowerPoint 演示文稿</vt:lpstr>
      <vt:lpstr>Author</vt:lpstr>
      <vt:lpstr>Author</vt:lpstr>
      <vt:lpstr>Author</vt:lpstr>
      <vt:lpstr>Author</vt:lpstr>
      <vt:lpstr>Author</vt:lpstr>
      <vt:lpstr>Author</vt:lpstr>
      <vt:lpstr>Author</vt:lpstr>
      <vt:lpstr>Abstract</vt:lpstr>
      <vt:lpstr>Background</vt:lpstr>
      <vt:lpstr>Previous Work</vt:lpstr>
      <vt:lpstr>Previous Work</vt:lpstr>
      <vt:lpstr>Contribution</vt:lpstr>
      <vt:lpstr>3 UNDERSTANDING REMOTE INFECTION</vt:lpstr>
      <vt:lpstr>3.1 Identifying Infection Process</vt:lpstr>
      <vt:lpstr>3.1 Identifying Infection Process</vt:lpstr>
      <vt:lpstr>3.2 Data Collection</vt:lpstr>
      <vt:lpstr>3.3 Data Analysis</vt:lpstr>
      <vt:lpstr>3.3 Data Analysis</vt:lpstr>
      <vt:lpstr>3.4 Analysis Results</vt:lpstr>
      <vt:lpstr>3.4 Analysis Results</vt:lpstr>
      <vt:lpstr>3.4 Analysis Results</vt:lpstr>
      <vt:lpstr>3.4 Analysis Results</vt:lpstr>
      <vt:lpstr>3.4 Analysis Results</vt:lpstr>
      <vt:lpstr>4 DETECTING REMOTE INFECTION</vt:lpstr>
      <vt:lpstr>4.1 Model Development</vt:lpstr>
      <vt:lpstr>4.1 Model Development</vt:lpstr>
      <vt:lpstr>4.1 Model Development</vt:lpstr>
      <vt:lpstr>4.2 Detector Implementation</vt:lpstr>
      <vt:lpstr>4.2 Detector Implementation</vt:lpstr>
      <vt:lpstr>4.3 Evaluation</vt:lpstr>
      <vt:lpstr>4.3 Evaluation</vt:lpstr>
      <vt:lpstr>4.3 Evaluation</vt:lpstr>
      <vt:lpstr>4.3 Performance and Functional Impacts on Real Devices</vt:lpstr>
      <vt:lpstr>4.3 Performance and Functional Impacts on Real Devices</vt:lpstr>
      <vt:lpstr>4.3 Performance and Functional Impacts on Real Devices</vt:lpstr>
      <vt:lpstr>4.4 Evasion Analysis</vt:lpstr>
      <vt:lpstr>4.4 Evasion Analysis</vt:lpstr>
      <vt:lpstr>4.4 Evasion Analysis</vt:lpstr>
      <vt:lpstr>Discussion - Future Work</vt:lpstr>
      <vt:lpstr>Related Work</vt:lpstr>
      <vt:lpstr>Conclusion</vt:lpstr>
      <vt:lpstr>PowerPoint 演示文稿</vt:lpstr>
      <vt:lpstr>RTFSC</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221</cp:lastModifiedBy>
  <cp:revision>520</cp:revision>
  <dcterms:created xsi:type="dcterms:W3CDTF">2021-09-16T02:06:53Z</dcterms:created>
  <dcterms:modified xsi:type="dcterms:W3CDTF">2022-06-20T09:47:59Z</dcterms:modified>
</cp:coreProperties>
</file>