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90" r:id="rId3"/>
    <p:sldId id="257" r:id="rId4"/>
    <p:sldId id="258" r:id="rId5"/>
    <p:sldId id="260" r:id="rId6"/>
    <p:sldId id="291" r:id="rId7"/>
    <p:sldId id="268" r:id="rId8"/>
    <p:sldId id="310" r:id="rId9"/>
    <p:sldId id="311" r:id="rId10"/>
    <p:sldId id="337" r:id="rId11"/>
    <p:sldId id="312" r:id="rId12"/>
    <p:sldId id="313" r:id="rId13"/>
    <p:sldId id="314" r:id="rId14"/>
    <p:sldId id="315" r:id="rId15"/>
    <p:sldId id="321" r:id="rId16"/>
    <p:sldId id="316" r:id="rId17"/>
    <p:sldId id="320" r:id="rId18"/>
    <p:sldId id="322" r:id="rId19"/>
    <p:sldId id="317" r:id="rId20"/>
    <p:sldId id="318" r:id="rId21"/>
    <p:sldId id="326" r:id="rId22"/>
    <p:sldId id="325" r:id="rId23"/>
    <p:sldId id="327" r:id="rId24"/>
    <p:sldId id="328" r:id="rId25"/>
    <p:sldId id="329" r:id="rId26"/>
    <p:sldId id="330" r:id="rId27"/>
    <p:sldId id="332" r:id="rId28"/>
    <p:sldId id="333" r:id="rId29"/>
    <p:sldId id="331" r:id="rId30"/>
    <p:sldId id="289" r:id="rId31"/>
    <p:sldId id="335" r:id="rId32"/>
    <p:sldId id="336"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67" autoAdjust="0"/>
  </p:normalViewPr>
  <p:slideViewPr>
    <p:cSldViewPr snapToGrid="0">
      <p:cViewPr varScale="1">
        <p:scale>
          <a:sx n="86" d="100"/>
          <a:sy n="86" d="100"/>
        </p:scale>
        <p:origin x="973"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3745B-38E8-46CC-A2C9-B93D3CCD1552}" type="datetimeFigureOut">
              <a:rPr lang="zh-CN" altLang="en-US" smtClean="0"/>
              <a:t>2022/8/19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53C63-3AE3-4A16-B9A6-94ACC12C67C3}" type="slidenum">
              <a:rPr lang="zh-CN" altLang="en-US" smtClean="0"/>
              <a:t>‹#›</a:t>
            </a:fld>
            <a:endParaRPr lang="zh-CN" altLang="en-US"/>
          </a:p>
        </p:txBody>
      </p:sp>
    </p:spTree>
    <p:extLst>
      <p:ext uri="{BB962C8B-B14F-4D97-AF65-F5344CB8AC3E}">
        <p14:creationId xmlns:p14="http://schemas.microsoft.com/office/powerpoint/2010/main" val="478318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A1C6ADD-2022-445D-8CDA-CB8A4B05C786}" type="datetimeFigureOut">
              <a:rPr lang="zh-CN" altLang="en-US" smtClean="0"/>
              <a:t>2022/8/19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B50414-1891-4D8F-9785-395EB4A2A306}" type="slidenum">
              <a:rPr lang="zh-CN" altLang="en-US" smtClean="0"/>
              <a:t>‹#›</a:t>
            </a:fld>
            <a:endParaRPr lang="zh-CN" altLang="en-US"/>
          </a:p>
        </p:txBody>
      </p:sp>
    </p:spTree>
    <p:extLst>
      <p:ext uri="{BB962C8B-B14F-4D97-AF65-F5344CB8AC3E}">
        <p14:creationId xmlns:p14="http://schemas.microsoft.com/office/powerpoint/2010/main" val="317322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A1C6ADD-2022-445D-8CDA-CB8A4B05C786}" type="datetimeFigureOut">
              <a:rPr lang="zh-CN" altLang="en-US" smtClean="0"/>
              <a:t>2022/8/19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B50414-1891-4D8F-9785-395EB4A2A306}" type="slidenum">
              <a:rPr lang="zh-CN" altLang="en-US" smtClean="0"/>
              <a:t>‹#›</a:t>
            </a:fld>
            <a:endParaRPr lang="zh-CN" altLang="en-US"/>
          </a:p>
        </p:txBody>
      </p:sp>
    </p:spTree>
    <p:extLst>
      <p:ext uri="{BB962C8B-B14F-4D97-AF65-F5344CB8AC3E}">
        <p14:creationId xmlns:p14="http://schemas.microsoft.com/office/powerpoint/2010/main" val="1368848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A1C6ADD-2022-445D-8CDA-CB8A4B05C786}" type="datetimeFigureOut">
              <a:rPr lang="zh-CN" altLang="en-US" smtClean="0"/>
              <a:t>2022/8/19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B50414-1891-4D8F-9785-395EB4A2A306}" type="slidenum">
              <a:rPr lang="zh-CN" altLang="en-US" smtClean="0"/>
              <a:t>‹#›</a:t>
            </a:fld>
            <a:endParaRPr lang="zh-CN" altLang="en-US"/>
          </a:p>
        </p:txBody>
      </p:sp>
    </p:spTree>
    <p:extLst>
      <p:ext uri="{BB962C8B-B14F-4D97-AF65-F5344CB8AC3E}">
        <p14:creationId xmlns:p14="http://schemas.microsoft.com/office/powerpoint/2010/main" val="81031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A1C6ADD-2022-445D-8CDA-CB8A4B05C786}" type="datetimeFigureOut">
              <a:rPr lang="zh-CN" altLang="en-US" smtClean="0"/>
              <a:t>2022/8/19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B50414-1891-4D8F-9785-395EB4A2A306}" type="slidenum">
              <a:rPr lang="zh-CN" altLang="en-US" smtClean="0"/>
              <a:t>‹#›</a:t>
            </a:fld>
            <a:endParaRPr lang="zh-CN" altLang="en-US"/>
          </a:p>
        </p:txBody>
      </p:sp>
    </p:spTree>
    <p:extLst>
      <p:ext uri="{BB962C8B-B14F-4D97-AF65-F5344CB8AC3E}">
        <p14:creationId xmlns:p14="http://schemas.microsoft.com/office/powerpoint/2010/main" val="3598262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A1C6ADD-2022-445D-8CDA-CB8A4B05C786}" type="datetimeFigureOut">
              <a:rPr lang="zh-CN" altLang="en-US" smtClean="0"/>
              <a:t>2022/8/19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B50414-1891-4D8F-9785-395EB4A2A306}" type="slidenum">
              <a:rPr lang="zh-CN" altLang="en-US" smtClean="0"/>
              <a:t>‹#›</a:t>
            </a:fld>
            <a:endParaRPr lang="zh-CN" altLang="en-US"/>
          </a:p>
        </p:txBody>
      </p:sp>
    </p:spTree>
    <p:extLst>
      <p:ext uri="{BB962C8B-B14F-4D97-AF65-F5344CB8AC3E}">
        <p14:creationId xmlns:p14="http://schemas.microsoft.com/office/powerpoint/2010/main" val="3571617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A1C6ADD-2022-445D-8CDA-CB8A4B05C786}" type="datetimeFigureOut">
              <a:rPr lang="zh-CN" altLang="en-US" smtClean="0"/>
              <a:t>2022/8/19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B50414-1891-4D8F-9785-395EB4A2A306}" type="slidenum">
              <a:rPr lang="zh-CN" altLang="en-US" smtClean="0"/>
              <a:t>‹#›</a:t>
            </a:fld>
            <a:endParaRPr lang="zh-CN" altLang="en-US"/>
          </a:p>
        </p:txBody>
      </p:sp>
    </p:spTree>
    <p:extLst>
      <p:ext uri="{BB962C8B-B14F-4D97-AF65-F5344CB8AC3E}">
        <p14:creationId xmlns:p14="http://schemas.microsoft.com/office/powerpoint/2010/main" val="1200657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A1C6ADD-2022-445D-8CDA-CB8A4B05C786}" type="datetimeFigureOut">
              <a:rPr lang="zh-CN" altLang="en-US" smtClean="0"/>
              <a:t>2022/8/19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B50414-1891-4D8F-9785-395EB4A2A306}" type="slidenum">
              <a:rPr lang="zh-CN" altLang="en-US" smtClean="0"/>
              <a:t>‹#›</a:t>
            </a:fld>
            <a:endParaRPr lang="zh-CN" altLang="en-US"/>
          </a:p>
        </p:txBody>
      </p:sp>
    </p:spTree>
    <p:extLst>
      <p:ext uri="{BB962C8B-B14F-4D97-AF65-F5344CB8AC3E}">
        <p14:creationId xmlns:p14="http://schemas.microsoft.com/office/powerpoint/2010/main" val="790329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A1C6ADD-2022-445D-8CDA-CB8A4B05C786}" type="datetimeFigureOut">
              <a:rPr lang="zh-CN" altLang="en-US" smtClean="0"/>
              <a:t>2022/8/19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B50414-1891-4D8F-9785-395EB4A2A306}" type="slidenum">
              <a:rPr lang="zh-CN" altLang="en-US" smtClean="0"/>
              <a:t>‹#›</a:t>
            </a:fld>
            <a:endParaRPr lang="zh-CN" altLang="en-US"/>
          </a:p>
        </p:txBody>
      </p:sp>
    </p:spTree>
    <p:extLst>
      <p:ext uri="{BB962C8B-B14F-4D97-AF65-F5344CB8AC3E}">
        <p14:creationId xmlns:p14="http://schemas.microsoft.com/office/powerpoint/2010/main" val="151719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1C6ADD-2022-445D-8CDA-CB8A4B05C786}" type="datetimeFigureOut">
              <a:rPr lang="zh-CN" altLang="en-US" smtClean="0"/>
              <a:t>2022/8/19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B50414-1891-4D8F-9785-395EB4A2A306}" type="slidenum">
              <a:rPr lang="zh-CN" altLang="en-US" smtClean="0"/>
              <a:t>‹#›</a:t>
            </a:fld>
            <a:endParaRPr lang="zh-CN" altLang="en-US"/>
          </a:p>
        </p:txBody>
      </p:sp>
    </p:spTree>
    <p:extLst>
      <p:ext uri="{BB962C8B-B14F-4D97-AF65-F5344CB8AC3E}">
        <p14:creationId xmlns:p14="http://schemas.microsoft.com/office/powerpoint/2010/main" val="3727463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A1C6ADD-2022-445D-8CDA-CB8A4B05C786}" type="datetimeFigureOut">
              <a:rPr lang="zh-CN" altLang="en-US" smtClean="0"/>
              <a:t>2022/8/19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B50414-1891-4D8F-9785-395EB4A2A306}" type="slidenum">
              <a:rPr lang="zh-CN" altLang="en-US" smtClean="0"/>
              <a:t>‹#›</a:t>
            </a:fld>
            <a:endParaRPr lang="zh-CN" altLang="en-US"/>
          </a:p>
        </p:txBody>
      </p:sp>
    </p:spTree>
    <p:extLst>
      <p:ext uri="{BB962C8B-B14F-4D97-AF65-F5344CB8AC3E}">
        <p14:creationId xmlns:p14="http://schemas.microsoft.com/office/powerpoint/2010/main" val="2580597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A1C6ADD-2022-445D-8CDA-CB8A4B05C786}" type="datetimeFigureOut">
              <a:rPr lang="zh-CN" altLang="en-US" smtClean="0"/>
              <a:t>2022/8/19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B50414-1891-4D8F-9785-395EB4A2A306}" type="slidenum">
              <a:rPr lang="zh-CN" altLang="en-US" smtClean="0"/>
              <a:t>‹#›</a:t>
            </a:fld>
            <a:endParaRPr lang="zh-CN" altLang="en-US"/>
          </a:p>
        </p:txBody>
      </p:sp>
    </p:spTree>
    <p:extLst>
      <p:ext uri="{BB962C8B-B14F-4D97-AF65-F5344CB8AC3E}">
        <p14:creationId xmlns:p14="http://schemas.microsoft.com/office/powerpoint/2010/main" val="144573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C6ADD-2022-445D-8CDA-CB8A4B05C786}" type="datetimeFigureOut">
              <a:rPr lang="zh-CN" altLang="en-US" smtClean="0"/>
              <a:t>2022/8/19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50414-1891-4D8F-9785-395EB4A2A306}" type="slidenum">
              <a:rPr lang="zh-CN" altLang="en-US" smtClean="0"/>
              <a:t>‹#›</a:t>
            </a:fld>
            <a:endParaRPr lang="zh-CN" altLang="en-US"/>
          </a:p>
        </p:txBody>
      </p:sp>
    </p:spTree>
    <p:extLst>
      <p:ext uri="{BB962C8B-B14F-4D97-AF65-F5344CB8AC3E}">
        <p14:creationId xmlns:p14="http://schemas.microsoft.com/office/powerpoint/2010/main" val="4029420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05593" y="1296784"/>
            <a:ext cx="10133824" cy="1938992"/>
          </a:xfrm>
          <a:prstGeom prst="rect">
            <a:avLst/>
          </a:prstGeom>
        </p:spPr>
        <p:txBody>
          <a:bodyPr wrap="square">
            <a:spAutoFit/>
          </a:bodyPr>
          <a:lstStyle/>
          <a:p>
            <a:pPr algn="ctr"/>
            <a:r>
              <a:rPr lang="en-US" altLang="zh-CN" sz="4000" b="1" dirty="0"/>
              <a:t>Scission: Signal Characteristic-Based Sender Identification and</a:t>
            </a:r>
          </a:p>
          <a:p>
            <a:pPr algn="ctr"/>
            <a:r>
              <a:rPr lang="en-US" altLang="zh-CN" sz="4000" b="1" dirty="0"/>
              <a:t>Intrusion Detection in Automotive Networks</a:t>
            </a:r>
            <a:endParaRPr lang="zh-CN" altLang="en-US" sz="4000" b="1" dirty="0"/>
          </a:p>
        </p:txBody>
      </p:sp>
      <p:sp>
        <p:nvSpPr>
          <p:cNvPr id="3" name="矩形 2"/>
          <p:cNvSpPr/>
          <p:nvPr/>
        </p:nvSpPr>
        <p:spPr>
          <a:xfrm>
            <a:off x="4411851" y="3435471"/>
            <a:ext cx="7780149" cy="369332"/>
          </a:xfrm>
          <a:prstGeom prst="rect">
            <a:avLst/>
          </a:prstGeom>
        </p:spPr>
        <p:txBody>
          <a:bodyPr wrap="square">
            <a:spAutoFit/>
          </a:bodyPr>
          <a:lstStyle/>
          <a:p>
            <a:r>
              <a:rPr lang="en-US" altLang="zh-CN" dirty="0"/>
              <a:t>CCS’18, October 15-19, 2018, Toronto, ON, Canada</a:t>
            </a:r>
            <a:endParaRPr lang="en-US" altLang="zh-CN" dirty="0"/>
          </a:p>
        </p:txBody>
      </p:sp>
      <p:sp>
        <p:nvSpPr>
          <p:cNvPr id="4" name="文本框 3"/>
          <p:cNvSpPr txBox="1"/>
          <p:nvPr/>
        </p:nvSpPr>
        <p:spPr>
          <a:xfrm>
            <a:off x="8596394" y="4504840"/>
            <a:ext cx="2158927" cy="646331"/>
          </a:xfrm>
          <a:prstGeom prst="rect">
            <a:avLst/>
          </a:prstGeom>
          <a:noFill/>
        </p:spPr>
        <p:txBody>
          <a:bodyPr wrap="square" rtlCol="0">
            <a:spAutoFit/>
          </a:bodyPr>
          <a:lstStyle/>
          <a:p>
            <a:r>
              <a:rPr lang="zh-CN" altLang="en-US" dirty="0" smtClean="0"/>
              <a:t>      李泽村</a:t>
            </a:r>
            <a:endParaRPr lang="en-US" altLang="zh-CN" dirty="0" smtClean="0"/>
          </a:p>
          <a:p>
            <a:r>
              <a:rPr lang="en-US" altLang="zh-CN" dirty="0" smtClean="0"/>
              <a:t>2022</a:t>
            </a:r>
            <a:r>
              <a:rPr lang="zh-CN" altLang="en-US" dirty="0" smtClean="0"/>
              <a:t>年</a:t>
            </a:r>
            <a:r>
              <a:rPr lang="en-US" altLang="zh-CN" dirty="0" smtClean="0"/>
              <a:t>8</a:t>
            </a:r>
            <a:r>
              <a:rPr lang="zh-CN" altLang="en-US" dirty="0" smtClean="0"/>
              <a:t>月</a:t>
            </a:r>
            <a:r>
              <a:rPr lang="en-US" altLang="zh-CN" dirty="0" smtClean="0"/>
              <a:t>20</a:t>
            </a:r>
            <a:r>
              <a:rPr lang="zh-CN" altLang="en-US" dirty="0" smtClean="0"/>
              <a:t>日</a:t>
            </a:r>
            <a:endParaRPr lang="zh-CN" altLang="en-US" dirty="0"/>
          </a:p>
        </p:txBody>
      </p:sp>
    </p:spTree>
    <p:extLst>
      <p:ext uri="{BB962C8B-B14F-4D97-AF65-F5344CB8AC3E}">
        <p14:creationId xmlns:p14="http://schemas.microsoft.com/office/powerpoint/2010/main" val="1261974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1639" y="435889"/>
            <a:ext cx="4227439" cy="461665"/>
          </a:xfrm>
          <a:prstGeom prst="rect">
            <a:avLst/>
          </a:prstGeom>
        </p:spPr>
        <p:txBody>
          <a:bodyPr wrap="none">
            <a:spAutoFit/>
          </a:bodyPr>
          <a:lstStyle/>
          <a:p>
            <a:r>
              <a:rPr lang="en-US" altLang="zh-CN" sz="2400" b="1" dirty="0">
                <a:solidFill>
                  <a:srgbClr val="FF0000"/>
                </a:solidFill>
                <a:latin typeface="NexusSerif"/>
              </a:rPr>
              <a:t>Security and threat models</a:t>
            </a:r>
            <a:endParaRPr lang="zh-CN" altLang="en-US" sz="2400" b="1" i="0" dirty="0">
              <a:solidFill>
                <a:srgbClr val="FF0000"/>
              </a:solidFill>
              <a:effectLst/>
              <a:latin typeface="NexusSerif"/>
            </a:endParaRPr>
          </a:p>
        </p:txBody>
      </p:sp>
      <p:sp>
        <p:nvSpPr>
          <p:cNvPr id="3" name="矩形 2"/>
          <p:cNvSpPr/>
          <p:nvPr/>
        </p:nvSpPr>
        <p:spPr>
          <a:xfrm>
            <a:off x="626605" y="1384069"/>
            <a:ext cx="2133982" cy="369332"/>
          </a:xfrm>
          <a:prstGeom prst="rect">
            <a:avLst/>
          </a:prstGeom>
        </p:spPr>
        <p:txBody>
          <a:bodyPr wrap="none">
            <a:spAutoFit/>
          </a:bodyPr>
          <a:lstStyle/>
          <a:p>
            <a:r>
              <a:rPr lang="en-US" altLang="zh-CN" dirty="0" smtClean="0"/>
              <a:t>2.</a:t>
            </a:r>
            <a:r>
              <a:rPr lang="en-US" altLang="zh-CN" dirty="0"/>
              <a:t> unmonitored ECU</a:t>
            </a:r>
            <a:r>
              <a:rPr lang="en-US" altLang="zh-CN" dirty="0"/>
              <a:t> </a:t>
            </a:r>
            <a:endParaRPr lang="zh-CN" altLang="en-US" dirty="0"/>
          </a:p>
        </p:txBody>
      </p:sp>
      <p:sp>
        <p:nvSpPr>
          <p:cNvPr id="4" name="AutoShape 2" descr="en-resource://database/6013:0"/>
          <p:cNvSpPr>
            <a:spLocks noChangeAspect="1" noChangeArrowheads="1"/>
          </p:cNvSpPr>
          <p:nvPr/>
        </p:nvSpPr>
        <p:spPr bwMode="auto">
          <a:xfrm>
            <a:off x="138949" y="-2227494"/>
            <a:ext cx="4191000" cy="4191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7115" y="1384069"/>
            <a:ext cx="7107187" cy="4638909"/>
          </a:xfrm>
          <a:prstGeom prst="rect">
            <a:avLst/>
          </a:prstGeom>
        </p:spPr>
      </p:pic>
      <p:sp>
        <p:nvSpPr>
          <p:cNvPr id="8" name="矩形 7"/>
          <p:cNvSpPr/>
          <p:nvPr/>
        </p:nvSpPr>
        <p:spPr>
          <a:xfrm>
            <a:off x="495991" y="2294142"/>
            <a:ext cx="4275513" cy="2031325"/>
          </a:xfrm>
          <a:prstGeom prst="rect">
            <a:avLst/>
          </a:prstGeom>
        </p:spPr>
        <p:txBody>
          <a:bodyPr wrap="square">
            <a:spAutoFit/>
          </a:bodyPr>
          <a:lstStyle/>
          <a:p>
            <a:r>
              <a:rPr lang="zh-CN" altLang="en-US" dirty="0" smtClean="0"/>
              <a:t>第二个攻击向量通过</a:t>
            </a:r>
            <a:r>
              <a:rPr lang="zh-CN" altLang="en-US" dirty="0"/>
              <a:t>对切诺基吉普</a:t>
            </a:r>
            <a:r>
              <a:rPr lang="en-US" altLang="zh-CN" dirty="0"/>
              <a:t>[31]</a:t>
            </a:r>
            <a:r>
              <a:rPr lang="zh-CN" altLang="en-US" dirty="0"/>
              <a:t>的攻击引起了注意，是恶意使用被动或未受监控的设备</a:t>
            </a:r>
            <a:r>
              <a:rPr lang="zh-CN" altLang="en-US" dirty="0" smtClean="0"/>
              <a:t>。</a:t>
            </a:r>
            <a:endParaRPr lang="en-US" altLang="zh-CN" dirty="0" smtClean="0"/>
          </a:p>
          <a:p>
            <a:r>
              <a:rPr lang="zh-CN" altLang="en-US" dirty="0" smtClean="0"/>
              <a:t>研究</a:t>
            </a:r>
            <a:r>
              <a:rPr lang="zh-CN" altLang="en-US" dirty="0"/>
              <a:t>人员利用</a:t>
            </a:r>
            <a:r>
              <a:rPr lang="en-US" altLang="zh-CN" dirty="0"/>
              <a:t>ECU</a:t>
            </a:r>
            <a:r>
              <a:rPr lang="zh-CN" altLang="en-US" dirty="0"/>
              <a:t>的更新机制插入恶意代码，将被动、只监听的设备变成发送设备。通过这种方式，他们能够向网络发送消息</a:t>
            </a:r>
            <a:r>
              <a:rPr lang="zh-CN" altLang="en-US" dirty="0" smtClean="0"/>
              <a:t>。</a:t>
            </a:r>
            <a:endParaRPr lang="zh-CN" altLang="en-US" dirty="0"/>
          </a:p>
        </p:txBody>
      </p:sp>
    </p:spTree>
    <p:extLst>
      <p:ext uri="{BB962C8B-B14F-4D97-AF65-F5344CB8AC3E}">
        <p14:creationId xmlns:p14="http://schemas.microsoft.com/office/powerpoint/2010/main" val="429413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1639" y="435889"/>
            <a:ext cx="4227439" cy="461665"/>
          </a:xfrm>
          <a:prstGeom prst="rect">
            <a:avLst/>
          </a:prstGeom>
        </p:spPr>
        <p:txBody>
          <a:bodyPr wrap="none">
            <a:spAutoFit/>
          </a:bodyPr>
          <a:lstStyle/>
          <a:p>
            <a:r>
              <a:rPr lang="en-US" altLang="zh-CN" sz="2400" b="1" dirty="0">
                <a:solidFill>
                  <a:srgbClr val="FF0000"/>
                </a:solidFill>
                <a:latin typeface="NexusSerif"/>
              </a:rPr>
              <a:t>Security and threat models</a:t>
            </a:r>
            <a:endParaRPr lang="zh-CN" altLang="en-US" sz="2400" b="1" i="0" dirty="0">
              <a:solidFill>
                <a:srgbClr val="FF0000"/>
              </a:solidFill>
              <a:effectLst/>
              <a:latin typeface="NexusSerif"/>
            </a:endParaRPr>
          </a:p>
        </p:txBody>
      </p:sp>
      <p:sp>
        <p:nvSpPr>
          <p:cNvPr id="3" name="矩形 2"/>
          <p:cNvSpPr/>
          <p:nvPr/>
        </p:nvSpPr>
        <p:spPr>
          <a:xfrm>
            <a:off x="786115" y="1199403"/>
            <a:ext cx="1789785" cy="369332"/>
          </a:xfrm>
          <a:prstGeom prst="rect">
            <a:avLst/>
          </a:prstGeom>
        </p:spPr>
        <p:txBody>
          <a:bodyPr wrap="none">
            <a:spAutoFit/>
          </a:bodyPr>
          <a:lstStyle/>
          <a:p>
            <a:r>
              <a:rPr lang="en-US" altLang="zh-CN" dirty="0" smtClean="0"/>
              <a:t>3.additional </a:t>
            </a:r>
            <a:r>
              <a:rPr lang="en-US" altLang="zh-CN" dirty="0"/>
              <a:t>ECU</a:t>
            </a:r>
            <a:r>
              <a:rPr lang="en-US" altLang="zh-CN" dirty="0"/>
              <a:t> </a:t>
            </a:r>
            <a:endParaRPr lang="zh-CN" altLang="en-US" dirty="0"/>
          </a:p>
        </p:txBody>
      </p:sp>
      <p:sp>
        <p:nvSpPr>
          <p:cNvPr id="4" name="AutoShape 2" descr="en-resource://database/6013:0"/>
          <p:cNvSpPr>
            <a:spLocks noChangeAspect="1" noChangeArrowheads="1"/>
          </p:cNvSpPr>
          <p:nvPr/>
        </p:nvSpPr>
        <p:spPr bwMode="auto">
          <a:xfrm>
            <a:off x="138949" y="-2227494"/>
            <a:ext cx="4191000" cy="4191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7115" y="1384069"/>
            <a:ext cx="7107187" cy="4638909"/>
          </a:xfrm>
          <a:prstGeom prst="rect">
            <a:avLst/>
          </a:prstGeom>
        </p:spPr>
      </p:pic>
      <p:sp>
        <p:nvSpPr>
          <p:cNvPr id="8" name="矩形 7"/>
          <p:cNvSpPr/>
          <p:nvPr/>
        </p:nvSpPr>
        <p:spPr>
          <a:xfrm>
            <a:off x="477771" y="2119574"/>
            <a:ext cx="4175761" cy="3693319"/>
          </a:xfrm>
          <a:prstGeom prst="rect">
            <a:avLst/>
          </a:prstGeom>
        </p:spPr>
        <p:txBody>
          <a:bodyPr wrap="square">
            <a:spAutoFit/>
          </a:bodyPr>
          <a:lstStyle/>
          <a:p>
            <a:r>
              <a:rPr lang="zh-CN" altLang="en-US" dirty="0"/>
              <a:t>第三个攻击向量是将额外的总线参与者连接到受保护的网络。一旦攻击者能够物理访问车辆，他就可以用很少的硬件连接</a:t>
            </a:r>
            <a:r>
              <a:rPr lang="zh-CN" altLang="en-US" dirty="0" smtClean="0"/>
              <a:t>设备，例如</a:t>
            </a:r>
            <a:r>
              <a:rPr lang="zh-CN" altLang="en-US" dirty="0"/>
              <a:t>，盗窃</a:t>
            </a:r>
            <a:r>
              <a:rPr lang="zh-CN" altLang="en-US" dirty="0" smtClean="0"/>
              <a:t>车辆，</a:t>
            </a:r>
            <a:r>
              <a:rPr lang="zh-CN" altLang="en-US" dirty="0"/>
              <a:t>禁用</a:t>
            </a:r>
            <a:r>
              <a:rPr lang="en-US" altLang="zh-CN" dirty="0" err="1"/>
              <a:t>AdBlue</a:t>
            </a:r>
            <a:r>
              <a:rPr lang="zh-CN" altLang="en-US" dirty="0"/>
              <a:t>系统或执行发动机</a:t>
            </a:r>
            <a:r>
              <a:rPr lang="zh-CN" altLang="en-US" dirty="0" smtClean="0"/>
              <a:t>调整。</a:t>
            </a:r>
            <a:endParaRPr lang="en-US" altLang="zh-CN" dirty="0" smtClean="0"/>
          </a:p>
          <a:p>
            <a:endParaRPr lang="zh-CN" altLang="en-US" dirty="0"/>
          </a:p>
          <a:p>
            <a:r>
              <a:rPr lang="zh-CN" altLang="en-US" dirty="0"/>
              <a:t>攻击者可以将其他设备直接连接到网络，或使用车辆的易于访问的车载诊断（</a:t>
            </a:r>
            <a:r>
              <a:rPr lang="en-US" altLang="zh-CN" dirty="0"/>
              <a:t>OBD</a:t>
            </a:r>
            <a:r>
              <a:rPr lang="zh-CN" altLang="en-US" dirty="0"/>
              <a:t>）</a:t>
            </a:r>
            <a:r>
              <a:rPr lang="en-US" altLang="zh-CN" dirty="0"/>
              <a:t>-II</a:t>
            </a:r>
            <a:r>
              <a:rPr lang="zh-CN" altLang="en-US" dirty="0"/>
              <a:t>端口。这些端口为诊断目的而标准化，允许获取有关车辆状态的各种信息。</a:t>
            </a:r>
            <a:r>
              <a:rPr lang="en-US" altLang="zh-CN" dirty="0"/>
              <a:t>OBD-II</a:t>
            </a:r>
            <a:r>
              <a:rPr lang="zh-CN" altLang="en-US" dirty="0"/>
              <a:t>端口通常位于仪表板下方，可用于连接其他设备（如笔记本电脑或智能手机）以发起攻击</a:t>
            </a:r>
            <a:endParaRPr lang="zh-CN" altLang="en-US" dirty="0"/>
          </a:p>
        </p:txBody>
      </p:sp>
    </p:spTree>
    <p:extLst>
      <p:ext uri="{BB962C8B-B14F-4D97-AF65-F5344CB8AC3E}">
        <p14:creationId xmlns:p14="http://schemas.microsoft.com/office/powerpoint/2010/main" val="73056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1639" y="435889"/>
            <a:ext cx="4227439" cy="461665"/>
          </a:xfrm>
          <a:prstGeom prst="rect">
            <a:avLst/>
          </a:prstGeom>
        </p:spPr>
        <p:txBody>
          <a:bodyPr wrap="none">
            <a:spAutoFit/>
          </a:bodyPr>
          <a:lstStyle/>
          <a:p>
            <a:r>
              <a:rPr lang="en-US" altLang="zh-CN" sz="2400" b="1" dirty="0">
                <a:solidFill>
                  <a:srgbClr val="FF0000"/>
                </a:solidFill>
                <a:latin typeface="NexusSerif"/>
              </a:rPr>
              <a:t>Security and threat models</a:t>
            </a:r>
            <a:endParaRPr lang="zh-CN" altLang="en-US" sz="2400" b="1" i="0" dirty="0">
              <a:solidFill>
                <a:srgbClr val="FF0000"/>
              </a:solidFill>
              <a:effectLst/>
              <a:latin typeface="NexusSerif"/>
            </a:endParaRPr>
          </a:p>
        </p:txBody>
      </p:sp>
      <p:sp>
        <p:nvSpPr>
          <p:cNvPr id="3" name="矩形 2"/>
          <p:cNvSpPr/>
          <p:nvPr/>
        </p:nvSpPr>
        <p:spPr>
          <a:xfrm>
            <a:off x="786115" y="1199403"/>
            <a:ext cx="2600007" cy="369332"/>
          </a:xfrm>
          <a:prstGeom prst="rect">
            <a:avLst/>
          </a:prstGeom>
        </p:spPr>
        <p:txBody>
          <a:bodyPr wrap="none">
            <a:spAutoFit/>
          </a:bodyPr>
          <a:lstStyle/>
          <a:p>
            <a:r>
              <a:rPr lang="en-US" altLang="zh-CN" dirty="0" smtClean="0"/>
              <a:t>4.Scission-aware </a:t>
            </a:r>
            <a:r>
              <a:rPr lang="en-US" altLang="zh-CN" dirty="0"/>
              <a:t>attacker</a:t>
            </a:r>
            <a:r>
              <a:rPr lang="en-US" altLang="zh-CN" dirty="0"/>
              <a:t> </a:t>
            </a:r>
            <a:endParaRPr lang="zh-CN" altLang="en-US" dirty="0"/>
          </a:p>
        </p:txBody>
      </p:sp>
      <p:sp>
        <p:nvSpPr>
          <p:cNvPr id="4" name="AutoShape 2" descr="en-resource://database/6013:0"/>
          <p:cNvSpPr>
            <a:spLocks noChangeAspect="1" noChangeArrowheads="1"/>
          </p:cNvSpPr>
          <p:nvPr/>
        </p:nvSpPr>
        <p:spPr bwMode="auto">
          <a:xfrm>
            <a:off x="138949" y="-2227494"/>
            <a:ext cx="4191000" cy="4191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7115" y="1384069"/>
            <a:ext cx="7107187" cy="4638909"/>
          </a:xfrm>
          <a:prstGeom prst="rect">
            <a:avLst/>
          </a:prstGeom>
        </p:spPr>
      </p:pic>
      <p:sp>
        <p:nvSpPr>
          <p:cNvPr id="8" name="矩形 7"/>
          <p:cNvSpPr/>
          <p:nvPr/>
        </p:nvSpPr>
        <p:spPr>
          <a:xfrm>
            <a:off x="477771" y="2044760"/>
            <a:ext cx="4175761" cy="3970318"/>
          </a:xfrm>
          <a:prstGeom prst="rect">
            <a:avLst/>
          </a:prstGeom>
        </p:spPr>
        <p:txBody>
          <a:bodyPr wrap="square">
            <a:spAutoFit/>
          </a:bodyPr>
          <a:lstStyle/>
          <a:p>
            <a:r>
              <a:rPr lang="en-US" altLang="zh-CN" dirty="0" smtClean="0"/>
              <a:t>Scission</a:t>
            </a:r>
            <a:r>
              <a:rPr lang="zh-CN" altLang="en-US" dirty="0"/>
              <a:t>使用接收到的帧的物理特征，远程攻击者可能试图通过影响其信号来误导</a:t>
            </a:r>
            <a:r>
              <a:rPr lang="en-US" altLang="zh-CN" dirty="0"/>
              <a:t>IDS</a:t>
            </a:r>
            <a:r>
              <a:rPr lang="zh-CN" altLang="en-US" dirty="0" smtClean="0"/>
              <a:t>。</a:t>
            </a:r>
            <a:endParaRPr lang="en-US" altLang="zh-CN" dirty="0" smtClean="0"/>
          </a:p>
          <a:p>
            <a:r>
              <a:rPr lang="zh-CN" altLang="en-US" dirty="0" smtClean="0"/>
              <a:t>定义</a:t>
            </a:r>
            <a:r>
              <a:rPr lang="zh-CN" altLang="en-US" dirty="0"/>
              <a:t>信号形状的特征，特别是上升沿和下降沿的特征，主要由没有物理访问的情况下不可影响的原因定义</a:t>
            </a:r>
            <a:r>
              <a:rPr lang="zh-CN" altLang="en-US" dirty="0" smtClean="0"/>
              <a:t>。</a:t>
            </a:r>
            <a:endParaRPr lang="en-US" altLang="zh-CN" dirty="0" smtClean="0"/>
          </a:p>
          <a:p>
            <a:endParaRPr lang="en-US" altLang="zh-CN" dirty="0"/>
          </a:p>
          <a:p>
            <a:r>
              <a:rPr lang="zh-CN" altLang="en-US" dirty="0" smtClean="0"/>
              <a:t>远程</a:t>
            </a:r>
            <a:r>
              <a:rPr lang="zh-CN" altLang="en-US" dirty="0"/>
              <a:t>攻击者可以通过耗尽电池或加热或冷却</a:t>
            </a:r>
            <a:r>
              <a:rPr lang="en-US" altLang="zh-CN" dirty="0"/>
              <a:t>ECU</a:t>
            </a:r>
            <a:r>
              <a:rPr lang="zh-CN" altLang="en-US" dirty="0"/>
              <a:t>来影响电源电压，这主要影响信号的绝对电压电平，而不是其总体形状。蓄电池放电会极大地影响所有</a:t>
            </a:r>
            <a:r>
              <a:rPr lang="en-US" altLang="zh-CN" dirty="0"/>
              <a:t>ECU</a:t>
            </a:r>
            <a:r>
              <a:rPr lang="zh-CN" altLang="en-US" dirty="0"/>
              <a:t>的电压水平，因为它们由相同的能源供应，因此温度变化主要影响各个</a:t>
            </a:r>
            <a:r>
              <a:rPr lang="en-US" altLang="zh-CN" dirty="0"/>
              <a:t>ECU</a:t>
            </a:r>
            <a:r>
              <a:rPr lang="zh-CN" altLang="en-US" dirty="0"/>
              <a:t>的信号。</a:t>
            </a:r>
            <a:r>
              <a:rPr lang="zh-CN" altLang="en-US" dirty="0"/>
              <a:t> </a:t>
            </a:r>
          </a:p>
        </p:txBody>
      </p:sp>
    </p:spTree>
    <p:extLst>
      <p:ext uri="{BB962C8B-B14F-4D97-AF65-F5344CB8AC3E}">
        <p14:creationId xmlns:p14="http://schemas.microsoft.com/office/powerpoint/2010/main" val="4193925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890" y="369387"/>
            <a:ext cx="3139001" cy="461665"/>
          </a:xfrm>
          <a:prstGeom prst="rect">
            <a:avLst/>
          </a:prstGeom>
        </p:spPr>
        <p:txBody>
          <a:bodyPr wrap="none">
            <a:spAutoFit/>
          </a:bodyPr>
          <a:lstStyle/>
          <a:p>
            <a:r>
              <a:rPr lang="en-US" altLang="zh-CN" sz="2400" b="1" dirty="0">
                <a:solidFill>
                  <a:srgbClr val="FF0000"/>
                </a:solidFill>
                <a:latin typeface="NexusSerif"/>
              </a:rPr>
              <a:t>Fingerprinting ECUs</a:t>
            </a:r>
            <a:endParaRPr lang="zh-CN" altLang="en-US" sz="2400" b="1" i="0" dirty="0">
              <a:solidFill>
                <a:srgbClr val="FF0000"/>
              </a:solidFill>
              <a:effectLst/>
              <a:latin typeface="NexusSerif"/>
            </a:endParaRPr>
          </a:p>
        </p:txBody>
      </p:sp>
      <p:sp>
        <p:nvSpPr>
          <p:cNvPr id="4" name="AutoShape 2" descr="en-resource://database/6013:0"/>
          <p:cNvSpPr>
            <a:spLocks noChangeAspect="1" noChangeArrowheads="1"/>
          </p:cNvSpPr>
          <p:nvPr/>
        </p:nvSpPr>
        <p:spPr bwMode="auto">
          <a:xfrm>
            <a:off x="138949" y="-2227494"/>
            <a:ext cx="4191000" cy="4191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277" y="1059361"/>
            <a:ext cx="9501447" cy="4683585"/>
          </a:xfrm>
          <a:prstGeom prst="rect">
            <a:avLst/>
          </a:prstGeom>
        </p:spPr>
      </p:pic>
      <p:sp>
        <p:nvSpPr>
          <p:cNvPr id="7" name="矩形 6"/>
          <p:cNvSpPr/>
          <p:nvPr/>
        </p:nvSpPr>
        <p:spPr>
          <a:xfrm>
            <a:off x="637307" y="5574992"/>
            <a:ext cx="10784379" cy="1200329"/>
          </a:xfrm>
          <a:prstGeom prst="rect">
            <a:avLst/>
          </a:prstGeom>
        </p:spPr>
        <p:txBody>
          <a:bodyPr wrap="square">
            <a:spAutoFit/>
          </a:bodyPr>
          <a:lstStyle/>
          <a:p>
            <a:r>
              <a:rPr lang="zh-CN" altLang="en-US" dirty="0">
                <a:latin typeface="Arial" panose="020B0604020202020204" pitchFamily="34" charset="0"/>
              </a:rPr>
              <a:t>首先对信号进行采样，然后进行预处理</a:t>
            </a:r>
            <a:r>
              <a:rPr lang="zh-CN" altLang="en-US" dirty="0" smtClean="0">
                <a:latin typeface="Arial" panose="020B0604020202020204" pitchFamily="34" charset="0"/>
              </a:rPr>
              <a:t>，接收</a:t>
            </a:r>
            <a:r>
              <a:rPr lang="zh-CN" altLang="en-US" dirty="0">
                <a:latin typeface="Arial" panose="020B0604020202020204" pitchFamily="34" charset="0"/>
              </a:rPr>
              <a:t>到的帧被划分为各个比特，并根据特征进行排序。随后，从这些特征中提取不同的时域和频域特征，表示实际指纹。在系统的第一步，训练来自这些指纹的模型，然后分别用于分类和概率计算。这使系统能够将发送</a:t>
            </a:r>
            <a:r>
              <a:rPr lang="en-US" altLang="zh-CN" dirty="0">
                <a:latin typeface="Arial" panose="020B0604020202020204" pitchFamily="34" charset="0"/>
              </a:rPr>
              <a:t>ECU</a:t>
            </a:r>
            <a:r>
              <a:rPr lang="zh-CN" altLang="en-US" dirty="0">
                <a:latin typeface="Arial" panose="020B0604020202020204" pitchFamily="34" charset="0"/>
              </a:rPr>
              <a:t>分配给接收到的帧，然后由入侵检测进行评估。</a:t>
            </a:r>
            <a:r>
              <a:rPr lang="zh-CN" altLang="en-US" dirty="0" smtClean="0">
                <a:latin typeface="Arial" panose="020B0604020202020204" pitchFamily="34" charset="0"/>
              </a:rPr>
              <a:t>根据检测模型，</a:t>
            </a:r>
            <a:r>
              <a:rPr lang="zh-CN" altLang="en-US" dirty="0">
                <a:latin typeface="Arial" panose="020B0604020202020204" pitchFamily="34" charset="0"/>
              </a:rPr>
              <a:t>检测到攻击时会触发警报。</a:t>
            </a:r>
            <a:r>
              <a:rPr lang="zh-CN" altLang="en-US" dirty="0"/>
              <a:t> </a:t>
            </a:r>
          </a:p>
        </p:txBody>
      </p:sp>
      <p:sp>
        <p:nvSpPr>
          <p:cNvPr id="9" name="文本框 8"/>
          <p:cNvSpPr txBox="1"/>
          <p:nvPr/>
        </p:nvSpPr>
        <p:spPr>
          <a:xfrm>
            <a:off x="498763" y="977907"/>
            <a:ext cx="1073051" cy="369332"/>
          </a:xfrm>
          <a:prstGeom prst="rect">
            <a:avLst/>
          </a:prstGeom>
          <a:noFill/>
        </p:spPr>
        <p:txBody>
          <a:bodyPr wrap="none" rtlCol="0">
            <a:spAutoFit/>
          </a:bodyPr>
          <a:lstStyle/>
          <a:p>
            <a:r>
              <a:rPr lang="en-US" altLang="zh-CN" dirty="0" smtClean="0"/>
              <a:t>Overview</a:t>
            </a:r>
            <a:endParaRPr lang="zh-CN" altLang="en-US" dirty="0"/>
          </a:p>
        </p:txBody>
      </p:sp>
    </p:spTree>
    <p:extLst>
      <p:ext uri="{BB962C8B-B14F-4D97-AF65-F5344CB8AC3E}">
        <p14:creationId xmlns:p14="http://schemas.microsoft.com/office/powerpoint/2010/main" val="3967135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890" y="435889"/>
            <a:ext cx="3139001" cy="461665"/>
          </a:xfrm>
          <a:prstGeom prst="rect">
            <a:avLst/>
          </a:prstGeom>
        </p:spPr>
        <p:txBody>
          <a:bodyPr wrap="none">
            <a:spAutoFit/>
          </a:bodyPr>
          <a:lstStyle/>
          <a:p>
            <a:r>
              <a:rPr lang="en-US" altLang="zh-CN" sz="2400" b="1" dirty="0">
                <a:solidFill>
                  <a:srgbClr val="FF0000"/>
                </a:solidFill>
                <a:latin typeface="NexusSerif"/>
              </a:rPr>
              <a:t>Fingerprinting ECUs</a:t>
            </a:r>
            <a:endParaRPr lang="zh-CN" altLang="en-US" sz="2400" b="1" i="0" dirty="0">
              <a:solidFill>
                <a:srgbClr val="FF0000"/>
              </a:solidFill>
              <a:effectLst/>
              <a:latin typeface="NexusSerif"/>
            </a:endParaRPr>
          </a:p>
        </p:txBody>
      </p:sp>
      <p:sp>
        <p:nvSpPr>
          <p:cNvPr id="4" name="AutoShape 2" descr="en-resource://database/6013:0"/>
          <p:cNvSpPr>
            <a:spLocks noChangeAspect="1" noChangeArrowheads="1"/>
          </p:cNvSpPr>
          <p:nvPr/>
        </p:nvSpPr>
        <p:spPr bwMode="auto">
          <a:xfrm>
            <a:off x="138949" y="-2227494"/>
            <a:ext cx="4191000" cy="4191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250" y="1014179"/>
            <a:ext cx="9501447" cy="4683585"/>
          </a:xfrm>
          <a:prstGeom prst="rect">
            <a:avLst/>
          </a:prstGeom>
        </p:spPr>
      </p:pic>
      <p:sp>
        <p:nvSpPr>
          <p:cNvPr id="3" name="矩形 2"/>
          <p:cNvSpPr/>
          <p:nvPr/>
        </p:nvSpPr>
        <p:spPr>
          <a:xfrm>
            <a:off x="725023" y="1407221"/>
            <a:ext cx="1199367" cy="369332"/>
          </a:xfrm>
          <a:prstGeom prst="rect">
            <a:avLst/>
          </a:prstGeom>
        </p:spPr>
        <p:txBody>
          <a:bodyPr wrap="none">
            <a:spAutoFit/>
          </a:bodyPr>
          <a:lstStyle/>
          <a:p>
            <a:r>
              <a:rPr lang="en-US" altLang="zh-CN" dirty="0">
                <a:latin typeface="Arial" panose="020B0604020202020204" pitchFamily="34" charset="0"/>
              </a:rPr>
              <a:t>Sampling</a:t>
            </a:r>
            <a:r>
              <a:rPr lang="en-US" altLang="zh-CN" dirty="0"/>
              <a:t> </a:t>
            </a:r>
            <a:endParaRPr lang="zh-CN" altLang="en-US" dirty="0"/>
          </a:p>
        </p:txBody>
      </p:sp>
      <p:sp>
        <p:nvSpPr>
          <p:cNvPr id="5" name="矩形 4"/>
          <p:cNvSpPr/>
          <p:nvPr/>
        </p:nvSpPr>
        <p:spPr>
          <a:xfrm>
            <a:off x="878378" y="5697764"/>
            <a:ext cx="10958946" cy="923330"/>
          </a:xfrm>
          <a:prstGeom prst="rect">
            <a:avLst/>
          </a:prstGeom>
        </p:spPr>
        <p:txBody>
          <a:bodyPr wrap="square">
            <a:spAutoFit/>
          </a:bodyPr>
          <a:lstStyle/>
          <a:p>
            <a:r>
              <a:rPr lang="zh-CN" altLang="en-US" dirty="0">
                <a:latin typeface="Arial" panose="020B0604020202020204" pitchFamily="34" charset="0"/>
              </a:rPr>
              <a:t>在第一阶段，记录接收帧的模拟信号。为此，可以分别使用差分信号或两个信号高和低。直接使用差分信号需要额外的电路，但具有系统需要较少资源的优点</a:t>
            </a:r>
            <a:r>
              <a:rPr lang="zh-CN" altLang="en-US" dirty="0" smtClean="0">
                <a:latin typeface="Arial" panose="020B0604020202020204" pitchFamily="34" charset="0"/>
              </a:rPr>
              <a:t>，临时</a:t>
            </a:r>
            <a:r>
              <a:rPr lang="zh-CN" altLang="en-US" dirty="0">
                <a:latin typeface="Arial" panose="020B0604020202020204" pitchFamily="34" charset="0"/>
              </a:rPr>
              <a:t>存储的数据较少，并且两个信号不必组合。使用差分信号很重要，因为分离信号可能受到电磁干扰或其他变化的影响。否则，这些影响可能导致错误的预测。</a:t>
            </a:r>
            <a:r>
              <a:rPr lang="zh-CN" altLang="en-US" dirty="0"/>
              <a:t> </a:t>
            </a:r>
          </a:p>
        </p:txBody>
      </p:sp>
    </p:spTree>
    <p:extLst>
      <p:ext uri="{BB962C8B-B14F-4D97-AF65-F5344CB8AC3E}">
        <p14:creationId xmlns:p14="http://schemas.microsoft.com/office/powerpoint/2010/main" val="731085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890" y="435889"/>
            <a:ext cx="3139001" cy="461665"/>
          </a:xfrm>
          <a:prstGeom prst="rect">
            <a:avLst/>
          </a:prstGeom>
        </p:spPr>
        <p:txBody>
          <a:bodyPr wrap="none">
            <a:spAutoFit/>
          </a:bodyPr>
          <a:lstStyle/>
          <a:p>
            <a:r>
              <a:rPr lang="en-US" altLang="zh-CN" sz="2400" b="1" dirty="0">
                <a:solidFill>
                  <a:srgbClr val="FF0000"/>
                </a:solidFill>
                <a:latin typeface="NexusSerif"/>
              </a:rPr>
              <a:t>Fingerprinting ECUs</a:t>
            </a:r>
            <a:endParaRPr lang="zh-CN" altLang="en-US" sz="2400" b="1" i="0" dirty="0">
              <a:solidFill>
                <a:srgbClr val="FF0000"/>
              </a:solidFill>
              <a:effectLst/>
              <a:latin typeface="NexusSerif"/>
            </a:endParaRPr>
          </a:p>
        </p:txBody>
      </p:sp>
      <p:sp>
        <p:nvSpPr>
          <p:cNvPr id="4" name="AutoShape 2" descr="en-resource://database/6013:0"/>
          <p:cNvSpPr>
            <a:spLocks noChangeAspect="1" noChangeArrowheads="1"/>
          </p:cNvSpPr>
          <p:nvPr/>
        </p:nvSpPr>
        <p:spPr bwMode="auto">
          <a:xfrm>
            <a:off x="138949" y="-2227494"/>
            <a:ext cx="4191000" cy="4191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矩形 4"/>
          <p:cNvSpPr/>
          <p:nvPr/>
        </p:nvSpPr>
        <p:spPr>
          <a:xfrm>
            <a:off x="421178" y="4370245"/>
            <a:ext cx="10958946" cy="2031325"/>
          </a:xfrm>
          <a:prstGeom prst="rect">
            <a:avLst/>
          </a:prstGeom>
        </p:spPr>
        <p:txBody>
          <a:bodyPr wrap="square">
            <a:spAutoFit/>
          </a:bodyPr>
          <a:lstStyle/>
          <a:p>
            <a:r>
              <a:rPr lang="zh-CN" altLang="en-US" dirty="0"/>
              <a:t> 在该步骤中，对仲裁后记录的消息的每个位的信号进行单独处理</a:t>
            </a:r>
            <a:r>
              <a:rPr lang="zh-CN" altLang="en-US" dirty="0" smtClean="0"/>
              <a:t>。</a:t>
            </a:r>
            <a:endParaRPr lang="en-US" altLang="zh-CN" dirty="0" smtClean="0"/>
          </a:p>
          <a:p>
            <a:r>
              <a:rPr lang="zh-CN" altLang="en-US" dirty="0" smtClean="0"/>
              <a:t>结果集</a:t>
            </a:r>
            <a:r>
              <a:rPr lang="en-US" altLang="zh-CN" dirty="0" smtClean="0"/>
              <a:t>,</a:t>
            </a:r>
            <a:r>
              <a:rPr lang="zh-CN" altLang="en-US" dirty="0" smtClean="0"/>
              <a:t>将</a:t>
            </a:r>
            <a:r>
              <a:rPr lang="zh-CN" altLang="en-US" dirty="0"/>
              <a:t>根据其形状分布到三个组</a:t>
            </a:r>
            <a:r>
              <a:rPr lang="zh-CN" altLang="en-US" dirty="0" smtClean="0"/>
              <a:t>中。</a:t>
            </a:r>
            <a:endParaRPr lang="en-US" altLang="zh-CN" dirty="0" smtClean="0"/>
          </a:p>
          <a:p>
            <a:r>
              <a:rPr lang="zh-CN" altLang="en-US" dirty="0" smtClean="0"/>
              <a:t>如果</a:t>
            </a:r>
            <a:r>
              <a:rPr lang="zh-CN" altLang="en-US" dirty="0"/>
              <a:t>表示显性位（</a:t>
            </a:r>
            <a:r>
              <a:rPr lang="en-US" altLang="zh-CN" dirty="0"/>
              <a:t>0</a:t>
            </a:r>
            <a:r>
              <a:rPr lang="zh-CN" altLang="en-US" dirty="0"/>
              <a:t>）的集合包含上升沿，则将其排序为</a:t>
            </a:r>
            <a:r>
              <a:rPr lang="en-US" altLang="zh-CN" dirty="0"/>
              <a:t>G10</a:t>
            </a:r>
            <a:r>
              <a:rPr lang="zh-CN" altLang="en-US" dirty="0"/>
              <a:t>组</a:t>
            </a:r>
            <a:r>
              <a:rPr lang="zh-CN" altLang="en-US" dirty="0" smtClean="0"/>
              <a:t>。</a:t>
            </a:r>
            <a:endParaRPr lang="en-US" altLang="zh-CN" dirty="0" smtClean="0"/>
          </a:p>
          <a:p>
            <a:r>
              <a:rPr lang="zh-CN" altLang="en-US" dirty="0" smtClean="0"/>
              <a:t>如果</a:t>
            </a:r>
            <a:r>
              <a:rPr lang="zh-CN" altLang="en-US" dirty="0"/>
              <a:t>不包含上升沿的集合位于</a:t>
            </a:r>
            <a:r>
              <a:rPr lang="en-US" altLang="zh-CN" dirty="0"/>
              <a:t>G00</a:t>
            </a:r>
            <a:r>
              <a:rPr lang="zh-CN" altLang="en-US" dirty="0"/>
              <a:t>组</a:t>
            </a:r>
            <a:r>
              <a:rPr lang="zh-CN" altLang="en-US" dirty="0" smtClean="0"/>
              <a:t>中。</a:t>
            </a:r>
            <a:endParaRPr lang="en-US" altLang="zh-CN" dirty="0" smtClean="0"/>
          </a:p>
          <a:p>
            <a:r>
              <a:rPr lang="zh-CN" altLang="en-US" dirty="0" smtClean="0"/>
              <a:t>包含</a:t>
            </a:r>
            <a:r>
              <a:rPr lang="zh-CN" altLang="en-US" dirty="0"/>
              <a:t>下降沿的代表隐性位（</a:t>
            </a:r>
            <a:r>
              <a:rPr lang="en-US" altLang="zh-CN" dirty="0"/>
              <a:t>1</a:t>
            </a:r>
            <a:r>
              <a:rPr lang="zh-CN" altLang="en-US" dirty="0"/>
              <a:t>）的集合被分类为</a:t>
            </a:r>
            <a:r>
              <a:rPr lang="en-US" altLang="zh-CN" dirty="0"/>
              <a:t>G01</a:t>
            </a:r>
            <a:r>
              <a:rPr lang="zh-CN" altLang="en-US" dirty="0"/>
              <a:t>组</a:t>
            </a:r>
            <a:r>
              <a:rPr lang="zh-CN" altLang="en-US" dirty="0" smtClean="0"/>
              <a:t>。</a:t>
            </a:r>
            <a:endParaRPr lang="en-US" altLang="zh-CN" dirty="0" smtClean="0"/>
          </a:p>
          <a:p>
            <a:r>
              <a:rPr lang="zh-CN" altLang="en-US" dirty="0" smtClean="0"/>
              <a:t>这</a:t>
            </a:r>
            <a:r>
              <a:rPr lang="zh-CN" altLang="en-US" dirty="0"/>
              <a:t>是因为组</a:t>
            </a:r>
            <a:r>
              <a:rPr lang="en-US" altLang="zh-CN" dirty="0"/>
              <a:t>G11</a:t>
            </a:r>
            <a:r>
              <a:rPr lang="zh-CN" altLang="en-US" dirty="0"/>
              <a:t>的所有值几乎为零，而与发送</a:t>
            </a:r>
            <a:r>
              <a:rPr lang="en-US" altLang="zh-CN" dirty="0"/>
              <a:t>ECU</a:t>
            </a:r>
            <a:r>
              <a:rPr lang="zh-CN" altLang="en-US" dirty="0"/>
              <a:t>无关</a:t>
            </a:r>
            <a:r>
              <a:rPr lang="zh-CN" altLang="en-US" dirty="0" smtClean="0"/>
              <a:t>。</a:t>
            </a:r>
            <a:endParaRPr lang="en-US" altLang="zh-CN" dirty="0" smtClean="0"/>
          </a:p>
          <a:p>
            <a:r>
              <a:rPr lang="zh-CN" altLang="en-US" dirty="0" smtClean="0"/>
              <a:t>在</a:t>
            </a:r>
            <a:r>
              <a:rPr lang="zh-CN" altLang="en-US" dirty="0"/>
              <a:t>对整个接收到的</a:t>
            </a:r>
            <a:r>
              <a:rPr lang="en-US" altLang="zh-CN" dirty="0"/>
              <a:t>CAN</a:t>
            </a:r>
            <a:r>
              <a:rPr lang="zh-CN" altLang="en-US" dirty="0"/>
              <a:t>帧进行预处理后，由多个测量电压值表示的所有位被分配到三个组中，如图</a:t>
            </a:r>
            <a:r>
              <a:rPr lang="en-US" altLang="zh-CN" dirty="0"/>
              <a:t>5</a:t>
            </a:r>
            <a:r>
              <a:rPr lang="zh-CN" altLang="en-US" dirty="0"/>
              <a:t>所示。</a:t>
            </a:r>
            <a:endParaRPr lang="zh-CN" altLang="en-US" dirty="0"/>
          </a:p>
        </p:txBody>
      </p:sp>
      <p:sp>
        <p:nvSpPr>
          <p:cNvPr id="7" name="矩形 6"/>
          <p:cNvSpPr/>
          <p:nvPr/>
        </p:nvSpPr>
        <p:spPr>
          <a:xfrm>
            <a:off x="522121" y="1315782"/>
            <a:ext cx="1712328" cy="369332"/>
          </a:xfrm>
          <a:prstGeom prst="rect">
            <a:avLst/>
          </a:prstGeom>
        </p:spPr>
        <p:txBody>
          <a:bodyPr wrap="none">
            <a:spAutoFit/>
          </a:bodyPr>
          <a:lstStyle/>
          <a:p>
            <a:r>
              <a:rPr lang="en-US" altLang="zh-CN" dirty="0">
                <a:latin typeface="Arial" panose="020B0604020202020204" pitchFamily="34" charset="0"/>
              </a:rPr>
              <a:t>Preprocessing</a:t>
            </a:r>
            <a:r>
              <a:rPr lang="en-US" altLang="zh-CN" dirty="0"/>
              <a:t> </a:t>
            </a:r>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4449" y="1479666"/>
            <a:ext cx="7903498" cy="2686456"/>
          </a:xfrm>
          <a:prstGeom prst="rect">
            <a:avLst/>
          </a:prstGeom>
        </p:spPr>
      </p:pic>
    </p:spTree>
    <p:extLst>
      <p:ext uri="{BB962C8B-B14F-4D97-AF65-F5344CB8AC3E}">
        <p14:creationId xmlns:p14="http://schemas.microsoft.com/office/powerpoint/2010/main" val="3872714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890" y="435889"/>
            <a:ext cx="3139001" cy="461665"/>
          </a:xfrm>
          <a:prstGeom prst="rect">
            <a:avLst/>
          </a:prstGeom>
        </p:spPr>
        <p:txBody>
          <a:bodyPr wrap="none">
            <a:spAutoFit/>
          </a:bodyPr>
          <a:lstStyle/>
          <a:p>
            <a:r>
              <a:rPr lang="en-US" altLang="zh-CN" sz="2400" b="1" dirty="0">
                <a:solidFill>
                  <a:srgbClr val="FF0000"/>
                </a:solidFill>
                <a:latin typeface="NexusSerif"/>
              </a:rPr>
              <a:t>Fingerprinting ECUs</a:t>
            </a:r>
            <a:endParaRPr lang="zh-CN" altLang="en-US" sz="2400" b="1" i="0" dirty="0">
              <a:solidFill>
                <a:srgbClr val="FF0000"/>
              </a:solidFill>
              <a:effectLst/>
              <a:latin typeface="NexusSerif"/>
            </a:endParaRPr>
          </a:p>
        </p:txBody>
      </p:sp>
      <p:sp>
        <p:nvSpPr>
          <p:cNvPr id="4" name="AutoShape 2" descr="en-resource://database/6013:0"/>
          <p:cNvSpPr>
            <a:spLocks noChangeAspect="1" noChangeArrowheads="1"/>
          </p:cNvSpPr>
          <p:nvPr/>
        </p:nvSpPr>
        <p:spPr bwMode="auto">
          <a:xfrm>
            <a:off x="0" y="-2475851"/>
            <a:ext cx="4191000" cy="4191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591853" y="1097461"/>
            <a:ext cx="2097049" cy="369332"/>
          </a:xfrm>
          <a:prstGeom prst="rect">
            <a:avLst/>
          </a:prstGeom>
        </p:spPr>
        <p:txBody>
          <a:bodyPr wrap="none">
            <a:spAutoFit/>
          </a:bodyPr>
          <a:lstStyle/>
          <a:p>
            <a:r>
              <a:rPr lang="en-US" altLang="zh-CN" dirty="0">
                <a:latin typeface="Arial" panose="020B0604020202020204" pitchFamily="34" charset="0"/>
              </a:rPr>
              <a:t>Feature extraction</a:t>
            </a:r>
            <a:r>
              <a:rPr lang="en-US" altLang="zh-CN" dirty="0"/>
              <a:t> </a:t>
            </a:r>
            <a:endParaRPr lang="zh-CN" altLang="en-US" dirty="0"/>
          </a:p>
        </p:txBody>
      </p:sp>
      <p:sp>
        <p:nvSpPr>
          <p:cNvPr id="10" name="矩形 9"/>
          <p:cNvSpPr/>
          <p:nvPr/>
        </p:nvSpPr>
        <p:spPr>
          <a:xfrm>
            <a:off x="578516" y="1915057"/>
            <a:ext cx="6096000" cy="923330"/>
          </a:xfrm>
          <a:prstGeom prst="rect">
            <a:avLst/>
          </a:prstGeom>
        </p:spPr>
        <p:txBody>
          <a:bodyPr>
            <a:spAutoFit/>
          </a:bodyPr>
          <a:lstStyle/>
          <a:p>
            <a:r>
              <a:rPr lang="zh-CN" altLang="en-US" dirty="0">
                <a:latin typeface="Arial" panose="020B0604020202020204" pitchFamily="34" charset="0"/>
              </a:rPr>
              <a:t>对信号进行预处理之后，系统为每个先前准备的组提取统计特征。由于不同的特征与群体相关</a:t>
            </a:r>
            <a:r>
              <a:rPr lang="zh-CN" altLang="en-US" dirty="0" smtClean="0">
                <a:latin typeface="Arial" panose="020B0604020202020204" pitchFamily="34" charset="0"/>
              </a:rPr>
              <a:t>，对</a:t>
            </a:r>
            <a:r>
              <a:rPr lang="zh-CN" altLang="en-US" dirty="0">
                <a:latin typeface="Arial" panose="020B0604020202020204" pitchFamily="34" charset="0"/>
              </a:rPr>
              <a:t>这些特征进行了单独分析</a:t>
            </a:r>
            <a:r>
              <a:rPr lang="zh-CN" altLang="en-US" dirty="0" smtClean="0">
                <a:latin typeface="Arial" panose="020B0604020202020204" pitchFamily="34" charset="0"/>
              </a:rPr>
              <a:t>。用下表</a:t>
            </a:r>
            <a:r>
              <a:rPr lang="zh-CN" altLang="en-US" dirty="0">
                <a:latin typeface="Arial" panose="020B0604020202020204" pitchFamily="34" charset="0"/>
              </a:rPr>
              <a:t>的</a:t>
            </a:r>
            <a:r>
              <a:rPr lang="zh-CN" altLang="en-US" dirty="0" smtClean="0">
                <a:latin typeface="Arial" panose="020B0604020202020204" pitchFamily="34" charset="0"/>
              </a:rPr>
              <a:t>统计特征来评估每个</a:t>
            </a:r>
            <a:r>
              <a:rPr lang="en-US" altLang="zh-CN" dirty="0" smtClean="0">
                <a:latin typeface="Arial" panose="020B0604020202020204" pitchFamily="34" charset="0"/>
              </a:rPr>
              <a:t>ECU</a:t>
            </a:r>
            <a:r>
              <a:rPr lang="zh-CN" altLang="en-US" dirty="0" smtClean="0">
                <a:latin typeface="Arial" panose="020B0604020202020204" pitchFamily="34" charset="0"/>
              </a:rPr>
              <a:t>装置。</a:t>
            </a:r>
            <a:r>
              <a:rPr lang="zh-CN" altLang="en-US" dirty="0" smtClean="0"/>
              <a:t> </a:t>
            </a:r>
            <a:endParaRPr lang="zh-CN" altLang="en-US" dirty="0"/>
          </a:p>
        </p:txBody>
      </p:sp>
      <p:pic>
        <p:nvPicPr>
          <p:cNvPr id="11" name="图片 10"/>
          <p:cNvPicPr>
            <a:picLocks noChangeAspect="1"/>
          </p:cNvPicPr>
          <p:nvPr/>
        </p:nvPicPr>
        <p:blipFill>
          <a:blip r:embed="rId2"/>
          <a:stretch>
            <a:fillRect/>
          </a:stretch>
        </p:blipFill>
        <p:spPr>
          <a:xfrm>
            <a:off x="1787234" y="3115386"/>
            <a:ext cx="4395701" cy="3490704"/>
          </a:xfrm>
          <a:prstGeom prst="rect">
            <a:avLst/>
          </a:prstGeom>
        </p:spPr>
      </p:pic>
      <p:pic>
        <p:nvPicPr>
          <p:cNvPr id="12" name="图片 11"/>
          <p:cNvPicPr>
            <a:picLocks noChangeAspect="1"/>
          </p:cNvPicPr>
          <p:nvPr/>
        </p:nvPicPr>
        <p:blipFill>
          <a:blip r:embed="rId3"/>
          <a:stretch>
            <a:fillRect/>
          </a:stretch>
        </p:blipFill>
        <p:spPr>
          <a:xfrm>
            <a:off x="7754216" y="1360083"/>
            <a:ext cx="3333750" cy="4752975"/>
          </a:xfrm>
          <a:prstGeom prst="rect">
            <a:avLst/>
          </a:prstGeom>
        </p:spPr>
      </p:pic>
    </p:spTree>
    <p:extLst>
      <p:ext uri="{BB962C8B-B14F-4D97-AF65-F5344CB8AC3E}">
        <p14:creationId xmlns:p14="http://schemas.microsoft.com/office/powerpoint/2010/main" val="4256314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890" y="435889"/>
            <a:ext cx="3139001" cy="461665"/>
          </a:xfrm>
          <a:prstGeom prst="rect">
            <a:avLst/>
          </a:prstGeom>
        </p:spPr>
        <p:txBody>
          <a:bodyPr wrap="none">
            <a:spAutoFit/>
          </a:bodyPr>
          <a:lstStyle/>
          <a:p>
            <a:r>
              <a:rPr lang="en-US" altLang="zh-CN" sz="2400" b="1" dirty="0">
                <a:solidFill>
                  <a:srgbClr val="FF0000"/>
                </a:solidFill>
                <a:latin typeface="NexusSerif"/>
              </a:rPr>
              <a:t>Fingerprinting ECUs</a:t>
            </a:r>
            <a:endParaRPr lang="zh-CN" altLang="en-US" sz="2400" b="1" i="0" dirty="0">
              <a:solidFill>
                <a:srgbClr val="FF0000"/>
              </a:solidFill>
              <a:effectLst/>
              <a:latin typeface="NexusSerif"/>
            </a:endParaRPr>
          </a:p>
        </p:txBody>
      </p:sp>
      <p:sp>
        <p:nvSpPr>
          <p:cNvPr id="4" name="AutoShape 2" descr="en-resource://database/6013:0"/>
          <p:cNvSpPr>
            <a:spLocks noChangeAspect="1" noChangeArrowheads="1"/>
          </p:cNvSpPr>
          <p:nvPr/>
        </p:nvSpPr>
        <p:spPr bwMode="auto">
          <a:xfrm>
            <a:off x="0" y="-2708607"/>
            <a:ext cx="4191000" cy="4191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591853" y="1097461"/>
            <a:ext cx="2097049" cy="369332"/>
          </a:xfrm>
          <a:prstGeom prst="rect">
            <a:avLst/>
          </a:prstGeom>
        </p:spPr>
        <p:txBody>
          <a:bodyPr wrap="none">
            <a:spAutoFit/>
          </a:bodyPr>
          <a:lstStyle/>
          <a:p>
            <a:r>
              <a:rPr lang="en-US" altLang="zh-CN" dirty="0">
                <a:latin typeface="Arial" panose="020B0604020202020204" pitchFamily="34" charset="0"/>
              </a:rPr>
              <a:t>Feature extraction</a:t>
            </a:r>
            <a:r>
              <a:rPr lang="en-US" altLang="zh-CN" dirty="0"/>
              <a:t> </a:t>
            </a:r>
            <a:endParaRPr lang="zh-CN" altLang="en-US" dirty="0"/>
          </a:p>
        </p:txBody>
      </p:sp>
      <p:pic>
        <p:nvPicPr>
          <p:cNvPr id="12" name="图片 11"/>
          <p:cNvPicPr>
            <a:picLocks noChangeAspect="1"/>
          </p:cNvPicPr>
          <p:nvPr/>
        </p:nvPicPr>
        <p:blipFill>
          <a:blip r:embed="rId2"/>
          <a:stretch>
            <a:fillRect/>
          </a:stretch>
        </p:blipFill>
        <p:spPr>
          <a:xfrm>
            <a:off x="8277918" y="1327846"/>
            <a:ext cx="3333750" cy="4752975"/>
          </a:xfrm>
          <a:prstGeom prst="rect">
            <a:avLst/>
          </a:prstGeom>
        </p:spPr>
      </p:pic>
      <p:sp>
        <p:nvSpPr>
          <p:cNvPr id="5" name="矩形 4"/>
          <p:cNvSpPr/>
          <p:nvPr/>
        </p:nvSpPr>
        <p:spPr>
          <a:xfrm>
            <a:off x="354890" y="1503174"/>
            <a:ext cx="7051965" cy="2585323"/>
          </a:xfrm>
          <a:prstGeom prst="rect">
            <a:avLst/>
          </a:prstGeom>
        </p:spPr>
        <p:txBody>
          <a:bodyPr wrap="square">
            <a:spAutoFit/>
          </a:bodyPr>
          <a:lstStyle/>
          <a:p>
            <a:r>
              <a:rPr lang="zh-CN" altLang="en-US" dirty="0">
                <a:latin typeface="Arial" panose="020B0604020202020204" pitchFamily="34" charset="0"/>
              </a:rPr>
              <a:t>如果为更长的不同符号序列计算特征，则可能隐藏重要特征。这可以通过平均值的例子很好地说明。为此，针对菲亚特</a:t>
            </a:r>
            <a:r>
              <a:rPr lang="en-US" altLang="zh-CN" dirty="0">
                <a:latin typeface="Arial" panose="020B0604020202020204" pitchFamily="34" charset="0"/>
              </a:rPr>
              <a:t>500</a:t>
            </a:r>
            <a:r>
              <a:rPr lang="zh-CN" altLang="en-US" dirty="0">
                <a:latin typeface="Arial" panose="020B0604020202020204" pitchFamily="34" charset="0"/>
              </a:rPr>
              <a:t>的两个不同</a:t>
            </a:r>
            <a:r>
              <a:rPr lang="en-US" altLang="zh-CN" dirty="0">
                <a:latin typeface="Arial" panose="020B0604020202020204" pitchFamily="34" charset="0"/>
              </a:rPr>
              <a:t>ECU</a:t>
            </a:r>
            <a:r>
              <a:rPr lang="zh-CN" altLang="en-US" dirty="0">
                <a:latin typeface="Arial" panose="020B0604020202020204" pitchFamily="34" charset="0"/>
              </a:rPr>
              <a:t>计算了由三个符号组成的序列的特性。每个序列由每组的一个符号组成，如图</a:t>
            </a:r>
            <a:r>
              <a:rPr lang="en-US" altLang="zh-CN" dirty="0">
                <a:latin typeface="Arial" panose="020B0604020202020204" pitchFamily="34" charset="0"/>
              </a:rPr>
              <a:t>6</a:t>
            </a:r>
            <a:r>
              <a:rPr lang="zh-CN" altLang="en-US" dirty="0">
                <a:latin typeface="Arial" panose="020B0604020202020204" pitchFamily="34" charset="0"/>
              </a:rPr>
              <a:t>所示。两条曲线之间的差异，如较低的电压水平和</a:t>
            </a:r>
            <a:r>
              <a:rPr lang="en-US" altLang="zh-CN" dirty="0">
                <a:latin typeface="Arial" panose="020B0604020202020204" pitchFamily="34" charset="0"/>
              </a:rPr>
              <a:t>ECU 1</a:t>
            </a:r>
            <a:r>
              <a:rPr lang="zh-CN" altLang="en-US" dirty="0">
                <a:latin typeface="Arial" panose="020B0604020202020204" pitchFamily="34" charset="0"/>
              </a:rPr>
              <a:t>的过冲，是显而易见的。但这并没有明显反映在曲线的平均值中，</a:t>
            </a:r>
            <a:r>
              <a:rPr lang="en-US" altLang="zh-CN" dirty="0">
                <a:latin typeface="Arial" panose="020B0604020202020204" pitchFamily="34" charset="0"/>
              </a:rPr>
              <a:t>ECU 0</a:t>
            </a:r>
            <a:r>
              <a:rPr lang="zh-CN" altLang="en-US" dirty="0">
                <a:latin typeface="Arial" panose="020B0604020202020204" pitchFamily="34" charset="0"/>
              </a:rPr>
              <a:t>为</a:t>
            </a:r>
            <a:r>
              <a:rPr lang="en-US" altLang="zh-CN" dirty="0">
                <a:latin typeface="Arial" panose="020B0604020202020204" pitchFamily="34" charset="0"/>
              </a:rPr>
              <a:t>1.286 V</a:t>
            </a:r>
            <a:r>
              <a:rPr lang="zh-CN" altLang="en-US" dirty="0">
                <a:latin typeface="Arial" panose="020B0604020202020204" pitchFamily="34" charset="0"/>
              </a:rPr>
              <a:t>，</a:t>
            </a:r>
            <a:r>
              <a:rPr lang="en-US" altLang="zh-CN" dirty="0">
                <a:latin typeface="Arial" panose="020B0604020202020204" pitchFamily="34" charset="0"/>
              </a:rPr>
              <a:t>ECU 1</a:t>
            </a:r>
            <a:r>
              <a:rPr lang="zh-CN" altLang="en-US" dirty="0">
                <a:latin typeface="Arial" panose="020B0604020202020204" pitchFamily="34" charset="0"/>
              </a:rPr>
              <a:t>为</a:t>
            </a:r>
            <a:r>
              <a:rPr lang="en-US" altLang="zh-CN" dirty="0">
                <a:latin typeface="Arial" panose="020B0604020202020204" pitchFamily="34" charset="0"/>
              </a:rPr>
              <a:t>1.28 V</a:t>
            </a:r>
            <a:r>
              <a:rPr lang="zh-CN" altLang="en-US" dirty="0">
                <a:latin typeface="Arial" panose="020B0604020202020204" pitchFamily="34" charset="0"/>
              </a:rPr>
              <a:t>。但是，如果单独计算三个符号的平均值，则可以看到较大的差异。对于</a:t>
            </a:r>
            <a:r>
              <a:rPr lang="en-US" altLang="zh-CN" dirty="0">
                <a:latin typeface="Arial" panose="020B0604020202020204" pitchFamily="34" charset="0"/>
              </a:rPr>
              <a:t>ECU 0</a:t>
            </a:r>
            <a:r>
              <a:rPr lang="zh-CN" altLang="en-US" dirty="0">
                <a:latin typeface="Arial" panose="020B0604020202020204" pitchFamily="34" charset="0"/>
              </a:rPr>
              <a:t>，它们是</a:t>
            </a:r>
            <a:r>
              <a:rPr lang="en-US" altLang="zh-CN" dirty="0">
                <a:latin typeface="Arial" panose="020B0604020202020204" pitchFamily="34" charset="0"/>
              </a:rPr>
              <a:t>µ</a:t>
            </a:r>
            <a:r>
              <a:rPr lang="zh-CN" altLang="en-US" dirty="0">
                <a:latin typeface="Arial" panose="020B0604020202020204" pitchFamily="34" charset="0"/>
              </a:rPr>
              <a:t>。这可能不是序列中的情况，并且将防止超调被包括在分类中，这是一个特别重要的特征。</a:t>
            </a:r>
            <a:r>
              <a:rPr lang="zh-CN" altLang="en-US" dirty="0"/>
              <a:t> </a:t>
            </a:r>
          </a:p>
        </p:txBody>
      </p:sp>
      <p:pic>
        <p:nvPicPr>
          <p:cNvPr id="6" name="图片 5"/>
          <p:cNvPicPr>
            <a:picLocks noChangeAspect="1"/>
          </p:cNvPicPr>
          <p:nvPr/>
        </p:nvPicPr>
        <p:blipFill>
          <a:blip r:embed="rId3"/>
          <a:stretch>
            <a:fillRect/>
          </a:stretch>
        </p:blipFill>
        <p:spPr>
          <a:xfrm>
            <a:off x="2428109" y="3965171"/>
            <a:ext cx="5089714" cy="2764241"/>
          </a:xfrm>
          <a:prstGeom prst="rect">
            <a:avLst/>
          </a:prstGeom>
        </p:spPr>
      </p:pic>
    </p:spTree>
    <p:extLst>
      <p:ext uri="{BB962C8B-B14F-4D97-AF65-F5344CB8AC3E}">
        <p14:creationId xmlns:p14="http://schemas.microsoft.com/office/powerpoint/2010/main" val="2808722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890" y="435889"/>
            <a:ext cx="3139001" cy="461665"/>
          </a:xfrm>
          <a:prstGeom prst="rect">
            <a:avLst/>
          </a:prstGeom>
        </p:spPr>
        <p:txBody>
          <a:bodyPr wrap="none">
            <a:spAutoFit/>
          </a:bodyPr>
          <a:lstStyle/>
          <a:p>
            <a:r>
              <a:rPr lang="en-US" altLang="zh-CN" sz="2400" b="1" dirty="0">
                <a:solidFill>
                  <a:srgbClr val="FF0000"/>
                </a:solidFill>
                <a:latin typeface="NexusSerif"/>
              </a:rPr>
              <a:t>Fingerprinting ECUs</a:t>
            </a:r>
            <a:endParaRPr lang="zh-CN" altLang="en-US" sz="2400" b="1" i="0" dirty="0">
              <a:solidFill>
                <a:srgbClr val="FF0000"/>
              </a:solidFill>
              <a:effectLst/>
              <a:latin typeface="NexusSerif"/>
            </a:endParaRPr>
          </a:p>
        </p:txBody>
      </p:sp>
      <p:sp>
        <p:nvSpPr>
          <p:cNvPr id="4" name="AutoShape 2" descr="en-resource://database/6013:0"/>
          <p:cNvSpPr>
            <a:spLocks noChangeAspect="1" noChangeArrowheads="1"/>
          </p:cNvSpPr>
          <p:nvPr/>
        </p:nvSpPr>
        <p:spPr bwMode="auto">
          <a:xfrm>
            <a:off x="0" y="-2708607"/>
            <a:ext cx="4191000" cy="4191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591853" y="1097461"/>
            <a:ext cx="2097049" cy="369332"/>
          </a:xfrm>
          <a:prstGeom prst="rect">
            <a:avLst/>
          </a:prstGeom>
        </p:spPr>
        <p:txBody>
          <a:bodyPr wrap="none">
            <a:spAutoFit/>
          </a:bodyPr>
          <a:lstStyle/>
          <a:p>
            <a:r>
              <a:rPr lang="en-US" altLang="zh-CN" dirty="0">
                <a:latin typeface="Arial" panose="020B0604020202020204" pitchFamily="34" charset="0"/>
              </a:rPr>
              <a:t>Feature extraction</a:t>
            </a:r>
            <a:r>
              <a:rPr lang="en-US" altLang="zh-CN" dirty="0"/>
              <a:t> </a:t>
            </a:r>
            <a:endParaRPr lang="zh-CN" altLang="en-US" dirty="0"/>
          </a:p>
        </p:txBody>
      </p:sp>
      <p:pic>
        <p:nvPicPr>
          <p:cNvPr id="12" name="图片 11"/>
          <p:cNvPicPr>
            <a:picLocks noChangeAspect="1"/>
          </p:cNvPicPr>
          <p:nvPr/>
        </p:nvPicPr>
        <p:blipFill>
          <a:blip r:embed="rId2"/>
          <a:stretch>
            <a:fillRect/>
          </a:stretch>
        </p:blipFill>
        <p:spPr>
          <a:xfrm>
            <a:off x="8277918" y="1327846"/>
            <a:ext cx="3333750" cy="4752975"/>
          </a:xfrm>
          <a:prstGeom prst="rect">
            <a:avLst/>
          </a:prstGeom>
        </p:spPr>
      </p:pic>
      <p:sp>
        <p:nvSpPr>
          <p:cNvPr id="5" name="矩形 4"/>
          <p:cNvSpPr/>
          <p:nvPr/>
        </p:nvSpPr>
        <p:spPr>
          <a:xfrm>
            <a:off x="354890" y="1503174"/>
            <a:ext cx="7051965" cy="1754326"/>
          </a:xfrm>
          <a:prstGeom prst="rect">
            <a:avLst/>
          </a:prstGeom>
        </p:spPr>
        <p:txBody>
          <a:bodyPr wrap="square">
            <a:spAutoFit/>
          </a:bodyPr>
          <a:lstStyle/>
          <a:p>
            <a:r>
              <a:rPr lang="zh-CN" altLang="en-US" dirty="0"/>
              <a:t>对于特征的选择</a:t>
            </a:r>
            <a:r>
              <a:rPr lang="zh-CN" altLang="en-US" dirty="0" smtClean="0"/>
              <a:t>，使用</a:t>
            </a:r>
            <a:r>
              <a:rPr lang="zh-CN" altLang="en-US" dirty="0"/>
              <a:t>了</a:t>
            </a:r>
            <a:r>
              <a:rPr lang="en-US" altLang="zh-CN" dirty="0"/>
              <a:t>Weka 3</a:t>
            </a:r>
            <a:r>
              <a:rPr lang="zh-CN" altLang="en-US" dirty="0" smtClean="0"/>
              <a:t>工具包中</a:t>
            </a:r>
            <a:r>
              <a:rPr lang="zh-CN" altLang="en-US" dirty="0"/>
              <a:t>的</a:t>
            </a:r>
            <a:r>
              <a:rPr lang="en-US" altLang="zh-CN" dirty="0" smtClean="0"/>
              <a:t>Relief-F</a:t>
            </a:r>
            <a:r>
              <a:rPr lang="zh-CN" altLang="en-US" dirty="0" smtClean="0"/>
              <a:t>算法</a:t>
            </a:r>
            <a:r>
              <a:rPr lang="zh-CN" altLang="en-US" dirty="0"/>
              <a:t>。</a:t>
            </a:r>
            <a:r>
              <a:rPr lang="en-US" altLang="zh-CN" dirty="0"/>
              <a:t>Relief-F</a:t>
            </a:r>
            <a:r>
              <a:rPr lang="zh-CN" altLang="en-US" dirty="0"/>
              <a:t>算法是一种过滤方法，用于计算每个特征的得分，可用于排序和选择最重要的特征</a:t>
            </a:r>
            <a:r>
              <a:rPr lang="zh-CN" altLang="en-US" dirty="0" smtClean="0"/>
              <a:t>。结合</a:t>
            </a:r>
            <a:r>
              <a:rPr lang="zh-CN" altLang="en-US" dirty="0"/>
              <a:t>了测试设置的最佳特性，得到了一个通用特性集，如表</a:t>
            </a:r>
            <a:r>
              <a:rPr lang="en-US" altLang="zh-CN" dirty="0"/>
              <a:t>3</a:t>
            </a:r>
            <a:r>
              <a:rPr lang="zh-CN" altLang="en-US" dirty="0"/>
              <a:t>所示，以及它们各自的等级。然而，评估清楚地表明，最重要的特征可以在</a:t>
            </a:r>
            <a:r>
              <a:rPr lang="en-US" altLang="zh-CN" dirty="0"/>
              <a:t>G10</a:t>
            </a:r>
            <a:r>
              <a:rPr lang="zh-CN" altLang="en-US" dirty="0"/>
              <a:t>中找到，其中包含上升沿。总的来说，这会产生一个特征向量</a:t>
            </a:r>
            <a:r>
              <a:rPr lang="en-US" altLang="zh-CN" dirty="0"/>
              <a:t>F</a:t>
            </a:r>
            <a:r>
              <a:rPr lang="zh-CN" altLang="en-US" dirty="0"/>
              <a:t>（</a:t>
            </a:r>
            <a:r>
              <a:rPr lang="en-US" altLang="zh-CN" dirty="0"/>
              <a:t>V</a:t>
            </a:r>
            <a:r>
              <a:rPr lang="zh-CN" altLang="en-US" dirty="0"/>
              <a:t>），它表示从接收到的</a:t>
            </a:r>
            <a:r>
              <a:rPr lang="en-US" altLang="zh-CN" dirty="0"/>
              <a:t>CAN</a:t>
            </a:r>
            <a:r>
              <a:rPr lang="zh-CN" altLang="en-US" dirty="0"/>
              <a:t>信号中提取的指纹。</a:t>
            </a:r>
            <a:r>
              <a:rPr lang="zh-CN" altLang="en-US" dirty="0"/>
              <a:t> </a:t>
            </a:r>
          </a:p>
        </p:txBody>
      </p:sp>
      <p:pic>
        <p:nvPicPr>
          <p:cNvPr id="3" name="图片 2"/>
          <p:cNvPicPr>
            <a:picLocks noChangeAspect="1"/>
          </p:cNvPicPr>
          <p:nvPr/>
        </p:nvPicPr>
        <p:blipFill>
          <a:blip r:embed="rId3"/>
          <a:stretch>
            <a:fillRect/>
          </a:stretch>
        </p:blipFill>
        <p:spPr>
          <a:xfrm>
            <a:off x="731430" y="3704333"/>
            <a:ext cx="6595403" cy="2280831"/>
          </a:xfrm>
          <a:prstGeom prst="rect">
            <a:avLst/>
          </a:prstGeom>
        </p:spPr>
      </p:pic>
    </p:spTree>
    <p:extLst>
      <p:ext uri="{BB962C8B-B14F-4D97-AF65-F5344CB8AC3E}">
        <p14:creationId xmlns:p14="http://schemas.microsoft.com/office/powerpoint/2010/main" val="2863333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890" y="435889"/>
            <a:ext cx="3139001" cy="461665"/>
          </a:xfrm>
          <a:prstGeom prst="rect">
            <a:avLst/>
          </a:prstGeom>
        </p:spPr>
        <p:txBody>
          <a:bodyPr wrap="none">
            <a:spAutoFit/>
          </a:bodyPr>
          <a:lstStyle/>
          <a:p>
            <a:r>
              <a:rPr lang="en-US" altLang="zh-CN" sz="2400" b="1" dirty="0">
                <a:solidFill>
                  <a:srgbClr val="FF0000"/>
                </a:solidFill>
                <a:latin typeface="NexusSerif"/>
              </a:rPr>
              <a:t>Fingerprinting ECUs</a:t>
            </a:r>
            <a:endParaRPr lang="zh-CN" altLang="en-US" sz="2400" b="1" i="0" dirty="0">
              <a:solidFill>
                <a:srgbClr val="FF0000"/>
              </a:solidFill>
              <a:effectLst/>
              <a:latin typeface="NexusSerif"/>
            </a:endParaRPr>
          </a:p>
        </p:txBody>
      </p:sp>
      <p:sp>
        <p:nvSpPr>
          <p:cNvPr id="4" name="AutoShape 2" descr="en-resource://database/6013:0"/>
          <p:cNvSpPr>
            <a:spLocks noChangeAspect="1" noChangeArrowheads="1"/>
          </p:cNvSpPr>
          <p:nvPr/>
        </p:nvSpPr>
        <p:spPr bwMode="auto">
          <a:xfrm>
            <a:off x="138949" y="-2227494"/>
            <a:ext cx="4191000" cy="4191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595743" y="5184293"/>
            <a:ext cx="10784379" cy="1477328"/>
          </a:xfrm>
          <a:prstGeom prst="rect">
            <a:avLst/>
          </a:prstGeom>
        </p:spPr>
        <p:txBody>
          <a:bodyPr wrap="square">
            <a:spAutoFit/>
          </a:bodyPr>
          <a:lstStyle/>
          <a:p>
            <a:r>
              <a:rPr lang="zh-CN" altLang="en-US" dirty="0"/>
              <a:t>从哪个</a:t>
            </a:r>
            <a:r>
              <a:rPr lang="en-US" altLang="zh-CN" dirty="0"/>
              <a:t>ECU</a:t>
            </a:r>
            <a:r>
              <a:rPr lang="zh-CN" altLang="en-US" dirty="0"/>
              <a:t>发送接收帧的识别是一个分类问题。因此，可以使用几种机器学习算法来识别新观测值属于哪一类。</a:t>
            </a:r>
            <a:r>
              <a:rPr lang="zh-CN" altLang="en-US" dirty="0" smtClean="0"/>
              <a:t>在</a:t>
            </a:r>
            <a:r>
              <a:rPr lang="en-US" altLang="zh-CN" dirty="0" smtClean="0"/>
              <a:t>Scission</a:t>
            </a:r>
            <a:r>
              <a:rPr lang="zh-CN" altLang="en-US" dirty="0" smtClean="0"/>
              <a:t>中，使用</a:t>
            </a:r>
            <a:r>
              <a:rPr lang="en-US" altLang="zh-CN" dirty="0"/>
              <a:t>Logistic</a:t>
            </a:r>
            <a:r>
              <a:rPr lang="zh-CN" altLang="en-US" dirty="0"/>
              <a:t>回归来预测帧的发送者。其主要优点是简单，这在资源有限的</a:t>
            </a:r>
            <a:r>
              <a:rPr lang="en-US" altLang="zh-CN" dirty="0"/>
              <a:t>ECU</a:t>
            </a:r>
            <a:r>
              <a:rPr lang="zh-CN" altLang="en-US" dirty="0"/>
              <a:t>上的实现中起着重要作用。这</a:t>
            </a:r>
            <a:r>
              <a:rPr lang="zh-CN" altLang="en-US" dirty="0" smtClean="0"/>
              <a:t>适用于</a:t>
            </a:r>
            <a:r>
              <a:rPr lang="zh-CN" altLang="en-US" dirty="0"/>
              <a:t>训练</a:t>
            </a:r>
            <a:r>
              <a:rPr lang="zh-CN" altLang="en-US" dirty="0" smtClean="0"/>
              <a:t>和</a:t>
            </a:r>
            <a:r>
              <a:rPr lang="zh-CN" altLang="en-US" dirty="0"/>
              <a:t>分类</a:t>
            </a:r>
            <a:r>
              <a:rPr lang="zh-CN" altLang="en-US" dirty="0" smtClean="0"/>
              <a:t>。在</a:t>
            </a:r>
            <a:r>
              <a:rPr lang="zh-CN" altLang="en-US" dirty="0"/>
              <a:t>能够预测接收到的</a:t>
            </a:r>
            <a:r>
              <a:rPr lang="en-US" altLang="zh-CN" dirty="0"/>
              <a:t>CAN</a:t>
            </a:r>
            <a:r>
              <a:rPr lang="zh-CN" altLang="en-US" dirty="0"/>
              <a:t>帧的来源之前，需要训练分类算法。为了实现这一点</a:t>
            </a:r>
            <a:r>
              <a:rPr lang="zh-CN" altLang="en-US" dirty="0" smtClean="0"/>
              <a:t>，本文为</a:t>
            </a:r>
            <a:r>
              <a:rPr lang="zh-CN" altLang="en-US" dirty="0"/>
              <a:t>所考虑的每个</a:t>
            </a:r>
            <a:r>
              <a:rPr lang="en-US" altLang="zh-CN" dirty="0"/>
              <a:t>ECU</a:t>
            </a:r>
            <a:r>
              <a:rPr lang="zh-CN" altLang="en-US" dirty="0"/>
              <a:t>生成多个</a:t>
            </a:r>
            <a:r>
              <a:rPr lang="en-US" altLang="zh-CN" dirty="0"/>
              <a:t>CAN</a:t>
            </a:r>
            <a:r>
              <a:rPr lang="zh-CN" altLang="en-US" dirty="0"/>
              <a:t>帧的指纹。然后将所得指纹一起用于训练每个</a:t>
            </a:r>
            <a:r>
              <a:rPr lang="en-US" altLang="zh-CN" dirty="0"/>
              <a:t>ECU </a:t>
            </a:r>
            <a:r>
              <a:rPr lang="zh-CN" altLang="en-US" dirty="0" smtClean="0"/>
              <a:t>的分类器，在</a:t>
            </a:r>
            <a:r>
              <a:rPr lang="zh-CN" altLang="en-US" dirty="0"/>
              <a:t>该监督学习阶段之后，分类器可用于将新接收帧的特征与为模型生成而收集的特征进行比较。</a:t>
            </a:r>
            <a:endParaRPr lang="zh-CN" altLang="en-US" dirty="0"/>
          </a:p>
        </p:txBody>
      </p:sp>
      <p:sp>
        <p:nvSpPr>
          <p:cNvPr id="3" name="矩形 2"/>
          <p:cNvSpPr/>
          <p:nvPr/>
        </p:nvSpPr>
        <p:spPr>
          <a:xfrm>
            <a:off x="437537" y="1245864"/>
            <a:ext cx="3892412" cy="369332"/>
          </a:xfrm>
          <a:prstGeom prst="rect">
            <a:avLst/>
          </a:prstGeom>
        </p:spPr>
        <p:txBody>
          <a:bodyPr wrap="none">
            <a:spAutoFit/>
          </a:bodyPr>
          <a:lstStyle/>
          <a:p>
            <a:r>
              <a:rPr lang="en-US" altLang="zh-CN" dirty="0">
                <a:latin typeface="Arial" panose="020B0604020202020204" pitchFamily="34" charset="0"/>
              </a:rPr>
              <a:t>Model Generation and classification</a:t>
            </a:r>
            <a:r>
              <a:rPr lang="en-US" altLang="zh-CN" dirty="0"/>
              <a:t> </a:t>
            </a:r>
            <a:endParaRPr lang="zh-CN" altLang="en-US" dirty="0"/>
          </a:p>
        </p:txBody>
      </p:sp>
      <p:pic>
        <p:nvPicPr>
          <p:cNvPr id="8" name="图片 7"/>
          <p:cNvPicPr>
            <a:picLocks noChangeAspect="1"/>
          </p:cNvPicPr>
          <p:nvPr/>
        </p:nvPicPr>
        <p:blipFill>
          <a:blip r:embed="rId2"/>
          <a:stretch>
            <a:fillRect/>
          </a:stretch>
        </p:blipFill>
        <p:spPr>
          <a:xfrm>
            <a:off x="2062194" y="1761615"/>
            <a:ext cx="7473370" cy="3422678"/>
          </a:xfrm>
          <a:prstGeom prst="rect">
            <a:avLst/>
          </a:prstGeom>
        </p:spPr>
      </p:pic>
    </p:spTree>
    <p:extLst>
      <p:ext uri="{BB962C8B-B14F-4D97-AF65-F5344CB8AC3E}">
        <p14:creationId xmlns:p14="http://schemas.microsoft.com/office/powerpoint/2010/main" val="74986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618622" y="1431252"/>
            <a:ext cx="1438214" cy="461665"/>
          </a:xfrm>
          <a:prstGeom prst="rect">
            <a:avLst/>
          </a:prstGeom>
          <a:noFill/>
        </p:spPr>
        <p:txBody>
          <a:bodyPr wrap="none" rtlCol="0">
            <a:spAutoFit/>
          </a:bodyPr>
          <a:lstStyle/>
          <a:p>
            <a:r>
              <a:rPr lang="en-US" altLang="zh-CN" sz="2400" dirty="0" smtClean="0"/>
              <a:t>01 Author</a:t>
            </a:r>
            <a:endParaRPr lang="zh-CN" altLang="en-US" sz="2400" dirty="0"/>
          </a:p>
        </p:txBody>
      </p:sp>
      <p:sp>
        <p:nvSpPr>
          <p:cNvPr id="6" name="文本框 5"/>
          <p:cNvSpPr txBox="1"/>
          <p:nvPr/>
        </p:nvSpPr>
        <p:spPr>
          <a:xfrm>
            <a:off x="3618622" y="2079033"/>
            <a:ext cx="1938992" cy="461665"/>
          </a:xfrm>
          <a:prstGeom prst="rect">
            <a:avLst/>
          </a:prstGeom>
          <a:noFill/>
        </p:spPr>
        <p:txBody>
          <a:bodyPr wrap="none" rtlCol="0">
            <a:spAutoFit/>
          </a:bodyPr>
          <a:lstStyle/>
          <a:p>
            <a:r>
              <a:rPr lang="en-US" altLang="zh-CN" sz="2400" dirty="0" smtClean="0"/>
              <a:t>02 Motivation</a:t>
            </a:r>
            <a:endParaRPr lang="zh-CN" altLang="en-US" sz="2400" dirty="0"/>
          </a:p>
        </p:txBody>
      </p:sp>
      <p:sp>
        <p:nvSpPr>
          <p:cNvPr id="7" name="文本框 6"/>
          <p:cNvSpPr txBox="1"/>
          <p:nvPr/>
        </p:nvSpPr>
        <p:spPr>
          <a:xfrm>
            <a:off x="3618622" y="2700245"/>
            <a:ext cx="1910138" cy="461665"/>
          </a:xfrm>
          <a:prstGeom prst="rect">
            <a:avLst/>
          </a:prstGeom>
          <a:noFill/>
        </p:spPr>
        <p:txBody>
          <a:bodyPr wrap="none" rtlCol="0">
            <a:spAutoFit/>
          </a:bodyPr>
          <a:lstStyle/>
          <a:p>
            <a:r>
              <a:rPr lang="en-US" altLang="zh-CN" sz="2400" dirty="0" smtClean="0"/>
              <a:t>03 Challenges</a:t>
            </a:r>
            <a:endParaRPr lang="zh-CN" altLang="en-US" sz="2400" dirty="0"/>
          </a:p>
        </p:txBody>
      </p:sp>
      <p:sp>
        <p:nvSpPr>
          <p:cNvPr id="8" name="矩形 7"/>
          <p:cNvSpPr/>
          <p:nvPr/>
        </p:nvSpPr>
        <p:spPr>
          <a:xfrm>
            <a:off x="3635182" y="3969238"/>
            <a:ext cx="1983428" cy="461665"/>
          </a:xfrm>
          <a:prstGeom prst="rect">
            <a:avLst/>
          </a:prstGeom>
        </p:spPr>
        <p:txBody>
          <a:bodyPr wrap="none">
            <a:spAutoFit/>
          </a:bodyPr>
          <a:lstStyle/>
          <a:p>
            <a:r>
              <a:rPr lang="en-US" altLang="zh-CN" sz="2400" dirty="0" smtClean="0"/>
              <a:t>05 </a:t>
            </a:r>
            <a:r>
              <a:rPr lang="en-US" altLang="zh-CN" sz="2400" dirty="0"/>
              <a:t>Experiment</a:t>
            </a:r>
            <a:endParaRPr lang="zh-CN" altLang="en-US" sz="2400" dirty="0"/>
          </a:p>
        </p:txBody>
      </p:sp>
      <p:sp>
        <p:nvSpPr>
          <p:cNvPr id="9" name="矩形 8"/>
          <p:cNvSpPr/>
          <p:nvPr/>
        </p:nvSpPr>
        <p:spPr>
          <a:xfrm>
            <a:off x="3635182" y="4593540"/>
            <a:ext cx="1620636" cy="461665"/>
          </a:xfrm>
          <a:prstGeom prst="rect">
            <a:avLst/>
          </a:prstGeom>
        </p:spPr>
        <p:txBody>
          <a:bodyPr wrap="none">
            <a:spAutoFit/>
          </a:bodyPr>
          <a:lstStyle/>
          <a:p>
            <a:r>
              <a:rPr lang="en-US" altLang="zh-CN" sz="2400" dirty="0" smtClean="0"/>
              <a:t>06 Evaluate</a:t>
            </a:r>
            <a:endParaRPr lang="zh-CN" altLang="en-US" sz="2400" b="0" i="0" dirty="0">
              <a:effectLst/>
              <a:latin typeface="NexusSerif"/>
            </a:endParaRPr>
          </a:p>
        </p:txBody>
      </p:sp>
      <p:sp>
        <p:nvSpPr>
          <p:cNvPr id="10" name="矩形 9"/>
          <p:cNvSpPr/>
          <p:nvPr/>
        </p:nvSpPr>
        <p:spPr>
          <a:xfrm>
            <a:off x="3635182" y="5336418"/>
            <a:ext cx="1928733" cy="461665"/>
          </a:xfrm>
          <a:prstGeom prst="rect">
            <a:avLst/>
          </a:prstGeom>
        </p:spPr>
        <p:txBody>
          <a:bodyPr wrap="none">
            <a:spAutoFit/>
          </a:bodyPr>
          <a:lstStyle/>
          <a:p>
            <a:r>
              <a:rPr lang="en-US" altLang="zh-CN" sz="2400" dirty="0" smtClean="0"/>
              <a:t>07 Conclusion</a:t>
            </a:r>
            <a:endParaRPr lang="zh-CN" altLang="en-US" sz="2400" b="0" i="0" dirty="0">
              <a:effectLst/>
              <a:latin typeface="NexusSerif"/>
            </a:endParaRPr>
          </a:p>
        </p:txBody>
      </p:sp>
      <p:sp>
        <p:nvSpPr>
          <p:cNvPr id="11" name="文本框 10"/>
          <p:cNvSpPr txBox="1"/>
          <p:nvPr/>
        </p:nvSpPr>
        <p:spPr>
          <a:xfrm>
            <a:off x="620889" y="613514"/>
            <a:ext cx="906017" cy="523220"/>
          </a:xfrm>
          <a:prstGeom prst="rect">
            <a:avLst/>
          </a:prstGeom>
          <a:noFill/>
        </p:spPr>
        <p:txBody>
          <a:bodyPr wrap="none" rtlCol="0">
            <a:spAutoFit/>
          </a:bodyPr>
          <a:lstStyle/>
          <a:p>
            <a:r>
              <a:rPr lang="zh-CN" altLang="en-US" sz="2800" b="1" dirty="0" smtClean="0">
                <a:solidFill>
                  <a:srgbClr val="FF0000"/>
                </a:solidFill>
              </a:rPr>
              <a:t>目录</a:t>
            </a:r>
            <a:endParaRPr lang="zh-CN" altLang="en-US" sz="2800" b="1" dirty="0">
              <a:solidFill>
                <a:srgbClr val="FF0000"/>
              </a:solidFill>
            </a:endParaRPr>
          </a:p>
        </p:txBody>
      </p:sp>
      <p:sp>
        <p:nvSpPr>
          <p:cNvPr id="12" name="文本框 11"/>
          <p:cNvSpPr txBox="1"/>
          <p:nvPr/>
        </p:nvSpPr>
        <p:spPr>
          <a:xfrm>
            <a:off x="3618622" y="3344936"/>
            <a:ext cx="1567993" cy="461665"/>
          </a:xfrm>
          <a:prstGeom prst="rect">
            <a:avLst/>
          </a:prstGeom>
          <a:noFill/>
        </p:spPr>
        <p:txBody>
          <a:bodyPr wrap="none" rtlCol="0">
            <a:spAutoFit/>
          </a:bodyPr>
          <a:lstStyle/>
          <a:p>
            <a:r>
              <a:rPr lang="en-US" altLang="zh-CN" sz="2400" dirty="0" smtClean="0"/>
              <a:t>04 Method</a:t>
            </a:r>
            <a:endParaRPr lang="zh-CN" altLang="en-US" sz="2400" dirty="0"/>
          </a:p>
        </p:txBody>
      </p:sp>
    </p:spTree>
    <p:extLst>
      <p:ext uri="{BB962C8B-B14F-4D97-AF65-F5344CB8AC3E}">
        <p14:creationId xmlns:p14="http://schemas.microsoft.com/office/powerpoint/2010/main" val="2720463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890" y="435889"/>
            <a:ext cx="6093335" cy="461665"/>
          </a:xfrm>
          <a:prstGeom prst="rect">
            <a:avLst/>
          </a:prstGeom>
        </p:spPr>
        <p:txBody>
          <a:bodyPr wrap="none">
            <a:spAutoFit/>
          </a:bodyPr>
          <a:lstStyle/>
          <a:p>
            <a:r>
              <a:rPr lang="en-US" altLang="zh-CN" sz="2400" b="1" dirty="0">
                <a:solidFill>
                  <a:srgbClr val="FF0000"/>
                </a:solidFill>
                <a:latin typeface="NexusSerif"/>
              </a:rPr>
              <a:t>Intrusion detection using fingerprints</a:t>
            </a:r>
            <a:endParaRPr lang="zh-CN" altLang="en-US" sz="2400" b="1" i="0" dirty="0">
              <a:solidFill>
                <a:srgbClr val="FF0000"/>
              </a:solidFill>
              <a:effectLst/>
              <a:latin typeface="NexusSerif"/>
            </a:endParaRPr>
          </a:p>
        </p:txBody>
      </p:sp>
      <p:sp>
        <p:nvSpPr>
          <p:cNvPr id="4" name="AutoShape 2" descr="en-resource://database/6013:0"/>
          <p:cNvSpPr>
            <a:spLocks noChangeAspect="1" noChangeArrowheads="1"/>
          </p:cNvSpPr>
          <p:nvPr/>
        </p:nvSpPr>
        <p:spPr bwMode="auto">
          <a:xfrm>
            <a:off x="138949" y="-2227494"/>
            <a:ext cx="4191000" cy="4191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p:nvSpPr>
        <p:spPr>
          <a:xfrm>
            <a:off x="500002" y="1146112"/>
            <a:ext cx="3328155" cy="369332"/>
          </a:xfrm>
          <a:prstGeom prst="rect">
            <a:avLst/>
          </a:prstGeom>
        </p:spPr>
        <p:txBody>
          <a:bodyPr wrap="none">
            <a:spAutoFit/>
          </a:bodyPr>
          <a:lstStyle/>
          <a:p>
            <a:r>
              <a:rPr lang="en-US" altLang="zh-CN" dirty="0" smtClean="0">
                <a:latin typeface="Arial" panose="020B0604020202020204" pitchFamily="34" charset="0"/>
              </a:rPr>
              <a:t>Detecting compromised ECUs</a:t>
            </a:r>
            <a:r>
              <a:rPr lang="en-US" altLang="zh-CN" dirty="0" smtClean="0"/>
              <a:t> </a:t>
            </a:r>
            <a:endParaRPr lang="zh-CN" altLang="en-US" dirty="0"/>
          </a:p>
        </p:txBody>
      </p:sp>
      <p:sp>
        <p:nvSpPr>
          <p:cNvPr id="5" name="矩形 4"/>
          <p:cNvSpPr/>
          <p:nvPr/>
        </p:nvSpPr>
        <p:spPr>
          <a:xfrm>
            <a:off x="207818" y="1615196"/>
            <a:ext cx="11612880" cy="3970318"/>
          </a:xfrm>
          <a:prstGeom prst="rect">
            <a:avLst/>
          </a:prstGeom>
        </p:spPr>
        <p:txBody>
          <a:bodyPr wrap="square">
            <a:spAutoFit/>
          </a:bodyPr>
          <a:lstStyle/>
          <a:p>
            <a:r>
              <a:rPr lang="zh-CN" altLang="en-US" dirty="0">
                <a:latin typeface="Arial" panose="020B0604020202020204" pitchFamily="34" charset="0"/>
              </a:rPr>
              <a:t>基于训练的分类器，系统估计接收到新帧时每个</a:t>
            </a:r>
            <a:r>
              <a:rPr lang="en-US" altLang="zh-CN" dirty="0">
                <a:latin typeface="Arial" panose="020B0604020202020204" pitchFamily="34" charset="0"/>
              </a:rPr>
              <a:t>ECU</a:t>
            </a:r>
            <a:r>
              <a:rPr lang="zh-CN" altLang="en-US" dirty="0">
                <a:latin typeface="Arial" panose="020B0604020202020204" pitchFamily="34" charset="0"/>
              </a:rPr>
              <a:t>的</a:t>
            </a:r>
            <a:r>
              <a:rPr lang="zh-CN" altLang="en-US" dirty="0" smtClean="0">
                <a:latin typeface="Arial" panose="020B0604020202020204" pitchFamily="34" charset="0"/>
              </a:rPr>
              <a:t>概率</a:t>
            </a:r>
            <a:r>
              <a:rPr lang="en-US" altLang="zh-CN" dirty="0" smtClean="0">
                <a:latin typeface="Arial" panose="020B0604020202020204" pitchFamily="34" charset="0"/>
              </a:rPr>
              <a:t>,</a:t>
            </a:r>
            <a:r>
              <a:rPr lang="zh-CN" altLang="en-US" dirty="0" smtClean="0">
                <a:latin typeface="Arial" panose="020B0604020202020204" pitchFamily="34" charset="0"/>
              </a:rPr>
              <a:t>选择</a:t>
            </a:r>
            <a:r>
              <a:rPr lang="zh-CN" altLang="en-US" dirty="0">
                <a:latin typeface="Arial" panose="020B0604020202020204" pitchFamily="34" charset="0"/>
              </a:rPr>
              <a:t>概率最高的</a:t>
            </a:r>
            <a:r>
              <a:rPr lang="en-US" altLang="zh-CN" dirty="0">
                <a:latin typeface="Arial" panose="020B0604020202020204" pitchFamily="34" charset="0"/>
              </a:rPr>
              <a:t>ECU</a:t>
            </a:r>
            <a:r>
              <a:rPr lang="zh-CN" altLang="en-US" dirty="0">
                <a:latin typeface="Arial" panose="020B0604020202020204" pitchFamily="34" charset="0"/>
              </a:rPr>
              <a:t>作为帧源。如果被选</a:t>
            </a:r>
            <a:r>
              <a:rPr lang="zh-CN" altLang="en-US" dirty="0" smtClean="0">
                <a:latin typeface="Arial" panose="020B0604020202020204" pitchFamily="34" charset="0"/>
              </a:rPr>
              <a:t>为</a:t>
            </a:r>
            <a:r>
              <a:rPr lang="zh-CN" altLang="en-US" dirty="0">
                <a:latin typeface="Arial" panose="020B0604020202020204" pitchFamily="34" charset="0"/>
              </a:rPr>
              <a:t>帧源</a:t>
            </a:r>
            <a:r>
              <a:rPr lang="zh-CN" altLang="en-US" dirty="0" smtClean="0">
                <a:latin typeface="Arial" panose="020B0604020202020204" pitchFamily="34" charset="0"/>
              </a:rPr>
              <a:t>的</a:t>
            </a:r>
            <a:r>
              <a:rPr lang="en-US" altLang="zh-CN" dirty="0">
                <a:latin typeface="Arial" panose="020B0604020202020204" pitchFamily="34" charset="0"/>
              </a:rPr>
              <a:t>ECU</a:t>
            </a:r>
            <a:r>
              <a:rPr lang="zh-CN" altLang="en-US" dirty="0">
                <a:latin typeface="Arial" panose="020B0604020202020204" pitchFamily="34" charset="0"/>
              </a:rPr>
              <a:t>不允许发送带有接收帧标识符的帧</a:t>
            </a:r>
            <a:r>
              <a:rPr lang="zh-CN" altLang="en-US" dirty="0" smtClean="0">
                <a:latin typeface="Arial" panose="020B0604020202020204" pitchFamily="34" charset="0"/>
              </a:rPr>
              <a:t>，否则将认为是攻击。</a:t>
            </a:r>
            <a:endParaRPr lang="zh-CN" altLang="en-US" dirty="0"/>
          </a:p>
          <a:p>
            <a:endParaRPr lang="en-US" altLang="zh-CN" dirty="0" smtClean="0">
              <a:latin typeface="Arial" panose="020B0604020202020204" pitchFamily="34" charset="0"/>
            </a:endParaRPr>
          </a:p>
          <a:p>
            <a:r>
              <a:rPr lang="zh-CN" altLang="en-US" dirty="0" smtClean="0">
                <a:latin typeface="Arial" panose="020B0604020202020204" pitchFamily="34" charset="0"/>
              </a:rPr>
              <a:t>选择最可能的</a:t>
            </a:r>
            <a:r>
              <a:rPr lang="en-US" altLang="zh-CN" dirty="0">
                <a:latin typeface="Arial" panose="020B0604020202020204" pitchFamily="34" charset="0"/>
              </a:rPr>
              <a:t>ECU</a:t>
            </a:r>
            <a:r>
              <a:rPr lang="zh-CN" altLang="en-US" dirty="0">
                <a:latin typeface="Arial" panose="020B0604020202020204" pitchFamily="34" charset="0"/>
              </a:rPr>
              <a:t>有一个缺点，即如果系统接收到一个无法以高概率确定原点的单帧，则更可能出现误报。为了避免这一缺点</a:t>
            </a:r>
            <a:r>
              <a:rPr lang="zh-CN" altLang="en-US" dirty="0" smtClean="0">
                <a:latin typeface="Arial" panose="020B0604020202020204" pitchFamily="34" charset="0"/>
              </a:rPr>
              <a:t>，</a:t>
            </a:r>
            <a:r>
              <a:rPr lang="zh-CN" altLang="en-US" dirty="0" smtClean="0">
                <a:solidFill>
                  <a:srgbClr val="FF0000"/>
                </a:solidFill>
                <a:latin typeface="Arial" panose="020B0604020202020204" pitchFamily="34" charset="0"/>
              </a:rPr>
              <a:t>设置</a:t>
            </a:r>
            <a:r>
              <a:rPr lang="zh-CN" altLang="en-US" dirty="0">
                <a:solidFill>
                  <a:srgbClr val="FF0000"/>
                </a:solidFill>
                <a:latin typeface="Arial" panose="020B0604020202020204" pitchFamily="34" charset="0"/>
              </a:rPr>
              <a:t>了一个阈值</a:t>
            </a:r>
            <a:r>
              <a:rPr lang="en-US" altLang="zh-CN" dirty="0" err="1">
                <a:solidFill>
                  <a:srgbClr val="FF0000"/>
                </a:solidFill>
                <a:latin typeface="Arial" panose="020B0604020202020204" pitchFamily="34" charset="0"/>
              </a:rPr>
              <a:t>tmax</a:t>
            </a:r>
            <a:r>
              <a:rPr lang="zh-CN" altLang="en-US" dirty="0">
                <a:solidFill>
                  <a:srgbClr val="FF0000"/>
                </a:solidFill>
                <a:latin typeface="Arial" panose="020B0604020202020204" pitchFamily="34" charset="0"/>
              </a:rPr>
              <a:t>，必须以最大概率超过该阈值</a:t>
            </a:r>
            <a:r>
              <a:rPr lang="zh-CN" altLang="en-US" dirty="0">
                <a:latin typeface="Arial" panose="020B0604020202020204" pitchFamily="34" charset="0"/>
              </a:rPr>
              <a:t>。仅当所选</a:t>
            </a:r>
            <a:r>
              <a:rPr lang="en-US" altLang="zh-CN" dirty="0">
                <a:latin typeface="Arial" panose="020B0604020202020204" pitchFamily="34" charset="0"/>
              </a:rPr>
              <a:t>ECU</a:t>
            </a:r>
            <a:r>
              <a:rPr lang="zh-CN" altLang="en-US" dirty="0">
                <a:latin typeface="Arial" panose="020B0604020202020204" pitchFamily="34" charset="0"/>
              </a:rPr>
              <a:t>的概率高于此阈值且控制器不允许使用给定标识符时，才假定存在攻击。否则</a:t>
            </a:r>
            <a:r>
              <a:rPr lang="zh-CN" altLang="en-US" dirty="0" smtClean="0">
                <a:latin typeface="Arial" panose="020B0604020202020204" pitchFamily="34" charset="0"/>
              </a:rPr>
              <a:t>，</a:t>
            </a:r>
            <a:r>
              <a:rPr lang="en-US" altLang="zh-CN" dirty="0" smtClean="0">
                <a:latin typeface="Arial" panose="020B0604020202020204" pitchFamily="34" charset="0"/>
              </a:rPr>
              <a:t>Scission</a:t>
            </a:r>
            <a:r>
              <a:rPr lang="zh-CN" altLang="en-US" dirty="0" smtClean="0">
                <a:latin typeface="Arial" panose="020B0604020202020204" pitchFamily="34" charset="0"/>
              </a:rPr>
              <a:t>将标记</a:t>
            </a:r>
            <a:r>
              <a:rPr lang="zh-CN" altLang="en-US" dirty="0">
                <a:latin typeface="Arial" panose="020B0604020202020204" pitchFamily="34" charset="0"/>
              </a:rPr>
              <a:t>为可信</a:t>
            </a:r>
            <a:r>
              <a:rPr lang="zh-CN" altLang="en-US" dirty="0" smtClean="0">
                <a:latin typeface="Arial" panose="020B0604020202020204" pitchFamily="34" charset="0"/>
              </a:rPr>
              <a:t>。</a:t>
            </a:r>
            <a:endParaRPr lang="en-US" altLang="zh-CN" dirty="0" smtClean="0">
              <a:latin typeface="Arial" panose="020B0604020202020204" pitchFamily="34" charset="0"/>
            </a:endParaRPr>
          </a:p>
          <a:p>
            <a:endParaRPr lang="zh-CN" altLang="en-US" dirty="0"/>
          </a:p>
          <a:p>
            <a:r>
              <a:rPr lang="zh-CN" altLang="en-US" dirty="0">
                <a:latin typeface="Arial" panose="020B0604020202020204" pitchFamily="34" charset="0"/>
              </a:rPr>
              <a:t>为了提高对异常值和电磁干扰的鲁棒性并减少计算工作量，我们</a:t>
            </a:r>
            <a:r>
              <a:rPr lang="zh-CN" altLang="en-US" dirty="0">
                <a:solidFill>
                  <a:srgbClr val="FF0000"/>
                </a:solidFill>
                <a:latin typeface="Arial" panose="020B0604020202020204" pitchFamily="34" charset="0"/>
              </a:rPr>
              <a:t>引入了另一个阈值</a:t>
            </a:r>
            <a:r>
              <a:rPr lang="en-US" altLang="zh-CN" dirty="0" err="1">
                <a:solidFill>
                  <a:srgbClr val="FF0000"/>
                </a:solidFill>
                <a:latin typeface="Arial" panose="020B0604020202020204" pitchFamily="34" charset="0"/>
              </a:rPr>
              <a:t>tmin</a:t>
            </a:r>
            <a:r>
              <a:rPr lang="zh-CN" altLang="en-US" dirty="0">
                <a:latin typeface="Arial" panose="020B0604020202020204" pitchFamily="34" charset="0"/>
              </a:rPr>
              <a:t>。第一步是系统计算</a:t>
            </a:r>
            <a:r>
              <a:rPr lang="en-US" altLang="zh-CN" dirty="0">
                <a:latin typeface="Arial" panose="020B0604020202020204" pitchFamily="34" charset="0"/>
              </a:rPr>
              <a:t>ECU</a:t>
            </a:r>
            <a:r>
              <a:rPr lang="zh-CN" altLang="en-US" dirty="0">
                <a:latin typeface="Arial" panose="020B0604020202020204" pitchFamily="34" charset="0"/>
              </a:rPr>
              <a:t>被允许发送具有指定标识符的帧的概率</a:t>
            </a:r>
            <a:r>
              <a:rPr lang="zh-CN" altLang="en-US" dirty="0" smtClean="0">
                <a:latin typeface="Arial" panose="020B0604020202020204" pitchFamily="34" charset="0"/>
              </a:rPr>
              <a:t>。如果</a:t>
            </a:r>
            <a:r>
              <a:rPr lang="zh-CN" altLang="en-US" dirty="0">
                <a:latin typeface="Arial" panose="020B0604020202020204" pitchFamily="34" charset="0"/>
              </a:rPr>
              <a:t>所选控制器的估计概率低于阈值</a:t>
            </a:r>
            <a:r>
              <a:rPr lang="en-US" altLang="zh-CN" dirty="0" err="1">
                <a:latin typeface="Arial" panose="020B0604020202020204" pitchFamily="34" charset="0"/>
              </a:rPr>
              <a:t>tmin</a:t>
            </a:r>
            <a:r>
              <a:rPr lang="zh-CN" altLang="en-US" dirty="0">
                <a:latin typeface="Arial" panose="020B0604020202020204" pitchFamily="34" charset="0"/>
              </a:rPr>
              <a:t>，则该帧被标记为可疑</a:t>
            </a:r>
            <a:r>
              <a:rPr lang="zh-CN" altLang="en-US" dirty="0" smtClean="0">
                <a:latin typeface="Arial" panose="020B0604020202020204" pitchFamily="34" charset="0"/>
              </a:rPr>
              <a:t>。如果</a:t>
            </a:r>
            <a:r>
              <a:rPr lang="zh-CN" altLang="en-US" dirty="0">
                <a:latin typeface="Arial" panose="020B0604020202020204" pitchFamily="34" charset="0"/>
              </a:rPr>
              <a:t>可疑设备的概率超过阈值</a:t>
            </a:r>
            <a:r>
              <a:rPr lang="en-US" altLang="zh-CN" dirty="0" err="1">
                <a:latin typeface="Arial" panose="020B0604020202020204" pitchFamily="34" charset="0"/>
              </a:rPr>
              <a:t>tmax</a:t>
            </a:r>
            <a:r>
              <a:rPr lang="zh-CN" altLang="en-US" dirty="0">
                <a:latin typeface="Arial" panose="020B0604020202020204" pitchFamily="34" charset="0"/>
              </a:rPr>
              <a:t>，则标记为可疑的帧被分类为恶意帧，从而导致报警。选定的</a:t>
            </a:r>
            <a:r>
              <a:rPr lang="en-US" altLang="zh-CN" dirty="0">
                <a:latin typeface="Arial" panose="020B0604020202020204" pitchFamily="34" charset="0"/>
              </a:rPr>
              <a:t>ECU</a:t>
            </a:r>
            <a:r>
              <a:rPr lang="zh-CN" altLang="en-US" dirty="0">
                <a:latin typeface="Arial" panose="020B0604020202020204" pitchFamily="34" charset="0"/>
              </a:rPr>
              <a:t>还表示执行攻击的</a:t>
            </a:r>
            <a:r>
              <a:rPr lang="en-US" altLang="zh-CN" dirty="0">
                <a:latin typeface="Arial" panose="020B0604020202020204" pitchFamily="34" charset="0"/>
              </a:rPr>
              <a:t>ECU</a:t>
            </a:r>
            <a:r>
              <a:rPr lang="zh-CN" altLang="en-US" dirty="0">
                <a:latin typeface="Arial" panose="020B0604020202020204" pitchFamily="34" charset="0"/>
              </a:rPr>
              <a:t>。如果概率不超过阈值</a:t>
            </a:r>
            <a:r>
              <a:rPr lang="en-US" altLang="zh-CN" dirty="0" err="1">
                <a:latin typeface="Arial" panose="020B0604020202020204" pitchFamily="34" charset="0"/>
              </a:rPr>
              <a:t>tmax</a:t>
            </a:r>
            <a:r>
              <a:rPr lang="zh-CN" altLang="en-US" dirty="0">
                <a:latin typeface="Arial" panose="020B0604020202020204" pitchFamily="34" charset="0"/>
              </a:rPr>
              <a:t>，则认为帧是可信的，以减少误报</a:t>
            </a:r>
            <a:r>
              <a:rPr lang="zh-CN" altLang="en-US" dirty="0" smtClean="0">
                <a:latin typeface="Arial" panose="020B0604020202020204" pitchFamily="34" charset="0"/>
              </a:rPr>
              <a:t>。</a:t>
            </a:r>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r>
              <a:rPr lang="zh-CN" altLang="en-US" dirty="0" smtClean="0">
                <a:latin typeface="Arial" panose="020B0604020202020204" pitchFamily="34" charset="0"/>
              </a:rPr>
              <a:t>执行</a:t>
            </a:r>
            <a:r>
              <a:rPr lang="zh-CN" altLang="en-US" dirty="0">
                <a:latin typeface="Arial" panose="020B0604020202020204" pitchFamily="34" charset="0"/>
              </a:rPr>
              <a:t>攻击通常需要几个伪造消息，这增加了检测的可能性。另一个优点是，对于大多数帧，需要的计算更少，因为只有当帧标记为可疑时，才需要计算所有</a:t>
            </a:r>
            <a:r>
              <a:rPr lang="en-US" altLang="zh-CN" dirty="0">
                <a:latin typeface="Arial" panose="020B0604020202020204" pitchFamily="34" charset="0"/>
              </a:rPr>
              <a:t>ECU</a:t>
            </a:r>
            <a:r>
              <a:rPr lang="zh-CN" altLang="en-US" dirty="0">
                <a:latin typeface="Arial" panose="020B0604020202020204" pitchFamily="34" charset="0"/>
              </a:rPr>
              <a:t>的概率。</a:t>
            </a:r>
            <a:endParaRPr lang="zh-CN" altLang="en-US" dirty="0"/>
          </a:p>
        </p:txBody>
      </p:sp>
    </p:spTree>
    <p:extLst>
      <p:ext uri="{BB962C8B-B14F-4D97-AF65-F5344CB8AC3E}">
        <p14:creationId xmlns:p14="http://schemas.microsoft.com/office/powerpoint/2010/main" val="3168865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890" y="435889"/>
            <a:ext cx="6093335" cy="461665"/>
          </a:xfrm>
          <a:prstGeom prst="rect">
            <a:avLst/>
          </a:prstGeom>
        </p:spPr>
        <p:txBody>
          <a:bodyPr wrap="none">
            <a:spAutoFit/>
          </a:bodyPr>
          <a:lstStyle/>
          <a:p>
            <a:r>
              <a:rPr lang="en-US" altLang="zh-CN" sz="2400" b="1" dirty="0">
                <a:solidFill>
                  <a:srgbClr val="FF0000"/>
                </a:solidFill>
                <a:latin typeface="NexusSerif"/>
              </a:rPr>
              <a:t>Intrusion detection using fingerprints</a:t>
            </a:r>
            <a:endParaRPr lang="zh-CN" altLang="en-US" sz="2400" b="1" i="0" dirty="0">
              <a:solidFill>
                <a:srgbClr val="FF0000"/>
              </a:solidFill>
              <a:effectLst/>
              <a:latin typeface="NexusSerif"/>
            </a:endParaRPr>
          </a:p>
        </p:txBody>
      </p:sp>
      <p:sp>
        <p:nvSpPr>
          <p:cNvPr id="4" name="AutoShape 2" descr="en-resource://database/6013:0"/>
          <p:cNvSpPr>
            <a:spLocks noChangeAspect="1" noChangeArrowheads="1"/>
          </p:cNvSpPr>
          <p:nvPr/>
        </p:nvSpPr>
        <p:spPr bwMode="auto">
          <a:xfrm>
            <a:off x="138949" y="-2227494"/>
            <a:ext cx="4191000" cy="4191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p:nvSpPr>
        <p:spPr>
          <a:xfrm>
            <a:off x="774322" y="1245864"/>
            <a:ext cx="2954207" cy="369332"/>
          </a:xfrm>
          <a:prstGeom prst="rect">
            <a:avLst/>
          </a:prstGeom>
        </p:spPr>
        <p:txBody>
          <a:bodyPr wrap="none">
            <a:spAutoFit/>
          </a:bodyPr>
          <a:lstStyle/>
          <a:p>
            <a:r>
              <a:rPr lang="en-US" altLang="zh-CN" dirty="0"/>
              <a:t>Detecting unmonitored ECUs</a:t>
            </a:r>
            <a:r>
              <a:rPr lang="en-US" altLang="zh-CN" dirty="0"/>
              <a:t> </a:t>
            </a:r>
            <a:endParaRPr lang="zh-CN" altLang="en-US" dirty="0"/>
          </a:p>
        </p:txBody>
      </p:sp>
      <p:sp>
        <p:nvSpPr>
          <p:cNvPr id="5" name="矩形 4"/>
          <p:cNvSpPr/>
          <p:nvPr/>
        </p:nvSpPr>
        <p:spPr>
          <a:xfrm>
            <a:off x="354890" y="2129776"/>
            <a:ext cx="11612880" cy="2862322"/>
          </a:xfrm>
          <a:prstGeom prst="rect">
            <a:avLst/>
          </a:prstGeom>
        </p:spPr>
        <p:txBody>
          <a:bodyPr wrap="square">
            <a:spAutoFit/>
          </a:bodyPr>
          <a:lstStyle/>
          <a:p>
            <a:pPr marL="285750" indent="-285750">
              <a:buFont typeface="Wingdings" panose="05000000000000000000" pitchFamily="2" charset="2"/>
              <a:buChar char="Ø"/>
            </a:pPr>
            <a:r>
              <a:rPr lang="zh-CN" altLang="en-US" dirty="0"/>
              <a:t>如果执行攻击的未受监控</a:t>
            </a:r>
            <a:r>
              <a:rPr lang="en-US" altLang="zh-CN" dirty="0"/>
              <a:t>ECU</a:t>
            </a:r>
            <a:r>
              <a:rPr lang="zh-CN" altLang="en-US" dirty="0"/>
              <a:t>的指纹与不允许使用接收到的标识符的其他</a:t>
            </a:r>
            <a:r>
              <a:rPr lang="en-US" altLang="zh-CN" dirty="0"/>
              <a:t>ECU</a:t>
            </a:r>
            <a:r>
              <a:rPr lang="zh-CN" altLang="en-US" dirty="0"/>
              <a:t>中的一个相似，则检测到</a:t>
            </a:r>
            <a:r>
              <a:rPr lang="zh-CN" altLang="en-US" dirty="0" smtClean="0"/>
              <a:t>攻击。</a:t>
            </a:r>
            <a:endParaRPr lang="en-US" altLang="zh-CN" dirty="0" smtClean="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smtClean="0"/>
              <a:t>例外</a:t>
            </a:r>
            <a:r>
              <a:rPr lang="zh-CN" altLang="en-US" dirty="0"/>
              <a:t>情况是，无法预测攻击的来源</a:t>
            </a:r>
            <a:r>
              <a:rPr lang="zh-CN" altLang="en-US" dirty="0" smtClean="0"/>
              <a:t>。未</a:t>
            </a:r>
            <a:r>
              <a:rPr lang="zh-CN" altLang="en-US" dirty="0"/>
              <a:t>受监控的</a:t>
            </a:r>
            <a:r>
              <a:rPr lang="en-US" altLang="zh-CN" dirty="0"/>
              <a:t>ECU</a:t>
            </a:r>
            <a:r>
              <a:rPr lang="zh-CN" altLang="en-US" dirty="0"/>
              <a:t>与攻击者想要模仿的</a:t>
            </a:r>
            <a:r>
              <a:rPr lang="en-US" altLang="zh-CN" dirty="0"/>
              <a:t>ECU</a:t>
            </a:r>
            <a:r>
              <a:rPr lang="zh-CN" altLang="en-US" dirty="0"/>
              <a:t>具有非常相似的特性，因此</a:t>
            </a:r>
            <a:r>
              <a:rPr lang="en-US" altLang="zh-CN" dirty="0"/>
              <a:t>Scission</a:t>
            </a:r>
            <a:r>
              <a:rPr lang="zh-CN" altLang="en-US" dirty="0"/>
              <a:t>无法检测到攻击</a:t>
            </a:r>
            <a:r>
              <a:rPr lang="zh-CN" altLang="en-US" dirty="0" smtClean="0"/>
              <a:t>。</a:t>
            </a:r>
            <a:endParaRPr lang="en-US" altLang="zh-CN" dirty="0" smtClean="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smtClean="0"/>
              <a:t>如果</a:t>
            </a:r>
            <a:r>
              <a:rPr lang="zh-CN" altLang="en-US" dirty="0"/>
              <a:t>无法分配</a:t>
            </a:r>
            <a:r>
              <a:rPr lang="en-US" altLang="zh-CN" dirty="0"/>
              <a:t>ECU</a:t>
            </a:r>
            <a:r>
              <a:rPr lang="zh-CN" altLang="en-US" dirty="0"/>
              <a:t>，</a:t>
            </a:r>
            <a:r>
              <a:rPr lang="zh-CN" altLang="en-US" dirty="0" smtClean="0"/>
              <a:t>则帧被</a:t>
            </a:r>
            <a:r>
              <a:rPr lang="zh-CN" altLang="en-US" dirty="0"/>
              <a:t>标记为可疑。</a:t>
            </a:r>
            <a:endParaRPr lang="zh-CN" altLang="en-US" dirty="0"/>
          </a:p>
          <a:p>
            <a:endParaRPr lang="en-US" altLang="zh-CN" dirty="0" smtClean="0"/>
          </a:p>
          <a:p>
            <a:r>
              <a:rPr lang="zh-CN" altLang="en-US" dirty="0" smtClean="0"/>
              <a:t>为了</a:t>
            </a:r>
            <a:r>
              <a:rPr lang="zh-CN" altLang="en-US" dirty="0"/>
              <a:t>检测未受监控的和额外的</a:t>
            </a:r>
            <a:r>
              <a:rPr lang="en-US" altLang="zh-CN" dirty="0"/>
              <a:t>ECU</a:t>
            </a:r>
            <a:r>
              <a:rPr lang="zh-CN" altLang="en-US" dirty="0"/>
              <a:t>，</a:t>
            </a:r>
            <a:r>
              <a:rPr lang="en-US" altLang="zh-CN" dirty="0"/>
              <a:t>Scission</a:t>
            </a:r>
            <a:r>
              <a:rPr lang="zh-CN" altLang="en-US" dirty="0"/>
              <a:t>监控标记为可疑的帧数。为了检测这些攻击</a:t>
            </a:r>
            <a:r>
              <a:rPr lang="zh-CN" altLang="en-US" dirty="0" smtClean="0"/>
              <a:t>，为</a:t>
            </a:r>
            <a:r>
              <a:rPr lang="zh-CN" altLang="en-US" dirty="0"/>
              <a:t>每个</a:t>
            </a:r>
            <a:r>
              <a:rPr lang="en-US" altLang="zh-CN" dirty="0"/>
              <a:t>ECU </a:t>
            </a:r>
            <a:r>
              <a:rPr lang="en-US" altLang="zh-CN" dirty="0" err="1"/>
              <a:t>i</a:t>
            </a:r>
            <a:r>
              <a:rPr lang="zh-CN" altLang="en-US" dirty="0"/>
              <a:t>使用一个</a:t>
            </a:r>
            <a:r>
              <a:rPr lang="zh-CN" altLang="en-US" dirty="0" smtClean="0"/>
              <a:t>计数器</a:t>
            </a:r>
            <a:r>
              <a:rPr lang="en-US" altLang="zh-CN" dirty="0" err="1" smtClean="0"/>
              <a:t>Csuf</a:t>
            </a:r>
            <a:r>
              <a:rPr lang="zh-CN" altLang="en-US" dirty="0"/>
              <a:t>，</a:t>
            </a:r>
            <a:r>
              <a:rPr lang="en-US" altLang="zh-CN" dirty="0" err="1"/>
              <a:t>i</a:t>
            </a:r>
            <a:r>
              <a:rPr lang="zh-CN" altLang="en-US" dirty="0"/>
              <a:t>，初始化为零，当一个帧被标记为可疑时，该计数器将递增。每次系统接收到可以作为正常行为直接预测的帧时，相应</a:t>
            </a:r>
            <a:r>
              <a:rPr lang="en-US" altLang="zh-CN" dirty="0"/>
              <a:t>ECU</a:t>
            </a:r>
            <a:r>
              <a:rPr lang="zh-CN" altLang="en-US" dirty="0"/>
              <a:t>的计数器都会减少。如果</a:t>
            </a:r>
            <a:r>
              <a:rPr lang="zh-CN" altLang="en-US" dirty="0" smtClean="0"/>
              <a:t>计数器</a:t>
            </a:r>
            <a:r>
              <a:rPr lang="en-US" altLang="zh-CN" dirty="0" err="1" smtClean="0"/>
              <a:t>Csuf</a:t>
            </a:r>
            <a:r>
              <a:rPr lang="zh-CN" altLang="en-US" dirty="0"/>
              <a:t>，</a:t>
            </a:r>
            <a:r>
              <a:rPr lang="en-US" altLang="zh-CN" dirty="0" err="1"/>
              <a:t>i</a:t>
            </a:r>
            <a:r>
              <a:rPr lang="zh-CN" altLang="en-US" dirty="0"/>
              <a:t>超过</a:t>
            </a:r>
            <a:r>
              <a:rPr lang="zh-CN" altLang="en-US" dirty="0" smtClean="0"/>
              <a:t>阈值</a:t>
            </a:r>
            <a:r>
              <a:rPr lang="en-US" altLang="zh-CN" dirty="0" err="1"/>
              <a:t>T</a:t>
            </a:r>
            <a:r>
              <a:rPr lang="en-US" altLang="zh-CN" dirty="0" err="1" smtClean="0"/>
              <a:t>suf</a:t>
            </a:r>
            <a:r>
              <a:rPr lang="zh-CN" altLang="en-US" dirty="0"/>
              <a:t>，</a:t>
            </a:r>
            <a:r>
              <a:rPr lang="zh-CN" altLang="en-US" dirty="0" smtClean="0"/>
              <a:t>则认为是攻击</a:t>
            </a:r>
            <a:r>
              <a:rPr lang="zh-CN" altLang="en-US" dirty="0"/>
              <a:t>。</a:t>
            </a:r>
            <a:endParaRPr lang="zh-CN" altLang="en-US" dirty="0"/>
          </a:p>
        </p:txBody>
      </p:sp>
    </p:spTree>
    <p:extLst>
      <p:ext uri="{BB962C8B-B14F-4D97-AF65-F5344CB8AC3E}">
        <p14:creationId xmlns:p14="http://schemas.microsoft.com/office/powerpoint/2010/main" val="3602496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890" y="435889"/>
            <a:ext cx="6093335" cy="461665"/>
          </a:xfrm>
          <a:prstGeom prst="rect">
            <a:avLst/>
          </a:prstGeom>
        </p:spPr>
        <p:txBody>
          <a:bodyPr wrap="none">
            <a:spAutoFit/>
          </a:bodyPr>
          <a:lstStyle/>
          <a:p>
            <a:r>
              <a:rPr lang="en-US" altLang="zh-CN" sz="2400" b="1" dirty="0">
                <a:solidFill>
                  <a:srgbClr val="FF0000"/>
                </a:solidFill>
                <a:latin typeface="NexusSerif"/>
              </a:rPr>
              <a:t>Intrusion detection using fingerprints</a:t>
            </a:r>
            <a:endParaRPr lang="zh-CN" altLang="en-US" sz="2400" b="1" i="0" dirty="0">
              <a:solidFill>
                <a:srgbClr val="FF0000"/>
              </a:solidFill>
              <a:effectLst/>
              <a:latin typeface="NexusSerif"/>
            </a:endParaRPr>
          </a:p>
        </p:txBody>
      </p:sp>
      <p:sp>
        <p:nvSpPr>
          <p:cNvPr id="4" name="AutoShape 2" descr="en-resource://database/6013:0"/>
          <p:cNvSpPr>
            <a:spLocks noChangeAspect="1" noChangeArrowheads="1"/>
          </p:cNvSpPr>
          <p:nvPr/>
        </p:nvSpPr>
        <p:spPr bwMode="auto">
          <a:xfrm>
            <a:off x="138949" y="-2227494"/>
            <a:ext cx="4191000" cy="4191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p:nvSpPr>
        <p:spPr>
          <a:xfrm>
            <a:off x="774322" y="1245864"/>
            <a:ext cx="3402085" cy="369332"/>
          </a:xfrm>
          <a:prstGeom prst="rect">
            <a:avLst/>
          </a:prstGeom>
        </p:spPr>
        <p:txBody>
          <a:bodyPr wrap="none">
            <a:spAutoFit/>
          </a:bodyPr>
          <a:lstStyle/>
          <a:p>
            <a:r>
              <a:rPr lang="en-US" altLang="zh-CN" dirty="0"/>
              <a:t>Detecting Scission-aware Attacker</a:t>
            </a:r>
            <a:r>
              <a:rPr lang="en-US" altLang="zh-CN" dirty="0"/>
              <a:t> </a:t>
            </a:r>
            <a:endParaRPr lang="zh-CN" altLang="en-US" dirty="0"/>
          </a:p>
        </p:txBody>
      </p:sp>
      <p:sp>
        <p:nvSpPr>
          <p:cNvPr id="6" name="矩形 5"/>
          <p:cNvSpPr/>
          <p:nvPr/>
        </p:nvSpPr>
        <p:spPr>
          <a:xfrm>
            <a:off x="911629" y="2154699"/>
            <a:ext cx="9138458" cy="2585323"/>
          </a:xfrm>
          <a:prstGeom prst="rect">
            <a:avLst/>
          </a:prstGeom>
        </p:spPr>
        <p:txBody>
          <a:bodyPr wrap="square">
            <a:spAutoFit/>
          </a:bodyPr>
          <a:lstStyle/>
          <a:p>
            <a:endParaRPr lang="en-US" altLang="zh-CN" dirty="0" smtClean="0">
              <a:latin typeface="Arial" panose="020B0604020202020204" pitchFamily="34" charset="0"/>
            </a:endParaRPr>
          </a:p>
          <a:p>
            <a:r>
              <a:rPr lang="zh-CN" altLang="en-US" dirty="0" smtClean="0">
                <a:latin typeface="Arial" panose="020B0604020202020204" pitchFamily="34" charset="0"/>
              </a:rPr>
              <a:t>为了</a:t>
            </a:r>
            <a:r>
              <a:rPr lang="zh-CN" altLang="en-US" dirty="0">
                <a:latin typeface="Arial" panose="020B0604020202020204" pitchFamily="34" charset="0"/>
              </a:rPr>
              <a:t>模拟特定的</a:t>
            </a:r>
            <a:r>
              <a:rPr lang="en-US" altLang="zh-CN" dirty="0">
                <a:latin typeface="Arial" panose="020B0604020202020204" pitchFamily="34" charset="0"/>
              </a:rPr>
              <a:t>ECU</a:t>
            </a:r>
            <a:r>
              <a:rPr lang="zh-CN" altLang="en-US" dirty="0">
                <a:latin typeface="Arial" panose="020B0604020202020204" pitchFamily="34" charset="0"/>
              </a:rPr>
              <a:t>，攻击者可以通过加热或冷却受损的</a:t>
            </a:r>
            <a:r>
              <a:rPr lang="en-US" altLang="zh-CN" dirty="0">
                <a:latin typeface="Arial" panose="020B0604020202020204" pitchFamily="34" charset="0"/>
              </a:rPr>
              <a:t>ECU</a:t>
            </a:r>
            <a:r>
              <a:rPr lang="zh-CN" altLang="en-US" dirty="0">
                <a:latin typeface="Arial" panose="020B0604020202020204" pitchFamily="34" charset="0"/>
              </a:rPr>
              <a:t>来影响其自身的电压水平。由于这两种变化不是直接出现的，而是稳定的，特别是在电池耗尽时，系统能够持续适应轻微变化的条件。此外，绝对电压电平的变化不会影响信号</a:t>
            </a:r>
            <a:r>
              <a:rPr lang="zh-CN" altLang="en-US" dirty="0" smtClean="0">
                <a:latin typeface="Arial" panose="020B0604020202020204" pitchFamily="34" charset="0"/>
              </a:rPr>
              <a:t>的</a:t>
            </a:r>
            <a:r>
              <a:rPr lang="zh-CN" altLang="en-US" dirty="0">
                <a:latin typeface="Arial" panose="020B0604020202020204" pitchFamily="34" charset="0"/>
              </a:rPr>
              <a:t>正常</a:t>
            </a:r>
            <a:r>
              <a:rPr lang="zh-CN" altLang="en-US" dirty="0" smtClean="0">
                <a:latin typeface="Arial" panose="020B0604020202020204" pitchFamily="34" charset="0"/>
              </a:rPr>
              <a:t>形状</a:t>
            </a:r>
            <a:r>
              <a:rPr lang="zh-CN" altLang="en-US" dirty="0">
                <a:latin typeface="Arial" panose="020B0604020202020204" pitchFamily="34" charset="0"/>
              </a:rPr>
              <a:t>，这使得识别更加困难</a:t>
            </a:r>
            <a:r>
              <a:rPr lang="zh-CN" altLang="en-US" dirty="0" smtClean="0">
                <a:latin typeface="Arial" panose="020B0604020202020204" pitchFamily="34" charset="0"/>
              </a:rPr>
              <a:t>。</a:t>
            </a:r>
            <a:endParaRPr lang="en-US" altLang="zh-CN" dirty="0" smtClean="0">
              <a:latin typeface="Arial" panose="020B0604020202020204" pitchFamily="34" charset="0"/>
            </a:endParaRPr>
          </a:p>
          <a:p>
            <a:endParaRPr lang="en-US" altLang="zh-CN" dirty="0">
              <a:latin typeface="Arial" panose="020B0604020202020204" pitchFamily="34" charset="0"/>
            </a:endParaRPr>
          </a:p>
          <a:p>
            <a:r>
              <a:rPr lang="zh-CN" altLang="en-US" dirty="0" smtClean="0">
                <a:latin typeface="Arial" panose="020B0604020202020204" pitchFamily="34" charset="0"/>
              </a:rPr>
              <a:t>由于</a:t>
            </a:r>
            <a:r>
              <a:rPr lang="zh-CN" altLang="en-US" dirty="0">
                <a:latin typeface="Arial" panose="020B0604020202020204" pitchFamily="34" charset="0"/>
              </a:rPr>
              <a:t> </a:t>
            </a:r>
            <a:r>
              <a:rPr lang="en-US" altLang="zh-CN" dirty="0">
                <a:latin typeface="Arial" panose="020B0604020202020204" pitchFamily="34" charset="0"/>
              </a:rPr>
              <a:t>Scission-aware</a:t>
            </a:r>
            <a:r>
              <a:rPr lang="zh-CN" altLang="en-US" dirty="0">
                <a:latin typeface="Arial" panose="020B0604020202020204" pitchFamily="34" charset="0"/>
              </a:rPr>
              <a:t>使用多种特征，攻击者不太可能模拟特定的</a:t>
            </a:r>
            <a:r>
              <a:rPr lang="en-US" altLang="zh-CN" dirty="0">
                <a:latin typeface="Arial" panose="020B0604020202020204" pitchFamily="34" charset="0"/>
              </a:rPr>
              <a:t>ECU</a:t>
            </a:r>
            <a:r>
              <a:rPr lang="zh-CN" altLang="en-US" dirty="0">
                <a:latin typeface="Arial" panose="020B0604020202020204" pitchFamily="34" charset="0"/>
              </a:rPr>
              <a:t>。即使一般形状非常相似，由于缺乏关于特征的一般信息。总的来说，包括安全学习阶段</a:t>
            </a:r>
            <a:r>
              <a:rPr lang="zh-CN" altLang="en-US" dirty="0" smtClean="0">
                <a:latin typeface="Arial" panose="020B0604020202020204" pitchFamily="34" charset="0"/>
              </a:rPr>
              <a:t>，</a:t>
            </a:r>
            <a:r>
              <a:rPr lang="en-US" altLang="zh-CN" dirty="0" smtClean="0">
                <a:latin typeface="Arial" panose="020B0604020202020204" pitchFamily="34" charset="0"/>
              </a:rPr>
              <a:t>Scission</a:t>
            </a:r>
            <a:r>
              <a:rPr lang="zh-CN" altLang="en-US" dirty="0" smtClean="0">
                <a:latin typeface="Arial" panose="020B0604020202020204" pitchFamily="34" charset="0"/>
              </a:rPr>
              <a:t>甚至</a:t>
            </a:r>
            <a:r>
              <a:rPr lang="zh-CN" altLang="en-US" dirty="0">
                <a:latin typeface="Arial" panose="020B0604020202020204" pitchFamily="34" charset="0"/>
              </a:rPr>
              <a:t>能够检测到有</a:t>
            </a:r>
            <a:r>
              <a:rPr lang="en-US" altLang="zh-CN" dirty="0">
                <a:latin typeface="Arial" panose="020B0604020202020204" pitchFamily="34" charset="0"/>
              </a:rPr>
              <a:t>Scission-aware</a:t>
            </a:r>
            <a:r>
              <a:rPr lang="zh-CN" altLang="en-US" dirty="0">
                <a:latin typeface="Arial" panose="020B0604020202020204" pitchFamily="34" charset="0"/>
              </a:rPr>
              <a:t>的攻击者。</a:t>
            </a:r>
            <a:endParaRPr lang="zh-CN" altLang="en-US" dirty="0">
              <a:effectLst/>
            </a:endParaRPr>
          </a:p>
        </p:txBody>
      </p:sp>
    </p:spTree>
    <p:extLst>
      <p:ext uri="{BB962C8B-B14F-4D97-AF65-F5344CB8AC3E}">
        <p14:creationId xmlns:p14="http://schemas.microsoft.com/office/powerpoint/2010/main" val="3982429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890" y="435889"/>
            <a:ext cx="1739579" cy="461665"/>
          </a:xfrm>
          <a:prstGeom prst="rect">
            <a:avLst/>
          </a:prstGeom>
        </p:spPr>
        <p:txBody>
          <a:bodyPr wrap="none">
            <a:spAutoFit/>
          </a:bodyPr>
          <a:lstStyle/>
          <a:p>
            <a:r>
              <a:rPr lang="en-US" altLang="zh-CN" sz="2400" b="1" dirty="0">
                <a:solidFill>
                  <a:srgbClr val="FF0000"/>
                </a:solidFill>
                <a:latin typeface="NexusSerif"/>
              </a:rPr>
              <a:t>EVALUATION</a:t>
            </a:r>
            <a:endParaRPr lang="zh-CN" altLang="en-US" sz="2400" b="1" i="0" dirty="0">
              <a:solidFill>
                <a:srgbClr val="FF0000"/>
              </a:solidFill>
              <a:effectLst/>
              <a:latin typeface="NexusSerif"/>
            </a:endParaRPr>
          </a:p>
        </p:txBody>
      </p:sp>
      <p:sp>
        <p:nvSpPr>
          <p:cNvPr id="4" name="AutoShape 2" descr="en-resource://database/6013:0"/>
          <p:cNvSpPr>
            <a:spLocks noChangeAspect="1" noChangeArrowheads="1"/>
          </p:cNvSpPr>
          <p:nvPr/>
        </p:nvSpPr>
        <p:spPr bwMode="auto">
          <a:xfrm>
            <a:off x="138949" y="-2227494"/>
            <a:ext cx="4191000" cy="4191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507787" y="1241661"/>
            <a:ext cx="2315057" cy="369332"/>
          </a:xfrm>
          <a:prstGeom prst="rect">
            <a:avLst/>
          </a:prstGeom>
        </p:spPr>
        <p:txBody>
          <a:bodyPr wrap="none">
            <a:spAutoFit/>
          </a:bodyPr>
          <a:lstStyle/>
          <a:p>
            <a:r>
              <a:rPr lang="en-US" altLang="zh-CN" dirty="0">
                <a:latin typeface="Arial" panose="020B0604020202020204" pitchFamily="34" charset="0"/>
              </a:rPr>
              <a:t>Fingerprinting ECUs</a:t>
            </a:r>
            <a:r>
              <a:rPr lang="en-US" altLang="zh-CN" dirty="0"/>
              <a:t> </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147" y="1610993"/>
            <a:ext cx="5919707" cy="4039329"/>
          </a:xfrm>
          <a:prstGeom prst="rect">
            <a:avLst/>
          </a:prstGeom>
        </p:spPr>
      </p:pic>
      <p:sp>
        <p:nvSpPr>
          <p:cNvPr id="9" name="矩形 8"/>
          <p:cNvSpPr/>
          <p:nvPr/>
        </p:nvSpPr>
        <p:spPr>
          <a:xfrm>
            <a:off x="664846" y="1778841"/>
            <a:ext cx="1119665" cy="369332"/>
          </a:xfrm>
          <a:prstGeom prst="rect">
            <a:avLst/>
          </a:prstGeom>
        </p:spPr>
        <p:txBody>
          <a:bodyPr wrap="none">
            <a:spAutoFit/>
          </a:bodyPr>
          <a:lstStyle/>
          <a:p>
            <a:r>
              <a:rPr lang="en-US" altLang="zh-CN" dirty="0"/>
              <a:t>prototype</a:t>
            </a:r>
            <a:endParaRPr lang="zh-CN" altLang="en-US" dirty="0"/>
          </a:p>
        </p:txBody>
      </p:sp>
      <p:sp>
        <p:nvSpPr>
          <p:cNvPr id="10" name="矩形 9"/>
          <p:cNvSpPr/>
          <p:nvPr/>
        </p:nvSpPr>
        <p:spPr>
          <a:xfrm>
            <a:off x="354890" y="2225441"/>
            <a:ext cx="4254360" cy="1477328"/>
          </a:xfrm>
          <a:prstGeom prst="rect">
            <a:avLst/>
          </a:prstGeom>
        </p:spPr>
        <p:txBody>
          <a:bodyPr wrap="square">
            <a:spAutoFit/>
          </a:bodyPr>
          <a:lstStyle/>
          <a:p>
            <a:r>
              <a:rPr lang="zh-CN" altLang="en-US" dirty="0" smtClean="0">
                <a:latin typeface="Arial" panose="020B0604020202020204" pitchFamily="34" charset="0"/>
              </a:rPr>
              <a:t>第一个实验是</a:t>
            </a:r>
            <a:r>
              <a:rPr lang="zh-CN" altLang="en-US" dirty="0">
                <a:latin typeface="Arial" panose="020B0604020202020204" pitchFamily="34" charset="0"/>
              </a:rPr>
              <a:t>由五个</a:t>
            </a:r>
            <a:r>
              <a:rPr lang="en-US" altLang="zh-CN" dirty="0">
                <a:latin typeface="Arial" panose="020B0604020202020204" pitchFamily="34" charset="0"/>
              </a:rPr>
              <a:t>Arduino UNO</a:t>
            </a:r>
            <a:r>
              <a:rPr lang="zh-CN" altLang="en-US" dirty="0">
                <a:latin typeface="Arial" panose="020B0604020202020204" pitchFamily="34" charset="0"/>
              </a:rPr>
              <a:t>组成的</a:t>
            </a:r>
            <a:r>
              <a:rPr lang="en-US" altLang="zh-CN" dirty="0">
                <a:latin typeface="Arial" panose="020B0604020202020204" pitchFamily="34" charset="0"/>
              </a:rPr>
              <a:t>CAN</a:t>
            </a:r>
            <a:r>
              <a:rPr lang="zh-CN" altLang="en-US" dirty="0">
                <a:latin typeface="Arial" panose="020B0604020202020204" pitchFamily="34" charset="0"/>
              </a:rPr>
              <a:t>原型。每个都配备了两个</a:t>
            </a:r>
            <a:r>
              <a:rPr lang="en-US" altLang="zh-CN" dirty="0" smtClean="0">
                <a:latin typeface="Arial" panose="020B0604020202020204" pitchFamily="34" charset="0"/>
              </a:rPr>
              <a:t>CAN</a:t>
            </a:r>
            <a:r>
              <a:rPr lang="zh-CN" altLang="en-US" dirty="0" smtClean="0">
                <a:latin typeface="Arial" panose="020B0604020202020204" pitchFamily="34" charset="0"/>
              </a:rPr>
              <a:t>保护电阻，</a:t>
            </a:r>
            <a:r>
              <a:rPr lang="zh-CN" altLang="en-US" dirty="0">
                <a:latin typeface="Arial" panose="020B0604020202020204" pitchFamily="34" charset="0"/>
              </a:rPr>
              <a:t>上面安装了</a:t>
            </a:r>
            <a:r>
              <a:rPr lang="en-US" altLang="zh-CN" dirty="0" smtClean="0">
                <a:latin typeface="Arial" panose="020B0604020202020204" pitchFamily="34" charset="0"/>
              </a:rPr>
              <a:t>MCP2515</a:t>
            </a:r>
            <a:r>
              <a:rPr lang="zh-CN" altLang="en-US" dirty="0" smtClean="0">
                <a:latin typeface="Arial" panose="020B0604020202020204" pitchFamily="34" charset="0"/>
              </a:rPr>
              <a:t>控制器</a:t>
            </a:r>
            <a:r>
              <a:rPr lang="zh-CN" altLang="en-US" dirty="0">
                <a:latin typeface="Arial" panose="020B0604020202020204" pitchFamily="34" charset="0"/>
              </a:rPr>
              <a:t>和</a:t>
            </a:r>
            <a:r>
              <a:rPr lang="en-US" altLang="zh-CN" dirty="0" smtClean="0">
                <a:latin typeface="Arial" panose="020B0604020202020204" pitchFamily="34" charset="0"/>
              </a:rPr>
              <a:t>MCP2551</a:t>
            </a:r>
            <a:r>
              <a:rPr lang="zh-CN" altLang="en-US" dirty="0" smtClean="0">
                <a:latin typeface="Arial" panose="020B0604020202020204" pitchFamily="34" charset="0"/>
              </a:rPr>
              <a:t>收发器</a:t>
            </a:r>
            <a:r>
              <a:rPr lang="zh-CN" altLang="en-US" dirty="0">
                <a:latin typeface="Arial" panose="020B0604020202020204" pitchFamily="34" charset="0"/>
              </a:rPr>
              <a:t>。原型的接线如图</a:t>
            </a:r>
            <a:r>
              <a:rPr lang="en-US" altLang="zh-CN" dirty="0">
                <a:latin typeface="Arial" panose="020B0604020202020204" pitchFamily="34" charset="0"/>
              </a:rPr>
              <a:t>7</a:t>
            </a:r>
            <a:r>
              <a:rPr lang="zh-CN" altLang="en-US" dirty="0">
                <a:latin typeface="Arial" panose="020B0604020202020204" pitchFamily="34" charset="0"/>
              </a:rPr>
              <a:t>所示。</a:t>
            </a:r>
            <a:r>
              <a:rPr lang="zh-CN" altLang="en-US" dirty="0"/>
              <a:t> </a:t>
            </a:r>
            <a:endParaRPr lang="en-US" altLang="zh-CN" dirty="0" smtClean="0"/>
          </a:p>
        </p:txBody>
      </p:sp>
      <p:sp>
        <p:nvSpPr>
          <p:cNvPr id="11" name="矩形 10"/>
          <p:cNvSpPr/>
          <p:nvPr/>
        </p:nvSpPr>
        <p:spPr>
          <a:xfrm>
            <a:off x="277183" y="3865849"/>
            <a:ext cx="4408516" cy="2031325"/>
          </a:xfrm>
          <a:prstGeom prst="rect">
            <a:avLst/>
          </a:prstGeom>
        </p:spPr>
        <p:txBody>
          <a:bodyPr wrap="square">
            <a:spAutoFit/>
          </a:bodyPr>
          <a:lstStyle/>
          <a:p>
            <a:r>
              <a:rPr lang="zh-CN" altLang="en-US" dirty="0">
                <a:latin typeface="Arial" panose="020B0604020202020204" pitchFamily="34" charset="0"/>
              </a:rPr>
              <a:t>对于原型，我们使用了真实车辆中使用的双绞线。总线的每一端</a:t>
            </a:r>
            <a:r>
              <a:rPr lang="zh-CN" altLang="en-US" dirty="0" smtClean="0">
                <a:latin typeface="Arial" panose="020B0604020202020204" pitchFamily="34" charset="0"/>
              </a:rPr>
              <a:t>都</a:t>
            </a:r>
            <a:r>
              <a:rPr lang="zh-CN" altLang="en-US" dirty="0">
                <a:latin typeface="Arial" panose="020B0604020202020204" pitchFamily="34" charset="0"/>
              </a:rPr>
              <a:t>有</a:t>
            </a:r>
            <a:r>
              <a:rPr lang="en-US" altLang="zh-CN" dirty="0" smtClean="0">
                <a:latin typeface="Arial" panose="020B0604020202020204" pitchFamily="34" charset="0"/>
              </a:rPr>
              <a:t>120Ω </a:t>
            </a:r>
            <a:r>
              <a:rPr lang="zh-CN" altLang="en-US" dirty="0">
                <a:latin typeface="Arial" panose="020B0604020202020204" pitchFamily="34" charset="0"/>
              </a:rPr>
              <a:t>电阻器</a:t>
            </a:r>
            <a:r>
              <a:rPr lang="zh-CN" altLang="en-US" dirty="0" smtClean="0">
                <a:latin typeface="Arial" panose="020B0604020202020204" pitchFamily="34" charset="0"/>
              </a:rPr>
              <a:t>和</a:t>
            </a:r>
            <a:r>
              <a:rPr lang="en-US" altLang="zh-CN" dirty="0" smtClean="0">
                <a:latin typeface="Arial" panose="020B0604020202020204" pitchFamily="34" charset="0"/>
              </a:rPr>
              <a:t>2.4KΩ </a:t>
            </a:r>
            <a:r>
              <a:rPr lang="zh-CN" altLang="en-US" dirty="0" smtClean="0">
                <a:latin typeface="Arial" panose="020B0604020202020204" pitchFamily="34" charset="0"/>
              </a:rPr>
              <a:t>电阻器。</a:t>
            </a:r>
            <a:endParaRPr lang="en-US" altLang="zh-CN" dirty="0" smtClean="0">
              <a:latin typeface="Arial" panose="020B0604020202020204" pitchFamily="34" charset="0"/>
            </a:endParaRPr>
          </a:p>
          <a:p>
            <a:endParaRPr lang="en-US" altLang="zh-CN" dirty="0">
              <a:latin typeface="Arial" panose="020B0604020202020204" pitchFamily="34" charset="0"/>
            </a:endParaRPr>
          </a:p>
          <a:p>
            <a:r>
              <a:rPr lang="en-US" altLang="zh-CN" dirty="0" smtClean="0">
                <a:latin typeface="Arial" panose="020B0604020202020204" pitchFamily="34" charset="0"/>
              </a:rPr>
              <a:t>ECU</a:t>
            </a:r>
            <a:r>
              <a:rPr lang="zh-CN" altLang="en-US" dirty="0">
                <a:latin typeface="Arial" panose="020B0604020202020204" pitchFamily="34" charset="0"/>
              </a:rPr>
              <a:t>都由相同的电源</a:t>
            </a:r>
            <a:r>
              <a:rPr lang="zh-CN" altLang="en-US" dirty="0" smtClean="0">
                <a:latin typeface="Arial" panose="020B0604020202020204" pitchFamily="34" charset="0"/>
              </a:rPr>
              <a:t>供电。</a:t>
            </a:r>
            <a:endParaRPr lang="en-US" altLang="zh-CN" dirty="0" smtClean="0">
              <a:latin typeface="Arial" panose="020B0604020202020204" pitchFamily="34" charset="0"/>
            </a:endParaRPr>
          </a:p>
          <a:p>
            <a:endParaRPr lang="en-US" altLang="zh-CN" dirty="0">
              <a:latin typeface="Arial" panose="020B0604020202020204" pitchFamily="34" charset="0"/>
            </a:endParaRPr>
          </a:p>
          <a:p>
            <a:r>
              <a:rPr lang="zh-CN" altLang="en-US" dirty="0" smtClean="0">
                <a:latin typeface="Arial" panose="020B0604020202020204" pitchFamily="34" charset="0"/>
              </a:rPr>
              <a:t>示波器</a:t>
            </a:r>
            <a:r>
              <a:rPr lang="zh-CN" altLang="en-US" dirty="0">
                <a:latin typeface="Arial" panose="020B0604020202020204" pitchFamily="34" charset="0"/>
              </a:rPr>
              <a:t>直接连接在</a:t>
            </a:r>
            <a:r>
              <a:rPr lang="en-US" altLang="zh-CN" dirty="0">
                <a:latin typeface="Arial" panose="020B0604020202020204" pitchFamily="34" charset="0"/>
              </a:rPr>
              <a:t>ECU 3</a:t>
            </a:r>
            <a:r>
              <a:rPr lang="zh-CN" altLang="en-US" dirty="0">
                <a:latin typeface="Arial" panose="020B0604020202020204" pitchFamily="34" charset="0"/>
              </a:rPr>
              <a:t>的前面。</a:t>
            </a:r>
            <a:r>
              <a:rPr lang="zh-CN" altLang="en-US" dirty="0"/>
              <a:t> </a:t>
            </a:r>
          </a:p>
        </p:txBody>
      </p:sp>
    </p:spTree>
    <p:extLst>
      <p:ext uri="{BB962C8B-B14F-4D97-AF65-F5344CB8AC3E}">
        <p14:creationId xmlns:p14="http://schemas.microsoft.com/office/powerpoint/2010/main" val="1768750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890" y="435889"/>
            <a:ext cx="1739579" cy="461665"/>
          </a:xfrm>
          <a:prstGeom prst="rect">
            <a:avLst/>
          </a:prstGeom>
        </p:spPr>
        <p:txBody>
          <a:bodyPr wrap="none">
            <a:spAutoFit/>
          </a:bodyPr>
          <a:lstStyle/>
          <a:p>
            <a:r>
              <a:rPr lang="en-US" altLang="zh-CN" sz="2400" b="1" dirty="0">
                <a:solidFill>
                  <a:srgbClr val="FF0000"/>
                </a:solidFill>
                <a:latin typeface="NexusSerif"/>
              </a:rPr>
              <a:t>EVALUATION</a:t>
            </a:r>
            <a:endParaRPr lang="zh-CN" altLang="en-US" sz="2400" b="1" i="0" dirty="0">
              <a:solidFill>
                <a:srgbClr val="FF0000"/>
              </a:solidFill>
              <a:effectLst/>
              <a:latin typeface="NexusSerif"/>
            </a:endParaRPr>
          </a:p>
        </p:txBody>
      </p:sp>
      <p:sp>
        <p:nvSpPr>
          <p:cNvPr id="4" name="AutoShape 2" descr="en-resource://database/6013:0"/>
          <p:cNvSpPr>
            <a:spLocks noChangeAspect="1" noChangeArrowheads="1"/>
          </p:cNvSpPr>
          <p:nvPr/>
        </p:nvSpPr>
        <p:spPr bwMode="auto">
          <a:xfrm>
            <a:off x="138949" y="-2227494"/>
            <a:ext cx="4191000" cy="4191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541038" y="1445455"/>
            <a:ext cx="985654" cy="369332"/>
          </a:xfrm>
          <a:prstGeom prst="rect">
            <a:avLst/>
          </a:prstGeom>
        </p:spPr>
        <p:txBody>
          <a:bodyPr wrap="none">
            <a:spAutoFit/>
          </a:bodyPr>
          <a:lstStyle/>
          <a:p>
            <a:r>
              <a:rPr lang="en-US" altLang="zh-CN" dirty="0"/>
              <a:t>Fiat 500</a:t>
            </a:r>
            <a:r>
              <a:rPr lang="en-US" altLang="zh-CN" dirty="0"/>
              <a:t> </a:t>
            </a:r>
            <a:endParaRPr lang="zh-CN" altLang="en-US" dirty="0"/>
          </a:p>
        </p:txBody>
      </p:sp>
      <p:sp>
        <p:nvSpPr>
          <p:cNvPr id="5" name="矩形 4"/>
          <p:cNvSpPr/>
          <p:nvPr/>
        </p:nvSpPr>
        <p:spPr>
          <a:xfrm>
            <a:off x="371214" y="1814787"/>
            <a:ext cx="3726469" cy="3970318"/>
          </a:xfrm>
          <a:prstGeom prst="rect">
            <a:avLst/>
          </a:prstGeom>
        </p:spPr>
        <p:txBody>
          <a:bodyPr wrap="square">
            <a:spAutoFit/>
          </a:bodyPr>
          <a:lstStyle/>
          <a:p>
            <a:r>
              <a:rPr lang="zh-CN" altLang="en-US" dirty="0"/>
              <a:t>我们评估方法的第一辆真正的汽车</a:t>
            </a:r>
            <a:r>
              <a:rPr lang="zh-CN" altLang="en-US" dirty="0" smtClean="0"/>
              <a:t>是</a:t>
            </a:r>
            <a:r>
              <a:rPr lang="en-US" altLang="zh-CN" dirty="0"/>
              <a:t>Fiat </a:t>
            </a:r>
            <a:r>
              <a:rPr lang="en-US" altLang="zh-CN" dirty="0" smtClean="0"/>
              <a:t> 500</a:t>
            </a:r>
            <a:r>
              <a:rPr lang="zh-CN" altLang="en-US" dirty="0"/>
              <a:t>，它的</a:t>
            </a:r>
            <a:r>
              <a:rPr lang="en-US" altLang="zh-CN" dirty="0"/>
              <a:t>CAN</a:t>
            </a:r>
            <a:r>
              <a:rPr lang="zh-CN" altLang="en-US" dirty="0"/>
              <a:t>总线有六个内部</a:t>
            </a:r>
            <a:r>
              <a:rPr lang="en-US" altLang="zh-CN" dirty="0"/>
              <a:t>ECU</a:t>
            </a:r>
            <a:r>
              <a:rPr lang="zh-CN" altLang="en-US" dirty="0"/>
              <a:t>，每个</a:t>
            </a:r>
            <a:r>
              <a:rPr lang="en-US" altLang="zh-CN" dirty="0"/>
              <a:t>ECU</a:t>
            </a:r>
            <a:r>
              <a:rPr lang="zh-CN" altLang="en-US" dirty="0"/>
              <a:t>最多有七个标识符。为了发送伪造信息以评估系统，我们将两个配备</a:t>
            </a:r>
            <a:r>
              <a:rPr lang="en-US" altLang="zh-CN" dirty="0" smtClean="0"/>
              <a:t>CAN</a:t>
            </a:r>
            <a:r>
              <a:rPr lang="zh-CN" altLang="en-US" dirty="0" smtClean="0"/>
              <a:t>保护电阻的</a:t>
            </a:r>
            <a:r>
              <a:rPr lang="en-US" altLang="zh-CN" dirty="0" smtClean="0"/>
              <a:t>Raspberry Pi 3</a:t>
            </a:r>
            <a:r>
              <a:rPr lang="zh-CN" altLang="en-US" dirty="0" smtClean="0"/>
              <a:t>连接</a:t>
            </a:r>
            <a:r>
              <a:rPr lang="zh-CN" altLang="en-US" dirty="0"/>
              <a:t>到总线。一</a:t>
            </a:r>
            <a:r>
              <a:rPr lang="zh-CN" altLang="en-US" dirty="0" smtClean="0"/>
              <a:t>个</a:t>
            </a:r>
            <a:r>
              <a:rPr lang="en-US" altLang="zh-CN" dirty="0"/>
              <a:t>Raspberry Pi 3 </a:t>
            </a:r>
            <a:r>
              <a:rPr lang="zh-CN" altLang="en-US" dirty="0" smtClean="0"/>
              <a:t>（</a:t>
            </a:r>
            <a:r>
              <a:rPr lang="zh-CN" altLang="en-US" dirty="0"/>
              <a:t>称为</a:t>
            </a:r>
            <a:r>
              <a:rPr lang="en-US" altLang="zh-CN" dirty="0"/>
              <a:t>ECU 6</a:t>
            </a:r>
            <a:r>
              <a:rPr lang="zh-CN" altLang="en-US" dirty="0"/>
              <a:t>）已连接到</a:t>
            </a:r>
            <a:r>
              <a:rPr lang="en-US" altLang="zh-CN" dirty="0"/>
              <a:t>OBD-II</a:t>
            </a:r>
            <a:r>
              <a:rPr lang="zh-CN" altLang="en-US" dirty="0"/>
              <a:t>端口，</a:t>
            </a:r>
            <a:r>
              <a:rPr lang="zh-CN" altLang="en-US" dirty="0" smtClean="0"/>
              <a:t>第二</a:t>
            </a:r>
            <a:r>
              <a:rPr lang="en-US" altLang="zh-CN" dirty="0"/>
              <a:t>Raspberry Pi 3 </a:t>
            </a:r>
            <a:r>
              <a:rPr lang="zh-CN" altLang="en-US" dirty="0" smtClean="0"/>
              <a:t>（</a:t>
            </a:r>
            <a:r>
              <a:rPr lang="zh-CN" altLang="en-US" dirty="0"/>
              <a:t>称为</a:t>
            </a:r>
            <a:r>
              <a:rPr lang="en-US" altLang="zh-CN" dirty="0"/>
              <a:t>ECU7</a:t>
            </a:r>
            <a:r>
              <a:rPr lang="zh-CN" altLang="en-US" dirty="0"/>
              <a:t>）已直接连接到汽车后备箱中的</a:t>
            </a:r>
            <a:r>
              <a:rPr lang="en-US" altLang="zh-CN" dirty="0"/>
              <a:t>CAN</a:t>
            </a:r>
            <a:r>
              <a:rPr lang="zh-CN" altLang="en-US" dirty="0"/>
              <a:t>总线。示波器还连接到</a:t>
            </a:r>
            <a:r>
              <a:rPr lang="en-US" altLang="zh-CN" dirty="0"/>
              <a:t>ODB-II</a:t>
            </a:r>
            <a:r>
              <a:rPr lang="zh-CN" altLang="en-US" dirty="0"/>
              <a:t>端口，我们在该端口上记录了</a:t>
            </a:r>
            <a:r>
              <a:rPr lang="en-US" altLang="zh-CN" dirty="0"/>
              <a:t>25979</a:t>
            </a:r>
            <a:r>
              <a:rPr lang="zh-CN" altLang="en-US" dirty="0"/>
              <a:t>帧。</a:t>
            </a:r>
            <a:r>
              <a:rPr lang="zh-CN" altLang="en-US" dirty="0" smtClean="0"/>
              <a:t>对于</a:t>
            </a:r>
            <a:r>
              <a:rPr lang="en-US" altLang="zh-CN" dirty="0"/>
              <a:t>Fiat </a:t>
            </a:r>
            <a:r>
              <a:rPr lang="en-US" altLang="zh-CN" dirty="0" smtClean="0"/>
              <a:t>500</a:t>
            </a:r>
            <a:r>
              <a:rPr lang="zh-CN" altLang="en-US" dirty="0"/>
              <a:t>，我们实现了</a:t>
            </a:r>
            <a:r>
              <a:rPr lang="en-US" altLang="zh-CN" dirty="0"/>
              <a:t>99.6%</a:t>
            </a:r>
            <a:r>
              <a:rPr lang="zh-CN" altLang="en-US" dirty="0"/>
              <a:t>的平均识别率和</a:t>
            </a:r>
            <a:r>
              <a:rPr lang="en-US" altLang="zh-CN" dirty="0"/>
              <a:t>98.56%</a:t>
            </a:r>
            <a:r>
              <a:rPr lang="zh-CN" altLang="en-US" dirty="0"/>
              <a:t>的最低识别率，如表</a:t>
            </a:r>
            <a:r>
              <a:rPr lang="en-US" altLang="zh-CN" dirty="0"/>
              <a:t>5</a:t>
            </a:r>
            <a:r>
              <a:rPr lang="zh-CN" altLang="en-US" dirty="0"/>
              <a:t>所示。</a:t>
            </a:r>
            <a:r>
              <a:rPr lang="zh-CN" altLang="en-US" dirty="0"/>
              <a:t> </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214" y="1241661"/>
            <a:ext cx="6806588" cy="4407612"/>
          </a:xfrm>
          <a:prstGeom prst="rect">
            <a:avLst/>
          </a:prstGeom>
        </p:spPr>
      </p:pic>
      <p:sp>
        <p:nvSpPr>
          <p:cNvPr id="12" name="矩形 11"/>
          <p:cNvSpPr/>
          <p:nvPr/>
        </p:nvSpPr>
        <p:spPr>
          <a:xfrm>
            <a:off x="371214" y="1056995"/>
            <a:ext cx="2315057" cy="369332"/>
          </a:xfrm>
          <a:prstGeom prst="rect">
            <a:avLst/>
          </a:prstGeom>
        </p:spPr>
        <p:txBody>
          <a:bodyPr wrap="none">
            <a:spAutoFit/>
          </a:bodyPr>
          <a:lstStyle/>
          <a:p>
            <a:r>
              <a:rPr lang="en-US" altLang="zh-CN" dirty="0">
                <a:latin typeface="Arial" panose="020B0604020202020204" pitchFamily="34" charset="0"/>
              </a:rPr>
              <a:t>Fingerprinting ECUs</a:t>
            </a:r>
            <a:r>
              <a:rPr lang="en-US" altLang="zh-CN" dirty="0"/>
              <a:t> </a:t>
            </a:r>
            <a:endParaRPr lang="zh-CN" altLang="en-US" dirty="0"/>
          </a:p>
        </p:txBody>
      </p:sp>
    </p:spTree>
    <p:extLst>
      <p:ext uri="{BB962C8B-B14F-4D97-AF65-F5344CB8AC3E}">
        <p14:creationId xmlns:p14="http://schemas.microsoft.com/office/powerpoint/2010/main" val="1203248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890" y="435889"/>
            <a:ext cx="1739579" cy="461665"/>
          </a:xfrm>
          <a:prstGeom prst="rect">
            <a:avLst/>
          </a:prstGeom>
        </p:spPr>
        <p:txBody>
          <a:bodyPr wrap="none">
            <a:spAutoFit/>
          </a:bodyPr>
          <a:lstStyle/>
          <a:p>
            <a:r>
              <a:rPr lang="en-US" altLang="zh-CN" sz="2400" b="1" dirty="0">
                <a:solidFill>
                  <a:srgbClr val="FF0000"/>
                </a:solidFill>
                <a:latin typeface="NexusSerif"/>
              </a:rPr>
              <a:t>EVALUATION</a:t>
            </a:r>
            <a:endParaRPr lang="zh-CN" altLang="en-US" sz="2400" b="1" i="0" dirty="0">
              <a:solidFill>
                <a:srgbClr val="FF0000"/>
              </a:solidFill>
              <a:effectLst/>
              <a:latin typeface="NexusSerif"/>
            </a:endParaRPr>
          </a:p>
        </p:txBody>
      </p:sp>
      <p:sp>
        <p:nvSpPr>
          <p:cNvPr id="4" name="AutoShape 2" descr="en-resource://database/6013:0"/>
          <p:cNvSpPr>
            <a:spLocks noChangeAspect="1" noChangeArrowheads="1"/>
          </p:cNvSpPr>
          <p:nvPr/>
        </p:nvSpPr>
        <p:spPr bwMode="auto">
          <a:xfrm>
            <a:off x="134006" y="-2264829"/>
            <a:ext cx="4191000" cy="4191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507787" y="1056995"/>
            <a:ext cx="2315057" cy="369332"/>
          </a:xfrm>
          <a:prstGeom prst="rect">
            <a:avLst/>
          </a:prstGeom>
        </p:spPr>
        <p:txBody>
          <a:bodyPr wrap="none">
            <a:spAutoFit/>
          </a:bodyPr>
          <a:lstStyle/>
          <a:p>
            <a:r>
              <a:rPr lang="en-US" altLang="zh-CN" dirty="0">
                <a:latin typeface="Arial" panose="020B0604020202020204" pitchFamily="34" charset="0"/>
              </a:rPr>
              <a:t>Fingerprinting ECUs</a:t>
            </a:r>
            <a:r>
              <a:rPr lang="en-US" altLang="zh-CN" dirty="0"/>
              <a:t> </a:t>
            </a:r>
            <a:endParaRPr lang="zh-CN" altLang="en-US" dirty="0"/>
          </a:p>
        </p:txBody>
      </p:sp>
      <p:sp>
        <p:nvSpPr>
          <p:cNvPr id="5" name="矩形 4"/>
          <p:cNvSpPr/>
          <p:nvPr/>
        </p:nvSpPr>
        <p:spPr>
          <a:xfrm>
            <a:off x="295577" y="1977603"/>
            <a:ext cx="4579602" cy="4524315"/>
          </a:xfrm>
          <a:prstGeom prst="rect">
            <a:avLst/>
          </a:prstGeom>
        </p:spPr>
        <p:txBody>
          <a:bodyPr wrap="square">
            <a:spAutoFit/>
          </a:bodyPr>
          <a:lstStyle/>
          <a:p>
            <a:r>
              <a:rPr lang="zh-CN" altLang="en-US" dirty="0" smtClean="0"/>
              <a:t>评估</a:t>
            </a:r>
            <a:r>
              <a:rPr lang="zh-CN" altLang="en-US" dirty="0"/>
              <a:t>指纹识别方法的第二辆真车</a:t>
            </a:r>
            <a:r>
              <a:rPr lang="zh-CN" altLang="en-US" dirty="0" smtClean="0"/>
              <a:t>是</a:t>
            </a:r>
            <a:r>
              <a:rPr lang="en-US" altLang="zh-CN" dirty="0"/>
              <a:t>Porsche </a:t>
            </a:r>
            <a:r>
              <a:rPr lang="en-US" altLang="zh-CN" dirty="0" err="1"/>
              <a:t>Panamera</a:t>
            </a:r>
            <a:r>
              <a:rPr lang="en-US" altLang="zh-CN" dirty="0"/>
              <a:t> S </a:t>
            </a:r>
            <a:r>
              <a:rPr lang="en-US" altLang="zh-CN" dirty="0" smtClean="0"/>
              <a:t>E-Hybrid</a:t>
            </a:r>
            <a:r>
              <a:rPr lang="zh-CN" altLang="en-US" dirty="0" smtClean="0"/>
              <a:t>。</a:t>
            </a:r>
            <a:r>
              <a:rPr lang="zh-CN" altLang="en-US" dirty="0"/>
              <a:t>车辆有五条以上独立的</a:t>
            </a:r>
            <a:r>
              <a:rPr lang="en-US" altLang="zh-CN" dirty="0"/>
              <a:t>CAN</a:t>
            </a:r>
            <a:r>
              <a:rPr lang="zh-CN" altLang="en-US" dirty="0"/>
              <a:t>总线，并连接了多个</a:t>
            </a:r>
            <a:r>
              <a:rPr lang="en-US" altLang="zh-CN" dirty="0"/>
              <a:t>ECU</a:t>
            </a:r>
            <a:r>
              <a:rPr lang="zh-CN" altLang="en-US" dirty="0"/>
              <a:t>。在我们的评估中，我们观察了</a:t>
            </a:r>
            <a:r>
              <a:rPr lang="en-US" altLang="zh-CN" dirty="0"/>
              <a:t>CAN</a:t>
            </a:r>
            <a:r>
              <a:rPr lang="zh-CN" altLang="en-US" dirty="0"/>
              <a:t>总线，该总线用于动力传动系统，具有六个内部连接的</a:t>
            </a:r>
            <a:r>
              <a:rPr lang="en-US" altLang="zh-CN" dirty="0"/>
              <a:t>ECU</a:t>
            </a:r>
            <a:r>
              <a:rPr lang="zh-CN" altLang="en-US" dirty="0"/>
              <a:t>，每个</a:t>
            </a:r>
            <a:r>
              <a:rPr lang="en-US" altLang="zh-CN" dirty="0"/>
              <a:t>ECU</a:t>
            </a:r>
            <a:r>
              <a:rPr lang="zh-CN" altLang="en-US" dirty="0"/>
              <a:t>最多使用</a:t>
            </a:r>
            <a:r>
              <a:rPr lang="en-US" altLang="zh-CN" dirty="0"/>
              <a:t>43</a:t>
            </a:r>
            <a:r>
              <a:rPr lang="zh-CN" altLang="en-US" dirty="0"/>
              <a:t>个标识符。由于这辆车在混合动力系统和各种功能方面要复杂得多，因此这</a:t>
            </a:r>
            <a:r>
              <a:rPr lang="zh-CN" altLang="en-US" dirty="0" smtClean="0"/>
              <a:t>辆</a:t>
            </a:r>
            <a:r>
              <a:rPr lang="zh-CN" altLang="en-US" dirty="0"/>
              <a:t>车</a:t>
            </a:r>
            <a:r>
              <a:rPr lang="zh-CN" altLang="en-US" dirty="0" smtClean="0"/>
              <a:t>的</a:t>
            </a:r>
            <a:r>
              <a:rPr lang="zh-CN" altLang="en-US" dirty="0"/>
              <a:t>负载非常</a:t>
            </a:r>
            <a:r>
              <a:rPr lang="zh-CN" altLang="en-US" dirty="0" smtClean="0"/>
              <a:t>高，</a:t>
            </a:r>
            <a:r>
              <a:rPr lang="en-US" altLang="zh-CN" dirty="0" smtClean="0"/>
              <a:t>IDS</a:t>
            </a:r>
            <a:r>
              <a:rPr lang="zh-CN" altLang="en-US" dirty="0"/>
              <a:t>可能难以在如此复杂的网络中部署。</a:t>
            </a:r>
            <a:r>
              <a:rPr lang="zh-CN" altLang="en-US" dirty="0" smtClean="0"/>
              <a:t>与</a:t>
            </a:r>
            <a:r>
              <a:rPr lang="en-US" altLang="zh-CN" dirty="0"/>
              <a:t>Fiat </a:t>
            </a:r>
            <a:r>
              <a:rPr lang="en-US" altLang="zh-CN" dirty="0" smtClean="0"/>
              <a:t> 500</a:t>
            </a:r>
            <a:r>
              <a:rPr lang="zh-CN" altLang="en-US" dirty="0"/>
              <a:t>一样，我们连接了两</a:t>
            </a:r>
            <a:r>
              <a:rPr lang="zh-CN" altLang="en-US" dirty="0" smtClean="0"/>
              <a:t>个</a:t>
            </a:r>
            <a:r>
              <a:rPr lang="en-US" altLang="zh-CN" dirty="0"/>
              <a:t>Raspberry Pi 3 </a:t>
            </a:r>
            <a:r>
              <a:rPr lang="zh-CN" altLang="en-US" dirty="0" smtClean="0"/>
              <a:t>（</a:t>
            </a:r>
            <a:r>
              <a:rPr lang="en-US" altLang="zh-CN" dirty="0"/>
              <a:t>ECU 6</a:t>
            </a:r>
            <a:r>
              <a:rPr lang="zh-CN" altLang="en-US" dirty="0"/>
              <a:t>、</a:t>
            </a:r>
            <a:r>
              <a:rPr lang="en-US" altLang="zh-CN" dirty="0"/>
              <a:t>ECU 7</a:t>
            </a:r>
            <a:r>
              <a:rPr lang="zh-CN" altLang="en-US" dirty="0"/>
              <a:t>），以增加</a:t>
            </a:r>
            <a:r>
              <a:rPr lang="en-US" altLang="zh-CN" dirty="0"/>
              <a:t>ECU</a:t>
            </a:r>
            <a:r>
              <a:rPr lang="zh-CN" altLang="en-US" dirty="0"/>
              <a:t>的数量。由于</a:t>
            </a:r>
            <a:r>
              <a:rPr lang="en-US" altLang="zh-CN" dirty="0"/>
              <a:t>OBD-II</a:t>
            </a:r>
            <a:r>
              <a:rPr lang="zh-CN" altLang="en-US" dirty="0"/>
              <a:t>端口未直接连接到</a:t>
            </a:r>
            <a:r>
              <a:rPr lang="en-US" altLang="zh-CN" dirty="0"/>
              <a:t>CAN</a:t>
            </a:r>
            <a:r>
              <a:rPr lang="zh-CN" altLang="en-US" dirty="0"/>
              <a:t>总线，我们必须直接</a:t>
            </a:r>
            <a:r>
              <a:rPr lang="zh-CN" altLang="en-US" dirty="0" smtClean="0"/>
              <a:t>连接示波器</a:t>
            </a:r>
            <a:r>
              <a:rPr lang="zh-CN" altLang="en-US" dirty="0"/>
              <a:t>到汽车前部扶手附近的</a:t>
            </a:r>
            <a:r>
              <a:rPr lang="en-US" altLang="zh-CN" dirty="0"/>
              <a:t>CAN</a:t>
            </a:r>
            <a:r>
              <a:rPr lang="zh-CN" altLang="en-US" dirty="0"/>
              <a:t>总线。我们已经记录了</a:t>
            </a:r>
            <a:r>
              <a:rPr lang="en-US" altLang="zh-CN" dirty="0"/>
              <a:t>6389</a:t>
            </a:r>
            <a:r>
              <a:rPr lang="zh-CN" altLang="en-US" dirty="0"/>
              <a:t>帧，混淆矩阵如表</a:t>
            </a:r>
            <a:r>
              <a:rPr lang="en-US" altLang="zh-CN" dirty="0"/>
              <a:t>6</a:t>
            </a:r>
            <a:r>
              <a:rPr lang="zh-CN" altLang="en-US" dirty="0"/>
              <a:t>所示。与之前的测试一样，我们为保时捷实现了</a:t>
            </a:r>
            <a:r>
              <a:rPr lang="en-US" altLang="zh-CN" dirty="0"/>
              <a:t>99.88%</a:t>
            </a:r>
            <a:r>
              <a:rPr lang="zh-CN" altLang="en-US" dirty="0"/>
              <a:t>的概率和</a:t>
            </a:r>
            <a:r>
              <a:rPr lang="en-US" altLang="zh-CN" dirty="0"/>
              <a:t>99.58%</a:t>
            </a:r>
            <a:r>
              <a:rPr lang="zh-CN" altLang="en-US" dirty="0"/>
              <a:t>的最低识别率。</a:t>
            </a:r>
            <a:r>
              <a:rPr lang="zh-CN" altLang="en-US" dirty="0"/>
              <a:t> </a:t>
            </a:r>
          </a:p>
        </p:txBody>
      </p:sp>
      <p:sp>
        <p:nvSpPr>
          <p:cNvPr id="7" name="矩形 6"/>
          <p:cNvSpPr/>
          <p:nvPr/>
        </p:nvSpPr>
        <p:spPr>
          <a:xfrm>
            <a:off x="686097" y="1426327"/>
            <a:ext cx="2989280" cy="369332"/>
          </a:xfrm>
          <a:prstGeom prst="rect">
            <a:avLst/>
          </a:prstGeom>
        </p:spPr>
        <p:txBody>
          <a:bodyPr wrap="none">
            <a:spAutoFit/>
          </a:bodyPr>
          <a:lstStyle/>
          <a:p>
            <a:r>
              <a:rPr lang="en-US" altLang="zh-CN" dirty="0"/>
              <a:t> Porsche </a:t>
            </a:r>
            <a:r>
              <a:rPr lang="en-US" altLang="zh-CN" dirty="0" err="1"/>
              <a:t>Panamera</a:t>
            </a:r>
            <a:r>
              <a:rPr lang="en-US" altLang="zh-CN" dirty="0"/>
              <a:t> S E-Hybrid</a:t>
            </a:r>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2370" y="1610993"/>
            <a:ext cx="6976147" cy="4416800"/>
          </a:xfrm>
          <a:prstGeom prst="rect">
            <a:avLst/>
          </a:prstGeom>
        </p:spPr>
      </p:pic>
    </p:spTree>
    <p:extLst>
      <p:ext uri="{BB962C8B-B14F-4D97-AF65-F5344CB8AC3E}">
        <p14:creationId xmlns:p14="http://schemas.microsoft.com/office/powerpoint/2010/main" val="3708326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890" y="435889"/>
            <a:ext cx="1739579" cy="461665"/>
          </a:xfrm>
          <a:prstGeom prst="rect">
            <a:avLst/>
          </a:prstGeom>
        </p:spPr>
        <p:txBody>
          <a:bodyPr wrap="none">
            <a:spAutoFit/>
          </a:bodyPr>
          <a:lstStyle/>
          <a:p>
            <a:r>
              <a:rPr lang="en-US" altLang="zh-CN" sz="2400" b="1" dirty="0">
                <a:solidFill>
                  <a:srgbClr val="FF0000"/>
                </a:solidFill>
                <a:latin typeface="NexusSerif"/>
              </a:rPr>
              <a:t>EVALUATION</a:t>
            </a:r>
            <a:endParaRPr lang="zh-CN" altLang="en-US" sz="2400" b="1" i="0" dirty="0">
              <a:solidFill>
                <a:srgbClr val="FF0000"/>
              </a:solidFill>
              <a:effectLst/>
              <a:latin typeface="NexusSerif"/>
            </a:endParaRPr>
          </a:p>
        </p:txBody>
      </p:sp>
      <p:sp>
        <p:nvSpPr>
          <p:cNvPr id="4" name="AutoShape 2" descr="en-resource://database/6013:0"/>
          <p:cNvSpPr>
            <a:spLocks noChangeAspect="1" noChangeArrowheads="1"/>
          </p:cNvSpPr>
          <p:nvPr/>
        </p:nvSpPr>
        <p:spPr bwMode="auto">
          <a:xfrm>
            <a:off x="138949" y="-2227494"/>
            <a:ext cx="4191000" cy="4191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507787" y="1241661"/>
            <a:ext cx="3005118" cy="369332"/>
          </a:xfrm>
          <a:prstGeom prst="rect">
            <a:avLst/>
          </a:prstGeom>
        </p:spPr>
        <p:txBody>
          <a:bodyPr wrap="none">
            <a:spAutoFit/>
          </a:bodyPr>
          <a:lstStyle/>
          <a:p>
            <a:r>
              <a:rPr lang="en-US" altLang="zh-CN" dirty="0"/>
              <a:t>Detecting compromised ECUs</a:t>
            </a:r>
            <a:r>
              <a:rPr lang="en-US" altLang="zh-CN" dirty="0"/>
              <a:t> </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2436" y="2103477"/>
            <a:ext cx="4755232" cy="2623800"/>
          </a:xfrm>
          <a:prstGeom prst="rect">
            <a:avLst/>
          </a:prstGeom>
        </p:spPr>
      </p:pic>
      <p:sp>
        <p:nvSpPr>
          <p:cNvPr id="8" name="矩形 7"/>
          <p:cNvSpPr/>
          <p:nvPr/>
        </p:nvSpPr>
        <p:spPr>
          <a:xfrm>
            <a:off x="645622" y="1806611"/>
            <a:ext cx="6486698" cy="1477328"/>
          </a:xfrm>
          <a:prstGeom prst="rect">
            <a:avLst/>
          </a:prstGeom>
        </p:spPr>
        <p:txBody>
          <a:bodyPr wrap="square">
            <a:spAutoFit/>
          </a:bodyPr>
          <a:lstStyle/>
          <a:p>
            <a:pPr marL="285750" indent="-285750">
              <a:buFont typeface="Wingdings" panose="05000000000000000000" pitchFamily="2" charset="2"/>
              <a:buChar char="Ø"/>
            </a:pPr>
            <a:r>
              <a:rPr lang="zh-CN" altLang="en-US" dirty="0" smtClean="0">
                <a:solidFill>
                  <a:srgbClr val="000000"/>
                </a:solidFill>
                <a:latin typeface="Arial" panose="020B0604020202020204" pitchFamily="34" charset="0"/>
              </a:rPr>
              <a:t> </a:t>
            </a:r>
            <a:r>
              <a:rPr lang="en-US" altLang="zh-CN" dirty="0" smtClean="0">
                <a:solidFill>
                  <a:srgbClr val="000000"/>
                </a:solidFill>
                <a:latin typeface="Arial" panose="020B0604020202020204" pitchFamily="34" charset="0"/>
              </a:rPr>
              <a:t>Prototype. </a:t>
            </a:r>
            <a:r>
              <a:rPr lang="zh-CN" altLang="en-US" dirty="0" smtClean="0">
                <a:solidFill>
                  <a:srgbClr val="000000"/>
                </a:solidFill>
                <a:latin typeface="Arial" panose="020B0604020202020204" pitchFamily="34" charset="0"/>
              </a:rPr>
              <a:t>对于原型设置，两个</a:t>
            </a:r>
            <a:r>
              <a:rPr lang="en-US" altLang="zh-CN" dirty="0" smtClean="0">
                <a:solidFill>
                  <a:srgbClr val="000000"/>
                </a:solidFill>
                <a:latin typeface="Arial" panose="020B0604020202020204" pitchFamily="34" charset="0"/>
              </a:rPr>
              <a:t>Arduinos</a:t>
            </a:r>
            <a:r>
              <a:rPr lang="zh-CN" altLang="en-US" dirty="0" smtClean="0">
                <a:solidFill>
                  <a:srgbClr val="000000"/>
                </a:solidFill>
                <a:latin typeface="Arial" panose="020B0604020202020204" pitchFamily="34" charset="0"/>
              </a:rPr>
              <a:t>已编程为使用</a:t>
            </a:r>
            <a:r>
              <a:rPr lang="en-US" altLang="zh-CN" dirty="0" smtClean="0">
                <a:solidFill>
                  <a:srgbClr val="000000"/>
                </a:solidFill>
                <a:latin typeface="Arial" panose="020B0604020202020204" pitchFamily="34" charset="0"/>
              </a:rPr>
              <a:t>10</a:t>
            </a:r>
            <a:r>
              <a:rPr lang="zh-CN" altLang="en-US" dirty="0" smtClean="0">
                <a:solidFill>
                  <a:srgbClr val="000000"/>
                </a:solidFill>
                <a:latin typeface="Arial" panose="020B0604020202020204" pitchFamily="34" charset="0"/>
              </a:rPr>
              <a:t>个普通标识符和</a:t>
            </a:r>
            <a:r>
              <a:rPr lang="en-US" altLang="zh-CN" dirty="0" smtClean="0">
                <a:solidFill>
                  <a:srgbClr val="000000"/>
                </a:solidFill>
                <a:latin typeface="Arial" panose="020B0604020202020204" pitchFamily="34" charset="0"/>
              </a:rPr>
              <a:t>10</a:t>
            </a:r>
            <a:r>
              <a:rPr lang="zh-CN" altLang="en-US" dirty="0" smtClean="0">
                <a:solidFill>
                  <a:srgbClr val="000000"/>
                </a:solidFill>
                <a:latin typeface="Arial" panose="020B0604020202020204" pitchFamily="34" charset="0"/>
              </a:rPr>
              <a:t>个扩展标识符发送伪造消息。通过这种方式，我们捕获了另外</a:t>
            </a:r>
            <a:r>
              <a:rPr lang="en-US" altLang="zh-CN" dirty="0" smtClean="0">
                <a:solidFill>
                  <a:srgbClr val="000000"/>
                </a:solidFill>
                <a:latin typeface="Arial" panose="020B0604020202020204" pitchFamily="34" charset="0"/>
              </a:rPr>
              <a:t>51</a:t>
            </a:r>
            <a:r>
              <a:rPr lang="zh-CN" altLang="en-US" dirty="0" smtClean="0">
                <a:solidFill>
                  <a:srgbClr val="000000"/>
                </a:solidFill>
                <a:latin typeface="Arial" panose="020B0604020202020204" pitchFamily="34" charset="0"/>
              </a:rPr>
              <a:t>个有效帧和</a:t>
            </a:r>
            <a:r>
              <a:rPr lang="en-US" altLang="zh-CN" dirty="0" smtClean="0">
                <a:solidFill>
                  <a:srgbClr val="000000"/>
                </a:solidFill>
                <a:latin typeface="Arial" panose="020B0604020202020204" pitchFamily="34" charset="0"/>
              </a:rPr>
              <a:t>467</a:t>
            </a:r>
            <a:r>
              <a:rPr lang="zh-CN" altLang="en-US" dirty="0" smtClean="0">
                <a:solidFill>
                  <a:srgbClr val="000000"/>
                </a:solidFill>
                <a:latin typeface="Arial" panose="020B0604020202020204" pitchFamily="34" charset="0"/>
              </a:rPr>
              <a:t>个伪造帧。如表</a:t>
            </a:r>
            <a:r>
              <a:rPr lang="en-US" altLang="zh-CN" dirty="0" smtClean="0">
                <a:solidFill>
                  <a:srgbClr val="000000"/>
                </a:solidFill>
                <a:latin typeface="Arial" panose="020B0604020202020204" pitchFamily="34" charset="0"/>
              </a:rPr>
              <a:t>7</a:t>
            </a:r>
            <a:r>
              <a:rPr lang="zh-CN" altLang="en-US" dirty="0" smtClean="0">
                <a:solidFill>
                  <a:srgbClr val="000000"/>
                </a:solidFill>
                <a:latin typeface="Arial" panose="020B0604020202020204" pitchFamily="34" charset="0"/>
              </a:rPr>
              <a:t>所示，对于</a:t>
            </a:r>
            <a:r>
              <a:rPr lang="en-US" altLang="zh-CN" dirty="0" err="1" smtClean="0">
                <a:solidFill>
                  <a:srgbClr val="000000"/>
                </a:solidFill>
                <a:latin typeface="Arial" panose="020B0604020202020204" pitchFamily="34" charset="0"/>
              </a:rPr>
              <a:t>tmax</a:t>
            </a:r>
            <a:r>
              <a:rPr lang="en-US" altLang="zh-CN" dirty="0" smtClean="0">
                <a:solidFill>
                  <a:srgbClr val="000000"/>
                </a:solidFill>
                <a:latin typeface="Arial" panose="020B0604020202020204" pitchFamily="34" charset="0"/>
              </a:rPr>
              <a:t>=0.6</a:t>
            </a:r>
            <a:r>
              <a:rPr lang="zh-CN" altLang="en-US" dirty="0" smtClean="0">
                <a:solidFill>
                  <a:srgbClr val="000000"/>
                </a:solidFill>
                <a:latin typeface="Arial" panose="020B0604020202020204" pitchFamily="34" charset="0"/>
              </a:rPr>
              <a:t>和</a:t>
            </a:r>
            <a:r>
              <a:rPr lang="en-US" altLang="zh-CN" dirty="0" err="1" smtClean="0">
                <a:solidFill>
                  <a:srgbClr val="000000"/>
                </a:solidFill>
                <a:latin typeface="Arial" panose="020B0604020202020204" pitchFamily="34" charset="0"/>
              </a:rPr>
              <a:t>tmin</a:t>
            </a:r>
            <a:r>
              <a:rPr lang="en-US" altLang="zh-CN" dirty="0" smtClean="0">
                <a:solidFill>
                  <a:srgbClr val="000000"/>
                </a:solidFill>
                <a:latin typeface="Arial" panose="020B0604020202020204" pitchFamily="34" charset="0"/>
              </a:rPr>
              <a:t>=0.2</a:t>
            </a:r>
            <a:r>
              <a:rPr lang="zh-CN" altLang="en-US" dirty="0" smtClean="0">
                <a:solidFill>
                  <a:srgbClr val="000000"/>
                </a:solidFill>
                <a:latin typeface="Arial" panose="020B0604020202020204" pitchFamily="34" charset="0"/>
              </a:rPr>
              <a:t>的原型设置，我们实现了</a:t>
            </a:r>
            <a:r>
              <a:rPr lang="en-US" altLang="zh-CN" dirty="0" smtClean="0">
                <a:solidFill>
                  <a:srgbClr val="000000"/>
                </a:solidFill>
                <a:latin typeface="Arial" panose="020B0604020202020204" pitchFamily="34" charset="0"/>
              </a:rPr>
              <a:t>98.5%</a:t>
            </a:r>
            <a:r>
              <a:rPr lang="zh-CN" altLang="en-US" dirty="0" smtClean="0">
                <a:solidFill>
                  <a:srgbClr val="000000"/>
                </a:solidFill>
                <a:latin typeface="Arial" panose="020B0604020202020204" pitchFamily="34" charset="0"/>
              </a:rPr>
              <a:t>的检测率。与简单指纹相比，阈值方法将误报降低到</a:t>
            </a:r>
            <a:r>
              <a:rPr lang="en-US" altLang="zh-CN" dirty="0" smtClean="0">
                <a:solidFill>
                  <a:srgbClr val="000000"/>
                </a:solidFill>
                <a:latin typeface="Arial" panose="020B0604020202020204" pitchFamily="34" charset="0"/>
              </a:rPr>
              <a:t>0</a:t>
            </a:r>
            <a:r>
              <a:rPr lang="zh-CN" altLang="en-US" dirty="0" smtClean="0">
                <a:solidFill>
                  <a:srgbClr val="000000"/>
                </a:solidFill>
                <a:latin typeface="Arial" panose="020B0604020202020204" pitchFamily="34" charset="0"/>
              </a:rPr>
              <a:t>。</a:t>
            </a:r>
            <a:endParaRPr lang="zh-CN" altLang="en-US" dirty="0"/>
          </a:p>
        </p:txBody>
      </p:sp>
      <p:sp>
        <p:nvSpPr>
          <p:cNvPr id="9" name="矩形 8"/>
          <p:cNvSpPr/>
          <p:nvPr/>
        </p:nvSpPr>
        <p:spPr>
          <a:xfrm>
            <a:off x="645622" y="3489546"/>
            <a:ext cx="6541068" cy="1754326"/>
          </a:xfrm>
          <a:prstGeom prst="rect">
            <a:avLst/>
          </a:prstGeom>
        </p:spPr>
        <p:txBody>
          <a:bodyPr wrap="square">
            <a:spAutoFit/>
          </a:bodyPr>
          <a:lstStyle/>
          <a:p>
            <a:pPr marL="285750" indent="-285750">
              <a:buFont typeface="Wingdings" panose="05000000000000000000" pitchFamily="2" charset="2"/>
              <a:buChar char="Ø"/>
            </a:pPr>
            <a:r>
              <a:rPr lang="en-US" altLang="zh-CN" dirty="0">
                <a:latin typeface="Arial" panose="020B0604020202020204" pitchFamily="34" charset="0"/>
              </a:rPr>
              <a:t>Fiat 500.</a:t>
            </a:r>
            <a:r>
              <a:rPr lang="zh-CN" altLang="en-US" dirty="0" smtClean="0">
                <a:latin typeface="Arial" panose="020B0604020202020204" pitchFamily="34" charset="0"/>
              </a:rPr>
              <a:t>对于</a:t>
            </a:r>
            <a:r>
              <a:rPr lang="en-US" altLang="zh-CN" dirty="0">
                <a:latin typeface="Arial" panose="020B0604020202020204" pitchFamily="34" charset="0"/>
              </a:rPr>
              <a:t>Fiat 500 </a:t>
            </a:r>
            <a:r>
              <a:rPr lang="zh-CN" altLang="en-US" dirty="0" smtClean="0">
                <a:latin typeface="Arial" panose="020B0604020202020204" pitchFamily="34" charset="0"/>
              </a:rPr>
              <a:t>，</a:t>
            </a:r>
            <a:r>
              <a:rPr lang="zh-CN" altLang="en-US" dirty="0">
                <a:latin typeface="Arial" panose="020B0604020202020204" pitchFamily="34" charset="0"/>
              </a:rPr>
              <a:t>我们从两</a:t>
            </a:r>
            <a:r>
              <a:rPr lang="zh-CN" altLang="en-US" dirty="0" smtClean="0">
                <a:latin typeface="Arial" panose="020B0604020202020204" pitchFamily="34" charset="0"/>
              </a:rPr>
              <a:t>个</a:t>
            </a:r>
            <a:r>
              <a:rPr lang="en-US" altLang="zh-CN" dirty="0"/>
              <a:t>Raspberry Pi 3 </a:t>
            </a:r>
            <a:r>
              <a:rPr lang="zh-CN" altLang="en-US" dirty="0" smtClean="0">
                <a:latin typeface="Arial" panose="020B0604020202020204" pitchFamily="34" charset="0"/>
              </a:rPr>
              <a:t>（</a:t>
            </a:r>
            <a:r>
              <a:rPr lang="en-US" altLang="zh-CN" dirty="0">
                <a:latin typeface="Arial" panose="020B0604020202020204" pitchFamily="34" charset="0"/>
              </a:rPr>
              <a:t>ECU 6</a:t>
            </a:r>
            <a:r>
              <a:rPr lang="zh-CN" altLang="en-US" dirty="0">
                <a:latin typeface="Arial" panose="020B0604020202020204" pitchFamily="34" charset="0"/>
              </a:rPr>
              <a:t>和</a:t>
            </a:r>
            <a:r>
              <a:rPr lang="en-US" altLang="zh-CN" dirty="0">
                <a:latin typeface="Arial" panose="020B0604020202020204" pitchFamily="34" charset="0"/>
              </a:rPr>
              <a:t>7</a:t>
            </a:r>
            <a:r>
              <a:rPr lang="zh-CN" altLang="en-US" dirty="0">
                <a:latin typeface="Arial" panose="020B0604020202020204" pitchFamily="34" charset="0"/>
              </a:rPr>
              <a:t>）发送了</a:t>
            </a:r>
            <a:r>
              <a:rPr lang="en-US" altLang="zh-CN" dirty="0">
                <a:latin typeface="Arial" panose="020B0604020202020204" pitchFamily="34" charset="0"/>
              </a:rPr>
              <a:t>1230</a:t>
            </a:r>
            <a:r>
              <a:rPr lang="zh-CN" altLang="en-US" dirty="0">
                <a:latin typeface="Arial" panose="020B0604020202020204" pitchFamily="34" charset="0"/>
              </a:rPr>
              <a:t>个伪造帧。不幸的是，我们无法操纵现有的一个</a:t>
            </a:r>
            <a:r>
              <a:rPr lang="en-US" altLang="zh-CN" dirty="0">
                <a:latin typeface="Arial" panose="020B0604020202020204" pitchFamily="34" charset="0"/>
              </a:rPr>
              <a:t>ECU</a:t>
            </a:r>
            <a:r>
              <a:rPr lang="zh-CN" altLang="en-US" dirty="0">
                <a:latin typeface="Arial" panose="020B0604020202020204" pitchFamily="34" charset="0"/>
              </a:rPr>
              <a:t>（</a:t>
            </a:r>
            <a:r>
              <a:rPr lang="en-US" altLang="zh-CN" dirty="0">
                <a:latin typeface="Arial" panose="020B0604020202020204" pitchFamily="34" charset="0"/>
              </a:rPr>
              <a:t>0-5</a:t>
            </a:r>
            <a:r>
              <a:rPr lang="zh-CN" altLang="en-US" dirty="0">
                <a:latin typeface="Arial" panose="020B0604020202020204" pitchFamily="34" charset="0"/>
              </a:rPr>
              <a:t>）从这些</a:t>
            </a:r>
            <a:r>
              <a:rPr lang="en-US" altLang="zh-CN" dirty="0">
                <a:latin typeface="Arial" panose="020B0604020202020204" pitchFamily="34" charset="0"/>
              </a:rPr>
              <a:t>ECU</a:t>
            </a:r>
            <a:r>
              <a:rPr lang="zh-CN" altLang="en-US" dirty="0">
                <a:latin typeface="Arial" panose="020B0604020202020204" pitchFamily="34" charset="0"/>
              </a:rPr>
              <a:t>发送伪造帧。</a:t>
            </a:r>
            <a:r>
              <a:rPr lang="en-US" altLang="zh-CN" dirty="0">
                <a:latin typeface="Arial" panose="020B0604020202020204" pitchFamily="34" charset="0"/>
              </a:rPr>
              <a:t>Fiat 500</a:t>
            </a:r>
            <a:r>
              <a:rPr lang="zh-CN" altLang="en-US" dirty="0">
                <a:latin typeface="Arial" panose="020B0604020202020204" pitchFamily="34" charset="0"/>
              </a:rPr>
              <a:t>的结果如表</a:t>
            </a:r>
            <a:r>
              <a:rPr lang="en-US" altLang="zh-CN" dirty="0">
                <a:latin typeface="Arial" panose="020B0604020202020204" pitchFamily="34" charset="0"/>
              </a:rPr>
              <a:t>7</a:t>
            </a:r>
            <a:r>
              <a:rPr lang="zh-CN" altLang="en-US" dirty="0">
                <a:latin typeface="Arial" panose="020B0604020202020204" pitchFamily="34" charset="0"/>
              </a:rPr>
              <a:t>所示。如前一次测试中所观察到的，</a:t>
            </a:r>
            <a:r>
              <a:rPr lang="en-US" altLang="zh-CN" dirty="0">
                <a:latin typeface="Arial" panose="020B0604020202020204" pitchFamily="34" charset="0"/>
              </a:rPr>
              <a:t>Fiat</a:t>
            </a:r>
            <a:r>
              <a:rPr lang="zh-CN" altLang="en-US" dirty="0">
                <a:latin typeface="Arial" panose="020B0604020202020204" pitchFamily="34" charset="0"/>
              </a:rPr>
              <a:t>的</a:t>
            </a:r>
            <a:r>
              <a:rPr lang="en-US" altLang="zh-CN" dirty="0">
                <a:latin typeface="Arial" panose="020B0604020202020204" pitchFamily="34" charset="0"/>
              </a:rPr>
              <a:t>ECU</a:t>
            </a:r>
            <a:r>
              <a:rPr lang="zh-CN" altLang="en-US" dirty="0">
                <a:latin typeface="Arial" panose="020B0604020202020204" pitchFamily="34" charset="0"/>
              </a:rPr>
              <a:t>具有高度的可区分性</a:t>
            </a:r>
            <a:r>
              <a:rPr lang="zh-CN" altLang="en-US" dirty="0" smtClean="0">
                <a:latin typeface="Arial" panose="020B0604020202020204" pitchFamily="34" charset="0"/>
              </a:rPr>
              <a:t>，所以假</a:t>
            </a:r>
            <a:r>
              <a:rPr lang="zh-CN" altLang="en-US" dirty="0">
                <a:latin typeface="Arial" panose="020B0604020202020204" pitchFamily="34" charset="0"/>
              </a:rPr>
              <a:t>阳性率为</a:t>
            </a:r>
            <a:r>
              <a:rPr lang="en-US" altLang="zh-CN" dirty="0">
                <a:latin typeface="Arial" panose="020B0604020202020204" pitchFamily="34" charset="0"/>
              </a:rPr>
              <a:t>0</a:t>
            </a:r>
            <a:r>
              <a:rPr lang="zh-CN" altLang="en-US" dirty="0">
                <a:latin typeface="Arial" panose="020B0604020202020204" pitchFamily="34" charset="0"/>
              </a:rPr>
              <a:t>，</a:t>
            </a:r>
            <a:r>
              <a:rPr lang="en-US" altLang="zh-CN" dirty="0" err="1">
                <a:latin typeface="Arial" panose="020B0604020202020204" pitchFamily="34" charset="0"/>
              </a:rPr>
              <a:t>tmax</a:t>
            </a:r>
            <a:r>
              <a:rPr lang="en-US" altLang="zh-CN" dirty="0">
                <a:latin typeface="Arial" panose="020B0604020202020204" pitchFamily="34" charset="0"/>
              </a:rPr>
              <a:t>=0.7</a:t>
            </a:r>
            <a:r>
              <a:rPr lang="zh-CN" altLang="en-US" dirty="0">
                <a:latin typeface="Arial" panose="020B0604020202020204" pitchFamily="34" charset="0"/>
              </a:rPr>
              <a:t>，</a:t>
            </a:r>
            <a:r>
              <a:rPr lang="en-US" altLang="zh-CN" dirty="0" err="1">
                <a:latin typeface="Arial" panose="020B0604020202020204" pitchFamily="34" charset="0"/>
              </a:rPr>
              <a:t>tmin</a:t>
            </a:r>
            <a:r>
              <a:rPr lang="en-US" altLang="zh-CN" dirty="0">
                <a:latin typeface="Arial" panose="020B0604020202020204" pitchFamily="34" charset="0"/>
              </a:rPr>
              <a:t>=0.2</a:t>
            </a:r>
            <a:r>
              <a:rPr lang="zh-CN" altLang="en-US" dirty="0">
                <a:latin typeface="Arial" panose="020B0604020202020204" pitchFamily="34" charset="0"/>
              </a:rPr>
              <a:t>，从而提高了伪造消息的检测率。</a:t>
            </a:r>
            <a:r>
              <a:rPr lang="zh-CN" altLang="en-US" dirty="0"/>
              <a:t> </a:t>
            </a:r>
          </a:p>
        </p:txBody>
      </p:sp>
      <p:sp>
        <p:nvSpPr>
          <p:cNvPr id="10" name="矩形 9"/>
          <p:cNvSpPr/>
          <p:nvPr/>
        </p:nvSpPr>
        <p:spPr>
          <a:xfrm>
            <a:off x="637309" y="5292583"/>
            <a:ext cx="8282248" cy="1477328"/>
          </a:xfrm>
          <a:prstGeom prst="rect">
            <a:avLst/>
          </a:prstGeom>
        </p:spPr>
        <p:txBody>
          <a:bodyPr wrap="square">
            <a:spAutoFit/>
          </a:bodyPr>
          <a:lstStyle/>
          <a:p>
            <a:pPr marL="285750" indent="-285750">
              <a:buFont typeface="Wingdings" panose="05000000000000000000" pitchFamily="2" charset="2"/>
              <a:buChar char="Ø"/>
            </a:pPr>
            <a:r>
              <a:rPr lang="en-US" altLang="zh-CN" dirty="0">
                <a:latin typeface="Arial" panose="020B0604020202020204" pitchFamily="34" charset="0"/>
              </a:rPr>
              <a:t>Porsche </a:t>
            </a:r>
            <a:r>
              <a:rPr lang="en-US" altLang="zh-CN" dirty="0" err="1">
                <a:latin typeface="Arial" panose="020B0604020202020204" pitchFamily="34" charset="0"/>
              </a:rPr>
              <a:t>Panamera</a:t>
            </a:r>
            <a:r>
              <a:rPr lang="en-US" altLang="zh-CN" dirty="0">
                <a:latin typeface="Arial" panose="020B0604020202020204" pitchFamily="34" charset="0"/>
              </a:rPr>
              <a:t> S E-Hybrid.</a:t>
            </a:r>
            <a:r>
              <a:rPr lang="zh-CN" altLang="en-US" dirty="0">
                <a:latin typeface="Arial" panose="020B0604020202020204" pitchFamily="34" charset="0"/>
              </a:rPr>
              <a:t>由于我们无法估计伪造动力总成</a:t>
            </a:r>
            <a:r>
              <a:rPr lang="en-US" altLang="zh-CN" dirty="0">
                <a:latin typeface="Arial" panose="020B0604020202020204" pitchFamily="34" charset="0"/>
              </a:rPr>
              <a:t>CAN</a:t>
            </a:r>
            <a:r>
              <a:rPr lang="zh-CN" altLang="en-US" dirty="0">
                <a:latin typeface="Arial" panose="020B0604020202020204" pitchFamily="34" charset="0"/>
              </a:rPr>
              <a:t>的高度关键信息的后果，我们决定只为</a:t>
            </a:r>
            <a:r>
              <a:rPr lang="en-US" altLang="zh-CN" dirty="0">
                <a:latin typeface="Arial" panose="020B0604020202020204" pitchFamily="34" charset="0"/>
              </a:rPr>
              <a:t>ECU 6</a:t>
            </a:r>
            <a:r>
              <a:rPr lang="zh-CN" altLang="en-US" dirty="0">
                <a:latin typeface="Arial" panose="020B0604020202020204" pitchFamily="34" charset="0"/>
              </a:rPr>
              <a:t>和</a:t>
            </a:r>
            <a:r>
              <a:rPr lang="en-US" altLang="zh-CN" dirty="0">
                <a:latin typeface="Arial" panose="020B0604020202020204" pitchFamily="34" charset="0"/>
              </a:rPr>
              <a:t>7</a:t>
            </a:r>
            <a:r>
              <a:rPr lang="zh-CN" altLang="en-US" dirty="0">
                <a:latin typeface="Arial" panose="020B0604020202020204" pitchFamily="34" charset="0"/>
              </a:rPr>
              <a:t>发送伪造信息。在这里，记录了</a:t>
            </a:r>
            <a:r>
              <a:rPr lang="en-US" altLang="zh-CN" dirty="0">
                <a:latin typeface="Arial" panose="020B0604020202020204" pitchFamily="34" charset="0"/>
              </a:rPr>
              <a:t>157</a:t>
            </a:r>
            <a:r>
              <a:rPr lang="zh-CN" altLang="en-US" dirty="0">
                <a:latin typeface="Arial" panose="020B0604020202020204" pitchFamily="34" charset="0"/>
              </a:rPr>
              <a:t>个伪造帧。由于这两个</a:t>
            </a:r>
            <a:r>
              <a:rPr lang="en-US" altLang="zh-CN" dirty="0">
                <a:latin typeface="Arial" panose="020B0604020202020204" pitchFamily="34" charset="0"/>
              </a:rPr>
              <a:t>ECU</a:t>
            </a:r>
            <a:r>
              <a:rPr lang="zh-CN" altLang="en-US" dirty="0">
                <a:latin typeface="Arial" panose="020B0604020202020204" pitchFamily="34" charset="0"/>
              </a:rPr>
              <a:t>的结构相同，并且在同一点连接到总线，因此它们的信号非常相似。这种情况表明，阈值方法可能导致假阴性率增加</a:t>
            </a:r>
            <a:r>
              <a:rPr lang="zh-CN" altLang="en-US" dirty="0" smtClean="0">
                <a:latin typeface="Arial" panose="020B0604020202020204" pitchFamily="34" charset="0"/>
              </a:rPr>
              <a:t>。</a:t>
            </a:r>
            <a:r>
              <a:rPr lang="en-US" altLang="zh-CN" dirty="0" smtClean="0">
                <a:latin typeface="Arial" panose="020B0604020202020204" pitchFamily="34" charset="0"/>
              </a:rPr>
              <a:t>Scission</a:t>
            </a:r>
            <a:r>
              <a:rPr lang="zh-CN" altLang="en-US" dirty="0" smtClean="0">
                <a:latin typeface="Arial" panose="020B0604020202020204" pitchFamily="34" charset="0"/>
              </a:rPr>
              <a:t>配置</a:t>
            </a:r>
            <a:r>
              <a:rPr lang="zh-CN" altLang="en-US" dirty="0">
                <a:latin typeface="Arial" panose="020B0604020202020204" pitchFamily="34" charset="0"/>
              </a:rPr>
              <a:t>为</a:t>
            </a:r>
            <a:r>
              <a:rPr lang="en-US" altLang="zh-CN" dirty="0" err="1">
                <a:latin typeface="Arial" panose="020B0604020202020204" pitchFamily="34" charset="0"/>
              </a:rPr>
              <a:t>tmax</a:t>
            </a:r>
            <a:r>
              <a:rPr lang="en-US" altLang="zh-CN" dirty="0">
                <a:latin typeface="Arial" panose="020B0604020202020204" pitchFamily="34" charset="0"/>
              </a:rPr>
              <a:t>=0.6</a:t>
            </a:r>
            <a:r>
              <a:rPr lang="zh-CN" altLang="en-US" dirty="0">
                <a:latin typeface="Arial" panose="020B0604020202020204" pitchFamily="34" charset="0"/>
              </a:rPr>
              <a:t>和</a:t>
            </a:r>
            <a:r>
              <a:rPr lang="en-US" altLang="zh-CN" dirty="0" err="1">
                <a:latin typeface="Arial" panose="020B0604020202020204" pitchFamily="34" charset="0"/>
              </a:rPr>
              <a:t>tmin</a:t>
            </a:r>
            <a:r>
              <a:rPr lang="en-US" altLang="zh-CN" dirty="0">
                <a:latin typeface="Arial" panose="020B0604020202020204" pitchFamily="34" charset="0"/>
              </a:rPr>
              <a:t>=0.2</a:t>
            </a:r>
            <a:r>
              <a:rPr lang="zh-CN" altLang="en-US" dirty="0">
                <a:latin typeface="Arial" panose="020B0604020202020204" pitchFamily="34" charset="0"/>
              </a:rPr>
              <a:t>。</a:t>
            </a:r>
            <a:r>
              <a:rPr lang="zh-CN" altLang="en-US" dirty="0"/>
              <a:t> </a:t>
            </a:r>
          </a:p>
        </p:txBody>
      </p:sp>
    </p:spTree>
    <p:extLst>
      <p:ext uri="{BB962C8B-B14F-4D97-AF65-F5344CB8AC3E}">
        <p14:creationId xmlns:p14="http://schemas.microsoft.com/office/powerpoint/2010/main" val="2422786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890" y="435889"/>
            <a:ext cx="1739579" cy="461665"/>
          </a:xfrm>
          <a:prstGeom prst="rect">
            <a:avLst/>
          </a:prstGeom>
        </p:spPr>
        <p:txBody>
          <a:bodyPr wrap="none">
            <a:spAutoFit/>
          </a:bodyPr>
          <a:lstStyle/>
          <a:p>
            <a:r>
              <a:rPr lang="en-US" altLang="zh-CN" sz="2400" b="1" dirty="0">
                <a:solidFill>
                  <a:srgbClr val="FF0000"/>
                </a:solidFill>
                <a:latin typeface="NexusSerif"/>
              </a:rPr>
              <a:t>EVALUATION</a:t>
            </a:r>
            <a:endParaRPr lang="zh-CN" altLang="en-US" sz="2400" b="1" i="0" dirty="0">
              <a:solidFill>
                <a:srgbClr val="FF0000"/>
              </a:solidFill>
              <a:effectLst/>
              <a:latin typeface="NexusSerif"/>
            </a:endParaRPr>
          </a:p>
        </p:txBody>
      </p:sp>
      <p:sp>
        <p:nvSpPr>
          <p:cNvPr id="4" name="AutoShape 2" descr="en-resource://database/6013:0"/>
          <p:cNvSpPr>
            <a:spLocks noChangeAspect="1" noChangeArrowheads="1"/>
          </p:cNvSpPr>
          <p:nvPr/>
        </p:nvSpPr>
        <p:spPr bwMode="auto">
          <a:xfrm>
            <a:off x="430568" y="-2252207"/>
            <a:ext cx="4191000" cy="4191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507787" y="1241661"/>
            <a:ext cx="2979855" cy="369332"/>
          </a:xfrm>
          <a:prstGeom prst="rect">
            <a:avLst/>
          </a:prstGeom>
        </p:spPr>
        <p:txBody>
          <a:bodyPr wrap="none">
            <a:spAutoFit/>
          </a:bodyPr>
          <a:lstStyle/>
          <a:p>
            <a:r>
              <a:rPr lang="en-US" altLang="zh-CN" dirty="0"/>
              <a:t>Detecting Unmonitored ECUs</a:t>
            </a:r>
            <a:r>
              <a:rPr lang="en-US" altLang="zh-CN" dirty="0"/>
              <a:t> </a:t>
            </a:r>
            <a:endParaRPr lang="zh-CN" altLang="en-US" dirty="0"/>
          </a:p>
        </p:txBody>
      </p:sp>
      <p:sp>
        <p:nvSpPr>
          <p:cNvPr id="3" name="矩形 2"/>
          <p:cNvSpPr/>
          <p:nvPr/>
        </p:nvSpPr>
        <p:spPr>
          <a:xfrm>
            <a:off x="507787" y="2091807"/>
            <a:ext cx="4632556" cy="3139321"/>
          </a:xfrm>
          <a:prstGeom prst="rect">
            <a:avLst/>
          </a:prstGeom>
        </p:spPr>
        <p:txBody>
          <a:bodyPr wrap="square">
            <a:spAutoFit/>
          </a:bodyPr>
          <a:lstStyle/>
          <a:p>
            <a:r>
              <a:rPr lang="zh-CN" altLang="en-US" dirty="0" smtClean="0">
                <a:latin typeface="Arial" panose="020B0604020202020204" pitchFamily="34" charset="0"/>
              </a:rPr>
              <a:t>我们</a:t>
            </a:r>
            <a:r>
              <a:rPr lang="zh-CN" altLang="en-US" dirty="0">
                <a:latin typeface="Arial" panose="020B0604020202020204" pitchFamily="34" charset="0"/>
              </a:rPr>
              <a:t>评估了</a:t>
            </a:r>
            <a:r>
              <a:rPr lang="zh-CN" altLang="en-US" dirty="0" smtClean="0">
                <a:latin typeface="Arial" panose="020B0604020202020204" pitchFamily="34" charset="0"/>
              </a:rPr>
              <a:t>检测</a:t>
            </a:r>
            <a:r>
              <a:rPr lang="en-US" altLang="zh-CN" dirty="0" smtClean="0">
                <a:latin typeface="Arial" panose="020B0604020202020204" pitchFamily="34" charset="0"/>
              </a:rPr>
              <a:t>Fiat 500</a:t>
            </a:r>
            <a:r>
              <a:rPr lang="zh-CN" altLang="en-US" dirty="0" smtClean="0">
                <a:latin typeface="Arial" panose="020B0604020202020204" pitchFamily="34" charset="0"/>
              </a:rPr>
              <a:t>上</a:t>
            </a:r>
            <a:r>
              <a:rPr lang="en-US" altLang="zh-CN" dirty="0"/>
              <a:t>Unmonitored ECU</a:t>
            </a:r>
            <a:r>
              <a:rPr lang="zh-CN" altLang="en-US" dirty="0" smtClean="0">
                <a:latin typeface="Arial" panose="020B0604020202020204" pitchFamily="34" charset="0"/>
              </a:rPr>
              <a:t>的</a:t>
            </a:r>
            <a:r>
              <a:rPr lang="zh-CN" altLang="en-US" dirty="0">
                <a:latin typeface="Arial" panose="020B0604020202020204" pitchFamily="34" charset="0"/>
              </a:rPr>
              <a:t>能力。为此，我们在不了解</a:t>
            </a:r>
            <a:r>
              <a:rPr lang="en-US" altLang="zh-CN" dirty="0">
                <a:latin typeface="Arial" panose="020B0604020202020204" pitchFamily="34" charset="0"/>
              </a:rPr>
              <a:t>ECU 7</a:t>
            </a:r>
            <a:r>
              <a:rPr lang="zh-CN" altLang="en-US" dirty="0">
                <a:latin typeface="Arial" panose="020B0604020202020204" pitchFamily="34" charset="0"/>
              </a:rPr>
              <a:t>的情况下对系统进行</a:t>
            </a:r>
            <a:r>
              <a:rPr lang="zh-CN" altLang="en-US" dirty="0" smtClean="0">
                <a:latin typeface="Arial" panose="020B0604020202020204" pitchFamily="34" charset="0"/>
              </a:rPr>
              <a:t>了</a:t>
            </a:r>
            <a:r>
              <a:rPr lang="zh-CN" altLang="en-US" dirty="0">
                <a:latin typeface="Arial" panose="020B0604020202020204" pitchFamily="34" charset="0"/>
              </a:rPr>
              <a:t>训练</a:t>
            </a:r>
            <a:r>
              <a:rPr lang="zh-CN" altLang="en-US" dirty="0" smtClean="0">
                <a:latin typeface="Arial" panose="020B0604020202020204" pitchFamily="34" charset="0"/>
              </a:rPr>
              <a:t>。</a:t>
            </a:r>
            <a:r>
              <a:rPr lang="zh-CN" altLang="en-US" dirty="0">
                <a:latin typeface="Arial" panose="020B0604020202020204" pitchFamily="34" charset="0"/>
              </a:rPr>
              <a:t>在监控了</a:t>
            </a:r>
            <a:r>
              <a:rPr lang="en-US" altLang="zh-CN" dirty="0">
                <a:latin typeface="Arial" panose="020B0604020202020204" pitchFamily="34" charset="0"/>
              </a:rPr>
              <a:t>200</a:t>
            </a:r>
            <a:r>
              <a:rPr lang="zh-CN" altLang="en-US" dirty="0">
                <a:latin typeface="Arial" panose="020B0604020202020204" pitchFamily="34" charset="0"/>
              </a:rPr>
              <a:t>个可信的帧后，我们插入了来自</a:t>
            </a:r>
            <a:r>
              <a:rPr lang="en-US" altLang="zh-CN" dirty="0">
                <a:latin typeface="Arial" panose="020B0604020202020204" pitchFamily="34" charset="0"/>
              </a:rPr>
              <a:t>ECU 7</a:t>
            </a:r>
            <a:r>
              <a:rPr lang="zh-CN" altLang="en-US" dirty="0">
                <a:latin typeface="Arial" panose="020B0604020202020204" pitchFamily="34" charset="0"/>
              </a:rPr>
              <a:t>的消息，伪造了来自</a:t>
            </a:r>
            <a:r>
              <a:rPr lang="en-US" altLang="zh-CN" dirty="0">
                <a:latin typeface="Arial" panose="020B0604020202020204" pitchFamily="34" charset="0"/>
              </a:rPr>
              <a:t>ECU 1</a:t>
            </a:r>
            <a:r>
              <a:rPr lang="zh-CN" altLang="en-US" dirty="0">
                <a:latin typeface="Arial" panose="020B0604020202020204" pitchFamily="34" charset="0"/>
              </a:rPr>
              <a:t>的消息。</a:t>
            </a:r>
            <a:r>
              <a:rPr lang="zh-CN" altLang="en-US" dirty="0" smtClean="0">
                <a:latin typeface="Arial" panose="020B0604020202020204" pitchFamily="34" charset="0"/>
              </a:rPr>
              <a:t>如果</a:t>
            </a:r>
            <a:r>
              <a:rPr lang="en-US" altLang="zh-CN" dirty="0" smtClean="0">
                <a:latin typeface="Arial" panose="020B0604020202020204" pitchFamily="34" charset="0"/>
              </a:rPr>
              <a:t>Scission</a:t>
            </a:r>
            <a:r>
              <a:rPr lang="zh-CN" altLang="en-US" dirty="0" smtClean="0">
                <a:latin typeface="Arial" panose="020B0604020202020204" pitchFamily="34" charset="0"/>
              </a:rPr>
              <a:t>无法</a:t>
            </a:r>
            <a:r>
              <a:rPr lang="zh-CN" altLang="en-US" dirty="0">
                <a:latin typeface="Arial" panose="020B0604020202020204" pitchFamily="34" charset="0"/>
              </a:rPr>
              <a:t>以高概率对帧进行分类，则</a:t>
            </a:r>
            <a:r>
              <a:rPr lang="zh-CN" altLang="en-US" dirty="0" smtClean="0">
                <a:latin typeface="Arial" panose="020B0604020202020204" pitchFamily="34" charset="0"/>
              </a:rPr>
              <a:t>计数器</a:t>
            </a:r>
            <a:r>
              <a:rPr lang="en-US" altLang="zh-CN" dirty="0" err="1" smtClean="0">
                <a:latin typeface="Arial" panose="020B0604020202020204" pitchFamily="34" charset="0"/>
              </a:rPr>
              <a:t>Csuf</a:t>
            </a:r>
            <a:r>
              <a:rPr lang="zh-CN" altLang="en-US" dirty="0">
                <a:latin typeface="Arial" panose="020B0604020202020204" pitchFamily="34" charset="0"/>
              </a:rPr>
              <a:t>，</a:t>
            </a:r>
            <a:r>
              <a:rPr lang="en-US" altLang="zh-CN" dirty="0">
                <a:latin typeface="Arial" panose="020B0604020202020204" pitchFamily="34" charset="0"/>
              </a:rPr>
              <a:t>1</a:t>
            </a:r>
            <a:r>
              <a:rPr lang="zh-CN" altLang="en-US" dirty="0">
                <a:latin typeface="Arial" panose="020B0604020202020204" pitchFamily="34" charset="0"/>
              </a:rPr>
              <a:t>将增加</a:t>
            </a:r>
            <a:r>
              <a:rPr lang="en-US" altLang="zh-CN" dirty="0">
                <a:latin typeface="Arial" panose="020B0604020202020204" pitchFamily="34" charset="0"/>
              </a:rPr>
              <a:t>4</a:t>
            </a:r>
            <a:r>
              <a:rPr lang="zh-CN" altLang="en-US" dirty="0">
                <a:latin typeface="Arial" panose="020B0604020202020204" pitchFamily="34" charset="0"/>
              </a:rPr>
              <a:t>，否则将减少</a:t>
            </a:r>
            <a:r>
              <a:rPr lang="en-US" altLang="zh-CN" dirty="0">
                <a:latin typeface="Arial" panose="020B0604020202020204" pitchFamily="34" charset="0"/>
              </a:rPr>
              <a:t>1</a:t>
            </a:r>
            <a:r>
              <a:rPr lang="zh-CN" altLang="en-US" dirty="0">
                <a:latin typeface="Arial" panose="020B0604020202020204" pitchFamily="34" charset="0"/>
              </a:rPr>
              <a:t>至最小值</a:t>
            </a:r>
            <a:r>
              <a:rPr lang="en-US" altLang="zh-CN" dirty="0">
                <a:latin typeface="Arial" panose="020B0604020202020204" pitchFamily="34" charset="0"/>
              </a:rPr>
              <a:t>0</a:t>
            </a:r>
            <a:r>
              <a:rPr lang="zh-CN" altLang="en-US" dirty="0">
                <a:latin typeface="Arial" panose="020B0604020202020204" pitchFamily="34" charset="0"/>
              </a:rPr>
              <a:t>。如果此计数器超过阈值</a:t>
            </a:r>
            <a:r>
              <a:rPr lang="en-US" altLang="zh-CN" dirty="0" err="1">
                <a:latin typeface="Arial" panose="020B0604020202020204" pitchFamily="34" charset="0"/>
              </a:rPr>
              <a:t>tsuf</a:t>
            </a:r>
            <a:r>
              <a:rPr lang="en-US" altLang="zh-CN" dirty="0">
                <a:latin typeface="Arial" panose="020B0604020202020204" pitchFamily="34" charset="0"/>
              </a:rPr>
              <a:t> 200</a:t>
            </a:r>
            <a:r>
              <a:rPr lang="zh-CN" altLang="en-US" dirty="0">
                <a:latin typeface="Arial" panose="020B0604020202020204" pitchFamily="34" charset="0"/>
              </a:rPr>
              <a:t>，</a:t>
            </a:r>
            <a:r>
              <a:rPr lang="zh-CN" altLang="en-US" dirty="0" smtClean="0">
                <a:latin typeface="Arial" panose="020B0604020202020204" pitchFamily="34" charset="0"/>
              </a:rPr>
              <a:t>则</a:t>
            </a:r>
            <a:r>
              <a:rPr lang="en-US" altLang="zh-CN" dirty="0">
                <a:latin typeface="Arial" panose="020B0604020202020204" pitchFamily="34" charset="0"/>
              </a:rPr>
              <a:t>Scission</a:t>
            </a:r>
            <a:r>
              <a:rPr lang="zh-CN" altLang="en-US" dirty="0" smtClean="0">
                <a:latin typeface="Arial" panose="020B0604020202020204" pitchFamily="34" charset="0"/>
              </a:rPr>
              <a:t>将</a:t>
            </a:r>
            <a:r>
              <a:rPr lang="zh-CN" altLang="en-US" dirty="0">
                <a:latin typeface="Arial" panose="020B0604020202020204" pitchFamily="34" charset="0"/>
              </a:rPr>
              <a:t>触发警报。</a:t>
            </a:r>
            <a:endParaRPr lang="zh-CN" altLang="en-US" dirty="0"/>
          </a:p>
          <a:p>
            <a:r>
              <a:rPr lang="en-US" altLang="zh-CN" dirty="0">
                <a:latin typeface="Arial" panose="020B0604020202020204" pitchFamily="34" charset="0"/>
              </a:rPr>
              <a:t>ECU 1</a:t>
            </a:r>
            <a:r>
              <a:rPr lang="zh-CN" altLang="en-US" dirty="0">
                <a:latin typeface="Arial" panose="020B0604020202020204" pitchFamily="34" charset="0"/>
              </a:rPr>
              <a:t>的计数器如图</a:t>
            </a:r>
            <a:r>
              <a:rPr lang="en-US" altLang="zh-CN" dirty="0">
                <a:latin typeface="Arial" panose="020B0604020202020204" pitchFamily="34" charset="0"/>
              </a:rPr>
              <a:t>8</a:t>
            </a:r>
            <a:r>
              <a:rPr lang="zh-CN" altLang="en-US" dirty="0">
                <a:latin typeface="Arial" panose="020B0604020202020204" pitchFamily="34" charset="0"/>
              </a:rPr>
              <a:t>所示，表明系统能够检测到攻击</a:t>
            </a:r>
            <a:r>
              <a:rPr lang="zh-CN" altLang="en-US" dirty="0" smtClean="0">
                <a:latin typeface="Arial" panose="020B0604020202020204" pitchFamily="34" charset="0"/>
              </a:rPr>
              <a:t>。</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3367" y="1777971"/>
            <a:ext cx="5606827" cy="3134851"/>
          </a:xfrm>
          <a:prstGeom prst="rect">
            <a:avLst/>
          </a:prstGeom>
        </p:spPr>
      </p:pic>
    </p:spTree>
    <p:extLst>
      <p:ext uri="{BB962C8B-B14F-4D97-AF65-F5344CB8AC3E}">
        <p14:creationId xmlns:p14="http://schemas.microsoft.com/office/powerpoint/2010/main" val="2158453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890" y="435889"/>
            <a:ext cx="1739579" cy="461665"/>
          </a:xfrm>
          <a:prstGeom prst="rect">
            <a:avLst/>
          </a:prstGeom>
        </p:spPr>
        <p:txBody>
          <a:bodyPr wrap="none">
            <a:spAutoFit/>
          </a:bodyPr>
          <a:lstStyle/>
          <a:p>
            <a:r>
              <a:rPr lang="en-US" altLang="zh-CN" sz="2400" b="1" dirty="0">
                <a:solidFill>
                  <a:srgbClr val="FF0000"/>
                </a:solidFill>
                <a:latin typeface="NexusSerif"/>
              </a:rPr>
              <a:t>EVALUATION</a:t>
            </a:r>
            <a:endParaRPr lang="zh-CN" altLang="en-US" sz="2400" b="1" i="0" dirty="0">
              <a:solidFill>
                <a:srgbClr val="FF0000"/>
              </a:solidFill>
              <a:effectLst/>
              <a:latin typeface="NexusSerif"/>
            </a:endParaRPr>
          </a:p>
        </p:txBody>
      </p:sp>
      <p:sp>
        <p:nvSpPr>
          <p:cNvPr id="4" name="AutoShape 2" descr="en-resource://database/6013:0"/>
          <p:cNvSpPr>
            <a:spLocks noChangeAspect="1" noChangeArrowheads="1"/>
          </p:cNvSpPr>
          <p:nvPr/>
        </p:nvSpPr>
        <p:spPr bwMode="auto">
          <a:xfrm>
            <a:off x="464079" y="-2450891"/>
            <a:ext cx="4191000" cy="4191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507786" y="1013717"/>
            <a:ext cx="2685351" cy="369332"/>
          </a:xfrm>
          <a:prstGeom prst="rect">
            <a:avLst/>
          </a:prstGeom>
        </p:spPr>
        <p:txBody>
          <a:bodyPr wrap="none">
            <a:spAutoFit/>
          </a:bodyPr>
          <a:lstStyle/>
          <a:p>
            <a:r>
              <a:rPr lang="en-US" altLang="zh-CN" dirty="0"/>
              <a:t>Detecting Additional ECUs</a:t>
            </a:r>
            <a:r>
              <a:rPr lang="en-US" altLang="zh-CN" dirty="0"/>
              <a:t> </a:t>
            </a:r>
            <a:endParaRPr lang="zh-CN" altLang="en-US" dirty="0"/>
          </a:p>
        </p:txBody>
      </p:sp>
      <p:sp>
        <p:nvSpPr>
          <p:cNvPr id="8" name="矩形 7"/>
          <p:cNvSpPr/>
          <p:nvPr/>
        </p:nvSpPr>
        <p:spPr>
          <a:xfrm>
            <a:off x="354890" y="1610993"/>
            <a:ext cx="11571852" cy="923330"/>
          </a:xfrm>
          <a:prstGeom prst="rect">
            <a:avLst/>
          </a:prstGeom>
        </p:spPr>
        <p:txBody>
          <a:bodyPr wrap="square">
            <a:spAutoFit/>
          </a:bodyPr>
          <a:lstStyle/>
          <a:p>
            <a:pPr marL="285750" indent="-285750">
              <a:buFont typeface="Wingdings" panose="05000000000000000000" pitchFamily="2" charset="2"/>
              <a:buChar char="Ø"/>
            </a:pPr>
            <a:r>
              <a:rPr lang="zh-CN" altLang="en-US" dirty="0" smtClean="0">
                <a:solidFill>
                  <a:srgbClr val="000000"/>
                </a:solidFill>
                <a:latin typeface="Arial" panose="020B0604020202020204" pitchFamily="34" charset="0"/>
              </a:rPr>
              <a:t> </a:t>
            </a:r>
            <a:r>
              <a:rPr lang="en-US" altLang="zh-CN" dirty="0"/>
              <a:t>Prototype</a:t>
            </a:r>
            <a:r>
              <a:rPr lang="en-US" altLang="zh-CN" dirty="0" smtClean="0"/>
              <a:t>.</a:t>
            </a:r>
            <a:r>
              <a:rPr lang="zh-CN" altLang="en-US" dirty="0" smtClean="0"/>
              <a:t> 没有</a:t>
            </a:r>
            <a:r>
              <a:rPr lang="zh-CN" altLang="en-US" dirty="0"/>
              <a:t>将</a:t>
            </a:r>
            <a:r>
              <a:rPr lang="en-US" altLang="zh-CN" dirty="0"/>
              <a:t>ECU 9</a:t>
            </a:r>
            <a:r>
              <a:rPr lang="zh-CN" altLang="en-US" dirty="0"/>
              <a:t>连接到总线的情况下记录了正常帧</a:t>
            </a:r>
            <a:r>
              <a:rPr lang="zh-CN" altLang="en-US" dirty="0" smtClean="0"/>
              <a:t>。首先</a:t>
            </a:r>
            <a:r>
              <a:rPr lang="zh-CN" altLang="en-US" dirty="0"/>
              <a:t>，我们使用正常帧训练</a:t>
            </a:r>
            <a:r>
              <a:rPr lang="en-US" altLang="zh-CN" dirty="0"/>
              <a:t>ID</a:t>
            </a:r>
            <a:r>
              <a:rPr lang="zh-CN" altLang="en-US" dirty="0"/>
              <a:t>。为了模拟额外连接的设备</a:t>
            </a:r>
            <a:r>
              <a:rPr lang="zh-CN" altLang="en-US" dirty="0" smtClean="0"/>
              <a:t>，在</a:t>
            </a:r>
            <a:r>
              <a:rPr lang="en-US" altLang="zh-CN" dirty="0"/>
              <a:t>IDS</a:t>
            </a:r>
            <a:r>
              <a:rPr lang="zh-CN" altLang="en-US" dirty="0"/>
              <a:t>分析了</a:t>
            </a:r>
            <a:r>
              <a:rPr lang="en-US" altLang="zh-CN" dirty="0"/>
              <a:t>420</a:t>
            </a:r>
            <a:r>
              <a:rPr lang="zh-CN" altLang="en-US" dirty="0"/>
              <a:t>个正常帧后切换到恶意测试</a:t>
            </a:r>
            <a:r>
              <a:rPr lang="zh-CN" altLang="en-US" dirty="0" smtClean="0"/>
              <a:t>集。</a:t>
            </a:r>
            <a:r>
              <a:rPr lang="zh-CN" altLang="en-US" dirty="0"/>
              <a:t>一旦数据从正常测试量更改为恶意测试量，曲线将增加尖锐地。从</a:t>
            </a:r>
            <a:r>
              <a:rPr lang="en-US" altLang="zh-CN" dirty="0"/>
              <a:t>IDS</a:t>
            </a:r>
            <a:r>
              <a:rPr lang="zh-CN" altLang="en-US" dirty="0"/>
              <a:t>中观察到</a:t>
            </a:r>
            <a:r>
              <a:rPr lang="en-US" altLang="zh-CN" dirty="0"/>
              <a:t>53</a:t>
            </a:r>
            <a:r>
              <a:rPr lang="zh-CN" altLang="en-US" dirty="0"/>
              <a:t>帧恶意总线配置后，已达到阈值，这导致</a:t>
            </a:r>
            <a:r>
              <a:rPr lang="zh-CN" altLang="en-US" dirty="0" smtClean="0"/>
              <a:t>报警。 </a:t>
            </a:r>
            <a:endParaRPr lang="zh-CN" altLang="en-US" dirty="0"/>
          </a:p>
        </p:txBody>
      </p:sp>
      <p:sp>
        <p:nvSpPr>
          <p:cNvPr id="3" name="矩形 2"/>
          <p:cNvSpPr/>
          <p:nvPr/>
        </p:nvSpPr>
        <p:spPr>
          <a:xfrm>
            <a:off x="354890" y="2683018"/>
            <a:ext cx="10909530" cy="923330"/>
          </a:xfrm>
          <a:prstGeom prst="rect">
            <a:avLst/>
          </a:prstGeom>
        </p:spPr>
        <p:txBody>
          <a:bodyPr wrap="square">
            <a:spAutoFit/>
          </a:bodyPr>
          <a:lstStyle/>
          <a:p>
            <a:pPr marL="285750" indent="-285750">
              <a:buFont typeface="Wingdings" panose="05000000000000000000" pitchFamily="2" charset="2"/>
              <a:buChar char="Ø"/>
            </a:pPr>
            <a:r>
              <a:rPr lang="en-US" altLang="zh-CN" dirty="0" smtClean="0">
                <a:solidFill>
                  <a:srgbClr val="000000"/>
                </a:solidFill>
                <a:latin typeface="Arial" panose="020B0604020202020204" pitchFamily="34" charset="0"/>
              </a:rPr>
              <a:t>Fiat 500.</a:t>
            </a:r>
            <a:r>
              <a:rPr lang="zh-CN" altLang="en-US" dirty="0" smtClean="0">
                <a:solidFill>
                  <a:srgbClr val="000000"/>
                </a:solidFill>
                <a:latin typeface="Arial" panose="020B0604020202020204" pitchFamily="34" charset="0"/>
              </a:rPr>
              <a:t>对于</a:t>
            </a:r>
            <a:r>
              <a:rPr lang="en-US" altLang="zh-CN" dirty="0">
                <a:solidFill>
                  <a:srgbClr val="000000"/>
                </a:solidFill>
                <a:latin typeface="Arial" panose="020B0604020202020204" pitchFamily="34" charset="0"/>
              </a:rPr>
              <a:t>Fiat </a:t>
            </a:r>
            <a:r>
              <a:rPr lang="en-US" altLang="zh-CN" dirty="0" smtClean="0">
                <a:solidFill>
                  <a:srgbClr val="000000"/>
                </a:solidFill>
                <a:latin typeface="Arial" panose="020B0604020202020204" pitchFamily="34" charset="0"/>
              </a:rPr>
              <a:t> 500</a:t>
            </a:r>
            <a:r>
              <a:rPr lang="zh-CN" altLang="en-US" dirty="0" smtClean="0">
                <a:solidFill>
                  <a:srgbClr val="000000"/>
                </a:solidFill>
                <a:latin typeface="Arial" panose="020B0604020202020204" pitchFamily="34" charset="0"/>
              </a:rPr>
              <a:t>，记录了正常帧，而</a:t>
            </a:r>
            <a:r>
              <a:rPr lang="en-US" altLang="zh-CN" dirty="0" smtClean="0">
                <a:solidFill>
                  <a:srgbClr val="000000"/>
                </a:solidFill>
                <a:latin typeface="Arial" panose="020B0604020202020204" pitchFamily="34" charset="0"/>
              </a:rPr>
              <a:t>ECU 6</a:t>
            </a:r>
            <a:r>
              <a:rPr lang="zh-CN" altLang="en-US" dirty="0" smtClean="0">
                <a:solidFill>
                  <a:srgbClr val="000000"/>
                </a:solidFill>
                <a:latin typeface="Arial" panose="020B0604020202020204" pitchFamily="34" charset="0"/>
              </a:rPr>
              <a:t>和</a:t>
            </a:r>
            <a:r>
              <a:rPr lang="en-US" altLang="zh-CN" dirty="0" smtClean="0">
                <a:solidFill>
                  <a:srgbClr val="000000"/>
                </a:solidFill>
                <a:latin typeface="Arial" panose="020B0604020202020204" pitchFamily="34" charset="0"/>
              </a:rPr>
              <a:t>7</a:t>
            </a:r>
            <a:r>
              <a:rPr lang="zh-CN" altLang="en-US" dirty="0" smtClean="0">
                <a:solidFill>
                  <a:srgbClr val="000000"/>
                </a:solidFill>
                <a:latin typeface="Arial" panose="020B0604020202020204" pitchFamily="34" charset="0"/>
              </a:rPr>
              <a:t>未连接到总线。只有示波器通过</a:t>
            </a:r>
            <a:r>
              <a:rPr lang="en-US" altLang="zh-CN" dirty="0" smtClean="0">
                <a:solidFill>
                  <a:srgbClr val="000000"/>
                </a:solidFill>
                <a:latin typeface="Arial" panose="020B0604020202020204" pitchFamily="34" charset="0"/>
              </a:rPr>
              <a:t>OBD-II</a:t>
            </a:r>
            <a:r>
              <a:rPr lang="zh-CN" altLang="en-US" dirty="0" smtClean="0">
                <a:solidFill>
                  <a:srgbClr val="000000"/>
                </a:solidFill>
                <a:latin typeface="Arial" panose="020B0604020202020204" pitchFamily="34" charset="0"/>
              </a:rPr>
              <a:t>端口连接到总线。以前连接所有</a:t>
            </a:r>
            <a:r>
              <a:rPr lang="en-US" altLang="zh-CN" dirty="0" smtClean="0">
                <a:solidFill>
                  <a:srgbClr val="000000"/>
                </a:solidFill>
                <a:latin typeface="Arial" panose="020B0604020202020204" pitchFamily="34" charset="0"/>
              </a:rPr>
              <a:t>ECU</a:t>
            </a:r>
            <a:r>
              <a:rPr lang="zh-CN" altLang="en-US" dirty="0" smtClean="0">
                <a:solidFill>
                  <a:srgbClr val="000000"/>
                </a:solidFill>
                <a:latin typeface="Arial" panose="020B0604020202020204" pitchFamily="34" charset="0"/>
              </a:rPr>
              <a:t>的测试中记录的数据被用作恶意测试集。在正常测试集的</a:t>
            </a:r>
            <a:r>
              <a:rPr lang="en-US" altLang="zh-CN" dirty="0" smtClean="0">
                <a:solidFill>
                  <a:srgbClr val="000000"/>
                </a:solidFill>
                <a:latin typeface="Arial" panose="020B0604020202020204" pitchFamily="34" charset="0"/>
              </a:rPr>
              <a:t>390</a:t>
            </a:r>
            <a:r>
              <a:rPr lang="zh-CN" altLang="en-US" dirty="0" smtClean="0">
                <a:solidFill>
                  <a:srgbClr val="000000"/>
                </a:solidFill>
                <a:latin typeface="Arial" panose="020B0604020202020204" pitchFamily="34" charset="0"/>
              </a:rPr>
              <a:t>帧之后，切换到恶意帧。在系统处理了</a:t>
            </a:r>
            <a:r>
              <a:rPr lang="en-US" altLang="zh-CN" dirty="0" smtClean="0">
                <a:solidFill>
                  <a:srgbClr val="000000"/>
                </a:solidFill>
                <a:latin typeface="Arial" panose="020B0604020202020204" pitchFamily="34" charset="0"/>
              </a:rPr>
              <a:t>77</a:t>
            </a:r>
            <a:r>
              <a:rPr lang="zh-CN" altLang="en-US" dirty="0" smtClean="0">
                <a:solidFill>
                  <a:srgbClr val="000000"/>
                </a:solidFill>
                <a:latin typeface="Arial" panose="020B0604020202020204" pitchFamily="34" charset="0"/>
              </a:rPr>
              <a:t>帧后，检测到了附加设备</a:t>
            </a:r>
            <a:r>
              <a:rPr lang="en-US" altLang="zh-CN" dirty="0" smtClean="0">
                <a:solidFill>
                  <a:srgbClr val="000000"/>
                </a:solidFill>
                <a:latin typeface="Arial" panose="020B0604020202020204" pitchFamily="34" charset="0"/>
              </a:rPr>
              <a:t>ECU 6</a:t>
            </a:r>
            <a:r>
              <a:rPr lang="zh-CN" altLang="en-US" dirty="0" smtClean="0">
                <a:solidFill>
                  <a:srgbClr val="000000"/>
                </a:solidFill>
                <a:latin typeface="Arial" panose="020B0604020202020204" pitchFamily="34" charset="0"/>
              </a:rPr>
              <a:t>和</a:t>
            </a:r>
            <a:r>
              <a:rPr lang="en-US" altLang="zh-CN" dirty="0" smtClean="0">
                <a:solidFill>
                  <a:srgbClr val="000000"/>
                </a:solidFill>
                <a:latin typeface="Arial" panose="020B0604020202020204" pitchFamily="34" charset="0"/>
              </a:rPr>
              <a:t>7</a:t>
            </a:r>
            <a:r>
              <a:rPr lang="zh-CN" altLang="en-US" dirty="0" smtClean="0">
                <a:solidFill>
                  <a:srgbClr val="000000"/>
                </a:solidFill>
                <a:latin typeface="Arial" panose="020B0604020202020204" pitchFamily="34" charset="0"/>
              </a:rPr>
              <a:t>。</a:t>
            </a:r>
            <a:endParaRPr lang="zh-CN" altLang="en-US" dirty="0"/>
          </a:p>
        </p:txBody>
      </p:sp>
      <p:sp>
        <p:nvSpPr>
          <p:cNvPr id="5" name="矩形 4"/>
          <p:cNvSpPr/>
          <p:nvPr/>
        </p:nvSpPr>
        <p:spPr>
          <a:xfrm>
            <a:off x="216493" y="3665650"/>
            <a:ext cx="11773379" cy="923330"/>
          </a:xfrm>
          <a:prstGeom prst="rect">
            <a:avLst/>
          </a:prstGeom>
        </p:spPr>
        <p:txBody>
          <a:bodyPr wrap="square">
            <a:spAutoFit/>
          </a:bodyPr>
          <a:lstStyle/>
          <a:p>
            <a:pPr marL="285750" indent="-285750">
              <a:buFont typeface="Wingdings" panose="05000000000000000000" pitchFamily="2" charset="2"/>
              <a:buChar char="Ø"/>
            </a:pPr>
            <a:r>
              <a:rPr lang="en-US" altLang="zh-CN" dirty="0">
                <a:latin typeface="Arial" panose="020B0604020202020204" pitchFamily="34" charset="0"/>
              </a:rPr>
              <a:t>Porsche </a:t>
            </a:r>
            <a:r>
              <a:rPr lang="en-US" altLang="zh-CN" dirty="0" err="1">
                <a:latin typeface="Arial" panose="020B0604020202020204" pitchFamily="34" charset="0"/>
              </a:rPr>
              <a:t>Panamera</a:t>
            </a:r>
            <a:r>
              <a:rPr lang="en-US" altLang="zh-CN" dirty="0">
                <a:latin typeface="Arial" panose="020B0604020202020204" pitchFamily="34" charset="0"/>
              </a:rPr>
              <a:t> S E-Hybrid.</a:t>
            </a:r>
            <a:r>
              <a:rPr lang="zh-CN" altLang="en-US" dirty="0" smtClean="0">
                <a:latin typeface="Arial" panose="020B0604020202020204" pitchFamily="34" charset="0"/>
              </a:rPr>
              <a:t>对于</a:t>
            </a:r>
            <a:r>
              <a:rPr lang="en-US" altLang="zh-CN" dirty="0" err="1" smtClean="0">
                <a:latin typeface="Arial" panose="020B0604020202020204" pitchFamily="34" charset="0"/>
              </a:rPr>
              <a:t>Panamera</a:t>
            </a:r>
            <a:r>
              <a:rPr lang="zh-CN" altLang="en-US" dirty="0" smtClean="0">
                <a:latin typeface="Arial" panose="020B0604020202020204" pitchFamily="34" charset="0"/>
              </a:rPr>
              <a:t>，使用</a:t>
            </a:r>
            <a:r>
              <a:rPr lang="zh-CN" altLang="en-US" dirty="0">
                <a:latin typeface="Arial" panose="020B0604020202020204" pitchFamily="34" charset="0"/>
              </a:rPr>
              <a:t>了</a:t>
            </a:r>
            <a:r>
              <a:rPr lang="zh-CN" altLang="en-US" dirty="0" smtClean="0">
                <a:latin typeface="Arial" panose="020B0604020202020204" pitchFamily="34" charset="0"/>
              </a:rPr>
              <a:t>与</a:t>
            </a:r>
            <a:r>
              <a:rPr lang="en-US" altLang="zh-CN" dirty="0">
                <a:solidFill>
                  <a:srgbClr val="000000"/>
                </a:solidFill>
                <a:latin typeface="Arial" panose="020B0604020202020204" pitchFamily="34" charset="0"/>
              </a:rPr>
              <a:t>Fiat </a:t>
            </a:r>
            <a:r>
              <a:rPr lang="en-US" altLang="zh-CN" dirty="0" smtClean="0">
                <a:latin typeface="Arial" panose="020B0604020202020204" pitchFamily="34" charset="0"/>
              </a:rPr>
              <a:t>500</a:t>
            </a:r>
            <a:r>
              <a:rPr lang="zh-CN" altLang="en-US" dirty="0">
                <a:latin typeface="Arial" panose="020B0604020202020204" pitchFamily="34" charset="0"/>
              </a:rPr>
              <a:t>类似的设置。为了评估保时捷上的系统</a:t>
            </a:r>
            <a:r>
              <a:rPr lang="zh-CN" altLang="en-US" dirty="0" smtClean="0">
                <a:latin typeface="Arial" panose="020B0604020202020204" pitchFamily="34" charset="0"/>
              </a:rPr>
              <a:t>，捕获了</a:t>
            </a:r>
            <a:r>
              <a:rPr lang="en-US" altLang="zh-CN" dirty="0"/>
              <a:t>Raspberry Pi 3 </a:t>
            </a:r>
            <a:r>
              <a:rPr lang="zh-CN" altLang="en-US" dirty="0" smtClean="0">
                <a:latin typeface="Arial" panose="020B0604020202020204" pitchFamily="34" charset="0"/>
              </a:rPr>
              <a:t>（</a:t>
            </a:r>
            <a:r>
              <a:rPr lang="en-US" altLang="zh-CN" dirty="0">
                <a:latin typeface="Arial" panose="020B0604020202020204" pitchFamily="34" charset="0"/>
              </a:rPr>
              <a:t>ECU 6</a:t>
            </a:r>
            <a:r>
              <a:rPr lang="zh-CN" altLang="en-US" dirty="0">
                <a:latin typeface="Arial" panose="020B0604020202020204" pitchFamily="34" charset="0"/>
              </a:rPr>
              <a:t>，</a:t>
            </a:r>
            <a:r>
              <a:rPr lang="en-US" altLang="zh-CN" dirty="0">
                <a:latin typeface="Arial" panose="020B0604020202020204" pitchFamily="34" charset="0"/>
              </a:rPr>
              <a:t>ECU 7</a:t>
            </a:r>
            <a:r>
              <a:rPr lang="zh-CN" altLang="en-US" dirty="0">
                <a:latin typeface="Arial" panose="020B0604020202020204" pitchFamily="34" charset="0"/>
              </a:rPr>
              <a:t>）连接到总线的帧。</a:t>
            </a:r>
            <a:r>
              <a:rPr lang="zh-CN" altLang="en-US" dirty="0" smtClean="0">
                <a:latin typeface="Arial" panose="020B0604020202020204" pitchFamily="34" charset="0"/>
              </a:rPr>
              <a:t>这些帧已</a:t>
            </a:r>
            <a:r>
              <a:rPr lang="zh-CN" altLang="en-US" dirty="0">
                <a:latin typeface="Arial" panose="020B0604020202020204" pitchFamily="34" charset="0"/>
              </a:rPr>
              <a:t>被用作正常测试集，用于学习阶段和评估的第一步。在处理</a:t>
            </a:r>
            <a:r>
              <a:rPr lang="en-US" altLang="zh-CN" dirty="0">
                <a:latin typeface="Arial" panose="020B0604020202020204" pitchFamily="34" charset="0"/>
              </a:rPr>
              <a:t>370</a:t>
            </a:r>
            <a:r>
              <a:rPr lang="zh-CN" altLang="en-US" dirty="0">
                <a:latin typeface="Arial" panose="020B0604020202020204" pitchFamily="34" charset="0"/>
              </a:rPr>
              <a:t>个正常帧后，我们切换到恶意帧集。在检测到攻击之前，</a:t>
            </a:r>
            <a:r>
              <a:rPr lang="en-US" altLang="zh-CN" dirty="0">
                <a:latin typeface="Arial" panose="020B0604020202020204" pitchFamily="34" charset="0"/>
              </a:rPr>
              <a:t>IDS</a:t>
            </a:r>
            <a:r>
              <a:rPr lang="zh-CN" altLang="en-US" dirty="0">
                <a:latin typeface="Arial" panose="020B0604020202020204" pitchFamily="34" charset="0"/>
              </a:rPr>
              <a:t>处理了</a:t>
            </a:r>
            <a:r>
              <a:rPr lang="en-US" altLang="zh-CN" dirty="0">
                <a:latin typeface="Arial" panose="020B0604020202020204" pitchFamily="34" charset="0"/>
              </a:rPr>
              <a:t>79</a:t>
            </a:r>
            <a:r>
              <a:rPr lang="zh-CN" altLang="en-US" dirty="0" smtClean="0">
                <a:latin typeface="Arial" panose="020B0604020202020204" pitchFamily="34" charset="0"/>
              </a:rPr>
              <a:t>帧。</a:t>
            </a:r>
            <a:r>
              <a:rPr lang="zh-CN" altLang="en-US" dirty="0" smtClean="0"/>
              <a:t> </a:t>
            </a:r>
            <a:endParaRPr lang="zh-CN" altLang="en-US" dirty="0"/>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831" y="4588980"/>
            <a:ext cx="7349877" cy="2307421"/>
          </a:xfrm>
          <a:prstGeom prst="rect">
            <a:avLst/>
          </a:prstGeom>
        </p:spPr>
      </p:pic>
    </p:spTree>
    <p:extLst>
      <p:ext uri="{BB962C8B-B14F-4D97-AF65-F5344CB8AC3E}">
        <p14:creationId xmlns:p14="http://schemas.microsoft.com/office/powerpoint/2010/main" val="1160882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890" y="435889"/>
            <a:ext cx="1739579" cy="461665"/>
          </a:xfrm>
          <a:prstGeom prst="rect">
            <a:avLst/>
          </a:prstGeom>
        </p:spPr>
        <p:txBody>
          <a:bodyPr wrap="none">
            <a:spAutoFit/>
          </a:bodyPr>
          <a:lstStyle/>
          <a:p>
            <a:r>
              <a:rPr lang="en-US" altLang="zh-CN" sz="2400" b="1" dirty="0">
                <a:solidFill>
                  <a:srgbClr val="FF0000"/>
                </a:solidFill>
                <a:latin typeface="NexusSerif"/>
              </a:rPr>
              <a:t>EVALUATION</a:t>
            </a:r>
            <a:endParaRPr lang="zh-CN" altLang="en-US" sz="2400" b="1" i="0" dirty="0">
              <a:solidFill>
                <a:srgbClr val="FF0000"/>
              </a:solidFill>
              <a:effectLst/>
              <a:latin typeface="NexusSerif"/>
            </a:endParaRPr>
          </a:p>
        </p:txBody>
      </p:sp>
      <p:sp>
        <p:nvSpPr>
          <p:cNvPr id="4" name="AutoShape 2" descr="en-resource://database/6013:0"/>
          <p:cNvSpPr>
            <a:spLocks noChangeAspect="1" noChangeArrowheads="1"/>
          </p:cNvSpPr>
          <p:nvPr/>
        </p:nvSpPr>
        <p:spPr bwMode="auto">
          <a:xfrm>
            <a:off x="138949" y="-2227494"/>
            <a:ext cx="4191000" cy="4191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507787" y="1241661"/>
            <a:ext cx="2315057" cy="369332"/>
          </a:xfrm>
          <a:prstGeom prst="rect">
            <a:avLst/>
          </a:prstGeom>
        </p:spPr>
        <p:txBody>
          <a:bodyPr wrap="none">
            <a:spAutoFit/>
          </a:bodyPr>
          <a:lstStyle/>
          <a:p>
            <a:r>
              <a:rPr lang="en-US" altLang="zh-CN" dirty="0">
                <a:latin typeface="Arial" panose="020B0604020202020204" pitchFamily="34" charset="0"/>
              </a:rPr>
              <a:t>Fingerprinting ECUs</a:t>
            </a:r>
            <a:r>
              <a:rPr lang="en-US" altLang="zh-CN" dirty="0"/>
              <a:t> </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2482" y="1241661"/>
            <a:ext cx="6264144" cy="4271007"/>
          </a:xfrm>
          <a:prstGeom prst="rect">
            <a:avLst/>
          </a:prstGeom>
        </p:spPr>
      </p:pic>
      <p:sp>
        <p:nvSpPr>
          <p:cNvPr id="5" name="矩形 4"/>
          <p:cNvSpPr/>
          <p:nvPr/>
        </p:nvSpPr>
        <p:spPr>
          <a:xfrm>
            <a:off x="507787" y="1955100"/>
            <a:ext cx="4128468" cy="2862322"/>
          </a:xfrm>
          <a:prstGeom prst="rect">
            <a:avLst/>
          </a:prstGeom>
        </p:spPr>
        <p:txBody>
          <a:bodyPr wrap="square">
            <a:spAutoFit/>
          </a:bodyPr>
          <a:lstStyle/>
          <a:p>
            <a:r>
              <a:rPr lang="zh-CN" altLang="en-US" dirty="0">
                <a:latin typeface="Arial" panose="020B0604020202020204" pitchFamily="34" charset="0"/>
              </a:rPr>
              <a:t>我们已经记录了</a:t>
            </a:r>
            <a:r>
              <a:rPr lang="en-US" altLang="zh-CN" dirty="0">
                <a:latin typeface="Arial" panose="020B0604020202020204" pitchFamily="34" charset="0"/>
              </a:rPr>
              <a:t>56560</a:t>
            </a:r>
            <a:r>
              <a:rPr lang="zh-CN" altLang="en-US" dirty="0">
                <a:latin typeface="Arial" panose="020B0604020202020204" pitchFamily="34" charset="0"/>
              </a:rPr>
              <a:t>帧，具有正常和扩展标识符</a:t>
            </a:r>
            <a:r>
              <a:rPr lang="zh-CN" altLang="en-US" dirty="0" smtClean="0">
                <a:latin typeface="Arial" panose="020B0604020202020204" pitchFamily="34" charset="0"/>
              </a:rPr>
              <a:t>。</a:t>
            </a:r>
            <a:endParaRPr lang="en-US" altLang="zh-CN" dirty="0" smtClean="0">
              <a:latin typeface="Arial" panose="020B0604020202020204" pitchFamily="34" charset="0"/>
            </a:endParaRPr>
          </a:p>
          <a:p>
            <a:r>
              <a:rPr lang="zh-CN" altLang="en-US" dirty="0" smtClean="0">
                <a:latin typeface="Arial" panose="020B0604020202020204" pitchFamily="34" charset="0"/>
              </a:rPr>
              <a:t>对于</a:t>
            </a:r>
            <a:r>
              <a:rPr lang="en-US" altLang="zh-CN" dirty="0" smtClean="0"/>
              <a:t>Prototype</a:t>
            </a:r>
            <a:r>
              <a:rPr lang="zh-CN" altLang="en-US" dirty="0" smtClean="0">
                <a:latin typeface="Arial" panose="020B0604020202020204" pitchFamily="34" charset="0"/>
              </a:rPr>
              <a:t>，</a:t>
            </a:r>
            <a:r>
              <a:rPr lang="zh-CN" altLang="en-US" dirty="0">
                <a:latin typeface="Arial" panose="020B0604020202020204" pitchFamily="34" charset="0"/>
              </a:rPr>
              <a:t>我们采用随机有效载荷来显示独立于传输数据生成指纹的可能性</a:t>
            </a:r>
            <a:r>
              <a:rPr lang="zh-CN" altLang="en-US" dirty="0" smtClean="0">
                <a:latin typeface="Arial" panose="020B0604020202020204" pitchFamily="34" charset="0"/>
              </a:rPr>
              <a:t>。</a:t>
            </a:r>
            <a:endParaRPr lang="en-US" altLang="zh-CN" dirty="0">
              <a:latin typeface="Arial" panose="020B0604020202020204" pitchFamily="34" charset="0"/>
            </a:endParaRPr>
          </a:p>
          <a:p>
            <a:endParaRPr lang="en-US" altLang="zh-CN" dirty="0" smtClean="0">
              <a:latin typeface="Arial" panose="020B0604020202020204" pitchFamily="34" charset="0"/>
            </a:endParaRPr>
          </a:p>
          <a:p>
            <a:r>
              <a:rPr lang="zh-CN" altLang="en-US" dirty="0" smtClean="0">
                <a:latin typeface="Arial" panose="020B0604020202020204" pitchFamily="34" charset="0"/>
              </a:rPr>
              <a:t>检测</a:t>
            </a:r>
            <a:r>
              <a:rPr lang="zh-CN" altLang="en-US" dirty="0">
                <a:latin typeface="Arial" panose="020B0604020202020204" pitchFamily="34" charset="0"/>
              </a:rPr>
              <a:t>到</a:t>
            </a:r>
            <a:r>
              <a:rPr lang="zh-CN" altLang="en-US" dirty="0" smtClean="0">
                <a:latin typeface="Arial" panose="020B0604020202020204" pitchFamily="34" charset="0"/>
              </a:rPr>
              <a:t>来自</a:t>
            </a:r>
            <a:r>
              <a:rPr lang="en-US" altLang="zh-CN" dirty="0" smtClean="0"/>
              <a:t>Prototype</a:t>
            </a:r>
            <a:r>
              <a:rPr lang="zh-CN" altLang="en-US" dirty="0" smtClean="0">
                <a:latin typeface="Arial" panose="020B0604020202020204" pitchFamily="34" charset="0"/>
              </a:rPr>
              <a:t>的</a:t>
            </a:r>
            <a:r>
              <a:rPr lang="zh-CN" altLang="en-US" dirty="0">
                <a:latin typeface="Arial" panose="020B0604020202020204" pitchFamily="34" charset="0"/>
              </a:rPr>
              <a:t>消息时，平均识别率为</a:t>
            </a:r>
            <a:r>
              <a:rPr lang="en-US" altLang="zh-CN" dirty="0">
                <a:latin typeface="Arial" panose="020B0604020202020204" pitchFamily="34" charset="0"/>
              </a:rPr>
              <a:t>99.9%</a:t>
            </a:r>
            <a:r>
              <a:rPr lang="zh-CN" altLang="en-US" dirty="0">
                <a:latin typeface="Arial" panose="020B0604020202020204" pitchFamily="34" charset="0"/>
              </a:rPr>
              <a:t>，最小识别率</a:t>
            </a:r>
            <a:r>
              <a:rPr lang="zh-CN" altLang="en-US" dirty="0" smtClean="0">
                <a:latin typeface="Arial" panose="020B0604020202020204" pitchFamily="34" charset="0"/>
              </a:rPr>
              <a:t>为</a:t>
            </a:r>
            <a:r>
              <a:rPr lang="en-US" altLang="zh-CN" dirty="0" smtClean="0">
                <a:latin typeface="Arial" panose="020B0604020202020204" pitchFamily="34" charset="0"/>
              </a:rPr>
              <a:t>99.58</a:t>
            </a:r>
            <a:r>
              <a:rPr lang="en-US" altLang="zh-CN" dirty="0">
                <a:latin typeface="Arial" panose="020B0604020202020204" pitchFamily="34" charset="0"/>
              </a:rPr>
              <a:t>%</a:t>
            </a:r>
            <a:r>
              <a:rPr lang="zh-CN" altLang="en-US" dirty="0">
                <a:latin typeface="Arial" panose="020B0604020202020204" pitchFamily="34" charset="0"/>
              </a:rPr>
              <a:t>。特别值得注意的是，</a:t>
            </a:r>
            <a:r>
              <a:rPr lang="en-US" altLang="zh-CN" dirty="0">
                <a:latin typeface="Arial" panose="020B0604020202020204" pitchFamily="34" charset="0"/>
              </a:rPr>
              <a:t>ECU 0</a:t>
            </a:r>
            <a:r>
              <a:rPr lang="zh-CN" altLang="en-US" dirty="0">
                <a:latin typeface="Arial" panose="020B0604020202020204" pitchFamily="34" charset="0"/>
              </a:rPr>
              <a:t>、</a:t>
            </a:r>
            <a:r>
              <a:rPr lang="en-US" altLang="zh-CN" dirty="0">
                <a:latin typeface="Arial" panose="020B0604020202020204" pitchFamily="34" charset="0"/>
              </a:rPr>
              <a:t>ECU 2</a:t>
            </a:r>
            <a:r>
              <a:rPr lang="zh-CN" altLang="en-US" dirty="0">
                <a:latin typeface="Arial" panose="020B0604020202020204" pitchFamily="34" charset="0"/>
              </a:rPr>
              <a:t>和</a:t>
            </a:r>
            <a:r>
              <a:rPr lang="en-US" altLang="zh-CN" dirty="0">
                <a:latin typeface="Arial" panose="020B0604020202020204" pitchFamily="34" charset="0"/>
              </a:rPr>
              <a:t>ECU 4</a:t>
            </a:r>
            <a:r>
              <a:rPr lang="zh-CN" altLang="en-US" dirty="0">
                <a:latin typeface="Arial" panose="020B0604020202020204" pitchFamily="34" charset="0"/>
              </a:rPr>
              <a:t>之间</a:t>
            </a:r>
            <a:r>
              <a:rPr lang="zh-CN" altLang="en-US" dirty="0" smtClean="0">
                <a:latin typeface="Arial" panose="020B0604020202020204" pitchFamily="34" charset="0"/>
              </a:rPr>
              <a:t>的互不影响</a:t>
            </a:r>
            <a:r>
              <a:rPr lang="zh-CN" altLang="en-US" dirty="0">
                <a:latin typeface="Arial" panose="020B0604020202020204" pitchFamily="34" charset="0"/>
              </a:rPr>
              <a:t>。</a:t>
            </a:r>
            <a:endParaRPr lang="zh-CN" altLang="en-US" dirty="0"/>
          </a:p>
        </p:txBody>
      </p:sp>
    </p:spTree>
    <p:extLst>
      <p:ext uri="{BB962C8B-B14F-4D97-AF65-F5344CB8AC3E}">
        <p14:creationId xmlns:p14="http://schemas.microsoft.com/office/powerpoint/2010/main" val="2459665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649644" y="402956"/>
            <a:ext cx="1058303" cy="461665"/>
          </a:xfrm>
          <a:prstGeom prst="rect">
            <a:avLst/>
          </a:prstGeom>
          <a:noFill/>
        </p:spPr>
        <p:txBody>
          <a:bodyPr wrap="none" rtlCol="0">
            <a:spAutoFit/>
          </a:bodyPr>
          <a:lstStyle/>
          <a:p>
            <a:r>
              <a:rPr lang="en-US" altLang="zh-CN" sz="2400" dirty="0" smtClean="0">
                <a:solidFill>
                  <a:srgbClr val="FF0000"/>
                </a:solidFill>
              </a:rPr>
              <a:t>Author</a:t>
            </a:r>
            <a:endParaRPr lang="zh-CN" altLang="en-US" sz="2400" dirty="0">
              <a:solidFill>
                <a:srgbClr val="FF0000"/>
              </a:solidFill>
            </a:endParaRPr>
          </a:p>
        </p:txBody>
      </p:sp>
      <p:sp>
        <p:nvSpPr>
          <p:cNvPr id="5" name="矩形 4"/>
          <p:cNvSpPr/>
          <p:nvPr/>
        </p:nvSpPr>
        <p:spPr>
          <a:xfrm>
            <a:off x="7903830" y="1435219"/>
            <a:ext cx="3084247" cy="1200329"/>
          </a:xfrm>
          <a:prstGeom prst="rect">
            <a:avLst/>
          </a:prstGeom>
        </p:spPr>
        <p:txBody>
          <a:bodyPr wrap="square">
            <a:spAutoFit/>
          </a:bodyPr>
          <a:lstStyle/>
          <a:p>
            <a:r>
              <a:rPr lang="en-US" altLang="zh-CN" dirty="0"/>
              <a:t>Marcel </a:t>
            </a:r>
            <a:r>
              <a:rPr lang="en-US" altLang="zh-CN" dirty="0" err="1"/>
              <a:t>Kneib</a:t>
            </a:r>
            <a:r>
              <a:rPr lang="en-US" altLang="zh-CN" dirty="0"/>
              <a:t> Bosch Engineering GmbH </a:t>
            </a:r>
            <a:r>
              <a:rPr lang="en-US" altLang="zh-CN" dirty="0" err="1"/>
              <a:t>Abstatt</a:t>
            </a:r>
            <a:r>
              <a:rPr lang="en-US" altLang="zh-CN" dirty="0"/>
              <a:t>, Germany Marcel.Kneib@de.bosch.com</a:t>
            </a:r>
            <a:endParaRPr lang="zh-CN" altLang="en-US" dirty="0"/>
          </a:p>
        </p:txBody>
      </p:sp>
      <p:pic>
        <p:nvPicPr>
          <p:cNvPr id="4" name="图片 3"/>
          <p:cNvPicPr>
            <a:picLocks noChangeAspect="1"/>
          </p:cNvPicPr>
          <p:nvPr/>
        </p:nvPicPr>
        <p:blipFill>
          <a:blip r:embed="rId2"/>
          <a:stretch>
            <a:fillRect/>
          </a:stretch>
        </p:blipFill>
        <p:spPr>
          <a:xfrm>
            <a:off x="282633" y="1350230"/>
            <a:ext cx="6820023" cy="1370305"/>
          </a:xfrm>
          <a:prstGeom prst="rect">
            <a:avLst/>
          </a:prstGeom>
        </p:spPr>
      </p:pic>
      <p:pic>
        <p:nvPicPr>
          <p:cNvPr id="6" name="图片 5"/>
          <p:cNvPicPr>
            <a:picLocks noChangeAspect="1"/>
          </p:cNvPicPr>
          <p:nvPr/>
        </p:nvPicPr>
        <p:blipFill>
          <a:blip r:embed="rId3"/>
          <a:stretch>
            <a:fillRect/>
          </a:stretch>
        </p:blipFill>
        <p:spPr>
          <a:xfrm>
            <a:off x="390698" y="3024587"/>
            <a:ext cx="5170516" cy="3520240"/>
          </a:xfrm>
          <a:prstGeom prst="rect">
            <a:avLst/>
          </a:prstGeom>
        </p:spPr>
      </p:pic>
      <p:pic>
        <p:nvPicPr>
          <p:cNvPr id="8" name="图片 7"/>
          <p:cNvPicPr>
            <a:picLocks noChangeAspect="1"/>
          </p:cNvPicPr>
          <p:nvPr/>
        </p:nvPicPr>
        <p:blipFill>
          <a:blip r:embed="rId4"/>
          <a:stretch>
            <a:fillRect/>
          </a:stretch>
        </p:blipFill>
        <p:spPr>
          <a:xfrm>
            <a:off x="5985163" y="4671659"/>
            <a:ext cx="5594466" cy="1268446"/>
          </a:xfrm>
          <a:prstGeom prst="rect">
            <a:avLst/>
          </a:prstGeom>
        </p:spPr>
      </p:pic>
      <p:pic>
        <p:nvPicPr>
          <p:cNvPr id="10" name="图片 9"/>
          <p:cNvPicPr>
            <a:picLocks noChangeAspect="1"/>
          </p:cNvPicPr>
          <p:nvPr/>
        </p:nvPicPr>
        <p:blipFill>
          <a:blip r:embed="rId5"/>
          <a:stretch>
            <a:fillRect/>
          </a:stretch>
        </p:blipFill>
        <p:spPr>
          <a:xfrm>
            <a:off x="5835533" y="3206144"/>
            <a:ext cx="6215149" cy="894919"/>
          </a:xfrm>
          <a:prstGeom prst="rect">
            <a:avLst/>
          </a:prstGeom>
        </p:spPr>
      </p:pic>
    </p:spTree>
    <p:extLst>
      <p:ext uri="{BB962C8B-B14F-4D97-AF65-F5344CB8AC3E}">
        <p14:creationId xmlns:p14="http://schemas.microsoft.com/office/powerpoint/2010/main" val="834717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9891" y="391019"/>
            <a:ext cx="1713931" cy="461665"/>
          </a:xfrm>
          <a:prstGeom prst="rect">
            <a:avLst/>
          </a:prstGeom>
        </p:spPr>
        <p:txBody>
          <a:bodyPr wrap="none">
            <a:spAutoFit/>
          </a:bodyPr>
          <a:lstStyle/>
          <a:p>
            <a:r>
              <a:rPr lang="en-US" altLang="zh-CN" sz="2400" dirty="0">
                <a:solidFill>
                  <a:srgbClr val="FF0000"/>
                </a:solidFill>
              </a:rPr>
              <a:t>DISCUSSION</a:t>
            </a:r>
            <a:endParaRPr lang="zh-CN" altLang="en-US" sz="2400" b="0" i="0" dirty="0">
              <a:solidFill>
                <a:srgbClr val="FF0000"/>
              </a:solidFill>
              <a:effectLst/>
              <a:latin typeface="NexusSerif"/>
            </a:endParaRPr>
          </a:p>
        </p:txBody>
      </p:sp>
      <p:sp>
        <p:nvSpPr>
          <p:cNvPr id="2" name="矩形 1"/>
          <p:cNvSpPr/>
          <p:nvPr/>
        </p:nvSpPr>
        <p:spPr>
          <a:xfrm>
            <a:off x="538606" y="975584"/>
            <a:ext cx="1045479" cy="369332"/>
          </a:xfrm>
          <a:prstGeom prst="rect">
            <a:avLst/>
          </a:prstGeom>
        </p:spPr>
        <p:txBody>
          <a:bodyPr wrap="none">
            <a:spAutoFit/>
          </a:bodyPr>
          <a:lstStyle/>
          <a:p>
            <a:r>
              <a:rPr lang="en-US" altLang="zh-CN" dirty="0">
                <a:latin typeface="Arial" panose="020B0604020202020204" pitchFamily="34" charset="0"/>
              </a:rPr>
              <a:t>Stability</a:t>
            </a:r>
            <a:r>
              <a:rPr lang="en-US" altLang="zh-CN" dirty="0"/>
              <a:t> </a:t>
            </a:r>
            <a:endParaRPr lang="zh-CN" altLang="en-US" dirty="0"/>
          </a:p>
        </p:txBody>
      </p:sp>
      <p:sp>
        <p:nvSpPr>
          <p:cNvPr id="5" name="矩形 4"/>
          <p:cNvSpPr/>
          <p:nvPr/>
        </p:nvSpPr>
        <p:spPr>
          <a:xfrm>
            <a:off x="495993" y="1787815"/>
            <a:ext cx="11696007" cy="2862322"/>
          </a:xfrm>
          <a:prstGeom prst="rect">
            <a:avLst/>
          </a:prstGeom>
        </p:spPr>
        <p:txBody>
          <a:bodyPr wrap="square">
            <a:spAutoFit/>
          </a:bodyPr>
          <a:lstStyle/>
          <a:p>
            <a:r>
              <a:rPr lang="zh-CN" altLang="en-US" dirty="0" smtClean="0">
                <a:latin typeface="Arial" panose="020B0604020202020204" pitchFamily="34" charset="0"/>
              </a:rPr>
              <a:t>通过</a:t>
            </a:r>
            <a:r>
              <a:rPr lang="en-US" altLang="zh-CN" dirty="0">
                <a:latin typeface="Arial" panose="020B0604020202020204" pitchFamily="34" charset="0"/>
              </a:rPr>
              <a:t>OBD-II</a:t>
            </a:r>
            <a:r>
              <a:rPr lang="zh-CN" altLang="en-US" dirty="0">
                <a:latin typeface="Arial" panose="020B0604020202020204" pitchFamily="34" charset="0"/>
              </a:rPr>
              <a:t>端口记录</a:t>
            </a:r>
            <a:r>
              <a:rPr lang="zh-CN" altLang="en-US" dirty="0" smtClean="0">
                <a:latin typeface="Arial" panose="020B0604020202020204" pitchFamily="34" charset="0"/>
              </a:rPr>
              <a:t>了</a:t>
            </a:r>
            <a:r>
              <a:rPr lang="en-US" altLang="zh-CN" dirty="0" smtClean="0">
                <a:latin typeface="Arial" panose="020B0604020202020204" pitchFamily="34" charset="0"/>
              </a:rPr>
              <a:t>Fiat 500</a:t>
            </a:r>
            <a:r>
              <a:rPr lang="zh-CN" altLang="en-US" dirty="0" smtClean="0">
                <a:latin typeface="Arial" panose="020B0604020202020204" pitchFamily="34" charset="0"/>
              </a:rPr>
              <a:t>在</a:t>
            </a:r>
            <a:r>
              <a:rPr lang="zh-CN" altLang="en-US" dirty="0">
                <a:latin typeface="Arial" panose="020B0604020202020204" pitchFamily="34" charset="0"/>
              </a:rPr>
              <a:t>其原始状态下的额外</a:t>
            </a:r>
            <a:r>
              <a:rPr lang="zh-CN" altLang="en-US" dirty="0" smtClean="0">
                <a:latin typeface="Arial" panose="020B0604020202020204" pitchFamily="34" charset="0"/>
              </a:rPr>
              <a:t>信号。</a:t>
            </a:r>
            <a:endParaRPr lang="en-US" altLang="zh-CN" dirty="0" smtClean="0">
              <a:latin typeface="Arial" panose="020B0604020202020204" pitchFamily="34" charset="0"/>
            </a:endParaRPr>
          </a:p>
          <a:p>
            <a:pPr marL="285750" indent="-285750">
              <a:buFont typeface="Wingdings" panose="05000000000000000000" pitchFamily="2" charset="2"/>
              <a:buChar char="Ø"/>
            </a:pPr>
            <a:r>
              <a:rPr lang="zh-CN" altLang="en-US" dirty="0" smtClean="0">
                <a:latin typeface="Arial" panose="020B0604020202020204" pitchFamily="34" charset="0"/>
              </a:rPr>
              <a:t>第一</a:t>
            </a:r>
            <a:r>
              <a:rPr lang="zh-CN" altLang="en-US" dirty="0">
                <a:latin typeface="Arial" panose="020B0604020202020204" pitchFamily="34" charset="0"/>
              </a:rPr>
              <a:t>个数据集记录在环境温度约为</a:t>
            </a:r>
            <a:r>
              <a:rPr lang="en-US" altLang="zh-CN" dirty="0">
                <a:latin typeface="Arial" panose="020B0604020202020204" pitchFamily="34" charset="0"/>
              </a:rPr>
              <a:t>25</a:t>
            </a:r>
            <a:r>
              <a:rPr lang="en-US" altLang="zh-CN" dirty="0" smtClean="0">
                <a:latin typeface="Arial" panose="020B0604020202020204" pitchFamily="34" charset="0"/>
              </a:rPr>
              <a:t>℃</a:t>
            </a:r>
            <a:r>
              <a:rPr lang="zh-CN" altLang="en-US" dirty="0" smtClean="0">
                <a:latin typeface="Arial" panose="020B0604020202020204" pitchFamily="34" charset="0"/>
              </a:rPr>
              <a:t>。</a:t>
            </a:r>
            <a:r>
              <a:rPr lang="zh-CN" altLang="en-US" dirty="0">
                <a:latin typeface="Arial" panose="020B0604020202020204" pitchFamily="34" charset="0"/>
              </a:rPr>
              <a:t>从这个集合中，</a:t>
            </a:r>
            <a:r>
              <a:rPr lang="en-US" altLang="zh-CN" dirty="0">
                <a:latin typeface="Arial" panose="020B0604020202020204" pitchFamily="34" charset="0"/>
              </a:rPr>
              <a:t>6</a:t>
            </a:r>
            <a:r>
              <a:rPr lang="zh-CN" altLang="en-US" dirty="0">
                <a:latin typeface="Arial" panose="020B0604020202020204" pitchFamily="34" charset="0"/>
              </a:rPr>
              <a:t>个内部</a:t>
            </a:r>
            <a:r>
              <a:rPr lang="en-US" altLang="zh-CN" dirty="0">
                <a:latin typeface="Arial" panose="020B0604020202020204" pitchFamily="34" charset="0"/>
              </a:rPr>
              <a:t>ECU</a:t>
            </a:r>
            <a:r>
              <a:rPr lang="zh-CN" altLang="en-US" dirty="0">
                <a:latin typeface="Arial" panose="020B0604020202020204" pitchFamily="34" charset="0"/>
              </a:rPr>
              <a:t>中的每一个的前</a:t>
            </a:r>
            <a:r>
              <a:rPr lang="en-US" altLang="zh-CN" dirty="0">
                <a:latin typeface="Arial" panose="020B0604020202020204" pitchFamily="34" charset="0"/>
              </a:rPr>
              <a:t>200</a:t>
            </a:r>
            <a:r>
              <a:rPr lang="zh-CN" altLang="en-US" dirty="0">
                <a:latin typeface="Arial" panose="020B0604020202020204" pitchFamily="34" charset="0"/>
              </a:rPr>
              <a:t>帧用于分类器的训练。在同一状态下，又记录了</a:t>
            </a:r>
            <a:r>
              <a:rPr lang="en-US" altLang="zh-CN" dirty="0">
                <a:latin typeface="Arial" panose="020B0604020202020204" pitchFamily="34" charset="0"/>
              </a:rPr>
              <a:t>3369</a:t>
            </a:r>
            <a:r>
              <a:rPr lang="zh-CN" altLang="en-US" dirty="0">
                <a:latin typeface="Arial" panose="020B0604020202020204" pitchFamily="34" charset="0"/>
              </a:rPr>
              <a:t>帧，并毫无例外地正确分类</a:t>
            </a:r>
            <a:r>
              <a:rPr lang="zh-CN" altLang="en-US" dirty="0" smtClean="0">
                <a:latin typeface="Arial" panose="020B0604020202020204" pitchFamily="34" charset="0"/>
              </a:rPr>
              <a:t>。</a:t>
            </a:r>
            <a:endParaRPr lang="en-US" altLang="zh-CN" dirty="0" smtClean="0">
              <a:latin typeface="Arial" panose="020B0604020202020204" pitchFamily="34" charset="0"/>
            </a:endParaRPr>
          </a:p>
          <a:p>
            <a:pPr marL="285750" indent="-285750">
              <a:buFont typeface="Wingdings" panose="05000000000000000000" pitchFamily="2" charset="2"/>
              <a:buChar char="Ø"/>
            </a:pPr>
            <a:r>
              <a:rPr lang="zh-CN" altLang="en-US" dirty="0" smtClean="0">
                <a:latin typeface="Arial" panose="020B0604020202020204" pitchFamily="34" charset="0"/>
              </a:rPr>
              <a:t>第二</a:t>
            </a:r>
            <a:r>
              <a:rPr lang="zh-CN" altLang="en-US" dirty="0">
                <a:latin typeface="Arial" panose="020B0604020202020204" pitchFamily="34" charset="0"/>
              </a:rPr>
              <a:t>个数据集的记录在车辆冷启动后开始，并包含在平均环境温度</a:t>
            </a:r>
            <a:r>
              <a:rPr lang="en-US" altLang="zh-CN" dirty="0">
                <a:latin typeface="Arial" panose="020B0604020202020204" pitchFamily="34" charset="0"/>
              </a:rPr>
              <a:t>32℃</a:t>
            </a:r>
            <a:r>
              <a:rPr lang="zh-CN" altLang="en-US" dirty="0">
                <a:latin typeface="Arial" panose="020B0604020202020204" pitchFamily="34" charset="0"/>
              </a:rPr>
              <a:t>下约</a:t>
            </a:r>
            <a:r>
              <a:rPr lang="en-US" altLang="zh-CN" dirty="0">
                <a:latin typeface="Arial" panose="020B0604020202020204" pitchFamily="34" charset="0"/>
              </a:rPr>
              <a:t>30</a:t>
            </a:r>
            <a:r>
              <a:rPr lang="zh-CN" altLang="en-US" dirty="0">
                <a:latin typeface="Arial" panose="020B0604020202020204" pitchFamily="34" charset="0"/>
              </a:rPr>
              <a:t>分钟的</a:t>
            </a:r>
            <a:r>
              <a:rPr lang="zh-CN" altLang="en-US" dirty="0" smtClean="0">
                <a:latin typeface="Arial" panose="020B0604020202020204" pitchFamily="34" charset="0"/>
              </a:rPr>
              <a:t>行程。</a:t>
            </a:r>
            <a:r>
              <a:rPr lang="zh-CN" altLang="en-US" dirty="0">
                <a:latin typeface="Arial" panose="020B0604020202020204" pitchFamily="34" charset="0"/>
              </a:rPr>
              <a:t>车辆完全加热后，记录完成，车辆停驻在大约</a:t>
            </a:r>
            <a:r>
              <a:rPr lang="en-US" altLang="zh-CN" dirty="0" smtClean="0">
                <a:latin typeface="Arial" panose="020B0604020202020204" pitchFamily="34" charset="0"/>
              </a:rPr>
              <a:t>23</a:t>
            </a:r>
            <a:r>
              <a:rPr lang="zh-CN" altLang="en-US" dirty="0">
                <a:latin typeface="Arial" panose="020B0604020202020204" pitchFamily="34" charset="0"/>
              </a:rPr>
              <a:t>◦</a:t>
            </a:r>
            <a:r>
              <a:rPr lang="en-US" altLang="zh-CN" dirty="0" smtClean="0">
                <a:latin typeface="Arial" panose="020B0604020202020204" pitchFamily="34" charset="0"/>
              </a:rPr>
              <a:t>C</a:t>
            </a:r>
            <a:r>
              <a:rPr lang="zh-CN" altLang="en-US" dirty="0" smtClean="0">
                <a:latin typeface="Arial" panose="020B0604020202020204" pitchFamily="34" charset="0"/>
              </a:rPr>
              <a:t>的</a:t>
            </a:r>
            <a:r>
              <a:rPr lang="zh-CN" altLang="en-US" dirty="0">
                <a:latin typeface="Arial" panose="020B0604020202020204" pitchFamily="34" charset="0"/>
              </a:rPr>
              <a:t>地下车库</a:t>
            </a:r>
            <a:r>
              <a:rPr lang="zh-CN" altLang="en-US" dirty="0" smtClean="0">
                <a:latin typeface="Arial" panose="020B0604020202020204" pitchFamily="34" charset="0"/>
              </a:rPr>
              <a:t>里。</a:t>
            </a:r>
            <a:r>
              <a:rPr lang="zh-CN" altLang="en-US" dirty="0">
                <a:latin typeface="Arial" panose="020B0604020202020204" pitchFamily="34" charset="0"/>
              </a:rPr>
              <a:t>此外，该数据集由</a:t>
            </a:r>
            <a:r>
              <a:rPr lang="en-US" altLang="zh-CN" dirty="0">
                <a:latin typeface="Arial" panose="020B0604020202020204" pitchFamily="34" charset="0"/>
              </a:rPr>
              <a:t>6672</a:t>
            </a:r>
            <a:r>
              <a:rPr lang="zh-CN" altLang="en-US" dirty="0">
                <a:latin typeface="Arial" panose="020B0604020202020204" pitchFamily="34" charset="0"/>
              </a:rPr>
              <a:t>帧组成，由已训练的分类器正确分类，无需重新学习</a:t>
            </a:r>
            <a:r>
              <a:rPr lang="zh-CN" altLang="en-US" dirty="0" smtClean="0">
                <a:latin typeface="Arial" panose="020B0604020202020204" pitchFamily="34" charset="0"/>
              </a:rPr>
              <a:t>。</a:t>
            </a:r>
            <a:endParaRPr lang="en-US" altLang="zh-CN" dirty="0" smtClean="0">
              <a:latin typeface="Arial" panose="020B0604020202020204" pitchFamily="34" charset="0"/>
            </a:endParaRPr>
          </a:p>
          <a:p>
            <a:pPr marL="285750" indent="-285750">
              <a:buFont typeface="Wingdings" panose="05000000000000000000" pitchFamily="2" charset="2"/>
              <a:buChar char="Ø"/>
            </a:pPr>
            <a:r>
              <a:rPr lang="zh-CN" altLang="en-US" dirty="0" smtClean="0">
                <a:latin typeface="Arial" panose="020B0604020202020204" pitchFamily="34" charset="0"/>
              </a:rPr>
              <a:t>冷却</a:t>
            </a:r>
            <a:r>
              <a:rPr lang="en-US" altLang="zh-CN" dirty="0">
                <a:latin typeface="Arial" panose="020B0604020202020204" pitchFamily="34" charset="0"/>
              </a:rPr>
              <a:t>3</a:t>
            </a:r>
            <a:r>
              <a:rPr lang="zh-CN" altLang="en-US" dirty="0">
                <a:latin typeface="Arial" panose="020B0604020202020204" pitchFamily="34" charset="0"/>
              </a:rPr>
              <a:t>小时后，在车辆发动机仍然关闭的情况下，开始记录第三组数据。在短时间后，车辆启动，并在大约</a:t>
            </a:r>
            <a:r>
              <a:rPr lang="en-US" altLang="zh-CN" dirty="0" smtClean="0">
                <a:latin typeface="Arial" panose="020B0604020202020204" pitchFamily="34" charset="0"/>
              </a:rPr>
              <a:t>36</a:t>
            </a:r>
            <a:r>
              <a:rPr lang="zh-CN" altLang="en-US" dirty="0">
                <a:latin typeface="Arial" panose="020B0604020202020204" pitchFamily="34" charset="0"/>
              </a:rPr>
              <a:t>◦</a:t>
            </a:r>
            <a:r>
              <a:rPr lang="en-US" altLang="zh-CN" dirty="0">
                <a:latin typeface="Arial" panose="020B0604020202020204" pitchFamily="34" charset="0"/>
              </a:rPr>
              <a:t>C</a:t>
            </a:r>
            <a:r>
              <a:rPr lang="zh-CN" altLang="en-US" dirty="0" smtClean="0">
                <a:latin typeface="Arial" panose="020B0604020202020204" pitchFamily="34" charset="0"/>
              </a:rPr>
              <a:t>时</a:t>
            </a:r>
            <a:r>
              <a:rPr lang="zh-CN" altLang="en-US" dirty="0">
                <a:latin typeface="Arial" panose="020B0604020202020204" pitchFamily="34" charset="0"/>
              </a:rPr>
              <a:t>驶</a:t>
            </a:r>
            <a:r>
              <a:rPr lang="zh-CN" altLang="en-US" dirty="0" smtClean="0">
                <a:latin typeface="Arial" panose="020B0604020202020204" pitchFamily="34" charset="0"/>
              </a:rPr>
              <a:t>出车库（再</a:t>
            </a:r>
            <a:r>
              <a:rPr lang="zh-CN" altLang="en-US" dirty="0">
                <a:latin typeface="Arial" panose="020B0604020202020204" pitchFamily="34" charset="0"/>
              </a:rPr>
              <a:t>持续</a:t>
            </a:r>
            <a:r>
              <a:rPr lang="en-US" altLang="zh-CN" dirty="0">
                <a:latin typeface="Arial" panose="020B0604020202020204" pitchFamily="34" charset="0"/>
              </a:rPr>
              <a:t>20</a:t>
            </a:r>
            <a:r>
              <a:rPr lang="zh-CN" altLang="en-US" dirty="0">
                <a:latin typeface="Arial" panose="020B0604020202020204" pitchFamily="34" charset="0"/>
              </a:rPr>
              <a:t>分钟。第三个数据集由</a:t>
            </a:r>
            <a:r>
              <a:rPr lang="en-US" altLang="zh-CN" dirty="0">
                <a:latin typeface="Arial" panose="020B0604020202020204" pitchFamily="34" charset="0"/>
              </a:rPr>
              <a:t>4863</a:t>
            </a:r>
            <a:r>
              <a:rPr lang="zh-CN" altLang="en-US" dirty="0">
                <a:latin typeface="Arial" panose="020B0604020202020204" pitchFamily="34" charset="0"/>
              </a:rPr>
              <a:t>帧组成，分类完全正确，无需重新学习。</a:t>
            </a:r>
            <a:endParaRPr lang="zh-CN" altLang="en-US" dirty="0"/>
          </a:p>
          <a:p>
            <a:r>
              <a:rPr lang="zh-CN" altLang="en-US" dirty="0"/>
              <a:t/>
            </a:r>
            <a:br>
              <a:rPr lang="zh-CN" altLang="en-US" dirty="0"/>
            </a:br>
            <a:endParaRPr lang="zh-CN" altLang="en-US" dirty="0"/>
          </a:p>
        </p:txBody>
      </p:sp>
    </p:spTree>
    <p:extLst>
      <p:ext uri="{BB962C8B-B14F-4D97-AF65-F5344CB8AC3E}">
        <p14:creationId xmlns:p14="http://schemas.microsoft.com/office/powerpoint/2010/main" val="3637782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9891" y="391019"/>
            <a:ext cx="1713931" cy="461665"/>
          </a:xfrm>
          <a:prstGeom prst="rect">
            <a:avLst/>
          </a:prstGeom>
        </p:spPr>
        <p:txBody>
          <a:bodyPr wrap="none">
            <a:spAutoFit/>
          </a:bodyPr>
          <a:lstStyle/>
          <a:p>
            <a:r>
              <a:rPr lang="en-US" altLang="zh-CN" sz="2400" dirty="0">
                <a:solidFill>
                  <a:srgbClr val="FF0000"/>
                </a:solidFill>
              </a:rPr>
              <a:t>DISCUSSION</a:t>
            </a:r>
            <a:endParaRPr lang="zh-CN" altLang="en-US" sz="2400" b="0" i="0" dirty="0">
              <a:solidFill>
                <a:srgbClr val="FF0000"/>
              </a:solidFill>
              <a:effectLst/>
              <a:latin typeface="NexusSerif"/>
            </a:endParaRPr>
          </a:p>
        </p:txBody>
      </p:sp>
      <p:sp>
        <p:nvSpPr>
          <p:cNvPr id="6" name="矩形 5"/>
          <p:cNvSpPr/>
          <p:nvPr/>
        </p:nvSpPr>
        <p:spPr>
          <a:xfrm>
            <a:off x="599891" y="987701"/>
            <a:ext cx="2135521" cy="369332"/>
          </a:xfrm>
          <a:prstGeom prst="rect">
            <a:avLst/>
          </a:prstGeom>
        </p:spPr>
        <p:txBody>
          <a:bodyPr wrap="none">
            <a:spAutoFit/>
          </a:bodyPr>
          <a:lstStyle/>
          <a:p>
            <a:r>
              <a:rPr lang="en-US" altLang="zh-CN" dirty="0">
                <a:latin typeface="Arial" panose="020B0604020202020204" pitchFamily="34" charset="0"/>
              </a:rPr>
              <a:t>Preventing attacks</a:t>
            </a:r>
            <a:r>
              <a:rPr lang="en-US" altLang="zh-CN" dirty="0"/>
              <a:t> </a:t>
            </a:r>
            <a:endParaRPr lang="zh-CN" altLang="en-US" dirty="0"/>
          </a:p>
        </p:txBody>
      </p:sp>
      <p:sp>
        <p:nvSpPr>
          <p:cNvPr id="7" name="矩形 6"/>
          <p:cNvSpPr/>
          <p:nvPr/>
        </p:nvSpPr>
        <p:spPr>
          <a:xfrm>
            <a:off x="803562" y="1492050"/>
            <a:ext cx="8829765" cy="923330"/>
          </a:xfrm>
          <a:prstGeom prst="rect">
            <a:avLst/>
          </a:prstGeom>
        </p:spPr>
        <p:txBody>
          <a:bodyPr wrap="square">
            <a:spAutoFit/>
          </a:bodyPr>
          <a:lstStyle/>
          <a:p>
            <a:r>
              <a:rPr lang="en-US" altLang="zh-CN" dirty="0" smtClean="0">
                <a:latin typeface="Arial" panose="020B0604020202020204" pitchFamily="34" charset="0"/>
              </a:rPr>
              <a:t>Scission</a:t>
            </a:r>
            <a:r>
              <a:rPr lang="zh-CN" altLang="en-US" dirty="0" smtClean="0">
                <a:latin typeface="Arial" panose="020B0604020202020204" pitchFamily="34" charset="0"/>
              </a:rPr>
              <a:t>可以自定义，以不仅检测攻击，而且主动防止攻击。通过这种方式，可以以适当的计算速度做出决策，并且传输可能会受到干扰，例如，通过使</a:t>
            </a:r>
            <a:r>
              <a:rPr lang="en-US" altLang="zh-CN" dirty="0" smtClean="0">
                <a:latin typeface="Arial" panose="020B0604020202020204" pitchFamily="34" charset="0"/>
              </a:rPr>
              <a:t>CRC</a:t>
            </a:r>
            <a:r>
              <a:rPr lang="zh-CN" altLang="en-US" dirty="0" smtClean="0">
                <a:latin typeface="Arial" panose="020B0604020202020204" pitchFamily="34" charset="0"/>
              </a:rPr>
              <a:t>校验和无效或发送错误帧。</a:t>
            </a:r>
            <a:endParaRPr lang="zh-CN" altLang="en-US" dirty="0"/>
          </a:p>
        </p:txBody>
      </p:sp>
      <p:sp>
        <p:nvSpPr>
          <p:cNvPr id="8" name="矩形 7"/>
          <p:cNvSpPr/>
          <p:nvPr/>
        </p:nvSpPr>
        <p:spPr>
          <a:xfrm>
            <a:off x="669089" y="3043111"/>
            <a:ext cx="2161169" cy="369332"/>
          </a:xfrm>
          <a:prstGeom prst="rect">
            <a:avLst/>
          </a:prstGeom>
        </p:spPr>
        <p:txBody>
          <a:bodyPr wrap="none">
            <a:spAutoFit/>
          </a:bodyPr>
          <a:lstStyle/>
          <a:p>
            <a:r>
              <a:rPr lang="en-US" altLang="zh-CN" dirty="0">
                <a:latin typeface="Arial" panose="020B0604020202020204" pitchFamily="34" charset="0"/>
              </a:rPr>
              <a:t>Field of application</a:t>
            </a:r>
            <a:r>
              <a:rPr lang="en-US" altLang="zh-CN" dirty="0"/>
              <a:t> </a:t>
            </a:r>
            <a:endParaRPr lang="zh-CN" altLang="en-US" dirty="0"/>
          </a:p>
        </p:txBody>
      </p:sp>
      <p:sp>
        <p:nvSpPr>
          <p:cNvPr id="9" name="矩形 8"/>
          <p:cNvSpPr/>
          <p:nvPr/>
        </p:nvSpPr>
        <p:spPr>
          <a:xfrm>
            <a:off x="880400" y="3849380"/>
            <a:ext cx="9678785" cy="1200329"/>
          </a:xfrm>
          <a:prstGeom prst="rect">
            <a:avLst/>
          </a:prstGeom>
        </p:spPr>
        <p:txBody>
          <a:bodyPr wrap="square">
            <a:spAutoFit/>
          </a:bodyPr>
          <a:lstStyle/>
          <a:p>
            <a:r>
              <a:rPr lang="zh-CN" altLang="en-US" dirty="0">
                <a:latin typeface="Arial" panose="020B0604020202020204" pitchFamily="34" charset="0"/>
              </a:rPr>
              <a:t>如果实现</a:t>
            </a:r>
            <a:r>
              <a:rPr lang="en-US" altLang="zh-CN" dirty="0">
                <a:latin typeface="Arial" panose="020B0604020202020204" pitchFamily="34" charset="0"/>
              </a:rPr>
              <a:t>Scission</a:t>
            </a:r>
            <a:r>
              <a:rPr lang="zh-CN" altLang="en-US" dirty="0">
                <a:latin typeface="Arial" panose="020B0604020202020204" pitchFamily="34" charset="0"/>
              </a:rPr>
              <a:t>的成本可以相应降低，则可以在多个</a:t>
            </a:r>
            <a:r>
              <a:rPr lang="en-US" altLang="zh-CN" dirty="0">
                <a:latin typeface="Arial" panose="020B0604020202020204" pitchFamily="34" charset="0"/>
              </a:rPr>
              <a:t>ECU</a:t>
            </a:r>
            <a:r>
              <a:rPr lang="zh-CN" altLang="en-US" dirty="0">
                <a:latin typeface="Arial" panose="020B0604020202020204" pitchFamily="34" charset="0"/>
              </a:rPr>
              <a:t>中</a:t>
            </a:r>
            <a:r>
              <a:rPr lang="zh-CN" altLang="en-US" dirty="0" smtClean="0">
                <a:latin typeface="Arial" panose="020B0604020202020204" pitchFamily="34" charset="0"/>
              </a:rPr>
              <a:t>设置</a:t>
            </a:r>
            <a:r>
              <a:rPr lang="en-US" altLang="zh-CN" dirty="0">
                <a:latin typeface="Arial" panose="020B0604020202020204" pitchFamily="34" charset="0"/>
              </a:rPr>
              <a:t>Scission </a:t>
            </a:r>
            <a:r>
              <a:rPr lang="zh-CN" altLang="en-US" dirty="0" smtClean="0">
                <a:latin typeface="Arial" panose="020B0604020202020204" pitchFamily="34" charset="0"/>
              </a:rPr>
              <a:t>。</a:t>
            </a:r>
            <a:r>
              <a:rPr lang="zh-CN" altLang="en-US" dirty="0">
                <a:latin typeface="Arial" panose="020B0604020202020204" pitchFamily="34" charset="0"/>
              </a:rPr>
              <a:t>这允许</a:t>
            </a:r>
            <a:r>
              <a:rPr lang="en-US" altLang="zh-CN" dirty="0">
                <a:latin typeface="Arial" panose="020B0604020202020204" pitchFamily="34" charset="0"/>
              </a:rPr>
              <a:t>ECU</a:t>
            </a:r>
            <a:r>
              <a:rPr lang="zh-CN" altLang="en-US" dirty="0">
                <a:latin typeface="Arial" panose="020B0604020202020204" pitchFamily="34" charset="0"/>
              </a:rPr>
              <a:t>可以更快速和独立地确定接收到的帧是否可信以及如何处理它们</a:t>
            </a:r>
            <a:r>
              <a:rPr lang="zh-CN" altLang="en-US" dirty="0" smtClean="0">
                <a:latin typeface="Arial" panose="020B0604020202020204" pitchFamily="34" charset="0"/>
              </a:rPr>
              <a:t>。由于</a:t>
            </a:r>
            <a:r>
              <a:rPr lang="en-US" altLang="zh-CN" dirty="0">
                <a:latin typeface="Arial" panose="020B0604020202020204" pitchFamily="34" charset="0"/>
              </a:rPr>
              <a:t>CAN</a:t>
            </a:r>
            <a:r>
              <a:rPr lang="zh-CN" altLang="en-US" dirty="0">
                <a:latin typeface="Arial" panose="020B0604020202020204" pitchFamily="34" charset="0"/>
              </a:rPr>
              <a:t>总线不仅用于车辆，而且还用于许多其他应用领域，因此，在这些领域中也可以使用中断。例如，其中包括航空航天、自动化、医学和铁路系统。此外，许多高级协议（如</a:t>
            </a:r>
            <a:r>
              <a:rPr lang="en-US" altLang="zh-CN" dirty="0" err="1">
                <a:latin typeface="Arial" panose="020B0604020202020204" pitchFamily="34" charset="0"/>
              </a:rPr>
              <a:t>CANopen</a:t>
            </a:r>
            <a:r>
              <a:rPr lang="zh-CN" altLang="en-US" dirty="0">
                <a:latin typeface="Arial" panose="020B0604020202020204" pitchFamily="34" charset="0"/>
              </a:rPr>
              <a:t>或</a:t>
            </a:r>
            <a:r>
              <a:rPr lang="en-US" altLang="zh-CN" dirty="0" err="1">
                <a:latin typeface="Arial" panose="020B0604020202020204" pitchFamily="34" charset="0"/>
              </a:rPr>
              <a:t>SafetyBUS</a:t>
            </a:r>
            <a:r>
              <a:rPr lang="zh-CN" altLang="en-US" dirty="0">
                <a:latin typeface="Arial" panose="020B0604020202020204" pitchFamily="34" charset="0"/>
              </a:rPr>
              <a:t>）都基于</a:t>
            </a:r>
            <a:r>
              <a:rPr lang="en-US" altLang="zh-CN" dirty="0">
                <a:latin typeface="Arial" panose="020B0604020202020204" pitchFamily="34" charset="0"/>
              </a:rPr>
              <a:t>CAN</a:t>
            </a:r>
            <a:r>
              <a:rPr lang="zh-CN" altLang="en-US" dirty="0">
                <a:latin typeface="Arial" panose="020B0604020202020204" pitchFamily="34" charset="0"/>
              </a:rPr>
              <a:t>。</a:t>
            </a:r>
            <a:r>
              <a:rPr lang="zh-CN" altLang="en-US" dirty="0"/>
              <a:t> </a:t>
            </a:r>
          </a:p>
        </p:txBody>
      </p:sp>
    </p:spTree>
    <p:extLst>
      <p:ext uri="{BB962C8B-B14F-4D97-AF65-F5344CB8AC3E}">
        <p14:creationId xmlns:p14="http://schemas.microsoft.com/office/powerpoint/2010/main" val="3380463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9891" y="391019"/>
            <a:ext cx="1852110" cy="461665"/>
          </a:xfrm>
          <a:prstGeom prst="rect">
            <a:avLst/>
          </a:prstGeom>
        </p:spPr>
        <p:txBody>
          <a:bodyPr wrap="none">
            <a:spAutoFit/>
          </a:bodyPr>
          <a:lstStyle/>
          <a:p>
            <a:r>
              <a:rPr lang="en-US" altLang="zh-CN" sz="2400" dirty="0">
                <a:solidFill>
                  <a:srgbClr val="FF0000"/>
                </a:solidFill>
              </a:rPr>
              <a:t>CONCLUSION</a:t>
            </a:r>
            <a:endParaRPr lang="zh-CN" altLang="en-US" sz="2400" b="0" i="0" dirty="0">
              <a:solidFill>
                <a:srgbClr val="FF0000"/>
              </a:solidFill>
              <a:effectLst/>
              <a:latin typeface="NexusSerif"/>
            </a:endParaRPr>
          </a:p>
        </p:txBody>
      </p:sp>
      <p:sp>
        <p:nvSpPr>
          <p:cNvPr id="3" name="矩形 2"/>
          <p:cNvSpPr/>
          <p:nvPr/>
        </p:nvSpPr>
        <p:spPr>
          <a:xfrm>
            <a:off x="828725" y="1395273"/>
            <a:ext cx="9446029" cy="3139321"/>
          </a:xfrm>
          <a:prstGeom prst="rect">
            <a:avLst/>
          </a:prstGeom>
        </p:spPr>
        <p:txBody>
          <a:bodyPr wrap="square">
            <a:spAutoFit/>
          </a:bodyPr>
          <a:lstStyle/>
          <a:p>
            <a:pPr marL="285750" indent="-285750">
              <a:buFont typeface="Wingdings" panose="05000000000000000000" pitchFamily="2" charset="2"/>
              <a:buChar char="Ø"/>
            </a:pPr>
            <a:r>
              <a:rPr lang="zh-CN" altLang="en-US" dirty="0">
                <a:latin typeface="Arial" panose="020B0604020202020204" pitchFamily="34" charset="0"/>
              </a:rPr>
              <a:t>由于</a:t>
            </a:r>
            <a:r>
              <a:rPr lang="en-US" altLang="zh-CN" dirty="0">
                <a:latin typeface="Arial" panose="020B0604020202020204" pitchFamily="34" charset="0"/>
              </a:rPr>
              <a:t>CAN</a:t>
            </a:r>
            <a:r>
              <a:rPr lang="zh-CN" altLang="en-US" dirty="0">
                <a:latin typeface="Arial" panose="020B0604020202020204" pitchFamily="34" charset="0"/>
              </a:rPr>
              <a:t>不能提供可靠的方法来识别接收到的消息的发送者</a:t>
            </a:r>
            <a:r>
              <a:rPr lang="zh-CN" altLang="en-US" dirty="0" smtClean="0">
                <a:latin typeface="Arial" panose="020B0604020202020204" pitchFamily="34" charset="0"/>
              </a:rPr>
              <a:t>，提出</a:t>
            </a:r>
            <a:r>
              <a:rPr lang="zh-CN" altLang="en-US" dirty="0">
                <a:latin typeface="Arial" panose="020B0604020202020204" pitchFamily="34" charset="0"/>
              </a:rPr>
              <a:t>了一种从</a:t>
            </a:r>
            <a:r>
              <a:rPr lang="en-US" altLang="zh-CN" dirty="0">
                <a:latin typeface="Arial" panose="020B0604020202020204" pitchFamily="34" charset="0"/>
              </a:rPr>
              <a:t>CAN</a:t>
            </a:r>
            <a:r>
              <a:rPr lang="zh-CN" altLang="en-US" dirty="0">
                <a:latin typeface="Arial" panose="020B0604020202020204" pitchFamily="34" charset="0"/>
              </a:rPr>
              <a:t>信号中提取指纹的方法。评估表明，</a:t>
            </a:r>
            <a:r>
              <a:rPr lang="en-US" altLang="zh-CN" dirty="0">
                <a:latin typeface="Arial" panose="020B0604020202020204" pitchFamily="34" charset="0"/>
              </a:rPr>
              <a:t>Scission</a:t>
            </a:r>
            <a:r>
              <a:rPr lang="zh-CN" altLang="en-US" dirty="0">
                <a:latin typeface="Arial" panose="020B0604020202020204" pitchFamily="34" charset="0"/>
              </a:rPr>
              <a:t>能够以</a:t>
            </a:r>
            <a:r>
              <a:rPr lang="en-US" altLang="zh-CN" dirty="0">
                <a:latin typeface="Arial" panose="020B0604020202020204" pitchFamily="34" charset="0"/>
              </a:rPr>
              <a:t>99.85%</a:t>
            </a:r>
            <a:r>
              <a:rPr lang="zh-CN" altLang="en-US" dirty="0">
                <a:latin typeface="Arial" panose="020B0604020202020204" pitchFamily="34" charset="0"/>
              </a:rPr>
              <a:t>的概率识别正确的发送者</a:t>
            </a:r>
            <a:r>
              <a:rPr lang="zh-CN" altLang="en-US" dirty="0"/>
              <a:t> </a:t>
            </a:r>
          </a:p>
          <a:p>
            <a:pPr marL="285750" indent="-285750">
              <a:buFont typeface="Wingdings" panose="05000000000000000000" pitchFamily="2" charset="2"/>
              <a:buChar char="Ø"/>
            </a:pPr>
            <a:endParaRPr lang="en-US" altLang="zh-CN" dirty="0" smtClean="0">
              <a:latin typeface="Arial" panose="020B0604020202020204" pitchFamily="34" charset="0"/>
            </a:endParaRPr>
          </a:p>
          <a:p>
            <a:pPr marL="285750" indent="-285750">
              <a:buFont typeface="Wingdings" panose="05000000000000000000" pitchFamily="2" charset="2"/>
              <a:buChar char="Ø"/>
            </a:pPr>
            <a:endParaRPr lang="en-US" altLang="zh-CN" dirty="0" smtClean="0">
              <a:latin typeface="Arial" panose="020B0604020202020204" pitchFamily="34" charset="0"/>
            </a:endParaRPr>
          </a:p>
          <a:p>
            <a:pPr marL="285750" indent="-285750">
              <a:buFont typeface="Wingdings" panose="05000000000000000000" pitchFamily="2" charset="2"/>
              <a:buChar char="Ø"/>
            </a:pPr>
            <a:r>
              <a:rPr lang="zh-CN" altLang="en-US" dirty="0" smtClean="0">
                <a:latin typeface="Arial" panose="020B0604020202020204" pitchFamily="34" charset="0"/>
              </a:rPr>
              <a:t>除了</a:t>
            </a:r>
            <a:r>
              <a:rPr lang="zh-CN" altLang="en-US" dirty="0">
                <a:latin typeface="Arial" panose="020B0604020202020204" pitchFamily="34" charset="0"/>
              </a:rPr>
              <a:t>显著提高识别率外</a:t>
            </a:r>
            <a:r>
              <a:rPr lang="zh-CN" altLang="en-US" dirty="0" smtClean="0">
                <a:latin typeface="Arial" panose="020B0604020202020204" pitchFamily="34" charset="0"/>
              </a:rPr>
              <a:t>，能够</a:t>
            </a:r>
            <a:r>
              <a:rPr lang="zh-CN" altLang="en-US" dirty="0">
                <a:latin typeface="Arial" panose="020B0604020202020204" pitchFamily="34" charset="0"/>
              </a:rPr>
              <a:t>在不影响可用带宽的情况下</a:t>
            </a:r>
            <a:r>
              <a:rPr lang="zh-CN" altLang="en-US" dirty="0" smtClean="0">
                <a:latin typeface="Arial" panose="020B0604020202020204" pitchFamily="34" charset="0"/>
              </a:rPr>
              <a:t>部署</a:t>
            </a:r>
            <a:r>
              <a:rPr lang="en-US" altLang="zh-CN" dirty="0">
                <a:latin typeface="Arial" panose="020B0604020202020204" pitchFamily="34" charset="0"/>
              </a:rPr>
              <a:t>Scission </a:t>
            </a:r>
            <a:r>
              <a:rPr lang="zh-CN" altLang="en-US" dirty="0" smtClean="0">
                <a:latin typeface="Arial" panose="020B0604020202020204" pitchFamily="34" charset="0"/>
              </a:rPr>
              <a:t>。</a:t>
            </a:r>
            <a:r>
              <a:rPr lang="zh-CN" altLang="en-US" dirty="0">
                <a:latin typeface="Arial" panose="020B0604020202020204" pitchFamily="34" charset="0"/>
              </a:rPr>
              <a:t>此外</a:t>
            </a:r>
            <a:r>
              <a:rPr lang="zh-CN" altLang="en-US" dirty="0" smtClean="0">
                <a:latin typeface="Arial" panose="020B0604020202020204" pitchFamily="34" charset="0"/>
              </a:rPr>
              <a:t>，引入</a:t>
            </a:r>
            <a:r>
              <a:rPr lang="zh-CN" altLang="en-US" dirty="0">
                <a:latin typeface="Arial" panose="020B0604020202020204" pitchFamily="34" charset="0"/>
              </a:rPr>
              <a:t>了一种</a:t>
            </a:r>
            <a:r>
              <a:rPr lang="zh-CN" altLang="en-US" dirty="0" smtClean="0">
                <a:latin typeface="Arial" panose="020B0604020202020204" pitchFamily="34" charset="0"/>
              </a:rPr>
              <a:t>基于采样</a:t>
            </a:r>
            <a:r>
              <a:rPr lang="zh-CN" altLang="en-US" dirty="0">
                <a:latin typeface="Arial" panose="020B0604020202020204" pitchFamily="34" charset="0"/>
              </a:rPr>
              <a:t>方法得出的指纹的入侵检测系统，该系统使我们能够在评估过程中检测从受损</a:t>
            </a:r>
            <a:r>
              <a:rPr lang="en-US" altLang="zh-CN" dirty="0">
                <a:latin typeface="Arial" panose="020B0604020202020204" pitchFamily="34" charset="0"/>
              </a:rPr>
              <a:t>ECU</a:t>
            </a:r>
            <a:r>
              <a:rPr lang="zh-CN" altLang="en-US" dirty="0">
                <a:latin typeface="Arial" panose="020B0604020202020204" pitchFamily="34" charset="0"/>
              </a:rPr>
              <a:t>发送的伪造消息，且无误报</a:t>
            </a:r>
            <a:r>
              <a:rPr lang="zh-CN" altLang="en-US" dirty="0" smtClean="0">
                <a:latin typeface="Arial" panose="020B0604020202020204" pitchFamily="34" charset="0"/>
              </a:rPr>
              <a:t>。</a:t>
            </a:r>
            <a:endParaRPr lang="en-US" altLang="zh-CN" dirty="0" smtClean="0">
              <a:latin typeface="Arial" panose="020B0604020202020204" pitchFamily="34" charset="0"/>
            </a:endParaRPr>
          </a:p>
          <a:p>
            <a:pPr marL="285750" indent="-285750">
              <a:buFont typeface="Wingdings" panose="05000000000000000000" pitchFamily="2" charset="2"/>
              <a:buChar char="Ø"/>
            </a:pPr>
            <a:endParaRPr lang="zh-CN" altLang="en-US" dirty="0"/>
          </a:p>
          <a:p>
            <a:pPr marL="285750" indent="-285750">
              <a:buFont typeface="Wingdings" panose="05000000000000000000" pitchFamily="2" charset="2"/>
              <a:buChar char="Ø"/>
            </a:pPr>
            <a:r>
              <a:rPr lang="zh-CN" altLang="en-US" dirty="0" smtClean="0">
                <a:latin typeface="Arial" panose="020B0604020202020204" pitchFamily="34" charset="0"/>
              </a:rPr>
              <a:t>通过评估</a:t>
            </a:r>
            <a:r>
              <a:rPr lang="en-US" altLang="zh-CN" dirty="0" err="1" smtClean="0"/>
              <a:t>Prototype,</a:t>
            </a:r>
            <a:r>
              <a:rPr lang="en-US" altLang="zh-CN" dirty="0" err="1" smtClean="0">
                <a:latin typeface="Arial" panose="020B0604020202020204" pitchFamily="34" charset="0"/>
              </a:rPr>
              <a:t>Fiat</a:t>
            </a:r>
            <a:r>
              <a:rPr lang="en-US" altLang="zh-CN" dirty="0" smtClean="0">
                <a:latin typeface="Arial" panose="020B0604020202020204" pitchFamily="34" charset="0"/>
              </a:rPr>
              <a:t> 500</a:t>
            </a:r>
            <a:r>
              <a:rPr lang="zh-CN" altLang="en-US" dirty="0" smtClean="0">
                <a:latin typeface="Arial" panose="020B0604020202020204" pitchFamily="34" charset="0"/>
              </a:rPr>
              <a:t>和</a:t>
            </a:r>
            <a:r>
              <a:rPr lang="en-US" altLang="zh-CN" dirty="0" err="1" smtClean="0">
                <a:latin typeface="Arial" panose="020B0604020202020204" pitchFamily="34" charset="0"/>
              </a:rPr>
              <a:t>Panamera</a:t>
            </a:r>
            <a:r>
              <a:rPr lang="zh-CN" altLang="en-US" dirty="0">
                <a:latin typeface="Arial" panose="020B0604020202020204" pitchFamily="34" charset="0"/>
              </a:rPr>
              <a:t>的</a:t>
            </a:r>
            <a:r>
              <a:rPr lang="en-US" altLang="zh-CN" dirty="0">
                <a:latin typeface="Arial" panose="020B0604020202020204" pitchFamily="34" charset="0"/>
              </a:rPr>
              <a:t>Scission</a:t>
            </a:r>
            <a:r>
              <a:rPr lang="zh-CN" altLang="en-US" dirty="0" smtClean="0">
                <a:latin typeface="Arial" panose="020B0604020202020204" pitchFamily="34" charset="0"/>
              </a:rPr>
              <a:t>，</a:t>
            </a:r>
            <a:r>
              <a:rPr lang="zh-CN" altLang="en-US" dirty="0">
                <a:latin typeface="Arial" panose="020B0604020202020204" pitchFamily="34" charset="0"/>
              </a:rPr>
              <a:t>证明，所提出的入侵检测系统还能够检测来自未受监控和其他设备的攻击</a:t>
            </a:r>
            <a:r>
              <a:rPr lang="zh-CN" altLang="en-US" dirty="0" smtClean="0">
                <a:latin typeface="Arial" panose="020B0604020202020204" pitchFamily="34" charset="0"/>
              </a:rPr>
              <a:t>。</a:t>
            </a:r>
            <a:endParaRPr lang="en-US" altLang="zh-CN" dirty="0" smtClean="0">
              <a:latin typeface="Arial" panose="020B0604020202020204" pitchFamily="34" charset="0"/>
            </a:endParaRPr>
          </a:p>
          <a:p>
            <a:endParaRPr lang="zh-CN" altLang="en-US" dirty="0"/>
          </a:p>
        </p:txBody>
      </p:sp>
    </p:spTree>
    <p:extLst>
      <p:ext uri="{BB962C8B-B14F-4D97-AF65-F5344CB8AC3E}">
        <p14:creationId xmlns:p14="http://schemas.microsoft.com/office/powerpoint/2010/main" val="312428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49644" y="402956"/>
            <a:ext cx="1058303" cy="461665"/>
          </a:xfrm>
          <a:prstGeom prst="rect">
            <a:avLst/>
          </a:prstGeom>
          <a:noFill/>
        </p:spPr>
        <p:txBody>
          <a:bodyPr wrap="none" rtlCol="0">
            <a:spAutoFit/>
          </a:bodyPr>
          <a:lstStyle/>
          <a:p>
            <a:r>
              <a:rPr lang="en-US" altLang="zh-CN" sz="2400" dirty="0" smtClean="0">
                <a:solidFill>
                  <a:srgbClr val="FF0000"/>
                </a:solidFill>
              </a:rPr>
              <a:t>Author</a:t>
            </a:r>
            <a:endParaRPr lang="zh-CN" altLang="en-US" sz="2400" dirty="0">
              <a:solidFill>
                <a:srgbClr val="FF0000"/>
              </a:solidFill>
            </a:endParaRPr>
          </a:p>
        </p:txBody>
      </p:sp>
      <p:sp>
        <p:nvSpPr>
          <p:cNvPr id="2" name="矩形 1"/>
          <p:cNvSpPr/>
          <p:nvPr/>
        </p:nvSpPr>
        <p:spPr>
          <a:xfrm>
            <a:off x="6748961" y="1673592"/>
            <a:ext cx="5028376" cy="646331"/>
          </a:xfrm>
          <a:prstGeom prst="rect">
            <a:avLst/>
          </a:prstGeom>
        </p:spPr>
        <p:txBody>
          <a:bodyPr wrap="square">
            <a:spAutoFit/>
          </a:bodyPr>
          <a:lstStyle/>
          <a:p>
            <a:r>
              <a:rPr lang="en-US" altLang="zh-CN" dirty="0"/>
              <a:t>Christopher </a:t>
            </a:r>
            <a:r>
              <a:rPr lang="en-US" altLang="zh-CN" dirty="0" err="1"/>
              <a:t>Huth</a:t>
            </a:r>
            <a:r>
              <a:rPr lang="en-US" altLang="zh-CN" dirty="0"/>
              <a:t> Robert Bosch GmbH </a:t>
            </a:r>
            <a:r>
              <a:rPr lang="en-US" altLang="zh-CN" dirty="0" err="1"/>
              <a:t>Renningen</a:t>
            </a:r>
            <a:r>
              <a:rPr lang="en-US" altLang="zh-CN" dirty="0"/>
              <a:t>, Germany Christopher.Huth@de.bosch.com</a:t>
            </a:r>
            <a:endParaRPr lang="zh-CN" altLang="en-US" dirty="0"/>
          </a:p>
        </p:txBody>
      </p:sp>
      <p:pic>
        <p:nvPicPr>
          <p:cNvPr id="3" name="图片 2"/>
          <p:cNvPicPr>
            <a:picLocks noChangeAspect="1"/>
          </p:cNvPicPr>
          <p:nvPr/>
        </p:nvPicPr>
        <p:blipFill>
          <a:blip r:embed="rId2"/>
          <a:stretch>
            <a:fillRect/>
          </a:stretch>
        </p:blipFill>
        <p:spPr>
          <a:xfrm>
            <a:off x="157942" y="1196322"/>
            <a:ext cx="6217920" cy="1412475"/>
          </a:xfrm>
          <a:prstGeom prst="rect">
            <a:avLst/>
          </a:prstGeom>
        </p:spPr>
      </p:pic>
      <p:pic>
        <p:nvPicPr>
          <p:cNvPr id="4" name="图片 3"/>
          <p:cNvPicPr>
            <a:picLocks noChangeAspect="1"/>
          </p:cNvPicPr>
          <p:nvPr/>
        </p:nvPicPr>
        <p:blipFill>
          <a:blip r:embed="rId3"/>
          <a:stretch>
            <a:fillRect/>
          </a:stretch>
        </p:blipFill>
        <p:spPr>
          <a:xfrm>
            <a:off x="821457" y="2718786"/>
            <a:ext cx="5554405" cy="3906457"/>
          </a:xfrm>
          <a:prstGeom prst="rect">
            <a:avLst/>
          </a:prstGeom>
        </p:spPr>
      </p:pic>
    </p:spTree>
    <p:extLst>
      <p:ext uri="{BB962C8B-B14F-4D97-AF65-F5344CB8AC3E}">
        <p14:creationId xmlns:p14="http://schemas.microsoft.com/office/powerpoint/2010/main" val="2853518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3130" y="980999"/>
            <a:ext cx="9319648" cy="3170099"/>
          </a:xfrm>
          <a:prstGeom prst="rect">
            <a:avLst/>
          </a:prstGeom>
        </p:spPr>
        <p:txBody>
          <a:bodyPr wrap="square">
            <a:spAutoFit/>
          </a:bodyPr>
          <a:lstStyle/>
          <a:p>
            <a:endParaRPr lang="zh-CN" altLang="en-US" dirty="0"/>
          </a:p>
          <a:p>
            <a:r>
              <a:rPr lang="zh-CN" altLang="en-US" dirty="0" smtClean="0"/>
              <a:t>控制器</a:t>
            </a:r>
            <a:r>
              <a:rPr lang="zh-CN" altLang="en-US" dirty="0"/>
              <a:t>局域网（</a:t>
            </a:r>
            <a:r>
              <a:rPr lang="en-US" altLang="zh-CN" dirty="0"/>
              <a:t>CAN</a:t>
            </a:r>
            <a:r>
              <a:rPr lang="zh-CN" altLang="en-US" dirty="0"/>
              <a:t>）总线，这是车辆内部通信最广泛使用的标准</a:t>
            </a:r>
            <a:r>
              <a:rPr lang="zh-CN" altLang="en-US" dirty="0" smtClean="0"/>
              <a:t>。</a:t>
            </a:r>
            <a:endParaRPr lang="en-US" altLang="zh-CN" dirty="0" smtClean="0"/>
          </a:p>
          <a:p>
            <a:endParaRPr lang="en-US" altLang="zh-CN" dirty="0"/>
          </a:p>
          <a:p>
            <a:r>
              <a:rPr lang="zh-CN" altLang="en-US" sz="2000" b="1" dirty="0" smtClean="0"/>
              <a:t>存在什么问题？</a:t>
            </a:r>
            <a:endParaRPr lang="en-US" altLang="zh-CN" sz="2000" b="1" dirty="0" smtClean="0"/>
          </a:p>
          <a:p>
            <a:endParaRPr lang="en-US" altLang="zh-CN" dirty="0" smtClean="0"/>
          </a:p>
          <a:p>
            <a:pPr marL="285750" indent="-285750">
              <a:buFont typeface="Wingdings" panose="05000000000000000000" pitchFamily="2" charset="2"/>
              <a:buChar char="Ø"/>
            </a:pPr>
            <a:r>
              <a:rPr lang="zh-CN" altLang="en-US" dirty="0"/>
              <a:t>由于大多数车载网络中没有安全功能</a:t>
            </a:r>
            <a:r>
              <a:rPr lang="zh-CN" altLang="en-US" dirty="0" smtClean="0"/>
              <a:t>，</a:t>
            </a:r>
            <a:r>
              <a:rPr lang="zh-CN" altLang="en-US" dirty="0"/>
              <a:t>攻击者可以从</a:t>
            </a:r>
            <a:r>
              <a:rPr lang="zh-CN" altLang="en-US" dirty="0">
                <a:solidFill>
                  <a:srgbClr val="FF0000"/>
                </a:solidFill>
              </a:rPr>
              <a:t>渗透的</a:t>
            </a:r>
            <a:r>
              <a:rPr lang="en-US" altLang="zh-CN" dirty="0">
                <a:solidFill>
                  <a:srgbClr val="FF0000"/>
                </a:solidFill>
              </a:rPr>
              <a:t>ECU</a:t>
            </a:r>
            <a:r>
              <a:rPr lang="zh-CN" altLang="en-US" dirty="0">
                <a:solidFill>
                  <a:srgbClr val="FF0000"/>
                </a:solidFill>
              </a:rPr>
              <a:t>或其他设备发送伪造</a:t>
            </a:r>
            <a:r>
              <a:rPr lang="zh-CN" altLang="en-US" dirty="0" smtClean="0">
                <a:solidFill>
                  <a:srgbClr val="FF0000"/>
                </a:solidFill>
              </a:rPr>
              <a:t>消息</a:t>
            </a:r>
            <a:r>
              <a:rPr lang="zh-CN" altLang="en-US" dirty="0" smtClean="0"/>
              <a:t>，因此</a:t>
            </a:r>
            <a:r>
              <a:rPr lang="zh-CN" altLang="en-US" dirty="0"/>
              <a:t>存在因</a:t>
            </a:r>
            <a:r>
              <a:rPr lang="en-US" altLang="zh-CN" dirty="0" smtClean="0"/>
              <a:t>ECU</a:t>
            </a:r>
            <a:r>
              <a:rPr lang="zh-CN" altLang="en-US" dirty="0" smtClean="0"/>
              <a:t>遭受攻击而</a:t>
            </a:r>
            <a:r>
              <a:rPr lang="zh-CN" altLang="en-US" dirty="0"/>
              <a:t>导致的风险</a:t>
            </a:r>
            <a:r>
              <a:rPr lang="zh-CN" altLang="en-US" dirty="0" smtClean="0"/>
              <a:t>。 。</a:t>
            </a:r>
            <a:endParaRPr lang="en-US" altLang="zh-CN" dirty="0" smtClean="0"/>
          </a:p>
          <a:p>
            <a:pPr marL="285750" indent="-285750">
              <a:buFont typeface="Wingdings" panose="05000000000000000000" pitchFamily="2" charset="2"/>
              <a:buChar char="Ø"/>
            </a:pPr>
            <a:endParaRPr lang="en-US" altLang="zh-CN" dirty="0" smtClean="0"/>
          </a:p>
          <a:p>
            <a:pPr marL="285750" indent="-285750">
              <a:buFont typeface="Wingdings" panose="05000000000000000000" pitchFamily="2" charset="2"/>
              <a:buChar char="Ø"/>
            </a:pPr>
            <a:r>
              <a:rPr lang="zh-CN" altLang="en-US" dirty="0"/>
              <a:t>由于缺乏安全措施，每个总线参与者都可以</a:t>
            </a:r>
            <a:r>
              <a:rPr lang="zh-CN" altLang="en-US" dirty="0" smtClean="0"/>
              <a:t>传输消息</a:t>
            </a:r>
            <a:r>
              <a:rPr lang="zh-CN" altLang="en-US" dirty="0"/>
              <a:t>。</a:t>
            </a:r>
            <a:r>
              <a:rPr lang="en-US" altLang="zh-CN" dirty="0"/>
              <a:t>CAN</a:t>
            </a:r>
            <a:r>
              <a:rPr lang="zh-CN" altLang="en-US" dirty="0"/>
              <a:t>上接收此类消息的参与者将</a:t>
            </a:r>
            <a:r>
              <a:rPr lang="zh-CN" altLang="en-US" dirty="0">
                <a:solidFill>
                  <a:srgbClr val="FF0000"/>
                </a:solidFill>
              </a:rPr>
              <a:t>无法识别发送者</a:t>
            </a:r>
            <a:r>
              <a:rPr lang="zh-CN" altLang="en-US" dirty="0" smtClean="0">
                <a:solidFill>
                  <a:srgbClr val="FF0000"/>
                </a:solidFill>
              </a:rPr>
              <a:t>，从而</a:t>
            </a:r>
            <a:r>
              <a:rPr lang="zh-CN" altLang="en-US" dirty="0">
                <a:solidFill>
                  <a:srgbClr val="FF0000"/>
                </a:solidFill>
              </a:rPr>
              <a:t>无法验证其真实性</a:t>
            </a:r>
            <a:r>
              <a:rPr lang="zh-CN" altLang="en-US" dirty="0"/>
              <a:t>。</a:t>
            </a:r>
            <a:r>
              <a:rPr lang="zh-CN" altLang="en-US" dirty="0"/>
              <a:t> </a:t>
            </a:r>
            <a:endParaRPr lang="en-US" altLang="zh-CN" dirty="0" smtClean="0"/>
          </a:p>
          <a:p>
            <a:endParaRPr lang="en-US" altLang="zh-CN" dirty="0" smtClean="0"/>
          </a:p>
        </p:txBody>
      </p:sp>
      <p:sp>
        <p:nvSpPr>
          <p:cNvPr id="4" name="文本框 3"/>
          <p:cNvSpPr txBox="1"/>
          <p:nvPr/>
        </p:nvSpPr>
        <p:spPr>
          <a:xfrm>
            <a:off x="649644" y="402956"/>
            <a:ext cx="1559081" cy="461665"/>
          </a:xfrm>
          <a:prstGeom prst="rect">
            <a:avLst/>
          </a:prstGeom>
          <a:noFill/>
        </p:spPr>
        <p:txBody>
          <a:bodyPr wrap="none" rtlCol="0">
            <a:spAutoFit/>
          </a:bodyPr>
          <a:lstStyle/>
          <a:p>
            <a:r>
              <a:rPr lang="en-US" altLang="zh-CN" sz="2400" dirty="0" smtClean="0">
                <a:solidFill>
                  <a:srgbClr val="FF0000"/>
                </a:solidFill>
              </a:rPr>
              <a:t>Motivation</a:t>
            </a:r>
            <a:endParaRPr lang="zh-CN" altLang="en-US" sz="2400" dirty="0">
              <a:solidFill>
                <a:srgbClr val="FF0000"/>
              </a:solidFill>
            </a:endParaRPr>
          </a:p>
        </p:txBody>
      </p:sp>
      <p:sp>
        <p:nvSpPr>
          <p:cNvPr id="3" name="矩形 2"/>
          <p:cNvSpPr/>
          <p:nvPr/>
        </p:nvSpPr>
        <p:spPr>
          <a:xfrm>
            <a:off x="810837" y="4372267"/>
            <a:ext cx="1530227" cy="461665"/>
          </a:xfrm>
          <a:prstGeom prst="rect">
            <a:avLst/>
          </a:prstGeom>
        </p:spPr>
        <p:txBody>
          <a:bodyPr wrap="none">
            <a:spAutoFit/>
          </a:bodyPr>
          <a:lstStyle/>
          <a:p>
            <a:r>
              <a:rPr lang="en-US" altLang="zh-CN" sz="2400" dirty="0" smtClean="0">
                <a:solidFill>
                  <a:srgbClr val="FF0000"/>
                </a:solidFill>
              </a:rPr>
              <a:t>Challenges</a:t>
            </a:r>
            <a:endParaRPr lang="en-US" altLang="zh-CN" sz="2400" dirty="0">
              <a:solidFill>
                <a:srgbClr val="FF0000"/>
              </a:solidFill>
            </a:endParaRPr>
          </a:p>
        </p:txBody>
      </p:sp>
      <p:sp>
        <p:nvSpPr>
          <p:cNvPr id="5" name="矩形 4"/>
          <p:cNvSpPr/>
          <p:nvPr/>
        </p:nvSpPr>
        <p:spPr>
          <a:xfrm>
            <a:off x="1102820" y="4992823"/>
            <a:ext cx="10992197" cy="1200329"/>
          </a:xfrm>
          <a:prstGeom prst="rect">
            <a:avLst/>
          </a:prstGeom>
        </p:spPr>
        <p:txBody>
          <a:bodyPr wrap="square">
            <a:spAutoFit/>
          </a:bodyPr>
          <a:lstStyle/>
          <a:p>
            <a:pPr marL="285750" indent="-285750">
              <a:buFont typeface="Wingdings" panose="05000000000000000000" pitchFamily="2" charset="2"/>
              <a:buChar char="Ø"/>
            </a:pPr>
            <a:r>
              <a:rPr lang="zh-CN" altLang="en-US" dirty="0" smtClean="0"/>
              <a:t>带宽</a:t>
            </a:r>
            <a:r>
              <a:rPr lang="zh-CN" altLang="en-US" dirty="0"/>
              <a:t>极为有限，且每条消息的有效载荷最长为</a:t>
            </a:r>
            <a:r>
              <a:rPr lang="en-US" altLang="zh-CN" dirty="0"/>
              <a:t>8</a:t>
            </a:r>
            <a:r>
              <a:rPr lang="zh-CN" altLang="en-US" dirty="0"/>
              <a:t>字节，因此应用消息身份验证码（</a:t>
            </a:r>
            <a:r>
              <a:rPr lang="en-US" altLang="zh-CN" dirty="0"/>
              <a:t>MAC</a:t>
            </a:r>
            <a:r>
              <a:rPr lang="zh-CN" altLang="en-US" dirty="0"/>
              <a:t>）等经典密码算法是不可行的。</a:t>
            </a:r>
            <a:r>
              <a:rPr lang="zh-CN" altLang="en-US" dirty="0"/>
              <a:t> </a:t>
            </a:r>
            <a:endParaRPr lang="en-US" altLang="zh-CN" dirty="0" smtClean="0"/>
          </a:p>
          <a:p>
            <a:pPr marL="285750" indent="-285750">
              <a:buFont typeface="Wingdings" panose="05000000000000000000" pitchFamily="2" charset="2"/>
              <a:buChar char="Ø"/>
            </a:pPr>
            <a:r>
              <a:rPr lang="zh-CN" altLang="en-US" dirty="0"/>
              <a:t>安全通信需要更多的计算能力，以满足实时要求</a:t>
            </a:r>
            <a:r>
              <a:rPr lang="zh-CN" altLang="en-US" dirty="0"/>
              <a:t> </a:t>
            </a:r>
            <a:r>
              <a:rPr lang="zh-CN" altLang="en-US" dirty="0" smtClean="0"/>
              <a:t>。</a:t>
            </a:r>
            <a:endParaRPr lang="en-US" altLang="zh-CN" dirty="0" smtClean="0"/>
          </a:p>
          <a:p>
            <a:pPr marL="285750" indent="-285750">
              <a:buFont typeface="Wingdings" panose="05000000000000000000" pitchFamily="2" charset="2"/>
              <a:buChar char="Ø"/>
            </a:pPr>
            <a:r>
              <a:rPr lang="zh-CN" altLang="en-US" dirty="0" smtClean="0"/>
              <a:t>实际</a:t>
            </a:r>
            <a:r>
              <a:rPr lang="zh-CN" altLang="en-US" dirty="0"/>
              <a:t>攻击的信息高度特定于平台或车辆，并且在实践中很少可用，</a:t>
            </a:r>
            <a:r>
              <a:rPr lang="zh-CN" altLang="en-US" dirty="0" smtClean="0"/>
              <a:t>因此检测系统部署</a:t>
            </a:r>
            <a:r>
              <a:rPr lang="zh-CN" altLang="en-US" dirty="0"/>
              <a:t>非常困难。</a:t>
            </a:r>
            <a:endParaRPr lang="zh-CN" altLang="en-US" dirty="0"/>
          </a:p>
        </p:txBody>
      </p:sp>
    </p:spTree>
    <p:extLst>
      <p:ext uri="{BB962C8B-B14F-4D97-AF65-F5344CB8AC3E}">
        <p14:creationId xmlns:p14="http://schemas.microsoft.com/office/powerpoint/2010/main" val="314970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0928" y="423620"/>
            <a:ext cx="1890582" cy="461665"/>
          </a:xfrm>
          <a:prstGeom prst="rect">
            <a:avLst/>
          </a:prstGeom>
          <a:noFill/>
        </p:spPr>
        <p:txBody>
          <a:bodyPr wrap="none" rtlCol="0">
            <a:spAutoFit/>
          </a:bodyPr>
          <a:lstStyle/>
          <a:p>
            <a:r>
              <a:rPr lang="en-US" altLang="zh-CN" sz="2400" dirty="0">
                <a:solidFill>
                  <a:srgbClr val="FF0000"/>
                </a:solidFill>
              </a:rPr>
              <a:t>Contributions</a:t>
            </a:r>
            <a:endParaRPr lang="zh-CN" altLang="en-US" sz="2400" dirty="0">
              <a:solidFill>
                <a:srgbClr val="FF0000"/>
              </a:solidFill>
            </a:endParaRPr>
          </a:p>
        </p:txBody>
      </p:sp>
      <p:sp>
        <p:nvSpPr>
          <p:cNvPr id="5" name="矩形 4"/>
          <p:cNvSpPr/>
          <p:nvPr/>
        </p:nvSpPr>
        <p:spPr>
          <a:xfrm>
            <a:off x="1019693" y="1667725"/>
            <a:ext cx="9421091" cy="2308324"/>
          </a:xfrm>
          <a:prstGeom prst="rect">
            <a:avLst/>
          </a:prstGeom>
        </p:spPr>
        <p:txBody>
          <a:bodyPr wrap="square">
            <a:spAutoFit/>
          </a:bodyPr>
          <a:lstStyle/>
          <a:p>
            <a:pPr marL="285750" indent="-285750">
              <a:buFont typeface="Wingdings" panose="05000000000000000000" pitchFamily="2" charset="2"/>
              <a:buChar char="Ø"/>
            </a:pPr>
            <a:r>
              <a:rPr lang="zh-CN" altLang="en-US" dirty="0"/>
              <a:t>提出了一种基于物理特性测量的</a:t>
            </a:r>
            <a:r>
              <a:rPr lang="en-US" altLang="zh-CN" dirty="0"/>
              <a:t>IDS</a:t>
            </a:r>
            <a:r>
              <a:rPr lang="zh-CN" altLang="en-US" dirty="0"/>
              <a:t>，它允许我们确定每个传输消息的源</a:t>
            </a:r>
            <a:r>
              <a:rPr lang="en-US" altLang="zh-CN" dirty="0"/>
              <a:t>ECU</a:t>
            </a:r>
            <a:r>
              <a:rPr lang="zh-CN" altLang="en-US" dirty="0"/>
              <a:t> </a:t>
            </a:r>
            <a:endParaRPr lang="en-US" altLang="zh-CN" dirty="0" smtClean="0"/>
          </a:p>
          <a:p>
            <a:pPr marL="285750" indent="-285750">
              <a:buFont typeface="Wingdings" panose="05000000000000000000" pitchFamily="2" charset="2"/>
              <a:buChar char="Ø"/>
            </a:pPr>
            <a:endParaRPr lang="en-US" altLang="zh-CN" dirty="0" smtClean="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提出的</a:t>
            </a:r>
            <a:r>
              <a:rPr lang="en-US" altLang="zh-CN" dirty="0"/>
              <a:t>IDS</a:t>
            </a:r>
            <a:r>
              <a:rPr lang="zh-CN" altLang="en-US" dirty="0"/>
              <a:t>可以部署到车内网络，因为它不会减少带宽，并且资源需求低。</a:t>
            </a:r>
            <a:r>
              <a:rPr lang="zh-CN" altLang="en-US" dirty="0"/>
              <a:t> </a:t>
            </a:r>
            <a:endParaRPr lang="en-US" altLang="zh-CN" dirty="0" smtClean="0"/>
          </a:p>
          <a:p>
            <a:pPr marL="285750" indent="-285750">
              <a:buFont typeface="Wingdings" panose="05000000000000000000" pitchFamily="2" charset="2"/>
              <a:buChar char="Ø"/>
            </a:pPr>
            <a:endParaRPr lang="en-US" altLang="zh-CN" dirty="0" smtClean="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通过在汽车原型装置和两个系列车辆中的广泛测量</a:t>
            </a:r>
            <a:r>
              <a:rPr lang="zh-CN" altLang="en-US" dirty="0" smtClean="0"/>
              <a:t>，展示了</a:t>
            </a:r>
            <a:r>
              <a:rPr lang="en-US" altLang="zh-CN" dirty="0" smtClean="0"/>
              <a:t>IDS</a:t>
            </a:r>
            <a:r>
              <a:rPr lang="zh-CN" altLang="en-US" dirty="0"/>
              <a:t>的适用性和实用性。</a:t>
            </a:r>
            <a:r>
              <a:rPr lang="zh-CN" altLang="en-US" dirty="0"/>
              <a:t> </a:t>
            </a:r>
            <a:endParaRPr lang="en-US" altLang="zh-CN" dirty="0" smtClean="0"/>
          </a:p>
          <a:p>
            <a:pPr marL="285750" indent="-285750">
              <a:buFont typeface="Wingdings" panose="05000000000000000000" pitchFamily="2" charset="2"/>
              <a:buChar char="Ø"/>
            </a:pPr>
            <a:endParaRPr lang="en-US" altLang="zh-CN" dirty="0"/>
          </a:p>
        </p:txBody>
      </p:sp>
    </p:spTree>
    <p:extLst>
      <p:ext uri="{BB962C8B-B14F-4D97-AF65-F5344CB8AC3E}">
        <p14:creationId xmlns:p14="http://schemas.microsoft.com/office/powerpoint/2010/main" val="2518355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1639" y="435889"/>
            <a:ext cx="4227439" cy="461665"/>
          </a:xfrm>
          <a:prstGeom prst="rect">
            <a:avLst/>
          </a:prstGeom>
        </p:spPr>
        <p:txBody>
          <a:bodyPr wrap="none">
            <a:spAutoFit/>
          </a:bodyPr>
          <a:lstStyle/>
          <a:p>
            <a:r>
              <a:rPr lang="en-US" altLang="zh-CN" sz="2400" b="1" dirty="0">
                <a:solidFill>
                  <a:srgbClr val="FF0000"/>
                </a:solidFill>
                <a:latin typeface="NexusSerif"/>
              </a:rPr>
              <a:t>Security and threat models</a:t>
            </a:r>
            <a:endParaRPr lang="zh-CN" altLang="en-US" sz="2400" b="1" i="0" dirty="0">
              <a:solidFill>
                <a:srgbClr val="FF0000"/>
              </a:solidFill>
              <a:effectLst/>
              <a:latin typeface="NexusSerif"/>
            </a:endParaRPr>
          </a:p>
        </p:txBody>
      </p:sp>
      <p:sp>
        <p:nvSpPr>
          <p:cNvPr id="3" name="矩形 2"/>
          <p:cNvSpPr/>
          <p:nvPr/>
        </p:nvSpPr>
        <p:spPr>
          <a:xfrm>
            <a:off x="786115" y="1199403"/>
            <a:ext cx="1725152" cy="369332"/>
          </a:xfrm>
          <a:prstGeom prst="rect">
            <a:avLst/>
          </a:prstGeom>
        </p:spPr>
        <p:txBody>
          <a:bodyPr wrap="none">
            <a:spAutoFit/>
          </a:bodyPr>
          <a:lstStyle/>
          <a:p>
            <a:r>
              <a:rPr lang="en-US" altLang="zh-CN" dirty="0">
                <a:latin typeface="Arial" panose="020B0604020202020204" pitchFamily="34" charset="0"/>
              </a:rPr>
              <a:t>system </a:t>
            </a:r>
            <a:r>
              <a:rPr lang="en-US" altLang="zh-CN" dirty="0" smtClean="0">
                <a:latin typeface="Arial" panose="020B0604020202020204" pitchFamily="34" charset="0"/>
              </a:rPr>
              <a:t>model</a:t>
            </a:r>
            <a:r>
              <a:rPr lang="en-US" altLang="zh-CN" dirty="0" smtClean="0"/>
              <a:t> </a:t>
            </a:r>
            <a:endParaRPr lang="zh-CN" altLang="en-US" dirty="0"/>
          </a:p>
        </p:txBody>
      </p:sp>
      <p:sp>
        <p:nvSpPr>
          <p:cNvPr id="4" name="AutoShape 2" descr="en-resource://database/6013:0"/>
          <p:cNvSpPr>
            <a:spLocks noChangeAspect="1" noChangeArrowheads="1"/>
          </p:cNvSpPr>
          <p:nvPr/>
        </p:nvSpPr>
        <p:spPr bwMode="auto">
          <a:xfrm>
            <a:off x="138949" y="-2227494"/>
            <a:ext cx="4191000" cy="4191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7115" y="1384069"/>
            <a:ext cx="7107187" cy="4638909"/>
          </a:xfrm>
          <a:prstGeom prst="rect">
            <a:avLst/>
          </a:prstGeom>
        </p:spPr>
      </p:pic>
      <p:sp>
        <p:nvSpPr>
          <p:cNvPr id="8" name="矩形 7"/>
          <p:cNvSpPr/>
          <p:nvPr/>
        </p:nvSpPr>
        <p:spPr>
          <a:xfrm>
            <a:off x="623453" y="1905538"/>
            <a:ext cx="4039985" cy="3416320"/>
          </a:xfrm>
          <a:prstGeom prst="rect">
            <a:avLst/>
          </a:prstGeom>
        </p:spPr>
        <p:txBody>
          <a:bodyPr wrap="square">
            <a:spAutoFit/>
          </a:bodyPr>
          <a:lstStyle/>
          <a:p>
            <a:r>
              <a:rPr lang="zh-CN" altLang="en-US" dirty="0">
                <a:latin typeface="Arial" panose="020B0604020202020204" pitchFamily="34" charset="0"/>
              </a:rPr>
              <a:t>假设网络可能由几个独立的总线组成，几个</a:t>
            </a:r>
            <a:r>
              <a:rPr lang="en-US" altLang="zh-CN" dirty="0">
                <a:latin typeface="Arial" panose="020B0604020202020204" pitchFamily="34" charset="0"/>
              </a:rPr>
              <a:t>ECU</a:t>
            </a:r>
            <a:r>
              <a:rPr lang="zh-CN" altLang="en-US" dirty="0">
                <a:latin typeface="Arial" panose="020B0604020202020204" pitchFamily="34" charset="0"/>
              </a:rPr>
              <a:t>连接到这些总线</a:t>
            </a:r>
            <a:r>
              <a:rPr lang="zh-CN" altLang="en-US" dirty="0" smtClean="0">
                <a:latin typeface="Arial" panose="020B0604020202020204" pitchFamily="34" charset="0"/>
              </a:rPr>
              <a:t>。不同</a:t>
            </a:r>
            <a:r>
              <a:rPr lang="zh-CN" altLang="en-US" dirty="0">
                <a:latin typeface="Arial" panose="020B0604020202020204" pitchFamily="34" charset="0"/>
              </a:rPr>
              <a:t>车型的车辆网络结构不同</a:t>
            </a:r>
            <a:r>
              <a:rPr lang="zh-CN" altLang="en-US" dirty="0" smtClean="0">
                <a:latin typeface="Arial" panose="020B0604020202020204" pitchFamily="34" charset="0"/>
              </a:rPr>
              <a:t>。</a:t>
            </a:r>
            <a:endParaRPr lang="en-US" altLang="zh-CN" dirty="0" smtClean="0">
              <a:latin typeface="Arial" panose="020B0604020202020204" pitchFamily="34" charset="0"/>
            </a:endParaRPr>
          </a:p>
          <a:p>
            <a:pPr marL="285750" indent="-285750">
              <a:buFont typeface="Wingdings" panose="05000000000000000000" pitchFamily="2" charset="2"/>
              <a:buChar char="Ø"/>
            </a:pPr>
            <a:endParaRPr lang="en-US" altLang="zh-CN" dirty="0">
              <a:latin typeface="Arial" panose="020B0604020202020204" pitchFamily="34" charset="0"/>
            </a:endParaRPr>
          </a:p>
          <a:p>
            <a:pPr marL="285750" indent="-285750">
              <a:buFont typeface="Wingdings" panose="05000000000000000000" pitchFamily="2" charset="2"/>
              <a:buChar char="Ø"/>
            </a:pPr>
            <a:r>
              <a:rPr lang="zh-CN" altLang="en-US" dirty="0">
                <a:latin typeface="Arial" panose="020B0604020202020204" pitchFamily="34" charset="0"/>
              </a:rPr>
              <a:t>在总线较少的简单网络中，由于可以使用更多的</a:t>
            </a:r>
            <a:r>
              <a:rPr lang="en-US" altLang="zh-CN" dirty="0">
                <a:latin typeface="Arial" panose="020B0604020202020204" pitchFamily="34" charset="0"/>
              </a:rPr>
              <a:t>ECU</a:t>
            </a:r>
            <a:r>
              <a:rPr lang="zh-CN" altLang="en-US" dirty="0">
                <a:latin typeface="Arial" panose="020B0604020202020204" pitchFamily="34" charset="0"/>
              </a:rPr>
              <a:t>发送伪造消息，因此攻击者的努力也相应降低。</a:t>
            </a:r>
            <a:r>
              <a:rPr lang="zh-CN" altLang="en-US" dirty="0"/>
              <a:t> </a:t>
            </a:r>
          </a:p>
          <a:p>
            <a:endParaRPr lang="en-US" altLang="zh-CN" dirty="0" smtClean="0">
              <a:latin typeface="Arial" panose="020B0604020202020204" pitchFamily="34" charset="0"/>
            </a:endParaRPr>
          </a:p>
          <a:p>
            <a:pPr marL="285750" indent="-285750">
              <a:buFont typeface="Wingdings" panose="05000000000000000000" pitchFamily="2" charset="2"/>
              <a:buChar char="Ø"/>
            </a:pPr>
            <a:r>
              <a:rPr lang="zh-CN" altLang="en-US" dirty="0" smtClean="0">
                <a:latin typeface="Arial" panose="020B0604020202020204" pitchFamily="34" charset="0"/>
              </a:rPr>
              <a:t>在</a:t>
            </a:r>
            <a:r>
              <a:rPr lang="zh-CN" altLang="en-US" dirty="0">
                <a:latin typeface="Arial" panose="020B0604020202020204" pitchFamily="34" charset="0"/>
              </a:rPr>
              <a:t>复杂的网络中，</a:t>
            </a:r>
            <a:r>
              <a:rPr lang="en-US" altLang="zh-CN" dirty="0">
                <a:latin typeface="Arial" panose="020B0604020202020204" pitchFamily="34" charset="0"/>
              </a:rPr>
              <a:t>ECU</a:t>
            </a:r>
            <a:r>
              <a:rPr lang="zh-CN" altLang="en-US" dirty="0">
                <a:latin typeface="Arial" panose="020B0604020202020204" pitchFamily="34" charset="0"/>
              </a:rPr>
              <a:t>根据功能进行分离，例如动力传动系统、舒适性和车身。各个总线通过网关连接，网关可以提供额外的安全机制</a:t>
            </a:r>
            <a:r>
              <a:rPr lang="zh-CN" altLang="en-US" dirty="0" smtClean="0">
                <a:latin typeface="Arial" panose="020B0604020202020204" pitchFamily="34" charset="0"/>
              </a:rPr>
              <a:t>。</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531609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1639" y="435889"/>
            <a:ext cx="4227439" cy="461665"/>
          </a:xfrm>
          <a:prstGeom prst="rect">
            <a:avLst/>
          </a:prstGeom>
        </p:spPr>
        <p:txBody>
          <a:bodyPr wrap="none">
            <a:spAutoFit/>
          </a:bodyPr>
          <a:lstStyle/>
          <a:p>
            <a:r>
              <a:rPr lang="en-US" altLang="zh-CN" sz="2400" b="1" dirty="0">
                <a:solidFill>
                  <a:srgbClr val="FF0000"/>
                </a:solidFill>
                <a:latin typeface="NexusSerif"/>
              </a:rPr>
              <a:t>Security and threat models</a:t>
            </a:r>
            <a:endParaRPr lang="zh-CN" altLang="en-US" sz="2400" b="1" i="0" dirty="0">
              <a:solidFill>
                <a:srgbClr val="FF0000"/>
              </a:solidFill>
              <a:effectLst/>
              <a:latin typeface="NexusSerif"/>
            </a:endParaRPr>
          </a:p>
        </p:txBody>
      </p:sp>
      <p:sp>
        <p:nvSpPr>
          <p:cNvPr id="3" name="矩形 2"/>
          <p:cNvSpPr/>
          <p:nvPr/>
        </p:nvSpPr>
        <p:spPr>
          <a:xfrm>
            <a:off x="786115" y="1199403"/>
            <a:ext cx="1422184" cy="369332"/>
          </a:xfrm>
          <a:prstGeom prst="rect">
            <a:avLst/>
          </a:prstGeom>
        </p:spPr>
        <p:txBody>
          <a:bodyPr wrap="none">
            <a:spAutoFit/>
          </a:bodyPr>
          <a:lstStyle/>
          <a:p>
            <a:r>
              <a:rPr lang="en-US" altLang="zh-CN" dirty="0"/>
              <a:t>security goal</a:t>
            </a:r>
            <a:r>
              <a:rPr lang="en-US" altLang="zh-CN" dirty="0"/>
              <a:t> </a:t>
            </a:r>
            <a:endParaRPr lang="zh-CN" altLang="en-US" dirty="0"/>
          </a:p>
        </p:txBody>
      </p:sp>
      <p:sp>
        <p:nvSpPr>
          <p:cNvPr id="4" name="AutoShape 2" descr="en-resource://database/6013:0"/>
          <p:cNvSpPr>
            <a:spLocks noChangeAspect="1" noChangeArrowheads="1"/>
          </p:cNvSpPr>
          <p:nvPr/>
        </p:nvSpPr>
        <p:spPr bwMode="auto">
          <a:xfrm>
            <a:off x="138949" y="-2227494"/>
            <a:ext cx="4191000" cy="4191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7115" y="1384069"/>
            <a:ext cx="7107187" cy="4638909"/>
          </a:xfrm>
          <a:prstGeom prst="rect">
            <a:avLst/>
          </a:prstGeom>
        </p:spPr>
      </p:pic>
      <p:sp>
        <p:nvSpPr>
          <p:cNvPr id="8" name="矩形 7"/>
          <p:cNvSpPr/>
          <p:nvPr/>
        </p:nvSpPr>
        <p:spPr>
          <a:xfrm>
            <a:off x="537555" y="2069870"/>
            <a:ext cx="4599710" cy="3139321"/>
          </a:xfrm>
          <a:prstGeom prst="rect">
            <a:avLst/>
          </a:prstGeom>
        </p:spPr>
        <p:txBody>
          <a:bodyPr wrap="square">
            <a:spAutoFit/>
          </a:bodyPr>
          <a:lstStyle/>
          <a:p>
            <a:r>
              <a:rPr lang="en-US" altLang="zh-CN" dirty="0"/>
              <a:t>CAN</a:t>
            </a:r>
            <a:r>
              <a:rPr lang="zh-CN" altLang="en-US" dirty="0"/>
              <a:t>没有</a:t>
            </a:r>
            <a:r>
              <a:rPr lang="zh-CN" altLang="en-US" dirty="0" smtClean="0"/>
              <a:t>提供验证</a:t>
            </a:r>
            <a:r>
              <a:rPr lang="zh-CN" altLang="en-US" dirty="0"/>
              <a:t>消息真实性的机制。因此，每个总线参与者都能够使用所有可用标识符，而其</a:t>
            </a:r>
            <a:r>
              <a:rPr lang="zh-CN" altLang="en-US" dirty="0">
                <a:solidFill>
                  <a:srgbClr val="FF0000"/>
                </a:solidFill>
              </a:rPr>
              <a:t>接收者无法验证消息是否来自有效的发送者</a:t>
            </a:r>
            <a:r>
              <a:rPr lang="zh-CN" altLang="en-US" dirty="0" smtClean="0"/>
              <a:t>。</a:t>
            </a:r>
            <a:endParaRPr lang="en-US" altLang="zh-CN" dirty="0" smtClean="0"/>
          </a:p>
          <a:p>
            <a:endParaRPr lang="en-US" altLang="zh-CN" dirty="0" smtClean="0"/>
          </a:p>
          <a:p>
            <a:r>
              <a:rPr lang="zh-CN" altLang="en-US" dirty="0" smtClean="0"/>
              <a:t>为了</a:t>
            </a:r>
            <a:r>
              <a:rPr lang="zh-CN" altLang="en-US" dirty="0"/>
              <a:t>弥补这一缺陷，系统中集成了</a:t>
            </a:r>
            <a:r>
              <a:rPr lang="en-US" altLang="zh-CN" dirty="0"/>
              <a:t>Scission</a:t>
            </a:r>
            <a:r>
              <a:rPr lang="zh-CN" altLang="en-US" dirty="0"/>
              <a:t>，以便根据</a:t>
            </a:r>
            <a:r>
              <a:rPr lang="zh-CN" altLang="en-US" dirty="0">
                <a:solidFill>
                  <a:srgbClr val="FF0000"/>
                </a:solidFill>
              </a:rPr>
              <a:t>其信号的物理特性确定接收到的</a:t>
            </a:r>
            <a:r>
              <a:rPr lang="en-US" altLang="zh-CN" dirty="0">
                <a:solidFill>
                  <a:srgbClr val="FF0000"/>
                </a:solidFill>
              </a:rPr>
              <a:t>CAN</a:t>
            </a:r>
            <a:r>
              <a:rPr lang="zh-CN" altLang="en-US" dirty="0">
                <a:solidFill>
                  <a:srgbClr val="FF0000"/>
                </a:solidFill>
              </a:rPr>
              <a:t>帧的发射器</a:t>
            </a:r>
            <a:r>
              <a:rPr lang="zh-CN" altLang="en-US" dirty="0" smtClean="0"/>
              <a:t>。</a:t>
            </a:r>
            <a:endParaRPr lang="en-US" altLang="zh-CN" dirty="0" smtClean="0"/>
          </a:p>
          <a:p>
            <a:endParaRPr lang="en-US" altLang="zh-CN" dirty="0"/>
          </a:p>
          <a:p>
            <a:r>
              <a:rPr lang="zh-CN" altLang="en-US" dirty="0" smtClean="0"/>
              <a:t>系统</a:t>
            </a:r>
            <a:r>
              <a:rPr lang="zh-CN" altLang="en-US" dirty="0"/>
              <a:t>监控网络流量，从而检测通过</a:t>
            </a:r>
            <a:r>
              <a:rPr lang="zh-CN" altLang="en-US" dirty="0">
                <a:solidFill>
                  <a:srgbClr val="FF0000"/>
                </a:solidFill>
              </a:rPr>
              <a:t>受损、未知或附加</a:t>
            </a:r>
            <a:r>
              <a:rPr lang="en-US" altLang="zh-CN" dirty="0">
                <a:solidFill>
                  <a:srgbClr val="FF0000"/>
                </a:solidFill>
              </a:rPr>
              <a:t>ECU</a:t>
            </a:r>
            <a:r>
              <a:rPr lang="zh-CN" altLang="en-US" dirty="0">
                <a:solidFill>
                  <a:srgbClr val="FF0000"/>
                </a:solidFill>
              </a:rPr>
              <a:t>发送的未授权消息</a:t>
            </a:r>
            <a:r>
              <a:rPr lang="zh-CN" altLang="en-US" dirty="0"/>
              <a:t>。</a:t>
            </a:r>
            <a:endParaRPr lang="zh-CN" altLang="en-US" dirty="0"/>
          </a:p>
        </p:txBody>
      </p:sp>
    </p:spTree>
    <p:extLst>
      <p:ext uri="{BB962C8B-B14F-4D97-AF65-F5344CB8AC3E}">
        <p14:creationId xmlns:p14="http://schemas.microsoft.com/office/powerpoint/2010/main" val="765641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1639" y="435889"/>
            <a:ext cx="4227439" cy="461665"/>
          </a:xfrm>
          <a:prstGeom prst="rect">
            <a:avLst/>
          </a:prstGeom>
        </p:spPr>
        <p:txBody>
          <a:bodyPr wrap="none">
            <a:spAutoFit/>
          </a:bodyPr>
          <a:lstStyle/>
          <a:p>
            <a:r>
              <a:rPr lang="en-US" altLang="zh-CN" sz="2400" b="1" dirty="0">
                <a:solidFill>
                  <a:srgbClr val="FF0000"/>
                </a:solidFill>
                <a:latin typeface="NexusSerif"/>
              </a:rPr>
              <a:t>Security and threat models</a:t>
            </a:r>
            <a:endParaRPr lang="zh-CN" altLang="en-US" sz="2400" b="1" i="0" dirty="0">
              <a:solidFill>
                <a:srgbClr val="FF0000"/>
              </a:solidFill>
              <a:effectLst/>
              <a:latin typeface="NexusSerif"/>
            </a:endParaRPr>
          </a:p>
        </p:txBody>
      </p:sp>
      <p:sp>
        <p:nvSpPr>
          <p:cNvPr id="3" name="矩形 2"/>
          <p:cNvSpPr/>
          <p:nvPr/>
        </p:nvSpPr>
        <p:spPr>
          <a:xfrm>
            <a:off x="626605" y="1384069"/>
            <a:ext cx="2131994" cy="369332"/>
          </a:xfrm>
          <a:prstGeom prst="rect">
            <a:avLst/>
          </a:prstGeom>
        </p:spPr>
        <p:txBody>
          <a:bodyPr wrap="none">
            <a:spAutoFit/>
          </a:bodyPr>
          <a:lstStyle/>
          <a:p>
            <a:r>
              <a:rPr lang="en-US" altLang="zh-CN" dirty="0" smtClean="0"/>
              <a:t>1.compromised </a:t>
            </a:r>
            <a:r>
              <a:rPr lang="en-US" altLang="zh-CN" dirty="0"/>
              <a:t>ECU</a:t>
            </a:r>
            <a:r>
              <a:rPr lang="en-US" altLang="zh-CN" dirty="0"/>
              <a:t> </a:t>
            </a:r>
            <a:endParaRPr lang="zh-CN" altLang="en-US" dirty="0"/>
          </a:p>
        </p:txBody>
      </p:sp>
      <p:sp>
        <p:nvSpPr>
          <p:cNvPr id="4" name="AutoShape 2" descr="en-resource://database/6013:0"/>
          <p:cNvSpPr>
            <a:spLocks noChangeAspect="1" noChangeArrowheads="1"/>
          </p:cNvSpPr>
          <p:nvPr/>
        </p:nvSpPr>
        <p:spPr bwMode="auto">
          <a:xfrm>
            <a:off x="138949" y="-2227494"/>
            <a:ext cx="4191000" cy="4191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7115" y="1384069"/>
            <a:ext cx="7107187" cy="4638909"/>
          </a:xfrm>
          <a:prstGeom prst="rect">
            <a:avLst/>
          </a:prstGeom>
        </p:spPr>
      </p:pic>
      <p:sp>
        <p:nvSpPr>
          <p:cNvPr id="8" name="矩形 7"/>
          <p:cNvSpPr/>
          <p:nvPr/>
        </p:nvSpPr>
        <p:spPr>
          <a:xfrm>
            <a:off x="495992" y="2294142"/>
            <a:ext cx="4209012" cy="2308324"/>
          </a:xfrm>
          <a:prstGeom prst="rect">
            <a:avLst/>
          </a:prstGeom>
        </p:spPr>
        <p:txBody>
          <a:bodyPr wrap="square">
            <a:spAutoFit/>
          </a:bodyPr>
          <a:lstStyle/>
          <a:p>
            <a:r>
              <a:rPr lang="zh-CN" altLang="en-US" dirty="0" smtClean="0"/>
              <a:t>第一</a:t>
            </a:r>
            <a:r>
              <a:rPr lang="zh-CN" altLang="en-US" dirty="0"/>
              <a:t>个攻击向量是通过现有</a:t>
            </a:r>
            <a:r>
              <a:rPr lang="en-US" altLang="zh-CN" dirty="0"/>
              <a:t>ECU</a:t>
            </a:r>
            <a:r>
              <a:rPr lang="zh-CN" altLang="en-US" dirty="0"/>
              <a:t>的漏洞访问受监控的</a:t>
            </a:r>
            <a:r>
              <a:rPr lang="en-US" altLang="zh-CN" dirty="0"/>
              <a:t>CAN</a:t>
            </a:r>
            <a:r>
              <a:rPr lang="zh-CN" altLang="en-US" dirty="0" smtClean="0"/>
              <a:t>。</a:t>
            </a:r>
            <a:endParaRPr lang="en-US" altLang="zh-CN" dirty="0" smtClean="0"/>
          </a:p>
          <a:p>
            <a:r>
              <a:rPr lang="zh-CN" altLang="en-US" dirty="0" smtClean="0"/>
              <a:t>这些</a:t>
            </a:r>
            <a:r>
              <a:rPr lang="zh-CN" altLang="en-US" dirty="0"/>
              <a:t>可能具有额外的连接接口，如蜂窝、</a:t>
            </a:r>
            <a:r>
              <a:rPr lang="en-US" altLang="zh-CN" dirty="0" err="1"/>
              <a:t>WiFi</a:t>
            </a:r>
            <a:r>
              <a:rPr lang="zh-CN" altLang="en-US" dirty="0"/>
              <a:t>或蓝牙，攻击者可以利用这些</a:t>
            </a:r>
            <a:r>
              <a:rPr lang="zh-CN" altLang="en-US" dirty="0" smtClean="0"/>
              <a:t>接口。</a:t>
            </a:r>
            <a:r>
              <a:rPr lang="zh-CN" altLang="en-US" dirty="0"/>
              <a:t>使用这种入侵，可以远程发送各种</a:t>
            </a:r>
            <a:r>
              <a:rPr lang="en-US" altLang="zh-CN" dirty="0"/>
              <a:t>CAN</a:t>
            </a:r>
            <a:r>
              <a:rPr lang="zh-CN" altLang="en-US" dirty="0"/>
              <a:t>帧，可能无需事先进行物理访问，并且对车辆或乘客隐藏。攻击者可以使用所有可能的标识符和任何消息内容。</a:t>
            </a:r>
            <a:r>
              <a:rPr lang="zh-CN" altLang="en-US" dirty="0"/>
              <a:t> </a:t>
            </a:r>
          </a:p>
        </p:txBody>
      </p:sp>
    </p:spTree>
    <p:extLst>
      <p:ext uri="{BB962C8B-B14F-4D97-AF65-F5344CB8AC3E}">
        <p14:creationId xmlns:p14="http://schemas.microsoft.com/office/powerpoint/2010/main" val="4262270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1882</TotalTime>
  <Words>3558</Words>
  <Application>Microsoft Office PowerPoint</Application>
  <PresentationFormat>宽屏</PresentationFormat>
  <Paragraphs>178</Paragraphs>
  <Slides>32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NexusSerif</vt:lpstr>
      <vt:lpstr>宋体</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X1</dc:creator>
  <cp:lastModifiedBy>X1</cp:lastModifiedBy>
  <cp:revision>91</cp:revision>
  <dcterms:created xsi:type="dcterms:W3CDTF">2022-07-01T06:51:10Z</dcterms:created>
  <dcterms:modified xsi:type="dcterms:W3CDTF">2022-08-19T09:09:43Z</dcterms:modified>
</cp:coreProperties>
</file>