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259" r:id="rId3"/>
    <p:sldId id="260" r:id="rId4"/>
    <p:sldId id="333" r:id="rId5"/>
    <p:sldId id="334" r:id="rId6"/>
    <p:sldId id="336" r:id="rId7"/>
    <p:sldId id="337" r:id="rId8"/>
    <p:sldId id="335" r:id="rId9"/>
    <p:sldId id="289" r:id="rId10"/>
    <p:sldId id="294" r:id="rId11"/>
    <p:sldId id="286" r:id="rId12"/>
    <p:sldId id="292" r:id="rId13"/>
    <p:sldId id="302" r:id="rId14"/>
    <p:sldId id="303" r:id="rId15"/>
    <p:sldId id="290" r:id="rId16"/>
    <p:sldId id="304" r:id="rId17"/>
    <p:sldId id="307" r:id="rId18"/>
    <p:sldId id="306" r:id="rId19"/>
    <p:sldId id="308" r:id="rId20"/>
    <p:sldId id="314" r:id="rId21"/>
    <p:sldId id="310" r:id="rId22"/>
    <p:sldId id="305" r:id="rId23"/>
    <p:sldId id="311" r:id="rId24"/>
    <p:sldId id="309" r:id="rId25"/>
    <p:sldId id="312" r:id="rId26"/>
    <p:sldId id="313" r:id="rId27"/>
    <p:sldId id="315" r:id="rId28"/>
    <p:sldId id="318" r:id="rId29"/>
    <p:sldId id="319" r:id="rId30"/>
    <p:sldId id="316" r:id="rId31"/>
    <p:sldId id="317" r:id="rId32"/>
    <p:sldId id="323" r:id="rId33"/>
    <p:sldId id="325" r:id="rId34"/>
    <p:sldId id="321" r:id="rId35"/>
    <p:sldId id="326" r:id="rId36"/>
    <p:sldId id="327" r:id="rId37"/>
    <p:sldId id="328" r:id="rId38"/>
    <p:sldId id="322" r:id="rId39"/>
    <p:sldId id="329" r:id="rId40"/>
    <p:sldId id="332" r:id="rId41"/>
    <p:sldId id="330" r:id="rId42"/>
    <p:sldId id="320" r:id="rId43"/>
    <p:sldId id="331" r:id="rId44"/>
    <p:sldId id="277" r:id="rId45"/>
    <p:sldId id="287"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030"/>
    <a:srgbClr val="3EB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28" autoAdjust="0"/>
    <p:restoredTop sz="89360" autoAdjust="0"/>
  </p:normalViewPr>
  <p:slideViewPr>
    <p:cSldViewPr snapToGrid="0">
      <p:cViewPr varScale="1">
        <p:scale>
          <a:sx n="89" d="100"/>
          <a:sy n="89" d="100"/>
        </p:scale>
        <p:origin x="86" y="46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3258DB-1CDF-43EC-B4A7-DCC89FF92CFE}" type="datetimeFigureOut">
              <a:rPr lang="zh-CN" altLang="en-US" smtClean="0"/>
              <a:t>2022/4/21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FBC22-FDD1-4A9E-A610-91D836E9C02A}" type="slidenum">
              <a:rPr lang="zh-CN" altLang="en-US" smtClean="0"/>
              <a:t>‹#›</a:t>
            </a:fld>
            <a:endParaRPr lang="zh-CN" altLang="en-US"/>
          </a:p>
        </p:txBody>
      </p:sp>
    </p:spTree>
    <p:extLst>
      <p:ext uri="{BB962C8B-B14F-4D97-AF65-F5344CB8AC3E}">
        <p14:creationId xmlns:p14="http://schemas.microsoft.com/office/powerpoint/2010/main" val="1043904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这篇论文主要讨论了现有软件在包含漏洞且被编译到三个热门的架构（</a:t>
            </a:r>
            <a:r>
              <a:rPr lang="en-US" altLang="zh-CN" dirty="0"/>
              <a:t>x86/64</a:t>
            </a:r>
            <a:r>
              <a:rPr lang="zh-CN" altLang="en-US" dirty="0"/>
              <a:t>，</a:t>
            </a:r>
            <a:r>
              <a:rPr lang="en-US" altLang="zh-CN" dirty="0"/>
              <a:t>ARM</a:t>
            </a:r>
            <a:r>
              <a:rPr lang="zh-CN" altLang="en-US" dirty="0"/>
              <a:t>和</a:t>
            </a:r>
            <a:r>
              <a:rPr lang="en-US" altLang="zh-CN" dirty="0"/>
              <a:t>MIPS</a:t>
            </a:r>
            <a:r>
              <a:rPr lang="zh-CN" altLang="en-US" dirty="0"/>
              <a:t>）时，如何利用某个架构的分析技术来帮助分析另外架构上代码实现的漏洞检测问题。</a:t>
            </a:r>
          </a:p>
        </p:txBody>
      </p:sp>
      <p:sp>
        <p:nvSpPr>
          <p:cNvPr id="4" name="灯片编号占位符 3"/>
          <p:cNvSpPr>
            <a:spLocks noGrp="1"/>
          </p:cNvSpPr>
          <p:nvPr>
            <p:ph type="sldNum" sz="quarter" idx="5"/>
          </p:nvPr>
        </p:nvSpPr>
        <p:spPr/>
        <p:txBody>
          <a:bodyPr/>
          <a:lstStyle/>
          <a:p>
            <a:fld id="{5A4FBC22-FDD1-4A9E-A610-91D836E9C02A}" type="slidenum">
              <a:rPr lang="zh-CN" altLang="en-US" smtClean="0"/>
              <a:t>1</a:t>
            </a:fld>
            <a:endParaRPr lang="zh-CN" altLang="en-US"/>
          </a:p>
        </p:txBody>
      </p:sp>
    </p:spTree>
    <p:extLst>
      <p:ext uri="{BB962C8B-B14F-4D97-AF65-F5344CB8AC3E}">
        <p14:creationId xmlns:p14="http://schemas.microsoft.com/office/powerpoint/2010/main" val="140862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03A4E"/>
                </a:solidFill>
                <a:effectLst/>
                <a:latin typeface="PINGFANGM"/>
              </a:rPr>
              <a:t>提取语义：抽样</a:t>
            </a:r>
            <a:endParaRPr lang="zh-CN" altLang="en-US" dirty="0"/>
          </a:p>
        </p:txBody>
      </p:sp>
      <p:sp>
        <p:nvSpPr>
          <p:cNvPr id="4" name="灯片编号占位符 3"/>
          <p:cNvSpPr>
            <a:spLocks noGrp="1"/>
          </p:cNvSpPr>
          <p:nvPr>
            <p:ph type="sldNum" sz="quarter" idx="5"/>
          </p:nvPr>
        </p:nvSpPr>
        <p:spPr/>
        <p:txBody>
          <a:bodyPr/>
          <a:lstStyle/>
          <a:p>
            <a:fld id="{5A4FBC22-FDD1-4A9E-A610-91D836E9C02A}" type="slidenum">
              <a:rPr lang="zh-CN" altLang="en-US" smtClean="0"/>
              <a:t>25</a:t>
            </a:fld>
            <a:endParaRPr lang="zh-CN" altLang="en-US"/>
          </a:p>
        </p:txBody>
      </p:sp>
    </p:spTree>
    <p:extLst>
      <p:ext uri="{BB962C8B-B14F-4D97-AF65-F5344CB8AC3E}">
        <p14:creationId xmlns:p14="http://schemas.microsoft.com/office/powerpoint/2010/main" val="1314589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通过采样提取语义</a:t>
            </a:r>
          </a:p>
        </p:txBody>
      </p:sp>
      <p:sp>
        <p:nvSpPr>
          <p:cNvPr id="4" name="灯片编号占位符 3"/>
          <p:cNvSpPr>
            <a:spLocks noGrp="1"/>
          </p:cNvSpPr>
          <p:nvPr>
            <p:ph type="sldNum" sz="quarter" idx="5"/>
          </p:nvPr>
        </p:nvSpPr>
        <p:spPr/>
        <p:txBody>
          <a:bodyPr/>
          <a:lstStyle/>
          <a:p>
            <a:fld id="{5A4FBC22-FDD1-4A9E-A610-91D836E9C02A}" type="slidenum">
              <a:rPr lang="zh-CN" altLang="en-US" smtClean="0"/>
              <a:t>26</a:t>
            </a:fld>
            <a:endParaRPr lang="zh-CN" altLang="en-US"/>
          </a:p>
        </p:txBody>
      </p:sp>
    </p:spTree>
    <p:extLst>
      <p:ext uri="{BB962C8B-B14F-4D97-AF65-F5344CB8AC3E}">
        <p14:creationId xmlns:p14="http://schemas.microsoft.com/office/powerpoint/2010/main" val="4085409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确定不动点，按照</a:t>
            </a:r>
            <a:r>
              <a:rPr lang="en-US" altLang="zh-CN" dirty="0"/>
              <a:t>CFG</a:t>
            </a:r>
            <a:r>
              <a:rPr lang="zh-CN" altLang="en-US" dirty="0"/>
              <a:t>上下匹配基本块，用</a:t>
            </a:r>
            <a:r>
              <a:rPr lang="en-US" altLang="zh-CN" dirty="0"/>
              <a:t>BHB</a:t>
            </a:r>
            <a:r>
              <a:rPr lang="zh-CN" altLang="en-US" dirty="0"/>
              <a:t>算法得到相似度最大的匹配组合</a:t>
            </a:r>
          </a:p>
        </p:txBody>
      </p:sp>
      <p:sp>
        <p:nvSpPr>
          <p:cNvPr id="4" name="灯片编号占位符 3"/>
          <p:cNvSpPr>
            <a:spLocks noGrp="1"/>
          </p:cNvSpPr>
          <p:nvPr>
            <p:ph type="sldNum" sz="quarter" idx="5"/>
          </p:nvPr>
        </p:nvSpPr>
        <p:spPr/>
        <p:txBody>
          <a:bodyPr/>
          <a:lstStyle/>
          <a:p>
            <a:fld id="{5A4FBC22-FDD1-4A9E-A610-91D836E9C02A}" type="slidenum">
              <a:rPr lang="zh-CN" altLang="en-US" smtClean="0"/>
              <a:t>27</a:t>
            </a:fld>
            <a:endParaRPr lang="zh-CN" altLang="en-US"/>
          </a:p>
        </p:txBody>
      </p:sp>
    </p:spTree>
    <p:extLst>
      <p:ext uri="{BB962C8B-B14F-4D97-AF65-F5344CB8AC3E}">
        <p14:creationId xmlns:p14="http://schemas.microsoft.com/office/powerpoint/2010/main" val="1144291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左边是错误签名，右边是目标程序，两个基本块之间的差异通过形状的不同边数可视化，相似度被计算为</a:t>
            </a:r>
            <a:r>
              <a:rPr lang="en-US" altLang="zh-CN" dirty="0"/>
              <a:t>1/</a:t>
            </a:r>
            <a:r>
              <a:rPr lang="zh-CN" altLang="en-US" dirty="0"/>
              <a:t>（</a:t>
            </a:r>
            <a:r>
              <a:rPr lang="en-US" altLang="zh-CN" dirty="0"/>
              <a:t>n+1</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确定不动点，按照</a:t>
            </a:r>
            <a:r>
              <a:rPr lang="en-US" altLang="zh-CN" dirty="0"/>
              <a:t>CFG</a:t>
            </a:r>
            <a:r>
              <a:rPr lang="zh-CN" altLang="en-US" dirty="0"/>
              <a:t>上下匹配基本块，用</a:t>
            </a:r>
            <a:r>
              <a:rPr lang="en-US" altLang="zh-CN" dirty="0"/>
              <a:t>BHB</a:t>
            </a:r>
            <a:r>
              <a:rPr lang="zh-CN" altLang="en-US" dirty="0"/>
              <a:t>算法得到相似度最大的匹配组合</a:t>
            </a:r>
          </a:p>
          <a:p>
            <a:endParaRPr lang="zh-CN" altLang="en-US" dirty="0"/>
          </a:p>
        </p:txBody>
      </p:sp>
      <p:sp>
        <p:nvSpPr>
          <p:cNvPr id="4" name="灯片编号占位符 3"/>
          <p:cNvSpPr>
            <a:spLocks noGrp="1"/>
          </p:cNvSpPr>
          <p:nvPr>
            <p:ph type="sldNum" sz="quarter" idx="5"/>
          </p:nvPr>
        </p:nvSpPr>
        <p:spPr/>
        <p:txBody>
          <a:bodyPr/>
          <a:lstStyle/>
          <a:p>
            <a:fld id="{5A4FBC22-FDD1-4A9E-A610-91D836E9C02A}" type="slidenum">
              <a:rPr lang="zh-CN" altLang="en-US" smtClean="0"/>
              <a:t>28</a:t>
            </a:fld>
            <a:endParaRPr lang="zh-CN" altLang="en-US"/>
          </a:p>
        </p:txBody>
      </p:sp>
    </p:spTree>
    <p:extLst>
      <p:ext uri="{BB962C8B-B14F-4D97-AF65-F5344CB8AC3E}">
        <p14:creationId xmlns:p14="http://schemas.microsoft.com/office/powerpoint/2010/main" val="1834141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4FBC22-FDD1-4A9E-A610-91D836E9C02A}" type="slidenum">
              <a:rPr lang="zh-CN" altLang="en-US" smtClean="0"/>
              <a:t>30</a:t>
            </a:fld>
            <a:endParaRPr lang="zh-CN" altLang="en-US"/>
          </a:p>
        </p:txBody>
      </p:sp>
    </p:spTree>
    <p:extLst>
      <p:ext uri="{BB962C8B-B14F-4D97-AF65-F5344CB8AC3E}">
        <p14:creationId xmlns:p14="http://schemas.microsoft.com/office/powerpoint/2010/main" val="1290815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跨架构的假</a:t>
            </a:r>
            <a:r>
              <a:rPr lang="en-US" altLang="zh-CN" dirty="0"/>
              <a:t>/</a:t>
            </a:r>
            <a:r>
              <a:rPr lang="zh-CN" altLang="en-US" dirty="0"/>
              <a:t>真阳性</a:t>
            </a:r>
          </a:p>
        </p:txBody>
      </p:sp>
      <p:sp>
        <p:nvSpPr>
          <p:cNvPr id="4" name="灯片编号占位符 3"/>
          <p:cNvSpPr>
            <a:spLocks noGrp="1"/>
          </p:cNvSpPr>
          <p:nvPr>
            <p:ph type="sldNum" sz="quarter" idx="5"/>
          </p:nvPr>
        </p:nvSpPr>
        <p:spPr/>
        <p:txBody>
          <a:bodyPr/>
          <a:lstStyle/>
          <a:p>
            <a:fld id="{5A4FBC22-FDD1-4A9E-A610-91D836E9C02A}" type="slidenum">
              <a:rPr lang="zh-CN" altLang="en-US" smtClean="0"/>
              <a:t>31</a:t>
            </a:fld>
            <a:endParaRPr lang="zh-CN" altLang="en-US"/>
          </a:p>
        </p:txBody>
      </p:sp>
    </p:spTree>
    <p:extLst>
      <p:ext uri="{BB962C8B-B14F-4D97-AF65-F5344CB8AC3E}">
        <p14:creationId xmlns:p14="http://schemas.microsoft.com/office/powerpoint/2010/main" val="1643365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03A4E"/>
                </a:solidFill>
                <a:effectLst/>
                <a:latin typeface="PINGFANGM"/>
              </a:rPr>
              <a:t>计算每个基本块的多个 </a:t>
            </a:r>
            <a:r>
              <a:rPr lang="en-US" altLang="zh-CN" b="0" i="0" dirty="0" err="1">
                <a:solidFill>
                  <a:srgbClr val="303A4E"/>
                </a:solidFill>
                <a:effectLst/>
                <a:latin typeface="PINGFANGM"/>
              </a:rPr>
              <a:t>MinHash</a:t>
            </a:r>
            <a:r>
              <a:rPr lang="zh-CN" altLang="en-US" b="0" i="0" dirty="0">
                <a:solidFill>
                  <a:srgbClr val="303A4E"/>
                </a:solidFill>
                <a:effectLst/>
                <a:latin typeface="PINGFANGM"/>
              </a:rPr>
              <a:t>，我们将其表示为 </a:t>
            </a:r>
            <a:r>
              <a:rPr lang="en-US" altLang="zh-CN" b="0" i="0" dirty="0">
                <a:solidFill>
                  <a:srgbClr val="303A4E"/>
                </a:solidFill>
                <a:effectLst/>
                <a:latin typeface="PINGFANGM"/>
              </a:rPr>
              <a:t>Multi-</a:t>
            </a:r>
            <a:r>
              <a:rPr lang="en-US" altLang="zh-CN" b="0" i="0" dirty="0" err="1">
                <a:solidFill>
                  <a:srgbClr val="303A4E"/>
                </a:solidFill>
                <a:effectLst/>
                <a:latin typeface="PINGFANGM"/>
              </a:rPr>
              <a:t>MinHash</a:t>
            </a:r>
            <a:endParaRPr lang="en-US" altLang="zh-CN" b="0" i="0" dirty="0">
              <a:solidFill>
                <a:srgbClr val="303A4E"/>
              </a:solidFill>
              <a:effectLst/>
              <a:latin typeface="PINGFANGM"/>
            </a:endParaRPr>
          </a:p>
          <a:p>
            <a:r>
              <a:rPr lang="zh-CN" altLang="en-US" b="0" i="0" dirty="0">
                <a:solidFill>
                  <a:srgbClr val="303A4E"/>
                </a:solidFill>
                <a:effectLst/>
                <a:latin typeface="PINGFANGM"/>
              </a:rPr>
              <a:t>不仅存储每个散列函数的最小散列值，还存储 </a:t>
            </a:r>
            <a:r>
              <a:rPr lang="en-US" altLang="zh-CN" b="0" i="0" dirty="0">
                <a:solidFill>
                  <a:srgbClr val="303A4E"/>
                </a:solidFill>
                <a:effectLst/>
                <a:latin typeface="PINGFANGM"/>
              </a:rPr>
              <a:t>k </a:t>
            </a:r>
            <a:r>
              <a:rPr lang="zh-CN" altLang="en-US" b="0" i="0" dirty="0">
                <a:solidFill>
                  <a:srgbClr val="303A4E"/>
                </a:solidFill>
                <a:effectLst/>
                <a:latin typeface="PINGFANGM"/>
              </a:rPr>
              <a:t>个最小散列值</a:t>
            </a:r>
            <a:r>
              <a:rPr lang="en-US" altLang="zh-CN" b="0" i="0" dirty="0">
                <a:solidFill>
                  <a:srgbClr val="303A4E"/>
                </a:solidFill>
                <a:effectLst/>
                <a:latin typeface="PINGFANGM"/>
              </a:rPr>
              <a:t>——</a:t>
            </a:r>
            <a:r>
              <a:rPr lang="zh-CN" altLang="en-US" b="0" i="0" dirty="0">
                <a:solidFill>
                  <a:srgbClr val="303A4E"/>
                </a:solidFill>
                <a:effectLst/>
                <a:latin typeface="PINGFANGM"/>
              </a:rPr>
              <a:t>我们将其表示为 </a:t>
            </a:r>
            <a:r>
              <a:rPr lang="en-US" altLang="zh-CN" b="0" i="0" dirty="0">
                <a:solidFill>
                  <a:srgbClr val="303A4E"/>
                </a:solidFill>
                <a:effectLst/>
                <a:latin typeface="PINGFANGM"/>
              </a:rPr>
              <a:t>k-</a:t>
            </a:r>
            <a:r>
              <a:rPr lang="en-US" altLang="zh-CN" b="0" i="0" dirty="0" err="1">
                <a:solidFill>
                  <a:srgbClr val="303A4E"/>
                </a:solidFill>
                <a:effectLst/>
                <a:latin typeface="PINGFANGM"/>
              </a:rPr>
              <a:t>MinHash</a:t>
            </a:r>
            <a:endParaRPr lang="en-US" altLang="zh-CN" b="0" i="0" dirty="0">
              <a:solidFill>
                <a:srgbClr val="303A4E"/>
              </a:solidFill>
              <a:effectLst/>
              <a:latin typeface="PINGFANGM"/>
            </a:endParaRPr>
          </a:p>
          <a:p>
            <a:r>
              <a:rPr lang="zh-CN" altLang="en-US" b="0" i="0" dirty="0">
                <a:solidFill>
                  <a:srgbClr val="303A4E"/>
                </a:solidFill>
                <a:effectLst/>
                <a:latin typeface="PINGFANGM"/>
              </a:rPr>
              <a:t>评估中提到 </a:t>
            </a:r>
            <a:r>
              <a:rPr lang="en-US" altLang="zh-CN" b="0" i="0" dirty="0">
                <a:solidFill>
                  <a:srgbClr val="303A4E"/>
                </a:solidFill>
                <a:effectLst/>
                <a:latin typeface="PINGFANGM"/>
              </a:rPr>
              <a:t>k-</a:t>
            </a:r>
            <a:r>
              <a:rPr lang="en-US" altLang="zh-CN" b="0" i="0" dirty="0" err="1">
                <a:solidFill>
                  <a:srgbClr val="303A4E"/>
                </a:solidFill>
                <a:effectLst/>
                <a:latin typeface="PINGFANGM"/>
              </a:rPr>
              <a:t>MinHash</a:t>
            </a:r>
            <a:r>
              <a:rPr lang="en-US" altLang="zh-CN" b="0" i="0" dirty="0">
                <a:solidFill>
                  <a:srgbClr val="303A4E"/>
                </a:solidFill>
                <a:effectLst/>
                <a:latin typeface="PINGFANGM"/>
              </a:rPr>
              <a:t> </a:t>
            </a:r>
            <a:r>
              <a:rPr lang="zh-CN" altLang="en-US" b="0" i="0" dirty="0">
                <a:solidFill>
                  <a:srgbClr val="303A4E"/>
                </a:solidFill>
                <a:effectLst/>
                <a:latin typeface="PINGFANGM"/>
              </a:rPr>
              <a:t>时，我们隐含地表示 </a:t>
            </a:r>
            <a:r>
              <a:rPr lang="en-US" altLang="zh-CN" b="0" i="0" dirty="0">
                <a:solidFill>
                  <a:srgbClr val="303A4E"/>
                </a:solidFill>
                <a:effectLst/>
                <a:latin typeface="PINGFANGM"/>
              </a:rPr>
              <a:t>k =3 </a:t>
            </a:r>
            <a:r>
              <a:rPr lang="zh-CN" altLang="en-US" b="0" i="0" dirty="0">
                <a:solidFill>
                  <a:srgbClr val="303A4E"/>
                </a:solidFill>
                <a:effectLst/>
                <a:latin typeface="PINGFANGM"/>
              </a:rPr>
              <a:t>的 </a:t>
            </a:r>
            <a:r>
              <a:rPr lang="en-US" altLang="zh-CN" b="0" i="0" dirty="0">
                <a:solidFill>
                  <a:srgbClr val="303A4E"/>
                </a:solidFill>
                <a:effectLst/>
                <a:latin typeface="PINGFANGM"/>
              </a:rPr>
              <a:t>Multi-</a:t>
            </a:r>
            <a:r>
              <a:rPr lang="en-US" altLang="zh-CN" b="0" i="0" dirty="0" err="1">
                <a:solidFill>
                  <a:srgbClr val="303A4E"/>
                </a:solidFill>
                <a:effectLst/>
                <a:latin typeface="PINGFANGM"/>
              </a:rPr>
              <a:t>kMinHash</a:t>
            </a:r>
            <a:endParaRPr lang="zh-CN" altLang="en-US" dirty="0"/>
          </a:p>
        </p:txBody>
      </p:sp>
      <p:sp>
        <p:nvSpPr>
          <p:cNvPr id="4" name="灯片编号占位符 3"/>
          <p:cNvSpPr>
            <a:spLocks noGrp="1"/>
          </p:cNvSpPr>
          <p:nvPr>
            <p:ph type="sldNum" sz="quarter" idx="5"/>
          </p:nvPr>
        </p:nvSpPr>
        <p:spPr/>
        <p:txBody>
          <a:bodyPr/>
          <a:lstStyle/>
          <a:p>
            <a:fld id="{5A4FBC22-FDD1-4A9E-A610-91D836E9C02A}" type="slidenum">
              <a:rPr lang="zh-CN" altLang="en-US" smtClean="0"/>
              <a:t>32</a:t>
            </a:fld>
            <a:endParaRPr lang="zh-CN" altLang="en-US"/>
          </a:p>
        </p:txBody>
      </p:sp>
    </p:spTree>
    <p:extLst>
      <p:ext uri="{BB962C8B-B14F-4D97-AF65-F5344CB8AC3E}">
        <p14:creationId xmlns:p14="http://schemas.microsoft.com/office/powerpoint/2010/main" val="2688415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BusyBox 1.20.0 vs 1.21.1</a:t>
            </a:r>
            <a:r>
              <a:rPr lang="zh-CN" altLang="en-US" dirty="0"/>
              <a:t>第一准确率有</a:t>
            </a:r>
            <a:r>
              <a:rPr lang="en-US" altLang="zh-CN" dirty="0"/>
              <a:t>90.4%</a:t>
            </a:r>
          </a:p>
          <a:p>
            <a:r>
              <a:rPr lang="zh-CN" altLang="en-US" dirty="0"/>
              <a:t>不同架构的结果就差多了，第一准确率</a:t>
            </a:r>
            <a:r>
              <a:rPr lang="en-US" altLang="zh-CN" dirty="0"/>
              <a:t>30%</a:t>
            </a:r>
            <a:r>
              <a:rPr lang="zh-CN" altLang="en-US" dirty="0"/>
              <a:t>左右</a:t>
            </a:r>
          </a:p>
          <a:p>
            <a:endParaRPr lang="zh-CN" altLang="en-US" dirty="0"/>
          </a:p>
        </p:txBody>
      </p:sp>
      <p:sp>
        <p:nvSpPr>
          <p:cNvPr id="4" name="灯片编号占位符 3"/>
          <p:cNvSpPr>
            <a:spLocks noGrp="1"/>
          </p:cNvSpPr>
          <p:nvPr>
            <p:ph type="sldNum" sz="quarter" idx="5"/>
          </p:nvPr>
        </p:nvSpPr>
        <p:spPr/>
        <p:txBody>
          <a:bodyPr/>
          <a:lstStyle/>
          <a:p>
            <a:fld id="{5A4FBC22-FDD1-4A9E-A610-91D836E9C02A}" type="slidenum">
              <a:rPr lang="zh-CN" altLang="en-US" smtClean="0"/>
              <a:t>33</a:t>
            </a:fld>
            <a:endParaRPr lang="zh-CN" altLang="en-US"/>
          </a:p>
        </p:txBody>
      </p:sp>
    </p:spTree>
    <p:extLst>
      <p:ext uri="{BB962C8B-B14F-4D97-AF65-F5344CB8AC3E}">
        <p14:creationId xmlns:p14="http://schemas.microsoft.com/office/powerpoint/2010/main" val="1187202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跨编译器</a:t>
            </a:r>
            <a:r>
              <a:rPr lang="en-US" altLang="zh-CN" dirty="0"/>
              <a:t>/</a:t>
            </a:r>
            <a:r>
              <a:rPr lang="zh-CN" altLang="en-US" dirty="0"/>
              <a:t>代码优化的假</a:t>
            </a:r>
            <a:r>
              <a:rPr lang="en-US" altLang="zh-CN" dirty="0"/>
              <a:t>/</a:t>
            </a:r>
            <a:r>
              <a:rPr lang="zh-CN" altLang="en-US" dirty="0"/>
              <a:t>真阳性</a:t>
            </a:r>
          </a:p>
        </p:txBody>
      </p:sp>
      <p:sp>
        <p:nvSpPr>
          <p:cNvPr id="4" name="灯片编号占位符 3"/>
          <p:cNvSpPr>
            <a:spLocks noGrp="1"/>
          </p:cNvSpPr>
          <p:nvPr>
            <p:ph type="sldNum" sz="quarter" idx="5"/>
          </p:nvPr>
        </p:nvSpPr>
        <p:spPr/>
        <p:txBody>
          <a:bodyPr/>
          <a:lstStyle/>
          <a:p>
            <a:fld id="{5A4FBC22-FDD1-4A9E-A610-91D836E9C02A}" type="slidenum">
              <a:rPr lang="zh-CN" altLang="en-US" smtClean="0"/>
              <a:t>34</a:t>
            </a:fld>
            <a:endParaRPr lang="zh-CN" altLang="en-US"/>
          </a:p>
        </p:txBody>
      </p:sp>
    </p:spTree>
    <p:extLst>
      <p:ext uri="{BB962C8B-B14F-4D97-AF65-F5344CB8AC3E}">
        <p14:creationId xmlns:p14="http://schemas.microsoft.com/office/powerpoint/2010/main" val="4096082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9</a:t>
            </a:r>
            <a:r>
              <a:rPr lang="zh-CN" altLang="en-US" dirty="0"/>
              <a:t>个程序，每个点都说明了算法的准确性，每一个</a:t>
            </a:r>
            <a:r>
              <a:rPr lang="en-US" altLang="zh-CN" dirty="0"/>
              <a:t>12</a:t>
            </a:r>
            <a:r>
              <a:rPr lang="zh-CN" altLang="en-US" dirty="0"/>
              <a:t>行</a:t>
            </a:r>
            <a:r>
              <a:rPr lang="en-US" altLang="zh-CN" dirty="0"/>
              <a:t>12</a:t>
            </a:r>
            <a:r>
              <a:rPr lang="zh-CN" altLang="en-US" dirty="0"/>
              <a:t>列</a:t>
            </a:r>
            <a:endParaRPr lang="en-US" altLang="zh-CN" dirty="0"/>
          </a:p>
          <a:p>
            <a:r>
              <a:rPr lang="zh-CN" altLang="zh-CN" sz="1800" dirty="0">
                <a:effectLst/>
                <a:ea typeface="等线" panose="02010600030101010101" pitchFamily="2" charset="-122"/>
                <a:cs typeface="Times New Roman" panose="02020603050405020304" pitchFamily="18" charset="0"/>
              </a:rPr>
              <a:t>点越深，表示正确匹配函数越多</a:t>
            </a:r>
            <a:endParaRPr lang="zh-CN" altLang="en-US" dirty="0"/>
          </a:p>
        </p:txBody>
      </p:sp>
      <p:sp>
        <p:nvSpPr>
          <p:cNvPr id="4" name="灯片编号占位符 3"/>
          <p:cNvSpPr>
            <a:spLocks noGrp="1"/>
          </p:cNvSpPr>
          <p:nvPr>
            <p:ph type="sldNum" sz="quarter" idx="5"/>
          </p:nvPr>
        </p:nvSpPr>
        <p:spPr/>
        <p:txBody>
          <a:bodyPr/>
          <a:lstStyle/>
          <a:p>
            <a:fld id="{5A4FBC22-FDD1-4A9E-A610-91D836E9C02A}" type="slidenum">
              <a:rPr lang="zh-CN" altLang="en-US" smtClean="0"/>
              <a:t>35</a:t>
            </a:fld>
            <a:endParaRPr lang="zh-CN" altLang="en-US"/>
          </a:p>
        </p:txBody>
      </p:sp>
    </p:spTree>
    <p:extLst>
      <p:ext uri="{BB962C8B-B14F-4D97-AF65-F5344CB8AC3E}">
        <p14:creationId xmlns:p14="http://schemas.microsoft.com/office/powerpoint/2010/main" val="179287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4FBC22-FDD1-4A9E-A610-91D836E9C02A}" type="slidenum">
              <a:rPr lang="zh-CN" altLang="en-US" smtClean="0"/>
              <a:t>10</a:t>
            </a:fld>
            <a:endParaRPr lang="zh-CN" altLang="en-US"/>
          </a:p>
        </p:txBody>
      </p:sp>
    </p:spTree>
    <p:extLst>
      <p:ext uri="{BB962C8B-B14F-4D97-AF65-F5344CB8AC3E}">
        <p14:creationId xmlns:p14="http://schemas.microsoft.com/office/powerpoint/2010/main" val="212119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跨编译器</a:t>
            </a:r>
            <a:r>
              <a:rPr lang="en-US" altLang="zh-CN" dirty="0"/>
              <a:t>/</a:t>
            </a:r>
            <a:r>
              <a:rPr lang="zh-CN" altLang="en-US" dirty="0"/>
              <a:t>代码优化的假</a:t>
            </a:r>
            <a:r>
              <a:rPr lang="en-US" altLang="zh-CN" dirty="0"/>
              <a:t>/</a:t>
            </a:r>
            <a:r>
              <a:rPr lang="zh-CN" altLang="en-US" dirty="0"/>
              <a:t>真阳性</a:t>
            </a:r>
            <a:endParaRPr lang="en-US" altLang="zh-CN" dirty="0"/>
          </a:p>
          <a:p>
            <a:r>
              <a:rPr lang="en-US" altLang="zh-CN" b="0" i="0" dirty="0" err="1">
                <a:solidFill>
                  <a:srgbClr val="333333"/>
                </a:solidFill>
                <a:effectLst/>
                <a:latin typeface="Arial" panose="020B0604020202020204" pitchFamily="34" charset="0"/>
              </a:rPr>
              <a:t>Coreutils</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软件包包括一整套基本的 </a:t>
            </a:r>
            <a:r>
              <a:rPr lang="en-US" altLang="zh-CN" b="0" i="0" dirty="0">
                <a:solidFill>
                  <a:srgbClr val="333333"/>
                </a:solidFill>
                <a:effectLst/>
                <a:latin typeface="Arial" panose="020B0604020202020204" pitchFamily="34" charset="0"/>
              </a:rPr>
              <a:t>shell </a:t>
            </a:r>
            <a:r>
              <a:rPr lang="zh-CN" altLang="en-US" b="0" i="0" dirty="0">
                <a:solidFill>
                  <a:srgbClr val="333333"/>
                </a:solidFill>
                <a:effectLst/>
                <a:latin typeface="Arial" panose="020B0604020202020204" pitchFamily="34" charset="0"/>
              </a:rPr>
              <a:t>工具</a:t>
            </a:r>
            <a:endParaRPr lang="zh-CN" altLang="en-US" dirty="0"/>
          </a:p>
        </p:txBody>
      </p:sp>
      <p:sp>
        <p:nvSpPr>
          <p:cNvPr id="4" name="灯片编号占位符 3"/>
          <p:cNvSpPr>
            <a:spLocks noGrp="1"/>
          </p:cNvSpPr>
          <p:nvPr>
            <p:ph type="sldNum" sz="quarter" idx="5"/>
          </p:nvPr>
        </p:nvSpPr>
        <p:spPr/>
        <p:txBody>
          <a:bodyPr/>
          <a:lstStyle/>
          <a:p>
            <a:fld id="{5A4FBC22-FDD1-4A9E-A610-91D836E9C02A}" type="slidenum">
              <a:rPr lang="zh-CN" altLang="en-US" smtClean="0"/>
              <a:t>36</a:t>
            </a:fld>
            <a:endParaRPr lang="zh-CN" altLang="en-US"/>
          </a:p>
        </p:txBody>
      </p:sp>
    </p:spTree>
    <p:extLst>
      <p:ext uri="{BB962C8B-B14F-4D97-AF65-F5344CB8AC3E}">
        <p14:creationId xmlns:p14="http://schemas.microsoft.com/office/powerpoint/2010/main" val="3480625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跨编译器</a:t>
            </a:r>
            <a:r>
              <a:rPr lang="en-US" altLang="zh-CN" dirty="0"/>
              <a:t>/</a:t>
            </a:r>
            <a:r>
              <a:rPr lang="zh-CN" altLang="en-US" dirty="0"/>
              <a:t>代码优化的假</a:t>
            </a:r>
            <a:r>
              <a:rPr lang="en-US" altLang="zh-CN" dirty="0"/>
              <a:t>/</a:t>
            </a:r>
            <a:r>
              <a:rPr lang="zh-CN" altLang="en-US" dirty="0"/>
              <a:t>真阳性</a:t>
            </a:r>
          </a:p>
        </p:txBody>
      </p:sp>
      <p:sp>
        <p:nvSpPr>
          <p:cNvPr id="4" name="灯片编号占位符 3"/>
          <p:cNvSpPr>
            <a:spLocks noGrp="1"/>
          </p:cNvSpPr>
          <p:nvPr>
            <p:ph type="sldNum" sz="quarter" idx="5"/>
          </p:nvPr>
        </p:nvSpPr>
        <p:spPr/>
        <p:txBody>
          <a:bodyPr/>
          <a:lstStyle/>
          <a:p>
            <a:fld id="{5A4FBC22-FDD1-4A9E-A610-91D836E9C02A}" type="slidenum">
              <a:rPr lang="zh-CN" altLang="en-US" smtClean="0"/>
              <a:t>37</a:t>
            </a:fld>
            <a:endParaRPr lang="zh-CN" altLang="en-US"/>
          </a:p>
        </p:txBody>
      </p:sp>
    </p:spTree>
    <p:extLst>
      <p:ext uri="{BB962C8B-B14F-4D97-AF65-F5344CB8AC3E}">
        <p14:creationId xmlns:p14="http://schemas.microsoft.com/office/powerpoint/2010/main" val="1909520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闭源软件中的错误搜索</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5A4FBC22-FDD1-4A9E-A610-91D836E9C02A}" type="slidenum">
              <a:rPr lang="zh-CN" altLang="en-US" smtClean="0"/>
              <a:t>38</a:t>
            </a:fld>
            <a:endParaRPr lang="zh-CN" altLang="en-US"/>
          </a:p>
        </p:txBody>
      </p:sp>
    </p:spTree>
    <p:extLst>
      <p:ext uri="{BB962C8B-B14F-4D97-AF65-F5344CB8AC3E}">
        <p14:creationId xmlns:p14="http://schemas.microsoft.com/office/powerpoint/2010/main" val="2658531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03A4E"/>
                </a:solidFill>
                <a:effectLst/>
                <a:latin typeface="PINGFANGM"/>
              </a:rPr>
              <a:t>未打补丁与打补丁的代码</a:t>
            </a:r>
            <a:endParaRPr lang="zh-CN" altLang="en-US" dirty="0"/>
          </a:p>
        </p:txBody>
      </p:sp>
      <p:sp>
        <p:nvSpPr>
          <p:cNvPr id="4" name="灯片编号占位符 3"/>
          <p:cNvSpPr>
            <a:spLocks noGrp="1"/>
          </p:cNvSpPr>
          <p:nvPr>
            <p:ph type="sldNum" sz="quarter" idx="5"/>
          </p:nvPr>
        </p:nvSpPr>
        <p:spPr/>
        <p:txBody>
          <a:bodyPr/>
          <a:lstStyle/>
          <a:p>
            <a:fld id="{5A4FBC22-FDD1-4A9E-A610-91D836E9C02A}" type="slidenum">
              <a:rPr lang="zh-CN" altLang="en-US" smtClean="0"/>
              <a:t>39</a:t>
            </a:fld>
            <a:endParaRPr lang="zh-CN" altLang="en-US"/>
          </a:p>
        </p:txBody>
      </p:sp>
    </p:spTree>
    <p:extLst>
      <p:ext uri="{BB962C8B-B14F-4D97-AF65-F5344CB8AC3E}">
        <p14:creationId xmlns:p14="http://schemas.microsoft.com/office/powerpoint/2010/main" val="608396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03A4E"/>
                </a:solidFill>
                <a:effectLst/>
                <a:latin typeface="PINGFANGM"/>
              </a:rPr>
              <a:t>未打补丁与打补丁的代码</a:t>
            </a:r>
            <a:endParaRPr lang="zh-CN" altLang="en-US" dirty="0"/>
          </a:p>
        </p:txBody>
      </p:sp>
      <p:sp>
        <p:nvSpPr>
          <p:cNvPr id="4" name="灯片编号占位符 3"/>
          <p:cNvSpPr>
            <a:spLocks noGrp="1"/>
          </p:cNvSpPr>
          <p:nvPr>
            <p:ph type="sldNum" sz="quarter" idx="5"/>
          </p:nvPr>
        </p:nvSpPr>
        <p:spPr/>
        <p:txBody>
          <a:bodyPr/>
          <a:lstStyle/>
          <a:p>
            <a:fld id="{5A4FBC22-FDD1-4A9E-A610-91D836E9C02A}" type="slidenum">
              <a:rPr lang="zh-CN" altLang="en-US" smtClean="0"/>
              <a:t>40</a:t>
            </a:fld>
            <a:endParaRPr lang="zh-CN" altLang="en-US"/>
          </a:p>
        </p:txBody>
      </p:sp>
    </p:spTree>
    <p:extLst>
      <p:ext uri="{BB962C8B-B14F-4D97-AF65-F5344CB8AC3E}">
        <p14:creationId xmlns:p14="http://schemas.microsoft.com/office/powerpoint/2010/main" val="511233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4FBC22-FDD1-4A9E-A610-91D836E9C02A}" type="slidenum">
              <a:rPr lang="zh-CN" altLang="en-US" smtClean="0"/>
              <a:t>41</a:t>
            </a:fld>
            <a:endParaRPr lang="zh-CN" altLang="en-US"/>
          </a:p>
        </p:txBody>
      </p:sp>
    </p:spTree>
    <p:extLst>
      <p:ext uri="{BB962C8B-B14F-4D97-AF65-F5344CB8AC3E}">
        <p14:creationId xmlns:p14="http://schemas.microsoft.com/office/powerpoint/2010/main" val="4138757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4FBC22-FDD1-4A9E-A610-91D836E9C02A}" type="slidenum">
              <a:rPr lang="zh-CN" altLang="en-US" smtClean="0"/>
              <a:t>43</a:t>
            </a:fld>
            <a:endParaRPr lang="zh-CN" altLang="en-US"/>
          </a:p>
        </p:txBody>
      </p:sp>
    </p:spTree>
    <p:extLst>
      <p:ext uri="{BB962C8B-B14F-4D97-AF65-F5344CB8AC3E}">
        <p14:creationId xmlns:p14="http://schemas.microsoft.com/office/powerpoint/2010/main" val="31961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r>
              <a:rPr lang="zh-CN" altLang="en-US" dirty="0"/>
              <a:t>来自不同架构的二进制文件在指令集、函数偏移量和函数调用约定方面有所不同，</a:t>
            </a:r>
            <a:r>
              <a:rPr lang="zh-CN" altLang="en-US" b="0" i="0" dirty="0">
                <a:solidFill>
                  <a:srgbClr val="303A4E"/>
                </a:solidFill>
                <a:effectLst/>
                <a:latin typeface="PINGFANGM"/>
              </a:rPr>
              <a:t>硬件供应商使用相同的代码库为在不同 </a:t>
            </a:r>
            <a:r>
              <a:rPr lang="en-US" altLang="zh-CN" b="0" i="0" dirty="0">
                <a:solidFill>
                  <a:srgbClr val="303A4E"/>
                </a:solidFill>
                <a:effectLst/>
                <a:latin typeface="PINGFANGM"/>
              </a:rPr>
              <a:t>CPU </a:t>
            </a:r>
            <a:r>
              <a:rPr lang="zh-CN" altLang="en-US" b="0" i="0" dirty="0">
                <a:solidFill>
                  <a:srgbClr val="303A4E"/>
                </a:solidFill>
                <a:effectLst/>
                <a:latin typeface="PINGFANGM"/>
              </a:rPr>
              <a:t>架构上运行的不同设备编译固件</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A4FBC22-FDD1-4A9E-A610-91D836E9C02A}" type="slidenum">
              <a:rPr lang="zh-CN" altLang="en-US" smtClean="0"/>
              <a:t>14</a:t>
            </a:fld>
            <a:endParaRPr lang="zh-CN" altLang="en-US"/>
          </a:p>
        </p:txBody>
      </p:sp>
    </p:spTree>
    <p:extLst>
      <p:ext uri="{BB962C8B-B14F-4D97-AF65-F5344CB8AC3E}">
        <p14:creationId xmlns:p14="http://schemas.microsoft.com/office/powerpoint/2010/main" val="4268781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000" dirty="0"/>
              <a:t>在搜索阶段，使用转换后的</a:t>
            </a:r>
            <a:r>
              <a:rPr lang="en-US" altLang="zh-CN" sz="2000" dirty="0"/>
              <a:t>bug</a:t>
            </a:r>
            <a:r>
              <a:rPr lang="zh-CN" altLang="en-US" sz="2000" dirty="0"/>
              <a:t>签名 </a:t>
            </a:r>
            <a:r>
              <a:rPr lang="en-US" altLang="zh-CN" sz="2000" dirty="0"/>
              <a:t>(</a:t>
            </a:r>
            <a:r>
              <a:rPr lang="zh-CN" altLang="en-US" sz="2000" dirty="0"/>
              <a:t>即，它表示为赋值公式的图</a:t>
            </a:r>
            <a:r>
              <a:rPr lang="en-US" altLang="zh-CN" sz="2000" dirty="0"/>
              <a:t>)</a:t>
            </a:r>
            <a:r>
              <a:rPr lang="zh-CN" altLang="en-US" sz="2000" dirty="0"/>
              <a:t>，以识别类似转换的二进制文件中的错误。在目标程序 </a:t>
            </a:r>
            <a:r>
              <a:rPr lang="en-US" altLang="zh-CN" sz="2000" dirty="0"/>
              <a:t>(</a:t>
            </a:r>
            <a:r>
              <a:rPr lang="zh-CN" altLang="en-US" sz="2000" dirty="0"/>
              <a:t>第</a:t>
            </a:r>
            <a:r>
              <a:rPr lang="en-US" altLang="zh-CN" sz="2000" dirty="0"/>
              <a:t>II-E</a:t>
            </a:r>
            <a:r>
              <a:rPr lang="zh-CN" altLang="en-US" sz="2000" dirty="0"/>
              <a:t>节</a:t>
            </a:r>
            <a:r>
              <a:rPr lang="en-US" altLang="zh-CN" sz="2000" dirty="0"/>
              <a:t>) </a:t>
            </a:r>
            <a:r>
              <a:rPr lang="zh-CN" altLang="en-US" sz="2000" dirty="0"/>
              <a:t>中为错误签名的所有单个基本块寻找有希望的匹配候选。对于每个这样的候选对，我们应用</a:t>
            </a:r>
            <a:r>
              <a:rPr lang="en-US" altLang="zh-CN" sz="2000" dirty="0"/>
              <a:t>CFG</a:t>
            </a:r>
            <a:r>
              <a:rPr lang="zh-CN" altLang="en-US" sz="2000" dirty="0"/>
              <a:t>（控制流程图）驱动的，贪婪的，但局部最优的展宽算法。</a:t>
            </a:r>
            <a:endParaRPr lang="en-US" altLang="zh-CN" sz="2000" dirty="0"/>
          </a:p>
          <a:p>
            <a:endParaRPr lang="en-US" altLang="zh-CN" sz="2000" dirty="0"/>
          </a:p>
          <a:p>
            <a:r>
              <a:rPr lang="zh-CN" altLang="en-US" sz="2000" dirty="0"/>
              <a:t>穷举搜索，结合</a:t>
            </a:r>
            <a:r>
              <a:rPr lang="en-US" altLang="zh-CN" sz="2000" dirty="0"/>
              <a:t>CFG</a:t>
            </a:r>
            <a:r>
              <a:rPr lang="zh-CN" altLang="en-US" sz="2000" dirty="0"/>
              <a:t>局部调优</a:t>
            </a:r>
          </a:p>
        </p:txBody>
      </p:sp>
      <p:sp>
        <p:nvSpPr>
          <p:cNvPr id="4" name="灯片编号占位符 3"/>
          <p:cNvSpPr>
            <a:spLocks noGrp="1"/>
          </p:cNvSpPr>
          <p:nvPr>
            <p:ph type="sldNum" sz="quarter" idx="5"/>
          </p:nvPr>
        </p:nvSpPr>
        <p:spPr/>
        <p:txBody>
          <a:bodyPr/>
          <a:lstStyle/>
          <a:p>
            <a:fld id="{5A4FBC22-FDD1-4A9E-A610-91D836E9C02A}" type="slidenum">
              <a:rPr lang="zh-CN" altLang="en-US" smtClean="0"/>
              <a:t>17</a:t>
            </a:fld>
            <a:endParaRPr lang="zh-CN" altLang="en-US"/>
          </a:p>
        </p:txBody>
      </p:sp>
    </p:spTree>
    <p:extLst>
      <p:ext uri="{BB962C8B-B14F-4D97-AF65-F5344CB8AC3E}">
        <p14:creationId xmlns:p14="http://schemas.microsoft.com/office/powerpoint/2010/main" val="222716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统一跨架构指令集</a:t>
            </a:r>
            <a:endParaRPr lang="en-US" altLang="zh-CN" dirty="0"/>
          </a:p>
          <a:p>
            <a:endParaRPr lang="en-US" altLang="zh-CN" dirty="0"/>
          </a:p>
          <a:p>
            <a:r>
              <a:rPr lang="zh-CN" altLang="en-US" dirty="0"/>
              <a:t>它从特定于架构的工件中抽象出来并促进符号规范化。</a:t>
            </a:r>
          </a:p>
          <a:p>
            <a:r>
              <a:rPr lang="zh-CN" altLang="en-US" dirty="0"/>
              <a:t>后期阶段现在可以利用这种与架构无关的指令集，因此只需实现一次</a:t>
            </a:r>
          </a:p>
          <a:p>
            <a:endParaRPr lang="zh-CN" altLang="en-US" dirty="0"/>
          </a:p>
        </p:txBody>
      </p:sp>
      <p:sp>
        <p:nvSpPr>
          <p:cNvPr id="4" name="灯片编号占位符 3"/>
          <p:cNvSpPr>
            <a:spLocks noGrp="1"/>
          </p:cNvSpPr>
          <p:nvPr>
            <p:ph type="sldNum" sz="quarter" idx="5"/>
          </p:nvPr>
        </p:nvSpPr>
        <p:spPr/>
        <p:txBody>
          <a:bodyPr/>
          <a:lstStyle/>
          <a:p>
            <a:fld id="{5A4FBC22-FDD1-4A9E-A610-91D836E9C02A}" type="slidenum">
              <a:rPr lang="zh-CN" altLang="en-US" smtClean="0"/>
              <a:t>19</a:t>
            </a:fld>
            <a:endParaRPr lang="zh-CN" altLang="en-US"/>
          </a:p>
        </p:txBody>
      </p:sp>
    </p:spTree>
    <p:extLst>
      <p:ext uri="{BB962C8B-B14F-4D97-AF65-F5344CB8AC3E}">
        <p14:creationId xmlns:p14="http://schemas.microsoft.com/office/powerpoint/2010/main" val="2023111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通过采样提取语义</a:t>
            </a:r>
            <a:endParaRPr lang="en-US" altLang="zh-CN" dirty="0"/>
          </a:p>
          <a:p>
            <a:r>
              <a:rPr lang="zh-CN" altLang="en-US" dirty="0"/>
              <a:t>随机产生输入，形成</a:t>
            </a:r>
            <a:r>
              <a:rPr lang="en-US" altLang="zh-CN" dirty="0"/>
              <a:t>(</a:t>
            </a:r>
            <a:r>
              <a:rPr lang="zh-CN" altLang="en-US" dirty="0"/>
              <a:t>输入</a:t>
            </a:r>
            <a:r>
              <a:rPr lang="en-US" altLang="zh-CN" dirty="0"/>
              <a:t>, </a:t>
            </a:r>
            <a:r>
              <a:rPr lang="zh-CN" altLang="en-US" dirty="0"/>
              <a:t>输出</a:t>
            </a:r>
            <a:r>
              <a:rPr lang="en-US" altLang="zh-CN" dirty="0"/>
              <a:t>)</a:t>
            </a:r>
            <a:r>
              <a:rPr lang="zh-CN" altLang="en-US" dirty="0"/>
              <a:t>对</a:t>
            </a:r>
          </a:p>
        </p:txBody>
      </p:sp>
      <p:sp>
        <p:nvSpPr>
          <p:cNvPr id="4" name="灯片编号占位符 3"/>
          <p:cNvSpPr>
            <a:spLocks noGrp="1"/>
          </p:cNvSpPr>
          <p:nvPr>
            <p:ph type="sldNum" sz="quarter" idx="5"/>
          </p:nvPr>
        </p:nvSpPr>
        <p:spPr/>
        <p:txBody>
          <a:bodyPr/>
          <a:lstStyle/>
          <a:p>
            <a:fld id="{5A4FBC22-FDD1-4A9E-A610-91D836E9C02A}" type="slidenum">
              <a:rPr lang="zh-CN" altLang="en-US" smtClean="0"/>
              <a:t>20</a:t>
            </a:fld>
            <a:endParaRPr lang="zh-CN" altLang="en-US"/>
          </a:p>
        </p:txBody>
      </p:sp>
    </p:spTree>
    <p:extLst>
      <p:ext uri="{BB962C8B-B14F-4D97-AF65-F5344CB8AC3E}">
        <p14:creationId xmlns:p14="http://schemas.microsoft.com/office/powerpoint/2010/main" val="325501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4FBC22-FDD1-4A9E-A610-91D836E9C02A}" type="slidenum">
              <a:rPr lang="zh-CN" altLang="en-US" smtClean="0"/>
              <a:t>21</a:t>
            </a:fld>
            <a:endParaRPr lang="zh-CN" altLang="en-US"/>
          </a:p>
        </p:txBody>
      </p:sp>
    </p:spTree>
    <p:extLst>
      <p:ext uri="{BB962C8B-B14F-4D97-AF65-F5344CB8AC3E}">
        <p14:creationId xmlns:p14="http://schemas.microsoft.com/office/powerpoint/2010/main" val="1061074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4FBC22-FDD1-4A9E-A610-91D836E9C02A}" type="slidenum">
              <a:rPr lang="zh-CN" altLang="en-US" smtClean="0"/>
              <a:t>22</a:t>
            </a:fld>
            <a:endParaRPr lang="zh-CN" altLang="en-US"/>
          </a:p>
        </p:txBody>
      </p:sp>
    </p:spTree>
    <p:extLst>
      <p:ext uri="{BB962C8B-B14F-4D97-AF65-F5344CB8AC3E}">
        <p14:creationId xmlns:p14="http://schemas.microsoft.com/office/powerpoint/2010/main" val="2665243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03A4E"/>
                </a:solidFill>
                <a:effectLst/>
                <a:latin typeface="PINGFANGM"/>
              </a:rPr>
              <a:t>流行的 </a:t>
            </a:r>
            <a:r>
              <a:rPr lang="en-US" altLang="zh-CN" b="0" i="0" dirty="0" err="1">
                <a:solidFill>
                  <a:srgbClr val="303A4E"/>
                </a:solidFill>
                <a:effectLst/>
                <a:latin typeface="PINGFANGM"/>
              </a:rPr>
              <a:t>Valgrind</a:t>
            </a:r>
            <a:r>
              <a:rPr lang="en-US" altLang="zh-CN" b="0" i="0" dirty="0">
                <a:solidFill>
                  <a:srgbClr val="303A4E"/>
                </a:solidFill>
                <a:effectLst/>
                <a:latin typeface="PINGFANGM"/>
              </a:rPr>
              <a:t> </a:t>
            </a:r>
            <a:r>
              <a:rPr lang="zh-CN" altLang="en-US" b="0" i="0" dirty="0">
                <a:solidFill>
                  <a:srgbClr val="303A4E"/>
                </a:solidFill>
                <a:effectLst/>
                <a:latin typeface="PINGFANGM"/>
              </a:rPr>
              <a:t>工具包的类似 </a:t>
            </a:r>
            <a:r>
              <a:rPr lang="en-US" altLang="zh-CN" b="0" i="0" dirty="0">
                <a:solidFill>
                  <a:srgbClr val="303A4E"/>
                </a:solidFill>
                <a:effectLst/>
                <a:latin typeface="PINGFANGM"/>
              </a:rPr>
              <a:t>RISC </a:t>
            </a:r>
            <a:r>
              <a:rPr lang="zh-CN" altLang="en-US" b="0" i="0" dirty="0">
                <a:solidFill>
                  <a:srgbClr val="303A4E"/>
                </a:solidFill>
                <a:effectLst/>
                <a:latin typeface="PINGFANGM"/>
              </a:rPr>
              <a:t>的中间表示</a:t>
            </a:r>
            <a:endParaRPr lang="en-US" altLang="zh-CN" b="0" i="0" dirty="0">
              <a:solidFill>
                <a:srgbClr val="303A4E"/>
              </a:solidFill>
              <a:effectLst/>
              <a:latin typeface="PINGFANGM"/>
            </a:endParaRPr>
          </a:p>
          <a:p>
            <a:endParaRPr lang="en-US" altLang="zh-CN" b="0" i="0" dirty="0">
              <a:solidFill>
                <a:srgbClr val="303A4E"/>
              </a:solidFill>
              <a:effectLst/>
              <a:latin typeface="PINGFANGM"/>
            </a:endParaRPr>
          </a:p>
          <a:p>
            <a:r>
              <a:rPr lang="zh-CN" altLang="en-US" b="0" i="0" dirty="0">
                <a:solidFill>
                  <a:srgbClr val="303A4E"/>
                </a:solidFill>
                <a:effectLst/>
                <a:latin typeface="PINGFANGM"/>
              </a:rPr>
              <a:t>一个绑定到</a:t>
            </a:r>
            <a:r>
              <a:rPr lang="en-US" altLang="zh-CN" b="0" i="0" dirty="0">
                <a:solidFill>
                  <a:srgbClr val="303A4E"/>
                </a:solidFill>
                <a:effectLst/>
                <a:latin typeface="PINGFANGM"/>
              </a:rPr>
              <a:t>VEX-IR</a:t>
            </a:r>
            <a:r>
              <a:rPr lang="zh-CN" altLang="en-US" b="0" i="0" dirty="0">
                <a:solidFill>
                  <a:srgbClr val="303A4E"/>
                </a:solidFill>
                <a:effectLst/>
                <a:latin typeface="PINGFANGM"/>
              </a:rPr>
              <a:t>的</a:t>
            </a:r>
            <a:r>
              <a:rPr lang="en-US" altLang="zh-CN" b="0" i="0" dirty="0">
                <a:solidFill>
                  <a:srgbClr val="303A4E"/>
                </a:solidFill>
                <a:effectLst/>
                <a:latin typeface="PINGFANGM"/>
              </a:rPr>
              <a:t>Python</a:t>
            </a:r>
            <a:r>
              <a:rPr lang="zh-CN" altLang="en-US" b="0" i="0" dirty="0">
                <a:solidFill>
                  <a:srgbClr val="303A4E"/>
                </a:solidFill>
                <a:effectLst/>
                <a:latin typeface="PINGFANGM"/>
              </a:rPr>
              <a:t>框架</a:t>
            </a:r>
            <a:endParaRPr lang="zh-CN" altLang="en-US" dirty="0"/>
          </a:p>
        </p:txBody>
      </p:sp>
      <p:sp>
        <p:nvSpPr>
          <p:cNvPr id="4" name="灯片编号占位符 3"/>
          <p:cNvSpPr>
            <a:spLocks noGrp="1"/>
          </p:cNvSpPr>
          <p:nvPr>
            <p:ph type="sldNum" sz="quarter" idx="5"/>
          </p:nvPr>
        </p:nvSpPr>
        <p:spPr/>
        <p:txBody>
          <a:bodyPr/>
          <a:lstStyle/>
          <a:p>
            <a:fld id="{5A4FBC22-FDD1-4A9E-A610-91D836E9C02A}" type="slidenum">
              <a:rPr lang="zh-CN" altLang="en-US" smtClean="0"/>
              <a:t>24</a:t>
            </a:fld>
            <a:endParaRPr lang="zh-CN" altLang="en-US"/>
          </a:p>
        </p:txBody>
      </p:sp>
    </p:spTree>
    <p:extLst>
      <p:ext uri="{BB962C8B-B14F-4D97-AF65-F5344CB8AC3E}">
        <p14:creationId xmlns:p14="http://schemas.microsoft.com/office/powerpoint/2010/main" val="1681848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0303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2022/4/21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8100" y="6486525"/>
            <a:ext cx="12301220" cy="366395"/>
          </a:xfrm>
          <a:prstGeom prst="rect">
            <a:avLst/>
          </a:prstGeom>
          <a:solidFill>
            <a:srgbClr val="3EB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510030" y="2115696"/>
            <a:ext cx="9204960" cy="1477328"/>
          </a:xfrm>
          <a:prstGeom prst="rect">
            <a:avLst/>
          </a:prstGeom>
          <a:noFill/>
        </p:spPr>
        <p:txBody>
          <a:bodyPr wrap="square" rtlCol="0">
            <a:spAutoFit/>
          </a:bodyPr>
          <a:lstStyle/>
          <a:p>
            <a:pPr algn="ctr"/>
            <a:r>
              <a:rPr lang="zh-CN" altLang="en-US" sz="6600" dirty="0">
                <a:solidFill>
                  <a:schemeClr val="bg1"/>
                </a:solidFill>
                <a:latin typeface="Arial" panose="020B0604020202020204" pitchFamily="34" charset="0"/>
                <a:cs typeface="Arial" panose="020B0604020202020204" pitchFamily="34" charset="0"/>
              </a:rPr>
              <a:t> </a:t>
            </a:r>
            <a:r>
              <a:rPr lang="en-US" altLang="zh-CN" sz="2400" noProof="0" dirty="0">
                <a:ln>
                  <a:noFill/>
                </a:ln>
                <a:solidFill>
                  <a:schemeClr val="bg1"/>
                </a:solidFill>
                <a:uLnTx/>
                <a:uFillTx/>
                <a:latin typeface="Arial" panose="020B0604020202020204" pitchFamily="34" charset="0"/>
                <a:ea typeface="方正舒体" pitchFamily="2" charset="-122"/>
                <a:cs typeface="Arial" panose="020B0604020202020204" pitchFamily="34" charset="0"/>
              </a:rPr>
              <a:t>Cross-Architecture Bug Search</a:t>
            </a:r>
          </a:p>
          <a:p>
            <a:pPr algn="ctr"/>
            <a:r>
              <a:rPr lang="en-US" altLang="zh-CN" sz="2400" noProof="0" dirty="0">
                <a:ln>
                  <a:noFill/>
                </a:ln>
                <a:solidFill>
                  <a:schemeClr val="bg1"/>
                </a:solidFill>
                <a:uLnTx/>
                <a:uFillTx/>
                <a:latin typeface="Arial" panose="020B0604020202020204" pitchFamily="34" charset="0"/>
                <a:ea typeface="方正舒体" pitchFamily="2" charset="-122"/>
                <a:cs typeface="Arial" panose="020B0604020202020204" pitchFamily="34" charset="0"/>
              </a:rPr>
              <a:t>in Binary Executables</a:t>
            </a:r>
          </a:p>
        </p:txBody>
      </p:sp>
      <p:sp>
        <p:nvSpPr>
          <p:cNvPr id="37" name="文本框 36">
            <a:extLst>
              <a:ext uri="{FF2B5EF4-FFF2-40B4-BE49-F238E27FC236}">
                <a16:creationId xmlns:a16="http://schemas.microsoft.com/office/drawing/2014/main" id="{2322E590-9D33-434A-B5E4-CEE705A96B01}"/>
              </a:ext>
            </a:extLst>
          </p:cNvPr>
          <p:cNvSpPr txBox="1"/>
          <p:nvPr/>
        </p:nvSpPr>
        <p:spPr>
          <a:xfrm>
            <a:off x="5374304" y="4378055"/>
            <a:ext cx="6149340" cy="1631216"/>
          </a:xfrm>
          <a:prstGeom prst="rect">
            <a:avLst/>
          </a:prstGeom>
          <a:noFill/>
        </p:spPr>
        <p:txBody>
          <a:bodyPr wrap="square">
            <a:spAutoFit/>
          </a:bodyPr>
          <a:lstStyle/>
          <a:p>
            <a:pPr marL="457200" indent="-457200">
              <a:buAutoNum type="arabicPlain" startAt="2015"/>
            </a:pPr>
            <a:r>
              <a:rPr lang="en-US" altLang="zh-CN" sz="2000" dirty="0">
                <a:solidFill>
                  <a:schemeClr val="bg1"/>
                </a:solidFill>
                <a:highlight>
                  <a:srgbClr val="303030"/>
                </a:highlight>
                <a:latin typeface="Arial" panose="020B0604020202020204" pitchFamily="34" charset="0"/>
                <a:cs typeface="Arial" panose="020B0604020202020204" pitchFamily="34" charset="0"/>
              </a:rPr>
              <a:t>  S&amp;P 			</a:t>
            </a:r>
          </a:p>
          <a:p>
            <a:pPr lvl="8"/>
            <a:endParaRPr lang="en-US" altLang="zh-CN" sz="2000" dirty="0">
              <a:solidFill>
                <a:schemeClr val="bg1"/>
              </a:solidFill>
              <a:highlight>
                <a:srgbClr val="303030"/>
              </a:highlight>
              <a:latin typeface="Arial" panose="020B0604020202020204" pitchFamily="34" charset="0"/>
              <a:cs typeface="Arial" panose="020B0604020202020204" pitchFamily="34" charset="0"/>
            </a:endParaRPr>
          </a:p>
          <a:p>
            <a:pPr lvl="8"/>
            <a:endParaRPr lang="en-US" altLang="zh-CN" sz="2000" dirty="0">
              <a:solidFill>
                <a:schemeClr val="bg1"/>
              </a:solidFill>
              <a:highlight>
                <a:srgbClr val="303030"/>
              </a:highlight>
              <a:latin typeface="Arial" panose="020B0604020202020204" pitchFamily="34" charset="0"/>
              <a:cs typeface="Arial" panose="020B0604020202020204" pitchFamily="34" charset="0"/>
            </a:endParaRPr>
          </a:p>
          <a:p>
            <a:pPr lvl="8"/>
            <a:r>
              <a:rPr lang="en-US" altLang="zh-CN" sz="2000" dirty="0">
                <a:solidFill>
                  <a:schemeClr val="bg1"/>
                </a:solidFill>
                <a:highlight>
                  <a:srgbClr val="303030"/>
                </a:highlight>
                <a:latin typeface="Arial" panose="020B0604020202020204" pitchFamily="34" charset="0"/>
                <a:cs typeface="Arial" panose="020B0604020202020204" pitchFamily="34" charset="0"/>
              </a:rPr>
              <a:t>2022-4-09</a:t>
            </a:r>
          </a:p>
          <a:p>
            <a:pPr lvl="8"/>
            <a:r>
              <a:rPr lang="zh-CN" altLang="en-US" sz="2000" dirty="0">
                <a:solidFill>
                  <a:schemeClr val="bg1"/>
                </a:solidFill>
                <a:highlight>
                  <a:srgbClr val="303030"/>
                </a:highlight>
                <a:latin typeface="Arial" panose="020B0604020202020204" pitchFamily="34" charset="0"/>
                <a:cs typeface="Arial" panose="020B0604020202020204" pitchFamily="34" charset="0"/>
              </a:rPr>
              <a:t>   张士超</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rot="2700000" flipV="1">
            <a:off x="-245903" y="262890"/>
            <a:ext cx="482600" cy="482600"/>
            <a:chOff x="-59" y="18"/>
            <a:chExt cx="2536" cy="2536"/>
          </a:xfrm>
        </p:grpSpPr>
        <p:sp>
          <p:nvSpPr>
            <p:cNvPr id="12" name="直角三角形 11"/>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421482" y="148590"/>
            <a:ext cx="21526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en-US" altLang="zh-CN" sz="2400" b="1" i="0" u="none" strike="noStrike" kern="0" cap="none" spc="0" normalizeH="0" baseline="0" noProof="0" dirty="0">
                <a:ln>
                  <a:noFill/>
                </a:ln>
                <a:solidFill>
                  <a:srgbClr val="3EB099"/>
                </a:solidFill>
                <a:effectLst/>
                <a:uLnTx/>
                <a:uFillTx/>
                <a:latin typeface="微软雅黑" charset="0"/>
                <a:ea typeface="微软雅黑" charset="0"/>
                <a:cs typeface="+mn-cs"/>
                <a:sym typeface="+mn-ea"/>
              </a:rPr>
              <a:t>Introduction</a:t>
            </a:r>
            <a:endParaRPr kumimoji="0" lang="zh-CN" altLang="en-US" sz="24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37" name="文本框 36"/>
          <p:cNvSpPr txBox="1"/>
          <p:nvPr/>
        </p:nvSpPr>
        <p:spPr>
          <a:xfrm>
            <a:off x="1497806" y="2277568"/>
            <a:ext cx="9948718"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现在越来越多的闭源软件会在不同架构上实现，这对漏洞查找带来了挑战</a:t>
            </a:r>
          </a:p>
        </p:txBody>
      </p:sp>
      <p:sp>
        <p:nvSpPr>
          <p:cNvPr id="38" name="文本框 37"/>
          <p:cNvSpPr txBox="1"/>
          <p:nvPr/>
        </p:nvSpPr>
        <p:spPr>
          <a:xfrm>
            <a:off x="1419985" y="3378969"/>
            <a:ext cx="9948718"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固件，通常是封闭源代码，以不安全的语言实现，并重用来自第三方项目的代码</a:t>
            </a:r>
          </a:p>
        </p:txBody>
      </p:sp>
      <p:sp>
        <p:nvSpPr>
          <p:cNvPr id="36" name="文本框 35"/>
          <p:cNvSpPr txBox="1"/>
          <p:nvPr/>
        </p:nvSpPr>
        <p:spPr>
          <a:xfrm>
            <a:off x="1497806" y="1176167"/>
            <a:ext cx="9421495"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dirty="0">
                <a:solidFill>
                  <a:schemeClr val="bg1"/>
                </a:solidFill>
                <a:latin typeface="Arial" panose="020B0604020202020204" pitchFamily="34" charset="0"/>
                <a:ea typeface="微软雅黑" pitchFamily="34" charset="-122"/>
                <a:cs typeface="Arial" panose="020B0604020202020204" pitchFamily="34" charset="0"/>
                <a:sym typeface="+mn-ea"/>
              </a:rPr>
              <a:t>CPU</a:t>
            </a:r>
            <a:r>
              <a:rPr lang="zh-CN" altLang="en-US" sz="2000" dirty="0">
                <a:solidFill>
                  <a:schemeClr val="bg1"/>
                </a:solidFill>
                <a:latin typeface="Arial" panose="020B0604020202020204" pitchFamily="34" charset="0"/>
                <a:ea typeface="微软雅黑" pitchFamily="34" charset="-122"/>
                <a:cs typeface="Arial" panose="020B0604020202020204" pitchFamily="34" charset="0"/>
                <a:sym typeface="+mn-ea"/>
              </a:rPr>
              <a:t>架构的闭源软件，需要在二进制级别识别安全关键漏洞以执行漏洞评估</a:t>
            </a:r>
          </a:p>
        </p:txBody>
      </p:sp>
      <p:sp>
        <p:nvSpPr>
          <p:cNvPr id="11" name="文本框 10">
            <a:extLst>
              <a:ext uri="{FF2B5EF4-FFF2-40B4-BE49-F238E27FC236}">
                <a16:creationId xmlns:a16="http://schemas.microsoft.com/office/drawing/2014/main" id="{6E2174CF-E5EC-495C-A72F-A66E3E71D84C}"/>
              </a:ext>
            </a:extLst>
          </p:cNvPr>
          <p:cNvSpPr txBox="1"/>
          <p:nvPr/>
        </p:nvSpPr>
        <p:spPr>
          <a:xfrm>
            <a:off x="1419985" y="4185970"/>
            <a:ext cx="10058653" cy="1230080"/>
          </a:xfrm>
          <a:prstGeom prst="rect">
            <a:avLst/>
          </a:prstGeom>
          <a:noFill/>
        </p:spPr>
        <p:txBody>
          <a:bodyPr wrap="square">
            <a:spAutoFit/>
          </a:bodyPr>
          <a:lstStyle/>
          <a:p>
            <a:pPr marL="342900" indent="-342900">
              <a:lnSpc>
                <a:spcPct val="200000"/>
              </a:lnSpc>
              <a:buFont typeface="Wingdings" panose="05000000000000000000" pitchFamily="2" charset="2"/>
              <a:buChar char="Ø"/>
            </a:pPr>
            <a:r>
              <a:rPr lang="zh-CN" altLang="en-US" sz="2000" dirty="0">
                <a:solidFill>
                  <a:schemeClr val="bg1"/>
                </a:solidFill>
                <a:latin typeface="Arial" panose="020B0604020202020204" pitchFamily="34" charset="0"/>
                <a:ea typeface="微软雅黑" panose="020B0503020204020204" pitchFamily="34" charset="-122"/>
                <a:cs typeface="Arial" panose="020B0604020202020204" pitchFamily="34" charset="0"/>
              </a:rPr>
              <a:t>假设已知一个架构的漏洞，在其他架构上寻找相同的漏洞，假设没有混淆，但可以应对不同优化选项造成的差别</a:t>
            </a:r>
          </a:p>
        </p:txBody>
      </p:sp>
    </p:spTree>
    <p:extLst>
      <p:ext uri="{BB962C8B-B14F-4D97-AF65-F5344CB8AC3E}">
        <p14:creationId xmlns:p14="http://schemas.microsoft.com/office/powerpoint/2010/main" val="341537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6"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21526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en-US" altLang="zh-CN" sz="2400" b="1" i="0" u="none" strike="noStrike" kern="0" cap="none" spc="0" normalizeH="0" baseline="0" dirty="0">
                <a:solidFill>
                  <a:srgbClr val="3EB099"/>
                </a:solidFill>
                <a:effectLst/>
                <a:latin typeface="微软雅黑" charset="0"/>
                <a:ea typeface="微软雅黑" charset="0"/>
                <a:cs typeface="+mn-cs"/>
                <a:sym typeface="+mn-ea"/>
              </a:rPr>
              <a:t>Contribution</a:t>
            </a:r>
            <a:endParaRPr kumimoji="0" lang="zh-CN" altLang="en-US" sz="24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2584450" y="1874728"/>
            <a:ext cx="9546590" cy="3108543"/>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使用</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IR</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提取不同架构捕获每个基本块的</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I/O</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语法信息</a:t>
            </a: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l">
              <a:buFont typeface="Wingdings" panose="05000000000000000000" pitchFamily="2" charset="2"/>
              <a:buChar char="Ø"/>
            </a:pPr>
            <a:endPar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l">
              <a:buFont typeface="Wingdings" panose="05000000000000000000" pitchFamily="2" charset="2"/>
              <a:buChar char="Ø"/>
            </a:pPr>
            <a:endPar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使用</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Sampling</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和</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MinHashing</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引擎来创建基本块的语义摘要</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定义了一个指标来比较子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CFG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和函数等代码结构</a:t>
            </a:r>
            <a:endParaRPr lang="zh-CN" altLang="da-DK"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 calcmode="lin" valueType="num">
                                      <p:cBhvr additive="base">
                                        <p:cTn id="1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713947" y="1934845"/>
            <a:ext cx="5383530" cy="2438488"/>
          </a:xfrm>
          <a:prstGeom prst="rect">
            <a:avLst/>
          </a:prstGeom>
          <a:noFill/>
        </p:spPr>
        <p:txBody>
          <a:bodyPr wrap="square" rtlCol="0">
            <a:spAutoFit/>
          </a:bodyPr>
          <a:lstStyle/>
          <a:p>
            <a:pPr algn="l">
              <a:lnSpc>
                <a:spcPct val="150000"/>
              </a:lnSpc>
            </a:pPr>
            <a:r>
              <a:rPr lang="en-US" altLang="zh-CN" sz="5400" b="1" dirty="0">
                <a:solidFill>
                  <a:srgbClr val="3EB099"/>
                </a:solidFill>
                <a:latin typeface="微软雅黑" charset="0"/>
                <a:ea typeface="微软雅黑" charset="0"/>
                <a:sym typeface="+mn-ea"/>
              </a:rPr>
              <a:t>Motivation  Challenge</a:t>
            </a:r>
          </a:p>
        </p:txBody>
      </p:sp>
      <p:sp>
        <p:nvSpPr>
          <p:cNvPr id="11" name="文本框 10"/>
          <p:cNvSpPr txBox="1"/>
          <p:nvPr/>
        </p:nvSpPr>
        <p:spPr>
          <a:xfrm>
            <a:off x="2152945" y="1372235"/>
            <a:ext cx="2633345" cy="2389308"/>
          </a:xfrm>
          <a:prstGeom prst="rect">
            <a:avLst/>
          </a:prstGeom>
          <a:noFill/>
        </p:spPr>
        <p:txBody>
          <a:bodyPr wrap="square" rtlCol="0">
            <a:spAutoFit/>
          </a:bodyPr>
          <a:lstStyle/>
          <a:p>
            <a:pPr algn="ctr">
              <a:lnSpc>
                <a:spcPct val="150000"/>
              </a:lnSpc>
            </a:pPr>
            <a:r>
              <a:rPr lang="en-US" altLang="zh-CN" sz="11500" noProof="0" dirty="0">
                <a:ln>
                  <a:noFill/>
                </a:ln>
                <a:solidFill>
                  <a:schemeClr val="bg1"/>
                </a:solidFill>
                <a:effectLst>
                  <a:reflection blurRad="6350" stA="50000" endA="300" endPos="50000" dist="29997" dir="5400000" sy="-100000" algn="bl" rotWithShape="0"/>
                </a:effectLst>
                <a:uLnTx/>
                <a:uFillTx/>
                <a:latin typeface="Impact" pitchFamily="34" charset="0"/>
                <a:ea typeface="方正舒体" pitchFamily="2" charset="-122"/>
                <a:sym typeface="+mn-ea"/>
              </a:rPr>
              <a:t>03</a:t>
            </a:r>
            <a:endParaRPr lang="en-US" altLang="zh-CN" sz="11500" b="1" noProof="0" dirty="0">
              <a:ln>
                <a:noFill/>
              </a:ln>
              <a:solidFill>
                <a:schemeClr val="bg1"/>
              </a:solidFill>
              <a:effectLst>
                <a:reflection blurRad="6350" stA="50000" endA="300" endPos="50000" dist="29997" dir="5400000" sy="-100000" algn="bl" rotWithShape="0"/>
              </a:effectLst>
              <a:uLnTx/>
              <a:uFillTx/>
              <a:latin typeface="Impact" pitchFamily="34" charset="0"/>
              <a:ea typeface="方正舒体" pitchFamily="2" charset="-122"/>
              <a:sym typeface="+mn-ea"/>
            </a:endParaRPr>
          </a:p>
        </p:txBody>
      </p:sp>
      <p:sp>
        <p:nvSpPr>
          <p:cNvPr id="7" name="矩形 6"/>
          <p:cNvSpPr/>
          <p:nvPr/>
        </p:nvSpPr>
        <p:spPr>
          <a:xfrm>
            <a:off x="-38100" y="6486525"/>
            <a:ext cx="12301220" cy="366395"/>
          </a:xfrm>
          <a:prstGeom prst="rect">
            <a:avLst/>
          </a:prstGeom>
          <a:solidFill>
            <a:srgbClr val="3EB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4766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21526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en-US" altLang="zh-CN" sz="2400" b="1" i="0" u="none" strike="noStrike" kern="0" cap="none" spc="0" normalizeH="0" baseline="0" noProof="0" dirty="0">
                <a:ln>
                  <a:noFill/>
                </a:ln>
                <a:solidFill>
                  <a:srgbClr val="3EB099"/>
                </a:solidFill>
                <a:effectLst/>
                <a:uLnTx/>
                <a:uFillTx/>
                <a:latin typeface="微软雅黑" charset="0"/>
                <a:ea typeface="微软雅黑" charset="0"/>
                <a:cs typeface="+mn-cs"/>
                <a:sym typeface="+mn-ea"/>
              </a:rPr>
              <a:t>Motivation</a:t>
            </a:r>
            <a:endParaRPr kumimoji="0" lang="zh-CN" altLang="en-US" sz="24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1416685" y="2088472"/>
            <a:ext cx="10022840" cy="2185214"/>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现有的错误发现方法需要源代码并且依赖动态分析，这对嵌入式设备来说非常困难</a:t>
            </a: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l">
              <a:buFont typeface="Wingdings" panose="05000000000000000000" pitchFamily="2" charset="2"/>
              <a:buChar char="Ø"/>
            </a:pPr>
            <a:endPar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l">
              <a:buFont typeface="Wingdings" panose="05000000000000000000" pitchFamily="2" charset="2"/>
              <a:buChar char="Ø"/>
            </a:pPr>
            <a:endPar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当时还没有实用的方法可以在属于不同架构的二进制文件中自动查找此类已知错误</a:t>
            </a:r>
            <a:endParaRPr lang="zh-CN" altLang="da-DK"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Tree>
    <p:extLst>
      <p:ext uri="{BB962C8B-B14F-4D97-AF65-F5344CB8AC3E}">
        <p14:creationId xmlns:p14="http://schemas.microsoft.com/office/powerpoint/2010/main" val="355403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xEl>
                                              <p:pRg st="5" end="5"/>
                                            </p:txEl>
                                          </p:spTgt>
                                        </p:tgtEl>
                                        <p:attrNameLst>
                                          <p:attrName>style.visibility</p:attrName>
                                        </p:attrNameLst>
                                      </p:cBhvr>
                                      <p:to>
                                        <p:strVal val="visible"/>
                                      </p:to>
                                    </p:set>
                                    <p:anim calcmode="lin" valueType="num">
                                      <p:cBhvr additive="base">
                                        <p:cTn id="14"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21526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400" b="1" kern="0" dirty="0">
                <a:solidFill>
                  <a:srgbClr val="3EB099"/>
                </a:solidFill>
                <a:latin typeface="微软雅黑" charset="0"/>
                <a:ea typeface="微软雅黑" charset="0"/>
                <a:sym typeface="+mn-ea"/>
              </a:rPr>
              <a:t>Challenge</a:t>
            </a:r>
            <a:endParaRPr kumimoji="0" lang="zh-CN" altLang="en-US" sz="2400" b="1" i="0" u="none" strike="noStrike" kern="0" cap="none" spc="0" normalizeH="0" baseline="0" noProof="0" dirty="0">
              <a:ln>
                <a:noFill/>
              </a:ln>
              <a:solidFill>
                <a:srgbClr val="3EB099"/>
              </a:solidFill>
              <a:effectLst/>
              <a:uLnTx/>
              <a:uFillTx/>
              <a:latin typeface="微软雅黑" charset="0"/>
              <a:ea typeface="微软雅黑" charset="0"/>
              <a:sym typeface="+mn-ea"/>
            </a:endParaRPr>
          </a:p>
        </p:txBody>
      </p:sp>
      <p:sp>
        <p:nvSpPr>
          <p:cNvPr id="7" name="文本框 6"/>
          <p:cNvSpPr txBox="1"/>
          <p:nvPr/>
        </p:nvSpPr>
        <p:spPr>
          <a:xfrm>
            <a:off x="1416685" y="2088472"/>
            <a:ext cx="10022840" cy="2062103"/>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不需要符号的情况下找到二进制级别的漏洞</a:t>
            </a: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越来越多的软件针对各种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CPU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架构进行交叉编译</a:t>
            </a:r>
            <a:endParaRPr lang="zh-CN" altLang="da-DK"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Tree>
    <p:extLst>
      <p:ext uri="{BB962C8B-B14F-4D97-AF65-F5344CB8AC3E}">
        <p14:creationId xmlns:p14="http://schemas.microsoft.com/office/powerpoint/2010/main" val="56232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5" end="5"/>
                                            </p:txEl>
                                          </p:spTgt>
                                        </p:tgtEl>
                                        <p:attrNameLst>
                                          <p:attrName>style.visibility</p:attrName>
                                        </p:attrNameLst>
                                      </p:cBhvr>
                                      <p:to>
                                        <p:strVal val="visible"/>
                                      </p:to>
                                    </p:set>
                                    <p:animEffect transition="in" filter="fade">
                                      <p:cBhvr>
                                        <p:cTn id="14" dur="1000"/>
                                        <p:tgtEl>
                                          <p:spTgt spid="7">
                                            <p:txEl>
                                              <p:pRg st="5" end="5"/>
                                            </p:txEl>
                                          </p:spTgt>
                                        </p:tgtEl>
                                      </p:cBhvr>
                                    </p:animEffect>
                                    <p:anim calcmode="lin" valueType="num">
                                      <p:cBhvr>
                                        <p:cTn id="1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933950" y="2113182"/>
            <a:ext cx="5383530" cy="1191993"/>
          </a:xfrm>
          <a:prstGeom prst="rect">
            <a:avLst/>
          </a:prstGeom>
          <a:noFill/>
        </p:spPr>
        <p:txBody>
          <a:bodyPr wrap="square" rtlCol="0">
            <a:spAutoFit/>
          </a:bodyPr>
          <a:lstStyle/>
          <a:p>
            <a:pPr algn="l">
              <a:lnSpc>
                <a:spcPct val="150000"/>
              </a:lnSpc>
            </a:pPr>
            <a:r>
              <a:rPr lang="en-US" altLang="zh-CN" sz="5400" b="1" dirty="0">
                <a:solidFill>
                  <a:srgbClr val="3EB099"/>
                </a:solidFill>
                <a:latin typeface="微软雅黑" charset="0"/>
                <a:ea typeface="微软雅黑" charset="0"/>
                <a:sym typeface="+mn-ea"/>
              </a:rPr>
              <a:t>Approach</a:t>
            </a:r>
            <a:endParaRPr lang="zh-CN" altLang="en-US" sz="5400" b="1" dirty="0">
              <a:solidFill>
                <a:srgbClr val="3EB099"/>
              </a:solidFill>
              <a:latin typeface="微软雅黑" charset="0"/>
              <a:ea typeface="微软雅黑" charset="0"/>
              <a:sym typeface="+mn-ea"/>
            </a:endParaRPr>
          </a:p>
        </p:txBody>
      </p:sp>
      <p:sp>
        <p:nvSpPr>
          <p:cNvPr id="11" name="文本框 10"/>
          <p:cNvSpPr txBox="1"/>
          <p:nvPr/>
        </p:nvSpPr>
        <p:spPr>
          <a:xfrm>
            <a:off x="2152945" y="1372235"/>
            <a:ext cx="2633345" cy="2389308"/>
          </a:xfrm>
          <a:prstGeom prst="rect">
            <a:avLst/>
          </a:prstGeom>
          <a:noFill/>
        </p:spPr>
        <p:txBody>
          <a:bodyPr wrap="square" rtlCol="0">
            <a:spAutoFit/>
          </a:bodyPr>
          <a:lstStyle/>
          <a:p>
            <a:pPr algn="ctr">
              <a:lnSpc>
                <a:spcPct val="150000"/>
              </a:lnSpc>
            </a:pPr>
            <a:r>
              <a:rPr lang="en-US" altLang="zh-CN" sz="11500" noProof="0" dirty="0">
                <a:ln>
                  <a:noFill/>
                </a:ln>
                <a:solidFill>
                  <a:schemeClr val="bg1"/>
                </a:solidFill>
                <a:effectLst>
                  <a:reflection blurRad="6350" stA="50000" endA="300" endPos="50000" dist="29997" dir="5400000" sy="-100000" algn="bl" rotWithShape="0"/>
                </a:effectLst>
                <a:uLnTx/>
                <a:uFillTx/>
                <a:latin typeface="Impact" pitchFamily="34" charset="0"/>
                <a:ea typeface="方正舒体" pitchFamily="2" charset="-122"/>
                <a:sym typeface="+mn-ea"/>
              </a:rPr>
              <a:t>04</a:t>
            </a:r>
            <a:endParaRPr lang="en-US" altLang="zh-CN" sz="11500" b="1" noProof="0" dirty="0">
              <a:ln>
                <a:noFill/>
              </a:ln>
              <a:solidFill>
                <a:schemeClr val="bg1"/>
              </a:solidFill>
              <a:effectLst>
                <a:reflection blurRad="6350" stA="50000" endA="300" endPos="50000" dist="29997" dir="5400000" sy="-100000" algn="bl" rotWithShape="0"/>
              </a:effectLst>
              <a:uLnTx/>
              <a:uFillTx/>
              <a:latin typeface="Impact" pitchFamily="34" charset="0"/>
              <a:ea typeface="方正舒体" pitchFamily="2" charset="-122"/>
              <a:sym typeface="+mn-ea"/>
            </a:endParaRPr>
          </a:p>
        </p:txBody>
      </p:sp>
      <p:sp>
        <p:nvSpPr>
          <p:cNvPr id="7" name="矩形 6"/>
          <p:cNvSpPr/>
          <p:nvPr/>
        </p:nvSpPr>
        <p:spPr>
          <a:xfrm>
            <a:off x="-38100" y="6486525"/>
            <a:ext cx="12301220" cy="366395"/>
          </a:xfrm>
          <a:prstGeom prst="rect">
            <a:avLst/>
          </a:prstGeom>
          <a:solidFill>
            <a:srgbClr val="3EB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61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21526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en-US" altLang="zh-CN" sz="2400" b="1" i="0" u="none" strike="noStrike" kern="0" cap="none" spc="0" normalizeH="0" baseline="0" noProof="0" dirty="0">
                <a:ln>
                  <a:noFill/>
                </a:ln>
                <a:solidFill>
                  <a:srgbClr val="3EB099"/>
                </a:solidFill>
                <a:effectLst/>
                <a:uLnTx/>
                <a:uFillTx/>
                <a:latin typeface="微软雅黑" charset="0"/>
                <a:ea typeface="微软雅黑" charset="0"/>
                <a:cs typeface="+mn-cs"/>
                <a:sym typeface="+mn-ea"/>
              </a:rPr>
              <a:t>Approach</a:t>
            </a:r>
            <a:endParaRPr kumimoji="0" lang="zh-CN" altLang="en-US" sz="24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1416685" y="2088472"/>
            <a:ext cx="10022840" cy="2492990"/>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目标：使用代码相似度度量来找到与包含</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bug</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的代码相似的代码位置</a:t>
            </a:r>
            <a:endParaRPr lang="en-US" altLang="zh-CN"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endParaRPr lang="en-US" altLang="zh-CN" sz="24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假设：类似的代码通常来自轻微修改的共享代码，这通常也共享相同的错误</a:t>
            </a:r>
            <a:endParaRPr lang="zh-CN" altLang="da-DK"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Tree>
    <p:extLst>
      <p:ext uri="{BB962C8B-B14F-4D97-AF65-F5344CB8AC3E}">
        <p14:creationId xmlns:p14="http://schemas.microsoft.com/office/powerpoint/2010/main" val="335063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6" end="6"/>
                                            </p:txEl>
                                          </p:spTgt>
                                        </p:tgtEl>
                                        <p:attrNameLst>
                                          <p:attrName>style.visibility</p:attrName>
                                        </p:attrNameLst>
                                      </p:cBhvr>
                                      <p:to>
                                        <p:strVal val="visible"/>
                                      </p:to>
                                    </p:set>
                                    <p:animEffect transition="in" filter="fade">
                                      <p:cBhvr>
                                        <p:cTn id="14" dur="1000"/>
                                        <p:tgtEl>
                                          <p:spTgt spid="7">
                                            <p:txEl>
                                              <p:pRg st="6" end="6"/>
                                            </p:txEl>
                                          </p:spTgt>
                                        </p:tgtEl>
                                      </p:cBhvr>
                                    </p:animEffect>
                                    <p:anim calcmode="lin" valueType="num">
                                      <p:cBhvr>
                                        <p:cTn id="1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21526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en-US" altLang="zh-CN"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rPr>
              <a:t>Workflow</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1238009" y="1153051"/>
            <a:ext cx="10022840" cy="1077218"/>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导出一个错误签名</a:t>
            </a:r>
            <a:endParaRPr lang="en-US" altLang="zh-CN"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将错误签名和目标程序都转换为</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IR</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，并构建紧凑的基本块语义哈希</a:t>
            </a:r>
            <a:endParaRPr lang="zh-CN" altLang="da-DK"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p:txBody>
      </p:sp>
      <p:pic>
        <p:nvPicPr>
          <p:cNvPr id="3" name="图片 2">
            <a:extLst>
              <a:ext uri="{FF2B5EF4-FFF2-40B4-BE49-F238E27FC236}">
                <a16:creationId xmlns:a16="http://schemas.microsoft.com/office/drawing/2014/main" id="{A8D6736E-96E5-4EDE-919A-AAC07181458A}"/>
              </a:ext>
            </a:extLst>
          </p:cNvPr>
          <p:cNvPicPr>
            <a:picLocks noChangeAspect="1"/>
          </p:cNvPicPr>
          <p:nvPr/>
        </p:nvPicPr>
        <p:blipFill>
          <a:blip r:embed="rId3"/>
          <a:stretch>
            <a:fillRect/>
          </a:stretch>
        </p:blipFill>
        <p:spPr>
          <a:xfrm>
            <a:off x="546099" y="1014279"/>
            <a:ext cx="11081650" cy="2830379"/>
          </a:xfrm>
          <a:prstGeom prst="rect">
            <a:avLst/>
          </a:prstGeom>
        </p:spPr>
      </p:pic>
      <p:sp>
        <p:nvSpPr>
          <p:cNvPr id="12" name="文本框 11">
            <a:extLst>
              <a:ext uri="{FF2B5EF4-FFF2-40B4-BE49-F238E27FC236}">
                <a16:creationId xmlns:a16="http://schemas.microsoft.com/office/drawing/2014/main" id="{C12A5DD1-5320-40F8-8E17-12D6D2BB2355}"/>
              </a:ext>
            </a:extLst>
          </p:cNvPr>
          <p:cNvSpPr txBox="1"/>
          <p:nvPr/>
        </p:nvSpPr>
        <p:spPr>
          <a:xfrm>
            <a:off x="511810" y="4168775"/>
            <a:ext cx="11338559" cy="1674946"/>
          </a:xfrm>
          <a:prstGeom prst="rect">
            <a:avLst/>
          </a:prstGeom>
          <a:noFill/>
        </p:spPr>
        <p:txBody>
          <a:bodyPr wrap="square">
            <a:spAutoFit/>
          </a:bodyPr>
          <a:lstStyle/>
          <a:p>
            <a:pPr marL="285750" lvl="0" indent="-285750" algn="just">
              <a:lnSpc>
                <a:spcPct val="200000"/>
              </a:lnSpc>
              <a:buFont typeface="Wingdings" panose="05000000000000000000" pitchFamily="2" charset="2"/>
              <a:buChar char="Ø"/>
            </a:pPr>
            <a:r>
              <a:rPr lang="zh-CN" altLang="zh-CN"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将汇编指令转换为</a:t>
            </a:r>
            <a:r>
              <a:rPr lang="en-US" altLang="zh-CN"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IR</a:t>
            </a:r>
            <a:r>
              <a:rPr lang="zh-CN" altLang="zh-CN"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，从而生成一个赋值公式列表，将其表示为易于解析的</a:t>
            </a:r>
            <a:r>
              <a:rPr lang="en-US" altLang="zh-CN"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 S-Expressions</a:t>
            </a:r>
            <a:r>
              <a:rPr lang="zh-CN" altLang="zh-CN"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（符号表达式）</a:t>
            </a:r>
            <a:endParaRPr lang="en-US" altLang="zh-CN" b="1" kern="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285750" lvl="0" indent="-285750" algn="just">
              <a:lnSpc>
                <a:spcPct val="200000"/>
              </a:lnSpc>
              <a:buFont typeface="Wingdings" panose="05000000000000000000" pitchFamily="2" charset="2"/>
              <a:buChar char="Ø"/>
            </a:pPr>
            <a:r>
              <a:rPr lang="zh-CN" altLang="zh-CN"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使用随机的具体输入值，对这些公式的输入</a:t>
            </a:r>
            <a:r>
              <a:rPr lang="en-US" altLang="zh-CN"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a:t>
            </a:r>
            <a:r>
              <a:rPr lang="zh-CN" altLang="zh-CN"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输出行为进行采样</a:t>
            </a:r>
          </a:p>
          <a:p>
            <a:pPr marL="285750" indent="-285750">
              <a:lnSpc>
                <a:spcPct val="200000"/>
              </a:lnSpc>
              <a:buFont typeface="Wingdings" panose="05000000000000000000" pitchFamily="2" charset="2"/>
              <a:buChar char="Ø"/>
            </a:pPr>
            <a:r>
              <a:rPr lang="zh-CN" altLang="zh-CN"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在</a:t>
            </a:r>
            <a:r>
              <a:rPr lang="en-US" altLang="zh-CN"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 I/O </a:t>
            </a:r>
            <a:r>
              <a:rPr lang="zh-CN" altLang="zh-CN"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对上构建语义哈希，能够有效地比较</a:t>
            </a:r>
            <a:r>
              <a:rPr lang="en-US" altLang="zh-CN"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 I/ O </a:t>
            </a:r>
            <a:r>
              <a:rPr lang="zh-CN" altLang="zh-CN"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基本块的行为</a:t>
            </a:r>
            <a:endParaRPr lang="zh-CN" altLang="en-US" dirty="0"/>
          </a:p>
        </p:txBody>
      </p:sp>
    </p:spTree>
    <p:extLst>
      <p:ext uri="{BB962C8B-B14F-4D97-AF65-F5344CB8AC3E}">
        <p14:creationId xmlns:p14="http://schemas.microsoft.com/office/powerpoint/2010/main" val="131145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1000"/>
                                        <p:tgtEl>
                                          <p:spTgt spid="12">
                                            <p:txEl>
                                              <p:pRg st="0" end="0"/>
                                            </p:txEl>
                                          </p:spTgt>
                                        </p:tgtEl>
                                      </p:cBhvr>
                                    </p:animEffect>
                                    <p:anim calcmode="lin" valueType="num">
                                      <p:cBhvr>
                                        <p:cTn id="2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2">
                                            <p:txEl>
                                              <p:pRg st="1" end="1"/>
                                            </p:txEl>
                                          </p:spTgt>
                                        </p:tgtEl>
                                        <p:attrNameLst>
                                          <p:attrName>style.visibility</p:attrName>
                                        </p:attrNameLst>
                                      </p:cBhvr>
                                      <p:to>
                                        <p:strVal val="visible"/>
                                      </p:to>
                                    </p:set>
                                    <p:animEffect transition="in" filter="fade">
                                      <p:cBhvr>
                                        <p:cTn id="34" dur="1000"/>
                                        <p:tgtEl>
                                          <p:spTgt spid="12">
                                            <p:txEl>
                                              <p:pRg st="1" end="1"/>
                                            </p:txEl>
                                          </p:spTgt>
                                        </p:tgtEl>
                                      </p:cBhvr>
                                    </p:animEffect>
                                    <p:anim calcmode="lin" valueType="num">
                                      <p:cBhvr>
                                        <p:cTn id="3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animEffect transition="in" filter="fade">
                                      <p:cBhvr>
                                        <p:cTn id="41" dur="1000"/>
                                        <p:tgtEl>
                                          <p:spTgt spid="12">
                                            <p:txEl>
                                              <p:pRg st="2" end="2"/>
                                            </p:txEl>
                                          </p:spTgt>
                                        </p:tgtEl>
                                      </p:cBhvr>
                                    </p:animEffect>
                                    <p:anim calcmode="lin" valueType="num">
                                      <p:cBhvr>
                                        <p:cTn id="4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21526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en-US" altLang="zh-CN"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rPr>
              <a:t>Bug Signature</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1122680" y="1367410"/>
            <a:ext cx="10269220" cy="4123180"/>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200000"/>
              </a:lnSpc>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错误签名就像普通的二进制代码：它由基本块和这些基本块之间可能的控制流转换组成 原则上，任何基本块的选择都可以用作错误签名</a:t>
            </a:r>
            <a:endParaRPr lang="en-US" altLang="zh-CN"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algn="just"/>
            <a:endParaRPr lang="en-US" altLang="zh-CN" sz="24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just">
              <a:buFont typeface="Wingdings" panose="05000000000000000000" pitchFamily="2" charset="2"/>
              <a:buChar char="Ø"/>
            </a:pP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just">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签名长度难以限定，过长容易绝对化、过短容易误报</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just">
              <a:buFont typeface="Wingdings" panose="05000000000000000000" pitchFamily="2" charset="2"/>
              <a:buChar char="Ø"/>
            </a:pPr>
            <a:endParaRPr lang="en-US" altLang="zh-CN"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just">
              <a:buFont typeface="Wingdings" panose="05000000000000000000" pitchFamily="2" charset="2"/>
              <a:buChar char="Ø"/>
            </a:pP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just">
              <a:lnSpc>
                <a:spcPct val="200000"/>
              </a:lnSpc>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使用调试信息自动找到与易受攻击的功能部分对应的基本块，几乎无需手动操作即可有效地得出错误签名</a:t>
            </a:r>
            <a:endParaRPr lang="zh-CN" altLang="da-DK"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p:txBody>
      </p:sp>
    </p:spTree>
    <p:extLst>
      <p:ext uri="{BB962C8B-B14F-4D97-AF65-F5344CB8AC3E}">
        <p14:creationId xmlns:p14="http://schemas.microsoft.com/office/powerpoint/2010/main" val="378214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animEffect transition="in" filter="fade">
                                      <p:cBhvr>
                                        <p:cTn id="14" dur="1000"/>
                                        <p:tgtEl>
                                          <p:spTgt spid="7">
                                            <p:txEl>
                                              <p:pRg st="3" end="3"/>
                                            </p:txEl>
                                          </p:spTgt>
                                        </p:tgtEl>
                                      </p:cBhvr>
                                    </p:animEffect>
                                    <p:anim calcmode="lin" valueType="num">
                                      <p:cBhvr>
                                        <p:cTn id="1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animEffect transition="in" filter="fade">
                                      <p:cBhvr>
                                        <p:cTn id="21" dur="1000"/>
                                        <p:tgtEl>
                                          <p:spTgt spid="7">
                                            <p:txEl>
                                              <p:pRg st="6" end="6"/>
                                            </p:txEl>
                                          </p:spTgt>
                                        </p:tgtEl>
                                      </p:cBhvr>
                                    </p:animEffect>
                                    <p:anim calcmode="lin" valueType="num">
                                      <p:cBhvr>
                                        <p:cTn id="2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63055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Unifying Cross-Architecture Instruction Sets</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1817466" y="2871199"/>
            <a:ext cx="10022840" cy="2062103"/>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使用现成的反汇编程序来提取二进制代码的结构</a:t>
            </a: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将复杂的指令转换为简单的、类似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RISC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的统一指令</a:t>
            </a:r>
            <a:endParaRPr lang="zh-CN" altLang="da-DK"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8" name="文本框 7">
            <a:extLst>
              <a:ext uri="{FF2B5EF4-FFF2-40B4-BE49-F238E27FC236}">
                <a16:creationId xmlns:a16="http://schemas.microsoft.com/office/drawing/2014/main" id="{90FCCDE9-782A-418F-8155-0ABF94E9D7DE}"/>
              </a:ext>
            </a:extLst>
          </p:cNvPr>
          <p:cNvSpPr txBox="1"/>
          <p:nvPr/>
        </p:nvSpPr>
        <p:spPr>
          <a:xfrm>
            <a:off x="651294" y="1288830"/>
            <a:ext cx="9941943" cy="400110"/>
          </a:xfrm>
          <a:prstGeom prst="rect">
            <a:avLst/>
          </a:prstGeom>
          <a:noFill/>
        </p:spPr>
        <p:txBody>
          <a:bodyPr wrap="square">
            <a:spAutoFit/>
          </a:bodyPr>
          <a:lstStyle/>
          <a:p>
            <a:r>
              <a:rPr lang="zh-CN"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指令集、调用约定、通用和专用</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 CPU </a:t>
            </a:r>
            <a:r>
              <a:rPr lang="zh-CN"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寄存器集以及内存访问策略也因每个架构而异</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21547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5" end="5"/>
                                            </p:txEl>
                                          </p:spTgt>
                                        </p:tgtEl>
                                        <p:attrNameLst>
                                          <p:attrName>style.visibility</p:attrName>
                                        </p:attrNameLst>
                                      </p:cBhvr>
                                      <p:to>
                                        <p:strVal val="visible"/>
                                      </p:to>
                                    </p:set>
                                    <p:animEffect transition="in" filter="fade">
                                      <p:cBhvr>
                                        <p:cTn id="14" dur="1000"/>
                                        <p:tgtEl>
                                          <p:spTgt spid="7">
                                            <p:txEl>
                                              <p:pRg st="5" end="5"/>
                                            </p:txEl>
                                          </p:spTgt>
                                        </p:tgtEl>
                                      </p:cBhvr>
                                    </p:animEffect>
                                    <p:anim calcmode="lin" valueType="num">
                                      <p:cBhvr>
                                        <p:cTn id="1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8100" y="6486525"/>
            <a:ext cx="12301220" cy="366395"/>
          </a:xfrm>
          <a:prstGeom prst="rect">
            <a:avLst/>
          </a:prstGeom>
          <a:solidFill>
            <a:srgbClr val="3EB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517176" y="266207"/>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800" kern="0" noProof="0" dirty="0">
                <a:solidFill>
                  <a:srgbClr val="3EB099"/>
                </a:solidFill>
                <a:latin typeface="Arial" panose="020B0604020202020204" pitchFamily="34" charset="0"/>
                <a:ea typeface="微软雅黑" charset="0"/>
                <a:cs typeface="Arial" panose="020B0604020202020204" pitchFamily="34" charset="0"/>
                <a:sym typeface="+mn-ea"/>
              </a:rPr>
              <a:t>Author Team</a:t>
            </a:r>
            <a:endParaRPr kumimoji="0" lang="zh-CN" altLang="en-US" sz="2800" i="0" u="none" strike="noStrike" kern="0" cap="none" spc="0" normalizeH="0" baseline="0" noProof="0" dirty="0">
              <a:ln>
                <a:noFill/>
              </a:ln>
              <a:solidFill>
                <a:srgbClr val="3EB099"/>
              </a:solidFill>
              <a:effectLst/>
              <a:uLnTx/>
              <a:uFillTx/>
              <a:latin typeface="Arial" panose="020B0604020202020204" pitchFamily="34" charset="0"/>
              <a:ea typeface="微软雅黑" charset="0"/>
              <a:cs typeface="Arial" panose="020B0604020202020204" pitchFamily="34" charset="0"/>
              <a:sym typeface="+mn-ea"/>
            </a:endParaRPr>
          </a:p>
        </p:txBody>
      </p:sp>
      <p:sp>
        <p:nvSpPr>
          <p:cNvPr id="15" name="文本框 14"/>
          <p:cNvSpPr txBox="1"/>
          <p:nvPr/>
        </p:nvSpPr>
        <p:spPr>
          <a:xfrm>
            <a:off x="5601506" y="304148"/>
            <a:ext cx="698500" cy="64452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600" noProof="0" dirty="0">
                <a:ln>
                  <a:noFill/>
                </a:ln>
                <a:solidFill>
                  <a:srgbClr val="3EB099"/>
                </a:solidFill>
                <a:uLnTx/>
                <a:uFillTx/>
                <a:latin typeface="Impact" pitchFamily="34" charset="0"/>
                <a:ea typeface="方正舒体" pitchFamily="2" charset="-122"/>
                <a:sym typeface="+mn-ea"/>
              </a:rPr>
              <a:t>01</a:t>
            </a:r>
            <a:endParaRPr lang="en-US" altLang="zh-CN" sz="3600" b="1" noProof="0" dirty="0">
              <a:ln>
                <a:noFill/>
              </a:ln>
              <a:solidFill>
                <a:srgbClr val="3EB099"/>
              </a:solidFill>
              <a:uLnTx/>
              <a:uFillTx/>
              <a:latin typeface="Impact" pitchFamily="34" charset="0"/>
              <a:ea typeface="方正舒体" pitchFamily="2" charset="-122"/>
              <a:sym typeface="+mn-ea"/>
            </a:endParaRPr>
          </a:p>
        </p:txBody>
      </p:sp>
      <p:sp>
        <p:nvSpPr>
          <p:cNvPr id="18" name="文本框 17"/>
          <p:cNvSpPr txBox="1"/>
          <p:nvPr/>
        </p:nvSpPr>
        <p:spPr>
          <a:xfrm>
            <a:off x="5551976" y="1218548"/>
            <a:ext cx="795655" cy="64452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600" noProof="0" dirty="0">
                <a:ln>
                  <a:noFill/>
                </a:ln>
                <a:solidFill>
                  <a:schemeClr val="bg1"/>
                </a:solidFill>
                <a:uLnTx/>
                <a:uFillTx/>
                <a:latin typeface="Impact" pitchFamily="34" charset="0"/>
                <a:ea typeface="方正舒体" pitchFamily="2" charset="-122"/>
                <a:sym typeface="+mn-ea"/>
              </a:rPr>
              <a:t>02</a:t>
            </a:r>
            <a:endParaRPr lang="en-US" altLang="zh-CN" sz="3600" b="1" noProof="0" dirty="0">
              <a:ln>
                <a:noFill/>
              </a:ln>
              <a:solidFill>
                <a:schemeClr val="bg1"/>
              </a:solidFill>
              <a:uLnTx/>
              <a:uFillTx/>
              <a:latin typeface="Impact" pitchFamily="34" charset="0"/>
              <a:ea typeface="方正舒体" pitchFamily="2" charset="-122"/>
              <a:sym typeface="+mn-ea"/>
            </a:endParaRPr>
          </a:p>
        </p:txBody>
      </p:sp>
      <p:sp>
        <p:nvSpPr>
          <p:cNvPr id="19" name="文本框 18"/>
          <p:cNvSpPr txBox="1"/>
          <p:nvPr/>
        </p:nvSpPr>
        <p:spPr>
          <a:xfrm>
            <a:off x="6517176" y="1169168"/>
            <a:ext cx="51725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800"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Introduction &amp; Contribution</a:t>
            </a:r>
            <a:endParaRPr kumimoji="0" lang="zh-CN" altLang="en-US" sz="2800" i="0" u="none" strike="noStrike" kern="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4" name="文本框 3"/>
          <p:cNvSpPr txBox="1"/>
          <p:nvPr/>
        </p:nvSpPr>
        <p:spPr>
          <a:xfrm>
            <a:off x="5551976" y="2894402"/>
            <a:ext cx="795655" cy="644525"/>
          </a:xfrm>
          <a:prstGeom prst="rect">
            <a:avLst/>
          </a:prstGeom>
          <a:noFill/>
        </p:spPr>
        <p:txBody>
          <a:bodyPr wrap="square" rtlCol="0">
            <a:spAutoFit/>
          </a:bodyPr>
          <a:lstStyle/>
          <a:p>
            <a:pPr algn="ctr">
              <a:defRPr/>
            </a:pPr>
            <a:r>
              <a:rPr lang="en-US" altLang="zh-CN" sz="3600" dirty="0">
                <a:solidFill>
                  <a:schemeClr val="bg1"/>
                </a:solidFill>
                <a:latin typeface="Impact" pitchFamily="34" charset="0"/>
                <a:ea typeface="方正舒体" pitchFamily="2" charset="-122"/>
                <a:sym typeface="+mn-ea"/>
              </a:rPr>
              <a:t>04</a:t>
            </a:r>
          </a:p>
        </p:txBody>
      </p:sp>
      <p:sp>
        <p:nvSpPr>
          <p:cNvPr id="21" name="文本框 20"/>
          <p:cNvSpPr txBox="1"/>
          <p:nvPr/>
        </p:nvSpPr>
        <p:spPr>
          <a:xfrm>
            <a:off x="6517176" y="2825187"/>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800" kern="0" dirty="0">
                <a:solidFill>
                  <a:schemeClr val="bg1"/>
                </a:solidFill>
                <a:latin typeface="微软雅黑" panose="020B0503020204020204" pitchFamily="34" charset="-122"/>
                <a:ea typeface="微软雅黑" panose="020B0503020204020204" pitchFamily="34" charset="-122"/>
                <a:sym typeface="+mn-ea"/>
              </a:rPr>
              <a:t>Approach</a:t>
            </a:r>
            <a:endParaRPr lang="zh-CN" altLang="en-US" sz="2800" kern="0" dirty="0">
              <a:solidFill>
                <a:schemeClr val="bg1"/>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5553881" y="3654339"/>
            <a:ext cx="746125" cy="646331"/>
          </a:xfrm>
          <a:prstGeom prst="rect">
            <a:avLst/>
          </a:prstGeom>
          <a:noFill/>
        </p:spPr>
        <p:txBody>
          <a:bodyPr wrap="square" rtlCol="0">
            <a:spAutoFit/>
          </a:bodyPr>
          <a:lstStyle/>
          <a:p>
            <a:pPr algn="ctr">
              <a:defRPr/>
            </a:pPr>
            <a:r>
              <a:rPr lang="en-US" altLang="zh-CN" sz="3600" dirty="0">
                <a:solidFill>
                  <a:srgbClr val="3EB099"/>
                </a:solidFill>
                <a:latin typeface="Impact" pitchFamily="34" charset="0"/>
                <a:ea typeface="方正舒体" pitchFamily="2" charset="-122"/>
                <a:sym typeface="+mn-ea"/>
              </a:rPr>
              <a:t>05</a:t>
            </a:r>
          </a:p>
        </p:txBody>
      </p:sp>
      <p:sp>
        <p:nvSpPr>
          <p:cNvPr id="24" name="文本框 23"/>
          <p:cNvSpPr txBox="1"/>
          <p:nvPr/>
        </p:nvSpPr>
        <p:spPr>
          <a:xfrm>
            <a:off x="6517176" y="3732284"/>
            <a:ext cx="3221990" cy="713740"/>
          </a:xfrm>
          <a:prstGeom prst="rect">
            <a:avLst/>
          </a:prstGeom>
          <a:noFill/>
        </p:spPr>
        <p:txBody>
          <a:bodyPr anchor="ctr"/>
          <a:lstStyle/>
          <a:p>
            <a:pPr fontAlgn="t">
              <a:defRPr/>
            </a:pPr>
            <a:r>
              <a:rPr lang="en-US" altLang="zh-CN" sz="2800" kern="0" dirty="0">
                <a:solidFill>
                  <a:srgbClr val="3EB099"/>
                </a:solidFill>
                <a:latin typeface="Arial" panose="020B0604020202020204" pitchFamily="34" charset="0"/>
                <a:ea typeface="微软雅黑" panose="020B0503020204020204" pitchFamily="34" charset="-122"/>
                <a:cs typeface="Arial" panose="020B0604020202020204" pitchFamily="34" charset="0"/>
                <a:sym typeface="+mn-ea"/>
              </a:rPr>
              <a:t>Implementation</a:t>
            </a:r>
            <a:endParaRPr lang="zh-CN" altLang="en-US" sz="2800" kern="0" dirty="0">
              <a:solidFill>
                <a:srgbClr val="3EB099"/>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29" name="文本框 28"/>
          <p:cNvSpPr txBox="1"/>
          <p:nvPr/>
        </p:nvSpPr>
        <p:spPr>
          <a:xfrm>
            <a:off x="1934211" y="2963988"/>
            <a:ext cx="31756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ea typeface="微软雅黑" charset="0"/>
                <a:cs typeface="Arial" panose="020B0604020202020204" pitchFamily="34" charset="0"/>
                <a:sym typeface="+mn-ea"/>
              </a:rPr>
              <a:t>CONTENTS</a:t>
            </a:r>
          </a:p>
        </p:txBody>
      </p:sp>
      <p:grpSp>
        <p:nvGrpSpPr>
          <p:cNvPr id="9" name="组合 8"/>
          <p:cNvGrpSpPr/>
          <p:nvPr/>
        </p:nvGrpSpPr>
        <p:grpSpPr>
          <a:xfrm rot="1440000">
            <a:off x="276225" y="-420370"/>
            <a:ext cx="1610360" cy="1610360"/>
            <a:chOff x="-59" y="18"/>
            <a:chExt cx="2536" cy="2536"/>
          </a:xfrm>
        </p:grpSpPr>
        <p:sp>
          <p:nvSpPr>
            <p:cNvPr id="6" name="直角三角形 5"/>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rot="1440000" flipV="1">
            <a:off x="2211705" y="525145"/>
            <a:ext cx="482600" cy="482600"/>
            <a:chOff x="-59" y="18"/>
            <a:chExt cx="2536" cy="2536"/>
          </a:xfrm>
        </p:grpSpPr>
        <p:sp>
          <p:nvSpPr>
            <p:cNvPr id="12" name="直角三角形 11"/>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a:extLst>
              <a:ext uri="{FF2B5EF4-FFF2-40B4-BE49-F238E27FC236}">
                <a16:creationId xmlns:a16="http://schemas.microsoft.com/office/drawing/2014/main" id="{812C3E21-752D-44F9-B0B7-52FF6B6E910D}"/>
              </a:ext>
            </a:extLst>
          </p:cNvPr>
          <p:cNvSpPr txBox="1"/>
          <p:nvPr/>
        </p:nvSpPr>
        <p:spPr>
          <a:xfrm>
            <a:off x="5553881" y="4487505"/>
            <a:ext cx="746125" cy="646331"/>
          </a:xfrm>
          <a:prstGeom prst="rect">
            <a:avLst/>
          </a:prstGeom>
          <a:noFill/>
        </p:spPr>
        <p:txBody>
          <a:bodyPr wrap="square" rtlCol="0">
            <a:spAutoFit/>
          </a:bodyPr>
          <a:lstStyle/>
          <a:p>
            <a:pPr marR="0" lvl="0" algn="ctr">
              <a:spcBef>
                <a:spcPts val="0"/>
              </a:spcBef>
              <a:spcAft>
                <a:spcPts val="0"/>
              </a:spcAft>
              <a:buClrTx/>
              <a:buSzTx/>
              <a:buFontTx/>
              <a:buNone/>
              <a:defRPr/>
            </a:pPr>
            <a:r>
              <a:rPr lang="en-US" altLang="zh-CN" sz="3600" dirty="0">
                <a:solidFill>
                  <a:schemeClr val="bg1"/>
                </a:solidFill>
                <a:latin typeface="Impact" pitchFamily="34" charset="0"/>
                <a:ea typeface="方正舒体" pitchFamily="2" charset="-122"/>
                <a:sym typeface="+mn-ea"/>
              </a:rPr>
              <a:t>06</a:t>
            </a:r>
          </a:p>
        </p:txBody>
      </p:sp>
      <p:sp>
        <p:nvSpPr>
          <p:cNvPr id="25" name="文本框 24">
            <a:extLst>
              <a:ext uri="{FF2B5EF4-FFF2-40B4-BE49-F238E27FC236}">
                <a16:creationId xmlns:a16="http://schemas.microsoft.com/office/drawing/2014/main" id="{568F072F-29BB-4867-8032-66D59290515E}"/>
              </a:ext>
            </a:extLst>
          </p:cNvPr>
          <p:cNvSpPr txBox="1"/>
          <p:nvPr/>
        </p:nvSpPr>
        <p:spPr>
          <a:xfrm>
            <a:off x="6517175" y="4395665"/>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800" kern="0" dirty="0">
                <a:solidFill>
                  <a:schemeClr val="bg1"/>
                </a:solidFill>
                <a:latin typeface="微软雅黑" panose="020B0503020204020204" pitchFamily="34" charset="-122"/>
                <a:ea typeface="微软雅黑" panose="020B0503020204020204" pitchFamily="34" charset="-122"/>
                <a:sym typeface="+mn-ea"/>
              </a:rPr>
              <a:t>Evaluation</a:t>
            </a:r>
            <a:endParaRPr lang="zh-CN" altLang="en-US" sz="2800" kern="0" dirty="0">
              <a:solidFill>
                <a:schemeClr val="bg1"/>
              </a:solidFill>
              <a:latin typeface="微软雅黑" panose="020B0503020204020204" pitchFamily="34" charset="-122"/>
              <a:ea typeface="微软雅黑" panose="020B0503020204020204" pitchFamily="34" charset="-122"/>
              <a:sym typeface="+mn-ea"/>
            </a:endParaRPr>
          </a:p>
        </p:txBody>
      </p:sp>
      <p:sp>
        <p:nvSpPr>
          <p:cNvPr id="26" name="文本框 25">
            <a:extLst>
              <a:ext uri="{FF2B5EF4-FFF2-40B4-BE49-F238E27FC236}">
                <a16:creationId xmlns:a16="http://schemas.microsoft.com/office/drawing/2014/main" id="{5F282408-D077-46FA-BFB0-D34571B3219A}"/>
              </a:ext>
            </a:extLst>
          </p:cNvPr>
          <p:cNvSpPr txBox="1"/>
          <p:nvPr/>
        </p:nvSpPr>
        <p:spPr>
          <a:xfrm>
            <a:off x="5551976" y="5340992"/>
            <a:ext cx="709930" cy="646331"/>
          </a:xfrm>
          <a:prstGeom prst="rect">
            <a:avLst/>
          </a:prstGeom>
          <a:noFill/>
        </p:spPr>
        <p:txBody>
          <a:bodyPr wrap="square" rtlCol="0">
            <a:spAutoFit/>
          </a:bodyPr>
          <a:lstStyle/>
          <a:p>
            <a:pPr marR="0" lvl="0" algn="ctr">
              <a:spcBef>
                <a:spcPts val="0"/>
              </a:spcBef>
              <a:spcAft>
                <a:spcPts val="0"/>
              </a:spcAft>
              <a:buClrTx/>
              <a:buSzTx/>
              <a:buFontTx/>
              <a:buNone/>
              <a:defRPr/>
            </a:pPr>
            <a:r>
              <a:rPr lang="en-US" altLang="zh-CN" sz="3600" dirty="0">
                <a:solidFill>
                  <a:srgbClr val="3EB099"/>
                </a:solidFill>
                <a:latin typeface="Impact" pitchFamily="34" charset="0"/>
                <a:ea typeface="方正舒体" pitchFamily="2" charset="-122"/>
                <a:sym typeface="+mn-ea"/>
              </a:rPr>
              <a:t>07</a:t>
            </a:r>
          </a:p>
        </p:txBody>
      </p:sp>
      <p:sp>
        <p:nvSpPr>
          <p:cNvPr id="27" name="文本框 26">
            <a:extLst>
              <a:ext uri="{FF2B5EF4-FFF2-40B4-BE49-F238E27FC236}">
                <a16:creationId xmlns:a16="http://schemas.microsoft.com/office/drawing/2014/main" id="{A8EE79AA-8D9E-4FEC-BE31-44D62509F346}"/>
              </a:ext>
            </a:extLst>
          </p:cNvPr>
          <p:cNvSpPr txBox="1"/>
          <p:nvPr/>
        </p:nvSpPr>
        <p:spPr>
          <a:xfrm>
            <a:off x="6517175" y="5302762"/>
            <a:ext cx="5397612" cy="713740"/>
          </a:xfrm>
          <a:prstGeom prst="rect">
            <a:avLst/>
          </a:prstGeom>
          <a:noFill/>
        </p:spPr>
        <p:txBody>
          <a:bodyPr anchor="ctr"/>
          <a:lstStyle/>
          <a:p>
            <a:pPr marR="0" lvl="0" indent="0" fontAlgn="t">
              <a:spcBef>
                <a:spcPts val="0"/>
              </a:spcBef>
              <a:spcAft>
                <a:spcPts val="0"/>
              </a:spcAft>
              <a:buClrTx/>
              <a:buSzTx/>
              <a:buFontTx/>
              <a:buNone/>
              <a:defRPr/>
            </a:pPr>
            <a:r>
              <a:rPr lang="en-US" altLang="zh-CN" sz="2800" kern="0" dirty="0">
                <a:solidFill>
                  <a:srgbClr val="3EB099"/>
                </a:solidFill>
                <a:latin typeface="Arial" panose="020B0604020202020204" pitchFamily="34" charset="0"/>
                <a:ea typeface="微软雅黑" panose="020B0503020204020204" pitchFamily="34" charset="-122"/>
                <a:cs typeface="Arial" panose="020B0604020202020204" pitchFamily="34" charset="0"/>
                <a:sym typeface="+mn-ea"/>
              </a:rPr>
              <a:t>Discussion &amp; Conclusion</a:t>
            </a:r>
            <a:endParaRPr lang="zh-CN" altLang="en-US" sz="2800" kern="0" dirty="0">
              <a:solidFill>
                <a:srgbClr val="3EB099"/>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28" name="文本框 27">
            <a:extLst>
              <a:ext uri="{FF2B5EF4-FFF2-40B4-BE49-F238E27FC236}">
                <a16:creationId xmlns:a16="http://schemas.microsoft.com/office/drawing/2014/main" id="{44E0C125-84F0-4FAE-89C7-92BF09C671B0}"/>
              </a:ext>
            </a:extLst>
          </p:cNvPr>
          <p:cNvSpPr txBox="1"/>
          <p:nvPr/>
        </p:nvSpPr>
        <p:spPr>
          <a:xfrm>
            <a:off x="5601506" y="2055043"/>
            <a:ext cx="746125" cy="646331"/>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600" dirty="0">
                <a:solidFill>
                  <a:srgbClr val="3EB099"/>
                </a:solidFill>
                <a:latin typeface="Impact" pitchFamily="34" charset="0"/>
                <a:ea typeface="方正舒体" pitchFamily="2" charset="-122"/>
                <a:sym typeface="+mn-ea"/>
              </a:rPr>
              <a:t>03</a:t>
            </a:r>
          </a:p>
        </p:txBody>
      </p:sp>
      <p:sp>
        <p:nvSpPr>
          <p:cNvPr id="30" name="文本框 29">
            <a:extLst>
              <a:ext uri="{FF2B5EF4-FFF2-40B4-BE49-F238E27FC236}">
                <a16:creationId xmlns:a16="http://schemas.microsoft.com/office/drawing/2014/main" id="{48C111C5-42A3-4B2D-B877-546C837C2104}"/>
              </a:ext>
            </a:extLst>
          </p:cNvPr>
          <p:cNvSpPr txBox="1"/>
          <p:nvPr/>
        </p:nvSpPr>
        <p:spPr>
          <a:xfrm>
            <a:off x="6517175" y="2029771"/>
            <a:ext cx="4865199"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800" kern="0" dirty="0">
                <a:solidFill>
                  <a:srgbClr val="3EB099"/>
                </a:solidFill>
                <a:latin typeface="Arial" panose="020B0604020202020204" pitchFamily="34" charset="0"/>
                <a:ea typeface="微软雅黑" panose="020B0503020204020204" pitchFamily="34" charset="-122"/>
                <a:cs typeface="Arial" panose="020B0604020202020204" pitchFamily="34" charset="0"/>
                <a:sym typeface="+mn-ea"/>
              </a:rPr>
              <a:t>Motivation &amp; Challenge</a:t>
            </a:r>
            <a:endParaRPr lang="zh-CN" altLang="en-US" sz="2800" kern="0" dirty="0">
              <a:solidFill>
                <a:srgbClr val="3EB099"/>
              </a:solidFill>
              <a:latin typeface="Arial" panose="020B0604020202020204" pitchFamily="34" charset="0"/>
              <a:ea typeface="微软雅黑" panose="020B0503020204020204" pitchFamily="34" charset="-122"/>
              <a:cs typeface="Arial" panose="020B0604020202020204" pitchFamily="34" charset="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54292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Extracting Semantic via Sampling</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1761741" y="4257136"/>
            <a:ext cx="10022840" cy="1754326"/>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生成随机和具体的值，将其用作每个基本块的公式的输入</a:t>
            </a:r>
            <a:endParaRPr lang="en-US" altLang="zh-CN"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观察公式的输出。这种逐点评估捕获了所执行计算的语义</a:t>
            </a:r>
            <a:endParaRPr lang="zh-CN" altLang="da-DK"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10" name="文本框 9">
            <a:extLst>
              <a:ext uri="{FF2B5EF4-FFF2-40B4-BE49-F238E27FC236}">
                <a16:creationId xmlns:a16="http://schemas.microsoft.com/office/drawing/2014/main" id="{42DA5172-9727-4B3A-B3E2-E8656D9F8BB3}"/>
              </a:ext>
            </a:extLst>
          </p:cNvPr>
          <p:cNvSpPr txBox="1"/>
          <p:nvPr/>
        </p:nvSpPr>
        <p:spPr>
          <a:xfrm>
            <a:off x="961127" y="1181667"/>
            <a:ext cx="10269746" cy="1938992"/>
          </a:xfrm>
          <a:prstGeom prst="rect">
            <a:avLst/>
          </a:prstGeom>
          <a:noFill/>
        </p:spPr>
        <p:txBody>
          <a:bodyPr wrap="squar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将基本块的每个输出变量的计算步骤累积了起来，这样就可以对于每个寄存器和输出内存地址精确的</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assignment formulas</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，为了从具体的跳转地址中进行抽象，定义继承基本块通过函数符号名或者基本块的编号来进行跳转。在为每个基本块提取出</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formulas</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后，需要使用定理证明来对</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assignment formulas</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进行简化来标准化。因此将这些</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RISC-like</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的指令累积起来，然后映射到定理证明器的结构，定理证明器返回</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S-</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表达式。为此，采用了</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sampling</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的方法来提取程序的语义信息。</a:t>
            </a:r>
          </a:p>
        </p:txBody>
      </p:sp>
    </p:spTree>
    <p:extLst>
      <p:ext uri="{BB962C8B-B14F-4D97-AF65-F5344CB8AC3E}">
        <p14:creationId xmlns:p14="http://schemas.microsoft.com/office/powerpoint/2010/main" val="6768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4" end="4"/>
                                            </p:txEl>
                                          </p:spTgt>
                                        </p:tgtEl>
                                        <p:attrNameLst>
                                          <p:attrName>style.visibility</p:attrName>
                                        </p:attrNameLst>
                                      </p:cBhvr>
                                      <p:to>
                                        <p:strVal val="visible"/>
                                      </p:to>
                                    </p:set>
                                    <p:animEffect transition="in" filter="fade">
                                      <p:cBhvr>
                                        <p:cTn id="14" dur="1000"/>
                                        <p:tgtEl>
                                          <p:spTgt spid="7">
                                            <p:txEl>
                                              <p:pRg st="4" end="4"/>
                                            </p:txEl>
                                          </p:spTgt>
                                        </p:tgtEl>
                                      </p:cBhvr>
                                    </p:animEffect>
                                    <p:anim calcmode="lin" valueType="num">
                                      <p:cBhvr>
                                        <p:cTn id="1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60642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Similarity Metric via Semantic Hashes</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918210" y="1552076"/>
            <a:ext cx="10022840" cy="3753848"/>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200000"/>
              </a:lnSpc>
              <a:buFont typeface="Wingdings" panose="05000000000000000000" pitchFamily="2" charset="2"/>
              <a:buChar char="Ø"/>
            </a:pP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I/O</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对数量太大，不利于大规模比较计算相似度。使用 </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MinHash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算法，一种快速估算</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Jaccard</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系数的方法</a:t>
            </a:r>
            <a:endParaRPr lang="en-US" altLang="zh-CN"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just">
              <a:buFont typeface="Wingdings" panose="05000000000000000000" pitchFamily="2" charset="2"/>
              <a:buChar char="Ø"/>
            </a:pP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algn="just"/>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just">
              <a:lnSpc>
                <a:spcPct val="200000"/>
              </a:lnSpc>
              <a:buFont typeface="Wingdings" panose="05000000000000000000" pitchFamily="2" charset="2"/>
              <a:buChar char="Ø"/>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MinHash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通过合并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I/O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对来计算基本块上的语义</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Hash</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现在比较两个基本块只需要比较它们的语义哈希而不是比较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I/O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对的集合，这显着降低了衡量两个基本块相似度所需的复杂性</a:t>
            </a:r>
            <a:endParaRPr lang="zh-CN" altLang="da-DK"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Tree>
    <p:extLst>
      <p:ext uri="{BB962C8B-B14F-4D97-AF65-F5344CB8AC3E}">
        <p14:creationId xmlns:p14="http://schemas.microsoft.com/office/powerpoint/2010/main" val="261057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animEffect transition="in" filter="wipe(down)">
                                      <p:cBhvr>
                                        <p:cTn id="14"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52895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Comparing Larger Binary Structures</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893241" y="2741923"/>
            <a:ext cx="10231120" cy="3847207"/>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从错误签名中选择一个基本块，并将其与相关程序中的所有基本块进行比较</a:t>
            </a:r>
            <a:endParaRPr lang="en-US" altLang="zh-CN"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just">
              <a:buFont typeface="Wingdings" panose="05000000000000000000" pitchFamily="2" charset="2"/>
              <a:buChar char="Ø"/>
            </a:pP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algn="just"/>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just">
              <a:lnSpc>
                <a:spcPct val="200000"/>
              </a:lnSpc>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使用了一种称为最佳命中扩展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(BHB)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的算法，该算法沿错误签名和目标程序中的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CFG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扩展初始候选匹配。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BHB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以贪婪但局部最优的方式运行，直到匹配跨越整个签名</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just">
              <a:buFont typeface="Wingdings" panose="05000000000000000000" pitchFamily="2" charset="2"/>
              <a:buChar char="Ø"/>
            </a:pPr>
            <a:endParaRPr lang="en-US" altLang="zh-CN"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algn="just"/>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just">
              <a:buFont typeface="Wingdings" panose="05000000000000000000" pitchFamily="2" charset="2"/>
              <a:buChar char="Ø"/>
            </a:pPr>
            <a:endParaRPr lang="en-US" altLang="zh-CN"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just">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对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bug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签名中的所有基本块重复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BHB</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，从而生成按与签名的相似性排序的函数列表</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zh-CN" altLang="da-DK"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8" name="文本框 7">
            <a:extLst>
              <a:ext uri="{FF2B5EF4-FFF2-40B4-BE49-F238E27FC236}">
                <a16:creationId xmlns:a16="http://schemas.microsoft.com/office/drawing/2014/main" id="{B56674FB-7ADD-4D51-B4AD-37F24C00CBA4}"/>
              </a:ext>
            </a:extLst>
          </p:cNvPr>
          <p:cNvSpPr txBox="1"/>
          <p:nvPr/>
        </p:nvSpPr>
        <p:spPr>
          <a:xfrm>
            <a:off x="893241" y="1196881"/>
            <a:ext cx="7949241" cy="400110"/>
          </a:xfrm>
          <a:prstGeom prst="rect">
            <a:avLst/>
          </a:prstGeom>
          <a:noFill/>
        </p:spPr>
        <p:txBody>
          <a:bodyPr wrap="squar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错误签名通常由多个基本块组成，并根据 </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CFG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捕获代码结构</a:t>
            </a:r>
          </a:p>
        </p:txBody>
      </p:sp>
    </p:spTree>
    <p:extLst>
      <p:ext uri="{BB962C8B-B14F-4D97-AF65-F5344CB8AC3E}">
        <p14:creationId xmlns:p14="http://schemas.microsoft.com/office/powerpoint/2010/main" val="124287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animEffect transition="in" filter="fade">
                                      <p:cBhvr>
                                        <p:cTn id="14" dur="1000"/>
                                        <p:tgtEl>
                                          <p:spTgt spid="7">
                                            <p:txEl>
                                              <p:pRg st="3" end="3"/>
                                            </p:txEl>
                                          </p:spTgt>
                                        </p:tgtEl>
                                      </p:cBhvr>
                                    </p:animEffect>
                                    <p:anim calcmode="lin" valueType="num">
                                      <p:cBhvr>
                                        <p:cTn id="1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animEffect transition="in" filter="fade">
                                      <p:cBhvr>
                                        <p:cTn id="21" dur="1000"/>
                                        <p:tgtEl>
                                          <p:spTgt spid="7">
                                            <p:txEl>
                                              <p:pRg st="7" end="7"/>
                                            </p:txEl>
                                          </p:spTgt>
                                        </p:tgtEl>
                                      </p:cBhvr>
                                    </p:animEffect>
                                    <p:anim calcmode="lin" valueType="num">
                                      <p:cBhvr>
                                        <p:cTn id="22"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786290" y="2237007"/>
            <a:ext cx="5962650" cy="1191993"/>
          </a:xfrm>
          <a:prstGeom prst="rect">
            <a:avLst/>
          </a:prstGeom>
          <a:noFill/>
        </p:spPr>
        <p:txBody>
          <a:bodyPr wrap="square" rtlCol="0">
            <a:spAutoFit/>
          </a:bodyPr>
          <a:lstStyle/>
          <a:p>
            <a:pPr algn="l">
              <a:lnSpc>
                <a:spcPct val="150000"/>
              </a:lnSpc>
            </a:pPr>
            <a:r>
              <a:rPr lang="en-US" altLang="zh-CN" sz="5400" b="1" dirty="0">
                <a:solidFill>
                  <a:srgbClr val="3EB099"/>
                </a:solidFill>
                <a:latin typeface="微软雅黑" charset="0"/>
                <a:ea typeface="微软雅黑" charset="0"/>
                <a:sym typeface="+mn-ea"/>
              </a:rPr>
              <a:t>Implementation</a:t>
            </a:r>
            <a:endParaRPr lang="zh-CN" altLang="en-US" sz="5400" b="1" dirty="0">
              <a:solidFill>
                <a:srgbClr val="3EB099"/>
              </a:solidFill>
              <a:latin typeface="微软雅黑" charset="0"/>
              <a:ea typeface="微软雅黑" charset="0"/>
              <a:sym typeface="+mn-ea"/>
            </a:endParaRPr>
          </a:p>
        </p:txBody>
      </p:sp>
      <p:sp>
        <p:nvSpPr>
          <p:cNvPr id="11" name="文本框 10"/>
          <p:cNvSpPr txBox="1"/>
          <p:nvPr/>
        </p:nvSpPr>
        <p:spPr>
          <a:xfrm>
            <a:off x="2152945" y="1372235"/>
            <a:ext cx="2633345" cy="2389308"/>
          </a:xfrm>
          <a:prstGeom prst="rect">
            <a:avLst/>
          </a:prstGeom>
          <a:noFill/>
        </p:spPr>
        <p:txBody>
          <a:bodyPr wrap="square" rtlCol="0">
            <a:spAutoFit/>
          </a:bodyPr>
          <a:lstStyle/>
          <a:p>
            <a:pPr algn="ctr">
              <a:lnSpc>
                <a:spcPct val="150000"/>
              </a:lnSpc>
            </a:pPr>
            <a:r>
              <a:rPr lang="en-US" altLang="zh-CN" sz="11500" noProof="0" dirty="0">
                <a:ln>
                  <a:noFill/>
                </a:ln>
                <a:solidFill>
                  <a:schemeClr val="bg1"/>
                </a:solidFill>
                <a:effectLst>
                  <a:reflection blurRad="6350" stA="50000" endA="300" endPos="50000" dist="29997" dir="5400000" sy="-100000" algn="bl" rotWithShape="0"/>
                </a:effectLst>
                <a:uLnTx/>
                <a:uFillTx/>
                <a:latin typeface="Impact" pitchFamily="34" charset="0"/>
                <a:ea typeface="方正舒体" pitchFamily="2" charset="-122"/>
                <a:sym typeface="+mn-ea"/>
              </a:rPr>
              <a:t>05</a:t>
            </a:r>
            <a:endParaRPr lang="en-US" altLang="zh-CN" sz="11500" b="1" noProof="0" dirty="0">
              <a:ln>
                <a:noFill/>
              </a:ln>
              <a:solidFill>
                <a:schemeClr val="bg1"/>
              </a:solidFill>
              <a:effectLst>
                <a:reflection blurRad="6350" stA="50000" endA="300" endPos="50000" dist="29997" dir="5400000" sy="-100000" algn="bl" rotWithShape="0"/>
              </a:effectLst>
              <a:uLnTx/>
              <a:uFillTx/>
              <a:latin typeface="Impact" pitchFamily="34" charset="0"/>
              <a:ea typeface="方正舒体" pitchFamily="2" charset="-122"/>
              <a:sym typeface="+mn-ea"/>
            </a:endParaRPr>
          </a:p>
        </p:txBody>
      </p:sp>
      <p:sp>
        <p:nvSpPr>
          <p:cNvPr id="7" name="矩形 6"/>
          <p:cNvSpPr/>
          <p:nvPr/>
        </p:nvSpPr>
        <p:spPr>
          <a:xfrm>
            <a:off x="-38100" y="6486525"/>
            <a:ext cx="12301220" cy="366395"/>
          </a:xfrm>
          <a:prstGeom prst="rect">
            <a:avLst/>
          </a:prstGeom>
          <a:solidFill>
            <a:srgbClr val="3EB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8354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5429250" cy="741680"/>
          </a:xfrm>
          <a:prstGeom prst="rect">
            <a:avLst/>
          </a:prstGeom>
          <a:noFill/>
        </p:spPr>
        <p:txBody>
          <a:bodyPr anchor="ctr"/>
          <a:lstStyle/>
          <a:p>
            <a:pPr lvl="0" fontAlgn="t">
              <a:defRPr/>
            </a:pPr>
            <a:r>
              <a:rPr lang="en-US" altLang="zh-CN" sz="2000" b="1" kern="0" dirty="0">
                <a:solidFill>
                  <a:srgbClr val="3EB099"/>
                </a:solidFill>
                <a:latin typeface="微软雅黑" charset="0"/>
                <a:ea typeface="微软雅黑" charset="0"/>
                <a:sym typeface="+mn-ea"/>
              </a:rPr>
              <a:t>Common Ground: The IR Stage</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2169160" y="1606206"/>
            <a:ext cx="10022840" cy="4216539"/>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CPU</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架构：</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ARM</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x86</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MIPS</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反编译：</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IDA Pro---</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从二进制文件中提取反汇编和控制流图</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IR</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：使用了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VEX-IR</a:t>
            </a:r>
          </a:p>
          <a:p>
            <a:pPr marL="342900" indent="-342900">
              <a:buFont typeface="Wingdings" panose="05000000000000000000" pitchFamily="2" charset="2"/>
              <a:buChar char="Ø"/>
            </a:pPr>
            <a:endParaRPr lang="en-US" altLang="zh-CN"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自动化：利用</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pyvex</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，使用它的</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API</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来静态处理</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IR</a:t>
            </a:r>
          </a:p>
          <a:p>
            <a:pPr marL="342900" indent="-342900">
              <a:buFont typeface="Wingdings" panose="05000000000000000000" pitchFamily="2" charset="2"/>
              <a:buChar char="Ø"/>
            </a:pPr>
            <a:endParaRPr lang="en-US" altLang="zh-CN"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使用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Z3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定理证明器来简化和规范化表达式</a:t>
            </a:r>
            <a:endParaRPr lang="zh-CN" altLang="da-DK"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Tree>
    <p:extLst>
      <p:ext uri="{BB962C8B-B14F-4D97-AF65-F5344CB8AC3E}">
        <p14:creationId xmlns:p14="http://schemas.microsoft.com/office/powerpoint/2010/main" val="186059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animEffect transition="in" filter="fade">
                                      <p:cBhvr>
                                        <p:cTn id="14" dur="1000"/>
                                        <p:tgtEl>
                                          <p:spTgt spid="7">
                                            <p:txEl>
                                              <p:pRg st="3" end="3"/>
                                            </p:txEl>
                                          </p:spTgt>
                                        </p:tgtEl>
                                      </p:cBhvr>
                                    </p:animEffect>
                                    <p:anim calcmode="lin" valueType="num">
                                      <p:cBhvr>
                                        <p:cTn id="1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animEffect transition="in" filter="fade">
                                      <p:cBhvr>
                                        <p:cTn id="21" dur="1000"/>
                                        <p:tgtEl>
                                          <p:spTgt spid="7">
                                            <p:txEl>
                                              <p:pRg st="6" end="6"/>
                                            </p:txEl>
                                          </p:spTgt>
                                        </p:tgtEl>
                                      </p:cBhvr>
                                    </p:animEffect>
                                    <p:anim calcmode="lin" valueType="num">
                                      <p:cBhvr>
                                        <p:cTn id="2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9" end="9"/>
                                            </p:txEl>
                                          </p:spTgt>
                                        </p:tgtEl>
                                        <p:attrNameLst>
                                          <p:attrName>style.visibility</p:attrName>
                                        </p:attrNameLst>
                                      </p:cBhvr>
                                      <p:to>
                                        <p:strVal val="visible"/>
                                      </p:to>
                                    </p:set>
                                    <p:animEffect transition="in" filter="fade">
                                      <p:cBhvr>
                                        <p:cTn id="28" dur="1000"/>
                                        <p:tgtEl>
                                          <p:spTgt spid="7">
                                            <p:txEl>
                                              <p:pRg st="9" end="9"/>
                                            </p:txEl>
                                          </p:spTgt>
                                        </p:tgtEl>
                                      </p:cBhvr>
                                    </p:animEffect>
                                    <p:anim calcmode="lin" valueType="num">
                                      <p:cBhvr>
                                        <p:cTn id="29"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animEffect transition="in" filter="fade">
                                      <p:cBhvr>
                                        <p:cTn id="35" dur="1000"/>
                                        <p:tgtEl>
                                          <p:spTgt spid="7">
                                            <p:txEl>
                                              <p:pRg st="12" end="12"/>
                                            </p:txEl>
                                          </p:spTgt>
                                        </p:tgtEl>
                                      </p:cBhvr>
                                    </p:animEffect>
                                    <p:anim calcmode="lin" valueType="num">
                                      <p:cBhvr>
                                        <p:cTn id="3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54292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Extracting Semantics: Sampling</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1410335" y="2304372"/>
            <a:ext cx="10022840" cy="2677656"/>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200000"/>
              </a:lnSpc>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使用 </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[−1000, 1000]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范围内的元素生成随机向量，并将它们用作公式的输入。避免随机输出冲突</a:t>
            </a: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采样限制为最多具有四个变量的那些公式</a:t>
            </a:r>
            <a:endParaRPr lang="zh-CN" altLang="da-DK"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Tree>
    <p:extLst>
      <p:ext uri="{BB962C8B-B14F-4D97-AF65-F5344CB8AC3E}">
        <p14:creationId xmlns:p14="http://schemas.microsoft.com/office/powerpoint/2010/main" val="356848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4" end="4"/>
                                            </p:txEl>
                                          </p:spTgt>
                                        </p:tgtEl>
                                        <p:attrNameLst>
                                          <p:attrName>style.visibility</p:attrName>
                                        </p:attrNameLst>
                                      </p:cBhvr>
                                      <p:to>
                                        <p:strVal val="visible"/>
                                      </p:to>
                                    </p:set>
                                    <p:animEffect transition="in" filter="fade">
                                      <p:cBhvr>
                                        <p:cTn id="14" dur="1000"/>
                                        <p:tgtEl>
                                          <p:spTgt spid="7">
                                            <p:txEl>
                                              <p:pRg st="4" end="4"/>
                                            </p:txEl>
                                          </p:spTgt>
                                        </p:tgtEl>
                                      </p:cBhvr>
                                    </p:animEffect>
                                    <p:anim calcmode="lin" valueType="num">
                                      <p:cBhvr>
                                        <p:cTn id="1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54292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Semantic Hash</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1416685" y="2088472"/>
            <a:ext cx="10022840" cy="2645853"/>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给每个基本块计算多个</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hash</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值</a:t>
            </a:r>
            <a:endParaRPr lang="en-US" altLang="zh-CN" sz="24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nSpc>
                <a:spcPct val="200000"/>
              </a:lnSpc>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一个基本块有多个公式，按照输入数量分组然后按照相同输入数量分组比较，最后合成整体相似度</a:t>
            </a:r>
            <a:endParaRPr lang="zh-CN" altLang="da-DK"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Tree>
    <p:extLst>
      <p:ext uri="{BB962C8B-B14F-4D97-AF65-F5344CB8AC3E}">
        <p14:creationId xmlns:p14="http://schemas.microsoft.com/office/powerpoint/2010/main" val="3765490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54292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Bug Signature Matching</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484147" y="1920030"/>
            <a:ext cx="10753806" cy="4401205"/>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200000"/>
              </a:lnSpc>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迭代 </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bug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签名的基本块，并根据它们的 </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MinHash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相似性将它们与目标程序中的每个基本块单独进行比较</a:t>
            </a: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just">
              <a:lnSpc>
                <a:spcPct val="200000"/>
              </a:lnSpc>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对于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bug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签名中的每个基本块，我们对生成的相似性进行排序，从而产生一个完整的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bug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签名匹配的初始候选者列表</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just">
              <a:lnSpc>
                <a:spcPct val="200000"/>
              </a:lnSpc>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使用</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BHB</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算法来扩展最佳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b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候选者，该算法计算两个基本块图的相似性</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just">
              <a:lnSpc>
                <a:spcPct val="150000"/>
              </a:lnSpc>
              <a:buFont typeface="Wingdings" panose="05000000000000000000" pitchFamily="2" charset="2"/>
              <a:buChar char="Ø"/>
            </a:pP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just">
              <a:lnSpc>
                <a:spcPct val="150000"/>
              </a:lnSpc>
              <a:buFont typeface="Wingdings" panose="05000000000000000000" pitchFamily="2" charset="2"/>
              <a:buChar char="Ø"/>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BHB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将整体匹配相似度计算为所有匹配对的平均相似度</a:t>
            </a:r>
            <a:endParaRPr lang="en-US" altLang="zh-CN"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zh-CN" altLang="da-DK"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8" name="文本框 7">
            <a:extLst>
              <a:ext uri="{FF2B5EF4-FFF2-40B4-BE49-F238E27FC236}">
                <a16:creationId xmlns:a16="http://schemas.microsoft.com/office/drawing/2014/main" id="{FBF96661-EE9D-417B-9A38-B3828E509556}"/>
              </a:ext>
            </a:extLst>
          </p:cNvPr>
          <p:cNvSpPr txBox="1"/>
          <p:nvPr/>
        </p:nvSpPr>
        <p:spPr>
          <a:xfrm>
            <a:off x="678655" y="1270266"/>
            <a:ext cx="10094119" cy="400110"/>
          </a:xfrm>
          <a:prstGeom prst="rect">
            <a:avLst/>
          </a:prstGeom>
          <a:noFill/>
        </p:spPr>
        <p:txBody>
          <a:bodyPr wrap="squar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给定一个 </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bug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签名和一个目标程序，在目标程序中找到与 </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bug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签名相似的代码</a:t>
            </a:r>
          </a:p>
        </p:txBody>
      </p:sp>
    </p:spTree>
    <p:extLst>
      <p:ext uri="{BB962C8B-B14F-4D97-AF65-F5344CB8AC3E}">
        <p14:creationId xmlns:p14="http://schemas.microsoft.com/office/powerpoint/2010/main" val="287569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1000"/>
                                        <p:tgtEl>
                                          <p:spTgt spid="7">
                                            <p:txEl>
                                              <p:pRg st="4" end="4"/>
                                            </p:txEl>
                                          </p:spTgt>
                                        </p:tgtEl>
                                      </p:cBhvr>
                                    </p:animEffect>
                                    <p:anim calcmode="lin" valueType="num">
                                      <p:cBhvr>
                                        <p:cTn id="2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54292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Bug Signature Matching</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1084580" y="1563334"/>
            <a:ext cx="10022840" cy="1077218"/>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给定一对起点沿着它们各自的 </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CFG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探索这些基本块的直接邻域</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endParaRPr lang="en-US" altLang="zh-CN" sz="24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8" name="文本框 7">
            <a:extLst>
              <a:ext uri="{FF2B5EF4-FFF2-40B4-BE49-F238E27FC236}">
                <a16:creationId xmlns:a16="http://schemas.microsoft.com/office/drawing/2014/main" id="{BD831179-295E-4B06-B319-1222EC8122A8}"/>
              </a:ext>
            </a:extLst>
          </p:cNvPr>
          <p:cNvSpPr txBox="1"/>
          <p:nvPr/>
        </p:nvSpPr>
        <p:spPr>
          <a:xfrm>
            <a:off x="270533" y="1179778"/>
            <a:ext cx="6100762" cy="400110"/>
          </a:xfrm>
          <a:prstGeom prst="rect">
            <a:avLst/>
          </a:prstGeom>
          <a:noFill/>
        </p:spPr>
        <p:txBody>
          <a:bodyPr wrap="square">
            <a:spAutoFit/>
          </a:bodyPr>
          <a:lstStyle/>
          <a:p>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BHB </a:t>
            </a:r>
            <a:r>
              <a:rPr lang="zh-CN"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的工作原理如下</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5" name="图片 4">
            <a:extLst>
              <a:ext uri="{FF2B5EF4-FFF2-40B4-BE49-F238E27FC236}">
                <a16:creationId xmlns:a16="http://schemas.microsoft.com/office/drawing/2014/main" id="{BFFD1CCE-9123-43F6-B828-9FE8A2D49A47}"/>
              </a:ext>
            </a:extLst>
          </p:cNvPr>
          <p:cNvPicPr>
            <a:picLocks noChangeAspect="1"/>
          </p:cNvPicPr>
          <p:nvPr/>
        </p:nvPicPr>
        <p:blipFill>
          <a:blip r:embed="rId3"/>
          <a:stretch>
            <a:fillRect/>
          </a:stretch>
        </p:blipFill>
        <p:spPr>
          <a:xfrm>
            <a:off x="662769" y="2266950"/>
            <a:ext cx="10866462" cy="4366260"/>
          </a:xfrm>
          <a:prstGeom prst="rect">
            <a:avLst/>
          </a:prstGeom>
        </p:spPr>
      </p:pic>
    </p:spTree>
    <p:extLst>
      <p:ext uri="{BB962C8B-B14F-4D97-AF65-F5344CB8AC3E}">
        <p14:creationId xmlns:p14="http://schemas.microsoft.com/office/powerpoint/2010/main" val="157816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786290" y="2237007"/>
            <a:ext cx="5962650" cy="1191993"/>
          </a:xfrm>
          <a:prstGeom prst="rect">
            <a:avLst/>
          </a:prstGeom>
          <a:noFill/>
        </p:spPr>
        <p:txBody>
          <a:bodyPr wrap="square" rtlCol="0">
            <a:spAutoFit/>
          </a:bodyPr>
          <a:lstStyle/>
          <a:p>
            <a:pPr algn="l">
              <a:lnSpc>
                <a:spcPct val="150000"/>
              </a:lnSpc>
            </a:pPr>
            <a:r>
              <a:rPr lang="en-US" altLang="zh-CN" sz="5400" b="1" dirty="0">
                <a:solidFill>
                  <a:srgbClr val="3EB099"/>
                </a:solidFill>
                <a:latin typeface="微软雅黑" charset="0"/>
                <a:ea typeface="微软雅黑" charset="0"/>
                <a:sym typeface="+mn-ea"/>
              </a:rPr>
              <a:t>Evaluation</a:t>
            </a:r>
            <a:endParaRPr lang="zh-CN" altLang="en-US" sz="5400" b="1" dirty="0">
              <a:solidFill>
                <a:srgbClr val="3EB099"/>
              </a:solidFill>
              <a:latin typeface="微软雅黑" charset="0"/>
              <a:ea typeface="微软雅黑" charset="0"/>
              <a:sym typeface="+mn-ea"/>
            </a:endParaRPr>
          </a:p>
        </p:txBody>
      </p:sp>
      <p:sp>
        <p:nvSpPr>
          <p:cNvPr id="11" name="文本框 10"/>
          <p:cNvSpPr txBox="1"/>
          <p:nvPr/>
        </p:nvSpPr>
        <p:spPr>
          <a:xfrm>
            <a:off x="2152945" y="1372235"/>
            <a:ext cx="2633345" cy="2389308"/>
          </a:xfrm>
          <a:prstGeom prst="rect">
            <a:avLst/>
          </a:prstGeom>
          <a:noFill/>
        </p:spPr>
        <p:txBody>
          <a:bodyPr wrap="square" rtlCol="0">
            <a:spAutoFit/>
          </a:bodyPr>
          <a:lstStyle/>
          <a:p>
            <a:pPr algn="ctr">
              <a:lnSpc>
                <a:spcPct val="150000"/>
              </a:lnSpc>
            </a:pPr>
            <a:r>
              <a:rPr lang="en-US" altLang="zh-CN" sz="11500" noProof="0" dirty="0">
                <a:ln>
                  <a:noFill/>
                </a:ln>
                <a:solidFill>
                  <a:schemeClr val="bg1"/>
                </a:solidFill>
                <a:effectLst>
                  <a:reflection blurRad="6350" stA="50000" endA="300" endPos="50000" dist="29997" dir="5400000" sy="-100000" algn="bl" rotWithShape="0"/>
                </a:effectLst>
                <a:uLnTx/>
                <a:uFillTx/>
                <a:latin typeface="Impact" pitchFamily="34" charset="0"/>
                <a:ea typeface="方正舒体" pitchFamily="2" charset="-122"/>
                <a:sym typeface="+mn-ea"/>
              </a:rPr>
              <a:t>06</a:t>
            </a:r>
            <a:endParaRPr lang="en-US" altLang="zh-CN" sz="11500" b="1" noProof="0" dirty="0">
              <a:ln>
                <a:noFill/>
              </a:ln>
              <a:solidFill>
                <a:schemeClr val="bg1"/>
              </a:solidFill>
              <a:effectLst>
                <a:reflection blurRad="6350" stA="50000" endA="300" endPos="50000" dist="29997" dir="5400000" sy="-100000" algn="bl" rotWithShape="0"/>
              </a:effectLst>
              <a:uLnTx/>
              <a:uFillTx/>
              <a:latin typeface="Impact" pitchFamily="34" charset="0"/>
              <a:ea typeface="方正舒体" pitchFamily="2" charset="-122"/>
              <a:sym typeface="+mn-ea"/>
            </a:endParaRPr>
          </a:p>
        </p:txBody>
      </p:sp>
      <p:sp>
        <p:nvSpPr>
          <p:cNvPr id="7" name="矩形 6"/>
          <p:cNvSpPr/>
          <p:nvPr/>
        </p:nvSpPr>
        <p:spPr>
          <a:xfrm>
            <a:off x="-38100" y="6486525"/>
            <a:ext cx="12301220" cy="366395"/>
          </a:xfrm>
          <a:prstGeom prst="rect">
            <a:avLst/>
          </a:prstGeom>
          <a:solidFill>
            <a:srgbClr val="3EB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5630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140445" y="2237007"/>
            <a:ext cx="5383530" cy="1191993"/>
          </a:xfrm>
          <a:prstGeom prst="rect">
            <a:avLst/>
          </a:prstGeom>
          <a:noFill/>
        </p:spPr>
        <p:txBody>
          <a:bodyPr wrap="square" rtlCol="0">
            <a:spAutoFit/>
          </a:bodyPr>
          <a:lstStyle/>
          <a:p>
            <a:pPr algn="l">
              <a:lnSpc>
                <a:spcPct val="150000"/>
              </a:lnSpc>
            </a:pPr>
            <a:r>
              <a:rPr lang="en-US" altLang="zh-CN" sz="5400" b="1" dirty="0">
                <a:solidFill>
                  <a:srgbClr val="3EB099"/>
                </a:solidFill>
                <a:latin typeface="微软雅黑" charset="0"/>
                <a:ea typeface="微软雅黑" charset="0"/>
                <a:sym typeface="+mn-ea"/>
              </a:rPr>
              <a:t>Author  Team</a:t>
            </a:r>
            <a:endParaRPr lang="zh-CN" altLang="en-US" sz="5400" b="1" dirty="0">
              <a:solidFill>
                <a:srgbClr val="3EB099"/>
              </a:solidFill>
              <a:latin typeface="微软雅黑" charset="0"/>
              <a:ea typeface="微软雅黑" charset="0"/>
              <a:sym typeface="+mn-ea"/>
            </a:endParaRPr>
          </a:p>
        </p:txBody>
      </p:sp>
      <p:sp>
        <p:nvSpPr>
          <p:cNvPr id="11" name="文本框 10"/>
          <p:cNvSpPr txBox="1"/>
          <p:nvPr/>
        </p:nvSpPr>
        <p:spPr>
          <a:xfrm>
            <a:off x="1351352" y="1472833"/>
            <a:ext cx="2633345" cy="2720340"/>
          </a:xfrm>
          <a:prstGeom prst="rect">
            <a:avLst/>
          </a:prstGeom>
          <a:noFill/>
        </p:spPr>
        <p:txBody>
          <a:bodyPr wrap="square" rtlCol="0">
            <a:spAutoFit/>
          </a:bodyPr>
          <a:lstStyle/>
          <a:p>
            <a:pPr algn="ctr">
              <a:lnSpc>
                <a:spcPct val="150000"/>
              </a:lnSpc>
            </a:pPr>
            <a:r>
              <a:rPr lang="en-US" altLang="zh-CN" sz="11500" noProof="0" dirty="0">
                <a:ln>
                  <a:noFill/>
                </a:ln>
                <a:solidFill>
                  <a:schemeClr val="bg1"/>
                </a:solidFill>
                <a:effectLst>
                  <a:reflection blurRad="6350" stA="50000" endA="300" endPos="50000" dist="29997" dir="5400000" sy="-100000" algn="bl" rotWithShape="0"/>
                </a:effectLst>
                <a:uLnTx/>
                <a:uFillTx/>
                <a:latin typeface="Impact" pitchFamily="34" charset="0"/>
                <a:ea typeface="方正舒体" pitchFamily="2" charset="-122"/>
                <a:sym typeface="+mn-ea"/>
              </a:rPr>
              <a:t>01</a:t>
            </a:r>
            <a:endParaRPr lang="en-US" altLang="zh-CN" sz="11500" b="1" noProof="0" dirty="0">
              <a:ln>
                <a:noFill/>
              </a:ln>
              <a:solidFill>
                <a:schemeClr val="bg1"/>
              </a:solidFill>
              <a:effectLst>
                <a:reflection blurRad="6350" stA="50000" endA="300" endPos="50000" dist="29997" dir="5400000" sy="-100000" algn="bl" rotWithShape="0"/>
              </a:effectLst>
              <a:uLnTx/>
              <a:uFillTx/>
              <a:latin typeface="Impact" pitchFamily="34" charset="0"/>
              <a:ea typeface="方正舒体" pitchFamily="2" charset="-122"/>
              <a:sym typeface="+mn-ea"/>
            </a:endParaRPr>
          </a:p>
        </p:txBody>
      </p:sp>
      <p:sp>
        <p:nvSpPr>
          <p:cNvPr id="7" name="矩形 6"/>
          <p:cNvSpPr/>
          <p:nvPr/>
        </p:nvSpPr>
        <p:spPr>
          <a:xfrm>
            <a:off x="-38100" y="6486525"/>
            <a:ext cx="12301220" cy="366395"/>
          </a:xfrm>
          <a:prstGeom prst="rect">
            <a:avLst/>
          </a:prstGeom>
          <a:solidFill>
            <a:srgbClr val="3EB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54292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Evaluation</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1235710" y="1231222"/>
            <a:ext cx="10022840" cy="4923399"/>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200000"/>
              </a:lnSpc>
              <a:buFont typeface="Wingdings" panose="05000000000000000000" pitchFamily="2" charset="2"/>
              <a:buChar char="Ø"/>
            </a:pPr>
            <a:r>
              <a:rPr lang="zh-CN" altLang="en-US"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rPr>
              <a:t>使用方法：</a:t>
            </a:r>
            <a:r>
              <a:rPr lang="en-US" altLang="zh-CN"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rPr>
              <a:t>	</a:t>
            </a:r>
          </a:p>
          <a:p>
            <a:pPr marL="800100" lvl="1" indent="-342900">
              <a:lnSpc>
                <a:spcPct val="200000"/>
              </a:lnSpc>
              <a:buFont typeface="Wingdings" panose="05000000000000000000" pitchFamily="2" charset="2"/>
              <a:buChar char="p"/>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在二进制、跨架构设置中系统地评估代码比较指标</a:t>
            </a:r>
          </a:p>
          <a:p>
            <a:pPr marL="800100" lvl="1" indent="-342900">
              <a:lnSpc>
                <a:spcPct val="200000"/>
              </a:lnSpc>
              <a:buFont typeface="Wingdings" panose="05000000000000000000" pitchFamily="2" charset="2"/>
              <a:buChar char="p"/>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将其应用于用例：使用错误签名查找错误</a:t>
            </a: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nSpc>
                <a:spcPct val="200000"/>
              </a:lnSpc>
              <a:buFont typeface="Wingdings" panose="05000000000000000000" pitchFamily="2" charset="2"/>
              <a:buChar char="Ø"/>
            </a:pPr>
            <a:r>
              <a:rPr lang="zh-CN" altLang="en-US" sz="2000" b="1" kern="0" noProof="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实验环境：</a:t>
            </a:r>
            <a:endParaRPr lang="en-US" altLang="zh-CN" sz="2000" b="1" kern="0" noProof="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800100" lvl="1" indent="-342900">
              <a:lnSpc>
                <a:spcPct val="200000"/>
              </a:lnSpc>
              <a:buFont typeface="Wingdings" panose="05000000000000000000" pitchFamily="2" charset="2"/>
              <a:buChar char="p"/>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Intel Core i7-2640M@ 2.8GHz with 8GB DDR3-RAM</a:t>
            </a:r>
          </a:p>
          <a:p>
            <a:pPr marL="800100" lvl="1" indent="-342900">
              <a:lnSpc>
                <a:spcPct val="200000"/>
              </a:lnSpc>
              <a:buFont typeface="Wingdings" panose="05000000000000000000" pitchFamily="2" charset="2"/>
              <a:buChar char="p"/>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三种体系机构（</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x86</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ARM</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MIPS</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32bits</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）的</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60</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个二进制文件</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800100" lvl="1" indent="-342900">
              <a:lnSpc>
                <a:spcPct val="200000"/>
              </a:lnSpc>
              <a:buFont typeface="Wingdings" panose="05000000000000000000" pitchFamily="2" charset="2"/>
              <a:buChar char="p"/>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三种编译器版本（</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gcc v4.6.2/v4.8.1 ,clang v3.0</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nSpc>
                <a:spcPct val="200000"/>
              </a:lnSpc>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函数级别比较</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p:txBody>
      </p:sp>
    </p:spTree>
    <p:extLst>
      <p:ext uri="{BB962C8B-B14F-4D97-AF65-F5344CB8AC3E}">
        <p14:creationId xmlns:p14="http://schemas.microsoft.com/office/powerpoint/2010/main" val="61792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1000"/>
                                        <p:tgtEl>
                                          <p:spTgt spid="7">
                                            <p:txEl>
                                              <p:pRg st="3" end="3"/>
                                            </p:txEl>
                                          </p:spTgt>
                                        </p:tgtEl>
                                      </p:cBhvr>
                                    </p:animEffect>
                                    <p:anim calcmode="lin" valueType="num">
                                      <p:cBhvr>
                                        <p:cTn id="2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fade">
                                      <p:cBhvr>
                                        <p:cTn id="29" dur="1000"/>
                                        <p:tgtEl>
                                          <p:spTgt spid="7">
                                            <p:txEl>
                                              <p:pRg st="4" end="4"/>
                                            </p:txEl>
                                          </p:spTgt>
                                        </p:tgtEl>
                                      </p:cBhvr>
                                    </p:animEffect>
                                    <p:anim calcmode="lin" valueType="num">
                                      <p:cBhvr>
                                        <p:cTn id="3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1000"/>
                                        <p:tgtEl>
                                          <p:spTgt spid="7">
                                            <p:txEl>
                                              <p:pRg st="5" end="5"/>
                                            </p:txEl>
                                          </p:spTgt>
                                        </p:tgtEl>
                                      </p:cBhvr>
                                    </p:animEffect>
                                    <p:anim calcmode="lin" valueType="num">
                                      <p:cBhvr>
                                        <p:cTn id="3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Effect transition="in" filter="fade">
                                      <p:cBhvr>
                                        <p:cTn id="39" dur="1000"/>
                                        <p:tgtEl>
                                          <p:spTgt spid="7">
                                            <p:txEl>
                                              <p:pRg st="6" end="6"/>
                                            </p:txEl>
                                          </p:spTgt>
                                        </p:tgtEl>
                                      </p:cBhvr>
                                    </p:animEffect>
                                    <p:anim calcmode="lin" valueType="num">
                                      <p:cBhvr>
                                        <p:cTn id="4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7">
                                            <p:txEl>
                                              <p:pRg st="7" end="7"/>
                                            </p:txEl>
                                          </p:spTgt>
                                        </p:tgtEl>
                                        <p:attrNameLst>
                                          <p:attrName>style.visibility</p:attrName>
                                        </p:attrNameLst>
                                      </p:cBhvr>
                                      <p:to>
                                        <p:strVal val="visible"/>
                                      </p:to>
                                    </p:set>
                                    <p:animEffect transition="in" filter="fade">
                                      <p:cBhvr>
                                        <p:cTn id="46" dur="1000"/>
                                        <p:tgtEl>
                                          <p:spTgt spid="7">
                                            <p:txEl>
                                              <p:pRg st="7" end="7"/>
                                            </p:txEl>
                                          </p:spTgt>
                                        </p:tgtEl>
                                      </p:cBhvr>
                                    </p:animEffect>
                                    <p:anim calcmode="lin" valueType="num">
                                      <p:cBhvr>
                                        <p:cTn id="4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78930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False/True Positives Across Architectures</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746442" y="992088"/>
            <a:ext cx="10699115" cy="5755422"/>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200000"/>
              </a:lnSpc>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目标：</a:t>
            </a: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algn="just">
              <a:lnSpc>
                <a:spcPct val="200000"/>
              </a:lnSpc>
            </a:pP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二进制文件</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中的所有函数和二进制文件</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B</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中所有的来自相同代码库的函数进行匹配，针对不同的体系结构进行了编译</a:t>
            </a: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algn="just">
              <a:lnSpc>
                <a:spcPct val="200000"/>
              </a:lnSpc>
            </a:pP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just">
              <a:lnSpc>
                <a:spcPct val="200000"/>
              </a:lnSpc>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结果：</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algn="just">
              <a:lnSpc>
                <a:spcPct val="200000"/>
              </a:lnSpc>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对于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中的每个函数，计算与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B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中所有函数的相似度，从而得到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B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中的函数列表，按它们与搜索函数的相似度排序，绘制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中函数的正确对应项的等级，即排序列表中的位置，其中最相似的匹配位于等级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1</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p:txBody>
      </p:sp>
    </p:spTree>
    <p:extLst>
      <p:ext uri="{BB962C8B-B14F-4D97-AF65-F5344CB8AC3E}">
        <p14:creationId xmlns:p14="http://schemas.microsoft.com/office/powerpoint/2010/main" val="101766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799" y="110490"/>
            <a:ext cx="8455025"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False/True Positives Across Architectures</a:t>
            </a:r>
          </a:p>
        </p:txBody>
      </p:sp>
      <p:sp>
        <p:nvSpPr>
          <p:cNvPr id="7" name="文本框 6"/>
          <p:cNvSpPr txBox="1"/>
          <p:nvPr/>
        </p:nvSpPr>
        <p:spPr>
          <a:xfrm>
            <a:off x="270533" y="2275612"/>
            <a:ext cx="10022840" cy="3076740"/>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200000"/>
              </a:lnSpc>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结果：		</a:t>
            </a:r>
          </a:p>
          <a:p>
            <a:pPr>
              <a:lnSpc>
                <a:spcPct val="200000"/>
              </a:lnSpc>
            </a:pP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等级</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1</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中，匹配率</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90.4%</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a:lnSpc>
                <a:spcPct val="200000"/>
              </a:lnSpc>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前</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10</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中，匹配率</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97%</a:t>
            </a: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nSpc>
                <a:spcPct val="200000"/>
              </a:lnSpc>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主要原因：</a:t>
            </a:r>
          </a:p>
          <a:p>
            <a:pPr>
              <a:lnSpc>
                <a:spcPct val="200000"/>
              </a:lnSpc>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由于两个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BusyBox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版本之间的细微变化造成的</a:t>
            </a:r>
          </a:p>
        </p:txBody>
      </p:sp>
      <p:sp>
        <p:nvSpPr>
          <p:cNvPr id="8" name="文本框 7">
            <a:extLst>
              <a:ext uri="{FF2B5EF4-FFF2-40B4-BE49-F238E27FC236}">
                <a16:creationId xmlns:a16="http://schemas.microsoft.com/office/drawing/2014/main" id="{2A6713B3-4B6B-43B1-BB28-B9C447928308}"/>
              </a:ext>
            </a:extLst>
          </p:cNvPr>
          <p:cNvSpPr txBox="1"/>
          <p:nvPr/>
        </p:nvSpPr>
        <p:spPr>
          <a:xfrm>
            <a:off x="270533" y="1290667"/>
            <a:ext cx="10022840" cy="400110"/>
          </a:xfrm>
          <a:prstGeom prst="rect">
            <a:avLst/>
          </a:prstGeom>
          <a:noFill/>
        </p:spPr>
        <p:txBody>
          <a:bodyPr wrap="square">
            <a:spAutoFit/>
          </a:body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在单一架构上评估文献的方法，</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BusyBox</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v1.20.0</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和</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v1.21.1</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）的</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x86</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二进制文件</a:t>
            </a:r>
          </a:p>
        </p:txBody>
      </p:sp>
      <p:pic>
        <p:nvPicPr>
          <p:cNvPr id="5" name="图片 4">
            <a:extLst>
              <a:ext uri="{FF2B5EF4-FFF2-40B4-BE49-F238E27FC236}">
                <a16:creationId xmlns:a16="http://schemas.microsoft.com/office/drawing/2014/main" id="{EA4C8D18-C947-4C63-AE1E-ED8945E5B087}"/>
              </a:ext>
            </a:extLst>
          </p:cNvPr>
          <p:cNvPicPr>
            <a:picLocks noChangeAspect="1"/>
          </p:cNvPicPr>
          <p:nvPr/>
        </p:nvPicPr>
        <p:blipFill>
          <a:blip r:embed="rId3"/>
          <a:stretch>
            <a:fillRect/>
          </a:stretch>
        </p:blipFill>
        <p:spPr>
          <a:xfrm>
            <a:off x="4860023" y="1855113"/>
            <a:ext cx="7167814" cy="2885446"/>
          </a:xfrm>
          <a:prstGeom prst="rect">
            <a:avLst/>
          </a:prstGeom>
        </p:spPr>
      </p:pic>
    </p:spTree>
    <p:extLst>
      <p:ext uri="{BB962C8B-B14F-4D97-AF65-F5344CB8AC3E}">
        <p14:creationId xmlns:p14="http://schemas.microsoft.com/office/powerpoint/2010/main" val="19666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1000"/>
                                        <p:tgtEl>
                                          <p:spTgt spid="7">
                                            <p:txEl>
                                              <p:pRg st="3" end="3"/>
                                            </p:txEl>
                                          </p:spTgt>
                                        </p:tgtEl>
                                      </p:cBhvr>
                                    </p:animEffect>
                                    <p:anim calcmode="lin" valueType="num">
                                      <p:cBhvr>
                                        <p:cTn id="2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fade">
                                      <p:cBhvr>
                                        <p:cTn id="29" dur="1000"/>
                                        <p:tgtEl>
                                          <p:spTgt spid="7">
                                            <p:txEl>
                                              <p:pRg st="4" end="4"/>
                                            </p:txEl>
                                          </p:spTgt>
                                        </p:tgtEl>
                                      </p:cBhvr>
                                    </p:animEffect>
                                    <p:anim calcmode="lin" valueType="num">
                                      <p:cBhvr>
                                        <p:cTn id="3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799" y="110490"/>
            <a:ext cx="8455025"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False/True Positives Across Architectures</a:t>
            </a:r>
          </a:p>
        </p:txBody>
      </p:sp>
      <p:sp>
        <p:nvSpPr>
          <p:cNvPr id="7" name="文本框 6"/>
          <p:cNvSpPr txBox="1"/>
          <p:nvPr/>
        </p:nvSpPr>
        <p:spPr>
          <a:xfrm>
            <a:off x="325037" y="2393272"/>
            <a:ext cx="10022840" cy="3692293"/>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200000"/>
              </a:lnSpc>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结果：		</a:t>
            </a:r>
          </a:p>
          <a:p>
            <a:pPr>
              <a:lnSpc>
                <a:spcPct val="200000"/>
              </a:lnSpc>
            </a:pP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等级</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1</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BusyBox</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匹配率</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32.4%</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OpenSSL</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匹配率</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32.1%</a:t>
            </a:r>
          </a:p>
          <a:p>
            <a:pPr>
              <a:lnSpc>
                <a:spcPct val="200000"/>
              </a:lnSpc>
            </a:pP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前</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10</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，匹配率</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56.1%</a:t>
            </a:r>
          </a:p>
          <a:p>
            <a:pPr>
              <a:lnSpc>
                <a:spcPct val="200000"/>
              </a:lnSpc>
            </a:pP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前</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100</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，匹配率</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80.0%</a:t>
            </a: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nSpc>
                <a:spcPct val="200000"/>
              </a:lnSpc>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主要原因：</a:t>
            </a:r>
          </a:p>
          <a:p>
            <a:pPr>
              <a:lnSpc>
                <a:spcPct val="200000"/>
              </a:lnSpc>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主要原因是二进制文件的部分结构差异</a:t>
            </a:r>
          </a:p>
        </p:txBody>
      </p:sp>
      <p:sp>
        <p:nvSpPr>
          <p:cNvPr id="8" name="文本框 7">
            <a:extLst>
              <a:ext uri="{FF2B5EF4-FFF2-40B4-BE49-F238E27FC236}">
                <a16:creationId xmlns:a16="http://schemas.microsoft.com/office/drawing/2014/main" id="{2A6713B3-4B6B-43B1-BB28-B9C447928308}"/>
              </a:ext>
            </a:extLst>
          </p:cNvPr>
          <p:cNvSpPr txBox="1"/>
          <p:nvPr/>
        </p:nvSpPr>
        <p:spPr>
          <a:xfrm>
            <a:off x="270533" y="1142333"/>
            <a:ext cx="10022840" cy="960776"/>
          </a:xfrm>
          <a:prstGeom prst="rect">
            <a:avLst/>
          </a:prstGeom>
          <a:noFill/>
        </p:spPr>
        <p:txBody>
          <a:bodyPr wrap="square">
            <a:spAutoFit/>
          </a:bodyPr>
          <a:lstStyle/>
          <a:p>
            <a:pPr>
              <a:lnSpc>
                <a:spcPct val="150000"/>
              </a:lnSpc>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不同架构编译同一程序的两个二进制文件（</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BusyBox v.1.21.1</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和</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OpenSSL v.1.0..1f</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）从</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ARM</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到</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MIPS</a:t>
            </a:r>
            <a:endPar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8D88960C-34EF-4691-9822-DE597DDA8BA0}"/>
              </a:ext>
            </a:extLst>
          </p:cNvPr>
          <p:cNvPicPr>
            <a:picLocks noChangeAspect="1"/>
          </p:cNvPicPr>
          <p:nvPr/>
        </p:nvPicPr>
        <p:blipFill>
          <a:blip r:embed="rId3"/>
          <a:stretch>
            <a:fillRect/>
          </a:stretch>
        </p:blipFill>
        <p:spPr>
          <a:xfrm>
            <a:off x="5778081" y="3914158"/>
            <a:ext cx="6322118" cy="2545006"/>
          </a:xfrm>
          <a:prstGeom prst="rect">
            <a:avLst/>
          </a:prstGeom>
        </p:spPr>
      </p:pic>
    </p:spTree>
    <p:extLst>
      <p:ext uri="{BB962C8B-B14F-4D97-AF65-F5344CB8AC3E}">
        <p14:creationId xmlns:p14="http://schemas.microsoft.com/office/powerpoint/2010/main" val="419711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fade">
                                      <p:cBhvr>
                                        <p:cTn id="29" dur="1000"/>
                                        <p:tgtEl>
                                          <p:spTgt spid="7">
                                            <p:txEl>
                                              <p:pRg st="4" end="4"/>
                                            </p:txEl>
                                          </p:spTgt>
                                        </p:tgtEl>
                                      </p:cBhvr>
                                    </p:animEffect>
                                    <p:anim calcmode="lin" valueType="num">
                                      <p:cBhvr>
                                        <p:cTn id="3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1000"/>
                                        <p:tgtEl>
                                          <p:spTgt spid="7">
                                            <p:txEl>
                                              <p:pRg st="5" end="5"/>
                                            </p:txEl>
                                          </p:spTgt>
                                        </p:tgtEl>
                                      </p:cBhvr>
                                    </p:animEffect>
                                    <p:anim calcmode="lin" valueType="num">
                                      <p:cBhvr>
                                        <p:cTn id="3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102552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False/True Positives Across Compilers/Code Optimization</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1338864" y="1521298"/>
            <a:ext cx="10022840" cy="3815403"/>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200000"/>
              </a:lnSpc>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目标：</a:t>
            </a: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800100" lvl="1" indent="-342900">
              <a:lnSpc>
                <a:spcPct val="200000"/>
              </a:lnSpc>
              <a:buFont typeface="Wingdings" panose="05000000000000000000" pitchFamily="2" charset="2"/>
              <a:buChar char="p"/>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评估编译器和优化级别的选择如何影响算法的准确性</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800100" lvl="1" indent="-342900">
              <a:lnSpc>
                <a:spcPct val="200000"/>
              </a:lnSpc>
              <a:buFont typeface="Wingdings" panose="05000000000000000000" pitchFamily="2" charset="2"/>
              <a:buChar char="p"/>
            </a:pP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nSpc>
                <a:spcPct val="200000"/>
              </a:lnSpc>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实验环境：</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800100" lvl="1" indent="-342900">
              <a:lnSpc>
                <a:spcPct val="200000"/>
              </a:lnSpc>
              <a:buFont typeface="Wingdings" panose="05000000000000000000" pitchFamily="2" charset="2"/>
              <a:buChar char="p"/>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在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x86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上使用三种不同的编译器（</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gcc v4.62</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gcc v4.81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和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clang v3.0</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）和四个优化级别（</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O0-O3</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）自行编译了这些程序</a:t>
            </a:r>
            <a:endParaRPr lang="zh-CN" altLang="da-DK"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Tree>
    <p:extLst>
      <p:ext uri="{BB962C8B-B14F-4D97-AF65-F5344CB8AC3E}">
        <p14:creationId xmlns:p14="http://schemas.microsoft.com/office/powerpoint/2010/main" val="28883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 calcmode="lin" valueType="num">
                                      <p:cBhvr additive="base">
                                        <p:cTn id="2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102552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False/True Positives Across Compilers/Code Optimization</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581025" y="852170"/>
            <a:ext cx="10829925" cy="1845633"/>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True Positives:</a:t>
            </a:r>
          </a:p>
          <a:p>
            <a:pPr>
              <a:lnSpc>
                <a:spcPct val="200000"/>
              </a:lnSpc>
            </a:pP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目标：旨在系统地评估交叉编译器场景中的真实阳性率</a:t>
            </a: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lvl="1">
              <a:lnSpc>
                <a:spcPct val="200000"/>
              </a:lnSpc>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对每个程序，使用函数匹配来比较</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12</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个二进制文件，即</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144</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个二进制文件对</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p:txBody>
      </p:sp>
      <p:pic>
        <p:nvPicPr>
          <p:cNvPr id="3" name="图片 2">
            <a:extLst>
              <a:ext uri="{FF2B5EF4-FFF2-40B4-BE49-F238E27FC236}">
                <a16:creationId xmlns:a16="http://schemas.microsoft.com/office/drawing/2014/main" id="{19B5179A-6C16-487D-BB2C-1A86E7A86180}"/>
              </a:ext>
            </a:extLst>
          </p:cNvPr>
          <p:cNvPicPr>
            <a:picLocks noChangeAspect="1"/>
          </p:cNvPicPr>
          <p:nvPr/>
        </p:nvPicPr>
        <p:blipFill>
          <a:blip r:embed="rId3"/>
          <a:stretch>
            <a:fillRect/>
          </a:stretch>
        </p:blipFill>
        <p:spPr>
          <a:xfrm>
            <a:off x="270533" y="928984"/>
            <a:ext cx="11745022" cy="1985269"/>
          </a:xfrm>
          <a:prstGeom prst="rect">
            <a:avLst/>
          </a:prstGeom>
        </p:spPr>
      </p:pic>
      <p:sp>
        <p:nvSpPr>
          <p:cNvPr id="10" name="文本框 9">
            <a:extLst>
              <a:ext uri="{FF2B5EF4-FFF2-40B4-BE49-F238E27FC236}">
                <a16:creationId xmlns:a16="http://schemas.microsoft.com/office/drawing/2014/main" id="{2D22556C-4C2C-4DFD-96CB-4FA306927499}"/>
              </a:ext>
            </a:extLst>
          </p:cNvPr>
          <p:cNvSpPr txBox="1"/>
          <p:nvPr/>
        </p:nvSpPr>
        <p:spPr>
          <a:xfrm>
            <a:off x="328612" y="3228975"/>
            <a:ext cx="11334749" cy="3269100"/>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搜索结果是对称的，即如果我们从 </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gcc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二进制文件搜索到 </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clang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二进制文件或反之亦然，它们不会发生显着变化</a:t>
            </a: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342900" indent="-342900" algn="just">
              <a:lnSpc>
                <a:spcPct val="150000"/>
              </a:lnSpc>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将针对 </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O0</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（即未优化）编译的程序与具有任何其他优化级别的二进制文件进行比较会显着降低准确性</a:t>
            </a: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342900" indent="-342900" algn="just">
              <a:lnSpc>
                <a:spcPct val="150000"/>
              </a:lnSpc>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两个</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gcc</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不同版本编译的二进制文件相似性高于</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gcc</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和</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clang</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创建的二进制文件</a:t>
            </a: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342900" indent="-342900" algn="just">
              <a:lnSpc>
                <a:spcPct val="150000"/>
              </a:lnSpc>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通常可以高精度比较不同优化级别 </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(O1-O3)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的二进制文件。 也就是说，在后期优化级别（</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O2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和 </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O3</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）中引入的更高级的优化策略不会严重损害系统的整体性能</a:t>
            </a:r>
          </a:p>
        </p:txBody>
      </p:sp>
    </p:spTree>
    <p:extLst>
      <p:ext uri="{BB962C8B-B14F-4D97-AF65-F5344CB8AC3E}">
        <p14:creationId xmlns:p14="http://schemas.microsoft.com/office/powerpoint/2010/main" val="174652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fade">
                                      <p:cBhvr>
                                        <p:cTn id="21" dur="1000"/>
                                        <p:tgtEl>
                                          <p:spTgt spid="10">
                                            <p:txEl>
                                              <p:pRg st="1" end="1"/>
                                            </p:txEl>
                                          </p:spTgt>
                                        </p:tgtEl>
                                      </p:cBhvr>
                                    </p:animEffect>
                                    <p:anim calcmode="lin" valueType="num">
                                      <p:cBhvr>
                                        <p:cTn id="22"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animEffect transition="in" filter="fade">
                                      <p:cBhvr>
                                        <p:cTn id="35" dur="1000"/>
                                        <p:tgtEl>
                                          <p:spTgt spid="10">
                                            <p:txEl>
                                              <p:pRg st="3" end="3"/>
                                            </p:txEl>
                                          </p:spTgt>
                                        </p:tgtEl>
                                      </p:cBhvr>
                                    </p:animEffect>
                                    <p:anim calcmode="lin" valueType="num">
                                      <p:cBhvr>
                                        <p:cTn id="36"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102552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False/True Positives Across Compilers/Code Optimization</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1026477" y="828040"/>
            <a:ext cx="10139045" cy="5538952"/>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False Positives</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t>
            </a: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a:lnSpc>
                <a:spcPct val="200000"/>
              </a:lnSpc>
            </a:pP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目标：测量算法产生的误报</a:t>
            </a: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lvl="1">
              <a:lnSpc>
                <a:spcPct val="200000"/>
              </a:lnSpc>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定义了一个度量来判断排名最高的函数是否匹配</a:t>
            </a: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nSpc>
                <a:spcPct val="200000"/>
              </a:lnSpc>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实验环境：</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1257300" lvl="2" indent="-342900">
              <a:lnSpc>
                <a:spcPct val="200000"/>
              </a:lnSpc>
              <a:buFont typeface="Wingdings" panose="05000000000000000000" pitchFamily="2" charset="2"/>
              <a:buChar char="p"/>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编译器：</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gcc v4.62</a:t>
            </a:r>
          </a:p>
          <a:p>
            <a:pPr marL="1257300" lvl="2" indent="-342900">
              <a:lnSpc>
                <a:spcPct val="200000"/>
              </a:lnSpc>
              <a:buFont typeface="Wingdings" panose="05000000000000000000" pitchFamily="2" charset="2"/>
              <a:buChar char="p"/>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优化级别：</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O2</a:t>
            </a:r>
          </a:p>
          <a:p>
            <a:pPr marL="1257300" lvl="2" indent="-342900">
              <a:lnSpc>
                <a:spcPct val="200000"/>
              </a:lnSpc>
              <a:buFont typeface="Wingdings" panose="05000000000000000000" pitchFamily="2" charset="2"/>
              <a:buChar char="p"/>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程序：</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9</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个</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coreutils</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程序</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nSpc>
                <a:spcPct val="200000"/>
              </a:lnSpc>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相互比较后，得到</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81</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个程序的比较，尝试将程序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中的所有函数与程序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B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中的所有函数进行匹配</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p:txBody>
      </p:sp>
    </p:spTree>
    <p:extLst>
      <p:ext uri="{BB962C8B-B14F-4D97-AF65-F5344CB8AC3E}">
        <p14:creationId xmlns:p14="http://schemas.microsoft.com/office/powerpoint/2010/main" val="74693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1000"/>
                                        <p:tgtEl>
                                          <p:spTgt spid="7">
                                            <p:txEl>
                                              <p:pRg st="3" end="3"/>
                                            </p:txEl>
                                          </p:spTgt>
                                        </p:tgtEl>
                                      </p:cBhvr>
                                    </p:animEffect>
                                    <p:anim calcmode="lin" valueType="num">
                                      <p:cBhvr>
                                        <p:cTn id="2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fade">
                                      <p:cBhvr>
                                        <p:cTn id="29" dur="1000"/>
                                        <p:tgtEl>
                                          <p:spTgt spid="7">
                                            <p:txEl>
                                              <p:pRg st="4" end="4"/>
                                            </p:txEl>
                                          </p:spTgt>
                                        </p:tgtEl>
                                      </p:cBhvr>
                                    </p:animEffect>
                                    <p:anim calcmode="lin" valueType="num">
                                      <p:cBhvr>
                                        <p:cTn id="3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1000"/>
                                        <p:tgtEl>
                                          <p:spTgt spid="7">
                                            <p:txEl>
                                              <p:pRg st="5" end="5"/>
                                            </p:txEl>
                                          </p:spTgt>
                                        </p:tgtEl>
                                      </p:cBhvr>
                                    </p:animEffect>
                                    <p:anim calcmode="lin" valueType="num">
                                      <p:cBhvr>
                                        <p:cTn id="3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Effect transition="in" filter="fade">
                                      <p:cBhvr>
                                        <p:cTn id="39" dur="1000"/>
                                        <p:tgtEl>
                                          <p:spTgt spid="7">
                                            <p:txEl>
                                              <p:pRg st="6" end="6"/>
                                            </p:txEl>
                                          </p:spTgt>
                                        </p:tgtEl>
                                      </p:cBhvr>
                                    </p:animEffect>
                                    <p:anim calcmode="lin" valueType="num">
                                      <p:cBhvr>
                                        <p:cTn id="4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7">
                                            <p:txEl>
                                              <p:pRg st="7" end="7"/>
                                            </p:txEl>
                                          </p:spTgt>
                                        </p:tgtEl>
                                        <p:attrNameLst>
                                          <p:attrName>style.visibility</p:attrName>
                                        </p:attrNameLst>
                                      </p:cBhvr>
                                      <p:to>
                                        <p:strVal val="visible"/>
                                      </p:to>
                                    </p:set>
                                    <p:animEffect transition="in" filter="fade">
                                      <p:cBhvr>
                                        <p:cTn id="46" dur="1000"/>
                                        <p:tgtEl>
                                          <p:spTgt spid="7">
                                            <p:txEl>
                                              <p:pRg st="7" end="7"/>
                                            </p:txEl>
                                          </p:spTgt>
                                        </p:tgtEl>
                                      </p:cBhvr>
                                    </p:animEffect>
                                    <p:anim calcmode="lin" valueType="num">
                                      <p:cBhvr>
                                        <p:cTn id="4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102552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False/True Positives Across Compilers/Code Optimization</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270533" y="1890630"/>
            <a:ext cx="10139045" cy="3076740"/>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200000"/>
              </a:lnSpc>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前提排除两个程序中具有相同名称的函数因为他们会</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algn="just">
              <a:lnSpc>
                <a:spcPct val="200000"/>
              </a:lnSpc>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使得评估产生误差对每个程序计算与其他程序错误匹</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algn="just">
              <a:lnSpc>
                <a:spcPct val="200000"/>
              </a:lnSpc>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配的函数比率。（程序之间的代码共享）</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gn="just">
              <a:lnSpc>
                <a:spcPct val="200000"/>
              </a:lnSpc>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比较</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lS</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和</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DIR</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的函数时，因为这些程序几乎相同，产生</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algn="just">
              <a:lnSpc>
                <a:spcPct val="200000"/>
              </a:lnSpc>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许多匹配，产生了高误报率，反而说明方法更加有效</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p:txBody>
      </p:sp>
      <p:pic>
        <p:nvPicPr>
          <p:cNvPr id="2" name="图片 1">
            <a:extLst>
              <a:ext uri="{FF2B5EF4-FFF2-40B4-BE49-F238E27FC236}">
                <a16:creationId xmlns:a16="http://schemas.microsoft.com/office/drawing/2014/main" id="{D478B5E0-B199-4E87-A64A-2FA6BCC4C371}"/>
              </a:ext>
            </a:extLst>
          </p:cNvPr>
          <p:cNvPicPr>
            <a:picLocks noChangeAspect="1"/>
          </p:cNvPicPr>
          <p:nvPr/>
        </p:nvPicPr>
        <p:blipFill>
          <a:blip r:embed="rId3"/>
          <a:stretch>
            <a:fillRect/>
          </a:stretch>
        </p:blipFill>
        <p:spPr>
          <a:xfrm>
            <a:off x="7007665" y="1500715"/>
            <a:ext cx="4913802" cy="3856569"/>
          </a:xfrm>
          <a:prstGeom prst="rect">
            <a:avLst/>
          </a:prstGeom>
        </p:spPr>
      </p:pic>
    </p:spTree>
    <p:extLst>
      <p:ext uri="{BB962C8B-B14F-4D97-AF65-F5344CB8AC3E}">
        <p14:creationId xmlns:p14="http://schemas.microsoft.com/office/powerpoint/2010/main" val="162736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 calcmode="lin" valueType="num">
                                      <p:cBhvr additive="base">
                                        <p:cTn id="24"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 calcmode="lin" valueType="num">
                                      <p:cBhvr additive="base">
                                        <p:cTn id="28"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54292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Bug Search in Closed-Source Software</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511809" y="1135972"/>
            <a:ext cx="11346815" cy="4462760"/>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评估最近突出的跨架构漏洞的几个案例研究，在台式机以及移动设备和路由器固件映像上发现了</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Heartbleed</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漏洞</a:t>
            </a: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a:lnSpc>
                <a:spcPct val="150000"/>
              </a:lnSpc>
            </a:pP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a:lnSpc>
                <a:spcPct val="150000"/>
              </a:lnSpc>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实验方法：</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a:lnSpc>
                <a:spcPct val="150000"/>
              </a:lnSpc>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将包含错误的函数声明作为错误签名</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a:lnSpc>
                <a:spcPct val="150000"/>
              </a:lnSpc>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目标：</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a:lnSpc>
                <a:spcPct val="150000"/>
              </a:lnSpc>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	 Openssl</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库中的</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tlsl_process_heartbeat(TLS)</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和</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dtlsl_process_heartbeat(DTLS)</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两个函数，提取错误签名，该函数仅需要易受攻击的函数的名称及其起始地址</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使用这些签名在为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x86</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MIPS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和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ARM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编译的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OpenSSL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二进制文件中查找易受攻击的函数</a:t>
            </a:r>
            <a:endParaRPr lang="zh-CN" altLang="da-DK"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Tree>
    <p:extLst>
      <p:ext uri="{BB962C8B-B14F-4D97-AF65-F5344CB8AC3E}">
        <p14:creationId xmlns:p14="http://schemas.microsoft.com/office/powerpoint/2010/main" val="299820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1000"/>
                                        <p:tgtEl>
                                          <p:spTgt spid="7">
                                            <p:txEl>
                                              <p:pRg st="4" end="4"/>
                                            </p:txEl>
                                          </p:spTgt>
                                        </p:tgtEl>
                                      </p:cBhvr>
                                    </p:animEffect>
                                    <p:anim calcmode="lin" valueType="num">
                                      <p:cBhvr>
                                        <p:cTn id="27"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fade">
                                      <p:cBhvr>
                                        <p:cTn id="31" dur="1000"/>
                                        <p:tgtEl>
                                          <p:spTgt spid="7">
                                            <p:txEl>
                                              <p:pRg st="5" end="5"/>
                                            </p:txEl>
                                          </p:spTgt>
                                        </p:tgtEl>
                                      </p:cBhvr>
                                    </p:animEffect>
                                    <p:anim calcmode="lin" valueType="num">
                                      <p:cBhvr>
                                        <p:cTn id="3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7">
                                            <p:txEl>
                                              <p:pRg st="7" end="7"/>
                                            </p:txEl>
                                          </p:spTgt>
                                        </p:tgtEl>
                                        <p:attrNameLst>
                                          <p:attrName>style.visibility</p:attrName>
                                        </p:attrNameLst>
                                      </p:cBhvr>
                                      <p:to>
                                        <p:strVal val="visible"/>
                                      </p:to>
                                    </p:set>
                                    <p:animEffect transition="in" filter="fade">
                                      <p:cBhvr>
                                        <p:cTn id="38" dur="1000"/>
                                        <p:tgtEl>
                                          <p:spTgt spid="7">
                                            <p:txEl>
                                              <p:pRg st="7" end="7"/>
                                            </p:txEl>
                                          </p:spTgt>
                                        </p:tgtEl>
                                      </p:cBhvr>
                                    </p:animEffect>
                                    <p:anim calcmode="lin" valueType="num">
                                      <p:cBhvr>
                                        <p:cTn id="39"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54292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Unpatched vs. Patched Code</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702310" y="1720839"/>
            <a:ext cx="10022840" cy="1976438"/>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打补丁的版本与未打补丁的版本非常相似，会导致误报</a:t>
            </a: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nSpc>
                <a:spcPct val="150000"/>
              </a:lnSpc>
              <a:buFont typeface="Wingdings" panose="05000000000000000000" pitchFamily="2" charset="2"/>
              <a:buChar char="Ø"/>
            </a:pP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nSpc>
                <a:spcPct val="150000"/>
              </a:lnSpc>
              <a:buFont typeface="Wingdings" panose="05000000000000000000" pitchFamily="2" charset="2"/>
              <a:buChar char="Ø"/>
            </a:pP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nSpc>
                <a:spcPct val="150000"/>
              </a:lnSpc>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观察公式的输出，逐点评估捕获了所执行计算的语义</a:t>
            </a:r>
            <a:endParaRPr lang="zh-CN" altLang="da-DK"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8" name="文本框 7">
            <a:extLst>
              <a:ext uri="{FF2B5EF4-FFF2-40B4-BE49-F238E27FC236}">
                <a16:creationId xmlns:a16="http://schemas.microsoft.com/office/drawing/2014/main" id="{0C9775D4-F36E-4CEA-9BF0-9C4B45708A50}"/>
              </a:ext>
            </a:extLst>
          </p:cNvPr>
          <p:cNvSpPr txBox="1"/>
          <p:nvPr/>
        </p:nvSpPr>
        <p:spPr>
          <a:xfrm>
            <a:off x="702310" y="4565946"/>
            <a:ext cx="11384915" cy="1292662"/>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zh-CN"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解决问题的实验：</a:t>
            </a:r>
          </a:p>
          <a:p>
            <a:pPr algn="just">
              <a:lnSpc>
                <a:spcPct val="150000"/>
              </a:lnSpc>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创建两个错误签名的函数，</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一个用于未打补丁的函数，一个是用于补丁的函数</a:t>
            </a:r>
            <a:endParaRPr lang="zh-CN"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3775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1000"/>
                                        <p:tgtEl>
                                          <p:spTgt spid="8">
                                            <p:txEl>
                                              <p:pRg st="1" end="1"/>
                                            </p:txEl>
                                          </p:spTgt>
                                        </p:tgtEl>
                                      </p:cBhvr>
                                    </p:animEffect>
                                    <p:anim calcmode="lin" valueType="num">
                                      <p:cBhvr>
                                        <p:cTn id="2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1D088-EBBF-4005-9212-CC8B0D3D4FF0}"/>
              </a:ext>
            </a:extLst>
          </p:cNvPr>
          <p:cNvSpPr>
            <a:spLocks noGrp="1"/>
          </p:cNvSpPr>
          <p:nvPr>
            <p:ph type="title"/>
          </p:nvPr>
        </p:nvSpPr>
        <p:spPr>
          <a:xfrm>
            <a:off x="2612571" y="893875"/>
            <a:ext cx="10515600" cy="1325563"/>
          </a:xfrm>
        </p:spPr>
        <p:txBody>
          <a:bodyPr>
            <a:normAutofit/>
          </a:bodyPr>
          <a:lstStyle/>
          <a:p>
            <a:r>
              <a:rPr lang="en-US" altLang="zh-CN" sz="2000" dirty="0">
                <a:solidFill>
                  <a:prstClr val="white"/>
                </a:solidFill>
                <a:latin typeface="Arial" panose="020B0604020202020204" pitchFamily="34" charset="0"/>
                <a:ea typeface="微软雅黑" pitchFamily="34" charset="-122"/>
                <a:cs typeface="Arial" panose="020B0604020202020204" pitchFamily="34" charset="0"/>
              </a:rPr>
              <a:t>Jannik </a:t>
            </a:r>
            <a:r>
              <a:rPr lang="en-US" altLang="zh-CN" sz="2000" dirty="0" err="1">
                <a:solidFill>
                  <a:prstClr val="white"/>
                </a:solidFill>
                <a:latin typeface="Arial" panose="020B0604020202020204" pitchFamily="34" charset="0"/>
                <a:ea typeface="微软雅黑" pitchFamily="34" charset="-122"/>
                <a:cs typeface="Arial" panose="020B0604020202020204" pitchFamily="34" charset="0"/>
              </a:rPr>
              <a:t>Pewny</a:t>
            </a:r>
            <a:r>
              <a:rPr lang="zh-CN" altLang="en-US" sz="2000" dirty="0">
                <a:solidFill>
                  <a:prstClr val="white"/>
                </a:solidFill>
                <a:latin typeface="Arial" panose="020B0604020202020204" pitchFamily="34" charset="0"/>
                <a:ea typeface="微软雅黑" pitchFamily="34" charset="-122"/>
                <a:cs typeface="Arial" panose="020B0604020202020204" pitchFamily="34" charset="0"/>
              </a:rPr>
              <a:t>，波鸿鲁尔大学，霍斯特</a:t>
            </a:r>
            <a:r>
              <a:rPr lang="en-US" altLang="zh-CN" sz="2000" dirty="0">
                <a:solidFill>
                  <a:prstClr val="white"/>
                </a:solidFill>
                <a:latin typeface="Arial" panose="020B0604020202020204" pitchFamily="34" charset="0"/>
                <a:ea typeface="微软雅黑" pitchFamily="34" charset="-122"/>
                <a:cs typeface="Arial" panose="020B0604020202020204" pitchFamily="34" charset="0"/>
              </a:rPr>
              <a:t>·</a:t>
            </a:r>
            <a:r>
              <a:rPr lang="zh-CN" altLang="en-US" sz="2000" dirty="0">
                <a:solidFill>
                  <a:prstClr val="white"/>
                </a:solidFill>
                <a:latin typeface="Arial" panose="020B0604020202020204" pitchFamily="34" charset="0"/>
                <a:ea typeface="微软雅黑" pitchFamily="34" charset="-122"/>
                <a:cs typeface="Arial" panose="020B0604020202020204" pitchFamily="34" charset="0"/>
              </a:rPr>
              <a:t>格奥兹研究所</a:t>
            </a:r>
          </a:p>
        </p:txBody>
      </p:sp>
      <p:pic>
        <p:nvPicPr>
          <p:cNvPr id="5" name="内容占位符 4">
            <a:extLst>
              <a:ext uri="{FF2B5EF4-FFF2-40B4-BE49-F238E27FC236}">
                <a16:creationId xmlns:a16="http://schemas.microsoft.com/office/drawing/2014/main" id="{3A0695E4-963D-4488-B350-A02CD860443C}"/>
              </a:ext>
            </a:extLst>
          </p:cNvPr>
          <p:cNvPicPr>
            <a:picLocks noGrp="1" noChangeAspect="1"/>
          </p:cNvPicPr>
          <p:nvPr>
            <p:ph idx="1"/>
          </p:nvPr>
        </p:nvPicPr>
        <p:blipFill rotWithShape="1">
          <a:blip r:embed="rId2"/>
          <a:srcRect l="3165" t="-153" b="-1"/>
          <a:stretch/>
        </p:blipFill>
        <p:spPr>
          <a:xfrm>
            <a:off x="163286" y="1556657"/>
            <a:ext cx="1890590" cy="2403666"/>
          </a:xfrm>
        </p:spPr>
      </p:pic>
      <p:pic>
        <p:nvPicPr>
          <p:cNvPr id="9" name="图片 8">
            <a:extLst>
              <a:ext uri="{FF2B5EF4-FFF2-40B4-BE49-F238E27FC236}">
                <a16:creationId xmlns:a16="http://schemas.microsoft.com/office/drawing/2014/main" id="{2E1B7468-2D12-4F94-97B5-A8F2C3B3CE0E}"/>
              </a:ext>
            </a:extLst>
          </p:cNvPr>
          <p:cNvPicPr>
            <a:picLocks noChangeAspect="1"/>
          </p:cNvPicPr>
          <p:nvPr/>
        </p:nvPicPr>
        <p:blipFill>
          <a:blip r:embed="rId3"/>
          <a:stretch>
            <a:fillRect/>
          </a:stretch>
        </p:blipFill>
        <p:spPr>
          <a:xfrm>
            <a:off x="2708376" y="2118432"/>
            <a:ext cx="7524195" cy="4721361"/>
          </a:xfrm>
          <a:prstGeom prst="rect">
            <a:avLst/>
          </a:prstGeom>
        </p:spPr>
      </p:pic>
    </p:spTree>
    <p:extLst>
      <p:ext uri="{BB962C8B-B14F-4D97-AF65-F5344CB8AC3E}">
        <p14:creationId xmlns:p14="http://schemas.microsoft.com/office/powerpoint/2010/main" val="4162717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54292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Unpatched vs. Patched Code</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8" name="文本框 7">
            <a:extLst>
              <a:ext uri="{FF2B5EF4-FFF2-40B4-BE49-F238E27FC236}">
                <a16:creationId xmlns:a16="http://schemas.microsoft.com/office/drawing/2014/main" id="{0C9775D4-F36E-4CEA-9BF0-9C4B45708A50}"/>
              </a:ext>
            </a:extLst>
          </p:cNvPr>
          <p:cNvSpPr txBox="1"/>
          <p:nvPr/>
        </p:nvSpPr>
        <p:spPr>
          <a:xfrm>
            <a:off x="403542" y="4842172"/>
            <a:ext cx="11384915" cy="1235916"/>
          </a:xfrm>
          <a:prstGeom prst="rect">
            <a:avLst/>
          </a:prstGeom>
          <a:noFill/>
        </p:spPr>
        <p:txBody>
          <a:bodyPr wrap="square">
            <a:spAutoFit/>
          </a:bodyPr>
          <a:lstStyle/>
          <a:p>
            <a:pPr algn="just">
              <a:lnSpc>
                <a:spcPct val="200000"/>
              </a:lnSpc>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表明对于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OpenSSL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和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BusyBox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中的错误，错误签名（已修补或未修补）将两个软件版本都排在第 </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1 </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rPr>
              <a:t>位。但是，在所有情况下，未修补版本更类似于“错误”错误签名</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A31AAEB1-48B0-4C31-A4C9-9546D2EA35C2}"/>
              </a:ext>
            </a:extLst>
          </p:cNvPr>
          <p:cNvPicPr>
            <a:picLocks noChangeAspect="1"/>
          </p:cNvPicPr>
          <p:nvPr/>
        </p:nvPicPr>
        <p:blipFill>
          <a:blip r:embed="rId3"/>
          <a:stretch>
            <a:fillRect/>
          </a:stretch>
        </p:blipFill>
        <p:spPr>
          <a:xfrm>
            <a:off x="2743084" y="1394241"/>
            <a:ext cx="6235931" cy="2905859"/>
          </a:xfrm>
          <a:prstGeom prst="rect">
            <a:avLst/>
          </a:prstGeom>
        </p:spPr>
      </p:pic>
    </p:spTree>
    <p:extLst>
      <p:ext uri="{BB962C8B-B14F-4D97-AF65-F5344CB8AC3E}">
        <p14:creationId xmlns:p14="http://schemas.microsoft.com/office/powerpoint/2010/main" val="35367010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54292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000" b="1" kern="0" dirty="0">
                <a:solidFill>
                  <a:srgbClr val="3EB099"/>
                </a:solidFill>
                <a:latin typeface="微软雅黑" charset="0"/>
                <a:ea typeface="微软雅黑" charset="0"/>
                <a:sym typeface="+mn-ea"/>
              </a:rPr>
              <a:t>Performance</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978535" y="1421722"/>
            <a:ext cx="10022840" cy="4777205"/>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三个计算阶段：</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IR</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生成、语义</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hash</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、签名搜索</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nSpc>
                <a:spcPct val="150000"/>
              </a:lnSpc>
              <a:buFont typeface="Wingdings" panose="05000000000000000000" pitchFamily="2" charset="2"/>
              <a:buChar char="Ø"/>
            </a:pP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IR</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生成：</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IR</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公式只需每个二进制文件计算一次。描述</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I/O</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行为的运行时间随基本块的数量线性增加，但随每个基本块的复杂性而变化</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nSpc>
                <a:spcPct val="150000"/>
              </a:lnSpc>
              <a:buFont typeface="Wingdings" panose="05000000000000000000" pitchFamily="2" charset="2"/>
              <a:buChar char="Ø"/>
            </a:pP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nSpc>
                <a:spcPct val="150000"/>
              </a:lnSpc>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语义</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hash</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：在</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hash</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的情况下，基本块中公式的数量及其各自的输入变量的数量决定了运行时间</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nSpc>
                <a:spcPct val="150000"/>
              </a:lnSpc>
              <a:buFont typeface="Wingdings" panose="05000000000000000000" pitchFamily="2" charset="2"/>
              <a:buChar char="Ø"/>
            </a:pP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lnSpc>
                <a:spcPct val="150000"/>
              </a:lnSpc>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签名搜索：最初通过将签名中的每个基本块与目标程序中的所有基本块进行比较来搜索有希望的候选者。评估表明，签名的复杂性对运行时间有很大影响</a:t>
            </a:r>
            <a:endParaRPr lang="zh-CN" altLang="da-DK"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p:txBody>
      </p:sp>
      <p:pic>
        <p:nvPicPr>
          <p:cNvPr id="3" name="图片 2">
            <a:extLst>
              <a:ext uri="{FF2B5EF4-FFF2-40B4-BE49-F238E27FC236}">
                <a16:creationId xmlns:a16="http://schemas.microsoft.com/office/drawing/2014/main" id="{27531909-4CB8-4521-98C6-DC6F74EFFE3B}"/>
              </a:ext>
            </a:extLst>
          </p:cNvPr>
          <p:cNvPicPr>
            <a:picLocks noChangeAspect="1"/>
          </p:cNvPicPr>
          <p:nvPr/>
        </p:nvPicPr>
        <p:blipFill>
          <a:blip r:embed="rId3"/>
          <a:stretch>
            <a:fillRect/>
          </a:stretch>
        </p:blipFill>
        <p:spPr>
          <a:xfrm>
            <a:off x="6476867" y="246484"/>
            <a:ext cx="5429248" cy="2182174"/>
          </a:xfrm>
          <a:prstGeom prst="rect">
            <a:avLst/>
          </a:prstGeom>
        </p:spPr>
      </p:pic>
    </p:spTree>
    <p:extLst>
      <p:ext uri="{BB962C8B-B14F-4D97-AF65-F5344CB8AC3E}">
        <p14:creationId xmlns:p14="http://schemas.microsoft.com/office/powerpoint/2010/main" val="171079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5" end="5"/>
                                            </p:txEl>
                                          </p:spTgt>
                                        </p:tgtEl>
                                        <p:attrNameLst>
                                          <p:attrName>style.visibility</p:attrName>
                                        </p:attrNameLst>
                                      </p:cBhvr>
                                      <p:to>
                                        <p:strVal val="visible"/>
                                      </p:to>
                                    </p:set>
                                    <p:animEffect transition="in" filter="fade">
                                      <p:cBhvr>
                                        <p:cTn id="14" dur="1000"/>
                                        <p:tgtEl>
                                          <p:spTgt spid="7">
                                            <p:txEl>
                                              <p:pRg st="5" end="5"/>
                                            </p:txEl>
                                          </p:spTgt>
                                        </p:tgtEl>
                                      </p:cBhvr>
                                    </p:animEffect>
                                    <p:anim calcmode="lin" valueType="num">
                                      <p:cBhvr>
                                        <p:cTn id="1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animEffect transition="in" filter="fade">
                                      <p:cBhvr>
                                        <p:cTn id="21" dur="1000"/>
                                        <p:tgtEl>
                                          <p:spTgt spid="7">
                                            <p:txEl>
                                              <p:pRg st="7" end="7"/>
                                            </p:txEl>
                                          </p:spTgt>
                                        </p:tgtEl>
                                      </p:cBhvr>
                                    </p:animEffect>
                                    <p:anim calcmode="lin" valueType="num">
                                      <p:cBhvr>
                                        <p:cTn id="22"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786290" y="1808382"/>
            <a:ext cx="5962650" cy="2438488"/>
          </a:xfrm>
          <a:prstGeom prst="rect">
            <a:avLst/>
          </a:prstGeom>
          <a:noFill/>
        </p:spPr>
        <p:txBody>
          <a:bodyPr wrap="square" rtlCol="0">
            <a:spAutoFit/>
          </a:bodyPr>
          <a:lstStyle/>
          <a:p>
            <a:pPr algn="l">
              <a:lnSpc>
                <a:spcPct val="150000"/>
              </a:lnSpc>
            </a:pPr>
            <a:r>
              <a:rPr lang="en-US" altLang="zh-CN" sz="5400" b="1" dirty="0">
                <a:solidFill>
                  <a:srgbClr val="3EB099"/>
                </a:solidFill>
                <a:latin typeface="微软雅黑" charset="0"/>
                <a:ea typeface="微软雅黑" charset="0"/>
                <a:sym typeface="+mn-ea"/>
              </a:rPr>
              <a:t>Discussion</a:t>
            </a:r>
          </a:p>
          <a:p>
            <a:pPr algn="l">
              <a:lnSpc>
                <a:spcPct val="150000"/>
              </a:lnSpc>
            </a:pPr>
            <a:r>
              <a:rPr lang="en-US" altLang="zh-CN" sz="5400" b="1" dirty="0">
                <a:solidFill>
                  <a:srgbClr val="3EB099"/>
                </a:solidFill>
                <a:latin typeface="微软雅黑" charset="0"/>
                <a:ea typeface="微软雅黑" charset="0"/>
                <a:sym typeface="+mn-ea"/>
              </a:rPr>
              <a:t>Conclusion</a:t>
            </a:r>
            <a:endParaRPr lang="zh-CN" altLang="en-US" sz="5400" b="1" dirty="0">
              <a:solidFill>
                <a:srgbClr val="3EB099"/>
              </a:solidFill>
              <a:latin typeface="微软雅黑" charset="0"/>
              <a:ea typeface="微软雅黑" charset="0"/>
              <a:sym typeface="+mn-ea"/>
            </a:endParaRPr>
          </a:p>
        </p:txBody>
      </p:sp>
      <p:sp>
        <p:nvSpPr>
          <p:cNvPr id="11" name="文本框 10"/>
          <p:cNvSpPr txBox="1"/>
          <p:nvPr/>
        </p:nvSpPr>
        <p:spPr>
          <a:xfrm>
            <a:off x="2152945" y="1372235"/>
            <a:ext cx="2633345" cy="2389308"/>
          </a:xfrm>
          <a:prstGeom prst="rect">
            <a:avLst/>
          </a:prstGeom>
          <a:noFill/>
        </p:spPr>
        <p:txBody>
          <a:bodyPr wrap="square" rtlCol="0">
            <a:spAutoFit/>
          </a:bodyPr>
          <a:lstStyle/>
          <a:p>
            <a:pPr algn="ctr">
              <a:lnSpc>
                <a:spcPct val="150000"/>
              </a:lnSpc>
            </a:pPr>
            <a:r>
              <a:rPr lang="en-US" altLang="zh-CN" sz="11500" noProof="0" dirty="0">
                <a:ln>
                  <a:noFill/>
                </a:ln>
                <a:solidFill>
                  <a:schemeClr val="bg1"/>
                </a:solidFill>
                <a:effectLst>
                  <a:reflection blurRad="6350" stA="50000" endA="300" endPos="50000" dist="29997" dir="5400000" sy="-100000" algn="bl" rotWithShape="0"/>
                </a:effectLst>
                <a:uLnTx/>
                <a:uFillTx/>
                <a:latin typeface="Impact" pitchFamily="34" charset="0"/>
                <a:ea typeface="方正舒体" pitchFamily="2" charset="-122"/>
                <a:sym typeface="+mn-ea"/>
              </a:rPr>
              <a:t>07</a:t>
            </a:r>
            <a:endParaRPr lang="en-US" altLang="zh-CN" sz="11500" b="1" noProof="0" dirty="0">
              <a:ln>
                <a:noFill/>
              </a:ln>
              <a:solidFill>
                <a:schemeClr val="bg1"/>
              </a:solidFill>
              <a:effectLst>
                <a:reflection blurRad="6350" stA="50000" endA="300" endPos="50000" dist="29997" dir="5400000" sy="-100000" algn="bl" rotWithShape="0"/>
              </a:effectLst>
              <a:uLnTx/>
              <a:uFillTx/>
              <a:latin typeface="Impact" pitchFamily="34" charset="0"/>
              <a:ea typeface="方正舒体" pitchFamily="2" charset="-122"/>
              <a:sym typeface="+mn-ea"/>
            </a:endParaRPr>
          </a:p>
        </p:txBody>
      </p:sp>
      <p:sp>
        <p:nvSpPr>
          <p:cNvPr id="7" name="矩形 6"/>
          <p:cNvSpPr/>
          <p:nvPr/>
        </p:nvSpPr>
        <p:spPr>
          <a:xfrm>
            <a:off x="-38100" y="6486525"/>
            <a:ext cx="12301220" cy="366395"/>
          </a:xfrm>
          <a:prstGeom prst="rect">
            <a:avLst/>
          </a:prstGeom>
          <a:solidFill>
            <a:srgbClr val="3EB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1364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flipV="1">
            <a:off x="-235585" y="224790"/>
            <a:ext cx="482600" cy="482600"/>
            <a:chOff x="-59" y="18"/>
            <a:chExt cx="2536" cy="2536"/>
          </a:xfrm>
        </p:grpSpPr>
        <p:sp>
          <p:nvSpPr>
            <p:cNvPr id="21" name="直角三角形 20"/>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431800" y="110490"/>
            <a:ext cx="5429250" cy="74168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en-US" altLang="zh-CN"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rPr>
              <a:t>Discussion</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7" name="文本框 6"/>
          <p:cNvSpPr txBox="1"/>
          <p:nvPr/>
        </p:nvSpPr>
        <p:spPr>
          <a:xfrm>
            <a:off x="1416685" y="2088472"/>
            <a:ext cx="10022840" cy="2369880"/>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无法自动化证明找到的代码片段是有问题的</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4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误报是因为</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CFG</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改变、内联、优化造成的</a:t>
            </a: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endPar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342900" indent="-342900">
              <a:buFont typeface="Wingdings" panose="05000000000000000000" pitchFamily="2" charset="2"/>
              <a:buChar char="Ø"/>
            </a:pP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使用</a:t>
            </a:r>
            <a:r>
              <a:rPr lang="en-US" altLang="zh-CN"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K-MinHash</a:t>
            </a:r>
            <a:r>
              <a:rPr lang="zh-CN" altLang="en-US" sz="2000" b="1" kern="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算法对于大型二进制数据库中搜索多个签名会降低性能</a:t>
            </a:r>
            <a:endParaRPr lang="zh-CN" altLang="da-DK" sz="2000" b="1" kern="0" noProof="0" dirty="0">
              <a:ln>
                <a:noFill/>
              </a:ln>
              <a:solidFill>
                <a:schemeClr val="bg1"/>
              </a:solidFill>
              <a:uLnTx/>
              <a:uFillTx/>
              <a:latin typeface="Arial" panose="020B0604020202020204" pitchFamily="34" charset="0"/>
              <a:ea typeface="微软雅黑" panose="020B0503020204020204" pitchFamily="34" charset="-122"/>
              <a:cs typeface="Arial" panose="020B0604020202020204" pitchFamily="34" charset="0"/>
              <a:sym typeface="+mn-ea"/>
            </a:endParaRPr>
          </a:p>
        </p:txBody>
      </p:sp>
    </p:spTree>
    <p:extLst>
      <p:ext uri="{BB962C8B-B14F-4D97-AF65-F5344CB8AC3E}">
        <p14:creationId xmlns:p14="http://schemas.microsoft.com/office/powerpoint/2010/main" val="112737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animEffect transition="in" filter="fade">
                                      <p:cBhvr>
                                        <p:cTn id="14" dur="1000"/>
                                        <p:tgtEl>
                                          <p:spTgt spid="7">
                                            <p:txEl>
                                              <p:pRg st="3" end="3"/>
                                            </p:txEl>
                                          </p:spTgt>
                                        </p:tgtEl>
                                      </p:cBhvr>
                                    </p:animEffect>
                                    <p:anim calcmode="lin" valueType="num">
                                      <p:cBhvr>
                                        <p:cTn id="1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animEffect transition="in" filter="fade">
                                      <p:cBhvr>
                                        <p:cTn id="21" dur="1000"/>
                                        <p:tgtEl>
                                          <p:spTgt spid="7">
                                            <p:txEl>
                                              <p:pRg st="6" end="6"/>
                                            </p:txEl>
                                          </p:spTgt>
                                        </p:tgtEl>
                                      </p:cBhvr>
                                    </p:animEffect>
                                    <p:anim calcmode="lin" valueType="num">
                                      <p:cBhvr>
                                        <p:cTn id="2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rot="2700000" flipV="1">
            <a:off x="-235585" y="224790"/>
            <a:ext cx="482600" cy="482600"/>
            <a:chOff x="-59" y="18"/>
            <a:chExt cx="2536" cy="2536"/>
          </a:xfrm>
        </p:grpSpPr>
        <p:sp>
          <p:nvSpPr>
            <p:cNvPr id="4" name="直角三角形 3"/>
            <p:cNvSpPr/>
            <p:nvPr/>
          </p:nvSpPr>
          <p:spPr>
            <a:xfrm rot="16200000">
              <a:off x="-59" y="18"/>
              <a:ext cx="2536" cy="2536"/>
            </a:xfrm>
            <a:prstGeom prst="rtTriangle">
              <a:avLst/>
            </a:prstGeom>
            <a:noFill/>
            <a:ln>
              <a:solidFill>
                <a:srgbClr val="3EB09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16200000">
              <a:off x="572" y="671"/>
              <a:ext cx="1610" cy="1610"/>
            </a:xfrm>
            <a:prstGeom prst="rtTriangle">
              <a:avLst/>
            </a:prstGeom>
            <a:solidFill>
              <a:srgbClr val="3EB099"/>
            </a:solidFill>
            <a:ln>
              <a:solidFill>
                <a:srgbClr val="3EB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31799" y="110490"/>
            <a:ext cx="7050549" cy="741680"/>
          </a:xfrm>
          <a:prstGeom prst="rect">
            <a:avLst/>
          </a:prstGeom>
          <a:noFill/>
        </p:spPr>
        <p:txBody>
          <a:bodyPr anchor="ctr"/>
          <a:lstStyle/>
          <a:p>
            <a:pPr lvl="0" fontAlgn="t">
              <a:defRPr/>
            </a:pPr>
            <a:r>
              <a:rPr kumimoji="0" lang="en-US" altLang="zh-CN" sz="2000" b="1" i="0" u="none" strike="noStrike" kern="0" cap="none" spc="0" normalizeH="0" baseline="0" noProof="0">
                <a:ln>
                  <a:noFill/>
                </a:ln>
                <a:solidFill>
                  <a:srgbClr val="3EB099"/>
                </a:solidFill>
                <a:effectLst/>
                <a:uLnTx/>
                <a:uFillTx/>
                <a:latin typeface="微软雅黑" charset="0"/>
                <a:ea typeface="微软雅黑" charset="0"/>
                <a:cs typeface="+mn-cs"/>
                <a:sym typeface="+mn-ea"/>
              </a:rPr>
              <a:t>Conclusion</a:t>
            </a:r>
            <a:endParaRPr kumimoji="0" lang="zh-CN" altLang="en-US" sz="2000" b="1" i="0" u="none" strike="noStrike" kern="0" cap="none" spc="0" normalizeH="0" baseline="0" noProof="0" dirty="0">
              <a:ln>
                <a:noFill/>
              </a:ln>
              <a:solidFill>
                <a:srgbClr val="3EB099"/>
              </a:solidFill>
              <a:effectLst/>
              <a:uLnTx/>
              <a:uFillTx/>
              <a:latin typeface="微软雅黑" charset="0"/>
              <a:ea typeface="微软雅黑" charset="0"/>
              <a:cs typeface="+mn-cs"/>
              <a:sym typeface="+mn-ea"/>
            </a:endParaRPr>
          </a:p>
        </p:txBody>
      </p:sp>
      <p:sp>
        <p:nvSpPr>
          <p:cNvPr id="14" name="文本框 13">
            <a:extLst>
              <a:ext uri="{FF2B5EF4-FFF2-40B4-BE49-F238E27FC236}">
                <a16:creationId xmlns:a16="http://schemas.microsoft.com/office/drawing/2014/main" id="{546AFED2-6BF9-416F-8333-7D8839E722D8}"/>
              </a:ext>
            </a:extLst>
          </p:cNvPr>
          <p:cNvSpPr txBox="1"/>
          <p:nvPr/>
        </p:nvSpPr>
        <p:spPr>
          <a:xfrm>
            <a:off x="1612183" y="1944928"/>
            <a:ext cx="10683875" cy="2862322"/>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展示了在实践中成立的合理假设下，跨 </a:t>
            </a:r>
            <a:r>
              <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CPU </a:t>
            </a: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架构的语义二进制代码匹配是可能的</a:t>
            </a: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indent="0"/>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indent="0"/>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indent="0"/>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rPr>
              <a:t>成功地将其应用于识别闭源软件中的现实漏洞</a:t>
            </a: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Wingdings" panose="05000000000000000000" pitchFamily="2" charset="2"/>
              <a:buChar char="Ø"/>
            </a:pP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285750" indent="-285750">
              <a:buFont typeface="Wingdings" panose="05000000000000000000" pitchFamily="2" charset="2"/>
              <a:buChar char="Ø"/>
            </a:pPr>
            <a:endParaRPr lang="en-US" altLang="zh-CN"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marL="285750" indent="-285750">
              <a:buFont typeface="Wingdings" panose="05000000000000000000" pitchFamily="2" charset="2"/>
              <a:buChar char="Ø"/>
            </a:pPr>
            <a:r>
              <a:rPr lang="zh-CN" altLang="en-US" sz="20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方法可以极大地帮助发现在为任何架构编译的二进制文件中未来的漏洞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xEl>
                                              <p:pRg st="4" end="4"/>
                                            </p:txEl>
                                          </p:spTgt>
                                        </p:tgtEl>
                                        <p:attrNameLst>
                                          <p:attrName>style.visibility</p:attrName>
                                        </p:attrNameLst>
                                      </p:cBhvr>
                                      <p:to>
                                        <p:strVal val="visible"/>
                                      </p:to>
                                    </p:set>
                                    <p:animEffect transition="in" filter="fade">
                                      <p:cBhvr>
                                        <p:cTn id="14" dur="1000"/>
                                        <p:tgtEl>
                                          <p:spTgt spid="14">
                                            <p:txEl>
                                              <p:pRg st="4" end="4"/>
                                            </p:txEl>
                                          </p:spTgt>
                                        </p:tgtEl>
                                      </p:cBhvr>
                                    </p:animEffect>
                                    <p:anim calcmode="lin" valueType="num">
                                      <p:cBhvr>
                                        <p:cTn id="15"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8" end="8"/>
                                            </p:txEl>
                                          </p:spTgt>
                                        </p:tgtEl>
                                        <p:attrNameLst>
                                          <p:attrName>style.visibility</p:attrName>
                                        </p:attrNameLst>
                                      </p:cBhvr>
                                      <p:to>
                                        <p:strVal val="visible"/>
                                      </p:to>
                                    </p:set>
                                    <p:animEffect transition="in" filter="fade">
                                      <p:cBhvr>
                                        <p:cTn id="21" dur="1000"/>
                                        <p:tgtEl>
                                          <p:spTgt spid="14">
                                            <p:txEl>
                                              <p:pRg st="8" end="8"/>
                                            </p:txEl>
                                          </p:spTgt>
                                        </p:tgtEl>
                                      </p:cBhvr>
                                    </p:animEffect>
                                    <p:anim calcmode="lin" valueType="num">
                                      <p:cBhvr>
                                        <p:cTn id="22" dur="1000" fill="hold"/>
                                        <p:tgtEl>
                                          <p:spTgt spid="14">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p:nvPr/>
        </p:nvSpPr>
        <p:spPr>
          <a:xfrm>
            <a:off x="3671033" y="2322732"/>
            <a:ext cx="4414520" cy="1310640"/>
          </a:xfrm>
          <a:prstGeom prst="rect">
            <a:avLst/>
          </a:prstGeom>
          <a:noFill/>
          <a:ln w="9525">
            <a:noFill/>
            <a:miter/>
          </a:ln>
        </p:spPr>
        <p:txBody>
          <a:bodyPr wrap="none">
            <a:spAutoFit/>
          </a:bodyPr>
          <a:lstStyle/>
          <a:p>
            <a:pPr lvl="0" eaLnBrk="1" hangingPunct="1"/>
            <a:r>
              <a:rPr lang="en-US" altLang="zh-CN" sz="8000" b="1" dirty="0">
                <a:solidFill>
                  <a:srgbClr val="3EB099"/>
                </a:solidFill>
                <a:effectLst>
                  <a:reflection blurRad="6350" stA="50000" endA="300" endPos="50000" dist="29997" dir="5400000" sy="-100000" algn="bl" rotWithShape="0"/>
                </a:effectLst>
                <a:latin typeface="Arial" pitchFamily="34" charset="0"/>
                <a:ea typeface="Kozuka Gothic Pr6N B" pitchFamily="34" charset="-128"/>
              </a:rPr>
              <a:t>THANKS</a:t>
            </a:r>
          </a:p>
        </p:txBody>
      </p:sp>
      <p:sp>
        <p:nvSpPr>
          <p:cNvPr id="7" name="矩形 6"/>
          <p:cNvSpPr/>
          <p:nvPr/>
        </p:nvSpPr>
        <p:spPr>
          <a:xfrm>
            <a:off x="-38100" y="6486525"/>
            <a:ext cx="12301220" cy="366395"/>
          </a:xfrm>
          <a:prstGeom prst="rect">
            <a:avLst/>
          </a:prstGeom>
          <a:solidFill>
            <a:srgbClr val="3EB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30F3A-53C1-4642-B8E4-AE3F5080C532}"/>
              </a:ext>
            </a:extLst>
          </p:cNvPr>
          <p:cNvSpPr>
            <a:spLocks noGrp="1"/>
          </p:cNvSpPr>
          <p:nvPr>
            <p:ph type="title"/>
          </p:nvPr>
        </p:nvSpPr>
        <p:spPr>
          <a:xfrm>
            <a:off x="3581400" y="816429"/>
            <a:ext cx="7772399" cy="874259"/>
          </a:xfrm>
        </p:spPr>
        <p:txBody>
          <a:bodyPr>
            <a:normAutofit fontScale="90000"/>
          </a:bodyPr>
          <a:lstStyle/>
          <a:p>
            <a:r>
              <a:rPr kumimoji="0" lang="en-US" altLang="zh-CN" sz="2000" b="0" i="0" u="none" strike="noStrike" kern="1200" cap="none" spc="0" normalizeH="0" baseline="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rPr>
              <a:t>Behrad Garmany</a:t>
            </a:r>
            <a:r>
              <a:rPr kumimoji="0" lang="zh-CN" altLang="en-US" sz="2000" b="0" i="0" u="none" strike="noStrike" kern="1200" cap="none" spc="0" normalizeH="0" baseline="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rPr>
              <a:t>，波鸿鲁尔大学</a:t>
            </a:r>
            <a:br>
              <a:rPr kumimoji="0" lang="en-US" altLang="zh-CN" sz="2000" b="0" i="0" u="none" strike="noStrike" kern="1200" cap="none" spc="0" normalizeH="0" baseline="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rPr>
            </a:br>
            <a:br>
              <a:rPr kumimoji="0" lang="en-US" altLang="zh-CN" sz="2000" b="0" i="0" u="none" strike="noStrike" kern="1200" cap="none" spc="0" normalizeH="0" baseline="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rPr>
            </a:br>
            <a:r>
              <a:rPr kumimoji="0" lang="zh-CN" altLang="en-US" sz="2000" b="0" i="0" u="none" strike="noStrike" kern="1200" cap="none" spc="0" normalizeH="0" baseline="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rPr>
              <a:t>现代软件的现代攻击和防御向量</a:t>
            </a:r>
            <a:endParaRPr lang="zh-CN" altLang="en-US" dirty="0"/>
          </a:p>
        </p:txBody>
      </p:sp>
      <p:pic>
        <p:nvPicPr>
          <p:cNvPr id="5" name="内容占位符 4">
            <a:extLst>
              <a:ext uri="{FF2B5EF4-FFF2-40B4-BE49-F238E27FC236}">
                <a16:creationId xmlns:a16="http://schemas.microsoft.com/office/drawing/2014/main" id="{48F91E18-1C40-4C0D-8E32-D4C0814D3069}"/>
              </a:ext>
            </a:extLst>
          </p:cNvPr>
          <p:cNvPicPr>
            <a:picLocks noGrp="1" noChangeAspect="1"/>
          </p:cNvPicPr>
          <p:nvPr>
            <p:ph idx="1"/>
          </p:nvPr>
        </p:nvPicPr>
        <p:blipFill>
          <a:blip r:embed="rId2"/>
          <a:stretch>
            <a:fillRect/>
          </a:stretch>
        </p:blipFill>
        <p:spPr>
          <a:xfrm>
            <a:off x="3223738" y="1934482"/>
            <a:ext cx="6780234" cy="4665970"/>
          </a:xfrm>
        </p:spPr>
      </p:pic>
      <p:pic>
        <p:nvPicPr>
          <p:cNvPr id="6" name="图片 5">
            <a:extLst>
              <a:ext uri="{FF2B5EF4-FFF2-40B4-BE49-F238E27FC236}">
                <a16:creationId xmlns:a16="http://schemas.microsoft.com/office/drawing/2014/main" id="{B3B8A7AC-48AD-4682-BB2D-E739E53EB059}"/>
              </a:ext>
            </a:extLst>
          </p:cNvPr>
          <p:cNvPicPr>
            <a:picLocks noChangeAspect="1"/>
          </p:cNvPicPr>
          <p:nvPr/>
        </p:nvPicPr>
        <p:blipFill>
          <a:blip r:embed="rId3"/>
          <a:stretch>
            <a:fillRect/>
          </a:stretch>
        </p:blipFill>
        <p:spPr>
          <a:xfrm>
            <a:off x="502838" y="1690688"/>
            <a:ext cx="1889924" cy="2408129"/>
          </a:xfrm>
          <a:prstGeom prst="rect">
            <a:avLst/>
          </a:prstGeom>
        </p:spPr>
      </p:pic>
    </p:spTree>
    <p:extLst>
      <p:ext uri="{BB962C8B-B14F-4D97-AF65-F5344CB8AC3E}">
        <p14:creationId xmlns:p14="http://schemas.microsoft.com/office/powerpoint/2010/main" val="21121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7AC38-CA54-4620-BB48-A5CBAAC40754}"/>
              </a:ext>
            </a:extLst>
          </p:cNvPr>
          <p:cNvSpPr>
            <a:spLocks noGrp="1"/>
          </p:cNvSpPr>
          <p:nvPr>
            <p:ph type="title"/>
          </p:nvPr>
        </p:nvSpPr>
        <p:spPr>
          <a:xfrm>
            <a:off x="3831770" y="1197428"/>
            <a:ext cx="7445829" cy="928688"/>
          </a:xfrm>
        </p:spPr>
        <p:txBody>
          <a:bodyPr/>
          <a:lstStyle/>
          <a:p>
            <a:r>
              <a:rPr kumimoji="0" lang="en-US" altLang="zh-CN" sz="2000" b="0" i="0" u="none" strike="noStrike" kern="1200" cap="none" spc="0" normalizeH="0" baseline="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rPr>
              <a:t>Robert </a:t>
            </a:r>
            <a:r>
              <a:rPr kumimoji="0" lang="en-US" altLang="zh-CN" sz="2000" b="0" i="0" u="none" strike="noStrike" kern="1200" cap="none" spc="0" normalizeH="0" baseline="0" noProof="0" dirty="0" err="1">
                <a:ln>
                  <a:noFill/>
                </a:ln>
                <a:solidFill>
                  <a:prstClr val="white"/>
                </a:solidFill>
                <a:effectLst/>
                <a:uLnTx/>
                <a:uFillTx/>
                <a:latin typeface="Arial" panose="020B0604020202020204" pitchFamily="34" charset="0"/>
                <a:ea typeface="微软雅黑" pitchFamily="34" charset="-122"/>
                <a:cs typeface="Arial" panose="020B0604020202020204" pitchFamily="34" charset="0"/>
              </a:rPr>
              <a:t>Gawlik</a:t>
            </a:r>
            <a:r>
              <a:rPr kumimoji="0" lang="zh-CN" altLang="en-US" sz="2000" b="0" i="0" u="none" strike="noStrike" kern="1200" cap="none" spc="0" normalizeH="0" baseline="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rPr>
              <a:t>，波鸿鲁尔大学</a:t>
            </a:r>
            <a:endParaRPr lang="zh-CN" altLang="en-US" dirty="0"/>
          </a:p>
        </p:txBody>
      </p:sp>
      <p:pic>
        <p:nvPicPr>
          <p:cNvPr id="5" name="内容占位符 4">
            <a:extLst>
              <a:ext uri="{FF2B5EF4-FFF2-40B4-BE49-F238E27FC236}">
                <a16:creationId xmlns:a16="http://schemas.microsoft.com/office/drawing/2014/main" id="{656BF431-3E1F-40A9-8B0B-B35CEBCD0893}"/>
              </a:ext>
            </a:extLst>
          </p:cNvPr>
          <p:cNvPicPr>
            <a:picLocks noGrp="1" noChangeAspect="1"/>
          </p:cNvPicPr>
          <p:nvPr>
            <p:ph idx="1"/>
          </p:nvPr>
        </p:nvPicPr>
        <p:blipFill>
          <a:blip r:embed="rId2"/>
          <a:stretch>
            <a:fillRect/>
          </a:stretch>
        </p:blipFill>
        <p:spPr>
          <a:xfrm>
            <a:off x="3717400" y="2057626"/>
            <a:ext cx="6825486" cy="4351338"/>
          </a:xfrm>
        </p:spPr>
      </p:pic>
      <p:pic>
        <p:nvPicPr>
          <p:cNvPr id="6" name="图片 5">
            <a:extLst>
              <a:ext uri="{FF2B5EF4-FFF2-40B4-BE49-F238E27FC236}">
                <a16:creationId xmlns:a16="http://schemas.microsoft.com/office/drawing/2014/main" id="{D672895F-0B9E-457F-9005-4523C11926F4}"/>
              </a:ext>
            </a:extLst>
          </p:cNvPr>
          <p:cNvPicPr>
            <a:picLocks noChangeAspect="1"/>
          </p:cNvPicPr>
          <p:nvPr/>
        </p:nvPicPr>
        <p:blipFill>
          <a:blip r:embed="rId3"/>
          <a:stretch>
            <a:fillRect/>
          </a:stretch>
        </p:blipFill>
        <p:spPr>
          <a:xfrm>
            <a:off x="521561" y="1756001"/>
            <a:ext cx="1896020" cy="2408129"/>
          </a:xfrm>
          <a:prstGeom prst="rect">
            <a:avLst/>
          </a:prstGeom>
        </p:spPr>
      </p:pic>
    </p:spTree>
    <p:extLst>
      <p:ext uri="{BB962C8B-B14F-4D97-AF65-F5344CB8AC3E}">
        <p14:creationId xmlns:p14="http://schemas.microsoft.com/office/powerpoint/2010/main" val="3734250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C32AF-2F9D-48E4-8C9F-B63F3D6DE1FC}"/>
              </a:ext>
            </a:extLst>
          </p:cNvPr>
          <p:cNvSpPr>
            <a:spLocks noGrp="1"/>
          </p:cNvSpPr>
          <p:nvPr>
            <p:ph type="title"/>
          </p:nvPr>
        </p:nvSpPr>
        <p:spPr>
          <a:xfrm>
            <a:off x="1110342" y="332468"/>
            <a:ext cx="10842171" cy="1325563"/>
          </a:xfrm>
        </p:spPr>
        <p:txBody>
          <a:bodyPr/>
          <a:lstStyle/>
          <a:p>
            <a:r>
              <a:rPr kumimoji="0" lang="en-US" altLang="zh-CN" sz="2000" b="0" i="0" u="none" strike="noStrike" kern="1200" cap="none" spc="0" normalizeH="0" baseline="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rPr>
              <a:t>Christian </a:t>
            </a:r>
            <a:r>
              <a:rPr kumimoji="0" lang="en-US" altLang="zh-CN" sz="2000" b="0" i="0" u="none" strike="noStrike" kern="1200" cap="none" spc="0" normalizeH="0" baseline="0" noProof="0" dirty="0" err="1">
                <a:ln>
                  <a:noFill/>
                </a:ln>
                <a:solidFill>
                  <a:prstClr val="white"/>
                </a:solidFill>
                <a:effectLst/>
                <a:uLnTx/>
                <a:uFillTx/>
                <a:latin typeface="Arial" panose="020B0604020202020204" pitchFamily="34" charset="0"/>
                <a:ea typeface="微软雅黑" pitchFamily="34" charset="-122"/>
                <a:cs typeface="Arial" panose="020B0604020202020204" pitchFamily="34" charset="0"/>
              </a:rPr>
              <a:t>Rossow</a:t>
            </a:r>
            <a:r>
              <a:rPr lang="zh-CN" altLang="en-US" sz="2000" dirty="0">
                <a:solidFill>
                  <a:prstClr val="white"/>
                </a:solidFill>
                <a:latin typeface="Arial" panose="020B0604020202020204" pitchFamily="34" charset="0"/>
                <a:ea typeface="微软雅黑" pitchFamily="34" charset="-122"/>
                <a:cs typeface="Arial" panose="020B0604020202020204" pitchFamily="34" charset="0"/>
              </a:rPr>
              <a:t>，</a:t>
            </a:r>
            <a:r>
              <a:rPr lang="en-US" altLang="zh-CN" sz="2000" dirty="0">
                <a:solidFill>
                  <a:prstClr val="white"/>
                </a:solidFill>
                <a:latin typeface="Arial" panose="020B0604020202020204" pitchFamily="34" charset="0"/>
                <a:ea typeface="微软雅黑" pitchFamily="34" charset="-122"/>
                <a:cs typeface="Arial" panose="020B0604020202020204" pitchFamily="34" charset="0"/>
              </a:rPr>
              <a:t>CISPA</a:t>
            </a:r>
            <a:r>
              <a:rPr lang="zh-CN" altLang="en-US" sz="2000" dirty="0">
                <a:solidFill>
                  <a:prstClr val="white"/>
                </a:solidFill>
                <a:latin typeface="Arial" panose="020B0604020202020204" pitchFamily="34" charset="0"/>
                <a:ea typeface="微软雅黑" pitchFamily="34" charset="-122"/>
                <a:cs typeface="Arial" panose="020B0604020202020204" pitchFamily="34" charset="0"/>
              </a:rPr>
              <a:t>教员，担任萨尔大学计算机系和多特蒙德工业大学计算机系的教授</a:t>
            </a:r>
            <a:br>
              <a:rPr lang="en-US" altLang="zh-CN" sz="2000" dirty="0">
                <a:solidFill>
                  <a:prstClr val="white"/>
                </a:solidFill>
                <a:latin typeface="Arial" panose="020B0604020202020204" pitchFamily="34" charset="0"/>
                <a:ea typeface="微软雅黑" pitchFamily="34" charset="-122"/>
                <a:cs typeface="Arial" panose="020B0604020202020204" pitchFamily="34" charset="0"/>
              </a:rPr>
            </a:br>
            <a:br>
              <a:rPr lang="en-US" altLang="zh-CN" sz="2000" dirty="0">
                <a:solidFill>
                  <a:prstClr val="white"/>
                </a:solidFill>
                <a:latin typeface="Arial" panose="020B0604020202020204" pitchFamily="34" charset="0"/>
                <a:ea typeface="微软雅黑" pitchFamily="34" charset="-122"/>
                <a:cs typeface="Arial" panose="020B0604020202020204" pitchFamily="34" charset="0"/>
              </a:rPr>
            </a:br>
            <a:r>
              <a:rPr lang="zh-CN" altLang="en-US" sz="2000" dirty="0">
                <a:solidFill>
                  <a:prstClr val="white"/>
                </a:solidFill>
                <a:latin typeface="Arial" panose="020B0604020202020204" pitchFamily="34" charset="0"/>
                <a:ea typeface="微软雅黑" pitchFamily="34" charset="-122"/>
                <a:cs typeface="Arial" panose="020B0604020202020204" pitchFamily="34" charset="0"/>
              </a:rPr>
              <a:t>网络威胁，网络安全和隐私，程序分析和攻击回溯</a:t>
            </a:r>
            <a:endParaRPr lang="zh-CN" altLang="en-US" dirty="0"/>
          </a:p>
        </p:txBody>
      </p:sp>
      <p:pic>
        <p:nvPicPr>
          <p:cNvPr id="4" name="内容占位符 3">
            <a:extLst>
              <a:ext uri="{FF2B5EF4-FFF2-40B4-BE49-F238E27FC236}">
                <a16:creationId xmlns:a16="http://schemas.microsoft.com/office/drawing/2014/main" id="{5FA28F06-A949-4752-B866-429E4AFA887B}"/>
              </a:ext>
            </a:extLst>
          </p:cNvPr>
          <p:cNvPicPr>
            <a:picLocks noGrp="1" noChangeAspect="1"/>
          </p:cNvPicPr>
          <p:nvPr>
            <p:ph idx="1"/>
          </p:nvPr>
        </p:nvPicPr>
        <p:blipFill>
          <a:blip r:embed="rId2"/>
          <a:stretch>
            <a:fillRect/>
          </a:stretch>
        </p:blipFill>
        <p:spPr>
          <a:xfrm>
            <a:off x="174170" y="1824831"/>
            <a:ext cx="2468509" cy="2333512"/>
          </a:xfrm>
          <a:prstGeom prst="rect">
            <a:avLst/>
          </a:prstGeom>
        </p:spPr>
      </p:pic>
      <p:pic>
        <p:nvPicPr>
          <p:cNvPr id="6" name="图片 5">
            <a:extLst>
              <a:ext uri="{FF2B5EF4-FFF2-40B4-BE49-F238E27FC236}">
                <a16:creationId xmlns:a16="http://schemas.microsoft.com/office/drawing/2014/main" id="{53EF0342-ACC8-4345-9AFA-6D66F6FB955A}"/>
              </a:ext>
            </a:extLst>
          </p:cNvPr>
          <p:cNvPicPr>
            <a:picLocks noChangeAspect="1"/>
          </p:cNvPicPr>
          <p:nvPr/>
        </p:nvPicPr>
        <p:blipFill>
          <a:blip r:embed="rId3"/>
          <a:stretch>
            <a:fillRect/>
          </a:stretch>
        </p:blipFill>
        <p:spPr>
          <a:xfrm>
            <a:off x="3194780" y="1753238"/>
            <a:ext cx="8066667" cy="5104762"/>
          </a:xfrm>
          <a:prstGeom prst="rect">
            <a:avLst/>
          </a:prstGeom>
        </p:spPr>
      </p:pic>
    </p:spTree>
    <p:extLst>
      <p:ext uri="{BB962C8B-B14F-4D97-AF65-F5344CB8AC3E}">
        <p14:creationId xmlns:p14="http://schemas.microsoft.com/office/powerpoint/2010/main" val="139632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7CD3A-3180-4DE5-8965-5B7DDEE76863}"/>
              </a:ext>
            </a:extLst>
          </p:cNvPr>
          <p:cNvSpPr>
            <a:spLocks noGrp="1"/>
          </p:cNvSpPr>
          <p:nvPr>
            <p:ph type="title"/>
          </p:nvPr>
        </p:nvSpPr>
        <p:spPr>
          <a:xfrm>
            <a:off x="2793800" y="365125"/>
            <a:ext cx="9049856" cy="1325563"/>
          </a:xfrm>
        </p:spPr>
        <p:txBody>
          <a:bodyPr/>
          <a:lstStyle/>
          <a:p>
            <a:r>
              <a:rPr kumimoji="0" lang="en-US" altLang="zh-CN" sz="2000" b="0" i="0" u="none" strike="noStrike" kern="1200" cap="none" spc="0" normalizeH="0" baseline="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rPr>
              <a:t>Thorsten Holz</a:t>
            </a:r>
            <a:r>
              <a:rPr kumimoji="0" lang="zh-CN" altLang="en-US" sz="2000" b="0" i="0" u="none" strike="noStrike" kern="1200" cap="none" spc="0" normalizeH="0" baseline="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rPr>
              <a:t>，鸿鲁尔大学，电气工程和信息技术学院的教授</a:t>
            </a:r>
            <a:br>
              <a:rPr kumimoji="0" lang="en-US" altLang="zh-CN" sz="2000" b="0" i="0" u="none" strike="noStrike" kern="1200" cap="none" spc="0" normalizeH="0" baseline="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rPr>
            </a:br>
            <a:r>
              <a:rPr kumimoji="0" lang="en-US" altLang="zh-CN" sz="2000" b="0" i="0" u="none" strike="noStrike" kern="1200" cap="none" spc="0" normalizeH="0" baseline="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rPr>
              <a:t>	</a:t>
            </a:r>
            <a:br>
              <a:rPr kumimoji="0" lang="en-US" altLang="zh-CN" sz="2000" b="0" i="0" u="none" strike="noStrike" kern="1200" cap="none" spc="0" normalizeH="0" baseline="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rPr>
            </a:br>
            <a:r>
              <a:rPr kumimoji="0" lang="zh-CN" altLang="en-US" sz="2000" b="0" i="0" u="none" strike="noStrike" kern="1200" cap="none" spc="0" normalizeH="0" baseline="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rPr>
              <a:t>软件安全、二进制分析、漏洞评估、机器学习安全、隐私以及系统和网络安全</a:t>
            </a:r>
            <a:endParaRPr lang="zh-CN" altLang="en-US" dirty="0"/>
          </a:p>
        </p:txBody>
      </p:sp>
      <p:pic>
        <p:nvPicPr>
          <p:cNvPr id="4" name="内容占位符 3">
            <a:extLst>
              <a:ext uri="{FF2B5EF4-FFF2-40B4-BE49-F238E27FC236}">
                <a16:creationId xmlns:a16="http://schemas.microsoft.com/office/drawing/2014/main" id="{18D3A0D3-A6B0-4CD7-9F83-74991A707875}"/>
              </a:ext>
            </a:extLst>
          </p:cNvPr>
          <p:cNvPicPr>
            <a:picLocks noGrp="1" noChangeAspect="1"/>
          </p:cNvPicPr>
          <p:nvPr>
            <p:ph idx="1"/>
          </p:nvPr>
        </p:nvPicPr>
        <p:blipFill>
          <a:blip r:embed="rId2"/>
          <a:stretch>
            <a:fillRect/>
          </a:stretch>
        </p:blipFill>
        <p:spPr>
          <a:xfrm>
            <a:off x="209238" y="1600824"/>
            <a:ext cx="2584562" cy="2584562"/>
          </a:xfrm>
          <a:prstGeom prst="rect">
            <a:avLst/>
          </a:prstGeom>
        </p:spPr>
      </p:pic>
      <p:pic>
        <p:nvPicPr>
          <p:cNvPr id="6" name="图片 5">
            <a:extLst>
              <a:ext uri="{FF2B5EF4-FFF2-40B4-BE49-F238E27FC236}">
                <a16:creationId xmlns:a16="http://schemas.microsoft.com/office/drawing/2014/main" id="{08CCE38F-A4B5-4B64-BBDA-D43615E8898D}"/>
              </a:ext>
            </a:extLst>
          </p:cNvPr>
          <p:cNvPicPr>
            <a:picLocks noChangeAspect="1"/>
          </p:cNvPicPr>
          <p:nvPr/>
        </p:nvPicPr>
        <p:blipFill>
          <a:blip r:embed="rId3"/>
          <a:stretch>
            <a:fillRect/>
          </a:stretch>
        </p:blipFill>
        <p:spPr>
          <a:xfrm>
            <a:off x="3016657" y="2024743"/>
            <a:ext cx="8114286" cy="4731542"/>
          </a:xfrm>
          <a:prstGeom prst="rect">
            <a:avLst/>
          </a:prstGeom>
        </p:spPr>
      </p:pic>
    </p:spTree>
    <p:extLst>
      <p:ext uri="{BB962C8B-B14F-4D97-AF65-F5344CB8AC3E}">
        <p14:creationId xmlns:p14="http://schemas.microsoft.com/office/powerpoint/2010/main" val="146585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317755" y="1941732"/>
            <a:ext cx="10128739" cy="2438488"/>
          </a:xfrm>
          <a:prstGeom prst="rect">
            <a:avLst/>
          </a:prstGeom>
          <a:noFill/>
        </p:spPr>
        <p:txBody>
          <a:bodyPr wrap="square" rtlCol="0">
            <a:spAutoFit/>
          </a:bodyPr>
          <a:lstStyle/>
          <a:p>
            <a:pPr algn="l">
              <a:lnSpc>
                <a:spcPct val="150000"/>
              </a:lnSpc>
            </a:pPr>
            <a:r>
              <a:rPr lang="en-US" altLang="zh-CN" sz="5400" b="1" dirty="0">
                <a:solidFill>
                  <a:srgbClr val="3EB099"/>
                </a:solidFill>
                <a:latin typeface="微软雅黑" charset="0"/>
                <a:ea typeface="微软雅黑" charset="0"/>
                <a:sym typeface="+mn-ea"/>
              </a:rPr>
              <a:t>Introduction </a:t>
            </a:r>
          </a:p>
          <a:p>
            <a:pPr algn="l">
              <a:lnSpc>
                <a:spcPct val="150000"/>
              </a:lnSpc>
            </a:pPr>
            <a:r>
              <a:rPr lang="en-US" altLang="zh-CN" sz="5400" b="1" dirty="0">
                <a:solidFill>
                  <a:srgbClr val="3EB099"/>
                </a:solidFill>
                <a:latin typeface="微软雅黑" charset="0"/>
                <a:ea typeface="微软雅黑" charset="0"/>
                <a:sym typeface="+mn-ea"/>
              </a:rPr>
              <a:t>Contribution</a:t>
            </a:r>
          </a:p>
        </p:txBody>
      </p:sp>
      <p:sp>
        <p:nvSpPr>
          <p:cNvPr id="11" name="文本框 10"/>
          <p:cNvSpPr txBox="1"/>
          <p:nvPr/>
        </p:nvSpPr>
        <p:spPr>
          <a:xfrm>
            <a:off x="1612219" y="1542951"/>
            <a:ext cx="2633345" cy="2389308"/>
          </a:xfrm>
          <a:prstGeom prst="rect">
            <a:avLst/>
          </a:prstGeom>
          <a:noFill/>
        </p:spPr>
        <p:txBody>
          <a:bodyPr wrap="square" rtlCol="0">
            <a:spAutoFit/>
          </a:bodyPr>
          <a:lstStyle/>
          <a:p>
            <a:pPr algn="ctr">
              <a:lnSpc>
                <a:spcPct val="150000"/>
              </a:lnSpc>
            </a:pPr>
            <a:r>
              <a:rPr lang="en-US" altLang="zh-CN" sz="11500" noProof="0" dirty="0">
                <a:ln>
                  <a:noFill/>
                </a:ln>
                <a:solidFill>
                  <a:schemeClr val="bg1"/>
                </a:solidFill>
                <a:effectLst>
                  <a:reflection blurRad="6350" stA="50000" endA="300" endPos="50000" dist="29997" dir="5400000" sy="-100000" algn="bl" rotWithShape="0"/>
                </a:effectLst>
                <a:uLnTx/>
                <a:uFillTx/>
                <a:latin typeface="Impact" pitchFamily="34" charset="0"/>
                <a:ea typeface="方正舒体" pitchFamily="2" charset="-122"/>
                <a:sym typeface="+mn-ea"/>
              </a:rPr>
              <a:t>02</a:t>
            </a:r>
            <a:endParaRPr lang="en-US" altLang="zh-CN" sz="11500" b="1" noProof="0" dirty="0">
              <a:ln>
                <a:noFill/>
              </a:ln>
              <a:solidFill>
                <a:schemeClr val="bg1"/>
              </a:solidFill>
              <a:effectLst>
                <a:reflection blurRad="6350" stA="50000" endA="300" endPos="50000" dist="29997" dir="5400000" sy="-100000" algn="bl" rotWithShape="0"/>
              </a:effectLst>
              <a:uLnTx/>
              <a:uFillTx/>
              <a:latin typeface="Impact" pitchFamily="34" charset="0"/>
              <a:ea typeface="方正舒体" pitchFamily="2" charset="-122"/>
              <a:sym typeface="+mn-ea"/>
            </a:endParaRPr>
          </a:p>
        </p:txBody>
      </p:sp>
      <p:sp>
        <p:nvSpPr>
          <p:cNvPr id="7" name="矩形 6"/>
          <p:cNvSpPr/>
          <p:nvPr/>
        </p:nvSpPr>
        <p:spPr>
          <a:xfrm>
            <a:off x="-38100" y="6486525"/>
            <a:ext cx="12301220" cy="366395"/>
          </a:xfrm>
          <a:prstGeom prst="rect">
            <a:avLst/>
          </a:prstGeom>
          <a:solidFill>
            <a:srgbClr val="3EB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28861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2062</TotalTime>
  <Words>2890</Words>
  <Application>Microsoft Office PowerPoint</Application>
  <PresentationFormat>宽屏</PresentationFormat>
  <Paragraphs>329</Paragraphs>
  <Slides>45</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PINGFANGM</vt:lpstr>
      <vt:lpstr>等线</vt:lpstr>
      <vt:lpstr>微软雅黑</vt:lpstr>
      <vt:lpstr>Arial</vt:lpstr>
      <vt:lpstr>Calibri</vt:lpstr>
      <vt:lpstr>Calibri Light</vt:lpstr>
      <vt:lpstr>Impact</vt:lpstr>
      <vt:lpstr>Wingdings</vt:lpstr>
      <vt:lpstr>Office 主题</vt:lpstr>
      <vt:lpstr>PowerPoint 演示文稿</vt:lpstr>
      <vt:lpstr>PowerPoint 演示文稿</vt:lpstr>
      <vt:lpstr>PowerPoint 演示文稿</vt:lpstr>
      <vt:lpstr>Jannik Pewny，波鸿鲁尔大学，霍斯特·格奥兹研究所</vt:lpstr>
      <vt:lpstr>Behrad Garmany，波鸿鲁尔大学  现代软件的现代攻击和防御向量</vt:lpstr>
      <vt:lpstr>Robert Gawlik，波鸿鲁尔大学</vt:lpstr>
      <vt:lpstr>Christian Rossow，CISPA教员，担任萨尔大学计算机系和多特蒙德工业大学计算机系的教授  网络威胁，网络安全和隐私，程序分析和攻击回溯</vt:lpstr>
      <vt:lpstr>Thorsten Holz，鸿鲁尔大学，电气工程和信息技术学院的教授   软件安全、二进制分析、漏洞评估、机器学习安全、隐私以及系统和网络安全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张 士超</cp:lastModifiedBy>
  <cp:revision>47</cp:revision>
  <dcterms:created xsi:type="dcterms:W3CDTF">2016-04-06T09:38:53Z</dcterms:created>
  <dcterms:modified xsi:type="dcterms:W3CDTF">2022-04-21T07:08:40Z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