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7"/>
  </p:notesMasterIdLst>
  <p:sldIdLst>
    <p:sldId id="256" r:id="rId3"/>
    <p:sldId id="264" r:id="rId4"/>
    <p:sldId id="262" r:id="rId5"/>
    <p:sldId id="273" r:id="rId6"/>
    <p:sldId id="274" r:id="rId7"/>
    <p:sldId id="263" r:id="rId8"/>
    <p:sldId id="271" r:id="rId9"/>
    <p:sldId id="272" r:id="rId10"/>
    <p:sldId id="270" r:id="rId11"/>
    <p:sldId id="275" r:id="rId12"/>
    <p:sldId id="265" r:id="rId13"/>
    <p:sldId id="266" r:id="rId14"/>
    <p:sldId id="279" r:id="rId15"/>
    <p:sldId id="278" r:id="rId16"/>
    <p:sldId id="277" r:id="rId17"/>
    <p:sldId id="267" r:id="rId18"/>
    <p:sldId id="280" r:id="rId19"/>
    <p:sldId id="295" r:id="rId20"/>
    <p:sldId id="296" r:id="rId21"/>
    <p:sldId id="281" r:id="rId22"/>
    <p:sldId id="291" r:id="rId23"/>
    <p:sldId id="283" r:id="rId24"/>
    <p:sldId id="285" r:id="rId25"/>
    <p:sldId id="286" r:id="rId26"/>
    <p:sldId id="282" r:id="rId27"/>
    <p:sldId id="297" r:id="rId28"/>
    <p:sldId id="268" r:id="rId29"/>
    <p:sldId id="287" r:id="rId30"/>
    <p:sldId id="292" r:id="rId31"/>
    <p:sldId id="289" r:id="rId32"/>
    <p:sldId id="290" r:id="rId33"/>
    <p:sldId id="294" r:id="rId34"/>
    <p:sldId id="269" r:id="rId35"/>
    <p:sldId id="276" r:id="rId36"/>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egin" id="{C9783601-B7CC-44ED-9BF1-DC2722AE833B}">
          <p14:sldIdLst>
            <p14:sldId id="256"/>
            <p14:sldId id="264"/>
          </p14:sldIdLst>
        </p14:section>
        <p14:section name="Author Team" id="{2FEA8AEF-D7E3-49E2-9225-D86EF817C988}">
          <p14:sldIdLst>
            <p14:sldId id="262"/>
            <p14:sldId id="273"/>
            <p14:sldId id="274"/>
            <p14:sldId id="263"/>
            <p14:sldId id="271"/>
            <p14:sldId id="272"/>
            <p14:sldId id="270"/>
            <p14:sldId id="275"/>
          </p14:sldIdLst>
        </p14:section>
        <p14:section name="Motivation" id="{7341142F-7D71-4E4C-9882-F056B824F27F}">
          <p14:sldIdLst>
            <p14:sldId id="265"/>
          </p14:sldIdLst>
        </p14:section>
        <p14:section name="Key Idea" id="{7E01BAF5-8FF6-4B29-B156-42000B2D92DC}">
          <p14:sldIdLst>
            <p14:sldId id="266"/>
            <p14:sldId id="279"/>
          </p14:sldIdLst>
        </p14:section>
        <p14:section name="Implementation" id="{737FD79D-0FB5-4FEA-848C-63D2B8C8AF2F}">
          <p14:sldIdLst>
            <p14:sldId id="278"/>
            <p14:sldId id="277"/>
            <p14:sldId id="267"/>
            <p14:sldId id="280"/>
            <p14:sldId id="295"/>
            <p14:sldId id="296"/>
            <p14:sldId id="281"/>
            <p14:sldId id="291"/>
            <p14:sldId id="283"/>
            <p14:sldId id="285"/>
            <p14:sldId id="286"/>
            <p14:sldId id="282"/>
            <p14:sldId id="297"/>
          </p14:sldIdLst>
        </p14:section>
        <p14:section name="Evaluation" id="{784B7CAC-2351-4446-8032-A52F69F82AF4}">
          <p14:sldIdLst>
            <p14:sldId id="268"/>
            <p14:sldId id="287"/>
            <p14:sldId id="292"/>
            <p14:sldId id="289"/>
            <p14:sldId id="290"/>
            <p14:sldId id="294"/>
          </p14:sldIdLst>
        </p14:section>
        <p14:section name="Inspiration" id="{949B23EC-3C33-47B4-8BF3-91A4CB162D01}">
          <p14:sldIdLst>
            <p14:sldId id="269"/>
          </p14:sldIdLst>
        </p14:section>
        <p14:section name="End" id="{5EB646E3-603F-4567-8498-9A039CE40F75}">
          <p14:sldIdLst>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B7ED"/>
    <a:srgbClr val="F808FE"/>
    <a:srgbClr val="FFFF66"/>
    <a:srgbClr val="66FF33"/>
    <a:srgbClr val="F4E935"/>
    <a:srgbClr val="DBE444"/>
    <a:srgbClr val="37B26C"/>
    <a:srgbClr val="E7E033"/>
    <a:srgbClr val="A6C0DB"/>
    <a:srgbClr val="16EA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1" autoAdjust="0"/>
    <p:restoredTop sz="84991" autoAdjust="0"/>
  </p:normalViewPr>
  <p:slideViewPr>
    <p:cSldViewPr snapToGrid="0">
      <p:cViewPr varScale="1">
        <p:scale>
          <a:sx n="60" d="100"/>
          <a:sy n="60" d="100"/>
        </p:scale>
        <p:origin x="12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02C21-FDBB-466F-84F6-14438DB7D779}" type="datetimeFigureOut">
              <a:rPr lang="zh-CN" altLang="en-US" smtClean="0"/>
              <a:t>2022/1/26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63DF1-5C17-4674-92DF-8F304DA01479}" type="slidenum">
              <a:rPr lang="zh-CN" altLang="en-US" smtClean="0"/>
              <a:t>‹#›</a:t>
            </a:fld>
            <a:endParaRPr lang="zh-CN" altLang="en-US"/>
          </a:p>
        </p:txBody>
      </p:sp>
    </p:spTree>
    <p:extLst>
      <p:ext uri="{BB962C8B-B14F-4D97-AF65-F5344CB8AC3E}">
        <p14:creationId xmlns:p14="http://schemas.microsoft.com/office/powerpoint/2010/main" val="124256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ic.epfl.ch/"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hexhive.github.io/"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1</a:t>
            </a:fld>
            <a:endParaRPr lang="zh-CN" altLang="en-US"/>
          </a:p>
        </p:txBody>
      </p:sp>
    </p:spTree>
    <p:extLst>
      <p:ext uri="{BB962C8B-B14F-4D97-AF65-F5344CB8AC3E}">
        <p14:creationId xmlns:p14="http://schemas.microsoft.com/office/powerpoint/2010/main" val="1787398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121212"/>
                </a:solidFill>
                <a:effectLst/>
                <a:latin typeface="-apple-system"/>
              </a:rPr>
              <a:t>For what?   </a:t>
            </a:r>
            <a:r>
              <a:rPr lang="zh-CN" altLang="en-US" sz="1200" dirty="0">
                <a:solidFill>
                  <a:schemeClr val="bg1"/>
                </a:solidFill>
                <a:latin typeface="微软雅黑" panose="020B0503020204020204" pitchFamily="34" charset="-122"/>
                <a:ea typeface="微软雅黑" panose="020B0503020204020204" pitchFamily="34" charset="-122"/>
              </a:rPr>
              <a:t>模拟执行嵌入式系统固件（</a:t>
            </a:r>
            <a:r>
              <a:rPr lang="en-US" altLang="zh-CN" sz="1200" dirty="0">
                <a:solidFill>
                  <a:schemeClr val="bg1"/>
                </a:solidFill>
                <a:latin typeface="微软雅黑" panose="020B0503020204020204" pitchFamily="34" charset="-122"/>
                <a:ea typeface="微软雅黑" panose="020B0503020204020204" pitchFamily="34" charset="-122"/>
              </a:rPr>
              <a:t>Rehosting</a:t>
            </a:r>
            <a:r>
              <a:rPr lang="zh-CN" altLang="en-US" sz="1200" dirty="0">
                <a:solidFill>
                  <a:schemeClr val="bg1"/>
                </a:solidFill>
                <a:latin typeface="微软雅黑" panose="020B0503020204020204" pitchFamily="34" charset="-122"/>
                <a:ea typeface="微软雅黑" panose="020B0503020204020204" pitchFamily="34" charset="-122"/>
              </a:rPr>
              <a:t>）</a:t>
            </a:r>
            <a:endParaRPr lang="en-US" altLang="zh-CN" sz="1200" dirty="0">
              <a:solidFill>
                <a:schemeClr val="bg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bg1"/>
                </a:solidFill>
                <a:latin typeface="微软雅黑" panose="020B0503020204020204" pitchFamily="34" charset="-122"/>
                <a:ea typeface="微软雅黑" panose="020B0503020204020204" pitchFamily="34" charset="-122"/>
              </a:rPr>
              <a:t>Why Need to?  </a:t>
            </a:r>
          </a:p>
          <a:p>
            <a:r>
              <a:rPr lang="en-US" altLang="zh-CN" sz="1200" b="0" i="0" u="none" strike="noStrike" baseline="0" dirty="0">
                <a:latin typeface="NimbusRomNo9L-Regu"/>
              </a:rPr>
              <a:t>Heterogeneity:</a:t>
            </a:r>
            <a:r>
              <a:rPr lang="zh-CN" altLang="en-US" sz="1200" b="0" i="0" u="none" strike="noStrike" baseline="0" dirty="0">
                <a:latin typeface="NimbusRomNo9L-Regu"/>
              </a:rPr>
              <a:t>有很多不同厂家生产了专用的</a:t>
            </a:r>
            <a:r>
              <a:rPr lang="en-US" altLang="zh-CN" sz="1200" b="0" i="0" u="none" strike="noStrike" baseline="0" dirty="0">
                <a:latin typeface="NimbusRomNo9L-Regu"/>
              </a:rPr>
              <a:t>CPU</a:t>
            </a:r>
            <a:r>
              <a:rPr lang="zh-CN" altLang="en-US" sz="1200" b="0" i="0" u="none" strike="noStrike" baseline="0" dirty="0">
                <a:latin typeface="NimbusRomNo9L-Regu"/>
              </a:rPr>
              <a:t>，片上外设和内存布局也是不尽相同</a:t>
            </a:r>
            <a:endParaRPr lang="en-US" altLang="zh-CN" b="1" i="0" dirty="0">
              <a:solidFill>
                <a:srgbClr val="121212"/>
              </a:solidFill>
              <a:effectLst/>
              <a:latin typeface="-apple-system"/>
            </a:endParaRPr>
          </a:p>
          <a:p>
            <a:endParaRPr lang="en-US" altLang="zh-CN" b="1" dirty="0"/>
          </a:p>
          <a:p>
            <a:r>
              <a:rPr lang="zh-CN" altLang="en-US" b="1" dirty="0"/>
              <a:t>为什么其他的</a:t>
            </a:r>
            <a:r>
              <a:rPr lang="en-US" altLang="zh-CN" b="1" dirty="0"/>
              <a:t>solutions is not </a:t>
            </a:r>
            <a:r>
              <a:rPr lang="en-US" altLang="zh-CN" b="1" dirty="0" err="1"/>
              <a:t>not</a:t>
            </a:r>
            <a:r>
              <a:rPr lang="en-US" altLang="zh-CN" b="1" dirty="0"/>
              <a:t> enough?</a:t>
            </a:r>
          </a:p>
          <a:p>
            <a:r>
              <a:rPr lang="zh-CN" altLang="en-US" b="1" dirty="0"/>
              <a:t>如论文中提到：</a:t>
            </a:r>
            <a:r>
              <a:rPr lang="en-US" altLang="zh-CN" b="1" dirty="0"/>
              <a:t>1.</a:t>
            </a:r>
            <a:r>
              <a:rPr lang="zh-CN" altLang="en-US" b="1" dirty="0"/>
              <a:t>当前允许模拟各种硬件的解决方案依赖于设备的真实样本，其中模拟器将与不受支持的外围设备的交互转发到硬件，（</a:t>
            </a:r>
            <a:r>
              <a:rPr lang="en-US" altLang="zh-CN" b="1" dirty="0"/>
              <a:t>36</a:t>
            </a:r>
            <a:r>
              <a:rPr lang="zh-CN" altLang="en-US" b="1" dirty="0"/>
              <a:t>，</a:t>
            </a:r>
            <a:r>
              <a:rPr lang="en-US" altLang="zh-CN" b="1" dirty="0"/>
              <a:t>43</a:t>
            </a:r>
            <a:r>
              <a:rPr lang="zh-CN" altLang="en-US" b="1" dirty="0"/>
              <a:t>，</a:t>
            </a:r>
            <a:r>
              <a:rPr lang="en-US" altLang="zh-CN" b="1" dirty="0"/>
              <a:t>58</a:t>
            </a:r>
            <a:r>
              <a:rPr lang="zh-CN" altLang="en-US" b="1" dirty="0"/>
              <a:t>）比如说：</a:t>
            </a:r>
            <a:r>
              <a:rPr lang="en-US" altLang="zh-CN" sz="1800" b="0" i="0" u="none" strike="noStrike" baseline="0" dirty="0">
                <a:latin typeface="NimbusRomNo9L-Regu"/>
              </a:rPr>
              <a:t>SURROGATES</a:t>
            </a:r>
            <a:r>
              <a:rPr lang="zh-CN" altLang="en-US" sz="1800" b="0" i="0" u="none" strike="noStrike" baseline="0" dirty="0">
                <a:latin typeface="NimbusRomNo9L-Regu"/>
              </a:rPr>
              <a:t>，</a:t>
            </a:r>
            <a:r>
              <a:rPr lang="en-US" altLang="zh-CN" b="1" dirty="0"/>
              <a:t>avatar</a:t>
            </a:r>
            <a:r>
              <a:rPr lang="zh-CN" altLang="en-US" b="1" dirty="0"/>
              <a:t>，</a:t>
            </a:r>
            <a:r>
              <a:rPr lang="en-US" altLang="zh-CN" b="1" dirty="0"/>
              <a:t>avatar2</a:t>
            </a:r>
          </a:p>
          <a:p>
            <a:r>
              <a:rPr lang="en-US" altLang="zh-CN" b="1" dirty="0"/>
              <a:t>2.</a:t>
            </a:r>
            <a:r>
              <a:rPr lang="zh-CN" altLang="en-US" b="1" dirty="0"/>
              <a:t>其他技术侧重于记录并随后重放或建模来自硬件的数据，这允许缩放和共享这些执行，但必然需要从设备本身内部进行跟踪记录，从而将模拟器中的忠实执行限制为仅在程序中记录的路径，（</a:t>
            </a:r>
            <a:r>
              <a:rPr lang="en-US" altLang="zh-CN" b="1" dirty="0"/>
              <a:t>22</a:t>
            </a:r>
            <a:r>
              <a:rPr lang="zh-CN" altLang="en-US" b="1" dirty="0"/>
              <a:t>，</a:t>
            </a:r>
            <a:r>
              <a:rPr lang="en-US" altLang="zh-CN" b="1" dirty="0"/>
              <a:t>32</a:t>
            </a:r>
            <a:r>
              <a:rPr lang="zh-CN" altLang="en-US" b="1" dirty="0"/>
              <a:t>，</a:t>
            </a:r>
            <a:r>
              <a:rPr lang="en-US" altLang="zh-CN" b="1" dirty="0"/>
              <a:t>54</a:t>
            </a:r>
            <a:r>
              <a:rPr lang="zh-CN" altLang="en-US" b="1" dirty="0"/>
              <a:t>）比如说：</a:t>
            </a:r>
            <a:r>
              <a:rPr lang="en-US" altLang="zh-CN" b="1" dirty="0"/>
              <a:t>panda</a:t>
            </a:r>
            <a:r>
              <a:rPr lang="zh-CN" altLang="en-US" b="1" dirty="0"/>
              <a:t>，</a:t>
            </a:r>
            <a:r>
              <a:rPr lang="en-US" altLang="zh-CN" sz="1800" b="0" i="0" u="none" strike="noStrike" baseline="0" dirty="0">
                <a:latin typeface="NimbusRomNo9L-Regu"/>
              </a:rPr>
              <a:t>TARDIS</a:t>
            </a:r>
            <a:endParaRPr lang="en-US" altLang="zh-CN" b="1"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11</a:t>
            </a:fld>
            <a:endParaRPr lang="zh-CN" altLang="en-US"/>
          </a:p>
        </p:txBody>
      </p:sp>
    </p:spTree>
    <p:extLst>
      <p:ext uri="{BB962C8B-B14F-4D97-AF65-F5344CB8AC3E}">
        <p14:creationId xmlns:p14="http://schemas.microsoft.com/office/powerpoint/2010/main" val="493317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0" i="0" u="none" strike="noStrike" baseline="0" dirty="0">
                <a:latin typeface="NimbusRomNo9L-Regu"/>
              </a:rPr>
              <a:t>Hardware Abstraction Layers  </a:t>
            </a:r>
            <a:r>
              <a:rPr lang="en-US" altLang="zh-CN" dirty="0"/>
              <a:t>HAL:</a:t>
            </a:r>
            <a:r>
              <a:rPr lang="zh-CN" altLang="en-US" dirty="0"/>
              <a:t>硬件抽象层，最先由微软</a:t>
            </a:r>
            <a:r>
              <a:rPr lang="zh-CN" altLang="en-US" b="0" i="0" dirty="0">
                <a:solidFill>
                  <a:srgbClr val="121212"/>
                </a:solidFill>
                <a:effectLst/>
                <a:latin typeface="-apple-system"/>
              </a:rPr>
              <a:t>为确保</a:t>
            </a:r>
            <a:r>
              <a:rPr lang="en-US" altLang="zh-CN" b="0" i="0" dirty="0" err="1">
                <a:solidFill>
                  <a:srgbClr val="121212"/>
                </a:solidFill>
                <a:effectLst/>
                <a:latin typeface="-apple-system"/>
              </a:rPr>
              <a:t>WindowsNT</a:t>
            </a:r>
            <a:r>
              <a:rPr lang="zh-CN" altLang="en-US" b="0" i="0" dirty="0">
                <a:solidFill>
                  <a:srgbClr val="121212"/>
                </a:solidFill>
                <a:effectLst/>
                <a:latin typeface="-apple-system"/>
              </a:rPr>
              <a:t>的稳定性和兼容性而提出，上层软件通过常规的通用接口访问</a:t>
            </a:r>
            <a:r>
              <a:rPr lang="en-US" altLang="zh-CN" b="0" i="0" dirty="0">
                <a:solidFill>
                  <a:srgbClr val="121212"/>
                </a:solidFill>
                <a:effectLst/>
                <a:latin typeface="-apple-system"/>
              </a:rPr>
              <a:t>MCU</a:t>
            </a:r>
            <a:r>
              <a:rPr lang="zh-CN" altLang="en-US" b="0" i="0" dirty="0">
                <a:solidFill>
                  <a:srgbClr val="121212"/>
                </a:solidFill>
                <a:effectLst/>
                <a:latin typeface="-apple-system"/>
              </a:rPr>
              <a:t>的某些资源，而不用去关心“是哪个</a:t>
            </a:r>
            <a:r>
              <a:rPr lang="en-US" altLang="zh-CN" b="0" i="0" dirty="0">
                <a:solidFill>
                  <a:srgbClr val="121212"/>
                </a:solidFill>
                <a:effectLst/>
                <a:latin typeface="-apple-system"/>
              </a:rPr>
              <a:t>MCU”</a:t>
            </a:r>
            <a:r>
              <a:rPr lang="zh-CN" altLang="en-US" b="0" i="0" dirty="0">
                <a:solidFill>
                  <a:srgbClr val="121212"/>
                </a:solidFill>
                <a:effectLst/>
                <a:latin typeface="-apple-system"/>
              </a:rPr>
              <a:t>在做的，模糊了最底层的函数实现。</a:t>
            </a:r>
            <a:r>
              <a:rPr lang="zh-CN" altLang="en-US" b="1" i="0" dirty="0">
                <a:solidFill>
                  <a:srgbClr val="121212"/>
                </a:solidFill>
                <a:effectLst/>
                <a:latin typeface="-apple-system"/>
              </a:rPr>
              <a:t>即忽略硬件细节。</a:t>
            </a:r>
            <a:endParaRPr lang="en-US" altLang="zh-CN" b="1" i="0" dirty="0">
              <a:solidFill>
                <a:srgbClr val="121212"/>
              </a:solidFill>
              <a:effectLst/>
              <a:latin typeface="-apple-system"/>
            </a:endParaRPr>
          </a:p>
          <a:p>
            <a:endParaRPr lang="en-US" altLang="zh-CN" b="1" i="0" dirty="0">
              <a:solidFill>
                <a:srgbClr val="121212"/>
              </a:solidFill>
              <a:effectLst/>
              <a:latin typeface="-apple-system"/>
            </a:endParaRPr>
          </a:p>
          <a:p>
            <a:r>
              <a:rPr lang="zh-CN" altLang="en-US" b="1" i="0" dirty="0">
                <a:solidFill>
                  <a:srgbClr val="121212"/>
                </a:solidFill>
                <a:effectLst/>
                <a:latin typeface="-apple-system"/>
              </a:rPr>
              <a:t>本文则提出通过对于</a:t>
            </a:r>
            <a:r>
              <a:rPr lang="en-US" altLang="zh-CN" b="1" i="0" dirty="0">
                <a:solidFill>
                  <a:srgbClr val="121212"/>
                </a:solidFill>
                <a:effectLst/>
                <a:latin typeface="-apple-system"/>
              </a:rPr>
              <a:t>HAL</a:t>
            </a:r>
            <a:r>
              <a:rPr lang="zh-CN" altLang="en-US" b="1" i="0" dirty="0">
                <a:solidFill>
                  <a:srgbClr val="121212"/>
                </a:solidFill>
                <a:effectLst/>
                <a:latin typeface="-apple-system"/>
              </a:rPr>
              <a:t>函数的高级抽象，实现了固件和硬件之间的</a:t>
            </a:r>
            <a:r>
              <a:rPr lang="en-US" altLang="zh-CN" sz="1800" b="0" i="0" u="none" strike="noStrike" baseline="0" dirty="0">
                <a:latin typeface="NimbusRomNo9L-Regu"/>
              </a:rPr>
              <a:t>decouple</a:t>
            </a:r>
            <a:r>
              <a:rPr lang="zh-CN" altLang="en-US" sz="1800" b="0" i="0" u="none" strike="noStrike" baseline="0" dirty="0">
                <a:latin typeface="NimbusRomNo9L-Regu"/>
              </a:rPr>
              <a:t>（解耦合，可以理解为脱钩类似的想法，因为</a:t>
            </a:r>
            <a:r>
              <a:rPr lang="en-US" altLang="zh-CN" sz="1800" b="0" i="0" u="none" strike="noStrike" baseline="0" dirty="0">
                <a:latin typeface="NimbusRomNo9L-Regu"/>
              </a:rPr>
              <a:t>HAL</a:t>
            </a:r>
            <a:r>
              <a:rPr lang="zh-CN" altLang="en-US" sz="1800" b="0" i="0" u="none" strike="noStrike" baseline="0" dirty="0">
                <a:latin typeface="NimbusRomNo9L-Regu"/>
              </a:rPr>
              <a:t>跟硬件是紧耦合的）</a:t>
            </a:r>
            <a:endParaRPr lang="en-US" altLang="zh-CN" sz="1800" b="0" i="0" u="none" strike="noStrike" baseline="0" dirty="0">
              <a:latin typeface="NimbusRomNo9L-Regu"/>
            </a:endParaRPr>
          </a:p>
          <a:p>
            <a:endParaRPr lang="en-US" altLang="zh-CN" sz="1800" b="0" i="0" u="none" strike="noStrike" baseline="0" dirty="0">
              <a:solidFill>
                <a:srgbClr val="121212"/>
              </a:solidFill>
              <a:effectLst/>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222226"/>
                </a:solidFill>
                <a:effectLst/>
                <a:latin typeface="PingFang SC"/>
              </a:rPr>
              <a:t>STM32 </a:t>
            </a:r>
            <a:r>
              <a:rPr lang="zh-CN" altLang="en-US" b="1" i="0" dirty="0">
                <a:solidFill>
                  <a:srgbClr val="222226"/>
                </a:solidFill>
                <a:effectLst/>
                <a:latin typeface="PingFang SC"/>
              </a:rPr>
              <a:t>之 </a:t>
            </a:r>
            <a:r>
              <a:rPr lang="en-US" altLang="zh-CN" b="1" i="0" dirty="0">
                <a:solidFill>
                  <a:srgbClr val="222226"/>
                </a:solidFill>
                <a:effectLst/>
                <a:latin typeface="PingFang SC"/>
              </a:rPr>
              <a:t>HAL</a:t>
            </a:r>
            <a:r>
              <a:rPr lang="zh-CN" altLang="en-US" b="1" i="0" dirty="0">
                <a:solidFill>
                  <a:srgbClr val="222226"/>
                </a:solidFill>
                <a:effectLst/>
                <a:latin typeface="PingFang SC"/>
              </a:rPr>
              <a:t>库</a:t>
            </a:r>
            <a:r>
              <a:rPr lang="zh-CN" altLang="en-US" b="1" i="0" dirty="0">
                <a:solidFill>
                  <a:srgbClr val="121212"/>
                </a:solidFill>
                <a:effectLst/>
                <a:latin typeface="-apple-system"/>
              </a:rPr>
              <a:t>：</a:t>
            </a:r>
            <a:r>
              <a:rPr lang="en-US" altLang="zh-CN" b="1" i="0" dirty="0">
                <a:solidFill>
                  <a:srgbClr val="121212"/>
                </a:solidFill>
                <a:effectLst/>
                <a:latin typeface="-apple-system"/>
              </a:rPr>
              <a:t>https://blog.csdn.net/xuzhexing/article/details/90137754</a:t>
            </a:r>
          </a:p>
          <a:p>
            <a:endParaRPr lang="en-US" altLang="zh-CN" dirty="0"/>
          </a:p>
          <a:p>
            <a:r>
              <a:rPr lang="en-US" altLang="zh-CN" dirty="0"/>
              <a:t>HAL </a:t>
            </a:r>
            <a:r>
              <a:rPr lang="zh-CN" altLang="en-US" dirty="0"/>
              <a:t>是为程序员提供高级硬件操作的软件库，同时隐藏固件执行所在的特定芯片或系统的详细信息，相当于做了一层封装，让硬件本身变得透明</a:t>
            </a:r>
          </a:p>
        </p:txBody>
      </p:sp>
      <p:sp>
        <p:nvSpPr>
          <p:cNvPr id="4" name="灯片编号占位符 3"/>
          <p:cNvSpPr>
            <a:spLocks noGrp="1"/>
          </p:cNvSpPr>
          <p:nvPr>
            <p:ph type="sldNum" sz="quarter" idx="5"/>
          </p:nvPr>
        </p:nvSpPr>
        <p:spPr/>
        <p:txBody>
          <a:bodyPr/>
          <a:lstStyle/>
          <a:p>
            <a:fld id="{AF563DF1-5C17-4674-92DF-8F304DA01479}" type="slidenum">
              <a:rPr lang="zh-CN" altLang="en-US" smtClean="0"/>
              <a:t>12</a:t>
            </a:fld>
            <a:endParaRPr lang="zh-CN" altLang="en-US"/>
          </a:p>
        </p:txBody>
      </p:sp>
    </p:spTree>
    <p:extLst>
      <p:ext uri="{BB962C8B-B14F-4D97-AF65-F5344CB8AC3E}">
        <p14:creationId xmlns:p14="http://schemas.microsoft.com/office/powerpoint/2010/main" val="1023132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按照这样的流程的话，我固件是在那一层啊？</a:t>
            </a:r>
            <a:endParaRPr lang="en-US" altLang="zh-CN" dirty="0"/>
          </a:p>
          <a:p>
            <a:pPr algn="l"/>
            <a:endParaRPr lang="en-US" altLang="zh-CN" dirty="0"/>
          </a:p>
          <a:p>
            <a:pPr algn="l"/>
            <a:r>
              <a:rPr lang="zh-CN" altLang="en-US" dirty="0"/>
              <a:t>由于最底层实现相对困难，因为其往往直接与硬件打交道，同时也伴随着大量的函数和协议的语义信息需要解构，</a:t>
            </a:r>
            <a:endParaRPr lang="en-US" altLang="zh-CN" dirty="0"/>
          </a:p>
          <a:p>
            <a:pPr algn="l"/>
            <a:r>
              <a:rPr lang="zh-CN" altLang="en-US" dirty="0"/>
              <a:t>而对于</a:t>
            </a:r>
            <a:r>
              <a:rPr lang="en-US" altLang="zh-CN" dirty="0"/>
              <a:t>middleware</a:t>
            </a:r>
            <a:r>
              <a:rPr lang="zh-CN" altLang="en-US" dirty="0"/>
              <a:t>层，我们可能又无法准确的知道到底用了哪些</a:t>
            </a:r>
            <a:r>
              <a:rPr lang="en-US" altLang="zh-CN" dirty="0"/>
              <a:t>libraries</a:t>
            </a:r>
          </a:p>
          <a:p>
            <a:pPr algn="l"/>
            <a:r>
              <a:rPr lang="zh-CN" altLang="en-US" dirty="0"/>
              <a:t>这里可以解释一下为什么要用</a:t>
            </a:r>
            <a:r>
              <a:rPr lang="en-US" altLang="zh-CN" dirty="0"/>
              <a:t>HAL</a:t>
            </a:r>
            <a:r>
              <a:rPr lang="zh-CN" altLang="en-US" dirty="0"/>
              <a:t>层，而不再别的层进行操作。</a:t>
            </a:r>
          </a:p>
        </p:txBody>
      </p:sp>
      <p:sp>
        <p:nvSpPr>
          <p:cNvPr id="4" name="灯片编号占位符 3"/>
          <p:cNvSpPr>
            <a:spLocks noGrp="1"/>
          </p:cNvSpPr>
          <p:nvPr>
            <p:ph type="sldNum" sz="quarter" idx="5"/>
          </p:nvPr>
        </p:nvSpPr>
        <p:spPr/>
        <p:txBody>
          <a:bodyPr/>
          <a:lstStyle/>
          <a:p>
            <a:fld id="{AF563DF1-5C17-4674-92DF-8F304DA01479}" type="slidenum">
              <a:rPr lang="zh-CN" altLang="en-US" smtClean="0"/>
              <a:t>13</a:t>
            </a:fld>
            <a:endParaRPr lang="zh-CN" altLang="en-US"/>
          </a:p>
        </p:txBody>
      </p:sp>
    </p:spTree>
    <p:extLst>
      <p:ext uri="{BB962C8B-B14F-4D97-AF65-F5344CB8AC3E}">
        <p14:creationId xmlns:p14="http://schemas.microsoft.com/office/powerpoint/2010/main" val="3856766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Extensions : </a:t>
            </a:r>
            <a:r>
              <a:rPr lang="en-US" altLang="zh-CN" sz="1800" b="0" i="0" u="none" strike="noStrike" baseline="0" dirty="0">
                <a:latin typeface="NimbusRomNo9L-Regu"/>
              </a:rPr>
              <a:t>Implementing </a:t>
            </a:r>
            <a:r>
              <a:rPr lang="en-US" altLang="zh-CN" sz="1800" b="0" i="0" u="none" strike="noStrike" baseline="0" dirty="0" err="1">
                <a:latin typeface="NimbusRomNo9L-Regu"/>
              </a:rPr>
              <a:t>LibMatch</a:t>
            </a:r>
            <a:r>
              <a:rPr lang="en-US" altLang="zh-CN" sz="1800" b="0" i="0" u="none" strike="noStrike" baseline="0" dirty="0">
                <a:latin typeface="NimbusRomNo9L-Regu"/>
              </a:rPr>
              <a:t> for the Cortex-M architecture required extending </a:t>
            </a:r>
            <a:r>
              <a:rPr lang="en-US" altLang="zh-CN" sz="1800" b="0" i="0" u="none" strike="noStrike" baseline="0" dirty="0" err="1">
                <a:latin typeface="NimbusMonL-Regu-Extend_850"/>
              </a:rPr>
              <a:t>angr</a:t>
            </a:r>
            <a:r>
              <a:rPr lang="en-US" altLang="zh-CN" sz="1800" b="0" i="0" u="none" strike="noStrike" baseline="0" dirty="0">
                <a:latin typeface="NimbusRomNo9L-Regu"/>
              </a:rPr>
              <a:t>. We added support for Cortex-M’s calling conventions, missing instructions, function start detection and indirect jump resolution to </a:t>
            </a:r>
            <a:r>
              <a:rPr lang="en-US" altLang="zh-CN" sz="1800" b="0" i="0" u="none" strike="noStrike" baseline="0" dirty="0" err="1">
                <a:latin typeface="NimbusMonL-Regu-Extend_850"/>
              </a:rPr>
              <a:t>angr</a:t>
            </a:r>
            <a:r>
              <a:rPr lang="en-US" altLang="zh-CN" sz="1800" b="0" i="0" u="none" strike="noStrike" baseline="0" dirty="0">
                <a:latin typeface="NimbusRomNo9L-Regu"/>
              </a:rPr>
              <a:t>.</a:t>
            </a:r>
            <a:r>
              <a:rPr lang="en-US" altLang="zh-CN" sz="1800" dirty="0">
                <a:solidFill>
                  <a:srgbClr val="FF0000"/>
                </a:solidFill>
                <a:latin typeface="acumin-pro"/>
                <a:ea typeface="华文新魏" panose="02010800040101010101" pitchFamily="2" charset="-122"/>
              </a:rPr>
              <a:t> </a:t>
            </a:r>
            <a:r>
              <a:rPr lang="en-US" altLang="zh-CN" sz="1800" dirty="0" err="1">
                <a:solidFill>
                  <a:srgbClr val="FF0000"/>
                </a:solidFill>
                <a:latin typeface="acumin-pro"/>
                <a:ea typeface="华文新魏" panose="02010800040101010101" pitchFamily="2" charset="-122"/>
              </a:rPr>
              <a:t>Angr</a:t>
            </a:r>
            <a:r>
              <a:rPr lang="en-US" altLang="zh-CN" sz="1800" dirty="0">
                <a:solidFill>
                  <a:srgbClr val="FF0000"/>
                </a:solidFill>
                <a:latin typeface="acumin-pro"/>
                <a:ea typeface="华文新魏" panose="02010800040101010101" pitchFamily="2" charset="-122"/>
              </a:rPr>
              <a:t> is a </a:t>
            </a:r>
            <a:r>
              <a:rPr lang="en-US" altLang="zh-CN" sz="1800" dirty="0">
                <a:latin typeface="acumin-pro"/>
                <a:ea typeface="华文新魏" panose="02010800040101010101" pitchFamily="2" charset="-122"/>
              </a:rPr>
              <a:t>binary analysis platform</a:t>
            </a:r>
            <a:endParaRPr lang="en-US" altLang="zh-CN" sz="1800" b="0" i="0" u="none" strike="noStrike" baseline="0" dirty="0">
              <a:latin typeface="NimbusRomNo9L-Regu"/>
            </a:endParaRPr>
          </a:p>
          <a:p>
            <a:pPr algn="l"/>
            <a:endParaRPr lang="en-US" altLang="zh-CN" sz="1800" b="0" i="0" u="none" strike="noStrike" baseline="0" dirty="0">
              <a:latin typeface="NimbusRomNo9L-Regu"/>
            </a:endParaRPr>
          </a:p>
          <a:p>
            <a:pPr algn="l"/>
            <a:r>
              <a:rPr lang="en-US" altLang="zh-CN" sz="1800" b="0" i="0" u="none" strike="noStrike" baseline="0" dirty="0">
                <a:latin typeface="NimbusRomNo9L-Regu"/>
              </a:rPr>
              <a:t>AFL-Unicorn combines the ISA emulation features of QEMU with a flexible API, and provides the coverage instrumentation and fork-server capabilities used by AFL.</a:t>
            </a:r>
          </a:p>
          <a:p>
            <a:pPr algn="l"/>
            <a:endParaRPr lang="en-US" altLang="zh-CN" sz="1800" b="0" i="0" u="none" strike="noStrike" baseline="0" dirty="0">
              <a:latin typeface="NimbusRomNo9L-Regu"/>
            </a:endParaRPr>
          </a:p>
          <a:p>
            <a:pPr lvl="1"/>
            <a:r>
              <a:rPr lang="en-US" altLang="zh-CN" sz="3200" b="1" dirty="0">
                <a:latin typeface="acumin-pro"/>
                <a:ea typeface="华文新魏" panose="02010800040101010101" pitchFamily="2" charset="-122"/>
              </a:rPr>
              <a:t>Inputs</a:t>
            </a:r>
            <a:r>
              <a:rPr lang="zh-CN" altLang="en-US" sz="3200" b="1" dirty="0">
                <a:latin typeface="acumin-pro"/>
                <a:ea typeface="华文新魏" panose="02010800040101010101" pitchFamily="2" charset="-122"/>
              </a:rPr>
              <a:t>：</a:t>
            </a:r>
            <a:endParaRPr lang="en-US" altLang="zh-CN" sz="3200" b="1" dirty="0">
              <a:latin typeface="acumin-pro"/>
              <a:ea typeface="华文新魏" panose="02010800040101010101" pitchFamily="2" charset="-122"/>
            </a:endParaRPr>
          </a:p>
          <a:p>
            <a:pPr lvl="2"/>
            <a:r>
              <a:rPr lang="en-US" altLang="zh-CN" sz="2800" dirty="0">
                <a:latin typeface="acumin-pro"/>
                <a:ea typeface="华文新魏" panose="02010800040101010101" pitchFamily="2" charset="-122"/>
              </a:rPr>
              <a:t>Executable binary image</a:t>
            </a:r>
          </a:p>
          <a:p>
            <a:pPr lvl="2"/>
            <a:r>
              <a:rPr lang="en-US" altLang="zh-CN" sz="2800" dirty="0">
                <a:latin typeface="acumin-pro"/>
                <a:ea typeface="华文新魏" panose="02010800040101010101" pitchFamily="2" charset="-122"/>
              </a:rPr>
              <a:t>basic parameters needed, such as : architecture, and generic memory layout</a:t>
            </a:r>
          </a:p>
          <a:p>
            <a:pPr algn="l"/>
            <a:endParaRPr lang="zh-CN" altLang="en-US"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14</a:t>
            </a:fld>
            <a:endParaRPr lang="zh-CN" altLang="en-US"/>
          </a:p>
        </p:txBody>
      </p:sp>
    </p:spTree>
    <p:extLst>
      <p:ext uri="{BB962C8B-B14F-4D97-AF65-F5344CB8AC3E}">
        <p14:creationId xmlns:p14="http://schemas.microsoft.com/office/powerpoint/2010/main" val="1423728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16</a:t>
            </a:fld>
            <a:endParaRPr lang="zh-CN" altLang="en-US"/>
          </a:p>
        </p:txBody>
      </p:sp>
    </p:spTree>
    <p:extLst>
      <p:ext uri="{BB962C8B-B14F-4D97-AF65-F5344CB8AC3E}">
        <p14:creationId xmlns:p14="http://schemas.microsoft.com/office/powerpoint/2010/main" val="1027674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NimbusRomNo9L-Regu"/>
              </a:rPr>
              <a:t>找函数的系统或者是工具（</a:t>
            </a:r>
            <a:r>
              <a:rPr lang="en-US" altLang="zh-CN" sz="1200" dirty="0">
                <a:latin typeface="NimbusRomNo9L-Regu"/>
              </a:rPr>
              <a:t>24</a:t>
            </a:r>
            <a:r>
              <a:rPr lang="zh-CN" altLang="en-US" sz="1200" dirty="0">
                <a:latin typeface="NimbusRomNo9L-Regu"/>
              </a:rPr>
              <a:t>，</a:t>
            </a:r>
            <a:r>
              <a:rPr lang="en-US" altLang="zh-CN" sz="1200" dirty="0">
                <a:latin typeface="NimbusRomNo9L-Regu"/>
              </a:rPr>
              <a:t>33</a:t>
            </a:r>
            <a:r>
              <a:rPr lang="zh-CN" altLang="en-US" sz="1200" dirty="0">
                <a:latin typeface="NimbusRomNo9L-Regu"/>
              </a:rPr>
              <a:t>，</a:t>
            </a:r>
            <a:r>
              <a:rPr lang="en-US" altLang="zh-CN" sz="1200" dirty="0">
                <a:latin typeface="NimbusRomNo9L-Regu"/>
              </a:rPr>
              <a:t>35</a:t>
            </a:r>
            <a:r>
              <a:rPr lang="zh-CN" altLang="en-US" sz="1200" dirty="0">
                <a:latin typeface="NimbusRomNo9L-Regu"/>
              </a:rPr>
              <a:t>）：</a:t>
            </a:r>
            <a:r>
              <a:rPr lang="en-US" altLang="zh-CN" sz="1200" dirty="0" err="1">
                <a:latin typeface="NimbusRomNo9L-Regu"/>
              </a:rPr>
              <a:t>debin</a:t>
            </a:r>
            <a:endParaRPr lang="en-US" altLang="zh-CN" sz="120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NimbusRomNo9L-Regu"/>
              </a:rPr>
              <a:t>进行函数比对的工具（</a:t>
            </a:r>
            <a:r>
              <a:rPr lang="en-US" altLang="zh-CN" sz="1200" dirty="0">
                <a:latin typeface="NimbusRomNo9L-Regu"/>
              </a:rPr>
              <a:t>21</a:t>
            </a:r>
            <a:r>
              <a:rPr lang="zh-CN" altLang="en-US" sz="1200" dirty="0">
                <a:latin typeface="NimbusRomNo9L-Regu"/>
              </a:rPr>
              <a:t>，</a:t>
            </a:r>
            <a:r>
              <a:rPr lang="en-US" altLang="zh-CN" sz="1200" dirty="0">
                <a:latin typeface="NimbusRomNo9L-Regu"/>
              </a:rPr>
              <a:t>28</a:t>
            </a:r>
            <a:r>
              <a:rPr lang="zh-CN" altLang="en-US" sz="1200" dirty="0">
                <a:latin typeface="NimbusRomNo9L-Regu"/>
              </a:rPr>
              <a:t>）：</a:t>
            </a:r>
            <a:r>
              <a:rPr lang="en-US" altLang="zh-CN" sz="1200" dirty="0" err="1">
                <a:latin typeface="NimbusRomNo9L-Regu"/>
              </a:rPr>
              <a:t>diaphora</a:t>
            </a:r>
            <a:r>
              <a:rPr lang="zh-CN" altLang="en-US" sz="1200" dirty="0">
                <a:latin typeface="NimbusRomNo9L-Regu"/>
              </a:rPr>
              <a:t>，</a:t>
            </a:r>
            <a:endParaRPr lang="en-US" altLang="zh-CN" sz="120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NimbusRomNo9L-Regu"/>
              </a:rPr>
              <a:t>如何建立整个</a:t>
            </a:r>
            <a:r>
              <a:rPr lang="en-US" altLang="zh-CN" sz="1200" dirty="0">
                <a:latin typeface="NimbusRomNo9L-Regu"/>
              </a:rPr>
              <a:t>library,</a:t>
            </a:r>
            <a:r>
              <a:rPr lang="zh-CN" altLang="en-US" sz="1200" dirty="0">
                <a:latin typeface="NimbusRomNo9L-Regu"/>
              </a:rPr>
              <a:t>这里是一个问题，也是很重要的一个问题，</a:t>
            </a:r>
            <a:endParaRPr lang="en-US" altLang="zh-CN" sz="120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NimbusRomNo9L-Regu"/>
              </a:rPr>
              <a:t>整个系统的核心就是做函数的替换，将</a:t>
            </a:r>
            <a:r>
              <a:rPr lang="en-US" altLang="zh-CN" sz="1200" dirty="0">
                <a:latin typeface="NimbusRomNo9L-Regu"/>
              </a:rPr>
              <a:t>HAL</a:t>
            </a:r>
            <a:r>
              <a:rPr lang="zh-CN" altLang="en-US" sz="1200" dirty="0">
                <a:latin typeface="NimbusRomNo9L-Regu"/>
              </a:rPr>
              <a:t>的功能自己手工实现（所以其实本文也一直再强调一个点，就是人工部分的内容其实并不复杂，在</a:t>
            </a:r>
            <a:r>
              <a:rPr lang="en-US" altLang="zh-CN" sz="1200" dirty="0">
                <a:latin typeface="NimbusRomNo9L-Regu"/>
              </a:rPr>
              <a:t>appendix</a:t>
            </a:r>
            <a:r>
              <a:rPr lang="zh-CN" altLang="en-US" sz="1200" dirty="0">
                <a:latin typeface="NimbusRomNo9L-Regu"/>
              </a:rPr>
              <a:t>里面也是使用一些函数复杂度的算法来衡量自己的工作量），然后对于一些外设部分的</a:t>
            </a:r>
            <a:r>
              <a:rPr lang="en-US" altLang="zh-CN" sz="1200" dirty="0">
                <a:latin typeface="NimbusRomNo9L-Regu"/>
              </a:rPr>
              <a:t>read</a:t>
            </a:r>
            <a:r>
              <a:rPr lang="zh-CN" altLang="en-US" sz="1200" dirty="0">
                <a:latin typeface="NimbusRomNo9L-Regu"/>
              </a:rPr>
              <a:t>和</a:t>
            </a:r>
            <a:r>
              <a:rPr lang="en-US" altLang="zh-CN" sz="1200" dirty="0">
                <a:latin typeface="NimbusRomNo9L-Regu"/>
              </a:rPr>
              <a:t>write</a:t>
            </a:r>
            <a:r>
              <a:rPr lang="zh-CN" altLang="en-US" sz="1200" dirty="0">
                <a:latin typeface="NimbusRomNo9L-Regu"/>
              </a:rPr>
              <a:t>进行捕获，然后也是自己编写</a:t>
            </a:r>
            <a:r>
              <a:rPr lang="en-US" altLang="zh-CN" sz="1200" dirty="0">
                <a:latin typeface="NimbusRomNo9L-Regu"/>
              </a:rPr>
              <a:t>function</a:t>
            </a:r>
            <a:r>
              <a:rPr lang="zh-CN" altLang="en-US" sz="1200" dirty="0">
                <a:latin typeface="NimbusRomNo9L-Regu"/>
              </a:rPr>
              <a:t>进行处理</a:t>
            </a:r>
            <a:endParaRPr lang="en-US" altLang="zh-CN" sz="120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latin typeface="NimbusRomNo9L-Regu"/>
              </a:rPr>
              <a:t>LibMatch</a:t>
            </a:r>
            <a:r>
              <a:rPr lang="en-US" altLang="zh-CN" sz="1200" dirty="0">
                <a:latin typeface="NimbusRomNo9L-Regu"/>
              </a:rPr>
              <a:t> creates a database of HAL functions to match by extracting the control-flow graph of the unlinked binary object files of the libraries, plus an Intermediate Representation (IR) of their code(</a:t>
            </a:r>
            <a:r>
              <a:rPr lang="zh-CN" altLang="en-US" sz="1200" dirty="0">
                <a:latin typeface="NimbusRomNo9L-Regu"/>
              </a:rPr>
              <a:t>中间表示，指的是代码编译过程中会形成的中间文件，但是具体是怎么比较的呢？</a:t>
            </a:r>
            <a:r>
              <a:rPr lang="en-US" altLang="zh-CN" sz="1200" dirty="0">
                <a:latin typeface="NimbusRomNo9L-Regu"/>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NimbusRomNo9L-Regu"/>
              </a:rPr>
              <a:t>Collision</a:t>
            </a:r>
            <a:r>
              <a:rPr lang="zh-CN" altLang="en-US" sz="1200" dirty="0">
                <a:latin typeface="NimbusRomNo9L-Regu"/>
              </a:rPr>
              <a:t>来源于第二步的比较，因为</a:t>
            </a:r>
            <a:r>
              <a:rPr lang="en-US" altLang="zh-CN" sz="1200" dirty="0">
                <a:latin typeface="NimbusRomNo9L-Regu"/>
              </a:rPr>
              <a:t>HAL</a:t>
            </a:r>
            <a:r>
              <a:rPr lang="zh-CN" altLang="en-US" sz="1200" dirty="0">
                <a:latin typeface="NimbusRomNo9L-Regu"/>
              </a:rPr>
              <a:t>本身具有一些容易混淆的点：①</a:t>
            </a:r>
            <a:r>
              <a:rPr lang="en-US" altLang="zh-CN" sz="1200" dirty="0">
                <a:latin typeface="NimbusRomNo9L-Regu"/>
              </a:rPr>
              <a:t>HAL</a:t>
            </a:r>
            <a:r>
              <a:rPr lang="zh-CN" altLang="en-US" sz="1200" dirty="0">
                <a:latin typeface="NimbusRomNo9L-Regu"/>
              </a:rPr>
              <a:t>的函数名不同，其实作用相同，②函数体相同，但是其实作用不同</a:t>
            </a:r>
            <a:endParaRPr lang="en-US" altLang="zh-CN" sz="1200" dirty="0">
              <a:latin typeface="NimbusRomNo9L-Regu"/>
            </a:endParaRPr>
          </a:p>
          <a:p>
            <a:endParaRPr lang="en-US" altLang="zh-CN" dirty="0"/>
          </a:p>
          <a:p>
            <a:pPr algn="l"/>
            <a:r>
              <a:rPr lang="en-US" altLang="zh-CN" sz="1800" b="0" i="0" u="none" strike="noStrike" baseline="0" dirty="0">
                <a:latin typeface="NimbusRomNo9L-Regu"/>
              </a:rPr>
              <a:t>we use the libraries’ debugging information to extract the set of called function names</a:t>
            </a:r>
          </a:p>
          <a:p>
            <a:pPr algn="l"/>
            <a:endParaRPr lang="en-US" altLang="zh-CN" sz="1800" b="0" i="0" u="none" strike="noStrike" baseline="0" dirty="0">
              <a:latin typeface="NimbusRomNo9L-Regu"/>
            </a:endParaRPr>
          </a:p>
          <a:p>
            <a:pPr algn="l"/>
            <a:r>
              <a:rPr lang="en-US" altLang="zh-CN" sz="1800" b="0" i="0" u="none" strike="noStrike" baseline="0" dirty="0">
                <a:latin typeface="NimbusRomNo9L-Regu"/>
              </a:rPr>
              <a:t>we gather the set of functions called by any function we were able to match exactly in step two, and name them based on the debug symbols in the</a:t>
            </a:r>
          </a:p>
          <a:p>
            <a:pPr algn="l"/>
            <a:r>
              <a:rPr lang="en-US" altLang="zh-CN" sz="1800" b="0" i="0" u="none" strike="noStrike" baseline="0" dirty="0">
                <a:latin typeface="NimbusRomNo9L-Regu"/>
              </a:rPr>
              <a:t>library objects</a:t>
            </a:r>
          </a:p>
          <a:p>
            <a:pPr algn="l"/>
            <a:endParaRPr lang="en-US" altLang="zh-CN" sz="1800" b="0" i="0" u="none" strike="noStrike" baseline="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NimbusRomNo9L-Regu"/>
              </a:rPr>
              <a:t>对于第三步其实不太理解，因为反复提到编译时的中间表示，但是这个文件我似乎没有见到过，而这里我需要进行讲解吗？拿个实例？？还有就是效果真的好吗？</a:t>
            </a:r>
            <a:endParaRPr lang="en-US" altLang="zh-CN" sz="1200" dirty="0">
              <a:latin typeface="NimbusRomNo9L-Regu"/>
            </a:endParaRPr>
          </a:p>
        </p:txBody>
      </p:sp>
      <p:sp>
        <p:nvSpPr>
          <p:cNvPr id="4" name="灯片编号占位符 3"/>
          <p:cNvSpPr>
            <a:spLocks noGrp="1"/>
          </p:cNvSpPr>
          <p:nvPr>
            <p:ph type="sldNum" sz="quarter" idx="5"/>
          </p:nvPr>
        </p:nvSpPr>
        <p:spPr/>
        <p:txBody>
          <a:bodyPr/>
          <a:lstStyle/>
          <a:p>
            <a:fld id="{AF563DF1-5C17-4674-92DF-8F304DA01479}" type="slidenum">
              <a:rPr lang="zh-CN" altLang="en-US" smtClean="0"/>
              <a:t>17</a:t>
            </a:fld>
            <a:endParaRPr lang="zh-CN" altLang="en-US"/>
          </a:p>
        </p:txBody>
      </p:sp>
    </p:spTree>
    <p:extLst>
      <p:ext uri="{BB962C8B-B14F-4D97-AF65-F5344CB8AC3E}">
        <p14:creationId xmlns:p14="http://schemas.microsoft.com/office/powerpoint/2010/main" val="4277768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NimbusRomNo9L-Regu"/>
              </a:rPr>
              <a:t>对于</a:t>
            </a:r>
            <a:r>
              <a:rPr lang="en-US" altLang="zh-CN" sz="1200" dirty="0">
                <a:latin typeface="NimbusRomNo9L-Regu"/>
              </a:rPr>
              <a:t>Caller context </a:t>
            </a:r>
            <a:r>
              <a:rPr lang="zh-CN" altLang="en-US" sz="1200" dirty="0">
                <a:latin typeface="NimbusRomNo9L-Regu"/>
              </a:rPr>
              <a:t>和</a:t>
            </a:r>
            <a:r>
              <a:rPr lang="en-US" altLang="zh-CN" sz="1200" dirty="0">
                <a:latin typeface="NimbusRomNo9L-Regu"/>
              </a:rPr>
              <a:t>callee context</a:t>
            </a:r>
            <a:r>
              <a:rPr lang="zh-CN" altLang="en-US" sz="1200" dirty="0">
                <a:latin typeface="NimbusRomNo9L-Regu"/>
              </a:rPr>
              <a:t>而言，比较重要的是就是构建两个</a:t>
            </a:r>
            <a:r>
              <a:rPr lang="en-US" altLang="zh-CN" sz="1200" dirty="0">
                <a:latin typeface="NimbusRomNo9L-Regu"/>
              </a:rPr>
              <a:t>set</a:t>
            </a:r>
            <a:r>
              <a:rPr lang="zh-CN" altLang="en-US" sz="1200" dirty="0">
                <a:latin typeface="NimbusRomNo9L-Regu"/>
              </a:rPr>
              <a:t>，通过完全匹配的可以实现成功配对</a:t>
            </a:r>
            <a:endParaRPr lang="en-US" altLang="zh-CN" sz="120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NimbusRomNo9L-Regu"/>
            </a:endParaRPr>
          </a:p>
          <a:p>
            <a:pPr algn="l"/>
            <a:r>
              <a:rPr lang="en-US" altLang="zh-CN" sz="1200" dirty="0" err="1">
                <a:latin typeface="NimbusRomNo9L-Regu"/>
              </a:rPr>
              <a:t>LibMatch</a:t>
            </a:r>
            <a:r>
              <a:rPr lang="zh-CN" altLang="en-US" sz="1200" dirty="0">
                <a:latin typeface="NimbusRomNo9L-Regu"/>
              </a:rPr>
              <a:t>的结果是返回</a:t>
            </a:r>
            <a:r>
              <a:rPr lang="en-US" altLang="zh-CN" sz="1200" dirty="0">
                <a:latin typeface="NimbusRomNo9L-Regu"/>
              </a:rPr>
              <a:t>list of </a:t>
            </a:r>
            <a:r>
              <a:rPr lang="en-US" altLang="zh-CN" sz="1800" b="0" i="0" u="none" strike="noStrike" baseline="0" dirty="0">
                <a:latin typeface="NimbusRomNo9L-Regu"/>
              </a:rPr>
              <a:t>identified functions and their addresses, and makes note of collisions, in the event that a human analyst wishes to resolve them manually.</a:t>
            </a:r>
            <a:endParaRPr lang="en-US" altLang="zh-CN" sz="120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NimbusRomNo9L-Regu"/>
            </a:endParaRPr>
          </a:p>
        </p:txBody>
      </p:sp>
      <p:sp>
        <p:nvSpPr>
          <p:cNvPr id="4" name="灯片编号占位符 3"/>
          <p:cNvSpPr>
            <a:spLocks noGrp="1"/>
          </p:cNvSpPr>
          <p:nvPr>
            <p:ph type="sldNum" sz="quarter" idx="5"/>
          </p:nvPr>
        </p:nvSpPr>
        <p:spPr/>
        <p:txBody>
          <a:bodyPr/>
          <a:lstStyle/>
          <a:p>
            <a:fld id="{AF563DF1-5C17-4674-92DF-8F304DA01479}" type="slidenum">
              <a:rPr lang="zh-CN" altLang="en-US" smtClean="0"/>
              <a:t>18</a:t>
            </a:fld>
            <a:endParaRPr lang="zh-CN" altLang="en-US"/>
          </a:p>
        </p:txBody>
      </p:sp>
    </p:spTree>
    <p:extLst>
      <p:ext uri="{BB962C8B-B14F-4D97-AF65-F5344CB8AC3E}">
        <p14:creationId xmlns:p14="http://schemas.microsoft.com/office/powerpoint/2010/main" val="3442955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000000"/>
                </a:solidFill>
                <a:effectLst/>
                <a:latin typeface="Consolas" panose="020B0609020204030204" pitchFamily="49" charset="0"/>
              </a:rPr>
              <a:t>首先呢，一起来看看</a:t>
            </a:r>
            <a:r>
              <a:rPr lang="en-US" altLang="zh-CN" b="0" dirty="0" err="1">
                <a:solidFill>
                  <a:srgbClr val="000000"/>
                </a:solidFill>
                <a:effectLst/>
                <a:latin typeface="Consolas" panose="020B0609020204030204" pitchFamily="49" charset="0"/>
              </a:rPr>
              <a:t>HALucinator</a:t>
            </a:r>
            <a:r>
              <a:rPr lang="zh-CN" altLang="en-US" b="0" dirty="0">
                <a:solidFill>
                  <a:srgbClr val="000000"/>
                </a:solidFill>
                <a:effectLst/>
                <a:latin typeface="Consolas" panose="020B0609020204030204" pitchFamily="49" charset="0"/>
              </a:rPr>
              <a:t>的整个架构是怎样的，通过一个配置文件</a:t>
            </a:r>
            <a:endParaRPr lang="en-US" altLang="zh-CN" b="0" dirty="0">
              <a:solidFill>
                <a:srgbClr val="000000"/>
              </a:solidFill>
              <a:effectLst/>
              <a:latin typeface="Consolas" panose="020B0609020204030204" pitchFamily="49" charset="0"/>
            </a:endParaRPr>
          </a:p>
          <a:p>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Using this configuration file, </a:t>
            </a:r>
            <a:r>
              <a:rPr lang="en-US" altLang="zh-CN" b="0" dirty="0" err="1">
                <a:solidFill>
                  <a:srgbClr val="000000"/>
                </a:solidFill>
                <a:effectLst/>
                <a:latin typeface="Consolas" panose="020B0609020204030204" pitchFamily="49" charset="0"/>
              </a:rPr>
              <a:t>HALucinator</a:t>
            </a:r>
            <a:r>
              <a:rPr lang="en-US" altLang="zh-CN" b="0" dirty="0">
                <a:solidFill>
                  <a:srgbClr val="000000"/>
                </a:solidFill>
                <a:effectLst/>
                <a:latin typeface="Consolas" panose="020B0609020204030204" pitchFamily="49" charset="0"/>
              </a:rPr>
              <a:t> starts the emulator (QEMU) and connects</a:t>
            </a:r>
          </a:p>
          <a:p>
            <a:r>
              <a:rPr lang="en-US" altLang="zh-CN" b="0" dirty="0">
                <a:solidFill>
                  <a:srgbClr val="000000"/>
                </a:solidFill>
                <a:effectLst/>
                <a:latin typeface="Consolas" panose="020B0609020204030204" pitchFamily="49" charset="0"/>
              </a:rPr>
              <a:t>GDB to it.  It then uses GDB to set breakpoints (BPs) at the location of all functions</a:t>
            </a:r>
          </a:p>
          <a:p>
            <a:r>
              <a:rPr lang="en-US" altLang="zh-CN" b="0" dirty="0">
                <a:solidFill>
                  <a:srgbClr val="000000"/>
                </a:solidFill>
                <a:effectLst/>
                <a:latin typeface="Consolas" panose="020B0609020204030204" pitchFamily="49" charset="0"/>
              </a:rPr>
              <a:t>to intercept, and registers a BP Handler to be executed when the breakpoint is hit.</a:t>
            </a:r>
          </a:p>
          <a:p>
            <a:r>
              <a:rPr lang="en-US" altLang="zh-CN" b="0" dirty="0">
                <a:solidFill>
                  <a:srgbClr val="000000"/>
                </a:solidFill>
                <a:effectLst/>
                <a:latin typeface="Consolas" panose="020B0609020204030204" pitchFamily="49" charset="0"/>
              </a:rPr>
              <a:t>The BP Handler reads/writes data from the emulator and manages the state to</a:t>
            </a:r>
          </a:p>
          <a:p>
            <a:r>
              <a:rPr lang="en-US" altLang="zh-CN" b="0" dirty="0">
                <a:solidFill>
                  <a:srgbClr val="000000"/>
                </a:solidFill>
                <a:effectLst/>
                <a:latin typeface="Consolas" panose="020B0609020204030204" pitchFamily="49" charset="0"/>
              </a:rPr>
              <a:t>make it appear the function executed as we desired.  It then returns and execution</a:t>
            </a:r>
          </a:p>
          <a:p>
            <a:r>
              <a:rPr lang="en-US" altLang="zh-CN" b="0" dirty="0">
                <a:solidFill>
                  <a:srgbClr val="000000"/>
                </a:solidFill>
                <a:effectLst/>
                <a:latin typeface="Consolas" panose="020B0609020204030204" pitchFamily="49" charset="0"/>
              </a:rPr>
              <a:t>of the emulated firmware continues as if the function executed.  The BP Handler</a:t>
            </a:r>
          </a:p>
          <a:p>
            <a:r>
              <a:rPr lang="en-US" altLang="zh-CN" b="0" dirty="0">
                <a:solidFill>
                  <a:srgbClr val="000000"/>
                </a:solidFill>
                <a:effectLst/>
                <a:latin typeface="Consolas" panose="020B0609020204030204" pitchFamily="49" charset="0"/>
              </a:rPr>
              <a:t>leverages a peripheral model that implements generic behaviors for peripherals</a:t>
            </a:r>
          </a:p>
          <a:p>
            <a:r>
              <a:rPr lang="en-US" altLang="zh-CN" b="0" dirty="0">
                <a:solidFill>
                  <a:srgbClr val="000000"/>
                </a:solidFill>
                <a:effectLst/>
                <a:latin typeface="Consolas" panose="020B0609020204030204" pitchFamily="49" charset="0"/>
              </a:rPr>
              <a:t>(e.g., Send ethernet frames, read/write serial data, </a:t>
            </a:r>
            <a:r>
              <a:rPr lang="en-US" altLang="zh-CN" b="0" dirty="0" err="1">
                <a:solidFill>
                  <a:srgbClr val="000000"/>
                </a:solidFill>
                <a:effectLst/>
                <a:latin typeface="Consolas" panose="020B0609020204030204" pitchFamily="49" charset="0"/>
              </a:rPr>
              <a:t>etc</a:t>
            </a:r>
            <a:r>
              <a:rPr lang="en-US" altLang="zh-CN" b="0" dirty="0">
                <a:solidFill>
                  <a:srgbClr val="000000"/>
                </a:solidFill>
                <a:effectLst/>
                <a:latin typeface="Consolas" panose="020B0609020204030204" pitchFamily="49" charset="0"/>
              </a:rPr>
              <a:t>). Going back to the UART</a:t>
            </a:r>
          </a:p>
          <a:p>
            <a:r>
              <a:rPr lang="en-US" altLang="zh-CN" b="0" dirty="0">
                <a:solidFill>
                  <a:srgbClr val="000000"/>
                </a:solidFill>
                <a:effectLst/>
                <a:latin typeface="Consolas" panose="020B0609020204030204" pitchFamily="49" charset="0"/>
              </a:rPr>
              <a:t>example, all UARTs send/receive data, but the HAL functions for various UARTs are</a:t>
            </a:r>
          </a:p>
          <a:p>
            <a:r>
              <a:rPr lang="en-US" altLang="zh-CN" b="0" dirty="0">
                <a:solidFill>
                  <a:srgbClr val="000000"/>
                </a:solidFill>
                <a:effectLst/>
                <a:latin typeface="Consolas" panose="020B0609020204030204" pitchFamily="49" charset="0"/>
              </a:rPr>
              <a:t>different.  We implement sending and receiving data for a UART once in the peripheral</a:t>
            </a:r>
          </a:p>
          <a:p>
            <a:r>
              <a:rPr lang="en-US" altLang="zh-CN" b="0" dirty="0">
                <a:solidFill>
                  <a:srgbClr val="000000"/>
                </a:solidFill>
                <a:effectLst/>
                <a:latin typeface="Consolas" panose="020B0609020204030204" pitchFamily="49" charset="0"/>
              </a:rPr>
              <a:t>model. The BP Handlers handle the differences in the HAL functions and are responsible</a:t>
            </a:r>
          </a:p>
          <a:p>
            <a:r>
              <a:rPr lang="en-US" altLang="zh-CN" b="0" dirty="0">
                <a:solidFill>
                  <a:srgbClr val="000000"/>
                </a:solidFill>
                <a:effectLst/>
                <a:latin typeface="Consolas" panose="020B0609020204030204" pitchFamily="49" charset="0"/>
              </a:rPr>
              <a:t>for extracting the data from the emulator and passing it to the peripheral model.</a:t>
            </a:r>
          </a:p>
          <a:p>
            <a:r>
              <a:rPr lang="en-US" altLang="zh-CN" b="0" dirty="0">
                <a:solidFill>
                  <a:srgbClr val="000000"/>
                </a:solidFill>
                <a:effectLst/>
                <a:latin typeface="Consolas" panose="020B0609020204030204" pitchFamily="49" charset="0"/>
              </a:rPr>
              <a:t>The Peripheral Models then communicate with the Peripheral Server which sends and</a:t>
            </a:r>
          </a:p>
          <a:p>
            <a:r>
              <a:rPr lang="en-US" altLang="zh-CN" b="0" dirty="0">
                <a:solidFill>
                  <a:srgbClr val="000000"/>
                </a:solidFill>
                <a:effectLst/>
                <a:latin typeface="Consolas" panose="020B0609020204030204" pitchFamily="49" charset="0"/>
              </a:rPr>
              <a:t>receives data from external devices.  This enables controlling all the IO from a</a:t>
            </a:r>
          </a:p>
          <a:p>
            <a:r>
              <a:rPr lang="en-US" altLang="zh-CN" b="0" dirty="0">
                <a:solidFill>
                  <a:srgbClr val="000000"/>
                </a:solidFill>
                <a:effectLst/>
                <a:latin typeface="Consolas" panose="020B0609020204030204" pitchFamily="49" charset="0"/>
              </a:rPr>
              <a:t>single point and doing so in flexible way.</a:t>
            </a:r>
          </a:p>
        </p:txBody>
      </p:sp>
      <p:sp>
        <p:nvSpPr>
          <p:cNvPr id="4" name="灯片编号占位符 3"/>
          <p:cNvSpPr>
            <a:spLocks noGrp="1"/>
          </p:cNvSpPr>
          <p:nvPr>
            <p:ph type="sldNum" sz="quarter" idx="5"/>
          </p:nvPr>
        </p:nvSpPr>
        <p:spPr/>
        <p:txBody>
          <a:bodyPr/>
          <a:lstStyle/>
          <a:p>
            <a:fld id="{AF563DF1-5C17-4674-92DF-8F304DA01479}" type="slidenum">
              <a:rPr lang="zh-CN" altLang="en-US" smtClean="0"/>
              <a:t>19</a:t>
            </a:fld>
            <a:endParaRPr lang="zh-CN" altLang="en-US"/>
          </a:p>
        </p:txBody>
      </p:sp>
    </p:spTree>
    <p:extLst>
      <p:ext uri="{BB962C8B-B14F-4D97-AF65-F5344CB8AC3E}">
        <p14:creationId xmlns:p14="http://schemas.microsoft.com/office/powerpoint/2010/main" val="2082118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a:t>
            </a:r>
            <a:r>
              <a:rPr lang="en-US" altLang="zh-CN" dirty="0"/>
              <a:t>HAL</a:t>
            </a:r>
            <a:r>
              <a:rPr lang="zh-CN" altLang="en-US" dirty="0"/>
              <a:t>本身是跟硬件直接进行交互的，所以进行了前一步操作后如果要想替换</a:t>
            </a:r>
            <a:r>
              <a:rPr lang="en-US" altLang="zh-CN" dirty="0"/>
              <a:t>HAL</a:t>
            </a:r>
            <a:r>
              <a:rPr lang="zh-CN" altLang="en-US" dirty="0"/>
              <a:t>，这里需要进行对于</a:t>
            </a:r>
            <a:r>
              <a:rPr lang="en-US" altLang="zh-CN" dirty="0"/>
              <a:t>HAL</a:t>
            </a:r>
            <a:r>
              <a:rPr lang="zh-CN" altLang="en-US" dirty="0"/>
              <a:t>函数本身的函数输入具有了解，同时也需要对其进行交互的</a:t>
            </a:r>
            <a:r>
              <a:rPr lang="en-US" altLang="zh-CN" dirty="0"/>
              <a:t>peripheral</a:t>
            </a:r>
            <a:r>
              <a:rPr lang="zh-CN" altLang="en-US" dirty="0"/>
              <a:t>进行仿真</a:t>
            </a:r>
            <a:endParaRPr lang="en-US" altLang="zh-CN" dirty="0"/>
          </a:p>
          <a:p>
            <a:endParaRPr lang="en-US" altLang="zh-CN" dirty="0"/>
          </a:p>
          <a:p>
            <a:r>
              <a:rPr lang="zh-CN" altLang="en-US" b="0" i="0" dirty="0">
                <a:solidFill>
                  <a:srgbClr val="000000"/>
                </a:solidFill>
                <a:effectLst/>
                <a:latin typeface="Roboto" panose="02000000000000000000" pitchFamily="2" charset="0"/>
              </a:rPr>
              <a:t>每一个</a:t>
            </a:r>
            <a:r>
              <a:rPr lang="en-US" altLang="zh-CN" b="0" i="0" dirty="0">
                <a:solidFill>
                  <a:srgbClr val="000000"/>
                </a:solidFill>
                <a:effectLst/>
                <a:latin typeface="Roboto" panose="02000000000000000000" pitchFamily="2" charset="0"/>
              </a:rPr>
              <a:t>handle</a:t>
            </a:r>
            <a:r>
              <a:rPr lang="zh-CN" altLang="en-US" b="0" i="0" dirty="0">
                <a:solidFill>
                  <a:srgbClr val="000000"/>
                </a:solidFill>
                <a:effectLst/>
                <a:latin typeface="Roboto" panose="02000000000000000000" pitchFamily="2" charset="0"/>
              </a:rPr>
              <a:t>对 </a:t>
            </a:r>
            <a:r>
              <a:rPr lang="en-US" altLang="zh-CN" b="0" i="0" dirty="0">
                <a:solidFill>
                  <a:srgbClr val="000000"/>
                </a:solidFill>
                <a:effectLst/>
                <a:latin typeface="Roboto" panose="02000000000000000000" pitchFamily="2" charset="0"/>
              </a:rPr>
              <a:t>HAL </a:t>
            </a:r>
            <a:r>
              <a:rPr lang="zh-CN" altLang="en-US" b="0" i="0" dirty="0">
                <a:solidFill>
                  <a:srgbClr val="000000"/>
                </a:solidFill>
                <a:effectLst/>
                <a:latin typeface="Roboto" panose="02000000000000000000" pitchFamily="2" charset="0"/>
              </a:rPr>
              <a:t>函数的语义进行编码</a:t>
            </a:r>
            <a:endParaRPr lang="en-US" altLang="zh-CN" b="0" i="0" dirty="0">
              <a:solidFill>
                <a:srgbClr val="000000"/>
              </a:solidFill>
              <a:effectLst/>
              <a:latin typeface="Roboto" panose="02000000000000000000" pitchFamily="2" charset="0"/>
            </a:endParaRPr>
          </a:p>
          <a:p>
            <a:endParaRPr lang="en-US" altLang="zh-CN" b="0" i="0" dirty="0">
              <a:solidFill>
                <a:srgbClr val="000000"/>
              </a:solidFill>
              <a:effectLst/>
              <a:latin typeface="Roboto" panose="02000000000000000000" pitchFamily="2" charset="0"/>
            </a:endParaRPr>
          </a:p>
          <a:p>
            <a:pPr algn="l"/>
            <a:r>
              <a:rPr lang="en-US" altLang="zh-CN" sz="1800" b="0" i="0" u="none" strike="noStrike" baseline="0" dirty="0">
                <a:latin typeface="NimbusRomNo9L-Regu"/>
              </a:rPr>
              <a:t>almost all handlers are simple, falling into a few basic categories, such as performing trivial actions on a peripheral model, returning a constant value, or doing nothing at all.</a:t>
            </a:r>
          </a:p>
          <a:p>
            <a:pPr algn="l"/>
            <a:endParaRPr lang="en-US" altLang="zh-CN" sz="1800" b="0" i="0" u="none" strike="noStrike" baseline="0" dirty="0">
              <a:latin typeface="NimbusRomNo9L-Regu"/>
            </a:endParaRPr>
          </a:p>
          <a:p>
            <a:pPr algn="l"/>
            <a:r>
              <a:rPr lang="en-US" altLang="zh-CN" dirty="0"/>
              <a:t>Handlers are implemented as Python classes, with each function covering one or more functions in the firmware’s HAL or libraries.</a:t>
            </a:r>
          </a:p>
          <a:p>
            <a:pPr algn="l"/>
            <a:endParaRPr lang="en-US" altLang="zh-CN" dirty="0"/>
          </a:p>
          <a:p>
            <a:pPr algn="l"/>
            <a:r>
              <a:rPr lang="en-US" altLang="zh-CN" sz="1800" b="0" i="0" u="none" strike="noStrike" baseline="0" dirty="0" err="1">
                <a:latin typeface="NimbusRomNo9L-Regu"/>
              </a:rPr>
              <a:t>HALucinator</a:t>
            </a:r>
            <a:r>
              <a:rPr lang="en-US" altLang="zh-CN" sz="1800" b="0" i="0" u="none" strike="noStrike" baseline="0" dirty="0">
                <a:latin typeface="NimbusRomNo9L-Regu"/>
              </a:rPr>
              <a:t> takes as inputs: the memory layout (</a:t>
            </a:r>
            <a:r>
              <a:rPr lang="en-US" altLang="zh-CN" sz="1800" b="0" i="0" u="none" strike="noStrike" baseline="0" dirty="0">
                <a:latin typeface="NimbusRomNo9L-ReguItal"/>
              </a:rPr>
              <a:t>i.e.,</a:t>
            </a:r>
          </a:p>
          <a:p>
            <a:pPr algn="l"/>
            <a:r>
              <a:rPr lang="en-US" altLang="zh-CN" sz="1800" b="0" i="0" u="none" strike="noStrike" baseline="0" dirty="0">
                <a:latin typeface="NimbusRomNo9L-Regu"/>
              </a:rPr>
              <a:t>size and location of Flash and RAM), a list of functions</a:t>
            </a:r>
          </a:p>
          <a:p>
            <a:pPr algn="l"/>
            <a:r>
              <a:rPr lang="en-US" altLang="zh-CN" sz="1800" b="0" i="0" u="none" strike="noStrike" baseline="0" dirty="0">
                <a:latin typeface="NimbusRomNo9L-Regu"/>
              </a:rPr>
              <a:t>to intercept with their associated handlers, and the list of</a:t>
            </a:r>
          </a:p>
          <a:p>
            <a:pPr algn="l"/>
            <a:r>
              <a:rPr lang="en-US" altLang="zh-CN" sz="1800" b="0" i="0" u="none" strike="noStrike" baseline="0" dirty="0">
                <a:latin typeface="NimbusRomNo9L-Regu"/>
              </a:rPr>
              <a:t>functions and addresses from </a:t>
            </a:r>
            <a:r>
              <a:rPr lang="en-US" altLang="zh-CN" sz="1800" b="0" i="0" u="none" strike="noStrike" baseline="0" dirty="0" err="1">
                <a:latin typeface="NimbusRomNo9L-Regu"/>
              </a:rPr>
              <a:t>LibMatch</a:t>
            </a:r>
            <a:r>
              <a:rPr lang="en-US" altLang="zh-CN" sz="1800" b="0" i="0" u="none" strike="noStrike" baseline="0" dirty="0">
                <a:latin typeface="NimbusRomNo9L-Regu"/>
              </a:rPr>
              <a:t>. It uses the addresses</a:t>
            </a:r>
          </a:p>
          <a:p>
            <a:pPr algn="l"/>
            <a:r>
              <a:rPr lang="en-US" altLang="zh-CN" sz="1800" b="0" i="0" u="none" strike="noStrike" baseline="0" dirty="0">
                <a:latin typeface="NimbusRomNo9L-Regu"/>
              </a:rPr>
              <a:t>of the functions to place a breakpoint on the first instruction</a:t>
            </a:r>
          </a:p>
          <a:p>
            <a:pPr algn="l"/>
            <a:r>
              <a:rPr lang="en-US" altLang="zh-CN" sz="1800" b="0" i="0" u="none" strike="noStrike" baseline="0" dirty="0">
                <a:latin typeface="NimbusRomNo9L-Regu"/>
              </a:rPr>
              <a:t>of each function to be intercepted, and registers the handler to</a:t>
            </a:r>
          </a:p>
          <a:p>
            <a:pPr algn="l"/>
            <a:r>
              <a:rPr lang="en-US" altLang="zh-CN" sz="1800" b="0" i="0" u="none" strike="noStrike" baseline="0" dirty="0">
                <a:latin typeface="NimbusRomNo9L-Regu"/>
              </a:rPr>
              <a:t>execute when the breakpoint is hit</a:t>
            </a:r>
            <a:endParaRPr lang="en-US" altLang="zh-CN" dirty="0"/>
          </a:p>
          <a:p>
            <a:pPr algn="l"/>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20</a:t>
            </a:fld>
            <a:endParaRPr lang="zh-CN" altLang="en-US"/>
          </a:p>
        </p:txBody>
      </p:sp>
    </p:spTree>
    <p:extLst>
      <p:ext uri="{BB962C8B-B14F-4D97-AF65-F5344CB8AC3E}">
        <p14:creationId xmlns:p14="http://schemas.microsoft.com/office/powerpoint/2010/main" val="352881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latin typeface="NimbusRomNo9L-Regu"/>
              </a:rPr>
              <a:t>Implementing handlers is a manual task; therefore it is important to quantify the amount of effort required to emulate a system.</a:t>
            </a:r>
          </a:p>
          <a:p>
            <a:pPr algn="l"/>
            <a:endParaRPr lang="en-US" altLang="zh-CN" sz="1800" b="0" i="0" u="none" strike="noStrike" baseline="0" dirty="0">
              <a:latin typeface="NimbusRomNo9L-Regu"/>
            </a:endParaRPr>
          </a:p>
          <a:p>
            <a:pPr algn="l"/>
            <a:endParaRPr lang="zh-CN" altLang="en-US"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21</a:t>
            </a:fld>
            <a:endParaRPr lang="zh-CN" altLang="en-US"/>
          </a:p>
        </p:txBody>
      </p:sp>
    </p:spTree>
    <p:extLst>
      <p:ext uri="{BB962C8B-B14F-4D97-AF65-F5344CB8AC3E}">
        <p14:creationId xmlns:p14="http://schemas.microsoft.com/office/powerpoint/2010/main" val="787580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baseline="0" dirty="0">
                <a:latin typeface="NimbusRomNo9L-ReguItal"/>
              </a:rPr>
              <a:t>首先说明一下，因为这篇论文涉及到的作者人数太多，所以这里就没有对其按照作者的贡献进行一个介绍，首先介绍的是文章一作，然后可以看到他近期发表的一些论文也都和后面要说的几个人有有关系，同时参与，一起出现了很多次</a:t>
            </a:r>
            <a:endParaRPr lang="en-US" altLang="zh-CN" sz="1200" b="0" i="0" u="none" strike="noStrike" baseline="0" dirty="0">
              <a:latin typeface="NimbusRomNo9L-ReguIt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NimbusRomNo9L-ReguIt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baseline="0" dirty="0">
                <a:latin typeface="NimbusRomNo9L-ReguItal"/>
              </a:rPr>
              <a:t>查资料的网站：谷歌学术、领英、</a:t>
            </a:r>
            <a:r>
              <a:rPr lang="en-US" altLang="zh-CN" sz="1200" b="0" i="0" u="none" strike="noStrike" baseline="0" dirty="0" err="1">
                <a:latin typeface="NimbusRomNo9L-ReguItal"/>
              </a:rPr>
              <a:t>dblp</a:t>
            </a:r>
            <a:r>
              <a:rPr lang="zh-CN" altLang="en-US" sz="1200" b="0" i="0" u="none" strike="noStrike" baseline="0" dirty="0">
                <a:latin typeface="NimbusRomNo9L-ReguItal"/>
              </a:rPr>
              <a:t>、</a:t>
            </a:r>
            <a:r>
              <a:rPr lang="en-US" altLang="zh-CN" sz="1200" b="0" i="0" u="none" strike="noStrike" baseline="0" dirty="0" err="1">
                <a:latin typeface="NimbusRomNo9L-ReguItal"/>
              </a:rPr>
              <a:t>researchgate</a:t>
            </a:r>
            <a:endParaRPr lang="en-US" altLang="zh-CN" sz="1200" b="0" i="0" u="none" strike="noStrike" baseline="0" dirty="0">
              <a:latin typeface="NimbusRomNo9L-ReguIt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212529"/>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12529"/>
                </a:solidFill>
                <a:effectLst/>
                <a:latin typeface="-apple-system"/>
              </a:rPr>
              <a:t>网络安全的四大顶会或者是期刊：</a:t>
            </a:r>
            <a:r>
              <a:rPr lang="en-US" altLang="zh-CN" b="0" i="0" dirty="0">
                <a:solidFill>
                  <a:srgbClr val="212529"/>
                </a:solidFill>
                <a:effectLst/>
                <a:latin typeface="-apple-system"/>
              </a:rPr>
              <a:t>the top four conferences in security (i.e., the IEEE Symposium on Security and Privacy, the USENIX Security Symposium, the ACM Computer and Communications Security Conference (CCS), and the Network and Distributed Systems Symposium (NDSS))</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Arial" panose="020B0604020202020204" pitchFamily="34" charset="0"/>
              </a:rPr>
              <a:t>Purdue University and Sandia National Laboratories  </a:t>
            </a:r>
            <a:r>
              <a:rPr lang="zh-CN" altLang="en-US" b="0" i="0" dirty="0">
                <a:solidFill>
                  <a:srgbClr val="333333"/>
                </a:solidFill>
                <a:effectLst/>
                <a:latin typeface="Arial" panose="020B0604020202020204" pitchFamily="34" charset="0"/>
              </a:rPr>
              <a:t>普渡大学和桑迪亚国家实验室</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B57FF94-D5B8-4309-834F-B229D6C98D17}" type="slidenum">
              <a:rPr lang="zh-CN" altLang="en-US" smtClean="0"/>
              <a:t>3</a:t>
            </a:fld>
            <a:endParaRPr lang="zh-CN" altLang="en-US"/>
          </a:p>
        </p:txBody>
      </p:sp>
    </p:spTree>
    <p:extLst>
      <p:ext uri="{BB962C8B-B14F-4D97-AF65-F5344CB8AC3E}">
        <p14:creationId xmlns:p14="http://schemas.microsoft.com/office/powerpoint/2010/main" val="4007180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ea typeface="Roboto" panose="02000000000000000000" pitchFamily="2" charset="0"/>
              </a:rPr>
              <a:t>反映外围类型共同方面的外围模型。</a:t>
            </a:r>
            <a:r>
              <a:rPr lang="zh-CN" altLang="en-US" b="0" i="0" dirty="0">
                <a:solidFill>
                  <a:srgbClr val="000000"/>
                </a:solidFill>
                <a:effectLst/>
                <a:latin typeface="Roboto" panose="02000000000000000000" pitchFamily="2" charset="0"/>
              </a:rPr>
              <a:t> </a:t>
            </a:r>
            <a:endParaRPr lang="en-US" altLang="zh-CN" b="0" i="0" dirty="0">
              <a:solidFill>
                <a:srgbClr val="000000"/>
              </a:solidFill>
              <a:effectLst/>
              <a:latin typeface="Roboto" panose="02000000000000000000" pitchFamily="2" charset="0"/>
            </a:endParaRPr>
          </a:p>
          <a:p>
            <a:endParaRPr lang="en-US" altLang="zh-CN" b="0"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000000"/>
                </a:solidFill>
                <a:latin typeface="微软雅黑" panose="020B0503020204020204" pitchFamily="34" charset="-122"/>
                <a:ea typeface="微软雅黑" panose="020B0503020204020204" pitchFamily="34" charset="-122"/>
              </a:rPr>
              <a:t>使用 </a:t>
            </a:r>
            <a:r>
              <a:rPr lang="en-US" altLang="zh-CN" sz="1800" dirty="0">
                <a:solidFill>
                  <a:srgbClr val="000000"/>
                </a:solidFill>
                <a:latin typeface="微软雅黑" panose="020B0503020204020204" pitchFamily="34" charset="-122"/>
                <a:ea typeface="微软雅黑" panose="020B0503020204020204" pitchFamily="34" charset="-122"/>
              </a:rPr>
              <a:t>I/O </a:t>
            </a:r>
            <a:r>
              <a:rPr lang="zh-CN" altLang="en-US" sz="1800" dirty="0">
                <a:solidFill>
                  <a:srgbClr val="000000"/>
                </a:solidFill>
                <a:latin typeface="微软雅黑" panose="020B0503020204020204" pitchFamily="34" charset="-122"/>
                <a:ea typeface="微软雅黑" panose="020B0503020204020204" pitchFamily="34" charset="-122"/>
              </a:rPr>
              <a:t>服务器通过在不更改仿真器配置的情况下促进多个用例来集中与仿真系统的外部通信</a:t>
            </a:r>
            <a:r>
              <a:rPr lang="en-US" altLang="zh-CN" sz="1800" dirty="0">
                <a:solidFill>
                  <a:srgbClr val="000000"/>
                </a:solidFill>
                <a:latin typeface="微软雅黑" panose="020B0503020204020204" pitchFamily="34" charset="-122"/>
                <a:ea typeface="微软雅黑" panose="020B0503020204020204" pitchFamily="34" charset="-122"/>
              </a:rPr>
              <a:t>,</a:t>
            </a:r>
            <a:r>
              <a:rPr lang="zh-CN" altLang="en-US" sz="1800" dirty="0">
                <a:solidFill>
                  <a:srgbClr val="000000"/>
                </a:solidFill>
                <a:latin typeface="微软雅黑" panose="020B0503020204020204" pitchFamily="34" charset="-122"/>
                <a:ea typeface="微软雅黑" panose="020B0503020204020204" pitchFamily="34" charset="-122"/>
              </a:rPr>
              <a:t>然后通过</a:t>
            </a:r>
            <a:r>
              <a:rPr lang="en-US" altLang="zh-CN" sz="1800" dirty="0">
                <a:solidFill>
                  <a:srgbClr val="000000"/>
                </a:solidFill>
                <a:latin typeface="微软雅黑" panose="020B0503020204020204" pitchFamily="34" charset="-122"/>
                <a:ea typeface="微软雅黑" panose="020B0503020204020204" pitchFamily="34" charset="-122"/>
              </a:rPr>
              <a:t>I/O server</a:t>
            </a:r>
            <a:r>
              <a:rPr lang="zh-CN" altLang="en-US" sz="1800" dirty="0">
                <a:solidFill>
                  <a:srgbClr val="000000"/>
                </a:solidFill>
                <a:latin typeface="微软雅黑" panose="020B0503020204020204" pitchFamily="34" charset="-122"/>
                <a:ea typeface="微软雅黑" panose="020B0503020204020204" pitchFamily="34" charset="-122"/>
              </a:rPr>
              <a:t>来进行调配数据分发</a:t>
            </a:r>
            <a:endParaRPr lang="en-US" altLang="zh-CN" sz="18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prstClr val="black"/>
                </a:solidFill>
                <a:latin typeface="Segoe UI" panose="020B0502040204020203" pitchFamily="34" charset="0"/>
                <a:ea typeface="微软雅黑" panose="020B0503020204020204" pitchFamily="34" charset="-122"/>
              </a:rPr>
              <a:t>我们发现许多 </a:t>
            </a:r>
            <a:r>
              <a:rPr lang="en-US" altLang="zh-CN" sz="1800" dirty="0">
                <a:solidFill>
                  <a:prstClr val="black"/>
                </a:solidFill>
                <a:latin typeface="Segoe UI" panose="020B0502040204020203" pitchFamily="34" charset="0"/>
                <a:ea typeface="微软雅黑" panose="020B0503020204020204" pitchFamily="34" charset="-122"/>
              </a:rPr>
              <a:t>MMIO </a:t>
            </a:r>
            <a:r>
              <a:rPr lang="zh-CN" altLang="en-US" sz="1800" dirty="0">
                <a:solidFill>
                  <a:prstClr val="black"/>
                </a:solidFill>
                <a:latin typeface="Segoe UI" panose="020B0502040204020203" pitchFamily="34" charset="0"/>
                <a:ea typeface="微软雅黑" panose="020B0503020204020204" pitchFamily="34" charset="-122"/>
              </a:rPr>
              <a:t>操作，特别是设置外设标志和配置的写入操作，可以安全地忽略，因为仿真器配置其资源独立于固件。</a:t>
            </a:r>
          </a:p>
        </p:txBody>
      </p:sp>
      <p:sp>
        <p:nvSpPr>
          <p:cNvPr id="4" name="灯片编号占位符 3"/>
          <p:cNvSpPr>
            <a:spLocks noGrp="1"/>
          </p:cNvSpPr>
          <p:nvPr>
            <p:ph type="sldNum" sz="quarter" idx="5"/>
          </p:nvPr>
        </p:nvSpPr>
        <p:spPr/>
        <p:txBody>
          <a:bodyPr/>
          <a:lstStyle/>
          <a:p>
            <a:fld id="{AF563DF1-5C17-4674-92DF-8F304DA01479}" type="slidenum">
              <a:rPr lang="zh-CN" altLang="en-US" smtClean="0"/>
              <a:t>22</a:t>
            </a:fld>
            <a:endParaRPr lang="zh-CN" altLang="en-US"/>
          </a:p>
        </p:txBody>
      </p:sp>
    </p:spTree>
    <p:extLst>
      <p:ext uri="{BB962C8B-B14F-4D97-AF65-F5344CB8AC3E}">
        <p14:creationId xmlns:p14="http://schemas.microsoft.com/office/powerpoint/2010/main" val="587955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ea typeface="Roboto" panose="02000000000000000000" pitchFamily="2" charset="0"/>
              </a:rPr>
              <a:t>反映外围类型共同方面的外围模型。</a:t>
            </a:r>
            <a:r>
              <a:rPr lang="zh-CN" altLang="en-US" b="0" i="0" dirty="0">
                <a:solidFill>
                  <a:srgbClr val="000000"/>
                </a:solidFill>
                <a:effectLst/>
                <a:latin typeface="Roboto" panose="02000000000000000000" pitchFamily="2" charset="0"/>
              </a:rPr>
              <a:t> </a:t>
            </a:r>
            <a:endParaRPr lang="en-US" altLang="zh-CN" b="0" i="0" dirty="0">
              <a:solidFill>
                <a:srgbClr val="000000"/>
              </a:solidFill>
              <a:effectLst/>
              <a:latin typeface="Roboto" panose="02000000000000000000" pitchFamily="2" charset="0"/>
            </a:endParaRPr>
          </a:p>
          <a:p>
            <a:endParaRPr lang="en-US" altLang="zh-CN" b="0"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000000"/>
                </a:solidFill>
                <a:latin typeface="微软雅黑" panose="020B0503020204020204" pitchFamily="34" charset="-122"/>
                <a:ea typeface="微软雅黑" panose="020B0503020204020204" pitchFamily="34" charset="-122"/>
              </a:rPr>
              <a:t>使用 </a:t>
            </a:r>
            <a:r>
              <a:rPr lang="en-US" altLang="zh-CN" sz="1800" dirty="0">
                <a:solidFill>
                  <a:srgbClr val="000000"/>
                </a:solidFill>
                <a:latin typeface="微软雅黑" panose="020B0503020204020204" pitchFamily="34" charset="-122"/>
                <a:ea typeface="微软雅黑" panose="020B0503020204020204" pitchFamily="34" charset="-122"/>
              </a:rPr>
              <a:t>I/O </a:t>
            </a:r>
            <a:r>
              <a:rPr lang="zh-CN" altLang="en-US" sz="1800" dirty="0">
                <a:solidFill>
                  <a:srgbClr val="000000"/>
                </a:solidFill>
                <a:latin typeface="微软雅黑" panose="020B0503020204020204" pitchFamily="34" charset="-122"/>
                <a:ea typeface="微软雅黑" panose="020B0503020204020204" pitchFamily="34" charset="-122"/>
              </a:rPr>
              <a:t>服务器通过在不更改仿真器配置的情况下促进多个用例来集中与仿真系统的外部通信</a:t>
            </a:r>
            <a:r>
              <a:rPr lang="en-US" altLang="zh-CN" sz="1800" dirty="0">
                <a:solidFill>
                  <a:srgbClr val="000000"/>
                </a:solidFill>
                <a:latin typeface="微软雅黑" panose="020B0503020204020204" pitchFamily="34" charset="-122"/>
                <a:ea typeface="微软雅黑" panose="020B0503020204020204" pitchFamily="34" charset="-122"/>
              </a:rPr>
              <a:t>,</a:t>
            </a:r>
            <a:r>
              <a:rPr lang="zh-CN" altLang="en-US" sz="1800" dirty="0">
                <a:solidFill>
                  <a:srgbClr val="000000"/>
                </a:solidFill>
                <a:latin typeface="微软雅黑" panose="020B0503020204020204" pitchFamily="34" charset="-122"/>
                <a:ea typeface="微软雅黑" panose="020B0503020204020204" pitchFamily="34" charset="-122"/>
              </a:rPr>
              <a:t>然后通过</a:t>
            </a:r>
            <a:r>
              <a:rPr lang="en-US" altLang="zh-CN" sz="1800" dirty="0">
                <a:solidFill>
                  <a:srgbClr val="000000"/>
                </a:solidFill>
                <a:latin typeface="微软雅黑" panose="020B0503020204020204" pitchFamily="34" charset="-122"/>
                <a:ea typeface="微软雅黑" panose="020B0503020204020204" pitchFamily="34" charset="-122"/>
              </a:rPr>
              <a:t>I/O server</a:t>
            </a:r>
            <a:r>
              <a:rPr lang="zh-CN" altLang="en-US" sz="1800" dirty="0">
                <a:solidFill>
                  <a:srgbClr val="000000"/>
                </a:solidFill>
                <a:latin typeface="微软雅黑" panose="020B0503020204020204" pitchFamily="34" charset="-122"/>
                <a:ea typeface="微软雅黑" panose="020B0503020204020204" pitchFamily="34" charset="-122"/>
              </a:rPr>
              <a:t>来进行调配数据分发</a:t>
            </a:r>
            <a:endParaRPr lang="en-US" altLang="zh-CN" sz="18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prstClr val="black"/>
                </a:solidFill>
                <a:latin typeface="Segoe UI" panose="020B0502040204020203" pitchFamily="34" charset="0"/>
                <a:ea typeface="微软雅黑" panose="020B0503020204020204" pitchFamily="34" charset="-122"/>
              </a:rPr>
              <a:t>我们发现许多 </a:t>
            </a:r>
            <a:r>
              <a:rPr lang="en-US" altLang="zh-CN" sz="1800" dirty="0">
                <a:solidFill>
                  <a:prstClr val="black"/>
                </a:solidFill>
                <a:latin typeface="Segoe UI" panose="020B0502040204020203" pitchFamily="34" charset="0"/>
                <a:ea typeface="微软雅黑" panose="020B0503020204020204" pitchFamily="34" charset="-122"/>
              </a:rPr>
              <a:t>MMIO </a:t>
            </a:r>
            <a:r>
              <a:rPr lang="zh-CN" altLang="en-US" sz="1800" dirty="0">
                <a:solidFill>
                  <a:prstClr val="black"/>
                </a:solidFill>
                <a:latin typeface="Segoe UI" panose="020B0502040204020203" pitchFamily="34" charset="0"/>
                <a:ea typeface="微软雅黑" panose="020B0503020204020204" pitchFamily="34" charset="-122"/>
              </a:rPr>
              <a:t>操作，特别是设置外设标志和配置的写入操作，可以安全地忽略，因为仿真器配置其资源独立于固件。</a:t>
            </a:r>
            <a:endParaRPr lang="en-US" altLang="zh-CN" sz="1800" dirty="0">
              <a:solidFill>
                <a:prstClr val="black"/>
              </a:solidFill>
              <a:latin typeface="Segoe UI" panose="020B0502040204020203" pitchFamily="34"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prstClr val="black"/>
              </a:solidFill>
              <a:latin typeface="Segoe UI" panose="020B0502040204020203" pitchFamily="34"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5400" dirty="0"/>
              <a:t>publish-subscribe system</a:t>
            </a:r>
            <a:r>
              <a:rPr lang="zh-CN" altLang="en-US" sz="5400" dirty="0"/>
              <a:t>：</a:t>
            </a:r>
            <a:r>
              <a:rPr lang="zh-CN" altLang="en-US" sz="2800" b="0" i="0" dirty="0">
                <a:solidFill>
                  <a:srgbClr val="666666"/>
                </a:solidFill>
                <a:effectLst/>
                <a:latin typeface="Arial" panose="020B0604020202020204" pitchFamily="34" charset="0"/>
              </a:rPr>
              <a:t>发布</a:t>
            </a:r>
            <a:r>
              <a:rPr lang="en-US" altLang="zh-CN" sz="2800" b="0" i="0" dirty="0">
                <a:solidFill>
                  <a:srgbClr val="666666"/>
                </a:solidFill>
                <a:effectLst/>
                <a:latin typeface="Arial" panose="020B0604020202020204" pitchFamily="34" charset="0"/>
              </a:rPr>
              <a:t>-</a:t>
            </a:r>
            <a:r>
              <a:rPr lang="zh-CN" altLang="en-US" sz="2800" b="0" i="0" dirty="0">
                <a:solidFill>
                  <a:srgbClr val="666666"/>
                </a:solidFill>
                <a:effectLst/>
                <a:latin typeface="Arial" panose="020B0604020202020204" pitchFamily="34" charset="0"/>
              </a:rPr>
              <a:t>订阅系统，</a:t>
            </a:r>
            <a:r>
              <a:rPr lang="en-US" altLang="zh-CN" sz="2800" b="0" i="0" dirty="0">
                <a:solidFill>
                  <a:srgbClr val="111111"/>
                </a:solidFill>
                <a:effectLst/>
                <a:latin typeface="Microsoft YaHei" panose="020B0503020204020204" pitchFamily="34" charset="-122"/>
                <a:ea typeface="Microsoft YaHei" panose="020B0503020204020204" pitchFamily="34" charset="-122"/>
              </a:rPr>
              <a:t>The Publish Subscribe model allows </a:t>
            </a:r>
            <a:r>
              <a:rPr lang="en-US" altLang="zh-CN" sz="2800" b="1" i="0" dirty="0">
                <a:solidFill>
                  <a:srgbClr val="111111"/>
                </a:solidFill>
                <a:effectLst/>
                <a:latin typeface="Microsoft YaHei" panose="020B0503020204020204" pitchFamily="34" charset="-122"/>
                <a:ea typeface="Microsoft YaHei" panose="020B0503020204020204" pitchFamily="34" charset="-122"/>
              </a:rPr>
              <a:t>messages to be broadcast to different parts of a system asynchronously</a:t>
            </a:r>
            <a:r>
              <a:rPr lang="en-US" altLang="zh-CN" sz="2800" b="0" i="0" dirty="0">
                <a:solidFill>
                  <a:srgbClr val="111111"/>
                </a:solidFill>
                <a:effectLst/>
                <a:latin typeface="Microsoft YaHei" panose="020B0503020204020204" pitchFamily="34" charset="-122"/>
                <a:ea typeface="Microsoft YaHei" panose="020B0503020204020204" pitchFamily="34" charset="-122"/>
              </a:rPr>
              <a:t>.</a:t>
            </a:r>
            <a:endParaRPr lang="zh-CN" altLang="en-US" sz="1800" dirty="0">
              <a:solidFill>
                <a:prstClr val="black"/>
              </a:solidFill>
              <a:latin typeface="Segoe UI" panose="020B0502040204020203" pitchFamily="34" charset="0"/>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AF563DF1-5C17-4674-92DF-8F304DA01479}" type="slidenum">
              <a:rPr lang="zh-CN" altLang="en-US" smtClean="0"/>
              <a:t>23</a:t>
            </a:fld>
            <a:endParaRPr lang="zh-CN" altLang="en-US"/>
          </a:p>
        </p:txBody>
      </p:sp>
    </p:spTree>
    <p:extLst>
      <p:ext uri="{BB962C8B-B14F-4D97-AF65-F5344CB8AC3E}">
        <p14:creationId xmlns:p14="http://schemas.microsoft.com/office/powerpoint/2010/main" val="3552950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t>这是一个额外的情况发生的时候，就是可能会有</a:t>
            </a:r>
            <a:endParaRPr lang="en-US" altLang="zh-CN"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dirty="0"/>
              <a:t>many MMIO operations, particularly write operations setting peripheral flags and configurations, can be safely ignored as the emulator configures its resources independent of the firmware</a:t>
            </a:r>
            <a:endParaRPr lang="zh-CN" altLang="en-US" sz="3600" dirty="0"/>
          </a:p>
          <a:p>
            <a:endParaRPr lang="zh-CN" altLang="en-US" sz="1800" dirty="0">
              <a:solidFill>
                <a:prstClr val="black"/>
              </a:solidFill>
              <a:latin typeface="Segoe UI" panose="020B0502040204020203" pitchFamily="34" charset="0"/>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AF563DF1-5C17-4674-92DF-8F304DA01479}" type="slidenum">
              <a:rPr lang="zh-CN" altLang="en-US" smtClean="0"/>
              <a:t>24</a:t>
            </a:fld>
            <a:endParaRPr lang="zh-CN" altLang="en-US"/>
          </a:p>
        </p:txBody>
      </p:sp>
    </p:spTree>
    <p:extLst>
      <p:ext uri="{BB962C8B-B14F-4D97-AF65-F5344CB8AC3E}">
        <p14:creationId xmlns:p14="http://schemas.microsoft.com/office/powerpoint/2010/main" val="1039527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latin typeface="NimbusRomNo9L-Regu"/>
              </a:rPr>
              <a:t>Crash Detection</a:t>
            </a:r>
            <a:r>
              <a:rPr lang="zh-CN" altLang="en-US" sz="1200" dirty="0">
                <a:latin typeface="NimbusRomNo9L-Regu"/>
              </a:rPr>
              <a:t>：在这个处理的时候会让错误显现，同时，能够自行做出</a:t>
            </a:r>
            <a:r>
              <a:rPr lang="en-US" altLang="zh-CN" sz="1200" dirty="0">
                <a:latin typeface="NimbusRomNo9L-Regu"/>
              </a:rPr>
              <a:t>check</a:t>
            </a:r>
            <a:r>
              <a:rPr lang="zh-CN" altLang="en-US" sz="1200" dirty="0">
                <a:latin typeface="NimbusRomNo9L-Regu"/>
              </a:rPr>
              <a:t>，像是</a:t>
            </a:r>
            <a:r>
              <a:rPr lang="en-US" altLang="zh-CN" sz="1200" dirty="0">
                <a:latin typeface="NimbusRomNo9L-Regu"/>
              </a:rPr>
              <a:t>arguments</a:t>
            </a:r>
            <a:r>
              <a:rPr lang="zh-CN" altLang="en-US" sz="1200" dirty="0">
                <a:latin typeface="NimbusRomNo9L-Regu"/>
              </a:rPr>
              <a:t>的一些约束条件符不符合等，还提供了一个</a:t>
            </a:r>
            <a:r>
              <a:rPr lang="en-US" altLang="zh-CN" sz="1200" dirty="0">
                <a:latin typeface="NimbusRomNo9L-Regu"/>
              </a:rPr>
              <a:t>heap-checking implementation similar to ASAN</a:t>
            </a:r>
          </a:p>
          <a:p>
            <a:pPr algn="l"/>
            <a:r>
              <a:rPr lang="en-US" altLang="zh-CN" sz="1200" b="1" dirty="0">
                <a:latin typeface="NimbusRomNo9L-Regu"/>
              </a:rPr>
              <a:t>Input Generation</a:t>
            </a:r>
            <a:r>
              <a:rPr lang="en-US" altLang="zh-CN" sz="1200" dirty="0">
                <a:latin typeface="NimbusRomNo9L-Regu"/>
              </a:rPr>
              <a:t>: </a:t>
            </a:r>
            <a:r>
              <a:rPr lang="en-US" altLang="zh-CN" sz="1800" b="0" i="0" u="none" strike="noStrike" baseline="0" dirty="0" err="1">
                <a:latin typeface="NimbusRomNo9L-Regu"/>
              </a:rPr>
              <a:t>HALucinator’s</a:t>
            </a:r>
            <a:r>
              <a:rPr lang="en-US" altLang="zh-CN" sz="1800" b="0" i="0" u="none" strike="noStrike" baseline="0" dirty="0">
                <a:latin typeface="NimbusRomNo9L-Regu"/>
              </a:rPr>
              <a:t> fully-interactive mode can be used to interact with the device and log the return values of library calls of interest, which can be used to seed fuzzing</a:t>
            </a:r>
            <a:endParaRPr lang="zh-CN" altLang="en-US" sz="1200"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25</a:t>
            </a:fld>
            <a:endParaRPr lang="zh-CN" altLang="en-US"/>
          </a:p>
        </p:txBody>
      </p:sp>
    </p:spTree>
    <p:extLst>
      <p:ext uri="{BB962C8B-B14F-4D97-AF65-F5344CB8AC3E}">
        <p14:creationId xmlns:p14="http://schemas.microsoft.com/office/powerpoint/2010/main" val="2079475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b="0" i="0" dirty="0">
                <a:solidFill>
                  <a:srgbClr val="666666"/>
                </a:solidFill>
                <a:effectLst/>
                <a:latin typeface="Arial" panose="020B0604020202020204" pitchFamily="34" charset="0"/>
              </a:rPr>
              <a:t>American Fuzzy Lop</a:t>
            </a:r>
            <a:r>
              <a:rPr lang="zh-CN" altLang="en-US" dirty="0"/>
              <a:t>）</a:t>
            </a:r>
            <a:r>
              <a:rPr lang="en-US" altLang="zh-CN" dirty="0"/>
              <a:t>AFL-Unicorn </a:t>
            </a:r>
            <a:r>
              <a:rPr lang="zh-CN" altLang="en-US" dirty="0"/>
              <a:t>将 </a:t>
            </a:r>
            <a:r>
              <a:rPr lang="en-US" altLang="zh-CN" dirty="0"/>
              <a:t>QEMU </a:t>
            </a:r>
            <a:r>
              <a:rPr lang="zh-CN" altLang="en-US" dirty="0"/>
              <a:t>的 </a:t>
            </a:r>
            <a:r>
              <a:rPr lang="en-US" altLang="zh-CN" dirty="0"/>
              <a:t>ISA </a:t>
            </a:r>
            <a:r>
              <a:rPr lang="zh-CN" altLang="en-US" dirty="0"/>
              <a:t>仿真功能与灵活的 </a:t>
            </a:r>
            <a:r>
              <a:rPr lang="en-US" altLang="zh-CN" dirty="0"/>
              <a:t>API </a:t>
            </a:r>
            <a:r>
              <a:rPr lang="zh-CN" altLang="en-US" dirty="0"/>
              <a:t>相结合，并提供 </a:t>
            </a:r>
            <a:r>
              <a:rPr lang="en-US" altLang="zh-CN" dirty="0"/>
              <a:t>AFL </a:t>
            </a:r>
            <a:r>
              <a:rPr lang="zh-CN" altLang="en-US" dirty="0"/>
              <a:t>使用的覆盖检测和 </a:t>
            </a:r>
            <a:r>
              <a:rPr lang="en-US" altLang="zh-CN" dirty="0"/>
              <a:t>fork-server </a:t>
            </a:r>
            <a:r>
              <a:rPr lang="zh-CN" altLang="en-US" dirty="0"/>
              <a:t>功能</a:t>
            </a:r>
            <a:endParaRPr lang="en-US" altLang="zh-CN" dirty="0"/>
          </a:p>
          <a:p>
            <a:endParaRPr lang="en-US" altLang="zh-CN" dirty="0"/>
          </a:p>
          <a:p>
            <a:r>
              <a:rPr lang="zh-CN" altLang="en-US" dirty="0"/>
              <a:t>它缺乏任何外围硬件支持，因此无法对固件进行模糊测试。 添加 </a:t>
            </a:r>
            <a:r>
              <a:rPr lang="en-US" altLang="zh-CN" dirty="0" err="1"/>
              <a:t>HALucinator</a:t>
            </a:r>
            <a:r>
              <a:rPr lang="en-US" altLang="zh-CN" dirty="0"/>
              <a:t> </a:t>
            </a:r>
            <a:r>
              <a:rPr lang="zh-CN" altLang="en-US" dirty="0"/>
              <a:t>的高级仿真提供了所需的外围硬件支持。 </a:t>
            </a:r>
            <a:r>
              <a:rPr lang="en-US" altLang="zh-CN" dirty="0"/>
              <a:t>Unicorn </a:t>
            </a:r>
            <a:r>
              <a:rPr lang="zh-CN" altLang="en-US" dirty="0"/>
              <a:t>和 </a:t>
            </a:r>
            <a:r>
              <a:rPr lang="en-US" altLang="zh-CN" dirty="0"/>
              <a:t>AFL-Unicorn </a:t>
            </a:r>
            <a:r>
              <a:rPr lang="zh-CN" altLang="en-US" dirty="0"/>
              <a:t>还特意去掉了中断的概念，这是模拟固件所必需的。 因此，我们添加了一个通用的中断控制器模型，它支持 </a:t>
            </a:r>
            <a:r>
              <a:rPr lang="en-US" altLang="zh-CN" dirty="0"/>
              <a:t>ARM </a:t>
            </a:r>
            <a:r>
              <a:rPr lang="zh-CN" altLang="en-US" dirty="0"/>
              <a:t>的 </a:t>
            </a:r>
            <a:r>
              <a:rPr lang="en-US" altLang="zh-CN" dirty="0"/>
              <a:t>Cortex-M </a:t>
            </a:r>
            <a:r>
              <a:rPr lang="zh-CN" altLang="en-US" dirty="0"/>
              <a:t>中断语义。</a:t>
            </a:r>
            <a:endParaRPr lang="en-US" altLang="zh-CN" dirty="0"/>
          </a:p>
          <a:p>
            <a:endParaRPr lang="en-US" altLang="zh-CN" dirty="0"/>
          </a:p>
          <a:p>
            <a:r>
              <a:rPr lang="zh-CN" altLang="en-US" dirty="0"/>
              <a:t>提供一个特殊的模糊外围模型，将数据从模糊器的输入流分配到处理程序。</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26</a:t>
            </a:fld>
            <a:endParaRPr lang="zh-CN" altLang="en-US"/>
          </a:p>
        </p:txBody>
      </p:sp>
    </p:spTree>
    <p:extLst>
      <p:ext uri="{BB962C8B-B14F-4D97-AF65-F5344CB8AC3E}">
        <p14:creationId xmlns:p14="http://schemas.microsoft.com/office/powerpoint/2010/main" val="1244344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b="0" i="0" u="none" strike="noStrike" baseline="0" dirty="0">
                <a:latin typeface="NimbusRomNo9L-Regu"/>
              </a:rPr>
              <a:t>对于实验结果做出解释说明：所有的</a:t>
            </a:r>
            <a:r>
              <a:rPr lang="en-US" altLang="zh-CN" sz="1200" b="0" i="0" u="none" strike="noStrike" baseline="0" dirty="0">
                <a:latin typeface="NimbusRomNo9L-Regu"/>
              </a:rPr>
              <a:t>STM</a:t>
            </a:r>
            <a:r>
              <a:rPr lang="zh-CN" altLang="en-US" sz="1200" b="0" i="0" u="none" strike="noStrike" baseline="0" dirty="0">
                <a:latin typeface="NimbusRomNo9L-Regu"/>
              </a:rPr>
              <a:t>都是使用命令</a:t>
            </a:r>
            <a:r>
              <a:rPr lang="en-US" altLang="zh-CN" sz="1200" b="0" i="0" u="none" strike="noStrike" baseline="0" dirty="0" err="1">
                <a:latin typeface="NimbusRomNo9L-Regu"/>
              </a:rPr>
              <a:t>gcc</a:t>
            </a:r>
            <a:r>
              <a:rPr lang="en-US" altLang="zh-CN" sz="1200" b="0" i="0" u="none" strike="noStrike" baseline="0" dirty="0">
                <a:latin typeface="NimbusRomNo9L-Regu"/>
              </a:rPr>
              <a:t> –</a:t>
            </a:r>
            <a:r>
              <a:rPr lang="en-US" altLang="zh-CN" sz="1200" b="0" i="0" u="none" strike="noStrike" baseline="0" dirty="0" err="1">
                <a:latin typeface="NimbusRomNo9L-Regu"/>
              </a:rPr>
              <a:t>Os</a:t>
            </a:r>
            <a:r>
              <a:rPr lang="en-US" altLang="zh-CN" sz="1200" b="0" i="0" u="none" strike="noStrike" baseline="0" dirty="0">
                <a:latin typeface="NimbusRomNo9L-Regu"/>
              </a:rPr>
              <a:t> </a:t>
            </a:r>
            <a:r>
              <a:rPr lang="zh-CN" altLang="en-US" sz="1200" b="0" i="0" u="none" strike="noStrike" baseline="0" dirty="0">
                <a:latin typeface="NimbusRomNo9L-Regu"/>
              </a:rPr>
              <a:t>生成针对</a:t>
            </a:r>
            <a:r>
              <a:rPr lang="en-US" altLang="zh-CN" sz="1200" b="0" i="0" u="none" strike="noStrike" baseline="0" dirty="0">
                <a:latin typeface="NimbusRomNo9L-Regu"/>
              </a:rPr>
              <a:t>Cortex-M3</a:t>
            </a:r>
            <a:r>
              <a:rPr lang="zh-CN" altLang="en-US" sz="1200" b="0" i="0" u="none" strike="noStrike" baseline="0" dirty="0">
                <a:latin typeface="NimbusRomNo9L-Regu"/>
              </a:rPr>
              <a:t>的目标文件，</a:t>
            </a:r>
            <a:r>
              <a:rPr lang="en-US" altLang="zh-CN" sz="1200" b="0" i="0" u="none" strike="noStrike" baseline="0" dirty="0">
                <a:latin typeface="NimbusRomNo9L-Regu"/>
              </a:rPr>
              <a:t>Atmel</a:t>
            </a:r>
            <a:r>
              <a:rPr lang="zh-CN" altLang="en-US" sz="1200" b="0" i="0" u="none" strike="noStrike" baseline="0" dirty="0">
                <a:latin typeface="NimbusRomNo9L-Regu"/>
              </a:rPr>
              <a:t>使用</a:t>
            </a:r>
            <a:r>
              <a:rPr lang="en-US" altLang="zh-CN" sz="1200" b="0" i="0" u="none" strike="noStrike" baseline="0" dirty="0">
                <a:latin typeface="NimbusRomNo9L-Regu"/>
              </a:rPr>
              <a:t>Atmel Studio 7</a:t>
            </a:r>
            <a:r>
              <a:rPr lang="zh-CN" altLang="en-US" sz="1200" b="0" i="0" u="none" strike="noStrike" baseline="0" dirty="0">
                <a:latin typeface="NimbusRomNo9L-Regu"/>
              </a:rPr>
              <a:t>生成对于</a:t>
            </a:r>
            <a:r>
              <a:rPr lang="en-US" altLang="zh-CN" sz="1200" b="0" i="0" u="none" strike="noStrike" baseline="0" dirty="0">
                <a:latin typeface="NimbusRomNo9L-Regu"/>
              </a:rPr>
              <a:t>Cortex-M0</a:t>
            </a:r>
            <a:r>
              <a:rPr lang="zh-CN" altLang="en-US" sz="1200" b="0" i="0" u="none" strike="noStrike" baseline="0" dirty="0">
                <a:latin typeface="NimbusRomNo9L-Regu"/>
              </a:rPr>
              <a:t>的</a:t>
            </a:r>
            <a:r>
              <a:rPr lang="en-US" altLang="zh-CN" sz="1200" b="0" i="0" u="none" strike="noStrike" baseline="0" dirty="0">
                <a:latin typeface="NimbusRomNo9L-Regu"/>
              </a:rPr>
              <a:t>release</a:t>
            </a:r>
            <a:r>
              <a:rPr lang="zh-CN" altLang="en-US" sz="1200" b="0" i="0" u="none" strike="noStrike" baseline="0" dirty="0">
                <a:latin typeface="NimbusRomNo9L-Regu"/>
              </a:rPr>
              <a:t>版本，</a:t>
            </a:r>
            <a:r>
              <a:rPr lang="en-US" altLang="zh-CN" sz="1200" b="0" i="0" u="none" strike="noStrike" baseline="0" dirty="0">
                <a:latin typeface="NimbusRomNo9L-Regu"/>
              </a:rPr>
              <a:t>NXP</a:t>
            </a:r>
            <a:r>
              <a:rPr lang="zh-CN" altLang="en-US" sz="1200" b="0" i="0" u="none" strike="noStrike" baseline="0" dirty="0">
                <a:latin typeface="NimbusRomNo9L-Regu"/>
              </a:rPr>
              <a:t>都是在</a:t>
            </a:r>
            <a:r>
              <a:rPr lang="en-US" altLang="zh-CN" sz="1200" b="0" i="0" u="none" strike="noStrike" baseline="0" dirty="0">
                <a:latin typeface="NimbusRomNo9L-Regu"/>
              </a:rPr>
              <a:t>SDK</a:t>
            </a:r>
            <a:r>
              <a:rPr lang="zh-CN" altLang="en-US" sz="1200" b="0" i="0" u="none" strike="noStrike" baseline="0" dirty="0">
                <a:latin typeface="NimbusRomNo9L-Regu"/>
              </a:rPr>
              <a:t>的基础上之上编译位针对</a:t>
            </a:r>
            <a:r>
              <a:rPr lang="en-US" altLang="zh-CN" sz="1200" b="0" i="0" u="none" strike="noStrike" baseline="0" dirty="0">
                <a:latin typeface="NimbusRomNo9L-Regu"/>
              </a:rPr>
              <a:t>Cortex-M3</a:t>
            </a:r>
            <a:r>
              <a:rPr lang="zh-CN" altLang="en-US" sz="1200" b="0" i="0" u="none" strike="noStrike" baseline="0" dirty="0">
                <a:latin typeface="NimbusRomNo9L-Regu"/>
              </a:rPr>
              <a:t>的</a:t>
            </a:r>
            <a:r>
              <a:rPr lang="en-US" altLang="zh-CN" sz="1200" b="0" i="0" u="none" strike="noStrike" baseline="0" dirty="0">
                <a:latin typeface="NimbusRomNo9L-Regu"/>
              </a:rPr>
              <a:t>release</a:t>
            </a:r>
            <a:r>
              <a:rPr lang="zh-CN" altLang="en-US" sz="1200" b="0" i="0" u="none" strike="noStrike" baseline="0" dirty="0">
                <a:latin typeface="NimbusRomNo9L-Regu"/>
              </a:rPr>
              <a:t>版本，然后对于这些结果进行了一次</a:t>
            </a:r>
            <a:r>
              <a:rPr lang="en-US" altLang="zh-CN" sz="1200" b="0" i="0" u="none" strike="noStrike" baseline="0" dirty="0" err="1">
                <a:latin typeface="NimbusRomNo9L-Regu"/>
              </a:rPr>
              <a:t>Libmatch</a:t>
            </a:r>
            <a:r>
              <a:rPr lang="zh-CN" altLang="en-US" sz="1200" b="0" i="0" u="none" strike="noStrike" baseline="0" dirty="0">
                <a:latin typeface="NimbusRomNo9L-Regu"/>
              </a:rPr>
              <a:t>效果的比对</a:t>
            </a:r>
            <a:endParaRPr lang="en-US" altLang="zh-CN" sz="1200" b="0" i="0" u="none" strike="noStrike" baseline="0" dirty="0">
              <a:latin typeface="NimbusRomNo9L-Regu"/>
            </a:endParaRPr>
          </a:p>
          <a:p>
            <a:pPr algn="l"/>
            <a:endParaRPr lang="en-US" altLang="zh-CN" sz="1200" b="0" i="0" u="none" strike="noStrike" baseline="0" dirty="0">
              <a:latin typeface="NimbusRomNo9L-Regu"/>
            </a:endParaRPr>
          </a:p>
          <a:p>
            <a:pPr algn="l"/>
            <a:r>
              <a:rPr lang="en-US" altLang="zh-CN" sz="1200" b="0" i="0" u="none" strike="noStrike" baseline="0" dirty="0">
                <a:latin typeface="NimbusRomNo9L-Regu"/>
              </a:rPr>
              <a:t>HAL symbols:</a:t>
            </a:r>
            <a:r>
              <a:rPr lang="zh-CN" altLang="en-US" sz="1200" b="0" i="0" u="none" strike="noStrike" baseline="0" dirty="0">
                <a:latin typeface="NimbusRomNo9L-Regu"/>
              </a:rPr>
              <a:t>指的是固件中目前所使用的</a:t>
            </a:r>
            <a:r>
              <a:rPr lang="en-US" altLang="zh-CN" sz="1200" b="0" i="0" u="none" strike="noStrike" baseline="0" dirty="0">
                <a:latin typeface="NimbusRomNo9L-Regu"/>
              </a:rPr>
              <a:t>HAL</a:t>
            </a:r>
            <a:r>
              <a:rPr lang="zh-CN" altLang="en-US" sz="1200" b="0" i="0" u="none" strike="noStrike" baseline="0" dirty="0">
                <a:latin typeface="NimbusRomNo9L-Regu"/>
              </a:rPr>
              <a:t>库函数数目</a:t>
            </a:r>
            <a:endParaRPr lang="en-US" altLang="zh-CN" sz="1200" b="0" i="0" u="none" strike="noStrike" baseline="0" dirty="0">
              <a:latin typeface="NimbusRomNo9L-Regu"/>
            </a:endParaRPr>
          </a:p>
          <a:p>
            <a:pPr algn="l"/>
            <a:r>
              <a:rPr lang="en-US" altLang="zh-CN" sz="1200" b="0" i="0" u="none" strike="noStrike" baseline="0" dirty="0">
                <a:latin typeface="NimbusRomNo9L-Regu"/>
              </a:rPr>
              <a:t>Correct</a:t>
            </a:r>
            <a:r>
              <a:rPr lang="zh-CN" altLang="en-US" sz="1200" b="0" i="0" u="none" strike="noStrike" baseline="0" dirty="0">
                <a:latin typeface="NimbusRomNo9L-Regu"/>
              </a:rPr>
              <a:t>：指通过</a:t>
            </a:r>
            <a:r>
              <a:rPr lang="en-US" altLang="zh-CN" sz="1200" b="0" i="0" u="none" strike="noStrike" baseline="0" dirty="0" err="1">
                <a:latin typeface="NimbusRomNo9L-Regu"/>
              </a:rPr>
              <a:t>Libmatch</a:t>
            </a:r>
            <a:r>
              <a:rPr lang="zh-CN" altLang="en-US" sz="1200" b="0" i="0" u="none" strike="noStrike" baseline="0" dirty="0">
                <a:latin typeface="NimbusRomNo9L-Regu"/>
              </a:rPr>
              <a:t>正确识别的函数数目</a:t>
            </a:r>
            <a:endParaRPr lang="en-US" altLang="zh-CN" sz="1200" b="0" i="0" u="none" strike="noStrike" baseline="0" dirty="0">
              <a:latin typeface="NimbusRomNo9L-Regu"/>
            </a:endParaRPr>
          </a:p>
          <a:p>
            <a:pPr algn="l"/>
            <a:r>
              <a:rPr lang="en-US" altLang="zh-CN" sz="1200" b="0" i="0" u="none" strike="noStrike" baseline="0" dirty="0">
                <a:latin typeface="NimbusRomNo9L-Regu"/>
              </a:rPr>
              <a:t>Collision</a:t>
            </a:r>
            <a:r>
              <a:rPr lang="zh-CN" altLang="en-US" sz="1200" b="0" i="0" u="none" strike="noStrike" baseline="0" dirty="0">
                <a:latin typeface="NimbusRomNo9L-Regu"/>
              </a:rPr>
              <a:t>，</a:t>
            </a:r>
            <a:r>
              <a:rPr lang="en-US" altLang="zh-CN" sz="1200" b="0" i="0" u="none" strike="noStrike" baseline="0" dirty="0">
                <a:latin typeface="NimbusRomNo9L-Regu"/>
              </a:rPr>
              <a:t>incorrect</a:t>
            </a:r>
            <a:r>
              <a:rPr lang="zh-CN" altLang="en-US" sz="1200" b="0" i="0" u="none" strike="noStrike" baseline="0" dirty="0">
                <a:latin typeface="NimbusRomNo9L-Regu"/>
              </a:rPr>
              <a:t>，</a:t>
            </a:r>
            <a:r>
              <a:rPr lang="en-US" altLang="zh-CN" sz="1200" b="0" i="0" u="none" strike="noStrike" baseline="0" dirty="0">
                <a:latin typeface="NimbusRomNo9L-Regu"/>
              </a:rPr>
              <a:t>missing</a:t>
            </a:r>
            <a:r>
              <a:rPr lang="zh-CN" altLang="en-US" sz="1200" b="0" i="0" u="none" strike="noStrike" baseline="0" dirty="0">
                <a:latin typeface="NimbusRomNo9L-Regu"/>
              </a:rPr>
              <a:t>则分别表示没有准确识别的函数的错误缘由</a:t>
            </a:r>
            <a:endParaRPr lang="en-US" altLang="zh-CN" sz="1200" b="0" i="0" u="none" strike="noStrike" baseline="0" dirty="0">
              <a:latin typeface="NimbusRomNo9L-Regu"/>
            </a:endParaRPr>
          </a:p>
          <a:p>
            <a:pPr algn="l"/>
            <a:endParaRPr lang="en-US" altLang="zh-CN" sz="1200" b="0" i="0" u="none" strike="noStrike" baseline="0" dirty="0">
              <a:latin typeface="NimbusRomNo9L-Regu"/>
            </a:endParaRPr>
          </a:p>
          <a:p>
            <a:pPr algn="l"/>
            <a:r>
              <a:rPr lang="en-US" altLang="zh-CN" sz="1200" b="1" i="0" u="none" strike="noStrike" baseline="0" dirty="0">
                <a:latin typeface="NimbusRomNo9L-Regu"/>
              </a:rPr>
              <a:t>Collision</a:t>
            </a:r>
            <a:r>
              <a:rPr lang="zh-CN" altLang="en-US" sz="1200" b="1" i="0" u="none" strike="noStrike" baseline="0" dirty="0">
                <a:latin typeface="NimbusRomNo9L-Regu"/>
              </a:rPr>
              <a:t>：最为常见就是</a:t>
            </a:r>
            <a:r>
              <a:rPr lang="en-US" altLang="zh-CN" sz="1200" b="1" i="0" u="none" strike="noStrike" baseline="0" dirty="0">
                <a:latin typeface="NimbusRomNo9L-Regu"/>
              </a:rPr>
              <a:t>C++</a:t>
            </a:r>
            <a:r>
              <a:rPr lang="zh-CN" altLang="en-US" sz="1200" b="1" i="0" u="none" strike="noStrike" baseline="0" dirty="0">
                <a:latin typeface="NimbusRomNo9L-Regu"/>
              </a:rPr>
              <a:t>中虚函数，以及一些打桩</a:t>
            </a:r>
            <a:r>
              <a:rPr lang="en-US" altLang="zh-CN" sz="1200" b="1" i="0" u="none" strike="noStrike" baseline="0" dirty="0">
                <a:latin typeface="NimbusRomNo9L-Regu"/>
              </a:rPr>
              <a:t>stub</a:t>
            </a:r>
            <a:r>
              <a:rPr lang="zh-CN" altLang="en-US" sz="1200" b="1" i="0" u="none" strike="noStrike" baseline="0" dirty="0">
                <a:latin typeface="NimbusRomNo9L-Regu"/>
              </a:rPr>
              <a:t>函数（类似地，在许多基于 </a:t>
            </a:r>
            <a:r>
              <a:rPr lang="en-US" altLang="zh-CN" sz="1200" b="1" i="0" u="none" strike="noStrike" baseline="0" dirty="0">
                <a:latin typeface="NimbusRomNo9L-Regu"/>
              </a:rPr>
              <a:t>C++ </a:t>
            </a:r>
            <a:r>
              <a:rPr lang="zh-CN" altLang="en-US" sz="1200" b="1" i="0" u="none" strike="noStrike" baseline="0" dirty="0">
                <a:latin typeface="NimbusRomNo9L-Regu"/>
              </a:rPr>
              <a:t>的 </a:t>
            </a:r>
            <a:r>
              <a:rPr lang="en-US" altLang="zh-CN" sz="1200" b="1" i="0" u="none" strike="noStrike" baseline="0" dirty="0">
                <a:latin typeface="NimbusRomNo9L-Regu"/>
              </a:rPr>
              <a:t>HAL </a:t>
            </a:r>
            <a:r>
              <a:rPr lang="zh-CN" altLang="en-US" sz="1200" b="1" i="0" u="none" strike="noStrike" baseline="0" dirty="0">
                <a:latin typeface="NimbusRomNo9L-Regu"/>
              </a:rPr>
              <a:t>函数中，</a:t>
            </a:r>
            <a:r>
              <a:rPr lang="en-US" altLang="zh-CN" sz="1200" b="1" i="0" u="none" strike="noStrike" baseline="0" dirty="0">
                <a:latin typeface="NimbusRomNo9L-Regu"/>
              </a:rPr>
              <a:t>stub</a:t>
            </a:r>
            <a:r>
              <a:rPr lang="zh-CN" altLang="en-US" sz="1200" b="1" i="0" u="none" strike="noStrike" baseline="0" dirty="0">
                <a:latin typeface="NimbusRomNo9L-Regu"/>
              </a:rPr>
              <a:t>用于查找和调用对象本身的方法； 相同的代码可以存在于许多地方</a:t>
            </a:r>
            <a:r>
              <a:rPr lang="zh-CN" altLang="en-US" sz="1200" b="0" i="1" u="none" strike="noStrike" baseline="0" dirty="0">
                <a:latin typeface="NimbusRomNo9L-Regu"/>
              </a:rPr>
              <a:t>，这些函数的作用往往是作为中间查看一些变量值使用，所以他并不是真正要调用的函数，或者也有可能就是一些没有用的代码，只是为了在形式上满足编写要求，但是其实我看到网上的解释还不太一样</a:t>
            </a:r>
            <a:r>
              <a:rPr lang="zh-CN" altLang="en-US" sz="1200" b="1" i="0" u="none" strike="noStrike" baseline="0" dirty="0">
                <a:latin typeface="NimbusRomNo9L-Regu"/>
              </a:rPr>
              <a:t>），还有一些功能相同但是</a:t>
            </a:r>
            <a:r>
              <a:rPr lang="en-US" altLang="zh-CN" sz="1200" b="1" i="0" u="none" strike="noStrike" baseline="0" dirty="0">
                <a:latin typeface="NimbusRomNo9L-Regu"/>
              </a:rPr>
              <a:t>name</a:t>
            </a:r>
            <a:r>
              <a:rPr lang="zh-CN" altLang="en-US" sz="1200" b="1" i="0" u="none" strike="noStrike" baseline="0" dirty="0">
                <a:latin typeface="NimbusRomNo9L-Regu"/>
              </a:rPr>
              <a:t>不同的函数，还有一些包含一些相同的默认内容的</a:t>
            </a:r>
            <a:r>
              <a:rPr lang="en-US" altLang="zh-CN" sz="1200" b="1" i="0" u="none" strike="noStrike" baseline="0" dirty="0">
                <a:latin typeface="NimbusRomNo9L-Regu"/>
              </a:rPr>
              <a:t>interrupt handles</a:t>
            </a:r>
            <a:r>
              <a:rPr lang="zh-CN" altLang="en-US" sz="1200" b="1" i="0" u="none" strike="noStrike" baseline="0" dirty="0">
                <a:latin typeface="NimbusRomNo9L-Regu"/>
              </a:rPr>
              <a:t>，但是由于他们灭有被调用，所以不能通过</a:t>
            </a:r>
            <a:r>
              <a:rPr lang="en-US" altLang="zh-CN" sz="1200" b="1" i="0" u="none" strike="noStrike" baseline="0" dirty="0">
                <a:latin typeface="NimbusRomNo9L-Regu"/>
              </a:rPr>
              <a:t>context</a:t>
            </a:r>
            <a:r>
              <a:rPr lang="zh-CN" altLang="en-US" sz="1200" b="1" i="0" u="none" strike="noStrike" baseline="0" dirty="0">
                <a:latin typeface="NimbusRomNo9L-Regu"/>
              </a:rPr>
              <a:t>进行</a:t>
            </a:r>
            <a:r>
              <a:rPr lang="en-US" altLang="zh-CN" sz="1200" b="1" i="0" u="none" strike="noStrike" baseline="0" dirty="0">
                <a:latin typeface="NimbusRomNo9L-Regu"/>
              </a:rPr>
              <a:t>resolve</a:t>
            </a:r>
            <a:r>
              <a:rPr lang="zh-CN" altLang="en-US" sz="1200" b="1" i="0" u="none" strike="noStrike" baseline="0" dirty="0">
                <a:latin typeface="NimbusRomNo9L-Regu"/>
              </a:rPr>
              <a:t>，因此</a:t>
            </a:r>
            <a:r>
              <a:rPr lang="en-US" altLang="zh-CN" sz="1200" b="1" i="0" u="none" strike="noStrike" baseline="0" dirty="0">
                <a:latin typeface="NimbusRomNo9L-Regu"/>
              </a:rPr>
              <a:t>collision</a:t>
            </a:r>
            <a:r>
              <a:rPr lang="zh-CN" altLang="en-US" sz="1200" b="1" i="0" u="none" strike="noStrike" baseline="0" dirty="0">
                <a:latin typeface="NimbusRomNo9L-Regu"/>
              </a:rPr>
              <a:t>就非常高。</a:t>
            </a:r>
            <a:endParaRPr lang="en-US" altLang="zh-CN" sz="1200" b="1" i="0" u="none" strike="noStrike" baseline="0" dirty="0">
              <a:latin typeface="NimbusRomNo9L-Regu"/>
            </a:endParaRPr>
          </a:p>
          <a:p>
            <a:pPr algn="l"/>
            <a:endParaRPr lang="en-US" altLang="zh-CN" sz="1200" b="1" i="0" u="none" strike="noStrike" baseline="0" dirty="0">
              <a:latin typeface="NimbusRomNo9L-Regu"/>
            </a:endParaRPr>
          </a:p>
          <a:p>
            <a:pPr algn="l"/>
            <a:r>
              <a:rPr lang="en-US" altLang="zh-CN" sz="1200" b="1" i="0" u="none" strike="noStrike" baseline="0" dirty="0">
                <a:latin typeface="NimbusRomNo9L-Regu"/>
              </a:rPr>
              <a:t>Incorrect</a:t>
            </a:r>
            <a:r>
              <a:rPr lang="zh-CN" altLang="en-US" sz="1200" b="1" i="0" u="none" strike="noStrike" baseline="0" dirty="0">
                <a:latin typeface="NimbusRomNo9L-Regu"/>
              </a:rPr>
              <a:t>：通常是由于程序在链接过程中被改了名，而这种情况是一些比较特殊的例子，就是对于在</a:t>
            </a:r>
            <a:r>
              <a:rPr lang="en-US" altLang="zh-CN" sz="1200" b="1" i="0" u="none" strike="noStrike" baseline="0" dirty="0" err="1">
                <a:latin typeface="NimbusRomNo9L-Regu"/>
              </a:rPr>
              <a:t>Libmatch</a:t>
            </a:r>
            <a:r>
              <a:rPr lang="zh-CN" altLang="en-US" sz="1200" b="1" i="0" u="none" strike="noStrike" baseline="0" dirty="0">
                <a:latin typeface="NimbusRomNo9L-Regu"/>
              </a:rPr>
              <a:t>中只有一项比对内容会出现。</a:t>
            </a:r>
            <a:endParaRPr lang="en-US" altLang="zh-CN" sz="1200" b="1" i="0" u="none" strike="noStrike" baseline="0" dirty="0">
              <a:latin typeface="NimbusRomNo9L-Regu"/>
            </a:endParaRPr>
          </a:p>
          <a:p>
            <a:pPr algn="l"/>
            <a:r>
              <a:rPr lang="en-US" altLang="zh-CN" sz="1200" b="1" i="0" u="none" strike="noStrike" baseline="0" dirty="0">
                <a:latin typeface="NimbusRomNo9L-Regu"/>
              </a:rPr>
              <a:t>Missing</a:t>
            </a:r>
            <a:r>
              <a:rPr lang="zh-CN" altLang="en-US" sz="1200" b="1" i="0" u="none" strike="noStrike" baseline="0" dirty="0">
                <a:latin typeface="NimbusRomNo9L-Regu"/>
              </a:rPr>
              <a:t>：通常有两种原因，一种是由于</a:t>
            </a:r>
            <a:r>
              <a:rPr lang="en-US" altLang="zh-CN" sz="1200" b="1" i="0" u="none" strike="noStrike" baseline="0" dirty="0" err="1">
                <a:latin typeface="NimbusRomNo9L-Regu"/>
              </a:rPr>
              <a:t>angr</a:t>
            </a:r>
            <a:r>
              <a:rPr lang="zh-CN" altLang="en-US" sz="1200" b="1" i="0" u="none" strike="noStrike" baseline="0" dirty="0">
                <a:latin typeface="NimbusRomNo9L-Regu"/>
              </a:rPr>
              <a:t>对于</a:t>
            </a:r>
            <a:r>
              <a:rPr lang="en-US" altLang="zh-CN" sz="1200" b="1" i="0" u="none" strike="noStrike" baseline="0" dirty="0">
                <a:latin typeface="NimbusRomNo9L-Regu"/>
              </a:rPr>
              <a:t>CFG</a:t>
            </a:r>
            <a:r>
              <a:rPr lang="zh-CN" altLang="en-US" sz="1200" b="1" i="0" u="none" strike="noStrike" baseline="0" dirty="0">
                <a:latin typeface="NimbusRomNo9L-Regu"/>
              </a:rPr>
              <a:t>的识别效果不好，二是由于固件</a:t>
            </a:r>
            <a:r>
              <a:rPr lang="zh-CN" altLang="en-US" sz="1200" b="0" i="0" u="none" strike="noStrike" baseline="0" dirty="0">
                <a:latin typeface="NimbusRomNo9L-Regu"/>
              </a:rPr>
              <a:t>覆盖了一些</a:t>
            </a:r>
            <a:r>
              <a:rPr lang="en-US" altLang="zh-CN" sz="1200" b="0" i="0" u="none" strike="noStrike" baseline="0" dirty="0">
                <a:latin typeface="NimbusRomNo9L-Regu"/>
              </a:rPr>
              <a:t>symbol</a:t>
            </a:r>
            <a:r>
              <a:rPr lang="zh-CN" altLang="en-US" sz="1200" b="0" i="0" u="none" strike="noStrike" baseline="0" dirty="0">
                <a:latin typeface="NimbusRomNo9L-Regu"/>
              </a:rPr>
              <a:t>，所以不能通过</a:t>
            </a:r>
            <a:r>
              <a:rPr lang="en-US" altLang="zh-CN" sz="1200" b="0" i="0" u="none" strike="noStrike" baseline="0" dirty="0">
                <a:latin typeface="NimbusRomNo9L-Regu"/>
              </a:rPr>
              <a:t>context</a:t>
            </a:r>
            <a:r>
              <a:rPr lang="zh-CN" altLang="en-US" sz="1200" b="0" i="0" u="none" strike="noStrike" baseline="0" dirty="0">
                <a:latin typeface="NimbusRomNo9L-Regu"/>
              </a:rPr>
              <a:t>来判断函数是不是属于</a:t>
            </a:r>
            <a:r>
              <a:rPr lang="en-US" altLang="zh-CN" sz="1200" b="0" i="0" u="none" strike="noStrike" baseline="0" dirty="0">
                <a:latin typeface="NimbusRomNo9L-Regu"/>
              </a:rPr>
              <a:t>external</a:t>
            </a:r>
            <a:endParaRPr lang="en-US" altLang="zh-CN" sz="1200" b="1" i="0" u="none" strike="noStrike" baseline="0" dirty="0">
              <a:latin typeface="NimbusRomNo9L-Regu"/>
            </a:endParaRPr>
          </a:p>
          <a:p>
            <a:pPr algn="l"/>
            <a:r>
              <a:rPr lang="en-US" altLang="zh-CN" sz="1200" b="0" i="0" u="none" strike="noStrike" baseline="0" dirty="0">
                <a:latin typeface="NimbusRomNo9L-Regu"/>
              </a:rPr>
              <a:t>External</a:t>
            </a:r>
            <a:r>
              <a:rPr lang="zh-CN" altLang="en-US" sz="1200" b="0" i="0" u="none" strike="noStrike" baseline="0" dirty="0">
                <a:latin typeface="NimbusRomNo9L-Regu"/>
              </a:rPr>
              <a:t>：是 </a:t>
            </a:r>
            <a:r>
              <a:rPr lang="en-US" altLang="zh-CN" sz="1200" b="0" i="0" u="none" strike="noStrike" baseline="0" dirty="0">
                <a:latin typeface="NimbusRomNo9L-Regu"/>
              </a:rPr>
              <a:t>HAL </a:t>
            </a:r>
            <a:r>
              <a:rPr lang="zh-CN" altLang="en-US" sz="1200" b="0" i="0" u="none" strike="noStrike" baseline="0" dirty="0">
                <a:latin typeface="NimbusRomNo9L-Regu"/>
              </a:rPr>
              <a:t>库外部函数的数量，这些函数与上下文匹配标签正确匹配，论文中提到比如说</a:t>
            </a:r>
            <a:r>
              <a:rPr lang="en-US" altLang="zh-CN" sz="1200" b="0" i="0" u="none" strike="noStrike" baseline="0" dirty="0">
                <a:latin typeface="NimbusRomNo9L-Regu"/>
              </a:rPr>
              <a:t>main</a:t>
            </a:r>
            <a:r>
              <a:rPr lang="zh-CN" altLang="en-US" sz="1200" b="0" i="0" u="none" strike="noStrike" baseline="0" dirty="0">
                <a:latin typeface="NimbusRomNo9L-Regu"/>
              </a:rPr>
              <a:t>函数，</a:t>
            </a:r>
            <a:r>
              <a:rPr lang="en-US" altLang="zh-CN" sz="1200" b="0" i="0" u="none" strike="noStrike" baseline="0" dirty="0">
                <a:latin typeface="NimbusRomNo9L-Regu"/>
              </a:rPr>
              <a:t>C</a:t>
            </a:r>
            <a:r>
              <a:rPr lang="zh-CN" altLang="en-US" sz="1200" b="0" i="0" u="none" strike="noStrike" baseline="0" dirty="0">
                <a:latin typeface="NimbusRomNo9L-Regu"/>
              </a:rPr>
              <a:t>标准库中的函数</a:t>
            </a:r>
            <a:r>
              <a:rPr lang="en-US" altLang="zh-CN" sz="1200" b="0" i="0" u="none" strike="noStrike" baseline="0" dirty="0">
                <a:latin typeface="NimbusRomNo9L-Regu"/>
              </a:rPr>
              <a:t>malloc</a:t>
            </a:r>
            <a:r>
              <a:rPr lang="zh-CN" altLang="en-US" sz="1200" b="0" i="0" u="none" strike="noStrike" baseline="0" dirty="0">
                <a:latin typeface="NimbusRomNo9L-Regu"/>
              </a:rPr>
              <a:t>，</a:t>
            </a:r>
            <a:r>
              <a:rPr lang="en-US" altLang="zh-CN" sz="1200" b="0" i="0" u="none" strike="noStrike" baseline="0" dirty="0">
                <a:latin typeface="NimbusRomNo9L-Regu"/>
              </a:rPr>
              <a:t>free</a:t>
            </a:r>
            <a:r>
              <a:rPr lang="zh-CN" altLang="en-US" sz="1200" b="0" i="0" u="none" strike="noStrike" baseline="0" dirty="0">
                <a:latin typeface="NimbusRomNo9L-Regu"/>
              </a:rPr>
              <a:t>等。</a:t>
            </a:r>
            <a:endParaRPr lang="en-US" altLang="zh-CN" sz="1200" b="0" i="0" u="none" strike="noStrike" baseline="0" dirty="0">
              <a:latin typeface="NimbusRomNo9L-Regu"/>
            </a:endParaRPr>
          </a:p>
          <a:p>
            <a:pPr algn="l"/>
            <a:endParaRPr lang="en-US" altLang="zh-CN" sz="1200" b="0" i="0" u="none" strike="noStrike" baseline="0" dirty="0">
              <a:latin typeface="NimbusRomNo9L-Regu"/>
            </a:endParaRPr>
          </a:p>
          <a:p>
            <a:pPr algn="l"/>
            <a:r>
              <a:rPr lang="zh-CN" altLang="en-US" sz="1200" b="0" i="0" u="none" strike="noStrike" baseline="0" dirty="0">
                <a:latin typeface="NimbusRomNo9L-Regu"/>
              </a:rPr>
              <a:t>可以看到，其实经过论文作者的方法改进，对于不同架构下的固件中函数的识别小姑均有不同程度的提升，同时作者还解释说，对于这些没有被正确匹配和冲突的函数在</a:t>
            </a:r>
            <a:r>
              <a:rPr lang="en-US" altLang="zh-CN" sz="1200" b="0" i="0" u="none" strike="noStrike" baseline="0" dirty="0">
                <a:latin typeface="NimbusRomNo9L-Regu"/>
              </a:rPr>
              <a:t>HLE</a:t>
            </a:r>
            <a:r>
              <a:rPr lang="zh-CN" altLang="en-US" sz="1200" b="0" i="0" u="none" strike="noStrike" baseline="0" dirty="0">
                <a:latin typeface="NimbusRomNo9L-Regu"/>
              </a:rPr>
              <a:t>时并没有被用到，所以不影响</a:t>
            </a:r>
            <a:r>
              <a:rPr lang="en-US" altLang="zh-CN" sz="1200" b="0" i="0" u="none" strike="noStrike" baseline="0" dirty="0" err="1">
                <a:latin typeface="NimbusRomNo9L-Regu"/>
              </a:rPr>
              <a:t>halucinator</a:t>
            </a:r>
            <a:r>
              <a:rPr lang="zh-CN" altLang="en-US" sz="1200" b="0" i="0" u="none" strike="noStrike" baseline="0" dirty="0">
                <a:latin typeface="NimbusRomNo9L-Regu"/>
              </a:rPr>
              <a:t>的性能。</a:t>
            </a:r>
            <a:endParaRPr lang="en-US" altLang="zh-CN" sz="1200" b="0" i="0" u="none" strike="noStrike" baseline="0" dirty="0">
              <a:latin typeface="NimbusRomNo9L-Regu"/>
            </a:endParaRPr>
          </a:p>
          <a:p>
            <a:pPr algn="l"/>
            <a:endParaRPr lang="en-US" altLang="zh-CN" sz="1200" b="0" i="0" u="none" strike="noStrike" baseline="0" dirty="0">
              <a:latin typeface="NimbusRomNo9L-Regu"/>
            </a:endParaRPr>
          </a:p>
          <a:p>
            <a:pPr algn="l"/>
            <a:endParaRPr lang="en-US" altLang="zh-CN" sz="1200" b="0" i="0" u="none" strike="noStrike" baseline="0" dirty="0">
              <a:latin typeface="NimbusRomNo9L-Regu"/>
            </a:endParaRPr>
          </a:p>
          <a:p>
            <a:pPr algn="l"/>
            <a:r>
              <a:rPr lang="en-US" altLang="zh-CN" sz="1200" b="0" i="0" u="none" strike="noStrike" baseline="0" dirty="0">
                <a:latin typeface="NimbusRomNo9L-Regu"/>
              </a:rPr>
              <a:t>In Table 1, the number of HAL symbols is the number of</a:t>
            </a:r>
          </a:p>
          <a:p>
            <a:pPr algn="l"/>
            <a:r>
              <a:rPr lang="en-US" altLang="zh-CN" sz="1200" b="0" i="0" u="none" strike="noStrike" baseline="0" dirty="0">
                <a:latin typeface="NimbusRomNo9L-Regu"/>
              </a:rPr>
              <a:t>library functions present in the firmware, while the ‘Correct’</a:t>
            </a:r>
          </a:p>
          <a:p>
            <a:pPr algn="l"/>
            <a:r>
              <a:rPr lang="en-US" altLang="zh-CN" sz="1200" b="0" i="0" u="none" strike="noStrike" baseline="0" dirty="0">
                <a:latin typeface="NimbusRomNo9L-Regu"/>
              </a:rPr>
              <a:t>column shows the number of those functions correctly</a:t>
            </a:r>
          </a:p>
          <a:p>
            <a:pPr algn="l"/>
            <a:r>
              <a:rPr lang="en-US" altLang="zh-CN" sz="1200" b="0" i="0" u="none" strike="noStrike" baseline="0" dirty="0">
                <a:latin typeface="NimbusRomNo9L-Regu"/>
              </a:rPr>
              <a:t>identified. The ‘Collision’, ‘Incorrect’, and ‘Missing’</a:t>
            </a:r>
          </a:p>
          <a:p>
            <a:pPr algn="l"/>
            <a:r>
              <a:rPr lang="en-US" altLang="zh-CN" sz="1200" b="0" i="0" u="none" strike="noStrike" baseline="0" dirty="0">
                <a:latin typeface="NimbusRomNo9L-Regu"/>
              </a:rPr>
              <a:t>columns delineate reasons </a:t>
            </a:r>
            <a:r>
              <a:rPr lang="en-US" altLang="zh-CN" sz="1200" b="0" i="0" u="none" strike="noStrike" baseline="0" dirty="0" err="1">
                <a:latin typeface="NimbusRomNo9L-Regu"/>
              </a:rPr>
              <a:t>LibMatch</a:t>
            </a:r>
            <a:r>
              <a:rPr lang="en-US" altLang="zh-CN" sz="1200" b="0" i="0" u="none" strike="noStrike" baseline="0" dirty="0">
                <a:latin typeface="NimbusRomNo9L-Regu"/>
              </a:rPr>
              <a:t> was unable to correctly</a:t>
            </a:r>
          </a:p>
          <a:p>
            <a:pPr algn="l"/>
            <a:r>
              <a:rPr lang="en-US" altLang="zh-CN" sz="1200" b="0" i="0" u="none" strike="noStrike" baseline="0" dirty="0">
                <a:latin typeface="NimbusRomNo9L-Regu"/>
              </a:rPr>
              <a:t>identify the unmatched functions. The last column, ‘External’</a:t>
            </a:r>
          </a:p>
          <a:p>
            <a:pPr algn="l"/>
            <a:r>
              <a:rPr lang="en-US" altLang="zh-CN" sz="1200" b="0" i="0" u="none" strike="noStrike" baseline="0" dirty="0">
                <a:latin typeface="NimbusRomNo9L-Regu"/>
              </a:rPr>
              <a:t>is the number of functions external to the HAL libraries that</a:t>
            </a:r>
          </a:p>
          <a:p>
            <a:pPr algn="l"/>
            <a:r>
              <a:rPr lang="en-US" altLang="zh-CN" sz="1200" b="0" i="0" u="none" strike="noStrike" baseline="0" dirty="0" err="1">
                <a:latin typeface="NimbusRomNo9L-Regu"/>
              </a:rPr>
              <a:t>LibMatch</a:t>
            </a:r>
            <a:r>
              <a:rPr lang="en-US" altLang="zh-CN" sz="1200" b="0" i="0" u="none" strike="noStrike" baseline="0" dirty="0">
                <a:latin typeface="NimbusRomNo9L-Regu"/>
              </a:rPr>
              <a:t> with context matching labels correctly.</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27</a:t>
            </a:fld>
            <a:endParaRPr lang="zh-CN" altLang="en-US"/>
          </a:p>
        </p:txBody>
      </p:sp>
    </p:spTree>
    <p:extLst>
      <p:ext uri="{BB962C8B-B14F-4D97-AF65-F5344CB8AC3E}">
        <p14:creationId xmlns:p14="http://schemas.microsoft.com/office/powerpoint/2010/main" val="1696046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文章将实验过程中边写的</a:t>
            </a:r>
            <a:r>
              <a:rPr lang="en-US" altLang="zh-CN" dirty="0"/>
              <a:t>handle</a:t>
            </a:r>
            <a:r>
              <a:rPr lang="zh-CN" altLang="en-US" dirty="0"/>
              <a:t>分成了三类：</a:t>
            </a:r>
            <a:endParaRPr lang="en-US" altLang="zh-CN" dirty="0"/>
          </a:p>
          <a:p>
            <a:pPr marL="228600" indent="-228600" algn="l">
              <a:buAutoNum type="arabicPeriod"/>
            </a:pPr>
            <a:r>
              <a:rPr lang="en-US" altLang="zh-CN" dirty="0"/>
              <a:t>Trivial handles</a:t>
            </a:r>
            <a:r>
              <a:rPr lang="zh-CN" altLang="en-US" dirty="0"/>
              <a:t>（），只是简单返回一个</a:t>
            </a:r>
            <a:r>
              <a:rPr lang="en-US" altLang="zh-CN" dirty="0"/>
              <a:t>constant</a:t>
            </a:r>
            <a:r>
              <a:rPr lang="zh-CN" altLang="en-US" dirty="0"/>
              <a:t>，用于显示函数是否正确执行，而不选哟了解在固件中函数是怎么实现的，通常是在固件初始化的一些函数属于这一类</a:t>
            </a:r>
            <a:endParaRPr lang="en-US" altLang="zh-CN" dirty="0"/>
          </a:p>
          <a:p>
            <a:pPr marL="228600" indent="-228600" algn="l">
              <a:buAutoNum type="arabicPeriod"/>
            </a:pPr>
            <a:r>
              <a:rPr lang="en-US" altLang="zh-CN" dirty="0"/>
              <a:t>Translating handles</a:t>
            </a:r>
            <a:r>
              <a:rPr lang="zh-CN" altLang="en-US" dirty="0"/>
              <a:t>：会接受他截获的函数的参数，同时对外围设备进行一次操作，而这里需要知道函数参数的意思，同时需要读传入</a:t>
            </a:r>
            <a:r>
              <a:rPr lang="en-US" altLang="zh-CN" dirty="0"/>
              <a:t>model</a:t>
            </a:r>
            <a:r>
              <a:rPr lang="zh-CN" altLang="en-US" dirty="0"/>
              <a:t>的值，将</a:t>
            </a:r>
            <a:r>
              <a:rPr lang="en-US" altLang="zh-CN" dirty="0"/>
              <a:t>model</a:t>
            </a:r>
            <a:r>
              <a:rPr lang="zh-CN" altLang="en-US" dirty="0"/>
              <a:t>返回的一些结果准确的写回到函数的一些参数中。</a:t>
            </a:r>
            <a:endParaRPr lang="en-US" altLang="zh-CN" dirty="0"/>
          </a:p>
          <a:p>
            <a:pPr marL="228600" indent="-228600" algn="l">
              <a:buAutoNum type="arabicPeriod"/>
            </a:pPr>
            <a:r>
              <a:rPr lang="en-US" altLang="zh-CN" dirty="0"/>
              <a:t>Internal logic</a:t>
            </a:r>
            <a:r>
              <a:rPr lang="zh-CN" altLang="en-US" dirty="0"/>
              <a:t>：需要了解替换的函数的内在逻辑</a:t>
            </a:r>
            <a:endParaRPr lang="en-US" altLang="zh-CN" dirty="0"/>
          </a:p>
          <a:p>
            <a:pPr marL="228600" indent="-228600" algn="l">
              <a:buAutoNum type="arabicPeriod"/>
            </a:pPr>
            <a:endParaRPr lang="en-US" altLang="zh-CN" dirty="0"/>
          </a:p>
          <a:p>
            <a:pPr marL="0" indent="0" algn="l">
              <a:buNone/>
            </a:pPr>
            <a:endParaRPr lang="zh-CN" altLang="en-US"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28</a:t>
            </a:fld>
            <a:endParaRPr lang="zh-CN" altLang="en-US"/>
          </a:p>
        </p:txBody>
      </p:sp>
    </p:spTree>
    <p:extLst>
      <p:ext uri="{BB962C8B-B14F-4D97-AF65-F5344CB8AC3E}">
        <p14:creationId xmlns:p14="http://schemas.microsoft.com/office/powerpoint/2010/main" val="11165597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latin typeface="NimbusRomNo9L-Regu"/>
              </a:rPr>
              <a:t>Implementing handlers is a manual task; therefore it is important to quantify the amount of effort required to emulate a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然后由于前面反复提到一个问题，该系统模型中最重要的一步就是对于</a:t>
            </a:r>
            <a:r>
              <a:rPr lang="en-US" altLang="zh-CN" dirty="0"/>
              <a:t>HAL</a:t>
            </a:r>
            <a:r>
              <a:rPr lang="zh-CN" altLang="en-US" dirty="0"/>
              <a:t>的模拟，但是这一步的工作量全是人工完成的，所以在论文中还对这部分的工作进行了额外的分析，对于源码复杂度进行度量。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11111"/>
                </a:solidFill>
                <a:effectLst/>
                <a:latin typeface="Microsoft YaHei" panose="020B0503020204020204" pitchFamily="34" charset="-122"/>
                <a:ea typeface="Microsoft YaHei" panose="020B0503020204020204" pitchFamily="34" charset="-122"/>
              </a:rPr>
              <a:t>软件源码复杂度度量方法主要有三种：代</a:t>
            </a:r>
            <a:r>
              <a:rPr lang="zh-CN" altLang="en-US" b="1" i="0" dirty="0">
                <a:solidFill>
                  <a:srgbClr val="111111"/>
                </a:solidFill>
                <a:effectLst/>
                <a:latin typeface="Microsoft YaHei" panose="020B0503020204020204" pitchFamily="34" charset="-122"/>
                <a:ea typeface="Microsoft YaHei" panose="020B0503020204020204" pitchFamily="34" charset="-122"/>
              </a:rPr>
              <a:t>码行、 </a:t>
            </a:r>
            <a:r>
              <a:rPr lang="en-US" altLang="zh-CN" b="1" i="0" dirty="0" err="1">
                <a:solidFill>
                  <a:srgbClr val="111111"/>
                </a:solidFill>
                <a:effectLst/>
                <a:latin typeface="Microsoft YaHei" panose="020B0503020204020204" pitchFamily="34" charset="-122"/>
                <a:ea typeface="Microsoft YaHei" panose="020B0503020204020204" pitchFamily="34" charset="-122"/>
              </a:rPr>
              <a:t>Helstead</a:t>
            </a:r>
            <a:r>
              <a:rPr lang="zh-CN" altLang="en-US" b="1" i="0" dirty="0">
                <a:solidFill>
                  <a:srgbClr val="111111"/>
                </a:solidFill>
                <a:effectLst/>
                <a:latin typeface="Microsoft YaHei" panose="020B0503020204020204" pitchFamily="34" charset="-122"/>
                <a:ea typeface="Microsoft YaHei" panose="020B0503020204020204" pitchFamily="34" charset="-122"/>
              </a:rPr>
              <a:t>方法、</a:t>
            </a:r>
            <a:r>
              <a:rPr lang="en-US" altLang="zh-CN" b="1" i="0" dirty="0">
                <a:solidFill>
                  <a:srgbClr val="111111"/>
                </a:solidFill>
                <a:effectLst/>
                <a:latin typeface="Microsoft YaHei" panose="020B0503020204020204" pitchFamily="34" charset="-122"/>
                <a:ea typeface="Microsoft YaHei" panose="020B0503020204020204" pitchFamily="34" charset="-122"/>
              </a:rPr>
              <a:t>McCabe</a:t>
            </a:r>
            <a:r>
              <a:rPr lang="zh-CN" altLang="en-US" b="1" i="0" dirty="0">
                <a:solidFill>
                  <a:srgbClr val="111111"/>
                </a:solidFill>
                <a:effectLst/>
                <a:latin typeface="Microsoft YaHei" panose="020B0503020204020204" pitchFamily="34" charset="-122"/>
                <a:ea typeface="Microsoft YaHei" panose="020B0503020204020204" pitchFamily="34" charset="-122"/>
              </a:rPr>
              <a:t>方法（环形复杂度），而论文中则采用了一个非常方便理解的方法，</a:t>
            </a:r>
            <a:r>
              <a:rPr lang="zh-CN" altLang="en-US" sz="1200" b="0" i="0" u="none" strike="noStrike" baseline="0" dirty="0">
                <a:latin typeface="NimbusRomNo9L-Regu"/>
              </a:rPr>
              <a:t>利用了代码复杂度度量种的其中一个方法</a:t>
            </a:r>
            <a:r>
              <a:rPr lang="en-US" altLang="zh-CN" sz="1200" b="0" i="0" u="none" strike="noStrike" baseline="0" dirty="0">
                <a:latin typeface="NimbusRomNo9L-Regu"/>
              </a:rPr>
              <a:t>----</a:t>
            </a:r>
            <a:r>
              <a:rPr lang="zh-CN" altLang="en-US" sz="1200" b="0" i="0" u="none" strike="noStrike" baseline="0" dirty="0">
                <a:latin typeface="NimbusRomNo9L-Regu"/>
              </a:rPr>
              <a:t>每一个代码文件的代码行数</a:t>
            </a:r>
            <a:endParaRPr lang="en-US" altLang="zh-CN" sz="1200" b="0" i="0" u="none" strike="noStrike" baseline="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baseline="0" dirty="0">
                <a:latin typeface="NimbusRomNo9L-Regu"/>
              </a:rPr>
              <a:t>cyclomatic complexity (CC)</a:t>
            </a:r>
            <a:r>
              <a:rPr lang="zh-CN" altLang="en-US" sz="1800" b="0" i="0" u="none" strike="noStrike" baseline="0" dirty="0">
                <a:latin typeface="NimbusRomNo9L-Regu"/>
              </a:rPr>
              <a:t>：圈复杂度，</a:t>
            </a:r>
            <a:r>
              <a:rPr lang="zh-CN" altLang="en-US" b="1" i="0" dirty="0">
                <a:solidFill>
                  <a:srgbClr val="111111"/>
                </a:solidFill>
                <a:effectLst/>
                <a:latin typeface="Microsoft YaHei" panose="020B0503020204020204" pitchFamily="34" charset="-122"/>
                <a:ea typeface="Microsoft YaHei" panose="020B0503020204020204" pitchFamily="34" charset="-122"/>
              </a:rPr>
              <a:t>软件源码某部分的圈复杂度就是这部分代码中线性无关路径的数量。其实就有点像有多少个</a:t>
            </a:r>
            <a:r>
              <a:rPr lang="en-US" altLang="zh-CN" b="1" i="0" dirty="0">
                <a:solidFill>
                  <a:srgbClr val="111111"/>
                </a:solidFill>
                <a:effectLst/>
                <a:latin typeface="Microsoft YaHei" panose="020B0503020204020204" pitchFamily="34" charset="-122"/>
                <a:ea typeface="Microsoft YaHei" panose="020B0503020204020204" pitchFamily="34" charset="-122"/>
              </a:rPr>
              <a:t>if…else..</a:t>
            </a:r>
            <a:endParaRPr lang="zh-CN" altLang="en-US" b="0" i="0" dirty="0">
              <a:solidFill>
                <a:srgbClr val="111111"/>
              </a:solidFill>
              <a:effectLst/>
              <a:latin typeface="Microsoft YaHei" panose="020B0503020204020204" pitchFamily="34" charset="-122"/>
              <a:ea typeface="Microsoft YaHei" panose="020B0503020204020204" pitchFamily="34" charset="-122"/>
            </a:endParaRPr>
          </a:p>
        </p:txBody>
      </p:sp>
      <p:sp>
        <p:nvSpPr>
          <p:cNvPr id="4" name="灯片编号占位符 3"/>
          <p:cNvSpPr>
            <a:spLocks noGrp="1"/>
          </p:cNvSpPr>
          <p:nvPr>
            <p:ph type="sldNum" sz="quarter" idx="5"/>
          </p:nvPr>
        </p:nvSpPr>
        <p:spPr/>
        <p:txBody>
          <a:bodyPr/>
          <a:lstStyle/>
          <a:p>
            <a:fld id="{AF563DF1-5C17-4674-92DF-8F304DA01479}" type="slidenum">
              <a:rPr lang="zh-CN" altLang="en-US" smtClean="0"/>
              <a:t>29</a:t>
            </a:fld>
            <a:endParaRPr lang="zh-CN" altLang="en-US"/>
          </a:p>
        </p:txBody>
      </p:sp>
    </p:spTree>
    <p:extLst>
      <p:ext uri="{BB962C8B-B14F-4D97-AF65-F5344CB8AC3E}">
        <p14:creationId xmlns:p14="http://schemas.microsoft.com/office/powerpoint/2010/main" val="378043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接着作者对于对于设备运行时的效果进行了一个对比，</a:t>
            </a:r>
            <a:endParaRPr lang="en-US" altLang="zh-CN" dirty="0"/>
          </a:p>
          <a:p>
            <a:pPr algn="l"/>
            <a:r>
              <a:rPr lang="en-US" altLang="zh-CN" b="1" dirty="0"/>
              <a:t>QEMU</a:t>
            </a:r>
            <a:r>
              <a:rPr lang="zh-CN" altLang="en-US" dirty="0"/>
              <a:t>：是在这个实验中使用 </a:t>
            </a:r>
            <a:r>
              <a:rPr lang="en-US" altLang="zh-CN" dirty="0"/>
              <a:t>Avatar2 </a:t>
            </a:r>
            <a:r>
              <a:rPr lang="zh-CN" altLang="en-US" dirty="0"/>
              <a:t>默认配置的 </a:t>
            </a:r>
            <a:r>
              <a:rPr lang="en-US" altLang="zh-CN" dirty="0"/>
              <a:t>QEMU</a:t>
            </a:r>
            <a:r>
              <a:rPr lang="zh-CN" altLang="en-US" dirty="0"/>
              <a:t>，在此配置下，对 </a:t>
            </a:r>
            <a:r>
              <a:rPr lang="en-US" altLang="zh-CN" dirty="0"/>
              <a:t>QEMU </a:t>
            </a:r>
            <a:r>
              <a:rPr lang="zh-CN" altLang="en-US" dirty="0"/>
              <a:t>中不受支持的 </a:t>
            </a:r>
            <a:r>
              <a:rPr lang="en-US" altLang="zh-CN" dirty="0"/>
              <a:t>MMIO </a:t>
            </a:r>
            <a:r>
              <a:rPr lang="zh-CN" altLang="en-US" dirty="0"/>
              <a:t>的任何访问都会出错。 </a:t>
            </a:r>
            <a:endParaRPr lang="en-US" altLang="zh-CN" dirty="0"/>
          </a:p>
          <a:p>
            <a:pPr algn="l"/>
            <a:r>
              <a:rPr lang="en-US" altLang="zh-CN" b="1" dirty="0"/>
              <a:t>Avatar2</a:t>
            </a:r>
            <a:r>
              <a:rPr lang="en-US" altLang="zh-CN" dirty="0"/>
              <a:t> </a:t>
            </a:r>
            <a:r>
              <a:rPr lang="zh-CN" altLang="en-US" dirty="0"/>
              <a:t>：在</a:t>
            </a:r>
            <a:r>
              <a:rPr lang="en-US" altLang="zh-CN" dirty="0"/>
              <a:t>QEMU</a:t>
            </a:r>
            <a:r>
              <a:rPr lang="zh-CN" altLang="en-US" dirty="0"/>
              <a:t>的基础上增加了对于</a:t>
            </a:r>
            <a:r>
              <a:rPr lang="en-US" altLang="zh-CN" dirty="0"/>
              <a:t>MMIO</a:t>
            </a:r>
            <a:r>
              <a:rPr lang="zh-CN" altLang="en-US" dirty="0"/>
              <a:t>（</a:t>
            </a:r>
            <a:r>
              <a:rPr lang="zh-CN" altLang="en-US" b="0" i="0" dirty="0">
                <a:solidFill>
                  <a:srgbClr val="666666"/>
                </a:solidFill>
                <a:effectLst/>
                <a:latin typeface="Arial" panose="020B0604020202020204" pitchFamily="34" charset="0"/>
              </a:rPr>
              <a:t>内存映射</a:t>
            </a:r>
            <a:r>
              <a:rPr lang="en-US" altLang="zh-CN" b="0" i="0" dirty="0">
                <a:solidFill>
                  <a:srgbClr val="666666"/>
                </a:solidFill>
                <a:effectLst/>
                <a:latin typeface="Arial" panose="020B0604020202020204" pitchFamily="34" charset="0"/>
              </a:rPr>
              <a:t>I/O</a:t>
            </a:r>
            <a:r>
              <a:rPr lang="zh-CN" altLang="en-US" b="0" i="0" dirty="0">
                <a:solidFill>
                  <a:srgbClr val="666666"/>
                </a:solidFill>
                <a:effectLst/>
                <a:latin typeface="Arial" panose="020B0604020202020204" pitchFamily="34" charset="0"/>
              </a:rPr>
              <a:t>，它是</a:t>
            </a:r>
            <a:r>
              <a:rPr lang="en-US" altLang="zh-CN" b="0" i="0" dirty="0">
                <a:solidFill>
                  <a:srgbClr val="666666"/>
                </a:solidFill>
                <a:effectLst/>
                <a:latin typeface="Arial" panose="020B0604020202020204" pitchFamily="34" charset="0"/>
              </a:rPr>
              <a:t>PCI</a:t>
            </a:r>
            <a:r>
              <a:rPr lang="zh-CN" altLang="en-US" b="0" i="0" dirty="0">
                <a:solidFill>
                  <a:srgbClr val="666666"/>
                </a:solidFill>
                <a:effectLst/>
                <a:latin typeface="Arial" panose="020B0604020202020204" pitchFamily="34" charset="0"/>
              </a:rPr>
              <a:t>规范的一部分</a:t>
            </a:r>
            <a:r>
              <a:rPr lang="zh-CN" altLang="en-US" dirty="0"/>
              <a:t>）的处理，将所有 </a:t>
            </a:r>
            <a:r>
              <a:rPr lang="en-US" altLang="zh-CN" dirty="0"/>
              <a:t>MMIO </a:t>
            </a:r>
            <a:r>
              <a:rPr lang="zh-CN" altLang="en-US" dirty="0"/>
              <a:t>转发到由调试器连接的真实板子上（</a:t>
            </a:r>
            <a:r>
              <a:rPr lang="en-US" altLang="zh-CN" dirty="0"/>
              <a:t>Avatar2 was configured to execute the firmware in QEMU and forward all MMIO to a physical board connected by a debugger</a:t>
            </a:r>
            <a:r>
              <a:rPr lang="zh-CN" altLang="en-US" dirty="0"/>
              <a:t>）。</a:t>
            </a:r>
            <a:endParaRPr lang="en-US" altLang="zh-CN" dirty="0"/>
          </a:p>
          <a:p>
            <a:pPr algn="l"/>
            <a:r>
              <a:rPr lang="en-US" altLang="zh-CN" b="1" dirty="0" err="1"/>
              <a:t>HALucinator</a:t>
            </a:r>
            <a:r>
              <a:rPr lang="zh-CN" altLang="en-US" dirty="0"/>
              <a:t>：则主要是与第二列的结果进行比对，因为该工具实现了对于</a:t>
            </a:r>
            <a:r>
              <a:rPr lang="en-US" altLang="zh-CN" dirty="0"/>
              <a:t>MMIO</a:t>
            </a:r>
            <a:r>
              <a:rPr lang="zh-CN" altLang="en-US" dirty="0"/>
              <a:t>的处理，</a:t>
            </a:r>
            <a:r>
              <a:rPr lang="en-US" altLang="zh-CN" sz="1800" b="0" i="0" u="none" strike="noStrike" baseline="0" dirty="0">
                <a:latin typeface="NimbusRomNo9L-Regu"/>
              </a:rPr>
              <a:t>For any MMIO that is executed, we implement a default MMIO handler that returns zero for reads and silently ignore writes</a:t>
            </a:r>
            <a:r>
              <a:rPr lang="zh-CN" altLang="en-US" sz="1800" b="0" i="0" u="none" strike="noStrike" baseline="0" dirty="0">
                <a:latin typeface="NimbusRomNo9L-Regu"/>
              </a:rPr>
              <a:t>。</a:t>
            </a:r>
            <a:endParaRPr lang="en-US" altLang="zh-CN" sz="1800" b="0" i="0" u="none" strike="noStrike" baseline="0" dirty="0">
              <a:latin typeface="NimbusRomNo9L-Regu"/>
            </a:endParaRPr>
          </a:p>
          <a:p>
            <a:pPr algn="l"/>
            <a:endParaRPr lang="en-US" altLang="zh-CN" dirty="0"/>
          </a:p>
          <a:p>
            <a:pPr algn="l"/>
            <a:r>
              <a:rPr lang="en-US" altLang="zh-CN" dirty="0" err="1"/>
              <a:t>BB:basic</a:t>
            </a:r>
            <a:r>
              <a:rPr lang="en-US" altLang="zh-CN" dirty="0"/>
              <a:t> blocks executed</a:t>
            </a:r>
            <a:r>
              <a:rPr lang="zh-CN" altLang="en-US" dirty="0"/>
              <a:t>，显示固件执行的多少，</a:t>
            </a:r>
            <a:endParaRPr lang="en-US" altLang="zh-CN" dirty="0"/>
          </a:p>
          <a:p>
            <a:pPr algn="l"/>
            <a:r>
              <a:rPr lang="en-US" altLang="zh-CN" dirty="0" err="1"/>
              <a:t>EBC:external</a:t>
            </a:r>
            <a:r>
              <a:rPr lang="en-US" altLang="zh-CN" dirty="0"/>
              <a:t> </a:t>
            </a:r>
            <a:r>
              <a:rPr lang="en-US" altLang="zh-CN" dirty="0" err="1"/>
              <a:t>behaviour</a:t>
            </a:r>
            <a:r>
              <a:rPr lang="en-US" altLang="zh-CN" dirty="0"/>
              <a:t> correct</a:t>
            </a:r>
            <a:r>
              <a:rPr lang="zh-CN" altLang="en-US" dirty="0"/>
              <a:t>：</a:t>
            </a:r>
            <a:r>
              <a:rPr lang="en-US" altLang="zh-CN" dirty="0"/>
              <a:t>shows if the </a:t>
            </a:r>
            <a:r>
              <a:rPr lang="en-US" altLang="zh-CN" sz="1800" b="0" i="0" u="none" strike="noStrike" baseline="0" dirty="0">
                <a:latin typeface="NimbusRomNo9L-Regu"/>
              </a:rPr>
              <a:t>external input and output behavior matches that observed from executing the firmware on physical hardware</a:t>
            </a:r>
            <a:r>
              <a:rPr lang="zh-CN" altLang="en-US" sz="1800" b="0" i="0" u="none" strike="noStrike" baseline="0" dirty="0">
                <a:latin typeface="NimbusRomNo9L-Regu"/>
              </a:rPr>
              <a:t>表示</a:t>
            </a:r>
            <a:r>
              <a:rPr lang="en-US" altLang="zh-CN" sz="1800" b="0" i="0" u="none" strike="noStrike" baseline="0" dirty="0">
                <a:latin typeface="NimbusRomNo9L-Regu"/>
              </a:rPr>
              <a:t>external </a:t>
            </a:r>
            <a:r>
              <a:rPr lang="zh-CN" altLang="en-US" sz="1800" b="0" i="0" u="none" strike="noStrike" baseline="0" dirty="0">
                <a:latin typeface="NimbusRomNo9L-Regu"/>
              </a:rPr>
              <a:t>的输入和输出是否与在物理尸体上观察到的行为是否一致</a:t>
            </a:r>
            <a:endParaRPr lang="en-US" altLang="zh-CN" sz="1800" b="0" i="0" u="none" strike="noStrike" baseline="0" dirty="0">
              <a:latin typeface="NimbusRomNo9L-Regu"/>
            </a:endParaRPr>
          </a:p>
          <a:p>
            <a:pPr algn="l"/>
            <a:endParaRPr lang="en-US" altLang="zh-CN" sz="1800" b="0" i="0" u="none" strike="noStrike" baseline="0" dirty="0">
              <a:latin typeface="NimbusRomNo9L-Regu"/>
            </a:endParaRPr>
          </a:p>
          <a:p>
            <a:pPr algn="l"/>
            <a:r>
              <a:rPr lang="en-US" altLang="zh-CN" sz="1800" b="0" i="0" u="none" strike="noStrike" baseline="0" dirty="0" err="1">
                <a:latin typeface="NimbusRomNo9L-Regu"/>
              </a:rPr>
              <a:t>Fwd</a:t>
            </a:r>
            <a:r>
              <a:rPr lang="en-US" altLang="zh-CN" sz="1800" b="0" i="0" u="none" strike="noStrike" baseline="0" dirty="0">
                <a:latin typeface="NimbusRomNo9L-Regu"/>
              </a:rPr>
              <a:t> R/W</a:t>
            </a:r>
            <a:r>
              <a:rPr lang="zh-CN" altLang="en-US" sz="1800" b="0" i="0" u="none" strike="noStrike" baseline="0" dirty="0">
                <a:latin typeface="NimbusRomNo9L-Regu"/>
              </a:rPr>
              <a:t>：显示</a:t>
            </a:r>
            <a:r>
              <a:rPr lang="en-US" altLang="zh-CN" sz="1800" b="0" i="0" u="none" strike="noStrike" baseline="0" dirty="0">
                <a:latin typeface="NimbusRomNo9L-Regu"/>
              </a:rPr>
              <a:t>avatar2</a:t>
            </a:r>
            <a:r>
              <a:rPr lang="zh-CN" altLang="en-US" sz="1800" b="0" i="0" u="none" strike="noStrike" baseline="0" dirty="0">
                <a:latin typeface="NimbusRomNo9L-Regu"/>
              </a:rPr>
              <a:t>正确执行内存请求的次数</a:t>
            </a:r>
            <a:endParaRPr lang="en-US" altLang="zh-CN" sz="1800" b="0" i="0" u="none" strike="noStrike" baseline="0" dirty="0">
              <a:latin typeface="NimbusRomNo9L-Regu"/>
            </a:endParaRPr>
          </a:p>
          <a:p>
            <a:pPr algn="l"/>
            <a:r>
              <a:rPr lang="en-US" altLang="zh-CN" sz="1800" b="0" i="0" u="none" strike="noStrike" baseline="0" dirty="0" err="1">
                <a:latin typeface="NimbusRomNo9L-Regu"/>
              </a:rPr>
              <a:t>Funcs</a:t>
            </a:r>
            <a:r>
              <a:rPr lang="zh-CN" altLang="en-US" sz="1800" b="0" i="0" u="none" strike="noStrike" baseline="0" dirty="0">
                <a:latin typeface="NimbusRomNo9L-Regu"/>
              </a:rPr>
              <a:t>：表明了</a:t>
            </a:r>
            <a:r>
              <a:rPr lang="en-US" altLang="zh-CN" sz="1800" b="0" i="0" u="none" strike="noStrike" baseline="0" dirty="0" err="1">
                <a:latin typeface="NimbusRomNo9L-Regu"/>
              </a:rPr>
              <a:t>halucinator</a:t>
            </a:r>
            <a:r>
              <a:rPr lang="zh-CN" altLang="en-US" sz="1800" b="0" i="0" u="none" strike="noStrike" baseline="0" dirty="0">
                <a:latin typeface="NimbusRomNo9L-Regu"/>
              </a:rPr>
              <a:t>成功截获的函数个数</a:t>
            </a:r>
            <a:endParaRPr lang="en-US" altLang="zh-CN" sz="1800" b="0" i="0" u="none" strike="noStrike" baseline="0" dirty="0">
              <a:latin typeface="NimbusRomNo9L-Regu"/>
            </a:endParaRPr>
          </a:p>
          <a:p>
            <a:pPr algn="l"/>
            <a:r>
              <a:rPr lang="en-US" altLang="zh-CN" sz="1800" b="0" i="0" u="none" strike="noStrike" baseline="0" dirty="0">
                <a:latin typeface="NimbusRomNo9L-Regu"/>
              </a:rPr>
              <a:t>MMIO</a:t>
            </a:r>
            <a:r>
              <a:rPr lang="zh-CN" altLang="en-US" sz="1800" b="0" i="0" u="none" strike="noStrike" baseline="0" dirty="0">
                <a:latin typeface="NimbusRomNo9L-Regu"/>
              </a:rPr>
              <a:t>：表明了在使用</a:t>
            </a:r>
            <a:r>
              <a:rPr lang="en-US" altLang="zh-CN" sz="1800" b="0" i="0" u="none" strike="noStrike" baseline="0" dirty="0">
                <a:latin typeface="NimbusRomNo9L-Regu"/>
              </a:rPr>
              <a:t>default MMIO</a:t>
            </a:r>
            <a:r>
              <a:rPr lang="zh-CN" altLang="en-US" sz="1800" b="0" i="0" u="none" strike="noStrike" baseline="0" dirty="0">
                <a:latin typeface="NimbusRomNo9L-Regu"/>
              </a:rPr>
              <a:t>中成功处理的地址数</a:t>
            </a:r>
            <a:endParaRPr lang="en-US" altLang="zh-CN" sz="1800" b="0" i="0" u="none" strike="noStrike" baseline="0" dirty="0">
              <a:latin typeface="NimbusRomNo9L-Regu"/>
            </a:endParaRPr>
          </a:p>
          <a:p>
            <a:pPr algn="l"/>
            <a:r>
              <a:rPr lang="zh-CN" altLang="en-US" sz="1800" b="0" i="0" u="none" strike="noStrike" baseline="0" dirty="0">
                <a:latin typeface="NimbusRomNo9L-Regu"/>
              </a:rPr>
              <a:t>可以看到</a:t>
            </a:r>
            <a:r>
              <a:rPr lang="en-US" altLang="zh-CN" sz="1800" b="0" i="0" u="none" strike="noStrike" baseline="0" dirty="0" err="1">
                <a:latin typeface="NimbusRomNo9L-Regu"/>
              </a:rPr>
              <a:t>HALucinator</a:t>
            </a:r>
            <a:r>
              <a:rPr lang="zh-CN" altLang="en-US" sz="1800" b="0" i="0" u="none" strike="noStrike" baseline="0" dirty="0">
                <a:latin typeface="NimbusRomNo9L-Regu"/>
              </a:rPr>
              <a:t>对于整个代码的覆盖度显著提升，同时支持了对于</a:t>
            </a:r>
            <a:r>
              <a:rPr lang="en-US" altLang="zh-CN" sz="1800" b="0" i="0" u="none" strike="noStrike" baseline="0" dirty="0">
                <a:latin typeface="NimbusRomNo9L-Regu"/>
              </a:rPr>
              <a:t>external </a:t>
            </a:r>
            <a:r>
              <a:rPr lang="en-US" altLang="zh-CN" sz="1800" b="0" i="0" u="none" strike="noStrike" baseline="0" dirty="0" err="1">
                <a:latin typeface="NimbusRomNo9L-Regu"/>
              </a:rPr>
              <a:t>behaviour</a:t>
            </a:r>
            <a:r>
              <a:rPr lang="zh-CN" altLang="en-US" sz="1800" b="0" i="0" u="none" strike="noStrike" baseline="0" dirty="0">
                <a:latin typeface="NimbusRomNo9L-Regu"/>
              </a:rPr>
              <a:t>的处理，使得仿真更加真实</a:t>
            </a:r>
            <a:endParaRPr lang="zh-CN" altLang="en-US"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30</a:t>
            </a:fld>
            <a:endParaRPr lang="zh-CN" altLang="en-US"/>
          </a:p>
        </p:txBody>
      </p:sp>
    </p:spTree>
    <p:extLst>
      <p:ext uri="{BB962C8B-B14F-4D97-AF65-F5344CB8AC3E}">
        <p14:creationId xmlns:p14="http://schemas.microsoft.com/office/powerpoint/2010/main" val="4226501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ST-PLC:</a:t>
            </a:r>
            <a:r>
              <a:rPr lang="zh-CN" altLang="en-US" dirty="0"/>
              <a:t>缓冲区溢出漏洞，导致代码的任意执行（新发现的漏洞）</a:t>
            </a:r>
            <a:endParaRPr lang="en-US" altLang="zh-CN" dirty="0"/>
          </a:p>
          <a:p>
            <a:r>
              <a:rPr lang="en-US" altLang="zh-CN" dirty="0"/>
              <a:t>Atmel </a:t>
            </a:r>
            <a:r>
              <a:rPr lang="en-US" altLang="zh-CN" dirty="0" err="1"/>
              <a:t>IwIP</a:t>
            </a:r>
            <a:r>
              <a:rPr lang="en-US" altLang="zh-CN" dirty="0"/>
              <a:t> HTTP(Ethernet)</a:t>
            </a:r>
            <a:r>
              <a:rPr lang="zh-CN" altLang="en-US" dirty="0"/>
              <a:t>：而</a:t>
            </a:r>
            <a:r>
              <a:rPr lang="en-US" altLang="zh-CN" dirty="0"/>
              <a:t>273</a:t>
            </a:r>
            <a:r>
              <a:rPr lang="zh-CN" altLang="en-US" dirty="0"/>
              <a:t>也是一</a:t>
            </a:r>
            <a:r>
              <a:rPr lang="en-US" altLang="zh-CN" dirty="0" err="1"/>
              <a:t>i</a:t>
            </a:r>
            <a:r>
              <a:rPr lang="zh-CN" altLang="en-US" dirty="0"/>
              <a:t>那位这个原因，但是其实手动分类的话，主要还是</a:t>
            </a:r>
            <a:r>
              <a:rPr lang="en-US" altLang="zh-CN" dirty="0"/>
              <a:t>37</a:t>
            </a:r>
            <a:r>
              <a:rPr lang="zh-CN" altLang="en-US" dirty="0"/>
              <a:t>左右</a:t>
            </a:r>
            <a:endParaRPr lang="en-US" altLang="zh-CN" dirty="0"/>
          </a:p>
          <a:p>
            <a:pPr marL="342900" indent="-342900">
              <a:buAutoNum type="arabicPeriod"/>
            </a:pPr>
            <a:r>
              <a:rPr lang="en-US" altLang="zh-CN" dirty="0"/>
              <a:t>Heap double-free in </a:t>
            </a:r>
            <a:r>
              <a:rPr lang="en-US" altLang="zh-CN" dirty="0" err="1"/>
              <a:t>IwIP</a:t>
            </a:r>
            <a:r>
              <a:rPr lang="en-US" altLang="zh-CN" dirty="0"/>
              <a:t> itself</a:t>
            </a:r>
          </a:p>
          <a:p>
            <a:pPr marL="342900" indent="-342900">
              <a:buAutoNum type="arabicPeriod"/>
            </a:pPr>
            <a:r>
              <a:rPr lang="en-US" altLang="zh-CN" dirty="0"/>
              <a:t>Heap use-after-free</a:t>
            </a:r>
          </a:p>
          <a:p>
            <a:r>
              <a:rPr lang="en-US" altLang="zh-CN" dirty="0"/>
              <a:t>Atmel </a:t>
            </a:r>
            <a:r>
              <a:rPr lang="en-US" altLang="zh-CN" dirty="0" err="1"/>
              <a:t>IwIP</a:t>
            </a:r>
            <a:r>
              <a:rPr lang="en-US" altLang="zh-CN" dirty="0"/>
              <a:t> HTTP(TCP)</a:t>
            </a:r>
          </a:p>
          <a:p>
            <a:pPr marL="342900" indent="-342900">
              <a:buAutoNum type="arabicPeriod"/>
            </a:pPr>
            <a:r>
              <a:rPr lang="en-US" altLang="zh-CN" dirty="0"/>
              <a:t>Get</a:t>
            </a:r>
            <a:r>
              <a:rPr lang="zh-CN" altLang="en-US" dirty="0"/>
              <a:t>的请求解析过程中出现缓冲区过度读取，从而造成信息泄露</a:t>
            </a:r>
            <a:endParaRPr lang="en-US" altLang="zh-CN" dirty="0"/>
          </a:p>
          <a:p>
            <a:r>
              <a:rPr lang="en-US" altLang="zh-CN" dirty="0"/>
              <a:t>Atmel </a:t>
            </a:r>
            <a:r>
              <a:rPr lang="en-US" altLang="zh-CN" sz="1200" b="0" i="0" u="none" strike="noStrike" baseline="0" dirty="0">
                <a:latin typeface="NimbusRomNo9L-Regu"/>
              </a:rPr>
              <a:t>6LoWPAN Receiver</a:t>
            </a:r>
            <a:r>
              <a:rPr lang="zh-CN" altLang="en-US" sz="1200" b="0" i="0" u="none" strike="noStrike" baseline="0" dirty="0">
                <a:latin typeface="NimbusRomNo9L-Regu"/>
              </a:rPr>
              <a:t>存在</a:t>
            </a:r>
            <a:r>
              <a:rPr lang="zh-CN" altLang="en-US" dirty="0">
                <a:latin typeface="NimbusRomNo9L-Regu"/>
              </a:rPr>
              <a:t>两个漏洞，</a:t>
            </a:r>
            <a:endParaRPr lang="en-US" altLang="zh-CN" dirty="0">
              <a:latin typeface="NimbusRomNo9L-Regu"/>
            </a:endParaRPr>
          </a:p>
          <a:p>
            <a:pPr marL="342900" indent="-342900">
              <a:buAutoNum type="arabicPeriod"/>
            </a:pPr>
            <a:r>
              <a:rPr lang="zh-CN" altLang="en-US" dirty="0">
                <a:latin typeface="NimbusRomNo9L-Regu"/>
              </a:rPr>
              <a:t>包重组是发生的缓冲区溢出</a:t>
            </a:r>
            <a:endParaRPr lang="en-US" altLang="zh-CN" dirty="0">
              <a:latin typeface="NimbusRomNo9L-Regu"/>
            </a:endParaRPr>
          </a:p>
          <a:p>
            <a:pPr marL="342900" indent="-342900">
              <a:buAutoNum type="arabicPeriod"/>
            </a:pPr>
            <a:r>
              <a:rPr lang="zh-CN" altLang="en-US" dirty="0">
                <a:latin typeface="NimbusRomNo9L-Regu"/>
              </a:rPr>
              <a:t>通过控制输入造成数据段数据被覆盖，然后造成远程代码执行漏洞，</a:t>
            </a:r>
            <a:r>
              <a:rPr lang="en-US" altLang="zh-CN" sz="1200" b="0" i="0" u="none" strike="noStrike" baseline="0" dirty="0">
                <a:latin typeface="NimbusRomNo9L-Regu"/>
              </a:rPr>
              <a:t> CVE-2019-8359</a:t>
            </a:r>
            <a:r>
              <a:rPr lang="zh-CN" altLang="en-US" sz="1200" b="0" i="0" u="none" strike="noStrike" baseline="0" dirty="0">
                <a:latin typeface="NimbusRomNo9L-Regu"/>
              </a:rPr>
              <a:t>，</a:t>
            </a:r>
            <a:r>
              <a:rPr lang="en-US" altLang="zh-CN" sz="1200" b="0" i="0" u="none" strike="noStrike" baseline="0" dirty="0">
                <a:latin typeface="NimbusRomNo9L-Regu"/>
              </a:rPr>
              <a:t> CVE-2019-9183</a:t>
            </a:r>
            <a:endParaRPr lang="zh-CN" altLang="en-US"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31</a:t>
            </a:fld>
            <a:endParaRPr lang="zh-CN" altLang="en-US"/>
          </a:p>
        </p:txBody>
      </p:sp>
    </p:spTree>
    <p:extLst>
      <p:ext uri="{BB962C8B-B14F-4D97-AF65-F5344CB8AC3E}">
        <p14:creationId xmlns:p14="http://schemas.microsoft.com/office/powerpoint/2010/main" val="992241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Open Sans" panose="020B0606030504020204" pitchFamily="34" charset="0"/>
              </a:rPr>
              <a:t>Saurabh </a:t>
            </a:r>
            <a:r>
              <a:rPr lang="en-US" altLang="zh-CN" b="0" i="0" dirty="0" err="1">
                <a:solidFill>
                  <a:srgbClr val="333333"/>
                </a:solidFill>
                <a:effectLst/>
                <a:latin typeface="Open Sans" panose="020B0606030504020204" pitchFamily="34" charset="0"/>
              </a:rPr>
              <a:t>Bagchi</a:t>
            </a:r>
            <a:r>
              <a:rPr lang="en-US" altLang="zh-CN" b="0" i="0" dirty="0">
                <a:solidFill>
                  <a:srgbClr val="212529"/>
                </a:solidFill>
                <a:effectLst/>
                <a:latin typeface="-apple-system"/>
              </a:rPr>
              <a:t>::</a:t>
            </a:r>
            <a:r>
              <a:rPr lang="en-US" altLang="zh-CN" b="0" i="1" dirty="0">
                <a:solidFill>
                  <a:srgbClr val="333333"/>
                </a:solidFill>
                <a:effectLst/>
                <a:latin typeface="Open Sans" panose="020B0606030504020204" pitchFamily="34" charset="0"/>
              </a:rPr>
              <a:t>Purdue University</a:t>
            </a:r>
            <a:r>
              <a:rPr lang="zh-CN" altLang="en-US" b="0" i="1" dirty="0">
                <a:solidFill>
                  <a:srgbClr val="333333"/>
                </a:solidFill>
                <a:effectLst/>
                <a:latin typeface="Open Sans" panose="020B0606030504020204" pitchFamily="34" charset="0"/>
              </a:rPr>
              <a:t>，是一个美籍印度裔，</a:t>
            </a:r>
            <a:r>
              <a:rPr lang="en-US" altLang="zh-CN" b="0" i="0" dirty="0">
                <a:solidFill>
                  <a:srgbClr val="212529"/>
                </a:solidFill>
                <a:effectLst/>
                <a:latin typeface="acumin-pro"/>
              </a:rPr>
              <a:t>Director, CRISP (Center for Resilient Infrastructures, Systems, and Processes)</a:t>
            </a:r>
            <a:endParaRPr lang="en-US" altLang="zh-CN" dirty="0"/>
          </a:p>
          <a:p>
            <a:endParaRPr lang="en-US" altLang="zh-CN" dirty="0"/>
          </a:p>
          <a:p>
            <a:r>
              <a:rPr lang="en-US" altLang="zh-CN" dirty="0"/>
              <a:t>https://bagchi.github.io/Research/research_impact.html</a:t>
            </a:r>
          </a:p>
          <a:p>
            <a:endParaRPr lang="en-US" altLang="zh-CN" dirty="0"/>
          </a:p>
          <a:p>
            <a:r>
              <a:rPr lang="zh-CN" altLang="en-US" dirty="0"/>
              <a:t>普渡大学的可靠计算系统实验室 </a:t>
            </a:r>
            <a:r>
              <a:rPr lang="en-US" altLang="zh-CN" dirty="0"/>
              <a:t>(DCSL) </a:t>
            </a:r>
            <a:r>
              <a:rPr lang="zh-CN" altLang="en-US" dirty="0"/>
              <a:t>研究如何构建可靠的、异构的、大规模分布式系统的问题，</a:t>
            </a:r>
            <a:r>
              <a:rPr lang="en-US" altLang="zh-CN" dirty="0"/>
              <a:t>DCSL </a:t>
            </a:r>
            <a:r>
              <a:rPr lang="zh-CN" altLang="en-US" dirty="0"/>
              <a:t>是普渡大学工程学院弹性基础设施、系统和流程 </a:t>
            </a:r>
            <a:r>
              <a:rPr lang="en-US" altLang="zh-CN" dirty="0"/>
              <a:t>(CRISP) </a:t>
            </a:r>
            <a:r>
              <a:rPr lang="zh-CN" altLang="en-US" dirty="0"/>
              <a:t>中心的创始实验室</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而通过</a:t>
            </a:r>
            <a:endParaRPr lang="en-US" altLang="zh-CN"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4</a:t>
            </a:fld>
            <a:endParaRPr lang="zh-CN" altLang="en-US"/>
          </a:p>
        </p:txBody>
      </p:sp>
    </p:spTree>
    <p:extLst>
      <p:ext uri="{BB962C8B-B14F-4D97-AF65-F5344CB8AC3E}">
        <p14:creationId xmlns:p14="http://schemas.microsoft.com/office/powerpoint/2010/main" val="10480244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32</a:t>
            </a:fld>
            <a:endParaRPr lang="zh-CN" altLang="en-US"/>
          </a:p>
        </p:txBody>
      </p:sp>
    </p:spTree>
    <p:extLst>
      <p:ext uri="{BB962C8B-B14F-4D97-AF65-F5344CB8AC3E}">
        <p14:creationId xmlns:p14="http://schemas.microsoft.com/office/powerpoint/2010/main" val="29691320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33</a:t>
            </a:fld>
            <a:endParaRPr lang="zh-CN" altLang="en-US"/>
          </a:p>
        </p:txBody>
      </p:sp>
    </p:spTree>
    <p:extLst>
      <p:ext uri="{BB962C8B-B14F-4D97-AF65-F5344CB8AC3E}">
        <p14:creationId xmlns:p14="http://schemas.microsoft.com/office/powerpoint/2010/main" val="3661521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在作者序列中排名第</a:t>
            </a:r>
            <a:r>
              <a:rPr lang="en-US" altLang="zh-CN" dirty="0"/>
              <a:t>8</a:t>
            </a:r>
          </a:p>
          <a:p>
            <a:endParaRPr lang="en-US" altLang="zh-CN" dirty="0"/>
          </a:p>
          <a:p>
            <a:r>
              <a:rPr lang="zh-CN" altLang="en-US" dirty="0"/>
              <a:t>但是查到其相关的引用量最高的是多年前的，在谷歌上面的是比较老，但是在</a:t>
            </a:r>
            <a:r>
              <a:rPr lang="en-US" altLang="zh-CN" dirty="0" err="1"/>
              <a:t>dblp</a:t>
            </a:r>
            <a:r>
              <a:rPr lang="zh-CN" altLang="en-US" dirty="0"/>
              <a:t>上面搜索还是比较全和新的</a:t>
            </a:r>
            <a:endParaRPr lang="en-US" altLang="zh-CN"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5</a:t>
            </a:fld>
            <a:endParaRPr lang="zh-CN" altLang="en-US"/>
          </a:p>
        </p:txBody>
      </p:sp>
    </p:spTree>
    <p:extLst>
      <p:ext uri="{BB962C8B-B14F-4D97-AF65-F5344CB8AC3E}">
        <p14:creationId xmlns:p14="http://schemas.microsoft.com/office/powerpoint/2010/main" val="2088594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http://hexhive.epfl.ch/</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在作者序列中排名第</a:t>
            </a:r>
            <a:r>
              <a:rPr lang="en-US" altLang="zh-CN" dirty="0"/>
              <a:t>8</a:t>
            </a:r>
            <a:endParaRPr lang="en-US" altLang="zh-CN" b="0" i="0" dirty="0">
              <a:solidFill>
                <a:srgbClr val="212529"/>
              </a:solidFill>
              <a:effectLst/>
              <a:latin typeface="-apple-system"/>
            </a:endParaRPr>
          </a:p>
          <a:p>
            <a:r>
              <a:rPr lang="en-US" altLang="zh-CN" b="0" i="0" dirty="0">
                <a:solidFill>
                  <a:srgbClr val="333333"/>
                </a:solidFill>
                <a:effectLst/>
                <a:latin typeface="Open Sans" panose="020B0606030504020204" pitchFamily="34" charset="0"/>
              </a:rPr>
              <a:t>Mathias Payer::</a:t>
            </a:r>
            <a:r>
              <a:rPr lang="en-US" altLang="zh-CN" b="0" i="1" dirty="0">
                <a:solidFill>
                  <a:srgbClr val="000000"/>
                </a:solidFill>
                <a:effectLst/>
                <a:latin typeface="acumin-pro"/>
              </a:rPr>
              <a:t>Mathias Payer</a:t>
            </a:r>
            <a:r>
              <a:rPr lang="en-US" altLang="zh-CN" b="0" i="0" dirty="0">
                <a:solidFill>
                  <a:srgbClr val="000000"/>
                </a:solidFill>
                <a:effectLst/>
                <a:latin typeface="acumin-pro"/>
              </a:rPr>
              <a:t> is a security researcher and an assistant professor at the </a:t>
            </a:r>
            <a:r>
              <a:rPr lang="en-US" altLang="zh-CN" b="1" i="0" u="sng" dirty="0">
                <a:solidFill>
                  <a:srgbClr val="000000"/>
                </a:solidFill>
                <a:effectLst/>
                <a:latin typeface="acumin-pro"/>
                <a:hlinkClick r:id="rId3"/>
              </a:rPr>
              <a:t>EPFL school of computer and communication sciences (IC)</a:t>
            </a:r>
            <a:r>
              <a:rPr lang="en-US" altLang="zh-CN" b="0" i="0" dirty="0">
                <a:solidFill>
                  <a:srgbClr val="000000"/>
                </a:solidFill>
                <a:effectLst/>
                <a:latin typeface="acumin-pro"/>
              </a:rPr>
              <a:t>, and adjunct associate professor at Purdue, leading the </a:t>
            </a:r>
            <a:r>
              <a:rPr lang="en-US" altLang="zh-CN" b="1" i="0" u="sng" dirty="0" err="1">
                <a:solidFill>
                  <a:srgbClr val="000000"/>
                </a:solidFill>
                <a:effectLst/>
                <a:latin typeface="inherit"/>
                <a:hlinkClick r:id="rId4"/>
              </a:rPr>
              <a:t>HexHive</a:t>
            </a:r>
            <a:r>
              <a:rPr lang="en-US" altLang="zh-CN" b="1" i="0" u="sng" dirty="0">
                <a:solidFill>
                  <a:srgbClr val="000000"/>
                </a:solidFill>
                <a:effectLst/>
                <a:latin typeface="inherit"/>
                <a:hlinkClick r:id="rId4"/>
              </a:rPr>
              <a:t> group</a:t>
            </a:r>
            <a:r>
              <a:rPr lang="en-US" altLang="zh-CN" b="0" i="0" dirty="0">
                <a:solidFill>
                  <a:srgbClr val="000000"/>
                </a:solidFill>
                <a:effectLst/>
                <a:latin typeface="acumin-pro"/>
              </a:rPr>
              <a:t>.</a:t>
            </a:r>
          </a:p>
          <a:p>
            <a:endParaRPr lang="en-US" altLang="zh-CN" dirty="0"/>
          </a:p>
          <a:p>
            <a:r>
              <a:rPr lang="en-US" altLang="zh-CN" b="0" i="0" dirty="0">
                <a:solidFill>
                  <a:srgbClr val="212529"/>
                </a:solidFill>
                <a:effectLst/>
                <a:latin typeface="-apple-system"/>
              </a:rPr>
              <a:t>Our research focuses on software and systems security. Despite efforts and improvements in bug discovery techniques, some exploitable vulnerabilities will remain</a:t>
            </a:r>
            <a:endParaRPr lang="zh-CN" altLang="en-US"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6</a:t>
            </a:fld>
            <a:endParaRPr lang="zh-CN" altLang="en-US"/>
          </a:p>
        </p:txBody>
      </p:sp>
    </p:spTree>
    <p:extLst>
      <p:ext uri="{BB962C8B-B14F-4D97-AF65-F5344CB8AC3E}">
        <p14:creationId xmlns:p14="http://schemas.microsoft.com/office/powerpoint/2010/main" val="2714683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 </a:t>
            </a:r>
            <a:r>
              <a:rPr lang="zh-CN" altLang="en-US" dirty="0"/>
              <a:t>指数是至少具有 </a:t>
            </a:r>
            <a:r>
              <a:rPr lang="en-US" altLang="zh-CN" dirty="0"/>
              <a:t>h </a:t>
            </a:r>
            <a:r>
              <a:rPr lang="zh-CN" altLang="en-US" dirty="0"/>
              <a:t>个引用的刊物的数量，最多为 </a:t>
            </a:r>
            <a:r>
              <a:rPr lang="en-US" altLang="zh-CN" dirty="0"/>
              <a:t>h</a:t>
            </a:r>
            <a:r>
              <a:rPr lang="zh-CN" altLang="en-US" dirty="0"/>
              <a:t>。第二列中提供了此指标的“近期”版本，表示的是过去 </a:t>
            </a:r>
            <a:r>
              <a:rPr lang="en-US" altLang="zh-CN" dirty="0"/>
              <a:t>5 </a:t>
            </a:r>
            <a:r>
              <a:rPr lang="zh-CN" altLang="en-US" dirty="0"/>
              <a:t>年中至少具有 </a:t>
            </a:r>
            <a:r>
              <a:rPr lang="en-US" altLang="zh-CN" dirty="0"/>
              <a:t>h </a:t>
            </a:r>
            <a:r>
              <a:rPr lang="zh-CN" altLang="en-US" dirty="0"/>
              <a:t>个新引用的刊物的数量，最多为 </a:t>
            </a:r>
            <a:r>
              <a:rPr lang="en-US" altLang="zh-CN" dirty="0"/>
              <a:t>h</a:t>
            </a:r>
            <a:r>
              <a:rPr lang="zh-CN" altLang="en-US" dirty="0"/>
              <a:t>。</a:t>
            </a:r>
            <a:endParaRPr lang="en-US" altLang="zh-CN" dirty="0"/>
          </a:p>
          <a:p>
            <a:r>
              <a:rPr lang="en-US" altLang="zh-CN" dirty="0"/>
              <a:t>i10 </a:t>
            </a:r>
            <a:r>
              <a:rPr lang="zh-CN" altLang="en-US" dirty="0"/>
              <a:t>指数是具有至少 </a:t>
            </a:r>
            <a:r>
              <a:rPr lang="en-US" altLang="zh-CN" dirty="0"/>
              <a:t>10 </a:t>
            </a:r>
            <a:r>
              <a:rPr lang="zh-CN" altLang="en-US" dirty="0"/>
              <a:t>个引用的刊物的数量。第二列中提供了此指标的“近期”版本，表示的是过去 </a:t>
            </a:r>
            <a:r>
              <a:rPr lang="en-US" altLang="zh-CN" dirty="0"/>
              <a:t>5 </a:t>
            </a:r>
            <a:r>
              <a:rPr lang="zh-CN" altLang="en-US" dirty="0"/>
              <a:t>年中此类收录了至少 </a:t>
            </a:r>
            <a:r>
              <a:rPr lang="en-US" altLang="zh-CN" dirty="0"/>
              <a:t>10 </a:t>
            </a:r>
            <a:r>
              <a:rPr lang="zh-CN" altLang="en-US" dirty="0"/>
              <a:t>个新引用的刊物的数量。</a:t>
            </a:r>
            <a:endParaRPr lang="en-US" altLang="zh-CN" dirty="0"/>
          </a:p>
          <a:p>
            <a:endParaRPr lang="en-US" altLang="zh-CN" dirty="0"/>
          </a:p>
          <a:p>
            <a:r>
              <a:rPr lang="en-US" altLang="zh-CN" b="0" i="0" dirty="0">
                <a:solidFill>
                  <a:srgbClr val="000000"/>
                </a:solidFill>
                <a:effectLst/>
                <a:latin typeface="Roboto" panose="02000000000000000000" pitchFamily="2" charset="0"/>
              </a:rPr>
              <a:t>http://www.subwire.net/  </a:t>
            </a:r>
            <a:r>
              <a:rPr lang="zh-CN" altLang="en-US" b="0" i="0" dirty="0">
                <a:solidFill>
                  <a:srgbClr val="000000"/>
                </a:solidFill>
                <a:effectLst/>
                <a:latin typeface="Roboto" panose="02000000000000000000" pitchFamily="2" charset="0"/>
              </a:rPr>
              <a:t>个人简历来源</a:t>
            </a:r>
            <a:endParaRPr lang="en-US" altLang="zh-CN" b="0" i="0" dirty="0">
              <a:solidFill>
                <a:srgbClr val="000000"/>
              </a:solidFill>
              <a:effectLst/>
              <a:latin typeface="Roboto" panose="02000000000000000000" pitchFamily="2" charset="0"/>
            </a:endParaRPr>
          </a:p>
          <a:p>
            <a:endParaRPr lang="en-US" altLang="zh-CN" b="0" i="0" dirty="0">
              <a:solidFill>
                <a:srgbClr val="000000"/>
              </a:solidFill>
              <a:effectLst/>
              <a:latin typeface="Roboto" panose="02000000000000000000" pitchFamily="2" charset="0"/>
            </a:endParaRPr>
          </a:p>
          <a:p>
            <a:r>
              <a:rPr lang="en-US" altLang="zh-CN" b="0" i="0" dirty="0" err="1">
                <a:solidFill>
                  <a:srgbClr val="000000"/>
                </a:solidFill>
                <a:effectLst/>
                <a:latin typeface="Roboto" panose="02000000000000000000" pitchFamily="2" charset="0"/>
              </a:rPr>
              <a:t>Shellphish</a:t>
            </a:r>
            <a:r>
              <a:rPr lang="en-US" altLang="zh-CN" b="0" i="0" dirty="0">
                <a:solidFill>
                  <a:srgbClr val="000000"/>
                </a:solidFill>
                <a:effectLst/>
                <a:latin typeface="Roboto" panose="02000000000000000000" pitchFamily="2" charset="0"/>
              </a:rPr>
              <a:t> is a team of hackers that was founded by Professor Giovanni Vigna at UC Santa Barbara in 2005 to participate in the DEF CON CTF with his graduate students.</a:t>
            </a:r>
          </a:p>
          <a:p>
            <a:endParaRPr lang="en-US" altLang="zh-CN" b="0" i="0" dirty="0">
              <a:solidFill>
                <a:srgbClr val="000000"/>
              </a:solidFill>
              <a:effectLst/>
              <a:latin typeface="Roboto" panose="02000000000000000000" pitchFamily="2" charset="0"/>
            </a:endParaRPr>
          </a:p>
          <a:p>
            <a:r>
              <a:rPr lang="zh-CN" altLang="en-US" b="0" i="0" dirty="0">
                <a:solidFill>
                  <a:srgbClr val="000000"/>
                </a:solidFill>
                <a:effectLst/>
                <a:latin typeface="Roboto" panose="02000000000000000000" pitchFamily="2" charset="0"/>
              </a:rPr>
              <a:t>可以看到二作可能是跟</a:t>
            </a:r>
            <a:r>
              <a:rPr lang="en-US" altLang="zh-CN" b="0" i="0" dirty="0">
                <a:solidFill>
                  <a:srgbClr val="000000"/>
                </a:solidFill>
                <a:effectLst/>
                <a:latin typeface="Roboto" panose="02000000000000000000" pitchFamily="2" charset="0"/>
              </a:rPr>
              <a:t>Giovanni Vigna</a:t>
            </a:r>
            <a:r>
              <a:rPr lang="zh-CN" altLang="en-US" b="0" i="0" dirty="0">
                <a:solidFill>
                  <a:srgbClr val="000000"/>
                </a:solidFill>
                <a:effectLst/>
                <a:latin typeface="Roboto" panose="02000000000000000000" pitchFamily="2" charset="0"/>
              </a:rPr>
              <a:t>有关系的，因为一个</a:t>
            </a:r>
            <a:r>
              <a:rPr lang="en-US" altLang="zh-CN" b="0" i="0" dirty="0">
                <a:solidFill>
                  <a:srgbClr val="000000"/>
                </a:solidFill>
                <a:effectLst/>
                <a:latin typeface="Roboto" panose="02000000000000000000" pitchFamily="2" charset="0"/>
              </a:rPr>
              <a:t>CTF</a:t>
            </a:r>
            <a:r>
              <a:rPr lang="zh-CN" altLang="en-US" b="0" i="0" dirty="0">
                <a:solidFill>
                  <a:srgbClr val="000000"/>
                </a:solidFill>
                <a:effectLst/>
                <a:latin typeface="Roboto" panose="02000000000000000000" pitchFamily="2" charset="0"/>
              </a:rPr>
              <a:t>竞赛的战队</a:t>
            </a:r>
            <a:r>
              <a:rPr lang="en-US" altLang="zh-CN" b="0" i="0" dirty="0" err="1">
                <a:solidFill>
                  <a:srgbClr val="000000"/>
                </a:solidFill>
                <a:effectLst/>
                <a:latin typeface="Roboto" panose="02000000000000000000" pitchFamily="2" charset="0"/>
              </a:rPr>
              <a:t>Shellphish</a:t>
            </a:r>
            <a:r>
              <a:rPr lang="zh-CN" altLang="en-US" b="0" i="0" dirty="0">
                <a:solidFill>
                  <a:srgbClr val="000000"/>
                </a:solidFill>
                <a:effectLst/>
                <a:latin typeface="Roboto" panose="02000000000000000000" pitchFamily="2" charset="0"/>
              </a:rPr>
              <a:t>，而这个战队是由第七位作者创立的</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7</a:t>
            </a:fld>
            <a:endParaRPr lang="zh-CN" altLang="en-US"/>
          </a:p>
        </p:txBody>
      </p:sp>
    </p:spTree>
    <p:extLst>
      <p:ext uri="{BB962C8B-B14F-4D97-AF65-F5344CB8AC3E}">
        <p14:creationId xmlns:p14="http://schemas.microsoft.com/office/powerpoint/2010/main" val="4090300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E3F3A"/>
                </a:solidFill>
                <a:effectLst/>
                <a:latin typeface="Roboto" panose="02000000000000000000" pitchFamily="2" charset="0"/>
              </a:rPr>
              <a:t>Eric Gustafson</a:t>
            </a:r>
            <a:r>
              <a:rPr lang="zh-CN" altLang="en-US" b="0" i="0" dirty="0">
                <a:solidFill>
                  <a:srgbClr val="3E3F3A"/>
                </a:solidFill>
                <a:effectLst/>
                <a:latin typeface="Roboto" panose="02000000000000000000" pitchFamily="2" charset="0"/>
              </a:rPr>
              <a:t>（二作）、</a:t>
            </a:r>
            <a:r>
              <a:rPr lang="en-US" altLang="zh-CN" b="0" i="0" dirty="0">
                <a:solidFill>
                  <a:srgbClr val="333333"/>
                </a:solidFill>
                <a:effectLst/>
                <a:latin typeface="Open Sans" panose="020B0606030504020204" pitchFamily="34" charset="0"/>
              </a:rPr>
              <a:t>Paul </a:t>
            </a:r>
            <a:r>
              <a:rPr lang="en-US" altLang="zh-CN" b="0" i="0" dirty="0" err="1">
                <a:solidFill>
                  <a:srgbClr val="333333"/>
                </a:solidFill>
                <a:effectLst/>
                <a:latin typeface="Open Sans" panose="020B0606030504020204" pitchFamily="34" charset="0"/>
              </a:rPr>
              <a:t>Grosen</a:t>
            </a:r>
            <a:r>
              <a:rPr lang="zh-CN" altLang="en-US" b="0" i="0" dirty="0">
                <a:solidFill>
                  <a:srgbClr val="333333"/>
                </a:solidFill>
                <a:effectLst/>
                <a:latin typeface="Open Sans" panose="020B0606030504020204" pitchFamily="34" charset="0"/>
              </a:rPr>
              <a:t>（四作）、</a:t>
            </a:r>
            <a:r>
              <a:rPr lang="en-US" altLang="zh-CN" b="0" i="0" dirty="0">
                <a:solidFill>
                  <a:srgbClr val="3E3F3A"/>
                </a:solidFill>
                <a:effectLst/>
                <a:latin typeface="Roboto" panose="02000000000000000000" pitchFamily="2" charset="0"/>
              </a:rPr>
              <a:t>Christopher </a:t>
            </a:r>
            <a:r>
              <a:rPr lang="en-US" altLang="zh-CN" b="0" i="0" dirty="0" err="1">
                <a:solidFill>
                  <a:srgbClr val="3E3F3A"/>
                </a:solidFill>
                <a:effectLst/>
                <a:latin typeface="Roboto" panose="02000000000000000000" pitchFamily="2" charset="0"/>
              </a:rPr>
              <a:t>Kruegel</a:t>
            </a:r>
            <a:r>
              <a:rPr lang="zh-CN" altLang="en-US" b="0" i="0" dirty="0">
                <a:solidFill>
                  <a:srgbClr val="3E3F3A"/>
                </a:solidFill>
                <a:effectLst/>
                <a:latin typeface="Roboto" panose="02000000000000000000" pitchFamily="2" charset="0"/>
              </a:rPr>
              <a:t>（第六位）、</a:t>
            </a:r>
            <a:r>
              <a:rPr lang="en-US" altLang="zh-CN" b="0" i="0" dirty="0">
                <a:solidFill>
                  <a:srgbClr val="333333"/>
                </a:solidFill>
                <a:effectLst/>
                <a:latin typeface="Open Sans" panose="020B0606030504020204" pitchFamily="34" charset="0"/>
              </a:rPr>
              <a:t>Giovanni Vigna</a:t>
            </a:r>
            <a:r>
              <a:rPr lang="zh-CN" altLang="en-US" b="0" i="0" dirty="0">
                <a:solidFill>
                  <a:srgbClr val="333333"/>
                </a:solidFill>
                <a:effectLst/>
                <a:latin typeface="Open Sans" panose="020B0606030504020204" pitchFamily="34" charset="0"/>
              </a:rPr>
              <a:t>（第七位）  </a:t>
            </a:r>
            <a:r>
              <a:rPr lang="en-US" altLang="zh-CN" b="0" i="0" dirty="0">
                <a:solidFill>
                  <a:srgbClr val="333333"/>
                </a:solidFill>
                <a:effectLst/>
                <a:latin typeface="Open Sans" panose="020B0606030504020204" pitchFamily="34" charset="0"/>
              </a:rPr>
              <a:t>UCSB</a:t>
            </a:r>
            <a:r>
              <a:rPr lang="zh-CN" altLang="en-US" b="0" i="0" dirty="0">
                <a:solidFill>
                  <a:srgbClr val="333333"/>
                </a:solidFill>
                <a:effectLst/>
                <a:latin typeface="Open Sans" panose="020B0606030504020204" pitchFamily="34" charset="0"/>
              </a:rPr>
              <a:t>的四个人全是属于</a:t>
            </a:r>
            <a:r>
              <a:rPr lang="en-US" altLang="zh-CN" sz="1600" b="1" i="0" dirty="0" err="1">
                <a:solidFill>
                  <a:srgbClr val="F2EFEA"/>
                </a:solidFill>
                <a:effectLst/>
                <a:latin typeface="Roboto" panose="02000000000000000000" pitchFamily="2" charset="0"/>
              </a:rPr>
              <a:t>SecLab</a:t>
            </a:r>
            <a:r>
              <a:rPr lang="en-US" altLang="zh-CN" b="0" i="0" dirty="0">
                <a:solidFill>
                  <a:srgbClr val="F2EFEA"/>
                </a:solidFill>
                <a:effectLst/>
                <a:latin typeface="Roboto" panose="02000000000000000000" pitchFamily="2" charset="0"/>
              </a:rPr>
              <a:t> University of California, Santa Barbara</a:t>
            </a:r>
            <a:r>
              <a:rPr lang="zh-CN" altLang="en-US" b="0" i="0" dirty="0">
                <a:solidFill>
                  <a:srgbClr val="F2EFEA"/>
                </a:solidFill>
                <a:effectLst/>
                <a:latin typeface="Roboto" panose="02000000000000000000" pitchFamily="2" charset="0"/>
              </a:rPr>
              <a:t>的实验室，而且通过他们的讲述来说，不管是学生的质量还是发论文的数量上来说，这个实验室非常厉害：</a:t>
            </a:r>
            <a:r>
              <a:rPr lang="en-US" altLang="zh-CN" b="0" i="0" dirty="0">
                <a:solidFill>
                  <a:srgbClr val="F2EFEA"/>
                </a:solidFill>
                <a:effectLst/>
                <a:latin typeface="Roboto" panose="02000000000000000000" pitchFamily="2" charset="0"/>
              </a:rPr>
              <a:t>https://seclab.cs.ucsb.edu/   https://sites.cs.ucsb.edu/~vigna/index.html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F2EFEA"/>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F2EFEA"/>
                </a:solidFill>
                <a:effectLst/>
                <a:latin typeface="Roboto" panose="02000000000000000000" pitchFamily="2" charset="0"/>
              </a:rPr>
              <a:t>根据官方介绍，这家实验室是主要是专注于分析、检测和阻止</a:t>
            </a:r>
            <a:r>
              <a:rPr lang="en-US" altLang="zh-CN" b="0" i="0" dirty="0">
                <a:solidFill>
                  <a:srgbClr val="F2EFEA"/>
                </a:solidFill>
                <a:effectLst/>
                <a:latin typeface="Roboto" panose="02000000000000000000" pitchFamily="2" charset="0"/>
              </a:rPr>
              <a:t>malware</a:t>
            </a:r>
            <a:r>
              <a:rPr lang="zh-CN" altLang="en-US" b="0" i="0" dirty="0">
                <a:solidFill>
                  <a:srgbClr val="F2EFEA"/>
                </a:solidFill>
                <a:effectLst/>
                <a:latin typeface="Roboto" panose="02000000000000000000" pitchFamily="2" charset="0"/>
              </a:rPr>
              <a:t>，因此该实验开发了许多技术，使用仿真、模拟和检测来收集与恶意软件执行相关的事件，然后分析这些事件以识别恶意行为。</a:t>
            </a:r>
            <a:endParaRPr lang="en-US" altLang="zh-CN" b="0" i="0" dirty="0">
              <a:solidFill>
                <a:srgbClr val="F2EFEA"/>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F2EFEA"/>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F2EFEA"/>
                </a:solidFill>
                <a:effectLst/>
                <a:latin typeface="Roboto" panose="02000000000000000000" pitchFamily="2" charset="0"/>
              </a:rPr>
              <a:t>按照给的信息来说，前两个人属于校友（已经毕业），后面两人属于老师</a:t>
            </a:r>
            <a:endParaRPr lang="en-US" altLang="zh-CN" b="0" i="0" dirty="0">
              <a:solidFill>
                <a:srgbClr val="F2EFEA"/>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F2EFEA"/>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Open Sans" panose="020B0606030504020204" pitchFamily="34" charset="0"/>
              </a:rPr>
              <a:t>Paul </a:t>
            </a:r>
            <a:r>
              <a:rPr lang="en-US" altLang="zh-CN" b="0" i="0" dirty="0" err="1">
                <a:solidFill>
                  <a:srgbClr val="333333"/>
                </a:solidFill>
                <a:effectLst/>
                <a:latin typeface="Open Sans" panose="020B0606030504020204" pitchFamily="34" charset="0"/>
              </a:rPr>
              <a:t>Grosen</a:t>
            </a:r>
            <a:r>
              <a:rPr lang="en-US" altLang="zh-CN" b="0" i="0" dirty="0">
                <a:solidFill>
                  <a:srgbClr val="333333"/>
                </a:solidFill>
                <a:effectLst/>
                <a:latin typeface="Open Sans" panose="020B0606030504020204" pitchFamily="34" charset="0"/>
              </a:rPr>
              <a:t>::</a:t>
            </a:r>
            <a:r>
              <a:rPr lang="zh-CN" altLang="en-US" b="0" i="0" dirty="0">
                <a:solidFill>
                  <a:srgbClr val="333333"/>
                </a:solidFill>
                <a:effectLst/>
                <a:latin typeface="Open Sans" panose="020B0606030504020204" pitchFamily="34" charset="0"/>
              </a:rPr>
              <a:t>没有找到太多信息</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F2EFEA"/>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Open Sans" panose="020B0606030504020204" pitchFamily="34" charset="0"/>
              </a:rPr>
              <a:t>Giovanni Vigna::</a:t>
            </a:r>
            <a:r>
              <a:rPr lang="en-US" altLang="zh-CN" b="0" i="0" dirty="0">
                <a:solidFill>
                  <a:srgbClr val="212529"/>
                </a:solidFill>
                <a:effectLst/>
                <a:latin typeface="-apple-system"/>
              </a:rPr>
              <a:t> research focuses on vulnerability analysis, web security, malware analysis, and the security of mobile platforms.</a:t>
            </a:r>
            <a:r>
              <a:rPr lang="zh-CN" altLang="en-US" b="0" i="0" dirty="0">
                <a:solidFill>
                  <a:srgbClr val="212529"/>
                </a:solidFill>
                <a:effectLst/>
                <a:latin typeface="-apple-system"/>
              </a:rPr>
              <a:t>根据介绍，每一年的</a:t>
            </a:r>
            <a:r>
              <a:rPr lang="en-US" altLang="zh-CN" b="0" i="0" dirty="0" err="1">
                <a:solidFill>
                  <a:srgbClr val="212529"/>
                </a:solidFill>
                <a:effectLst/>
                <a:latin typeface="-apple-system"/>
              </a:rPr>
              <a:t>iCTF</a:t>
            </a:r>
            <a:r>
              <a:rPr lang="zh-CN" altLang="en-US" b="0" i="0" dirty="0">
                <a:solidFill>
                  <a:srgbClr val="212529"/>
                </a:solidFill>
                <a:effectLst/>
                <a:latin typeface="-apple-system"/>
              </a:rPr>
              <a:t>攻防大赛都是由他组织的</a:t>
            </a:r>
            <a:endParaRPr lang="en-US" altLang="zh-CN" b="0" i="0" dirty="0">
              <a:solidFill>
                <a:srgbClr val="F2EFEA"/>
              </a:solidFill>
              <a:effectLst/>
              <a:latin typeface="Roboto" panose="02000000000000000000" pitchFamily="2" charset="0"/>
            </a:endParaRPr>
          </a:p>
          <a:p>
            <a:endParaRPr lang="zh-CN" altLang="en-US"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8</a:t>
            </a:fld>
            <a:endParaRPr lang="zh-CN" altLang="en-US"/>
          </a:p>
        </p:txBody>
      </p:sp>
    </p:spTree>
    <p:extLst>
      <p:ext uri="{BB962C8B-B14F-4D97-AF65-F5344CB8AC3E}">
        <p14:creationId xmlns:p14="http://schemas.microsoft.com/office/powerpoint/2010/main" val="1279739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9</a:t>
            </a:fld>
            <a:endParaRPr lang="zh-CN" altLang="en-US"/>
          </a:p>
        </p:txBody>
      </p:sp>
    </p:spTree>
    <p:extLst>
      <p:ext uri="{BB962C8B-B14F-4D97-AF65-F5344CB8AC3E}">
        <p14:creationId xmlns:p14="http://schemas.microsoft.com/office/powerpoint/2010/main" val="1698798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dirty="0"/>
              <a:t>Tobias </a:t>
            </a:r>
            <a:r>
              <a:rPr lang="en-US" altLang="zh-CN" sz="4000" dirty="0" err="1"/>
              <a:t>Scharnowski</a:t>
            </a:r>
            <a:r>
              <a:rPr lang="en-US" altLang="zh-CN" sz="4000" dirty="0"/>
              <a:t>  </a:t>
            </a:r>
            <a:r>
              <a:rPr lang="zh-CN" altLang="en-US" sz="4000" dirty="0"/>
              <a:t>三作，没有找到太多的信息内容</a:t>
            </a:r>
            <a:endParaRPr lang="en-US" altLang="zh-CN" sz="1800" b="0" i="0" u="none" strike="noStrike" baseline="0" dirty="0">
              <a:latin typeface="NimbusRomNo9L-ReguItal"/>
            </a:endParaRPr>
          </a:p>
          <a:p>
            <a:endParaRPr lang="en-US" altLang="zh-CN" sz="1800" b="0" i="0" u="none" strike="noStrike" baseline="0" dirty="0">
              <a:latin typeface="NimbusRomNo9L-ReguItal"/>
            </a:endParaRPr>
          </a:p>
          <a:p>
            <a:r>
              <a:rPr lang="en-US" altLang="zh-CN" sz="1800" b="0" i="0" u="none" strike="noStrike" baseline="0" dirty="0">
                <a:latin typeface="NimbusRomNo9L-ReguItal"/>
              </a:rPr>
              <a:t>Ruhr-Universität Bochum  </a:t>
            </a:r>
            <a:r>
              <a:rPr lang="zh-CN" altLang="en-US" sz="1800" b="0" i="0" u="none" strike="noStrike" baseline="0" dirty="0">
                <a:latin typeface="NimbusRomNo9L-ReguItal"/>
              </a:rPr>
              <a:t>波鸿鲁尔大学（德国的）</a:t>
            </a:r>
            <a:endParaRPr lang="en-US" altLang="zh-CN" sz="1800" b="0" i="0" u="none" strike="noStrike" baseline="0" dirty="0">
              <a:latin typeface="NimbusRomNo9L-ReguItal"/>
            </a:endParaRPr>
          </a:p>
          <a:p>
            <a:endParaRPr lang="zh-CN" altLang="en-US"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10</a:t>
            </a:fld>
            <a:endParaRPr lang="zh-CN" altLang="en-US"/>
          </a:p>
        </p:txBody>
      </p:sp>
    </p:spTree>
    <p:extLst>
      <p:ext uri="{BB962C8B-B14F-4D97-AF65-F5344CB8AC3E}">
        <p14:creationId xmlns:p14="http://schemas.microsoft.com/office/powerpoint/2010/main" val="3709908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847F7-4064-411B-822F-4A2E51F211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B4D596F2-5264-4938-BCBC-BC54C4B0B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1EAA6FF-1967-4782-9115-19205E913C4A}"/>
              </a:ext>
            </a:extLst>
          </p:cNvPr>
          <p:cNvSpPr>
            <a:spLocks noGrp="1"/>
          </p:cNvSpPr>
          <p:nvPr>
            <p:ph type="dt" sz="half" idx="10"/>
          </p:nvPr>
        </p:nvSpPr>
        <p:spPr/>
        <p:txBody>
          <a:bodyPr/>
          <a:lstStyle/>
          <a:p>
            <a:fld id="{8B08C747-C769-4C27-A148-F4978F8ACCF4}" type="datetimeFigureOut">
              <a:rPr lang="zh-CN" altLang="en-US" smtClean="0"/>
              <a:t>2022/1/26</a:t>
            </a:fld>
            <a:endParaRPr lang="zh-CN" altLang="en-US"/>
          </a:p>
        </p:txBody>
      </p:sp>
      <p:sp>
        <p:nvSpPr>
          <p:cNvPr id="5" name="页脚占位符 4">
            <a:extLst>
              <a:ext uri="{FF2B5EF4-FFF2-40B4-BE49-F238E27FC236}">
                <a16:creationId xmlns:a16="http://schemas.microsoft.com/office/drawing/2014/main" id="{5BBD5F0F-9022-4C10-88C3-7DD7D449E9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8EB2C5-B1F8-4B2A-B974-8C2AB7AFA9D1}"/>
              </a:ext>
            </a:extLst>
          </p:cNvPr>
          <p:cNvSpPr>
            <a:spLocks noGrp="1"/>
          </p:cNvSpPr>
          <p:nvPr>
            <p:ph type="sldNum" sz="quarter" idx="12"/>
          </p:nvPr>
        </p:nvSpPr>
        <p:spPr/>
        <p:txBody>
          <a:body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286179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7C66D4-C5EC-4C01-A9E7-64BD531DEDA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8DCC3B-783B-4CFC-AC16-9810FC785D3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F8C884-6947-4052-9EF5-330C3611CDC8}"/>
              </a:ext>
            </a:extLst>
          </p:cNvPr>
          <p:cNvSpPr>
            <a:spLocks noGrp="1"/>
          </p:cNvSpPr>
          <p:nvPr>
            <p:ph type="dt" sz="half" idx="10"/>
          </p:nvPr>
        </p:nvSpPr>
        <p:spPr/>
        <p:txBody>
          <a:bodyPr/>
          <a:lstStyle/>
          <a:p>
            <a:fld id="{8B08C747-C769-4C27-A148-F4978F8ACCF4}" type="datetimeFigureOut">
              <a:rPr lang="zh-CN" altLang="en-US" smtClean="0"/>
              <a:t>2022/1/26</a:t>
            </a:fld>
            <a:endParaRPr lang="zh-CN" altLang="en-US"/>
          </a:p>
        </p:txBody>
      </p:sp>
      <p:sp>
        <p:nvSpPr>
          <p:cNvPr id="5" name="页脚占位符 4">
            <a:extLst>
              <a:ext uri="{FF2B5EF4-FFF2-40B4-BE49-F238E27FC236}">
                <a16:creationId xmlns:a16="http://schemas.microsoft.com/office/drawing/2014/main" id="{6709AA21-9A78-4D8D-A636-AE832FCC74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6249C5-2FBD-4D0B-9E20-4C66DE45B62C}"/>
              </a:ext>
            </a:extLst>
          </p:cNvPr>
          <p:cNvSpPr>
            <a:spLocks noGrp="1"/>
          </p:cNvSpPr>
          <p:nvPr>
            <p:ph type="sldNum" sz="quarter" idx="12"/>
          </p:nvPr>
        </p:nvSpPr>
        <p:spPr/>
        <p:txBody>
          <a:body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208859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76EAAD2-11A0-4B8D-87BA-AA688979841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5B12FB-B69B-4119-A0AB-899B69A98B3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51F84B-B6FE-4666-9435-E9957EA4647A}"/>
              </a:ext>
            </a:extLst>
          </p:cNvPr>
          <p:cNvSpPr>
            <a:spLocks noGrp="1"/>
          </p:cNvSpPr>
          <p:nvPr>
            <p:ph type="dt" sz="half" idx="10"/>
          </p:nvPr>
        </p:nvSpPr>
        <p:spPr/>
        <p:txBody>
          <a:bodyPr/>
          <a:lstStyle/>
          <a:p>
            <a:fld id="{8B08C747-C769-4C27-A148-F4978F8ACCF4}" type="datetimeFigureOut">
              <a:rPr lang="zh-CN" altLang="en-US" smtClean="0"/>
              <a:t>2022/1/26</a:t>
            </a:fld>
            <a:endParaRPr lang="zh-CN" altLang="en-US"/>
          </a:p>
        </p:txBody>
      </p:sp>
      <p:sp>
        <p:nvSpPr>
          <p:cNvPr id="5" name="页脚占位符 4">
            <a:extLst>
              <a:ext uri="{FF2B5EF4-FFF2-40B4-BE49-F238E27FC236}">
                <a16:creationId xmlns:a16="http://schemas.microsoft.com/office/drawing/2014/main" id="{7E01FEF0-A15E-4A83-B024-F75A202626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7D5F7A-432E-4FA3-8AD9-58682D47DAE9}"/>
              </a:ext>
            </a:extLst>
          </p:cNvPr>
          <p:cNvSpPr>
            <a:spLocks noGrp="1"/>
          </p:cNvSpPr>
          <p:nvPr>
            <p:ph type="sldNum" sz="quarter" idx="12"/>
          </p:nvPr>
        </p:nvSpPr>
        <p:spPr/>
        <p:txBody>
          <a:body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4101676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7ABA9-28E1-45D8-8665-3C4437C58B4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F3C7DD7-1F7D-418C-87FE-069D66C7A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4B3E295-9A50-49C9-9102-D6AC54792811}"/>
              </a:ext>
            </a:extLst>
          </p:cNvPr>
          <p:cNvSpPr>
            <a:spLocks noGrp="1"/>
          </p:cNvSpPr>
          <p:nvPr>
            <p:ph type="dt" sz="half" idx="10"/>
          </p:nvPr>
        </p:nvSpPr>
        <p:spPr/>
        <p:txBody>
          <a:bodyPr/>
          <a:lstStyle/>
          <a:p>
            <a:fld id="{F6D94FF1-ABF8-4FB4-B5D0-ADEACFA91359}" type="datetimeFigureOut">
              <a:rPr lang="zh-CN" altLang="en-US" smtClean="0"/>
              <a:t>2022/1/26</a:t>
            </a:fld>
            <a:endParaRPr lang="zh-CN" altLang="en-US"/>
          </a:p>
        </p:txBody>
      </p:sp>
      <p:sp>
        <p:nvSpPr>
          <p:cNvPr id="5" name="页脚占位符 4">
            <a:extLst>
              <a:ext uri="{FF2B5EF4-FFF2-40B4-BE49-F238E27FC236}">
                <a16:creationId xmlns:a16="http://schemas.microsoft.com/office/drawing/2014/main" id="{DB0E386D-0998-46AC-94B3-37E4A81E30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DE0619-9C5C-4136-9524-4ADF08FAF76A}"/>
              </a:ext>
            </a:extLst>
          </p:cNvPr>
          <p:cNvSpPr>
            <a:spLocks noGrp="1"/>
          </p:cNvSpPr>
          <p:nvPr>
            <p:ph type="sldNum" sz="quarter" idx="12"/>
          </p:nvPr>
        </p:nvSpPr>
        <p:spPr/>
        <p:txBody>
          <a:bodyPr/>
          <a:lstStyle/>
          <a:p>
            <a:fld id="{D4CD18B6-8B38-4BE7-8DA2-80AD08295E58}" type="slidenum">
              <a:rPr lang="zh-CN" altLang="en-US" smtClean="0"/>
              <a:t>‹#›</a:t>
            </a:fld>
            <a:endParaRPr lang="zh-CN" altLang="en-US"/>
          </a:p>
        </p:txBody>
      </p:sp>
    </p:spTree>
    <p:extLst>
      <p:ext uri="{BB962C8B-B14F-4D97-AF65-F5344CB8AC3E}">
        <p14:creationId xmlns:p14="http://schemas.microsoft.com/office/powerpoint/2010/main" val="3044248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2CC04-45AC-4C05-B214-BDB99B0534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A2BB9D7-FA3E-472B-AAE7-6E98BCFB75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B0B054-086C-4480-AC7A-FA5DFE9F353F}"/>
              </a:ext>
            </a:extLst>
          </p:cNvPr>
          <p:cNvSpPr>
            <a:spLocks noGrp="1"/>
          </p:cNvSpPr>
          <p:nvPr>
            <p:ph type="dt" sz="half" idx="10"/>
          </p:nvPr>
        </p:nvSpPr>
        <p:spPr/>
        <p:txBody>
          <a:bodyPr/>
          <a:lstStyle/>
          <a:p>
            <a:fld id="{F6D94FF1-ABF8-4FB4-B5D0-ADEACFA91359}" type="datetimeFigureOut">
              <a:rPr lang="zh-CN" altLang="en-US" smtClean="0"/>
              <a:t>2022/1/26</a:t>
            </a:fld>
            <a:endParaRPr lang="zh-CN" altLang="en-US"/>
          </a:p>
        </p:txBody>
      </p:sp>
      <p:sp>
        <p:nvSpPr>
          <p:cNvPr id="5" name="页脚占位符 4">
            <a:extLst>
              <a:ext uri="{FF2B5EF4-FFF2-40B4-BE49-F238E27FC236}">
                <a16:creationId xmlns:a16="http://schemas.microsoft.com/office/drawing/2014/main" id="{9F9FF45E-B954-4234-94E6-3FC34194A8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74A90E-F9B1-4FDB-9A29-AA9B9FD8B685}"/>
              </a:ext>
            </a:extLst>
          </p:cNvPr>
          <p:cNvSpPr>
            <a:spLocks noGrp="1"/>
          </p:cNvSpPr>
          <p:nvPr>
            <p:ph type="sldNum" sz="quarter" idx="12"/>
          </p:nvPr>
        </p:nvSpPr>
        <p:spPr/>
        <p:txBody>
          <a:bodyPr/>
          <a:lstStyle/>
          <a:p>
            <a:fld id="{D4CD18B6-8B38-4BE7-8DA2-80AD08295E58}" type="slidenum">
              <a:rPr lang="zh-CN" altLang="en-US" smtClean="0"/>
              <a:t>‹#›</a:t>
            </a:fld>
            <a:endParaRPr lang="zh-CN" altLang="en-US"/>
          </a:p>
        </p:txBody>
      </p:sp>
    </p:spTree>
    <p:extLst>
      <p:ext uri="{BB962C8B-B14F-4D97-AF65-F5344CB8AC3E}">
        <p14:creationId xmlns:p14="http://schemas.microsoft.com/office/powerpoint/2010/main" val="171031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9FB89-21E5-4D05-850A-9B0C1B261DB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6133ACC-483D-4C56-AED9-772D73DDE5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38C4176-C1B9-4CE4-8899-DA9EB55A39CA}"/>
              </a:ext>
            </a:extLst>
          </p:cNvPr>
          <p:cNvSpPr>
            <a:spLocks noGrp="1"/>
          </p:cNvSpPr>
          <p:nvPr>
            <p:ph type="dt" sz="half" idx="10"/>
          </p:nvPr>
        </p:nvSpPr>
        <p:spPr/>
        <p:txBody>
          <a:bodyPr/>
          <a:lstStyle/>
          <a:p>
            <a:fld id="{F6D94FF1-ABF8-4FB4-B5D0-ADEACFA91359}" type="datetimeFigureOut">
              <a:rPr lang="zh-CN" altLang="en-US" smtClean="0"/>
              <a:t>2022/1/26</a:t>
            </a:fld>
            <a:endParaRPr lang="zh-CN" altLang="en-US"/>
          </a:p>
        </p:txBody>
      </p:sp>
      <p:sp>
        <p:nvSpPr>
          <p:cNvPr id="5" name="页脚占位符 4">
            <a:extLst>
              <a:ext uri="{FF2B5EF4-FFF2-40B4-BE49-F238E27FC236}">
                <a16:creationId xmlns:a16="http://schemas.microsoft.com/office/drawing/2014/main" id="{2A9BFF79-8B6F-40EA-86DA-C5C73342A8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187E33-18EE-4AF3-9694-7FF1510B2278}"/>
              </a:ext>
            </a:extLst>
          </p:cNvPr>
          <p:cNvSpPr>
            <a:spLocks noGrp="1"/>
          </p:cNvSpPr>
          <p:nvPr>
            <p:ph type="sldNum" sz="quarter" idx="12"/>
          </p:nvPr>
        </p:nvSpPr>
        <p:spPr/>
        <p:txBody>
          <a:bodyPr/>
          <a:lstStyle/>
          <a:p>
            <a:fld id="{D4CD18B6-8B38-4BE7-8DA2-80AD08295E58}" type="slidenum">
              <a:rPr lang="zh-CN" altLang="en-US" smtClean="0"/>
              <a:t>‹#›</a:t>
            </a:fld>
            <a:endParaRPr lang="zh-CN" altLang="en-US"/>
          </a:p>
        </p:txBody>
      </p:sp>
    </p:spTree>
    <p:extLst>
      <p:ext uri="{BB962C8B-B14F-4D97-AF65-F5344CB8AC3E}">
        <p14:creationId xmlns:p14="http://schemas.microsoft.com/office/powerpoint/2010/main" val="2723883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6559-5CF0-48C7-9332-F3DF6F00E0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000ACB-3B57-407C-9998-CE2113578F7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CDD67B8-A14D-4C62-9724-43907CE7608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E913C3B-541C-4B5A-90BF-8D18BBDC170B}"/>
              </a:ext>
            </a:extLst>
          </p:cNvPr>
          <p:cNvSpPr>
            <a:spLocks noGrp="1"/>
          </p:cNvSpPr>
          <p:nvPr>
            <p:ph type="dt" sz="half" idx="10"/>
          </p:nvPr>
        </p:nvSpPr>
        <p:spPr/>
        <p:txBody>
          <a:bodyPr/>
          <a:lstStyle/>
          <a:p>
            <a:fld id="{F6D94FF1-ABF8-4FB4-B5D0-ADEACFA91359}" type="datetimeFigureOut">
              <a:rPr lang="zh-CN" altLang="en-US" smtClean="0"/>
              <a:t>2022/1/26</a:t>
            </a:fld>
            <a:endParaRPr lang="zh-CN" altLang="en-US"/>
          </a:p>
        </p:txBody>
      </p:sp>
      <p:sp>
        <p:nvSpPr>
          <p:cNvPr id="6" name="页脚占位符 5">
            <a:extLst>
              <a:ext uri="{FF2B5EF4-FFF2-40B4-BE49-F238E27FC236}">
                <a16:creationId xmlns:a16="http://schemas.microsoft.com/office/drawing/2014/main" id="{BEDEE1F1-0E73-4DA2-96CA-711847F0F4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BDC117-9953-48D8-A22A-BE6730362341}"/>
              </a:ext>
            </a:extLst>
          </p:cNvPr>
          <p:cNvSpPr>
            <a:spLocks noGrp="1"/>
          </p:cNvSpPr>
          <p:nvPr>
            <p:ph type="sldNum" sz="quarter" idx="12"/>
          </p:nvPr>
        </p:nvSpPr>
        <p:spPr/>
        <p:txBody>
          <a:bodyPr/>
          <a:lstStyle/>
          <a:p>
            <a:fld id="{D4CD18B6-8B38-4BE7-8DA2-80AD08295E58}" type="slidenum">
              <a:rPr lang="zh-CN" altLang="en-US" smtClean="0"/>
              <a:t>‹#›</a:t>
            </a:fld>
            <a:endParaRPr lang="zh-CN" altLang="en-US"/>
          </a:p>
        </p:txBody>
      </p:sp>
    </p:spTree>
    <p:extLst>
      <p:ext uri="{BB962C8B-B14F-4D97-AF65-F5344CB8AC3E}">
        <p14:creationId xmlns:p14="http://schemas.microsoft.com/office/powerpoint/2010/main" val="3294089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1A524-6AA0-4814-8471-6A9B656D1D1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6240D60-9BF1-4971-A722-0D7739B5F4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AD285D5-4C89-42E1-9DDE-7FB19B5C4EA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F4FBF56-A481-48F7-BAE1-12C46EAB43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2C7BAF3-7D75-4A45-B04A-26A5F842C45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223E7C0-F8BA-48C7-8B9F-A1CEE767AACF}"/>
              </a:ext>
            </a:extLst>
          </p:cNvPr>
          <p:cNvSpPr>
            <a:spLocks noGrp="1"/>
          </p:cNvSpPr>
          <p:nvPr>
            <p:ph type="dt" sz="half" idx="10"/>
          </p:nvPr>
        </p:nvSpPr>
        <p:spPr/>
        <p:txBody>
          <a:bodyPr/>
          <a:lstStyle/>
          <a:p>
            <a:fld id="{F6D94FF1-ABF8-4FB4-B5D0-ADEACFA91359}" type="datetimeFigureOut">
              <a:rPr lang="zh-CN" altLang="en-US" smtClean="0"/>
              <a:t>2022/1/26</a:t>
            </a:fld>
            <a:endParaRPr lang="zh-CN" altLang="en-US"/>
          </a:p>
        </p:txBody>
      </p:sp>
      <p:sp>
        <p:nvSpPr>
          <p:cNvPr id="8" name="页脚占位符 7">
            <a:extLst>
              <a:ext uri="{FF2B5EF4-FFF2-40B4-BE49-F238E27FC236}">
                <a16:creationId xmlns:a16="http://schemas.microsoft.com/office/drawing/2014/main" id="{C4F5A199-C9E6-439E-AC78-CA054EEC6B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6835B3-AED0-449E-B1BC-45AE648F7DDD}"/>
              </a:ext>
            </a:extLst>
          </p:cNvPr>
          <p:cNvSpPr>
            <a:spLocks noGrp="1"/>
          </p:cNvSpPr>
          <p:nvPr>
            <p:ph type="sldNum" sz="quarter" idx="12"/>
          </p:nvPr>
        </p:nvSpPr>
        <p:spPr/>
        <p:txBody>
          <a:bodyPr/>
          <a:lstStyle/>
          <a:p>
            <a:fld id="{D4CD18B6-8B38-4BE7-8DA2-80AD08295E58}" type="slidenum">
              <a:rPr lang="zh-CN" altLang="en-US" smtClean="0"/>
              <a:t>‹#›</a:t>
            </a:fld>
            <a:endParaRPr lang="zh-CN" altLang="en-US"/>
          </a:p>
        </p:txBody>
      </p:sp>
    </p:spTree>
    <p:extLst>
      <p:ext uri="{BB962C8B-B14F-4D97-AF65-F5344CB8AC3E}">
        <p14:creationId xmlns:p14="http://schemas.microsoft.com/office/powerpoint/2010/main" val="1316544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B381E7-7E0F-461B-B564-3041B47AA3F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EC70C58-704A-4886-A72D-E9EB11F20897}"/>
              </a:ext>
            </a:extLst>
          </p:cNvPr>
          <p:cNvSpPr>
            <a:spLocks noGrp="1"/>
          </p:cNvSpPr>
          <p:nvPr>
            <p:ph type="dt" sz="half" idx="10"/>
          </p:nvPr>
        </p:nvSpPr>
        <p:spPr/>
        <p:txBody>
          <a:bodyPr/>
          <a:lstStyle/>
          <a:p>
            <a:fld id="{F6D94FF1-ABF8-4FB4-B5D0-ADEACFA91359}" type="datetimeFigureOut">
              <a:rPr lang="zh-CN" altLang="en-US" smtClean="0"/>
              <a:t>2022/1/26</a:t>
            </a:fld>
            <a:endParaRPr lang="zh-CN" altLang="en-US"/>
          </a:p>
        </p:txBody>
      </p:sp>
      <p:sp>
        <p:nvSpPr>
          <p:cNvPr id="4" name="页脚占位符 3">
            <a:extLst>
              <a:ext uri="{FF2B5EF4-FFF2-40B4-BE49-F238E27FC236}">
                <a16:creationId xmlns:a16="http://schemas.microsoft.com/office/drawing/2014/main" id="{B7E6EBFD-B483-48FE-A45A-ED316FF37ED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736D1E5-6360-4F7A-99C6-210867702165}"/>
              </a:ext>
            </a:extLst>
          </p:cNvPr>
          <p:cNvSpPr>
            <a:spLocks noGrp="1"/>
          </p:cNvSpPr>
          <p:nvPr>
            <p:ph type="sldNum" sz="quarter" idx="12"/>
          </p:nvPr>
        </p:nvSpPr>
        <p:spPr/>
        <p:txBody>
          <a:bodyPr/>
          <a:lstStyle/>
          <a:p>
            <a:fld id="{D4CD18B6-8B38-4BE7-8DA2-80AD08295E58}" type="slidenum">
              <a:rPr lang="zh-CN" altLang="en-US" smtClean="0"/>
              <a:t>‹#›</a:t>
            </a:fld>
            <a:endParaRPr lang="zh-CN" altLang="en-US"/>
          </a:p>
        </p:txBody>
      </p:sp>
    </p:spTree>
    <p:extLst>
      <p:ext uri="{BB962C8B-B14F-4D97-AF65-F5344CB8AC3E}">
        <p14:creationId xmlns:p14="http://schemas.microsoft.com/office/powerpoint/2010/main" val="3490179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0EBDA2-4DF5-4F6B-85F4-24D731941E7A}"/>
              </a:ext>
            </a:extLst>
          </p:cNvPr>
          <p:cNvSpPr>
            <a:spLocks noGrp="1"/>
          </p:cNvSpPr>
          <p:nvPr>
            <p:ph type="dt" sz="half" idx="10"/>
          </p:nvPr>
        </p:nvSpPr>
        <p:spPr/>
        <p:txBody>
          <a:bodyPr/>
          <a:lstStyle/>
          <a:p>
            <a:fld id="{F6D94FF1-ABF8-4FB4-B5D0-ADEACFA91359}" type="datetimeFigureOut">
              <a:rPr lang="zh-CN" altLang="en-US" smtClean="0"/>
              <a:t>2022/1/26</a:t>
            </a:fld>
            <a:endParaRPr lang="zh-CN" altLang="en-US"/>
          </a:p>
        </p:txBody>
      </p:sp>
      <p:sp>
        <p:nvSpPr>
          <p:cNvPr id="3" name="页脚占位符 2">
            <a:extLst>
              <a:ext uri="{FF2B5EF4-FFF2-40B4-BE49-F238E27FC236}">
                <a16:creationId xmlns:a16="http://schemas.microsoft.com/office/drawing/2014/main" id="{2785855F-EC4B-466A-A3CD-CE96BCF4FFE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0CCA31F-8481-4894-89DF-2C0D0CE7C0FD}"/>
              </a:ext>
            </a:extLst>
          </p:cNvPr>
          <p:cNvSpPr>
            <a:spLocks noGrp="1"/>
          </p:cNvSpPr>
          <p:nvPr>
            <p:ph type="sldNum" sz="quarter" idx="12"/>
          </p:nvPr>
        </p:nvSpPr>
        <p:spPr/>
        <p:txBody>
          <a:bodyPr/>
          <a:lstStyle/>
          <a:p>
            <a:fld id="{D4CD18B6-8B38-4BE7-8DA2-80AD08295E58}" type="slidenum">
              <a:rPr lang="zh-CN" altLang="en-US" smtClean="0"/>
              <a:t>‹#›</a:t>
            </a:fld>
            <a:endParaRPr lang="zh-CN" altLang="en-US"/>
          </a:p>
        </p:txBody>
      </p:sp>
    </p:spTree>
    <p:extLst>
      <p:ext uri="{BB962C8B-B14F-4D97-AF65-F5344CB8AC3E}">
        <p14:creationId xmlns:p14="http://schemas.microsoft.com/office/powerpoint/2010/main" val="4208394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0B853D-20BD-4EDE-BE95-939BE34177E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308A8FC-95EB-456B-B6D0-FEFCBE2C98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36A1012-0871-45D6-8264-50267D978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6DD32A6-C09A-46C7-8290-9DFB75396581}"/>
              </a:ext>
            </a:extLst>
          </p:cNvPr>
          <p:cNvSpPr>
            <a:spLocks noGrp="1"/>
          </p:cNvSpPr>
          <p:nvPr>
            <p:ph type="dt" sz="half" idx="10"/>
          </p:nvPr>
        </p:nvSpPr>
        <p:spPr/>
        <p:txBody>
          <a:bodyPr/>
          <a:lstStyle/>
          <a:p>
            <a:fld id="{F6D94FF1-ABF8-4FB4-B5D0-ADEACFA91359}" type="datetimeFigureOut">
              <a:rPr lang="zh-CN" altLang="en-US" smtClean="0"/>
              <a:t>2022/1/26</a:t>
            </a:fld>
            <a:endParaRPr lang="zh-CN" altLang="en-US"/>
          </a:p>
        </p:txBody>
      </p:sp>
      <p:sp>
        <p:nvSpPr>
          <p:cNvPr id="6" name="页脚占位符 5">
            <a:extLst>
              <a:ext uri="{FF2B5EF4-FFF2-40B4-BE49-F238E27FC236}">
                <a16:creationId xmlns:a16="http://schemas.microsoft.com/office/drawing/2014/main" id="{2A73273C-EF96-4ADC-B1D9-46E5F62AA3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C21853-C86D-4FD2-A75F-4479F2B98903}"/>
              </a:ext>
            </a:extLst>
          </p:cNvPr>
          <p:cNvSpPr>
            <a:spLocks noGrp="1"/>
          </p:cNvSpPr>
          <p:nvPr>
            <p:ph type="sldNum" sz="quarter" idx="12"/>
          </p:nvPr>
        </p:nvSpPr>
        <p:spPr/>
        <p:txBody>
          <a:bodyPr/>
          <a:lstStyle/>
          <a:p>
            <a:fld id="{D4CD18B6-8B38-4BE7-8DA2-80AD08295E58}" type="slidenum">
              <a:rPr lang="zh-CN" altLang="en-US" smtClean="0"/>
              <a:t>‹#›</a:t>
            </a:fld>
            <a:endParaRPr lang="zh-CN" altLang="en-US"/>
          </a:p>
        </p:txBody>
      </p:sp>
    </p:spTree>
    <p:extLst>
      <p:ext uri="{BB962C8B-B14F-4D97-AF65-F5344CB8AC3E}">
        <p14:creationId xmlns:p14="http://schemas.microsoft.com/office/powerpoint/2010/main" val="2606519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51DF5-2318-4D67-B328-803E0C5695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B05F6D-E7D9-4DE6-8F24-24B83D9EE5F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465B1F-7F3A-4847-8FDE-62E3DA5D04B7}"/>
              </a:ext>
            </a:extLst>
          </p:cNvPr>
          <p:cNvSpPr>
            <a:spLocks noGrp="1"/>
          </p:cNvSpPr>
          <p:nvPr>
            <p:ph type="dt" sz="half" idx="10"/>
          </p:nvPr>
        </p:nvSpPr>
        <p:spPr/>
        <p:txBody>
          <a:bodyPr/>
          <a:lstStyle/>
          <a:p>
            <a:fld id="{8B08C747-C769-4C27-A148-F4978F8ACCF4}" type="datetimeFigureOut">
              <a:rPr lang="zh-CN" altLang="en-US" smtClean="0"/>
              <a:t>2022/1/26</a:t>
            </a:fld>
            <a:endParaRPr lang="zh-CN" altLang="en-US"/>
          </a:p>
        </p:txBody>
      </p:sp>
      <p:sp>
        <p:nvSpPr>
          <p:cNvPr id="5" name="页脚占位符 4">
            <a:extLst>
              <a:ext uri="{FF2B5EF4-FFF2-40B4-BE49-F238E27FC236}">
                <a16:creationId xmlns:a16="http://schemas.microsoft.com/office/drawing/2014/main" id="{E0B803DF-4141-4F14-852A-F457F9DE2B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3E5528-FD5F-47AA-89E4-228C0317D8E3}"/>
              </a:ext>
            </a:extLst>
          </p:cNvPr>
          <p:cNvSpPr>
            <a:spLocks noGrp="1"/>
          </p:cNvSpPr>
          <p:nvPr>
            <p:ph type="sldNum" sz="quarter" idx="12"/>
          </p:nvPr>
        </p:nvSpPr>
        <p:spPr/>
        <p:txBody>
          <a:body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3182460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5E8F4-39A1-401E-8236-31C9502F77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6A6B640-73BB-4045-8F56-2469A48671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474EBD3-4490-4A72-992F-E7480273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C109D1C-3BF1-4449-BCC9-5AA9191889C1}"/>
              </a:ext>
            </a:extLst>
          </p:cNvPr>
          <p:cNvSpPr>
            <a:spLocks noGrp="1"/>
          </p:cNvSpPr>
          <p:nvPr>
            <p:ph type="dt" sz="half" idx="10"/>
          </p:nvPr>
        </p:nvSpPr>
        <p:spPr/>
        <p:txBody>
          <a:bodyPr/>
          <a:lstStyle/>
          <a:p>
            <a:fld id="{F6D94FF1-ABF8-4FB4-B5D0-ADEACFA91359}" type="datetimeFigureOut">
              <a:rPr lang="zh-CN" altLang="en-US" smtClean="0"/>
              <a:t>2022/1/26</a:t>
            </a:fld>
            <a:endParaRPr lang="zh-CN" altLang="en-US"/>
          </a:p>
        </p:txBody>
      </p:sp>
      <p:sp>
        <p:nvSpPr>
          <p:cNvPr id="6" name="页脚占位符 5">
            <a:extLst>
              <a:ext uri="{FF2B5EF4-FFF2-40B4-BE49-F238E27FC236}">
                <a16:creationId xmlns:a16="http://schemas.microsoft.com/office/drawing/2014/main" id="{25E67BF2-795D-4A7A-A510-D471664BDA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B5D1C6-9E9F-4C37-8121-D8A4635F88BD}"/>
              </a:ext>
            </a:extLst>
          </p:cNvPr>
          <p:cNvSpPr>
            <a:spLocks noGrp="1"/>
          </p:cNvSpPr>
          <p:nvPr>
            <p:ph type="sldNum" sz="quarter" idx="12"/>
          </p:nvPr>
        </p:nvSpPr>
        <p:spPr/>
        <p:txBody>
          <a:bodyPr/>
          <a:lstStyle/>
          <a:p>
            <a:fld id="{D4CD18B6-8B38-4BE7-8DA2-80AD08295E58}" type="slidenum">
              <a:rPr lang="zh-CN" altLang="en-US" smtClean="0"/>
              <a:t>‹#›</a:t>
            </a:fld>
            <a:endParaRPr lang="zh-CN" altLang="en-US"/>
          </a:p>
        </p:txBody>
      </p:sp>
    </p:spTree>
    <p:extLst>
      <p:ext uri="{BB962C8B-B14F-4D97-AF65-F5344CB8AC3E}">
        <p14:creationId xmlns:p14="http://schemas.microsoft.com/office/powerpoint/2010/main" val="25631444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840BD-30C9-41E0-8B16-339A3500FA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558FB96-BAD6-4DB8-B650-22B2646D4DC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F41BDA-9683-465B-A2DB-8D48424C9791}"/>
              </a:ext>
            </a:extLst>
          </p:cNvPr>
          <p:cNvSpPr>
            <a:spLocks noGrp="1"/>
          </p:cNvSpPr>
          <p:nvPr>
            <p:ph type="dt" sz="half" idx="10"/>
          </p:nvPr>
        </p:nvSpPr>
        <p:spPr/>
        <p:txBody>
          <a:bodyPr/>
          <a:lstStyle/>
          <a:p>
            <a:fld id="{F6D94FF1-ABF8-4FB4-B5D0-ADEACFA91359}" type="datetimeFigureOut">
              <a:rPr lang="zh-CN" altLang="en-US" smtClean="0"/>
              <a:t>2022/1/26</a:t>
            </a:fld>
            <a:endParaRPr lang="zh-CN" altLang="en-US"/>
          </a:p>
        </p:txBody>
      </p:sp>
      <p:sp>
        <p:nvSpPr>
          <p:cNvPr id="5" name="页脚占位符 4">
            <a:extLst>
              <a:ext uri="{FF2B5EF4-FFF2-40B4-BE49-F238E27FC236}">
                <a16:creationId xmlns:a16="http://schemas.microsoft.com/office/drawing/2014/main" id="{325D0A68-B84C-4524-99FA-5351D015CF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CB3635-B243-4CB5-AFAA-567213E039D9}"/>
              </a:ext>
            </a:extLst>
          </p:cNvPr>
          <p:cNvSpPr>
            <a:spLocks noGrp="1"/>
          </p:cNvSpPr>
          <p:nvPr>
            <p:ph type="sldNum" sz="quarter" idx="12"/>
          </p:nvPr>
        </p:nvSpPr>
        <p:spPr/>
        <p:txBody>
          <a:bodyPr/>
          <a:lstStyle/>
          <a:p>
            <a:fld id="{D4CD18B6-8B38-4BE7-8DA2-80AD08295E58}" type="slidenum">
              <a:rPr lang="zh-CN" altLang="en-US" smtClean="0"/>
              <a:t>‹#›</a:t>
            </a:fld>
            <a:endParaRPr lang="zh-CN" altLang="en-US"/>
          </a:p>
        </p:txBody>
      </p:sp>
    </p:spTree>
    <p:extLst>
      <p:ext uri="{BB962C8B-B14F-4D97-AF65-F5344CB8AC3E}">
        <p14:creationId xmlns:p14="http://schemas.microsoft.com/office/powerpoint/2010/main" val="152536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74F777-1CC9-45BE-BB9A-399EAE4F528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CE1119B-B322-4A5E-A008-BD8F4C23A8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ABB75F0-7ED0-45E8-9358-1126FF55B70E}"/>
              </a:ext>
            </a:extLst>
          </p:cNvPr>
          <p:cNvSpPr>
            <a:spLocks noGrp="1"/>
          </p:cNvSpPr>
          <p:nvPr>
            <p:ph type="dt" sz="half" idx="10"/>
          </p:nvPr>
        </p:nvSpPr>
        <p:spPr/>
        <p:txBody>
          <a:bodyPr/>
          <a:lstStyle/>
          <a:p>
            <a:fld id="{8B08C747-C769-4C27-A148-F4978F8ACCF4}" type="datetimeFigureOut">
              <a:rPr lang="zh-CN" altLang="en-US" smtClean="0"/>
              <a:t>2022/1/26</a:t>
            </a:fld>
            <a:endParaRPr lang="zh-CN" altLang="en-US"/>
          </a:p>
        </p:txBody>
      </p:sp>
      <p:sp>
        <p:nvSpPr>
          <p:cNvPr id="5" name="页脚占位符 4">
            <a:extLst>
              <a:ext uri="{FF2B5EF4-FFF2-40B4-BE49-F238E27FC236}">
                <a16:creationId xmlns:a16="http://schemas.microsoft.com/office/drawing/2014/main" id="{DDE806A2-97C3-409B-B379-834C651A73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84E84A-123E-4697-9092-11B9631639BA}"/>
              </a:ext>
            </a:extLst>
          </p:cNvPr>
          <p:cNvSpPr>
            <a:spLocks noGrp="1"/>
          </p:cNvSpPr>
          <p:nvPr>
            <p:ph type="sldNum" sz="quarter" idx="12"/>
          </p:nvPr>
        </p:nvSpPr>
        <p:spPr/>
        <p:txBody>
          <a:body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145786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550B4-C515-47B4-A082-5290B55201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882812-82C8-4F6F-ACFA-D64A10A8D60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D53ECA4-A0E2-4EC0-8BAC-3D5B5A74AB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6B7D245-333C-4395-BCB5-2A2AE0E16D5B}"/>
              </a:ext>
            </a:extLst>
          </p:cNvPr>
          <p:cNvSpPr>
            <a:spLocks noGrp="1"/>
          </p:cNvSpPr>
          <p:nvPr>
            <p:ph type="dt" sz="half" idx="10"/>
          </p:nvPr>
        </p:nvSpPr>
        <p:spPr/>
        <p:txBody>
          <a:bodyPr/>
          <a:lstStyle/>
          <a:p>
            <a:fld id="{8B08C747-C769-4C27-A148-F4978F8ACCF4}" type="datetimeFigureOut">
              <a:rPr lang="zh-CN" altLang="en-US" smtClean="0"/>
              <a:t>2022/1/26</a:t>
            </a:fld>
            <a:endParaRPr lang="zh-CN" altLang="en-US"/>
          </a:p>
        </p:txBody>
      </p:sp>
      <p:sp>
        <p:nvSpPr>
          <p:cNvPr id="6" name="页脚占位符 5">
            <a:extLst>
              <a:ext uri="{FF2B5EF4-FFF2-40B4-BE49-F238E27FC236}">
                <a16:creationId xmlns:a16="http://schemas.microsoft.com/office/drawing/2014/main" id="{259CD351-7FA1-4A2C-928F-9DBB042A07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6BF376-F5C0-497E-96B0-BA7F2458C491}"/>
              </a:ext>
            </a:extLst>
          </p:cNvPr>
          <p:cNvSpPr>
            <a:spLocks noGrp="1"/>
          </p:cNvSpPr>
          <p:nvPr>
            <p:ph type="sldNum" sz="quarter" idx="12"/>
          </p:nvPr>
        </p:nvSpPr>
        <p:spPr/>
        <p:txBody>
          <a:body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2229738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499BE-CAED-4DC6-B203-473EEC2B53A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CF1444E-41B6-4007-8D71-6C52279335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53C6869-D503-4A5C-91D6-CF308358EEF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F53792F-39CE-4528-B202-8B2469B1F9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D913621-34D0-4E0D-BD11-560A46CA6EF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4ECAA9E-F044-48B7-9622-71EFD2836B7C}"/>
              </a:ext>
            </a:extLst>
          </p:cNvPr>
          <p:cNvSpPr>
            <a:spLocks noGrp="1"/>
          </p:cNvSpPr>
          <p:nvPr>
            <p:ph type="dt" sz="half" idx="10"/>
          </p:nvPr>
        </p:nvSpPr>
        <p:spPr/>
        <p:txBody>
          <a:bodyPr/>
          <a:lstStyle/>
          <a:p>
            <a:fld id="{8B08C747-C769-4C27-A148-F4978F8ACCF4}" type="datetimeFigureOut">
              <a:rPr lang="zh-CN" altLang="en-US" smtClean="0"/>
              <a:t>2022/1/26</a:t>
            </a:fld>
            <a:endParaRPr lang="zh-CN" altLang="en-US"/>
          </a:p>
        </p:txBody>
      </p:sp>
      <p:sp>
        <p:nvSpPr>
          <p:cNvPr id="8" name="页脚占位符 7">
            <a:extLst>
              <a:ext uri="{FF2B5EF4-FFF2-40B4-BE49-F238E27FC236}">
                <a16:creationId xmlns:a16="http://schemas.microsoft.com/office/drawing/2014/main" id="{50E4AC3E-4A95-44B3-B2FD-38344FAD67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5F55E40-BB6A-4108-8212-B48279FDF573}"/>
              </a:ext>
            </a:extLst>
          </p:cNvPr>
          <p:cNvSpPr>
            <a:spLocks noGrp="1"/>
          </p:cNvSpPr>
          <p:nvPr>
            <p:ph type="sldNum" sz="quarter" idx="12"/>
          </p:nvPr>
        </p:nvSpPr>
        <p:spPr/>
        <p:txBody>
          <a:body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1211682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8CFEE4-A105-4C72-B75E-4D2871007FE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C3AA707-F8B1-40AF-8850-E0FB88D21CA7}"/>
              </a:ext>
            </a:extLst>
          </p:cNvPr>
          <p:cNvSpPr>
            <a:spLocks noGrp="1"/>
          </p:cNvSpPr>
          <p:nvPr>
            <p:ph type="dt" sz="half" idx="10"/>
          </p:nvPr>
        </p:nvSpPr>
        <p:spPr/>
        <p:txBody>
          <a:bodyPr/>
          <a:lstStyle/>
          <a:p>
            <a:fld id="{8B08C747-C769-4C27-A148-F4978F8ACCF4}" type="datetimeFigureOut">
              <a:rPr lang="zh-CN" altLang="en-US" smtClean="0"/>
              <a:t>2022/1/26</a:t>
            </a:fld>
            <a:endParaRPr lang="zh-CN" altLang="en-US"/>
          </a:p>
        </p:txBody>
      </p:sp>
      <p:sp>
        <p:nvSpPr>
          <p:cNvPr id="4" name="页脚占位符 3">
            <a:extLst>
              <a:ext uri="{FF2B5EF4-FFF2-40B4-BE49-F238E27FC236}">
                <a16:creationId xmlns:a16="http://schemas.microsoft.com/office/drawing/2014/main" id="{DFDEF403-A25D-44F0-8F9F-DC095E5513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D88449-A4F1-4B34-B67A-723DD15836E8}"/>
              </a:ext>
            </a:extLst>
          </p:cNvPr>
          <p:cNvSpPr>
            <a:spLocks noGrp="1"/>
          </p:cNvSpPr>
          <p:nvPr>
            <p:ph type="sldNum" sz="quarter" idx="12"/>
          </p:nvPr>
        </p:nvSpPr>
        <p:spPr/>
        <p:txBody>
          <a:body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2772318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3E3FB1-5FDE-4C7B-9C99-2D18F110D6B2}"/>
              </a:ext>
            </a:extLst>
          </p:cNvPr>
          <p:cNvSpPr>
            <a:spLocks noGrp="1"/>
          </p:cNvSpPr>
          <p:nvPr>
            <p:ph type="dt" sz="half" idx="10"/>
          </p:nvPr>
        </p:nvSpPr>
        <p:spPr/>
        <p:txBody>
          <a:bodyPr/>
          <a:lstStyle/>
          <a:p>
            <a:fld id="{8B08C747-C769-4C27-A148-F4978F8ACCF4}" type="datetimeFigureOut">
              <a:rPr lang="zh-CN" altLang="en-US" smtClean="0"/>
              <a:t>2022/1/26</a:t>
            </a:fld>
            <a:endParaRPr lang="zh-CN" altLang="en-US"/>
          </a:p>
        </p:txBody>
      </p:sp>
      <p:sp>
        <p:nvSpPr>
          <p:cNvPr id="3" name="页脚占位符 2">
            <a:extLst>
              <a:ext uri="{FF2B5EF4-FFF2-40B4-BE49-F238E27FC236}">
                <a16:creationId xmlns:a16="http://schemas.microsoft.com/office/drawing/2014/main" id="{D9B0B921-F6FD-4B03-A510-E5DA34ABE9F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74842CD-9040-40A2-8156-A444F244C429}"/>
              </a:ext>
            </a:extLst>
          </p:cNvPr>
          <p:cNvSpPr>
            <a:spLocks noGrp="1"/>
          </p:cNvSpPr>
          <p:nvPr>
            <p:ph type="sldNum" sz="quarter" idx="12"/>
          </p:nvPr>
        </p:nvSpPr>
        <p:spPr/>
        <p:txBody>
          <a:body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2956294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8B733A-929E-45E0-97BE-63C1138EA0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B6470AE-2221-4EC7-8063-D228E1A5BB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41012BE-932B-44D2-9B5D-8A79E7737F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3F11016-EF6F-4AA2-BC3B-49563B345471}"/>
              </a:ext>
            </a:extLst>
          </p:cNvPr>
          <p:cNvSpPr>
            <a:spLocks noGrp="1"/>
          </p:cNvSpPr>
          <p:nvPr>
            <p:ph type="dt" sz="half" idx="10"/>
          </p:nvPr>
        </p:nvSpPr>
        <p:spPr/>
        <p:txBody>
          <a:bodyPr/>
          <a:lstStyle/>
          <a:p>
            <a:fld id="{8B08C747-C769-4C27-A148-F4978F8ACCF4}" type="datetimeFigureOut">
              <a:rPr lang="zh-CN" altLang="en-US" smtClean="0"/>
              <a:t>2022/1/26</a:t>
            </a:fld>
            <a:endParaRPr lang="zh-CN" altLang="en-US"/>
          </a:p>
        </p:txBody>
      </p:sp>
      <p:sp>
        <p:nvSpPr>
          <p:cNvPr id="6" name="页脚占位符 5">
            <a:extLst>
              <a:ext uri="{FF2B5EF4-FFF2-40B4-BE49-F238E27FC236}">
                <a16:creationId xmlns:a16="http://schemas.microsoft.com/office/drawing/2014/main" id="{C2D68142-D6E3-4891-9850-9537739332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003AD9-A6BA-433D-B777-E3090228DFE0}"/>
              </a:ext>
            </a:extLst>
          </p:cNvPr>
          <p:cNvSpPr>
            <a:spLocks noGrp="1"/>
          </p:cNvSpPr>
          <p:nvPr>
            <p:ph type="sldNum" sz="quarter" idx="12"/>
          </p:nvPr>
        </p:nvSpPr>
        <p:spPr/>
        <p:txBody>
          <a:body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360281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BE7A7-E71E-47EA-8F53-F43D9589BD0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9EF9A81-A189-4E15-8B6E-359E517B1C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2E0A060-74E8-4024-B17D-80D71D9EB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4B9E001-6802-421B-89E5-F30BBF11F968}"/>
              </a:ext>
            </a:extLst>
          </p:cNvPr>
          <p:cNvSpPr>
            <a:spLocks noGrp="1"/>
          </p:cNvSpPr>
          <p:nvPr>
            <p:ph type="dt" sz="half" idx="10"/>
          </p:nvPr>
        </p:nvSpPr>
        <p:spPr/>
        <p:txBody>
          <a:bodyPr/>
          <a:lstStyle/>
          <a:p>
            <a:fld id="{8B08C747-C769-4C27-A148-F4978F8ACCF4}" type="datetimeFigureOut">
              <a:rPr lang="zh-CN" altLang="en-US" smtClean="0"/>
              <a:t>2022/1/26</a:t>
            </a:fld>
            <a:endParaRPr lang="zh-CN" altLang="en-US"/>
          </a:p>
        </p:txBody>
      </p:sp>
      <p:sp>
        <p:nvSpPr>
          <p:cNvPr id="6" name="页脚占位符 5">
            <a:extLst>
              <a:ext uri="{FF2B5EF4-FFF2-40B4-BE49-F238E27FC236}">
                <a16:creationId xmlns:a16="http://schemas.microsoft.com/office/drawing/2014/main" id="{1A1F6683-9346-4CEC-8040-5F19433D75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536C89-E034-49FE-A366-56D78C83A2E0}"/>
              </a:ext>
            </a:extLst>
          </p:cNvPr>
          <p:cNvSpPr>
            <a:spLocks noGrp="1"/>
          </p:cNvSpPr>
          <p:nvPr>
            <p:ph type="sldNum" sz="quarter" idx="12"/>
          </p:nvPr>
        </p:nvSpPr>
        <p:spPr/>
        <p:txBody>
          <a:body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150576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15821EE-41B6-48B3-8B9A-72151DEF58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E48B747-B7C4-4B21-9327-06F14E2150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46E6AB-2099-49E6-ACFB-5FEA0F18CC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8C747-C769-4C27-A148-F4978F8ACCF4}" type="datetimeFigureOut">
              <a:rPr lang="zh-CN" altLang="en-US" smtClean="0"/>
              <a:t>2022/1/26</a:t>
            </a:fld>
            <a:endParaRPr lang="zh-CN" altLang="en-US"/>
          </a:p>
        </p:txBody>
      </p:sp>
      <p:sp>
        <p:nvSpPr>
          <p:cNvPr id="5" name="页脚占位符 4">
            <a:extLst>
              <a:ext uri="{FF2B5EF4-FFF2-40B4-BE49-F238E27FC236}">
                <a16:creationId xmlns:a16="http://schemas.microsoft.com/office/drawing/2014/main" id="{CEDFD596-8411-40DC-BF94-D42126DA3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3DF6F80-6F4D-495A-93B4-C00FE028F3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1134946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B72EF96-7772-49E9-9262-FE8507EA6B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F501E9D-47B5-4481-BC02-4E88395E12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8CB417-A157-4D14-97B8-5714736D4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94FF1-ABF8-4FB4-B5D0-ADEACFA91359}" type="datetimeFigureOut">
              <a:rPr lang="zh-CN" altLang="en-US" smtClean="0"/>
              <a:t>2022/1/26</a:t>
            </a:fld>
            <a:endParaRPr lang="zh-CN" altLang="en-US"/>
          </a:p>
        </p:txBody>
      </p:sp>
      <p:sp>
        <p:nvSpPr>
          <p:cNvPr id="5" name="页脚占位符 4">
            <a:extLst>
              <a:ext uri="{FF2B5EF4-FFF2-40B4-BE49-F238E27FC236}">
                <a16:creationId xmlns:a16="http://schemas.microsoft.com/office/drawing/2014/main" id="{8072A301-FDCB-416A-AC80-1622504E38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CAEE245-6B17-4B5E-9728-06BAB770B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CD18B6-8B38-4BE7-8DA2-80AD08295E58}" type="slidenum">
              <a:rPr lang="zh-CN" altLang="en-US" smtClean="0"/>
              <a:t>‹#›</a:t>
            </a:fld>
            <a:endParaRPr lang="zh-CN" altLang="en-US"/>
          </a:p>
        </p:txBody>
      </p:sp>
    </p:spTree>
    <p:extLst>
      <p:ext uri="{BB962C8B-B14F-4D97-AF65-F5344CB8AC3E}">
        <p14:creationId xmlns:p14="http://schemas.microsoft.com/office/powerpoint/2010/main" val="1667125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50.png"/><Relationship Id="rId18" Type="http://schemas.openxmlformats.org/officeDocument/2006/relationships/slide" Target="slide33.xml"/><Relationship Id="rId3" Type="http://schemas.openxmlformats.org/officeDocument/2006/relationships/slide" Target="slide3.xml"/><Relationship Id="rId7" Type="http://schemas.openxmlformats.org/officeDocument/2006/relationships/image" Target="../media/image30.png"/><Relationship Id="rId12" Type="http://schemas.openxmlformats.org/officeDocument/2006/relationships/slide" Target="slide16.xml"/><Relationship Id="rId17" Type="http://schemas.openxmlformats.org/officeDocument/2006/relationships/image" Target="../media/image7.png"/><Relationship Id="rId2" Type="http://schemas.openxmlformats.org/officeDocument/2006/relationships/image" Target="../media/image2.png"/><Relationship Id="rId16" Type="http://schemas.openxmlformats.org/officeDocument/2006/relationships/image" Target="../media/image60.png"/><Relationship Id="rId20"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image" Target="../media/image5.png"/><Relationship Id="rId5" Type="http://schemas.openxmlformats.org/officeDocument/2006/relationships/image" Target="../media/image3.png"/><Relationship Id="rId15" Type="http://schemas.openxmlformats.org/officeDocument/2006/relationships/slide" Target="slide27.xml"/><Relationship Id="rId10" Type="http://schemas.openxmlformats.org/officeDocument/2006/relationships/image" Target="../media/image40.png"/><Relationship Id="rId19" Type="http://schemas.openxmlformats.org/officeDocument/2006/relationships/image" Target="../media/image70.png"/><Relationship Id="rId4" Type="http://schemas.openxmlformats.org/officeDocument/2006/relationships/image" Target="../media/image210.png"/><Relationship Id="rId9" Type="http://schemas.openxmlformats.org/officeDocument/2006/relationships/slide" Target="slide12.xml"/><Relationship Id="rId1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FF0A8461-4A98-41CA-A5C3-C4CBBFD7D08F}"/>
              </a:ext>
            </a:extLst>
          </p:cNvPr>
          <p:cNvSpPr>
            <a:spLocks noGrp="1"/>
          </p:cNvSpPr>
          <p:nvPr>
            <p:ph type="subTitle" idx="1"/>
          </p:nvPr>
        </p:nvSpPr>
        <p:spPr>
          <a:xfrm>
            <a:off x="1426231" y="5382811"/>
            <a:ext cx="9144000" cy="941827"/>
          </a:xfrm>
        </p:spPr>
        <p:txBody>
          <a:bodyPr/>
          <a:lstStyle/>
          <a:p>
            <a:r>
              <a:rPr lang="zh-CN" altLang="en-US" dirty="0">
                <a:latin typeface="可口可乐在乎体 楷体" panose="020B0A05030303020204" pitchFamily="34" charset="-122"/>
                <a:ea typeface="可口可乐在乎体 楷体" panose="020B0A05030303020204" pitchFamily="34" charset="-122"/>
              </a:rPr>
              <a:t>汇报：廖贤刚</a:t>
            </a:r>
            <a:endParaRPr lang="en-US" altLang="zh-CN" dirty="0">
              <a:latin typeface="可口可乐在乎体 楷体" panose="020B0A05030303020204" pitchFamily="34" charset="-122"/>
              <a:ea typeface="可口可乐在乎体 楷体" panose="020B0A05030303020204" pitchFamily="34" charset="-122"/>
            </a:endParaRPr>
          </a:p>
          <a:p>
            <a:r>
              <a:rPr lang="zh-CN" altLang="en-US" dirty="0">
                <a:latin typeface="可口可乐在乎体 楷体" panose="020B0A05030303020204" pitchFamily="34" charset="-122"/>
                <a:ea typeface="可口可乐在乎体 楷体" panose="020B0A05030303020204" pitchFamily="34" charset="-122"/>
              </a:rPr>
              <a:t>时间：</a:t>
            </a:r>
            <a:r>
              <a:rPr lang="en-US" altLang="zh-CN">
                <a:latin typeface="可口可乐在乎体 楷体" panose="020B0A05030303020204" pitchFamily="34" charset="-122"/>
                <a:ea typeface="可口可乐在乎体 楷体" panose="020B0A05030303020204" pitchFamily="34" charset="-122"/>
              </a:rPr>
              <a:t>2022.1.28</a:t>
            </a:r>
            <a:endParaRPr lang="zh-CN" altLang="en-US" dirty="0">
              <a:latin typeface="可口可乐在乎体 楷体" panose="020B0A05030303020204" pitchFamily="34" charset="-122"/>
              <a:ea typeface="可口可乐在乎体 楷体" panose="020B0A05030303020204" pitchFamily="34" charset="-122"/>
            </a:endParaRPr>
          </a:p>
        </p:txBody>
      </p:sp>
      <p:sp>
        <p:nvSpPr>
          <p:cNvPr id="4" name="标题 1">
            <a:extLst>
              <a:ext uri="{FF2B5EF4-FFF2-40B4-BE49-F238E27FC236}">
                <a16:creationId xmlns:a16="http://schemas.microsoft.com/office/drawing/2014/main" id="{45AA4E23-6F4B-4C81-AC1E-55E4870D5FF7}"/>
              </a:ext>
            </a:extLst>
          </p:cNvPr>
          <p:cNvSpPr txBox="1">
            <a:spLocks/>
          </p:cNvSpPr>
          <p:nvPr/>
        </p:nvSpPr>
        <p:spPr>
          <a:xfrm>
            <a:off x="1426232" y="3861831"/>
            <a:ext cx="9144000" cy="13435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400" dirty="0">
                <a:latin typeface="Cascadia Mono" panose="020B0609020000020004" pitchFamily="49" charset="0"/>
                <a:ea typeface="Cascadia Mono" panose="020B0609020000020004" pitchFamily="49" charset="0"/>
                <a:cs typeface="Cascadia Mono" panose="020B0609020000020004" pitchFamily="49" charset="0"/>
              </a:rPr>
              <a:t>29th USENIX Security Symposium </a:t>
            </a:r>
          </a:p>
          <a:p>
            <a:r>
              <a:rPr lang="en-US" altLang="zh-CN" sz="2400" dirty="0">
                <a:latin typeface="Cascadia Mono" panose="020B0609020000020004" pitchFamily="49" charset="0"/>
                <a:ea typeface="Cascadia Mono" panose="020B0609020000020004" pitchFamily="49" charset="0"/>
                <a:cs typeface="Cascadia Mono" panose="020B0609020000020004" pitchFamily="49" charset="0"/>
              </a:rPr>
              <a:t>(USENIX Security 20)</a:t>
            </a:r>
            <a:endParaRPr lang="zh-CN" altLang="en-US" sz="7200" dirty="0">
              <a:latin typeface="Cascadia Mono" panose="020B0609020000020004" pitchFamily="49" charset="0"/>
              <a:ea typeface="可口可乐在乎体 楷体" panose="020B0A05030303020204" pitchFamily="34" charset="-122"/>
              <a:cs typeface="Cascadia Mono" panose="020B0609020000020004" pitchFamily="49" charset="0"/>
            </a:endParaRPr>
          </a:p>
        </p:txBody>
      </p:sp>
      <p:pic>
        <p:nvPicPr>
          <p:cNvPr id="6" name="图片 5">
            <a:extLst>
              <a:ext uri="{FF2B5EF4-FFF2-40B4-BE49-F238E27FC236}">
                <a16:creationId xmlns:a16="http://schemas.microsoft.com/office/drawing/2014/main" id="{D0311318-BE93-415F-8617-55F13570DB4E}"/>
              </a:ext>
            </a:extLst>
          </p:cNvPr>
          <p:cNvPicPr>
            <a:picLocks noChangeAspect="1"/>
          </p:cNvPicPr>
          <p:nvPr/>
        </p:nvPicPr>
        <p:blipFill>
          <a:blip r:embed="rId3"/>
          <a:stretch>
            <a:fillRect/>
          </a:stretch>
        </p:blipFill>
        <p:spPr>
          <a:xfrm>
            <a:off x="1115026" y="533362"/>
            <a:ext cx="9961947" cy="3874657"/>
          </a:xfrm>
          <a:prstGeom prst="rect">
            <a:avLst/>
          </a:prstGeom>
        </p:spPr>
      </p:pic>
    </p:spTree>
    <p:extLst>
      <p:ext uri="{BB962C8B-B14F-4D97-AF65-F5344CB8AC3E}">
        <p14:creationId xmlns:p14="http://schemas.microsoft.com/office/powerpoint/2010/main" val="410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DC7FB23-1C06-4B45-8187-EB30CDB0F9A2}"/>
              </a:ext>
            </a:extLst>
          </p:cNvPr>
          <p:cNvSpPr>
            <a:spLocks noGrp="1"/>
          </p:cNvSpPr>
          <p:nvPr>
            <p:ph idx="1"/>
          </p:nvPr>
        </p:nvSpPr>
        <p:spPr>
          <a:xfrm>
            <a:off x="838200" y="1825624"/>
            <a:ext cx="10561320" cy="4737735"/>
          </a:xfrm>
        </p:spPr>
        <p:txBody>
          <a:bodyPr/>
          <a:lstStyle/>
          <a:p>
            <a:r>
              <a:rPr lang="en-US" altLang="zh-CN" dirty="0">
                <a:latin typeface="Calibri" panose="020F0502020204030204" pitchFamily="34" charset="0"/>
                <a:cs typeface="Calibri" panose="020F0502020204030204" pitchFamily="34" charset="0"/>
              </a:rPr>
              <a:t>Tobias </a:t>
            </a:r>
            <a:r>
              <a:rPr lang="en-US" altLang="zh-CN" dirty="0" err="1">
                <a:latin typeface="Calibri" panose="020F0502020204030204" pitchFamily="34" charset="0"/>
                <a:cs typeface="Calibri" panose="020F0502020204030204" pitchFamily="34" charset="0"/>
              </a:rPr>
              <a:t>Scharnowski</a:t>
            </a:r>
            <a:endParaRPr lang="en-US" altLang="zh-CN" dirty="0">
              <a:latin typeface="Calibri" panose="020F0502020204030204" pitchFamily="34" charset="0"/>
              <a:cs typeface="Calibri" panose="020F0502020204030204" pitchFamily="34" charset="0"/>
            </a:endParaRPr>
          </a:p>
          <a:p>
            <a:r>
              <a:rPr lang="en-US" altLang="zh-CN" sz="2800" b="0" i="0" u="none" strike="noStrike" baseline="0" dirty="0">
                <a:latin typeface="Calibri" panose="020F0502020204030204" pitchFamily="34" charset="0"/>
                <a:cs typeface="Calibri" panose="020F0502020204030204" pitchFamily="34" charset="0"/>
              </a:rPr>
              <a:t>Ruhr-Universität Bochum</a:t>
            </a:r>
            <a:endParaRPr lang="zh-CN" altLang="en-US" dirty="0">
              <a:latin typeface="Calibri" panose="020F0502020204030204" pitchFamily="34" charset="0"/>
              <a:cs typeface="Calibri" panose="020F0502020204030204" pitchFamily="34" charset="0"/>
            </a:endParaRPr>
          </a:p>
        </p:txBody>
      </p:sp>
      <p:pic>
        <p:nvPicPr>
          <p:cNvPr id="8" name="图片 7">
            <a:extLst>
              <a:ext uri="{FF2B5EF4-FFF2-40B4-BE49-F238E27FC236}">
                <a16:creationId xmlns:a16="http://schemas.microsoft.com/office/drawing/2014/main" id="{1777C428-237E-4D52-BE05-5991552D144F}"/>
              </a:ext>
            </a:extLst>
          </p:cNvPr>
          <p:cNvPicPr>
            <a:picLocks noChangeAspect="1"/>
          </p:cNvPicPr>
          <p:nvPr/>
        </p:nvPicPr>
        <p:blipFill>
          <a:blip r:embed="rId3"/>
          <a:stretch>
            <a:fillRect/>
          </a:stretch>
        </p:blipFill>
        <p:spPr>
          <a:xfrm>
            <a:off x="2072445" y="2894434"/>
            <a:ext cx="8092830" cy="3282529"/>
          </a:xfrm>
          <a:prstGeom prst="rect">
            <a:avLst/>
          </a:prstGeom>
          <a:ln>
            <a:solidFill>
              <a:schemeClr val="bg2">
                <a:lumMod val="90000"/>
              </a:schemeClr>
            </a:solidFill>
          </a:ln>
        </p:spPr>
      </p:pic>
      <p:sp>
        <p:nvSpPr>
          <p:cNvPr id="5" name="矩形 4">
            <a:extLst>
              <a:ext uri="{FF2B5EF4-FFF2-40B4-BE49-F238E27FC236}">
                <a16:creationId xmlns:a16="http://schemas.microsoft.com/office/drawing/2014/main" id="{D41BE208-093B-455C-B8A2-6F2C22D6A71F}"/>
              </a:ext>
            </a:extLst>
          </p:cNvPr>
          <p:cNvSpPr/>
          <p:nvPr/>
        </p:nvSpPr>
        <p:spPr>
          <a:xfrm>
            <a:off x="0" y="0"/>
            <a:ext cx="12192000" cy="1273248"/>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kumimoji="0" lang="en-US" altLang="zh-CN" sz="4400" b="0" i="0" u="none" strike="noStrike" kern="1200" cap="none" spc="0" normalizeH="0" baseline="0" noProof="0" dirty="0">
                <a:ln>
                  <a:noFill/>
                </a:ln>
                <a:solidFill>
                  <a:prstClr val="black"/>
                </a:solidFill>
                <a:effectLst/>
                <a:uLnTx/>
                <a:uFillTx/>
                <a:latin typeface="可口可乐在乎体 楷体" panose="020B0A05030303020204" pitchFamily="34" charset="-122"/>
                <a:ea typeface="可口可乐在乎体 楷体" panose="020B0A05030303020204" pitchFamily="34" charset="-122"/>
                <a:cs typeface="+mj-cs"/>
              </a:rPr>
              <a:t>Author Team</a:t>
            </a:r>
            <a:endParaRPr lang="zh-CN" altLang="en-US" dirty="0"/>
          </a:p>
        </p:txBody>
      </p:sp>
    </p:spTree>
    <p:extLst>
      <p:ext uri="{BB962C8B-B14F-4D97-AF65-F5344CB8AC3E}">
        <p14:creationId xmlns:p14="http://schemas.microsoft.com/office/powerpoint/2010/main" val="4159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27B0E11-652B-4C52-9CAA-FCD856CE27BC}"/>
              </a:ext>
            </a:extLst>
          </p:cNvPr>
          <p:cNvSpPr/>
          <p:nvPr/>
        </p:nvSpPr>
        <p:spPr>
          <a:xfrm>
            <a:off x="0" y="0"/>
            <a:ext cx="12192000" cy="12732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Motivation</a:t>
            </a:r>
            <a:endParaRPr lang="zh-CN" altLang="en-US" sz="4400" dirty="0">
              <a:solidFill>
                <a:schemeClr val="tx1"/>
              </a:solidFill>
              <a:latin typeface="可口可乐在乎体 楷体" panose="020B0A05030303020204" pitchFamily="34" charset="-122"/>
              <a:ea typeface="可口可乐在乎体 楷体" panose="020B0A05030303020204" pitchFamily="34" charset="-122"/>
            </a:endParaRPr>
          </a:p>
        </p:txBody>
      </p:sp>
      <p:sp>
        <p:nvSpPr>
          <p:cNvPr id="3" name="内容占位符 2">
            <a:extLst>
              <a:ext uri="{FF2B5EF4-FFF2-40B4-BE49-F238E27FC236}">
                <a16:creationId xmlns:a16="http://schemas.microsoft.com/office/drawing/2014/main" id="{351BAEB1-C7C7-443F-9DDB-127C1B0D366D}"/>
              </a:ext>
            </a:extLst>
          </p:cNvPr>
          <p:cNvSpPr>
            <a:spLocks noGrp="1"/>
          </p:cNvSpPr>
          <p:nvPr>
            <p:ph idx="1"/>
          </p:nvPr>
        </p:nvSpPr>
        <p:spPr>
          <a:xfrm>
            <a:off x="235743" y="1273247"/>
            <a:ext cx="11708607" cy="5557837"/>
          </a:xfrm>
        </p:spPr>
        <p:txBody>
          <a:bodyPr>
            <a:normAutofit lnSpcReduction="10000"/>
          </a:bodyPr>
          <a:lstStyle/>
          <a:p>
            <a:r>
              <a:rPr lang="en-US" altLang="zh-CN" sz="3600" b="1" dirty="0">
                <a:latin typeface="acumin-pro"/>
              </a:rPr>
              <a:t>For What?</a:t>
            </a:r>
          </a:p>
          <a:p>
            <a:pPr lvl="1"/>
            <a:r>
              <a:rPr lang="en-US" altLang="zh-CN" sz="2000" b="1" i="0" u="none" strike="noStrike" baseline="0" dirty="0">
                <a:solidFill>
                  <a:srgbClr val="0070C0"/>
                </a:solidFill>
                <a:latin typeface="Arial-BoldMT"/>
              </a:rPr>
              <a:t>Enable scalable firmware testing without requiring specialized hardware</a:t>
            </a:r>
            <a:endParaRPr lang="en-US" altLang="zh-CN" sz="3200" dirty="0">
              <a:solidFill>
                <a:srgbClr val="0070C0"/>
              </a:solidFill>
            </a:endParaRPr>
          </a:p>
          <a:p>
            <a:r>
              <a:rPr lang="en-US" altLang="zh-CN" sz="3600" b="1" dirty="0">
                <a:latin typeface="acumin-pro"/>
              </a:rPr>
              <a:t>Why need to?</a:t>
            </a:r>
          </a:p>
          <a:p>
            <a:pPr lvl="1"/>
            <a:r>
              <a:rPr lang="en-US" altLang="zh-CN" b="0" i="0" u="none" strike="noStrike" baseline="0" dirty="0">
                <a:latin typeface="NimbusRomNo9L-Regu"/>
              </a:rPr>
              <a:t>Embedded systems are </a:t>
            </a:r>
            <a:r>
              <a:rPr lang="en-US" altLang="zh-CN" b="0" i="0" u="none" strike="noStrike" baseline="0" dirty="0">
                <a:solidFill>
                  <a:srgbClr val="FF0000"/>
                </a:solidFill>
                <a:latin typeface="NimbusRomNo9L-Regu"/>
              </a:rPr>
              <a:t>pervasive</a:t>
            </a:r>
            <a:r>
              <a:rPr lang="en-US" altLang="zh-CN" b="0" i="0" u="none" strike="noStrike" baseline="0" dirty="0">
                <a:latin typeface="NimbusRomNo9L-Regu"/>
              </a:rPr>
              <a:t> in modern life</a:t>
            </a:r>
          </a:p>
          <a:p>
            <a:pPr lvl="1"/>
            <a:r>
              <a:rPr lang="en-US" altLang="zh-CN" b="0" i="0" u="none" strike="noStrike" baseline="0" dirty="0">
                <a:latin typeface="NimbusRomNo9L-Regu"/>
              </a:rPr>
              <a:t>developers create and test firmware </a:t>
            </a:r>
            <a:r>
              <a:rPr lang="en-US" altLang="zh-CN" b="0" i="0" u="none" strike="noStrike" baseline="0" dirty="0">
                <a:solidFill>
                  <a:srgbClr val="FF0000"/>
                </a:solidFill>
                <a:latin typeface="NimbusRomNo9L-Regu"/>
              </a:rPr>
              <a:t>almost entirely on physical testbeds</a:t>
            </a:r>
          </a:p>
          <a:p>
            <a:pPr lvl="1"/>
            <a:r>
              <a:rPr lang="en-US" altLang="zh-CN" b="0" i="0" u="none" strike="noStrike" baseline="0" dirty="0">
                <a:latin typeface="NimbusRomNo9L-Regu"/>
              </a:rPr>
              <a:t>embedded hardware provides </a:t>
            </a:r>
            <a:r>
              <a:rPr lang="en-US" altLang="zh-CN" b="0" i="0" u="none" strike="noStrike" baseline="0" dirty="0">
                <a:solidFill>
                  <a:srgbClr val="FF0000"/>
                </a:solidFill>
                <a:latin typeface="NimbusRomNo9L-Regu"/>
              </a:rPr>
              <a:t>limited introspection capabilities</a:t>
            </a:r>
            <a:r>
              <a:rPr lang="en-US" altLang="zh-CN" b="0" i="0" u="none" strike="noStrike" baseline="0" dirty="0">
                <a:latin typeface="NimbusRomNo9L-Regu"/>
              </a:rPr>
              <a:t>, restricting the ability to perform dynamic analysis on firmware</a:t>
            </a:r>
          </a:p>
          <a:p>
            <a:pPr lvl="1"/>
            <a:r>
              <a:rPr lang="en-US" altLang="zh-CN" b="0" i="0" u="none" strike="noStrike" baseline="0" dirty="0">
                <a:solidFill>
                  <a:srgbClr val="FF0000"/>
                </a:solidFill>
                <a:latin typeface="NimbusRomNo9L-Regu"/>
              </a:rPr>
              <a:t>firmware re-hosting</a:t>
            </a:r>
            <a:r>
              <a:rPr lang="en-US" altLang="zh-CN" b="0" i="0" u="none" strike="noStrike" baseline="0" dirty="0">
                <a:latin typeface="NimbusRomNo9L-Regu"/>
              </a:rPr>
              <a:t>, provides a means of addressing many of these challenges</a:t>
            </a:r>
            <a:endParaRPr lang="en-US" altLang="zh-CN" sz="3200" dirty="0"/>
          </a:p>
          <a:p>
            <a:r>
              <a:rPr lang="en-US" altLang="zh-CN" sz="3600" b="1" dirty="0">
                <a:latin typeface="acumin-pro"/>
              </a:rPr>
              <a:t>How difficult?</a:t>
            </a:r>
          </a:p>
          <a:p>
            <a:pPr lvl="1"/>
            <a:r>
              <a:rPr lang="en-US" altLang="zh-CN" dirty="0">
                <a:solidFill>
                  <a:srgbClr val="FF0000"/>
                </a:solidFill>
                <a:latin typeface="NimbusRomNo9L-Regu"/>
              </a:rPr>
              <a:t>heterogeneity</a:t>
            </a:r>
            <a:r>
              <a:rPr lang="en-US" altLang="zh-CN" dirty="0">
                <a:latin typeface="NimbusRomNo9L-Regu"/>
              </a:rPr>
              <a:t> in embedded hardware poses a significant barrier to the useful emulation of firmware.</a:t>
            </a:r>
          </a:p>
          <a:p>
            <a:pPr lvl="1"/>
            <a:r>
              <a:rPr lang="en-US" altLang="zh-CN" dirty="0">
                <a:latin typeface="NimbusRomNo9L-Regu"/>
              </a:rPr>
              <a:t>most embedded systems have other components on their circuit boards(off-chip)</a:t>
            </a:r>
          </a:p>
          <a:p>
            <a:pPr lvl="1"/>
            <a:r>
              <a:rPr lang="en-US" altLang="zh-CN" dirty="0">
                <a:highlight>
                  <a:srgbClr val="FFFF00"/>
                </a:highlight>
                <a:latin typeface="NimbusRomNo9L-Regu"/>
              </a:rPr>
              <a:t>Current solutions is not enough</a:t>
            </a:r>
            <a:endParaRPr lang="zh-CN" altLang="en-US" dirty="0">
              <a:latin typeface="NimbusRomNo9L-Regu"/>
            </a:endParaRPr>
          </a:p>
        </p:txBody>
      </p:sp>
    </p:spTree>
    <p:extLst>
      <p:ext uri="{BB962C8B-B14F-4D97-AF65-F5344CB8AC3E}">
        <p14:creationId xmlns:p14="http://schemas.microsoft.com/office/powerpoint/2010/main" val="26141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8C71FA8-283A-4625-83BD-F74B55DA511E}"/>
              </a:ext>
            </a:extLst>
          </p:cNvPr>
          <p:cNvSpPr/>
          <p:nvPr/>
        </p:nvSpPr>
        <p:spPr>
          <a:xfrm>
            <a:off x="0" y="0"/>
            <a:ext cx="12192000" cy="127324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Key Idea</a:t>
            </a:r>
            <a:endParaRPr lang="zh-CN" altLang="en-US" sz="4400" dirty="0">
              <a:solidFill>
                <a:schemeClr val="tx1"/>
              </a:solidFill>
              <a:latin typeface="可口可乐在乎体 楷体" panose="020B0A05030303020204" pitchFamily="34" charset="-122"/>
              <a:ea typeface="可口可乐在乎体 楷体" panose="020B0A05030303020204" pitchFamily="34" charset="-122"/>
            </a:endParaRPr>
          </a:p>
        </p:txBody>
      </p:sp>
      <p:sp>
        <p:nvSpPr>
          <p:cNvPr id="3" name="内容占位符 2">
            <a:extLst>
              <a:ext uri="{FF2B5EF4-FFF2-40B4-BE49-F238E27FC236}">
                <a16:creationId xmlns:a16="http://schemas.microsoft.com/office/drawing/2014/main" id="{3E7C87BC-E0BB-47B9-ADC1-B37C0EF56A2D}"/>
              </a:ext>
            </a:extLst>
          </p:cNvPr>
          <p:cNvSpPr>
            <a:spLocks noGrp="1"/>
          </p:cNvSpPr>
          <p:nvPr>
            <p:ph idx="1"/>
          </p:nvPr>
        </p:nvSpPr>
        <p:spPr>
          <a:xfrm>
            <a:off x="1012371" y="1403878"/>
            <a:ext cx="10167257" cy="5160208"/>
          </a:xfrm>
        </p:spPr>
        <p:txBody>
          <a:bodyPr>
            <a:normAutofit/>
          </a:bodyPr>
          <a:lstStyle/>
          <a:p>
            <a:r>
              <a:rPr lang="en-US" altLang="zh-CN" sz="4400" b="1" dirty="0">
                <a:latin typeface="acumin-pro"/>
              </a:rPr>
              <a:t>Observation</a:t>
            </a:r>
          </a:p>
          <a:p>
            <a:pPr lvl="1"/>
            <a:r>
              <a:rPr lang="en-US" altLang="zh-CN" sz="3200" b="0" i="0" u="none" strike="noStrike" baseline="0" dirty="0">
                <a:latin typeface="NimbusRomNo9L-Regu"/>
              </a:rPr>
              <a:t>To mitigate some of the challenges of developing firmware, chip vendors and various third parties provide Hardware Abstraction Layers (HALs)</a:t>
            </a:r>
          </a:p>
          <a:p>
            <a:pPr lvl="1"/>
            <a:endParaRPr lang="en-US" altLang="zh-CN" sz="3200" b="0" i="0" u="none" strike="noStrike" baseline="0" dirty="0">
              <a:latin typeface="NimbusRomNo9L-Regu"/>
            </a:endParaRPr>
          </a:p>
          <a:p>
            <a:pPr lvl="1"/>
            <a:r>
              <a:rPr lang="en-US" altLang="zh-CN" sz="3200" dirty="0">
                <a:latin typeface="NimbusRomNo9L-Regu"/>
              </a:rPr>
              <a:t>Enable scalable emulation of embedded systems through the use of high-level abstraction layers and reusable replacement functionality, known as </a:t>
            </a:r>
            <a:r>
              <a:rPr lang="en-US" altLang="zh-CN" sz="3200" dirty="0">
                <a:solidFill>
                  <a:srgbClr val="FF0000"/>
                </a:solidFill>
                <a:latin typeface="NimbusRomNo9L-Regu"/>
              </a:rPr>
              <a:t>High-Level Emulation (HLE)</a:t>
            </a:r>
            <a:endParaRPr lang="en-US" altLang="zh-CN" sz="4000" b="1" dirty="0">
              <a:solidFill>
                <a:srgbClr val="FF0000"/>
              </a:solidFill>
              <a:latin typeface="acumin-pro"/>
            </a:endParaRPr>
          </a:p>
          <a:p>
            <a:pPr lvl="1"/>
            <a:endParaRPr lang="zh-CN" altLang="en-US" sz="4000" b="1" dirty="0">
              <a:latin typeface="acumin-pro"/>
            </a:endParaRPr>
          </a:p>
        </p:txBody>
      </p:sp>
    </p:spTree>
    <p:extLst>
      <p:ext uri="{BB962C8B-B14F-4D97-AF65-F5344CB8AC3E}">
        <p14:creationId xmlns:p14="http://schemas.microsoft.com/office/powerpoint/2010/main" val="88074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C2109B6-C61A-4916-9EF5-E8725C0F1EF0}"/>
              </a:ext>
            </a:extLst>
          </p:cNvPr>
          <p:cNvPicPr>
            <a:picLocks noChangeAspect="1"/>
          </p:cNvPicPr>
          <p:nvPr/>
        </p:nvPicPr>
        <p:blipFill>
          <a:blip r:embed="rId3"/>
          <a:stretch>
            <a:fillRect/>
          </a:stretch>
        </p:blipFill>
        <p:spPr>
          <a:xfrm>
            <a:off x="6325869" y="2078262"/>
            <a:ext cx="5866131" cy="4257675"/>
          </a:xfrm>
          <a:prstGeom prst="rect">
            <a:avLst/>
          </a:prstGeom>
        </p:spPr>
      </p:pic>
      <p:pic>
        <p:nvPicPr>
          <p:cNvPr id="8" name="图片 7">
            <a:extLst>
              <a:ext uri="{FF2B5EF4-FFF2-40B4-BE49-F238E27FC236}">
                <a16:creationId xmlns:a16="http://schemas.microsoft.com/office/drawing/2014/main" id="{532CB925-7F61-4C6A-B371-71130238E85C}"/>
              </a:ext>
            </a:extLst>
          </p:cNvPr>
          <p:cNvPicPr>
            <a:picLocks noChangeAspect="1"/>
          </p:cNvPicPr>
          <p:nvPr/>
        </p:nvPicPr>
        <p:blipFill>
          <a:blip r:embed="rId4"/>
          <a:stretch>
            <a:fillRect/>
          </a:stretch>
        </p:blipFill>
        <p:spPr>
          <a:xfrm>
            <a:off x="0" y="2078262"/>
            <a:ext cx="5734050" cy="4257675"/>
          </a:xfrm>
          <a:prstGeom prst="rect">
            <a:avLst/>
          </a:prstGeom>
        </p:spPr>
      </p:pic>
      <p:cxnSp>
        <p:nvCxnSpPr>
          <p:cNvPr id="10" name="直接箭头连接符 9">
            <a:extLst>
              <a:ext uri="{FF2B5EF4-FFF2-40B4-BE49-F238E27FC236}">
                <a16:creationId xmlns:a16="http://schemas.microsoft.com/office/drawing/2014/main" id="{D4FA2DF0-F2D7-417F-BA47-7ECCCB665E27}"/>
              </a:ext>
            </a:extLst>
          </p:cNvPr>
          <p:cNvCxnSpPr>
            <a:cxnSpLocks/>
          </p:cNvCxnSpPr>
          <p:nvPr/>
        </p:nvCxnSpPr>
        <p:spPr>
          <a:xfrm>
            <a:off x="3243264" y="3957638"/>
            <a:ext cx="32861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6C4AAB3B-3195-48C0-8CA0-0B8F47EF8967}"/>
              </a:ext>
            </a:extLst>
          </p:cNvPr>
          <p:cNvCxnSpPr>
            <a:cxnSpLocks/>
          </p:cNvCxnSpPr>
          <p:nvPr/>
        </p:nvCxnSpPr>
        <p:spPr>
          <a:xfrm flipV="1">
            <a:off x="5569743" y="2414588"/>
            <a:ext cx="1031082" cy="1509713"/>
          </a:xfrm>
          <a:prstGeom prst="straightConnector1">
            <a:avLst/>
          </a:prstGeom>
          <a:ln w="38100">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69398F6-DAE6-4DA8-9A21-57976C7D9800}"/>
              </a:ext>
            </a:extLst>
          </p:cNvPr>
          <p:cNvCxnSpPr>
            <a:cxnSpLocks/>
          </p:cNvCxnSpPr>
          <p:nvPr/>
        </p:nvCxnSpPr>
        <p:spPr>
          <a:xfrm>
            <a:off x="5569743" y="5700713"/>
            <a:ext cx="888209" cy="385762"/>
          </a:xfrm>
          <a:prstGeom prst="straightConnector1">
            <a:avLst/>
          </a:prstGeom>
          <a:ln w="38100">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4781FE92-FFA5-4013-A254-F90635CA8D9B}"/>
              </a:ext>
            </a:extLst>
          </p:cNvPr>
          <p:cNvSpPr/>
          <p:nvPr/>
        </p:nvSpPr>
        <p:spPr>
          <a:xfrm>
            <a:off x="0" y="0"/>
            <a:ext cx="12192000" cy="127324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Key Idea</a:t>
            </a:r>
            <a:endParaRPr lang="zh-CN" altLang="en-US" sz="4400" dirty="0">
              <a:solidFill>
                <a:schemeClr val="tx1"/>
              </a:solidFill>
              <a:latin typeface="可口可乐在乎体 楷体" panose="020B0A05030303020204" pitchFamily="34" charset="-122"/>
              <a:ea typeface="可口可乐在乎体 楷体" panose="020B0A05030303020204" pitchFamily="34" charset="-122"/>
            </a:endParaRPr>
          </a:p>
        </p:txBody>
      </p:sp>
    </p:spTree>
    <p:extLst>
      <p:ext uri="{BB962C8B-B14F-4D97-AF65-F5344CB8AC3E}">
        <p14:creationId xmlns:p14="http://schemas.microsoft.com/office/powerpoint/2010/main" val="385312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B75D11A-211C-4436-839A-90B0EA62D1D4}"/>
              </a:ext>
            </a:extLst>
          </p:cNvPr>
          <p:cNvSpPr>
            <a:spLocks noGrp="1"/>
          </p:cNvSpPr>
          <p:nvPr>
            <p:ph idx="1"/>
          </p:nvPr>
        </p:nvSpPr>
        <p:spPr>
          <a:xfrm>
            <a:off x="312283" y="1784804"/>
            <a:ext cx="11567433" cy="4730296"/>
          </a:xfrm>
        </p:spPr>
        <p:txBody>
          <a:bodyPr>
            <a:normAutofit/>
          </a:bodyPr>
          <a:lstStyle/>
          <a:p>
            <a:pPr lvl="1"/>
            <a:r>
              <a:rPr lang="en-US" altLang="zh-CN" sz="4000" b="1" dirty="0">
                <a:latin typeface="acumin-pro"/>
                <a:ea typeface="华文新魏" panose="02010800040101010101" pitchFamily="2" charset="-122"/>
              </a:rPr>
              <a:t>Components(Design):</a:t>
            </a:r>
          </a:p>
          <a:p>
            <a:pPr lvl="2"/>
            <a:r>
              <a:rPr lang="en-US" altLang="zh-CN" sz="3600" dirty="0" err="1">
                <a:latin typeface="acumin-pro"/>
                <a:ea typeface="华文新魏" panose="02010800040101010101" pitchFamily="2" charset="-122"/>
              </a:rPr>
              <a:t>LibMatch</a:t>
            </a:r>
            <a:r>
              <a:rPr lang="en-US" altLang="zh-CN" sz="3600" dirty="0">
                <a:latin typeface="acumin-pro"/>
                <a:ea typeface="华文新魏" panose="02010800040101010101" pitchFamily="2" charset="-122"/>
              </a:rPr>
              <a:t>:</a:t>
            </a:r>
            <a:r>
              <a:rPr lang="zh-CN" altLang="en-US" sz="3600" dirty="0">
                <a:latin typeface="acumin-pro"/>
                <a:ea typeface="华文新魏" panose="02010800040101010101" pitchFamily="2" charset="-122"/>
              </a:rPr>
              <a:t> </a:t>
            </a:r>
            <a:r>
              <a:rPr lang="en-US" altLang="zh-CN" sz="3600" dirty="0">
                <a:latin typeface="acumin-pro"/>
                <a:ea typeface="华文新魏" panose="02010800040101010101" pitchFamily="2" charset="-122"/>
              </a:rPr>
              <a:t>based </a:t>
            </a:r>
            <a:r>
              <a:rPr lang="en-US" altLang="zh-CN" sz="3600" dirty="0" err="1">
                <a:solidFill>
                  <a:srgbClr val="FF0000"/>
                </a:solidFill>
                <a:latin typeface="acumin-pro"/>
                <a:ea typeface="华文新魏" panose="02010800040101010101" pitchFamily="2" charset="-122"/>
              </a:rPr>
              <a:t>angr</a:t>
            </a:r>
            <a:r>
              <a:rPr lang="en-US" altLang="zh-CN" sz="3600" dirty="0" err="1">
                <a:latin typeface="acumin-pro"/>
                <a:ea typeface="华文新魏" panose="02010800040101010101" pitchFamily="2" charset="-122"/>
              </a:rPr>
              <a:t>,with</a:t>
            </a:r>
            <a:r>
              <a:rPr lang="en-US" altLang="zh-CN" sz="3600" dirty="0">
                <a:latin typeface="acumin-pro"/>
                <a:ea typeface="华文新魏" panose="02010800040101010101" pitchFamily="2" charset="-122"/>
              </a:rPr>
              <a:t> some extensions</a:t>
            </a:r>
          </a:p>
          <a:p>
            <a:pPr lvl="2"/>
            <a:r>
              <a:rPr lang="en-US" altLang="zh-CN" sz="3600" dirty="0" err="1">
                <a:latin typeface="acumin-pro"/>
                <a:ea typeface="华文新魏" panose="02010800040101010101" pitchFamily="2" charset="-122"/>
              </a:rPr>
              <a:t>HALucinator</a:t>
            </a:r>
            <a:r>
              <a:rPr lang="en-US" altLang="zh-CN" sz="3600" dirty="0">
                <a:latin typeface="acumin-pro"/>
                <a:ea typeface="华文新魏" panose="02010800040101010101" pitchFamily="2" charset="-122"/>
              </a:rPr>
              <a:t>: in </a:t>
            </a:r>
            <a:r>
              <a:rPr lang="en-US" altLang="zh-CN" sz="3600" dirty="0" err="1">
                <a:solidFill>
                  <a:srgbClr val="FF0000"/>
                </a:solidFill>
                <a:latin typeface="acumin-pro"/>
                <a:ea typeface="华文新魏" panose="02010800040101010101" pitchFamily="2" charset="-122"/>
              </a:rPr>
              <a:t>python</a:t>
            </a:r>
            <a:r>
              <a:rPr lang="en-US" altLang="zh-CN" sz="3600" dirty="0" err="1">
                <a:latin typeface="acumin-pro"/>
                <a:ea typeface="华文新魏" panose="02010800040101010101" pitchFamily="2" charset="-122"/>
              </a:rPr>
              <a:t>,based</a:t>
            </a:r>
            <a:r>
              <a:rPr lang="en-US" altLang="zh-CN" sz="3600" dirty="0">
                <a:latin typeface="acumin-pro"/>
                <a:ea typeface="华文新魏" panose="02010800040101010101" pitchFamily="2" charset="-122"/>
              </a:rPr>
              <a:t> on QEMU,</a:t>
            </a:r>
            <a:r>
              <a:rPr lang="en-US" altLang="zh-CN" sz="3600" dirty="0">
                <a:solidFill>
                  <a:srgbClr val="FF0000"/>
                </a:solidFill>
                <a:latin typeface="acumin-pro"/>
                <a:ea typeface="华文新魏" panose="02010800040101010101" pitchFamily="2" charset="-122"/>
              </a:rPr>
              <a:t>avatar2</a:t>
            </a:r>
            <a:r>
              <a:rPr lang="zh-CN" altLang="en-US" sz="3600" dirty="0">
                <a:latin typeface="acumin-pro"/>
                <a:ea typeface="华文新魏" panose="02010800040101010101" pitchFamily="2" charset="-122"/>
              </a:rPr>
              <a:t> </a:t>
            </a:r>
            <a:r>
              <a:rPr lang="en-US" altLang="zh-CN" sz="3600" dirty="0">
                <a:latin typeface="acumin-pro"/>
                <a:ea typeface="华文新魏" panose="02010800040101010101" pitchFamily="2" charset="-122"/>
              </a:rPr>
              <a:t>for</a:t>
            </a:r>
            <a:r>
              <a:rPr lang="zh-CN" altLang="en-US" sz="3600" dirty="0">
                <a:latin typeface="acumin-pro"/>
                <a:ea typeface="华文新魏" panose="02010800040101010101" pitchFamily="2" charset="-122"/>
              </a:rPr>
              <a:t> </a:t>
            </a:r>
            <a:r>
              <a:rPr lang="en-US" altLang="zh-CN" sz="3600" dirty="0">
                <a:latin typeface="acumin-pro"/>
                <a:ea typeface="华文新魏" panose="02010800040101010101" pitchFamily="2" charset="-122"/>
              </a:rPr>
              <a:t>control </a:t>
            </a:r>
          </a:p>
          <a:p>
            <a:pPr lvl="2"/>
            <a:r>
              <a:rPr lang="en-US" altLang="zh-CN" sz="3600" dirty="0">
                <a:solidFill>
                  <a:srgbClr val="0DB7ED"/>
                </a:solidFill>
                <a:latin typeface="acumin-pro"/>
                <a:ea typeface="华文新魏" panose="02010800040101010101" pitchFamily="2" charset="-122"/>
              </a:rPr>
              <a:t>*</a:t>
            </a:r>
            <a:r>
              <a:rPr lang="en-US" altLang="zh-CN" sz="3600" dirty="0">
                <a:latin typeface="acumin-pro"/>
                <a:ea typeface="华文新魏" panose="02010800040101010101" pitchFamily="2" charset="-122"/>
              </a:rPr>
              <a:t>Fuzz: </a:t>
            </a:r>
            <a:r>
              <a:rPr lang="en-US" altLang="zh-CN" sz="3600" dirty="0">
                <a:solidFill>
                  <a:srgbClr val="F808FE"/>
                </a:solidFill>
                <a:latin typeface="acumin-pro"/>
                <a:ea typeface="华文新魏" panose="02010800040101010101" pitchFamily="2" charset="-122"/>
              </a:rPr>
              <a:t>AFL-Unicorn</a:t>
            </a:r>
            <a:r>
              <a:rPr lang="en-US" altLang="zh-CN" sz="3600" dirty="0">
                <a:latin typeface="acumin-pro"/>
                <a:ea typeface="华文新魏" panose="02010800040101010101" pitchFamily="2" charset="-122"/>
              </a:rPr>
              <a:t> combines the ISA emulation features of QEMU with a flexible API, and provides the coverage instrumentation and fork-server capabilities used by AFL.</a:t>
            </a:r>
            <a:endParaRPr lang="en-US" altLang="zh-CN" sz="3200" b="0" i="0" u="none" strike="noStrike" baseline="0" dirty="0">
              <a:latin typeface="acumin-pro"/>
              <a:ea typeface="华文新魏" panose="02010800040101010101" pitchFamily="2" charset="-122"/>
            </a:endParaRPr>
          </a:p>
        </p:txBody>
      </p:sp>
      <p:sp>
        <p:nvSpPr>
          <p:cNvPr id="4" name="矩形 3">
            <a:extLst>
              <a:ext uri="{FF2B5EF4-FFF2-40B4-BE49-F238E27FC236}">
                <a16:creationId xmlns:a16="http://schemas.microsoft.com/office/drawing/2014/main" id="{365F9931-EC42-474A-9F4C-26F0E38E4BE6}"/>
              </a:ext>
            </a:extLst>
          </p:cNvPr>
          <p:cNvSpPr/>
          <p:nvPr/>
        </p:nvSpPr>
        <p:spPr>
          <a:xfrm>
            <a:off x="0" y="0"/>
            <a:ext cx="12192000" cy="1273248"/>
          </a:xfrm>
          <a:prstGeom prst="rect">
            <a:avLst/>
          </a:prstGeom>
          <a:solidFill>
            <a:srgbClr val="66FF33"/>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Implementation--</a:t>
            </a:r>
            <a:r>
              <a:rPr lang="en-US" altLang="zh-CN" sz="4400" b="1" dirty="0" err="1">
                <a:solidFill>
                  <a:srgbClr val="0070C0"/>
                </a:solidFill>
                <a:latin typeface="acumin-pro"/>
                <a:ea typeface="华文新魏" panose="02010800040101010101" pitchFamily="2" charset="-122"/>
              </a:rPr>
              <a:t>OverView</a:t>
            </a:r>
            <a:endParaRPr lang="en-US" altLang="zh-CN" sz="4400" b="1" dirty="0">
              <a:solidFill>
                <a:srgbClr val="0070C0"/>
              </a:solidFill>
              <a:latin typeface="acumin-pro"/>
              <a:ea typeface="华文新魏" panose="02010800040101010101" pitchFamily="2" charset="-122"/>
            </a:endParaRPr>
          </a:p>
        </p:txBody>
      </p:sp>
    </p:spTree>
    <p:extLst>
      <p:ext uri="{BB962C8B-B14F-4D97-AF65-F5344CB8AC3E}">
        <p14:creationId xmlns:p14="http://schemas.microsoft.com/office/powerpoint/2010/main" val="1859646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4DCFAC7-5C84-48CF-9DAB-32474BADD319}"/>
              </a:ext>
            </a:extLst>
          </p:cNvPr>
          <p:cNvSpPr/>
          <p:nvPr/>
        </p:nvSpPr>
        <p:spPr>
          <a:xfrm>
            <a:off x="0" y="0"/>
            <a:ext cx="12192000" cy="1273248"/>
          </a:xfrm>
          <a:prstGeom prst="rect">
            <a:avLst/>
          </a:prstGeom>
          <a:solidFill>
            <a:srgbClr val="66FF33"/>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Implementation--</a:t>
            </a:r>
            <a:r>
              <a:rPr lang="en-US" altLang="zh-CN" sz="4400" b="1" dirty="0">
                <a:latin typeface="acumin-pro"/>
              </a:rPr>
              <a:t> </a:t>
            </a:r>
            <a:r>
              <a:rPr lang="en-US" altLang="zh-CN" sz="4400" b="1" dirty="0">
                <a:solidFill>
                  <a:srgbClr val="0070C0"/>
                </a:solidFill>
                <a:latin typeface="acumin-pro"/>
              </a:rPr>
              <a:t>Design</a:t>
            </a:r>
            <a:endParaRPr lang="zh-CN" altLang="en-US" sz="4400" dirty="0">
              <a:solidFill>
                <a:srgbClr val="0070C0"/>
              </a:solidFill>
              <a:latin typeface="可口可乐在乎体 楷体" panose="020B0A05030303020204" pitchFamily="34" charset="-122"/>
              <a:ea typeface="可口可乐在乎体 楷体" panose="020B0A05030303020204" pitchFamily="34" charset="-122"/>
            </a:endParaRPr>
          </a:p>
        </p:txBody>
      </p:sp>
      <p:sp>
        <p:nvSpPr>
          <p:cNvPr id="3" name="内容占位符 2">
            <a:extLst>
              <a:ext uri="{FF2B5EF4-FFF2-40B4-BE49-F238E27FC236}">
                <a16:creationId xmlns:a16="http://schemas.microsoft.com/office/drawing/2014/main" id="{A7614331-59FC-48CF-817F-B434FFEE92B9}"/>
              </a:ext>
            </a:extLst>
          </p:cNvPr>
          <p:cNvSpPr>
            <a:spLocks noGrp="1"/>
          </p:cNvSpPr>
          <p:nvPr>
            <p:ph idx="1"/>
          </p:nvPr>
        </p:nvSpPr>
        <p:spPr>
          <a:xfrm>
            <a:off x="838199" y="1711325"/>
            <a:ext cx="10920413" cy="4560888"/>
          </a:xfrm>
        </p:spPr>
        <p:txBody>
          <a:bodyPr>
            <a:normAutofit fontScale="85000" lnSpcReduction="20000"/>
          </a:bodyPr>
          <a:lstStyle/>
          <a:p>
            <a:pPr lvl="1">
              <a:lnSpc>
                <a:spcPct val="150000"/>
              </a:lnSpc>
              <a:buFont typeface="Wingdings" panose="05000000000000000000" pitchFamily="2" charset="2"/>
              <a:buChar char="Ø"/>
            </a:pPr>
            <a:r>
              <a:rPr lang="en-US" altLang="zh-CN" sz="3200" dirty="0">
                <a:latin typeface="NimbusRomNo9L-Regu"/>
              </a:rPr>
              <a:t>Prerequisites:</a:t>
            </a:r>
          </a:p>
          <a:p>
            <a:pPr lvl="2">
              <a:lnSpc>
                <a:spcPct val="150000"/>
              </a:lnSpc>
              <a:buFont typeface="Wingdings" panose="05000000000000000000" pitchFamily="2" charset="2"/>
              <a:buChar char="Ø"/>
            </a:pPr>
            <a:r>
              <a:rPr lang="en-US" altLang="zh-CN" sz="2800" b="0" i="0" u="none" strike="noStrike" baseline="0" dirty="0">
                <a:latin typeface="NimbusRomNo9L-Regu"/>
              </a:rPr>
              <a:t>obtain the complete firmware for the device</a:t>
            </a:r>
          </a:p>
          <a:p>
            <a:pPr lvl="2">
              <a:lnSpc>
                <a:spcPct val="150000"/>
              </a:lnSpc>
              <a:buFont typeface="Wingdings" panose="05000000000000000000" pitchFamily="2" charset="2"/>
              <a:buChar char="Ø"/>
            </a:pPr>
            <a:r>
              <a:rPr lang="en-US" altLang="zh-CN" sz="2800" dirty="0">
                <a:latin typeface="NimbusRomNo9L-Regu"/>
              </a:rPr>
              <a:t>obtain the libraries, such as HALs, OS library, middleware, or networking stacks they want to emulate, and the toolchain typically used by that chip vendor to compile them</a:t>
            </a:r>
          </a:p>
          <a:p>
            <a:pPr lvl="1">
              <a:lnSpc>
                <a:spcPct val="150000"/>
              </a:lnSpc>
              <a:buFont typeface="Wingdings" panose="05000000000000000000" pitchFamily="2" charset="2"/>
              <a:buChar char="Ø"/>
            </a:pPr>
            <a:r>
              <a:rPr lang="en-US" altLang="zh-CN" sz="3200" dirty="0" err="1">
                <a:latin typeface="NimbusRomNo9L-Regu"/>
              </a:rPr>
              <a:t>LibMatch</a:t>
            </a:r>
            <a:endParaRPr lang="en-US" altLang="zh-CN" sz="3200" dirty="0">
              <a:latin typeface="NimbusRomNo9L-Regu"/>
            </a:endParaRPr>
          </a:p>
          <a:p>
            <a:pPr lvl="1">
              <a:lnSpc>
                <a:spcPct val="150000"/>
              </a:lnSpc>
              <a:buFont typeface="Wingdings" panose="05000000000000000000" pitchFamily="2" charset="2"/>
              <a:buChar char="Ø"/>
            </a:pPr>
            <a:r>
              <a:rPr lang="en-US" altLang="zh-CN" sz="3200" dirty="0">
                <a:latin typeface="NimbusRomNo9L-Regu"/>
              </a:rPr>
              <a:t>High-level emulation</a:t>
            </a:r>
          </a:p>
          <a:p>
            <a:pPr lvl="1">
              <a:lnSpc>
                <a:spcPct val="150000"/>
              </a:lnSpc>
              <a:buFont typeface="Wingdings" panose="05000000000000000000" pitchFamily="2" charset="2"/>
              <a:buChar char="Ø"/>
            </a:pPr>
            <a:r>
              <a:rPr lang="en-US" altLang="zh-CN" sz="3200" dirty="0">
                <a:latin typeface="NimbusRomNo9L-Regu"/>
              </a:rPr>
              <a:t>Fuzzing with </a:t>
            </a:r>
            <a:r>
              <a:rPr lang="en-US" altLang="zh-CN" sz="3200" dirty="0" err="1">
                <a:latin typeface="NimbusRomNo9L-Regu"/>
              </a:rPr>
              <a:t>HALucinator</a:t>
            </a:r>
            <a:endParaRPr lang="en-US" altLang="zh-CN" sz="3200" dirty="0">
              <a:latin typeface="NimbusRomNo9L-Regu"/>
            </a:endParaRPr>
          </a:p>
        </p:txBody>
      </p:sp>
    </p:spTree>
    <p:extLst>
      <p:ext uri="{BB962C8B-B14F-4D97-AF65-F5344CB8AC3E}">
        <p14:creationId xmlns:p14="http://schemas.microsoft.com/office/powerpoint/2010/main" val="134947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4DCFAC7-5C84-48CF-9DAB-32474BADD319}"/>
              </a:ext>
            </a:extLst>
          </p:cNvPr>
          <p:cNvSpPr/>
          <p:nvPr/>
        </p:nvSpPr>
        <p:spPr>
          <a:xfrm>
            <a:off x="0" y="0"/>
            <a:ext cx="12192000" cy="1273248"/>
          </a:xfrm>
          <a:prstGeom prst="rect">
            <a:avLst/>
          </a:prstGeom>
          <a:solidFill>
            <a:srgbClr val="66FF33"/>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Implementation--</a:t>
            </a:r>
            <a:r>
              <a:rPr lang="en-US" altLang="zh-CN" sz="4400" b="1" dirty="0">
                <a:latin typeface="NimbusRomNo9L-Regu"/>
              </a:rPr>
              <a:t> </a:t>
            </a:r>
            <a:r>
              <a:rPr lang="en-US" altLang="zh-CN" sz="4400" b="1" dirty="0">
                <a:solidFill>
                  <a:srgbClr val="FF0000"/>
                </a:solidFill>
                <a:latin typeface="NimbusRomNo9L-Regu"/>
              </a:rPr>
              <a:t>Step 1:</a:t>
            </a:r>
            <a:r>
              <a:rPr lang="en-US" altLang="zh-CN" sz="4400" b="1" dirty="0">
                <a:solidFill>
                  <a:srgbClr val="0070C0"/>
                </a:solidFill>
                <a:latin typeface="NimbusRomNo9L-Regu"/>
              </a:rPr>
              <a:t>Prerequisites</a:t>
            </a:r>
            <a:endParaRPr lang="zh-CN" altLang="en-US" sz="4400" dirty="0">
              <a:solidFill>
                <a:srgbClr val="0070C0"/>
              </a:solidFill>
              <a:latin typeface="可口可乐在乎体 楷体" panose="020B0A05030303020204" pitchFamily="34" charset="-122"/>
              <a:ea typeface="可口可乐在乎体 楷体" panose="020B0A05030303020204" pitchFamily="34" charset="-122"/>
            </a:endParaRPr>
          </a:p>
        </p:txBody>
      </p:sp>
      <p:sp>
        <p:nvSpPr>
          <p:cNvPr id="3" name="内容占位符 2">
            <a:extLst>
              <a:ext uri="{FF2B5EF4-FFF2-40B4-BE49-F238E27FC236}">
                <a16:creationId xmlns:a16="http://schemas.microsoft.com/office/drawing/2014/main" id="{A7614331-59FC-48CF-817F-B434FFEE92B9}"/>
              </a:ext>
            </a:extLst>
          </p:cNvPr>
          <p:cNvSpPr>
            <a:spLocks noGrp="1"/>
          </p:cNvSpPr>
          <p:nvPr>
            <p:ph idx="1"/>
          </p:nvPr>
        </p:nvSpPr>
        <p:spPr>
          <a:xfrm>
            <a:off x="838200" y="1739899"/>
            <a:ext cx="10515600" cy="4489452"/>
          </a:xfrm>
        </p:spPr>
        <p:txBody>
          <a:bodyPr>
            <a:normAutofit/>
          </a:bodyPr>
          <a:lstStyle/>
          <a:p>
            <a:r>
              <a:rPr lang="en-US" altLang="zh-CN" sz="3600" b="1" dirty="0">
                <a:latin typeface="NimbusRomNo9L-Regu"/>
              </a:rPr>
              <a:t>Prerequisites:</a:t>
            </a:r>
          </a:p>
          <a:p>
            <a:pPr lvl="1"/>
            <a:r>
              <a:rPr lang="en-US" altLang="zh-CN" sz="3200" b="0" i="0" u="none" strike="noStrike" baseline="0" dirty="0">
                <a:latin typeface="NimbusRomNo9L-Regu"/>
              </a:rPr>
              <a:t>obtain the complete </a:t>
            </a:r>
            <a:r>
              <a:rPr lang="en-US" altLang="zh-CN" sz="3200" b="0" i="0" u="none" strike="noStrike" baseline="0" dirty="0">
                <a:solidFill>
                  <a:srgbClr val="FFC000"/>
                </a:solidFill>
                <a:latin typeface="NimbusRomNo9L-Regu"/>
              </a:rPr>
              <a:t>firmware</a:t>
            </a:r>
            <a:r>
              <a:rPr lang="en-US" altLang="zh-CN" sz="3200" b="0" i="0" u="none" strike="noStrike" baseline="0" dirty="0">
                <a:latin typeface="NimbusRomNo9L-Regu"/>
              </a:rPr>
              <a:t> for the device</a:t>
            </a:r>
          </a:p>
          <a:p>
            <a:pPr lvl="1"/>
            <a:r>
              <a:rPr lang="en-US" altLang="zh-CN" sz="3200" dirty="0">
                <a:latin typeface="NimbusRomNo9L-Regu"/>
              </a:rPr>
              <a:t>obtain the libraries, such as </a:t>
            </a:r>
            <a:r>
              <a:rPr lang="en-US" altLang="zh-CN" sz="3200" dirty="0">
                <a:solidFill>
                  <a:srgbClr val="FFC000"/>
                </a:solidFill>
                <a:latin typeface="NimbusRomNo9L-Regu"/>
              </a:rPr>
              <a:t>HALs</a:t>
            </a:r>
            <a:r>
              <a:rPr lang="en-US" altLang="zh-CN" sz="3200" dirty="0">
                <a:latin typeface="NimbusRomNo9L-Regu"/>
              </a:rPr>
              <a:t>, OS library, middleware, or networking stacks they want to emulate, and the toolchain typically used by that chip vendor to compile them</a:t>
            </a:r>
          </a:p>
          <a:p>
            <a:pPr>
              <a:lnSpc>
                <a:spcPct val="100000"/>
              </a:lnSpc>
            </a:pPr>
            <a:r>
              <a:rPr lang="en-US" altLang="zh-CN" sz="3600" b="1" dirty="0">
                <a:latin typeface="NimbusRomNo9L-Regu"/>
              </a:rPr>
              <a:t>How to obtain?</a:t>
            </a:r>
          </a:p>
          <a:p>
            <a:pPr lvl="1">
              <a:lnSpc>
                <a:spcPct val="100000"/>
              </a:lnSpc>
            </a:pPr>
            <a:r>
              <a:rPr lang="en-US" altLang="zh-CN" sz="3200" b="1" dirty="0">
                <a:latin typeface="NimbusRomNo9L-Regu"/>
              </a:rPr>
              <a:t>Official websites , from device/Open source</a:t>
            </a:r>
          </a:p>
        </p:txBody>
      </p:sp>
    </p:spTree>
    <p:extLst>
      <p:ext uri="{BB962C8B-B14F-4D97-AF65-F5344CB8AC3E}">
        <p14:creationId xmlns:p14="http://schemas.microsoft.com/office/powerpoint/2010/main" val="3570415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DCC8C1C-3347-4182-AE61-39A6A8618CA3}"/>
              </a:ext>
            </a:extLst>
          </p:cNvPr>
          <p:cNvSpPr/>
          <p:nvPr/>
        </p:nvSpPr>
        <p:spPr>
          <a:xfrm>
            <a:off x="0" y="0"/>
            <a:ext cx="12192000" cy="1273248"/>
          </a:xfrm>
          <a:prstGeom prst="rect">
            <a:avLst/>
          </a:prstGeom>
          <a:solidFill>
            <a:srgbClr val="66FF33"/>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Implementation--</a:t>
            </a:r>
            <a:r>
              <a:rPr lang="en-US" altLang="zh-CN" sz="4400" b="1" dirty="0">
                <a:latin typeface="NimbusRomNo9L-Regu"/>
              </a:rPr>
              <a:t> </a:t>
            </a:r>
            <a:r>
              <a:rPr lang="en-US" altLang="zh-CN" sz="4400" b="1" dirty="0">
                <a:solidFill>
                  <a:srgbClr val="FF0000"/>
                </a:solidFill>
                <a:latin typeface="NimbusRomNo9L-Regu"/>
              </a:rPr>
              <a:t>Step 2: </a:t>
            </a:r>
            <a:r>
              <a:rPr lang="en-US" altLang="zh-CN" sz="4400" dirty="0" err="1">
                <a:solidFill>
                  <a:srgbClr val="0070C0"/>
                </a:solidFill>
                <a:latin typeface="可口可乐在乎体 楷体" panose="020B0A05030303020204" pitchFamily="34" charset="-122"/>
                <a:ea typeface="可口可乐在乎体 楷体" panose="020B0A05030303020204" pitchFamily="34" charset="-122"/>
              </a:rPr>
              <a:t>LibMatch</a:t>
            </a:r>
            <a:endParaRPr lang="zh-CN" altLang="en-US" sz="4400" dirty="0">
              <a:solidFill>
                <a:srgbClr val="0070C0"/>
              </a:solidFill>
              <a:latin typeface="可口可乐在乎体 楷体" panose="020B0A05030303020204" pitchFamily="34" charset="-122"/>
              <a:ea typeface="可口可乐在乎体 楷体" panose="020B0A05030303020204" pitchFamily="34" charset="-122"/>
            </a:endParaRPr>
          </a:p>
        </p:txBody>
      </p:sp>
      <p:sp>
        <p:nvSpPr>
          <p:cNvPr id="5" name="内容占位符 2">
            <a:extLst>
              <a:ext uri="{FF2B5EF4-FFF2-40B4-BE49-F238E27FC236}">
                <a16:creationId xmlns:a16="http://schemas.microsoft.com/office/drawing/2014/main" id="{355EF0DD-9CB2-48FD-B886-2D0BE30C099E}"/>
              </a:ext>
            </a:extLst>
          </p:cNvPr>
          <p:cNvSpPr>
            <a:spLocks noGrp="1"/>
          </p:cNvSpPr>
          <p:nvPr>
            <p:ph idx="1"/>
          </p:nvPr>
        </p:nvSpPr>
        <p:spPr>
          <a:xfrm>
            <a:off x="744494" y="1725110"/>
            <a:ext cx="10703011" cy="4707775"/>
          </a:xfrm>
        </p:spPr>
        <p:txBody>
          <a:bodyPr>
            <a:normAutofit/>
          </a:bodyPr>
          <a:lstStyle/>
          <a:p>
            <a:r>
              <a:rPr lang="en-US" altLang="zh-CN" sz="3600" dirty="0">
                <a:latin typeface="NimbusRomNo9L-Regu"/>
              </a:rPr>
              <a:t>This is the </a:t>
            </a:r>
            <a:r>
              <a:rPr lang="en-US" altLang="zh-CN" sz="3600" dirty="0">
                <a:solidFill>
                  <a:srgbClr val="FF0000"/>
                </a:solidFill>
                <a:latin typeface="NimbusRomNo9L-Regu"/>
              </a:rPr>
              <a:t>crucial</a:t>
            </a:r>
            <a:r>
              <a:rPr lang="en-US" altLang="zh-CN" sz="3600" dirty="0">
                <a:latin typeface="NimbusRomNo9L-Regu"/>
              </a:rPr>
              <a:t> Step in this Simulation system!!!</a:t>
            </a:r>
          </a:p>
          <a:p>
            <a:r>
              <a:rPr lang="en-US" altLang="zh-CN" sz="3600" dirty="0">
                <a:latin typeface="NimbusRomNo9L-Regu"/>
              </a:rPr>
              <a:t>How to understand?  --&gt; function substitution</a:t>
            </a:r>
          </a:p>
          <a:p>
            <a:r>
              <a:rPr lang="en-US" altLang="zh-CN" sz="3600" dirty="0">
                <a:latin typeface="NimbusRomNo9L-Regu"/>
              </a:rPr>
              <a:t>Match What?</a:t>
            </a:r>
          </a:p>
          <a:p>
            <a:pPr lvl="1"/>
            <a:r>
              <a:rPr lang="en-US" altLang="zh-CN" sz="3200" dirty="0">
                <a:latin typeface="NimbusRomNo9L-Regu"/>
              </a:rPr>
              <a:t>Binary to Library</a:t>
            </a:r>
          </a:p>
          <a:p>
            <a:r>
              <a:rPr lang="en-US" altLang="zh-CN" sz="3600" b="1" dirty="0">
                <a:solidFill>
                  <a:srgbClr val="00B0F0"/>
                </a:solidFill>
                <a:latin typeface="NimbusRomNo9L-Regu"/>
              </a:rPr>
              <a:t>Database of HAL functions</a:t>
            </a:r>
          </a:p>
          <a:p>
            <a:pPr lvl="1"/>
            <a:r>
              <a:rPr lang="en-US" altLang="zh-CN" sz="3200" dirty="0">
                <a:latin typeface="NimbusRomNo9L-Regu"/>
              </a:rPr>
              <a:t>extracting the control-flow graph of the unlinked binary object files of the libraries</a:t>
            </a:r>
          </a:p>
          <a:p>
            <a:pPr lvl="1"/>
            <a:r>
              <a:rPr lang="en-US" altLang="zh-CN" sz="3200" dirty="0">
                <a:latin typeface="NimbusRomNo9L-Regu"/>
              </a:rPr>
              <a:t>plus an Intermediate Representation (IR) of their code</a:t>
            </a:r>
            <a:endParaRPr lang="en-US" altLang="zh-CN" sz="3200" b="1" dirty="0">
              <a:solidFill>
                <a:srgbClr val="00B0F0"/>
              </a:solidFill>
              <a:latin typeface="NimbusRomNo9L-Regu"/>
            </a:endParaRPr>
          </a:p>
        </p:txBody>
      </p:sp>
    </p:spTree>
    <p:extLst>
      <p:ext uri="{BB962C8B-B14F-4D97-AF65-F5344CB8AC3E}">
        <p14:creationId xmlns:p14="http://schemas.microsoft.com/office/powerpoint/2010/main" val="249462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DCC8C1C-3347-4182-AE61-39A6A8618CA3}"/>
              </a:ext>
            </a:extLst>
          </p:cNvPr>
          <p:cNvSpPr/>
          <p:nvPr/>
        </p:nvSpPr>
        <p:spPr>
          <a:xfrm>
            <a:off x="0" y="0"/>
            <a:ext cx="12192000" cy="1273248"/>
          </a:xfrm>
          <a:prstGeom prst="rect">
            <a:avLst/>
          </a:prstGeom>
          <a:solidFill>
            <a:srgbClr val="66FF33"/>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Implementation--</a:t>
            </a:r>
            <a:r>
              <a:rPr lang="en-US" altLang="zh-CN" sz="4400" b="1" dirty="0">
                <a:latin typeface="NimbusRomNo9L-Regu"/>
              </a:rPr>
              <a:t> </a:t>
            </a:r>
            <a:r>
              <a:rPr lang="en-US" altLang="zh-CN" sz="4400" b="1" dirty="0">
                <a:solidFill>
                  <a:srgbClr val="FF0000"/>
                </a:solidFill>
                <a:latin typeface="NimbusRomNo9L-Regu"/>
              </a:rPr>
              <a:t>Step 2: </a:t>
            </a:r>
            <a:r>
              <a:rPr lang="en-US" altLang="zh-CN" sz="4400" dirty="0" err="1">
                <a:solidFill>
                  <a:srgbClr val="0070C0"/>
                </a:solidFill>
                <a:latin typeface="可口可乐在乎体 楷体" panose="020B0A05030303020204" pitchFamily="34" charset="-122"/>
                <a:ea typeface="可口可乐在乎体 楷体" panose="020B0A05030303020204" pitchFamily="34" charset="-122"/>
              </a:rPr>
              <a:t>LibMatch</a:t>
            </a:r>
            <a:endParaRPr lang="zh-CN" altLang="en-US" sz="4400" dirty="0">
              <a:solidFill>
                <a:srgbClr val="0070C0"/>
              </a:solidFill>
              <a:latin typeface="可口可乐在乎体 楷体" panose="020B0A05030303020204" pitchFamily="34" charset="-122"/>
              <a:ea typeface="可口可乐在乎体 楷体" panose="020B0A05030303020204" pitchFamily="34" charset="-122"/>
            </a:endParaRPr>
          </a:p>
        </p:txBody>
      </p:sp>
      <p:sp>
        <p:nvSpPr>
          <p:cNvPr id="5" name="内容占位符 2">
            <a:extLst>
              <a:ext uri="{FF2B5EF4-FFF2-40B4-BE49-F238E27FC236}">
                <a16:creationId xmlns:a16="http://schemas.microsoft.com/office/drawing/2014/main" id="{355EF0DD-9CB2-48FD-B886-2D0BE30C099E}"/>
              </a:ext>
            </a:extLst>
          </p:cNvPr>
          <p:cNvSpPr>
            <a:spLocks noGrp="1"/>
          </p:cNvSpPr>
          <p:nvPr>
            <p:ph idx="1"/>
          </p:nvPr>
        </p:nvSpPr>
        <p:spPr>
          <a:xfrm>
            <a:off x="97179" y="1273248"/>
            <a:ext cx="11997641" cy="5721711"/>
          </a:xfrm>
        </p:spPr>
        <p:txBody>
          <a:bodyPr>
            <a:normAutofit/>
          </a:bodyPr>
          <a:lstStyle/>
          <a:p>
            <a:r>
              <a:rPr lang="en-US" altLang="zh-CN" sz="4400" b="1" dirty="0">
                <a:solidFill>
                  <a:srgbClr val="FF0000"/>
                </a:solidFill>
                <a:latin typeface="NimbusRomNo9L-Regu"/>
              </a:rPr>
              <a:t>How?</a:t>
            </a:r>
          </a:p>
          <a:p>
            <a:pPr lvl="1"/>
            <a:r>
              <a:rPr lang="en-US" altLang="zh-CN" sz="3600" dirty="0">
                <a:latin typeface="NimbusRomNo9L-Regu"/>
              </a:rPr>
              <a:t>Statistical comparison: </a:t>
            </a:r>
            <a:r>
              <a:rPr lang="en-US" altLang="zh-CN" sz="3600" dirty="0">
                <a:solidFill>
                  <a:srgbClr val="0DB7ED"/>
                </a:solidFill>
                <a:latin typeface="NimbusRomNo9L-Regu"/>
              </a:rPr>
              <a:t>number of basic blocks</a:t>
            </a:r>
            <a:r>
              <a:rPr lang="en-US" altLang="zh-CN" sz="3600" dirty="0">
                <a:latin typeface="NimbusRomNo9L-Regu"/>
              </a:rPr>
              <a:t>, </a:t>
            </a:r>
            <a:r>
              <a:rPr lang="en-US" altLang="zh-CN" sz="3600" dirty="0">
                <a:solidFill>
                  <a:srgbClr val="0DB7ED"/>
                </a:solidFill>
                <a:latin typeface="NimbusRomNo9L-Regu"/>
              </a:rPr>
              <a:t>control flow graph</a:t>
            </a:r>
            <a:r>
              <a:rPr lang="en-US" altLang="zh-CN" sz="3600" dirty="0">
                <a:latin typeface="NimbusRomNo9L-Regu"/>
              </a:rPr>
              <a:t> (CFG) edges, and </a:t>
            </a:r>
            <a:r>
              <a:rPr lang="en-US" altLang="zh-CN" sz="3600" dirty="0">
                <a:solidFill>
                  <a:srgbClr val="0DB7ED"/>
                </a:solidFill>
                <a:latin typeface="NimbusRomNo9L-Regu"/>
              </a:rPr>
              <a:t>function calls</a:t>
            </a:r>
          </a:p>
          <a:p>
            <a:pPr lvl="1"/>
            <a:r>
              <a:rPr lang="en-US" altLang="zh-CN" sz="3600" dirty="0">
                <a:latin typeface="NimbusRomNo9L-Regu"/>
              </a:rPr>
              <a:t>Basic Block Comparison: compare the </a:t>
            </a:r>
            <a:r>
              <a:rPr lang="en-US" altLang="zh-CN" sz="3600" dirty="0">
                <a:solidFill>
                  <a:srgbClr val="0DB7ED"/>
                </a:solidFill>
                <a:latin typeface="NimbusRomNo9L-Regu"/>
              </a:rPr>
              <a:t>content </a:t>
            </a:r>
            <a:r>
              <a:rPr lang="en-US" altLang="zh-CN" sz="3600" dirty="0">
                <a:latin typeface="NimbusRomNo9L-Regu"/>
              </a:rPr>
              <a:t>of their basic blocks, in terms of an intermediate representation</a:t>
            </a:r>
          </a:p>
          <a:p>
            <a:pPr lvl="1"/>
            <a:r>
              <a:rPr lang="en-US" altLang="zh-CN" sz="3600" dirty="0">
                <a:latin typeface="NimbusRomNo9L-Regu"/>
              </a:rPr>
              <a:t>Contextual Matching--&gt;to resolve collisions</a:t>
            </a:r>
          </a:p>
          <a:p>
            <a:pPr lvl="2"/>
            <a:r>
              <a:rPr lang="en-US" altLang="zh-CN" sz="3200" dirty="0">
                <a:latin typeface="NimbusRomNo9L-Regu"/>
              </a:rPr>
              <a:t>Caller context :  </a:t>
            </a:r>
          </a:p>
          <a:p>
            <a:pPr lvl="2"/>
            <a:r>
              <a:rPr lang="en-US" altLang="zh-CN" sz="3200" dirty="0">
                <a:latin typeface="NimbusRomNo9L-Regu"/>
              </a:rPr>
              <a:t>Callee context</a:t>
            </a:r>
          </a:p>
          <a:p>
            <a:pPr lvl="2"/>
            <a:r>
              <a:rPr lang="en-US" altLang="zh-CN" sz="3200" dirty="0">
                <a:latin typeface="NimbusRomNo9L-Regu"/>
              </a:rPr>
              <a:t>Both of these processes occur recursively, as resolving conflicts in one function may lead to additional matches</a:t>
            </a:r>
          </a:p>
        </p:txBody>
      </p:sp>
    </p:spTree>
    <p:extLst>
      <p:ext uri="{BB962C8B-B14F-4D97-AF65-F5344CB8AC3E}">
        <p14:creationId xmlns:p14="http://schemas.microsoft.com/office/powerpoint/2010/main" val="9738334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8594B8B-6F9F-4777-AE20-E524196BF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37250" y="1597220"/>
            <a:ext cx="8170716" cy="4380646"/>
          </a:xfrm>
        </p:spPr>
      </p:pic>
      <p:sp>
        <p:nvSpPr>
          <p:cNvPr id="6" name="矩形 5">
            <a:extLst>
              <a:ext uri="{FF2B5EF4-FFF2-40B4-BE49-F238E27FC236}">
                <a16:creationId xmlns:a16="http://schemas.microsoft.com/office/drawing/2014/main" id="{F57E6320-E2B5-4F82-9A56-2FC49DBD0A46}"/>
              </a:ext>
            </a:extLst>
          </p:cNvPr>
          <p:cNvSpPr/>
          <p:nvPr/>
        </p:nvSpPr>
        <p:spPr>
          <a:xfrm>
            <a:off x="0" y="0"/>
            <a:ext cx="12192000" cy="1273248"/>
          </a:xfrm>
          <a:prstGeom prst="rect">
            <a:avLst/>
          </a:prstGeom>
          <a:solidFill>
            <a:srgbClr val="66FF33"/>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Implementation--</a:t>
            </a:r>
            <a:r>
              <a:rPr lang="en-US" altLang="zh-CN" sz="4400" b="1" dirty="0" err="1">
                <a:solidFill>
                  <a:srgbClr val="0070C0"/>
                </a:solidFill>
                <a:latin typeface="acumin-pro"/>
                <a:ea typeface="华文新魏" panose="02010800040101010101" pitchFamily="2" charset="-122"/>
              </a:rPr>
              <a:t>OverView</a:t>
            </a:r>
            <a:endParaRPr lang="en-US" altLang="zh-CN" sz="4400" b="1" dirty="0">
              <a:solidFill>
                <a:srgbClr val="0070C0"/>
              </a:solidFill>
              <a:latin typeface="acumin-pro"/>
              <a:ea typeface="华文新魏" panose="02010800040101010101" pitchFamily="2" charset="-122"/>
            </a:endParaRPr>
          </a:p>
        </p:txBody>
      </p:sp>
      <p:pic>
        <p:nvPicPr>
          <p:cNvPr id="12" name="图片 11">
            <a:extLst>
              <a:ext uri="{FF2B5EF4-FFF2-40B4-BE49-F238E27FC236}">
                <a16:creationId xmlns:a16="http://schemas.microsoft.com/office/drawing/2014/main" id="{50C0F0E9-5D29-45F9-BBD6-094CCF700888}"/>
              </a:ext>
            </a:extLst>
          </p:cNvPr>
          <p:cNvPicPr>
            <a:picLocks noChangeAspect="1"/>
          </p:cNvPicPr>
          <p:nvPr/>
        </p:nvPicPr>
        <p:blipFill rotWithShape="1">
          <a:blip r:embed="rId4"/>
          <a:srcRect t="3981"/>
          <a:stretch/>
        </p:blipFill>
        <p:spPr>
          <a:xfrm>
            <a:off x="849046" y="3976914"/>
            <a:ext cx="7110103" cy="1704110"/>
          </a:xfrm>
          <a:prstGeom prst="rect">
            <a:avLst/>
          </a:prstGeom>
          <a:ln>
            <a:solidFill>
              <a:srgbClr val="FFC000"/>
            </a:solidFill>
          </a:ln>
        </p:spPr>
      </p:pic>
      <p:pic>
        <p:nvPicPr>
          <p:cNvPr id="10" name="图片 9">
            <a:extLst>
              <a:ext uri="{FF2B5EF4-FFF2-40B4-BE49-F238E27FC236}">
                <a16:creationId xmlns:a16="http://schemas.microsoft.com/office/drawing/2014/main" id="{84A28840-E405-4D43-8489-7A7CAF0DF201}"/>
              </a:ext>
            </a:extLst>
          </p:cNvPr>
          <p:cNvPicPr>
            <a:picLocks noChangeAspect="1"/>
          </p:cNvPicPr>
          <p:nvPr/>
        </p:nvPicPr>
        <p:blipFill rotWithShape="1">
          <a:blip r:embed="rId5"/>
          <a:srcRect l="1961" t="6024"/>
          <a:stretch/>
        </p:blipFill>
        <p:spPr>
          <a:xfrm>
            <a:off x="1937250" y="3201501"/>
            <a:ext cx="6864217" cy="1322391"/>
          </a:xfrm>
          <a:prstGeom prst="rect">
            <a:avLst/>
          </a:prstGeom>
          <a:ln>
            <a:solidFill>
              <a:srgbClr val="FFC000"/>
            </a:solidFill>
          </a:ln>
        </p:spPr>
      </p:pic>
      <p:pic>
        <p:nvPicPr>
          <p:cNvPr id="8" name="图片 7">
            <a:extLst>
              <a:ext uri="{FF2B5EF4-FFF2-40B4-BE49-F238E27FC236}">
                <a16:creationId xmlns:a16="http://schemas.microsoft.com/office/drawing/2014/main" id="{6F76EDEF-0AED-48A4-ABDD-5071572F3789}"/>
              </a:ext>
            </a:extLst>
          </p:cNvPr>
          <p:cNvPicPr>
            <a:picLocks noChangeAspect="1"/>
          </p:cNvPicPr>
          <p:nvPr/>
        </p:nvPicPr>
        <p:blipFill>
          <a:blip r:embed="rId6"/>
          <a:stretch>
            <a:fillRect/>
          </a:stretch>
        </p:blipFill>
        <p:spPr>
          <a:xfrm>
            <a:off x="3702304" y="2159132"/>
            <a:ext cx="5715000" cy="2387058"/>
          </a:xfrm>
          <a:prstGeom prst="rect">
            <a:avLst/>
          </a:prstGeom>
          <a:ln>
            <a:solidFill>
              <a:srgbClr val="FFC000"/>
            </a:solidFill>
          </a:ln>
        </p:spPr>
      </p:pic>
    </p:spTree>
    <p:extLst>
      <p:ext uri="{BB962C8B-B14F-4D97-AF65-F5344CB8AC3E}">
        <p14:creationId xmlns:p14="http://schemas.microsoft.com/office/powerpoint/2010/main" val="175064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ez="http://schemas.microsoft.com/office/powerpoint/2016/sectionzoom">
        <mc:Choice Requires="psez">
          <p:graphicFrame>
            <p:nvGraphicFramePr>
              <p:cNvPr id="5" name="节缩放定位 4">
                <a:extLst>
                  <a:ext uri="{FF2B5EF4-FFF2-40B4-BE49-F238E27FC236}">
                    <a16:creationId xmlns:a16="http://schemas.microsoft.com/office/drawing/2014/main" id="{790DFFD2-B6E7-4648-A958-4C1AA5C295F8}"/>
                  </a:ext>
                </a:extLst>
              </p:cNvPr>
              <p:cNvGraphicFramePr>
                <a:graphicFrameLocks noChangeAspect="1"/>
              </p:cNvGraphicFramePr>
              <p:nvPr>
                <p:extLst>
                  <p:ext uri="{D42A27DB-BD31-4B8C-83A1-F6EECF244321}">
                    <p14:modId xmlns:p14="http://schemas.microsoft.com/office/powerpoint/2010/main" val="3046303699"/>
                  </p:ext>
                </p:extLst>
              </p:nvPr>
            </p:nvGraphicFramePr>
            <p:xfrm>
              <a:off x="1422400" y="1725348"/>
              <a:ext cx="3048000" cy="1714500"/>
            </p:xfrm>
            <a:graphic>
              <a:graphicData uri="http://schemas.microsoft.com/office/powerpoint/2016/sectionzoom">
                <psez:sectionZm>
                  <psez:sectionZmObj sectionId="{2FEA8AEF-D7E3-49E2-9225-D86EF817C988}">
                    <psez:zmPr id="{B75D29D2-5FA3-47EF-8A89-5028ED3022AA}"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28575">
                          <a:solidFill>
                            <a:schemeClr val="tx1"/>
                          </a:solidFill>
                        </a:ln>
                      </p166:spPr>
                    </psez:zmPr>
                  </psez:sectionZmObj>
                </psez:sectionZm>
              </a:graphicData>
            </a:graphic>
          </p:graphicFrame>
        </mc:Choice>
        <mc:Fallback xmlns="">
          <p:pic>
            <p:nvPicPr>
              <p:cNvPr id="5" name="节缩放定位 4">
                <a:hlinkClick r:id="rId3" action="ppaction://hlinksldjump"/>
                <a:extLst>
                  <a:ext uri="{FF2B5EF4-FFF2-40B4-BE49-F238E27FC236}">
                    <a16:creationId xmlns:a16="http://schemas.microsoft.com/office/drawing/2014/main" id="{790DFFD2-B6E7-4648-A958-4C1AA5C295F8}"/>
                  </a:ext>
                </a:extLst>
              </p:cNvPr>
              <p:cNvPicPr>
                <a:picLocks noGrp="1" noRot="1" noChangeAspect="1" noMove="1" noResize="1" noEditPoints="1" noAdjustHandles="1" noChangeArrowheads="1" noChangeShapeType="1"/>
              </p:cNvPicPr>
              <p:nvPr/>
            </p:nvPicPr>
            <p:blipFill>
              <a:blip r:embed="rId4"/>
              <a:stretch>
                <a:fillRect/>
              </a:stretch>
            </p:blipFill>
            <p:spPr>
              <a:xfrm>
                <a:off x="1422400" y="1725348"/>
                <a:ext cx="3048000" cy="1714500"/>
              </a:xfrm>
              <a:prstGeom prst="rect">
                <a:avLst/>
              </a:prstGeom>
              <a:ln w="28575">
                <a:solidFill>
                  <a:schemeClr val="tx1"/>
                </a:solidFill>
              </a:ln>
            </p:spPr>
          </p:pic>
        </mc:Fallback>
      </mc:AlternateContent>
      <mc:AlternateContent xmlns:mc="http://schemas.openxmlformats.org/markup-compatibility/2006" xmlns:psez="http://schemas.microsoft.com/office/powerpoint/2016/sectionzoom">
        <mc:Choice Requires="psez">
          <p:graphicFrame>
            <p:nvGraphicFramePr>
              <p:cNvPr id="7" name="节缩放定位 6">
                <a:extLst>
                  <a:ext uri="{FF2B5EF4-FFF2-40B4-BE49-F238E27FC236}">
                    <a16:creationId xmlns:a16="http://schemas.microsoft.com/office/drawing/2014/main" id="{A6A35309-E9AC-4406-9139-5432A04C2959}"/>
                  </a:ext>
                </a:extLst>
              </p:cNvPr>
              <p:cNvGraphicFramePr>
                <a:graphicFrameLocks noChangeAspect="1"/>
              </p:cNvGraphicFramePr>
              <p:nvPr>
                <p:extLst>
                  <p:ext uri="{D42A27DB-BD31-4B8C-83A1-F6EECF244321}">
                    <p14:modId xmlns:p14="http://schemas.microsoft.com/office/powerpoint/2010/main" val="2803740610"/>
                  </p:ext>
                </p:extLst>
              </p:nvPr>
            </p:nvGraphicFramePr>
            <p:xfrm>
              <a:off x="4572000" y="1714500"/>
              <a:ext cx="3048000" cy="1714500"/>
            </p:xfrm>
            <a:graphic>
              <a:graphicData uri="http://schemas.microsoft.com/office/powerpoint/2016/sectionzoom">
                <psez:sectionZm>
                  <psez:sectionZmObj sectionId="{7341142F-7D71-4E4C-9882-F056B824F27F}">
                    <psez:zmPr id="{EF89DBA3-C9A0-4D54-ABD8-894888F1BE0F}"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28575">
                          <a:solidFill>
                            <a:schemeClr val="tx1"/>
                          </a:solidFill>
                        </a:ln>
                      </p166:spPr>
                    </psez:zmPr>
                  </psez:sectionZmObj>
                </psez:sectionZm>
              </a:graphicData>
            </a:graphic>
          </p:graphicFrame>
        </mc:Choice>
        <mc:Fallback xmlns="">
          <p:pic>
            <p:nvPicPr>
              <p:cNvPr id="7" name="节缩放定位 6">
                <a:hlinkClick r:id="rId6" action="ppaction://hlinksldjump"/>
                <a:extLst>
                  <a:ext uri="{FF2B5EF4-FFF2-40B4-BE49-F238E27FC236}">
                    <a16:creationId xmlns:a16="http://schemas.microsoft.com/office/drawing/2014/main" id="{A6A35309-E9AC-4406-9139-5432A04C2959}"/>
                  </a:ext>
                </a:extLst>
              </p:cNvPr>
              <p:cNvPicPr>
                <a:picLocks noGrp="1" noRot="1" noChangeAspect="1" noMove="1" noResize="1" noEditPoints="1" noAdjustHandles="1" noChangeArrowheads="1" noChangeShapeType="1"/>
              </p:cNvPicPr>
              <p:nvPr/>
            </p:nvPicPr>
            <p:blipFill>
              <a:blip r:embed="rId7"/>
              <a:stretch>
                <a:fillRect/>
              </a:stretch>
            </p:blipFill>
            <p:spPr>
              <a:xfrm>
                <a:off x="4572000" y="1714500"/>
                <a:ext cx="3048000" cy="1714500"/>
              </a:xfrm>
              <a:prstGeom prst="rect">
                <a:avLst/>
              </a:prstGeom>
              <a:ln w="28575">
                <a:solidFill>
                  <a:schemeClr val="tx1"/>
                </a:solidFill>
              </a:ln>
            </p:spPr>
          </p:pic>
        </mc:Fallback>
      </mc:AlternateContent>
      <mc:AlternateContent xmlns:mc="http://schemas.openxmlformats.org/markup-compatibility/2006" xmlns:psez="http://schemas.microsoft.com/office/powerpoint/2016/sectionzoom">
        <mc:Choice Requires="psez">
          <p:graphicFrame>
            <p:nvGraphicFramePr>
              <p:cNvPr id="9" name="节缩放定位 8">
                <a:extLst>
                  <a:ext uri="{FF2B5EF4-FFF2-40B4-BE49-F238E27FC236}">
                    <a16:creationId xmlns:a16="http://schemas.microsoft.com/office/drawing/2014/main" id="{ED032B1E-6A33-4455-9C0A-4F1AE71F4D4F}"/>
                  </a:ext>
                </a:extLst>
              </p:cNvPr>
              <p:cNvGraphicFramePr>
                <a:graphicFrameLocks noChangeAspect="1"/>
              </p:cNvGraphicFramePr>
              <p:nvPr>
                <p:extLst>
                  <p:ext uri="{D42A27DB-BD31-4B8C-83A1-F6EECF244321}">
                    <p14:modId xmlns:p14="http://schemas.microsoft.com/office/powerpoint/2010/main" val="3657624786"/>
                  </p:ext>
                </p:extLst>
              </p:nvPr>
            </p:nvGraphicFramePr>
            <p:xfrm>
              <a:off x="7721600" y="1714500"/>
              <a:ext cx="3048000" cy="1714500"/>
            </p:xfrm>
            <a:graphic>
              <a:graphicData uri="http://schemas.microsoft.com/office/powerpoint/2016/sectionzoom">
                <psez:sectionZm>
                  <psez:sectionZmObj sectionId="{7E01BAF5-8FF6-4B29-B156-42000B2D92DC}">
                    <psez:zmPr id="{C4B9F56E-2AA9-45F5-B02C-D8D3867FD7B1}"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28575">
                          <a:solidFill>
                            <a:schemeClr val="tx1"/>
                          </a:solidFill>
                        </a:ln>
                      </p166:spPr>
                    </psez:zmPr>
                  </psez:sectionZmObj>
                </psez:sectionZm>
              </a:graphicData>
            </a:graphic>
          </p:graphicFrame>
        </mc:Choice>
        <mc:Fallback xmlns="">
          <p:pic>
            <p:nvPicPr>
              <p:cNvPr id="9" name="节缩放定位 8">
                <a:hlinkClick r:id="rId9" action="ppaction://hlinksldjump"/>
                <a:extLst>
                  <a:ext uri="{FF2B5EF4-FFF2-40B4-BE49-F238E27FC236}">
                    <a16:creationId xmlns:a16="http://schemas.microsoft.com/office/drawing/2014/main" id="{ED032B1E-6A33-4455-9C0A-4F1AE71F4D4F}"/>
                  </a:ext>
                </a:extLst>
              </p:cNvPr>
              <p:cNvPicPr>
                <a:picLocks noGrp="1" noRot="1" noChangeAspect="1" noMove="1" noResize="1" noEditPoints="1" noAdjustHandles="1" noChangeArrowheads="1" noChangeShapeType="1"/>
              </p:cNvPicPr>
              <p:nvPr/>
            </p:nvPicPr>
            <p:blipFill>
              <a:blip r:embed="rId10"/>
              <a:stretch>
                <a:fillRect/>
              </a:stretch>
            </p:blipFill>
            <p:spPr>
              <a:xfrm>
                <a:off x="7721600" y="1714500"/>
                <a:ext cx="3048000" cy="1714500"/>
              </a:xfrm>
              <a:prstGeom prst="rect">
                <a:avLst/>
              </a:prstGeom>
              <a:ln w="28575">
                <a:solidFill>
                  <a:schemeClr val="tx1"/>
                </a:solidFill>
              </a:ln>
            </p:spPr>
          </p:pic>
        </mc:Fallback>
      </mc:AlternateContent>
      <mc:AlternateContent xmlns:mc="http://schemas.openxmlformats.org/markup-compatibility/2006" xmlns:psez="http://schemas.microsoft.com/office/powerpoint/2016/sectionzoom">
        <mc:Choice Requires="psez">
          <p:graphicFrame>
            <p:nvGraphicFramePr>
              <p:cNvPr id="11" name="节缩放定位 10">
                <a:extLst>
                  <a:ext uri="{FF2B5EF4-FFF2-40B4-BE49-F238E27FC236}">
                    <a16:creationId xmlns:a16="http://schemas.microsoft.com/office/drawing/2014/main" id="{EF42E5FF-14FF-4EB7-8696-A87C63D04948}"/>
                  </a:ext>
                </a:extLst>
              </p:cNvPr>
              <p:cNvGraphicFramePr>
                <a:graphicFrameLocks noChangeAspect="1"/>
              </p:cNvGraphicFramePr>
              <p:nvPr>
                <p:extLst>
                  <p:ext uri="{D42A27DB-BD31-4B8C-83A1-F6EECF244321}">
                    <p14:modId xmlns:p14="http://schemas.microsoft.com/office/powerpoint/2010/main" val="2983599420"/>
                  </p:ext>
                </p:extLst>
              </p:nvPr>
            </p:nvGraphicFramePr>
            <p:xfrm>
              <a:off x="1422400" y="4286250"/>
              <a:ext cx="3048000" cy="1714500"/>
            </p:xfrm>
            <a:graphic>
              <a:graphicData uri="http://schemas.microsoft.com/office/powerpoint/2016/sectionzoom">
                <psez:sectionZm>
                  <psez:sectionZmObj sectionId="{737FD79D-0FB5-4FEA-848C-63D2B8C8AF2F}">
                    <psez:zmPr id="{511BDE7F-07C4-4623-B9A4-9F024E9A46AE}" transitionDur="1000">
                      <p166:blipFill xmlns:p166="http://schemas.microsoft.com/office/powerpoint/2016/6/main">
                        <a:blip r:embed="rId11"/>
                        <a:stretch>
                          <a:fillRect/>
                        </a:stretch>
                      </p166:blipFill>
                      <p166:spPr xmlns:p166="http://schemas.microsoft.com/office/powerpoint/2016/6/main">
                        <a:xfrm>
                          <a:off x="0" y="0"/>
                          <a:ext cx="3048000" cy="1714500"/>
                        </a:xfrm>
                        <a:prstGeom prst="rect">
                          <a:avLst/>
                        </a:prstGeom>
                        <a:ln w="28575">
                          <a:solidFill>
                            <a:schemeClr val="tx1"/>
                          </a:solidFill>
                        </a:ln>
                      </p166:spPr>
                    </psez:zmPr>
                  </psez:sectionZmObj>
                </psez:sectionZm>
              </a:graphicData>
            </a:graphic>
          </p:graphicFrame>
        </mc:Choice>
        <mc:Fallback xmlns="">
          <p:pic>
            <p:nvPicPr>
              <p:cNvPr id="11" name="节缩放定位 10">
                <a:hlinkClick r:id="rId12" action="ppaction://hlinksldjump"/>
                <a:extLst>
                  <a:ext uri="{FF2B5EF4-FFF2-40B4-BE49-F238E27FC236}">
                    <a16:creationId xmlns:a16="http://schemas.microsoft.com/office/drawing/2014/main" id="{EF42E5FF-14FF-4EB7-8696-A87C63D04948}"/>
                  </a:ext>
                </a:extLst>
              </p:cNvPr>
              <p:cNvPicPr>
                <a:picLocks noGrp="1" noRot="1" noChangeAspect="1" noMove="1" noResize="1" noEditPoints="1" noAdjustHandles="1" noChangeArrowheads="1" noChangeShapeType="1"/>
              </p:cNvPicPr>
              <p:nvPr/>
            </p:nvPicPr>
            <p:blipFill>
              <a:blip r:embed="rId13"/>
              <a:stretch>
                <a:fillRect/>
              </a:stretch>
            </p:blipFill>
            <p:spPr>
              <a:xfrm>
                <a:off x="1422400" y="4286250"/>
                <a:ext cx="3048000" cy="1714500"/>
              </a:xfrm>
              <a:prstGeom prst="rect">
                <a:avLst/>
              </a:prstGeom>
              <a:ln w="28575">
                <a:solidFill>
                  <a:schemeClr val="tx1"/>
                </a:solidFill>
              </a:ln>
            </p:spPr>
          </p:pic>
        </mc:Fallback>
      </mc:AlternateContent>
      <mc:AlternateContent xmlns:mc="http://schemas.openxmlformats.org/markup-compatibility/2006" xmlns:psez="http://schemas.microsoft.com/office/powerpoint/2016/sectionzoom">
        <mc:Choice Requires="psez">
          <p:graphicFrame>
            <p:nvGraphicFramePr>
              <p:cNvPr id="13" name="节缩放定位 12">
                <a:extLst>
                  <a:ext uri="{FF2B5EF4-FFF2-40B4-BE49-F238E27FC236}">
                    <a16:creationId xmlns:a16="http://schemas.microsoft.com/office/drawing/2014/main" id="{7D71ABEC-DFAD-4357-8E2A-252934ECF56B}"/>
                  </a:ext>
                </a:extLst>
              </p:cNvPr>
              <p:cNvGraphicFramePr>
                <a:graphicFrameLocks noChangeAspect="1"/>
              </p:cNvGraphicFramePr>
              <p:nvPr>
                <p:extLst>
                  <p:ext uri="{D42A27DB-BD31-4B8C-83A1-F6EECF244321}">
                    <p14:modId xmlns:p14="http://schemas.microsoft.com/office/powerpoint/2010/main" val="1034097339"/>
                  </p:ext>
                </p:extLst>
              </p:nvPr>
            </p:nvGraphicFramePr>
            <p:xfrm>
              <a:off x="4572000" y="4286250"/>
              <a:ext cx="3048000" cy="1714500"/>
            </p:xfrm>
            <a:graphic>
              <a:graphicData uri="http://schemas.microsoft.com/office/powerpoint/2016/sectionzoom">
                <psez:sectionZm>
                  <psez:sectionZmObj sectionId="{784B7CAC-2351-4446-8032-A52F69F82AF4}">
                    <psez:zmPr id="{8A51DCE2-6EF0-4F74-BCE8-7E8A471D195B}"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28575">
                          <a:solidFill>
                            <a:schemeClr val="tx1"/>
                          </a:solidFill>
                        </a:ln>
                      </p166:spPr>
                    </psez:zmPr>
                  </psez:sectionZmObj>
                </psez:sectionZm>
              </a:graphicData>
            </a:graphic>
          </p:graphicFrame>
        </mc:Choice>
        <mc:Fallback xmlns="">
          <p:pic>
            <p:nvPicPr>
              <p:cNvPr id="13" name="节缩放定位 12">
                <a:hlinkClick r:id="rId15" action="ppaction://hlinksldjump"/>
                <a:extLst>
                  <a:ext uri="{FF2B5EF4-FFF2-40B4-BE49-F238E27FC236}">
                    <a16:creationId xmlns:a16="http://schemas.microsoft.com/office/drawing/2014/main" id="{7D71ABEC-DFAD-4357-8E2A-252934ECF56B}"/>
                  </a:ext>
                </a:extLst>
              </p:cNvPr>
              <p:cNvPicPr>
                <a:picLocks noGrp="1" noRot="1" noChangeAspect="1" noMove="1" noResize="1" noEditPoints="1" noAdjustHandles="1" noChangeArrowheads="1" noChangeShapeType="1"/>
              </p:cNvPicPr>
              <p:nvPr/>
            </p:nvPicPr>
            <p:blipFill>
              <a:blip r:embed="rId16"/>
              <a:stretch>
                <a:fillRect/>
              </a:stretch>
            </p:blipFill>
            <p:spPr>
              <a:xfrm>
                <a:off x="4572000" y="4286250"/>
                <a:ext cx="3048000" cy="1714500"/>
              </a:xfrm>
              <a:prstGeom prst="rect">
                <a:avLst/>
              </a:prstGeom>
              <a:ln w="28575">
                <a:solidFill>
                  <a:schemeClr val="tx1"/>
                </a:solidFill>
              </a:ln>
            </p:spPr>
          </p:pic>
        </mc:Fallback>
      </mc:AlternateContent>
      <mc:AlternateContent xmlns:mc="http://schemas.openxmlformats.org/markup-compatibility/2006" xmlns:psez="http://schemas.microsoft.com/office/powerpoint/2016/sectionzoom">
        <mc:Choice Requires="psez">
          <p:graphicFrame>
            <p:nvGraphicFramePr>
              <p:cNvPr id="15" name="节缩放定位 14">
                <a:extLst>
                  <a:ext uri="{FF2B5EF4-FFF2-40B4-BE49-F238E27FC236}">
                    <a16:creationId xmlns:a16="http://schemas.microsoft.com/office/drawing/2014/main" id="{3E0355A6-DD13-4DF1-A62F-1AA3BF096587}"/>
                  </a:ext>
                </a:extLst>
              </p:cNvPr>
              <p:cNvGraphicFramePr>
                <a:graphicFrameLocks noChangeAspect="1"/>
              </p:cNvGraphicFramePr>
              <p:nvPr>
                <p:extLst>
                  <p:ext uri="{D42A27DB-BD31-4B8C-83A1-F6EECF244321}">
                    <p14:modId xmlns:p14="http://schemas.microsoft.com/office/powerpoint/2010/main" val="1484549603"/>
                  </p:ext>
                </p:extLst>
              </p:nvPr>
            </p:nvGraphicFramePr>
            <p:xfrm>
              <a:off x="7721600" y="4286250"/>
              <a:ext cx="3048000" cy="1714500"/>
            </p:xfrm>
            <a:graphic>
              <a:graphicData uri="http://schemas.microsoft.com/office/powerpoint/2016/sectionzoom">
                <psez:sectionZm>
                  <psez:sectionZmObj sectionId="{949B23EC-3C33-47B4-8BF3-91A4CB162D01}">
                    <psez:zmPr id="{2F4C7FB7-03D5-4077-ACE1-790110A460F7}" transitionDur="1000">
                      <p166:blipFill xmlns:p166="http://schemas.microsoft.com/office/powerpoint/2016/6/main">
                        <a:blip r:embed="rId17"/>
                        <a:stretch>
                          <a:fillRect/>
                        </a:stretch>
                      </p166:blipFill>
                      <p166:spPr xmlns:p166="http://schemas.microsoft.com/office/powerpoint/2016/6/main">
                        <a:xfrm>
                          <a:off x="0" y="0"/>
                          <a:ext cx="3048000" cy="1714500"/>
                        </a:xfrm>
                        <a:prstGeom prst="rect">
                          <a:avLst/>
                        </a:prstGeom>
                        <a:ln w="28575">
                          <a:solidFill>
                            <a:schemeClr val="tx1"/>
                          </a:solidFill>
                        </a:ln>
                      </p166:spPr>
                    </psez:zmPr>
                  </psez:sectionZmObj>
                </psez:sectionZm>
              </a:graphicData>
            </a:graphic>
          </p:graphicFrame>
        </mc:Choice>
        <mc:Fallback xmlns="">
          <p:pic>
            <p:nvPicPr>
              <p:cNvPr id="15" name="节缩放定位 14">
                <a:hlinkClick r:id="rId18" action="ppaction://hlinksldjump"/>
                <a:extLst>
                  <a:ext uri="{FF2B5EF4-FFF2-40B4-BE49-F238E27FC236}">
                    <a16:creationId xmlns:a16="http://schemas.microsoft.com/office/drawing/2014/main" id="{3E0355A6-DD13-4DF1-A62F-1AA3BF096587}"/>
                  </a:ext>
                </a:extLst>
              </p:cNvPr>
              <p:cNvPicPr>
                <a:picLocks noGrp="1" noRot="1" noChangeAspect="1" noMove="1" noResize="1" noEditPoints="1" noAdjustHandles="1" noChangeArrowheads="1" noChangeShapeType="1"/>
              </p:cNvPicPr>
              <p:nvPr/>
            </p:nvPicPr>
            <p:blipFill>
              <a:blip r:embed="rId19"/>
              <a:stretch>
                <a:fillRect/>
              </a:stretch>
            </p:blipFill>
            <p:spPr>
              <a:xfrm>
                <a:off x="7721600" y="4286250"/>
                <a:ext cx="3048000" cy="1714500"/>
              </a:xfrm>
              <a:prstGeom prst="rect">
                <a:avLst/>
              </a:prstGeom>
              <a:ln w="28575">
                <a:solidFill>
                  <a:schemeClr val="tx1"/>
                </a:solidFill>
              </a:ln>
            </p:spPr>
          </p:pic>
        </mc:Fallback>
      </mc:AlternateContent>
      <p:sp>
        <p:nvSpPr>
          <p:cNvPr id="12" name="矩形 11">
            <a:extLst>
              <a:ext uri="{FF2B5EF4-FFF2-40B4-BE49-F238E27FC236}">
                <a16:creationId xmlns:a16="http://schemas.microsoft.com/office/drawing/2014/main" id="{9D3BF633-6CDF-4469-83AB-54FE21D647FF}"/>
              </a:ext>
            </a:extLst>
          </p:cNvPr>
          <p:cNvSpPr/>
          <p:nvPr/>
        </p:nvSpPr>
        <p:spPr>
          <a:xfrm>
            <a:off x="0" y="0"/>
            <a:ext cx="12192000" cy="1273248"/>
          </a:xfrm>
          <a:prstGeom prst="rect">
            <a:avLst/>
          </a:prstGeom>
          <a:solidFill>
            <a:srgbClr val="FFFF66"/>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8AA878C3-4DEF-44B7-AC68-9B7CE878ACC2}"/>
              </a:ext>
            </a:extLst>
          </p:cNvPr>
          <p:cNvSpPr txBox="1"/>
          <p:nvPr/>
        </p:nvSpPr>
        <p:spPr>
          <a:xfrm>
            <a:off x="1724660" y="3452040"/>
            <a:ext cx="2445434" cy="461665"/>
          </a:xfrm>
          <a:prstGeom prst="rect">
            <a:avLst/>
          </a:prstGeom>
          <a:noFill/>
          <a:ln w="19050">
            <a:solidFill>
              <a:schemeClr val="tx1"/>
            </a:solidFill>
          </a:ln>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 Author Team</a:t>
            </a:r>
            <a:endParaRPr lang="zh-CN" altLang="en-US" sz="2400" dirty="0">
              <a:latin typeface="Calibri" panose="020F0502020204030204" pitchFamily="34" charset="0"/>
              <a:cs typeface="Calibri" panose="020F0502020204030204" pitchFamily="34" charset="0"/>
            </a:endParaRPr>
          </a:p>
        </p:txBody>
      </p:sp>
      <p:sp>
        <p:nvSpPr>
          <p:cNvPr id="14" name="文本框 13">
            <a:extLst>
              <a:ext uri="{FF2B5EF4-FFF2-40B4-BE49-F238E27FC236}">
                <a16:creationId xmlns:a16="http://schemas.microsoft.com/office/drawing/2014/main" id="{E50DB15E-4CA5-40C5-A420-39D091CD86AF}"/>
              </a:ext>
            </a:extLst>
          </p:cNvPr>
          <p:cNvSpPr txBox="1"/>
          <p:nvPr/>
        </p:nvSpPr>
        <p:spPr>
          <a:xfrm>
            <a:off x="4874260" y="3439848"/>
            <a:ext cx="2445434" cy="461665"/>
          </a:xfrm>
          <a:prstGeom prst="rect">
            <a:avLst/>
          </a:prstGeom>
          <a:noFill/>
          <a:ln w="19050">
            <a:solidFill>
              <a:schemeClr val="tx1"/>
            </a:solidFill>
          </a:ln>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 Motivation</a:t>
            </a:r>
            <a:endParaRPr lang="zh-CN" altLang="en-US" sz="2400" dirty="0">
              <a:latin typeface="Calibri" panose="020F0502020204030204" pitchFamily="34" charset="0"/>
              <a:cs typeface="Calibri" panose="020F0502020204030204" pitchFamily="34" charset="0"/>
            </a:endParaRPr>
          </a:p>
        </p:txBody>
      </p:sp>
      <p:sp>
        <p:nvSpPr>
          <p:cNvPr id="16" name="文本框 15">
            <a:extLst>
              <a:ext uri="{FF2B5EF4-FFF2-40B4-BE49-F238E27FC236}">
                <a16:creationId xmlns:a16="http://schemas.microsoft.com/office/drawing/2014/main" id="{32B0881C-CC1D-453D-8031-DD24809967FE}"/>
              </a:ext>
            </a:extLst>
          </p:cNvPr>
          <p:cNvSpPr txBox="1"/>
          <p:nvPr/>
        </p:nvSpPr>
        <p:spPr>
          <a:xfrm>
            <a:off x="8021906" y="3439848"/>
            <a:ext cx="2445434" cy="461665"/>
          </a:xfrm>
          <a:prstGeom prst="rect">
            <a:avLst/>
          </a:prstGeom>
          <a:noFill/>
          <a:ln w="19050">
            <a:solidFill>
              <a:schemeClr val="tx1"/>
            </a:solidFill>
          </a:ln>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 Key Idea</a:t>
            </a:r>
            <a:endParaRPr lang="zh-CN" altLang="en-US" sz="2400" dirty="0">
              <a:latin typeface="Calibri" panose="020F0502020204030204" pitchFamily="34" charset="0"/>
              <a:cs typeface="Calibri" panose="020F0502020204030204" pitchFamily="34" charset="0"/>
            </a:endParaRPr>
          </a:p>
        </p:txBody>
      </p:sp>
      <p:sp>
        <p:nvSpPr>
          <p:cNvPr id="17" name="文本框 16">
            <a:extLst>
              <a:ext uri="{FF2B5EF4-FFF2-40B4-BE49-F238E27FC236}">
                <a16:creationId xmlns:a16="http://schemas.microsoft.com/office/drawing/2014/main" id="{D01E75D2-A4A4-4E45-B065-37B521C76ED8}"/>
              </a:ext>
            </a:extLst>
          </p:cNvPr>
          <p:cNvSpPr txBox="1"/>
          <p:nvPr/>
        </p:nvSpPr>
        <p:spPr>
          <a:xfrm>
            <a:off x="1724660" y="6011233"/>
            <a:ext cx="2445434" cy="461665"/>
          </a:xfrm>
          <a:prstGeom prst="rect">
            <a:avLst/>
          </a:prstGeom>
          <a:noFill/>
          <a:ln w="19050">
            <a:solidFill>
              <a:schemeClr val="tx1"/>
            </a:solidFill>
          </a:ln>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 Implementation</a:t>
            </a:r>
            <a:endParaRPr lang="zh-CN" altLang="en-US" sz="2400" dirty="0">
              <a:latin typeface="Calibri" panose="020F0502020204030204" pitchFamily="34" charset="0"/>
              <a:cs typeface="Calibri" panose="020F0502020204030204" pitchFamily="34" charset="0"/>
            </a:endParaRPr>
          </a:p>
        </p:txBody>
      </p:sp>
      <p:sp>
        <p:nvSpPr>
          <p:cNvPr id="18" name="文本框 17">
            <a:extLst>
              <a:ext uri="{FF2B5EF4-FFF2-40B4-BE49-F238E27FC236}">
                <a16:creationId xmlns:a16="http://schemas.microsoft.com/office/drawing/2014/main" id="{791551F1-4871-4BB1-B056-9CE9E67B50C4}"/>
              </a:ext>
            </a:extLst>
          </p:cNvPr>
          <p:cNvSpPr txBox="1"/>
          <p:nvPr/>
        </p:nvSpPr>
        <p:spPr>
          <a:xfrm>
            <a:off x="4874260" y="6011233"/>
            <a:ext cx="2445434" cy="461665"/>
          </a:xfrm>
          <a:prstGeom prst="rect">
            <a:avLst/>
          </a:prstGeom>
          <a:noFill/>
          <a:ln w="19050">
            <a:solidFill>
              <a:schemeClr val="tx1"/>
            </a:solidFill>
          </a:ln>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  Evaluation</a:t>
            </a:r>
            <a:endParaRPr lang="zh-CN" altLang="en-US" sz="2400" dirty="0">
              <a:latin typeface="Calibri" panose="020F0502020204030204" pitchFamily="34" charset="0"/>
              <a:cs typeface="Calibri" panose="020F0502020204030204" pitchFamily="34" charset="0"/>
            </a:endParaRPr>
          </a:p>
        </p:txBody>
      </p:sp>
      <p:sp>
        <p:nvSpPr>
          <p:cNvPr id="19" name="文本框 18">
            <a:extLst>
              <a:ext uri="{FF2B5EF4-FFF2-40B4-BE49-F238E27FC236}">
                <a16:creationId xmlns:a16="http://schemas.microsoft.com/office/drawing/2014/main" id="{59727501-46FB-4263-92C5-EE11CDB0A317}"/>
              </a:ext>
            </a:extLst>
          </p:cNvPr>
          <p:cNvSpPr txBox="1"/>
          <p:nvPr/>
        </p:nvSpPr>
        <p:spPr>
          <a:xfrm>
            <a:off x="8021906" y="6006470"/>
            <a:ext cx="2445434" cy="461665"/>
          </a:xfrm>
          <a:prstGeom prst="rect">
            <a:avLst/>
          </a:prstGeom>
          <a:noFill/>
          <a:ln w="19050">
            <a:solidFill>
              <a:schemeClr val="tx1"/>
            </a:solidFill>
          </a:ln>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 Inspiration</a:t>
            </a:r>
            <a:endParaRPr lang="zh-CN" altLang="en-US" sz="2400"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4C40F267-26E8-4660-AF4D-6CA661CC6603}"/>
              </a:ext>
            </a:extLst>
          </p:cNvPr>
          <p:cNvPicPr>
            <a:picLocks noChangeAspect="1"/>
          </p:cNvPicPr>
          <p:nvPr/>
        </p:nvPicPr>
        <p:blipFill>
          <a:blip r:embed="rId20"/>
          <a:stretch>
            <a:fillRect/>
          </a:stretch>
        </p:blipFill>
        <p:spPr>
          <a:xfrm>
            <a:off x="0" y="12666"/>
            <a:ext cx="12192000" cy="1274064"/>
          </a:xfrm>
          <a:prstGeom prst="rect">
            <a:avLst/>
          </a:prstGeom>
        </p:spPr>
      </p:pic>
    </p:spTree>
    <p:extLst>
      <p:ext uri="{BB962C8B-B14F-4D97-AF65-F5344CB8AC3E}">
        <p14:creationId xmlns:p14="http://schemas.microsoft.com/office/powerpoint/2010/main" val="42339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DCC8C1C-3347-4182-AE61-39A6A8618CA3}"/>
              </a:ext>
            </a:extLst>
          </p:cNvPr>
          <p:cNvSpPr/>
          <p:nvPr/>
        </p:nvSpPr>
        <p:spPr>
          <a:xfrm>
            <a:off x="0" y="0"/>
            <a:ext cx="12192000" cy="1273248"/>
          </a:xfrm>
          <a:prstGeom prst="rect">
            <a:avLst/>
          </a:prstGeom>
          <a:solidFill>
            <a:srgbClr val="66FF33"/>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Implementation--</a:t>
            </a:r>
            <a:r>
              <a:rPr lang="en-US" altLang="zh-CN" sz="4400" b="1" dirty="0">
                <a:latin typeface="NimbusRomNo9L-Regu"/>
              </a:rPr>
              <a:t> </a:t>
            </a:r>
            <a:r>
              <a:rPr lang="en-US" altLang="zh-CN" sz="4400" b="1" dirty="0">
                <a:solidFill>
                  <a:srgbClr val="FF0000"/>
                </a:solidFill>
                <a:latin typeface="NimbusRomNo9L-Regu"/>
              </a:rPr>
              <a:t>Step 3: </a:t>
            </a:r>
            <a:r>
              <a:rPr lang="en-US" altLang="zh-CN" sz="4400" b="1" dirty="0" err="1">
                <a:solidFill>
                  <a:srgbClr val="0070C0"/>
                </a:solidFill>
                <a:latin typeface="可口可乐在乎体 楷体" panose="020B0A05030303020204" pitchFamily="34" charset="-122"/>
                <a:ea typeface="可口可乐在乎体 楷体" panose="020B0A05030303020204" pitchFamily="34" charset="-122"/>
              </a:rPr>
              <a:t>HALucinator</a:t>
            </a:r>
            <a:endParaRPr lang="zh-CN" altLang="en-US" sz="4400" dirty="0">
              <a:solidFill>
                <a:srgbClr val="0070C0"/>
              </a:solidFill>
              <a:latin typeface="可口可乐在乎体 楷体" panose="020B0A05030303020204" pitchFamily="34" charset="-122"/>
              <a:ea typeface="可口可乐在乎体 楷体" panose="020B0A05030303020204" pitchFamily="34" charset="-122"/>
            </a:endParaRPr>
          </a:p>
        </p:txBody>
      </p:sp>
      <p:sp>
        <p:nvSpPr>
          <p:cNvPr id="3" name="内容占位符 2">
            <a:extLst>
              <a:ext uri="{FF2B5EF4-FFF2-40B4-BE49-F238E27FC236}">
                <a16:creationId xmlns:a16="http://schemas.microsoft.com/office/drawing/2014/main" id="{66EA78FB-32C0-4FEC-B5F1-07CD62ED8CED}"/>
              </a:ext>
            </a:extLst>
          </p:cNvPr>
          <p:cNvSpPr>
            <a:spLocks noGrp="1"/>
          </p:cNvSpPr>
          <p:nvPr>
            <p:ph idx="1"/>
          </p:nvPr>
        </p:nvSpPr>
        <p:spPr>
          <a:xfrm>
            <a:off x="838200" y="1825625"/>
            <a:ext cx="10814538" cy="4575176"/>
          </a:xfrm>
        </p:spPr>
        <p:txBody>
          <a:bodyPr>
            <a:normAutofit/>
          </a:bodyPr>
          <a:lstStyle/>
          <a:p>
            <a:r>
              <a:rPr lang="en-US" altLang="zh-CN" b="1" dirty="0">
                <a:solidFill>
                  <a:srgbClr val="FF0000"/>
                </a:solidFill>
              </a:rPr>
              <a:t>Handles</a:t>
            </a:r>
          </a:p>
          <a:p>
            <a:pPr lvl="1"/>
            <a:r>
              <a:rPr lang="en-US" altLang="zh-CN" dirty="0"/>
              <a:t>Encode each HAL function’s semantics</a:t>
            </a:r>
          </a:p>
          <a:p>
            <a:r>
              <a:rPr lang="en-US" altLang="zh-CN" b="1" dirty="0"/>
              <a:t>How</a:t>
            </a:r>
            <a:r>
              <a:rPr lang="zh-CN" altLang="en-US" b="1" dirty="0"/>
              <a:t>？</a:t>
            </a:r>
            <a:endParaRPr lang="en-US" altLang="zh-CN" b="1" dirty="0"/>
          </a:p>
          <a:p>
            <a:pPr lvl="1"/>
            <a:r>
              <a:rPr lang="en-US" altLang="zh-CN" dirty="0"/>
              <a:t>Run binary in </a:t>
            </a:r>
            <a:r>
              <a:rPr lang="en-US" altLang="zh-CN" dirty="0" err="1"/>
              <a:t>HALucinator</a:t>
            </a:r>
            <a:endParaRPr lang="en-US" altLang="zh-CN" dirty="0"/>
          </a:p>
          <a:p>
            <a:pPr lvl="1"/>
            <a:r>
              <a:rPr lang="en-US" altLang="zh-CN" dirty="0"/>
              <a:t>Stuck or misbehavior, which functions contain the I/O operations</a:t>
            </a:r>
          </a:p>
          <a:p>
            <a:pPr lvl="1"/>
            <a:r>
              <a:rPr lang="en-US" altLang="zh-CN" dirty="0"/>
              <a:t>The process repeats, and successive handlers produce greater coverage and more accurate functionality</a:t>
            </a:r>
          </a:p>
          <a:p>
            <a:r>
              <a:rPr lang="en-US" altLang="zh-CN" b="1" dirty="0"/>
              <a:t>Implementation</a:t>
            </a:r>
          </a:p>
          <a:p>
            <a:pPr lvl="1"/>
            <a:r>
              <a:rPr lang="en-US" altLang="zh-CN" dirty="0"/>
              <a:t>As python classes </a:t>
            </a:r>
          </a:p>
          <a:p>
            <a:pPr lvl="1"/>
            <a:r>
              <a:rPr lang="en-US" altLang="zh-CN" dirty="0"/>
              <a:t>read and write the emulator’s registers or memory, call functions in the firmware itself, and interact with the peripheral models.</a:t>
            </a:r>
          </a:p>
        </p:txBody>
      </p:sp>
      <p:sp>
        <p:nvSpPr>
          <p:cNvPr id="2" name="文本框 1">
            <a:extLst>
              <a:ext uri="{FF2B5EF4-FFF2-40B4-BE49-F238E27FC236}">
                <a16:creationId xmlns:a16="http://schemas.microsoft.com/office/drawing/2014/main" id="{845C19A5-0984-42C6-87F3-3C80AB8AC7FE}"/>
              </a:ext>
            </a:extLst>
          </p:cNvPr>
          <p:cNvSpPr txBox="1"/>
          <p:nvPr/>
        </p:nvSpPr>
        <p:spPr>
          <a:xfrm>
            <a:off x="7720600" y="2327390"/>
            <a:ext cx="3034242" cy="646331"/>
          </a:xfrm>
          <a:prstGeom prst="rect">
            <a:avLst/>
          </a:prstGeom>
          <a:noFill/>
          <a:ln>
            <a:solidFill>
              <a:schemeClr val="tx1">
                <a:lumMod val="65000"/>
                <a:lumOff val="35000"/>
              </a:schemeClr>
            </a:solidFill>
          </a:ln>
        </p:spPr>
        <p:txBody>
          <a:bodyPr wrap="square" rtlCol="0">
            <a:spAutoFit/>
          </a:bodyPr>
          <a:lstStyle/>
          <a:p>
            <a:pPr algn="ctr"/>
            <a:r>
              <a:rPr lang="en-US" altLang="zh-CN" sz="3600" b="0" i="0" u="none" strike="noStrike" baseline="0" dirty="0">
                <a:solidFill>
                  <a:srgbClr val="0070C0"/>
                </a:solidFill>
                <a:latin typeface="NimbusRomNo9L-Regu"/>
              </a:rPr>
              <a:t>Manual  effort</a:t>
            </a:r>
            <a:endParaRPr lang="zh-CN" altLang="en-US" sz="3600" dirty="0">
              <a:solidFill>
                <a:srgbClr val="0070C0"/>
              </a:solidFill>
            </a:endParaRPr>
          </a:p>
        </p:txBody>
      </p:sp>
    </p:spTree>
    <p:extLst>
      <p:ext uri="{BB962C8B-B14F-4D97-AF65-F5344CB8AC3E}">
        <p14:creationId xmlns:p14="http://schemas.microsoft.com/office/powerpoint/2010/main" val="110944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DCC8C1C-3347-4182-AE61-39A6A8618CA3}"/>
              </a:ext>
            </a:extLst>
          </p:cNvPr>
          <p:cNvSpPr/>
          <p:nvPr/>
        </p:nvSpPr>
        <p:spPr>
          <a:xfrm>
            <a:off x="0" y="0"/>
            <a:ext cx="12192000" cy="1273248"/>
          </a:xfrm>
          <a:prstGeom prst="rect">
            <a:avLst/>
          </a:prstGeom>
          <a:solidFill>
            <a:srgbClr val="66FF33"/>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Implementation--</a:t>
            </a:r>
            <a:r>
              <a:rPr lang="en-US" altLang="zh-CN" sz="4400" b="1" dirty="0">
                <a:latin typeface="NimbusRomNo9L-Regu"/>
              </a:rPr>
              <a:t> </a:t>
            </a:r>
            <a:r>
              <a:rPr lang="en-US" altLang="zh-CN" sz="4400" b="1" dirty="0">
                <a:solidFill>
                  <a:srgbClr val="FF0000"/>
                </a:solidFill>
                <a:latin typeface="NimbusRomNo9L-Regu"/>
              </a:rPr>
              <a:t>Step 3: </a:t>
            </a:r>
            <a:r>
              <a:rPr lang="en-US" altLang="zh-CN" sz="4400" b="1" dirty="0" err="1">
                <a:solidFill>
                  <a:srgbClr val="0070C0"/>
                </a:solidFill>
                <a:latin typeface="可口可乐在乎体 楷体" panose="020B0A05030303020204" pitchFamily="34" charset="-122"/>
                <a:ea typeface="可口可乐在乎体 楷体" panose="020B0A05030303020204" pitchFamily="34" charset="-122"/>
              </a:rPr>
              <a:t>HALucinator</a:t>
            </a:r>
            <a:endParaRPr lang="zh-CN" altLang="en-US" sz="4400" dirty="0">
              <a:solidFill>
                <a:srgbClr val="0070C0"/>
              </a:solidFill>
              <a:latin typeface="可口可乐在乎体 楷体" panose="020B0A05030303020204" pitchFamily="34" charset="-122"/>
              <a:ea typeface="可口可乐在乎体 楷体" panose="020B0A05030303020204" pitchFamily="34" charset="-122"/>
            </a:endParaRPr>
          </a:p>
        </p:txBody>
      </p:sp>
      <p:sp>
        <p:nvSpPr>
          <p:cNvPr id="3" name="内容占位符 2">
            <a:extLst>
              <a:ext uri="{FF2B5EF4-FFF2-40B4-BE49-F238E27FC236}">
                <a16:creationId xmlns:a16="http://schemas.microsoft.com/office/drawing/2014/main" id="{66EA78FB-32C0-4FEC-B5F1-07CD62ED8CED}"/>
              </a:ext>
            </a:extLst>
          </p:cNvPr>
          <p:cNvSpPr>
            <a:spLocks noGrp="1"/>
          </p:cNvSpPr>
          <p:nvPr>
            <p:ph idx="1"/>
          </p:nvPr>
        </p:nvSpPr>
        <p:spPr>
          <a:xfrm>
            <a:off x="838200" y="1825625"/>
            <a:ext cx="10814538" cy="4575176"/>
          </a:xfrm>
        </p:spPr>
        <p:txBody>
          <a:bodyPr>
            <a:normAutofit/>
          </a:bodyPr>
          <a:lstStyle/>
          <a:p>
            <a:r>
              <a:rPr lang="en-US" altLang="zh-CN" b="1" dirty="0">
                <a:solidFill>
                  <a:srgbClr val="FF0000"/>
                </a:solidFill>
              </a:rPr>
              <a:t>Handles</a:t>
            </a:r>
          </a:p>
          <a:p>
            <a:pPr lvl="1"/>
            <a:r>
              <a:rPr lang="en-US" altLang="zh-CN" sz="2400" b="0" i="0" u="none" strike="noStrike" baseline="0" dirty="0">
                <a:latin typeface="NimbusRomNo9L-Regu"/>
              </a:rPr>
              <a:t>Implementing handlers is a manual task; therefore it is important to quantify the amount of effort required to emulate a system.</a:t>
            </a:r>
            <a:endParaRPr lang="zh-CN" altLang="en-US" dirty="0"/>
          </a:p>
          <a:p>
            <a:endParaRPr lang="en-US" altLang="zh-CN" b="1" dirty="0">
              <a:solidFill>
                <a:srgbClr val="FF0000"/>
              </a:solidFill>
            </a:endParaRPr>
          </a:p>
          <a:p>
            <a:endParaRPr lang="en-US" altLang="zh-CN" b="1" dirty="0">
              <a:solidFill>
                <a:srgbClr val="FF0000"/>
              </a:solidFill>
            </a:endParaRPr>
          </a:p>
        </p:txBody>
      </p:sp>
    </p:spTree>
    <p:extLst>
      <p:ext uri="{BB962C8B-B14F-4D97-AF65-F5344CB8AC3E}">
        <p14:creationId xmlns:p14="http://schemas.microsoft.com/office/powerpoint/2010/main" val="390946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DCC8C1C-3347-4182-AE61-39A6A8618CA3}"/>
              </a:ext>
            </a:extLst>
          </p:cNvPr>
          <p:cNvSpPr/>
          <p:nvPr/>
        </p:nvSpPr>
        <p:spPr>
          <a:xfrm>
            <a:off x="0" y="0"/>
            <a:ext cx="12192000" cy="1273248"/>
          </a:xfrm>
          <a:prstGeom prst="rect">
            <a:avLst/>
          </a:prstGeom>
          <a:solidFill>
            <a:srgbClr val="66FF33"/>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Implementation--</a:t>
            </a:r>
            <a:r>
              <a:rPr lang="en-US" altLang="zh-CN" sz="4400" b="1" dirty="0">
                <a:latin typeface="NimbusRomNo9L-Regu"/>
              </a:rPr>
              <a:t> </a:t>
            </a:r>
            <a:r>
              <a:rPr lang="en-US" altLang="zh-CN" sz="4400" b="1" dirty="0">
                <a:solidFill>
                  <a:srgbClr val="FF0000"/>
                </a:solidFill>
                <a:latin typeface="NimbusRomNo9L-Regu"/>
              </a:rPr>
              <a:t>Step 3: </a:t>
            </a:r>
            <a:r>
              <a:rPr lang="en-US" altLang="zh-CN" sz="4400" b="1" dirty="0" err="1">
                <a:solidFill>
                  <a:srgbClr val="0070C0"/>
                </a:solidFill>
                <a:latin typeface="可口可乐在乎体 楷体" panose="020B0A05030303020204" pitchFamily="34" charset="-122"/>
                <a:ea typeface="可口可乐在乎体 楷体" panose="020B0A05030303020204" pitchFamily="34" charset="-122"/>
              </a:rPr>
              <a:t>HALucinator</a:t>
            </a:r>
            <a:endParaRPr lang="zh-CN" altLang="en-US" sz="4400" dirty="0">
              <a:solidFill>
                <a:srgbClr val="0070C0"/>
              </a:solidFill>
              <a:latin typeface="可口可乐在乎体 楷体" panose="020B0A05030303020204" pitchFamily="34" charset="-122"/>
              <a:ea typeface="可口可乐在乎体 楷体" panose="020B0A05030303020204" pitchFamily="34" charset="-122"/>
            </a:endParaRPr>
          </a:p>
        </p:txBody>
      </p:sp>
      <p:sp>
        <p:nvSpPr>
          <p:cNvPr id="3" name="内容占位符 2">
            <a:extLst>
              <a:ext uri="{FF2B5EF4-FFF2-40B4-BE49-F238E27FC236}">
                <a16:creationId xmlns:a16="http://schemas.microsoft.com/office/drawing/2014/main" id="{66EA78FB-32C0-4FEC-B5F1-07CD62ED8CED}"/>
              </a:ext>
            </a:extLst>
          </p:cNvPr>
          <p:cNvSpPr>
            <a:spLocks noGrp="1"/>
          </p:cNvSpPr>
          <p:nvPr>
            <p:ph idx="1"/>
          </p:nvPr>
        </p:nvSpPr>
        <p:spPr/>
        <p:txBody>
          <a:bodyPr/>
          <a:lstStyle/>
          <a:p>
            <a:r>
              <a:rPr lang="en-US" altLang="zh-CN" b="1" dirty="0">
                <a:solidFill>
                  <a:srgbClr val="FF0000"/>
                </a:solidFill>
              </a:rPr>
              <a:t>Peripheral models</a:t>
            </a:r>
          </a:p>
          <a:p>
            <a:pPr lvl="1"/>
            <a:r>
              <a:rPr lang="en-US" altLang="zh-CN" dirty="0"/>
              <a:t>Reflect aspects common to a peripheral type</a:t>
            </a:r>
          </a:p>
          <a:p>
            <a:pPr lvl="1"/>
            <a:r>
              <a:rPr lang="en-US" altLang="zh-CN" dirty="0"/>
              <a:t>Contain little actual logic</a:t>
            </a:r>
          </a:p>
          <a:p>
            <a:r>
              <a:rPr lang="en-US" altLang="zh-CN" b="1" dirty="0"/>
              <a:t>Implementation</a:t>
            </a:r>
          </a:p>
          <a:p>
            <a:pPr lvl="1"/>
            <a:r>
              <a:rPr lang="en-US" altLang="zh-CN" dirty="0"/>
              <a:t>As python classes</a:t>
            </a:r>
          </a:p>
          <a:p>
            <a:pPr lvl="1"/>
            <a:r>
              <a:rPr lang="en-US" altLang="zh-CN" dirty="0"/>
              <a:t>make full use of system libraries or the I/O server to implement the desired functionalities</a:t>
            </a:r>
          </a:p>
          <a:p>
            <a:pPr lvl="1"/>
            <a:r>
              <a:rPr lang="en-US" altLang="zh-CN" dirty="0"/>
              <a:t>Such as: time() to get a hardware real-time clock</a:t>
            </a:r>
          </a:p>
        </p:txBody>
      </p:sp>
    </p:spTree>
    <p:extLst>
      <p:ext uri="{BB962C8B-B14F-4D97-AF65-F5344CB8AC3E}">
        <p14:creationId xmlns:p14="http://schemas.microsoft.com/office/powerpoint/2010/main" val="415716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DCC8C1C-3347-4182-AE61-39A6A8618CA3}"/>
              </a:ext>
            </a:extLst>
          </p:cNvPr>
          <p:cNvSpPr/>
          <p:nvPr/>
        </p:nvSpPr>
        <p:spPr>
          <a:xfrm>
            <a:off x="0" y="0"/>
            <a:ext cx="12192000" cy="1273248"/>
          </a:xfrm>
          <a:prstGeom prst="rect">
            <a:avLst/>
          </a:prstGeom>
          <a:solidFill>
            <a:srgbClr val="66FF33"/>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Implementation--</a:t>
            </a:r>
            <a:r>
              <a:rPr lang="en-US" altLang="zh-CN" sz="4400" b="1" dirty="0">
                <a:latin typeface="NimbusRomNo9L-Regu"/>
              </a:rPr>
              <a:t> </a:t>
            </a:r>
            <a:r>
              <a:rPr lang="en-US" altLang="zh-CN" sz="4400" b="1" dirty="0">
                <a:solidFill>
                  <a:srgbClr val="FF0000"/>
                </a:solidFill>
                <a:latin typeface="NimbusRomNo9L-Regu"/>
              </a:rPr>
              <a:t>Step 3: </a:t>
            </a:r>
            <a:r>
              <a:rPr lang="en-US" altLang="zh-CN" sz="4400" b="1" dirty="0" err="1">
                <a:solidFill>
                  <a:srgbClr val="0070C0"/>
                </a:solidFill>
                <a:latin typeface="可口可乐在乎体 楷体" panose="020B0A05030303020204" pitchFamily="34" charset="-122"/>
                <a:ea typeface="可口可乐在乎体 楷体" panose="020B0A05030303020204" pitchFamily="34" charset="-122"/>
              </a:rPr>
              <a:t>HALucinator</a:t>
            </a:r>
            <a:endParaRPr lang="zh-CN" altLang="en-US" sz="4400" dirty="0">
              <a:solidFill>
                <a:srgbClr val="0070C0"/>
              </a:solidFill>
              <a:latin typeface="可口可乐在乎体 楷体" panose="020B0A05030303020204" pitchFamily="34" charset="-122"/>
              <a:ea typeface="可口可乐在乎体 楷体" panose="020B0A05030303020204" pitchFamily="34" charset="-122"/>
            </a:endParaRPr>
          </a:p>
        </p:txBody>
      </p:sp>
      <p:sp>
        <p:nvSpPr>
          <p:cNvPr id="3" name="内容占位符 2">
            <a:extLst>
              <a:ext uri="{FF2B5EF4-FFF2-40B4-BE49-F238E27FC236}">
                <a16:creationId xmlns:a16="http://schemas.microsoft.com/office/drawing/2014/main" id="{66EA78FB-32C0-4FEC-B5F1-07CD62ED8CED}"/>
              </a:ext>
            </a:extLst>
          </p:cNvPr>
          <p:cNvSpPr>
            <a:spLocks noGrp="1"/>
          </p:cNvSpPr>
          <p:nvPr>
            <p:ph idx="1"/>
          </p:nvPr>
        </p:nvSpPr>
        <p:spPr/>
        <p:txBody>
          <a:bodyPr>
            <a:normAutofit fontScale="92500"/>
          </a:bodyPr>
          <a:lstStyle/>
          <a:p>
            <a:r>
              <a:rPr lang="en-US" altLang="zh-CN" b="1" dirty="0">
                <a:solidFill>
                  <a:srgbClr val="FF0000"/>
                </a:solidFill>
              </a:rPr>
              <a:t>I/O server</a:t>
            </a:r>
            <a:r>
              <a:rPr lang="en-US" altLang="zh-CN" dirty="0"/>
              <a:t>:</a:t>
            </a:r>
            <a:r>
              <a:rPr lang="zh-CN" altLang="en-US" dirty="0"/>
              <a:t> </a:t>
            </a:r>
            <a:endParaRPr lang="en-US" altLang="zh-CN" dirty="0"/>
          </a:p>
          <a:p>
            <a:pPr lvl="1"/>
            <a:r>
              <a:rPr lang="en-US" altLang="zh-CN" dirty="0"/>
              <a:t>centralizes external communication with the emulated system, by facilitating multiple use cases without changing the emulator’s configuration</a:t>
            </a:r>
          </a:p>
          <a:p>
            <a:pPr lvl="1"/>
            <a:r>
              <a:rPr lang="en-US" altLang="zh-CN" dirty="0"/>
              <a:t>The I/O server uses a publish/subscribe design pattern, to which peripheral models publish and/or subscribe to specific topics that they handle</a:t>
            </a:r>
          </a:p>
          <a:p>
            <a:pPr lvl="1"/>
            <a:r>
              <a:rPr lang="en-US" altLang="zh-CN" sz="2400" b="0" i="0" u="none" strike="noStrike" baseline="0" dirty="0">
                <a:latin typeface="NimbusRomNo9L-Regu"/>
              </a:rPr>
              <a:t>centralizing all I/O enables a program to coordinate all external interactions of an emulated firmware</a:t>
            </a:r>
          </a:p>
          <a:p>
            <a:pPr lvl="1"/>
            <a:r>
              <a:rPr lang="en-US" altLang="zh-CN" dirty="0">
                <a:latin typeface="NimbusRomNo9L-Regu"/>
              </a:rPr>
              <a:t>This enables powerful multiple interface instrumentation completely in software, and enables dynamic analysis to explore complex internal states of the firmware</a:t>
            </a:r>
            <a:endParaRPr lang="en-US" altLang="zh-CN" dirty="0"/>
          </a:p>
          <a:p>
            <a:r>
              <a:rPr lang="en-US" altLang="zh-CN" b="1" dirty="0"/>
              <a:t>Implementation</a:t>
            </a:r>
          </a:p>
          <a:p>
            <a:pPr lvl="1"/>
            <a:r>
              <a:rPr lang="en-US" altLang="zh-CN" dirty="0"/>
              <a:t>as a publish-subscribe system using the </a:t>
            </a:r>
            <a:r>
              <a:rPr lang="en-US" altLang="zh-CN" dirty="0" err="1"/>
              <a:t>ZeroMQ</a:t>
            </a:r>
            <a:r>
              <a:rPr lang="en-US" altLang="zh-CN" dirty="0"/>
              <a:t> messaging library</a:t>
            </a:r>
          </a:p>
        </p:txBody>
      </p:sp>
    </p:spTree>
    <p:extLst>
      <p:ext uri="{BB962C8B-B14F-4D97-AF65-F5344CB8AC3E}">
        <p14:creationId xmlns:p14="http://schemas.microsoft.com/office/powerpoint/2010/main" val="219834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DCC8C1C-3347-4182-AE61-39A6A8618CA3}"/>
              </a:ext>
            </a:extLst>
          </p:cNvPr>
          <p:cNvSpPr/>
          <p:nvPr/>
        </p:nvSpPr>
        <p:spPr>
          <a:xfrm>
            <a:off x="0" y="0"/>
            <a:ext cx="12192000" cy="1273248"/>
          </a:xfrm>
          <a:prstGeom prst="rect">
            <a:avLst/>
          </a:prstGeom>
          <a:solidFill>
            <a:srgbClr val="66FF33"/>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Implementation--</a:t>
            </a:r>
            <a:r>
              <a:rPr lang="en-US" altLang="zh-CN" sz="4400" b="1" dirty="0">
                <a:latin typeface="NimbusRomNo9L-Regu"/>
              </a:rPr>
              <a:t> </a:t>
            </a:r>
            <a:r>
              <a:rPr lang="en-US" altLang="zh-CN" sz="4400" b="1" dirty="0">
                <a:solidFill>
                  <a:srgbClr val="FF0000"/>
                </a:solidFill>
                <a:latin typeface="NimbusRomNo9L-Regu"/>
              </a:rPr>
              <a:t>Step 3: </a:t>
            </a:r>
            <a:r>
              <a:rPr lang="en-US" altLang="zh-CN" sz="4400" b="1" dirty="0" err="1">
                <a:solidFill>
                  <a:srgbClr val="0070C0"/>
                </a:solidFill>
                <a:latin typeface="可口可乐在乎体 楷体" panose="020B0A05030303020204" pitchFamily="34" charset="-122"/>
                <a:ea typeface="可口可乐在乎体 楷体" panose="020B0A05030303020204" pitchFamily="34" charset="-122"/>
              </a:rPr>
              <a:t>HALucinator</a:t>
            </a:r>
            <a:endParaRPr lang="zh-CN" altLang="en-US" sz="4400" dirty="0">
              <a:solidFill>
                <a:srgbClr val="0070C0"/>
              </a:solidFill>
              <a:latin typeface="可口可乐在乎体 楷体" panose="020B0A05030303020204" pitchFamily="34" charset="-122"/>
              <a:ea typeface="可口可乐在乎体 楷体" panose="020B0A05030303020204" pitchFamily="34" charset="-122"/>
            </a:endParaRPr>
          </a:p>
        </p:txBody>
      </p:sp>
      <p:sp>
        <p:nvSpPr>
          <p:cNvPr id="3" name="内容占位符 2">
            <a:extLst>
              <a:ext uri="{FF2B5EF4-FFF2-40B4-BE49-F238E27FC236}">
                <a16:creationId xmlns:a16="http://schemas.microsoft.com/office/drawing/2014/main" id="{66EA78FB-32C0-4FEC-B5F1-07CD62ED8CED}"/>
              </a:ext>
            </a:extLst>
          </p:cNvPr>
          <p:cNvSpPr>
            <a:spLocks noGrp="1"/>
          </p:cNvSpPr>
          <p:nvPr>
            <p:ph idx="1"/>
          </p:nvPr>
        </p:nvSpPr>
        <p:spPr/>
        <p:txBody>
          <a:bodyPr/>
          <a:lstStyle/>
          <a:p>
            <a:r>
              <a:rPr lang="en-US" altLang="zh-CN" b="1" dirty="0">
                <a:solidFill>
                  <a:srgbClr val="FF0000"/>
                </a:solidFill>
              </a:rPr>
              <a:t>Peripheral Accesses Outside a HAL</a:t>
            </a:r>
            <a:r>
              <a:rPr lang="en-US" altLang="zh-CN" dirty="0"/>
              <a:t>: </a:t>
            </a:r>
          </a:p>
          <a:p>
            <a:pPr lvl="1"/>
            <a:r>
              <a:rPr lang="en-US" altLang="zh-CN" sz="2800" dirty="0"/>
              <a:t>report all I/O outside handlers to the user. </a:t>
            </a:r>
          </a:p>
          <a:p>
            <a:pPr lvl="1"/>
            <a:r>
              <a:rPr lang="en-US" altLang="zh-CN" sz="2800" dirty="0"/>
              <a:t>all read operations to these areas will return zero, and all writes will be ignored</a:t>
            </a:r>
          </a:p>
          <a:p>
            <a:pPr lvl="1"/>
            <a:r>
              <a:rPr lang="en-US" altLang="zh-CN" dirty="0"/>
              <a:t>many MMIO operations can be </a:t>
            </a:r>
            <a:r>
              <a:rPr lang="en-US" altLang="zh-CN" dirty="0">
                <a:highlight>
                  <a:srgbClr val="FFFF00"/>
                </a:highlight>
              </a:rPr>
              <a:t>safely ignored</a:t>
            </a:r>
            <a:endParaRPr lang="zh-CN" altLang="en-US" dirty="0">
              <a:highlight>
                <a:srgbClr val="FFFF00"/>
              </a:highlight>
            </a:endParaRPr>
          </a:p>
        </p:txBody>
      </p:sp>
    </p:spTree>
    <p:extLst>
      <p:ext uri="{BB962C8B-B14F-4D97-AF65-F5344CB8AC3E}">
        <p14:creationId xmlns:p14="http://schemas.microsoft.com/office/powerpoint/2010/main" val="29664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DCC8C1C-3347-4182-AE61-39A6A8618CA3}"/>
              </a:ext>
            </a:extLst>
          </p:cNvPr>
          <p:cNvSpPr/>
          <p:nvPr/>
        </p:nvSpPr>
        <p:spPr>
          <a:xfrm>
            <a:off x="0" y="0"/>
            <a:ext cx="12192000" cy="1273248"/>
          </a:xfrm>
          <a:prstGeom prst="rect">
            <a:avLst/>
          </a:prstGeom>
          <a:solidFill>
            <a:srgbClr val="66FF33"/>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Implementation--</a:t>
            </a:r>
            <a:r>
              <a:rPr lang="en-US" altLang="zh-CN" sz="4400" b="1" dirty="0">
                <a:latin typeface="NimbusRomNo9L-Regu"/>
              </a:rPr>
              <a:t> </a:t>
            </a:r>
            <a:r>
              <a:rPr lang="en-US" altLang="zh-CN" sz="4400" b="1" dirty="0">
                <a:solidFill>
                  <a:srgbClr val="FF0000"/>
                </a:solidFill>
                <a:latin typeface="NimbusRomNo9L-Regu"/>
              </a:rPr>
              <a:t>Step 4: </a:t>
            </a:r>
            <a:r>
              <a:rPr lang="en-US" altLang="zh-CN" sz="4400" b="1" dirty="0">
                <a:solidFill>
                  <a:srgbClr val="0070C0"/>
                </a:solidFill>
                <a:latin typeface="可口可乐在乎体 楷体" panose="020B0A05030303020204" pitchFamily="34" charset="-122"/>
                <a:ea typeface="可口可乐在乎体 楷体" panose="020B0A05030303020204" pitchFamily="34" charset="-122"/>
              </a:rPr>
              <a:t>Fuzz</a:t>
            </a:r>
            <a:endParaRPr lang="zh-CN" altLang="en-US" sz="4400" dirty="0">
              <a:solidFill>
                <a:srgbClr val="0070C0"/>
              </a:solidFill>
              <a:latin typeface="可口可乐在乎体 楷体" panose="020B0A05030303020204" pitchFamily="34" charset="-122"/>
              <a:ea typeface="可口可乐在乎体 楷体" panose="020B0A05030303020204" pitchFamily="34" charset="-122"/>
            </a:endParaRPr>
          </a:p>
        </p:txBody>
      </p:sp>
      <p:sp>
        <p:nvSpPr>
          <p:cNvPr id="3" name="内容占位符 2">
            <a:extLst>
              <a:ext uri="{FF2B5EF4-FFF2-40B4-BE49-F238E27FC236}">
                <a16:creationId xmlns:a16="http://schemas.microsoft.com/office/drawing/2014/main" id="{8E4CB4E8-5527-4CF0-96EB-402F2B484B11}"/>
              </a:ext>
            </a:extLst>
          </p:cNvPr>
          <p:cNvSpPr>
            <a:spLocks noGrp="1"/>
          </p:cNvSpPr>
          <p:nvPr>
            <p:ph idx="1"/>
          </p:nvPr>
        </p:nvSpPr>
        <p:spPr>
          <a:xfrm>
            <a:off x="106866" y="1457635"/>
            <a:ext cx="11978268" cy="5400365"/>
          </a:xfrm>
        </p:spPr>
        <p:txBody>
          <a:bodyPr>
            <a:normAutofit fontScale="77500" lnSpcReduction="20000"/>
          </a:bodyPr>
          <a:lstStyle/>
          <a:p>
            <a:pPr algn="l"/>
            <a:r>
              <a:rPr lang="en-US" altLang="zh-CN" b="0" i="0" u="none" strike="noStrike" baseline="0" dirty="0">
                <a:latin typeface="NimbusRomNo9L-Regu"/>
              </a:rPr>
              <a:t>AFL-Unicorn combines the ISA emulation features of QEMU with a flexible API, and provides the coverage instrumentation and fork-server capabilities used by AFL</a:t>
            </a:r>
          </a:p>
          <a:p>
            <a:pPr algn="l"/>
            <a:endParaRPr lang="en-US" altLang="zh-CN" sz="4000" dirty="0">
              <a:latin typeface="NimbusRomNo9L-Regu"/>
            </a:endParaRPr>
          </a:p>
          <a:p>
            <a:pPr algn="l"/>
            <a:r>
              <a:rPr lang="en-US" altLang="zh-CN" sz="4000" dirty="0">
                <a:latin typeface="NimbusRomNo9L-Regu"/>
              </a:rPr>
              <a:t>Components(</a:t>
            </a:r>
            <a:r>
              <a:rPr lang="zh-CN" altLang="en-US" sz="4000" dirty="0">
                <a:latin typeface="NimbusRomNo9L-Regu"/>
              </a:rPr>
              <a:t>更像是</a:t>
            </a:r>
            <a:r>
              <a:rPr lang="en-US" altLang="zh-CN" sz="4000" dirty="0">
                <a:latin typeface="NimbusRomNo9L-Regu"/>
              </a:rPr>
              <a:t>model</a:t>
            </a:r>
            <a:r>
              <a:rPr lang="zh-CN" altLang="en-US" sz="4000" dirty="0">
                <a:latin typeface="NimbusRomNo9L-Regu"/>
              </a:rPr>
              <a:t>的优点功能方面</a:t>
            </a:r>
            <a:r>
              <a:rPr lang="en-US" altLang="zh-CN" sz="4000" dirty="0">
                <a:latin typeface="NimbusRomNo9L-Regu"/>
              </a:rPr>
              <a:t>)</a:t>
            </a:r>
          </a:p>
          <a:p>
            <a:pPr lvl="1"/>
            <a:r>
              <a:rPr lang="en-US" altLang="zh-CN" sz="3600" dirty="0">
                <a:latin typeface="NimbusRomNo9L-Regu"/>
              </a:rPr>
              <a:t>Fuzzed input: dispense data from the </a:t>
            </a:r>
            <a:r>
              <a:rPr lang="en-US" altLang="zh-CN" sz="3600" dirty="0" err="1">
                <a:latin typeface="NimbusRomNo9L-Regu"/>
              </a:rPr>
              <a:t>fuzzer’s</a:t>
            </a:r>
            <a:r>
              <a:rPr lang="en-US" altLang="zh-CN" sz="3600" dirty="0">
                <a:latin typeface="NimbusRomNo9L-Regu"/>
              </a:rPr>
              <a:t> input stream to the handle </a:t>
            </a:r>
          </a:p>
          <a:p>
            <a:pPr lvl="1"/>
            <a:r>
              <a:rPr lang="en-US" altLang="zh-CN" sz="3600" dirty="0">
                <a:latin typeface="NimbusRomNo9L-Regu"/>
              </a:rPr>
              <a:t>Termination: sending a signal to the </a:t>
            </a:r>
            <a:r>
              <a:rPr lang="en-US" altLang="zh-CN" sz="3600" dirty="0" err="1">
                <a:latin typeface="NimbusRomNo9L-Regu"/>
              </a:rPr>
              <a:t>fuzzer</a:t>
            </a:r>
            <a:r>
              <a:rPr lang="en-US" altLang="zh-CN" sz="3600" dirty="0">
                <a:latin typeface="NimbusRomNo9L-Regu"/>
              </a:rPr>
              <a:t> that the program did not crash during that execution</a:t>
            </a:r>
          </a:p>
          <a:p>
            <a:pPr lvl="1"/>
            <a:r>
              <a:rPr lang="en-US" altLang="zh-CN" sz="3600" dirty="0">
                <a:latin typeface="NimbusRomNo9L-Regu"/>
              </a:rPr>
              <a:t>No-determination: </a:t>
            </a:r>
            <a:r>
              <a:rPr lang="en-US" altLang="zh-CN" sz="3600" dirty="0" err="1">
                <a:latin typeface="NimbusRomNo9L-Regu"/>
              </a:rPr>
              <a:t>HALucinator</a:t>
            </a:r>
            <a:r>
              <a:rPr lang="en-US" altLang="zh-CN" sz="3600" dirty="0">
                <a:latin typeface="NimbusRomNo9L-Regu"/>
              </a:rPr>
              <a:t> provides static handlers for randomness-producing functions(</a:t>
            </a:r>
            <a:r>
              <a:rPr lang="zh-CN" altLang="en-US" sz="3600" dirty="0">
                <a:latin typeface="NimbusRomNo9L-Regu"/>
              </a:rPr>
              <a:t>即是保持</a:t>
            </a:r>
            <a:r>
              <a:rPr lang="en-US" altLang="zh-CN" sz="3600" dirty="0">
                <a:latin typeface="NimbusRomNo9L-Regu"/>
              </a:rPr>
              <a:t>random</a:t>
            </a:r>
            <a:r>
              <a:rPr lang="zh-CN" altLang="en-US" sz="3600" dirty="0">
                <a:latin typeface="NimbusRomNo9L-Regu"/>
              </a:rPr>
              <a:t>特性，像</a:t>
            </a:r>
            <a:r>
              <a:rPr lang="en-US" altLang="zh-CN" sz="3600" dirty="0">
                <a:latin typeface="NimbusRomNo9L-Regu"/>
              </a:rPr>
              <a:t>rand()/time())</a:t>
            </a:r>
          </a:p>
          <a:p>
            <a:pPr lvl="1"/>
            <a:r>
              <a:rPr lang="en-US" altLang="zh-CN" sz="3600" dirty="0" err="1">
                <a:latin typeface="NimbusRomNo9L-Regu"/>
              </a:rPr>
              <a:t>Timers:time</a:t>
            </a:r>
            <a:r>
              <a:rPr lang="en-US" altLang="zh-CN" sz="3600" dirty="0">
                <a:latin typeface="NimbusRomNo9L-Regu"/>
              </a:rPr>
              <a:t>()</a:t>
            </a:r>
            <a:r>
              <a:rPr lang="zh-CN" altLang="en-US" sz="3600" dirty="0">
                <a:latin typeface="NimbusRomNo9L-Regu"/>
              </a:rPr>
              <a:t>，</a:t>
            </a:r>
            <a:r>
              <a:rPr lang="en-US" altLang="zh-CN" sz="3600" dirty="0">
                <a:latin typeface="NimbusRomNo9L-Regu"/>
              </a:rPr>
              <a:t>We provide a Timer peripheral model, which ties the timer</a:t>
            </a:r>
            <a:r>
              <a:rPr lang="zh-CN" altLang="en-US" sz="3600" dirty="0">
                <a:latin typeface="NimbusRomNo9L-Regu"/>
              </a:rPr>
              <a:t> </a:t>
            </a:r>
            <a:r>
              <a:rPr lang="en-US" altLang="zh-CN" sz="3600" dirty="0">
                <a:latin typeface="NimbusRomNo9L-Regu"/>
              </a:rPr>
              <a:t>rate to the number of executed blocks, creating deterministic timer behavior, and fair execution of the timer</a:t>
            </a:r>
            <a:r>
              <a:rPr lang="zh-CN" altLang="en-US" sz="3600" dirty="0">
                <a:latin typeface="NimbusRomNo9L-Regu"/>
              </a:rPr>
              <a:t>抯 </a:t>
            </a:r>
            <a:r>
              <a:rPr lang="en-US" altLang="zh-CN" sz="3600" dirty="0">
                <a:latin typeface="NimbusRomNo9L-Regu"/>
              </a:rPr>
              <a:t>interrupt handlers and the main program, regardless of emulation speed</a:t>
            </a:r>
          </a:p>
          <a:p>
            <a:pPr lvl="1"/>
            <a:r>
              <a:rPr lang="en-US" altLang="zh-CN" sz="3600" dirty="0">
                <a:latin typeface="NimbusRomNo9L-Regu"/>
              </a:rPr>
              <a:t>Crash Detection:</a:t>
            </a:r>
          </a:p>
          <a:p>
            <a:pPr lvl="1"/>
            <a:r>
              <a:rPr lang="en-US" altLang="zh-CN" sz="3600" dirty="0">
                <a:latin typeface="NimbusRomNo9L-Regu"/>
              </a:rPr>
              <a:t>Input Generation</a:t>
            </a:r>
            <a:endParaRPr lang="zh-CN" altLang="en-US" sz="3600" dirty="0"/>
          </a:p>
        </p:txBody>
      </p:sp>
    </p:spTree>
    <p:extLst>
      <p:ext uri="{BB962C8B-B14F-4D97-AF65-F5344CB8AC3E}">
        <p14:creationId xmlns:p14="http://schemas.microsoft.com/office/powerpoint/2010/main" val="29145827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DCC8C1C-3347-4182-AE61-39A6A8618CA3}"/>
              </a:ext>
            </a:extLst>
          </p:cNvPr>
          <p:cNvSpPr/>
          <p:nvPr/>
        </p:nvSpPr>
        <p:spPr>
          <a:xfrm>
            <a:off x="0" y="0"/>
            <a:ext cx="12192000" cy="1273248"/>
          </a:xfrm>
          <a:prstGeom prst="rect">
            <a:avLst/>
          </a:prstGeom>
          <a:solidFill>
            <a:srgbClr val="66FF33"/>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Implementation--</a:t>
            </a:r>
            <a:r>
              <a:rPr lang="en-US" altLang="zh-CN" sz="4400" b="1" dirty="0">
                <a:latin typeface="NimbusRomNo9L-Regu"/>
              </a:rPr>
              <a:t> </a:t>
            </a:r>
            <a:r>
              <a:rPr lang="en-US" altLang="zh-CN" sz="4400" b="1" dirty="0">
                <a:solidFill>
                  <a:srgbClr val="FF0000"/>
                </a:solidFill>
                <a:latin typeface="NimbusRomNo9L-Regu"/>
              </a:rPr>
              <a:t>Step 4: </a:t>
            </a:r>
            <a:r>
              <a:rPr lang="en-US" altLang="zh-CN" sz="4400" b="1" dirty="0">
                <a:solidFill>
                  <a:srgbClr val="0070C0"/>
                </a:solidFill>
                <a:latin typeface="可口可乐在乎体 楷体" panose="020B0A05030303020204" pitchFamily="34" charset="-122"/>
                <a:ea typeface="可口可乐在乎体 楷体" panose="020B0A05030303020204" pitchFamily="34" charset="-122"/>
              </a:rPr>
              <a:t>Fuzz</a:t>
            </a:r>
            <a:endParaRPr lang="zh-CN" altLang="en-US" sz="4400" dirty="0">
              <a:solidFill>
                <a:srgbClr val="0070C0"/>
              </a:solidFill>
              <a:latin typeface="可口可乐在乎体 楷体" panose="020B0A05030303020204" pitchFamily="34" charset="-122"/>
              <a:ea typeface="可口可乐在乎体 楷体" panose="020B0A05030303020204" pitchFamily="34" charset="-122"/>
            </a:endParaRPr>
          </a:p>
        </p:txBody>
      </p:sp>
      <p:sp>
        <p:nvSpPr>
          <p:cNvPr id="3" name="内容占位符 2">
            <a:extLst>
              <a:ext uri="{FF2B5EF4-FFF2-40B4-BE49-F238E27FC236}">
                <a16:creationId xmlns:a16="http://schemas.microsoft.com/office/drawing/2014/main" id="{8E4CB4E8-5527-4CF0-96EB-402F2B484B11}"/>
              </a:ext>
            </a:extLst>
          </p:cNvPr>
          <p:cNvSpPr>
            <a:spLocks noGrp="1"/>
          </p:cNvSpPr>
          <p:nvPr>
            <p:ph idx="1"/>
          </p:nvPr>
        </p:nvSpPr>
        <p:spPr/>
        <p:txBody>
          <a:bodyPr>
            <a:normAutofit/>
          </a:bodyPr>
          <a:lstStyle/>
          <a:p>
            <a:pPr algn="l"/>
            <a:r>
              <a:rPr lang="en-US" altLang="zh-CN" b="0" i="0" u="none" strike="noStrike" baseline="0" dirty="0">
                <a:latin typeface="NimbusRomNo9L-Regu"/>
              </a:rPr>
              <a:t>AFL-Unicorn combines the ISA emulation features of QEMU with a flexible API, and provides the coverage instrumentation and fork-server capabilities used by AFL</a:t>
            </a:r>
          </a:p>
          <a:p>
            <a:pPr algn="l"/>
            <a:r>
              <a:rPr lang="en-US" altLang="zh-CN" dirty="0">
                <a:latin typeface="NimbusRomNo9L-Regu"/>
              </a:rPr>
              <a:t>Provides a</a:t>
            </a:r>
            <a:r>
              <a:rPr lang="zh-CN" altLang="en-US" dirty="0">
                <a:latin typeface="NimbusRomNo9L-Regu"/>
              </a:rPr>
              <a:t>  </a:t>
            </a:r>
            <a:r>
              <a:rPr lang="en-US" altLang="zh-CN" dirty="0">
                <a:latin typeface="NimbusRomNo9L-Regu"/>
              </a:rPr>
              <a:t>special</a:t>
            </a:r>
            <a:r>
              <a:rPr lang="zh-CN" altLang="en-US" dirty="0">
                <a:latin typeface="NimbusRomNo9L-Regu"/>
              </a:rPr>
              <a:t> </a:t>
            </a:r>
            <a:r>
              <a:rPr lang="en-US" altLang="zh-CN" dirty="0">
                <a:latin typeface="NimbusRomNo9L-Regu"/>
              </a:rPr>
              <a:t>fuzz</a:t>
            </a:r>
            <a:r>
              <a:rPr lang="zh-CN" altLang="en-US" dirty="0">
                <a:latin typeface="NimbusRomNo9L-Regu"/>
              </a:rPr>
              <a:t> </a:t>
            </a:r>
            <a:r>
              <a:rPr lang="en-US" altLang="zh-CN" dirty="0">
                <a:latin typeface="NimbusRomNo9L-Regu"/>
              </a:rPr>
              <a:t>peripheral</a:t>
            </a:r>
            <a:r>
              <a:rPr lang="zh-CN" altLang="en-US" dirty="0">
                <a:latin typeface="NimbusRomNo9L-Regu"/>
              </a:rPr>
              <a:t> </a:t>
            </a:r>
            <a:r>
              <a:rPr lang="en-US" altLang="zh-CN" dirty="0">
                <a:latin typeface="NimbusRomNo9L-Regu"/>
              </a:rPr>
              <a:t>model, will dispense data from the </a:t>
            </a:r>
            <a:r>
              <a:rPr lang="en-US" altLang="zh-CN" dirty="0" err="1">
                <a:latin typeface="NimbusRomNo9L-Regu"/>
              </a:rPr>
              <a:t>fuzzer’s</a:t>
            </a:r>
            <a:r>
              <a:rPr lang="en-US" altLang="zh-CN" dirty="0">
                <a:latin typeface="NimbusRomNo9L-Regu"/>
              </a:rPr>
              <a:t> input stream to the handler.</a:t>
            </a:r>
            <a:endParaRPr lang="en-US" altLang="zh-CN" b="0" i="0" u="none" strike="noStrike" baseline="0" dirty="0">
              <a:latin typeface="NimbusRomNo9L-Regu"/>
            </a:endParaRPr>
          </a:p>
        </p:txBody>
      </p:sp>
    </p:spTree>
    <p:extLst>
      <p:ext uri="{BB962C8B-B14F-4D97-AF65-F5344CB8AC3E}">
        <p14:creationId xmlns:p14="http://schemas.microsoft.com/office/powerpoint/2010/main" val="833282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7D31BD-0107-4795-95FD-C3D5048BF11D}"/>
              </a:ext>
            </a:extLst>
          </p:cNvPr>
          <p:cNvSpPr/>
          <p:nvPr/>
        </p:nvSpPr>
        <p:spPr>
          <a:xfrm>
            <a:off x="0" y="0"/>
            <a:ext cx="12192000" cy="1273248"/>
          </a:xfrm>
          <a:prstGeom prst="rect">
            <a:avLst/>
          </a:prstGeom>
          <a:solidFill>
            <a:srgbClr val="16EAC2"/>
          </a:solidFill>
          <a:ln>
            <a:solidFill>
              <a:srgbClr val="16E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Evaluation</a:t>
            </a:r>
            <a:endParaRPr lang="zh-CN" altLang="en-US" sz="4400" dirty="0">
              <a:solidFill>
                <a:schemeClr val="tx1"/>
              </a:solidFill>
              <a:latin typeface="可口可乐在乎体 楷体" panose="020B0A05030303020204" pitchFamily="34" charset="-122"/>
              <a:ea typeface="可口可乐在乎体 楷体" panose="020B0A05030303020204" pitchFamily="34" charset="-122"/>
            </a:endParaRPr>
          </a:p>
        </p:txBody>
      </p:sp>
      <p:pic>
        <p:nvPicPr>
          <p:cNvPr id="5" name="图片 4">
            <a:extLst>
              <a:ext uri="{FF2B5EF4-FFF2-40B4-BE49-F238E27FC236}">
                <a16:creationId xmlns:a16="http://schemas.microsoft.com/office/drawing/2014/main" id="{2356FB5C-38CA-4AD3-B841-C92131855FBA}"/>
              </a:ext>
            </a:extLst>
          </p:cNvPr>
          <p:cNvPicPr>
            <a:picLocks noChangeAspect="1"/>
          </p:cNvPicPr>
          <p:nvPr/>
        </p:nvPicPr>
        <p:blipFill>
          <a:blip r:embed="rId3"/>
          <a:stretch>
            <a:fillRect/>
          </a:stretch>
        </p:blipFill>
        <p:spPr>
          <a:xfrm>
            <a:off x="0" y="2072113"/>
            <a:ext cx="12192000" cy="4493500"/>
          </a:xfrm>
          <a:prstGeom prst="rect">
            <a:avLst/>
          </a:prstGeom>
          <a:ln>
            <a:solidFill>
              <a:schemeClr val="bg1">
                <a:lumMod val="75000"/>
              </a:schemeClr>
            </a:solidFill>
          </a:ln>
        </p:spPr>
      </p:pic>
      <p:sp>
        <p:nvSpPr>
          <p:cNvPr id="6" name="文本框 5">
            <a:extLst>
              <a:ext uri="{FF2B5EF4-FFF2-40B4-BE49-F238E27FC236}">
                <a16:creationId xmlns:a16="http://schemas.microsoft.com/office/drawing/2014/main" id="{7388A694-2F85-411E-88C9-DB5046D70BAE}"/>
              </a:ext>
            </a:extLst>
          </p:cNvPr>
          <p:cNvSpPr txBox="1"/>
          <p:nvPr/>
        </p:nvSpPr>
        <p:spPr>
          <a:xfrm>
            <a:off x="836368" y="1487338"/>
            <a:ext cx="1764073" cy="584775"/>
          </a:xfrm>
          <a:prstGeom prst="rect">
            <a:avLst/>
          </a:prstGeom>
          <a:noFill/>
        </p:spPr>
        <p:txBody>
          <a:bodyPr wrap="none" rtlCol="0">
            <a:spAutoFit/>
          </a:bodyPr>
          <a:lstStyle/>
          <a:p>
            <a:r>
              <a:rPr lang="en-US" altLang="zh-CN" sz="3200" b="1" dirty="0" err="1">
                <a:latin typeface="acumin-pro"/>
                <a:ea typeface="Cascadia Mono" panose="020B0609020000020004" pitchFamily="49" charset="0"/>
                <a:cs typeface="Cascadia Mono" panose="020B0609020000020004" pitchFamily="49" charset="0"/>
              </a:rPr>
              <a:t>LibMatch</a:t>
            </a:r>
            <a:endParaRPr lang="zh-CN" altLang="en-US" sz="3200" b="1" dirty="0">
              <a:latin typeface="acumin-pro"/>
              <a:cs typeface="Cascadia Mono" panose="020B0609020000020004" pitchFamily="49" charset="0"/>
            </a:endParaRPr>
          </a:p>
        </p:txBody>
      </p:sp>
    </p:spTree>
    <p:extLst>
      <p:ext uri="{BB962C8B-B14F-4D97-AF65-F5344CB8AC3E}">
        <p14:creationId xmlns:p14="http://schemas.microsoft.com/office/powerpoint/2010/main" val="109777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7D31BD-0107-4795-95FD-C3D5048BF11D}"/>
              </a:ext>
            </a:extLst>
          </p:cNvPr>
          <p:cNvSpPr/>
          <p:nvPr/>
        </p:nvSpPr>
        <p:spPr>
          <a:xfrm>
            <a:off x="0" y="0"/>
            <a:ext cx="12192000" cy="1273248"/>
          </a:xfrm>
          <a:prstGeom prst="rect">
            <a:avLst/>
          </a:prstGeom>
          <a:solidFill>
            <a:srgbClr val="16EAC2"/>
          </a:solidFill>
          <a:ln>
            <a:solidFill>
              <a:srgbClr val="16E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Evaluation</a:t>
            </a:r>
            <a:endParaRPr lang="zh-CN" altLang="en-US" sz="4400" dirty="0">
              <a:solidFill>
                <a:schemeClr val="tx1"/>
              </a:solidFill>
              <a:latin typeface="可口可乐在乎体 楷体" panose="020B0A05030303020204" pitchFamily="34" charset="-122"/>
              <a:ea typeface="可口可乐在乎体 楷体" panose="020B0A05030303020204" pitchFamily="34" charset="-122"/>
            </a:endParaRPr>
          </a:p>
        </p:txBody>
      </p:sp>
      <p:sp>
        <p:nvSpPr>
          <p:cNvPr id="6" name="文本框 5">
            <a:extLst>
              <a:ext uri="{FF2B5EF4-FFF2-40B4-BE49-F238E27FC236}">
                <a16:creationId xmlns:a16="http://schemas.microsoft.com/office/drawing/2014/main" id="{7388A694-2F85-411E-88C9-DB5046D70BAE}"/>
              </a:ext>
            </a:extLst>
          </p:cNvPr>
          <p:cNvSpPr txBox="1"/>
          <p:nvPr/>
        </p:nvSpPr>
        <p:spPr>
          <a:xfrm>
            <a:off x="871537" y="1779726"/>
            <a:ext cx="5507470" cy="584775"/>
          </a:xfrm>
          <a:prstGeom prst="rect">
            <a:avLst/>
          </a:prstGeom>
          <a:noFill/>
        </p:spPr>
        <p:txBody>
          <a:bodyPr wrap="none" rtlCol="0">
            <a:spAutoFit/>
          </a:bodyPr>
          <a:lstStyle/>
          <a:p>
            <a:r>
              <a:rPr lang="en-US" altLang="zh-CN" sz="3200" b="1" dirty="0">
                <a:latin typeface="acumin-pro"/>
                <a:ea typeface="Cascadia Mono" panose="020B0609020000020004" pitchFamily="49" charset="0"/>
                <a:cs typeface="Cascadia Mono" panose="020B0609020000020004" pitchFamily="49" charset="0"/>
              </a:rPr>
              <a:t>Scaling of High-Level Emulation</a:t>
            </a:r>
            <a:endParaRPr lang="zh-CN" altLang="en-US" sz="3200" b="1" dirty="0">
              <a:latin typeface="acumin-pro"/>
              <a:cs typeface="Cascadia Mono" panose="020B0609020000020004" pitchFamily="49" charset="0"/>
            </a:endParaRPr>
          </a:p>
        </p:txBody>
      </p:sp>
      <p:pic>
        <p:nvPicPr>
          <p:cNvPr id="3" name="图片 2">
            <a:extLst>
              <a:ext uri="{FF2B5EF4-FFF2-40B4-BE49-F238E27FC236}">
                <a16:creationId xmlns:a16="http://schemas.microsoft.com/office/drawing/2014/main" id="{0D7B9CE0-9664-4E17-BEB1-71BD6F546C04}"/>
              </a:ext>
            </a:extLst>
          </p:cNvPr>
          <p:cNvPicPr>
            <a:picLocks noChangeAspect="1"/>
          </p:cNvPicPr>
          <p:nvPr/>
        </p:nvPicPr>
        <p:blipFill>
          <a:blip r:embed="rId3"/>
          <a:stretch>
            <a:fillRect/>
          </a:stretch>
        </p:blipFill>
        <p:spPr>
          <a:xfrm>
            <a:off x="518334" y="2416760"/>
            <a:ext cx="11155332" cy="4153480"/>
          </a:xfrm>
          <a:prstGeom prst="rect">
            <a:avLst/>
          </a:prstGeom>
          <a:ln>
            <a:solidFill>
              <a:schemeClr val="bg1">
                <a:lumMod val="75000"/>
              </a:schemeClr>
            </a:solidFill>
          </a:ln>
        </p:spPr>
      </p:pic>
    </p:spTree>
    <p:extLst>
      <p:ext uri="{BB962C8B-B14F-4D97-AF65-F5344CB8AC3E}">
        <p14:creationId xmlns:p14="http://schemas.microsoft.com/office/powerpoint/2010/main" val="185328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7D31BD-0107-4795-95FD-C3D5048BF11D}"/>
              </a:ext>
            </a:extLst>
          </p:cNvPr>
          <p:cNvSpPr/>
          <p:nvPr/>
        </p:nvSpPr>
        <p:spPr>
          <a:xfrm>
            <a:off x="0" y="0"/>
            <a:ext cx="12192000" cy="1273248"/>
          </a:xfrm>
          <a:prstGeom prst="rect">
            <a:avLst/>
          </a:prstGeom>
          <a:solidFill>
            <a:srgbClr val="16EAC2"/>
          </a:solidFill>
          <a:ln>
            <a:solidFill>
              <a:srgbClr val="16E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Evaluation</a:t>
            </a:r>
            <a:endParaRPr lang="zh-CN" altLang="en-US" sz="4400" dirty="0">
              <a:solidFill>
                <a:schemeClr val="tx1"/>
              </a:solidFill>
              <a:latin typeface="可口可乐在乎体 楷体" panose="020B0A05030303020204" pitchFamily="34" charset="-122"/>
              <a:ea typeface="可口可乐在乎体 楷体" panose="020B0A05030303020204" pitchFamily="34" charset="-122"/>
            </a:endParaRPr>
          </a:p>
        </p:txBody>
      </p:sp>
      <p:sp>
        <p:nvSpPr>
          <p:cNvPr id="6" name="文本框 5">
            <a:extLst>
              <a:ext uri="{FF2B5EF4-FFF2-40B4-BE49-F238E27FC236}">
                <a16:creationId xmlns:a16="http://schemas.microsoft.com/office/drawing/2014/main" id="{7388A694-2F85-411E-88C9-DB5046D70BAE}"/>
              </a:ext>
            </a:extLst>
          </p:cNvPr>
          <p:cNvSpPr txBox="1"/>
          <p:nvPr/>
        </p:nvSpPr>
        <p:spPr>
          <a:xfrm>
            <a:off x="871537" y="1779726"/>
            <a:ext cx="4444230" cy="584775"/>
          </a:xfrm>
          <a:prstGeom prst="rect">
            <a:avLst/>
          </a:prstGeom>
          <a:noFill/>
        </p:spPr>
        <p:txBody>
          <a:bodyPr wrap="none" rtlCol="0">
            <a:spAutoFit/>
          </a:bodyPr>
          <a:lstStyle/>
          <a:p>
            <a:r>
              <a:rPr lang="en-US" altLang="zh-CN" sz="3200" b="1" dirty="0">
                <a:latin typeface="acumin-pro"/>
                <a:ea typeface="Cascadia Mono" panose="020B0609020000020004" pitchFamily="49" charset="0"/>
                <a:cs typeface="Cascadia Mono" panose="020B0609020000020004" pitchFamily="49" charset="0"/>
              </a:rPr>
              <a:t>Code Complexity Metrics</a:t>
            </a:r>
            <a:endParaRPr lang="zh-CN" altLang="en-US" sz="3200" b="1" dirty="0">
              <a:latin typeface="acumin-pro"/>
              <a:cs typeface="Cascadia Mono" panose="020B0609020000020004" pitchFamily="49" charset="0"/>
            </a:endParaRPr>
          </a:p>
        </p:txBody>
      </p:sp>
      <p:sp>
        <p:nvSpPr>
          <p:cNvPr id="7" name="文本框 6">
            <a:extLst>
              <a:ext uri="{FF2B5EF4-FFF2-40B4-BE49-F238E27FC236}">
                <a16:creationId xmlns:a16="http://schemas.microsoft.com/office/drawing/2014/main" id="{049622CA-81CD-4AF0-805B-06F8B9C82838}"/>
              </a:ext>
            </a:extLst>
          </p:cNvPr>
          <p:cNvSpPr txBox="1"/>
          <p:nvPr/>
        </p:nvSpPr>
        <p:spPr>
          <a:xfrm>
            <a:off x="1745343" y="2409314"/>
            <a:ext cx="8008257" cy="461665"/>
          </a:xfrm>
          <a:prstGeom prst="rect">
            <a:avLst/>
          </a:prstGeom>
          <a:noFill/>
        </p:spPr>
        <p:txBody>
          <a:bodyPr wrap="square">
            <a:spAutoFit/>
          </a:bodyPr>
          <a:lstStyle/>
          <a:p>
            <a:pPr algn="l"/>
            <a:r>
              <a:rPr lang="en-US" altLang="zh-CN" sz="2400" b="0" i="0" u="none" strike="noStrike" baseline="0" dirty="0">
                <a:latin typeface="NimbusRomNo9L-Regu"/>
              </a:rPr>
              <a:t>we examine the amount of code—in source lines of code(SLOC)</a:t>
            </a:r>
            <a:endParaRPr lang="zh-CN" altLang="en-US" sz="2400" dirty="0"/>
          </a:p>
        </p:txBody>
      </p:sp>
      <p:pic>
        <p:nvPicPr>
          <p:cNvPr id="8" name="图片 7">
            <a:extLst>
              <a:ext uri="{FF2B5EF4-FFF2-40B4-BE49-F238E27FC236}">
                <a16:creationId xmlns:a16="http://schemas.microsoft.com/office/drawing/2014/main" id="{520AC354-DCF5-40A7-B082-114291C18A7E}"/>
              </a:ext>
            </a:extLst>
          </p:cNvPr>
          <p:cNvPicPr>
            <a:picLocks noChangeAspect="1"/>
          </p:cNvPicPr>
          <p:nvPr/>
        </p:nvPicPr>
        <p:blipFill>
          <a:blip r:embed="rId3"/>
          <a:stretch>
            <a:fillRect/>
          </a:stretch>
        </p:blipFill>
        <p:spPr>
          <a:xfrm>
            <a:off x="3280969" y="2870979"/>
            <a:ext cx="5630061" cy="3715268"/>
          </a:xfrm>
          <a:prstGeom prst="rect">
            <a:avLst/>
          </a:prstGeom>
          <a:ln>
            <a:solidFill>
              <a:schemeClr val="bg1">
                <a:lumMod val="75000"/>
              </a:schemeClr>
            </a:solidFill>
          </a:ln>
        </p:spPr>
      </p:pic>
    </p:spTree>
    <p:extLst>
      <p:ext uri="{BB962C8B-B14F-4D97-AF65-F5344CB8AC3E}">
        <p14:creationId xmlns:p14="http://schemas.microsoft.com/office/powerpoint/2010/main" val="356315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4E54AD2-A929-4C66-ABF4-103BE0211039}"/>
              </a:ext>
            </a:extLst>
          </p:cNvPr>
          <p:cNvSpPr/>
          <p:nvPr/>
        </p:nvSpPr>
        <p:spPr>
          <a:xfrm>
            <a:off x="0" y="0"/>
            <a:ext cx="12192000" cy="1273248"/>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7">
            <a:extLst>
              <a:ext uri="{FF2B5EF4-FFF2-40B4-BE49-F238E27FC236}">
                <a16:creationId xmlns:a16="http://schemas.microsoft.com/office/drawing/2014/main" id="{4F154477-1CD6-40D5-86A2-F453B192BF73}"/>
              </a:ext>
            </a:extLst>
          </p:cNvPr>
          <p:cNvSpPr>
            <a:spLocks noGrp="1"/>
          </p:cNvSpPr>
          <p:nvPr>
            <p:ph idx="1"/>
          </p:nvPr>
        </p:nvSpPr>
        <p:spPr>
          <a:xfrm>
            <a:off x="488268" y="3104107"/>
            <a:ext cx="4158881" cy="3405692"/>
          </a:xfrm>
        </p:spPr>
        <p:txBody>
          <a:bodyPr/>
          <a:lstStyle/>
          <a:p>
            <a:r>
              <a:rPr lang="en-US" altLang="zh-CN" dirty="0">
                <a:solidFill>
                  <a:srgbClr val="333333"/>
                </a:solidFill>
                <a:latin typeface="可口可乐在乎体 楷体" panose="020B0A05030303020204" pitchFamily="34" charset="-122"/>
                <a:ea typeface="可口可乐在乎体 楷体" panose="020B0A05030303020204" pitchFamily="34" charset="-122"/>
              </a:rPr>
              <a:t>Abraham A. Clements</a:t>
            </a:r>
          </a:p>
          <a:p>
            <a:r>
              <a:rPr lang="en-US" altLang="zh-CN" dirty="0">
                <a:solidFill>
                  <a:srgbClr val="333333"/>
                </a:solidFill>
                <a:latin typeface="可口可乐在乎体 楷体" panose="020B0A05030303020204" pitchFamily="34" charset="-122"/>
                <a:ea typeface="可口可乐在乎体 楷体" panose="020B0A05030303020204" pitchFamily="34" charset="-122"/>
              </a:rPr>
              <a:t>Purdue University and Sandia National Laboratories</a:t>
            </a:r>
          </a:p>
          <a:p>
            <a:r>
              <a:rPr lang="zh-CN" altLang="en-US" dirty="0">
                <a:solidFill>
                  <a:srgbClr val="333333"/>
                </a:solidFill>
                <a:latin typeface="可口可乐在乎体 楷体" panose="020B0A05030303020204" pitchFamily="34" charset="-122"/>
                <a:ea typeface="可口可乐在乎体 楷体" panose="020B0A05030303020204" pitchFamily="34" charset="-122"/>
              </a:rPr>
              <a:t>从</a:t>
            </a:r>
            <a:r>
              <a:rPr lang="en-US" altLang="zh-CN" dirty="0">
                <a:solidFill>
                  <a:srgbClr val="333333"/>
                </a:solidFill>
                <a:latin typeface="可口可乐在乎体 楷体" panose="020B0A05030303020204" pitchFamily="34" charset="-122"/>
                <a:ea typeface="可口可乐在乎体 楷体" panose="020B0A05030303020204" pitchFamily="34" charset="-122"/>
              </a:rPr>
              <a:t>2017</a:t>
            </a:r>
            <a:r>
              <a:rPr lang="zh-CN" altLang="en-US" dirty="0">
                <a:solidFill>
                  <a:srgbClr val="333333"/>
                </a:solidFill>
                <a:latin typeface="可口可乐在乎体 楷体" panose="020B0A05030303020204" pitchFamily="34" charset="-122"/>
                <a:ea typeface="可口可乐在乎体 楷体" panose="020B0A05030303020204" pitchFamily="34" charset="-122"/>
              </a:rPr>
              <a:t>年开始做物联网安全研究</a:t>
            </a:r>
            <a:endParaRPr lang="en-US" altLang="zh-CN" dirty="0">
              <a:solidFill>
                <a:srgbClr val="333333"/>
              </a:solidFill>
              <a:latin typeface="可口可乐在乎体 楷体" panose="020B0A05030303020204" pitchFamily="34" charset="-122"/>
              <a:ea typeface="可口可乐在乎体 楷体" panose="020B0A05030303020204" pitchFamily="34" charset="-122"/>
            </a:endParaRPr>
          </a:p>
          <a:p>
            <a:r>
              <a:rPr lang="en-US" altLang="zh-CN" dirty="0">
                <a:solidFill>
                  <a:srgbClr val="333333"/>
                </a:solidFill>
                <a:latin typeface="可口可乐在乎体 楷体" panose="020B0A05030303020204" pitchFamily="34" charset="-122"/>
                <a:ea typeface="可口可乐在乎体 楷体" panose="020B0A05030303020204" pitchFamily="34" charset="-122"/>
              </a:rPr>
              <a:t>3</a:t>
            </a:r>
            <a:r>
              <a:rPr lang="zh-CN" altLang="en-US" dirty="0">
                <a:solidFill>
                  <a:srgbClr val="333333"/>
                </a:solidFill>
                <a:latin typeface="可口可乐在乎体 楷体" panose="020B0A05030303020204" pitchFamily="34" charset="-122"/>
                <a:ea typeface="可口可乐在乎体 楷体" panose="020B0A05030303020204" pitchFamily="34" charset="-122"/>
              </a:rPr>
              <a:t>篇一作顶会</a:t>
            </a:r>
            <a:endParaRPr lang="en-US" altLang="zh-CN" dirty="0">
              <a:solidFill>
                <a:srgbClr val="333333"/>
              </a:solidFill>
              <a:latin typeface="可口可乐在乎体 楷体" panose="020B0A05030303020204" pitchFamily="34" charset="-122"/>
              <a:ea typeface="可口可乐在乎体 楷体" panose="020B0A05030303020204" pitchFamily="34" charset="-122"/>
            </a:endParaRPr>
          </a:p>
          <a:p>
            <a:pPr marL="0" indent="0">
              <a:buNone/>
            </a:pPr>
            <a:endParaRPr lang="zh-CN" altLang="en-US" dirty="0">
              <a:latin typeface="可口可乐在乎体 楷体" panose="020B0A05030303020204" pitchFamily="34" charset="-122"/>
              <a:ea typeface="可口可乐在乎体 楷体" panose="020B0A05030303020204" pitchFamily="34" charset="-122"/>
            </a:endParaRPr>
          </a:p>
        </p:txBody>
      </p:sp>
      <p:grpSp>
        <p:nvGrpSpPr>
          <p:cNvPr id="2" name="组合 1">
            <a:extLst>
              <a:ext uri="{FF2B5EF4-FFF2-40B4-BE49-F238E27FC236}">
                <a16:creationId xmlns:a16="http://schemas.microsoft.com/office/drawing/2014/main" id="{BE7DE8BD-969D-4BB0-8747-56D36B190FD3}"/>
              </a:ext>
            </a:extLst>
          </p:cNvPr>
          <p:cNvGrpSpPr/>
          <p:nvPr/>
        </p:nvGrpSpPr>
        <p:grpSpPr>
          <a:xfrm>
            <a:off x="5069795" y="1591297"/>
            <a:ext cx="6633937" cy="5158090"/>
            <a:chOff x="5069795" y="1591297"/>
            <a:chExt cx="6633937" cy="5158090"/>
          </a:xfrm>
        </p:grpSpPr>
        <p:pic>
          <p:nvPicPr>
            <p:cNvPr id="9" name="图片 8">
              <a:extLst>
                <a:ext uri="{FF2B5EF4-FFF2-40B4-BE49-F238E27FC236}">
                  <a16:creationId xmlns:a16="http://schemas.microsoft.com/office/drawing/2014/main" id="{61ADDF3F-64D9-4C51-B219-9191BF785372}"/>
                </a:ext>
              </a:extLst>
            </p:cNvPr>
            <p:cNvPicPr>
              <a:picLocks noChangeAspect="1"/>
            </p:cNvPicPr>
            <p:nvPr/>
          </p:nvPicPr>
          <p:blipFill>
            <a:blip r:embed="rId3"/>
            <a:stretch>
              <a:fillRect/>
            </a:stretch>
          </p:blipFill>
          <p:spPr>
            <a:xfrm>
              <a:off x="5069795" y="1591297"/>
              <a:ext cx="6633937" cy="5158090"/>
            </a:xfrm>
            <a:prstGeom prst="rect">
              <a:avLst/>
            </a:prstGeom>
            <a:ln>
              <a:solidFill>
                <a:schemeClr val="bg2"/>
              </a:solidFill>
            </a:ln>
          </p:spPr>
        </p:pic>
        <p:sp>
          <p:nvSpPr>
            <p:cNvPr id="12" name="矩形 11">
              <a:extLst>
                <a:ext uri="{FF2B5EF4-FFF2-40B4-BE49-F238E27FC236}">
                  <a16:creationId xmlns:a16="http://schemas.microsoft.com/office/drawing/2014/main" id="{8AA2F01A-FBFF-47BC-976D-484D5717DAEF}"/>
                </a:ext>
              </a:extLst>
            </p:cNvPr>
            <p:cNvSpPr/>
            <p:nvPr/>
          </p:nvSpPr>
          <p:spPr>
            <a:xfrm>
              <a:off x="7700962" y="3011238"/>
              <a:ext cx="1228725" cy="1857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7DFA144-3300-41AB-8132-29D477DC51E9}"/>
                </a:ext>
              </a:extLst>
            </p:cNvPr>
            <p:cNvSpPr/>
            <p:nvPr/>
          </p:nvSpPr>
          <p:spPr>
            <a:xfrm>
              <a:off x="6472237" y="5339066"/>
              <a:ext cx="1228725" cy="1857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D6EE2E05-38E5-4542-BE19-5229D4297380}"/>
                </a:ext>
              </a:extLst>
            </p:cNvPr>
            <p:cNvSpPr/>
            <p:nvPr/>
          </p:nvSpPr>
          <p:spPr>
            <a:xfrm>
              <a:off x="6472237" y="6111992"/>
              <a:ext cx="1228725" cy="1621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FE9A301-B8CD-4290-B372-DFBD403E802C}"/>
                </a:ext>
              </a:extLst>
            </p:cNvPr>
            <p:cNvSpPr/>
            <p:nvPr/>
          </p:nvSpPr>
          <p:spPr>
            <a:xfrm>
              <a:off x="7700962" y="4806953"/>
              <a:ext cx="1228725" cy="1857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46D61D08-C369-4CF5-A7DB-5789183E13A0}"/>
                </a:ext>
              </a:extLst>
            </p:cNvPr>
            <p:cNvSpPr/>
            <p:nvPr/>
          </p:nvSpPr>
          <p:spPr>
            <a:xfrm>
              <a:off x="10108300" y="2144609"/>
              <a:ext cx="1228725" cy="1857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 name="图片 16">
            <a:extLst>
              <a:ext uri="{FF2B5EF4-FFF2-40B4-BE49-F238E27FC236}">
                <a16:creationId xmlns:a16="http://schemas.microsoft.com/office/drawing/2014/main" id="{4346C792-E7D0-4BF9-9E0B-CAF2B1F73CCC}"/>
              </a:ext>
            </a:extLst>
          </p:cNvPr>
          <p:cNvPicPr>
            <a:picLocks noChangeAspect="1"/>
          </p:cNvPicPr>
          <p:nvPr/>
        </p:nvPicPr>
        <p:blipFill>
          <a:blip r:embed="rId4"/>
          <a:stretch>
            <a:fillRect/>
          </a:stretch>
        </p:blipFill>
        <p:spPr>
          <a:xfrm>
            <a:off x="1088022" y="1845971"/>
            <a:ext cx="2382175" cy="968751"/>
          </a:xfrm>
          <a:prstGeom prst="rect">
            <a:avLst/>
          </a:prstGeom>
        </p:spPr>
      </p:pic>
      <p:pic>
        <p:nvPicPr>
          <p:cNvPr id="20" name="图片 19">
            <a:extLst>
              <a:ext uri="{FF2B5EF4-FFF2-40B4-BE49-F238E27FC236}">
                <a16:creationId xmlns:a16="http://schemas.microsoft.com/office/drawing/2014/main" id="{DAAC6448-FC27-4591-869A-8DA1F1AA1FC4}"/>
              </a:ext>
            </a:extLst>
          </p:cNvPr>
          <p:cNvPicPr>
            <a:picLocks noChangeAspect="1"/>
          </p:cNvPicPr>
          <p:nvPr/>
        </p:nvPicPr>
        <p:blipFill>
          <a:blip r:embed="rId5"/>
          <a:stretch>
            <a:fillRect/>
          </a:stretch>
        </p:blipFill>
        <p:spPr>
          <a:xfrm>
            <a:off x="0" y="641"/>
            <a:ext cx="12192000" cy="1274064"/>
          </a:xfrm>
          <a:prstGeom prst="rect">
            <a:avLst/>
          </a:prstGeom>
        </p:spPr>
      </p:pic>
    </p:spTree>
    <p:extLst>
      <p:ext uri="{BB962C8B-B14F-4D97-AF65-F5344CB8AC3E}">
        <p14:creationId xmlns:p14="http://schemas.microsoft.com/office/powerpoint/2010/main" val="3340974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7D31BD-0107-4795-95FD-C3D5048BF11D}"/>
              </a:ext>
            </a:extLst>
          </p:cNvPr>
          <p:cNvSpPr/>
          <p:nvPr/>
        </p:nvSpPr>
        <p:spPr>
          <a:xfrm>
            <a:off x="0" y="0"/>
            <a:ext cx="12192000" cy="1273248"/>
          </a:xfrm>
          <a:prstGeom prst="rect">
            <a:avLst/>
          </a:prstGeom>
          <a:solidFill>
            <a:srgbClr val="16EAC2"/>
          </a:solidFill>
          <a:ln>
            <a:solidFill>
              <a:srgbClr val="16E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Evaluation</a:t>
            </a:r>
            <a:endParaRPr lang="zh-CN" altLang="en-US" sz="4400" dirty="0">
              <a:solidFill>
                <a:schemeClr val="tx1"/>
              </a:solidFill>
              <a:latin typeface="可口可乐在乎体 楷体" panose="020B0A05030303020204" pitchFamily="34" charset="-122"/>
              <a:ea typeface="可口可乐在乎体 楷体" panose="020B0A05030303020204" pitchFamily="34" charset="-122"/>
            </a:endParaRPr>
          </a:p>
        </p:txBody>
      </p:sp>
      <p:sp>
        <p:nvSpPr>
          <p:cNvPr id="6" name="文本框 5">
            <a:extLst>
              <a:ext uri="{FF2B5EF4-FFF2-40B4-BE49-F238E27FC236}">
                <a16:creationId xmlns:a16="http://schemas.microsoft.com/office/drawing/2014/main" id="{7388A694-2F85-411E-88C9-DB5046D70BAE}"/>
              </a:ext>
            </a:extLst>
          </p:cNvPr>
          <p:cNvSpPr txBox="1"/>
          <p:nvPr/>
        </p:nvSpPr>
        <p:spPr>
          <a:xfrm>
            <a:off x="871537" y="1779726"/>
            <a:ext cx="5973367" cy="584775"/>
          </a:xfrm>
          <a:prstGeom prst="rect">
            <a:avLst/>
          </a:prstGeom>
          <a:noFill/>
        </p:spPr>
        <p:txBody>
          <a:bodyPr wrap="none" rtlCol="0">
            <a:spAutoFit/>
          </a:bodyPr>
          <a:lstStyle/>
          <a:p>
            <a:r>
              <a:rPr lang="en-US" altLang="zh-CN" sz="3200" b="1" dirty="0">
                <a:latin typeface="acumin-pro"/>
                <a:ea typeface="Cascadia Mono" panose="020B0609020000020004" pitchFamily="49" charset="0"/>
                <a:cs typeface="Cascadia Mono" panose="020B0609020000020004" pitchFamily="49" charset="0"/>
              </a:rPr>
              <a:t>Interactive Emulation Comparison</a:t>
            </a:r>
            <a:endParaRPr lang="zh-CN" altLang="en-US" sz="3200" b="1" dirty="0">
              <a:latin typeface="acumin-pro"/>
              <a:cs typeface="Cascadia Mono" panose="020B0609020000020004" pitchFamily="49" charset="0"/>
            </a:endParaRPr>
          </a:p>
        </p:txBody>
      </p:sp>
      <p:pic>
        <p:nvPicPr>
          <p:cNvPr id="5" name="图片 4">
            <a:extLst>
              <a:ext uri="{FF2B5EF4-FFF2-40B4-BE49-F238E27FC236}">
                <a16:creationId xmlns:a16="http://schemas.microsoft.com/office/drawing/2014/main" id="{A155C3A4-2E2A-423D-B94C-61AD3A340D33}"/>
              </a:ext>
            </a:extLst>
          </p:cNvPr>
          <p:cNvPicPr>
            <a:picLocks noChangeAspect="1"/>
          </p:cNvPicPr>
          <p:nvPr/>
        </p:nvPicPr>
        <p:blipFill>
          <a:blip r:embed="rId3"/>
          <a:stretch>
            <a:fillRect/>
          </a:stretch>
        </p:blipFill>
        <p:spPr>
          <a:xfrm>
            <a:off x="4053" y="2361649"/>
            <a:ext cx="12187947" cy="4263702"/>
          </a:xfrm>
          <a:prstGeom prst="rect">
            <a:avLst/>
          </a:prstGeom>
          <a:ln>
            <a:solidFill>
              <a:schemeClr val="bg1">
                <a:lumMod val="75000"/>
              </a:schemeClr>
            </a:solidFill>
          </a:ln>
        </p:spPr>
      </p:pic>
    </p:spTree>
    <p:extLst>
      <p:ext uri="{BB962C8B-B14F-4D97-AF65-F5344CB8AC3E}">
        <p14:creationId xmlns:p14="http://schemas.microsoft.com/office/powerpoint/2010/main" val="121235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7D31BD-0107-4795-95FD-C3D5048BF11D}"/>
              </a:ext>
            </a:extLst>
          </p:cNvPr>
          <p:cNvSpPr/>
          <p:nvPr/>
        </p:nvSpPr>
        <p:spPr>
          <a:xfrm>
            <a:off x="0" y="0"/>
            <a:ext cx="12192000" cy="1273248"/>
          </a:xfrm>
          <a:prstGeom prst="rect">
            <a:avLst/>
          </a:prstGeom>
          <a:solidFill>
            <a:srgbClr val="16EAC2"/>
          </a:solidFill>
          <a:ln>
            <a:solidFill>
              <a:srgbClr val="16E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Evaluation</a:t>
            </a:r>
            <a:endParaRPr lang="zh-CN" altLang="en-US" sz="4400" dirty="0">
              <a:solidFill>
                <a:schemeClr val="tx1"/>
              </a:solidFill>
              <a:latin typeface="可口可乐在乎体 楷体" panose="020B0A05030303020204" pitchFamily="34" charset="-122"/>
              <a:ea typeface="可口可乐在乎体 楷体" panose="020B0A05030303020204" pitchFamily="34" charset="-122"/>
            </a:endParaRPr>
          </a:p>
        </p:txBody>
      </p:sp>
      <p:sp>
        <p:nvSpPr>
          <p:cNvPr id="6" name="文本框 5">
            <a:extLst>
              <a:ext uri="{FF2B5EF4-FFF2-40B4-BE49-F238E27FC236}">
                <a16:creationId xmlns:a16="http://schemas.microsoft.com/office/drawing/2014/main" id="{7388A694-2F85-411E-88C9-DB5046D70BAE}"/>
              </a:ext>
            </a:extLst>
          </p:cNvPr>
          <p:cNvSpPr txBox="1"/>
          <p:nvPr/>
        </p:nvSpPr>
        <p:spPr>
          <a:xfrm>
            <a:off x="871537" y="1779726"/>
            <a:ext cx="4487319" cy="584775"/>
          </a:xfrm>
          <a:prstGeom prst="rect">
            <a:avLst/>
          </a:prstGeom>
          <a:noFill/>
        </p:spPr>
        <p:txBody>
          <a:bodyPr wrap="none" rtlCol="0">
            <a:spAutoFit/>
          </a:bodyPr>
          <a:lstStyle/>
          <a:p>
            <a:r>
              <a:rPr lang="en-US" altLang="zh-CN" sz="3200" b="1" dirty="0">
                <a:latin typeface="acumin-pro"/>
                <a:ea typeface="Cascadia Mono" panose="020B0609020000020004" pitchFamily="49" charset="0"/>
                <a:cs typeface="Cascadia Mono" panose="020B0609020000020004" pitchFamily="49" charset="0"/>
              </a:rPr>
              <a:t>Fuzzing with </a:t>
            </a:r>
            <a:r>
              <a:rPr lang="en-US" altLang="zh-CN" sz="3200" b="1" dirty="0" err="1">
                <a:latin typeface="acumin-pro"/>
                <a:ea typeface="Cascadia Mono" panose="020B0609020000020004" pitchFamily="49" charset="0"/>
                <a:cs typeface="Cascadia Mono" panose="020B0609020000020004" pitchFamily="49" charset="0"/>
              </a:rPr>
              <a:t>HALucinator</a:t>
            </a:r>
            <a:endParaRPr lang="zh-CN" altLang="en-US" sz="3200" b="1" dirty="0">
              <a:latin typeface="acumin-pro"/>
              <a:cs typeface="Cascadia Mono" panose="020B0609020000020004" pitchFamily="49" charset="0"/>
            </a:endParaRPr>
          </a:p>
        </p:txBody>
      </p:sp>
      <p:pic>
        <p:nvPicPr>
          <p:cNvPr id="7" name="图片 6">
            <a:extLst>
              <a:ext uri="{FF2B5EF4-FFF2-40B4-BE49-F238E27FC236}">
                <a16:creationId xmlns:a16="http://schemas.microsoft.com/office/drawing/2014/main" id="{B2C060FA-E0D8-4250-8404-924320288A37}"/>
              </a:ext>
            </a:extLst>
          </p:cNvPr>
          <p:cNvPicPr>
            <a:picLocks noChangeAspect="1"/>
          </p:cNvPicPr>
          <p:nvPr/>
        </p:nvPicPr>
        <p:blipFill>
          <a:blip r:embed="rId3"/>
          <a:stretch>
            <a:fillRect/>
          </a:stretch>
        </p:blipFill>
        <p:spPr>
          <a:xfrm>
            <a:off x="98104" y="2476641"/>
            <a:ext cx="6684718" cy="4033717"/>
          </a:xfrm>
          <a:prstGeom prst="rect">
            <a:avLst/>
          </a:prstGeom>
          <a:ln>
            <a:solidFill>
              <a:schemeClr val="bg1">
                <a:lumMod val="75000"/>
              </a:schemeClr>
            </a:solidFill>
          </a:ln>
        </p:spPr>
      </p:pic>
      <p:sp>
        <p:nvSpPr>
          <p:cNvPr id="2" name="文本框 1">
            <a:extLst>
              <a:ext uri="{FF2B5EF4-FFF2-40B4-BE49-F238E27FC236}">
                <a16:creationId xmlns:a16="http://schemas.microsoft.com/office/drawing/2014/main" id="{8A8B162D-22DA-40C6-8623-82A890C8AA47}"/>
              </a:ext>
            </a:extLst>
          </p:cNvPr>
          <p:cNvSpPr txBox="1"/>
          <p:nvPr/>
        </p:nvSpPr>
        <p:spPr>
          <a:xfrm>
            <a:off x="7040975" y="2908449"/>
            <a:ext cx="5052921" cy="3170099"/>
          </a:xfrm>
          <a:prstGeom prst="rect">
            <a:avLst/>
          </a:prstGeom>
          <a:noFill/>
          <a:ln>
            <a:solidFill>
              <a:srgbClr val="0DB7ED"/>
            </a:solidFill>
          </a:ln>
        </p:spPr>
        <p:txBody>
          <a:bodyPr wrap="square" rtlCol="0">
            <a:spAutoFit/>
          </a:bodyPr>
          <a:lstStyle/>
          <a:p>
            <a:pPr marL="342900" indent="-342900">
              <a:buFont typeface="Arial" panose="020B0604020202020204" pitchFamily="34" charset="0"/>
              <a:buChar char="•"/>
            </a:pPr>
            <a:r>
              <a:rPr lang="en-US" altLang="zh-CN" sz="2000" b="1" dirty="0">
                <a:latin typeface="Consolas" panose="020B0609020204030204" pitchFamily="49" charset="0"/>
              </a:rPr>
              <a:t>ST-PLC: </a:t>
            </a:r>
          </a:p>
          <a:p>
            <a:r>
              <a:rPr lang="en-US" altLang="zh-CN" sz="2000" dirty="0">
                <a:latin typeface="Consolas" panose="020B0609020204030204" pitchFamily="49" charset="0"/>
              </a:rPr>
              <a:t>buffer overflow</a:t>
            </a:r>
          </a:p>
          <a:p>
            <a:pPr marL="342900" indent="-342900">
              <a:buFont typeface="Arial" panose="020B0604020202020204" pitchFamily="34" charset="0"/>
              <a:buChar char="•"/>
            </a:pPr>
            <a:r>
              <a:rPr lang="en-US" altLang="zh-CN" sz="2000" b="1" dirty="0">
                <a:latin typeface="Consolas" panose="020B0609020204030204" pitchFamily="49" charset="0"/>
              </a:rPr>
              <a:t>Atmel </a:t>
            </a:r>
            <a:r>
              <a:rPr lang="en-US" altLang="zh-CN" sz="2000" b="1" dirty="0" err="1">
                <a:latin typeface="Consolas" panose="020B0609020204030204" pitchFamily="49" charset="0"/>
              </a:rPr>
              <a:t>IwIP</a:t>
            </a:r>
            <a:r>
              <a:rPr lang="en-US" altLang="zh-CN" sz="2000" b="1" dirty="0">
                <a:latin typeface="Consolas" panose="020B0609020204030204" pitchFamily="49" charset="0"/>
              </a:rPr>
              <a:t> HTTP(Ethernet)</a:t>
            </a:r>
            <a:r>
              <a:rPr lang="zh-CN" altLang="en-US" sz="2000" b="1" dirty="0">
                <a:latin typeface="Consolas" panose="020B0609020204030204" pitchFamily="49" charset="0"/>
              </a:rPr>
              <a:t>：</a:t>
            </a:r>
            <a:endParaRPr lang="en-US" altLang="zh-CN" sz="2000" b="1" dirty="0">
              <a:latin typeface="Consolas" panose="020B0609020204030204" pitchFamily="49" charset="0"/>
            </a:endParaRPr>
          </a:p>
          <a:p>
            <a:r>
              <a:rPr lang="en-US" altLang="zh-CN" sz="2000" dirty="0">
                <a:latin typeface="Consolas" panose="020B0609020204030204" pitchFamily="49" charset="0"/>
              </a:rPr>
              <a:t>1. Heap double-free in </a:t>
            </a:r>
            <a:r>
              <a:rPr lang="en-US" altLang="zh-CN" sz="2000" dirty="0" err="1">
                <a:latin typeface="Consolas" panose="020B0609020204030204" pitchFamily="49" charset="0"/>
              </a:rPr>
              <a:t>IwIP</a:t>
            </a:r>
            <a:r>
              <a:rPr lang="en-US" altLang="zh-CN" sz="2000" dirty="0">
                <a:latin typeface="Consolas" panose="020B0609020204030204" pitchFamily="49" charset="0"/>
              </a:rPr>
              <a:t> itself</a:t>
            </a:r>
          </a:p>
          <a:p>
            <a:r>
              <a:rPr lang="en-US" altLang="zh-CN" sz="2000" dirty="0">
                <a:latin typeface="Consolas" panose="020B0609020204030204" pitchFamily="49" charset="0"/>
              </a:rPr>
              <a:t>2. Heap use-after-free</a:t>
            </a:r>
          </a:p>
          <a:p>
            <a:pPr marL="342900" indent="-342900">
              <a:buFont typeface="Arial" panose="020B0604020202020204" pitchFamily="34" charset="0"/>
              <a:buChar char="•"/>
            </a:pPr>
            <a:r>
              <a:rPr lang="en-US" altLang="zh-CN" sz="2000" b="1" dirty="0">
                <a:latin typeface="Consolas" panose="020B0609020204030204" pitchFamily="49" charset="0"/>
              </a:rPr>
              <a:t>Atmel </a:t>
            </a:r>
            <a:r>
              <a:rPr lang="en-US" altLang="zh-CN" sz="2000" b="1" dirty="0" err="1">
                <a:latin typeface="Consolas" panose="020B0609020204030204" pitchFamily="49" charset="0"/>
              </a:rPr>
              <a:t>IwIP</a:t>
            </a:r>
            <a:r>
              <a:rPr lang="en-US" altLang="zh-CN" sz="2000" b="1" dirty="0">
                <a:latin typeface="Consolas" panose="020B0609020204030204" pitchFamily="49" charset="0"/>
              </a:rPr>
              <a:t> HTTP(TCP)</a:t>
            </a:r>
          </a:p>
          <a:p>
            <a:r>
              <a:rPr lang="en-US" altLang="zh-CN" sz="2000" dirty="0">
                <a:latin typeface="Consolas" panose="020B0609020204030204" pitchFamily="49" charset="0"/>
              </a:rPr>
              <a:t>Get parser</a:t>
            </a:r>
          </a:p>
          <a:p>
            <a:pPr marL="342900" indent="-342900">
              <a:buFont typeface="Arial" panose="020B0604020202020204" pitchFamily="34" charset="0"/>
              <a:buChar char="•"/>
            </a:pPr>
            <a:r>
              <a:rPr lang="en-US" altLang="zh-CN" sz="2000" b="1" dirty="0">
                <a:latin typeface="Consolas" panose="020B0609020204030204" pitchFamily="49" charset="0"/>
              </a:rPr>
              <a:t>Atmel 6LoWPAN Receiver:</a:t>
            </a:r>
          </a:p>
          <a:p>
            <a:pPr marL="342900" indent="-342900">
              <a:buAutoNum type="arabicPeriod"/>
            </a:pPr>
            <a:r>
              <a:rPr lang="en-US" altLang="zh-CN" sz="2000" dirty="0">
                <a:latin typeface="Consolas" panose="020B0609020204030204" pitchFamily="49" charset="0"/>
              </a:rPr>
              <a:t>Buffer overflow</a:t>
            </a:r>
          </a:p>
          <a:p>
            <a:pPr marL="342900" indent="-342900">
              <a:buAutoNum type="arabicPeriod"/>
            </a:pPr>
            <a:r>
              <a:rPr lang="en-US" altLang="zh-CN" sz="2000" dirty="0" err="1">
                <a:latin typeface="Consolas" panose="020B0609020204030204" pitchFamily="49" charset="0"/>
              </a:rPr>
              <a:t>Override,remote</a:t>
            </a:r>
            <a:r>
              <a:rPr lang="en-US" altLang="zh-CN" sz="2000" dirty="0">
                <a:latin typeface="Consolas" panose="020B0609020204030204" pitchFamily="49" charset="0"/>
              </a:rPr>
              <a:t> code execution</a:t>
            </a:r>
          </a:p>
        </p:txBody>
      </p:sp>
    </p:spTree>
    <p:extLst>
      <p:ext uri="{BB962C8B-B14F-4D97-AF65-F5344CB8AC3E}">
        <p14:creationId xmlns:p14="http://schemas.microsoft.com/office/powerpoint/2010/main" val="41019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7D31BD-0107-4795-95FD-C3D5048BF11D}"/>
              </a:ext>
            </a:extLst>
          </p:cNvPr>
          <p:cNvSpPr/>
          <p:nvPr/>
        </p:nvSpPr>
        <p:spPr>
          <a:xfrm>
            <a:off x="0" y="0"/>
            <a:ext cx="12192000" cy="1273248"/>
          </a:xfrm>
          <a:prstGeom prst="rect">
            <a:avLst/>
          </a:prstGeom>
          <a:solidFill>
            <a:srgbClr val="16EAC2"/>
          </a:solidFill>
          <a:ln>
            <a:solidFill>
              <a:srgbClr val="16E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Evaluation</a:t>
            </a:r>
            <a:endParaRPr lang="zh-CN" altLang="en-US" sz="4400" dirty="0">
              <a:solidFill>
                <a:schemeClr val="tx1"/>
              </a:solidFill>
              <a:latin typeface="可口可乐在乎体 楷体" panose="020B0A05030303020204" pitchFamily="34" charset="-122"/>
              <a:ea typeface="可口可乐在乎体 楷体" panose="020B0A05030303020204" pitchFamily="34" charset="-122"/>
            </a:endParaRPr>
          </a:p>
        </p:txBody>
      </p:sp>
      <p:sp>
        <p:nvSpPr>
          <p:cNvPr id="6" name="文本框 5">
            <a:extLst>
              <a:ext uri="{FF2B5EF4-FFF2-40B4-BE49-F238E27FC236}">
                <a16:creationId xmlns:a16="http://schemas.microsoft.com/office/drawing/2014/main" id="{7388A694-2F85-411E-88C9-DB5046D70BAE}"/>
              </a:ext>
            </a:extLst>
          </p:cNvPr>
          <p:cNvSpPr txBox="1"/>
          <p:nvPr/>
        </p:nvSpPr>
        <p:spPr>
          <a:xfrm>
            <a:off x="67235" y="1964353"/>
            <a:ext cx="12057529" cy="4893647"/>
          </a:xfrm>
          <a:prstGeom prst="rect">
            <a:avLst/>
          </a:prstGeom>
          <a:noFill/>
          <a:ln>
            <a:solidFill>
              <a:schemeClr val="bg1">
                <a:lumMod val="75000"/>
              </a:schemeClr>
            </a:solidFill>
          </a:ln>
        </p:spPr>
        <p:txBody>
          <a:bodyPr wrap="square" rtlCol="0">
            <a:spAutoFit/>
          </a:bodyPr>
          <a:lstStyle/>
          <a:p>
            <a:pPr marL="342900" indent="-342900">
              <a:buFont typeface="Arial" panose="020B0604020202020204" pitchFamily="34" charset="0"/>
              <a:buChar char="•"/>
            </a:pPr>
            <a:r>
              <a:rPr lang="en-US" altLang="zh-CN" sz="2400" dirty="0">
                <a:latin typeface="acumin-pro"/>
                <a:ea typeface="Cascadia Mono" panose="020B0609020000020004" pitchFamily="49" charset="0"/>
                <a:cs typeface="Cascadia Mono" panose="020B0609020000020004" pitchFamily="49" charset="0"/>
              </a:rPr>
              <a:t>We enable emulation of binary firmware using a generic system emulator (QEMU for us) without relying on the presence of the actual hardware. We achieve this through the novel use of abstraction libraries called HALs, which are already provided by vendors for embedded platforms.</a:t>
            </a:r>
          </a:p>
          <a:p>
            <a:pPr marL="342900" indent="-342900">
              <a:buFont typeface="Arial" panose="020B0604020202020204" pitchFamily="34" charset="0"/>
              <a:buChar char="•"/>
            </a:pPr>
            <a:r>
              <a:rPr lang="en-US" altLang="zh-CN" sz="2400" dirty="0">
                <a:latin typeface="acumin-pro"/>
                <a:ea typeface="Cascadia Mono" panose="020B0609020000020004" pitchFamily="49" charset="0"/>
                <a:cs typeface="Cascadia Mono" panose="020B0609020000020004" pitchFamily="49" charset="0"/>
              </a:rPr>
              <a:t>We improve upon existing library matching techniques, to better locate functions for interception in the firmware.</a:t>
            </a:r>
          </a:p>
          <a:p>
            <a:pPr marL="342900" indent="-342900">
              <a:buFont typeface="Arial" panose="020B0604020202020204" pitchFamily="34" charset="0"/>
              <a:buChar char="•"/>
            </a:pPr>
            <a:r>
              <a:rPr lang="en-US" altLang="zh-CN" sz="2400" dirty="0">
                <a:latin typeface="acumin-pro"/>
                <a:ea typeface="Cascadia Mono" panose="020B0609020000020004" pitchFamily="49" charset="0"/>
                <a:cs typeface="Cascadia Mono" panose="020B0609020000020004" pitchFamily="49" charset="0"/>
              </a:rPr>
              <a:t>We present </a:t>
            </a:r>
            <a:r>
              <a:rPr lang="en-US" altLang="zh-CN" sz="2400" dirty="0" err="1">
                <a:latin typeface="acumin-pro"/>
                <a:ea typeface="Cascadia Mono" panose="020B0609020000020004" pitchFamily="49" charset="0"/>
                <a:cs typeface="Cascadia Mono" panose="020B0609020000020004" pitchFamily="49" charset="0"/>
              </a:rPr>
              <a:t>HALucinator</a:t>
            </a:r>
            <a:r>
              <a:rPr lang="en-US" altLang="zh-CN" sz="2400" dirty="0">
                <a:latin typeface="acumin-pro"/>
                <a:ea typeface="Cascadia Mono" panose="020B0609020000020004" pitchFamily="49" charset="0"/>
                <a:cs typeface="Cascadia Mono" panose="020B0609020000020004" pitchFamily="49" charset="0"/>
              </a:rPr>
              <a:t>, a high-level emulation system capable of interactive emulation and fuzzing firmware through the use of a library of abstract handlers and peripheral models.</a:t>
            </a:r>
          </a:p>
          <a:p>
            <a:pPr marL="342900" indent="-342900">
              <a:buFont typeface="Arial" panose="020B0604020202020204" pitchFamily="34" charset="0"/>
              <a:buChar char="•"/>
            </a:pPr>
            <a:r>
              <a:rPr lang="en-US" altLang="zh-CN" sz="2400" dirty="0">
                <a:latin typeface="acumin-pro"/>
                <a:ea typeface="Cascadia Mono" panose="020B0609020000020004" pitchFamily="49" charset="0"/>
                <a:cs typeface="Cascadia Mono" panose="020B0609020000020004" pitchFamily="49" charset="0"/>
              </a:rPr>
              <a:t>We show the practicality of our approach through case studies modeled on 16 real-world firmware samples, and demonstrate that </a:t>
            </a:r>
            <a:r>
              <a:rPr lang="en-US" altLang="zh-CN" sz="2400" dirty="0" err="1">
                <a:latin typeface="acumin-pro"/>
                <a:ea typeface="Cascadia Mono" panose="020B0609020000020004" pitchFamily="49" charset="0"/>
                <a:cs typeface="Cascadia Mono" panose="020B0609020000020004" pitchFamily="49" charset="0"/>
              </a:rPr>
              <a:t>HALucinator</a:t>
            </a:r>
            <a:r>
              <a:rPr lang="en-US" altLang="zh-CN" sz="2400" dirty="0">
                <a:latin typeface="acumin-pro"/>
                <a:ea typeface="Cascadia Mono" panose="020B0609020000020004" pitchFamily="49" charset="0"/>
                <a:cs typeface="Cascadia Mono" panose="020B0609020000020004" pitchFamily="49" charset="0"/>
              </a:rPr>
              <a:t> successfully emulates complex functionality with minimal effort. Through fuzzing the firmware, we find use-after-free, memory disclosure, and exploitable buffer overflow bugs resulting in CVE-2019-9183 and CVE-2019-8359 in Contiki OS</a:t>
            </a:r>
            <a:endParaRPr lang="zh-CN" altLang="en-US" sz="2400" dirty="0">
              <a:latin typeface="acumin-pro"/>
              <a:cs typeface="Cascadia Mono" panose="020B0609020000020004" pitchFamily="49" charset="0"/>
            </a:endParaRPr>
          </a:p>
        </p:txBody>
      </p:sp>
      <p:sp>
        <p:nvSpPr>
          <p:cNvPr id="2" name="文本框 1">
            <a:extLst>
              <a:ext uri="{FF2B5EF4-FFF2-40B4-BE49-F238E27FC236}">
                <a16:creationId xmlns:a16="http://schemas.microsoft.com/office/drawing/2014/main" id="{C628F278-858E-431C-829F-D7940F91A072}"/>
              </a:ext>
            </a:extLst>
          </p:cNvPr>
          <p:cNvSpPr txBox="1"/>
          <p:nvPr/>
        </p:nvSpPr>
        <p:spPr>
          <a:xfrm>
            <a:off x="4690551" y="1318022"/>
            <a:ext cx="2810898" cy="646331"/>
          </a:xfrm>
          <a:prstGeom prst="rect">
            <a:avLst/>
          </a:prstGeom>
          <a:noFill/>
        </p:spPr>
        <p:txBody>
          <a:bodyPr wrap="none" rtlCol="0">
            <a:spAutoFit/>
          </a:bodyPr>
          <a:lstStyle/>
          <a:p>
            <a:r>
              <a:rPr lang="en-US" altLang="zh-CN" sz="3600" b="1" dirty="0">
                <a:solidFill>
                  <a:srgbClr val="FF0000"/>
                </a:solidFill>
                <a:latin typeface="acumin-pro"/>
              </a:rPr>
              <a:t>Contributions</a:t>
            </a:r>
            <a:endParaRPr lang="zh-CN" altLang="en-US" sz="3600" b="1" dirty="0">
              <a:solidFill>
                <a:srgbClr val="FF0000"/>
              </a:solidFill>
              <a:latin typeface="acumin-pro"/>
            </a:endParaRPr>
          </a:p>
        </p:txBody>
      </p:sp>
    </p:spTree>
    <p:extLst>
      <p:ext uri="{BB962C8B-B14F-4D97-AF65-F5344CB8AC3E}">
        <p14:creationId xmlns:p14="http://schemas.microsoft.com/office/powerpoint/2010/main" val="1940595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2DFFFE6-D09E-4BDC-9F43-0DE4BD180705}"/>
              </a:ext>
            </a:extLst>
          </p:cNvPr>
          <p:cNvSpPr/>
          <p:nvPr/>
        </p:nvSpPr>
        <p:spPr>
          <a:xfrm>
            <a:off x="0" y="0"/>
            <a:ext cx="12192000" cy="1273248"/>
          </a:xfrm>
          <a:prstGeom prst="rect">
            <a:avLst/>
          </a:prstGeom>
          <a:solidFill>
            <a:srgbClr val="F4E935"/>
          </a:solidFill>
          <a:ln>
            <a:solidFill>
              <a:srgbClr val="F4E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chemeClr val="tx1"/>
                </a:solidFill>
                <a:latin typeface="可口可乐在乎体 楷体" panose="020B0A05030303020204" pitchFamily="34" charset="-122"/>
                <a:ea typeface="可口可乐在乎体 楷体" panose="020B0A05030303020204" pitchFamily="34" charset="-122"/>
              </a:rPr>
              <a:t> Inspiration</a:t>
            </a:r>
            <a:endParaRPr lang="zh-CN" altLang="en-US" sz="4400" b="1" dirty="0">
              <a:solidFill>
                <a:schemeClr val="tx1"/>
              </a:solidFill>
              <a:latin typeface="可口可乐在乎体 楷体" panose="020B0A05030303020204" pitchFamily="34" charset="-122"/>
              <a:ea typeface="可口可乐在乎体 楷体" panose="020B0A05030303020204" pitchFamily="34" charset="-122"/>
            </a:endParaRPr>
          </a:p>
        </p:txBody>
      </p:sp>
      <p:sp>
        <p:nvSpPr>
          <p:cNvPr id="8" name="内容占位符 7">
            <a:extLst>
              <a:ext uri="{FF2B5EF4-FFF2-40B4-BE49-F238E27FC236}">
                <a16:creationId xmlns:a16="http://schemas.microsoft.com/office/drawing/2014/main" id="{C9E865F2-6CEF-4C84-B75A-373D39FDBB46}"/>
              </a:ext>
            </a:extLst>
          </p:cNvPr>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首先是写论文方面的：要时刻紧盯目的，并思考全面，然后在一些可能的方面要及时指出问题并提出自己的方案和效果</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基础很重要。需要多看论文，对比出不同论文之间的不同之处，同时要对于嵌入式设备本身的正向设计需要有足够多的了解，才会有更多的可能。</a:t>
            </a:r>
          </a:p>
        </p:txBody>
      </p:sp>
    </p:spTree>
    <p:extLst>
      <p:ext uri="{BB962C8B-B14F-4D97-AF65-F5344CB8AC3E}">
        <p14:creationId xmlns:p14="http://schemas.microsoft.com/office/powerpoint/2010/main" val="1580557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0590C0-F70E-476E-A5F1-502870E28E62}"/>
              </a:ext>
            </a:extLst>
          </p:cNvPr>
          <p:cNvSpPr txBox="1"/>
          <p:nvPr/>
        </p:nvSpPr>
        <p:spPr>
          <a:xfrm>
            <a:off x="3993499" y="2160628"/>
            <a:ext cx="4204997" cy="1107996"/>
          </a:xfrm>
          <a:prstGeom prst="rect">
            <a:avLst/>
          </a:prstGeom>
          <a:noFill/>
        </p:spPr>
        <p:txBody>
          <a:bodyPr wrap="none" rtlCol="0">
            <a:spAutoFit/>
          </a:bodyPr>
          <a:lstStyle/>
          <a:p>
            <a:r>
              <a:rPr lang="zh-CN" altLang="en-US" sz="6600" dirty="0">
                <a:latin typeface="可口可乐在乎体 楷体" panose="020B0A05030303020204" pitchFamily="34" charset="-122"/>
                <a:ea typeface="可口可乐在乎体 楷体" panose="020B0A05030303020204" pitchFamily="34" charset="-122"/>
              </a:rPr>
              <a:t>谢谢聆听！</a:t>
            </a:r>
          </a:p>
        </p:txBody>
      </p:sp>
      <p:pic>
        <p:nvPicPr>
          <p:cNvPr id="6" name="图片 5">
            <a:extLst>
              <a:ext uri="{FF2B5EF4-FFF2-40B4-BE49-F238E27FC236}">
                <a16:creationId xmlns:a16="http://schemas.microsoft.com/office/drawing/2014/main" id="{3FA06DCB-942B-49FD-B9F6-608A7E9B0C01}"/>
              </a:ext>
            </a:extLst>
          </p:cNvPr>
          <p:cNvPicPr>
            <a:picLocks noChangeAspect="1"/>
          </p:cNvPicPr>
          <p:nvPr/>
        </p:nvPicPr>
        <p:blipFill>
          <a:blip r:embed="rId2"/>
          <a:stretch>
            <a:fillRect/>
          </a:stretch>
        </p:blipFill>
        <p:spPr>
          <a:xfrm>
            <a:off x="1523600" y="4018003"/>
            <a:ext cx="9144793" cy="1103472"/>
          </a:xfrm>
          <a:prstGeom prst="rect">
            <a:avLst/>
          </a:prstGeom>
        </p:spPr>
      </p:pic>
    </p:spTree>
    <p:extLst>
      <p:ext uri="{BB962C8B-B14F-4D97-AF65-F5344CB8AC3E}">
        <p14:creationId xmlns:p14="http://schemas.microsoft.com/office/powerpoint/2010/main" val="284584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CC5713A-2960-4E44-91D1-790767305960}"/>
              </a:ext>
            </a:extLst>
          </p:cNvPr>
          <p:cNvPicPr>
            <a:picLocks noChangeAspect="1"/>
          </p:cNvPicPr>
          <p:nvPr/>
        </p:nvPicPr>
        <p:blipFill>
          <a:blip r:embed="rId3"/>
          <a:stretch>
            <a:fillRect/>
          </a:stretch>
        </p:blipFill>
        <p:spPr>
          <a:xfrm>
            <a:off x="340547" y="3139139"/>
            <a:ext cx="1981200" cy="1562100"/>
          </a:xfrm>
          <a:prstGeom prst="rect">
            <a:avLst/>
          </a:prstGeom>
        </p:spPr>
      </p:pic>
      <p:pic>
        <p:nvPicPr>
          <p:cNvPr id="16" name="图片 15">
            <a:extLst>
              <a:ext uri="{FF2B5EF4-FFF2-40B4-BE49-F238E27FC236}">
                <a16:creationId xmlns:a16="http://schemas.microsoft.com/office/drawing/2014/main" id="{51DB2455-6A42-4DED-968D-F3CDF1B2F829}"/>
              </a:ext>
            </a:extLst>
          </p:cNvPr>
          <p:cNvPicPr>
            <a:picLocks noChangeAspect="1"/>
          </p:cNvPicPr>
          <p:nvPr/>
        </p:nvPicPr>
        <p:blipFill>
          <a:blip r:embed="rId4"/>
          <a:stretch>
            <a:fillRect/>
          </a:stretch>
        </p:blipFill>
        <p:spPr>
          <a:xfrm>
            <a:off x="2671643" y="1574396"/>
            <a:ext cx="8915753" cy="4383863"/>
          </a:xfrm>
          <a:prstGeom prst="rect">
            <a:avLst/>
          </a:prstGeom>
        </p:spPr>
      </p:pic>
      <p:sp>
        <p:nvSpPr>
          <p:cNvPr id="17" name="文本框 16">
            <a:extLst>
              <a:ext uri="{FF2B5EF4-FFF2-40B4-BE49-F238E27FC236}">
                <a16:creationId xmlns:a16="http://schemas.microsoft.com/office/drawing/2014/main" id="{EA04C129-8A3B-4083-89C8-C401EFE6E4B4}"/>
              </a:ext>
            </a:extLst>
          </p:cNvPr>
          <p:cNvSpPr txBox="1"/>
          <p:nvPr/>
        </p:nvSpPr>
        <p:spPr>
          <a:xfrm>
            <a:off x="6096000" y="5038518"/>
            <a:ext cx="5378824" cy="1569660"/>
          </a:xfrm>
          <a:prstGeom prst="rect">
            <a:avLst/>
          </a:prstGeom>
          <a:noFill/>
          <a:ln>
            <a:solidFill>
              <a:schemeClr val="bg2">
                <a:lumMod val="90000"/>
              </a:schemeClr>
            </a:solidFill>
          </a:ln>
        </p:spPr>
        <p:txBody>
          <a:bodyPr wrap="square">
            <a:spAutoFit/>
          </a:bodyPr>
          <a:lstStyle/>
          <a:p>
            <a:r>
              <a:rPr lang="en-US" altLang="zh-CN" sz="2400" b="1" i="0" dirty="0">
                <a:solidFill>
                  <a:srgbClr val="212529"/>
                </a:solidFill>
                <a:effectLst/>
                <a:latin typeface="acumin-pro"/>
              </a:rPr>
              <a:t>Research : </a:t>
            </a:r>
            <a:r>
              <a:rPr lang="en-US" altLang="zh-CN" sz="2400" b="0" i="0" dirty="0">
                <a:solidFill>
                  <a:srgbClr val="212529"/>
                </a:solidFill>
                <a:effectLst/>
                <a:latin typeface="acumin-pro"/>
              </a:rPr>
              <a:t>Dependable distributed systems, network security, reliable high performance computing, embedded wireless networks, bioinformatics.</a:t>
            </a:r>
            <a:endParaRPr lang="zh-CN" altLang="en-US" sz="2400" dirty="0">
              <a:latin typeface="Cascadia Mono" panose="020B0609020000020004" pitchFamily="49" charset="0"/>
              <a:cs typeface="Cascadia Mono" panose="020B0609020000020004" pitchFamily="49" charset="0"/>
            </a:endParaRPr>
          </a:p>
        </p:txBody>
      </p:sp>
      <p:sp>
        <p:nvSpPr>
          <p:cNvPr id="25" name="矩形 24">
            <a:extLst>
              <a:ext uri="{FF2B5EF4-FFF2-40B4-BE49-F238E27FC236}">
                <a16:creationId xmlns:a16="http://schemas.microsoft.com/office/drawing/2014/main" id="{0B1917F5-66B6-4B40-828D-0CE06D4BF43F}"/>
              </a:ext>
            </a:extLst>
          </p:cNvPr>
          <p:cNvSpPr/>
          <p:nvPr/>
        </p:nvSpPr>
        <p:spPr>
          <a:xfrm>
            <a:off x="0" y="0"/>
            <a:ext cx="12192000" cy="1273248"/>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kumimoji="0" lang="en-US" altLang="zh-CN" sz="4400" b="0" i="0" u="none" strike="noStrike" kern="1200" cap="none" spc="0" normalizeH="0" baseline="0" noProof="0" dirty="0">
                <a:ln>
                  <a:noFill/>
                </a:ln>
                <a:solidFill>
                  <a:prstClr val="black"/>
                </a:solidFill>
                <a:effectLst/>
                <a:uLnTx/>
                <a:uFillTx/>
                <a:latin typeface="可口可乐在乎体 楷体" panose="020B0A05030303020204" pitchFamily="34" charset="-122"/>
                <a:ea typeface="可口可乐在乎体 楷体" panose="020B0A05030303020204" pitchFamily="34" charset="-122"/>
                <a:cs typeface="+mj-cs"/>
              </a:rPr>
              <a:t>Author Team</a:t>
            </a:r>
            <a:endParaRPr lang="zh-CN" altLang="en-US" dirty="0"/>
          </a:p>
        </p:txBody>
      </p:sp>
    </p:spTree>
    <p:extLst>
      <p:ext uri="{BB962C8B-B14F-4D97-AF65-F5344CB8AC3E}">
        <p14:creationId xmlns:p14="http://schemas.microsoft.com/office/powerpoint/2010/main" val="1680185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7179ADBD-8E42-45CE-857D-941891C22DFA}"/>
              </a:ext>
            </a:extLst>
          </p:cNvPr>
          <p:cNvPicPr>
            <a:picLocks noChangeAspect="1"/>
          </p:cNvPicPr>
          <p:nvPr/>
        </p:nvPicPr>
        <p:blipFill>
          <a:blip r:embed="rId3"/>
          <a:stretch>
            <a:fillRect/>
          </a:stretch>
        </p:blipFill>
        <p:spPr>
          <a:xfrm>
            <a:off x="698434" y="1337936"/>
            <a:ext cx="10795132" cy="5241618"/>
          </a:xfrm>
          <a:prstGeom prst="rect">
            <a:avLst/>
          </a:prstGeom>
        </p:spPr>
      </p:pic>
      <p:pic>
        <p:nvPicPr>
          <p:cNvPr id="21" name="图片 20">
            <a:extLst>
              <a:ext uri="{FF2B5EF4-FFF2-40B4-BE49-F238E27FC236}">
                <a16:creationId xmlns:a16="http://schemas.microsoft.com/office/drawing/2014/main" id="{80C6D4F6-D873-4744-A62B-23AE5FAD20C8}"/>
              </a:ext>
            </a:extLst>
          </p:cNvPr>
          <p:cNvPicPr>
            <a:picLocks noChangeAspect="1"/>
          </p:cNvPicPr>
          <p:nvPr/>
        </p:nvPicPr>
        <p:blipFill rotWithShape="1">
          <a:blip r:embed="rId4"/>
          <a:srcRect l="2286" r="2588"/>
          <a:stretch/>
        </p:blipFill>
        <p:spPr>
          <a:xfrm>
            <a:off x="0" y="1372150"/>
            <a:ext cx="12122656" cy="5283604"/>
          </a:xfrm>
          <a:prstGeom prst="rect">
            <a:avLst/>
          </a:prstGeom>
        </p:spPr>
      </p:pic>
      <p:sp>
        <p:nvSpPr>
          <p:cNvPr id="9" name="矩形 8">
            <a:extLst>
              <a:ext uri="{FF2B5EF4-FFF2-40B4-BE49-F238E27FC236}">
                <a16:creationId xmlns:a16="http://schemas.microsoft.com/office/drawing/2014/main" id="{08423D7F-0849-4349-82DB-7B6842C62202}"/>
              </a:ext>
            </a:extLst>
          </p:cNvPr>
          <p:cNvSpPr/>
          <p:nvPr/>
        </p:nvSpPr>
        <p:spPr>
          <a:xfrm>
            <a:off x="0" y="0"/>
            <a:ext cx="12192000" cy="1273248"/>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kumimoji="0" lang="en-US" altLang="zh-CN" sz="4400" b="0" i="0" u="none" strike="noStrike" kern="1200" cap="none" spc="0" normalizeH="0" baseline="0" noProof="0" dirty="0">
                <a:ln>
                  <a:noFill/>
                </a:ln>
                <a:solidFill>
                  <a:prstClr val="black"/>
                </a:solidFill>
                <a:effectLst/>
                <a:uLnTx/>
                <a:uFillTx/>
                <a:latin typeface="可口可乐在乎体 楷体" panose="020B0A05030303020204" pitchFamily="34" charset="-122"/>
                <a:ea typeface="可口可乐在乎体 楷体" panose="020B0A05030303020204" pitchFamily="34" charset="-122"/>
                <a:cs typeface="+mj-cs"/>
              </a:rPr>
              <a:t>Author Team</a:t>
            </a:r>
            <a:endParaRPr lang="zh-CN" altLang="en-US" dirty="0"/>
          </a:p>
        </p:txBody>
      </p:sp>
    </p:spTree>
    <p:extLst>
      <p:ext uri="{BB962C8B-B14F-4D97-AF65-F5344CB8AC3E}">
        <p14:creationId xmlns:p14="http://schemas.microsoft.com/office/powerpoint/2010/main" val="52300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45C38F44-899C-4051-8C19-B664278AC149}"/>
              </a:ext>
            </a:extLst>
          </p:cNvPr>
          <p:cNvPicPr>
            <a:picLocks noChangeAspect="1"/>
          </p:cNvPicPr>
          <p:nvPr/>
        </p:nvPicPr>
        <p:blipFill>
          <a:blip r:embed="rId3"/>
          <a:stretch>
            <a:fillRect/>
          </a:stretch>
        </p:blipFill>
        <p:spPr>
          <a:xfrm>
            <a:off x="500192" y="1471221"/>
            <a:ext cx="1960627" cy="794178"/>
          </a:xfrm>
          <a:prstGeom prst="rect">
            <a:avLst/>
          </a:prstGeom>
        </p:spPr>
      </p:pic>
      <p:grpSp>
        <p:nvGrpSpPr>
          <p:cNvPr id="26" name="组合 25">
            <a:extLst>
              <a:ext uri="{FF2B5EF4-FFF2-40B4-BE49-F238E27FC236}">
                <a16:creationId xmlns:a16="http://schemas.microsoft.com/office/drawing/2014/main" id="{9DE98712-5108-47FA-BBB2-295A6E6E93C3}"/>
              </a:ext>
            </a:extLst>
          </p:cNvPr>
          <p:cNvGrpSpPr/>
          <p:nvPr/>
        </p:nvGrpSpPr>
        <p:grpSpPr>
          <a:xfrm>
            <a:off x="1732958" y="2463372"/>
            <a:ext cx="9418240" cy="3778535"/>
            <a:chOff x="1245278" y="2463372"/>
            <a:chExt cx="9418240" cy="3778535"/>
          </a:xfrm>
        </p:grpSpPr>
        <p:pic>
          <p:nvPicPr>
            <p:cNvPr id="17" name="图片 16">
              <a:extLst>
                <a:ext uri="{FF2B5EF4-FFF2-40B4-BE49-F238E27FC236}">
                  <a16:creationId xmlns:a16="http://schemas.microsoft.com/office/drawing/2014/main" id="{369FB384-65A8-4300-AA4A-F0BC58805A9F}"/>
                </a:ext>
              </a:extLst>
            </p:cNvPr>
            <p:cNvPicPr>
              <a:picLocks noChangeAspect="1"/>
            </p:cNvPicPr>
            <p:nvPr/>
          </p:nvPicPr>
          <p:blipFill rotWithShape="1">
            <a:blip r:embed="rId4"/>
            <a:srcRect r="2919"/>
            <a:stretch/>
          </p:blipFill>
          <p:spPr>
            <a:xfrm>
              <a:off x="1245278" y="2463372"/>
              <a:ext cx="9418240" cy="3778535"/>
            </a:xfrm>
            <a:prstGeom prst="rect">
              <a:avLst/>
            </a:prstGeom>
            <a:ln>
              <a:solidFill>
                <a:schemeClr val="bg2">
                  <a:lumMod val="90000"/>
                </a:schemeClr>
              </a:solidFill>
            </a:ln>
          </p:spPr>
        </p:pic>
        <p:sp>
          <p:nvSpPr>
            <p:cNvPr id="20" name="矩形 19">
              <a:extLst>
                <a:ext uri="{FF2B5EF4-FFF2-40B4-BE49-F238E27FC236}">
                  <a16:creationId xmlns:a16="http://schemas.microsoft.com/office/drawing/2014/main" id="{C1C64540-B71D-483C-AC1C-FB5A3F7F3E9D}"/>
                </a:ext>
              </a:extLst>
            </p:cNvPr>
            <p:cNvSpPr/>
            <p:nvPr/>
          </p:nvSpPr>
          <p:spPr>
            <a:xfrm>
              <a:off x="2460819" y="3297836"/>
              <a:ext cx="4374696" cy="2398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FA020378-A986-4540-A372-CED918D0D670}"/>
                </a:ext>
              </a:extLst>
            </p:cNvPr>
            <p:cNvSpPr/>
            <p:nvPr/>
          </p:nvSpPr>
          <p:spPr>
            <a:xfrm>
              <a:off x="8066046" y="4557010"/>
              <a:ext cx="1696387" cy="14635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E0176C4E-6CB1-4D08-91B3-B06F92B28DD6}"/>
                </a:ext>
              </a:extLst>
            </p:cNvPr>
            <p:cNvSpPr/>
            <p:nvPr/>
          </p:nvSpPr>
          <p:spPr>
            <a:xfrm>
              <a:off x="3687580" y="4372143"/>
              <a:ext cx="438375" cy="2203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D1FB7871-EA5C-4C7F-9211-0F541AAB033A}"/>
                </a:ext>
              </a:extLst>
            </p:cNvPr>
            <p:cNvSpPr/>
            <p:nvPr/>
          </p:nvSpPr>
          <p:spPr>
            <a:xfrm>
              <a:off x="2052424" y="4899298"/>
              <a:ext cx="438375" cy="2203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EEA5F042-9CFE-4177-A66E-AFF30B9FBD23}"/>
                </a:ext>
              </a:extLst>
            </p:cNvPr>
            <p:cNvSpPr/>
            <p:nvPr/>
          </p:nvSpPr>
          <p:spPr>
            <a:xfrm>
              <a:off x="2369607" y="5910385"/>
              <a:ext cx="438375" cy="2203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矩形 26">
            <a:extLst>
              <a:ext uri="{FF2B5EF4-FFF2-40B4-BE49-F238E27FC236}">
                <a16:creationId xmlns:a16="http://schemas.microsoft.com/office/drawing/2014/main" id="{46276163-1009-4575-BE52-466BD06D8936}"/>
              </a:ext>
            </a:extLst>
          </p:cNvPr>
          <p:cNvSpPr/>
          <p:nvPr/>
        </p:nvSpPr>
        <p:spPr>
          <a:xfrm>
            <a:off x="0" y="0"/>
            <a:ext cx="12192000" cy="1273248"/>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kumimoji="0" lang="en-US" altLang="zh-CN" sz="4400" b="0" i="0" u="none" strike="noStrike" kern="1200" cap="none" spc="0" normalizeH="0" baseline="0" noProof="0" dirty="0">
                <a:ln>
                  <a:noFill/>
                </a:ln>
                <a:solidFill>
                  <a:prstClr val="black"/>
                </a:solidFill>
                <a:effectLst/>
                <a:uLnTx/>
                <a:uFillTx/>
                <a:latin typeface="可口可乐在乎体 楷体" panose="020B0A05030303020204" pitchFamily="34" charset="-122"/>
                <a:ea typeface="可口可乐在乎体 楷体" panose="020B0A05030303020204" pitchFamily="34" charset="-122"/>
                <a:cs typeface="+mj-cs"/>
              </a:rPr>
              <a:t>Author Team</a:t>
            </a:r>
            <a:endParaRPr lang="zh-CN" altLang="en-US" dirty="0"/>
          </a:p>
        </p:txBody>
      </p:sp>
    </p:spTree>
    <p:extLst>
      <p:ext uri="{BB962C8B-B14F-4D97-AF65-F5344CB8AC3E}">
        <p14:creationId xmlns:p14="http://schemas.microsoft.com/office/powerpoint/2010/main" val="329262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97C152-3102-4620-8E00-D4173663B23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8107346-F430-4EB4-ABC3-8CFBBD8471CE}"/>
              </a:ext>
            </a:extLst>
          </p:cNvPr>
          <p:cNvSpPr>
            <a:spLocks noGrp="1"/>
          </p:cNvSpPr>
          <p:nvPr>
            <p:ph idx="1"/>
          </p:nvPr>
        </p:nvSpPr>
        <p:spPr/>
        <p:txBody>
          <a:bodyPr/>
          <a:lstStyle/>
          <a:p>
            <a:endParaRPr lang="zh-CN" altLang="en-US"/>
          </a:p>
        </p:txBody>
      </p:sp>
      <p:pic>
        <p:nvPicPr>
          <p:cNvPr id="12" name="图片 11">
            <a:extLst>
              <a:ext uri="{FF2B5EF4-FFF2-40B4-BE49-F238E27FC236}">
                <a16:creationId xmlns:a16="http://schemas.microsoft.com/office/drawing/2014/main" id="{72AEDB96-7797-4BC8-8D54-49475DAB40ED}"/>
              </a:ext>
            </a:extLst>
          </p:cNvPr>
          <p:cNvPicPr>
            <a:picLocks noChangeAspect="1"/>
          </p:cNvPicPr>
          <p:nvPr/>
        </p:nvPicPr>
        <p:blipFill>
          <a:blip r:embed="rId3"/>
          <a:stretch>
            <a:fillRect/>
          </a:stretch>
        </p:blipFill>
        <p:spPr>
          <a:xfrm>
            <a:off x="0" y="6136"/>
            <a:ext cx="12192000" cy="6845728"/>
          </a:xfrm>
          <a:prstGeom prst="rect">
            <a:avLst/>
          </a:prstGeom>
        </p:spPr>
      </p:pic>
      <p:grpSp>
        <p:nvGrpSpPr>
          <p:cNvPr id="10" name="组合 9">
            <a:extLst>
              <a:ext uri="{FF2B5EF4-FFF2-40B4-BE49-F238E27FC236}">
                <a16:creationId xmlns:a16="http://schemas.microsoft.com/office/drawing/2014/main" id="{AF785FC0-0FD8-4173-B1F9-00E373982650}"/>
              </a:ext>
            </a:extLst>
          </p:cNvPr>
          <p:cNvGrpSpPr/>
          <p:nvPr/>
        </p:nvGrpSpPr>
        <p:grpSpPr>
          <a:xfrm>
            <a:off x="631629" y="0"/>
            <a:ext cx="10722171" cy="7034848"/>
            <a:chOff x="631629" y="0"/>
            <a:chExt cx="10722171" cy="7034848"/>
          </a:xfrm>
        </p:grpSpPr>
        <p:grpSp>
          <p:nvGrpSpPr>
            <p:cNvPr id="7" name="组合 6">
              <a:extLst>
                <a:ext uri="{FF2B5EF4-FFF2-40B4-BE49-F238E27FC236}">
                  <a16:creationId xmlns:a16="http://schemas.microsoft.com/office/drawing/2014/main" id="{AC34FD91-7B87-4F28-BF12-E84E8007518F}"/>
                </a:ext>
              </a:extLst>
            </p:cNvPr>
            <p:cNvGrpSpPr>
              <a:grpSpLocks noChangeAspect="1"/>
            </p:cNvGrpSpPr>
            <p:nvPr/>
          </p:nvGrpSpPr>
          <p:grpSpPr>
            <a:xfrm>
              <a:off x="631629" y="0"/>
              <a:ext cx="10722171" cy="7034848"/>
              <a:chOff x="1888579" y="1027906"/>
              <a:chExt cx="8125327" cy="5331051"/>
            </a:xfrm>
          </p:grpSpPr>
          <p:pic>
            <p:nvPicPr>
              <p:cNvPr id="5" name="图片 4">
                <a:extLst>
                  <a:ext uri="{FF2B5EF4-FFF2-40B4-BE49-F238E27FC236}">
                    <a16:creationId xmlns:a16="http://schemas.microsoft.com/office/drawing/2014/main" id="{C0A0666D-E217-4DD6-A53D-AA6D99B0CB1F}"/>
                  </a:ext>
                </a:extLst>
              </p:cNvPr>
              <p:cNvPicPr>
                <a:picLocks noChangeAspect="1"/>
              </p:cNvPicPr>
              <p:nvPr/>
            </p:nvPicPr>
            <p:blipFill rotWithShape="1">
              <a:blip r:embed="rId4"/>
              <a:srcRect l="5883" r="8537"/>
              <a:stretch/>
            </p:blipFill>
            <p:spPr>
              <a:xfrm>
                <a:off x="1888579" y="1027906"/>
                <a:ext cx="8125327" cy="5331051"/>
              </a:xfrm>
              <a:prstGeom prst="rect">
                <a:avLst/>
              </a:prstGeom>
            </p:spPr>
          </p:pic>
          <p:sp>
            <p:nvSpPr>
              <p:cNvPr id="6" name="矩形 5">
                <a:extLst>
                  <a:ext uri="{FF2B5EF4-FFF2-40B4-BE49-F238E27FC236}">
                    <a16:creationId xmlns:a16="http://schemas.microsoft.com/office/drawing/2014/main" id="{5E39E6C0-B0B2-4C64-9C81-7891B966E40F}"/>
                  </a:ext>
                </a:extLst>
              </p:cNvPr>
              <p:cNvSpPr/>
              <p:nvPr/>
            </p:nvSpPr>
            <p:spPr>
              <a:xfrm>
                <a:off x="7850038" y="2587925"/>
                <a:ext cx="897147" cy="2932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a:extLst>
                <a:ext uri="{FF2B5EF4-FFF2-40B4-BE49-F238E27FC236}">
                  <a16:creationId xmlns:a16="http://schemas.microsoft.com/office/drawing/2014/main" id="{562F835E-4897-42FE-B1F4-86ED64C09A08}"/>
                </a:ext>
              </a:extLst>
            </p:cNvPr>
            <p:cNvSpPr/>
            <p:nvPr/>
          </p:nvSpPr>
          <p:spPr>
            <a:xfrm>
              <a:off x="1121434" y="3429000"/>
              <a:ext cx="2950234" cy="6254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F5294FE-D3CF-4A21-9254-5BCB78E263F2}"/>
                </a:ext>
              </a:extLst>
            </p:cNvPr>
            <p:cNvSpPr/>
            <p:nvPr/>
          </p:nvSpPr>
          <p:spPr>
            <a:xfrm>
              <a:off x="7312323" y="5193102"/>
              <a:ext cx="3229156" cy="5319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3117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B463B28-2257-4530-A83E-98AFEC79A294}"/>
              </a:ext>
            </a:extLst>
          </p:cNvPr>
          <p:cNvPicPr>
            <a:picLocks noChangeAspect="1"/>
          </p:cNvPicPr>
          <p:nvPr/>
        </p:nvPicPr>
        <p:blipFill rotWithShape="1">
          <a:blip r:embed="rId3"/>
          <a:srcRect r="53403"/>
          <a:stretch/>
        </p:blipFill>
        <p:spPr>
          <a:xfrm>
            <a:off x="9469886" y="988549"/>
            <a:ext cx="2263540" cy="2266950"/>
          </a:xfrm>
          <a:prstGeom prst="rect">
            <a:avLst/>
          </a:prstGeom>
        </p:spPr>
      </p:pic>
      <p:pic>
        <p:nvPicPr>
          <p:cNvPr id="7" name="图片 6">
            <a:extLst>
              <a:ext uri="{FF2B5EF4-FFF2-40B4-BE49-F238E27FC236}">
                <a16:creationId xmlns:a16="http://schemas.microsoft.com/office/drawing/2014/main" id="{7F32F59E-0646-4349-A3F3-D0D9044D6D0A}"/>
              </a:ext>
            </a:extLst>
          </p:cNvPr>
          <p:cNvPicPr>
            <a:picLocks noChangeAspect="1"/>
          </p:cNvPicPr>
          <p:nvPr/>
        </p:nvPicPr>
        <p:blipFill>
          <a:blip r:embed="rId4"/>
          <a:stretch>
            <a:fillRect/>
          </a:stretch>
        </p:blipFill>
        <p:spPr>
          <a:xfrm>
            <a:off x="520809" y="965752"/>
            <a:ext cx="2152650" cy="2333625"/>
          </a:xfrm>
          <a:prstGeom prst="rect">
            <a:avLst/>
          </a:prstGeom>
        </p:spPr>
      </p:pic>
      <p:pic>
        <p:nvPicPr>
          <p:cNvPr id="9" name="图片 8">
            <a:extLst>
              <a:ext uri="{FF2B5EF4-FFF2-40B4-BE49-F238E27FC236}">
                <a16:creationId xmlns:a16="http://schemas.microsoft.com/office/drawing/2014/main" id="{45F27493-02C7-4EF5-B79D-8757885C730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05217" y="3616961"/>
            <a:ext cx="2143125" cy="2342264"/>
          </a:xfrm>
          <a:prstGeom prst="rect">
            <a:avLst/>
          </a:prstGeom>
        </p:spPr>
      </p:pic>
      <p:sp>
        <p:nvSpPr>
          <p:cNvPr id="10" name="文本框 9">
            <a:extLst>
              <a:ext uri="{FF2B5EF4-FFF2-40B4-BE49-F238E27FC236}">
                <a16:creationId xmlns:a16="http://schemas.microsoft.com/office/drawing/2014/main" id="{6F6E1566-840B-4C6C-BDA3-7F92C3EB456C}"/>
              </a:ext>
            </a:extLst>
          </p:cNvPr>
          <p:cNvSpPr txBox="1"/>
          <p:nvPr/>
        </p:nvSpPr>
        <p:spPr>
          <a:xfrm>
            <a:off x="3746698" y="6104839"/>
            <a:ext cx="4870244" cy="461665"/>
          </a:xfrm>
          <a:prstGeom prst="rect">
            <a:avLst/>
          </a:prstGeom>
          <a:noFill/>
        </p:spPr>
        <p:txBody>
          <a:bodyPr wrap="none" rtlCol="0">
            <a:spAutoFit/>
          </a:bodyPr>
          <a:lstStyle/>
          <a:p>
            <a:r>
              <a:rPr lang="en-US" altLang="zh-CN" sz="2400" b="1" dirty="0"/>
              <a:t>Web:  https://seclab.cs.ucsb.edu/ </a:t>
            </a:r>
            <a:endParaRPr lang="zh-CN" altLang="en-US" sz="2400" b="1" dirty="0"/>
          </a:p>
        </p:txBody>
      </p:sp>
      <p:sp>
        <p:nvSpPr>
          <p:cNvPr id="11" name="矩形 10">
            <a:extLst>
              <a:ext uri="{FF2B5EF4-FFF2-40B4-BE49-F238E27FC236}">
                <a16:creationId xmlns:a16="http://schemas.microsoft.com/office/drawing/2014/main" id="{44D4EF53-A4D7-4D9C-8A0D-2FA8C35850E3}"/>
              </a:ext>
            </a:extLst>
          </p:cNvPr>
          <p:cNvSpPr/>
          <p:nvPr/>
        </p:nvSpPr>
        <p:spPr>
          <a:xfrm>
            <a:off x="9407651" y="557451"/>
            <a:ext cx="2388011" cy="55473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198B391E-2346-4F06-8A13-8F02770A1D23}"/>
              </a:ext>
            </a:extLst>
          </p:cNvPr>
          <p:cNvSpPr/>
          <p:nvPr/>
        </p:nvSpPr>
        <p:spPr>
          <a:xfrm>
            <a:off x="364148" y="547161"/>
            <a:ext cx="2259078" cy="554738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8A57CB57-0B3E-4DC0-9E9D-24E46D2C0CC6}"/>
              </a:ext>
            </a:extLst>
          </p:cNvPr>
          <p:cNvSpPr txBox="1"/>
          <p:nvPr/>
        </p:nvSpPr>
        <p:spPr>
          <a:xfrm>
            <a:off x="1034417" y="6184511"/>
            <a:ext cx="1076325" cy="400110"/>
          </a:xfrm>
          <a:prstGeom prst="rect">
            <a:avLst/>
          </a:prstGeom>
          <a:noFill/>
        </p:spPr>
        <p:txBody>
          <a:bodyPr wrap="square">
            <a:spAutoFit/>
          </a:bodyPr>
          <a:lstStyle/>
          <a:p>
            <a:r>
              <a:rPr lang="zh-CN" altLang="en-US" sz="2000" b="1" dirty="0"/>
              <a:t>alumni</a:t>
            </a:r>
          </a:p>
        </p:txBody>
      </p:sp>
      <p:sp>
        <p:nvSpPr>
          <p:cNvPr id="17" name="文本框 16">
            <a:extLst>
              <a:ext uri="{FF2B5EF4-FFF2-40B4-BE49-F238E27FC236}">
                <a16:creationId xmlns:a16="http://schemas.microsoft.com/office/drawing/2014/main" id="{49AF9434-EB65-49C8-A18C-E37BD83A2449}"/>
              </a:ext>
            </a:extLst>
          </p:cNvPr>
          <p:cNvSpPr txBox="1"/>
          <p:nvPr/>
        </p:nvSpPr>
        <p:spPr>
          <a:xfrm>
            <a:off x="9996418" y="6213065"/>
            <a:ext cx="1217061" cy="400110"/>
          </a:xfrm>
          <a:prstGeom prst="rect">
            <a:avLst/>
          </a:prstGeom>
          <a:noFill/>
        </p:spPr>
        <p:txBody>
          <a:bodyPr wrap="square">
            <a:spAutoFit/>
          </a:bodyPr>
          <a:lstStyle/>
          <a:p>
            <a:r>
              <a:rPr lang="en-US" altLang="zh-CN" sz="2000" b="1" dirty="0"/>
              <a:t>Faculty</a:t>
            </a:r>
            <a:endParaRPr lang="zh-CN" altLang="en-US" sz="2000" b="1" dirty="0"/>
          </a:p>
        </p:txBody>
      </p:sp>
      <p:pic>
        <p:nvPicPr>
          <p:cNvPr id="19" name="图片 18">
            <a:extLst>
              <a:ext uri="{FF2B5EF4-FFF2-40B4-BE49-F238E27FC236}">
                <a16:creationId xmlns:a16="http://schemas.microsoft.com/office/drawing/2014/main" id="{5172CFE6-8456-4E34-88F6-A9AE6ACF0A43}"/>
              </a:ext>
            </a:extLst>
          </p:cNvPr>
          <p:cNvPicPr>
            <a:picLocks noChangeAspect="1"/>
          </p:cNvPicPr>
          <p:nvPr/>
        </p:nvPicPr>
        <p:blipFill rotWithShape="1">
          <a:blip r:embed="rId3"/>
          <a:srcRect l="54022"/>
          <a:stretch/>
        </p:blipFill>
        <p:spPr>
          <a:xfrm>
            <a:off x="9437671" y="3715072"/>
            <a:ext cx="2233520" cy="2266950"/>
          </a:xfrm>
          <a:prstGeom prst="rect">
            <a:avLst/>
          </a:prstGeom>
        </p:spPr>
      </p:pic>
      <p:pic>
        <p:nvPicPr>
          <p:cNvPr id="20" name="图片 19">
            <a:extLst>
              <a:ext uri="{FF2B5EF4-FFF2-40B4-BE49-F238E27FC236}">
                <a16:creationId xmlns:a16="http://schemas.microsoft.com/office/drawing/2014/main" id="{E5F5C29F-756C-4DAD-960F-6D7A2913D282}"/>
              </a:ext>
            </a:extLst>
          </p:cNvPr>
          <p:cNvPicPr>
            <a:picLocks noChangeAspect="1"/>
          </p:cNvPicPr>
          <p:nvPr/>
        </p:nvPicPr>
        <p:blipFill>
          <a:blip r:embed="rId6"/>
          <a:stretch>
            <a:fillRect/>
          </a:stretch>
        </p:blipFill>
        <p:spPr>
          <a:xfrm>
            <a:off x="4685213" y="691590"/>
            <a:ext cx="2761493" cy="978757"/>
          </a:xfrm>
          <a:prstGeom prst="rect">
            <a:avLst/>
          </a:prstGeom>
        </p:spPr>
      </p:pic>
      <p:sp>
        <p:nvSpPr>
          <p:cNvPr id="23" name="文本框 22">
            <a:extLst>
              <a:ext uri="{FF2B5EF4-FFF2-40B4-BE49-F238E27FC236}">
                <a16:creationId xmlns:a16="http://schemas.microsoft.com/office/drawing/2014/main" id="{58B986DA-7F0E-4277-803A-01BE29D76C42}"/>
              </a:ext>
            </a:extLst>
          </p:cNvPr>
          <p:cNvSpPr txBox="1"/>
          <p:nvPr/>
        </p:nvSpPr>
        <p:spPr>
          <a:xfrm>
            <a:off x="2638576" y="2548765"/>
            <a:ext cx="6743958" cy="2677656"/>
          </a:xfrm>
          <a:prstGeom prst="rect">
            <a:avLst/>
          </a:prstGeom>
          <a:noFill/>
        </p:spPr>
        <p:txBody>
          <a:bodyPr wrap="square">
            <a:spAutoFit/>
          </a:bodyPr>
          <a:lstStyle/>
          <a:p>
            <a:r>
              <a:rPr lang="en-US" altLang="zh-CN" sz="2400" dirty="0">
                <a:solidFill>
                  <a:srgbClr val="3E3F3A"/>
                </a:solidFill>
                <a:latin typeface="Roboto" panose="02000000000000000000" pitchFamily="2" charset="0"/>
              </a:rPr>
              <a:t>     </a:t>
            </a:r>
            <a:r>
              <a:rPr lang="en-US" altLang="zh-CN" sz="2400" b="0" i="0" dirty="0">
                <a:solidFill>
                  <a:srgbClr val="3E3F3A"/>
                </a:solidFill>
                <a:effectLst/>
                <a:latin typeface="Roboto" panose="02000000000000000000" pitchFamily="2" charset="0"/>
              </a:rPr>
              <a:t>Our research focuses on determining how malware can be analyzed, detected, and blocked.</a:t>
            </a:r>
          </a:p>
          <a:p>
            <a:r>
              <a:rPr lang="en-US" altLang="zh-CN" sz="2400" dirty="0">
                <a:solidFill>
                  <a:srgbClr val="3E3F3A"/>
                </a:solidFill>
                <a:latin typeface="Roboto" panose="02000000000000000000" pitchFamily="2" charset="0"/>
              </a:rPr>
              <a:t>     </a:t>
            </a:r>
            <a:r>
              <a:rPr lang="en-US" altLang="zh-CN" sz="2400" b="0" i="0" dirty="0">
                <a:solidFill>
                  <a:srgbClr val="3E3F3A"/>
                </a:solidFill>
                <a:effectLst/>
                <a:latin typeface="Roboto" panose="02000000000000000000" pitchFamily="2" charset="0"/>
              </a:rPr>
              <a:t>We developed a number of techniques that use emulation, simulation, and instrumentation to collect events associated with the execution of malware, and then analyze these events to identify malicious behavior.</a:t>
            </a:r>
            <a:endParaRPr lang="zh-CN" altLang="en-US" sz="2400" dirty="0"/>
          </a:p>
        </p:txBody>
      </p:sp>
    </p:spTree>
    <p:extLst>
      <p:ext uri="{BB962C8B-B14F-4D97-AF65-F5344CB8AC3E}">
        <p14:creationId xmlns:p14="http://schemas.microsoft.com/office/powerpoint/2010/main" val="19746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197A80C9-0223-419B-BDD6-54CA8E94D51A}"/>
              </a:ext>
            </a:extLst>
          </p:cNvPr>
          <p:cNvPicPr>
            <a:picLocks noChangeAspect="1"/>
          </p:cNvPicPr>
          <p:nvPr/>
        </p:nvPicPr>
        <p:blipFill rotWithShape="1">
          <a:blip r:embed="rId3"/>
          <a:srcRect l="4147" t="3101" r="5377"/>
          <a:stretch/>
        </p:blipFill>
        <p:spPr>
          <a:xfrm>
            <a:off x="1631882" y="1451240"/>
            <a:ext cx="9522759" cy="4606660"/>
          </a:xfrm>
          <a:prstGeom prst="rect">
            <a:avLst/>
          </a:prstGeom>
          <a:ln>
            <a:solidFill>
              <a:schemeClr val="bg2">
                <a:lumMod val="90000"/>
              </a:schemeClr>
            </a:solidFill>
          </a:ln>
        </p:spPr>
      </p:pic>
      <p:pic>
        <p:nvPicPr>
          <p:cNvPr id="11" name="图片 10">
            <a:extLst>
              <a:ext uri="{FF2B5EF4-FFF2-40B4-BE49-F238E27FC236}">
                <a16:creationId xmlns:a16="http://schemas.microsoft.com/office/drawing/2014/main" id="{EB52BEB8-4A07-41B5-8FCF-85BD30901A08}"/>
              </a:ext>
            </a:extLst>
          </p:cNvPr>
          <p:cNvPicPr>
            <a:picLocks noChangeAspect="1"/>
          </p:cNvPicPr>
          <p:nvPr/>
        </p:nvPicPr>
        <p:blipFill>
          <a:blip r:embed="rId4"/>
          <a:stretch>
            <a:fillRect/>
          </a:stretch>
        </p:blipFill>
        <p:spPr>
          <a:xfrm>
            <a:off x="1183341" y="1798406"/>
            <a:ext cx="9522759" cy="4606660"/>
          </a:xfrm>
          <a:prstGeom prst="rect">
            <a:avLst/>
          </a:prstGeom>
          <a:ln>
            <a:solidFill>
              <a:schemeClr val="bg2">
                <a:lumMod val="90000"/>
              </a:schemeClr>
            </a:solidFill>
          </a:ln>
        </p:spPr>
      </p:pic>
      <p:sp>
        <p:nvSpPr>
          <p:cNvPr id="13" name="矩形 12">
            <a:extLst>
              <a:ext uri="{FF2B5EF4-FFF2-40B4-BE49-F238E27FC236}">
                <a16:creationId xmlns:a16="http://schemas.microsoft.com/office/drawing/2014/main" id="{91DB433E-7BB5-4720-A694-47DA6FC3AB9F}"/>
              </a:ext>
            </a:extLst>
          </p:cNvPr>
          <p:cNvSpPr/>
          <p:nvPr/>
        </p:nvSpPr>
        <p:spPr>
          <a:xfrm>
            <a:off x="0" y="0"/>
            <a:ext cx="12192000" cy="1273248"/>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kumimoji="0" lang="en-US" altLang="zh-CN" sz="4400" b="0" i="0" u="none" strike="noStrike" kern="1200" cap="none" spc="0" normalizeH="0" baseline="0" noProof="0" dirty="0">
                <a:ln>
                  <a:noFill/>
                </a:ln>
                <a:solidFill>
                  <a:prstClr val="black"/>
                </a:solidFill>
                <a:effectLst/>
                <a:uLnTx/>
                <a:uFillTx/>
                <a:latin typeface="可口可乐在乎体 楷体" panose="020B0A05030303020204" pitchFamily="34" charset="-122"/>
                <a:ea typeface="可口可乐在乎体 楷体" panose="020B0A05030303020204" pitchFamily="34" charset="-122"/>
                <a:cs typeface="+mj-cs"/>
              </a:rPr>
              <a:t>Author Team</a:t>
            </a:r>
            <a:endParaRPr lang="zh-CN" altLang="en-US" dirty="0"/>
          </a:p>
        </p:txBody>
      </p:sp>
    </p:spTree>
    <p:extLst>
      <p:ext uri="{BB962C8B-B14F-4D97-AF65-F5344CB8AC3E}">
        <p14:creationId xmlns:p14="http://schemas.microsoft.com/office/powerpoint/2010/main" val="238605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fec63b46-adbd-46a8-815d-ad49657b1def&quot;,&quot;Name&quot;:null,&quot;Kind&quot;:&quot;Custom&quot;,&quot;OldGuidesSetting&quot;:{&quot;HeaderHeight&quot;:0.0,&quot;FooterHeight&quot;:0.0,&quot;SideMargin&quot;:0.0,&quot;TopMargin&quot;:0.0,&quot;BottomMargin&quot;:0.0,&quot;IntervalMargin&quot;: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11012</TotalTime>
  <Words>5127</Words>
  <Application>Microsoft Office PowerPoint</Application>
  <PresentationFormat>宽屏</PresentationFormat>
  <Paragraphs>389</Paragraphs>
  <Slides>34</Slides>
  <Notes>31</Notes>
  <HiddenSlides>5</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34</vt:i4>
      </vt:variant>
    </vt:vector>
  </HeadingPairs>
  <TitlesOfParts>
    <vt:vector size="58" baseType="lpstr">
      <vt:lpstr>acumin-pro</vt:lpstr>
      <vt:lpstr>-apple-system</vt:lpstr>
      <vt:lpstr>Arial-BoldMT</vt:lpstr>
      <vt:lpstr>inherit</vt:lpstr>
      <vt:lpstr>NimbusMonL-Regu-Extend_850</vt:lpstr>
      <vt:lpstr>NimbusRomNo9L-Regu</vt:lpstr>
      <vt:lpstr>NimbusRomNo9L-ReguItal</vt:lpstr>
      <vt:lpstr>PingFang SC</vt:lpstr>
      <vt:lpstr>可口可乐在乎体 楷体</vt:lpstr>
      <vt:lpstr>微软雅黑</vt:lpstr>
      <vt:lpstr>微软雅黑</vt:lpstr>
      <vt:lpstr>楷体</vt:lpstr>
      <vt:lpstr>等线</vt:lpstr>
      <vt:lpstr>等线 Light</vt:lpstr>
      <vt:lpstr>Arial</vt:lpstr>
      <vt:lpstr>Calibri</vt:lpstr>
      <vt:lpstr>Cascadia Mono</vt:lpstr>
      <vt:lpstr>Consolas</vt:lpstr>
      <vt:lpstr>Open Sans</vt:lpstr>
      <vt:lpstr>Roboto</vt:lpstr>
      <vt:lpstr>Segoe UI</vt:lpstr>
      <vt:lpstr>Wingdings</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Long Nick</dc:creator>
  <cp:lastModifiedBy>Long Nick</cp:lastModifiedBy>
  <cp:revision>269</cp:revision>
  <dcterms:created xsi:type="dcterms:W3CDTF">2022-01-10T00:45:50Z</dcterms:created>
  <dcterms:modified xsi:type="dcterms:W3CDTF">2022-01-28T09:21:33Z</dcterms:modified>
</cp:coreProperties>
</file>