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2" r:id="rId2"/>
    <p:sldId id="293" r:id="rId3"/>
    <p:sldId id="308" r:id="rId4"/>
    <p:sldId id="310" r:id="rId5"/>
    <p:sldId id="311" r:id="rId6"/>
    <p:sldId id="267" r:id="rId7"/>
    <p:sldId id="297" r:id="rId8"/>
    <p:sldId id="294" r:id="rId9"/>
    <p:sldId id="298" r:id="rId10"/>
    <p:sldId id="299" r:id="rId11"/>
    <p:sldId id="300" r:id="rId12"/>
    <p:sldId id="301" r:id="rId13"/>
    <p:sldId id="302" r:id="rId14"/>
    <p:sldId id="296" r:id="rId15"/>
    <p:sldId id="295" r:id="rId16"/>
    <p:sldId id="303" r:id="rId17"/>
    <p:sldId id="304" r:id="rId18"/>
    <p:sldId id="305" r:id="rId19"/>
    <p:sldId id="306" r:id="rId20"/>
    <p:sldId id="307" r:id="rId21"/>
    <p:sldId id="274"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99" userDrawn="1">
          <p15:clr>
            <a:srgbClr val="A4A3A4"/>
          </p15:clr>
        </p15:guide>
        <p15:guide id="2" pos="3840" userDrawn="1">
          <p15:clr>
            <a:srgbClr val="A4A3A4"/>
          </p15:clr>
        </p15:guide>
        <p15:guide id="3" pos="1141" userDrawn="1">
          <p15:clr>
            <a:srgbClr val="A4A3A4"/>
          </p15:clr>
        </p15:guide>
        <p15:guide id="4" pos="5632" userDrawn="1">
          <p15:clr>
            <a:srgbClr val="A4A3A4"/>
          </p15:clr>
        </p15:guide>
        <p15:guide id="5" pos="7038" userDrawn="1">
          <p15:clr>
            <a:srgbClr val="A4A3A4"/>
          </p15:clr>
        </p15:guide>
        <p15:guide id="7" orient="horz" pos="1366" userDrawn="1">
          <p15:clr>
            <a:srgbClr val="A4A3A4"/>
          </p15:clr>
        </p15:guide>
        <p15:guide id="8" orient="horz" pos="2682" userDrawn="1">
          <p15:clr>
            <a:srgbClr val="A4A3A4"/>
          </p15:clr>
        </p15:guide>
        <p15:guide id="10"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FFC001"/>
    <a:srgbClr val="FAFAFA"/>
    <a:srgbClr val="F0B700"/>
    <a:srgbClr val="E2AC00"/>
    <a:srgbClr val="B08600"/>
    <a:srgbClr val="F6BB00"/>
    <a:srgbClr val="E1E1E1"/>
    <a:srgbClr val="E8E8E8"/>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72589" autoAdjust="0"/>
  </p:normalViewPr>
  <p:slideViewPr>
    <p:cSldViewPr snapToGrid="0" showGuides="1">
      <p:cViewPr varScale="1">
        <p:scale>
          <a:sx n="113" d="100"/>
          <a:sy n="113" d="100"/>
        </p:scale>
        <p:origin x="114" y="144"/>
      </p:cViewPr>
      <p:guideLst>
        <p:guide orient="horz" pos="2999"/>
        <p:guide pos="3840"/>
        <p:guide pos="1141"/>
        <p:guide pos="5632"/>
        <p:guide pos="7038"/>
        <p:guide orient="horz" pos="1366"/>
        <p:guide orient="horz" pos="2682"/>
        <p:guide pos="2887"/>
      </p:guideLst>
    </p:cSldViewPr>
  </p:slideViewPr>
  <p:outlineViewPr>
    <p:cViewPr>
      <p:scale>
        <a:sx n="33" d="100"/>
        <a:sy n="33" d="100"/>
      </p:scale>
      <p:origin x="0" y="-153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D470F4-B71D-48E3-8849-D94058D0B438}" type="datetimeFigureOut">
              <a:rPr lang="zh-CN" altLang="en-US" smtClean="0"/>
              <a:t>2022/5/3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BDDFF-9C74-45EE-AD90-2B14BDC1031C}" type="slidenum">
              <a:rPr lang="zh-CN" altLang="en-US" smtClean="0"/>
              <a:t>‹#›</a:t>
            </a:fld>
            <a:endParaRPr lang="zh-CN" altLang="en-US"/>
          </a:p>
        </p:txBody>
      </p:sp>
    </p:spTree>
    <p:extLst>
      <p:ext uri="{BB962C8B-B14F-4D97-AF65-F5344CB8AC3E}">
        <p14:creationId xmlns:p14="http://schemas.microsoft.com/office/powerpoint/2010/main" val="1134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5%AE%BE%E5%A4%95%E6%B3%95%E5%B0%BC%E4%BA%9A%E5%B7%9E/5148"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baike.baidu.com/item/%E6%96%B0%E5%B8%B8%E6%98%A5%E8%97%A4/7797158" TargetMode="External"/><Relationship Id="rId4" Type="http://schemas.openxmlformats.org/officeDocument/2006/relationships/hyperlink" Target="https://baike.baidu.com/item/%E5%8C%B9%E5%85%B9%E5%A0%A1/293098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ylab.cmu.edu/"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cs.cmu.edu/" TargetMode="External"/><Relationship Id="rId4" Type="http://schemas.openxmlformats.org/officeDocument/2006/relationships/hyperlink" Target="https://www.cmu.edu/"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ylab.cmu.edu/"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cs.cmu.edu/" TargetMode="External"/><Relationship Id="rId4" Type="http://schemas.openxmlformats.org/officeDocument/2006/relationships/hyperlink" Target="https://www.cmu.edu/"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1</a:t>
            </a:fld>
            <a:endParaRPr lang="zh-CN" altLang="en-US"/>
          </a:p>
        </p:txBody>
      </p:sp>
    </p:spTree>
    <p:extLst>
      <p:ext uri="{BB962C8B-B14F-4D97-AF65-F5344CB8AC3E}">
        <p14:creationId xmlns:p14="http://schemas.microsoft.com/office/powerpoint/2010/main" val="305493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函数可能是死代码，从未被调用，但仍然以二进制形式出现。在许多安全场景中，识别这些功能仍然很重要。例如，假设两个恶意软件样本都包含一个唯一的、可识别但未调用的函数。那么这两个恶意软件样本很可能是相关的，即使从未调用该函数。这样做的一个后果是，仅基于从程序开始的递归反汇编的技术不适合解决函数识别问题。递归反汇编程序只反汇编沿着某些控制流路径出现的字节，因此根据定义，将错过未调用的函数。 </a:t>
            </a:r>
            <a:endParaRPr lang="en-US" altLang="zh-CN" dirty="0"/>
          </a:p>
          <a:p>
            <a:r>
              <a:rPr lang="zh-CN" altLang="en-US" dirty="0"/>
              <a:t>出现不可访问性可能有几个原因，包括编译器优化。例如，图</a:t>
            </a:r>
            <a:r>
              <a:rPr lang="en-US" altLang="zh-CN" dirty="0"/>
              <a:t>4</a:t>
            </a:r>
            <a:r>
              <a:rPr lang="zh-CN" altLang="en-US" dirty="0"/>
              <a:t>显示了一个名为</a:t>
            </a:r>
            <a:r>
              <a:rPr lang="en-US" altLang="zh-CN" dirty="0"/>
              <a:t>fac</a:t>
            </a:r>
            <a:r>
              <a:rPr lang="zh-CN" altLang="en-US" dirty="0"/>
              <a:t>的计算阶乘的函数。当由</a:t>
            </a:r>
            <a:r>
              <a:rPr lang="en-US" altLang="zh-CN" dirty="0"/>
              <a:t>gcc-O3</a:t>
            </a:r>
            <a:r>
              <a:rPr lang="zh-CN" altLang="en-US" dirty="0"/>
              <a:t>编译时，对</a:t>
            </a:r>
            <a:r>
              <a:rPr lang="en-US" altLang="zh-CN" dirty="0"/>
              <a:t>fac</a:t>
            </a:r>
            <a:r>
              <a:rPr lang="zh-CN" altLang="en-US" dirty="0"/>
              <a:t>调用的结果是预计算和内联的。虽然</a:t>
            </a:r>
            <a:r>
              <a:rPr lang="en-US" altLang="zh-CN" dirty="0"/>
              <a:t>fac</a:t>
            </a:r>
            <a:r>
              <a:rPr lang="zh-CN" altLang="en-US" dirty="0"/>
              <a:t>的代码出现了，但它从未在二进制代码中被调用。 </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10</a:t>
            </a:fld>
            <a:endParaRPr lang="zh-CN" altLang="en-US"/>
          </a:p>
        </p:txBody>
      </p:sp>
    </p:spTree>
    <p:extLst>
      <p:ext uri="{BB962C8B-B14F-4D97-AF65-F5344CB8AC3E}">
        <p14:creationId xmlns:p14="http://schemas.microsoft.com/office/powerpoint/2010/main" val="1733565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函数可能是死代码，从未被调用，但仍然以二进制形式出现。在许多安全场景中，识别这些功能仍然很重要。例如，假设两个恶意软件样本都包含一个唯一的、可识别但未调用的函数。那么这两个恶意软件样本很可能是相关的，即使从未调用该函数。这样做的一个后果是，仅基于从程序开始的递归反汇编的技术不适合解决函数识别问题。递归反汇编程序只反汇编沿着某些控制流路径出现的字节，因此根据定义，将错过未调用的函数。 </a:t>
            </a:r>
            <a:endParaRPr lang="en-US" altLang="zh-CN" dirty="0"/>
          </a:p>
          <a:p>
            <a:r>
              <a:rPr lang="zh-CN" altLang="en-US" dirty="0"/>
              <a:t>出现不可访问性可能有几个原因，包括编译器优化。例如，图</a:t>
            </a:r>
            <a:r>
              <a:rPr lang="en-US" altLang="zh-CN" dirty="0"/>
              <a:t>4</a:t>
            </a:r>
            <a:r>
              <a:rPr lang="zh-CN" altLang="en-US" dirty="0"/>
              <a:t>显示了一个名为</a:t>
            </a:r>
            <a:r>
              <a:rPr lang="en-US" altLang="zh-CN" dirty="0"/>
              <a:t>fac</a:t>
            </a:r>
            <a:r>
              <a:rPr lang="zh-CN" altLang="en-US" dirty="0"/>
              <a:t>的计算阶乘的函数。当由</a:t>
            </a:r>
            <a:r>
              <a:rPr lang="en-US" altLang="zh-CN" dirty="0"/>
              <a:t>gcc-O3</a:t>
            </a:r>
            <a:r>
              <a:rPr lang="zh-CN" altLang="en-US" dirty="0"/>
              <a:t>编译时，对</a:t>
            </a:r>
            <a:r>
              <a:rPr lang="en-US" altLang="zh-CN" dirty="0"/>
              <a:t>fac</a:t>
            </a:r>
            <a:r>
              <a:rPr lang="zh-CN" altLang="en-US" dirty="0"/>
              <a:t>调用的结果是预计算和内联的。虽然</a:t>
            </a:r>
            <a:r>
              <a:rPr lang="en-US" altLang="zh-CN" dirty="0"/>
              <a:t>fac</a:t>
            </a:r>
            <a:r>
              <a:rPr lang="zh-CN" altLang="en-US" dirty="0"/>
              <a:t>的代码出现了，但它从未在二进制代码中被调用。 </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11</a:t>
            </a:fld>
            <a:endParaRPr lang="zh-CN" altLang="en-US"/>
          </a:p>
        </p:txBody>
      </p:sp>
    </p:spTree>
    <p:extLst>
      <p:ext uri="{BB962C8B-B14F-4D97-AF65-F5344CB8AC3E}">
        <p14:creationId xmlns:p14="http://schemas.microsoft.com/office/powerpoint/2010/main" val="1046529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函数可以通过函数内联删除，尤其是小函数。编译器执行函数内联以减少函数调用开销，并提供更多优化机会。例如，当</a:t>
            </a:r>
            <a:r>
              <a:rPr lang="en-US" altLang="zh-CN" dirty="0" err="1"/>
              <a:t>gcc</a:t>
            </a:r>
            <a:r>
              <a:rPr lang="zh-CN" altLang="en-US" dirty="0"/>
              <a:t>使用</a:t>
            </a:r>
            <a:r>
              <a:rPr lang="en-US" altLang="zh-CN" dirty="0"/>
              <a:t>-O2</a:t>
            </a:r>
            <a:r>
              <a:rPr lang="zh-CN" altLang="en-US" dirty="0"/>
              <a:t>编译时，函数</a:t>
            </a:r>
            <a:r>
              <a:rPr lang="en-US" altLang="zh-CN" dirty="0" err="1"/>
              <a:t>utimens_symlink</a:t>
            </a:r>
            <a:r>
              <a:rPr lang="zh-CN" altLang="en-US" dirty="0"/>
              <a:t>被内联到函数</a:t>
            </a:r>
            <a:r>
              <a:rPr lang="en-US" altLang="zh-CN" dirty="0" err="1"/>
              <a:t>copy_internal</a:t>
            </a:r>
            <a:r>
              <a:rPr lang="zh-CN" altLang="en-US" dirty="0"/>
              <a:t>中。源代码和汇编代码如图</a:t>
            </a:r>
            <a:r>
              <a:rPr lang="en-US" altLang="zh-CN" dirty="0"/>
              <a:t>6</a:t>
            </a:r>
            <a:r>
              <a:rPr lang="zh-CN" altLang="en-US" dirty="0"/>
              <a:t>所示。注意，函数内联不必在源代码中用内联注释显式声明。默认情况下，许多编译器内联函数，除非使用</a:t>
            </a:r>
            <a:r>
              <a:rPr lang="en-US" altLang="zh-CN" dirty="0"/>
              <a:t>-</a:t>
            </a:r>
            <a:r>
              <a:rPr lang="en-US" altLang="zh-CN" dirty="0" err="1"/>
              <a:t>fno</a:t>
            </a:r>
            <a:r>
              <a:rPr lang="en-US" altLang="zh-CN" dirty="0"/>
              <a:t>-</a:t>
            </a:r>
            <a:r>
              <a:rPr lang="en-US" altLang="zh-CN" dirty="0" err="1"/>
              <a:t>deault</a:t>
            </a:r>
            <a:r>
              <a:rPr lang="en-US" altLang="zh-CN" dirty="0"/>
              <a:t>-inline</a:t>
            </a:r>
            <a:r>
              <a:rPr lang="zh-CN" altLang="en-US" dirty="0"/>
              <a:t>等选项显式禁用</a:t>
            </a:r>
            <a:r>
              <a:rPr lang="en-US" altLang="zh-CN" dirty="0"/>
              <a:t>[17]</a:t>
            </a:r>
            <a:r>
              <a:rPr lang="zh-CN" altLang="en-US" dirty="0"/>
              <a:t>。这表明，对于那些需要函数信息的二进制分析技术，即使源代码是可访问的，健壮的函数识别技术仍应在二进制程序上运行。如果使用源代码，由于编译过程中函数是内联的，因此函数标识可能不那么精确。</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12</a:t>
            </a:fld>
            <a:endParaRPr lang="zh-CN" altLang="en-US"/>
          </a:p>
        </p:txBody>
      </p:sp>
    </p:spTree>
    <p:extLst>
      <p:ext uri="{BB962C8B-B14F-4D97-AF65-F5344CB8AC3E}">
        <p14:creationId xmlns:p14="http://schemas.microsoft.com/office/powerpoint/2010/main" val="421494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二进制代码不仅严重受编译器的影响，还受编译器版本和所采用的特定优化的影响。</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13</a:t>
            </a:fld>
            <a:endParaRPr lang="zh-CN" altLang="en-US"/>
          </a:p>
        </p:txBody>
      </p:sp>
    </p:spTree>
    <p:extLst>
      <p:ext uri="{BB962C8B-B14F-4D97-AF65-F5344CB8AC3E}">
        <p14:creationId xmlns:p14="http://schemas.microsoft.com/office/powerpoint/2010/main" val="280229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14</a:t>
            </a:fld>
            <a:endParaRPr lang="zh-CN" altLang="en-US"/>
          </a:p>
        </p:txBody>
      </p:sp>
    </p:spTree>
    <p:extLst>
      <p:ext uri="{BB962C8B-B14F-4D97-AF65-F5344CB8AC3E}">
        <p14:creationId xmlns:p14="http://schemas.microsoft.com/office/powerpoint/2010/main" val="135440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rabicPeriod"/>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Does BYTEWEIGHT’s pattern matching model perform better than known models for function start identification?</a:t>
            </a:r>
          </a:p>
          <a:p>
            <a:pPr marL="342900" lvl="0" indent="-342900" algn="just">
              <a:buFont typeface="+mj-lt"/>
              <a:buAutoNum type="arabicPeriod"/>
            </a:pP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just">
              <a:buFont typeface="+mj-lt"/>
              <a:buNone/>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BYTEWEIGHT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的模式匹配模型是否比已知的函数起始识别模型表现更好？</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Does BYTEWEIGHT perform function start identification better than existing binary analysis tools? </a:t>
            </a:r>
          </a:p>
          <a:p>
            <a:pPr marL="0" lvl="0" indent="0" algn="just">
              <a:buFont typeface="+mj-lt"/>
              <a:buNone/>
            </a:pP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byteweight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是否比现有的二进制分析工具更好地执行函数起始识别？</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Does BYTEWEIGHT perform function boundary identification better than existing binary analysis tools? </a:t>
            </a:r>
          </a:p>
          <a:p>
            <a:pPr marL="0" lvl="0" indent="0" algn="just">
              <a:buFont typeface="+mj-lt"/>
              <a:buNone/>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BYTEWEIGHT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比现有的二进制分析工具更好地识别函数边界吗？</a:t>
            </a:r>
          </a:p>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15</a:t>
            </a:fld>
            <a:endParaRPr lang="zh-CN" altLang="en-US"/>
          </a:p>
        </p:txBody>
      </p:sp>
    </p:spTree>
    <p:extLst>
      <p:ext uri="{BB962C8B-B14F-4D97-AF65-F5344CB8AC3E}">
        <p14:creationId xmlns:p14="http://schemas.microsoft.com/office/powerpoint/2010/main" val="2530065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16</a:t>
            </a:fld>
            <a:endParaRPr lang="zh-CN" altLang="en-US"/>
          </a:p>
        </p:txBody>
      </p:sp>
    </p:spTree>
    <p:extLst>
      <p:ext uri="{BB962C8B-B14F-4D97-AF65-F5344CB8AC3E}">
        <p14:creationId xmlns:p14="http://schemas.microsoft.com/office/powerpoint/2010/main" val="551987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Does BYTEWEIGHT’s pattern matching model perform better than known models for function start identification?  BYTEWEIGHT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的模式匹配模型是否比已知的函数起始识别模型表现更好？</a:t>
            </a:r>
          </a:p>
          <a:p>
            <a:endParaRPr lang="en-US" altLang="zh-CN" dirty="0"/>
          </a:p>
          <a:p>
            <a:r>
              <a:rPr lang="zh-CN" altLang="en-US" dirty="0"/>
              <a:t>我们的第一个实验评估了用于功能启动识别的签名匹配模型。我们比较了字节权重和</a:t>
            </a:r>
            <a:r>
              <a:rPr lang="en-US" altLang="zh-CN" dirty="0"/>
              <a:t>Rosenblum</a:t>
            </a:r>
            <a:r>
              <a:rPr lang="zh-CN" altLang="en-US" dirty="0"/>
              <a:t>等人在准确性和速度方面的实现。为了同等地评估签名匹配模型，本实验中没有使用递归函数调用解析。</a:t>
            </a:r>
            <a:endParaRPr lang="en-US" altLang="zh-CN" dirty="0"/>
          </a:p>
          <a:p>
            <a:endParaRPr lang="en-US" altLang="zh-CN" dirty="0"/>
          </a:p>
          <a:p>
            <a:r>
              <a:rPr lang="zh-CN" altLang="en-US" dirty="0"/>
              <a:t>表</a:t>
            </a:r>
            <a:r>
              <a:rPr lang="en-US" altLang="zh-CN" dirty="0"/>
              <a:t>2</a:t>
            </a:r>
            <a:r>
              <a:rPr lang="zh-CN" altLang="en-US" dirty="0"/>
              <a:t>显示了每个编译器和每个函数开始标识模型的精度、召回率和运行时间。从表中我们可以看到，</a:t>
            </a:r>
            <a:r>
              <a:rPr lang="en-US" altLang="zh-CN" dirty="0"/>
              <a:t>Rosenblum</a:t>
            </a:r>
            <a:r>
              <a:rPr lang="zh-CN" altLang="en-US" dirty="0"/>
              <a:t>等人的实现的准确率低于</a:t>
            </a:r>
            <a:r>
              <a:rPr lang="en-US" altLang="zh-CN" dirty="0"/>
              <a:t>70%</a:t>
            </a:r>
            <a:r>
              <a:rPr lang="zh-CN" altLang="en-US" dirty="0"/>
              <a:t>，而两个字节权重系列模型的准确率都超过了</a:t>
            </a:r>
            <a:r>
              <a:rPr lang="en-US" altLang="zh-CN" dirty="0"/>
              <a:t>85%</a:t>
            </a:r>
            <a:r>
              <a:rPr lang="zh-CN" altLang="en-US" dirty="0"/>
              <a:t>。请注意，具有</a:t>
            </a:r>
            <a:r>
              <a:rPr lang="en-US" altLang="zh-CN" dirty="0"/>
              <a:t>10</a:t>
            </a:r>
            <a:r>
              <a:rPr lang="zh-CN" altLang="en-US" dirty="0"/>
              <a:t>个长度和规范化签名（表中最后一行）的字节权重表现得特别好，准确率约为</a:t>
            </a:r>
            <a:r>
              <a:rPr lang="en-US" altLang="zh-CN" dirty="0"/>
              <a:t>97%</a:t>
            </a:r>
            <a:r>
              <a:rPr lang="zh-CN" altLang="en-US" dirty="0"/>
              <a:t>，比</a:t>
            </a:r>
            <a:r>
              <a:rPr lang="en-US" altLang="zh-CN" dirty="0"/>
              <a:t>Rosenblum</a:t>
            </a:r>
            <a:r>
              <a:rPr lang="zh-CN" altLang="en-US" dirty="0"/>
              <a:t>等人的实现提高了</a:t>
            </a:r>
            <a:r>
              <a:rPr lang="en-US" altLang="zh-CN" dirty="0"/>
              <a:t>35%</a:t>
            </a:r>
            <a:r>
              <a:rPr lang="zh-CN" altLang="en-US" dirty="0"/>
              <a:t>以上。 </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17</a:t>
            </a:fld>
            <a:endParaRPr lang="zh-CN" altLang="en-US"/>
          </a:p>
        </p:txBody>
      </p:sp>
    </p:spTree>
    <p:extLst>
      <p:ext uri="{BB962C8B-B14F-4D97-AF65-F5344CB8AC3E}">
        <p14:creationId xmlns:p14="http://schemas.microsoft.com/office/powerpoint/2010/main" val="223784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ea typeface="等线" panose="02010600030101010101" pitchFamily="2" charset="-122"/>
                <a:cs typeface="Times New Roman" panose="02020603050405020304" pitchFamily="18" charset="0"/>
              </a:rPr>
              <a:t>第二个实验根据现有的静态分析工具评估了我们的完整功能启动识别。我们比较了字节权重（无</a:t>
            </a:r>
            <a:r>
              <a:rPr lang="en-US" altLang="zh-CN" sz="1800" dirty="0">
                <a:effectLst/>
                <a:ea typeface="等线" panose="02010600030101010101" pitchFamily="2" charset="-122"/>
                <a:cs typeface="Times New Roman" panose="02020603050405020304" pitchFamily="18" charset="0"/>
              </a:rPr>
              <a:t>RFCR</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没有递归函数调用解析的版本、字节权重和以下工具：</a:t>
            </a: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注意，并不是我们实验中的每个工具都支持所有二进制目标。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所示，在没有递归函数调用解析的情况下，字节权重比字节权重获得了更高的精度和召回率。字节权重在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Linux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中的表现高于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，而所有其他工具的表现都低于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Windows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中，我们在精确度方面的性能与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相当，但在召回方面的结果有所改善。</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18</a:t>
            </a:fld>
            <a:endParaRPr lang="zh-CN" altLang="en-US"/>
          </a:p>
        </p:txBody>
      </p:sp>
    </p:spTree>
    <p:extLst>
      <p:ext uri="{BB962C8B-B14F-4D97-AF65-F5344CB8AC3E}">
        <p14:creationId xmlns:p14="http://schemas.microsoft.com/office/powerpoint/2010/main" val="2052602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Function Boundary Identification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我们的工具在</a:t>
            </a:r>
            <a:r>
              <a:rPr lang="en-US" altLang="zh-CN" dirty="0"/>
              <a:t>Linux</a:t>
            </a:r>
            <a:r>
              <a:rPr lang="zh-CN" altLang="en-US" dirty="0"/>
              <a:t>中表现最好，与</a:t>
            </a:r>
            <a:r>
              <a:rPr lang="en-US" altLang="zh-CN" dirty="0"/>
              <a:t>Windows</a:t>
            </a:r>
            <a:r>
              <a:rPr lang="zh-CN" altLang="en-US" dirty="0"/>
              <a:t>中的</a:t>
            </a:r>
            <a:r>
              <a:rPr lang="en-US" altLang="zh-CN" dirty="0"/>
              <a:t>IDA</a:t>
            </a:r>
            <a:r>
              <a:rPr lang="zh-CN" altLang="en-US" dirty="0"/>
              <a:t>相当。特别是，对于</a:t>
            </a:r>
            <a:r>
              <a:rPr lang="en-US" altLang="zh-CN" dirty="0"/>
              <a:t>Linux</a:t>
            </a:r>
            <a:r>
              <a:rPr lang="zh-CN" altLang="en-US" dirty="0"/>
              <a:t>二进制文件，字节权重和字节权重（无</a:t>
            </a:r>
            <a:r>
              <a:rPr lang="en-US" altLang="zh-CN" dirty="0"/>
              <a:t>RFCR</a:t>
            </a:r>
            <a:r>
              <a:rPr lang="zh-CN" altLang="en-US" dirty="0"/>
              <a:t>）的精度和召回率都在</a:t>
            </a:r>
            <a:r>
              <a:rPr lang="en-US" altLang="zh-CN" dirty="0"/>
              <a:t>90%</a:t>
            </a:r>
            <a:r>
              <a:rPr lang="zh-CN" altLang="en-US" dirty="0"/>
              <a:t>以上，而</a:t>
            </a:r>
            <a:r>
              <a:rPr lang="en-US" altLang="zh-CN" dirty="0"/>
              <a:t>IDA</a:t>
            </a:r>
            <a:r>
              <a:rPr lang="zh-CN" altLang="en-US" dirty="0"/>
              <a:t>低于</a:t>
            </a:r>
            <a:r>
              <a:rPr lang="en-US" altLang="zh-CN" dirty="0"/>
              <a:t>73%</a:t>
            </a:r>
            <a:r>
              <a:rPr lang="zh-CN" altLang="en-US" dirty="0"/>
              <a:t>。对于</a:t>
            </a:r>
            <a:r>
              <a:rPr lang="en-US" altLang="zh-CN" dirty="0"/>
              <a:t>Windows</a:t>
            </a:r>
            <a:r>
              <a:rPr lang="zh-CN" altLang="en-US" dirty="0"/>
              <a:t>二进制文件，</a:t>
            </a:r>
            <a:r>
              <a:rPr lang="en-US" altLang="zh-CN" dirty="0"/>
              <a:t>IDA</a:t>
            </a:r>
            <a:r>
              <a:rPr lang="zh-CN" altLang="en-US" dirty="0"/>
              <a:t>比</a:t>
            </a:r>
            <a:r>
              <a:rPr lang="en-US" altLang="zh-CN" dirty="0"/>
              <a:t>x86-64</a:t>
            </a:r>
            <a:r>
              <a:rPr lang="zh-CN" altLang="en-US" dirty="0"/>
              <a:t>二进制文件的字节权重效果更好，但对于</a:t>
            </a:r>
            <a:r>
              <a:rPr lang="en-US" altLang="zh-CN" dirty="0"/>
              <a:t>x86</a:t>
            </a:r>
            <a:r>
              <a:rPr lang="zh-CN" altLang="en-US" dirty="0"/>
              <a:t>二进制文件，效果稍差。</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19</a:t>
            </a:fld>
            <a:endParaRPr lang="zh-CN" altLang="en-US"/>
          </a:p>
        </p:txBody>
      </p:sp>
    </p:spTree>
    <p:extLst>
      <p:ext uri="{BB962C8B-B14F-4D97-AF65-F5344CB8AC3E}">
        <p14:creationId xmlns:p14="http://schemas.microsoft.com/office/powerpoint/2010/main" val="332576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Tiffany Bao</a:t>
            </a:r>
          </a:p>
          <a:p>
            <a:r>
              <a:rPr lang="en-US" altLang="zh-CN" dirty="0"/>
              <a:t>Carnegie Mellon University</a:t>
            </a:r>
          </a:p>
          <a:p>
            <a:r>
              <a:rPr lang="zh-CN" altLang="en-US" b="0" i="0" dirty="0">
                <a:solidFill>
                  <a:srgbClr val="333333"/>
                </a:solidFill>
                <a:effectLst/>
                <a:latin typeface="Helvetica Neue"/>
              </a:rPr>
              <a:t>卡内基梅隆大学（</a:t>
            </a:r>
            <a:r>
              <a:rPr lang="en-US" altLang="zh-CN" b="0" i="0" dirty="0">
                <a:solidFill>
                  <a:srgbClr val="333333"/>
                </a:solidFill>
                <a:effectLst/>
                <a:latin typeface="Helvetica Neue"/>
              </a:rPr>
              <a:t>Carnegie Mellon University</a:t>
            </a:r>
            <a:r>
              <a:rPr lang="zh-CN" altLang="en-US" b="0" i="0" dirty="0">
                <a:solidFill>
                  <a:srgbClr val="333333"/>
                </a:solidFill>
                <a:effectLst/>
                <a:latin typeface="Helvetica Neue"/>
              </a:rPr>
              <a:t>，简称</a:t>
            </a:r>
            <a:r>
              <a:rPr lang="en-US" altLang="zh-CN" b="0" i="0" dirty="0">
                <a:solidFill>
                  <a:srgbClr val="333333"/>
                </a:solidFill>
                <a:effectLst/>
                <a:latin typeface="Helvetica Neue"/>
              </a:rPr>
              <a:t>CMU</a:t>
            </a:r>
            <a:r>
              <a:rPr lang="zh-CN" altLang="en-US" b="0" i="0" dirty="0">
                <a:solidFill>
                  <a:srgbClr val="333333"/>
                </a:solidFill>
                <a:effectLst/>
                <a:latin typeface="Helvetica Neue"/>
              </a:rPr>
              <a:t>）坐落于美国</a:t>
            </a:r>
            <a:r>
              <a:rPr lang="zh-CN" altLang="en-US" b="0" i="0" u="none" strike="noStrike" dirty="0">
                <a:solidFill>
                  <a:srgbClr val="136EC2"/>
                </a:solidFill>
                <a:effectLst/>
                <a:latin typeface="Helvetica Neue"/>
                <a:hlinkClick r:id="rId3"/>
              </a:rPr>
              <a:t>宾夕法尼亚州</a:t>
            </a:r>
            <a:r>
              <a:rPr lang="zh-CN" altLang="en-US" b="0" i="0" dirty="0">
                <a:solidFill>
                  <a:srgbClr val="333333"/>
                </a:solidFill>
                <a:effectLst/>
                <a:latin typeface="Helvetica Neue"/>
              </a:rPr>
              <a:t>的</a:t>
            </a:r>
            <a:r>
              <a:rPr lang="zh-CN" altLang="en-US" b="0" i="0" u="none" strike="noStrike" dirty="0">
                <a:solidFill>
                  <a:srgbClr val="136EC2"/>
                </a:solidFill>
                <a:effectLst/>
                <a:latin typeface="Helvetica Neue"/>
                <a:hlinkClick r:id="rId4"/>
              </a:rPr>
              <a:t>匹兹堡</a:t>
            </a:r>
            <a:r>
              <a:rPr lang="zh-CN" altLang="en-US" b="0" i="0" dirty="0">
                <a:solidFill>
                  <a:srgbClr val="333333"/>
                </a:solidFill>
                <a:effectLst/>
                <a:latin typeface="Helvetica Neue"/>
              </a:rPr>
              <a:t>，是一所拥有</a:t>
            </a:r>
            <a:r>
              <a:rPr lang="en-US" altLang="zh-CN" b="0" i="0" dirty="0">
                <a:solidFill>
                  <a:srgbClr val="333333"/>
                </a:solidFill>
                <a:effectLst/>
                <a:latin typeface="Helvetica Neue"/>
              </a:rPr>
              <a:t>14,800</a:t>
            </a:r>
            <a:r>
              <a:rPr lang="zh-CN" altLang="en-US" b="0" i="0" dirty="0">
                <a:solidFill>
                  <a:srgbClr val="333333"/>
                </a:solidFill>
                <a:effectLst/>
                <a:latin typeface="Helvetica Neue"/>
              </a:rPr>
              <a:t>名在校学生和</a:t>
            </a:r>
            <a:r>
              <a:rPr lang="en-US" altLang="zh-CN" b="0" i="0" dirty="0">
                <a:solidFill>
                  <a:srgbClr val="333333"/>
                </a:solidFill>
                <a:effectLst/>
                <a:latin typeface="Helvetica Neue"/>
              </a:rPr>
              <a:t>1,483</a:t>
            </a:r>
            <a:r>
              <a:rPr lang="zh-CN" altLang="en-US" b="0" i="0" dirty="0">
                <a:solidFill>
                  <a:srgbClr val="333333"/>
                </a:solidFill>
                <a:effectLst/>
                <a:latin typeface="Helvetica Neue"/>
              </a:rPr>
              <a:t>名教职及科研人员的大学，是美国</a:t>
            </a:r>
            <a:r>
              <a:rPr lang="en-US" altLang="zh-CN" b="0" i="0" dirty="0">
                <a:solidFill>
                  <a:srgbClr val="333333"/>
                </a:solidFill>
                <a:effectLst/>
                <a:latin typeface="Helvetica Neue"/>
              </a:rPr>
              <a:t>25</a:t>
            </a:r>
            <a:r>
              <a:rPr lang="zh-CN" altLang="en-US" b="0" i="0" dirty="0">
                <a:solidFill>
                  <a:srgbClr val="333333"/>
                </a:solidFill>
                <a:effectLst/>
                <a:latin typeface="Helvetica Neue"/>
              </a:rPr>
              <a:t>所</a:t>
            </a:r>
            <a:r>
              <a:rPr lang="zh-CN" altLang="en-US" b="0" i="0" u="none" strike="noStrike" dirty="0">
                <a:solidFill>
                  <a:srgbClr val="136EC2"/>
                </a:solidFill>
                <a:effectLst/>
                <a:latin typeface="Helvetica Neue"/>
                <a:hlinkClick r:id="rId5"/>
              </a:rPr>
              <a:t>新常春藤</a:t>
            </a:r>
            <a:r>
              <a:rPr lang="zh-CN" altLang="en-US" b="0" i="0" dirty="0">
                <a:solidFill>
                  <a:srgbClr val="333333"/>
                </a:solidFill>
                <a:effectLst/>
                <a:latin typeface="Helvetica Neue"/>
              </a:rPr>
              <a:t>盟校之一。</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zh-CN" altLang="en-US" b="0" i="0" dirty="0">
                <a:solidFill>
                  <a:srgbClr val="F73131"/>
                </a:solidFill>
                <a:effectLst/>
                <a:latin typeface="Arial" panose="020B0604020202020204" pitchFamily="34" charset="0"/>
              </a:rPr>
              <a:t>亚利桑那州</a:t>
            </a:r>
            <a:r>
              <a:rPr lang="zh-CN" altLang="en-US" b="0" i="0" dirty="0">
                <a:solidFill>
                  <a:srgbClr val="333333"/>
                </a:solidFill>
                <a:effectLst/>
                <a:latin typeface="Arial" panose="020B0604020202020204" pitchFamily="34" charset="0"/>
              </a:rPr>
              <a:t>立大学（</a:t>
            </a:r>
            <a:r>
              <a:rPr lang="en-US" altLang="zh-CN" b="0" i="0" dirty="0">
                <a:solidFill>
                  <a:srgbClr val="F73131"/>
                </a:solidFill>
                <a:effectLst/>
                <a:latin typeface="Arial" panose="020B0604020202020204" pitchFamily="34" charset="0"/>
              </a:rPr>
              <a:t>Arizona State</a:t>
            </a:r>
            <a:r>
              <a:rPr lang="en-US" altLang="zh-CN" b="0" i="0" dirty="0">
                <a:solidFill>
                  <a:srgbClr val="333333"/>
                </a:solidFill>
                <a:effectLst/>
                <a:latin typeface="Arial" panose="020B0604020202020204" pitchFamily="34" charset="0"/>
              </a:rPr>
              <a:t> University</a:t>
            </a:r>
            <a:r>
              <a:rPr lang="zh-CN" altLang="en-US" b="0" i="0" dirty="0">
                <a:solidFill>
                  <a:srgbClr val="3333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2</a:t>
            </a:fld>
            <a:endParaRPr lang="zh-CN" altLang="en-US"/>
          </a:p>
        </p:txBody>
      </p:sp>
    </p:spTree>
    <p:extLst>
      <p:ext uri="{BB962C8B-B14F-4D97-AF65-F5344CB8AC3E}">
        <p14:creationId xmlns:p14="http://schemas.microsoft.com/office/powerpoint/2010/main" val="3516502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t>训练我们将字节权重与</a:t>
            </a:r>
            <a:r>
              <a:rPr lang="en-US" altLang="zh-CN" dirty="0"/>
              <a:t>Rosenblum</a:t>
            </a:r>
            <a:r>
              <a:rPr lang="zh-CN" altLang="en-US" dirty="0"/>
              <a:t>等人的工作在训练所需时间方面进行了比较。由于我们无法访问他们的培训代码或培训数据，因此我们将根据论文中报告的性能对结果进行比较。</a:t>
            </a:r>
            <a:r>
              <a:rPr lang="en-US" altLang="zh-CN" dirty="0"/>
              <a:t>Rosenblum</a:t>
            </a:r>
            <a:r>
              <a:rPr lang="zh-CN" altLang="en-US" dirty="0"/>
              <a:t>等人的工作主要有两个步骤。首先，他们进行特征选择，以确定信息量最大的惯用语</a:t>
            </a:r>
            <a:r>
              <a:rPr lang="en-US" altLang="zh-CN" dirty="0"/>
              <a:t>——</a:t>
            </a:r>
            <a:r>
              <a:rPr lang="zh-CN" altLang="en-US" dirty="0"/>
              <a:t>即在函数启动之前或函数启动之后立即出现的模式。其次，他们使用逻辑回归模型训练这些习语的参数。虽然他们没有为参数学习提供时间，但他们确实描述了</a:t>
            </a:r>
            <a:r>
              <a:rPr lang="en-US" altLang="zh-CN" dirty="0"/>
              <a:t>1171</a:t>
            </a:r>
            <a:r>
              <a:rPr lang="zh-CN" altLang="en-US" dirty="0"/>
              <a:t>个二进制文件的特征选择需要</a:t>
            </a:r>
            <a:r>
              <a:rPr lang="en-US" altLang="zh-CN" dirty="0"/>
              <a:t>150</a:t>
            </a:r>
            <a:r>
              <a:rPr lang="zh-CN" altLang="en-US" dirty="0"/>
              <a:t>天的计算时间。然而，我们的工具只花了</a:t>
            </a:r>
            <a:r>
              <a:rPr lang="en-US" altLang="zh-CN" dirty="0"/>
              <a:t>586.44</a:t>
            </a:r>
            <a:r>
              <a:rPr lang="zh-CN" altLang="en-US" dirty="0"/>
              <a:t>个计算小时来训练</a:t>
            </a:r>
            <a:r>
              <a:rPr lang="en-US" altLang="zh-CN" dirty="0"/>
              <a:t>2064</a:t>
            </a:r>
            <a:r>
              <a:rPr lang="zh-CN" altLang="en-US" dirty="0"/>
              <a:t>个二进制文件，包括设置交叉验证所需的开销。测试。我们列出字节权重、</a:t>
            </a:r>
            <a:r>
              <a:rPr lang="en-US" altLang="zh-CN" dirty="0"/>
              <a:t>IDA</a:t>
            </a:r>
            <a:r>
              <a:rPr lang="zh-CN" altLang="en-US" dirty="0"/>
              <a:t>、</a:t>
            </a:r>
            <a:r>
              <a:rPr lang="en-US" altLang="zh-CN" dirty="0"/>
              <a:t>BAP</a:t>
            </a:r>
            <a:r>
              <a:rPr lang="zh-CN" altLang="en-US" dirty="0"/>
              <a:t>和</a:t>
            </a:r>
            <a:r>
              <a:rPr lang="en-US" altLang="zh-CN" dirty="0" err="1"/>
              <a:t>Dyninst</a:t>
            </a:r>
            <a:r>
              <a:rPr lang="zh-CN" altLang="en-US" dirty="0"/>
              <a:t>的性能进行测试。如第</a:t>
            </a:r>
            <a:r>
              <a:rPr lang="en-US" altLang="zh-CN" dirty="0"/>
              <a:t>4</a:t>
            </a:r>
            <a:r>
              <a:rPr lang="zh-CN" altLang="en-US" dirty="0"/>
              <a:t>节所述，字节权重在测试中有三个步骤：通过模式匹配识别函数开始，通过</a:t>
            </a:r>
            <a:r>
              <a:rPr lang="en-US" altLang="zh-CN" dirty="0"/>
              <a:t>CFG</a:t>
            </a:r>
            <a:r>
              <a:rPr lang="zh-CN" altLang="en-US" dirty="0"/>
              <a:t>和</a:t>
            </a:r>
            <a:r>
              <a:rPr lang="en-US" altLang="zh-CN" dirty="0"/>
              <a:t>VSA</a:t>
            </a:r>
            <a:r>
              <a:rPr lang="zh-CN" altLang="en-US" dirty="0"/>
              <a:t>识别函数边界，以及递归函数调用解析（</a:t>
            </a:r>
            <a:r>
              <a:rPr lang="en-US" altLang="zh-CN" dirty="0"/>
              <a:t>RFCR</a:t>
            </a:r>
            <a:r>
              <a:rPr lang="zh-CN" altLang="en-US" dirty="0"/>
              <a:t>）。我们单独报告我们的时间表现，如表</a:t>
            </a:r>
            <a:r>
              <a:rPr lang="en-US" altLang="zh-CN" dirty="0"/>
              <a:t>5</a:t>
            </a:r>
            <a:r>
              <a:rPr lang="zh-CN" altLang="en-US" dirty="0"/>
              <a:t>所示。 </a:t>
            </a:r>
            <a:endParaRPr lang="en-US" altLang="zh-CN" dirty="0"/>
          </a:p>
          <a:p>
            <a:pPr algn="just"/>
            <a:endParaRPr lang="en-US" altLang="zh-CN" dirty="0"/>
          </a:p>
          <a:p>
            <a:pPr algn="just"/>
            <a:r>
              <a:rPr lang="en-US" altLang="zh-CN" dirty="0"/>
              <a:t>IDA</a:t>
            </a:r>
            <a:r>
              <a:rPr lang="zh-CN" altLang="en-US" dirty="0"/>
              <a:t>显然是处理</a:t>
            </a:r>
            <a:r>
              <a:rPr lang="en-US" altLang="zh-CN" dirty="0"/>
              <a:t>PE</a:t>
            </a:r>
            <a:r>
              <a:rPr lang="zh-CN" altLang="en-US" dirty="0"/>
              <a:t>文件最快的工具。对于</a:t>
            </a:r>
            <a:r>
              <a:rPr lang="en-US" altLang="zh-CN" dirty="0"/>
              <a:t>ELF</a:t>
            </a:r>
            <a:r>
              <a:rPr lang="zh-CN" altLang="en-US" dirty="0"/>
              <a:t>二进制文件，使用</a:t>
            </a:r>
            <a:r>
              <a:rPr lang="en-US" altLang="zh-CN" dirty="0"/>
              <a:t>IDA</a:t>
            </a:r>
            <a:r>
              <a:rPr lang="zh-CN" altLang="en-US" dirty="0"/>
              <a:t>和字节权重来识别函数启动需要相似的时间，但是我们测量的</a:t>
            </a:r>
            <a:r>
              <a:rPr lang="en-US" altLang="zh-CN" dirty="0"/>
              <a:t>IDA</a:t>
            </a:r>
            <a:r>
              <a:rPr lang="zh-CN" altLang="en-US" dirty="0"/>
              <a:t>时间还包括运行其他自动分析所需的时间。</a:t>
            </a:r>
            <a:r>
              <a:rPr lang="en-US" altLang="zh-CN" dirty="0"/>
              <a:t>BAP</a:t>
            </a:r>
            <a:r>
              <a:rPr lang="zh-CN" altLang="en-US" dirty="0"/>
              <a:t>和</a:t>
            </a:r>
            <a:r>
              <a:rPr lang="en-US" altLang="zh-CN" dirty="0" err="1"/>
              <a:t>Dyninst</a:t>
            </a:r>
            <a:r>
              <a:rPr lang="zh-CN" altLang="en-US" dirty="0"/>
              <a:t>在</a:t>
            </a:r>
            <a:r>
              <a:rPr lang="en-US" altLang="zh-CN" dirty="0"/>
              <a:t>ELF x86</a:t>
            </a:r>
            <a:r>
              <a:rPr lang="zh-CN" altLang="en-US" dirty="0"/>
              <a:t>二进制文件上有更好的性能，主要是因为它们比字节权重匹配更少的模式，并且不规范指令。该表还显示，函数边界识别和递归函数调用解析的计算成本很高。这主要是因为我们在</a:t>
            </a:r>
            <a:r>
              <a:rPr lang="en-US" altLang="zh-CN" dirty="0"/>
              <a:t>CFG</a:t>
            </a:r>
            <a:r>
              <a:rPr lang="zh-CN" altLang="en-US" dirty="0"/>
              <a:t>恢复期间使用</a:t>
            </a:r>
            <a:r>
              <a:rPr lang="en-US" altLang="zh-CN" dirty="0"/>
              <a:t>VSA</a:t>
            </a:r>
            <a:r>
              <a:rPr lang="zh-CN" altLang="en-US" dirty="0"/>
              <a:t>来解决间接调用，这比通过递归反汇编进行的典型</a:t>
            </a:r>
            <a:r>
              <a:rPr lang="en-US" altLang="zh-CN" dirty="0"/>
              <a:t>CFG</a:t>
            </a:r>
            <a:r>
              <a:rPr lang="zh-CN" altLang="en-US" dirty="0"/>
              <a:t>恢复成本更高。因此，虽然启用</a:t>
            </a:r>
            <a:r>
              <a:rPr lang="en-US" altLang="zh-CN" dirty="0"/>
              <a:t>RFCR</a:t>
            </a:r>
            <a:r>
              <a:rPr lang="zh-CN" altLang="en-US" dirty="0"/>
              <a:t>的字节权重提高了召回率，但速度也相当慢。 </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20</a:t>
            </a:fld>
            <a:endParaRPr lang="zh-CN" altLang="en-US"/>
          </a:p>
        </p:txBody>
      </p:sp>
    </p:spTree>
    <p:extLst>
      <p:ext uri="{BB962C8B-B14F-4D97-AF65-F5344CB8AC3E}">
        <p14:creationId xmlns:p14="http://schemas.microsoft.com/office/powerpoint/2010/main" val="4175915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t>21</a:t>
            </a:fld>
            <a:endParaRPr lang="zh-CN" altLang="en-US"/>
          </a:p>
        </p:txBody>
      </p:sp>
    </p:spTree>
    <p:extLst>
      <p:ext uri="{BB962C8B-B14F-4D97-AF65-F5344CB8AC3E}">
        <p14:creationId xmlns:p14="http://schemas.microsoft.com/office/powerpoint/2010/main" val="95197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Arial" panose="020B0604020202020204" pitchFamily="34" charset="0"/>
              </a:rPr>
              <a:t>Carnegie Mellon University </a:t>
            </a:r>
            <a:r>
              <a:rPr lang="zh-CN" altLang="en-US" b="0" i="0" dirty="0">
                <a:solidFill>
                  <a:srgbClr val="333333"/>
                </a:solidFill>
                <a:effectLst/>
                <a:latin typeface="Arial" panose="020B0604020202020204" pitchFamily="34" charset="0"/>
              </a:rPr>
              <a:t>卡内基梅隆大学</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弗吉尼亚大学</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3</a:t>
            </a:fld>
            <a:endParaRPr lang="zh-CN" altLang="en-US"/>
          </a:p>
        </p:txBody>
      </p:sp>
    </p:spTree>
    <p:extLst>
      <p:ext uri="{BB962C8B-B14F-4D97-AF65-F5344CB8AC3E}">
        <p14:creationId xmlns:p14="http://schemas.microsoft.com/office/powerpoint/2010/main" val="201995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rPr>
              <a:t>Carnegie Mellon University </a:t>
            </a:r>
            <a:r>
              <a:rPr lang="zh-CN" altLang="en-US" b="0" i="0" dirty="0">
                <a:solidFill>
                  <a:srgbClr val="333333"/>
                </a:solidFill>
                <a:effectLst/>
                <a:latin typeface="Arial" panose="020B0604020202020204" pitchFamily="34" charset="0"/>
              </a:rPr>
              <a:t>卡内基梅隆大学 </a:t>
            </a:r>
            <a:r>
              <a:rPr lang="en-US" altLang="zh-CN" b="1" i="0" dirty="0">
                <a:solidFill>
                  <a:srgbClr val="000000"/>
                </a:solidFill>
                <a:effectLst/>
                <a:latin typeface="Microsoft YaHei" panose="020B0503020204020204" pitchFamily="34" charset="-122"/>
                <a:ea typeface="Microsoft YaHei" panose="020B0503020204020204" pitchFamily="34" charset="-122"/>
              </a:rPr>
              <a:t>Shan Leung</a:t>
            </a:r>
          </a:p>
          <a:p>
            <a:endParaRPr lang="en-US" altLang="zh-CN" b="0" i="0" dirty="0">
              <a:solidFill>
                <a:srgbClr val="333333"/>
              </a:solidFill>
              <a:effectLst/>
              <a:latin typeface="Arial" panose="020B0604020202020204" pitchFamily="34" charset="0"/>
            </a:endParaRPr>
          </a:p>
          <a:p>
            <a:r>
              <a:rPr lang="en-US" altLang="zh-CN" b="0" i="0" dirty="0">
                <a:solidFill>
                  <a:srgbClr val="000000"/>
                </a:solidFill>
                <a:effectLst/>
                <a:latin typeface="Microsoft YaHei" panose="020B0503020204020204" pitchFamily="34" charset="-122"/>
                <a:ea typeface="Microsoft YaHei" panose="020B0503020204020204" pitchFamily="34" charset="-122"/>
              </a:rPr>
              <a:t>Hello, I am a Systems Scientist at </a:t>
            </a:r>
            <a:r>
              <a:rPr lang="en-US" altLang="zh-CN" b="0" i="0" dirty="0" err="1">
                <a:effectLst/>
                <a:latin typeface="Microsoft YaHei" panose="020B0503020204020204" pitchFamily="34" charset="-122"/>
                <a:ea typeface="Microsoft YaHei" panose="020B0503020204020204" pitchFamily="34" charset="-122"/>
                <a:hlinkClick r:id="rId3"/>
              </a:rPr>
              <a:t>CyLab</a:t>
            </a:r>
            <a:r>
              <a:rPr lang="en-US" altLang="zh-CN" b="0" i="0" dirty="0">
                <a:solidFill>
                  <a:srgbClr val="000000"/>
                </a:solidFill>
                <a:effectLst/>
                <a:latin typeface="Microsoft YaHei" panose="020B0503020204020204" pitchFamily="34" charset="-122"/>
                <a:ea typeface="Microsoft YaHei" panose="020B0503020204020204" pitchFamily="34" charset="-122"/>
              </a:rPr>
              <a:t> in </a:t>
            </a:r>
            <a:r>
              <a:rPr lang="en-US" altLang="zh-CN" b="0" i="0" dirty="0">
                <a:effectLst/>
                <a:latin typeface="Microsoft YaHei" panose="020B0503020204020204" pitchFamily="34" charset="-122"/>
                <a:ea typeface="Microsoft YaHei" panose="020B0503020204020204" pitchFamily="34" charset="-122"/>
                <a:hlinkClick r:id="rId4"/>
              </a:rPr>
              <a:t>Carnegie Mellon University</a:t>
            </a:r>
            <a:r>
              <a:rPr lang="en-US" altLang="zh-CN" b="0" i="0" dirty="0">
                <a:solidFill>
                  <a:srgbClr val="000000"/>
                </a:solidFill>
                <a:effectLst/>
                <a:latin typeface="Microsoft YaHei" panose="020B0503020204020204" pitchFamily="34" charset="-122"/>
                <a:ea typeface="Microsoft YaHei" panose="020B0503020204020204" pitchFamily="34" charset="-122"/>
              </a:rPr>
              <a:t>. I received my Ph.D. in </a:t>
            </a:r>
            <a:r>
              <a:rPr lang="en-US" altLang="zh-CN" b="0" i="0" dirty="0">
                <a:effectLst/>
                <a:latin typeface="Microsoft YaHei" panose="020B0503020204020204" pitchFamily="34" charset="-122"/>
                <a:ea typeface="Microsoft YaHei" panose="020B0503020204020204" pitchFamily="34" charset="-122"/>
                <a:hlinkClick r:id="rId5"/>
              </a:rPr>
              <a:t>Computer Science</a:t>
            </a:r>
            <a:r>
              <a:rPr lang="en-US" altLang="zh-CN" b="0" i="0" dirty="0">
                <a:solidFill>
                  <a:srgbClr val="000000"/>
                </a:solidFill>
                <a:effectLst/>
                <a:latin typeface="Microsoft YaHei" panose="020B0503020204020204" pitchFamily="34" charset="-122"/>
                <a:ea typeface="Microsoft YaHei" panose="020B0503020204020204" pitchFamily="34" charset="-122"/>
              </a:rPr>
              <a:t> from Carnegie Mellon in 2009 and joined </a:t>
            </a:r>
            <a:r>
              <a:rPr lang="en-US" altLang="zh-CN" b="0" i="0" dirty="0" err="1">
                <a:solidFill>
                  <a:srgbClr val="000000"/>
                </a:solidFill>
                <a:effectLst/>
                <a:latin typeface="Microsoft YaHei" panose="020B0503020204020204" pitchFamily="34" charset="-122"/>
                <a:ea typeface="Microsoft YaHei" panose="020B0503020204020204" pitchFamily="34" charset="-122"/>
              </a:rPr>
              <a:t>CyLab</a:t>
            </a:r>
            <a:r>
              <a:rPr lang="en-US" altLang="zh-CN" b="0" i="0" dirty="0">
                <a:solidFill>
                  <a:srgbClr val="000000"/>
                </a:solidFill>
                <a:effectLst/>
                <a:latin typeface="Microsoft YaHei" panose="020B0503020204020204" pitchFamily="34" charset="-122"/>
                <a:ea typeface="Microsoft YaHei" panose="020B0503020204020204" pitchFamily="34" charset="-122"/>
              </a:rPr>
              <a:t> in 2011. My current research interests include software security and program analysis, with a focus on algorithm design and budget optimization.</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4</a:t>
            </a:fld>
            <a:endParaRPr lang="zh-CN" altLang="en-US"/>
          </a:p>
        </p:txBody>
      </p:sp>
    </p:spTree>
    <p:extLst>
      <p:ext uri="{BB962C8B-B14F-4D97-AF65-F5344CB8AC3E}">
        <p14:creationId xmlns:p14="http://schemas.microsoft.com/office/powerpoint/2010/main" val="13348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rPr>
              <a:t>Carnegie Mellon University </a:t>
            </a:r>
            <a:r>
              <a:rPr lang="zh-CN" altLang="en-US" b="0" i="0" dirty="0">
                <a:solidFill>
                  <a:srgbClr val="333333"/>
                </a:solidFill>
                <a:effectLst/>
                <a:latin typeface="Arial" panose="020B0604020202020204" pitchFamily="34" charset="0"/>
              </a:rPr>
              <a:t>卡内基梅隆大学 </a:t>
            </a:r>
            <a:r>
              <a:rPr lang="en-US" altLang="zh-CN" b="1" i="0" dirty="0">
                <a:solidFill>
                  <a:srgbClr val="000000"/>
                </a:solidFill>
                <a:effectLst/>
                <a:latin typeface="Microsoft YaHei" panose="020B0503020204020204" pitchFamily="34" charset="-122"/>
                <a:ea typeface="Microsoft YaHei" panose="020B0503020204020204" pitchFamily="34" charset="-122"/>
              </a:rPr>
              <a:t>Shan Leung</a:t>
            </a:r>
          </a:p>
          <a:p>
            <a:endParaRPr lang="en-US" altLang="zh-CN" b="0" i="0" dirty="0">
              <a:solidFill>
                <a:srgbClr val="333333"/>
              </a:solidFill>
              <a:effectLst/>
              <a:latin typeface="Arial" panose="020B0604020202020204" pitchFamily="34" charset="0"/>
            </a:endParaRPr>
          </a:p>
          <a:p>
            <a:r>
              <a:rPr lang="en-US" altLang="zh-CN" b="0" i="0" dirty="0">
                <a:solidFill>
                  <a:srgbClr val="000000"/>
                </a:solidFill>
                <a:effectLst/>
                <a:latin typeface="Microsoft YaHei" panose="020B0503020204020204" pitchFamily="34" charset="-122"/>
                <a:ea typeface="Microsoft YaHei" panose="020B0503020204020204" pitchFamily="34" charset="-122"/>
              </a:rPr>
              <a:t>Hello, I am a Systems Scientist at </a:t>
            </a:r>
            <a:r>
              <a:rPr lang="en-US" altLang="zh-CN" b="0" i="0" dirty="0" err="1">
                <a:effectLst/>
                <a:latin typeface="Microsoft YaHei" panose="020B0503020204020204" pitchFamily="34" charset="-122"/>
                <a:ea typeface="Microsoft YaHei" panose="020B0503020204020204" pitchFamily="34" charset="-122"/>
                <a:hlinkClick r:id="rId3"/>
              </a:rPr>
              <a:t>CyLab</a:t>
            </a:r>
            <a:r>
              <a:rPr lang="en-US" altLang="zh-CN" b="0" i="0" dirty="0">
                <a:solidFill>
                  <a:srgbClr val="000000"/>
                </a:solidFill>
                <a:effectLst/>
                <a:latin typeface="Microsoft YaHei" panose="020B0503020204020204" pitchFamily="34" charset="-122"/>
                <a:ea typeface="Microsoft YaHei" panose="020B0503020204020204" pitchFamily="34" charset="-122"/>
              </a:rPr>
              <a:t> in </a:t>
            </a:r>
            <a:r>
              <a:rPr lang="en-US" altLang="zh-CN" b="0" i="0" dirty="0">
                <a:effectLst/>
                <a:latin typeface="Microsoft YaHei" panose="020B0503020204020204" pitchFamily="34" charset="-122"/>
                <a:ea typeface="Microsoft YaHei" panose="020B0503020204020204" pitchFamily="34" charset="-122"/>
                <a:hlinkClick r:id="rId4"/>
              </a:rPr>
              <a:t>Carnegie Mellon University</a:t>
            </a:r>
            <a:r>
              <a:rPr lang="en-US" altLang="zh-CN" b="0" i="0" dirty="0">
                <a:solidFill>
                  <a:srgbClr val="000000"/>
                </a:solidFill>
                <a:effectLst/>
                <a:latin typeface="Microsoft YaHei" panose="020B0503020204020204" pitchFamily="34" charset="-122"/>
                <a:ea typeface="Microsoft YaHei" panose="020B0503020204020204" pitchFamily="34" charset="-122"/>
              </a:rPr>
              <a:t>. I received my Ph.D. in </a:t>
            </a:r>
            <a:r>
              <a:rPr lang="en-US" altLang="zh-CN" b="0" i="0" dirty="0">
                <a:effectLst/>
                <a:latin typeface="Microsoft YaHei" panose="020B0503020204020204" pitchFamily="34" charset="-122"/>
                <a:ea typeface="Microsoft YaHei" panose="020B0503020204020204" pitchFamily="34" charset="-122"/>
                <a:hlinkClick r:id="rId5"/>
              </a:rPr>
              <a:t>Computer Science</a:t>
            </a:r>
            <a:r>
              <a:rPr lang="en-US" altLang="zh-CN" b="0" i="0" dirty="0">
                <a:solidFill>
                  <a:srgbClr val="000000"/>
                </a:solidFill>
                <a:effectLst/>
                <a:latin typeface="Microsoft YaHei" panose="020B0503020204020204" pitchFamily="34" charset="-122"/>
                <a:ea typeface="Microsoft YaHei" panose="020B0503020204020204" pitchFamily="34" charset="-122"/>
              </a:rPr>
              <a:t> from Carnegie Mellon in 2009 and joined </a:t>
            </a:r>
            <a:r>
              <a:rPr lang="en-US" altLang="zh-CN" b="0" i="0" dirty="0" err="1">
                <a:solidFill>
                  <a:srgbClr val="000000"/>
                </a:solidFill>
                <a:effectLst/>
                <a:latin typeface="Microsoft YaHei" panose="020B0503020204020204" pitchFamily="34" charset="-122"/>
                <a:ea typeface="Microsoft YaHei" panose="020B0503020204020204" pitchFamily="34" charset="-122"/>
              </a:rPr>
              <a:t>CyLab</a:t>
            </a:r>
            <a:r>
              <a:rPr lang="en-US" altLang="zh-CN" b="0" i="0" dirty="0">
                <a:solidFill>
                  <a:srgbClr val="000000"/>
                </a:solidFill>
                <a:effectLst/>
                <a:latin typeface="Microsoft YaHei" panose="020B0503020204020204" pitchFamily="34" charset="-122"/>
                <a:ea typeface="Microsoft YaHei" panose="020B0503020204020204" pitchFamily="34" charset="-122"/>
              </a:rPr>
              <a:t> in 2011. My current research interests include software security and program analysis, with a focus on algorithm design and budget optimization.</a:t>
            </a:r>
            <a:endParaRPr lang="zh-CN" altLang="en-US" dirty="0"/>
          </a:p>
        </p:txBody>
      </p:sp>
      <p:sp>
        <p:nvSpPr>
          <p:cNvPr id="4" name="灯片编号占位符 3"/>
          <p:cNvSpPr>
            <a:spLocks noGrp="1"/>
          </p:cNvSpPr>
          <p:nvPr>
            <p:ph type="sldNum" sz="quarter" idx="10"/>
          </p:nvPr>
        </p:nvSpPr>
        <p:spPr/>
        <p:txBody>
          <a:bodyPr/>
          <a:lstStyle/>
          <a:p>
            <a:fld id="{054BDDFF-9C74-45EE-AD90-2B14BDC1031C}" type="slidenum">
              <a:rPr lang="zh-CN" altLang="en-US" smtClean="0"/>
              <a:t>5</a:t>
            </a:fld>
            <a:endParaRPr lang="zh-CN" altLang="en-US"/>
          </a:p>
        </p:txBody>
      </p:sp>
    </p:spTree>
    <p:extLst>
      <p:ext uri="{BB962C8B-B14F-4D97-AF65-F5344CB8AC3E}">
        <p14:creationId xmlns:p14="http://schemas.microsoft.com/office/powerpoint/2010/main" val="414041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例如，二进制重写和控制流完整性依赖于二进制文件中准确的函数检测和识别。尽管许多二进制程序分析假定函数可以被预先识别，但在剥离的二进制文件中识别函数仍然是一个挑战。</a:t>
            </a:r>
            <a:endParaRPr lang="en-US" altLang="zh-CN" sz="1800" dirty="0">
              <a:effectLst/>
              <a:ea typeface="等线" panose="02010600030101010101" pitchFamily="2" charset="-122"/>
              <a:cs typeface="Times New Roman" panose="02020603050405020304" pitchFamily="18" charset="0"/>
            </a:endParaRPr>
          </a:p>
          <a:p>
            <a:r>
              <a:rPr lang="en-US" altLang="zh-CN" dirty="0"/>
              <a:t>CFI</a:t>
            </a:r>
            <a:r>
              <a:rPr lang="zh-CN" altLang="en-US" dirty="0"/>
              <a:t>并不是二进制函数识别技术的唯一消费者。例如，</a:t>
            </a:r>
            <a:r>
              <a:rPr lang="en-US" altLang="zh-CN" dirty="0"/>
              <a:t>Rendezvous[21]</a:t>
            </a:r>
            <a:r>
              <a:rPr lang="zh-CN" altLang="en-US" dirty="0"/>
              <a:t>是一个以函数二进制文件的粒度运行的搜索引擎；因此，不正确的函数标识可能会导致不完整甚至不正确的搜索结果。</a:t>
            </a:r>
            <a:r>
              <a:rPr lang="en-US" altLang="zh-CN" dirty="0"/>
              <a:t>Phoenix[28]</a:t>
            </a:r>
            <a:r>
              <a:rPr lang="zh-CN" altLang="en-US" dirty="0"/>
              <a:t>、</a:t>
            </a:r>
            <a:r>
              <a:rPr lang="en-US" altLang="zh-CN" dirty="0"/>
              <a:t>Boomerang[32]</a:t>
            </a:r>
            <a:r>
              <a:rPr lang="zh-CN" altLang="en-US" dirty="0"/>
              <a:t>和</a:t>
            </a:r>
            <a:r>
              <a:rPr lang="en-US" altLang="zh-CN" dirty="0"/>
              <a:t>Hex Rays[18]</a:t>
            </a:r>
            <a:r>
              <a:rPr lang="zh-CN" altLang="en-US" dirty="0"/>
              <a:t>等反编译程序从二进制代码中恢复高级源代码。当然，反编译只在输入二进制文件中标识的那些函数上发生。</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6</a:t>
            </a:fld>
            <a:endParaRPr lang="zh-CN" altLang="en-US"/>
          </a:p>
        </p:txBody>
      </p:sp>
    </p:spTree>
    <p:extLst>
      <p:ext uri="{BB962C8B-B14F-4D97-AF65-F5344CB8AC3E}">
        <p14:creationId xmlns:p14="http://schemas.microsoft.com/office/powerpoint/2010/main" val="340217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例如，二进制重写和控制流完整性依赖于二进制文件中准确的函数检测和识别。尽管许多二进制程序分析假定函数可以被预先识别，但在剥离的二进制文件中识别函数仍然是一个挑战。</a:t>
            </a:r>
            <a:endParaRPr lang="en-US" altLang="zh-CN" sz="1800" dirty="0">
              <a:effectLst/>
              <a:ea typeface="等线" panose="02010600030101010101" pitchFamily="2" charset="-122"/>
              <a:cs typeface="Times New Roman" panose="02020603050405020304" pitchFamily="18" charset="0"/>
            </a:endParaRPr>
          </a:p>
          <a:p>
            <a:r>
              <a:rPr lang="en-US" altLang="zh-CN" dirty="0"/>
              <a:t>CFI</a:t>
            </a:r>
            <a:r>
              <a:rPr lang="zh-CN" altLang="en-US" dirty="0"/>
              <a:t>并不是二进制函数识别技术的唯一消费者。例如，</a:t>
            </a:r>
            <a:r>
              <a:rPr lang="en-US" altLang="zh-CN" dirty="0"/>
              <a:t>Rendezvous[21]</a:t>
            </a:r>
            <a:r>
              <a:rPr lang="zh-CN" altLang="en-US" dirty="0"/>
              <a:t>是一个以函数二进制文件的粒度运行的搜索引擎；因此，不正确的函数标识可能会导致不完整甚至不正确的搜索结果。</a:t>
            </a:r>
            <a:r>
              <a:rPr lang="en-US" altLang="zh-CN" dirty="0"/>
              <a:t>Phoenix[28]</a:t>
            </a:r>
            <a:r>
              <a:rPr lang="zh-CN" altLang="en-US" dirty="0"/>
              <a:t>、</a:t>
            </a:r>
            <a:r>
              <a:rPr lang="en-US" altLang="zh-CN" dirty="0"/>
              <a:t>Boomerang[32]</a:t>
            </a:r>
            <a:r>
              <a:rPr lang="zh-CN" altLang="en-US" dirty="0"/>
              <a:t>和</a:t>
            </a:r>
            <a:r>
              <a:rPr lang="en-US" altLang="zh-CN" dirty="0"/>
              <a:t>Hex Rays[18]</a:t>
            </a:r>
            <a:r>
              <a:rPr lang="zh-CN" altLang="en-US" dirty="0"/>
              <a:t>等反编译程序从二进制代码中恢复高级源代码。当然，反编译只在输入二进制文件中标识的那些函数上发生。</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7</a:t>
            </a:fld>
            <a:endParaRPr lang="zh-CN" altLang="en-US"/>
          </a:p>
        </p:txBody>
      </p:sp>
    </p:spTree>
    <p:extLst>
      <p:ext uri="{BB962C8B-B14F-4D97-AF65-F5344CB8AC3E}">
        <p14:creationId xmlns:p14="http://schemas.microsoft.com/office/powerpoint/2010/main" val="277423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编译器可能会为函数之间或函数内部的对齐和填充引入额外的指令。</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8</a:t>
            </a:fld>
            <a:endParaRPr lang="zh-CN" altLang="en-US"/>
          </a:p>
        </p:txBody>
      </p:sp>
    </p:spTree>
    <p:extLst>
      <p:ext uri="{BB962C8B-B14F-4D97-AF65-F5344CB8AC3E}">
        <p14:creationId xmlns:p14="http://schemas.microsoft.com/office/powerpoint/2010/main" val="3477961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编译器可能会为函数之间或函数内部职能可能存在差距。间隙可以是跳转表、数据，甚至是完全不同功能的指令</a:t>
            </a:r>
            <a:r>
              <a:rPr lang="en-US" altLang="zh-CN" dirty="0"/>
              <a:t>[26]</a:t>
            </a:r>
            <a:r>
              <a:rPr lang="zh-CN" altLang="en-US" dirty="0"/>
              <a:t>。正如</a:t>
            </a:r>
            <a:r>
              <a:rPr lang="en-US" altLang="zh-CN" dirty="0"/>
              <a:t>Harris</a:t>
            </a:r>
            <a:r>
              <a:rPr lang="zh-CN" altLang="en-US" dirty="0"/>
              <a:t>和</a:t>
            </a:r>
            <a:r>
              <a:rPr lang="en-US" altLang="zh-CN" dirty="0"/>
              <a:t>Miller[19]</a:t>
            </a:r>
            <a:r>
              <a:rPr lang="zh-CN" altLang="en-US" dirty="0"/>
              <a:t>所指出的，函数共享代码也可能导致非连续函数。图</a:t>
            </a:r>
            <a:r>
              <a:rPr lang="en-US" altLang="zh-CN" dirty="0"/>
              <a:t>3</a:t>
            </a:r>
            <a:r>
              <a:rPr lang="zh-CN" altLang="en-US" dirty="0"/>
              <a:t>显示了以</a:t>
            </a:r>
            <a:r>
              <a:rPr lang="en-US" altLang="zh-CN" dirty="0" err="1"/>
              <a:t>ConvertDefaultLocale</a:t>
            </a:r>
            <a:r>
              <a:rPr lang="zh-CN" altLang="en-US" dirty="0"/>
              <a:t>函数开头的代码。然而，在函数的第</a:t>
            </a:r>
            <a:r>
              <a:rPr lang="en-US" altLang="zh-CN" dirty="0"/>
              <a:t>17–21</a:t>
            </a:r>
            <a:r>
              <a:rPr lang="zh-CN" altLang="en-US" dirty="0"/>
              <a:t>行进行到一半时，编译器决定为</a:t>
            </a:r>
            <a:r>
              <a:rPr lang="en-US" altLang="zh-CN" dirty="0" err="1"/>
              <a:t>FindNextFileW</a:t>
            </a:r>
            <a:r>
              <a:rPr lang="zh-CN" altLang="en-US" dirty="0"/>
              <a:t>添加几行代码作为优化。许多二进制分析平台，如</a:t>
            </a:r>
            <a:r>
              <a:rPr lang="en-US" altLang="zh-CN" dirty="0"/>
              <a:t>BAP[3]</a:t>
            </a:r>
            <a:r>
              <a:rPr lang="zh-CN" altLang="en-US" dirty="0"/>
              <a:t>和</a:t>
            </a:r>
            <a:r>
              <a:rPr lang="en-US" altLang="zh-CN" dirty="0" err="1"/>
              <a:t>BitBlaze</a:t>
            </a:r>
            <a:r>
              <a:rPr lang="en-US" altLang="zh-CN" dirty="0"/>
              <a:t>[6]</a:t>
            </a:r>
            <a:r>
              <a:rPr lang="zh-CN" altLang="en-US" dirty="0"/>
              <a:t>，无法处理非连续函数。的对齐和填充引入额外的指令。</a:t>
            </a:r>
          </a:p>
        </p:txBody>
      </p:sp>
      <p:sp>
        <p:nvSpPr>
          <p:cNvPr id="4" name="灯片编号占位符 3"/>
          <p:cNvSpPr>
            <a:spLocks noGrp="1"/>
          </p:cNvSpPr>
          <p:nvPr>
            <p:ph type="sldNum" sz="quarter" idx="10"/>
          </p:nvPr>
        </p:nvSpPr>
        <p:spPr/>
        <p:txBody>
          <a:bodyPr/>
          <a:lstStyle/>
          <a:p>
            <a:fld id="{054BDDFF-9C74-45EE-AD90-2B14BDC1031C}" type="slidenum">
              <a:rPr lang="zh-CN" altLang="en-US" smtClean="0"/>
              <a:t>9</a:t>
            </a:fld>
            <a:endParaRPr lang="zh-CN" altLang="en-US"/>
          </a:p>
        </p:txBody>
      </p:sp>
    </p:spTree>
    <p:extLst>
      <p:ext uri="{BB962C8B-B14F-4D97-AF65-F5344CB8AC3E}">
        <p14:creationId xmlns:p14="http://schemas.microsoft.com/office/powerpoint/2010/main" val="191723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5767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5936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3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79675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79774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12781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9668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88111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53709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322947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C56423-C432-45E6-89A1-31D5D84238BE}" type="datetimeFigureOut">
              <a:rPr lang="zh-CN" altLang="en-US" smtClean="0"/>
              <a:t>2022/5/3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289250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8E8">
            <a:alpha val="22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56423-C432-45E6-89A1-31D5D84238BE}" type="datetimeFigureOut">
              <a:rPr lang="zh-CN" altLang="en-US" smtClean="0"/>
              <a:t>2022/5/3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1E86F-CBF7-4DF7-824A-AB405C555AAE}" type="slidenum">
              <a:rPr lang="zh-CN" altLang="en-US" smtClean="0"/>
              <a:t>‹#›</a:t>
            </a:fld>
            <a:endParaRPr lang="zh-CN" altLang="en-US"/>
          </a:p>
        </p:txBody>
      </p:sp>
    </p:spTree>
    <p:extLst>
      <p:ext uri="{BB962C8B-B14F-4D97-AF65-F5344CB8AC3E}">
        <p14:creationId xmlns:p14="http://schemas.microsoft.com/office/powerpoint/2010/main" val="194805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16200000" flipV="1">
            <a:off x="-529500" y="638885"/>
            <a:ext cx="2419074" cy="1103204"/>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41040" y="1501123"/>
            <a:ext cx="10229592" cy="584775"/>
          </a:xfrm>
          <a:prstGeom prst="rect">
            <a:avLst/>
          </a:prstGeom>
        </p:spPr>
        <p:txBody>
          <a:bodyPr wrap="square">
            <a:spAutoFit/>
          </a:bodyPr>
          <a:lstStyle/>
          <a:p>
            <a:pPr lvl="0" algn="ctr"/>
            <a:r>
              <a:rPr lang="en-US" altLang="zh-CN" sz="3200" dirty="0" err="1">
                <a:latin typeface="Calibri Light" panose="020F0302020204030204" pitchFamily="34" charset="0"/>
              </a:rPr>
              <a:t>ByteWeight</a:t>
            </a:r>
            <a:r>
              <a:rPr lang="en-US" altLang="zh-CN" sz="3200" dirty="0">
                <a:latin typeface="Calibri Light" panose="020F0302020204030204" pitchFamily="34" charset="0"/>
              </a:rPr>
              <a:t>: Learning to Recognize Functions  in Binary Code</a:t>
            </a:r>
            <a:endParaRPr lang="zh-CN" altLang="en-US" sz="3200" dirty="0">
              <a:latin typeface="Calibri Light" panose="020F0302020204030204" pitchFamily="34" charset="0"/>
            </a:endParaRPr>
          </a:p>
        </p:txBody>
      </p:sp>
      <p:sp>
        <p:nvSpPr>
          <p:cNvPr id="14" name="文本框 13"/>
          <p:cNvSpPr txBox="1"/>
          <p:nvPr/>
        </p:nvSpPr>
        <p:spPr>
          <a:xfrm>
            <a:off x="1553184" y="2557789"/>
            <a:ext cx="6935094" cy="523220"/>
          </a:xfrm>
          <a:prstGeom prst="rect">
            <a:avLst/>
          </a:prstGeom>
          <a:noFill/>
        </p:spPr>
        <p:txBody>
          <a:bodyPr wrap="square" rtlCol="0">
            <a:spAutoFit/>
          </a:bodyPr>
          <a:lstStyle/>
          <a:p>
            <a:pPr algn="just"/>
            <a:r>
              <a:rPr lang="en-US" altLang="zh-CN" sz="2800" dirty="0" err="1">
                <a:latin typeface="Calibri Light" panose="020F0302020204030204" pitchFamily="34" charset="0"/>
              </a:rPr>
              <a:t>ByteWeight</a:t>
            </a:r>
            <a:r>
              <a:rPr lang="zh-CN" altLang="en-US" sz="2800" dirty="0">
                <a:latin typeface="Calibri Light" panose="020F0302020204030204" pitchFamily="34" charset="0"/>
              </a:rPr>
              <a:t>：学习识别二进制代码中的功能</a:t>
            </a:r>
            <a:endParaRPr lang="zh-CN" altLang="en-US" sz="2800" b="1" dirty="0">
              <a:solidFill>
                <a:srgbClr val="3A3A3A"/>
              </a:solidFill>
              <a:latin typeface="Calibri Light" panose="020F0302020204030204" pitchFamily="34" charset="0"/>
            </a:endParaRPr>
          </a:p>
        </p:txBody>
      </p:sp>
      <p:sp>
        <p:nvSpPr>
          <p:cNvPr id="12" name="任意多边形 11"/>
          <p:cNvSpPr/>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67336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30"/>
            <a:ext cx="7136538" cy="607218"/>
          </a:xfrm>
          <a:prstGeom prst="rect">
            <a:avLst/>
          </a:prstGeom>
          <a:noFill/>
        </p:spPr>
        <p:txBody>
          <a:bodyPr wrap="square" rtlCol="0">
            <a:spAutoFit/>
          </a:bodyPr>
          <a:lstStyle/>
          <a:p>
            <a:pPr algn="just">
              <a:lnSpc>
                <a:spcPct val="130000"/>
              </a:lnSpc>
            </a:pPr>
            <a:r>
              <a:rPr lang="en-US" altLang="zh-CN" sz="2800" dirty="0">
                <a:solidFill>
                  <a:srgbClr val="3A3A3A"/>
                </a:solidFill>
                <a:latin typeface="Calibri Light" panose="020F0302020204030204" pitchFamily="34" charset="0"/>
              </a:rPr>
              <a:t>3. Functions may not be reachable </a:t>
            </a: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F3132926-CB58-471C-9146-E06938C97F4B}"/>
              </a:ext>
            </a:extLst>
          </p:cNvPr>
          <p:cNvPicPr>
            <a:picLocks noChangeAspect="1"/>
          </p:cNvPicPr>
          <p:nvPr/>
        </p:nvPicPr>
        <p:blipFill>
          <a:blip r:embed="rId3"/>
          <a:stretch>
            <a:fillRect/>
          </a:stretch>
        </p:blipFill>
        <p:spPr>
          <a:xfrm>
            <a:off x="488102" y="2303931"/>
            <a:ext cx="10983095" cy="2818782"/>
          </a:xfrm>
          <a:prstGeom prst="rect">
            <a:avLst/>
          </a:prstGeom>
        </p:spPr>
      </p:pic>
    </p:spTree>
    <p:extLst>
      <p:ext uri="{BB962C8B-B14F-4D97-AF65-F5344CB8AC3E}">
        <p14:creationId xmlns:p14="http://schemas.microsoft.com/office/powerpoint/2010/main" val="198984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30"/>
            <a:ext cx="7136538" cy="607218"/>
          </a:xfrm>
          <a:prstGeom prst="rect">
            <a:avLst/>
          </a:prstGeom>
          <a:noFill/>
        </p:spPr>
        <p:txBody>
          <a:bodyPr wrap="square" rtlCol="0">
            <a:spAutoFit/>
          </a:bodyPr>
          <a:lstStyle/>
          <a:p>
            <a:pPr algn="just">
              <a:lnSpc>
                <a:spcPct val="130000"/>
              </a:lnSpc>
            </a:pPr>
            <a:r>
              <a:rPr lang="en-US" altLang="zh-CN" sz="2800" dirty="0">
                <a:solidFill>
                  <a:srgbClr val="3A3A3A"/>
                </a:solidFill>
                <a:latin typeface="Calibri Light" panose="020F0302020204030204" pitchFamily="34" charset="0"/>
              </a:rPr>
              <a:t>4. Functions may have multiple entries.</a:t>
            </a: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9D680CD8-BF17-41FD-8DEE-6015DE65F41E}"/>
              </a:ext>
            </a:extLst>
          </p:cNvPr>
          <p:cNvPicPr>
            <a:picLocks noChangeAspect="1"/>
          </p:cNvPicPr>
          <p:nvPr/>
        </p:nvPicPr>
        <p:blipFill>
          <a:blip r:embed="rId3"/>
          <a:stretch>
            <a:fillRect/>
          </a:stretch>
        </p:blipFill>
        <p:spPr>
          <a:xfrm>
            <a:off x="585062" y="2303931"/>
            <a:ext cx="11350890" cy="2952544"/>
          </a:xfrm>
          <a:prstGeom prst="rect">
            <a:avLst/>
          </a:prstGeom>
        </p:spPr>
      </p:pic>
    </p:spTree>
    <p:extLst>
      <p:ext uri="{BB962C8B-B14F-4D97-AF65-F5344CB8AC3E}">
        <p14:creationId xmlns:p14="http://schemas.microsoft.com/office/powerpoint/2010/main" val="295666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30"/>
            <a:ext cx="7136538" cy="607218"/>
          </a:xfrm>
          <a:prstGeom prst="rect">
            <a:avLst/>
          </a:prstGeom>
          <a:noFill/>
        </p:spPr>
        <p:txBody>
          <a:bodyPr wrap="square" rtlCol="0">
            <a:spAutoFit/>
          </a:bodyPr>
          <a:lstStyle/>
          <a:p>
            <a:pPr algn="just">
              <a:lnSpc>
                <a:spcPct val="130000"/>
              </a:lnSpc>
            </a:pPr>
            <a:r>
              <a:rPr lang="en-US" altLang="zh-CN" sz="2800" dirty="0">
                <a:solidFill>
                  <a:srgbClr val="3A3A3A"/>
                </a:solidFill>
                <a:latin typeface="Calibri Light" panose="020F0302020204030204" pitchFamily="34" charset="0"/>
              </a:rPr>
              <a:t>5. Functions may be removed.</a:t>
            </a: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2B869C7B-2EF9-4947-AF09-DB89CCC4B371}"/>
              </a:ext>
            </a:extLst>
          </p:cNvPr>
          <p:cNvPicPr>
            <a:picLocks noChangeAspect="1"/>
          </p:cNvPicPr>
          <p:nvPr/>
        </p:nvPicPr>
        <p:blipFill>
          <a:blip r:embed="rId3"/>
          <a:stretch>
            <a:fillRect/>
          </a:stretch>
        </p:blipFill>
        <p:spPr>
          <a:xfrm>
            <a:off x="585062" y="1062886"/>
            <a:ext cx="9634931" cy="5329539"/>
          </a:xfrm>
          <a:prstGeom prst="rect">
            <a:avLst/>
          </a:prstGeom>
        </p:spPr>
      </p:pic>
    </p:spTree>
    <p:extLst>
      <p:ext uri="{BB962C8B-B14F-4D97-AF65-F5344CB8AC3E}">
        <p14:creationId xmlns:p14="http://schemas.microsoft.com/office/powerpoint/2010/main" val="220640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30"/>
            <a:ext cx="7136538" cy="607218"/>
          </a:xfrm>
          <a:prstGeom prst="rect">
            <a:avLst/>
          </a:prstGeom>
          <a:noFill/>
        </p:spPr>
        <p:txBody>
          <a:bodyPr wrap="square" rtlCol="0">
            <a:spAutoFit/>
          </a:bodyPr>
          <a:lstStyle/>
          <a:p>
            <a:pPr algn="just">
              <a:lnSpc>
                <a:spcPct val="130000"/>
              </a:lnSpc>
            </a:pPr>
            <a:r>
              <a:rPr lang="en-US" altLang="zh-CN" sz="2800" dirty="0">
                <a:solidFill>
                  <a:srgbClr val="3A3A3A"/>
                </a:solidFill>
                <a:latin typeface="Calibri Light" panose="020F0302020204030204" pitchFamily="34" charset="0"/>
              </a:rPr>
              <a:t>6. Each compilation is different.</a:t>
            </a: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96129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Implementation</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C09FB987-30B8-451B-A1BF-7FE618B80CBF}"/>
              </a:ext>
            </a:extLst>
          </p:cNvPr>
          <p:cNvPicPr>
            <a:picLocks noChangeAspect="1"/>
          </p:cNvPicPr>
          <p:nvPr/>
        </p:nvPicPr>
        <p:blipFill>
          <a:blip r:embed="rId3"/>
          <a:stretch>
            <a:fillRect/>
          </a:stretch>
        </p:blipFill>
        <p:spPr>
          <a:xfrm>
            <a:off x="140318" y="1540511"/>
            <a:ext cx="11826315" cy="4293021"/>
          </a:xfrm>
          <a:prstGeom prst="rect">
            <a:avLst/>
          </a:prstGeom>
        </p:spPr>
      </p:pic>
    </p:spTree>
    <p:extLst>
      <p:ext uri="{BB962C8B-B14F-4D97-AF65-F5344CB8AC3E}">
        <p14:creationId xmlns:p14="http://schemas.microsoft.com/office/powerpoint/2010/main" val="234477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224017"/>
            <a:ext cx="9735805" cy="3648948"/>
          </a:xfrm>
          <a:prstGeom prst="rect">
            <a:avLst/>
          </a:prstGeom>
          <a:noFill/>
        </p:spPr>
        <p:txBody>
          <a:bodyPr wrap="square" rtlCol="0">
            <a:spAutoFit/>
          </a:bodyPr>
          <a:lstStyle/>
          <a:p>
            <a:pPr algn="just">
              <a:lnSpc>
                <a:spcPct val="130000"/>
              </a:lnSpc>
            </a:pPr>
            <a:endParaRPr lang="en-US" altLang="zh-CN" sz="2000" dirty="0">
              <a:solidFill>
                <a:srgbClr val="3A3A3A"/>
              </a:solidFill>
              <a:latin typeface="Calibri Light" panose="020F0302020204030204" pitchFamily="34" charset="0"/>
            </a:endParaRPr>
          </a:p>
          <a:p>
            <a:pPr marL="342900" lvl="0" indent="-342900" algn="just">
              <a:buFont typeface="+mj-lt"/>
              <a:buAutoNum type="arabicPeriod"/>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Does BYTEWEIGHT’s pattern matching model perform better than known models for function start identification?  </a:t>
            </a:r>
          </a:p>
          <a:p>
            <a:pPr marL="342900" lvl="0" indent="-342900" algn="just">
              <a:buFont typeface="+mj-lt"/>
              <a:buAutoNum type="arabicPeriod"/>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Does BYTEWEIGHT perform function start identification better than existing binary analysis tools? </a:t>
            </a:r>
          </a:p>
          <a:p>
            <a:pPr marL="342900" lvl="0" indent="-342900" algn="just">
              <a:buFont typeface="+mj-lt"/>
              <a:buAutoNum type="arabicPeriod"/>
            </a:pP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Does BYTEWEIGHT perform function boundary identification better than existing binary analysis tools? </a:t>
            </a:r>
            <a:endParaRPr lang="en-US" altLang="zh-CN" sz="1600" dirty="0">
              <a:solidFill>
                <a:srgbClr val="3A3A3A"/>
              </a:solidFill>
              <a:latin typeface="Calibri Light" panose="020F0302020204030204" pitchFamily="34" charset="0"/>
            </a:endParaRPr>
          </a:p>
          <a:p>
            <a:pPr algn="just">
              <a:lnSpc>
                <a:spcPct val="130000"/>
              </a:lnSpc>
            </a:pPr>
            <a:endParaRPr lang="en-US" altLang="zh-CN" sz="2000" dirty="0">
              <a:solidFill>
                <a:srgbClr val="3A3A3A"/>
              </a:solidFill>
              <a:latin typeface="Calibri Light" panose="020F0302020204030204" pitchFamily="34" charset="0"/>
            </a:endParaRPr>
          </a:p>
          <a:p>
            <a:pPr algn="just">
              <a:lnSpc>
                <a:spcPct val="130000"/>
              </a:lnSpc>
            </a:pPr>
            <a:endParaRPr lang="zh-CN" altLang="en-US" sz="1600"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203197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224017"/>
            <a:ext cx="9735805" cy="1986954"/>
          </a:xfrm>
          <a:prstGeom prst="rect">
            <a:avLst/>
          </a:prstGeom>
          <a:noFill/>
        </p:spPr>
        <p:txBody>
          <a:bodyPr wrap="square" rtlCol="0">
            <a:spAutoFit/>
          </a:bodyPr>
          <a:lstStyle/>
          <a:p>
            <a:pPr algn="just">
              <a:lnSpc>
                <a:spcPct val="130000"/>
              </a:lnSpc>
            </a:pPr>
            <a:r>
              <a:rPr lang="zh-CN" altLang="en-US" sz="2000" dirty="0">
                <a:solidFill>
                  <a:srgbClr val="3A3A3A"/>
                </a:solidFill>
                <a:latin typeface="Calibri Light" panose="020F0302020204030204" pitchFamily="34" charset="0"/>
              </a:rPr>
              <a:t>实验中，将</a:t>
            </a:r>
            <a:r>
              <a:rPr lang="en-US" altLang="zh-CN" sz="2000" dirty="0" err="1">
                <a:solidFill>
                  <a:srgbClr val="3A3A3A"/>
                </a:solidFill>
                <a:latin typeface="Calibri Light" panose="020F0302020204030204" pitchFamily="34" charset="0"/>
              </a:rPr>
              <a:t>ByteWeight</a:t>
            </a:r>
            <a:r>
              <a:rPr lang="zh-CN" altLang="en-US" sz="2000" dirty="0">
                <a:solidFill>
                  <a:srgbClr val="3A3A3A"/>
                </a:solidFill>
                <a:latin typeface="Calibri Light" panose="020F0302020204030204" pitchFamily="34" charset="0"/>
              </a:rPr>
              <a:t>与现有工具在准确性和速度方面进行了比较</a:t>
            </a:r>
          </a:p>
          <a:p>
            <a:pPr algn="just">
              <a:lnSpc>
                <a:spcPct val="130000"/>
              </a:lnSpc>
            </a:pPr>
            <a:r>
              <a:rPr lang="zh-CN" altLang="en-US" sz="2000" dirty="0">
                <a:solidFill>
                  <a:srgbClr val="3A3A3A"/>
                </a:solidFill>
                <a:latin typeface="Calibri Light" panose="020F0302020204030204" pitchFamily="34" charset="0"/>
              </a:rPr>
              <a:t>实验环境：操作系统</a:t>
            </a:r>
            <a:r>
              <a:rPr lang="en-US" altLang="zh-CN" sz="2000" dirty="0">
                <a:solidFill>
                  <a:srgbClr val="3A3A3A"/>
                </a:solidFill>
                <a:latin typeface="Calibri Light" panose="020F0302020204030204" pitchFamily="34" charset="0"/>
              </a:rPr>
              <a:t>Linux Windows</a:t>
            </a:r>
            <a:r>
              <a:rPr lang="zh-CN" altLang="en-US" sz="2000" dirty="0">
                <a:solidFill>
                  <a:srgbClr val="3A3A3A"/>
                </a:solidFill>
                <a:latin typeface="Calibri Light" panose="020F0302020204030204" pitchFamily="34" charset="0"/>
              </a:rPr>
              <a:t>，指令集二进制文件由</a:t>
            </a:r>
            <a:r>
              <a:rPr lang="en-US" altLang="zh-CN" sz="2000" dirty="0">
                <a:solidFill>
                  <a:srgbClr val="3A3A3A"/>
                </a:solidFill>
                <a:latin typeface="Calibri Light" panose="020F0302020204030204" pitchFamily="34" charset="0"/>
              </a:rPr>
              <a:t>x86</a:t>
            </a:r>
            <a:r>
              <a:rPr lang="zh-CN" altLang="en-US" sz="2000" dirty="0">
                <a:solidFill>
                  <a:srgbClr val="3A3A3A"/>
                </a:solidFill>
                <a:latin typeface="Calibri Light" panose="020F0302020204030204" pitchFamily="34" charset="0"/>
              </a:rPr>
              <a:t>和</a:t>
            </a:r>
            <a:r>
              <a:rPr lang="en-US" altLang="zh-CN" sz="2000" dirty="0">
                <a:solidFill>
                  <a:srgbClr val="3A3A3A"/>
                </a:solidFill>
                <a:latin typeface="Calibri Light" panose="020F0302020204030204" pitchFamily="34" charset="0"/>
              </a:rPr>
              <a:t>x86-64</a:t>
            </a:r>
            <a:r>
              <a:rPr lang="zh-CN" altLang="en-US" sz="2000" dirty="0">
                <a:solidFill>
                  <a:srgbClr val="3A3A3A"/>
                </a:solidFill>
                <a:latin typeface="Calibri Light" panose="020F0302020204030204" pitchFamily="34" charset="0"/>
              </a:rPr>
              <a:t>二进制文件组成、编译器</a:t>
            </a:r>
            <a:r>
              <a:rPr lang="en-US" altLang="zh-CN" sz="2000" dirty="0">
                <a:solidFill>
                  <a:srgbClr val="3A3A3A"/>
                </a:solidFill>
                <a:latin typeface="Calibri Light" panose="020F0302020204030204" pitchFamily="34" charset="0"/>
              </a:rPr>
              <a:t>GNU </a:t>
            </a:r>
            <a:r>
              <a:rPr lang="en-US" altLang="zh-CN" sz="2000" dirty="0" err="1">
                <a:solidFill>
                  <a:srgbClr val="3A3A3A"/>
                </a:solidFill>
                <a:latin typeface="Calibri Light" panose="020F0302020204030204" pitchFamily="34" charset="0"/>
              </a:rPr>
              <a:t>gcc</a:t>
            </a:r>
            <a:r>
              <a:rPr lang="zh-CN" altLang="en-US" sz="2000" dirty="0">
                <a:solidFill>
                  <a:srgbClr val="3A3A3A"/>
                </a:solidFill>
                <a:latin typeface="Calibri Light" panose="020F0302020204030204" pitchFamily="34" charset="0"/>
              </a:rPr>
              <a:t>、英特尔</a:t>
            </a:r>
            <a:r>
              <a:rPr lang="en-US" altLang="zh-CN" sz="2000" dirty="0" err="1">
                <a:solidFill>
                  <a:srgbClr val="3A3A3A"/>
                </a:solidFill>
                <a:latin typeface="Calibri Light" panose="020F0302020204030204" pitchFamily="34" charset="0"/>
              </a:rPr>
              <a:t>icc</a:t>
            </a:r>
            <a:r>
              <a:rPr lang="zh-CN" altLang="en-US" sz="2000" dirty="0">
                <a:solidFill>
                  <a:srgbClr val="3A3A3A"/>
                </a:solidFill>
                <a:latin typeface="Calibri Light" panose="020F0302020204030204" pitchFamily="34" charset="0"/>
              </a:rPr>
              <a:t>和微软</a:t>
            </a:r>
            <a:r>
              <a:rPr lang="en-US" altLang="zh-CN" sz="2000" dirty="0">
                <a:solidFill>
                  <a:srgbClr val="3A3A3A"/>
                </a:solidFill>
                <a:latin typeface="Calibri Light" panose="020F0302020204030204" pitchFamily="34" charset="0"/>
              </a:rPr>
              <a:t>VS</a:t>
            </a:r>
            <a:r>
              <a:rPr lang="zh-CN" altLang="en-US" sz="2000" dirty="0">
                <a:solidFill>
                  <a:srgbClr val="3A3A3A"/>
                </a:solidFill>
                <a:latin typeface="Calibri Light" panose="020F0302020204030204" pitchFamily="34" charset="0"/>
              </a:rPr>
              <a:t>，优化等级 </a:t>
            </a:r>
            <a:r>
              <a:rPr lang="en-US" altLang="zh-CN" sz="2000" dirty="0">
                <a:solidFill>
                  <a:srgbClr val="3A3A3A"/>
                </a:solidFill>
                <a:latin typeface="Calibri Light" panose="020F0302020204030204" pitchFamily="34" charset="0"/>
              </a:rPr>
              <a:t>4</a:t>
            </a:r>
            <a:r>
              <a:rPr lang="zh-CN" altLang="en-US" sz="2000" dirty="0">
                <a:solidFill>
                  <a:srgbClr val="3A3A3A"/>
                </a:solidFill>
                <a:latin typeface="Calibri Light" panose="020F0302020204030204" pitchFamily="34" charset="0"/>
              </a:rPr>
              <a:t>个级别</a:t>
            </a:r>
            <a:endParaRPr lang="en-US" altLang="zh-CN" sz="2000" dirty="0">
              <a:solidFill>
                <a:srgbClr val="3A3A3A"/>
              </a:solidFill>
              <a:latin typeface="Calibri Light" panose="020F0302020204030204" pitchFamily="34" charset="0"/>
            </a:endParaRPr>
          </a:p>
          <a:p>
            <a:pPr algn="just">
              <a:lnSpc>
                <a:spcPct val="130000"/>
              </a:lnSpc>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endParaRPr lang="zh-CN" altLang="en-US" sz="1600"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379359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7CD2E06C-B44A-4F9B-B2BB-A3D9E109F0C4}"/>
              </a:ext>
            </a:extLst>
          </p:cNvPr>
          <p:cNvPicPr>
            <a:picLocks noChangeAspect="1"/>
          </p:cNvPicPr>
          <p:nvPr/>
        </p:nvPicPr>
        <p:blipFill>
          <a:blip r:embed="rId3"/>
          <a:stretch>
            <a:fillRect/>
          </a:stretch>
        </p:blipFill>
        <p:spPr>
          <a:xfrm>
            <a:off x="470518" y="1881262"/>
            <a:ext cx="11393984" cy="3095475"/>
          </a:xfrm>
          <a:prstGeom prst="rect">
            <a:avLst/>
          </a:prstGeom>
        </p:spPr>
      </p:pic>
    </p:spTree>
    <p:extLst>
      <p:ext uri="{BB962C8B-B14F-4D97-AF65-F5344CB8AC3E}">
        <p14:creationId xmlns:p14="http://schemas.microsoft.com/office/powerpoint/2010/main" val="138249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BDE901F8-8500-4194-B7EA-C4B325E5FB07}"/>
              </a:ext>
            </a:extLst>
          </p:cNvPr>
          <p:cNvPicPr>
            <a:picLocks noChangeAspect="1"/>
          </p:cNvPicPr>
          <p:nvPr/>
        </p:nvPicPr>
        <p:blipFill>
          <a:blip r:embed="rId3"/>
          <a:stretch>
            <a:fillRect/>
          </a:stretch>
        </p:blipFill>
        <p:spPr>
          <a:xfrm>
            <a:off x="0" y="1420979"/>
            <a:ext cx="12040606" cy="3563462"/>
          </a:xfrm>
          <a:prstGeom prst="rect">
            <a:avLst/>
          </a:prstGeom>
        </p:spPr>
      </p:pic>
    </p:spTree>
    <p:extLst>
      <p:ext uri="{BB962C8B-B14F-4D97-AF65-F5344CB8AC3E}">
        <p14:creationId xmlns:p14="http://schemas.microsoft.com/office/powerpoint/2010/main" val="423749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5" name="图片 4">
            <a:extLst>
              <a:ext uri="{FF2B5EF4-FFF2-40B4-BE49-F238E27FC236}">
                <a16:creationId xmlns:a16="http://schemas.microsoft.com/office/drawing/2014/main" id="{737F254C-9078-416D-A391-2216BFD99C32}"/>
              </a:ext>
            </a:extLst>
          </p:cNvPr>
          <p:cNvPicPr>
            <a:picLocks noChangeAspect="1"/>
          </p:cNvPicPr>
          <p:nvPr/>
        </p:nvPicPr>
        <p:blipFill>
          <a:blip r:embed="rId3"/>
          <a:stretch>
            <a:fillRect/>
          </a:stretch>
        </p:blipFill>
        <p:spPr>
          <a:xfrm>
            <a:off x="339528" y="1434148"/>
            <a:ext cx="11601599" cy="4306252"/>
          </a:xfrm>
          <a:prstGeom prst="rect">
            <a:avLst/>
          </a:prstGeom>
        </p:spPr>
      </p:pic>
    </p:spTree>
    <p:extLst>
      <p:ext uri="{BB962C8B-B14F-4D97-AF65-F5344CB8AC3E}">
        <p14:creationId xmlns:p14="http://schemas.microsoft.com/office/powerpoint/2010/main" val="211838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E3B3D6EA-B5EF-4F3A-958C-C2CA3D19917A}"/>
              </a:ext>
            </a:extLst>
          </p:cNvPr>
          <p:cNvPicPr>
            <a:picLocks noChangeAspect="1"/>
          </p:cNvPicPr>
          <p:nvPr/>
        </p:nvPicPr>
        <p:blipFill>
          <a:blip r:embed="rId3"/>
          <a:stretch>
            <a:fillRect/>
          </a:stretch>
        </p:blipFill>
        <p:spPr>
          <a:xfrm>
            <a:off x="0" y="1254107"/>
            <a:ext cx="5115705" cy="2051542"/>
          </a:xfrm>
          <a:prstGeom prst="rect">
            <a:avLst/>
          </a:prstGeom>
        </p:spPr>
      </p:pic>
      <p:pic>
        <p:nvPicPr>
          <p:cNvPr id="5" name="图片 4">
            <a:extLst>
              <a:ext uri="{FF2B5EF4-FFF2-40B4-BE49-F238E27FC236}">
                <a16:creationId xmlns:a16="http://schemas.microsoft.com/office/drawing/2014/main" id="{F1AF1602-A903-4704-9C89-75745B46FFE5}"/>
              </a:ext>
            </a:extLst>
          </p:cNvPr>
          <p:cNvPicPr>
            <a:picLocks noChangeAspect="1"/>
          </p:cNvPicPr>
          <p:nvPr/>
        </p:nvPicPr>
        <p:blipFill>
          <a:blip r:embed="rId4"/>
          <a:stretch>
            <a:fillRect/>
          </a:stretch>
        </p:blipFill>
        <p:spPr>
          <a:xfrm>
            <a:off x="5631718" y="0"/>
            <a:ext cx="5973542" cy="6858000"/>
          </a:xfrm>
          <a:prstGeom prst="rect">
            <a:avLst/>
          </a:prstGeom>
        </p:spPr>
      </p:pic>
    </p:spTree>
    <p:extLst>
      <p:ext uri="{BB962C8B-B14F-4D97-AF65-F5344CB8AC3E}">
        <p14:creationId xmlns:p14="http://schemas.microsoft.com/office/powerpoint/2010/main" val="93648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Evaluation</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D3EEFFB3-D070-449A-AD36-A24CE07AA302}"/>
              </a:ext>
            </a:extLst>
          </p:cNvPr>
          <p:cNvPicPr>
            <a:picLocks noChangeAspect="1"/>
          </p:cNvPicPr>
          <p:nvPr/>
        </p:nvPicPr>
        <p:blipFill>
          <a:blip r:embed="rId3"/>
          <a:stretch>
            <a:fillRect/>
          </a:stretch>
        </p:blipFill>
        <p:spPr>
          <a:xfrm>
            <a:off x="275784" y="1493767"/>
            <a:ext cx="11272749" cy="4509100"/>
          </a:xfrm>
          <a:prstGeom prst="rect">
            <a:avLst/>
          </a:prstGeom>
        </p:spPr>
      </p:pic>
    </p:spTree>
    <p:extLst>
      <p:ext uri="{BB962C8B-B14F-4D97-AF65-F5344CB8AC3E}">
        <p14:creationId xmlns:p14="http://schemas.microsoft.com/office/powerpoint/2010/main" val="12192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04774" y="1882817"/>
            <a:ext cx="4382453" cy="830997"/>
          </a:xfrm>
          <a:prstGeom prst="rect">
            <a:avLst/>
          </a:prstGeom>
          <a:noFill/>
        </p:spPr>
        <p:txBody>
          <a:bodyPr wrap="square" rtlCol="0">
            <a:spAutoFit/>
          </a:bodyPr>
          <a:lstStyle/>
          <a:p>
            <a:pPr algn="ctr"/>
            <a:r>
              <a:rPr lang="en-US" altLang="zh-CN" sz="4800" b="1" dirty="0">
                <a:solidFill>
                  <a:srgbClr val="3A3A3A"/>
                </a:solidFill>
                <a:latin typeface="Calibri Light" panose="020F0302020204030204" pitchFamily="34" charset="0"/>
              </a:rPr>
              <a:t>THANK YOU !</a:t>
            </a:r>
            <a:endParaRPr lang="zh-CN" altLang="en-US" sz="4800" b="1" dirty="0">
              <a:solidFill>
                <a:srgbClr val="3A3A3A"/>
              </a:solidFill>
              <a:latin typeface="Calibri Light" panose="020F0302020204030204" pitchFamily="34" charset="0"/>
            </a:endParaRPr>
          </a:p>
        </p:txBody>
      </p:sp>
      <p:cxnSp>
        <p:nvCxnSpPr>
          <p:cNvPr id="6" name="直接连接符 5"/>
          <p:cNvCxnSpPr/>
          <p:nvPr/>
        </p:nvCxnSpPr>
        <p:spPr>
          <a:xfrm>
            <a:off x="5090827" y="2668094"/>
            <a:ext cx="1671484" cy="0"/>
          </a:xfrm>
          <a:prstGeom prst="line">
            <a:avLst/>
          </a:prstGeom>
          <a:ln w="22225">
            <a:solidFill>
              <a:srgbClr val="FFC001"/>
            </a:solidFill>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2" y="4195205"/>
            <a:ext cx="12192000" cy="2662795"/>
          </a:xfrm>
          <a:custGeom>
            <a:avLst/>
            <a:gdLst>
              <a:gd name="connsiteX0" fmla="*/ 0 w 12192000"/>
              <a:gd name="connsiteY0" fmla="*/ 0 h 2662795"/>
              <a:gd name="connsiteX1" fmla="*/ 500336 w 12192000"/>
              <a:gd name="connsiteY1" fmla="*/ 219312 h 2662795"/>
              <a:gd name="connsiteX2" fmla="*/ 1899137 w 12192000"/>
              <a:gd name="connsiteY2" fmla="*/ 689315 h 2662795"/>
              <a:gd name="connsiteX3" fmla="*/ 3362177 w 12192000"/>
              <a:gd name="connsiteY3" fmla="*/ 576774 h 2662795"/>
              <a:gd name="connsiteX4" fmla="*/ 4501660 w 12192000"/>
              <a:gd name="connsiteY4" fmla="*/ 450165 h 2662795"/>
              <a:gd name="connsiteX5" fmla="*/ 6091309 w 12192000"/>
              <a:gd name="connsiteY5" fmla="*/ 520503 h 2662795"/>
              <a:gd name="connsiteX6" fmla="*/ 7849771 w 12192000"/>
              <a:gd name="connsiteY6" fmla="*/ 787789 h 2662795"/>
              <a:gd name="connsiteX7" fmla="*/ 9411285 w 12192000"/>
              <a:gd name="connsiteY7" fmla="*/ 801857 h 2662795"/>
              <a:gd name="connsiteX8" fmla="*/ 10944663 w 12192000"/>
              <a:gd name="connsiteY8" fmla="*/ 844060 h 2662795"/>
              <a:gd name="connsiteX9" fmla="*/ 12175491 w 12192000"/>
              <a:gd name="connsiteY9" fmla="*/ 424008 h 2662795"/>
              <a:gd name="connsiteX10" fmla="*/ 12183035 w 12192000"/>
              <a:gd name="connsiteY10" fmla="*/ 420587 h 2662795"/>
              <a:gd name="connsiteX11" fmla="*/ 12192000 w 12192000"/>
              <a:gd name="connsiteY11" fmla="*/ 420896 h 2662795"/>
              <a:gd name="connsiteX12" fmla="*/ 12192000 w 12192000"/>
              <a:gd name="connsiteY12" fmla="*/ 2662795 h 2662795"/>
              <a:gd name="connsiteX13" fmla="*/ 0 w 12192000"/>
              <a:gd name="connsiteY13" fmla="*/ 2662795 h 2662795"/>
              <a:gd name="connsiteX14" fmla="*/ 0 w 12192000"/>
              <a:gd name="connsiteY14" fmla="*/ 0 h 26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662795">
                <a:moveTo>
                  <a:pt x="0" y="0"/>
                </a:moveTo>
                <a:lnTo>
                  <a:pt x="500336" y="219312"/>
                </a:lnTo>
                <a:cubicBezTo>
                  <a:pt x="997266" y="432360"/>
                  <a:pt x="1478865" y="617218"/>
                  <a:pt x="1899137" y="689315"/>
                </a:cubicBezTo>
                <a:cubicBezTo>
                  <a:pt x="2459500" y="785444"/>
                  <a:pt x="2928423" y="616632"/>
                  <a:pt x="3362177" y="576774"/>
                </a:cubicBezTo>
                <a:cubicBezTo>
                  <a:pt x="3795931" y="536916"/>
                  <a:pt x="4046805" y="459544"/>
                  <a:pt x="4501660" y="450165"/>
                </a:cubicBezTo>
                <a:cubicBezTo>
                  <a:pt x="4956515" y="440787"/>
                  <a:pt x="5533291" y="464232"/>
                  <a:pt x="6091309" y="520503"/>
                </a:cubicBezTo>
                <a:cubicBezTo>
                  <a:pt x="6649327" y="576774"/>
                  <a:pt x="7296442" y="740897"/>
                  <a:pt x="7849771" y="787789"/>
                </a:cubicBezTo>
                <a:cubicBezTo>
                  <a:pt x="8403100" y="834681"/>
                  <a:pt x="9411285" y="801857"/>
                  <a:pt x="9411285" y="801857"/>
                </a:cubicBezTo>
                <a:cubicBezTo>
                  <a:pt x="9927100" y="811235"/>
                  <a:pt x="10478085" y="909709"/>
                  <a:pt x="10944663" y="844060"/>
                </a:cubicBezTo>
                <a:cubicBezTo>
                  <a:pt x="11352919" y="786617"/>
                  <a:pt x="12016079" y="495812"/>
                  <a:pt x="12175491" y="424008"/>
                </a:cubicBezTo>
                <a:lnTo>
                  <a:pt x="12183035" y="420587"/>
                </a:lnTo>
                <a:lnTo>
                  <a:pt x="12192000" y="420896"/>
                </a:lnTo>
                <a:lnTo>
                  <a:pt x="12192000" y="2662795"/>
                </a:lnTo>
                <a:lnTo>
                  <a:pt x="0" y="2662795"/>
                </a:lnTo>
                <a:lnTo>
                  <a:pt x="0" y="0"/>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a:spLocks noChangeArrowheads="1"/>
          </p:cNvSpPr>
          <p:nvPr/>
        </p:nvSpPr>
        <p:spPr bwMode="auto">
          <a:xfrm>
            <a:off x="4656782" y="2735775"/>
            <a:ext cx="3390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dirty="0">
                <a:solidFill>
                  <a:srgbClr val="3A3A3A"/>
                </a:solidFill>
                <a:latin typeface="Arial Rounded MT Bold" panose="020F0704030504030204" pitchFamily="34" charset="0"/>
              </a:rPr>
              <a:t>BEATIT’S PPT STUDIO</a:t>
            </a:r>
            <a:endParaRPr lang="zh-CN" altLang="en-US" sz="2000" dirty="0">
              <a:solidFill>
                <a:srgbClr val="3A3A3A"/>
              </a:solidFill>
              <a:latin typeface="Arial Rounded MT Bold" panose="020F0704030504030204" pitchFamily="34" charset="0"/>
            </a:endParaRPr>
          </a:p>
        </p:txBody>
      </p:sp>
    </p:spTree>
    <p:extLst>
      <p:ext uri="{BB962C8B-B14F-4D97-AF65-F5344CB8AC3E}">
        <p14:creationId xmlns:p14="http://schemas.microsoft.com/office/powerpoint/2010/main" val="396439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4" name="图片 3">
            <a:extLst>
              <a:ext uri="{FF2B5EF4-FFF2-40B4-BE49-F238E27FC236}">
                <a16:creationId xmlns:a16="http://schemas.microsoft.com/office/drawing/2014/main" id="{E7F838D1-6411-4B81-AE09-97F50FBF9439}"/>
              </a:ext>
            </a:extLst>
          </p:cNvPr>
          <p:cNvPicPr>
            <a:picLocks noChangeAspect="1"/>
          </p:cNvPicPr>
          <p:nvPr/>
        </p:nvPicPr>
        <p:blipFill>
          <a:blip r:embed="rId3"/>
          <a:stretch>
            <a:fillRect/>
          </a:stretch>
        </p:blipFill>
        <p:spPr>
          <a:xfrm>
            <a:off x="5336262" y="293866"/>
            <a:ext cx="5287660" cy="1548140"/>
          </a:xfrm>
          <a:prstGeom prst="rect">
            <a:avLst/>
          </a:prstGeom>
        </p:spPr>
      </p:pic>
      <p:pic>
        <p:nvPicPr>
          <p:cNvPr id="7" name="图片 6">
            <a:extLst>
              <a:ext uri="{FF2B5EF4-FFF2-40B4-BE49-F238E27FC236}">
                <a16:creationId xmlns:a16="http://schemas.microsoft.com/office/drawing/2014/main" id="{AA9A45C0-9A6C-4A3F-8AC8-7518EFD4B9B2}"/>
              </a:ext>
            </a:extLst>
          </p:cNvPr>
          <p:cNvPicPr>
            <a:picLocks noChangeAspect="1"/>
          </p:cNvPicPr>
          <p:nvPr/>
        </p:nvPicPr>
        <p:blipFill>
          <a:blip r:embed="rId4"/>
          <a:stretch>
            <a:fillRect/>
          </a:stretch>
        </p:blipFill>
        <p:spPr>
          <a:xfrm>
            <a:off x="0" y="1941761"/>
            <a:ext cx="7994524" cy="4481512"/>
          </a:xfrm>
          <a:prstGeom prst="rect">
            <a:avLst/>
          </a:prstGeom>
        </p:spPr>
      </p:pic>
    </p:spTree>
    <p:extLst>
      <p:ext uri="{BB962C8B-B14F-4D97-AF65-F5344CB8AC3E}">
        <p14:creationId xmlns:p14="http://schemas.microsoft.com/office/powerpoint/2010/main" val="398861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6" name="图片 5">
            <a:extLst>
              <a:ext uri="{FF2B5EF4-FFF2-40B4-BE49-F238E27FC236}">
                <a16:creationId xmlns:a16="http://schemas.microsoft.com/office/drawing/2014/main" id="{E7560B65-DDA9-4FA2-BDAD-E43A0606D051}"/>
              </a:ext>
            </a:extLst>
          </p:cNvPr>
          <p:cNvPicPr>
            <a:picLocks noChangeAspect="1"/>
          </p:cNvPicPr>
          <p:nvPr/>
        </p:nvPicPr>
        <p:blipFill>
          <a:blip r:embed="rId3"/>
          <a:stretch>
            <a:fillRect/>
          </a:stretch>
        </p:blipFill>
        <p:spPr>
          <a:xfrm>
            <a:off x="5745535" y="0"/>
            <a:ext cx="5323730" cy="6858000"/>
          </a:xfrm>
          <a:prstGeom prst="rect">
            <a:avLst/>
          </a:prstGeom>
        </p:spPr>
      </p:pic>
      <p:pic>
        <p:nvPicPr>
          <p:cNvPr id="9" name="图片 8">
            <a:extLst>
              <a:ext uri="{FF2B5EF4-FFF2-40B4-BE49-F238E27FC236}">
                <a16:creationId xmlns:a16="http://schemas.microsoft.com/office/drawing/2014/main" id="{49D077EE-56FB-4E93-9BE2-D55A73EB83A3}"/>
              </a:ext>
            </a:extLst>
          </p:cNvPr>
          <p:cNvPicPr>
            <a:picLocks noChangeAspect="1"/>
          </p:cNvPicPr>
          <p:nvPr/>
        </p:nvPicPr>
        <p:blipFill>
          <a:blip r:embed="rId4"/>
          <a:stretch>
            <a:fillRect/>
          </a:stretch>
        </p:blipFill>
        <p:spPr>
          <a:xfrm>
            <a:off x="355600" y="988795"/>
            <a:ext cx="2616566" cy="2547253"/>
          </a:xfrm>
          <a:prstGeom prst="rect">
            <a:avLst/>
          </a:prstGeom>
        </p:spPr>
      </p:pic>
      <p:pic>
        <p:nvPicPr>
          <p:cNvPr id="11" name="图片 10">
            <a:extLst>
              <a:ext uri="{FF2B5EF4-FFF2-40B4-BE49-F238E27FC236}">
                <a16:creationId xmlns:a16="http://schemas.microsoft.com/office/drawing/2014/main" id="{DE65F9A6-5ECD-47E6-9169-EA61F6BD9808}"/>
              </a:ext>
            </a:extLst>
          </p:cNvPr>
          <p:cNvPicPr>
            <a:picLocks noChangeAspect="1"/>
          </p:cNvPicPr>
          <p:nvPr/>
        </p:nvPicPr>
        <p:blipFill>
          <a:blip r:embed="rId5"/>
          <a:stretch>
            <a:fillRect/>
          </a:stretch>
        </p:blipFill>
        <p:spPr>
          <a:xfrm>
            <a:off x="197173" y="3682471"/>
            <a:ext cx="4781550" cy="542925"/>
          </a:xfrm>
          <a:prstGeom prst="rect">
            <a:avLst/>
          </a:prstGeom>
        </p:spPr>
      </p:pic>
    </p:spTree>
    <p:extLst>
      <p:ext uri="{BB962C8B-B14F-4D97-AF65-F5344CB8AC3E}">
        <p14:creationId xmlns:p14="http://schemas.microsoft.com/office/powerpoint/2010/main" val="60909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Author</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77D27422-D6EC-47A1-A2C8-0F00DDF6B951}"/>
              </a:ext>
            </a:extLst>
          </p:cNvPr>
          <p:cNvPicPr>
            <a:picLocks noChangeAspect="1"/>
          </p:cNvPicPr>
          <p:nvPr/>
        </p:nvPicPr>
        <p:blipFill>
          <a:blip r:embed="rId3"/>
          <a:stretch>
            <a:fillRect/>
          </a:stretch>
        </p:blipFill>
        <p:spPr>
          <a:xfrm>
            <a:off x="35865" y="1131981"/>
            <a:ext cx="4942857" cy="1495238"/>
          </a:xfrm>
          <a:prstGeom prst="rect">
            <a:avLst/>
          </a:prstGeom>
        </p:spPr>
      </p:pic>
      <p:pic>
        <p:nvPicPr>
          <p:cNvPr id="5" name="图片 4">
            <a:extLst>
              <a:ext uri="{FF2B5EF4-FFF2-40B4-BE49-F238E27FC236}">
                <a16:creationId xmlns:a16="http://schemas.microsoft.com/office/drawing/2014/main" id="{AB80B35C-836C-4351-89B6-7624223875CB}"/>
              </a:ext>
            </a:extLst>
          </p:cNvPr>
          <p:cNvPicPr>
            <a:picLocks noChangeAspect="1"/>
          </p:cNvPicPr>
          <p:nvPr/>
        </p:nvPicPr>
        <p:blipFill>
          <a:blip r:embed="rId4"/>
          <a:stretch>
            <a:fillRect/>
          </a:stretch>
        </p:blipFill>
        <p:spPr>
          <a:xfrm>
            <a:off x="5273391" y="0"/>
            <a:ext cx="5014949" cy="6858000"/>
          </a:xfrm>
          <a:prstGeom prst="rect">
            <a:avLst/>
          </a:prstGeom>
        </p:spPr>
      </p:pic>
      <p:pic>
        <p:nvPicPr>
          <p:cNvPr id="8" name="图片 7">
            <a:extLst>
              <a:ext uri="{FF2B5EF4-FFF2-40B4-BE49-F238E27FC236}">
                <a16:creationId xmlns:a16="http://schemas.microsoft.com/office/drawing/2014/main" id="{8B42E9BA-8CB1-454B-9C57-0BDBC5F30A4C}"/>
              </a:ext>
            </a:extLst>
          </p:cNvPr>
          <p:cNvPicPr>
            <a:picLocks noChangeAspect="1"/>
          </p:cNvPicPr>
          <p:nvPr/>
        </p:nvPicPr>
        <p:blipFill>
          <a:blip r:embed="rId5"/>
          <a:stretch>
            <a:fillRect/>
          </a:stretch>
        </p:blipFill>
        <p:spPr>
          <a:xfrm>
            <a:off x="5346445" y="0"/>
            <a:ext cx="4847422" cy="6858000"/>
          </a:xfrm>
          <a:prstGeom prst="rect">
            <a:avLst/>
          </a:prstGeom>
        </p:spPr>
      </p:pic>
    </p:spTree>
    <p:extLst>
      <p:ext uri="{BB962C8B-B14F-4D97-AF65-F5344CB8AC3E}">
        <p14:creationId xmlns:p14="http://schemas.microsoft.com/office/powerpoint/2010/main" val="210988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03595" y="1327332"/>
            <a:ext cx="10040605" cy="3587392"/>
          </a:xfrm>
          <a:prstGeom prst="rect">
            <a:avLst/>
          </a:prstGeom>
          <a:noFill/>
        </p:spPr>
        <p:txBody>
          <a:bodyPr wrap="square" rtlCol="0">
            <a:spAutoFit/>
          </a:bodyPr>
          <a:lstStyle/>
          <a:p>
            <a:pPr algn="just">
              <a:lnSpc>
                <a:spcPct val="130000"/>
              </a:lnSpc>
            </a:pPr>
            <a:r>
              <a:rPr lang="zh-CN" altLang="en-US" sz="1600" dirty="0">
                <a:solidFill>
                  <a:srgbClr val="3A3A3A"/>
                </a:solidFill>
                <a:latin typeface="Calibri Light" panose="020F0302020204030204" pitchFamily="34" charset="0"/>
              </a:rPr>
              <a:t>功能识别是逆向工程和二进制程序分析中的一个基本挑战。</a:t>
            </a:r>
            <a:endParaRPr lang="en-US" altLang="zh-CN" sz="1600" dirty="0">
              <a:solidFill>
                <a:srgbClr val="3A3A3A"/>
              </a:solidFill>
              <a:latin typeface="Calibri Light" panose="020F0302020204030204" pitchFamily="34" charset="0"/>
            </a:endParaRPr>
          </a:p>
          <a:p>
            <a:pPr algn="just">
              <a:lnSpc>
                <a:spcPct val="130000"/>
              </a:lnSpc>
            </a:pPr>
            <a:endParaRPr lang="en-US" altLang="zh-CN" sz="1600" dirty="0">
              <a:solidFill>
                <a:srgbClr val="3A3A3A"/>
              </a:solidFill>
              <a:latin typeface="Calibri Light" panose="020F0302020204030204" pitchFamily="34" charset="0"/>
            </a:endParaRPr>
          </a:p>
          <a:p>
            <a:pPr algn="just">
              <a:lnSpc>
                <a:spcPct val="130000"/>
              </a:lnSpc>
            </a:pPr>
            <a:r>
              <a:rPr lang="zh-CN" altLang="en-US" sz="1600" dirty="0">
                <a:solidFill>
                  <a:srgbClr val="3A3A3A"/>
                </a:solidFill>
                <a:latin typeface="Calibri Light" panose="020F0302020204030204" pitchFamily="34" charset="0"/>
              </a:rPr>
              <a:t>不正确的函数标识可能会导致不完整甚至不正确的搜索结果。</a:t>
            </a:r>
            <a:endParaRPr lang="en-US" altLang="zh-CN" sz="1600" dirty="0">
              <a:solidFill>
                <a:srgbClr val="3A3A3A"/>
              </a:solidFill>
              <a:latin typeface="Calibri Light" panose="020F0302020204030204" pitchFamily="34" charset="0"/>
            </a:endParaRPr>
          </a:p>
          <a:p>
            <a:pPr algn="just">
              <a:lnSpc>
                <a:spcPct val="130000"/>
              </a:lnSpc>
            </a:pPr>
            <a:endParaRPr lang="en-US" altLang="zh-CN" sz="1600" dirty="0">
              <a:solidFill>
                <a:srgbClr val="3A3A3A"/>
              </a:solidFill>
              <a:latin typeface="Calibri Light" panose="020F0302020204030204" pitchFamily="34" charset="0"/>
            </a:endParaRPr>
          </a:p>
          <a:p>
            <a:pPr algn="just">
              <a:lnSpc>
                <a:spcPct val="130000"/>
              </a:lnSpc>
            </a:pPr>
            <a:r>
              <a:rPr lang="zh-CN" altLang="en-US" sz="1600" dirty="0">
                <a:solidFill>
                  <a:srgbClr val="3A3A3A"/>
                </a:solidFill>
                <a:latin typeface="Calibri Light" panose="020F0302020204030204" pitchFamily="34" charset="0"/>
              </a:rPr>
              <a:t>在当时的环境下，从剥离的非恶意二进制文件中识别函数方面有多好呢？</a:t>
            </a:r>
            <a:endParaRPr lang="en-US" altLang="zh-CN" sz="1600" dirty="0">
              <a:solidFill>
                <a:srgbClr val="3A3A3A"/>
              </a:solidFill>
              <a:latin typeface="Calibri Light" panose="020F0302020204030204" pitchFamily="34" charset="0"/>
            </a:endParaRPr>
          </a:p>
          <a:p>
            <a:pPr algn="just">
              <a:lnSpc>
                <a:spcPct val="130000"/>
              </a:lnSpc>
            </a:pPr>
            <a:r>
              <a:rPr lang="zh-CN" altLang="en-US" sz="1600" dirty="0">
                <a:solidFill>
                  <a:srgbClr val="3A3A3A"/>
                </a:solidFill>
                <a:latin typeface="Calibri Light" panose="020F0302020204030204" pitchFamily="34" charset="0"/>
              </a:rPr>
              <a:t>在实验中</a:t>
            </a:r>
            <a:r>
              <a:rPr lang="en-US" altLang="zh-CN" sz="1600" dirty="0">
                <a:solidFill>
                  <a:srgbClr val="3A3A3A"/>
                </a:solidFill>
                <a:latin typeface="Calibri Light" panose="020F0302020204030204" pitchFamily="34" charset="0"/>
              </a:rPr>
              <a:t>IDA</a:t>
            </a:r>
            <a:r>
              <a:rPr lang="zh-CN" altLang="en-US" sz="1600" dirty="0">
                <a:solidFill>
                  <a:srgbClr val="3A3A3A"/>
                </a:solidFill>
                <a:latin typeface="Calibri Light" panose="020F0302020204030204" pitchFamily="34" charset="0"/>
              </a:rPr>
              <a:t>返回了</a:t>
            </a:r>
            <a:r>
              <a:rPr lang="en-US" altLang="zh-CN" sz="1600" dirty="0">
                <a:solidFill>
                  <a:srgbClr val="3A3A3A"/>
                </a:solidFill>
                <a:latin typeface="Calibri Light" panose="020F0302020204030204" pitchFamily="34" charset="0"/>
              </a:rPr>
              <a:t>521648</a:t>
            </a:r>
            <a:r>
              <a:rPr lang="zh-CN" altLang="en-US" sz="1600" dirty="0">
                <a:solidFill>
                  <a:srgbClr val="3A3A3A"/>
                </a:solidFill>
                <a:latin typeface="Calibri Light" panose="020F0302020204030204" pitchFamily="34" charset="0"/>
              </a:rPr>
              <a:t>个真阳性（</a:t>
            </a:r>
            <a:r>
              <a:rPr lang="en-US" altLang="zh-CN" sz="1600" dirty="0">
                <a:solidFill>
                  <a:srgbClr val="3A3A3A"/>
                </a:solidFill>
                <a:latin typeface="Calibri Light" panose="020F0302020204030204" pitchFamily="34" charset="0"/>
              </a:rPr>
              <a:t>41.81%</a:t>
            </a:r>
            <a:r>
              <a:rPr lang="zh-CN" altLang="en-US" sz="1600" dirty="0">
                <a:solidFill>
                  <a:srgbClr val="3A3A3A"/>
                </a:solidFill>
                <a:latin typeface="Calibri Light" panose="020F0302020204030204" pitchFamily="34" charset="0"/>
              </a:rPr>
              <a:t>）、</a:t>
            </a:r>
            <a:r>
              <a:rPr lang="en-US" altLang="zh-CN" sz="1600" dirty="0">
                <a:solidFill>
                  <a:srgbClr val="3A3A3A"/>
                </a:solidFill>
                <a:latin typeface="Calibri Light" panose="020F0302020204030204" pitchFamily="34" charset="0"/>
              </a:rPr>
              <a:t>266672</a:t>
            </a:r>
            <a:r>
              <a:rPr lang="zh-CN" altLang="en-US" sz="1600" dirty="0">
                <a:solidFill>
                  <a:srgbClr val="3A3A3A"/>
                </a:solidFill>
                <a:latin typeface="Calibri Light" panose="020F0302020204030204" pitchFamily="34" charset="0"/>
              </a:rPr>
              <a:t>个假阴性（</a:t>
            </a:r>
            <a:r>
              <a:rPr lang="en-US" altLang="zh-CN" sz="1600" dirty="0">
                <a:solidFill>
                  <a:srgbClr val="3A3A3A"/>
                </a:solidFill>
                <a:latin typeface="Calibri Light" panose="020F0302020204030204" pitchFamily="34" charset="0"/>
              </a:rPr>
              <a:t>21.38%</a:t>
            </a:r>
            <a:r>
              <a:rPr lang="zh-CN" altLang="en-US" sz="1600" dirty="0">
                <a:solidFill>
                  <a:srgbClr val="3A3A3A"/>
                </a:solidFill>
                <a:latin typeface="Calibri Light" panose="020F0302020204030204" pitchFamily="34" charset="0"/>
              </a:rPr>
              <a:t>）和</a:t>
            </a:r>
            <a:r>
              <a:rPr lang="en-US" altLang="zh-CN" sz="1600" dirty="0">
                <a:solidFill>
                  <a:srgbClr val="3A3A3A"/>
                </a:solidFill>
                <a:latin typeface="Calibri Light" panose="020F0302020204030204" pitchFamily="34" charset="0"/>
              </a:rPr>
              <a:t>459247</a:t>
            </a:r>
            <a:r>
              <a:rPr lang="zh-CN" altLang="en-US" sz="1600" dirty="0">
                <a:solidFill>
                  <a:srgbClr val="3A3A3A"/>
                </a:solidFill>
                <a:latin typeface="Calibri Light" panose="020F0302020204030204" pitchFamily="34" charset="0"/>
              </a:rPr>
              <a:t>个假阳性（</a:t>
            </a:r>
            <a:r>
              <a:rPr lang="en-US" altLang="zh-CN" sz="1600" dirty="0">
                <a:solidFill>
                  <a:srgbClr val="3A3A3A"/>
                </a:solidFill>
                <a:latin typeface="Calibri Light" panose="020F0302020204030204" pitchFamily="34" charset="0"/>
              </a:rPr>
              <a:t>36.81%</a:t>
            </a:r>
            <a:r>
              <a:rPr lang="zh-CN" altLang="en-US" sz="1600" dirty="0">
                <a:solidFill>
                  <a:srgbClr val="3A3A3A"/>
                </a:solidFill>
                <a:latin typeface="Calibri Light" panose="020F0302020204030204" pitchFamily="34" charset="0"/>
              </a:rPr>
              <a:t>）。</a:t>
            </a:r>
            <a:endParaRPr lang="en-US" altLang="zh-CN" sz="1600" dirty="0">
              <a:solidFill>
                <a:srgbClr val="3A3A3A"/>
              </a:solidFill>
              <a:latin typeface="Calibri Light" panose="020F0302020204030204" pitchFamily="34" charset="0"/>
            </a:endParaRPr>
          </a:p>
          <a:p>
            <a:pPr algn="just">
              <a:lnSpc>
                <a:spcPct val="130000"/>
              </a:lnSpc>
            </a:pPr>
            <a:endParaRPr lang="en-US" altLang="zh-CN" sz="1600" dirty="0">
              <a:solidFill>
                <a:srgbClr val="3A3A3A"/>
              </a:solidFill>
              <a:latin typeface="Calibri Light" panose="020F0302020204030204" pitchFamily="34" charset="0"/>
            </a:endParaRPr>
          </a:p>
          <a:p>
            <a:pPr algn="just">
              <a:lnSpc>
                <a:spcPct val="130000"/>
              </a:lnSpc>
            </a:pPr>
            <a:r>
              <a:rPr lang="zh-CN" altLang="en-US" sz="1600" dirty="0">
                <a:solidFill>
                  <a:srgbClr val="3A3A3A"/>
                </a:solidFill>
                <a:latin typeface="Calibri Light" panose="020F0302020204030204" pitchFamily="34" charset="0"/>
              </a:rPr>
              <a:t>如果有一个公开的功能识别解决方案，研究人员可以很好地理解其机制和局限性，那么研究人员可能会想出创造性的策略来应对自己项目中的局限性。</a:t>
            </a:r>
            <a:endParaRPr lang="en-US" altLang="zh-CN" sz="1600" dirty="0">
              <a:solidFill>
                <a:srgbClr val="3A3A3A"/>
              </a:solidFill>
              <a:latin typeface="Calibri Light" panose="020F0302020204030204" pitchFamily="34" charset="0"/>
            </a:endParaRPr>
          </a:p>
          <a:p>
            <a:pPr algn="just">
              <a:lnSpc>
                <a:spcPct val="130000"/>
              </a:lnSpc>
            </a:pPr>
            <a:endParaRPr lang="en-US" altLang="zh-CN" sz="1600" b="1" dirty="0">
              <a:solidFill>
                <a:srgbClr val="3A3A3A"/>
              </a:solidFill>
              <a:latin typeface="Calibri Light" panose="020F0302020204030204" pitchFamily="34" charset="0"/>
            </a:endParaRPr>
          </a:p>
          <a:p>
            <a:pPr algn="just">
              <a:lnSpc>
                <a:spcPct val="130000"/>
              </a:lnSpc>
            </a:pPr>
            <a:endParaRPr lang="zh-CN" altLang="en-US" sz="16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Motivation</a:t>
            </a:r>
            <a:endParaRPr lang="zh-CN" altLang="en-US" sz="2800" dirty="0">
              <a:solidFill>
                <a:srgbClr val="3A3A3A"/>
              </a:solidFill>
              <a:latin typeface="Calibri Light" panose="020F0302020204030204" pitchFamily="34" charset="0"/>
            </a:endParaRPr>
          </a:p>
        </p:txBody>
      </p:sp>
    </p:spTree>
    <p:extLst>
      <p:ext uri="{BB962C8B-B14F-4D97-AF65-F5344CB8AC3E}">
        <p14:creationId xmlns:p14="http://schemas.microsoft.com/office/powerpoint/2010/main" val="17326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Motivation</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87196732-6C48-4D18-9DC0-472C9124FEFB}"/>
              </a:ext>
            </a:extLst>
          </p:cNvPr>
          <p:cNvPicPr>
            <a:picLocks noChangeAspect="1"/>
          </p:cNvPicPr>
          <p:nvPr/>
        </p:nvPicPr>
        <p:blipFill>
          <a:blip r:embed="rId3"/>
          <a:stretch>
            <a:fillRect/>
          </a:stretch>
        </p:blipFill>
        <p:spPr>
          <a:xfrm>
            <a:off x="506932" y="67548"/>
            <a:ext cx="9220283" cy="6722903"/>
          </a:xfrm>
          <a:prstGeom prst="rect">
            <a:avLst/>
          </a:prstGeom>
        </p:spPr>
      </p:pic>
    </p:spTree>
    <p:extLst>
      <p:ext uri="{BB962C8B-B14F-4D97-AF65-F5344CB8AC3E}">
        <p14:creationId xmlns:p14="http://schemas.microsoft.com/office/powerpoint/2010/main" val="282421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30"/>
            <a:ext cx="7136538" cy="607218"/>
          </a:xfrm>
          <a:prstGeom prst="rect">
            <a:avLst/>
          </a:prstGeom>
          <a:noFill/>
        </p:spPr>
        <p:txBody>
          <a:bodyPr wrap="square" rtlCol="0">
            <a:spAutoFit/>
          </a:bodyPr>
          <a:lstStyle/>
          <a:p>
            <a:pPr algn="just">
              <a:lnSpc>
                <a:spcPct val="130000"/>
              </a:lnSpc>
            </a:pPr>
            <a:r>
              <a:rPr lang="en-US" altLang="zh-CN" sz="2800" dirty="0">
                <a:solidFill>
                  <a:srgbClr val="3A3A3A"/>
                </a:solidFill>
                <a:latin typeface="Calibri Light" panose="020F0302020204030204" pitchFamily="34" charset="0"/>
              </a:rPr>
              <a:t>1.Not every byte belongs to a function.</a:t>
            </a: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pic>
        <p:nvPicPr>
          <p:cNvPr id="3" name="图片 2">
            <a:extLst>
              <a:ext uri="{FF2B5EF4-FFF2-40B4-BE49-F238E27FC236}">
                <a16:creationId xmlns:a16="http://schemas.microsoft.com/office/drawing/2014/main" id="{C5A64421-1665-4CE3-BDC7-D642381F129D}"/>
              </a:ext>
            </a:extLst>
          </p:cNvPr>
          <p:cNvPicPr>
            <a:picLocks noChangeAspect="1"/>
          </p:cNvPicPr>
          <p:nvPr/>
        </p:nvPicPr>
        <p:blipFill>
          <a:blip r:embed="rId3"/>
          <a:stretch>
            <a:fillRect/>
          </a:stretch>
        </p:blipFill>
        <p:spPr>
          <a:xfrm>
            <a:off x="585062" y="1996197"/>
            <a:ext cx="6563143" cy="3634137"/>
          </a:xfrm>
          <a:prstGeom prst="rect">
            <a:avLst/>
          </a:prstGeom>
        </p:spPr>
      </p:pic>
    </p:spTree>
    <p:extLst>
      <p:ext uri="{BB962C8B-B14F-4D97-AF65-F5344CB8AC3E}">
        <p14:creationId xmlns:p14="http://schemas.microsoft.com/office/powerpoint/2010/main" val="53652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5062" y="1327330"/>
            <a:ext cx="7136538" cy="607218"/>
          </a:xfrm>
          <a:prstGeom prst="rect">
            <a:avLst/>
          </a:prstGeom>
          <a:noFill/>
        </p:spPr>
        <p:txBody>
          <a:bodyPr wrap="square" rtlCol="0">
            <a:spAutoFit/>
          </a:bodyPr>
          <a:lstStyle/>
          <a:p>
            <a:pPr algn="just">
              <a:lnSpc>
                <a:spcPct val="130000"/>
              </a:lnSpc>
            </a:pPr>
            <a:r>
              <a:rPr lang="en-US" altLang="zh-CN" sz="2800" dirty="0">
                <a:solidFill>
                  <a:srgbClr val="3A3A3A"/>
                </a:solidFill>
                <a:latin typeface="Calibri Light" panose="020F0302020204030204" pitchFamily="34" charset="0"/>
              </a:rPr>
              <a:t>2. Functions may be non-contiguous.</a:t>
            </a:r>
            <a:endParaRPr lang="zh-CN" altLang="en-US" sz="2800" b="1" dirty="0">
              <a:solidFill>
                <a:srgbClr val="3A3A3A"/>
              </a:solidFill>
              <a:latin typeface="Calibri Light" panose="020F0302020204030204" pitchFamily="34" charset="0"/>
            </a:endParaRPr>
          </a:p>
        </p:txBody>
      </p:sp>
      <p:sp>
        <p:nvSpPr>
          <p:cNvPr id="25" name="KSO_Shape"/>
          <p:cNvSpPr/>
          <p:nvPr/>
        </p:nvSpPr>
        <p:spPr>
          <a:xfrm>
            <a:off x="586740" y="465575"/>
            <a:ext cx="429260" cy="461525"/>
          </a:xfrm>
          <a:prstGeom prst="homePlate">
            <a:avLst>
              <a:gd name="adj" fmla="val 32249"/>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文本框 25"/>
          <p:cNvSpPr txBox="1"/>
          <p:nvPr/>
        </p:nvSpPr>
        <p:spPr>
          <a:xfrm>
            <a:off x="585062" y="434727"/>
            <a:ext cx="3626848" cy="523220"/>
          </a:xfrm>
          <a:prstGeom prst="rect">
            <a:avLst/>
          </a:prstGeom>
          <a:noFill/>
        </p:spPr>
        <p:txBody>
          <a:bodyPr wrap="square" rtlCol="0">
            <a:spAutoFit/>
          </a:bodyPr>
          <a:lstStyle/>
          <a:p>
            <a:pPr algn="ctr"/>
            <a:r>
              <a:rPr lang="en-US" altLang="zh-CN" sz="2800" dirty="0">
                <a:solidFill>
                  <a:srgbClr val="3A3A3A"/>
                </a:solidFill>
                <a:latin typeface="Calibri Light" panose="020F0302020204030204" pitchFamily="34" charset="0"/>
              </a:rPr>
              <a:t>Challenge</a:t>
            </a:r>
            <a:endParaRPr lang="zh-CN" altLang="en-US" sz="2800" dirty="0">
              <a:solidFill>
                <a:srgbClr val="3A3A3A"/>
              </a:solidFill>
              <a:latin typeface="Calibri Light" panose="020F0302020204030204" pitchFamily="34" charset="0"/>
            </a:endParaRPr>
          </a:p>
        </p:txBody>
      </p:sp>
      <p:pic>
        <p:nvPicPr>
          <p:cNvPr id="2" name="图片 1">
            <a:extLst>
              <a:ext uri="{FF2B5EF4-FFF2-40B4-BE49-F238E27FC236}">
                <a16:creationId xmlns:a16="http://schemas.microsoft.com/office/drawing/2014/main" id="{2B13BE7A-D20B-469D-AA1D-7325BD9211D2}"/>
              </a:ext>
            </a:extLst>
          </p:cNvPr>
          <p:cNvPicPr>
            <a:picLocks noChangeAspect="1"/>
          </p:cNvPicPr>
          <p:nvPr/>
        </p:nvPicPr>
        <p:blipFill>
          <a:blip r:embed="rId3"/>
          <a:stretch>
            <a:fillRect/>
          </a:stretch>
        </p:blipFill>
        <p:spPr>
          <a:xfrm>
            <a:off x="4880777" y="314878"/>
            <a:ext cx="6125890" cy="6387142"/>
          </a:xfrm>
          <a:prstGeom prst="rect">
            <a:avLst/>
          </a:prstGeom>
        </p:spPr>
      </p:pic>
    </p:spTree>
    <p:extLst>
      <p:ext uri="{BB962C8B-B14F-4D97-AF65-F5344CB8AC3E}">
        <p14:creationId xmlns:p14="http://schemas.microsoft.com/office/powerpoint/2010/main" val="138413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5036</TotalTime>
  <Words>2324</Words>
  <Application>Microsoft Office PowerPoint</Application>
  <PresentationFormat>宽屏</PresentationFormat>
  <Paragraphs>116</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Helvetica Neue</vt:lpstr>
      <vt:lpstr>等线</vt:lpstr>
      <vt:lpstr>等线 Light</vt:lpstr>
      <vt:lpstr>Microsoft YaHei</vt:lpstr>
      <vt:lpstr>Arial</vt:lpstr>
      <vt:lpstr>Arial Rounded MT Bold</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zhongyao.kang</dc:creator>
  <cp:lastModifiedBy>MAZG</cp:lastModifiedBy>
  <cp:revision>308</cp:revision>
  <dcterms:created xsi:type="dcterms:W3CDTF">2016-06-07T15:36:47Z</dcterms:created>
  <dcterms:modified xsi:type="dcterms:W3CDTF">2022-05-04T01:00:29Z</dcterms:modified>
</cp:coreProperties>
</file>