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2" r:id="rId2"/>
    <p:sldId id="293" r:id="rId3"/>
    <p:sldId id="312" r:id="rId4"/>
    <p:sldId id="313" r:id="rId5"/>
    <p:sldId id="314" r:id="rId6"/>
    <p:sldId id="316" r:id="rId7"/>
    <p:sldId id="315" r:id="rId8"/>
    <p:sldId id="317" r:id="rId9"/>
    <p:sldId id="318" r:id="rId10"/>
    <p:sldId id="319" r:id="rId11"/>
    <p:sldId id="267" r:id="rId12"/>
    <p:sldId id="294" r:id="rId13"/>
    <p:sldId id="320" r:id="rId14"/>
    <p:sldId id="321" r:id="rId15"/>
    <p:sldId id="322" r:id="rId16"/>
    <p:sldId id="325" r:id="rId17"/>
    <p:sldId id="323" r:id="rId18"/>
    <p:sldId id="324" r:id="rId19"/>
    <p:sldId id="296" r:id="rId20"/>
    <p:sldId id="326" r:id="rId21"/>
    <p:sldId id="327" r:id="rId22"/>
    <p:sldId id="328" r:id="rId23"/>
    <p:sldId id="295" r:id="rId24"/>
    <p:sldId id="303" r:id="rId25"/>
    <p:sldId id="304" r:id="rId26"/>
    <p:sldId id="305" r:id="rId27"/>
    <p:sldId id="329" r:id="rId28"/>
    <p:sldId id="307" r:id="rId29"/>
    <p:sldId id="330" r:id="rId30"/>
    <p:sldId id="274"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99" userDrawn="1">
          <p15:clr>
            <a:srgbClr val="A4A3A4"/>
          </p15:clr>
        </p15:guide>
        <p15:guide id="2" pos="3840" userDrawn="1">
          <p15:clr>
            <a:srgbClr val="A4A3A4"/>
          </p15:clr>
        </p15:guide>
        <p15:guide id="3" pos="1141" userDrawn="1">
          <p15:clr>
            <a:srgbClr val="A4A3A4"/>
          </p15:clr>
        </p15:guide>
        <p15:guide id="4" pos="5632" userDrawn="1">
          <p15:clr>
            <a:srgbClr val="A4A3A4"/>
          </p15:clr>
        </p15:guide>
        <p15:guide id="5" pos="7038" userDrawn="1">
          <p15:clr>
            <a:srgbClr val="A4A3A4"/>
          </p15:clr>
        </p15:guide>
        <p15:guide id="7" orient="horz" pos="1366" userDrawn="1">
          <p15:clr>
            <a:srgbClr val="A4A3A4"/>
          </p15:clr>
        </p15:guide>
        <p15:guide id="8" orient="horz" pos="2682" userDrawn="1">
          <p15:clr>
            <a:srgbClr val="A4A3A4"/>
          </p15:clr>
        </p15:guide>
        <p15:guide id="10"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C001"/>
    <a:srgbClr val="FAFAFA"/>
    <a:srgbClr val="F0B700"/>
    <a:srgbClr val="E2AC00"/>
    <a:srgbClr val="B08600"/>
    <a:srgbClr val="F6BB00"/>
    <a:srgbClr val="E1E1E1"/>
    <a:srgbClr val="E8E8E8"/>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72589" autoAdjust="0"/>
  </p:normalViewPr>
  <p:slideViewPr>
    <p:cSldViewPr snapToGrid="0" showGuides="1">
      <p:cViewPr varScale="1">
        <p:scale>
          <a:sx n="52" d="100"/>
          <a:sy n="52" d="100"/>
        </p:scale>
        <p:origin x="1740" y="78"/>
      </p:cViewPr>
      <p:guideLst>
        <p:guide orient="horz" pos="2999"/>
        <p:guide pos="3840"/>
        <p:guide pos="1141"/>
        <p:guide pos="5632"/>
        <p:guide pos="7038"/>
        <p:guide orient="horz" pos="1366"/>
        <p:guide orient="horz" pos="2682"/>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extLst>
      <p:ext uri="{BB962C8B-B14F-4D97-AF65-F5344CB8AC3E}">
        <p14:creationId xmlns:p14="http://schemas.microsoft.com/office/powerpoint/2010/main" val="1134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a:t>
            </a:fld>
            <a:endParaRPr lang="zh-CN" altLang="en-US"/>
          </a:p>
        </p:txBody>
      </p:sp>
    </p:spTree>
    <p:extLst>
      <p:ext uri="{BB962C8B-B14F-4D97-AF65-F5344CB8AC3E}">
        <p14:creationId xmlns:p14="http://schemas.microsoft.com/office/powerpoint/2010/main" val="30549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10</a:t>
            </a:fld>
            <a:endParaRPr lang="zh-CN" altLang="en-US"/>
          </a:p>
        </p:txBody>
      </p:sp>
    </p:spTree>
    <p:extLst>
      <p:ext uri="{BB962C8B-B14F-4D97-AF65-F5344CB8AC3E}">
        <p14:creationId xmlns:p14="http://schemas.microsoft.com/office/powerpoint/2010/main" val="419479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已经提出了各种现成的工业网络入侵检测系统（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pPr algn="just">
              <a:lnSpc>
                <a:spcPct val="13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已有的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IDS</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一种使用深度数据包检测（</a:t>
            </a:r>
            <a:r>
              <a:rPr lang="en-US" altLang="zh-CN" sz="1200" dirty="0">
                <a:effectLst/>
                <a:ea typeface="等线" panose="02010600030101010101" pitchFamily="2" charset="-122"/>
                <a:cs typeface="Times New Roman" panose="02020603050405020304" pitchFamily="18" charset="0"/>
              </a:rPr>
              <a:t>DPI</a:t>
            </a:r>
            <a:r>
              <a:rPr lang="zh-CN" altLang="zh-CN" sz="1200" dirty="0">
                <a:effectLst/>
                <a:ea typeface="等线" panose="02010600030101010101" pitchFamily="2" charset="-122"/>
                <a:cs typeface="Times New Roman" panose="02020603050405020304" pitchFamily="18" charset="0"/>
              </a:rPr>
              <a:t>）方法的状态入侵检测系统（</a:t>
            </a:r>
            <a:r>
              <a:rPr lang="en-US" altLang="zh-CN" sz="1200" dirty="0">
                <a:effectLst/>
                <a:ea typeface="等线" panose="02010600030101010101" pitchFamily="2" charset="-122"/>
                <a:cs typeface="Times New Roman" panose="02020603050405020304" pitchFamily="18" charset="0"/>
              </a:rPr>
              <a:t>IDS</a:t>
            </a:r>
            <a:r>
              <a:rPr lang="zh-CN" altLang="zh-CN" sz="1200" dirty="0">
                <a:effectLst/>
                <a:ea typeface="等线" panose="02010600030101010101" pitchFamily="2" charset="-122"/>
                <a:cs typeface="Times New Roman" panose="02020603050405020304" pitchFamily="18" charset="0"/>
              </a:rPr>
              <a:t>）</a:t>
            </a:r>
            <a:endParaRPr lang="en-US" altLang="zh-CN" sz="1200" dirty="0">
              <a:effectLst/>
              <a:ea typeface="等线" panose="02010600030101010101" pitchFamily="2" charset="-122"/>
              <a:cs typeface="Times New Roman" panose="02020603050405020304" pitchFamily="18" charset="0"/>
            </a:endParaRPr>
          </a:p>
          <a:p>
            <a:pPr algn="just">
              <a:lnSpc>
                <a:spcPct val="13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200" dirty="0">
                <a:effectLst/>
                <a:ea typeface="等线" panose="02010600030101010101" pitchFamily="2" charset="-122"/>
                <a:cs typeface="Times New Roman" panose="02020603050405020304" pitchFamily="18" charset="0"/>
              </a:rPr>
              <a:t>一种开发序列感知入侵检测系统（</a:t>
            </a:r>
            <a:r>
              <a:rPr lang="en-US" altLang="zh-CN" sz="1200" dirty="0">
                <a:effectLst/>
                <a:ea typeface="等线" panose="02010600030101010101" pitchFamily="2" charset="-122"/>
                <a:cs typeface="Times New Roman" panose="02020603050405020304" pitchFamily="18" charset="0"/>
              </a:rPr>
              <a:t>S-IDS</a:t>
            </a:r>
            <a:r>
              <a:rPr lang="zh-CN" altLang="zh-CN" sz="1200" dirty="0">
                <a:effectLst/>
                <a:ea typeface="等线" panose="02010600030101010101" pitchFamily="2" charset="-122"/>
                <a:cs typeface="Times New Roman" panose="02020603050405020304" pitchFamily="18" charset="0"/>
              </a:rPr>
              <a:t>）</a:t>
            </a:r>
            <a:endParaRPr lang="en-US" altLang="zh-CN" sz="1200" dirty="0">
              <a:effectLst/>
              <a:ea typeface="等线" panose="02010600030101010101" pitchFamily="2" charset="-122"/>
              <a:cs typeface="Times New Roman" panose="02020603050405020304" pitchFamily="18" charset="0"/>
            </a:endParaRPr>
          </a:p>
          <a:p>
            <a:pPr algn="just">
              <a:lnSpc>
                <a:spcPct val="130000"/>
              </a:lnSpc>
            </a:pPr>
            <a:r>
              <a:rPr lang="zh-CN" altLang="en-US"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a:t>
            </a:r>
            <a:r>
              <a:rPr lang="en-US" altLang="zh-CN"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3</a:t>
            </a:r>
            <a:r>
              <a:rPr lang="zh-CN" altLang="en-US"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基于包签名和</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网络的工业控制系统多级异常检测</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200" kern="100" spc="75" dirty="0">
                <a:effectLst/>
                <a:latin typeface="Arial" panose="020B0604020202020204" pitchFamily="34" charset="0"/>
                <a:ea typeface="等线" panose="02010600030101010101" pitchFamily="2" charset="-122"/>
                <a:cs typeface="Arial" panose="020B0604020202020204" pitchFamily="34" charset="0"/>
              </a:rPr>
              <a:t>过程控制器代码的可信安全验证程序</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extLst>
      <p:ext uri="{BB962C8B-B14F-4D97-AF65-F5344CB8AC3E}">
        <p14:creationId xmlns:p14="http://schemas.microsoft.com/office/powerpoint/2010/main" val="340217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12</a:t>
            </a:fld>
            <a:endParaRPr lang="zh-CN" altLang="en-US"/>
          </a:p>
        </p:txBody>
      </p:sp>
    </p:spTree>
    <p:extLst>
      <p:ext uri="{BB962C8B-B14F-4D97-AF65-F5344CB8AC3E}">
        <p14:creationId xmlns:p14="http://schemas.microsoft.com/office/powerpoint/2010/main" val="347796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extLst>
      <p:ext uri="{BB962C8B-B14F-4D97-AF65-F5344CB8AC3E}">
        <p14:creationId xmlns:p14="http://schemas.microsoft.com/office/powerpoint/2010/main" val="73607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14</a:t>
            </a:fld>
            <a:endParaRPr lang="zh-CN" altLang="en-US"/>
          </a:p>
        </p:txBody>
      </p:sp>
    </p:spTree>
    <p:extLst>
      <p:ext uri="{BB962C8B-B14F-4D97-AF65-F5344CB8AC3E}">
        <p14:creationId xmlns:p14="http://schemas.microsoft.com/office/powerpoint/2010/main" val="1781244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如图</a:t>
            </a:r>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所示，网络信息列表的红色部分表示异常。计数器</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的有效范围在</a:t>
            </a:r>
            <a:r>
              <a:rPr lang="en-US" altLang="zh-CN" sz="1800" dirty="0">
                <a:effectLst/>
                <a:ea typeface="等线" panose="02010600030101010101" pitchFamily="2" charset="-122"/>
                <a:cs typeface="Times New Roman" panose="02020603050405020304" pitchFamily="18" charset="0"/>
              </a:rPr>
              <a:t>0</a:t>
            </a:r>
            <a:r>
              <a:rPr lang="zh-CN" altLang="zh-CN" sz="1800" dirty="0">
                <a:effectLst/>
                <a:ea typeface="等线" panose="02010600030101010101" pitchFamily="2" charset="-122"/>
                <a:cs typeface="Times New Roman" panose="02020603050405020304" pitchFamily="18" charset="0"/>
              </a:rPr>
              <a:t>到</a:t>
            </a:r>
            <a:r>
              <a:rPr lang="en-US" altLang="zh-CN" sz="1800" dirty="0">
                <a:effectLst/>
                <a:ea typeface="等线" panose="02010600030101010101" pitchFamily="2" charset="-122"/>
                <a:cs typeface="Times New Roman" panose="02020603050405020304" pitchFamily="18" charset="0"/>
              </a:rPr>
              <a:t>20</a:t>
            </a:r>
            <a:r>
              <a:rPr lang="zh-CN" altLang="zh-CN" sz="1800" dirty="0">
                <a:effectLst/>
                <a:ea typeface="等线" panose="02010600030101010101" pitchFamily="2" charset="-122"/>
                <a:cs typeface="Times New Roman" panose="02020603050405020304" pitchFamily="18" charset="0"/>
              </a:rPr>
              <a:t>之间，但网络中</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的值为</a:t>
            </a:r>
            <a:r>
              <a:rPr lang="en-US" altLang="zh-CN" sz="1800" dirty="0">
                <a:effectLst/>
                <a:ea typeface="等线" panose="02010600030101010101" pitchFamily="2" charset="-122"/>
                <a:cs typeface="Times New Roman" panose="02020603050405020304" pitchFamily="18" charset="0"/>
              </a:rPr>
              <a:t>23</a:t>
            </a:r>
            <a:r>
              <a:rPr lang="zh-CN" altLang="zh-CN" sz="1800" dirty="0">
                <a:effectLst/>
                <a:ea typeface="等线" panose="02010600030101010101" pitchFamily="2" charset="-122"/>
                <a:cs typeface="Times New Roman" panose="02020603050405020304" pitchFamily="18" charset="0"/>
              </a:rPr>
              <a:t>，因此报警为</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非法越界。在里面</a:t>
            </a:r>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M30.0</a:t>
            </a:r>
            <a:r>
              <a:rPr lang="zh-CN" altLang="zh-CN" sz="1800" dirty="0">
                <a:effectLst/>
                <a:ea typeface="等线" panose="02010600030101010101" pitchFamily="2" charset="-122"/>
                <a:cs typeface="Times New Roman" panose="02020603050405020304" pitchFamily="18" charset="0"/>
              </a:rPr>
              <a:t>不在有效地址规则白名单中，因此</a:t>
            </a:r>
            <a:r>
              <a:rPr lang="en-US" altLang="zh-CN" sz="1800" dirty="0">
                <a:effectLst/>
                <a:ea typeface="等线" panose="02010600030101010101" pitchFamily="2" charset="-122"/>
                <a:cs typeface="Times New Roman" panose="02020603050405020304" pitchFamily="18" charset="0"/>
              </a:rPr>
              <a:t>M30.0</a:t>
            </a:r>
            <a:r>
              <a:rPr lang="zh-CN" altLang="zh-CN" sz="1800" dirty="0">
                <a:effectLst/>
                <a:ea typeface="等线" panose="02010600030101010101" pitchFamily="2" charset="-122"/>
                <a:cs typeface="Times New Roman" panose="02020603050405020304" pitchFamily="18" charset="0"/>
              </a:rPr>
              <a:t>是非法地址。在里面</a:t>
            </a:r>
            <a:r>
              <a:rPr lang="en-US" altLang="zh-CN" sz="1800" dirty="0">
                <a:effectLst/>
                <a:ea typeface="等线" panose="02010600030101010101" pitchFamily="2" charset="-122"/>
                <a:cs typeface="Times New Roman" panose="02020603050405020304" pitchFamily="18" charset="0"/>
              </a:rPr>
              <a:t>3</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IP 192.168.20.4</a:t>
            </a:r>
            <a:r>
              <a:rPr lang="zh-CN" altLang="zh-CN" sz="1800" dirty="0">
                <a:effectLst/>
                <a:ea typeface="等线" panose="02010600030101010101" pitchFamily="2" charset="-122"/>
                <a:cs typeface="Times New Roman" panose="02020603050405020304" pitchFamily="18" charset="0"/>
              </a:rPr>
              <a:t>和端口</a:t>
            </a:r>
            <a:r>
              <a:rPr lang="en-US" altLang="zh-CN" sz="1800" dirty="0">
                <a:effectLst/>
                <a:ea typeface="等线" panose="02010600030101010101" pitchFamily="2" charset="-122"/>
                <a:cs typeface="Times New Roman" panose="02020603050405020304" pitchFamily="18" charset="0"/>
              </a:rPr>
              <a:t>35555</a:t>
            </a:r>
            <a:r>
              <a:rPr lang="zh-CN" altLang="zh-CN" sz="1800" dirty="0">
                <a:effectLst/>
                <a:ea typeface="等线" panose="02010600030101010101" pitchFamily="2" charset="-122"/>
                <a:cs typeface="Times New Roman" panose="02020603050405020304" pitchFamily="18" charset="0"/>
              </a:rPr>
              <a:t>是新连接，不在白名单中，因此报告了非法链接。算法</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显示了被动检测的过程。第</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行表示深度解析协议，并提取五个元组、地址、操作和值。第</a:t>
            </a:r>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行是非法链接检测。当网络流量中出现未知</a:t>
            </a:r>
            <a:r>
              <a:rPr lang="en-US" altLang="zh-CN" sz="1800" dirty="0">
                <a:effectLst/>
                <a:ea typeface="等线" panose="02010600030101010101" pitchFamily="2" charset="-122"/>
                <a:cs typeface="Times New Roman" panose="02020603050405020304" pitchFamily="18" charset="0"/>
              </a:rPr>
              <a:t>IP</a:t>
            </a:r>
            <a:r>
              <a:rPr lang="zh-CN" altLang="zh-CN" sz="1800" dirty="0">
                <a:effectLst/>
                <a:ea typeface="等线" panose="02010600030101010101" pitchFamily="2" charset="-122"/>
                <a:cs typeface="Times New Roman" panose="02020603050405020304" pitchFamily="18" charset="0"/>
              </a:rPr>
              <a:t>、未知端口和未知通信时，会报告非法链接。第</a:t>
            </a:r>
            <a:r>
              <a:rPr lang="en-US" altLang="zh-CN" sz="1800" dirty="0">
                <a:effectLst/>
                <a:ea typeface="等线" panose="02010600030101010101" pitchFamily="2" charset="-122"/>
                <a:cs typeface="Times New Roman" panose="02020603050405020304" pitchFamily="18" charset="0"/>
              </a:rPr>
              <a:t>4</a:t>
            </a:r>
            <a:r>
              <a:rPr lang="zh-CN" altLang="zh-CN" sz="1800" dirty="0">
                <a:effectLst/>
                <a:ea typeface="等线" panose="02010600030101010101" pitchFamily="2" charset="-122"/>
                <a:cs typeface="Times New Roman" panose="02020603050405020304" pitchFamily="18" charset="0"/>
              </a:rPr>
              <a:t>行检测非法地址。当网络流量中存在</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实际未使用的地址时，会报警非法地址；第</a:t>
            </a:r>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行表示检测到非法值范围。当值超出范围等时，会报警非法值范围。</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15</a:t>
            </a:fld>
            <a:endParaRPr lang="zh-CN" altLang="en-US"/>
          </a:p>
        </p:txBody>
      </p:sp>
    </p:spTree>
    <p:extLst>
      <p:ext uri="{BB962C8B-B14F-4D97-AF65-F5344CB8AC3E}">
        <p14:creationId xmlns:p14="http://schemas.microsoft.com/office/powerpoint/2010/main" val="351848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如图</a:t>
            </a:r>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所示，网络信息列表的红色部分表示异常。计数器</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的有效范围在</a:t>
            </a:r>
            <a:r>
              <a:rPr lang="en-US" altLang="zh-CN" sz="1800" dirty="0">
                <a:effectLst/>
                <a:ea typeface="等线" panose="02010600030101010101" pitchFamily="2" charset="-122"/>
                <a:cs typeface="Times New Roman" panose="02020603050405020304" pitchFamily="18" charset="0"/>
              </a:rPr>
              <a:t>0</a:t>
            </a:r>
            <a:r>
              <a:rPr lang="zh-CN" altLang="zh-CN" sz="1800" dirty="0">
                <a:effectLst/>
                <a:ea typeface="等线" panose="02010600030101010101" pitchFamily="2" charset="-122"/>
                <a:cs typeface="Times New Roman" panose="02020603050405020304" pitchFamily="18" charset="0"/>
              </a:rPr>
              <a:t>到</a:t>
            </a:r>
            <a:r>
              <a:rPr lang="en-US" altLang="zh-CN" sz="1800" dirty="0">
                <a:effectLst/>
                <a:ea typeface="等线" panose="02010600030101010101" pitchFamily="2" charset="-122"/>
                <a:cs typeface="Times New Roman" panose="02020603050405020304" pitchFamily="18" charset="0"/>
              </a:rPr>
              <a:t>20</a:t>
            </a:r>
            <a:r>
              <a:rPr lang="zh-CN" altLang="zh-CN" sz="1800" dirty="0">
                <a:effectLst/>
                <a:ea typeface="等线" panose="02010600030101010101" pitchFamily="2" charset="-122"/>
                <a:cs typeface="Times New Roman" panose="02020603050405020304" pitchFamily="18" charset="0"/>
              </a:rPr>
              <a:t>之间，但网络中</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的值为</a:t>
            </a:r>
            <a:r>
              <a:rPr lang="en-US" altLang="zh-CN" sz="1800" dirty="0">
                <a:effectLst/>
                <a:ea typeface="等线" panose="02010600030101010101" pitchFamily="2" charset="-122"/>
                <a:cs typeface="Times New Roman" panose="02020603050405020304" pitchFamily="18" charset="0"/>
              </a:rPr>
              <a:t>23</a:t>
            </a:r>
            <a:r>
              <a:rPr lang="zh-CN" altLang="zh-CN" sz="1800" dirty="0">
                <a:effectLst/>
                <a:ea typeface="等线" panose="02010600030101010101" pitchFamily="2" charset="-122"/>
                <a:cs typeface="Times New Roman" panose="02020603050405020304" pitchFamily="18" charset="0"/>
              </a:rPr>
              <a:t>，因此报警为</a:t>
            </a:r>
            <a:r>
              <a:rPr lang="en-US" altLang="zh-CN" sz="1800" dirty="0">
                <a:effectLst/>
                <a:ea typeface="等线" panose="02010600030101010101" pitchFamily="2" charset="-122"/>
                <a:cs typeface="Times New Roman" panose="02020603050405020304" pitchFamily="18" charset="0"/>
              </a:rPr>
              <a:t>C1.0</a:t>
            </a:r>
            <a:r>
              <a:rPr lang="zh-CN" altLang="zh-CN" sz="1800" dirty="0">
                <a:effectLst/>
                <a:ea typeface="等线" panose="02010600030101010101" pitchFamily="2" charset="-122"/>
                <a:cs typeface="Times New Roman" panose="02020603050405020304" pitchFamily="18" charset="0"/>
              </a:rPr>
              <a:t>非法越界。在里面</a:t>
            </a:r>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M30.0</a:t>
            </a:r>
            <a:r>
              <a:rPr lang="zh-CN" altLang="zh-CN" sz="1800" dirty="0">
                <a:effectLst/>
                <a:ea typeface="等线" panose="02010600030101010101" pitchFamily="2" charset="-122"/>
                <a:cs typeface="Times New Roman" panose="02020603050405020304" pitchFamily="18" charset="0"/>
              </a:rPr>
              <a:t>不在有效地址规则白名单中，因此</a:t>
            </a:r>
            <a:r>
              <a:rPr lang="en-US" altLang="zh-CN" sz="1800" dirty="0">
                <a:effectLst/>
                <a:ea typeface="等线" panose="02010600030101010101" pitchFamily="2" charset="-122"/>
                <a:cs typeface="Times New Roman" panose="02020603050405020304" pitchFamily="18" charset="0"/>
              </a:rPr>
              <a:t>M30.0</a:t>
            </a:r>
            <a:r>
              <a:rPr lang="zh-CN" altLang="zh-CN" sz="1800" dirty="0">
                <a:effectLst/>
                <a:ea typeface="等线" panose="02010600030101010101" pitchFamily="2" charset="-122"/>
                <a:cs typeface="Times New Roman" panose="02020603050405020304" pitchFamily="18" charset="0"/>
              </a:rPr>
              <a:t>是非法地址。在里面</a:t>
            </a:r>
            <a:r>
              <a:rPr lang="en-US" altLang="zh-CN" sz="1800" dirty="0">
                <a:effectLst/>
                <a:ea typeface="等线" panose="02010600030101010101" pitchFamily="2" charset="-122"/>
                <a:cs typeface="Times New Roman" panose="02020603050405020304" pitchFamily="18" charset="0"/>
              </a:rPr>
              <a:t>3</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IP 192.168.20.4</a:t>
            </a:r>
            <a:r>
              <a:rPr lang="zh-CN" altLang="zh-CN" sz="1800" dirty="0">
                <a:effectLst/>
                <a:ea typeface="等线" panose="02010600030101010101" pitchFamily="2" charset="-122"/>
                <a:cs typeface="Times New Roman" panose="02020603050405020304" pitchFamily="18" charset="0"/>
              </a:rPr>
              <a:t>和端口</a:t>
            </a:r>
            <a:r>
              <a:rPr lang="en-US" altLang="zh-CN" sz="1800" dirty="0">
                <a:effectLst/>
                <a:ea typeface="等线" panose="02010600030101010101" pitchFamily="2" charset="-122"/>
                <a:cs typeface="Times New Roman" panose="02020603050405020304" pitchFamily="18" charset="0"/>
              </a:rPr>
              <a:t>35555</a:t>
            </a:r>
            <a:r>
              <a:rPr lang="zh-CN" altLang="zh-CN" sz="1800" dirty="0">
                <a:effectLst/>
                <a:ea typeface="等线" panose="02010600030101010101" pitchFamily="2" charset="-122"/>
                <a:cs typeface="Times New Roman" panose="02020603050405020304" pitchFamily="18" charset="0"/>
              </a:rPr>
              <a:t>是新连接，不在白名单中，因此报告了非法链接。算法</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显示了被动检测的过程。第</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行表示深度解析协议，并提取五个元组、地址、操作和值。第</a:t>
            </a:r>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行是非法链接检测。当网络流量中出现未知</a:t>
            </a:r>
            <a:r>
              <a:rPr lang="en-US" altLang="zh-CN" sz="1800" dirty="0">
                <a:effectLst/>
                <a:ea typeface="等线" panose="02010600030101010101" pitchFamily="2" charset="-122"/>
                <a:cs typeface="Times New Roman" panose="02020603050405020304" pitchFamily="18" charset="0"/>
              </a:rPr>
              <a:t>IP</a:t>
            </a:r>
            <a:r>
              <a:rPr lang="zh-CN" altLang="zh-CN" sz="1800" dirty="0">
                <a:effectLst/>
                <a:ea typeface="等线" panose="02010600030101010101" pitchFamily="2" charset="-122"/>
                <a:cs typeface="Times New Roman" panose="02020603050405020304" pitchFamily="18" charset="0"/>
              </a:rPr>
              <a:t>、未知端口和未知通信时，会报告非法链接。第</a:t>
            </a:r>
            <a:r>
              <a:rPr lang="en-US" altLang="zh-CN" sz="1800" dirty="0">
                <a:effectLst/>
                <a:ea typeface="等线" panose="02010600030101010101" pitchFamily="2" charset="-122"/>
                <a:cs typeface="Times New Roman" panose="02020603050405020304" pitchFamily="18" charset="0"/>
              </a:rPr>
              <a:t>4</a:t>
            </a:r>
            <a:r>
              <a:rPr lang="zh-CN" altLang="zh-CN" sz="1800" dirty="0">
                <a:effectLst/>
                <a:ea typeface="等线" panose="02010600030101010101" pitchFamily="2" charset="-122"/>
                <a:cs typeface="Times New Roman" panose="02020603050405020304" pitchFamily="18" charset="0"/>
              </a:rPr>
              <a:t>行检测非法地址。当网络流量中存在</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实际未使用的地址时，会报警非法地址；第</a:t>
            </a:r>
            <a:r>
              <a:rPr lang="en-US" altLang="zh-CN" sz="1800" dirty="0">
                <a:effectLst/>
                <a:ea typeface="等线" panose="02010600030101010101" pitchFamily="2" charset="-122"/>
                <a:cs typeface="Times New Roman" panose="02020603050405020304" pitchFamily="18" charset="0"/>
              </a:rPr>
              <a:t>6</a:t>
            </a:r>
            <a:r>
              <a:rPr lang="zh-CN" altLang="zh-CN" sz="1800" dirty="0">
                <a:effectLst/>
                <a:ea typeface="等线" panose="02010600030101010101" pitchFamily="2" charset="-122"/>
                <a:cs typeface="Times New Roman" panose="02020603050405020304" pitchFamily="18" charset="0"/>
              </a:rPr>
              <a:t>行表示检测到非法值范围。当值超出范围等时，会报警非法值范围。</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16</a:t>
            </a:fld>
            <a:endParaRPr lang="zh-CN" altLang="en-US"/>
          </a:p>
        </p:txBody>
      </p:sp>
    </p:spTree>
    <p:extLst>
      <p:ext uri="{BB962C8B-B14F-4D97-AF65-F5344CB8AC3E}">
        <p14:creationId xmlns:p14="http://schemas.microsoft.com/office/powerpoint/2010/main" val="395554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图</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示出了控制逻辑攻击检测的情况。</a:t>
            </a:r>
            <a:r>
              <a:rPr lang="en-US" altLang="zh-CN" sz="1800" dirty="0" err="1">
                <a:effectLst/>
                <a:ea typeface="等线" panose="02010600030101010101" pitchFamily="2" charset="-122"/>
                <a:cs typeface="Times New Roman" panose="02020603050405020304" pitchFamily="18" charset="0"/>
              </a:rPr>
              <a:t>DataItemMap</a:t>
            </a:r>
            <a:r>
              <a:rPr lang="en-US" altLang="zh-CN" sz="1800" dirty="0">
                <a:effectLst/>
                <a:ea typeface="等线" panose="02010600030101010101" pitchFamily="2" charset="-122"/>
                <a:cs typeface="Times New Roman" panose="02020603050405020304" pitchFamily="18" charset="0"/>
              </a:rPr>
              <a:t>&lt;address</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value&gt;</a:t>
            </a:r>
            <a:r>
              <a:rPr lang="zh-CN" altLang="zh-CN" sz="1800" dirty="0">
                <a:effectLst/>
                <a:ea typeface="等线" panose="02010600030101010101" pitchFamily="2" charset="-122"/>
                <a:cs typeface="Times New Roman" panose="02020603050405020304" pitchFamily="18" charset="0"/>
              </a:rPr>
              <a:t>表示活动检测模块映射的</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内存空间。寄存器地址和变量值（图</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中的蓝色）形成键值对。控制逻辑规则是检测基准</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17</a:t>
            </a:fld>
            <a:endParaRPr lang="zh-CN" altLang="en-US"/>
          </a:p>
        </p:txBody>
      </p:sp>
    </p:spTree>
    <p:extLst>
      <p:ext uri="{BB962C8B-B14F-4D97-AF65-F5344CB8AC3E}">
        <p14:creationId xmlns:p14="http://schemas.microsoft.com/office/powerpoint/2010/main" val="3358587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主动检测引擎以主动、低干扰和轮询的方式检测</a:t>
            </a:r>
            <a:r>
              <a:rPr lang="en-US" altLang="zh-CN" dirty="0"/>
              <a:t>PLC</a:t>
            </a:r>
            <a:r>
              <a:rPr lang="zh-CN" altLang="en-US" dirty="0"/>
              <a:t>是否受到攻击，其核心部分如算法</a:t>
            </a:r>
            <a:r>
              <a:rPr lang="en-US" altLang="zh-CN" dirty="0"/>
              <a:t>2</a:t>
            </a:r>
            <a:r>
              <a:rPr lang="zh-CN" altLang="en-US" dirty="0"/>
              <a:t>所示。首先，与</a:t>
            </a:r>
            <a:r>
              <a:rPr lang="en-US" altLang="zh-CN" dirty="0"/>
              <a:t>PLC</a:t>
            </a:r>
            <a:r>
              <a:rPr lang="zh-CN" altLang="en-US" dirty="0"/>
              <a:t>（</a:t>
            </a:r>
            <a:r>
              <a:rPr lang="en-US" altLang="zh-CN" dirty="0"/>
              <a:t>1</a:t>
            </a:r>
            <a:r>
              <a:rPr lang="zh-CN" altLang="en-US" dirty="0"/>
              <a:t>号线）建立通信连接；然后进行攻击检测（第</a:t>
            </a:r>
            <a:r>
              <a:rPr lang="en-US" altLang="zh-CN" dirty="0"/>
              <a:t>2</a:t>
            </a:r>
            <a:r>
              <a:rPr lang="zh-CN" altLang="en-US" dirty="0"/>
              <a:t>行至第</a:t>
            </a:r>
            <a:r>
              <a:rPr lang="en-US" altLang="zh-CN" dirty="0"/>
              <a:t>16</a:t>
            </a:r>
            <a:r>
              <a:rPr lang="zh-CN" altLang="en-US" dirty="0"/>
              <a:t>行）；最后，当有任务更改需求时，连接断开，任务被销毁（第</a:t>
            </a:r>
            <a:r>
              <a:rPr lang="en-US" altLang="zh-CN" dirty="0"/>
              <a:t>17</a:t>
            </a:r>
            <a:r>
              <a:rPr lang="zh-CN" altLang="en-US" dirty="0"/>
              <a:t>行，第</a:t>
            </a:r>
            <a:r>
              <a:rPr lang="en-US" altLang="zh-CN" dirty="0"/>
              <a:t>18</a:t>
            </a:r>
            <a:r>
              <a:rPr lang="zh-CN" altLang="en-US" dirty="0"/>
              <a:t>行）。在攻击检测阶段，第一步是加载控制逻辑规则、有效值范围规则和有效地址规则（第</a:t>
            </a:r>
            <a:r>
              <a:rPr lang="en-US" altLang="zh-CN" dirty="0"/>
              <a:t>4</a:t>
            </a:r>
            <a:r>
              <a:rPr lang="zh-CN" altLang="en-US" dirty="0"/>
              <a:t>行），以获取寄存器地址和数据类型。其次，根据协议格式构建请求数据包并发送到</a:t>
            </a:r>
            <a:r>
              <a:rPr lang="en-US" altLang="zh-CN" dirty="0"/>
              <a:t>PLC</a:t>
            </a:r>
            <a:r>
              <a:rPr lang="zh-CN" altLang="en-US" dirty="0"/>
              <a:t>（第</a:t>
            </a:r>
            <a:r>
              <a:rPr lang="en-US" altLang="zh-CN" dirty="0"/>
              <a:t>5</a:t>
            </a:r>
            <a:r>
              <a:rPr lang="zh-CN" altLang="en-US" dirty="0"/>
              <a:t>行、第</a:t>
            </a:r>
            <a:r>
              <a:rPr lang="en-US" altLang="zh-CN" dirty="0"/>
              <a:t>6</a:t>
            </a:r>
            <a:r>
              <a:rPr lang="zh-CN" altLang="en-US" dirty="0"/>
              <a:t>行）。第</a:t>
            </a:r>
            <a:r>
              <a:rPr lang="en-US" altLang="zh-CN" dirty="0"/>
              <a:t>7</a:t>
            </a:r>
            <a:r>
              <a:rPr lang="zh-CN" altLang="en-US" dirty="0"/>
              <a:t>行和第</a:t>
            </a:r>
            <a:r>
              <a:rPr lang="en-US" altLang="zh-CN" dirty="0"/>
              <a:t>8</a:t>
            </a:r>
            <a:r>
              <a:rPr lang="zh-CN" altLang="en-US" dirty="0"/>
              <a:t>行表示接收响应数据并解析协议以提取寄存器变量值；最后，检查有效值范围和控制逻辑是否存在异常（第</a:t>
            </a:r>
            <a:r>
              <a:rPr lang="en-US" altLang="zh-CN" dirty="0"/>
              <a:t>9</a:t>
            </a:r>
            <a:r>
              <a:rPr lang="zh-CN" altLang="en-US" dirty="0"/>
              <a:t>行至第</a:t>
            </a:r>
            <a:r>
              <a:rPr lang="en-US" altLang="zh-CN" dirty="0"/>
              <a:t>15</a:t>
            </a:r>
            <a:r>
              <a:rPr lang="zh-CN" altLang="en-US" dirty="0"/>
              <a:t>行）。第</a:t>
            </a:r>
            <a:r>
              <a:rPr lang="en-US" altLang="zh-CN" dirty="0"/>
              <a:t>16</a:t>
            </a:r>
            <a:r>
              <a:rPr lang="zh-CN" altLang="en-US" dirty="0"/>
              <a:t>行表示请求频率的设置，以实现对</a:t>
            </a:r>
            <a:r>
              <a:rPr lang="en-US" altLang="zh-CN" dirty="0"/>
              <a:t>PLC</a:t>
            </a:r>
            <a:r>
              <a:rPr lang="zh-CN" altLang="en-US" dirty="0"/>
              <a:t>的低干扰。 </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18</a:t>
            </a:fld>
            <a:endParaRPr lang="zh-CN" altLang="en-US"/>
          </a:p>
        </p:txBody>
      </p:sp>
    </p:spTree>
    <p:extLst>
      <p:ext uri="{BB962C8B-B14F-4D97-AF65-F5344CB8AC3E}">
        <p14:creationId xmlns:p14="http://schemas.microsoft.com/office/powerpoint/2010/main" val="708428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为了验证</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ShadowPLC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方案的可行性，我们以西门子</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S7-300</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系列</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为例实现了一个原型系统。虽然该系统是为特定的</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制造商和型号开发的，但基于此思想，它也可以修改以适应其他</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编程和协议，这是一个工程问题。图</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显示了构建</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ShadowPLC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的系统方法。该检测方案包括两个阶段：</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代码的攻击检测规则生成。</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 主动和被动联合攻击检测过程。</a:t>
            </a: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19</a:t>
            </a:fld>
            <a:endParaRPr lang="zh-CN" altLang="en-US"/>
          </a:p>
        </p:txBody>
      </p:sp>
    </p:spTree>
    <p:extLst>
      <p:ext uri="{BB962C8B-B14F-4D97-AF65-F5344CB8AC3E}">
        <p14:creationId xmlns:p14="http://schemas.microsoft.com/office/powerpoint/2010/main" val="135440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extLst>
      <p:ext uri="{BB962C8B-B14F-4D97-AF65-F5344CB8AC3E}">
        <p14:creationId xmlns:p14="http://schemas.microsoft.com/office/powerpoint/2010/main" val="351650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如图</a:t>
            </a:r>
            <a:r>
              <a:rPr lang="en-US" altLang="zh-CN" sz="1800" dirty="0">
                <a:effectLst/>
                <a:ea typeface="等线" panose="02010600030101010101" pitchFamily="2" charset="-122"/>
                <a:cs typeface="Times New Roman" panose="02020603050405020304" pitchFamily="18" charset="0"/>
              </a:rPr>
              <a:t>8</a:t>
            </a:r>
            <a:r>
              <a:rPr lang="zh-CN" altLang="zh-CN" sz="1800" dirty="0">
                <a:effectLst/>
                <a:ea typeface="等线" panose="02010600030101010101" pitchFamily="2" charset="-122"/>
                <a:cs typeface="Times New Roman" panose="02020603050405020304" pitchFamily="18" charset="0"/>
              </a:rPr>
              <a:t>所示，有两种可能的方式：？</a:t>
            </a:r>
            <a:r>
              <a:rPr lang="en-US" altLang="zh-CN" sz="1800" dirty="0">
                <a:effectLst/>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程序员直接提供</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控制器的源代码，通常包括代码块和数据块。将程序员编写的变量名替换为实际寄存器地址名，并获取每个地址变量的数据类型。在实际应用过程中，需要手动配合才能从项目文件中导出源代码？</a:t>
            </a:r>
            <a:r>
              <a:rPr lang="en-US" altLang="zh-CN" sz="1800" dirty="0">
                <a:effectLst/>
                <a:ea typeface="等线" panose="02010600030101010101" pitchFamily="2" charset="-122"/>
                <a:cs typeface="Times New Roman" panose="02020603050405020304" pitchFamily="18" charset="0"/>
              </a:rPr>
              <a:t>2</a:t>
            </a:r>
            <a:r>
              <a:rPr lang="zh-CN" altLang="zh-CN" sz="1800" dirty="0">
                <a:solidFill>
                  <a:srgbClr val="FF0000"/>
                </a:solidFill>
                <a:effectLst/>
                <a:ea typeface="等线" panose="02010600030101010101" pitchFamily="2" charset="-122"/>
                <a:cs typeface="Times New Roman" panose="02020603050405020304" pitchFamily="18" charset="0"/>
              </a:rPr>
              <a:t>通过反编译机器代码直接获取</a:t>
            </a:r>
            <a:r>
              <a:rPr lang="en-US" altLang="zh-CN" sz="1800" dirty="0">
                <a:solidFill>
                  <a:srgbClr val="FF0000"/>
                </a:solidFill>
                <a:effectLst/>
                <a:ea typeface="等线" panose="02010600030101010101" pitchFamily="2" charset="-122"/>
                <a:cs typeface="Times New Roman" panose="02020603050405020304" pitchFamily="18" charset="0"/>
              </a:rPr>
              <a:t>PLC</a:t>
            </a:r>
            <a:r>
              <a:rPr lang="zh-CN" altLang="zh-CN" sz="1800" dirty="0">
                <a:solidFill>
                  <a:srgbClr val="FF0000"/>
                </a:solidFill>
                <a:effectLst/>
                <a:ea typeface="等线" panose="02010600030101010101" pitchFamily="2" charset="-122"/>
                <a:cs typeface="Times New Roman" panose="02020603050405020304" pitchFamily="18" charset="0"/>
              </a:rPr>
              <a:t>源代码。此解决方案减少了手动处理，并且易于自动化。</a:t>
            </a:r>
            <a:r>
              <a:rPr lang="zh-CN" altLang="zh-CN" sz="1800" dirty="0">
                <a:effectLst/>
                <a:ea typeface="等线" panose="02010600030101010101" pitchFamily="2" charset="-122"/>
                <a:cs typeface="Times New Roman" panose="02020603050405020304" pitchFamily="18" charset="0"/>
              </a:rPr>
              <a:t>但是，此方法需要反编译功能。在这项工作中，我们采用了什么方式？</a:t>
            </a:r>
            <a:r>
              <a:rPr lang="en-US" altLang="zh-CN" sz="1800" dirty="0">
                <a:effectLst/>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获取源代码。</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20</a:t>
            </a:fld>
            <a:endParaRPr lang="zh-CN" altLang="en-US"/>
          </a:p>
        </p:txBody>
      </p:sp>
    </p:spTree>
    <p:extLst>
      <p:ext uri="{BB962C8B-B14F-4D97-AF65-F5344CB8AC3E}">
        <p14:creationId xmlns:p14="http://schemas.microsoft.com/office/powerpoint/2010/main" val="1537118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图</a:t>
            </a:r>
            <a:r>
              <a:rPr lang="en-US" altLang="zh-CN" sz="1800" dirty="0">
                <a:effectLst/>
                <a:ea typeface="等线" panose="02010600030101010101" pitchFamily="2" charset="-122"/>
                <a:cs typeface="Times New Roman" panose="02020603050405020304" pitchFamily="18" charset="0"/>
              </a:rPr>
              <a:t>9</a:t>
            </a:r>
            <a:r>
              <a:rPr lang="zh-CN" altLang="zh-CN" sz="1800" dirty="0">
                <a:effectLst/>
                <a:ea typeface="等线" panose="02010600030101010101" pitchFamily="2" charset="-122"/>
                <a:cs typeface="Times New Roman" panose="02020603050405020304" pitchFamily="18" charset="0"/>
              </a:rPr>
              <a:t>示出了将二进制数据从</a:t>
            </a:r>
            <a:r>
              <a:rPr lang="en-US" altLang="zh-CN" sz="1800" dirty="0">
                <a:effectLst/>
                <a:ea typeface="等线" panose="02010600030101010101" pitchFamily="2" charset="-122"/>
                <a:cs typeface="Times New Roman" panose="02020603050405020304" pitchFamily="18" charset="0"/>
              </a:rPr>
              <a:t>OB1</a:t>
            </a:r>
            <a:r>
              <a:rPr lang="zh-CN" altLang="zh-CN" sz="1800" dirty="0">
                <a:effectLst/>
                <a:ea typeface="等线" panose="02010600030101010101" pitchFamily="2" charset="-122"/>
                <a:cs typeface="Times New Roman" panose="02020603050405020304" pitchFamily="18" charset="0"/>
              </a:rPr>
              <a:t>块反编译为</a:t>
            </a:r>
            <a:r>
              <a:rPr lang="en-US" altLang="zh-CN" sz="1800" dirty="0">
                <a:effectLst/>
                <a:ea typeface="等线" panose="02010600030101010101" pitchFamily="2" charset="-122"/>
                <a:cs typeface="Times New Roman" panose="02020603050405020304" pitchFamily="18" charset="0"/>
              </a:rPr>
              <a:t>STL</a:t>
            </a:r>
            <a:r>
              <a:rPr lang="zh-CN" altLang="zh-CN" sz="1800" dirty="0">
                <a:effectLst/>
                <a:ea typeface="等线" panose="02010600030101010101" pitchFamily="2" charset="-122"/>
                <a:cs typeface="Times New Roman" panose="02020603050405020304" pitchFamily="18" charset="0"/>
              </a:rPr>
              <a:t>代码的示例，包括头段和程序段。</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21</a:t>
            </a:fld>
            <a:endParaRPr lang="zh-CN" altLang="en-US"/>
          </a:p>
        </p:txBody>
      </p:sp>
    </p:spTree>
    <p:extLst>
      <p:ext uri="{BB962C8B-B14F-4D97-AF65-F5344CB8AC3E}">
        <p14:creationId xmlns:p14="http://schemas.microsoft.com/office/powerpoint/2010/main" val="974356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ICS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协议的深层解析是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ICS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网络入侵检测的基础。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S7comm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）是西门子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S7-300 \/400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采用的专用通信协议。控制中心上传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程序、控制命令的读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写请求以及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对应的响应均按照本协议执行。在图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中，主动检测引擎和被动检测引擎相互协作，从不同的角度检测异常行为。被动检测引擎首先镜像流经工业交换机的网络流量，然后深入解析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S7comm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提取五个元组、操作、地址和值，最后匹配有效地址白名单和有效值范围白名单，检测非法链接、非法操作地址和非法值。特别地，主动检测引擎通过低干扰、切片、轮询和主动分组发送来读取有效地址空间的当前值。主动检测引擎首先加载控制逻辑规则，并根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S7comm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协议格式构造多地址读取数据包。然后，它与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通信以发送和接收数据。最后，验证控制逻辑是否异常。</a:t>
            </a: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22</a:t>
            </a:fld>
            <a:endParaRPr lang="zh-CN" altLang="en-US"/>
          </a:p>
        </p:txBody>
      </p:sp>
    </p:spTree>
    <p:extLst>
      <p:ext uri="{BB962C8B-B14F-4D97-AF65-F5344CB8AC3E}">
        <p14:creationId xmlns:p14="http://schemas.microsoft.com/office/powerpoint/2010/main" val="122170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23</a:t>
            </a:fld>
            <a:endParaRPr lang="zh-CN" altLang="en-US"/>
          </a:p>
        </p:txBody>
      </p:sp>
    </p:spTree>
    <p:extLst>
      <p:ext uri="{BB962C8B-B14F-4D97-AF65-F5344CB8AC3E}">
        <p14:creationId xmlns:p14="http://schemas.microsoft.com/office/powerpoint/2010/main" val="2530065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24</a:t>
            </a:fld>
            <a:endParaRPr lang="zh-CN" altLang="en-US"/>
          </a:p>
        </p:txBody>
      </p:sp>
    </p:spTree>
    <p:extLst>
      <p:ext uri="{BB962C8B-B14F-4D97-AF65-F5344CB8AC3E}">
        <p14:creationId xmlns:p14="http://schemas.microsoft.com/office/powerpoint/2010/main" val="55198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我们从天然气管道平台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github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收集了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个源程序。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Shodan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的暴露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S7-300/400 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。这些程序涉及各种传感器、设备控制器和计数器不同的物理过程（如天然气管道、红绿灯、热电厂、风机运行等）。我们总结出，这些程序文件总共包含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5093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条指令，最小的只有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条指令，最大的是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254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条指令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我们编制了西门子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S7-300/400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 MC7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指令表的映射关系数据库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数据库存储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1853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个映射关系，其中包含所有操作指令和寄存器地址。我们捕获将程序传输到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的网络流量，提取二进制程序及其相关配置和数据。使用映射数据库反编译二进制程序，并手动将结果与原始程序进行比较。实验结果总结在表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中，可以得出结论，我们的反编译模块可以将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MC7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机器代码准确地反编译为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代码，准确率达到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25</a:t>
            </a:fld>
            <a:endParaRPr lang="zh-CN" altLang="en-US"/>
          </a:p>
        </p:txBody>
      </p:sp>
    </p:spTree>
    <p:extLst>
      <p:ext uri="{BB962C8B-B14F-4D97-AF65-F5344CB8AC3E}">
        <p14:creationId xmlns:p14="http://schemas.microsoft.com/office/powerpoint/2010/main" val="2237842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我们通过随机读取</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PLC</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的输入和输出寄存器、计时器、计数器、中间寄存器、数据块等来实施</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非法地址访问攻击；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第二种攻击通过向可能导致工业过程干扰的重要寄存器中注入错误数据，我们</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实施恶意数据注入攻击</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，例如强制对寄存器地址进行写操作以覆盖寄存器的当前值；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第三种攻击</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配置篡改攻击</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的实现方法是篡改</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PLC</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的配置信息，如定时器、计数器、</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PID</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参数等。；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第四种攻击</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控制逻辑感染攻击</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和</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控制程序替换攻击</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的实现方法相似。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控制逻辑感染攻击旨在感染原始代码，例如用内存某处的可控值替换</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I \/O</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寄存器中的值，以控制执行器的状态，插入</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删除指令</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梯级，替换方程中的运算符，修改控制流行列式等；控制程序替换攻击是指植入恶意控制代码，覆盖原始程序，并尝试让</a:t>
            </a:r>
            <a:r>
              <a:rPr lang="en-US" altLang="zh-CN" sz="1800" kern="100" spc="75" dirty="0">
                <a:effectLst/>
                <a:latin typeface="Arial" panose="020B0604020202020204" pitchFamily="34" charset="0"/>
                <a:ea typeface="等线" panose="02010600030101010101" pitchFamily="2" charset="-122"/>
                <a:cs typeface="Times New Roman" panose="02020603050405020304" pitchFamily="18" charset="0"/>
              </a:rPr>
              <a:t>PLC</a:t>
            </a:r>
            <a:r>
              <a:rPr lang="zh-CN" altLang="zh-CN" sz="1800" kern="100" spc="75" dirty="0">
                <a:effectLst/>
                <a:latin typeface="Arial" panose="020B0604020202020204" pitchFamily="34" charset="0"/>
                <a:ea typeface="等线" panose="02010600030101010101" pitchFamily="2" charset="-122"/>
                <a:cs typeface="Arial" panose="020B0604020202020204" pitchFamily="34" charset="0"/>
              </a:rPr>
              <a:t>执行。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26</a:t>
            </a:fld>
            <a:endParaRPr lang="zh-CN" altLang="en-US"/>
          </a:p>
        </p:txBody>
      </p:sp>
    </p:spTree>
    <p:extLst>
      <p:ext uri="{BB962C8B-B14F-4D97-AF65-F5344CB8AC3E}">
        <p14:creationId xmlns:p14="http://schemas.microsoft.com/office/powerpoint/2010/main" val="2052602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spc="75" dirty="0">
                <a:effectLst/>
                <a:latin typeface="Arial" panose="020B0604020202020204" pitchFamily="34" charset="0"/>
                <a:ea typeface="等线" panose="02010600030101010101" pitchFamily="2" charset="-122"/>
              </a:rPr>
              <a:t>AR</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spc="75" dirty="0">
                <a:effectLst/>
                <a:latin typeface="Arial" panose="020B0604020202020204" pitchFamily="34" charset="0"/>
                <a:ea typeface="等线" panose="02010600030101010101" pitchFamily="2" charset="-122"/>
              </a:rPr>
              <a:t>LSTM</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学习并建模历史网络流量序列，以预测未来状态。</a:t>
            </a:r>
            <a:r>
              <a:rPr lang="en-US" altLang="zh-CN" sz="1800" spc="75" dirty="0">
                <a:effectLst/>
                <a:latin typeface="Arial" panose="020B0604020202020204" pitchFamily="34" charset="0"/>
                <a:ea typeface="等线" panose="02010600030101010101" pitchFamily="2" charset="-122"/>
              </a:rPr>
              <a:t>S-IDS</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为网络流量序列建立了状态转移图模型。</a:t>
            </a:r>
            <a:r>
              <a:rPr lang="en-US" altLang="zh-CN" sz="1800" spc="75" dirty="0">
                <a:effectLst/>
                <a:latin typeface="Arial" panose="020B0604020202020204" pitchFamily="34" charset="0"/>
                <a:ea typeface="等线" panose="02010600030101010101" pitchFamily="2" charset="-122"/>
              </a:rPr>
              <a:t>SRID</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的前提是了解过程变量之间的关系并建立关系图模型。</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27</a:t>
            </a:fld>
            <a:endParaRPr lang="zh-CN" altLang="en-US"/>
          </a:p>
        </p:txBody>
      </p:sp>
    </p:spTree>
    <p:extLst>
      <p:ext uri="{BB962C8B-B14F-4D97-AF65-F5344CB8AC3E}">
        <p14:creationId xmlns:p14="http://schemas.microsoft.com/office/powerpoint/2010/main" val="2479700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effectLst/>
                <a:latin typeface="Arial" panose="020B0604020202020204" pitchFamily="34" charset="0"/>
              </a:rPr>
              <a:t>为了避免路由器的电流限制，我们直接用网线连接</a:t>
            </a:r>
            <a:r>
              <a:rPr lang="en-US" altLang="zh-CN" dirty="0">
                <a:effectLst/>
                <a:latin typeface="Arial" panose="020B0604020202020204" pitchFamily="34" charset="0"/>
              </a:rPr>
              <a:t>PLC</a:t>
            </a:r>
            <a:r>
              <a:rPr lang="zh-CN" altLang="en-US" dirty="0">
                <a:effectLst/>
                <a:latin typeface="Arial" panose="020B0604020202020204" pitchFamily="34" charset="0"/>
              </a:rPr>
              <a:t>，并每秒向</a:t>
            </a:r>
            <a:r>
              <a:rPr lang="en-US" altLang="zh-CN" dirty="0">
                <a:effectLst/>
                <a:latin typeface="Arial" panose="020B0604020202020204" pitchFamily="34" charset="0"/>
              </a:rPr>
              <a:t>PLC</a:t>
            </a:r>
            <a:r>
              <a:rPr lang="zh-CN" altLang="en-US" dirty="0">
                <a:effectLst/>
                <a:latin typeface="Arial" panose="020B0604020202020204" pitchFamily="34" charset="0"/>
              </a:rPr>
              <a:t>发送</a:t>
            </a:r>
            <a:r>
              <a:rPr lang="en-US" altLang="zh-CN" dirty="0">
                <a:effectLst/>
                <a:latin typeface="Arial" panose="020B0604020202020204" pitchFamily="34" charset="0"/>
              </a:rPr>
              <a:t>10</a:t>
            </a:r>
            <a:r>
              <a:rPr lang="zh-CN" altLang="en-US" dirty="0">
                <a:effectLst/>
                <a:latin typeface="Arial" panose="020B0604020202020204" pitchFamily="34" charset="0"/>
              </a:rPr>
              <a:t>、</a:t>
            </a:r>
            <a:r>
              <a:rPr lang="en-US" altLang="zh-CN" dirty="0">
                <a:effectLst/>
                <a:latin typeface="Arial" panose="020B0604020202020204" pitchFamily="34" charset="0"/>
              </a:rPr>
              <a:t>100</a:t>
            </a:r>
            <a:r>
              <a:rPr lang="zh-CN" altLang="en-US" dirty="0">
                <a:effectLst/>
                <a:latin typeface="Arial" panose="020B0604020202020204" pitchFamily="34" charset="0"/>
              </a:rPr>
              <a:t>、</a:t>
            </a:r>
            <a:r>
              <a:rPr lang="en-US" altLang="zh-CN" dirty="0">
                <a:effectLst/>
                <a:latin typeface="Arial" panose="020B0604020202020204" pitchFamily="34" charset="0"/>
              </a:rPr>
              <a:t>1000</a:t>
            </a:r>
            <a:r>
              <a:rPr lang="zh-CN" altLang="en-US" dirty="0">
                <a:effectLst/>
                <a:latin typeface="Arial" panose="020B0604020202020204" pitchFamily="34" charset="0"/>
              </a:rPr>
              <a:t>、</a:t>
            </a:r>
            <a:r>
              <a:rPr lang="en-US" altLang="zh-CN" dirty="0">
                <a:effectLst/>
                <a:latin typeface="Arial" panose="020B0604020202020204" pitchFamily="34" charset="0"/>
              </a:rPr>
              <a:t>5000</a:t>
            </a:r>
            <a:r>
              <a:rPr lang="zh-CN" altLang="en-US" dirty="0">
                <a:effectLst/>
                <a:latin typeface="Arial" panose="020B0604020202020204" pitchFamily="34" charset="0"/>
              </a:rPr>
              <a:t>、</a:t>
            </a:r>
            <a:r>
              <a:rPr lang="en-US" altLang="zh-CN" dirty="0">
                <a:effectLst/>
                <a:latin typeface="Arial" panose="020B0604020202020204" pitchFamily="34" charset="0"/>
              </a:rPr>
              <a:t>10000</a:t>
            </a:r>
            <a:r>
              <a:rPr lang="zh-CN" altLang="en-US" dirty="0">
                <a:effectLst/>
                <a:latin typeface="Arial" panose="020B0604020202020204" pitchFamily="34" charset="0"/>
              </a:rPr>
              <a:t>、</a:t>
            </a:r>
            <a:r>
              <a:rPr lang="en-US" altLang="zh-CN" dirty="0">
                <a:effectLst/>
                <a:latin typeface="Arial" panose="020B0604020202020204" pitchFamily="34" charset="0"/>
              </a:rPr>
              <a:t>20000</a:t>
            </a:r>
            <a:r>
              <a:rPr lang="zh-CN" altLang="en-US" dirty="0">
                <a:effectLst/>
                <a:latin typeface="Arial" panose="020B0604020202020204" pitchFamily="34" charset="0"/>
              </a:rPr>
              <a:t>个请求数据包。如图</a:t>
            </a:r>
            <a:r>
              <a:rPr lang="en-US" altLang="zh-CN" dirty="0">
                <a:effectLst/>
                <a:latin typeface="Arial" panose="020B0604020202020204" pitchFamily="34" charset="0"/>
              </a:rPr>
              <a:t>12</a:t>
            </a:r>
            <a:r>
              <a:rPr lang="zh-CN" altLang="en-US" dirty="0">
                <a:effectLst/>
                <a:latin typeface="Arial" panose="020B0604020202020204" pitchFamily="34" charset="0"/>
              </a:rPr>
              <a:t>所示，在没有任何外部干扰的情况下，天然气管网平台</a:t>
            </a:r>
            <a:r>
              <a:rPr lang="en-US" altLang="zh-CN" dirty="0">
                <a:effectLst/>
                <a:latin typeface="Arial" panose="020B0604020202020204" pitchFamily="34" charset="0"/>
              </a:rPr>
              <a:t>PLC</a:t>
            </a:r>
            <a:r>
              <a:rPr lang="zh-CN" altLang="en-US" dirty="0">
                <a:effectLst/>
                <a:latin typeface="Arial" panose="020B0604020202020204" pitchFamily="34" charset="0"/>
              </a:rPr>
              <a:t>的循环周期在</a:t>
            </a:r>
            <a:r>
              <a:rPr lang="en-US" altLang="zh-CN" dirty="0">
                <a:effectLst/>
                <a:latin typeface="Arial" panose="020B0604020202020204" pitchFamily="34" charset="0"/>
              </a:rPr>
              <a:t>0-3 </a:t>
            </a:r>
            <a:r>
              <a:rPr lang="en-US" altLang="zh-CN" dirty="0" err="1">
                <a:effectLst/>
                <a:latin typeface="Arial" panose="020B0604020202020204" pitchFamily="34" charset="0"/>
              </a:rPr>
              <a:t>ms</a:t>
            </a:r>
            <a:r>
              <a:rPr lang="zh-CN" altLang="en-US" dirty="0">
                <a:effectLst/>
                <a:latin typeface="Arial" panose="020B0604020202020204" pitchFamily="34" charset="0"/>
              </a:rPr>
              <a:t>之间，大部分维持在</a:t>
            </a:r>
            <a:r>
              <a:rPr lang="en-US" altLang="zh-CN" dirty="0">
                <a:effectLst/>
                <a:latin typeface="Arial" panose="020B0604020202020204" pitchFamily="34" charset="0"/>
              </a:rPr>
              <a:t>2 </a:t>
            </a:r>
            <a:r>
              <a:rPr lang="en-US" altLang="zh-CN" dirty="0" err="1">
                <a:effectLst/>
                <a:latin typeface="Arial" panose="020B0604020202020204" pitchFamily="34" charset="0"/>
              </a:rPr>
              <a:t>ms</a:t>
            </a:r>
            <a:r>
              <a:rPr lang="zh-CN" altLang="en-US" dirty="0">
                <a:effectLst/>
                <a:latin typeface="Arial" panose="020B0604020202020204" pitchFamily="34" charset="0"/>
              </a:rPr>
              <a:t>左右。当</a:t>
            </a:r>
            <a:r>
              <a:rPr lang="en-US" altLang="zh-CN" dirty="0">
                <a:effectLst/>
                <a:latin typeface="Arial" panose="020B0604020202020204" pitchFamily="34" charset="0"/>
              </a:rPr>
              <a:t>S7-300 PLC</a:t>
            </a:r>
            <a:r>
              <a:rPr lang="zh-CN" altLang="en-US" dirty="0">
                <a:effectLst/>
                <a:latin typeface="Arial" panose="020B0604020202020204" pitchFamily="34" charset="0"/>
              </a:rPr>
              <a:t>受到不同程度的外部干扰时，我们发现其循环时间几乎没有受到影响。通过分析上述现象，我们怀疑西门子</a:t>
            </a:r>
            <a:r>
              <a:rPr lang="en-US" altLang="zh-CN" dirty="0">
                <a:effectLst/>
                <a:latin typeface="Arial" panose="020B0604020202020204" pitchFamily="34" charset="0"/>
              </a:rPr>
              <a:t>S7-300 PLC</a:t>
            </a:r>
            <a:r>
              <a:rPr lang="zh-CN" altLang="en-US" dirty="0">
                <a:effectLst/>
                <a:latin typeface="Arial" panose="020B0604020202020204" pitchFamily="34" charset="0"/>
              </a:rPr>
              <a:t>可能具有针对拒绝服务攻击的内部防御，并且对处理的网络流量有限制。我们测试了每秒</a:t>
            </a:r>
            <a:r>
              <a:rPr lang="en-US" altLang="zh-CN" dirty="0">
                <a:effectLst/>
                <a:latin typeface="Arial" panose="020B0604020202020204" pitchFamily="34" charset="0"/>
              </a:rPr>
              <a:t>5000</a:t>
            </a:r>
            <a:r>
              <a:rPr lang="zh-CN" altLang="en-US" dirty="0">
                <a:effectLst/>
                <a:latin typeface="Arial" panose="020B0604020202020204" pitchFamily="34" charset="0"/>
              </a:rPr>
              <a:t>个数据包请求的情况，通过统计数据响应信息发现没有数据包丢失。这意味着西门子</a:t>
            </a:r>
            <a:r>
              <a:rPr lang="en-US" altLang="zh-CN" dirty="0">
                <a:effectLst/>
                <a:latin typeface="Arial" panose="020B0604020202020204" pitchFamily="34" charset="0"/>
              </a:rPr>
              <a:t>S7-300 PLC</a:t>
            </a:r>
            <a:r>
              <a:rPr lang="zh-CN" altLang="en-US" dirty="0">
                <a:effectLst/>
                <a:latin typeface="Arial" panose="020B0604020202020204" pitchFamily="34" charset="0"/>
              </a:rPr>
              <a:t>具有每秒至少处理</a:t>
            </a:r>
            <a:r>
              <a:rPr lang="en-US" altLang="zh-CN" dirty="0">
                <a:effectLst/>
                <a:latin typeface="Arial" panose="020B0604020202020204" pitchFamily="34" charset="0"/>
              </a:rPr>
              <a:t>5000</a:t>
            </a:r>
            <a:r>
              <a:rPr lang="zh-CN" altLang="en-US" dirty="0">
                <a:effectLst/>
                <a:latin typeface="Arial" panose="020B0604020202020204" pitchFamily="34" charset="0"/>
              </a:rPr>
              <a:t>个数据包的能力，而不会影响其正常运行。</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28</a:t>
            </a:fld>
            <a:endParaRPr lang="zh-CN" altLang="en-US"/>
          </a:p>
        </p:txBody>
      </p:sp>
    </p:spTree>
    <p:extLst>
      <p:ext uri="{BB962C8B-B14F-4D97-AF65-F5344CB8AC3E}">
        <p14:creationId xmlns:p14="http://schemas.microsoft.com/office/powerpoint/2010/main" val="4175915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29</a:t>
            </a:fld>
            <a:endParaRPr lang="zh-CN" altLang="en-US"/>
          </a:p>
        </p:txBody>
      </p:sp>
    </p:spTree>
    <p:extLst>
      <p:ext uri="{BB962C8B-B14F-4D97-AF65-F5344CB8AC3E}">
        <p14:creationId xmlns:p14="http://schemas.microsoft.com/office/powerpoint/2010/main" val="46926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extLst>
      <p:ext uri="{BB962C8B-B14F-4D97-AF65-F5344CB8AC3E}">
        <p14:creationId xmlns:p14="http://schemas.microsoft.com/office/powerpoint/2010/main" val="3399316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30</a:t>
            </a:fld>
            <a:endParaRPr lang="zh-CN" altLang="en-US"/>
          </a:p>
        </p:txBody>
      </p:sp>
    </p:spTree>
    <p:extLst>
      <p:ext uri="{BB962C8B-B14F-4D97-AF65-F5344CB8AC3E}">
        <p14:creationId xmlns:p14="http://schemas.microsoft.com/office/powerpoint/2010/main" val="95197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extLst>
      <p:ext uri="{BB962C8B-B14F-4D97-AF65-F5344CB8AC3E}">
        <p14:creationId xmlns:p14="http://schemas.microsoft.com/office/powerpoint/2010/main" val="61188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extLst>
      <p:ext uri="{BB962C8B-B14F-4D97-AF65-F5344CB8AC3E}">
        <p14:creationId xmlns:p14="http://schemas.microsoft.com/office/powerpoint/2010/main" val="396566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extLst>
      <p:ext uri="{BB962C8B-B14F-4D97-AF65-F5344CB8AC3E}">
        <p14:creationId xmlns:p14="http://schemas.microsoft.com/office/powerpoint/2010/main" val="30098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extLst>
      <p:ext uri="{BB962C8B-B14F-4D97-AF65-F5344CB8AC3E}">
        <p14:creationId xmlns:p14="http://schemas.microsoft.com/office/powerpoint/2010/main" val="163189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8</a:t>
            </a:fld>
            <a:endParaRPr lang="zh-CN" altLang="en-US"/>
          </a:p>
        </p:txBody>
      </p:sp>
    </p:spTree>
    <p:extLst>
      <p:ext uri="{BB962C8B-B14F-4D97-AF65-F5344CB8AC3E}">
        <p14:creationId xmlns:p14="http://schemas.microsoft.com/office/powerpoint/2010/main" val="3620995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extLst>
      <p:ext uri="{BB962C8B-B14F-4D97-AF65-F5344CB8AC3E}">
        <p14:creationId xmlns:p14="http://schemas.microsoft.com/office/powerpoint/2010/main" val="923102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5767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5936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3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9675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7977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278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9668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811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53709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22947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89250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56423-C432-45E6-89A1-31D5D84238BE}" type="datetimeFigureOut">
              <a:rPr lang="zh-CN" altLang="en-US" smtClean="0"/>
              <a:t>2022/6/10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94805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41040" y="1501123"/>
            <a:ext cx="7827652" cy="1077218"/>
          </a:xfrm>
          <a:prstGeom prst="rect">
            <a:avLst/>
          </a:prstGeom>
        </p:spPr>
        <p:txBody>
          <a:bodyPr wrap="square">
            <a:spAutoFit/>
          </a:bodyPr>
          <a:lstStyle/>
          <a:p>
            <a:pPr lvl="0" algn="ctr"/>
            <a:r>
              <a:rPr lang="en-US" altLang="zh-CN" sz="3200" dirty="0">
                <a:latin typeface="Calibri Light" panose="020F0302020204030204" pitchFamily="34" charset="0"/>
              </a:rPr>
              <a:t>SHADOWPLCS: A Novel Scheme for Remote</a:t>
            </a:r>
          </a:p>
          <a:p>
            <a:pPr lvl="0" algn="ctr"/>
            <a:r>
              <a:rPr lang="en-US" altLang="zh-CN" sz="3200" dirty="0">
                <a:latin typeface="Calibri Light" panose="020F0302020204030204" pitchFamily="34" charset="0"/>
              </a:rPr>
              <a:t>Detection of Industrial Process Control Attacks</a:t>
            </a:r>
            <a:endParaRPr lang="zh-CN" altLang="en-US" sz="3200" dirty="0">
              <a:latin typeface="Calibri Light" panose="020F0302020204030204" pitchFamily="34" charset="0"/>
            </a:endParaRPr>
          </a:p>
        </p:txBody>
      </p:sp>
      <p:sp>
        <p:nvSpPr>
          <p:cNvPr id="14" name="文本框 13"/>
          <p:cNvSpPr txBox="1"/>
          <p:nvPr/>
        </p:nvSpPr>
        <p:spPr>
          <a:xfrm>
            <a:off x="1553184" y="2557789"/>
            <a:ext cx="6935094" cy="954107"/>
          </a:xfrm>
          <a:prstGeom prst="rect">
            <a:avLst/>
          </a:prstGeom>
          <a:noFill/>
        </p:spPr>
        <p:txBody>
          <a:bodyPr wrap="square" rtlCol="0">
            <a:spAutoFit/>
          </a:bodyPr>
          <a:lstStyle/>
          <a:p>
            <a:pPr algn="just"/>
            <a:r>
              <a:rPr lang="en-US" altLang="zh-CN" sz="2800" b="1" dirty="0">
                <a:solidFill>
                  <a:srgbClr val="3A3A3A"/>
                </a:solidFill>
                <a:latin typeface="Calibri Light" panose="020F0302020204030204" pitchFamily="34" charset="0"/>
              </a:rPr>
              <a:t>SHADOWPLCS:</a:t>
            </a:r>
            <a:r>
              <a:rPr lang="zh-CN" altLang="en-US" sz="2800" b="1" dirty="0">
                <a:solidFill>
                  <a:srgbClr val="3A3A3A"/>
                </a:solidFill>
                <a:latin typeface="Calibri Light" panose="020F0302020204030204" pitchFamily="34" charset="0"/>
              </a:rPr>
              <a:t>一种新的检测工业控制系统控制攻击</a:t>
            </a:r>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67336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820020" y="1461441"/>
            <a:ext cx="5678544" cy="2861424"/>
          </a:xfrm>
          <a:prstGeom prst="rect">
            <a:avLst/>
          </a:prstGeom>
          <a:noFill/>
        </p:spPr>
        <p:txBody>
          <a:bodyPr wrap="square" rtlCol="0">
            <a:spAutoFit/>
          </a:bodyPr>
          <a:lstStyle/>
          <a:p>
            <a:pPr algn="just">
              <a:lnSpc>
                <a:spcPct val="130000"/>
              </a:lnSpc>
            </a:pPr>
            <a:r>
              <a:rPr lang="zh-CN" altLang="en-US" sz="2000" dirty="0">
                <a:solidFill>
                  <a:srgbClr val="3A3A3A"/>
                </a:solidFill>
                <a:latin typeface="Calibri Light" panose="020F0302020204030204" pitchFamily="34" charset="0"/>
              </a:rPr>
              <a:t>孙利民</a:t>
            </a:r>
            <a:endParaRPr lang="en-US" altLang="zh-CN" sz="2000" dirty="0">
              <a:solidFill>
                <a:srgbClr val="3A3A3A"/>
              </a:solidFill>
              <a:latin typeface="Calibri Light" panose="020F0302020204030204" pitchFamily="34" charset="0"/>
            </a:endParaRPr>
          </a:p>
          <a:p>
            <a:pPr algn="just">
              <a:lnSpc>
                <a:spcPct val="130000"/>
              </a:lnSpc>
            </a:pPr>
            <a:r>
              <a:rPr lang="zh-CN" altLang="en-US" sz="2000" dirty="0">
                <a:solidFill>
                  <a:srgbClr val="3A3A3A"/>
                </a:solidFill>
                <a:latin typeface="Calibri Light" panose="020F0302020204030204" pitchFamily="34" charset="0"/>
              </a:rPr>
              <a:t>获得中国国防科技大学博士学位。他目前是中国科学院信息工程研究所的教授。他还是</a:t>
            </a:r>
            <a:r>
              <a:rPr lang="en-US" altLang="zh-CN" sz="2000" dirty="0">
                <a:solidFill>
                  <a:srgbClr val="3A3A3A"/>
                </a:solidFill>
                <a:latin typeface="Calibri Light" panose="020F0302020204030204" pitchFamily="34" charset="0"/>
              </a:rPr>
              <a:t>CWSN</a:t>
            </a:r>
            <a:r>
              <a:rPr lang="zh-CN" altLang="en-US" sz="2000" dirty="0">
                <a:solidFill>
                  <a:srgbClr val="3A3A3A"/>
                </a:solidFill>
                <a:latin typeface="Calibri Light" panose="020F0302020204030204" pitchFamily="34" charset="0"/>
              </a:rPr>
              <a:t>特别委员会秘书长和物联网信息安全技术北京重点实验室主任。他的主要研究兴趣包括物联网安全和工业控制系统安全。他是</a:t>
            </a:r>
            <a:r>
              <a:rPr lang="en-US" altLang="zh-CN" sz="2000" dirty="0">
                <a:solidFill>
                  <a:srgbClr val="3A3A3A"/>
                </a:solidFill>
                <a:latin typeface="Calibri Light" panose="020F0302020204030204" pitchFamily="34" charset="0"/>
              </a:rPr>
              <a:t>《</a:t>
            </a:r>
            <a:r>
              <a:rPr lang="zh-CN" altLang="en-US" sz="2000" dirty="0">
                <a:solidFill>
                  <a:srgbClr val="3A3A3A"/>
                </a:solidFill>
                <a:latin typeface="Calibri Light" panose="020F0302020204030204" pitchFamily="34" charset="0"/>
              </a:rPr>
              <a:t>计算机科学杂志</a:t>
            </a:r>
            <a:r>
              <a:rPr lang="en-US" altLang="zh-CN" sz="2000" dirty="0">
                <a:solidFill>
                  <a:srgbClr val="3A3A3A"/>
                </a:solidFill>
                <a:latin typeface="Calibri Light" panose="020F0302020204030204" pitchFamily="34" charset="0"/>
              </a:rPr>
              <a:t>》</a:t>
            </a:r>
            <a:r>
              <a:rPr lang="zh-CN" altLang="en-US" sz="2000" dirty="0">
                <a:solidFill>
                  <a:srgbClr val="3A3A3A"/>
                </a:solidFill>
                <a:latin typeface="Calibri Light" panose="020F0302020204030204" pitchFamily="34" charset="0"/>
              </a:rPr>
              <a:t>和</a:t>
            </a:r>
            <a:r>
              <a:rPr lang="en-US" altLang="zh-CN" sz="2000" dirty="0">
                <a:solidFill>
                  <a:srgbClr val="3A3A3A"/>
                </a:solidFill>
                <a:latin typeface="Calibri Light" panose="020F0302020204030204" pitchFamily="34" charset="0"/>
              </a:rPr>
              <a:t>《</a:t>
            </a:r>
            <a:r>
              <a:rPr lang="zh-CN" altLang="en-US" sz="2000" dirty="0">
                <a:solidFill>
                  <a:srgbClr val="3A3A3A"/>
                </a:solidFill>
                <a:latin typeface="Calibri Light" panose="020F0302020204030204" pitchFamily="34" charset="0"/>
              </a:rPr>
              <a:t>计算机应用杂志</a:t>
            </a:r>
            <a:r>
              <a:rPr lang="en-US" altLang="zh-CN" sz="2000" dirty="0">
                <a:solidFill>
                  <a:srgbClr val="3A3A3A"/>
                </a:solidFill>
                <a:latin typeface="Calibri Light" panose="020F0302020204030204" pitchFamily="34" charset="0"/>
              </a:rPr>
              <a:t>》</a:t>
            </a:r>
            <a:r>
              <a:rPr lang="zh-CN" altLang="en-US" sz="2000" dirty="0">
                <a:solidFill>
                  <a:srgbClr val="3A3A3A"/>
                </a:solidFill>
                <a:latin typeface="Calibri Light" panose="020F0302020204030204" pitchFamily="34" charset="0"/>
              </a:rPr>
              <a:t>的编辑。 </a:t>
            </a: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B4979923-A868-2C2D-C6EA-11A0260AE389}"/>
              </a:ext>
            </a:extLst>
          </p:cNvPr>
          <p:cNvPicPr>
            <a:picLocks noChangeAspect="1"/>
          </p:cNvPicPr>
          <p:nvPr/>
        </p:nvPicPr>
        <p:blipFill>
          <a:blip r:embed="rId3"/>
          <a:stretch>
            <a:fillRect/>
          </a:stretch>
        </p:blipFill>
        <p:spPr>
          <a:xfrm>
            <a:off x="585062" y="1271349"/>
            <a:ext cx="2689845" cy="3241608"/>
          </a:xfrm>
          <a:prstGeom prst="rect">
            <a:avLst/>
          </a:prstGeom>
        </p:spPr>
      </p:pic>
    </p:spTree>
    <p:extLst>
      <p:ext uri="{BB962C8B-B14F-4D97-AF65-F5344CB8AC3E}">
        <p14:creationId xmlns:p14="http://schemas.microsoft.com/office/powerpoint/2010/main" val="303904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93595"/>
            <a:ext cx="10040605" cy="4987776"/>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随着工业</a:t>
            </a:r>
            <a:r>
              <a:rPr lang="en-US" altLang="zh-CN" sz="1800" dirty="0">
                <a:effectLst/>
                <a:ea typeface="等线" panose="02010600030101010101" pitchFamily="2" charset="-122"/>
                <a:cs typeface="Times New Roman" panose="02020603050405020304" pitchFamily="18" charset="0"/>
              </a:rPr>
              <a:t>4.0</a:t>
            </a:r>
            <a:r>
              <a:rPr lang="zh-CN" altLang="zh-CN" sz="1800" dirty="0">
                <a:effectLst/>
                <a:ea typeface="等线" panose="02010600030101010101" pitchFamily="2" charset="-122"/>
                <a:cs typeface="Times New Roman" panose="02020603050405020304" pitchFamily="18" charset="0"/>
              </a:rPr>
              <a:t>的发展，</a:t>
            </a:r>
            <a:r>
              <a:rPr lang="en-US" altLang="zh-CN" sz="1800" dirty="0">
                <a:effectLst/>
                <a:ea typeface="等线" panose="02010600030101010101" pitchFamily="2" charset="-122"/>
                <a:cs typeface="Times New Roman" panose="02020603050405020304" pitchFamily="18" charset="0"/>
              </a:rPr>
              <a:t>ICSs</a:t>
            </a:r>
            <a:r>
              <a:rPr lang="zh-CN" altLang="zh-CN" sz="1800" dirty="0">
                <a:effectLst/>
                <a:ea typeface="等线" panose="02010600030101010101" pitchFamily="2" charset="-122"/>
                <a:cs typeface="Times New Roman" panose="02020603050405020304" pitchFamily="18" charset="0"/>
              </a:rPr>
              <a:t>在提高信息化水平的同时，将原来在串行链路上运行的通信协议转换为</a:t>
            </a:r>
            <a:r>
              <a:rPr lang="en-US" altLang="zh-CN" sz="1800" dirty="0">
                <a:effectLst/>
                <a:ea typeface="等线" panose="02010600030101010101" pitchFamily="2" charset="-122"/>
                <a:cs typeface="Times New Roman" panose="02020603050405020304" pitchFamily="18" charset="0"/>
              </a:rPr>
              <a:t>TCP /IP</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t>
            </a:r>
            <a:r>
              <a:rPr lang="zh-CN" altLang="en-US" sz="1800" dirty="0">
                <a:effectLst/>
                <a:ea typeface="等线" panose="02010600030101010101" pitchFamily="2" charset="-122"/>
                <a:cs typeface="Times New Roman" panose="02020603050405020304" pitchFamily="18" charset="0"/>
              </a:rPr>
              <a:t>这种转变为黑客进行攻击提供了便捷</a:t>
            </a:r>
            <a:r>
              <a:rPr lang="en-US" altLang="zh-CN" sz="1800" dirty="0">
                <a:effectLst/>
                <a:ea typeface="等线" panose="02010600030101010101" pitchFamily="2" charset="-122"/>
                <a:cs typeface="Times New Roman" panose="02020603050405020304" pitchFamily="18" charset="0"/>
              </a:rPr>
              <a:t>)</a:t>
            </a:r>
            <a:endParaRPr lang="en-US" altLang="zh-CN" sz="1600" dirty="0">
              <a:solidFill>
                <a:srgbClr val="3A3A3A"/>
              </a:solidFill>
              <a:latin typeface="Calibri Light" panose="020F0302020204030204" pitchFamily="34" charset="0"/>
            </a:endParaRPr>
          </a:p>
          <a:p>
            <a:pPr algn="just">
              <a:lnSpc>
                <a:spcPct val="130000"/>
              </a:lnSpc>
            </a:pPr>
            <a:endParaRPr lang="en-US" altLang="zh-CN" sz="1600" dirty="0">
              <a:solidFill>
                <a:srgbClr val="3A3A3A"/>
              </a:solidFill>
              <a:latin typeface="Calibri Light" panose="020F0302020204030204" pitchFamily="34" charset="0"/>
            </a:endParaRP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最先进的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的本质是监控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ICS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网络消息的内容和周期性，并验证是否进行了任何重大更改。为了使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ICS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行为必须是可预测的，不幸的是，仍然存在现有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无法检测或阻止的严重攻击。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通过分析五种具有代表性的工业过程控制攻击——非法地址访问攻击、恶意数据注入攻击、配置篡改攻击、控制逻辑感染攻击和控制程序替换攻击，激发了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ShadowPLC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的需求。我们的分析表明，最先进的入侵检测系统是不够的，尤其是在控制逻辑感染攻击和控制程序替换攻击方面。使用单点内容监控和预测很难检测这两种攻击，因为它们非常先进且隐蔽。</a:t>
            </a:r>
          </a:p>
          <a:p>
            <a:pPr algn="just">
              <a:lnSpc>
                <a:spcPct val="130000"/>
              </a:lnSpc>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zh-CN" altLang="en-US" sz="1600" dirty="0">
                <a:solidFill>
                  <a:srgbClr val="3A3A3A"/>
                </a:solidFill>
                <a:latin typeface="Calibri Light" panose="020F0302020204030204" pitchFamily="34" charset="0"/>
              </a:rPr>
              <a:t> </a:t>
            </a:r>
            <a:endParaRPr lang="en-US" altLang="zh-CN" sz="16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Motivation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7326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29"/>
            <a:ext cx="7305871" cy="2008537"/>
          </a:xfrm>
          <a:prstGeom prst="rect">
            <a:avLst/>
          </a:prstGeom>
          <a:noFill/>
        </p:spPr>
        <p:txBody>
          <a:bodyPr wrap="square" rtlCol="0">
            <a:spAutoFit/>
          </a:bodyPr>
          <a:lstStyle/>
          <a:p>
            <a:pPr algn="just">
              <a:lnSpc>
                <a:spcPct val="130000"/>
              </a:lnSpc>
            </a:pPr>
            <a:r>
              <a:rPr lang="en-US" altLang="zh-CN" sz="20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目标系统并非总能观察到一致的特征，从而限制了检测规则的提取。</a:t>
            </a:r>
            <a:endParaRPr lang="en-US" altLang="zh-CN" sz="1800" dirty="0">
              <a:effectLst/>
              <a:ea typeface="等线" panose="02010600030101010101" pitchFamily="2" charset="-122"/>
              <a:cs typeface="Times New Roman" panose="02020603050405020304" pitchFamily="18" charset="0"/>
            </a:endParaRPr>
          </a:p>
          <a:p>
            <a:pPr algn="just">
              <a:lnSpc>
                <a:spcPct val="130000"/>
              </a:lnSpc>
            </a:pPr>
            <a:endParaRPr lang="en-US" altLang="zh-CN"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a:p>
            <a:pPr algn="just">
              <a:lnSpc>
                <a:spcPct val="130000"/>
              </a:lnSpc>
            </a:pPr>
            <a:r>
              <a:rPr lang="en-US" altLang="zh-CN" sz="20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每个</a:t>
            </a:r>
            <a:r>
              <a:rPr lang="en-US" altLang="zh-CN" sz="1800" dirty="0">
                <a:effectLst/>
                <a:ea typeface="等线" panose="02010600030101010101" pitchFamily="2" charset="-122"/>
                <a:cs typeface="Times New Roman" panose="02020603050405020304" pitchFamily="18" charset="0"/>
              </a:rPr>
              <a:t>ICS</a:t>
            </a:r>
            <a:r>
              <a:rPr lang="zh-CN" altLang="zh-CN" sz="1800" dirty="0">
                <a:effectLst/>
                <a:ea typeface="等线" panose="02010600030101010101" pitchFamily="2" charset="-122"/>
                <a:cs typeface="Times New Roman" panose="02020603050405020304" pitchFamily="18" charset="0"/>
              </a:rPr>
              <a:t>都是唯一的，因此，领域专家必须密切参与检测规则的创建。</a:t>
            </a:r>
            <a:endParaRPr lang="en-US" altLang="zh-CN" sz="1800" dirty="0">
              <a:effectLst/>
              <a:ea typeface="等线" panose="02010600030101010101" pitchFamily="2" charset="-122"/>
              <a:cs typeface="Times New Roman" panose="02020603050405020304" pitchFamily="18" charset="0"/>
            </a:endParaRPr>
          </a:p>
          <a:p>
            <a:pPr algn="just">
              <a:lnSpc>
                <a:spcPct val="130000"/>
              </a:lnSpc>
            </a:pPr>
            <a:endParaRPr lang="en-US" altLang="zh-CN"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endParaRPr>
          </a:p>
          <a:p>
            <a:pPr algn="just">
              <a:lnSpc>
                <a:spcPct val="130000"/>
              </a:lnSpc>
            </a:pPr>
            <a:r>
              <a:rPr lang="en-US" altLang="zh-CN" sz="2000" b="1" dirty="0">
                <a:solidFill>
                  <a:srgbClr val="3A3A3A"/>
                </a:solidFill>
                <a:latin typeface="Calibri Light" panose="020F0302020204030204" pitchFamily="34" charset="0"/>
                <a:ea typeface="等线" panose="02010600030101010101" pitchFamily="2" charset="-122"/>
                <a:cs typeface="Times New Roman" panose="02020603050405020304" pitchFamily="18" charset="0"/>
              </a:rPr>
              <a:t>3.</a:t>
            </a:r>
            <a:r>
              <a:rPr lang="zh-CN" altLang="zh-CN" sz="1800" dirty="0">
                <a:effectLst/>
                <a:ea typeface="等线" panose="02010600030101010101" pitchFamily="2" charset="-122"/>
                <a:cs typeface="Times New Roman" panose="02020603050405020304" pitchFamily="18" charset="0"/>
              </a:rPr>
              <a:t>攻击者通常使用各种策略来逃避检测。</a:t>
            </a:r>
            <a:endParaRPr lang="zh-CN" altLang="en-US" sz="20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53652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29"/>
            <a:ext cx="9312471" cy="783997"/>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提出了一种检测过程控制攻击的新方案，称为</a:t>
            </a:r>
            <a:r>
              <a:rPr lang="en-US" altLang="zh-CN" sz="1800" dirty="0" err="1">
                <a:effectLst/>
                <a:ea typeface="等线" panose="02010600030101010101" pitchFamily="2" charset="-122"/>
                <a:cs typeface="Times New Roman" panose="02020603050405020304" pitchFamily="18" charset="0"/>
              </a:rPr>
              <a:t>ShadowPLC</a:t>
            </a:r>
            <a:endParaRPr lang="en-US" altLang="zh-CN" sz="1800" dirty="0">
              <a:effectLst/>
              <a:ea typeface="等线" panose="02010600030101010101" pitchFamily="2" charset="-122"/>
              <a:cs typeface="Times New Roman" panose="02020603050405020304" pitchFamily="18" charset="0"/>
            </a:endParaRPr>
          </a:p>
          <a:p>
            <a:pPr algn="just">
              <a:lnSpc>
                <a:spcPct val="130000"/>
              </a:lnSpc>
            </a:pPr>
            <a:r>
              <a:rPr lang="zh-CN" altLang="zh-CN" sz="1800" dirty="0">
                <a:effectLst/>
                <a:ea typeface="等线" panose="02010600030101010101" pitchFamily="2" charset="-122"/>
                <a:cs typeface="Times New Roman" panose="02020603050405020304" pitchFamily="18" charset="0"/>
              </a:rPr>
              <a:t>利用</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代码生成基于特征码的检测规则以及低干扰主动和被动入侵检测核心算法。</a:t>
            </a:r>
            <a:endParaRPr lang="zh-CN" altLang="en-US" sz="20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7A5D280C-0F93-045D-6671-946EE71989F5}"/>
              </a:ext>
            </a:extLst>
          </p:cNvPr>
          <p:cNvPicPr>
            <a:picLocks noChangeAspect="1"/>
          </p:cNvPicPr>
          <p:nvPr/>
        </p:nvPicPr>
        <p:blipFill>
          <a:blip r:embed="rId3"/>
          <a:stretch>
            <a:fillRect/>
          </a:stretch>
        </p:blipFill>
        <p:spPr>
          <a:xfrm>
            <a:off x="83647" y="2206164"/>
            <a:ext cx="5824182" cy="4575636"/>
          </a:xfrm>
          <a:prstGeom prst="rect">
            <a:avLst/>
          </a:prstGeom>
        </p:spPr>
      </p:pic>
      <p:sp>
        <p:nvSpPr>
          <p:cNvPr id="6" name="文本框 5">
            <a:extLst>
              <a:ext uri="{FF2B5EF4-FFF2-40B4-BE49-F238E27FC236}">
                <a16:creationId xmlns:a16="http://schemas.microsoft.com/office/drawing/2014/main" id="{BFC834B6-B340-2EBA-1AEF-6AD3611DCFEA}"/>
              </a:ext>
            </a:extLst>
          </p:cNvPr>
          <p:cNvSpPr txBox="1"/>
          <p:nvPr/>
        </p:nvSpPr>
        <p:spPr>
          <a:xfrm>
            <a:off x="6452463" y="2480708"/>
            <a:ext cx="4791271" cy="2224391"/>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以单向交通信号灯控制为例来演示如何使用</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代码生成基于签名的检测规则。单向交通灯控制程序包含两个文件。一个文件是程序源代码，它是信号灯的自动控制程序。另一个文件是</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变量表，它记录变量名称、实际</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地址和数据类型。</a:t>
            </a:r>
            <a:endParaRPr lang="zh-CN" altLang="en-US" sz="2000" b="1"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69274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191863"/>
            <a:ext cx="4376406" cy="424090"/>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主动和被动相结合的入侵检测</a:t>
            </a:r>
            <a:endParaRPr lang="en-US" altLang="zh-CN" sz="1800" dirty="0">
              <a:effectLst/>
              <a:ea typeface="等线" panose="02010600030101010101" pitchFamily="2" charset="-122"/>
              <a:cs typeface="Times New Roman" panose="02020603050405020304" pitchFamily="18"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00530" y="1714125"/>
            <a:ext cx="4791271" cy="4384983"/>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该</a:t>
            </a:r>
            <a:r>
              <a:rPr lang="en-US" altLang="zh-CN" sz="1800" dirty="0">
                <a:effectLst/>
                <a:ea typeface="等线" panose="02010600030101010101" pitchFamily="2" charset="-122"/>
                <a:cs typeface="Times New Roman" panose="02020603050405020304" pitchFamily="18" charset="0"/>
              </a:rPr>
              <a:t>IDS</a:t>
            </a:r>
            <a:r>
              <a:rPr lang="zh-CN" altLang="zh-CN" sz="1800" dirty="0">
                <a:effectLst/>
                <a:ea typeface="等线" panose="02010600030101010101" pitchFamily="2" charset="-122"/>
                <a:cs typeface="Times New Roman" panose="02020603050405020304" pitchFamily="18" charset="0"/>
              </a:rPr>
              <a:t>包括两部分：被动检测引擎和主动检测引擎。被动检测引擎通过被动监控网络流量来检测异常行为，例如非法地址操作和非法值冲突。主动检测引擎主动与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通信，以低中断和轮询方式映射</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存储空间，并实时监控工业控制过程中的异常情况。攻击者很难避免主动和被动相结合的入侵检测方案，也很难隐藏自己。因为它们需要不断模拟正常的工业现场状态并符合控制逻辑，甚至需要篡改设备的固件或网络通信模块，而不是通过简单的</a:t>
            </a:r>
            <a:r>
              <a:rPr lang="en-US" altLang="zh-CN" sz="1800" dirty="0">
                <a:effectLst/>
                <a:ea typeface="等线" panose="02010600030101010101" pitchFamily="2" charset="-122"/>
                <a:cs typeface="Times New Roman" panose="02020603050405020304" pitchFamily="18" charset="0"/>
              </a:rPr>
              <a:t>ARP</a:t>
            </a:r>
            <a:r>
              <a:rPr lang="zh-CN" altLang="zh-CN" sz="1800" dirty="0">
                <a:effectLst/>
                <a:ea typeface="等线" panose="02010600030101010101" pitchFamily="2" charset="-122"/>
                <a:cs typeface="Times New Roman" panose="02020603050405020304" pitchFamily="18" charset="0"/>
              </a:rPr>
              <a:t>欺骗和重放数据包等传统手段欺骗</a:t>
            </a:r>
            <a:r>
              <a:rPr lang="en-US" altLang="zh-CN" sz="1800" dirty="0">
                <a:effectLst/>
                <a:ea typeface="等线" panose="02010600030101010101" pitchFamily="2" charset="-122"/>
                <a:cs typeface="Times New Roman" panose="02020603050405020304" pitchFamily="18" charset="0"/>
              </a:rPr>
              <a:t>IDS</a:t>
            </a:r>
            <a:r>
              <a:rPr lang="zh-CN" altLang="zh-CN" sz="1800" dirty="0">
                <a:effectLst/>
                <a:ea typeface="等线" panose="02010600030101010101" pitchFamily="2" charset="-122"/>
                <a:cs typeface="Times New Roman" panose="02020603050405020304" pitchFamily="18" charset="0"/>
              </a:rPr>
              <a:t>和控制中心。</a:t>
            </a:r>
            <a:endParaRPr lang="zh-CN" altLang="en-US" sz="20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B470A15F-ECD9-A220-71CD-7A420076AB75}"/>
              </a:ext>
            </a:extLst>
          </p:cNvPr>
          <p:cNvPicPr>
            <a:picLocks noChangeAspect="1"/>
          </p:cNvPicPr>
          <p:nvPr/>
        </p:nvPicPr>
        <p:blipFill>
          <a:blip r:embed="rId3"/>
          <a:stretch>
            <a:fillRect/>
          </a:stretch>
        </p:blipFill>
        <p:spPr>
          <a:xfrm>
            <a:off x="406750" y="1706434"/>
            <a:ext cx="4834547" cy="5151566"/>
          </a:xfrm>
          <a:prstGeom prst="rect">
            <a:avLst/>
          </a:prstGeom>
        </p:spPr>
      </p:pic>
    </p:spTree>
    <p:extLst>
      <p:ext uri="{BB962C8B-B14F-4D97-AF65-F5344CB8AC3E}">
        <p14:creationId xmlns:p14="http://schemas.microsoft.com/office/powerpoint/2010/main" val="335464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191863"/>
            <a:ext cx="4376406" cy="424090"/>
          </a:xfrm>
          <a:prstGeom prst="rect">
            <a:avLst/>
          </a:prstGeom>
          <a:noFill/>
        </p:spPr>
        <p:txBody>
          <a:bodyPr wrap="square" rtlCol="0">
            <a:spAutoFit/>
          </a:bodyPr>
          <a:lstStyle/>
          <a:p>
            <a:pPr algn="just">
              <a:lnSpc>
                <a:spcPct val="130000"/>
              </a:lnSpc>
            </a:pPr>
            <a:r>
              <a:rPr lang="en-US" altLang="zh-CN" sz="1800" dirty="0">
                <a:effectLst/>
                <a:ea typeface="等线" panose="02010600030101010101" pitchFamily="2" charset="-122"/>
                <a:cs typeface="Times New Roman" panose="02020603050405020304" pitchFamily="18" charset="0"/>
              </a:rPr>
              <a:t>Passive Detection</a:t>
            </a: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5062" y="1849869"/>
            <a:ext cx="4791271" cy="2980816"/>
          </a:xfrm>
          <a:prstGeom prst="rect">
            <a:avLst/>
          </a:prstGeom>
          <a:noFill/>
        </p:spPr>
        <p:txBody>
          <a:bodyPr wrap="square" rtlCol="0">
            <a:spAutoFit/>
          </a:bodyPr>
          <a:lstStyle/>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被动检测引擎首先镜像流经工业交换机的网络流量，通过深入解析工业控制协议，提取五元组信息（源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、源端口、目的端口、传输层协议）、操作地址、操作指令和具体值。然后检查上述信息是否符合有效地址白名单和有效值范围白名单，并检测非法链接、非法地址操作和非法值等异常行为。</a:t>
            </a:r>
          </a:p>
          <a:p>
            <a:pPr algn="just">
              <a:lnSpc>
                <a:spcPct val="130000"/>
              </a:lnSpc>
            </a:pPr>
            <a:endParaRPr lang="zh-CN" altLang="en-US" sz="2000" b="1"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F7A4D45C-6308-5FF1-92C5-E90A0F444740}"/>
              </a:ext>
            </a:extLst>
          </p:cNvPr>
          <p:cNvPicPr>
            <a:picLocks noChangeAspect="1"/>
          </p:cNvPicPr>
          <p:nvPr/>
        </p:nvPicPr>
        <p:blipFill>
          <a:blip r:embed="rId3"/>
          <a:stretch>
            <a:fillRect/>
          </a:stretch>
        </p:blipFill>
        <p:spPr>
          <a:xfrm>
            <a:off x="5538752" y="1615953"/>
            <a:ext cx="6520927" cy="3684180"/>
          </a:xfrm>
          <a:prstGeom prst="rect">
            <a:avLst/>
          </a:prstGeom>
        </p:spPr>
      </p:pic>
    </p:spTree>
    <p:extLst>
      <p:ext uri="{BB962C8B-B14F-4D97-AF65-F5344CB8AC3E}">
        <p14:creationId xmlns:p14="http://schemas.microsoft.com/office/powerpoint/2010/main" val="147350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191863"/>
            <a:ext cx="4376406" cy="424090"/>
          </a:xfrm>
          <a:prstGeom prst="rect">
            <a:avLst/>
          </a:prstGeom>
          <a:noFill/>
        </p:spPr>
        <p:txBody>
          <a:bodyPr wrap="square" rtlCol="0">
            <a:spAutoFit/>
          </a:bodyPr>
          <a:lstStyle/>
          <a:p>
            <a:pPr algn="just">
              <a:lnSpc>
                <a:spcPct val="130000"/>
              </a:lnSpc>
            </a:pPr>
            <a:r>
              <a:rPr lang="en-US" altLang="zh-CN" sz="1800" dirty="0">
                <a:effectLst/>
                <a:ea typeface="等线" panose="02010600030101010101" pitchFamily="2" charset="-122"/>
                <a:cs typeface="Times New Roman" panose="02020603050405020304" pitchFamily="18" charset="0"/>
              </a:rPr>
              <a:t>Passive Detection</a:t>
            </a: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5062" y="1849869"/>
            <a:ext cx="4791271" cy="2980816"/>
          </a:xfrm>
          <a:prstGeom prst="rect">
            <a:avLst/>
          </a:prstGeom>
          <a:noFill/>
        </p:spPr>
        <p:txBody>
          <a:bodyPr wrap="square" rtlCol="0">
            <a:spAutoFit/>
          </a:bodyPr>
          <a:lstStyle/>
          <a:p>
            <a:pPr algn="just">
              <a:lnSpc>
                <a:spcPct val="13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被动检测引擎首先镜像流经工业交换机的网络流量，通过深入解析工业控制协议，提取五元组信息（源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、源端口、目的端口、传输层协议）、操作地址、操作指令和具体值。然后检查上述信息是否符合有效地址白名单和有效值范围白名单，并检测非法链接、非法地址操作和非法值等异常行为。</a:t>
            </a:r>
          </a:p>
          <a:p>
            <a:pPr algn="just">
              <a:lnSpc>
                <a:spcPct val="130000"/>
              </a:lnSpc>
            </a:pPr>
            <a:endParaRPr lang="zh-CN" altLang="en-US" sz="2000" b="1"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E86068A1-75A7-67B6-DAAD-62F0094C13E6}"/>
              </a:ext>
            </a:extLst>
          </p:cNvPr>
          <p:cNvPicPr>
            <a:picLocks noChangeAspect="1"/>
          </p:cNvPicPr>
          <p:nvPr/>
        </p:nvPicPr>
        <p:blipFill>
          <a:blip r:embed="rId3"/>
          <a:stretch>
            <a:fillRect/>
          </a:stretch>
        </p:blipFill>
        <p:spPr>
          <a:xfrm>
            <a:off x="5573495" y="1191862"/>
            <a:ext cx="6295355" cy="5081937"/>
          </a:xfrm>
          <a:prstGeom prst="rect">
            <a:avLst/>
          </a:prstGeom>
        </p:spPr>
      </p:pic>
    </p:spTree>
    <p:extLst>
      <p:ext uri="{BB962C8B-B14F-4D97-AF65-F5344CB8AC3E}">
        <p14:creationId xmlns:p14="http://schemas.microsoft.com/office/powerpoint/2010/main" val="49123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076102"/>
            <a:ext cx="4376406" cy="424090"/>
          </a:xfrm>
          <a:prstGeom prst="rect">
            <a:avLst/>
          </a:prstGeom>
          <a:noFill/>
        </p:spPr>
        <p:txBody>
          <a:bodyPr wrap="square" rtlCol="0">
            <a:spAutoFit/>
          </a:bodyPr>
          <a:lstStyle/>
          <a:p>
            <a:pPr algn="just">
              <a:lnSpc>
                <a:spcPct val="130000"/>
              </a:lnSpc>
            </a:pPr>
            <a:r>
              <a:rPr lang="en-US" altLang="zh-CN" sz="1800" dirty="0">
                <a:effectLst/>
                <a:ea typeface="等线" panose="02010600030101010101" pitchFamily="2" charset="-122"/>
                <a:cs typeface="Times New Roman" panose="02020603050405020304" pitchFamily="18" charset="0"/>
              </a:rPr>
              <a:t>Active Detection</a:t>
            </a: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5062" y="1618347"/>
            <a:ext cx="4791271" cy="5105180"/>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主动检测引擎主要检测控制逻辑异常，防止重要内存地址被注入恶意数据、密钥配置篡改以及控制程序被篡改或替换。控制逻辑规则通常由多个寄存器变量组成。这些变量可以一次检测</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的当前程序运行状态。由于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与控制中心之间的通信网络是静态的，因此工业现场状态监测采用请求</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响应方法，无法满足同时监测相关多寄存器变量的要求。我们主动与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建立连接，根据通信协议格式构建网络数据包，一次读取多个相关寄存器变量，并在不影响</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正常运行的情况下映射</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的存储空间。具体而言，主动检测模块首先主动连接</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并映射相应的内存空间，然后验证它们是否满足有效值范围白名单和控制逻辑白名单。</a:t>
            </a:r>
            <a:endParaRPr lang="zh-CN" altLang="en-US" sz="20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A8D92C46-6FCA-CA0E-B1DC-C8E4A8EDCECB}"/>
              </a:ext>
            </a:extLst>
          </p:cNvPr>
          <p:cNvPicPr>
            <a:picLocks noChangeAspect="1"/>
          </p:cNvPicPr>
          <p:nvPr/>
        </p:nvPicPr>
        <p:blipFill>
          <a:blip r:embed="rId3"/>
          <a:stretch>
            <a:fillRect/>
          </a:stretch>
        </p:blipFill>
        <p:spPr>
          <a:xfrm>
            <a:off x="5476984" y="1288147"/>
            <a:ext cx="6557535" cy="4867120"/>
          </a:xfrm>
          <a:prstGeom prst="rect">
            <a:avLst/>
          </a:prstGeom>
        </p:spPr>
      </p:pic>
    </p:spTree>
    <p:extLst>
      <p:ext uri="{BB962C8B-B14F-4D97-AF65-F5344CB8AC3E}">
        <p14:creationId xmlns:p14="http://schemas.microsoft.com/office/powerpoint/2010/main" val="311686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076102"/>
            <a:ext cx="4376406" cy="424090"/>
          </a:xfrm>
          <a:prstGeom prst="rect">
            <a:avLst/>
          </a:prstGeom>
          <a:noFill/>
        </p:spPr>
        <p:txBody>
          <a:bodyPr wrap="square" rtlCol="0">
            <a:spAutoFit/>
          </a:bodyPr>
          <a:lstStyle/>
          <a:p>
            <a:pPr algn="just">
              <a:lnSpc>
                <a:spcPct val="130000"/>
              </a:lnSpc>
            </a:pPr>
            <a:r>
              <a:rPr lang="en-US" altLang="zh-CN" sz="1800" dirty="0">
                <a:effectLst/>
                <a:ea typeface="等线" panose="02010600030101010101" pitchFamily="2" charset="-122"/>
                <a:cs typeface="Times New Roman" panose="02020603050405020304" pitchFamily="18" charset="0"/>
              </a:rPr>
              <a:t>Active Detection</a:t>
            </a: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lvl="1" algn="ctr"/>
            <a:r>
              <a:rPr lang="en-US" altLang="zh-CN" sz="2800" dirty="0">
                <a:solidFill>
                  <a:srgbClr val="3A3A3A"/>
                </a:solidFill>
                <a:latin typeface="Calibri Light" panose="020F0302020204030204" pitchFamily="34" charset="0"/>
              </a:rPr>
              <a:t>Approach</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BFC834B6-B340-2EBA-1AEF-6AD3611DCFEA}"/>
              </a:ext>
            </a:extLst>
          </p:cNvPr>
          <p:cNvSpPr txBox="1"/>
          <p:nvPr/>
        </p:nvSpPr>
        <p:spPr>
          <a:xfrm>
            <a:off x="585062" y="1618347"/>
            <a:ext cx="4791271" cy="5105180"/>
          </a:xfrm>
          <a:prstGeom prst="rect">
            <a:avLst/>
          </a:prstGeom>
          <a:noFill/>
        </p:spPr>
        <p:txBody>
          <a:bodyPr wrap="square" rtlCol="0">
            <a:spAutoFit/>
          </a:bodyPr>
          <a:lstStyle/>
          <a:p>
            <a:pPr algn="just">
              <a:lnSpc>
                <a:spcPct val="130000"/>
              </a:lnSpc>
            </a:pPr>
            <a:r>
              <a:rPr lang="zh-CN" altLang="zh-CN" sz="1800" dirty="0">
                <a:effectLst/>
                <a:ea typeface="等线" panose="02010600030101010101" pitchFamily="2" charset="-122"/>
                <a:cs typeface="Times New Roman" panose="02020603050405020304" pitchFamily="18" charset="0"/>
              </a:rPr>
              <a:t>主动检测引擎主要检测控制逻辑异常，防止重要内存地址被注入恶意数据、密钥配置篡改以及控制程序被篡改或替换。控制逻辑规则通常由多个寄存器变量组成。这些变量可以一次检测</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的当前程序运行状态。由于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与控制中心之间的通信网络是静态的，因此工业现场状态监测采用请求</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响应方法，无法满足同时监测相关多寄存器变量的要求。我们主动与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建立连接，根据通信协议格式构建网络数据包，一次读取多个相关寄存器变量，并在不影响</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正常运行的情况下映射</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的存储空间。具体而言，主动检测模块首先主动连接</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并映射相应的内存空间，然后验证它们是否满足有效值范围白名单和控制逻辑白名单。</a:t>
            </a:r>
            <a:endParaRPr lang="zh-CN" altLang="en-US" sz="2000" b="1"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1CEBCFB4-47B6-83A6-F056-629A3A94FACC}"/>
              </a:ext>
            </a:extLst>
          </p:cNvPr>
          <p:cNvPicPr>
            <a:picLocks noChangeAspect="1"/>
          </p:cNvPicPr>
          <p:nvPr/>
        </p:nvPicPr>
        <p:blipFill>
          <a:blip r:embed="rId3"/>
          <a:stretch>
            <a:fillRect/>
          </a:stretch>
        </p:blipFill>
        <p:spPr>
          <a:xfrm>
            <a:off x="6096000" y="134473"/>
            <a:ext cx="4923809" cy="6742857"/>
          </a:xfrm>
          <a:prstGeom prst="rect">
            <a:avLst/>
          </a:prstGeom>
        </p:spPr>
      </p:pic>
    </p:spTree>
    <p:extLst>
      <p:ext uri="{BB962C8B-B14F-4D97-AF65-F5344CB8AC3E}">
        <p14:creationId xmlns:p14="http://schemas.microsoft.com/office/powerpoint/2010/main" val="18436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FDCBE415-0B38-3B53-3165-A1DB4C868D3E}"/>
              </a:ext>
            </a:extLst>
          </p:cNvPr>
          <p:cNvPicPr>
            <a:picLocks noChangeAspect="1"/>
          </p:cNvPicPr>
          <p:nvPr/>
        </p:nvPicPr>
        <p:blipFill>
          <a:blip r:embed="rId3"/>
          <a:stretch>
            <a:fillRect/>
          </a:stretch>
        </p:blipFill>
        <p:spPr>
          <a:xfrm>
            <a:off x="453584" y="988795"/>
            <a:ext cx="8563416" cy="5850842"/>
          </a:xfrm>
          <a:prstGeom prst="rect">
            <a:avLst/>
          </a:prstGeom>
        </p:spPr>
      </p:pic>
    </p:spTree>
    <p:extLst>
      <p:ext uri="{BB962C8B-B14F-4D97-AF65-F5344CB8AC3E}">
        <p14:creationId xmlns:p14="http://schemas.microsoft.com/office/powerpoint/2010/main" val="234477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082533BE-C294-6B5C-A464-8DA987E9B79D}"/>
              </a:ext>
            </a:extLst>
          </p:cNvPr>
          <p:cNvPicPr>
            <a:picLocks noChangeAspect="1"/>
          </p:cNvPicPr>
          <p:nvPr/>
        </p:nvPicPr>
        <p:blipFill>
          <a:blip r:embed="rId3"/>
          <a:stretch>
            <a:fillRect/>
          </a:stretch>
        </p:blipFill>
        <p:spPr>
          <a:xfrm>
            <a:off x="585062" y="1064253"/>
            <a:ext cx="2505929" cy="2925999"/>
          </a:xfrm>
          <a:prstGeom prst="rect">
            <a:avLst/>
          </a:prstGeom>
        </p:spPr>
      </p:pic>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2387064"/>
          </a:xfrm>
          <a:prstGeom prst="rect">
            <a:avLst/>
          </a:prstGeom>
          <a:noFill/>
        </p:spPr>
        <p:txBody>
          <a:bodyPr wrap="square" rtlCol="0">
            <a:spAutoFit/>
          </a:bodyPr>
          <a:lstStyle/>
          <a:p>
            <a:pPr algn="just">
              <a:lnSpc>
                <a:spcPct val="130000"/>
              </a:lnSpc>
            </a:pPr>
            <a:r>
              <a:rPr lang="en-US" altLang="zh-CN" sz="2000" dirty="0" err="1">
                <a:solidFill>
                  <a:srgbClr val="3A3A3A"/>
                </a:solidFill>
                <a:latin typeface="Calibri Light" panose="020F0302020204030204" pitchFamily="34" charset="0"/>
              </a:rPr>
              <a:t>Junjiao</a:t>
            </a:r>
            <a:r>
              <a:rPr lang="en-US" altLang="zh-CN" sz="2000" dirty="0">
                <a:solidFill>
                  <a:srgbClr val="3A3A3A"/>
                </a:solidFill>
                <a:latin typeface="Calibri Light" panose="020F0302020204030204" pitchFamily="34" charset="0"/>
              </a:rPr>
              <a:t> Liu</a:t>
            </a:r>
          </a:p>
          <a:p>
            <a:pPr algn="just">
              <a:lnSpc>
                <a:spcPct val="130000"/>
              </a:lnSpc>
            </a:pPr>
            <a:r>
              <a:rPr lang="en-US" altLang="zh-CN" sz="2000" dirty="0">
                <a:solidFill>
                  <a:srgbClr val="3A3A3A"/>
                </a:solidFill>
                <a:latin typeface="Calibri Light" panose="020F0302020204030204" pitchFamily="34" charset="0"/>
              </a:rPr>
              <a:t>(IEEE</a:t>
            </a:r>
            <a:r>
              <a:rPr lang="zh-CN" altLang="en-US" sz="2000" dirty="0">
                <a:solidFill>
                  <a:srgbClr val="3A3A3A"/>
                </a:solidFill>
                <a:latin typeface="Calibri Light" panose="020F0302020204030204" pitchFamily="34" charset="0"/>
              </a:rPr>
              <a:t>学生会员北京交通大学工学学士，中国</a:t>
            </a:r>
            <a:r>
              <a:rPr lang="en-US" altLang="zh-CN" sz="2000" dirty="0">
                <a:solidFill>
                  <a:srgbClr val="3A3A3A"/>
                </a:solidFill>
                <a:latin typeface="Calibri Light" panose="020F0302020204030204" pitchFamily="34" charset="0"/>
              </a:rPr>
              <a:t>,2016</a:t>
            </a:r>
            <a:r>
              <a:rPr lang="zh-CN" altLang="en-US" sz="2000" dirty="0">
                <a:solidFill>
                  <a:srgbClr val="3A3A3A"/>
                </a:solidFill>
                <a:latin typeface="Calibri Light" panose="020F0302020204030204" pitchFamily="34" charset="0"/>
              </a:rPr>
              <a:t>年。他目前正在朝着获得信息研究所的博士学位中国科学院中国工程院中国他的研究领域包括安全物联网和工业控制系统。</a:t>
            </a:r>
            <a:endParaRPr lang="en-US" altLang="zh-CN" sz="20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93648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E988C988-422C-B007-B349-5E4378A7FB98}"/>
              </a:ext>
            </a:extLst>
          </p:cNvPr>
          <p:cNvSpPr txBox="1"/>
          <p:nvPr/>
        </p:nvSpPr>
        <p:spPr>
          <a:xfrm>
            <a:off x="677333" y="1203868"/>
            <a:ext cx="6096000"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第一阶段：基于</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代码的攻击检测规则生成</a:t>
            </a:r>
            <a:endParaRPr lang="zh-CN" altLang="en-US" dirty="0"/>
          </a:p>
        </p:txBody>
      </p:sp>
      <p:sp>
        <p:nvSpPr>
          <p:cNvPr id="8" name="文本框 7">
            <a:extLst>
              <a:ext uri="{FF2B5EF4-FFF2-40B4-BE49-F238E27FC236}">
                <a16:creationId xmlns:a16="http://schemas.microsoft.com/office/drawing/2014/main" id="{68DDA09A-0232-5608-BC03-58A5DC7E0C89}"/>
              </a:ext>
            </a:extLst>
          </p:cNvPr>
          <p:cNvSpPr txBox="1"/>
          <p:nvPr/>
        </p:nvSpPr>
        <p:spPr>
          <a:xfrm>
            <a:off x="677333" y="1649568"/>
            <a:ext cx="6096000" cy="646331"/>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程序预处理。在进程控制攻击检测之前，首先需要提取检测规则。</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代码的获取是初步准备。</a:t>
            </a:r>
            <a:endParaRPr lang="zh-CN" altLang="en-US" dirty="0"/>
          </a:p>
        </p:txBody>
      </p:sp>
      <p:pic>
        <p:nvPicPr>
          <p:cNvPr id="9" name="图片 8">
            <a:extLst>
              <a:ext uri="{FF2B5EF4-FFF2-40B4-BE49-F238E27FC236}">
                <a16:creationId xmlns:a16="http://schemas.microsoft.com/office/drawing/2014/main" id="{AC93E862-8500-9F09-3CCF-B316A46CBC79}"/>
              </a:ext>
            </a:extLst>
          </p:cNvPr>
          <p:cNvPicPr>
            <a:picLocks noChangeAspect="1"/>
          </p:cNvPicPr>
          <p:nvPr/>
        </p:nvPicPr>
        <p:blipFill>
          <a:blip r:embed="rId3"/>
          <a:stretch>
            <a:fillRect/>
          </a:stretch>
        </p:blipFill>
        <p:spPr>
          <a:xfrm>
            <a:off x="339867" y="2899799"/>
            <a:ext cx="11512265" cy="3324606"/>
          </a:xfrm>
          <a:prstGeom prst="rect">
            <a:avLst/>
          </a:prstGeom>
        </p:spPr>
      </p:pic>
    </p:spTree>
    <p:extLst>
      <p:ext uri="{BB962C8B-B14F-4D97-AF65-F5344CB8AC3E}">
        <p14:creationId xmlns:p14="http://schemas.microsoft.com/office/powerpoint/2010/main" val="310742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E988C988-422C-B007-B349-5E4378A7FB98}"/>
              </a:ext>
            </a:extLst>
          </p:cNvPr>
          <p:cNvSpPr txBox="1"/>
          <p:nvPr/>
        </p:nvSpPr>
        <p:spPr>
          <a:xfrm>
            <a:off x="677333" y="1203868"/>
            <a:ext cx="6096000"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代码反编译的研究工作</a:t>
            </a:r>
            <a:endParaRPr lang="zh-CN" altLang="en-US" dirty="0"/>
          </a:p>
        </p:txBody>
      </p:sp>
      <p:sp>
        <p:nvSpPr>
          <p:cNvPr id="8" name="文本框 7">
            <a:extLst>
              <a:ext uri="{FF2B5EF4-FFF2-40B4-BE49-F238E27FC236}">
                <a16:creationId xmlns:a16="http://schemas.microsoft.com/office/drawing/2014/main" id="{68DDA09A-0232-5608-BC03-58A5DC7E0C89}"/>
              </a:ext>
            </a:extLst>
          </p:cNvPr>
          <p:cNvSpPr txBox="1"/>
          <p:nvPr/>
        </p:nvSpPr>
        <p:spPr>
          <a:xfrm>
            <a:off x="677333" y="1649568"/>
            <a:ext cx="2904067" cy="1754326"/>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将西门子</a:t>
            </a:r>
            <a:r>
              <a:rPr lang="en-US" altLang="zh-CN" sz="1800" dirty="0">
                <a:effectLst/>
                <a:ea typeface="等线" panose="02010600030101010101" pitchFamily="2" charset="-122"/>
                <a:cs typeface="Times New Roman" panose="02020603050405020304" pitchFamily="18" charset="0"/>
              </a:rPr>
              <a:t>S7-300 \/400 MC7</a:t>
            </a:r>
            <a:r>
              <a:rPr lang="zh-CN" altLang="zh-CN" sz="1800" dirty="0">
                <a:effectLst/>
                <a:ea typeface="等线" panose="02010600030101010101" pitchFamily="2" charset="-122"/>
                <a:cs typeface="Times New Roman" panose="02020603050405020304" pitchFamily="18" charset="0"/>
              </a:rPr>
              <a:t>代码重新组织到</a:t>
            </a:r>
            <a:r>
              <a:rPr lang="en-US" altLang="zh-CN" sz="1800" dirty="0">
                <a:effectLst/>
                <a:ea typeface="等线" panose="02010600030101010101" pitchFamily="2" charset="-122"/>
                <a:cs typeface="Times New Roman" panose="02020603050405020304" pitchFamily="18" charset="0"/>
              </a:rPr>
              <a:t>STL</a:t>
            </a:r>
            <a:r>
              <a:rPr lang="zh-CN" altLang="zh-CN" sz="1800" dirty="0">
                <a:effectLst/>
                <a:ea typeface="等线" panose="02010600030101010101" pitchFamily="2" charset="-122"/>
                <a:cs typeface="Times New Roman" panose="02020603050405020304" pitchFamily="18" charset="0"/>
              </a:rPr>
              <a:t>程序的映射数据库中，并开发了一个反编译模块，可以将</a:t>
            </a:r>
            <a:r>
              <a:rPr lang="en-US" altLang="zh-CN" sz="1800" dirty="0">
                <a:effectLst/>
                <a:ea typeface="等线" panose="02010600030101010101" pitchFamily="2" charset="-122"/>
                <a:cs typeface="Times New Roman" panose="02020603050405020304" pitchFamily="18" charset="0"/>
              </a:rPr>
              <a:t>MC7</a:t>
            </a:r>
            <a:r>
              <a:rPr lang="zh-CN" altLang="zh-CN" sz="1800" dirty="0">
                <a:effectLst/>
                <a:ea typeface="等线" panose="02010600030101010101" pitchFamily="2" charset="-122"/>
                <a:cs typeface="Times New Roman" panose="02020603050405020304" pitchFamily="18" charset="0"/>
              </a:rPr>
              <a:t>代码精确反编译为</a:t>
            </a:r>
            <a:r>
              <a:rPr lang="en-US" altLang="zh-CN" sz="1800" dirty="0">
                <a:effectLst/>
                <a:ea typeface="等线" panose="02010600030101010101" pitchFamily="2" charset="-122"/>
                <a:cs typeface="Times New Roman" panose="02020603050405020304" pitchFamily="18" charset="0"/>
              </a:rPr>
              <a:t>STL</a:t>
            </a:r>
            <a:r>
              <a:rPr lang="zh-CN" altLang="zh-CN" sz="1800" dirty="0">
                <a:effectLst/>
                <a:ea typeface="等线" panose="02010600030101010101" pitchFamily="2" charset="-122"/>
                <a:cs typeface="Times New Roman" panose="02020603050405020304" pitchFamily="18" charset="0"/>
              </a:rPr>
              <a:t>程序。</a:t>
            </a:r>
            <a:endParaRPr lang="zh-CN" altLang="en-US" dirty="0"/>
          </a:p>
        </p:txBody>
      </p:sp>
      <p:pic>
        <p:nvPicPr>
          <p:cNvPr id="2" name="图片 1">
            <a:extLst>
              <a:ext uri="{FF2B5EF4-FFF2-40B4-BE49-F238E27FC236}">
                <a16:creationId xmlns:a16="http://schemas.microsoft.com/office/drawing/2014/main" id="{85A8A435-C65E-7DFF-D7F8-D7C407DC4EFE}"/>
              </a:ext>
            </a:extLst>
          </p:cNvPr>
          <p:cNvPicPr>
            <a:picLocks noChangeAspect="1"/>
          </p:cNvPicPr>
          <p:nvPr/>
        </p:nvPicPr>
        <p:blipFill>
          <a:blip r:embed="rId3"/>
          <a:stretch>
            <a:fillRect/>
          </a:stretch>
        </p:blipFill>
        <p:spPr>
          <a:xfrm>
            <a:off x="3907938" y="610501"/>
            <a:ext cx="7606729" cy="5812772"/>
          </a:xfrm>
          <a:prstGeom prst="rect">
            <a:avLst/>
          </a:prstGeom>
        </p:spPr>
      </p:pic>
    </p:spTree>
    <p:extLst>
      <p:ext uri="{BB962C8B-B14F-4D97-AF65-F5344CB8AC3E}">
        <p14:creationId xmlns:p14="http://schemas.microsoft.com/office/powerpoint/2010/main" val="402725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E988C988-422C-B007-B349-5E4378A7FB98}"/>
              </a:ext>
            </a:extLst>
          </p:cNvPr>
          <p:cNvSpPr txBox="1"/>
          <p:nvPr/>
        </p:nvSpPr>
        <p:spPr>
          <a:xfrm>
            <a:off x="677333" y="1203868"/>
            <a:ext cx="6096000"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第</a:t>
            </a:r>
            <a:r>
              <a:rPr lang="zh-CN" altLang="en-US" sz="1800" dirty="0">
                <a:effectLst/>
                <a:ea typeface="等线" panose="02010600030101010101" pitchFamily="2" charset="-122"/>
                <a:cs typeface="Times New Roman" panose="02020603050405020304" pitchFamily="18" charset="0"/>
              </a:rPr>
              <a:t>二</a:t>
            </a:r>
            <a:r>
              <a:rPr lang="zh-CN" altLang="zh-CN" sz="1800" dirty="0">
                <a:effectLst/>
                <a:ea typeface="等线" panose="02010600030101010101" pitchFamily="2" charset="-122"/>
                <a:cs typeface="Times New Roman" panose="02020603050405020304" pitchFamily="18" charset="0"/>
              </a:rPr>
              <a:t>阶段：主动和被动联合攻击检测</a:t>
            </a:r>
            <a:endParaRPr lang="zh-CN" altLang="en-US" dirty="0"/>
          </a:p>
        </p:txBody>
      </p:sp>
      <p:sp>
        <p:nvSpPr>
          <p:cNvPr id="8" name="文本框 7">
            <a:extLst>
              <a:ext uri="{FF2B5EF4-FFF2-40B4-BE49-F238E27FC236}">
                <a16:creationId xmlns:a16="http://schemas.microsoft.com/office/drawing/2014/main" id="{68DDA09A-0232-5608-BC03-58A5DC7E0C89}"/>
              </a:ext>
            </a:extLst>
          </p:cNvPr>
          <p:cNvSpPr txBox="1"/>
          <p:nvPr/>
        </p:nvSpPr>
        <p:spPr>
          <a:xfrm>
            <a:off x="677333" y="1649568"/>
            <a:ext cx="6096000" cy="923330"/>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采用了低干扰、主被动相结合的入侵检测方法，并且不影响</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的正常运行。</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首次将主动和被动相结合应用于</a:t>
            </a:r>
            <a:r>
              <a:rPr lang="en-US" altLang="zh-CN" sz="1800" dirty="0">
                <a:effectLst/>
                <a:ea typeface="等线" panose="02010600030101010101" pitchFamily="2" charset="-122"/>
                <a:cs typeface="Times New Roman" panose="02020603050405020304" pitchFamily="18" charset="0"/>
              </a:rPr>
              <a:t>ICS</a:t>
            </a:r>
            <a:r>
              <a:rPr lang="zh-CN" altLang="zh-CN" sz="1800" dirty="0">
                <a:effectLst/>
                <a:ea typeface="等线" panose="02010600030101010101" pitchFamily="2" charset="-122"/>
                <a:cs typeface="Times New Roman" panose="02020603050405020304" pitchFamily="18" charset="0"/>
              </a:rPr>
              <a:t>攻击检测的工作。</a:t>
            </a:r>
            <a:r>
              <a:rPr lang="zh-CN" altLang="en-US" sz="1800" dirty="0">
                <a:effectLst/>
                <a:ea typeface="等线" panose="02010600030101010101" pitchFamily="2" charset="-122"/>
                <a:cs typeface="Times New Roman" panose="02020603050405020304" pitchFamily="18" charset="0"/>
              </a:rPr>
              <a:t>）</a:t>
            </a:r>
            <a:endParaRPr lang="zh-CN" altLang="en-US" dirty="0"/>
          </a:p>
        </p:txBody>
      </p:sp>
      <p:pic>
        <p:nvPicPr>
          <p:cNvPr id="3" name="图片 2">
            <a:extLst>
              <a:ext uri="{FF2B5EF4-FFF2-40B4-BE49-F238E27FC236}">
                <a16:creationId xmlns:a16="http://schemas.microsoft.com/office/drawing/2014/main" id="{F345A6C6-4923-5AB2-378B-EDE127BAB20B}"/>
              </a:ext>
            </a:extLst>
          </p:cNvPr>
          <p:cNvPicPr>
            <a:picLocks noChangeAspect="1"/>
          </p:cNvPicPr>
          <p:nvPr/>
        </p:nvPicPr>
        <p:blipFill>
          <a:blip r:embed="rId3"/>
          <a:stretch>
            <a:fillRect/>
          </a:stretch>
        </p:blipFill>
        <p:spPr>
          <a:xfrm>
            <a:off x="801370" y="2651769"/>
            <a:ext cx="10347239" cy="3952231"/>
          </a:xfrm>
          <a:prstGeom prst="rect">
            <a:avLst/>
          </a:prstGeom>
        </p:spPr>
      </p:pic>
    </p:spTree>
    <p:extLst>
      <p:ext uri="{BB962C8B-B14F-4D97-AF65-F5344CB8AC3E}">
        <p14:creationId xmlns:p14="http://schemas.microsoft.com/office/powerpoint/2010/main" val="223410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24017"/>
            <a:ext cx="9735805" cy="3125727"/>
          </a:xfrm>
          <a:prstGeom prst="rect">
            <a:avLst/>
          </a:prstGeom>
          <a:noFill/>
        </p:spPr>
        <p:txBody>
          <a:bodyPr wrap="square" rtlCol="0">
            <a:spAutoFit/>
          </a:bodyPr>
          <a:lstStyle/>
          <a:p>
            <a:pPr algn="just">
              <a:lnSpc>
                <a:spcPct val="130000"/>
              </a:lnSpc>
            </a:pPr>
            <a:endParaRPr lang="en-US" altLang="zh-CN" sz="2000" dirty="0">
              <a:latin typeface="Calibri Light" panose="020F0302020204030204" pitchFamily="34" charset="0"/>
            </a:endParaRPr>
          </a:p>
          <a:p>
            <a:pPr marL="342900" lvl="0" indent="-342900" algn="just">
              <a:buFont typeface="+mj-lt"/>
              <a:buAutoNum type="arabicPeriod"/>
            </a:pPr>
            <a:r>
              <a:rPr lang="zh-CN" altLang="zh-CN" sz="1800" dirty="0">
                <a:effectLst/>
                <a:ea typeface="等线" panose="02010600030101010101" pitchFamily="2" charset="-122"/>
                <a:cs typeface="Times New Roman" panose="02020603050405020304" pitchFamily="18" charset="0"/>
              </a:rPr>
              <a:t>验证了将</a:t>
            </a:r>
            <a:r>
              <a:rPr lang="en-US" altLang="zh-CN" sz="1800" dirty="0">
                <a:effectLst/>
                <a:ea typeface="等线" panose="02010600030101010101" pitchFamily="2" charset="-122"/>
                <a:cs typeface="Times New Roman" panose="02020603050405020304" pitchFamily="18" charset="0"/>
              </a:rPr>
              <a:t>S7-300 PLC</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MC7</a:t>
            </a:r>
            <a:r>
              <a:rPr lang="zh-CN" altLang="zh-CN" sz="1800" dirty="0">
                <a:effectLst/>
                <a:ea typeface="等线" panose="02010600030101010101" pitchFamily="2" charset="-122"/>
                <a:cs typeface="Times New Roman" panose="02020603050405020304" pitchFamily="18" charset="0"/>
              </a:rPr>
              <a:t>代码反编译为</a:t>
            </a:r>
            <a:r>
              <a:rPr lang="en-US" altLang="zh-CN" sz="1800" dirty="0">
                <a:effectLst/>
                <a:ea typeface="等线" panose="02010600030101010101" pitchFamily="2" charset="-122"/>
                <a:cs typeface="Times New Roman" panose="02020603050405020304" pitchFamily="18" charset="0"/>
              </a:rPr>
              <a:t>STL</a:t>
            </a:r>
            <a:r>
              <a:rPr lang="zh-CN" altLang="zh-CN" sz="1800" dirty="0">
                <a:effectLst/>
                <a:ea typeface="等线" panose="02010600030101010101" pitchFamily="2" charset="-122"/>
                <a:cs typeface="Times New Roman" panose="02020603050405020304" pitchFamily="18" charset="0"/>
              </a:rPr>
              <a:t>源代码的准确性。</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dirty="0">
                <a:effectLst/>
                <a:ea typeface="等线" panose="02010600030101010101" pitchFamily="2" charset="-122"/>
                <a:cs typeface="Times New Roman" panose="02020603050405020304" pitchFamily="18" charset="0"/>
              </a:rPr>
              <a:t>分析并生成了来自不同来源的多个</a:t>
            </a:r>
            <a:r>
              <a:rPr lang="en-US" altLang="zh-CN" sz="1800" dirty="0">
                <a:effectLst/>
                <a:ea typeface="等线" panose="02010600030101010101" pitchFamily="2" charset="-122"/>
                <a:cs typeface="Times New Roman" panose="02020603050405020304" pitchFamily="18" charset="0"/>
              </a:rPr>
              <a:t>PLC</a:t>
            </a:r>
            <a:r>
              <a:rPr lang="zh-CN" altLang="zh-CN" sz="1800" dirty="0">
                <a:effectLst/>
                <a:ea typeface="等线" panose="02010600030101010101" pitchFamily="2" charset="-122"/>
                <a:cs typeface="Times New Roman" panose="02020603050405020304" pitchFamily="18" charset="0"/>
              </a:rPr>
              <a:t>程序的检测规则。</a:t>
            </a:r>
            <a:endParaRPr lang="en-US" altLang="zh-CN" sz="1800" dirty="0">
              <a:effectLst/>
              <a:ea typeface="等线" panose="02010600030101010101" pitchFamily="2" charset="-122"/>
              <a:cs typeface="Times New Roman" panose="02020603050405020304" pitchFamily="18" charset="0"/>
            </a:endParaRPr>
          </a:p>
          <a:p>
            <a:pPr marL="342900" lvl="0" indent="-342900" algn="just">
              <a:buFont typeface="+mj-lt"/>
              <a:buAutoNum type="arabicPeriod"/>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dirty="0">
                <a:effectLst/>
                <a:ea typeface="等线" panose="02010600030101010101" pitchFamily="2" charset="-122"/>
                <a:cs typeface="Times New Roman" panose="02020603050405020304" pitchFamily="18" charset="0"/>
              </a:rPr>
              <a:t>比较了</a:t>
            </a:r>
            <a:r>
              <a:rPr lang="en-US" altLang="zh-CN" sz="1800" dirty="0" err="1">
                <a:effectLst/>
                <a:ea typeface="等线" panose="02010600030101010101" pitchFamily="2" charset="-122"/>
                <a:cs typeface="Times New Roman" panose="02020603050405020304" pitchFamily="18" charset="0"/>
              </a:rPr>
              <a:t>ShadowPLC</a:t>
            </a:r>
            <a:r>
              <a:rPr lang="zh-CN" altLang="zh-CN" sz="1800" dirty="0">
                <a:effectLst/>
                <a:ea typeface="等线" panose="02010600030101010101" pitchFamily="2" charset="-122"/>
                <a:cs typeface="Times New Roman" panose="02020603050405020304" pitchFamily="18" charset="0"/>
              </a:rPr>
              <a:t>与其他四种检测模型对进程控制攻击的检测性能</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pPr marL="342900" lvl="0" indent="-342900" algn="just">
              <a:buFont typeface="+mj-lt"/>
              <a:buAutoNum type="arabicPeriod"/>
            </a:pPr>
            <a:endParaRPr lang="en-US" altLang="zh-CN" dirty="0">
              <a:latin typeface="Calibri Light" panose="020F0302020204030204" pitchFamily="34" charset="0"/>
              <a:ea typeface="等线" panose="02010600030101010101" pitchFamily="2" charset="-122"/>
              <a:cs typeface="Times New Roman" panose="02020603050405020304" pitchFamily="18" charset="0"/>
            </a:endParaRPr>
          </a:p>
          <a:p>
            <a:pPr marL="342900" indent="-342900" algn="just">
              <a:buFont typeface="+mj-lt"/>
              <a:buAutoNum type="arabicPeriod"/>
            </a:pPr>
            <a:r>
              <a:rPr lang="zh-CN" altLang="en-US" sz="2000" dirty="0">
                <a:latin typeface="Calibri Light" panose="020F0302020204030204" pitchFamily="34" charset="0"/>
                <a:ea typeface="等线" panose="02010600030101010101" pitchFamily="2" charset="-122"/>
                <a:cs typeface="Times New Roman" panose="02020603050405020304" pitchFamily="18" charset="0"/>
              </a:rPr>
              <a:t>监控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的运行周期变化，并通过压力测试测试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处理网络流量的能力。</a:t>
            </a:r>
          </a:p>
          <a:p>
            <a:pPr marL="342900" lvl="0" indent="-342900" algn="just">
              <a:buFont typeface="+mj-lt"/>
              <a:buAutoNum type="arabicPeriod"/>
            </a:pPr>
            <a:endParaRPr lang="en-US" altLang="zh-CN" sz="2000" dirty="0">
              <a:solidFill>
                <a:srgbClr val="3A3A3A"/>
              </a:solidFill>
              <a:latin typeface="Calibri Light" panose="020F0302020204030204" pitchFamily="34" charset="0"/>
            </a:endParaRPr>
          </a:p>
          <a:p>
            <a:pPr algn="just">
              <a:lnSpc>
                <a:spcPct val="130000"/>
              </a:lnSpc>
            </a:pP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031978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24017"/>
            <a:ext cx="9735805" cy="2448619"/>
          </a:xfrm>
          <a:prstGeom prst="rect">
            <a:avLst/>
          </a:prstGeom>
          <a:noFill/>
        </p:spPr>
        <p:txBody>
          <a:bodyPr wrap="square" rtlCol="0">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ShadowPLc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实验坏境</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天然气管网平台模拟天然气从门站输送到住宅楼的过程。如图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它由一个模拟闸门站的气泵、一段压力管道、三个压力传感器、四个阀门和多个用于监测压力、流量和温度的传感器组成。其中，空气泵向物理环境提供高压气体；天然气管道分为高压管道、中压管道和低压管道三部分，每段管道通过一对压力转换器和开关控制天然气的压降。多个传感器负责收集管道的温度、流量和压力等测量值。此外，现场还使用了两个西门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S7-300 PLC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和一个控制中心。</a:t>
            </a:r>
          </a:p>
          <a:p>
            <a:pPr algn="just">
              <a:lnSpc>
                <a:spcPct val="130000"/>
              </a:lnSpc>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82192B3A-4A14-D3DD-93D0-6A779A307F85}"/>
              </a:ext>
            </a:extLst>
          </p:cNvPr>
          <p:cNvPicPr>
            <a:picLocks noChangeAspect="1"/>
          </p:cNvPicPr>
          <p:nvPr/>
        </p:nvPicPr>
        <p:blipFill>
          <a:blip r:embed="rId3"/>
          <a:stretch>
            <a:fillRect/>
          </a:stretch>
        </p:blipFill>
        <p:spPr>
          <a:xfrm>
            <a:off x="728133" y="3259541"/>
            <a:ext cx="5874581" cy="3225926"/>
          </a:xfrm>
          <a:prstGeom prst="rect">
            <a:avLst/>
          </a:prstGeom>
        </p:spPr>
      </p:pic>
    </p:spTree>
    <p:extLst>
      <p:ext uri="{BB962C8B-B14F-4D97-AF65-F5344CB8AC3E}">
        <p14:creationId xmlns:p14="http://schemas.microsoft.com/office/powerpoint/2010/main" val="379359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8952E265-C261-A023-D7AA-DDA4AFB31B97}"/>
              </a:ext>
            </a:extLst>
          </p:cNvPr>
          <p:cNvPicPr>
            <a:picLocks noChangeAspect="1"/>
          </p:cNvPicPr>
          <p:nvPr/>
        </p:nvPicPr>
        <p:blipFill>
          <a:blip r:embed="rId3"/>
          <a:stretch>
            <a:fillRect/>
          </a:stretch>
        </p:blipFill>
        <p:spPr>
          <a:xfrm>
            <a:off x="686661" y="1152681"/>
            <a:ext cx="8465937" cy="5011053"/>
          </a:xfrm>
          <a:prstGeom prst="rect">
            <a:avLst/>
          </a:prstGeom>
        </p:spPr>
      </p:pic>
    </p:spTree>
    <p:extLst>
      <p:ext uri="{BB962C8B-B14F-4D97-AF65-F5344CB8AC3E}">
        <p14:creationId xmlns:p14="http://schemas.microsoft.com/office/powerpoint/2010/main" val="138249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1CD2D0ED-2991-CD60-4751-41ECCEE97145}"/>
              </a:ext>
            </a:extLst>
          </p:cNvPr>
          <p:cNvPicPr>
            <a:picLocks noChangeAspect="1"/>
          </p:cNvPicPr>
          <p:nvPr/>
        </p:nvPicPr>
        <p:blipFill>
          <a:blip r:embed="rId3"/>
          <a:stretch>
            <a:fillRect/>
          </a:stretch>
        </p:blipFill>
        <p:spPr>
          <a:xfrm>
            <a:off x="4435515" y="1285472"/>
            <a:ext cx="7510952" cy="4133195"/>
          </a:xfrm>
          <a:prstGeom prst="rect">
            <a:avLst/>
          </a:prstGeom>
        </p:spPr>
      </p:pic>
      <p:sp>
        <p:nvSpPr>
          <p:cNvPr id="7" name="文本框 6">
            <a:extLst>
              <a:ext uri="{FF2B5EF4-FFF2-40B4-BE49-F238E27FC236}">
                <a16:creationId xmlns:a16="http://schemas.microsoft.com/office/drawing/2014/main" id="{D84EDCEA-8A44-EAAD-0A98-E6CC2E1CFE88}"/>
              </a:ext>
            </a:extLst>
          </p:cNvPr>
          <p:cNvSpPr txBox="1"/>
          <p:nvPr/>
        </p:nvSpPr>
        <p:spPr>
          <a:xfrm>
            <a:off x="245533" y="1872733"/>
            <a:ext cx="3626848" cy="1477328"/>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通过实现</a:t>
            </a:r>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种攻击场景来评估</a:t>
            </a:r>
            <a:r>
              <a:rPr lang="en-US" altLang="zh-CN" sz="1800" dirty="0" err="1">
                <a:effectLst/>
                <a:ea typeface="等线" panose="02010600030101010101" pitchFamily="2" charset="-122"/>
                <a:cs typeface="Times New Roman" panose="02020603050405020304" pitchFamily="18" charset="0"/>
              </a:rPr>
              <a:t>ShadowPLC</a:t>
            </a:r>
            <a:r>
              <a:rPr lang="zh-CN" altLang="zh-CN" sz="1800" dirty="0">
                <a:effectLst/>
                <a:ea typeface="等线" panose="02010600030101010101" pitchFamily="2" charset="-122"/>
                <a:cs typeface="Times New Roman" panose="02020603050405020304" pitchFamily="18" charset="0"/>
              </a:rPr>
              <a:t>的检测效果。</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非法地址访问攻击</a:t>
            </a:r>
            <a:r>
              <a:rPr lang="zh-CN" altLang="en-US"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恶意数据注入攻击</a:t>
            </a:r>
            <a:r>
              <a:rPr lang="zh-CN" altLang="en-US"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配置篡改攻击</a:t>
            </a:r>
            <a:r>
              <a:rPr lang="zh-CN" altLang="en-US"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控制逻辑感染攻击</a:t>
            </a:r>
            <a:r>
              <a:rPr lang="zh-CN" altLang="en-US"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kern="100" spc="75" dirty="0">
                <a:solidFill>
                  <a:srgbClr val="FF0000"/>
                </a:solidFill>
                <a:effectLst/>
                <a:latin typeface="Arial" panose="020B0604020202020204" pitchFamily="34" charset="0"/>
                <a:ea typeface="等线" panose="02010600030101010101" pitchFamily="2" charset="-122"/>
                <a:cs typeface="Arial" panose="020B0604020202020204" pitchFamily="34" charset="0"/>
              </a:rPr>
              <a:t>控制程序替换攻击</a:t>
            </a:r>
            <a:endParaRPr lang="zh-CN" altLang="en-US" dirty="0"/>
          </a:p>
        </p:txBody>
      </p:sp>
    </p:spTree>
    <p:extLst>
      <p:ext uri="{BB962C8B-B14F-4D97-AF65-F5344CB8AC3E}">
        <p14:creationId xmlns:p14="http://schemas.microsoft.com/office/powerpoint/2010/main" val="423749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
        <p:nvSpPr>
          <p:cNvPr id="7" name="文本框 6">
            <a:extLst>
              <a:ext uri="{FF2B5EF4-FFF2-40B4-BE49-F238E27FC236}">
                <a16:creationId xmlns:a16="http://schemas.microsoft.com/office/drawing/2014/main" id="{D84EDCEA-8A44-EAAD-0A98-E6CC2E1CFE88}"/>
              </a:ext>
            </a:extLst>
          </p:cNvPr>
          <p:cNvSpPr txBox="1"/>
          <p:nvPr/>
        </p:nvSpPr>
        <p:spPr>
          <a:xfrm>
            <a:off x="245533" y="1872733"/>
            <a:ext cx="3626848" cy="646331"/>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与其它</a:t>
            </a:r>
            <a:r>
              <a:rPr lang="en-US" altLang="zh-CN" sz="1800" dirty="0">
                <a:effectLst/>
                <a:ea typeface="等线" panose="02010600030101010101" pitchFamily="2" charset="-122"/>
                <a:cs typeface="Times New Roman" panose="02020603050405020304" pitchFamily="18" charset="0"/>
              </a:rPr>
              <a:t>IDS</a:t>
            </a:r>
            <a:r>
              <a:rPr lang="zh-CN" altLang="en-US" dirty="0">
                <a:ea typeface="等线" panose="02010600030101010101" pitchFamily="2" charset="-122"/>
                <a:cs typeface="Times New Roman" panose="02020603050405020304" pitchFamily="18" charset="0"/>
              </a:rPr>
              <a:t>的比较：</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自回归（</a:t>
            </a:r>
            <a:r>
              <a:rPr lang="en-US" altLang="zh-CN" sz="1800" spc="75" dirty="0">
                <a:effectLst/>
                <a:latin typeface="Arial" panose="020B0604020202020204" pitchFamily="34" charset="0"/>
                <a:ea typeface="等线" panose="02010600030101010101" pitchFamily="2" charset="-122"/>
              </a:rPr>
              <a:t>AR</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）模型、</a:t>
            </a:r>
            <a:r>
              <a:rPr lang="en-US" altLang="zh-CN" sz="1800" spc="75" dirty="0">
                <a:effectLst/>
                <a:latin typeface="Arial" panose="020B0604020202020204" pitchFamily="34" charset="0"/>
                <a:ea typeface="等线" panose="02010600030101010101" pitchFamily="2" charset="-122"/>
              </a:rPr>
              <a:t>SRID</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a:t>
            </a:r>
            <a:r>
              <a:rPr lang="en-US" altLang="zh-CN" sz="1800" spc="75" dirty="0">
                <a:effectLst/>
                <a:latin typeface="Arial" panose="020B0604020202020204" pitchFamily="34" charset="0"/>
                <a:ea typeface="等线" panose="02010600030101010101" pitchFamily="2" charset="-122"/>
              </a:rPr>
              <a:t>LSTM</a:t>
            </a:r>
            <a:r>
              <a:rPr lang="zh-CN" altLang="zh-CN" sz="1800" spc="75" dirty="0">
                <a:effectLst/>
                <a:latin typeface="Arial" panose="020B0604020202020204" pitchFamily="34" charset="0"/>
                <a:ea typeface="等线" panose="02010600030101010101" pitchFamily="2" charset="-122"/>
                <a:cs typeface="Arial" panose="020B0604020202020204" pitchFamily="34" charset="0"/>
              </a:rPr>
              <a:t>和</a:t>
            </a:r>
            <a:r>
              <a:rPr lang="en-US" altLang="zh-CN" sz="1800" spc="75" dirty="0">
                <a:effectLst/>
                <a:latin typeface="Arial" panose="020B0604020202020204" pitchFamily="34" charset="0"/>
                <a:ea typeface="等线" panose="02010600030101010101" pitchFamily="2" charset="-122"/>
              </a:rPr>
              <a:t>S-ID</a:t>
            </a:r>
            <a:endParaRPr lang="zh-CN" altLang="en-US" dirty="0"/>
          </a:p>
        </p:txBody>
      </p:sp>
      <p:pic>
        <p:nvPicPr>
          <p:cNvPr id="6" name="图片 5">
            <a:extLst>
              <a:ext uri="{FF2B5EF4-FFF2-40B4-BE49-F238E27FC236}">
                <a16:creationId xmlns:a16="http://schemas.microsoft.com/office/drawing/2014/main" id="{03F9BC06-876C-4FDA-CEA3-FEC2815CE0B7}"/>
              </a:ext>
            </a:extLst>
          </p:cNvPr>
          <p:cNvPicPr>
            <a:picLocks noChangeAspect="1"/>
          </p:cNvPicPr>
          <p:nvPr/>
        </p:nvPicPr>
        <p:blipFill>
          <a:blip r:embed="rId3"/>
          <a:stretch>
            <a:fillRect/>
          </a:stretch>
        </p:blipFill>
        <p:spPr>
          <a:xfrm>
            <a:off x="5350464" y="370204"/>
            <a:ext cx="5938314" cy="6336420"/>
          </a:xfrm>
          <a:prstGeom prst="rect">
            <a:avLst/>
          </a:prstGeom>
        </p:spPr>
      </p:pic>
    </p:spTree>
    <p:extLst>
      <p:ext uri="{BB962C8B-B14F-4D97-AF65-F5344CB8AC3E}">
        <p14:creationId xmlns:p14="http://schemas.microsoft.com/office/powerpoint/2010/main" val="131024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450914F2-0433-88A6-33B8-F1AF80021639}"/>
              </a:ext>
            </a:extLst>
          </p:cNvPr>
          <p:cNvPicPr>
            <a:picLocks noChangeAspect="1"/>
          </p:cNvPicPr>
          <p:nvPr/>
        </p:nvPicPr>
        <p:blipFill>
          <a:blip r:embed="rId3"/>
          <a:stretch>
            <a:fillRect/>
          </a:stretch>
        </p:blipFill>
        <p:spPr>
          <a:xfrm>
            <a:off x="208780" y="988795"/>
            <a:ext cx="7303992" cy="4523667"/>
          </a:xfrm>
          <a:prstGeom prst="rect">
            <a:avLst/>
          </a:prstGeom>
        </p:spPr>
      </p:pic>
    </p:spTree>
    <p:extLst>
      <p:ext uri="{BB962C8B-B14F-4D97-AF65-F5344CB8AC3E}">
        <p14:creationId xmlns:p14="http://schemas.microsoft.com/office/powerpoint/2010/main" val="121929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Discussion</a:t>
            </a:r>
            <a:endParaRPr lang="zh-CN" altLang="en-US" sz="2800" dirty="0">
              <a:solidFill>
                <a:srgbClr val="3A3A3A"/>
              </a:solidFill>
              <a:latin typeface="Calibri Light" panose="020F0302020204030204" pitchFamily="34" charset="0"/>
            </a:endParaRPr>
          </a:p>
        </p:txBody>
      </p:sp>
      <p:sp>
        <p:nvSpPr>
          <p:cNvPr id="6" name="文本框 5">
            <a:extLst>
              <a:ext uri="{FF2B5EF4-FFF2-40B4-BE49-F238E27FC236}">
                <a16:creationId xmlns:a16="http://schemas.microsoft.com/office/drawing/2014/main" id="{C993C92B-9777-23EB-4BEA-D2C4D6D4B904}"/>
              </a:ext>
            </a:extLst>
          </p:cNvPr>
          <p:cNvSpPr txBox="1"/>
          <p:nvPr/>
        </p:nvSpPr>
        <p:spPr>
          <a:xfrm>
            <a:off x="736599" y="1347801"/>
            <a:ext cx="9660467" cy="3416320"/>
          </a:xfrm>
          <a:prstGeom prst="rect">
            <a:avLst/>
          </a:prstGeom>
          <a:noFill/>
        </p:spPr>
        <p:txBody>
          <a:bodyPr wrap="square">
            <a:spAutoFit/>
          </a:bodyPr>
          <a:lstStyle/>
          <a:p>
            <a:r>
              <a:rPr lang="en-US" altLang="zh-CN" dirty="0">
                <a:latin typeface="Arial" panose="020B0604020202020204" pitchFamily="34" charset="0"/>
              </a:rPr>
              <a:t>A</a:t>
            </a:r>
            <a:r>
              <a:rPr lang="en-US" altLang="zh-CN" dirty="0">
                <a:effectLst/>
                <a:latin typeface="Arial" panose="020B0604020202020204" pitchFamily="34" charset="0"/>
              </a:rPr>
              <a:t>dvantage</a:t>
            </a:r>
          </a:p>
          <a:p>
            <a:r>
              <a:rPr lang="en-US" altLang="zh-CN" dirty="0">
                <a:effectLst/>
                <a:latin typeface="Arial" panose="020B0604020202020204" pitchFamily="34" charset="0"/>
              </a:rPr>
              <a:t>1.</a:t>
            </a:r>
            <a:r>
              <a:rPr lang="zh-CN" altLang="en-US" dirty="0">
                <a:effectLst/>
                <a:latin typeface="Arial" panose="020B0604020202020204" pitchFamily="34" charset="0"/>
              </a:rPr>
              <a:t>对工业流程有深入了解。</a:t>
            </a:r>
            <a:endParaRPr lang="en-US" altLang="zh-CN" dirty="0">
              <a:effectLst/>
              <a:latin typeface="Arial" panose="020B0604020202020204" pitchFamily="34" charset="0"/>
            </a:endParaRPr>
          </a:p>
          <a:p>
            <a:r>
              <a:rPr lang="en-US" altLang="zh-CN" dirty="0">
                <a:latin typeface="Arial" panose="020B0604020202020204" pitchFamily="34" charset="0"/>
              </a:rPr>
              <a:t>2.</a:t>
            </a:r>
            <a:r>
              <a:rPr lang="zh-CN" altLang="en-US" dirty="0">
                <a:latin typeface="Arial" panose="020B0604020202020204" pitchFamily="34" charset="0"/>
              </a:rPr>
              <a:t>自动化，无需手工</a:t>
            </a:r>
            <a:endParaRPr lang="en-US" altLang="zh-CN" dirty="0">
              <a:latin typeface="Arial" panose="020B0604020202020204" pitchFamily="34" charset="0"/>
            </a:endParaRPr>
          </a:p>
          <a:p>
            <a:r>
              <a:rPr lang="en-US" altLang="zh-CN" dirty="0">
                <a:effectLst/>
                <a:latin typeface="Arial" panose="020B0604020202020204" pitchFamily="34" charset="0"/>
              </a:rPr>
              <a:t>3.</a:t>
            </a:r>
            <a:r>
              <a:rPr lang="zh-CN" altLang="en-US" dirty="0">
                <a:effectLst/>
                <a:latin typeface="Arial" panose="020B0604020202020204" pitchFamily="34" charset="0"/>
              </a:rPr>
              <a:t> 过程控制攻击难以隐藏。</a:t>
            </a:r>
            <a:endParaRPr lang="en-US" altLang="zh-CN" dirty="0">
              <a:effectLst/>
              <a:latin typeface="Arial" panose="020B0604020202020204" pitchFamily="34" charset="0"/>
            </a:endParaRPr>
          </a:p>
          <a:p>
            <a:r>
              <a:rPr lang="en-US" altLang="zh-CN" dirty="0">
                <a:latin typeface="Arial" panose="020B0604020202020204" pitchFamily="34" charset="0"/>
              </a:rPr>
              <a:t>4. </a:t>
            </a:r>
            <a:r>
              <a:rPr lang="zh-CN" altLang="en-US" dirty="0">
                <a:latin typeface="Arial" panose="020B0604020202020204" pitchFamily="34" charset="0"/>
              </a:rPr>
              <a:t>泛化能力</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Limitation</a:t>
            </a:r>
          </a:p>
          <a:p>
            <a:r>
              <a:rPr lang="en-US" altLang="zh-CN" dirty="0">
                <a:latin typeface="Arial" panose="020B0604020202020204" pitchFamily="34" charset="0"/>
              </a:rPr>
              <a:t>1.</a:t>
            </a:r>
            <a:r>
              <a:rPr lang="zh-CN" altLang="en-US" dirty="0">
                <a:latin typeface="Arial" panose="020B0604020202020204" pitchFamily="34" charset="0"/>
              </a:rPr>
              <a:t>不同品牌和型号</a:t>
            </a:r>
            <a:r>
              <a:rPr lang="en-US" altLang="zh-CN" dirty="0">
                <a:latin typeface="Arial" panose="020B0604020202020204" pitchFamily="34" charset="0"/>
              </a:rPr>
              <a:t>plc</a:t>
            </a:r>
            <a:r>
              <a:rPr lang="zh-CN" altLang="en-US" dirty="0">
                <a:latin typeface="Arial" panose="020B0604020202020204" pitchFamily="34" charset="0"/>
              </a:rPr>
              <a:t>的编程语言存在差异，需要进行不同的自定义开发</a:t>
            </a:r>
            <a:endParaRPr lang="en-US" altLang="zh-CN" dirty="0">
              <a:latin typeface="Arial" panose="020B0604020202020204" pitchFamily="34" charset="0"/>
            </a:endParaRPr>
          </a:p>
          <a:p>
            <a:r>
              <a:rPr lang="en-US" altLang="zh-CN" dirty="0">
                <a:latin typeface="Arial" panose="020B0604020202020204" pitchFamily="34" charset="0"/>
              </a:rPr>
              <a:t>2.</a:t>
            </a:r>
            <a:r>
              <a:rPr lang="zh-CN" altLang="en-US" dirty="0">
                <a:latin typeface="Arial" panose="020B0604020202020204" pitchFamily="34" charset="0"/>
              </a:rPr>
              <a:t>不适用于加密的专用协议</a:t>
            </a:r>
            <a:endParaRPr lang="en-US" altLang="zh-CN" dirty="0">
              <a:latin typeface="Arial" panose="020B0604020202020204" pitchFamily="34" charset="0"/>
            </a:endParaRPr>
          </a:p>
          <a:p>
            <a:r>
              <a:rPr lang="en-US" altLang="zh-CN" dirty="0">
                <a:latin typeface="Arial" panose="020B0604020202020204" pitchFamily="34" charset="0"/>
              </a:rPr>
              <a:t>3.</a:t>
            </a:r>
            <a:r>
              <a:rPr lang="zh-CN" altLang="en-US" dirty="0">
                <a:effectLst/>
                <a:latin typeface="Arial" panose="020B0604020202020204" pitchFamily="34" charset="0"/>
              </a:rPr>
              <a:t>主动检测方法无法对设置了访问权限的</a:t>
            </a:r>
            <a:r>
              <a:rPr lang="en-US" altLang="zh-CN" dirty="0">
                <a:effectLst/>
                <a:latin typeface="Arial" panose="020B0604020202020204" pitchFamily="34" charset="0"/>
              </a:rPr>
              <a:t>PLC</a:t>
            </a:r>
            <a:r>
              <a:rPr lang="zh-CN" altLang="en-US" dirty="0">
                <a:effectLst/>
                <a:latin typeface="Arial" panose="020B0604020202020204" pitchFamily="34" charset="0"/>
              </a:rPr>
              <a:t>设备执行攻击检测。然而，大量</a:t>
            </a:r>
            <a:r>
              <a:rPr lang="en-US" altLang="zh-CN" dirty="0">
                <a:effectLst/>
                <a:latin typeface="Arial" panose="020B0604020202020204" pitchFamily="34" charset="0"/>
              </a:rPr>
              <a:t>PLC</a:t>
            </a:r>
            <a:r>
              <a:rPr lang="zh-CN" altLang="en-US" dirty="0">
                <a:effectLst/>
                <a:latin typeface="Arial" panose="020B0604020202020204" pitchFamily="34" charset="0"/>
              </a:rPr>
              <a:t>设备目前不限制</a:t>
            </a:r>
            <a:r>
              <a:rPr lang="en-US" altLang="zh-CN" dirty="0">
                <a:effectLst/>
                <a:latin typeface="Arial" panose="020B0604020202020204" pitchFamily="34" charset="0"/>
              </a:rPr>
              <a:t>PLC</a:t>
            </a:r>
            <a:r>
              <a:rPr lang="zh-CN" altLang="en-US" dirty="0">
                <a:effectLst/>
                <a:latin typeface="Arial" panose="020B0604020202020204" pitchFamily="34" charset="0"/>
              </a:rPr>
              <a:t>寄存器变量的远程读取。</a:t>
            </a:r>
            <a:endParaRPr lang="zh-CN" altLang="en-US" dirty="0"/>
          </a:p>
        </p:txBody>
      </p:sp>
    </p:spTree>
    <p:extLst>
      <p:ext uri="{BB962C8B-B14F-4D97-AF65-F5344CB8AC3E}">
        <p14:creationId xmlns:p14="http://schemas.microsoft.com/office/powerpoint/2010/main" val="140335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820020" y="1292396"/>
            <a:ext cx="5678544" cy="2461315"/>
          </a:xfrm>
          <a:prstGeom prst="rect">
            <a:avLst/>
          </a:prstGeom>
          <a:noFill/>
        </p:spPr>
        <p:txBody>
          <a:bodyPr wrap="square" rtlCol="0">
            <a:spAutoFit/>
          </a:bodyPr>
          <a:lstStyle/>
          <a:p>
            <a:pPr algn="just">
              <a:lnSpc>
                <a:spcPct val="130000"/>
              </a:lnSpc>
            </a:pPr>
            <a:r>
              <a:rPr lang="en-US" altLang="zh-CN" sz="2000" dirty="0" err="1">
                <a:solidFill>
                  <a:srgbClr val="3A3A3A"/>
                </a:solidFill>
                <a:latin typeface="Calibri Light" panose="020F0302020204030204" pitchFamily="34" charset="0"/>
              </a:rPr>
              <a:t>Xiaodong</a:t>
            </a:r>
            <a:r>
              <a:rPr lang="en-US" altLang="zh-CN" sz="2000" dirty="0">
                <a:solidFill>
                  <a:srgbClr val="3A3A3A"/>
                </a:solidFill>
                <a:latin typeface="Calibri Light" panose="020F0302020204030204" pitchFamily="34" charset="0"/>
              </a:rPr>
              <a:t> Lin</a:t>
            </a:r>
          </a:p>
          <a:p>
            <a:pPr algn="just">
              <a:lnSpc>
                <a:spcPct val="130000"/>
              </a:lnSpc>
            </a:pPr>
            <a:r>
              <a:rPr lang="en-US" altLang="zh-CN" sz="2000" dirty="0">
                <a:solidFill>
                  <a:srgbClr val="3A3A3A"/>
                </a:solidFill>
                <a:latin typeface="Calibri Light" panose="020F0302020204030204" pitchFamily="34" charset="0"/>
              </a:rPr>
              <a:t>IEEE Fellow</a:t>
            </a:r>
            <a:r>
              <a:rPr lang="zh-CN" altLang="en-US" sz="2000" dirty="0">
                <a:solidFill>
                  <a:srgbClr val="3A3A3A"/>
                </a:solidFill>
                <a:latin typeface="Calibri Light" panose="020F0302020204030204" pitchFamily="34" charset="0"/>
              </a:rPr>
              <a:t>，获北京信息工程博士学位中国邮电大学电子与通信专业博士学位来自加拿大滑铁卢大学的计算机工程专业。现任加拿大圭尔夫大学计算机科学学院副教授。他的研究兴趣包括无线网络安全、应用密码学、计算机取证和软件安全</a:t>
            </a: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04C96B58-BC60-28BD-1EC8-5B36ED19BC97}"/>
              </a:ext>
            </a:extLst>
          </p:cNvPr>
          <p:cNvPicPr>
            <a:picLocks noChangeAspect="1"/>
          </p:cNvPicPr>
          <p:nvPr/>
        </p:nvPicPr>
        <p:blipFill>
          <a:blip r:embed="rId3"/>
          <a:stretch>
            <a:fillRect/>
          </a:stretch>
        </p:blipFill>
        <p:spPr>
          <a:xfrm>
            <a:off x="801370" y="1271349"/>
            <a:ext cx="2330519" cy="2841731"/>
          </a:xfrm>
          <a:prstGeom prst="rect">
            <a:avLst/>
          </a:prstGeom>
        </p:spPr>
      </p:pic>
      <p:pic>
        <p:nvPicPr>
          <p:cNvPr id="6" name="图片 5">
            <a:extLst>
              <a:ext uri="{FF2B5EF4-FFF2-40B4-BE49-F238E27FC236}">
                <a16:creationId xmlns:a16="http://schemas.microsoft.com/office/drawing/2014/main" id="{916C06B9-3910-4762-79E6-0DD77083BEAB}"/>
              </a:ext>
            </a:extLst>
          </p:cNvPr>
          <p:cNvPicPr>
            <a:picLocks noChangeAspect="1"/>
          </p:cNvPicPr>
          <p:nvPr/>
        </p:nvPicPr>
        <p:blipFill>
          <a:blip r:embed="rId4"/>
          <a:stretch>
            <a:fillRect/>
          </a:stretch>
        </p:blipFill>
        <p:spPr>
          <a:xfrm>
            <a:off x="156498" y="3896095"/>
            <a:ext cx="3009524" cy="2961905"/>
          </a:xfrm>
          <a:prstGeom prst="rect">
            <a:avLst/>
          </a:prstGeom>
        </p:spPr>
      </p:pic>
      <p:pic>
        <p:nvPicPr>
          <p:cNvPr id="9" name="图片 8">
            <a:extLst>
              <a:ext uri="{FF2B5EF4-FFF2-40B4-BE49-F238E27FC236}">
                <a16:creationId xmlns:a16="http://schemas.microsoft.com/office/drawing/2014/main" id="{6D34765D-E56D-53B5-7C46-3FAD2C729102}"/>
              </a:ext>
            </a:extLst>
          </p:cNvPr>
          <p:cNvPicPr>
            <a:picLocks noChangeAspect="1"/>
          </p:cNvPicPr>
          <p:nvPr/>
        </p:nvPicPr>
        <p:blipFill>
          <a:blip r:embed="rId5"/>
          <a:stretch>
            <a:fillRect/>
          </a:stretch>
        </p:blipFill>
        <p:spPr>
          <a:xfrm>
            <a:off x="3200154" y="81380"/>
            <a:ext cx="8190476" cy="6695238"/>
          </a:xfrm>
          <a:prstGeom prst="rect">
            <a:avLst/>
          </a:prstGeom>
        </p:spPr>
      </p:pic>
    </p:spTree>
    <p:extLst>
      <p:ext uri="{BB962C8B-B14F-4D97-AF65-F5344CB8AC3E}">
        <p14:creationId xmlns:p14="http://schemas.microsoft.com/office/powerpoint/2010/main" val="97980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04774" y="1882817"/>
            <a:ext cx="4382453" cy="830997"/>
          </a:xfrm>
          <a:prstGeom prst="rect">
            <a:avLst/>
          </a:prstGeom>
          <a:noFill/>
        </p:spPr>
        <p:txBody>
          <a:bodyPr wrap="square" rtlCol="0">
            <a:spAutoFit/>
          </a:bodyPr>
          <a:lstStyle/>
          <a:p>
            <a:pPr algn="ctr"/>
            <a:r>
              <a:rPr lang="en-US" altLang="zh-CN" sz="4800" b="1" dirty="0">
                <a:solidFill>
                  <a:srgbClr val="3A3A3A"/>
                </a:solidFill>
                <a:latin typeface="Calibri Light" panose="020F0302020204030204" pitchFamily="34" charset="0"/>
              </a:rPr>
              <a:t>THANK YOU !</a:t>
            </a:r>
            <a:endParaRPr lang="zh-CN" altLang="en-US" sz="4800" b="1" dirty="0">
              <a:solidFill>
                <a:srgbClr val="3A3A3A"/>
              </a:solidFill>
              <a:latin typeface="Calibri Light" panose="020F0302020204030204" pitchFamily="34" charset="0"/>
            </a:endParaRPr>
          </a:p>
        </p:txBody>
      </p:sp>
      <p:cxnSp>
        <p:nvCxnSpPr>
          <p:cNvPr id="6" name="直接连接符 5"/>
          <p:cNvCxnSpPr/>
          <p:nvPr/>
        </p:nvCxnSpPr>
        <p:spPr>
          <a:xfrm>
            <a:off x="5090827" y="2668094"/>
            <a:ext cx="1671484" cy="0"/>
          </a:xfrm>
          <a:prstGeom prst="line">
            <a:avLst/>
          </a:prstGeom>
          <a:ln w="22225">
            <a:solidFill>
              <a:srgbClr val="FFC001"/>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439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2061205"/>
          </a:xfrm>
          <a:prstGeom prst="rect">
            <a:avLst/>
          </a:prstGeom>
          <a:noFill/>
        </p:spPr>
        <p:txBody>
          <a:bodyPr wrap="square" rtlCol="0">
            <a:spAutoFit/>
          </a:bodyPr>
          <a:lstStyle/>
          <a:p>
            <a:pPr algn="just">
              <a:lnSpc>
                <a:spcPct val="130000"/>
              </a:lnSpc>
            </a:pPr>
            <a:r>
              <a:rPr lang="en-US" altLang="zh-CN" sz="2000" dirty="0">
                <a:latin typeface="Arial" panose="020B0604020202020204" pitchFamily="34" charset="0"/>
              </a:rPr>
              <a:t>Xin Chen</a:t>
            </a:r>
          </a:p>
          <a:p>
            <a:pPr algn="just">
              <a:lnSpc>
                <a:spcPct val="130000"/>
              </a:lnSpc>
            </a:pPr>
            <a:r>
              <a:rPr lang="zh-CN" altLang="en-US" sz="2000" dirty="0">
                <a:effectLst/>
                <a:latin typeface="Arial" panose="020B0604020202020204" pitchFamily="34" charset="0"/>
              </a:rPr>
              <a:t>（</a:t>
            </a:r>
            <a:r>
              <a:rPr lang="en-US" altLang="zh-CN" sz="2000" dirty="0">
                <a:effectLst/>
                <a:latin typeface="Arial" panose="020B0604020202020204" pitchFamily="34" charset="0"/>
              </a:rPr>
              <a:t>IEEE</a:t>
            </a:r>
            <a:r>
              <a:rPr lang="zh-CN" altLang="en-US" sz="2000" dirty="0">
                <a:effectLst/>
                <a:latin typeface="Arial" panose="020B0604020202020204" pitchFamily="34" charset="0"/>
              </a:rPr>
              <a:t>成员）于</a:t>
            </a:r>
            <a:r>
              <a:rPr lang="en-US" altLang="zh-CN" sz="2000" dirty="0">
                <a:effectLst/>
                <a:latin typeface="Arial" panose="020B0604020202020204" pitchFamily="34" charset="0"/>
              </a:rPr>
              <a:t>2016</a:t>
            </a:r>
            <a:r>
              <a:rPr lang="zh-CN" altLang="en-US" sz="2000" dirty="0">
                <a:effectLst/>
                <a:latin typeface="Arial" panose="020B0604020202020204" pitchFamily="34" charset="0"/>
              </a:rPr>
              <a:t>年获得中国郑州大学电气工程学院硕士学位。自</a:t>
            </a:r>
            <a:r>
              <a:rPr lang="en-US" altLang="zh-CN" sz="2000" dirty="0">
                <a:effectLst/>
                <a:latin typeface="Arial" panose="020B0604020202020204" pitchFamily="34" charset="0"/>
              </a:rPr>
              <a:t>2016</a:t>
            </a:r>
            <a:r>
              <a:rPr lang="zh-CN" altLang="en-US" sz="2000" dirty="0">
                <a:effectLst/>
                <a:latin typeface="Arial" panose="020B0604020202020204" pitchFamily="34" charset="0"/>
              </a:rPr>
              <a:t>年</a:t>
            </a:r>
            <a:r>
              <a:rPr lang="en-US" altLang="zh-CN" sz="2000" dirty="0">
                <a:effectLst/>
                <a:latin typeface="Arial" panose="020B0604020202020204" pitchFamily="34" charset="0"/>
              </a:rPr>
              <a:t>7</a:t>
            </a:r>
            <a:r>
              <a:rPr lang="zh-CN" altLang="en-US" sz="2000" dirty="0">
                <a:effectLst/>
                <a:latin typeface="Arial" panose="020B0604020202020204" pitchFamily="34" charset="0"/>
              </a:rPr>
              <a:t>月起，他一直是中国科学院信息工程研究所的工程师。他的研究兴趣包括工业控制系统入侵检测。</a:t>
            </a: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ECA90CB3-B054-14B6-457C-598C029C8EC5}"/>
              </a:ext>
            </a:extLst>
          </p:cNvPr>
          <p:cNvPicPr>
            <a:picLocks noChangeAspect="1"/>
          </p:cNvPicPr>
          <p:nvPr/>
        </p:nvPicPr>
        <p:blipFill>
          <a:blip r:embed="rId3"/>
          <a:stretch>
            <a:fillRect/>
          </a:stretch>
        </p:blipFill>
        <p:spPr>
          <a:xfrm>
            <a:off x="785845" y="1234134"/>
            <a:ext cx="2063102" cy="2541305"/>
          </a:xfrm>
          <a:prstGeom prst="rect">
            <a:avLst/>
          </a:prstGeom>
        </p:spPr>
      </p:pic>
    </p:spTree>
    <p:extLst>
      <p:ext uri="{BB962C8B-B14F-4D97-AF65-F5344CB8AC3E}">
        <p14:creationId xmlns:p14="http://schemas.microsoft.com/office/powerpoint/2010/main" val="276149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1661096"/>
          </a:xfrm>
          <a:prstGeom prst="rect">
            <a:avLst/>
          </a:prstGeom>
          <a:noFill/>
        </p:spPr>
        <p:txBody>
          <a:bodyPr wrap="square" rtlCol="0">
            <a:spAutoFit/>
          </a:bodyPr>
          <a:lstStyle/>
          <a:p>
            <a:pPr algn="just">
              <a:lnSpc>
                <a:spcPct val="130000"/>
              </a:lnSpc>
            </a:pPr>
            <a:r>
              <a:rPr lang="en-US" altLang="zh-CN" sz="2000" dirty="0">
                <a:solidFill>
                  <a:srgbClr val="3A3A3A"/>
                </a:solidFill>
                <a:latin typeface="Calibri Light" panose="020F0302020204030204" pitchFamily="34" charset="0"/>
              </a:rPr>
              <a:t>Hui Wen</a:t>
            </a:r>
          </a:p>
          <a:p>
            <a:pPr algn="just">
              <a:lnSpc>
                <a:spcPct val="130000"/>
              </a:lnSpc>
            </a:pPr>
            <a:r>
              <a:rPr lang="zh-CN" altLang="en-US" sz="2000" dirty="0">
                <a:effectLst/>
                <a:latin typeface="Arial" panose="020B0604020202020204" pitchFamily="34" charset="0"/>
              </a:rPr>
              <a:t>于</a:t>
            </a:r>
            <a:r>
              <a:rPr lang="en-US" altLang="zh-CN" sz="2000" dirty="0">
                <a:effectLst/>
                <a:latin typeface="Arial" panose="020B0604020202020204" pitchFamily="34" charset="0"/>
              </a:rPr>
              <a:t>2016</a:t>
            </a:r>
            <a:r>
              <a:rPr lang="zh-CN" altLang="en-US" sz="2000" dirty="0">
                <a:effectLst/>
                <a:latin typeface="Arial" panose="020B0604020202020204" pitchFamily="34" charset="0"/>
              </a:rPr>
              <a:t>年获得中国科学院大学博士学位。他是中国科学院信息工程研究所助理教授。他的研究兴趣与恶意软件分析和物联网安全相关</a:t>
            </a: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2DDAB9F7-5AB6-D3F7-093E-F313F6E5D380}"/>
              </a:ext>
            </a:extLst>
          </p:cNvPr>
          <p:cNvPicPr>
            <a:picLocks noChangeAspect="1"/>
          </p:cNvPicPr>
          <p:nvPr/>
        </p:nvPicPr>
        <p:blipFill>
          <a:blip r:embed="rId3"/>
          <a:stretch>
            <a:fillRect/>
          </a:stretch>
        </p:blipFill>
        <p:spPr>
          <a:xfrm>
            <a:off x="1016000" y="1133090"/>
            <a:ext cx="2243017" cy="2663582"/>
          </a:xfrm>
          <a:prstGeom prst="rect">
            <a:avLst/>
          </a:prstGeom>
        </p:spPr>
      </p:pic>
    </p:spTree>
    <p:extLst>
      <p:ext uri="{BB962C8B-B14F-4D97-AF65-F5344CB8AC3E}">
        <p14:creationId xmlns:p14="http://schemas.microsoft.com/office/powerpoint/2010/main" val="31057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2461315"/>
          </a:xfrm>
          <a:prstGeom prst="rect">
            <a:avLst/>
          </a:prstGeom>
          <a:noFill/>
        </p:spPr>
        <p:txBody>
          <a:bodyPr wrap="square" rtlCol="0">
            <a:spAutoFit/>
          </a:bodyPr>
          <a:lstStyle/>
          <a:p>
            <a:pPr algn="just">
              <a:lnSpc>
                <a:spcPct val="130000"/>
              </a:lnSpc>
            </a:pPr>
            <a:r>
              <a:rPr lang="en-US" altLang="zh-CN" sz="2000" dirty="0">
                <a:solidFill>
                  <a:srgbClr val="3A3A3A"/>
                </a:solidFill>
                <a:latin typeface="Calibri Light" panose="020F0302020204030204" pitchFamily="34" charset="0"/>
              </a:rPr>
              <a:t>Hong Li</a:t>
            </a:r>
          </a:p>
          <a:p>
            <a:pPr algn="just">
              <a:lnSpc>
                <a:spcPct val="130000"/>
              </a:lnSpc>
            </a:pPr>
            <a:r>
              <a:rPr lang="en-US" altLang="zh-CN" sz="2000" dirty="0">
                <a:solidFill>
                  <a:srgbClr val="3A3A3A"/>
                </a:solidFill>
                <a:latin typeface="Calibri Light" panose="020F0302020204030204" pitchFamily="34" charset="0"/>
              </a:rPr>
              <a:t>2011</a:t>
            </a:r>
            <a:r>
              <a:rPr lang="zh-CN" altLang="en-US" sz="2000" dirty="0">
                <a:solidFill>
                  <a:srgbClr val="3A3A3A"/>
                </a:solidFill>
                <a:latin typeface="Calibri Light" panose="020F0302020204030204" pitchFamily="34" charset="0"/>
              </a:rPr>
              <a:t>年，获得中国西安交通大学计算机科学学士学位，</a:t>
            </a:r>
            <a:r>
              <a:rPr lang="en-US" altLang="zh-CN" sz="2000" dirty="0">
                <a:solidFill>
                  <a:srgbClr val="3A3A3A"/>
                </a:solidFill>
                <a:latin typeface="Calibri Light" panose="020F0302020204030204" pitchFamily="34" charset="0"/>
              </a:rPr>
              <a:t>2017</a:t>
            </a:r>
            <a:r>
              <a:rPr lang="zh-CN" altLang="en-US" sz="2000" dirty="0">
                <a:solidFill>
                  <a:srgbClr val="3A3A3A"/>
                </a:solidFill>
                <a:latin typeface="Calibri Light" panose="020F0302020204030204" pitchFamily="34" charset="0"/>
              </a:rPr>
              <a:t>年获得中国科学院大学网络安全博士学位。自</a:t>
            </a:r>
            <a:r>
              <a:rPr lang="en-US" altLang="zh-CN" sz="2000" dirty="0">
                <a:solidFill>
                  <a:srgbClr val="3A3A3A"/>
                </a:solidFill>
                <a:latin typeface="Calibri Light" panose="020F0302020204030204" pitchFamily="34" charset="0"/>
              </a:rPr>
              <a:t>2017</a:t>
            </a:r>
            <a:r>
              <a:rPr lang="zh-CN" altLang="en-US" sz="2000" dirty="0">
                <a:solidFill>
                  <a:srgbClr val="3A3A3A"/>
                </a:solidFill>
                <a:latin typeface="Calibri Light" panose="020F0302020204030204" pitchFamily="34" charset="0"/>
              </a:rPr>
              <a:t>年起，他是中国科学院信息工程研究所副教授。他目前的研究兴趣包括物联网安全、</a:t>
            </a:r>
            <a:r>
              <a:rPr lang="en-US" altLang="zh-CN" sz="2000" dirty="0">
                <a:solidFill>
                  <a:srgbClr val="3A3A3A"/>
                </a:solidFill>
                <a:latin typeface="Calibri Light" panose="020F0302020204030204" pitchFamily="34" charset="0"/>
              </a:rPr>
              <a:t>ICS</a:t>
            </a:r>
            <a:r>
              <a:rPr lang="zh-CN" altLang="en-US" sz="2000" dirty="0">
                <a:solidFill>
                  <a:srgbClr val="3A3A3A"/>
                </a:solidFill>
                <a:latin typeface="Calibri Light" panose="020F0302020204030204" pitchFamily="34" charset="0"/>
              </a:rPr>
              <a:t>安全和区块链。 </a:t>
            </a:r>
            <a:endParaRPr lang="zh-CN" altLang="en-US" sz="1600" b="1"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7CD7DE89-D902-40CA-0560-DBC29E8C171D}"/>
              </a:ext>
            </a:extLst>
          </p:cNvPr>
          <p:cNvPicPr>
            <a:picLocks noChangeAspect="1"/>
          </p:cNvPicPr>
          <p:nvPr/>
        </p:nvPicPr>
        <p:blipFill>
          <a:blip r:embed="rId3"/>
          <a:stretch>
            <a:fillRect/>
          </a:stretch>
        </p:blipFill>
        <p:spPr>
          <a:xfrm>
            <a:off x="1016000" y="1271349"/>
            <a:ext cx="2324359" cy="2950148"/>
          </a:xfrm>
          <a:prstGeom prst="rect">
            <a:avLst/>
          </a:prstGeom>
        </p:spPr>
      </p:pic>
      <p:pic>
        <p:nvPicPr>
          <p:cNvPr id="9" name="图片 8">
            <a:extLst>
              <a:ext uri="{FF2B5EF4-FFF2-40B4-BE49-F238E27FC236}">
                <a16:creationId xmlns:a16="http://schemas.microsoft.com/office/drawing/2014/main" id="{81E144B9-F5AC-932B-FC65-4474F716AE19}"/>
              </a:ext>
            </a:extLst>
          </p:cNvPr>
          <p:cNvPicPr>
            <a:picLocks noChangeAspect="1"/>
          </p:cNvPicPr>
          <p:nvPr/>
        </p:nvPicPr>
        <p:blipFill>
          <a:blip r:embed="rId4"/>
          <a:stretch>
            <a:fillRect/>
          </a:stretch>
        </p:blipFill>
        <p:spPr>
          <a:xfrm>
            <a:off x="3782697" y="53016"/>
            <a:ext cx="6704911" cy="6804984"/>
          </a:xfrm>
          <a:prstGeom prst="rect">
            <a:avLst/>
          </a:prstGeom>
        </p:spPr>
      </p:pic>
    </p:spTree>
    <p:extLst>
      <p:ext uri="{BB962C8B-B14F-4D97-AF65-F5344CB8AC3E}">
        <p14:creationId xmlns:p14="http://schemas.microsoft.com/office/powerpoint/2010/main" val="10401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2787173"/>
          </a:xfrm>
          <a:prstGeom prst="rect">
            <a:avLst/>
          </a:prstGeom>
          <a:noFill/>
        </p:spPr>
        <p:txBody>
          <a:bodyPr wrap="square" rtlCol="0">
            <a:spAutoFit/>
          </a:bodyPr>
          <a:lstStyle/>
          <a:p>
            <a:pPr algn="just">
              <a:lnSpc>
                <a:spcPct val="130000"/>
              </a:lnSpc>
            </a:pPr>
            <a:r>
              <a:rPr lang="en-US" altLang="zh-CN" sz="2000" dirty="0">
                <a:solidFill>
                  <a:srgbClr val="3A3A3A"/>
                </a:solidFill>
                <a:latin typeface="Calibri Light" panose="020F0302020204030204" pitchFamily="34" charset="0"/>
              </a:rPr>
              <a:t>Yan Hu</a:t>
            </a:r>
          </a:p>
          <a:p>
            <a:pPr algn="just">
              <a:lnSpc>
                <a:spcPct val="130000"/>
              </a:lnSpc>
            </a:pPr>
            <a:r>
              <a:rPr lang="zh-CN" altLang="en-US" sz="2000" dirty="0">
                <a:solidFill>
                  <a:srgbClr val="3A3A3A"/>
                </a:solidFill>
                <a:latin typeface="Calibri Light" panose="020F0302020204030204" pitchFamily="34" charset="0"/>
              </a:rPr>
              <a:t>于</a:t>
            </a:r>
            <a:r>
              <a:rPr lang="en-US" altLang="zh-CN" sz="2000" dirty="0">
                <a:solidFill>
                  <a:srgbClr val="3A3A3A"/>
                </a:solidFill>
                <a:latin typeface="Calibri Light" panose="020F0302020204030204" pitchFamily="34" charset="0"/>
              </a:rPr>
              <a:t>2011</a:t>
            </a:r>
            <a:r>
              <a:rPr lang="zh-CN" altLang="en-US" sz="2000" dirty="0">
                <a:solidFill>
                  <a:srgbClr val="3A3A3A"/>
                </a:solidFill>
                <a:latin typeface="Calibri Light" panose="020F0302020204030204" pitchFamily="34" charset="0"/>
              </a:rPr>
              <a:t>年获得西安交通大学自动化学士学位，</a:t>
            </a:r>
            <a:r>
              <a:rPr lang="en-US" altLang="zh-CN" sz="2000" dirty="0">
                <a:solidFill>
                  <a:srgbClr val="3A3A3A"/>
                </a:solidFill>
                <a:latin typeface="Calibri Light" panose="020F0302020204030204" pitchFamily="34" charset="0"/>
              </a:rPr>
              <a:t>2017</a:t>
            </a:r>
            <a:r>
              <a:rPr lang="zh-CN" altLang="en-US" sz="2000" dirty="0">
                <a:solidFill>
                  <a:srgbClr val="3A3A3A"/>
                </a:solidFill>
                <a:latin typeface="Calibri Light" panose="020F0302020204030204" pitchFamily="34" charset="0"/>
              </a:rPr>
              <a:t>年获得中国北京中科院大学计算机科学博士学位。自</a:t>
            </a:r>
            <a:r>
              <a:rPr lang="en-US" altLang="zh-CN" sz="2000" dirty="0">
                <a:solidFill>
                  <a:srgbClr val="3A3A3A"/>
                </a:solidFill>
                <a:latin typeface="Calibri Light" panose="020F0302020204030204" pitchFamily="34" charset="0"/>
              </a:rPr>
              <a:t>2017</a:t>
            </a:r>
            <a:r>
              <a:rPr lang="zh-CN" altLang="en-US" sz="2000" dirty="0">
                <a:solidFill>
                  <a:srgbClr val="3A3A3A"/>
                </a:solidFill>
                <a:latin typeface="Calibri Light" panose="020F0302020204030204" pitchFamily="34" charset="0"/>
              </a:rPr>
              <a:t>年起，她一直担任中国北京科技大学助理教授。她的主要研究兴趣包括智能城市、物联网安全和</a:t>
            </a:r>
            <a:r>
              <a:rPr lang="en-US" altLang="zh-CN" sz="2000" dirty="0">
                <a:solidFill>
                  <a:srgbClr val="3A3A3A"/>
                </a:solidFill>
                <a:latin typeface="Calibri Light" panose="020F0302020204030204" pitchFamily="34" charset="0"/>
              </a:rPr>
              <a:t>ICS</a:t>
            </a:r>
            <a:r>
              <a:rPr lang="zh-CN" altLang="en-US" sz="2000" dirty="0">
                <a:solidFill>
                  <a:srgbClr val="3A3A3A"/>
                </a:solidFill>
                <a:latin typeface="Calibri Light" panose="020F0302020204030204" pitchFamily="34" charset="0"/>
              </a:rPr>
              <a:t>安全 </a:t>
            </a:r>
            <a:endParaRPr lang="en-US" altLang="zh-CN" sz="20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662A6206-71B9-2AD7-9F31-C609BF847A12}"/>
              </a:ext>
            </a:extLst>
          </p:cNvPr>
          <p:cNvPicPr>
            <a:picLocks noChangeAspect="1"/>
          </p:cNvPicPr>
          <p:nvPr/>
        </p:nvPicPr>
        <p:blipFill>
          <a:blip r:embed="rId3"/>
          <a:stretch>
            <a:fillRect/>
          </a:stretch>
        </p:blipFill>
        <p:spPr>
          <a:xfrm>
            <a:off x="1266721" y="1271349"/>
            <a:ext cx="1980333" cy="2488445"/>
          </a:xfrm>
          <a:prstGeom prst="rect">
            <a:avLst/>
          </a:prstGeom>
        </p:spPr>
      </p:pic>
    </p:spTree>
    <p:extLst>
      <p:ext uri="{BB962C8B-B14F-4D97-AF65-F5344CB8AC3E}">
        <p14:creationId xmlns:p14="http://schemas.microsoft.com/office/powerpoint/2010/main" val="427534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1986954"/>
          </a:xfrm>
          <a:prstGeom prst="rect">
            <a:avLst/>
          </a:prstGeom>
          <a:noFill/>
        </p:spPr>
        <p:txBody>
          <a:bodyPr wrap="square" rtlCol="0">
            <a:spAutoFit/>
          </a:bodyPr>
          <a:lstStyle/>
          <a:p>
            <a:pPr algn="just">
              <a:lnSpc>
                <a:spcPct val="130000"/>
              </a:lnSpc>
            </a:pPr>
            <a:r>
              <a:rPr lang="en-US" altLang="zh-CN" sz="2000" dirty="0">
                <a:solidFill>
                  <a:srgbClr val="3A3A3A"/>
                </a:solidFill>
                <a:latin typeface="Calibri Light" panose="020F0302020204030204" pitchFamily="34" charset="0"/>
              </a:rPr>
              <a:t>Jiawei Sun</a:t>
            </a:r>
          </a:p>
          <a:p>
            <a:pPr algn="just">
              <a:lnSpc>
                <a:spcPct val="130000"/>
              </a:lnSpc>
            </a:pPr>
            <a:r>
              <a:rPr lang="zh-CN" altLang="en-US" sz="2000" dirty="0">
                <a:solidFill>
                  <a:srgbClr val="3A3A3A"/>
                </a:solidFill>
                <a:latin typeface="Calibri Light" panose="020F0302020204030204" pitchFamily="34" charset="0"/>
              </a:rPr>
              <a:t>目前正在中国科学院信息工程研究所攻读博士学位。他的主要研究兴趣包括网络和信息安全，尤其是</a:t>
            </a:r>
            <a:r>
              <a:rPr lang="en-US" altLang="zh-CN" sz="2000" dirty="0">
                <a:solidFill>
                  <a:srgbClr val="3A3A3A"/>
                </a:solidFill>
                <a:latin typeface="Calibri Light" panose="020F0302020204030204" pitchFamily="34" charset="0"/>
              </a:rPr>
              <a:t>DNS</a:t>
            </a:r>
            <a:r>
              <a:rPr lang="zh-CN" altLang="en-US" sz="2000" dirty="0">
                <a:solidFill>
                  <a:srgbClr val="3A3A3A"/>
                </a:solidFill>
                <a:latin typeface="Calibri Light" panose="020F0302020204030204" pitchFamily="34" charset="0"/>
              </a:rPr>
              <a:t>数据挖掘。 </a:t>
            </a:r>
            <a:endParaRPr lang="en-US" altLang="zh-CN" sz="20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6F76249A-185F-3F59-E3D6-290AF5997765}"/>
              </a:ext>
            </a:extLst>
          </p:cNvPr>
          <p:cNvPicPr>
            <a:picLocks noChangeAspect="1"/>
          </p:cNvPicPr>
          <p:nvPr/>
        </p:nvPicPr>
        <p:blipFill>
          <a:blip r:embed="rId3"/>
          <a:stretch>
            <a:fillRect/>
          </a:stretch>
        </p:blipFill>
        <p:spPr>
          <a:xfrm>
            <a:off x="1016000" y="1271349"/>
            <a:ext cx="2193731" cy="2616126"/>
          </a:xfrm>
          <a:prstGeom prst="rect">
            <a:avLst/>
          </a:prstGeom>
        </p:spPr>
      </p:pic>
    </p:spTree>
    <p:extLst>
      <p:ext uri="{BB962C8B-B14F-4D97-AF65-F5344CB8AC3E}">
        <p14:creationId xmlns:p14="http://schemas.microsoft.com/office/powerpoint/2010/main" val="127690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sp>
        <p:nvSpPr>
          <p:cNvPr id="8" name="文本框 7">
            <a:extLst>
              <a:ext uri="{FF2B5EF4-FFF2-40B4-BE49-F238E27FC236}">
                <a16:creationId xmlns:a16="http://schemas.microsoft.com/office/drawing/2014/main" id="{38E539DA-A333-08F3-0981-DA93AD0F17C6}"/>
              </a:ext>
            </a:extLst>
          </p:cNvPr>
          <p:cNvSpPr txBox="1"/>
          <p:nvPr/>
        </p:nvSpPr>
        <p:spPr>
          <a:xfrm>
            <a:off x="3782697" y="1271349"/>
            <a:ext cx="5678544" cy="1661096"/>
          </a:xfrm>
          <a:prstGeom prst="rect">
            <a:avLst/>
          </a:prstGeom>
          <a:noFill/>
        </p:spPr>
        <p:txBody>
          <a:bodyPr wrap="square" rtlCol="0">
            <a:spAutoFit/>
          </a:bodyPr>
          <a:lstStyle/>
          <a:p>
            <a:pPr algn="just">
              <a:lnSpc>
                <a:spcPct val="130000"/>
              </a:lnSpc>
            </a:pPr>
            <a:r>
              <a:rPr lang="en-US" altLang="zh-CN" sz="2000" dirty="0" err="1">
                <a:solidFill>
                  <a:srgbClr val="3A3A3A"/>
                </a:solidFill>
                <a:latin typeface="Calibri Light" panose="020F0302020204030204" pitchFamily="34" charset="0"/>
              </a:rPr>
              <a:t>Zhiqiang</a:t>
            </a:r>
            <a:r>
              <a:rPr lang="en-US" altLang="zh-CN" sz="2000" dirty="0">
                <a:solidFill>
                  <a:srgbClr val="3A3A3A"/>
                </a:solidFill>
                <a:latin typeface="Calibri Light" panose="020F0302020204030204" pitchFamily="34" charset="0"/>
              </a:rPr>
              <a:t> Shi</a:t>
            </a:r>
          </a:p>
          <a:p>
            <a:pPr algn="just">
              <a:lnSpc>
                <a:spcPct val="130000"/>
              </a:lnSpc>
            </a:pPr>
            <a:r>
              <a:rPr lang="zh-CN" altLang="en-US" sz="2000" dirty="0">
                <a:solidFill>
                  <a:srgbClr val="3A3A3A"/>
                </a:solidFill>
                <a:latin typeface="Calibri Light" panose="020F0302020204030204" pitchFamily="34" charset="0"/>
              </a:rPr>
              <a:t>现任中国科学院信息工程研究所教授，研究方向包括关键基础设施安全、软件安全、嵌入式安全和机器学习。 </a:t>
            </a:r>
            <a:endParaRPr lang="zh-CN" altLang="en-US" sz="1600" b="1"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D983DB0D-0C8F-850F-810A-7184EB72D3FE}"/>
              </a:ext>
            </a:extLst>
          </p:cNvPr>
          <p:cNvPicPr>
            <a:picLocks noChangeAspect="1"/>
          </p:cNvPicPr>
          <p:nvPr/>
        </p:nvPicPr>
        <p:blipFill>
          <a:blip r:embed="rId3"/>
          <a:stretch>
            <a:fillRect/>
          </a:stretch>
        </p:blipFill>
        <p:spPr>
          <a:xfrm>
            <a:off x="902187" y="1271348"/>
            <a:ext cx="2419265" cy="2759475"/>
          </a:xfrm>
          <a:prstGeom prst="rect">
            <a:avLst/>
          </a:prstGeom>
        </p:spPr>
      </p:pic>
      <p:pic>
        <p:nvPicPr>
          <p:cNvPr id="6" name="图片 5">
            <a:extLst>
              <a:ext uri="{FF2B5EF4-FFF2-40B4-BE49-F238E27FC236}">
                <a16:creationId xmlns:a16="http://schemas.microsoft.com/office/drawing/2014/main" id="{E1F3B1B4-2906-692E-80EC-CB35B90CBC7D}"/>
              </a:ext>
            </a:extLst>
          </p:cNvPr>
          <p:cNvPicPr>
            <a:picLocks noChangeAspect="1"/>
          </p:cNvPicPr>
          <p:nvPr/>
        </p:nvPicPr>
        <p:blipFill>
          <a:blip r:embed="rId4"/>
          <a:stretch>
            <a:fillRect/>
          </a:stretch>
        </p:blipFill>
        <p:spPr>
          <a:xfrm>
            <a:off x="3321452" y="1271348"/>
            <a:ext cx="8900202" cy="4932524"/>
          </a:xfrm>
          <a:prstGeom prst="rect">
            <a:avLst/>
          </a:prstGeom>
        </p:spPr>
      </p:pic>
    </p:spTree>
    <p:extLst>
      <p:ext uri="{BB962C8B-B14F-4D97-AF65-F5344CB8AC3E}">
        <p14:creationId xmlns:p14="http://schemas.microsoft.com/office/powerpoint/2010/main" val="34835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9179</TotalTime>
  <Words>3563</Words>
  <Application>Microsoft Office PowerPoint</Application>
  <PresentationFormat>宽屏</PresentationFormat>
  <Paragraphs>160</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等线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lastModifiedBy>MAZG</cp:lastModifiedBy>
  <cp:revision>325</cp:revision>
  <dcterms:created xsi:type="dcterms:W3CDTF">2016-06-07T15:36:47Z</dcterms:created>
  <dcterms:modified xsi:type="dcterms:W3CDTF">2022-06-10T13:59:57Z</dcterms:modified>
</cp:coreProperties>
</file>