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Lato"/>
      <p:regular r:id="rId16"/>
      <p:bold r:id="rId17"/>
      <p:italic r:id="rId18"/>
      <p:boldItalic r:id="rId19"/>
    </p:embeddedFont>
    <p:embeddedFont>
      <p:font typeface="Lato Light"/>
      <p:regular r:id="rId20"/>
      <p:bold r:id="rId21"/>
      <p:italic r:id="rId22"/>
      <p:boldItalic r:id="rId23"/>
    </p:embeddedFont>
    <p:embeddedFont>
      <p:font typeface="Lato Black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regular.fntdata"/><Relationship Id="rId22" Type="http://schemas.openxmlformats.org/officeDocument/2006/relationships/font" Target="fonts/LatoLight-italic.fntdata"/><Relationship Id="rId21" Type="http://schemas.openxmlformats.org/officeDocument/2006/relationships/font" Target="fonts/LatoLight-bold.fntdata"/><Relationship Id="rId24" Type="http://schemas.openxmlformats.org/officeDocument/2006/relationships/font" Target="fonts/LatoBlack-bold.fntdata"/><Relationship Id="rId23" Type="http://schemas.openxmlformats.org/officeDocument/2006/relationships/font" Target="fonts/Lato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19" Type="http://schemas.openxmlformats.org/officeDocument/2006/relationships/font" Target="fonts/Lato-boldItalic.fntdata"/><Relationship Id="rId18" Type="http://schemas.openxmlformats.org/officeDocument/2006/relationships/font" Target="fonts/La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1202ac68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1202ac68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1202ac68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1202ac68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1202ac68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1202ac68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1202ac68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01202ac68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1202ac68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1202ac68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1202ac68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01202ac68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24aeb20f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024aeb20f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24aeb20f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024aeb20f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1202ac68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1202ac68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3164" y="1424069"/>
            <a:ext cx="9157393" cy="3719422"/>
            <a:chOff x="187960" y="1453515"/>
            <a:chExt cx="3861435" cy="1568450"/>
          </a:xfrm>
        </p:grpSpPr>
        <p:sp>
          <p:nvSpPr>
            <p:cNvPr id="11" name="Google Shape;11;p2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ottom waves">
  <p:cSld name="BLANK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1"/>
          <p:cNvGrpSpPr/>
          <p:nvPr/>
        </p:nvGrpSpPr>
        <p:grpSpPr>
          <a:xfrm>
            <a:off x="-13177" y="3583361"/>
            <a:ext cx="9157393" cy="1560137"/>
            <a:chOff x="187960" y="1453515"/>
            <a:chExt cx="3861435" cy="1568450"/>
          </a:xfrm>
        </p:grpSpPr>
        <p:sp>
          <p:nvSpPr>
            <p:cNvPr id="82" name="Google Shape;82;p11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8" name="Google Shape;88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4" y="2917253"/>
            <a:ext cx="9140444" cy="2224977"/>
          </a:xfrm>
          <a:custGeom>
            <a:rect b="b" l="l" r="r" t="t"/>
            <a:pathLst>
              <a:path extrusionOk="0" h="939800" w="3860800">
                <a:moveTo>
                  <a:pt x="1304290" y="494030"/>
                </a:moveTo>
                <a:cubicBezTo>
                  <a:pt x="857250" y="494030"/>
                  <a:pt x="421005" y="451485"/>
                  <a:pt x="0" y="370840"/>
                </a:cubicBezTo>
                <a:lnTo>
                  <a:pt x="0" y="942340"/>
                </a:lnTo>
                <a:lnTo>
                  <a:pt x="3864610" y="942340"/>
                </a:lnTo>
                <a:lnTo>
                  <a:pt x="3864610" y="0"/>
                </a:lnTo>
                <a:cubicBezTo>
                  <a:pt x="3082290" y="317500"/>
                  <a:pt x="2216150" y="494030"/>
                  <a:pt x="1304290" y="494030"/>
                </a:cubicBezTo>
                <a:close/>
              </a:path>
            </a:pathLst>
          </a:custGeom>
          <a:gradFill>
            <a:gsLst>
              <a:gs pos="0">
                <a:srgbClr val="FFC486">
                  <a:alpha val="20000"/>
                </a:srgbClr>
              </a:gs>
              <a:gs pos="100000">
                <a:srgbClr val="FF866B"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4" y="1926312"/>
            <a:ext cx="9140444" cy="3217196"/>
          </a:xfrm>
          <a:custGeom>
            <a:rect b="b" l="l" r="r" t="t"/>
            <a:pathLst>
              <a:path extrusionOk="0" h="1358900" w="3860800">
                <a:moveTo>
                  <a:pt x="175260" y="1096010"/>
                </a:moveTo>
                <a:cubicBezTo>
                  <a:pt x="116840" y="1096010"/>
                  <a:pt x="58420" y="1095375"/>
                  <a:pt x="0" y="1094105"/>
                </a:cubicBezTo>
                <a:lnTo>
                  <a:pt x="0" y="1360805"/>
                </a:lnTo>
                <a:lnTo>
                  <a:pt x="3864610" y="1360805"/>
                </a:lnTo>
                <a:lnTo>
                  <a:pt x="3864610" y="0"/>
                </a:lnTo>
                <a:cubicBezTo>
                  <a:pt x="2827655" y="689610"/>
                  <a:pt x="1553210" y="1096010"/>
                  <a:pt x="175260" y="109601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  <a:alpha val="20000"/>
                </a:srgbClr>
              </a:gs>
              <a:gs pos="100000">
                <a:srgbClr val="FF6A00">
                  <a:alpha val="71764"/>
                  <a:alpha val="2000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18" y="3413475"/>
            <a:ext cx="9140444" cy="1728867"/>
          </a:xfrm>
          <a:custGeom>
            <a:rect b="b" l="l" r="r" t="t"/>
            <a:pathLst>
              <a:path extrusionOk="0" h="730250" w="3860800">
                <a:moveTo>
                  <a:pt x="2672715" y="539750"/>
                </a:moveTo>
                <a:cubicBezTo>
                  <a:pt x="1717040" y="539750"/>
                  <a:pt x="811530" y="346075"/>
                  <a:pt x="0" y="0"/>
                </a:cubicBezTo>
                <a:lnTo>
                  <a:pt x="0" y="732790"/>
                </a:lnTo>
                <a:lnTo>
                  <a:pt x="3863975" y="732790"/>
                </a:lnTo>
                <a:lnTo>
                  <a:pt x="3863975" y="437515"/>
                </a:lnTo>
                <a:cubicBezTo>
                  <a:pt x="3477895" y="504190"/>
                  <a:pt x="3079750" y="539750"/>
                  <a:pt x="2672715" y="539750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  <a:alpha val="20000"/>
                </a:srgbClr>
              </a:gs>
              <a:gs pos="100000">
                <a:srgbClr val="CC0000">
                  <a:alpha val="57254"/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23" name="Google Shape;23;p4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038025" y="1476000"/>
            <a:ext cx="5067900" cy="304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 algn="ctr">
              <a:spcBef>
                <a:spcPts val="600"/>
              </a:spcBef>
              <a:spcAft>
                <a:spcPts val="0"/>
              </a:spcAft>
              <a:buSzPts val="3200"/>
              <a:buChar char="◦"/>
              <a:defRPr i="1" sz="3200"/>
            </a:lvl1pPr>
            <a:lvl2pPr indent="-431800" lvl="1" marL="9144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2pPr>
            <a:lvl3pPr indent="-431800" lvl="2" marL="13716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3pPr>
            <a:lvl4pPr indent="-431800" lvl="3" marL="18288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4pPr>
            <a:lvl5pPr indent="-431800" lvl="4" marL="22860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5pPr>
            <a:lvl6pPr indent="-431800" lvl="5" marL="27432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6pPr>
            <a:lvl7pPr indent="-431800" lvl="6" marL="32004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7pPr>
            <a:lvl8pPr indent="-431800" lvl="7" marL="36576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8pPr>
            <a:lvl9pPr indent="-431800" lvl="8" marL="41148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9pPr>
          </a:lstStyle>
          <a:p/>
        </p:txBody>
      </p:sp>
      <p:sp>
        <p:nvSpPr>
          <p:cNvPr id="27" name="Google Shape;27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 b="1" sz="96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 flipH="1" rot="5400000">
            <a:off x="-1530412" y="1530301"/>
            <a:ext cx="5154243" cy="2093410"/>
            <a:chOff x="187960" y="1453515"/>
            <a:chExt cx="3861435" cy="1568450"/>
          </a:xfrm>
        </p:grpSpPr>
        <p:sp>
          <p:nvSpPr>
            <p:cNvPr id="30" name="Google Shape;30;p4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5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35" name="Google Shape;35;p5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38" name="Google Shape;38;p5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◦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43" name="Google Shape;43;p6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46" name="Google Shape;46;p6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737850" y="1475700"/>
            <a:ext cx="2891700" cy="29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3955979" y="1475700"/>
            <a:ext cx="2891700" cy="29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7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52" name="Google Shape;52;p7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55" name="Google Shape;55;p7"/>
          <p:cNvSpPr txBox="1"/>
          <p:nvPr>
            <p:ph type="title"/>
          </p:nvPr>
        </p:nvSpPr>
        <p:spPr>
          <a:xfrm>
            <a:off x="737850" y="517525"/>
            <a:ext cx="62841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737850" y="14757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2928612" y="14757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58" name="Google Shape;58;p7"/>
          <p:cNvSpPr txBox="1"/>
          <p:nvPr>
            <p:ph idx="3" type="body"/>
          </p:nvPr>
        </p:nvSpPr>
        <p:spPr>
          <a:xfrm>
            <a:off x="5119374" y="14757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8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62" name="Google Shape;62;p8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65" name="Google Shape;65;p8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9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69" name="Google Shape;69;p9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737850" y="4406300"/>
            <a:ext cx="62364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0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76" name="Google Shape;76;p10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science.org/do/10.1126/science.aal1141/abs/cc_nasadiversity_16x9.jpg" TargetMode="External"/><Relationship Id="rId4" Type="http://schemas.openxmlformats.org/officeDocument/2006/relationships/hyperlink" Target="https://www.google.com/url?sa=i&amp;url=https%3A%2F%2Fwww.science.org%2Fcontent%2Farticle%2Fwomen-make-just-15-nasa-s-planetary-mission-science-teams-here-s-how-agency-trying&amp;psig=AOvVaw1ymf7qq1eBGYmU6GY8uQyT&amp;ust=1674930347583000&amp;source=images&amp;cd=vfe&amp;ved=0CA8QjRxqFwoTCIDKnvWv6PwCFQAAAAAdAAAAABA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0" Type="http://schemas.openxmlformats.org/officeDocument/2006/relationships/image" Target="../media/image12.png"/><Relationship Id="rId9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11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PowerPuffs</a:t>
            </a:r>
            <a:endParaRPr/>
          </a:p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Ishita P, Ben M, Catherine C, Ryan 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Citations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737850" y="1475700"/>
            <a:ext cx="69996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https://www.science.org/do/10.1126/science.aal1141/abs/cc_nasadiversity_16x9.jpg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www.google.com/url?sa=i&amp;url=https%3A%2F%2Fwww.science.org%2Fcontent%2Farticle%2Fwomen-make-just-15-nasa-s-planetary-mission-science-teams-here-s-how-agency-trying&amp;psig=AOvVaw1ymf7qq1eBGYmU6GY8uQyT&amp;ust=1674930347583000&amp;source=images&amp;cd=vfe&amp;ved=0CA8QjRxqFwoTCIDKnvWv6PwCFQAAAAAdAAAAABAE</a:t>
            </a:r>
            <a:r>
              <a:rPr lang="en" sz="900"/>
              <a:t> </a:t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NASA Project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Exploring </a:t>
            </a:r>
            <a:r>
              <a:rPr lang="en"/>
              <a:t>data describing environmental elements across the world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Discovering </a:t>
            </a:r>
            <a:r>
              <a:rPr lang="en"/>
              <a:t>the relationship between these locations and if the could host a renewable energy plant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Defining </a:t>
            </a:r>
            <a:r>
              <a:rPr lang="en"/>
              <a:t>new places and </a:t>
            </a:r>
            <a:r>
              <a:rPr lang="en"/>
              <a:t>opportunities</a:t>
            </a:r>
            <a:r>
              <a:rPr lang="en"/>
              <a:t> for renewable energy sources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Our Goals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"/>
              <a:t>Educational website that help users explore data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" sz="2000"/>
              <a:t>Filtering &amp; Searching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" sz="2000"/>
              <a:t>Map Feature (?)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/>
              <a:t>Accounts to save and download results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" sz="2000"/>
              <a:t>PDF, Excel 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Stakeholders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"/>
              <a:t>Scientists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/>
              <a:t>Researchers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/>
              <a:t>Students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/>
              <a:t>General Public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/>
              <a:t>Web Developers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/>
              <a:t>Audience &amp; Prof/TA</a:t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150" y="1028700"/>
            <a:ext cx="274320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100" y="2830475"/>
            <a:ext cx="2330799" cy="18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50" y="0"/>
            <a:ext cx="684798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950" y="617538"/>
            <a:ext cx="1420774" cy="142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8550" y="617538"/>
            <a:ext cx="1420774" cy="142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 rotWithShape="1">
          <a:blip r:embed="rId5">
            <a:alphaModFix/>
          </a:blip>
          <a:srcRect b="2338" l="2764" r="2556" t="3747"/>
          <a:stretch/>
        </p:blipFill>
        <p:spPr>
          <a:xfrm>
            <a:off x="4835175" y="699575"/>
            <a:ext cx="1243025" cy="123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 rotWithShape="1">
          <a:blip r:embed="rId6">
            <a:alphaModFix/>
          </a:blip>
          <a:srcRect b="9021" l="34030" r="33811" t="9412"/>
          <a:stretch/>
        </p:blipFill>
        <p:spPr>
          <a:xfrm>
            <a:off x="6823175" y="541350"/>
            <a:ext cx="1040063" cy="14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31788" y="2363350"/>
            <a:ext cx="1409100" cy="14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 rotWithShape="1">
          <a:blip r:embed="rId8">
            <a:alphaModFix/>
          </a:blip>
          <a:srcRect b="0" l="9688" r="9372" t="0"/>
          <a:stretch/>
        </p:blipFill>
        <p:spPr>
          <a:xfrm>
            <a:off x="2684963" y="2571750"/>
            <a:ext cx="2225275" cy="99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20801" y="2407627"/>
            <a:ext cx="1350925" cy="11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82275" y="2319525"/>
            <a:ext cx="1350925" cy="13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92200"/>
            <a:ext cx="8839199" cy="3165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538" y="188275"/>
            <a:ext cx="7060926" cy="35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Questions?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FFFFF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