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94" r:id="rId2"/>
    <p:sldId id="266" r:id="rId3"/>
    <p:sldId id="279" r:id="rId4"/>
    <p:sldId id="295" r:id="rId5"/>
    <p:sldId id="282" r:id="rId6"/>
    <p:sldId id="263" r:id="rId7"/>
    <p:sldId id="284" r:id="rId8"/>
    <p:sldId id="287" r:id="rId9"/>
    <p:sldId id="292" r:id="rId10"/>
  </p:sldIdLst>
  <p:sldSz cx="12192000" cy="6858000"/>
  <p:notesSz cx="7104063" cy="10234613"/>
  <p:embeddedFontLst>
    <p:embeddedFont>
      <p:font typeface="方正宋刻本秀楷简体" panose="02010600030101010101" charset="-122"/>
      <p:regular r:id="rId12"/>
    </p:embeddedFont>
    <p:embeddedFont>
      <p:font typeface="锐字云字库锐黑粗GB" panose="02010600030101010101" charset="-122"/>
      <p:regular r:id="rId13"/>
    </p:embeddedFont>
    <p:embeddedFont>
      <p:font typeface="碳纤维正中黑简体" panose="02010600030101010101" charset="-122"/>
      <p:regular r:id="rId14"/>
    </p:embeddedFont>
    <p:embeddedFont>
      <p:font typeface="Cambria Math" panose="02040503050406030204" pitchFamily="18" charset="0"/>
      <p:regular r:id="rId15"/>
    </p:embeddedFont>
    <p:embeddedFont>
      <p:font typeface="Tw Cen MT Condensed" panose="020B0606020104020203" pitchFamily="34" charset="0"/>
      <p:regular r:id="rId16"/>
      <p:bold r:id="rId17"/>
    </p:embeddedFont>
    <p:embeddedFont>
      <p:font typeface="Tw Cen MT Condensed Extra Bold" panose="020B0803020202020204" pitchFamily="34" charset="0"/>
      <p:regular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79" autoAdjust="0"/>
  </p:normalViewPr>
  <p:slideViewPr>
    <p:cSldViewPr snapToGrid="0" showGuides="1">
      <p:cViewPr varScale="1">
        <p:scale>
          <a:sx n="60" d="100"/>
          <a:sy n="60" d="100"/>
        </p:scale>
        <p:origin x="819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5280ECE-0068-45A3-9D8A-AB4CD86CFA4B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1A07E60-73C1-4CEB-8C7F-873224B42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8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2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2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Index by space,</a:t>
            </a:r>
            <a:r>
              <a:rPr lang="zh-CN" altLang="en-US" dirty="0"/>
              <a:t>贴合全空间，同一个对象可在多个结点中找到。</a:t>
            </a:r>
            <a:endParaRPr lang="en-US" altLang="zh-CN" dirty="0"/>
          </a:p>
          <a:p>
            <a:pPr defTabSz="990752">
              <a:defRPr/>
            </a:pPr>
            <a:r>
              <a:rPr lang="zh-CN" altLang="en-US" dirty="0"/>
              <a:t>这是一个启发式算法，它认为评价一个切分的好坏可以由这个公式得到。</a:t>
            </a:r>
            <a:r>
              <a:rPr lang="en-US" altLang="zh-CN" dirty="0"/>
              <a:t>SAH0</a:t>
            </a:r>
            <a:r>
              <a:rPr lang="zh-CN" altLang="en-US" dirty="0"/>
              <a:t>，就是什么也不做，目前结点内的要素个数。对于砍一刀</a:t>
            </a:r>
            <a:r>
              <a:rPr lang="en-US" altLang="zh-CN" dirty="0"/>
              <a:t>x</a:t>
            </a:r>
            <a:r>
              <a:rPr lang="zh-CN" altLang="en-US" dirty="0"/>
              <a:t>，我观察这个</a:t>
            </a:r>
            <a:r>
              <a:rPr lang="en-US" altLang="zh-CN" dirty="0"/>
              <a:t>SAH(x)</a:t>
            </a:r>
            <a:r>
              <a:rPr lang="zh-CN" altLang="en-US" dirty="0"/>
              <a:t>是否可以比</a:t>
            </a:r>
            <a:r>
              <a:rPr lang="en-US" altLang="zh-CN" dirty="0"/>
              <a:t>SAH0</a:t>
            </a:r>
            <a:r>
              <a:rPr lang="zh-CN" altLang="en-US" dirty="0"/>
              <a:t>来的小，如果变小了就认为这一刀是有价值的。首先，这个</a:t>
            </a:r>
            <a:r>
              <a:rPr lang="en-US" altLang="zh-CN" dirty="0" err="1"/>
              <a:t>Cts</a:t>
            </a:r>
            <a:r>
              <a:rPr lang="zh-CN" altLang="en-US" dirty="0"/>
              <a:t>是这一刀下去，跳转到子结点的时间成本，需要我们预先设定。</a:t>
            </a:r>
            <a:r>
              <a:rPr lang="en-US" altLang="zh-CN" dirty="0"/>
              <a:t>A</a:t>
            </a:r>
            <a:r>
              <a:rPr lang="zh-CN" altLang="en-US" dirty="0"/>
              <a:t>是表面积，在这里我使用周长去替代。</a:t>
            </a:r>
            <a:r>
              <a:rPr lang="en-US" altLang="zh-CN" dirty="0"/>
              <a:t>Cl</a:t>
            </a:r>
            <a:r>
              <a:rPr lang="zh-CN" altLang="en-US" dirty="0"/>
              <a:t>和</a:t>
            </a:r>
            <a:r>
              <a:rPr lang="en-US" altLang="zh-CN" dirty="0"/>
              <a:t>Cr</a:t>
            </a:r>
            <a:r>
              <a:rPr lang="zh-CN" altLang="en-US" dirty="0"/>
              <a:t>是切完后子结点的元素个数。</a:t>
            </a:r>
            <a:endParaRPr lang="en-US" altLang="zh-CN" dirty="0"/>
          </a:p>
          <a:p>
            <a:r>
              <a:rPr lang="zh-CN" altLang="en-US" dirty="0"/>
              <a:t>很复杂对吧？作者认为，对于有很多对象的比较根部的结点，这个启发公式毫无意义，原文说“</a:t>
            </a:r>
            <a:r>
              <a:rPr lang="en-US" altLang="zh-CN" dirty="0"/>
              <a:t>this assumption is almost always untrue. The resulting estimation is far from accurate.</a:t>
            </a:r>
            <a:r>
              <a:rPr lang="zh-CN" altLang="en-US" dirty="0"/>
              <a:t>”所以我们对于</a:t>
            </a:r>
            <a:r>
              <a:rPr lang="en-US" altLang="zh-CN" dirty="0"/>
              <a:t>large node</a:t>
            </a:r>
            <a:r>
              <a:rPr lang="zh-CN" altLang="en-US" dirty="0"/>
              <a:t>采用比较粗暴的处理。这三点是我归纳的</a:t>
            </a:r>
            <a:r>
              <a:rPr lang="en-US" altLang="zh-CN" dirty="0"/>
              <a:t>Large node</a:t>
            </a:r>
            <a:r>
              <a:rPr lang="zh-CN" altLang="en-US" dirty="0"/>
              <a:t>的切分方法。注意，这里有一个超参数</a:t>
            </a:r>
            <a:r>
              <a:rPr lang="en-US" altLang="zh-CN" dirty="0"/>
              <a:t>Ce</a:t>
            </a:r>
            <a:r>
              <a:rPr lang="zh-CN" altLang="en-US" dirty="0"/>
              <a:t>，表示空白大于百分之多少的时候我直接切掉空白。</a:t>
            </a:r>
            <a:endParaRPr lang="en-US" altLang="zh-CN" dirty="0"/>
          </a:p>
          <a:p>
            <a:r>
              <a:rPr lang="zh-CN" altLang="en-US" dirty="0"/>
              <a:t>当结点要素个数小于等于</a:t>
            </a:r>
            <a:r>
              <a:rPr lang="en-US" altLang="zh-CN" dirty="0"/>
              <a:t>32</a:t>
            </a:r>
            <a:r>
              <a:rPr lang="zh-CN" altLang="en-US" dirty="0"/>
              <a:t>时，他就变成了</a:t>
            </a:r>
            <a:r>
              <a:rPr lang="en-US" altLang="zh-CN" dirty="0"/>
              <a:t>small node</a:t>
            </a:r>
            <a:r>
              <a:rPr lang="zh-CN" altLang="en-US" dirty="0"/>
              <a:t>，我们此时才使用这个公式进行精细的切分。按理来说，这个大小结点的边界也是一个超参数，但由于我使用的</a:t>
            </a:r>
            <a:r>
              <a:rPr lang="en-US" altLang="zh-CN" dirty="0"/>
              <a:t>bitmask</a:t>
            </a:r>
            <a:r>
              <a:rPr lang="zh-CN" altLang="en-US" dirty="0"/>
              <a:t>是一个</a:t>
            </a:r>
            <a:r>
              <a:rPr lang="en-US" altLang="zh-CN" dirty="0"/>
              <a:t>unsigned int</a:t>
            </a:r>
            <a:r>
              <a:rPr lang="zh-CN" altLang="en-US" dirty="0"/>
              <a:t>，那刚好</a:t>
            </a:r>
            <a:r>
              <a:rPr lang="en-US" altLang="zh-CN" dirty="0"/>
              <a:t>32</a:t>
            </a:r>
            <a:r>
              <a:rPr lang="zh-CN" altLang="en-US" dirty="0"/>
              <a:t>位，所以就固定取了</a:t>
            </a:r>
            <a:r>
              <a:rPr lang="en-US" altLang="zh-CN" dirty="0"/>
              <a:t>32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8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71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考虑到伪代码大家可能不愿意看，我基于原文简单地做了一下示意图。</a:t>
            </a:r>
            <a:endParaRPr lang="en-US" altLang="zh-CN" dirty="0"/>
          </a:p>
          <a:p>
            <a:r>
              <a:rPr lang="zh-CN" altLang="en-US" dirty="0"/>
              <a:t>不一定是比较</a:t>
            </a:r>
            <a:r>
              <a:rPr lang="en-US" altLang="zh-CN" dirty="0"/>
              <a:t>balance</a:t>
            </a:r>
            <a:r>
              <a:rPr lang="zh-CN" altLang="en-US" dirty="0"/>
              <a:t>的结构！有的位置早早地就切出了</a:t>
            </a:r>
            <a:r>
              <a:rPr lang="en-US" altLang="zh-CN" dirty="0"/>
              <a:t>small node</a:t>
            </a:r>
            <a:r>
              <a:rPr lang="zh-CN" altLang="en-US" dirty="0"/>
              <a:t>，有的还没有。</a:t>
            </a:r>
            <a:endParaRPr lang="en-US" altLang="zh-CN" dirty="0"/>
          </a:p>
          <a:p>
            <a:r>
              <a:rPr lang="zh-CN" altLang="en-US" dirty="0"/>
              <a:t>对于上面这个循环，它被称为</a:t>
            </a:r>
            <a:r>
              <a:rPr lang="en-US" altLang="zh-CN" dirty="0"/>
              <a:t>large node stage</a:t>
            </a:r>
          </a:p>
          <a:p>
            <a:r>
              <a:rPr lang="zh-CN" altLang="en-US" dirty="0"/>
              <a:t>对于下面这个循环，他被称为</a:t>
            </a:r>
            <a:r>
              <a:rPr lang="en-US" altLang="zh-CN" dirty="0"/>
              <a:t>small node stage</a:t>
            </a:r>
          </a:p>
          <a:p>
            <a:r>
              <a:rPr lang="zh-CN" altLang="en-US" dirty="0"/>
              <a:t>在这里，我使用</a:t>
            </a:r>
            <a:r>
              <a:rPr lang="en-US" altLang="zh-CN" dirty="0" err="1"/>
              <a:t>openMP</a:t>
            </a:r>
            <a:r>
              <a:rPr lang="zh-CN" altLang="en-US" dirty="0"/>
              <a:t>中的</a:t>
            </a:r>
            <a:r>
              <a:rPr lang="en-US" altLang="zh-CN" dirty="0"/>
              <a:t>parallel for</a:t>
            </a:r>
            <a:r>
              <a:rPr lang="zh-CN" altLang="en-US" dirty="0"/>
              <a:t>语句，对</a:t>
            </a:r>
            <a:r>
              <a:rPr lang="en-US" altLang="zh-CN" dirty="0"/>
              <a:t>active </a:t>
            </a:r>
            <a:r>
              <a:rPr lang="en-US" altLang="zh-CN" dirty="0" err="1"/>
              <a:t>nodelist</a:t>
            </a:r>
            <a:r>
              <a:rPr lang="zh-CN" altLang="en-US" dirty="0"/>
              <a:t>中的对象并行处理，大大加速了时间。为什么可以并行呢？因为对于这个</a:t>
            </a:r>
            <a:r>
              <a:rPr lang="en-US" altLang="zh-CN" dirty="0"/>
              <a:t>for</a:t>
            </a:r>
            <a:r>
              <a:rPr lang="zh-CN" altLang="en-US" dirty="0"/>
              <a:t>循环来说，前后的循环并不干扰。在需要写入同一个的地方我加入了</a:t>
            </a:r>
            <a:r>
              <a:rPr lang="en-US" altLang="zh-CN" dirty="0"/>
              <a:t>critical</a:t>
            </a:r>
            <a:r>
              <a:rPr lang="zh-CN" altLang="en-US" dirty="0"/>
              <a:t>关键字进行了同步，保证一次只有一个线程对其写入。</a:t>
            </a:r>
            <a:endParaRPr lang="en-US" altLang="zh-CN" dirty="0"/>
          </a:p>
          <a:p>
            <a:r>
              <a:rPr lang="zh-CN" altLang="en-US" dirty="0"/>
              <a:t>具体效率的分析可以见下一节。</a:t>
            </a:r>
            <a:endParaRPr lang="en-US" altLang="zh-CN" dirty="0"/>
          </a:p>
          <a:p>
            <a:r>
              <a:rPr lang="zh-CN" altLang="en-US" dirty="0"/>
              <a:t>当然，具体实现会复杂很多，还涉及到</a:t>
            </a:r>
            <a:r>
              <a:rPr lang="en-US" altLang="zh-CN" dirty="0" err="1"/>
              <a:t>splitCandidate</a:t>
            </a:r>
            <a:r>
              <a:rPr lang="zh-CN" altLang="en-US" dirty="0"/>
              <a:t>类的构建和计算，如果有同学感兴趣可以之后提问。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效果比较好的修改是以上三个并行，也是完全遵循了论文中最主要的并行环节。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计算下属全体要素的大包围盒，是一个很典型的归约问题。他有点类似求多个集合的并集，满足结合律。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如果应用</a:t>
            </a:r>
            <a:r>
              <a:rPr lang="en-US" altLang="zh-CN" dirty="0" err="1"/>
              <a:t>openMP</a:t>
            </a:r>
            <a:r>
              <a:rPr lang="zh-CN" altLang="en-US" dirty="0"/>
              <a:t>中的</a:t>
            </a:r>
            <a:r>
              <a:rPr lang="en-US" altLang="zh-CN" dirty="0"/>
              <a:t>parallel for</a:t>
            </a:r>
            <a:r>
              <a:rPr lang="zh-CN" altLang="en-US" dirty="0"/>
              <a:t>语法，在每个</a:t>
            </a:r>
            <a:r>
              <a:rPr lang="en-US" altLang="zh-CN" dirty="0"/>
              <a:t>for</a:t>
            </a:r>
            <a:r>
              <a:rPr lang="zh-CN" altLang="en-US" dirty="0"/>
              <a:t>内部会对结果变量进行写入，这就必须要加入同步的语句，严重影响效率。而且，把它变成</a:t>
            </a:r>
            <a:r>
              <a:rPr lang="en-US" altLang="zh-CN" dirty="0"/>
              <a:t>for</a:t>
            </a:r>
            <a:r>
              <a:rPr lang="zh-CN" altLang="en-US" dirty="0"/>
              <a:t>循环也违背了归约问题的一般求解方法。</a:t>
            </a:r>
            <a:r>
              <a:rPr lang="en-US" altLang="zh-CN" dirty="0" err="1"/>
              <a:t>openMP</a:t>
            </a:r>
            <a:r>
              <a:rPr lang="zh-CN" altLang="en-US" dirty="0"/>
              <a:t>中内置了</a:t>
            </a:r>
            <a:r>
              <a:rPr lang="en-US" altLang="zh-CN" dirty="0"/>
              <a:t>for reduction</a:t>
            </a:r>
            <a:r>
              <a:rPr lang="zh-CN" altLang="en-US" dirty="0"/>
              <a:t>，但是经过我的研究，只支持最简单的几个运算符，且无法重载。查阅了一些文献，最后使用的是</a:t>
            </a:r>
            <a:r>
              <a:rPr lang="en-US" altLang="zh-CN" dirty="0" err="1"/>
              <a:t>openMP</a:t>
            </a:r>
            <a:r>
              <a:rPr lang="zh-CN" altLang="en-US" dirty="0"/>
              <a:t>中自定义归约时使用的一种方法。在</a:t>
            </a:r>
            <a:r>
              <a:rPr lang="en-US" altLang="zh-CN" dirty="0"/>
              <a:t>parallel</a:t>
            </a:r>
            <a:r>
              <a:rPr lang="zh-CN" altLang="en-US" dirty="0"/>
              <a:t>子块中将</a:t>
            </a:r>
            <a:r>
              <a:rPr lang="en-US" altLang="zh-CN" dirty="0"/>
              <a:t>no wait</a:t>
            </a:r>
            <a:r>
              <a:rPr lang="zh-CN" altLang="en-US" dirty="0"/>
              <a:t>和</a:t>
            </a:r>
            <a:r>
              <a:rPr lang="en-US" altLang="zh-CN" dirty="0"/>
              <a:t>critical</a:t>
            </a:r>
            <a:r>
              <a:rPr lang="zh-CN" altLang="en-US" dirty="0"/>
              <a:t>结合，就可以实现</a:t>
            </a:r>
            <a:r>
              <a:rPr lang="en-US" altLang="zh-CN" dirty="0"/>
              <a:t>reduction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在剩下四到五个环节，我也分别写了并行程序去测试。但根据我的</a:t>
            </a:r>
            <a:r>
              <a:rPr lang="en-US" altLang="zh-CN" dirty="0"/>
              <a:t>Ablation study</a:t>
            </a:r>
            <a:r>
              <a:rPr lang="zh-CN" altLang="en-US" dirty="0"/>
              <a:t>，他们效果不佳。最后我把他们保留在了工程文件中，并注明了</a:t>
            </a:r>
            <a:r>
              <a:rPr lang="en-US" altLang="zh-CN" dirty="0"/>
              <a:t>bad performance</a:t>
            </a:r>
            <a:r>
              <a:rPr lang="zh-CN" altLang="en-US" dirty="0"/>
              <a:t>，且没有调用。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在后面改进</a:t>
            </a:r>
            <a:r>
              <a:rPr lang="en-US" altLang="zh-CN" dirty="0"/>
              <a:t>range query</a:t>
            </a:r>
            <a:r>
              <a:rPr lang="zh-CN" altLang="en-US" dirty="0"/>
              <a:t>的效率时，我也改进了并行算法，并且取得了显著的优化效果，不过这不来自于论文了。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5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这个建树测试是基于</a:t>
            </a:r>
            <a:r>
              <a:rPr lang="en-US" altLang="zh-CN" dirty="0"/>
              <a:t>18</a:t>
            </a:r>
            <a:r>
              <a:rPr lang="zh-CN" altLang="en-US" dirty="0"/>
              <a:t>万条的</a:t>
            </a:r>
            <a:r>
              <a:rPr lang="en-US" altLang="zh-CN" dirty="0"/>
              <a:t>taxi</a:t>
            </a:r>
            <a:r>
              <a:rPr lang="zh-CN" altLang="en-US" dirty="0"/>
              <a:t>数据产生的。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在原文中，侯启明老师在建树速度上优化了九成。虽然达不到那样的高度，在本程序中我也实现了将近五成的优化。如果有机会使用</a:t>
            </a:r>
            <a:r>
              <a:rPr lang="en-US" altLang="zh-CN" dirty="0"/>
              <a:t>CUDA</a:t>
            </a:r>
            <a:r>
              <a:rPr lang="zh-CN" altLang="en-US" dirty="0"/>
              <a:t>运算，效果会更好。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类似地，</a:t>
            </a:r>
            <a:r>
              <a:rPr lang="en-US" altLang="zh-CN" dirty="0"/>
              <a:t>Ce</a:t>
            </a:r>
            <a:r>
              <a:rPr lang="zh-CN" altLang="en-US" dirty="0"/>
              <a:t>值越小，</a:t>
            </a:r>
            <a:r>
              <a:rPr lang="en-US" altLang="zh-CN" dirty="0"/>
              <a:t>Large node stage</a:t>
            </a:r>
            <a:r>
              <a:rPr lang="zh-CN" altLang="en-US" dirty="0"/>
              <a:t>总共耗费的时间就会越长，因为会有很多次切分是用来切去边角料的，而没有发生实质性的对象切分。这样一来，优化效果差的步骤占比越大，总的优化比例就会降低。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从查询效率来说，</a:t>
            </a:r>
            <a:r>
              <a:rPr lang="en-US" altLang="zh-CN" dirty="0" err="1"/>
              <a:t>KDTree</a:t>
            </a:r>
            <a:r>
              <a:rPr lang="zh-CN" altLang="en-US" dirty="0"/>
              <a:t>略差于</a:t>
            </a:r>
            <a:r>
              <a:rPr lang="en-US" altLang="zh-CN" dirty="0" err="1"/>
              <a:t>QuadTree</a:t>
            </a:r>
            <a:r>
              <a:rPr lang="zh-CN" altLang="en-US" dirty="0"/>
              <a:t>，同时</a:t>
            </a:r>
            <a:r>
              <a:rPr lang="en-US" altLang="zh-CN" dirty="0"/>
              <a:t>parallel</a:t>
            </a:r>
            <a:r>
              <a:rPr lang="zh-CN" altLang="en-US" dirty="0"/>
              <a:t>和</a:t>
            </a:r>
            <a:r>
              <a:rPr lang="en-US" altLang="zh-CN" dirty="0"/>
              <a:t>serial</a:t>
            </a:r>
            <a:r>
              <a:rPr lang="zh-CN" altLang="en-US" dirty="0"/>
              <a:t>相比是否使用并行算法并没有显著的差异。但在我的大量测试中发现一个有趣的现象，即</a:t>
            </a:r>
            <a:r>
              <a:rPr lang="en-US" altLang="zh-CN" dirty="0"/>
              <a:t>parallel</a:t>
            </a:r>
            <a:r>
              <a:rPr lang="zh-CN" altLang="en-US" dirty="0"/>
              <a:t>的结果几乎总是比</a:t>
            </a:r>
            <a:r>
              <a:rPr lang="en-US" altLang="zh-CN" dirty="0"/>
              <a:t>serial</a:t>
            </a:r>
            <a:r>
              <a:rPr lang="zh-CN" altLang="en-US" dirty="0"/>
              <a:t>差一点，那么具体差在哪里呢？我一开始以为是建树的问题，经过近一天的断点调试没有发现</a:t>
            </a:r>
            <a:r>
              <a:rPr lang="en-US" altLang="zh-CN" dirty="0"/>
              <a:t>bug</a:t>
            </a:r>
            <a:r>
              <a:rPr lang="zh-CN" altLang="en-US" dirty="0"/>
              <a:t>，那些功能也完全一样。后来，我意识到可能是</a:t>
            </a:r>
            <a:r>
              <a:rPr lang="en-US" altLang="zh-CN" dirty="0"/>
              <a:t>parallel</a:t>
            </a:r>
            <a:r>
              <a:rPr lang="zh-CN" altLang="en-US" dirty="0"/>
              <a:t>算法开辟内存时所用的地址段跨度稍微大一些，导致指针跳转的成本上升了。最后，我发现谜底就在谜面上。在启发式算法中，</a:t>
            </a:r>
            <a:r>
              <a:rPr lang="en-US" altLang="zh-CN" dirty="0" err="1"/>
              <a:t>Cts</a:t>
            </a:r>
            <a:r>
              <a:rPr lang="zh-CN" altLang="en-US" dirty="0"/>
              <a:t>刻画的是跳转的成本，我们可以看到从参数不断循环试验出来的这个</a:t>
            </a:r>
            <a:r>
              <a:rPr lang="en-US" altLang="zh-CN" dirty="0" err="1"/>
              <a:t>Cts</a:t>
            </a:r>
            <a:r>
              <a:rPr lang="zh-CN" altLang="en-US" dirty="0"/>
              <a:t>，</a:t>
            </a:r>
            <a:r>
              <a:rPr lang="en-US" altLang="zh-CN" dirty="0"/>
              <a:t>Parallel</a:t>
            </a:r>
            <a:r>
              <a:rPr lang="zh-CN" altLang="en-US" dirty="0"/>
              <a:t>的</a:t>
            </a:r>
            <a:r>
              <a:rPr lang="en-US" altLang="zh-CN" dirty="0" err="1"/>
              <a:t>Cts</a:t>
            </a:r>
            <a:r>
              <a:rPr lang="zh-CN" altLang="en-US" dirty="0"/>
              <a:t>确实比</a:t>
            </a:r>
            <a:r>
              <a:rPr lang="en-US" altLang="zh-CN" dirty="0"/>
              <a:t>Serial</a:t>
            </a:r>
            <a:r>
              <a:rPr lang="zh-CN" altLang="en-US" dirty="0"/>
              <a:t>的</a:t>
            </a:r>
            <a:r>
              <a:rPr lang="en-US" altLang="zh-CN" dirty="0" err="1"/>
              <a:t>Cts</a:t>
            </a:r>
            <a:r>
              <a:rPr lang="zh-CN" altLang="en-US" dirty="0"/>
              <a:t>偏大一些，这样就为这个现象提供了解释。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在实际的光线跟踪场景中，调用的函数更接近</a:t>
            </a:r>
            <a:r>
              <a:rPr lang="en-US" altLang="zh-CN" dirty="0"/>
              <a:t>range query</a:t>
            </a:r>
            <a:r>
              <a:rPr lang="zh-CN" altLang="en-US" dirty="0"/>
              <a:t>，于是我也进行了测试。这里</a:t>
            </a:r>
            <a:r>
              <a:rPr lang="en-US" altLang="zh-CN" dirty="0"/>
              <a:t>parallel </a:t>
            </a:r>
            <a:r>
              <a:rPr lang="en-US" altLang="zh-CN" dirty="0" err="1"/>
              <a:t>kd</a:t>
            </a:r>
            <a:r>
              <a:rPr lang="en-US" altLang="zh-CN" dirty="0"/>
              <a:t>-tree</a:t>
            </a:r>
            <a:r>
              <a:rPr lang="zh-CN" altLang="en-US" dirty="0"/>
              <a:t>使用的</a:t>
            </a:r>
            <a:r>
              <a:rPr lang="en-US" altLang="zh-CN" dirty="0"/>
              <a:t>range query</a:t>
            </a:r>
            <a:r>
              <a:rPr lang="zh-CN" altLang="en-US" dirty="0"/>
              <a:t>也使用了并行算法，进行了优化，如果有同学想了解可以利用提问的机会，我可以展开讲一下。遗憾的是，一开始测试时，</a:t>
            </a:r>
            <a:r>
              <a:rPr lang="en-US" altLang="zh-CN" dirty="0" err="1"/>
              <a:t>QuadTree</a:t>
            </a:r>
            <a:r>
              <a:rPr lang="zh-CN" altLang="en-US" dirty="0"/>
              <a:t>完成时间在</a:t>
            </a:r>
            <a:r>
              <a:rPr lang="en-US" altLang="zh-CN" dirty="0"/>
              <a:t>30</a:t>
            </a:r>
            <a:r>
              <a:rPr lang="zh-CN" altLang="en-US" dirty="0"/>
              <a:t>秒左右，</a:t>
            </a:r>
            <a:r>
              <a:rPr lang="en-US" altLang="zh-CN" dirty="0"/>
              <a:t>Serial KD tree</a:t>
            </a:r>
            <a:r>
              <a:rPr lang="zh-CN" altLang="en-US" dirty="0"/>
              <a:t>完成时间在</a:t>
            </a:r>
            <a:r>
              <a:rPr lang="en-US" altLang="zh-CN" dirty="0"/>
              <a:t>36</a:t>
            </a:r>
            <a:r>
              <a:rPr lang="zh-CN" altLang="en-US" dirty="0"/>
              <a:t>秒左右，</a:t>
            </a:r>
            <a:r>
              <a:rPr lang="en-US" altLang="zh-CN" dirty="0"/>
              <a:t>Parallel KD tree</a:t>
            </a:r>
            <a:r>
              <a:rPr lang="zh-CN" altLang="en-US" dirty="0"/>
              <a:t>完成时间在</a:t>
            </a:r>
            <a:r>
              <a:rPr lang="en-US" altLang="zh-CN" dirty="0"/>
              <a:t>32</a:t>
            </a:r>
            <a:r>
              <a:rPr lang="zh-CN" altLang="en-US" dirty="0"/>
              <a:t>秒左右。也就是说，我们的</a:t>
            </a:r>
            <a:r>
              <a:rPr lang="en-US" altLang="zh-CN" dirty="0" err="1"/>
              <a:t>KDTree</a:t>
            </a:r>
            <a:r>
              <a:rPr lang="zh-CN" altLang="en-US" dirty="0"/>
              <a:t>结构好像还是比不过</a:t>
            </a:r>
            <a:r>
              <a:rPr lang="en-US" altLang="zh-CN" dirty="0" err="1"/>
              <a:t>QuadTree</a:t>
            </a:r>
            <a:r>
              <a:rPr lang="zh-CN" altLang="en-US" dirty="0"/>
              <a:t>，而且差距更为明显。上周我也咨询了任重老师，这可能有两个原因：一、二维和三维的实际场景不同，不能直接推广。例如，三维中行之有效的</a:t>
            </a:r>
            <a:r>
              <a:rPr lang="en-US" altLang="zh-CN" dirty="0"/>
              <a:t>SAH</a:t>
            </a:r>
            <a:r>
              <a:rPr lang="zh-CN" altLang="en-US" dirty="0"/>
              <a:t>定义是基于表面积的，我直接将其改成周长可能会出问题。二、硬件优化效果不充分，导致</a:t>
            </a:r>
            <a:r>
              <a:rPr lang="en-US" altLang="zh-CN" dirty="0"/>
              <a:t>Parallel KD Tree</a:t>
            </a:r>
            <a:r>
              <a:rPr lang="zh-CN" altLang="en-US" dirty="0"/>
              <a:t>效果不佳。我还想到一点，就是我的参数可能没有优化得比较充分。例如，原文中</a:t>
            </a:r>
            <a:r>
              <a:rPr lang="en-US" altLang="zh-CN" dirty="0" err="1"/>
              <a:t>largenode</a:t>
            </a:r>
            <a:r>
              <a:rPr lang="zh-CN" altLang="en-US" dirty="0"/>
              <a:t>和</a:t>
            </a:r>
            <a:r>
              <a:rPr lang="en-US" altLang="zh-CN" dirty="0" err="1"/>
              <a:t>smallnode</a:t>
            </a:r>
            <a:r>
              <a:rPr lang="zh-CN" altLang="en-US" dirty="0"/>
              <a:t>的分界是</a:t>
            </a:r>
            <a:r>
              <a:rPr lang="en-US" altLang="zh-CN" dirty="0"/>
              <a:t>64</a:t>
            </a:r>
            <a:r>
              <a:rPr lang="zh-CN" altLang="en-US" dirty="0"/>
              <a:t>个要素，但是我这里用的是</a:t>
            </a:r>
            <a:r>
              <a:rPr lang="en-US" altLang="zh-CN" dirty="0"/>
              <a:t>32</a:t>
            </a:r>
            <a:r>
              <a:rPr lang="zh-CN" altLang="en-US" dirty="0"/>
              <a:t>个要素，这个就不一样了。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带着这两个问题，我进行了改进。针对第一个问题，我查阅了资料，尝试了</a:t>
            </a:r>
            <a:r>
              <a:rPr lang="en-US" altLang="zh-CN" dirty="0"/>
              <a:t>VVH</a:t>
            </a:r>
            <a:r>
              <a:rPr lang="zh-CN" altLang="en-US" dirty="0"/>
              <a:t>分割法。这个公式结构和</a:t>
            </a:r>
            <a:r>
              <a:rPr lang="en-US" altLang="zh-CN" dirty="0"/>
              <a:t>SAH</a:t>
            </a:r>
            <a:r>
              <a:rPr lang="zh-CN" altLang="en-US" dirty="0"/>
              <a:t>完全一样，但是在</a:t>
            </a:r>
            <a:r>
              <a:rPr lang="en-US" altLang="zh-CN" dirty="0"/>
              <a:t>SAH</a:t>
            </a:r>
            <a:r>
              <a:rPr lang="zh-CN" altLang="en-US" dirty="0"/>
              <a:t>用</a:t>
            </a:r>
            <a:r>
              <a:rPr lang="en-US" altLang="zh-CN" dirty="0"/>
              <a:t>A</a:t>
            </a:r>
            <a:r>
              <a:rPr lang="zh-CN" altLang="en-US" dirty="0"/>
              <a:t>，也就是表面积的地方，他用的是体积</a:t>
            </a:r>
            <a:r>
              <a:rPr lang="en-US" altLang="zh-CN" dirty="0"/>
              <a:t>V</a:t>
            </a:r>
            <a:r>
              <a:rPr lang="zh-CN" altLang="en-US" dirty="0"/>
              <a:t>。对于平面来说，也就是子结点的面积。遗憾的是，我进行了实验，表现比</a:t>
            </a:r>
            <a:r>
              <a:rPr lang="en-US" altLang="zh-CN" dirty="0"/>
              <a:t>SAH</a:t>
            </a:r>
            <a:r>
              <a:rPr lang="zh-CN" altLang="en-US" dirty="0"/>
              <a:t>版本更差了。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关于硬件优化效果不充分，我手头也没有</a:t>
            </a:r>
            <a:r>
              <a:rPr lang="en-US" altLang="zh-CN" dirty="0"/>
              <a:t>GPU</a:t>
            </a:r>
            <a:r>
              <a:rPr lang="zh-CN" altLang="en-US" dirty="0"/>
              <a:t>设备。不过，我观察到，一旦把调试时的</a:t>
            </a:r>
            <a:r>
              <a:rPr lang="en-US" altLang="zh-CN" dirty="0"/>
              <a:t>Release</a:t>
            </a:r>
            <a:r>
              <a:rPr lang="zh-CN" altLang="en-US" dirty="0"/>
              <a:t>改成</a:t>
            </a:r>
            <a:r>
              <a:rPr lang="en-US" altLang="zh-CN" dirty="0"/>
              <a:t>Debug</a:t>
            </a:r>
            <a:r>
              <a:rPr lang="zh-CN" altLang="en-US" dirty="0"/>
              <a:t>模式，这个差距就迅速缩小，而且</a:t>
            </a:r>
            <a:r>
              <a:rPr lang="en-US" altLang="zh-CN" dirty="0"/>
              <a:t>KD-tree</a:t>
            </a:r>
            <a:r>
              <a:rPr lang="zh-CN" altLang="en-US" dirty="0"/>
              <a:t>还可以超过</a:t>
            </a:r>
            <a:r>
              <a:rPr lang="en-US" altLang="zh-CN" dirty="0" err="1"/>
              <a:t>QuadTree</a:t>
            </a:r>
            <a:r>
              <a:rPr lang="zh-CN" altLang="en-US" dirty="0"/>
              <a:t>。我不是计算机学院的同学，所以对硬件了解不多，我进一步把笔记本调到低电量模式进行测试，就获得了可复现的神奇结果。</a:t>
            </a:r>
            <a:r>
              <a:rPr lang="en-US" altLang="zh-CN" dirty="0"/>
              <a:t>Parallel KD Tree</a:t>
            </a:r>
            <a:r>
              <a:rPr lang="zh-CN" altLang="en-US" dirty="0"/>
              <a:t>所用的时间开销远小于</a:t>
            </a:r>
            <a:r>
              <a:rPr lang="en-US" altLang="zh-CN" dirty="0"/>
              <a:t>Quad Tree</a:t>
            </a:r>
            <a:r>
              <a:rPr lang="zh-CN" altLang="en-US" dirty="0"/>
              <a:t>，看来</a:t>
            </a:r>
            <a:r>
              <a:rPr lang="en-US" altLang="zh-CN" dirty="0"/>
              <a:t>KD Tree</a:t>
            </a:r>
            <a:r>
              <a:rPr lang="zh-CN" altLang="en-US" dirty="0"/>
              <a:t>的结构和算法确实有其可取之处。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不过，本张</a:t>
            </a:r>
            <a:r>
              <a:rPr lang="en-US" altLang="zh-CN" dirty="0"/>
              <a:t>ppt</a:t>
            </a:r>
            <a:r>
              <a:rPr lang="zh-CN" altLang="en-US" dirty="0"/>
              <a:t>已经超出了原</a:t>
            </a:r>
            <a:r>
              <a:rPr lang="en-US" altLang="zh-CN" dirty="0"/>
              <a:t>paper</a:t>
            </a:r>
            <a:r>
              <a:rPr lang="zh-CN" altLang="en-US" dirty="0"/>
              <a:t>的范围，原文并没有试图论证</a:t>
            </a:r>
            <a:r>
              <a:rPr lang="en-US" altLang="zh-CN" dirty="0"/>
              <a:t>KD Tree</a:t>
            </a:r>
            <a:r>
              <a:rPr lang="zh-CN" altLang="en-US" dirty="0"/>
              <a:t>和</a:t>
            </a:r>
            <a:r>
              <a:rPr lang="en-US" altLang="zh-CN" dirty="0"/>
              <a:t>Quad Tree</a:t>
            </a:r>
            <a:r>
              <a:rPr lang="zh-CN" altLang="en-US" dirty="0"/>
              <a:t>相比的优越性。这是我自己做的扩展实验。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89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60-73C1-4CEB-8C7F-873224B426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22F0-24C6-44F0-B128-5D581EB1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64C9D-9548-413B-BB4D-41FC1C66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09742-13CF-45BB-8A57-9290BBD5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4632E-33A3-40D6-85E4-FD06A818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DF68-8E9B-4D2E-A414-CCFCA8FC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44A1-5E5F-419B-8FC6-5DB27ADF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C4C79-3144-4E5F-B9D5-7C4FEDA4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E2A6C-EC5A-4765-BF7F-329C141A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6D295-A28D-42EC-9051-33527E3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B80E4-937A-47E6-B4FB-3395E28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700D2-20FD-4ADE-BDE6-635392C7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349C-D17E-4972-8723-4D475E87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7DEA-1E2D-4EB6-A569-DC261D83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AEF6-1C9E-4BE6-B0A3-44CD1E66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DB47-F6DF-4B48-AC71-44DEF856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E464-4DA4-4128-AE76-C324B8D2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0439-BBCC-4933-B1A7-0373F2F6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9D9-0C66-423F-AC8C-8CDC76AD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21F7D-B8F0-43C4-A27C-8C654D4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10929-12D3-4CF5-9AD5-88A9FAB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0E20-BD81-4C54-8315-40540E58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CFCE-4824-4815-AEC4-C2276C1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E347-5418-4757-B08C-D7492A2E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C3FC-318D-4813-BF69-E702FD0D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EB01E-4FC1-43A1-8963-FC96224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5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CECE-F846-4CDE-8CAA-ECF6FE75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CB89-30DA-45A8-ACD4-2715B566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2119A-8A96-43B3-86EE-3BE2326E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AF59-78A2-484B-A203-D79BCC0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07403-796E-4482-A065-F338F2A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72CA5-038B-4CFF-8BC4-9D793BAD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A842A-9E30-4867-96A1-6DCC7E94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A4056-EFE2-4281-A991-403D133E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81B86-58BA-4861-8F04-B485E313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E0107-1516-49F1-88D2-52BF1B9E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E7CAC-3D8B-4EFB-8BAC-63D41CB2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9B5B27-7A7D-4069-829E-8E032F2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95170-0B0A-49D7-ADC3-EB90C72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983D2-007E-4159-AB79-08E9BC6D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3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419A4-1554-4B2D-AE14-73D56BAF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8C3E2-FAA0-46BD-9BD0-885EC83B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D36CA-D773-477A-BDC4-33C90AE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FC28A-0803-4090-A97F-1BE13DB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A9050-E53E-4CDC-B70A-511D06CF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FE7E3-5614-4801-B66D-74E206A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B79F4-79A4-4159-94CB-AA563898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6BE0-96D5-492E-ADFE-53715CF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19489-44C1-46C6-BDCC-15D5F5BD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8BC79-C657-475B-935F-7106A967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53255-339C-4F4C-A20B-0EFB0CDC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2AB3C-1F32-46DD-A5EA-5048E41C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174A7-A9E9-4B89-BEB5-D00ACF42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63B8-5DB6-4060-A978-D66A8F48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7873-2DB6-4ABD-A4ED-D5B2891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29574-98D2-4809-B775-DD5761F8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7B15C-928F-4461-B823-678A7DA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862CF-B662-45A4-81A3-0BFDA9E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54A4-B224-4EDC-B940-EA1BED2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E6C70-D01A-4397-9CD2-05D6545D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95E93-2B73-4B9D-993B-2092EA69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789E9-3BCE-4E17-8088-FB30B031A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F391-C7C7-45FD-9C11-539A1B550E1A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83A53-25E7-4AEC-92ED-F5BEA67A7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4AC5-D81C-42C5-8E98-6468B352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232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ADVANCED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GRAPHICS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91666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0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MAY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369787" y="2205789"/>
            <a:ext cx="11530852" cy="1615708"/>
            <a:chOff x="1112865" y="2307984"/>
            <a:chExt cx="9417169" cy="1127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2060336" y="2307984"/>
              <a:ext cx="8447735" cy="77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ON GRAPHICS HARDWARE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112865" y="2662341"/>
              <a:ext cx="9417169" cy="77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锐字云字库锐黑粗GB" panose="02010600030101010101" charset="-122"/>
                </a:rPr>
                <a:t>REAL-TIME KD-TREE CONSTRUCTION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锐字云字库锐黑粗GB" panose="02010600030101010101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C5448-A2D0-4BEC-9140-36C1710CF40A}"/>
              </a:ext>
            </a:extLst>
          </p:cNvPr>
          <p:cNvSpPr txBox="1"/>
          <p:nvPr/>
        </p:nvSpPr>
        <p:spPr>
          <a:xfrm>
            <a:off x="4744570" y="4751452"/>
            <a:ext cx="33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Author: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Zhou et al. SIGGRAPH 2008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3A8FF5-D915-49E5-A67F-25A73941231D}"/>
              </a:ext>
            </a:extLst>
          </p:cNvPr>
          <p:cNvSpPr txBox="1"/>
          <p:nvPr/>
        </p:nvSpPr>
        <p:spPr>
          <a:xfrm>
            <a:off x="8257881" y="4751452"/>
            <a:ext cx="21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2022.5.30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E32747-A73C-4599-B78C-FDA40BA0B3BB}"/>
              </a:ext>
            </a:extLst>
          </p:cNvPr>
          <p:cNvSpPr txBox="1"/>
          <p:nvPr/>
        </p:nvSpPr>
        <p:spPr>
          <a:xfrm>
            <a:off x="1387727" y="4751452"/>
            <a:ext cx="30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Presenter: Wang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Zimo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3190100466</a:t>
            </a:r>
          </a:p>
        </p:txBody>
      </p:sp>
    </p:spTree>
    <p:extLst>
      <p:ext uri="{BB962C8B-B14F-4D97-AF65-F5344CB8AC3E}">
        <p14:creationId xmlns:p14="http://schemas.microsoft.com/office/powerpoint/2010/main" val="105393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1983568-7291-4686-B313-908ECD273769}"/>
              </a:ext>
            </a:extLst>
          </p:cNvPr>
          <p:cNvGrpSpPr/>
          <p:nvPr/>
        </p:nvGrpSpPr>
        <p:grpSpPr>
          <a:xfrm>
            <a:off x="680336" y="1938897"/>
            <a:ext cx="2782275" cy="2980205"/>
            <a:chOff x="525701" y="2371725"/>
            <a:chExt cx="1953935" cy="2114550"/>
          </a:xfrm>
        </p:grpSpPr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911C9BF1-FDE9-41FF-B3F2-BB27F23A82C7}"/>
                </a:ext>
              </a:extLst>
            </p:cNvPr>
            <p:cNvSpPr/>
            <p:nvPr/>
          </p:nvSpPr>
          <p:spPr>
            <a:xfrm>
              <a:off x="525701" y="2371725"/>
              <a:ext cx="1953935" cy="2114550"/>
            </a:xfrm>
            <a:prstGeom prst="parallelogram">
              <a:avLst>
                <a:gd name="adj" fmla="val 14746"/>
              </a:avLst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C964731-6A68-40B7-8218-02FE5B7F0021}"/>
                </a:ext>
              </a:extLst>
            </p:cNvPr>
            <p:cNvSpPr txBox="1"/>
            <p:nvPr/>
          </p:nvSpPr>
          <p:spPr>
            <a:xfrm>
              <a:off x="1294466" y="2528227"/>
              <a:ext cx="643327" cy="458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01</a:t>
              </a: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316E15-7D16-43AD-B30A-6328EC34A498}"/>
                </a:ext>
              </a:extLst>
            </p:cNvPr>
            <p:cNvSpPr txBox="1"/>
            <p:nvPr/>
          </p:nvSpPr>
          <p:spPr>
            <a:xfrm>
              <a:off x="812824" y="3051515"/>
              <a:ext cx="1374682" cy="76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What is my program</a:t>
              </a:r>
              <a:endParaRPr kumimoji="0" lang="zh-CN" altLang="en-US" sz="3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25F6563-CDE2-4200-8BF2-30331BD2A2DB}"/>
                </a:ext>
              </a:extLst>
            </p:cNvPr>
            <p:cNvSpPr txBox="1"/>
            <p:nvPr/>
          </p:nvSpPr>
          <p:spPr>
            <a:xfrm>
              <a:off x="889865" y="3993223"/>
              <a:ext cx="1169531" cy="26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 i="1">
                  <a:solidFill>
                    <a:schemeClr val="bg1"/>
                  </a:solidFill>
                  <a:latin typeface="Tw Cen MT Condensed Extra Bold" panose="020B0803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INTRODUCTION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357AF92-86B8-4795-9CF8-872141B477C1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469B60-7AD5-41F0-8FA3-E6948C9492A3}"/>
              </a:ext>
            </a:extLst>
          </p:cNvPr>
          <p:cNvSpPr txBox="1"/>
          <p:nvPr/>
        </p:nvSpPr>
        <p:spPr>
          <a:xfrm>
            <a:off x="600716" y="652403"/>
            <a:ext cx="17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1400C2-3CA4-45AE-8B44-DBA7032D49FF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6CA3691-9065-4678-BACE-DE65F1C4E3B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DE269A-2169-4275-8B2A-0740146C5F3D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41D0DE0-CA4D-4B38-97A0-491446BFCABD}"/>
              </a:ext>
            </a:extLst>
          </p:cNvPr>
          <p:cNvGrpSpPr/>
          <p:nvPr/>
        </p:nvGrpSpPr>
        <p:grpSpPr>
          <a:xfrm>
            <a:off x="3402212" y="1938897"/>
            <a:ext cx="2782275" cy="2980205"/>
            <a:chOff x="525701" y="2371725"/>
            <a:chExt cx="1953935" cy="2114550"/>
          </a:xfrm>
        </p:grpSpPr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735451AE-201F-4440-BD5A-F47F9C04E765}"/>
                </a:ext>
              </a:extLst>
            </p:cNvPr>
            <p:cNvSpPr/>
            <p:nvPr/>
          </p:nvSpPr>
          <p:spPr>
            <a:xfrm>
              <a:off x="525701" y="2371725"/>
              <a:ext cx="1953935" cy="2114550"/>
            </a:xfrm>
            <a:prstGeom prst="parallelogram">
              <a:avLst>
                <a:gd name="adj" fmla="val 14746"/>
              </a:avLst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BE46FE-61B0-4F7F-9711-95C23BCFC474}"/>
                </a:ext>
              </a:extLst>
            </p:cNvPr>
            <p:cNvSpPr txBox="1"/>
            <p:nvPr/>
          </p:nvSpPr>
          <p:spPr>
            <a:xfrm>
              <a:off x="1301080" y="2528228"/>
              <a:ext cx="447151" cy="45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02</a:t>
              </a: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538596F-F521-4C67-A403-4D5E6821BAF7}"/>
                </a:ext>
              </a:extLst>
            </p:cNvPr>
            <p:cNvSpPr txBox="1"/>
            <p:nvPr/>
          </p:nvSpPr>
          <p:spPr>
            <a:xfrm>
              <a:off x="802494" y="3050435"/>
              <a:ext cx="1341855" cy="76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How is KD-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i="1" dirty="0"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Tree built</a:t>
              </a:r>
              <a:endParaRPr kumimoji="0" lang="zh-CN" altLang="en-US" sz="3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5288DEC-13DC-4CAE-BAFE-02E569DEA93A}"/>
                </a:ext>
              </a:extLst>
            </p:cNvPr>
            <p:cNvSpPr txBox="1"/>
            <p:nvPr/>
          </p:nvSpPr>
          <p:spPr>
            <a:xfrm>
              <a:off x="889865" y="3993223"/>
              <a:ext cx="1169531" cy="26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 i="1">
                  <a:solidFill>
                    <a:schemeClr val="bg1"/>
                  </a:solidFill>
                  <a:latin typeface="Tw Cen MT Condensed Extra Bold" panose="020B0803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MECHANISM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717B41A-7F56-4CDB-A2C9-CC7C215203FE}"/>
              </a:ext>
            </a:extLst>
          </p:cNvPr>
          <p:cNvGrpSpPr/>
          <p:nvPr/>
        </p:nvGrpSpPr>
        <p:grpSpPr>
          <a:xfrm>
            <a:off x="6128640" y="1938897"/>
            <a:ext cx="2782275" cy="2980205"/>
            <a:chOff x="525701" y="2371725"/>
            <a:chExt cx="1953935" cy="2114550"/>
          </a:xfrm>
        </p:grpSpPr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B164E9FA-BE2E-4CFA-BDF4-52C6ACB1619C}"/>
                </a:ext>
              </a:extLst>
            </p:cNvPr>
            <p:cNvSpPr/>
            <p:nvPr/>
          </p:nvSpPr>
          <p:spPr>
            <a:xfrm>
              <a:off x="525701" y="2371725"/>
              <a:ext cx="1953935" cy="2114550"/>
            </a:xfrm>
            <a:prstGeom prst="parallelogram">
              <a:avLst>
                <a:gd name="adj" fmla="val 14746"/>
              </a:avLst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4BC8C4A-3A82-4131-86B7-837C0F31B377}"/>
                </a:ext>
              </a:extLst>
            </p:cNvPr>
            <p:cNvSpPr txBox="1"/>
            <p:nvPr/>
          </p:nvSpPr>
          <p:spPr>
            <a:xfrm>
              <a:off x="1301080" y="2528228"/>
              <a:ext cx="447151" cy="45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03</a:t>
              </a: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3F1A33C-ED28-4282-BC1B-3F3C435AEB3E}"/>
                </a:ext>
              </a:extLst>
            </p:cNvPr>
            <p:cNvSpPr txBox="1"/>
            <p:nvPr/>
          </p:nvSpPr>
          <p:spPr>
            <a:xfrm>
              <a:off x="768174" y="3050435"/>
              <a:ext cx="1506848" cy="76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How to work parallelly</a:t>
              </a:r>
              <a:endParaRPr kumimoji="0" lang="zh-CN" altLang="en-US" sz="3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9AB906C-6442-4E2D-9E2E-792B473E75D1}"/>
                </a:ext>
              </a:extLst>
            </p:cNvPr>
            <p:cNvSpPr txBox="1"/>
            <p:nvPr/>
          </p:nvSpPr>
          <p:spPr>
            <a:xfrm>
              <a:off x="889865" y="3993223"/>
              <a:ext cx="1169531" cy="26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 i="1">
                  <a:solidFill>
                    <a:schemeClr val="bg1"/>
                  </a:solidFill>
                  <a:latin typeface="Tw Cen MT Condensed Extra Bold" panose="020B0803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ALGORITHM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BDEC052-AB8A-454D-8051-8CD3C7D78899}"/>
              </a:ext>
            </a:extLst>
          </p:cNvPr>
          <p:cNvGrpSpPr/>
          <p:nvPr/>
        </p:nvGrpSpPr>
        <p:grpSpPr>
          <a:xfrm>
            <a:off x="8868790" y="1938897"/>
            <a:ext cx="2782275" cy="2980205"/>
            <a:chOff x="525701" y="2371725"/>
            <a:chExt cx="1953935" cy="2114550"/>
          </a:xfrm>
        </p:grpSpPr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31213DE-3EE3-436A-B050-F59598160AE6}"/>
                </a:ext>
              </a:extLst>
            </p:cNvPr>
            <p:cNvSpPr/>
            <p:nvPr/>
          </p:nvSpPr>
          <p:spPr>
            <a:xfrm>
              <a:off x="525701" y="2371725"/>
              <a:ext cx="1953935" cy="2114550"/>
            </a:xfrm>
            <a:prstGeom prst="parallelogram">
              <a:avLst>
                <a:gd name="adj" fmla="val 14746"/>
              </a:avLst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318B75C-1542-4FBB-BCAC-62EFF6E167E1}"/>
                </a:ext>
              </a:extLst>
            </p:cNvPr>
            <p:cNvSpPr txBox="1"/>
            <p:nvPr/>
          </p:nvSpPr>
          <p:spPr>
            <a:xfrm>
              <a:off x="1301080" y="2528228"/>
              <a:ext cx="447151" cy="45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04</a:t>
              </a:r>
              <a:endPara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AA4C49-6E83-4B44-9481-67B49ECFEBE4}"/>
                </a:ext>
              </a:extLst>
            </p:cNvPr>
            <p:cNvSpPr txBox="1"/>
            <p:nvPr/>
          </p:nvSpPr>
          <p:spPr>
            <a:xfrm>
              <a:off x="768174" y="3050435"/>
              <a:ext cx="1445514" cy="76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How to test</a:t>
              </a:r>
              <a:r>
                <a:rPr lang="zh-CN" altLang="en-US" sz="3200" i="1" dirty="0"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 </a:t>
              </a:r>
              <a:r>
                <a:rPr lang="en-US" altLang="zh-CN" sz="3200" i="1" dirty="0"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KD-Tree</a:t>
              </a:r>
              <a:endParaRPr kumimoji="0" lang="en-US" altLang="zh-CN" sz="32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FACAAAE-FF95-49A8-BB6C-A683EAA02C70}"/>
                </a:ext>
              </a:extLst>
            </p:cNvPr>
            <p:cNvSpPr txBox="1"/>
            <p:nvPr/>
          </p:nvSpPr>
          <p:spPr>
            <a:xfrm>
              <a:off x="889865" y="3993223"/>
              <a:ext cx="1169531" cy="26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 i="1">
                  <a:solidFill>
                    <a:schemeClr val="bg1"/>
                  </a:solidFill>
                  <a:latin typeface="Tw Cen MT Condensed Extra Bold" panose="020B0803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>
                  <a:solidFill>
                    <a:prstClr val="white">
                      <a:lumMod val="75000"/>
                    </a:prstClr>
                  </a:solidFill>
                  <a:ea typeface="等线" panose="02010600030101010101" pitchFamily="2" charset="-122"/>
                </a:rPr>
                <a:t>TEST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17ED623-F093-48DD-B814-4D6F2AA58784}"/>
              </a:ext>
            </a:extLst>
          </p:cNvPr>
          <p:cNvSpPr txBox="1"/>
          <p:nvPr/>
        </p:nvSpPr>
        <p:spPr>
          <a:xfrm>
            <a:off x="542925" y="5786978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8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30555C20-76D9-43DD-BB3C-61BA4B38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514" y="2241054"/>
            <a:ext cx="7503732" cy="31959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MECHANISM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B53253-7DF9-41CD-A2A5-A24B290324BA}"/>
              </a:ext>
            </a:extLst>
          </p:cNvPr>
          <p:cNvGrpSpPr/>
          <p:nvPr/>
        </p:nvGrpSpPr>
        <p:grpSpPr>
          <a:xfrm>
            <a:off x="648833" y="2372522"/>
            <a:ext cx="3236273" cy="2971923"/>
            <a:chOff x="648833" y="2372522"/>
            <a:chExt cx="3236273" cy="2971923"/>
          </a:xfrm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6D7C8306-1E89-45FE-94B5-50478C1E9C55}"/>
                </a:ext>
              </a:extLst>
            </p:cNvPr>
            <p:cNvSpPr/>
            <p:nvPr/>
          </p:nvSpPr>
          <p:spPr>
            <a:xfrm>
              <a:off x="648834" y="4759669"/>
              <a:ext cx="2812824" cy="584776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39D3723-C58A-4F69-9B58-4E1DD3EFFB21}"/>
                </a:ext>
              </a:extLst>
            </p:cNvPr>
            <p:cNvSpPr txBox="1"/>
            <p:nvPr/>
          </p:nvSpPr>
          <p:spPr>
            <a:xfrm>
              <a:off x="1377694" y="4839875"/>
              <a:ext cx="2025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LARGE NODE</a:t>
              </a:r>
            </a:p>
          </p:txBody>
        </p:sp>
        <p:sp>
          <p:nvSpPr>
            <p:cNvPr id="16" name="iconfont-11180-4674648">
              <a:extLst>
                <a:ext uri="{FF2B5EF4-FFF2-40B4-BE49-F238E27FC236}">
                  <a16:creationId xmlns:a16="http://schemas.microsoft.com/office/drawing/2014/main" id="{0BF88FF5-3F5B-48D5-B1A6-3C3A9A2F34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10244" y="4839875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203F01-5BCF-4F5A-955E-14006E1302FE}"/>
                </a:ext>
              </a:extLst>
            </p:cNvPr>
            <p:cNvSpPr txBox="1"/>
            <p:nvPr/>
          </p:nvSpPr>
          <p:spPr>
            <a:xfrm>
              <a:off x="648833" y="2372522"/>
              <a:ext cx="32362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Use a ROUGH way to split space.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A6323F-59B7-498C-8A09-8A47922D358B}"/>
                </a:ext>
              </a:extLst>
            </p:cNvPr>
            <p:cNvSpPr txBox="1"/>
            <p:nvPr/>
          </p:nvSpPr>
          <p:spPr>
            <a:xfrm>
              <a:off x="648833" y="3080408"/>
              <a:ext cx="32362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For any object crossing 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the</a:t>
              </a:r>
              <a:r>
                <a:rPr lang="zh-CN" altLang="en-US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split</a:t>
              </a:r>
              <a:r>
                <a:rPr lang="zh-CN" altLang="en-US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line,</a:t>
              </a:r>
              <a:r>
                <a:rPr lang="zh-CN" altLang="en-US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cut</a:t>
              </a:r>
              <a:r>
                <a:rPr lang="zh-CN" altLang="en-US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it!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ABC96DE-9C3E-4B81-95E5-897BDA80786E}"/>
                </a:ext>
              </a:extLst>
            </p:cNvPr>
            <p:cNvSpPr txBox="1"/>
            <p:nvPr/>
          </p:nvSpPr>
          <p:spPr>
            <a:xfrm>
              <a:off x="648833" y="3796006"/>
              <a:ext cx="3236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Cut out the blank (</a:t>
              </a:r>
              <a:r>
                <a:rPr lang="en-US" altLang="zh-CN" sz="2000" dirty="0">
                  <a:solidFill>
                    <a:srgbClr val="FF0000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Ce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), or split at the MIDDLE of “AABB” soup!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4AFFE7A-A9D1-44E9-8802-11FC39583C14}"/>
              </a:ext>
            </a:extLst>
          </p:cNvPr>
          <p:cNvGrpSpPr/>
          <p:nvPr/>
        </p:nvGrpSpPr>
        <p:grpSpPr>
          <a:xfrm>
            <a:off x="4689588" y="2372522"/>
            <a:ext cx="6959487" cy="2990574"/>
            <a:chOff x="4689588" y="2372522"/>
            <a:chExt cx="6959487" cy="2990574"/>
          </a:xfrm>
        </p:grpSpPr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30BC11B4-B93D-42ED-B4C9-4EE3798662ED}"/>
                </a:ext>
              </a:extLst>
            </p:cNvPr>
            <p:cNvSpPr/>
            <p:nvPr/>
          </p:nvSpPr>
          <p:spPr>
            <a:xfrm>
              <a:off x="8791801" y="4778320"/>
              <a:ext cx="2812824" cy="584776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FD8BACB-6F24-417F-867A-706771E5E716}"/>
                </a:ext>
              </a:extLst>
            </p:cNvPr>
            <p:cNvSpPr txBox="1"/>
            <p:nvPr/>
          </p:nvSpPr>
          <p:spPr>
            <a:xfrm>
              <a:off x="9500463" y="4839875"/>
              <a:ext cx="1953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SMALL NODE</a:t>
              </a:r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DFD2E556-5F35-4674-987D-DBB7DE9FF0D5}"/>
                </a:ext>
              </a:extLst>
            </p:cNvPr>
            <p:cNvSpPr/>
            <p:nvPr/>
          </p:nvSpPr>
          <p:spPr>
            <a:xfrm>
              <a:off x="4689588" y="4778320"/>
              <a:ext cx="2812824" cy="584776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88D1DD0-28A8-4288-B30B-B9A8E2444E35}"/>
                </a:ext>
              </a:extLst>
            </p:cNvPr>
            <p:cNvSpPr txBox="1"/>
            <p:nvPr/>
          </p:nvSpPr>
          <p:spPr>
            <a:xfrm>
              <a:off x="5398250" y="4839875"/>
              <a:ext cx="1953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SMALL ROOT</a:t>
              </a:r>
            </a:p>
          </p:txBody>
        </p:sp>
        <p:sp>
          <p:nvSpPr>
            <p:cNvPr id="17" name="iconfont-10585-5147501">
              <a:extLst>
                <a:ext uri="{FF2B5EF4-FFF2-40B4-BE49-F238E27FC236}">
                  <a16:creationId xmlns:a16="http://schemas.microsoft.com/office/drawing/2014/main" id="{B9DCD21A-FE18-4C7A-9EE2-D3BBB8BC4F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91069" y="4912333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18" name="live-chat_72439">
              <a:extLst>
                <a:ext uri="{FF2B5EF4-FFF2-40B4-BE49-F238E27FC236}">
                  <a16:creationId xmlns:a16="http://schemas.microsoft.com/office/drawing/2014/main" id="{2942A9A4-2679-453E-B8DD-716CD7FC9C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30800" y="4892016"/>
              <a:ext cx="409393" cy="357377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FB725BF-9137-4DD2-A2BF-101191F22D71}"/>
                </a:ext>
              </a:extLst>
            </p:cNvPr>
            <p:cNvSpPr txBox="1"/>
            <p:nvPr/>
          </p:nvSpPr>
          <p:spPr>
            <a:xfrm>
              <a:off x="4689588" y="2372522"/>
              <a:ext cx="3236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Store object information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.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2440F3A-03C6-4A39-9D99-347B2081AFE8}"/>
                </a:ext>
              </a:extLst>
            </p:cNvPr>
            <p:cNvSpPr txBox="1"/>
            <p:nvPr/>
          </p:nvSpPr>
          <p:spPr>
            <a:xfrm>
              <a:off x="4689588" y="2810613"/>
              <a:ext cx="3236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For nodes deeper than it, use heuristic formula to split.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69F4960-3CD2-4541-B8AF-1995979ADF52}"/>
                </a:ext>
              </a:extLst>
            </p:cNvPr>
            <p:cNvSpPr txBox="1"/>
            <p:nvPr/>
          </p:nvSpPr>
          <p:spPr>
            <a:xfrm>
              <a:off x="4689588" y="3796006"/>
              <a:ext cx="32362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Generate a bitmask to access object.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C3D72F7-C5F7-4A43-B03B-F53D61E4C581}"/>
                </a:ext>
              </a:extLst>
            </p:cNvPr>
            <p:cNvSpPr txBox="1"/>
            <p:nvPr/>
          </p:nvSpPr>
          <p:spPr>
            <a:xfrm>
              <a:off x="8730343" y="2372522"/>
              <a:ext cx="2918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No actual storage for object information!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F6E294-A729-49DC-875D-1CC9B91DC4AA}"/>
                </a:ext>
              </a:extLst>
            </p:cNvPr>
            <p:cNvSpPr txBox="1"/>
            <p:nvPr/>
          </p:nvSpPr>
          <p:spPr>
            <a:xfrm>
              <a:off x="8730343" y="2988208"/>
              <a:ext cx="29187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Use a bitmask and a pointer to small root to access the object!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8BF64CC-FAFA-4B45-800A-A769F003604D}"/>
                </a:ext>
              </a:extLst>
            </p:cNvPr>
            <p:cNvSpPr txBox="1"/>
            <p:nvPr/>
          </p:nvSpPr>
          <p:spPr>
            <a:xfrm>
              <a:off x="8730343" y="3926353"/>
              <a:ext cx="2918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Do not cut any object when splitting.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07B98C-582B-48E0-AA53-F15786FDAE49}"/>
              </a:ext>
            </a:extLst>
          </p:cNvPr>
          <p:cNvCxnSpPr/>
          <p:nvPr/>
        </p:nvCxnSpPr>
        <p:spPr>
          <a:xfrm>
            <a:off x="648833" y="2121031"/>
            <a:ext cx="108049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3481858-10BD-4FE0-A74A-AC9C4F93E6E4}"/>
              </a:ext>
            </a:extLst>
          </p:cNvPr>
          <p:cNvCxnSpPr>
            <a:cxnSpLocks/>
          </p:cNvCxnSpPr>
          <p:nvPr/>
        </p:nvCxnSpPr>
        <p:spPr>
          <a:xfrm flipH="1">
            <a:off x="4075621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E9C989-1D44-4E9D-93BD-C5F680FCAAA8}"/>
              </a:ext>
            </a:extLst>
          </p:cNvPr>
          <p:cNvCxnSpPr>
            <a:cxnSpLocks/>
          </p:cNvCxnSpPr>
          <p:nvPr/>
        </p:nvCxnSpPr>
        <p:spPr>
          <a:xfrm flipH="1">
            <a:off x="8116380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E078698-4399-47CA-B5E4-ED1EFA029882}"/>
              </a:ext>
            </a:extLst>
          </p:cNvPr>
          <p:cNvSpPr txBox="1"/>
          <p:nvPr/>
        </p:nvSpPr>
        <p:spPr>
          <a:xfrm>
            <a:off x="542925" y="5786978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A80360A-647B-4289-B3CB-5AB42927342D}"/>
              </a:ext>
            </a:extLst>
          </p:cNvPr>
          <p:cNvGrpSpPr/>
          <p:nvPr/>
        </p:nvGrpSpPr>
        <p:grpSpPr>
          <a:xfrm>
            <a:off x="587375" y="621626"/>
            <a:ext cx="5572713" cy="430887"/>
            <a:chOff x="514384" y="883622"/>
            <a:chExt cx="5572713" cy="430887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1E2148A-2EA8-4A01-B6D5-1C1FB99EC741}"/>
                </a:ext>
              </a:extLst>
            </p:cNvPr>
            <p:cNvSpPr txBox="1"/>
            <p:nvPr/>
          </p:nvSpPr>
          <p:spPr>
            <a:xfrm>
              <a:off x="514384" y="883622"/>
              <a:ext cx="460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02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ADB7D7F-8A90-4E1E-A803-844FBC3A6B4A}"/>
                </a:ext>
              </a:extLst>
            </p:cNvPr>
            <p:cNvSpPr txBox="1"/>
            <p:nvPr/>
          </p:nvSpPr>
          <p:spPr>
            <a:xfrm>
              <a:off x="858871" y="883622"/>
              <a:ext cx="52282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HOW IS KD-TREE BUILT</a:t>
              </a: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:</a:t>
              </a:r>
              <a:r>
                <a:rPr lang="zh-CN" altLang="en-US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 </a:t>
              </a: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SPATIAL PARTITIONING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A9DD74-F0CA-46F4-99EB-5657054B9AC3}"/>
              </a:ext>
            </a:extLst>
          </p:cNvPr>
          <p:cNvGrpSpPr/>
          <p:nvPr/>
        </p:nvGrpSpPr>
        <p:grpSpPr>
          <a:xfrm>
            <a:off x="4653859" y="1240754"/>
            <a:ext cx="6950766" cy="618118"/>
            <a:chOff x="4653859" y="1240754"/>
            <a:chExt cx="6950766" cy="618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6193019-E94F-4107-9B35-312299ECD3E4}"/>
                    </a:ext>
                  </a:extLst>
                </p:cNvPr>
                <p:cNvSpPr txBox="1"/>
                <p:nvPr/>
              </p:nvSpPr>
              <p:spPr>
                <a:xfrm>
                  <a:off x="6930570" y="1240754"/>
                  <a:ext cx="4674055" cy="618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𝑆𝐴𝐻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6193019-E94F-4107-9B35-312299ECD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0570" y="1240754"/>
                  <a:ext cx="4674055" cy="6181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DF519FF-0703-47FB-845C-7BF0D189EC5A}"/>
                </a:ext>
              </a:extLst>
            </p:cNvPr>
            <p:cNvSpPr txBox="1"/>
            <p:nvPr/>
          </p:nvSpPr>
          <p:spPr>
            <a:xfrm>
              <a:off x="4653859" y="1326941"/>
              <a:ext cx="247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方正宋刻本秀楷简体" panose="02010600030101010101" charset="-122"/>
                  <a:ea typeface="方正宋刻本秀楷简体" panose="02010600030101010101" charset="-122"/>
                </a:rPr>
                <a:t>Heuristic Formula:</a:t>
              </a:r>
              <a:endParaRPr lang="zh-CN" altLang="en-US" sz="2400" dirty="0">
                <a:latin typeface="方正宋刻本秀楷简体" panose="02010600030101010101" charset="-122"/>
                <a:ea typeface="方正宋刻本秀楷简体" panose="02010600030101010101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0F2EDAD-18D2-4DC4-91CF-D15ECE5B5B33}"/>
              </a:ext>
            </a:extLst>
          </p:cNvPr>
          <p:cNvSpPr txBox="1"/>
          <p:nvPr/>
        </p:nvSpPr>
        <p:spPr>
          <a:xfrm>
            <a:off x="471715" y="1215471"/>
            <a:ext cx="430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方正宋刻本秀楷简体" panose="02010600030101010101" charset="-122"/>
                <a:ea typeface="方正宋刻本秀楷简体" panose="02010600030101010101" charset="-122"/>
              </a:rPr>
              <a:t>Does it work, or not?</a:t>
            </a:r>
            <a:endParaRPr lang="zh-CN" altLang="en-US" sz="3600" b="1" dirty="0">
              <a:latin typeface="方正宋刻本秀楷简体" panose="02010600030101010101" charset="-122"/>
              <a:ea typeface="方正宋刻本秀楷简体" panose="02010600030101010101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85FAFD5-CFA9-434D-9972-F5CA24116621}"/>
              </a:ext>
            </a:extLst>
          </p:cNvPr>
          <p:cNvGrpSpPr/>
          <p:nvPr/>
        </p:nvGrpSpPr>
        <p:grpSpPr>
          <a:xfrm>
            <a:off x="411573" y="116389"/>
            <a:ext cx="3645960" cy="6447260"/>
            <a:chOff x="411573" y="36562"/>
            <a:chExt cx="3645960" cy="6447260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16913AA2-179B-4D0A-8610-06C1DED2D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1380"/>
            <a:stretch/>
          </p:blipFill>
          <p:spPr>
            <a:xfrm>
              <a:off x="411573" y="36562"/>
              <a:ext cx="3526749" cy="373123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C717410-4BFA-40B4-B634-46D72AEBD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1476" r="5652"/>
            <a:stretch/>
          </p:blipFill>
          <p:spPr>
            <a:xfrm>
              <a:off x="569543" y="3788294"/>
              <a:ext cx="3487990" cy="269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3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7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MECHANISM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07B98C-582B-48E0-AA53-F15786FDAE49}"/>
              </a:ext>
            </a:extLst>
          </p:cNvPr>
          <p:cNvCxnSpPr/>
          <p:nvPr/>
        </p:nvCxnSpPr>
        <p:spPr>
          <a:xfrm>
            <a:off x="648833" y="2121031"/>
            <a:ext cx="108049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3481858-10BD-4FE0-A74A-AC9C4F93E6E4}"/>
              </a:ext>
            </a:extLst>
          </p:cNvPr>
          <p:cNvCxnSpPr>
            <a:cxnSpLocks/>
          </p:cNvCxnSpPr>
          <p:nvPr/>
        </p:nvCxnSpPr>
        <p:spPr>
          <a:xfrm flipH="1">
            <a:off x="4075621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E9C989-1D44-4E9D-93BD-C5F680FCAAA8}"/>
              </a:ext>
            </a:extLst>
          </p:cNvPr>
          <p:cNvCxnSpPr>
            <a:cxnSpLocks/>
          </p:cNvCxnSpPr>
          <p:nvPr/>
        </p:nvCxnSpPr>
        <p:spPr>
          <a:xfrm flipH="1">
            <a:off x="8116380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E078698-4399-47CA-B5E4-ED1EFA029882}"/>
              </a:ext>
            </a:extLst>
          </p:cNvPr>
          <p:cNvSpPr txBox="1"/>
          <p:nvPr/>
        </p:nvSpPr>
        <p:spPr>
          <a:xfrm>
            <a:off x="542925" y="5786978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A80360A-647B-4289-B3CB-5AB42927342D}"/>
              </a:ext>
            </a:extLst>
          </p:cNvPr>
          <p:cNvGrpSpPr/>
          <p:nvPr/>
        </p:nvGrpSpPr>
        <p:grpSpPr>
          <a:xfrm>
            <a:off x="587375" y="621626"/>
            <a:ext cx="5572713" cy="430887"/>
            <a:chOff x="514384" y="883622"/>
            <a:chExt cx="5572713" cy="430887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1E2148A-2EA8-4A01-B6D5-1C1FB99EC741}"/>
                </a:ext>
              </a:extLst>
            </p:cNvPr>
            <p:cNvSpPr txBox="1"/>
            <p:nvPr/>
          </p:nvSpPr>
          <p:spPr>
            <a:xfrm>
              <a:off x="514384" y="883622"/>
              <a:ext cx="460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02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ADB7D7F-8A90-4E1E-A803-844FBC3A6B4A}"/>
                </a:ext>
              </a:extLst>
            </p:cNvPr>
            <p:cNvSpPr txBox="1"/>
            <p:nvPr/>
          </p:nvSpPr>
          <p:spPr>
            <a:xfrm>
              <a:off x="858871" y="883622"/>
              <a:ext cx="52282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HOW IS KD-TREE BUILT</a:t>
              </a: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:</a:t>
              </a:r>
              <a:r>
                <a:rPr lang="zh-CN" altLang="en-US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 </a:t>
              </a: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SPATIAL PARTITIONING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A9DD74-F0CA-46F4-99EB-5657054B9AC3}"/>
              </a:ext>
            </a:extLst>
          </p:cNvPr>
          <p:cNvGrpSpPr/>
          <p:nvPr/>
        </p:nvGrpSpPr>
        <p:grpSpPr>
          <a:xfrm>
            <a:off x="4653859" y="1240754"/>
            <a:ext cx="6950766" cy="618118"/>
            <a:chOff x="4653859" y="1240754"/>
            <a:chExt cx="6950766" cy="618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6193019-E94F-4107-9B35-312299ECD3E4}"/>
                    </a:ext>
                  </a:extLst>
                </p:cNvPr>
                <p:cNvSpPr txBox="1"/>
                <p:nvPr/>
              </p:nvSpPr>
              <p:spPr>
                <a:xfrm>
                  <a:off x="6930570" y="1240754"/>
                  <a:ext cx="4674055" cy="618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𝑆𝐴𝐻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6193019-E94F-4107-9B35-312299ECD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0570" y="1240754"/>
                  <a:ext cx="4674055" cy="6181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DF519FF-0703-47FB-845C-7BF0D189EC5A}"/>
                </a:ext>
              </a:extLst>
            </p:cNvPr>
            <p:cNvSpPr txBox="1"/>
            <p:nvPr/>
          </p:nvSpPr>
          <p:spPr>
            <a:xfrm>
              <a:off x="4653859" y="1326941"/>
              <a:ext cx="2472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方正宋刻本秀楷简体" panose="02010600030101010101" charset="-122"/>
                  <a:ea typeface="方正宋刻本秀楷简体" panose="02010600030101010101" charset="-122"/>
                </a:rPr>
                <a:t>Heuristic Formula:</a:t>
              </a:r>
              <a:endParaRPr lang="zh-CN" altLang="en-US" sz="2400" dirty="0">
                <a:latin typeface="方正宋刻本秀楷简体" panose="02010600030101010101" charset="-122"/>
                <a:ea typeface="方正宋刻本秀楷简体" panose="02010600030101010101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0F2EDAD-18D2-4DC4-91CF-D15ECE5B5B33}"/>
              </a:ext>
            </a:extLst>
          </p:cNvPr>
          <p:cNvSpPr txBox="1"/>
          <p:nvPr/>
        </p:nvSpPr>
        <p:spPr>
          <a:xfrm>
            <a:off x="587375" y="1107192"/>
            <a:ext cx="3755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宋刻本秀楷简体" panose="02010600030101010101" charset="-122"/>
                <a:ea typeface="方正宋刻本秀楷简体" panose="02010600030101010101" charset="-122"/>
              </a:rPr>
              <a:t>Blank Tolerance Hyperparameter: </a:t>
            </a:r>
            <a:r>
              <a:rPr lang="en-US" altLang="zh-CN" sz="2400" dirty="0">
                <a:solidFill>
                  <a:srgbClr val="FF0000"/>
                </a:solidFill>
                <a:latin typeface="方正宋刻本秀楷简体" panose="02010600030101010101" charset="-122"/>
                <a:ea typeface="方正宋刻本秀楷简体" panose="02010600030101010101" charset="-122"/>
              </a:rPr>
              <a:t>Ce</a:t>
            </a:r>
            <a:endParaRPr lang="zh-CN" altLang="en-US" sz="2400" dirty="0">
              <a:solidFill>
                <a:srgbClr val="FF0000"/>
              </a:solidFill>
              <a:latin typeface="方正宋刻本秀楷简体" panose="02010600030101010101" charset="-122"/>
              <a:ea typeface="方正宋刻本秀楷简体" panose="02010600030101010101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DD14B3-A1BB-49FF-B27B-C83FBF8091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566" y="2177714"/>
            <a:ext cx="3175586" cy="3321702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FECBA9BD-AD2F-4B91-9763-ED3DBA42BCEB}"/>
              </a:ext>
            </a:extLst>
          </p:cNvPr>
          <p:cNvSpPr txBox="1"/>
          <p:nvPr/>
        </p:nvSpPr>
        <p:spPr>
          <a:xfrm>
            <a:off x="1814443" y="5627153"/>
            <a:ext cx="173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宋刻本秀楷简体" panose="02010600030101010101" charset="-122"/>
                <a:ea typeface="方正宋刻本秀楷简体" panose="02010600030101010101" charset="-122"/>
              </a:rPr>
              <a:t>Ce = 0.45</a:t>
            </a:r>
            <a:endParaRPr lang="en-US" altLang="zh-CN" sz="2400" dirty="0">
              <a:solidFill>
                <a:srgbClr val="FF0000"/>
              </a:solidFill>
              <a:latin typeface="方正宋刻本秀楷简体" panose="02010600030101010101" charset="-122"/>
              <a:ea typeface="方正宋刻本秀楷简体" panose="02010600030101010101" charset="-122"/>
            </a:endParaRPr>
          </a:p>
          <a:p>
            <a:r>
              <a:rPr lang="en-US" altLang="zh-CN" sz="2400" dirty="0" err="1">
                <a:latin typeface="方正宋刻本秀楷简体" panose="02010600030101010101" charset="-122"/>
                <a:ea typeface="方正宋刻本秀楷简体" panose="02010600030101010101" charset="-122"/>
              </a:rPr>
              <a:t>Cts</a:t>
            </a:r>
            <a:r>
              <a:rPr lang="en-US" altLang="zh-CN" sz="2400" dirty="0">
                <a:latin typeface="方正宋刻本秀楷简体" panose="02010600030101010101" charset="-122"/>
                <a:ea typeface="方正宋刻本秀楷简体" panose="02010600030101010101" charset="-122"/>
              </a:rPr>
              <a:t> = 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A2A45-FBDC-44F7-91E3-5807EBA8BB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3083" y="2191297"/>
            <a:ext cx="3205833" cy="3353341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734962BF-0010-4B34-BC45-4074C55FD4C9}"/>
              </a:ext>
            </a:extLst>
          </p:cNvPr>
          <p:cNvSpPr txBox="1"/>
          <p:nvPr/>
        </p:nvSpPr>
        <p:spPr>
          <a:xfrm>
            <a:off x="5392040" y="5627153"/>
            <a:ext cx="173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宋刻本秀楷简体" panose="02010600030101010101" charset="-122"/>
                <a:ea typeface="方正宋刻本秀楷简体" panose="02010600030101010101" charset="-122"/>
              </a:rPr>
              <a:t>Ce = 0.05</a:t>
            </a:r>
            <a:endParaRPr lang="en-US" altLang="zh-CN" sz="2400" dirty="0">
              <a:solidFill>
                <a:srgbClr val="FF0000"/>
              </a:solidFill>
              <a:latin typeface="方正宋刻本秀楷简体" panose="02010600030101010101" charset="-122"/>
              <a:ea typeface="方正宋刻本秀楷简体" panose="02010600030101010101" charset="-122"/>
            </a:endParaRPr>
          </a:p>
          <a:p>
            <a:r>
              <a:rPr lang="en-US" altLang="zh-CN" sz="2400" dirty="0" err="1">
                <a:latin typeface="方正宋刻本秀楷简体" panose="02010600030101010101" charset="-122"/>
                <a:ea typeface="方正宋刻本秀楷简体" panose="02010600030101010101" charset="-122"/>
              </a:rPr>
              <a:t>Cts</a:t>
            </a:r>
            <a:r>
              <a:rPr lang="en-US" altLang="zh-CN" sz="2400" dirty="0">
                <a:latin typeface="方正宋刻本秀楷简体" panose="02010600030101010101" charset="-122"/>
                <a:ea typeface="方正宋刻本秀楷简体" panose="02010600030101010101" charset="-122"/>
              </a:rPr>
              <a:t> = 5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A04626-A78D-4950-9D9C-8EFBF0043F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7967" y="2177714"/>
            <a:ext cx="3205833" cy="3353341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A8B56F09-B237-4581-8031-EF00272B0EDB}"/>
              </a:ext>
            </a:extLst>
          </p:cNvPr>
          <p:cNvSpPr txBox="1"/>
          <p:nvPr/>
        </p:nvSpPr>
        <p:spPr>
          <a:xfrm>
            <a:off x="9147870" y="5630124"/>
            <a:ext cx="173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宋刻本秀楷简体" panose="02010600030101010101" charset="-122"/>
                <a:ea typeface="方正宋刻本秀楷简体" panose="02010600030101010101" charset="-122"/>
              </a:rPr>
              <a:t>Ce = 0.45</a:t>
            </a:r>
            <a:endParaRPr lang="en-US" altLang="zh-CN" sz="2400" dirty="0">
              <a:solidFill>
                <a:srgbClr val="FF0000"/>
              </a:solidFill>
              <a:latin typeface="方正宋刻本秀楷简体" panose="02010600030101010101" charset="-122"/>
              <a:ea typeface="方正宋刻本秀楷简体" panose="02010600030101010101" charset="-122"/>
            </a:endParaRPr>
          </a:p>
          <a:p>
            <a:r>
              <a:rPr lang="en-US" altLang="zh-CN" sz="2400" dirty="0" err="1">
                <a:latin typeface="方正宋刻本秀楷简体" panose="02010600030101010101" charset="-122"/>
                <a:ea typeface="方正宋刻本秀楷简体" panose="02010600030101010101" charset="-122"/>
              </a:rPr>
              <a:t>Cts</a:t>
            </a:r>
            <a:r>
              <a:rPr lang="en-US" altLang="zh-CN" sz="2400" dirty="0">
                <a:latin typeface="方正宋刻本秀楷简体" panose="02010600030101010101" charset="-122"/>
                <a:ea typeface="方正宋刻本秀楷简体" panose="02010600030101010101" charset="-122"/>
              </a:rPr>
              <a:t> = 0.05</a:t>
            </a:r>
          </a:p>
        </p:txBody>
      </p:sp>
    </p:spTree>
    <p:extLst>
      <p:ext uri="{BB962C8B-B14F-4D97-AF65-F5344CB8AC3E}">
        <p14:creationId xmlns:p14="http://schemas.microsoft.com/office/powerpoint/2010/main" val="161167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9289143" y="6088558"/>
            <a:ext cx="23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ALGORITHM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4FD7C5D-78A6-4761-9513-ED0D33C5DFE8}"/>
              </a:ext>
            </a:extLst>
          </p:cNvPr>
          <p:cNvGrpSpPr/>
          <p:nvPr/>
        </p:nvGrpSpPr>
        <p:grpSpPr>
          <a:xfrm>
            <a:off x="587375" y="621626"/>
            <a:ext cx="7097811" cy="430887"/>
            <a:chOff x="514384" y="883622"/>
            <a:chExt cx="7097811" cy="43088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E81CB2-A73B-43A8-9988-C5225FF00244}"/>
                </a:ext>
              </a:extLst>
            </p:cNvPr>
            <p:cNvSpPr txBox="1"/>
            <p:nvPr/>
          </p:nvSpPr>
          <p:spPr>
            <a:xfrm>
              <a:off x="514384" y="883622"/>
              <a:ext cx="460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03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8D042D-6871-4899-BE45-0EA16A6A9835}"/>
                </a:ext>
              </a:extLst>
            </p:cNvPr>
            <p:cNvSpPr txBox="1"/>
            <p:nvPr/>
          </p:nvSpPr>
          <p:spPr>
            <a:xfrm>
              <a:off x="858871" y="883622"/>
              <a:ext cx="67533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HOW TO WORK PARALLELLY: FROM RECURSION TO ITERATION 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4A10EFF5-50E2-4D77-A81A-1B8F5E8F73E1}"/>
              </a:ext>
            </a:extLst>
          </p:cNvPr>
          <p:cNvSpPr txBox="1"/>
          <p:nvPr/>
        </p:nvSpPr>
        <p:spPr>
          <a:xfrm>
            <a:off x="542925" y="5786978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0E39FB0-9EF8-46C2-89F7-7E8E2A45EED6}"/>
              </a:ext>
            </a:extLst>
          </p:cNvPr>
          <p:cNvGrpSpPr/>
          <p:nvPr/>
        </p:nvGrpSpPr>
        <p:grpSpPr>
          <a:xfrm>
            <a:off x="650655" y="1555201"/>
            <a:ext cx="4702967" cy="3867270"/>
            <a:chOff x="650655" y="1244036"/>
            <a:chExt cx="5250692" cy="417843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36B546C-09B4-46DD-972F-0BA51C4063EC}"/>
                </a:ext>
              </a:extLst>
            </p:cNvPr>
            <p:cNvGrpSpPr/>
            <p:nvPr/>
          </p:nvGrpSpPr>
          <p:grpSpPr>
            <a:xfrm>
              <a:off x="650655" y="1886856"/>
              <a:ext cx="5250692" cy="3535615"/>
              <a:chOff x="3109537" y="1244486"/>
              <a:chExt cx="5972928" cy="412718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6FF9504-AB7E-433C-9ED6-431931E01D69}"/>
                  </a:ext>
                </a:extLst>
              </p:cNvPr>
              <p:cNvGrpSpPr/>
              <p:nvPr/>
            </p:nvGrpSpPr>
            <p:grpSpPr>
              <a:xfrm>
                <a:off x="5565541" y="1244486"/>
                <a:ext cx="1060918" cy="1081895"/>
                <a:chOff x="5160390" y="3139126"/>
                <a:chExt cx="1871220" cy="1871220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4421366E-9460-4048-B38D-B9F1569171FB}"/>
                    </a:ext>
                  </a:extLst>
                </p:cNvPr>
                <p:cNvSpPr/>
                <p:nvPr/>
              </p:nvSpPr>
              <p:spPr>
                <a:xfrm>
                  <a:off x="5160390" y="3139126"/>
                  <a:ext cx="1871220" cy="18712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2E7BE5D6-499D-4A71-8138-D6342D9FFC5A}"/>
                    </a:ext>
                  </a:extLst>
                </p:cNvPr>
                <p:cNvSpPr/>
                <p:nvPr/>
              </p:nvSpPr>
              <p:spPr>
                <a:xfrm>
                  <a:off x="5311219" y="3289955"/>
                  <a:ext cx="1569562" cy="156956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5E9F84C5-B311-4164-B99D-A035577105BF}"/>
                    </a:ext>
                  </a:extLst>
                </p:cNvPr>
                <p:cNvSpPr/>
                <p:nvPr/>
              </p:nvSpPr>
              <p:spPr>
                <a:xfrm>
                  <a:off x="5450264" y="3429000"/>
                  <a:ext cx="1291472" cy="12914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 Condensed" panose="020B0606020104020203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6CC4D4C6-2F5F-4517-BAFA-2757360C440B}"/>
                  </a:ext>
                </a:extLst>
              </p:cNvPr>
              <p:cNvCxnSpPr>
                <a:cxnSpLocks/>
                <a:stCxn id="22" idx="0"/>
                <a:endCxn id="20" idx="3"/>
              </p:cNvCxnSpPr>
              <p:nvPr/>
            </p:nvCxnSpPr>
            <p:spPr>
              <a:xfrm flipV="1">
                <a:off x="3537249" y="3581153"/>
                <a:ext cx="556753" cy="9350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26FD7B2B-65DE-4466-A74D-8B0C7BB3DB9B}"/>
                  </a:ext>
                </a:extLst>
              </p:cNvPr>
              <p:cNvCxnSpPr>
                <a:cxnSpLocks/>
                <a:stCxn id="40" idx="5"/>
                <a:endCxn id="41" idx="0"/>
              </p:cNvCxnSpPr>
              <p:nvPr/>
            </p:nvCxnSpPr>
            <p:spPr>
              <a:xfrm>
                <a:off x="8098000" y="3581153"/>
                <a:ext cx="556754" cy="93509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95A2112-4790-4DE5-B4F1-31707B19DF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7874" y="2188416"/>
                <a:ext cx="970961" cy="65987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1EAD5061-A900-4E87-9967-0CFC854719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40944" y="2169166"/>
                <a:ext cx="970961" cy="65987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51B4E265-3A8B-42EA-90BB-77C39A3CF8B7}"/>
                  </a:ext>
                </a:extLst>
              </p:cNvPr>
              <p:cNvCxnSpPr>
                <a:cxnSpLocks/>
                <a:stCxn id="20" idx="5"/>
                <a:endCxn id="37" idx="0"/>
              </p:cNvCxnSpPr>
              <p:nvPr/>
            </p:nvCxnSpPr>
            <p:spPr>
              <a:xfrm>
                <a:off x="4717071" y="3581153"/>
                <a:ext cx="556754" cy="93509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0555C36-AD2C-4681-9848-C52B4AFA3B11}"/>
                  </a:ext>
                </a:extLst>
              </p:cNvPr>
              <p:cNvGrpSpPr/>
              <p:nvPr/>
            </p:nvGrpSpPr>
            <p:grpSpPr>
              <a:xfrm>
                <a:off x="3109537" y="2829042"/>
                <a:ext cx="2591999" cy="2542630"/>
                <a:chOff x="3374021" y="2827975"/>
                <a:chExt cx="2591999" cy="2542630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61FB7A0-F87A-41D6-94CD-FC047C79EEEA}"/>
                    </a:ext>
                  </a:extLst>
                </p:cNvPr>
                <p:cNvSpPr/>
                <p:nvPr/>
              </p:nvSpPr>
              <p:spPr>
                <a:xfrm>
                  <a:off x="3374021" y="4515181"/>
                  <a:ext cx="855423" cy="855423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AFA3BE4-A609-423F-B770-82AF79EFBF03}"/>
                    </a:ext>
                  </a:extLst>
                </p:cNvPr>
                <p:cNvSpPr/>
                <p:nvPr/>
              </p:nvSpPr>
              <p:spPr>
                <a:xfrm>
                  <a:off x="4229444" y="2827975"/>
                  <a:ext cx="881153" cy="88115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ECA382F-1810-4D3E-84D7-4F30793F7EDA}"/>
                    </a:ext>
                  </a:extLst>
                </p:cNvPr>
                <p:cNvSpPr/>
                <p:nvPr/>
              </p:nvSpPr>
              <p:spPr>
                <a:xfrm>
                  <a:off x="5110597" y="4515182"/>
                  <a:ext cx="855423" cy="855423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E70CBC2-7320-4BB7-BECA-A8DFFD9E0934}"/>
                  </a:ext>
                </a:extLst>
              </p:cNvPr>
              <p:cNvGrpSpPr/>
              <p:nvPr/>
            </p:nvGrpSpPr>
            <p:grpSpPr>
              <a:xfrm>
                <a:off x="6490466" y="2829042"/>
                <a:ext cx="2591999" cy="2542630"/>
                <a:chOff x="3374021" y="2827975"/>
                <a:chExt cx="2591999" cy="254263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96AEF38-DDE7-414E-B0BD-8E2A48659C82}"/>
                    </a:ext>
                  </a:extLst>
                </p:cNvPr>
                <p:cNvSpPr/>
                <p:nvPr/>
              </p:nvSpPr>
              <p:spPr>
                <a:xfrm>
                  <a:off x="3374021" y="4515181"/>
                  <a:ext cx="855423" cy="855423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C093ACE2-F9E0-43E8-9EA8-610877600C5D}"/>
                    </a:ext>
                  </a:extLst>
                </p:cNvPr>
                <p:cNvSpPr/>
                <p:nvPr/>
              </p:nvSpPr>
              <p:spPr>
                <a:xfrm>
                  <a:off x="4229444" y="2827975"/>
                  <a:ext cx="881153" cy="88115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A9439DAC-05D7-407A-97CA-0829C45231A4}"/>
                    </a:ext>
                  </a:extLst>
                </p:cNvPr>
                <p:cNvSpPr/>
                <p:nvPr/>
              </p:nvSpPr>
              <p:spPr>
                <a:xfrm>
                  <a:off x="5110597" y="4515182"/>
                  <a:ext cx="855423" cy="855423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C5FCD202-ECDF-4A51-B69D-40F220225C03}"/>
                  </a:ext>
                </a:extLst>
              </p:cNvPr>
              <p:cNvCxnSpPr>
                <a:cxnSpLocks/>
                <a:stCxn id="40" idx="3"/>
                <a:endCxn id="39" idx="0"/>
              </p:cNvCxnSpPr>
              <p:nvPr/>
            </p:nvCxnSpPr>
            <p:spPr>
              <a:xfrm flipH="1">
                <a:off x="6918178" y="3581153"/>
                <a:ext cx="556753" cy="9350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80A468C-F28F-47D4-BC8B-F86610347C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6000" y="1244036"/>
              <a:ext cx="1" cy="6561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流程图: 多文档 75">
            <a:extLst>
              <a:ext uri="{FF2B5EF4-FFF2-40B4-BE49-F238E27FC236}">
                <a16:creationId xmlns:a16="http://schemas.microsoft.com/office/drawing/2014/main" id="{1A45AB66-F521-4FEC-A3E7-B58AC3D2F949}"/>
              </a:ext>
            </a:extLst>
          </p:cNvPr>
          <p:cNvSpPr/>
          <p:nvPr/>
        </p:nvSpPr>
        <p:spPr>
          <a:xfrm>
            <a:off x="3841094" y="1602515"/>
            <a:ext cx="2297565" cy="5825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Active </a:t>
            </a:r>
            <a:r>
              <a:rPr lang="en-US" altLang="zh-CN" sz="2000" dirty="0" err="1"/>
              <a:t>Nodelist</a:t>
            </a:r>
            <a:endParaRPr lang="zh-CN" altLang="en-US" sz="2000" dirty="0"/>
          </a:p>
        </p:txBody>
      </p:sp>
      <p:sp>
        <p:nvSpPr>
          <p:cNvPr id="78" name="流程图: 多文档 77">
            <a:extLst>
              <a:ext uri="{FF2B5EF4-FFF2-40B4-BE49-F238E27FC236}">
                <a16:creationId xmlns:a16="http://schemas.microsoft.com/office/drawing/2014/main" id="{89072FE1-7AE6-4FB4-A3CD-7D01734AA4F4}"/>
              </a:ext>
            </a:extLst>
          </p:cNvPr>
          <p:cNvSpPr/>
          <p:nvPr/>
        </p:nvSpPr>
        <p:spPr>
          <a:xfrm>
            <a:off x="6528825" y="1555201"/>
            <a:ext cx="2297565" cy="5825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Next </a:t>
            </a:r>
            <a:r>
              <a:rPr lang="en-US" altLang="zh-CN" sz="2000" dirty="0" err="1"/>
              <a:t>Nodelist</a:t>
            </a:r>
            <a:endParaRPr lang="zh-CN" altLang="en-US" sz="2000" dirty="0"/>
          </a:p>
        </p:txBody>
      </p:sp>
      <p:sp>
        <p:nvSpPr>
          <p:cNvPr id="79" name="流程图: 多文档 78">
            <a:extLst>
              <a:ext uri="{FF2B5EF4-FFF2-40B4-BE49-F238E27FC236}">
                <a16:creationId xmlns:a16="http://schemas.microsoft.com/office/drawing/2014/main" id="{665E995D-83EF-43CF-A90E-2E2226EFB59F}"/>
              </a:ext>
            </a:extLst>
          </p:cNvPr>
          <p:cNvSpPr/>
          <p:nvPr/>
        </p:nvSpPr>
        <p:spPr>
          <a:xfrm>
            <a:off x="5223081" y="3323192"/>
            <a:ext cx="1890462" cy="582532"/>
          </a:xfrm>
          <a:prstGeom prst="flowChartMultidocumen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Small </a:t>
            </a:r>
            <a:r>
              <a:rPr lang="en-US" altLang="zh-CN" dirty="0" err="1"/>
              <a:t>Nodelist</a:t>
            </a:r>
            <a:endParaRPr lang="zh-CN" altLang="en-US" dirty="0"/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F7755A88-AC93-4876-8F92-DEE08D990449}"/>
              </a:ext>
            </a:extLst>
          </p:cNvPr>
          <p:cNvCxnSpPr>
            <a:stCxn id="76" idx="2"/>
            <a:endCxn id="79" idx="0"/>
          </p:cNvCxnSpPr>
          <p:nvPr/>
        </p:nvCxnSpPr>
        <p:spPr>
          <a:xfrm rot="16200000" flipH="1">
            <a:off x="4984137" y="2008960"/>
            <a:ext cx="1160206" cy="1468258"/>
          </a:xfrm>
          <a:prstGeom prst="curvedConnector3">
            <a:avLst>
              <a:gd name="adj1" fmla="val 4499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9BAF7D8-4EC6-4922-BF01-599232EBA9CC}"/>
              </a:ext>
            </a:extLst>
          </p:cNvPr>
          <p:cNvCxnSpPr>
            <a:stCxn id="76" idx="2"/>
            <a:endCxn id="78" idx="2"/>
          </p:cNvCxnSpPr>
          <p:nvPr/>
        </p:nvCxnSpPr>
        <p:spPr>
          <a:xfrm rot="5400000" flipH="1" flipV="1">
            <a:off x="6150319" y="795463"/>
            <a:ext cx="47314" cy="2687731"/>
          </a:xfrm>
          <a:prstGeom prst="curvedConnector3">
            <a:avLst>
              <a:gd name="adj1" fmla="val -1327383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48A50CC7-4F4D-48BC-B1EA-6E960EACB413}"/>
              </a:ext>
            </a:extLst>
          </p:cNvPr>
          <p:cNvSpPr txBox="1"/>
          <p:nvPr/>
        </p:nvSpPr>
        <p:spPr>
          <a:xfrm>
            <a:off x="5620741" y="2291041"/>
            <a:ext cx="1153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</a:rPr>
              <a:t>PARALLEL!</a:t>
            </a:r>
            <a:endParaRPr lang="zh-CN" altLang="en-US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162F4F4-5CD0-416B-A4C7-1E346C843AE8}"/>
              </a:ext>
            </a:extLst>
          </p:cNvPr>
          <p:cNvGrpSpPr/>
          <p:nvPr/>
        </p:nvGrpSpPr>
        <p:grpSpPr>
          <a:xfrm>
            <a:off x="6899907" y="1555200"/>
            <a:ext cx="4702967" cy="3867270"/>
            <a:chOff x="650655" y="1244036"/>
            <a:chExt cx="5250692" cy="417843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ACECFF8-1D59-40E5-8E4C-661A1057C5CC}"/>
                </a:ext>
              </a:extLst>
            </p:cNvPr>
            <p:cNvGrpSpPr/>
            <p:nvPr/>
          </p:nvGrpSpPr>
          <p:grpSpPr>
            <a:xfrm>
              <a:off x="650655" y="1886856"/>
              <a:ext cx="5250692" cy="3535615"/>
              <a:chOff x="3109537" y="1244486"/>
              <a:chExt cx="5972928" cy="412718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ABFE347C-DDFF-4B03-8978-5CCC3A3677C3}"/>
                  </a:ext>
                </a:extLst>
              </p:cNvPr>
              <p:cNvGrpSpPr/>
              <p:nvPr/>
            </p:nvGrpSpPr>
            <p:grpSpPr>
              <a:xfrm>
                <a:off x="5565541" y="1244486"/>
                <a:ext cx="1060918" cy="1081895"/>
                <a:chOff x="5160390" y="3139126"/>
                <a:chExt cx="1871220" cy="1871220"/>
              </a:xfrm>
            </p:grpSpPr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9D955EFC-2365-49F7-8523-8FFD16E1449F}"/>
                    </a:ext>
                  </a:extLst>
                </p:cNvPr>
                <p:cNvSpPr/>
                <p:nvPr/>
              </p:nvSpPr>
              <p:spPr>
                <a:xfrm>
                  <a:off x="5160390" y="3139126"/>
                  <a:ext cx="1871220" cy="18712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D1D794FB-3A61-4C04-B8D6-F81389EB3A34}"/>
                    </a:ext>
                  </a:extLst>
                </p:cNvPr>
                <p:cNvSpPr/>
                <p:nvPr/>
              </p:nvSpPr>
              <p:spPr>
                <a:xfrm>
                  <a:off x="5311219" y="3289955"/>
                  <a:ext cx="1569562" cy="156956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C837F441-C115-4D07-B4ED-3CB0A69224E8}"/>
                    </a:ext>
                  </a:extLst>
                </p:cNvPr>
                <p:cNvSpPr/>
                <p:nvPr/>
              </p:nvSpPr>
              <p:spPr>
                <a:xfrm>
                  <a:off x="5450264" y="3429000"/>
                  <a:ext cx="1291472" cy="12914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 Condensed" panose="020B0606020104020203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83908A1-CC55-41F7-A47A-95B68A35980E}"/>
                  </a:ext>
                </a:extLst>
              </p:cNvPr>
              <p:cNvCxnSpPr>
                <a:cxnSpLocks/>
                <a:stCxn id="108" idx="0"/>
                <a:endCxn id="109" idx="3"/>
              </p:cNvCxnSpPr>
              <p:nvPr/>
            </p:nvCxnSpPr>
            <p:spPr>
              <a:xfrm flipV="1">
                <a:off x="3537249" y="3581153"/>
                <a:ext cx="556753" cy="9350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156E16FF-7209-4A35-AAE1-601E024173EF}"/>
                  </a:ext>
                </a:extLst>
              </p:cNvPr>
              <p:cNvCxnSpPr>
                <a:cxnSpLocks/>
                <a:stCxn id="106" idx="5"/>
                <a:endCxn id="107" idx="0"/>
              </p:cNvCxnSpPr>
              <p:nvPr/>
            </p:nvCxnSpPr>
            <p:spPr>
              <a:xfrm>
                <a:off x="8098000" y="3581153"/>
                <a:ext cx="556754" cy="93509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18C85788-BBA6-42EB-BCE5-DD8F2509B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7874" y="2188416"/>
                <a:ext cx="970961" cy="65987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40CB93E6-AA2D-4D33-A62F-A93BF7C2B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40944" y="2169166"/>
                <a:ext cx="970961" cy="65987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830C938A-9D55-4C68-BB36-271F136222AE}"/>
                  </a:ext>
                </a:extLst>
              </p:cNvPr>
              <p:cNvCxnSpPr>
                <a:cxnSpLocks/>
                <a:stCxn id="109" idx="5"/>
                <a:endCxn id="110" idx="0"/>
              </p:cNvCxnSpPr>
              <p:nvPr/>
            </p:nvCxnSpPr>
            <p:spPr>
              <a:xfrm>
                <a:off x="4717071" y="3581153"/>
                <a:ext cx="556754" cy="93509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D46CFCB5-3D8B-4193-8FA5-704CAAAEA17F}"/>
                  </a:ext>
                </a:extLst>
              </p:cNvPr>
              <p:cNvGrpSpPr/>
              <p:nvPr/>
            </p:nvGrpSpPr>
            <p:grpSpPr>
              <a:xfrm>
                <a:off x="3109537" y="2829042"/>
                <a:ext cx="2591999" cy="2542630"/>
                <a:chOff x="3374021" y="2827975"/>
                <a:chExt cx="2591999" cy="2542630"/>
              </a:xfrm>
            </p:grpSpPr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CF87FBAE-ECB6-42DF-9187-8FB1EB316303}"/>
                    </a:ext>
                  </a:extLst>
                </p:cNvPr>
                <p:cNvSpPr/>
                <p:nvPr/>
              </p:nvSpPr>
              <p:spPr>
                <a:xfrm>
                  <a:off x="3374021" y="4515181"/>
                  <a:ext cx="855423" cy="855423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EE00CB09-F8EA-4012-877D-39FF34492DE9}"/>
                    </a:ext>
                  </a:extLst>
                </p:cNvPr>
                <p:cNvSpPr/>
                <p:nvPr/>
              </p:nvSpPr>
              <p:spPr>
                <a:xfrm>
                  <a:off x="4229444" y="2827975"/>
                  <a:ext cx="881153" cy="88115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FC3328F4-BD26-42BF-8536-352050531B24}"/>
                    </a:ext>
                  </a:extLst>
                </p:cNvPr>
                <p:cNvSpPr/>
                <p:nvPr/>
              </p:nvSpPr>
              <p:spPr>
                <a:xfrm>
                  <a:off x="5110597" y="4515182"/>
                  <a:ext cx="855423" cy="855423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223BA6A9-6B65-4E49-A0FC-B135A0BB899F}"/>
                  </a:ext>
                </a:extLst>
              </p:cNvPr>
              <p:cNvGrpSpPr/>
              <p:nvPr/>
            </p:nvGrpSpPr>
            <p:grpSpPr>
              <a:xfrm>
                <a:off x="6490466" y="2829042"/>
                <a:ext cx="2591999" cy="2542630"/>
                <a:chOff x="3374021" y="2827975"/>
                <a:chExt cx="2591999" cy="2542630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2FBB4838-C397-433B-A614-6C42FB1CFDB9}"/>
                    </a:ext>
                  </a:extLst>
                </p:cNvPr>
                <p:cNvSpPr/>
                <p:nvPr/>
              </p:nvSpPr>
              <p:spPr>
                <a:xfrm>
                  <a:off x="3374021" y="4515181"/>
                  <a:ext cx="855423" cy="855423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DD26030B-1754-42EA-8AAB-896E09CEB54C}"/>
                    </a:ext>
                  </a:extLst>
                </p:cNvPr>
                <p:cNvSpPr/>
                <p:nvPr/>
              </p:nvSpPr>
              <p:spPr>
                <a:xfrm>
                  <a:off x="4229444" y="2827975"/>
                  <a:ext cx="881153" cy="88115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77D1B996-DBC9-4130-8704-625CAA8EB534}"/>
                    </a:ext>
                  </a:extLst>
                </p:cNvPr>
                <p:cNvSpPr/>
                <p:nvPr/>
              </p:nvSpPr>
              <p:spPr>
                <a:xfrm>
                  <a:off x="5110597" y="4515182"/>
                  <a:ext cx="855423" cy="855423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1B85233A-6DAC-4C0F-9DBC-F803297D419D}"/>
                  </a:ext>
                </a:extLst>
              </p:cNvPr>
              <p:cNvCxnSpPr>
                <a:cxnSpLocks/>
                <a:stCxn id="106" idx="3"/>
                <a:endCxn id="105" idx="0"/>
              </p:cNvCxnSpPr>
              <p:nvPr/>
            </p:nvCxnSpPr>
            <p:spPr>
              <a:xfrm flipH="1">
                <a:off x="6918178" y="3581153"/>
                <a:ext cx="556753" cy="9350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15D73BF-4925-4C09-95A7-BAE5885F8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6000" y="1244036"/>
              <a:ext cx="1" cy="6561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BC987F9-577F-4C97-8769-F92821FD0643}"/>
              </a:ext>
            </a:extLst>
          </p:cNvPr>
          <p:cNvSpPr txBox="1"/>
          <p:nvPr/>
        </p:nvSpPr>
        <p:spPr>
          <a:xfrm>
            <a:off x="2228991" y="3093263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ROUGH SPLIT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19AAF6F-8638-4D5D-B2BF-1DB8D5B0D847}"/>
              </a:ext>
            </a:extLst>
          </p:cNvPr>
          <p:cNvSpPr txBox="1"/>
          <p:nvPr/>
        </p:nvSpPr>
        <p:spPr>
          <a:xfrm>
            <a:off x="8548435" y="312049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ROUGH SPLIT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A44490F-2220-46F8-9DDE-B03BE3952987}"/>
              </a:ext>
            </a:extLst>
          </p:cNvPr>
          <p:cNvSpPr txBox="1"/>
          <p:nvPr/>
        </p:nvSpPr>
        <p:spPr>
          <a:xfrm>
            <a:off x="3798377" y="4134918"/>
            <a:ext cx="1083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COMPARE</a:t>
            </a:r>
          </a:p>
          <a:p>
            <a:pPr algn="ctr"/>
            <a:r>
              <a:rPr lang="en-US" altLang="zh-CN" sz="1400" dirty="0"/>
              <a:t>SAH VALUE</a:t>
            </a:r>
          </a:p>
          <a:p>
            <a:pPr algn="ctr"/>
            <a:r>
              <a:rPr lang="en-US" altLang="zh-CN" sz="1400" dirty="0"/>
              <a:t>AND SPLIT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25FC8E3-DC6E-4496-BD5C-1427CF0514CE}"/>
              </a:ext>
            </a:extLst>
          </p:cNvPr>
          <p:cNvSpPr txBox="1"/>
          <p:nvPr/>
        </p:nvSpPr>
        <p:spPr>
          <a:xfrm>
            <a:off x="1131249" y="4134163"/>
            <a:ext cx="1083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COMPARE</a:t>
            </a:r>
          </a:p>
          <a:p>
            <a:pPr algn="ctr"/>
            <a:r>
              <a:rPr lang="en-US" altLang="zh-CN" sz="1400" dirty="0"/>
              <a:t>SAH VALUE</a:t>
            </a:r>
          </a:p>
          <a:p>
            <a:pPr algn="ctr"/>
            <a:r>
              <a:rPr lang="en-US" altLang="zh-CN" sz="1400" dirty="0"/>
              <a:t>AND SPLIT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C647F6A-7B5D-4A4F-B12A-046818420D73}"/>
              </a:ext>
            </a:extLst>
          </p:cNvPr>
          <p:cNvSpPr txBox="1"/>
          <p:nvPr/>
        </p:nvSpPr>
        <p:spPr>
          <a:xfrm>
            <a:off x="10051553" y="4145939"/>
            <a:ext cx="1083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COMPARE</a:t>
            </a:r>
          </a:p>
          <a:p>
            <a:pPr algn="ctr"/>
            <a:r>
              <a:rPr lang="en-US" altLang="zh-CN" sz="1400" dirty="0"/>
              <a:t>SAH VALUE</a:t>
            </a:r>
          </a:p>
          <a:p>
            <a:pPr algn="ctr"/>
            <a:r>
              <a:rPr lang="en-US" altLang="zh-CN" sz="1400" dirty="0"/>
              <a:t>AND SPLIT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666F39C-EE68-4A57-AEC3-57CEF4301D9E}"/>
              </a:ext>
            </a:extLst>
          </p:cNvPr>
          <p:cNvSpPr txBox="1"/>
          <p:nvPr/>
        </p:nvSpPr>
        <p:spPr>
          <a:xfrm>
            <a:off x="7384425" y="4145184"/>
            <a:ext cx="1083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COMPARE</a:t>
            </a:r>
          </a:p>
          <a:p>
            <a:pPr algn="ctr"/>
            <a:r>
              <a:rPr lang="en-US" altLang="zh-CN" sz="1400" dirty="0"/>
              <a:t>SAH VALUE</a:t>
            </a:r>
          </a:p>
          <a:p>
            <a:pPr algn="ctr"/>
            <a:r>
              <a:rPr lang="en-US" altLang="zh-CN" sz="1400" dirty="0"/>
              <a:t>AND SPLIT</a:t>
            </a:r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E1520F72-D232-4F83-ABC0-174499B6123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17869" y="234992"/>
            <a:ext cx="47314" cy="2687731"/>
          </a:xfrm>
          <a:prstGeom prst="curvedConnector3">
            <a:avLst>
              <a:gd name="adj1" fmla="val -483155"/>
            </a:avLst>
          </a:prstGeom>
          <a:ln w="50800">
            <a:solidFill>
              <a:schemeClr val="accent1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流程图: 多文档 129">
            <a:extLst>
              <a:ext uri="{FF2B5EF4-FFF2-40B4-BE49-F238E27FC236}">
                <a16:creationId xmlns:a16="http://schemas.microsoft.com/office/drawing/2014/main" id="{07894137-B147-42ED-B54D-E6E357F28EC3}"/>
              </a:ext>
            </a:extLst>
          </p:cNvPr>
          <p:cNvSpPr/>
          <p:nvPr/>
        </p:nvSpPr>
        <p:spPr>
          <a:xfrm>
            <a:off x="3986276" y="5809299"/>
            <a:ext cx="1975805" cy="582532"/>
          </a:xfrm>
          <a:prstGeom prst="flowChartMultidocumen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Active </a:t>
            </a:r>
            <a:r>
              <a:rPr lang="en-US" altLang="zh-CN" dirty="0" err="1"/>
              <a:t>Nodelist</a:t>
            </a:r>
            <a:endParaRPr lang="zh-CN" altLang="en-US" dirty="0"/>
          </a:p>
        </p:txBody>
      </p:sp>
      <p:sp>
        <p:nvSpPr>
          <p:cNvPr id="131" name="流程图: 多文档 130">
            <a:extLst>
              <a:ext uri="{FF2B5EF4-FFF2-40B4-BE49-F238E27FC236}">
                <a16:creationId xmlns:a16="http://schemas.microsoft.com/office/drawing/2014/main" id="{BE069314-BF78-4299-A532-4E8EB8AA8E49}"/>
              </a:ext>
            </a:extLst>
          </p:cNvPr>
          <p:cNvSpPr/>
          <p:nvPr/>
        </p:nvSpPr>
        <p:spPr>
          <a:xfrm>
            <a:off x="6376791" y="5770813"/>
            <a:ext cx="1890462" cy="582532"/>
          </a:xfrm>
          <a:prstGeom prst="flowChartMultidocumen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</a:t>
            </a:r>
            <a:r>
              <a:rPr lang="en-US" altLang="zh-CN" dirty="0" err="1"/>
              <a:t>Nodelist</a:t>
            </a:r>
            <a:endParaRPr lang="zh-CN" altLang="en-US" dirty="0"/>
          </a:p>
        </p:txBody>
      </p: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37D32A5A-4A3D-40D7-B711-C83123A1B8A5}"/>
              </a:ext>
            </a:extLst>
          </p:cNvPr>
          <p:cNvCxnSpPr>
            <a:cxnSpLocks/>
            <a:stCxn id="130" idx="2"/>
            <a:endCxn id="131" idx="2"/>
          </p:cNvCxnSpPr>
          <p:nvPr/>
        </p:nvCxnSpPr>
        <p:spPr>
          <a:xfrm rot="5400000" flipH="1" flipV="1">
            <a:off x="5994433" y="5173638"/>
            <a:ext cx="38486" cy="2353778"/>
          </a:xfrm>
          <a:prstGeom prst="curvedConnector3">
            <a:avLst>
              <a:gd name="adj1" fmla="val -651304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05DD2CF-B847-4212-90C4-AA68C05F794F}"/>
              </a:ext>
            </a:extLst>
          </p:cNvPr>
          <p:cNvSpPr txBox="1"/>
          <p:nvPr/>
        </p:nvSpPr>
        <p:spPr>
          <a:xfrm>
            <a:off x="5561730" y="6236374"/>
            <a:ext cx="1153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</a:rPr>
              <a:t>PARALLEL!</a:t>
            </a:r>
            <a:endParaRPr lang="zh-CN" altLang="en-US" dirty="0"/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F684D050-92D0-4D41-A8CA-8EA099089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305" y="1052513"/>
            <a:ext cx="4344222" cy="55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3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8" grpId="0" animBg="1"/>
      <p:bldP spid="78" grpId="1" animBg="1"/>
      <p:bldP spid="79" grpId="0" animBg="1"/>
      <p:bldP spid="91" grpId="0"/>
      <p:bldP spid="114" grpId="0"/>
      <p:bldP spid="116" grpId="0"/>
      <p:bldP spid="117" grpId="0"/>
      <p:bldP spid="121" grpId="0"/>
      <p:bldP spid="122" grpId="0"/>
      <p:bldP spid="123" grpId="0"/>
      <p:bldP spid="130" grpId="0" animBg="1"/>
      <p:bldP spid="131" grpId="0" animBg="1"/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46666C87-0B03-43D5-9027-220BA62429FD}"/>
              </a:ext>
            </a:extLst>
          </p:cNvPr>
          <p:cNvSpPr/>
          <p:nvPr/>
        </p:nvSpPr>
        <p:spPr>
          <a:xfrm>
            <a:off x="1820046" y="1649587"/>
            <a:ext cx="3709716" cy="4171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FDF5D9-3449-4FD3-A154-1D06CF2242C4}"/>
              </a:ext>
            </a:extLst>
          </p:cNvPr>
          <p:cNvSpPr/>
          <p:nvPr/>
        </p:nvSpPr>
        <p:spPr>
          <a:xfrm>
            <a:off x="1957471" y="4128587"/>
            <a:ext cx="3572291" cy="1693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2ED3C9D-D2AD-490A-83EE-6500CE1311AD}"/>
              </a:ext>
            </a:extLst>
          </p:cNvPr>
          <p:cNvSpPr/>
          <p:nvPr/>
        </p:nvSpPr>
        <p:spPr>
          <a:xfrm>
            <a:off x="1820046" y="1661968"/>
            <a:ext cx="3048562" cy="198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C916735-380B-42FE-B0C3-193BE11141F9}"/>
              </a:ext>
            </a:extLst>
          </p:cNvPr>
          <p:cNvSpPr/>
          <p:nvPr/>
        </p:nvSpPr>
        <p:spPr>
          <a:xfrm>
            <a:off x="3774269" y="4335322"/>
            <a:ext cx="1755493" cy="1486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1B9CA5B-224F-487B-9650-BAD0FE7DF60C}"/>
              </a:ext>
            </a:extLst>
          </p:cNvPr>
          <p:cNvSpPr/>
          <p:nvPr/>
        </p:nvSpPr>
        <p:spPr>
          <a:xfrm>
            <a:off x="1937598" y="4128587"/>
            <a:ext cx="1334990" cy="898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8E6270-B9AD-49AC-A031-8720D7B80CD1}"/>
              </a:ext>
            </a:extLst>
          </p:cNvPr>
          <p:cNvSpPr/>
          <p:nvPr/>
        </p:nvSpPr>
        <p:spPr>
          <a:xfrm>
            <a:off x="4309958" y="1783260"/>
            <a:ext cx="558650" cy="1046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EB3771E-2628-48B4-8727-4D781E688F47}"/>
              </a:ext>
            </a:extLst>
          </p:cNvPr>
          <p:cNvSpPr/>
          <p:nvPr/>
        </p:nvSpPr>
        <p:spPr>
          <a:xfrm>
            <a:off x="1820046" y="1661968"/>
            <a:ext cx="1334990" cy="198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AAF537D-603E-4568-878E-9719BD5B78A3}"/>
              </a:ext>
            </a:extLst>
          </p:cNvPr>
          <p:cNvGrpSpPr/>
          <p:nvPr/>
        </p:nvGrpSpPr>
        <p:grpSpPr>
          <a:xfrm>
            <a:off x="587375" y="621626"/>
            <a:ext cx="4792115" cy="430887"/>
            <a:chOff x="514384" y="883622"/>
            <a:chExt cx="4792115" cy="430887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4A575C1-508A-4F0A-9D7B-2119C15D3170}"/>
                </a:ext>
              </a:extLst>
            </p:cNvPr>
            <p:cNvSpPr txBox="1"/>
            <p:nvPr/>
          </p:nvSpPr>
          <p:spPr>
            <a:xfrm>
              <a:off x="514384" y="883622"/>
              <a:ext cx="460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03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D466D5B-6ED3-486D-A58E-4907F7E8EDFC}"/>
                </a:ext>
              </a:extLst>
            </p:cNvPr>
            <p:cNvSpPr txBox="1"/>
            <p:nvPr/>
          </p:nvSpPr>
          <p:spPr>
            <a:xfrm>
              <a:off x="858871" y="883622"/>
              <a:ext cx="44476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HOW TO WORK PARALLELLY: REDUCTION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A0D57-F120-480D-B68C-0961F597A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9" t="5369" r="12929" b="18013"/>
          <a:stretch/>
        </p:blipFill>
        <p:spPr bwMode="auto">
          <a:xfrm>
            <a:off x="6893780" y="2113092"/>
            <a:ext cx="4051723" cy="280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直角三角形 6">
            <a:extLst>
              <a:ext uri="{FF2B5EF4-FFF2-40B4-BE49-F238E27FC236}">
                <a16:creationId xmlns:a16="http://schemas.microsoft.com/office/drawing/2014/main" id="{B9E9C9B5-9450-4BB6-819E-5FDD355CB35B}"/>
              </a:ext>
            </a:extLst>
          </p:cNvPr>
          <p:cNvSpPr/>
          <p:nvPr/>
        </p:nvSpPr>
        <p:spPr>
          <a:xfrm>
            <a:off x="1820046" y="1661968"/>
            <a:ext cx="706760" cy="6304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5D2343D-33C8-4668-AE8A-4F1DCAE9C824}"/>
              </a:ext>
            </a:extLst>
          </p:cNvPr>
          <p:cNvSpPr/>
          <p:nvPr/>
        </p:nvSpPr>
        <p:spPr>
          <a:xfrm>
            <a:off x="2448276" y="2292453"/>
            <a:ext cx="706760" cy="1351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C28C25A7-53CC-44B4-9075-CAA327498359}"/>
              </a:ext>
            </a:extLst>
          </p:cNvPr>
          <p:cNvSpPr/>
          <p:nvPr/>
        </p:nvSpPr>
        <p:spPr>
          <a:xfrm>
            <a:off x="4716338" y="4335321"/>
            <a:ext cx="813424" cy="9907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CBF07CB9-6C09-41EA-9900-A62A8E13FA08}"/>
              </a:ext>
            </a:extLst>
          </p:cNvPr>
          <p:cNvSpPr/>
          <p:nvPr/>
        </p:nvSpPr>
        <p:spPr>
          <a:xfrm>
            <a:off x="3774269" y="5326080"/>
            <a:ext cx="1413523" cy="4953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DED775F7-7B31-4CD1-9447-97A089149D79}"/>
              </a:ext>
            </a:extLst>
          </p:cNvPr>
          <p:cNvSpPr/>
          <p:nvPr/>
        </p:nvSpPr>
        <p:spPr>
          <a:xfrm rot="6094688">
            <a:off x="4068055" y="2159047"/>
            <a:ext cx="985962" cy="2681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B52BC051-48BD-4106-8B32-727E5A764EB9}"/>
              </a:ext>
            </a:extLst>
          </p:cNvPr>
          <p:cNvSpPr/>
          <p:nvPr/>
        </p:nvSpPr>
        <p:spPr>
          <a:xfrm>
            <a:off x="4448222" y="2398692"/>
            <a:ext cx="420386" cy="4308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23198D9-604C-4A6E-A64C-1001B2A46E44}"/>
              </a:ext>
            </a:extLst>
          </p:cNvPr>
          <p:cNvSpPr/>
          <p:nvPr/>
        </p:nvSpPr>
        <p:spPr>
          <a:xfrm>
            <a:off x="2324578" y="4128587"/>
            <a:ext cx="954156" cy="4134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62E9F728-9105-4C82-B242-5580CAA38A38}"/>
              </a:ext>
            </a:extLst>
          </p:cNvPr>
          <p:cNvSpPr/>
          <p:nvPr/>
        </p:nvSpPr>
        <p:spPr>
          <a:xfrm>
            <a:off x="1957471" y="4542054"/>
            <a:ext cx="981610" cy="48509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86A71C-6550-41A2-B07F-C0D7531DA8B8}"/>
              </a:ext>
            </a:extLst>
          </p:cNvPr>
          <p:cNvSpPr txBox="1"/>
          <p:nvPr/>
        </p:nvSpPr>
        <p:spPr>
          <a:xfrm>
            <a:off x="9289143" y="6088558"/>
            <a:ext cx="23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ALGORITHM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6BE01F9-04C6-4C6D-BADE-366641F0F81F}"/>
              </a:ext>
            </a:extLst>
          </p:cNvPr>
          <p:cNvSpPr txBox="1"/>
          <p:nvPr/>
        </p:nvSpPr>
        <p:spPr>
          <a:xfrm>
            <a:off x="542925" y="5786978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99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7" grpId="0" animBg="1"/>
      <p:bldP spid="57" grpId="1" animBg="1"/>
      <p:bldP spid="56" grpId="0" animBg="1"/>
      <p:bldP spid="56" grpId="1" animBg="1"/>
      <p:bldP spid="55" grpId="0" animBg="1"/>
      <p:bldP spid="55" grpId="1" animBg="1"/>
      <p:bldP spid="54" grpId="0" animBg="1"/>
      <p:bldP spid="54" grpId="1" animBg="1"/>
      <p:bldP spid="53" grpId="0" animBg="1"/>
      <p:bldP spid="53" grpId="1" animBg="1"/>
      <p:bldP spid="32" grpId="0" animBg="1"/>
      <p:bldP spid="32" grpId="1" animBg="1"/>
      <p:bldP spid="7" grpId="0" animBg="1"/>
      <p:bldP spid="9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979F0887-23A3-491F-9B67-33E0832F45B3}"/>
              </a:ext>
            </a:extLst>
          </p:cNvPr>
          <p:cNvSpPr/>
          <p:nvPr/>
        </p:nvSpPr>
        <p:spPr>
          <a:xfrm>
            <a:off x="686365" y="1319470"/>
            <a:ext cx="5186534" cy="4219060"/>
          </a:xfrm>
          <a:prstGeom prst="parallelogram">
            <a:avLst>
              <a:gd name="adj" fmla="val 3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FB320C-1AE2-4297-8CE3-7E9D0D29BB78}"/>
              </a:ext>
            </a:extLst>
          </p:cNvPr>
          <p:cNvGrpSpPr/>
          <p:nvPr/>
        </p:nvGrpSpPr>
        <p:grpSpPr>
          <a:xfrm>
            <a:off x="6319101" y="1263399"/>
            <a:ext cx="5186534" cy="1801767"/>
            <a:chOff x="6319101" y="1355625"/>
            <a:chExt cx="5186534" cy="180176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BFF7F2-D495-4393-9B56-2388080968AE}"/>
                </a:ext>
              </a:extLst>
            </p:cNvPr>
            <p:cNvSpPr txBox="1"/>
            <p:nvPr/>
          </p:nvSpPr>
          <p:spPr>
            <a:xfrm>
              <a:off x="6959235" y="1367132"/>
              <a:ext cx="3918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Building Time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F36B982-FFF5-4FCC-8E01-25B0E97BE111}"/>
                </a:ext>
              </a:extLst>
            </p:cNvPr>
            <p:cNvSpPr txBox="1"/>
            <p:nvPr/>
          </p:nvSpPr>
          <p:spPr>
            <a:xfrm>
              <a:off x="6319101" y="1833953"/>
              <a:ext cx="51865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The 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time-saving ratio increases w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hen the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Cts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decreases, and there is a slight trend that when the Ce decreases, the time-saving ratio increases as well.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309DAB-8EAD-4AA7-9C6D-077F7F5C560F}"/>
                </a:ext>
              </a:extLst>
            </p:cNvPr>
            <p:cNvSpPr txBox="1"/>
            <p:nvPr/>
          </p:nvSpPr>
          <p:spPr>
            <a:xfrm>
              <a:off x="8896466" y="1395275"/>
              <a:ext cx="2423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Tw Cen MT Condensed Extra Bold" panose="020B0803020202020204" pitchFamily="34" charset="0"/>
                  <a:ea typeface="方正宋刻本秀楷简体" panose="02000000000000000000" pitchFamily="2" charset="-122"/>
                </a:rPr>
                <a:t>TREND ANALYSIS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2" name="iconfont-11180-4674648">
              <a:extLst>
                <a:ext uri="{FF2B5EF4-FFF2-40B4-BE49-F238E27FC236}">
                  <a16:creationId xmlns:a16="http://schemas.microsoft.com/office/drawing/2014/main" id="{682C2806-9C17-4007-A41D-047A16D078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49352" y="1355625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0121AF4-8E74-4213-AC25-D667E029465B}"/>
              </a:ext>
            </a:extLst>
          </p:cNvPr>
          <p:cNvGrpSpPr/>
          <p:nvPr/>
        </p:nvGrpSpPr>
        <p:grpSpPr>
          <a:xfrm>
            <a:off x="587375" y="621626"/>
            <a:ext cx="2876655" cy="430887"/>
            <a:chOff x="514384" y="883622"/>
            <a:chExt cx="2876655" cy="43088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F9738F0-176B-4C68-8F05-DFA5BBCECFB7}"/>
                </a:ext>
              </a:extLst>
            </p:cNvPr>
            <p:cNvSpPr txBox="1"/>
            <p:nvPr/>
          </p:nvSpPr>
          <p:spPr>
            <a:xfrm>
              <a:off x="514384" y="883622"/>
              <a:ext cx="460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04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0AB7D78-5406-4E70-B0A2-FCA757FFD4AB}"/>
                </a:ext>
              </a:extLst>
            </p:cNvPr>
            <p:cNvSpPr txBox="1"/>
            <p:nvPr/>
          </p:nvSpPr>
          <p:spPr>
            <a:xfrm>
              <a:off x="858871" y="883622"/>
              <a:ext cx="25321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HOW TO TEST KD-TREE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6A8708-C5F6-44BF-AE23-CD29FEDFFCE3}"/>
              </a:ext>
            </a:extLst>
          </p:cNvPr>
          <p:cNvGrpSpPr/>
          <p:nvPr/>
        </p:nvGrpSpPr>
        <p:grpSpPr>
          <a:xfrm>
            <a:off x="6319101" y="3596252"/>
            <a:ext cx="5186534" cy="2059588"/>
            <a:chOff x="6319101" y="3596252"/>
            <a:chExt cx="5186534" cy="20595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242A9F2-B55D-49F5-A810-2943C2E1F570}"/>
                </a:ext>
              </a:extLst>
            </p:cNvPr>
            <p:cNvGrpSpPr/>
            <p:nvPr/>
          </p:nvGrpSpPr>
          <p:grpSpPr>
            <a:xfrm>
              <a:off x="6319101" y="3596252"/>
              <a:ext cx="5186534" cy="2059588"/>
              <a:chOff x="6319101" y="3596252"/>
              <a:chExt cx="5186534" cy="2059588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F85BE4-917D-4A9B-94F7-50217B2D7BF1}"/>
                  </a:ext>
                </a:extLst>
              </p:cNvPr>
              <p:cNvSpPr txBox="1"/>
              <p:nvPr/>
            </p:nvSpPr>
            <p:spPr>
              <a:xfrm>
                <a:off x="6319101" y="4024624"/>
                <a:ext cx="518653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方正宋刻本秀楷简体" panose="02000000000000000000" pitchFamily="2" charset="-122"/>
                    <a:ea typeface="方正宋刻本秀楷简体" panose="02000000000000000000" pitchFamily="2" charset="-122"/>
                  </a:rPr>
                  <a:t>Based on the experiments, t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he small node stage has a higher time-saving ratio compared with the large node stage. When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Cts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decreases, the KD-tree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方正宋刻本秀楷简体" panose="02000000000000000000" pitchFamily="2" charset="-122"/>
                    <a:ea typeface="方正宋刻本秀楷简体" panose="02000000000000000000" pitchFamily="2" charset="-122"/>
                  </a:rPr>
                  <a:t>tends to generate more small nodes!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23" name="iconfont-10585-5147501">
                <a:extLst>
                  <a:ext uri="{FF2B5EF4-FFF2-40B4-BE49-F238E27FC236}">
                    <a16:creationId xmlns:a16="http://schemas.microsoft.com/office/drawing/2014/main" id="{4BA209D0-6CA2-4F41-9805-25CBEA0E83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0474" y="3635419"/>
                <a:ext cx="409394" cy="316744"/>
              </a:xfrm>
              <a:custGeom>
                <a:avLst/>
                <a:gdLst>
                  <a:gd name="T0" fmla="*/ 8851 w 12288"/>
                  <a:gd name="T1" fmla="*/ 2190 h 9507"/>
                  <a:gd name="T2" fmla="*/ 5095 w 12288"/>
                  <a:gd name="T3" fmla="*/ 299 h 9507"/>
                  <a:gd name="T4" fmla="*/ 2323 w 12288"/>
                  <a:gd name="T5" fmla="*/ 3463 h 9507"/>
                  <a:gd name="T6" fmla="*/ 0 w 12288"/>
                  <a:gd name="T7" fmla="*/ 6419 h 9507"/>
                  <a:gd name="T8" fmla="*/ 3072 w 12288"/>
                  <a:gd name="T9" fmla="*/ 9507 h 9507"/>
                  <a:gd name="T10" fmla="*/ 8832 w 12288"/>
                  <a:gd name="T11" fmla="*/ 9507 h 9507"/>
                  <a:gd name="T12" fmla="*/ 12288 w 12288"/>
                  <a:gd name="T13" fmla="*/ 5839 h 9507"/>
                  <a:gd name="T14" fmla="*/ 8851 w 12288"/>
                  <a:gd name="T15" fmla="*/ 2190 h 9507"/>
                  <a:gd name="T16" fmla="*/ 7857 w 12288"/>
                  <a:gd name="T17" fmla="*/ 5994 h 9507"/>
                  <a:gd name="T18" fmla="*/ 7455 w 12288"/>
                  <a:gd name="T19" fmla="*/ 5994 h 9507"/>
                  <a:gd name="T20" fmla="*/ 7253 w 12288"/>
                  <a:gd name="T21" fmla="*/ 6186 h 9507"/>
                  <a:gd name="T22" fmla="*/ 7248 w 12288"/>
                  <a:gd name="T23" fmla="*/ 8151 h 9507"/>
                  <a:gd name="T24" fmla="*/ 6845 w 12288"/>
                  <a:gd name="T25" fmla="*/ 8535 h 9507"/>
                  <a:gd name="T26" fmla="*/ 5441 w 12288"/>
                  <a:gd name="T27" fmla="*/ 8535 h 9507"/>
                  <a:gd name="T28" fmla="*/ 5039 w 12288"/>
                  <a:gd name="T29" fmla="*/ 8151 h 9507"/>
                  <a:gd name="T30" fmla="*/ 5034 w 12288"/>
                  <a:gd name="T31" fmla="*/ 6186 h 9507"/>
                  <a:gd name="T32" fmla="*/ 4832 w 12288"/>
                  <a:gd name="T33" fmla="*/ 5994 h 9507"/>
                  <a:gd name="T34" fmla="*/ 4429 w 12288"/>
                  <a:gd name="T35" fmla="*/ 5994 h 9507"/>
                  <a:gd name="T36" fmla="*/ 4026 w 12288"/>
                  <a:gd name="T37" fmla="*/ 5610 h 9507"/>
                  <a:gd name="T38" fmla="*/ 4104 w 12288"/>
                  <a:gd name="T39" fmla="*/ 5380 h 9507"/>
                  <a:gd name="T40" fmla="*/ 5784 w 12288"/>
                  <a:gd name="T41" fmla="*/ 3442 h 9507"/>
                  <a:gd name="T42" fmla="*/ 6499 w 12288"/>
                  <a:gd name="T43" fmla="*/ 3442 h 9507"/>
                  <a:gd name="T44" fmla="*/ 8180 w 12288"/>
                  <a:gd name="T45" fmla="*/ 5380 h 9507"/>
                  <a:gd name="T46" fmla="*/ 8259 w 12288"/>
                  <a:gd name="T47" fmla="*/ 5610 h 9507"/>
                  <a:gd name="T48" fmla="*/ 7857 w 12288"/>
                  <a:gd name="T49" fmla="*/ 5994 h 9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88" h="9507">
                    <a:moveTo>
                      <a:pt x="8851" y="2190"/>
                    </a:moveTo>
                    <a:cubicBezTo>
                      <a:pt x="8176" y="777"/>
                      <a:pt x="6631" y="0"/>
                      <a:pt x="5095" y="299"/>
                    </a:cubicBezTo>
                    <a:cubicBezTo>
                      <a:pt x="3558" y="599"/>
                      <a:pt x="2418" y="1900"/>
                      <a:pt x="2323" y="3463"/>
                    </a:cubicBezTo>
                    <a:cubicBezTo>
                      <a:pt x="979" y="3847"/>
                      <a:pt x="0" y="5028"/>
                      <a:pt x="0" y="6419"/>
                    </a:cubicBezTo>
                    <a:cubicBezTo>
                      <a:pt x="0" y="8061"/>
                      <a:pt x="1363" y="9410"/>
                      <a:pt x="3072" y="9507"/>
                    </a:cubicBezTo>
                    <a:lnTo>
                      <a:pt x="8832" y="9507"/>
                    </a:lnTo>
                    <a:cubicBezTo>
                      <a:pt x="10732" y="9507"/>
                      <a:pt x="12288" y="7865"/>
                      <a:pt x="12288" y="5839"/>
                    </a:cubicBezTo>
                    <a:cubicBezTo>
                      <a:pt x="12287" y="3889"/>
                      <a:pt x="10770" y="2288"/>
                      <a:pt x="8851" y="2190"/>
                    </a:cubicBezTo>
                    <a:close/>
                    <a:moveTo>
                      <a:pt x="7857" y="5994"/>
                    </a:moveTo>
                    <a:lnTo>
                      <a:pt x="7455" y="5994"/>
                    </a:lnTo>
                    <a:cubicBezTo>
                      <a:pt x="7347" y="5992"/>
                      <a:pt x="7257" y="6077"/>
                      <a:pt x="7253" y="6186"/>
                    </a:cubicBezTo>
                    <a:lnTo>
                      <a:pt x="7248" y="8151"/>
                    </a:lnTo>
                    <a:cubicBezTo>
                      <a:pt x="7243" y="8368"/>
                      <a:pt x="7062" y="8541"/>
                      <a:pt x="6845" y="8535"/>
                    </a:cubicBezTo>
                    <a:lnTo>
                      <a:pt x="5441" y="8535"/>
                    </a:lnTo>
                    <a:cubicBezTo>
                      <a:pt x="5223" y="8541"/>
                      <a:pt x="5043" y="8368"/>
                      <a:pt x="5039" y="8151"/>
                    </a:cubicBezTo>
                    <a:lnTo>
                      <a:pt x="5034" y="6186"/>
                    </a:lnTo>
                    <a:cubicBezTo>
                      <a:pt x="5031" y="6077"/>
                      <a:pt x="4940" y="5991"/>
                      <a:pt x="4832" y="5994"/>
                    </a:cubicBezTo>
                    <a:lnTo>
                      <a:pt x="4429" y="5994"/>
                    </a:lnTo>
                    <a:cubicBezTo>
                      <a:pt x="4212" y="5998"/>
                      <a:pt x="4032" y="5827"/>
                      <a:pt x="4026" y="5610"/>
                    </a:cubicBezTo>
                    <a:cubicBezTo>
                      <a:pt x="4025" y="5527"/>
                      <a:pt x="4053" y="5446"/>
                      <a:pt x="4104" y="5380"/>
                    </a:cubicBezTo>
                    <a:lnTo>
                      <a:pt x="5784" y="3442"/>
                    </a:lnTo>
                    <a:cubicBezTo>
                      <a:pt x="5986" y="3254"/>
                      <a:pt x="6298" y="3254"/>
                      <a:pt x="6499" y="3442"/>
                    </a:cubicBezTo>
                    <a:lnTo>
                      <a:pt x="8180" y="5380"/>
                    </a:lnTo>
                    <a:cubicBezTo>
                      <a:pt x="8231" y="5446"/>
                      <a:pt x="8259" y="5526"/>
                      <a:pt x="8259" y="5610"/>
                    </a:cubicBezTo>
                    <a:cubicBezTo>
                      <a:pt x="8254" y="5827"/>
                      <a:pt x="8074" y="5999"/>
                      <a:pt x="7857" y="599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AC138BA-AE3D-46E3-BCC6-D71B9EC5086F}"/>
                  </a:ext>
                </a:extLst>
              </p:cNvPr>
              <p:cNvSpPr txBox="1"/>
              <p:nvPr/>
            </p:nvSpPr>
            <p:spPr>
              <a:xfrm>
                <a:off x="6959235" y="3596252"/>
                <a:ext cx="3090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碳纤维正中黑简体" panose="02010601030101010101" pitchFamily="2" charset="-122"/>
                    <a:ea typeface="碳纤维正中黑简体" panose="02010601030101010101" pitchFamily="2" charset="-122"/>
                    <a:cs typeface="+mn-cs"/>
                  </a:rPr>
                  <a:t>Building Time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769A0C5-4EE1-4CAF-9E63-0ADD034DDDCE}"/>
                </a:ext>
              </a:extLst>
            </p:cNvPr>
            <p:cNvSpPr txBox="1"/>
            <p:nvPr/>
          </p:nvSpPr>
          <p:spPr>
            <a:xfrm>
              <a:off x="8912368" y="3610472"/>
              <a:ext cx="2423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Tw Cen MT Condensed Extra Bold" panose="020B0803020202020204" pitchFamily="34" charset="0"/>
                  <a:ea typeface="方正宋刻本秀楷简体" panose="02000000000000000000" pitchFamily="2" charset="-122"/>
                </a:rPr>
                <a:t>LARGE &amp; SMALL NODE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E2CE7BA-D4B7-4BE3-81FE-64EA93B522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4" r="5991" b="2296"/>
          <a:stretch/>
        </p:blipFill>
        <p:spPr>
          <a:xfrm>
            <a:off x="883870" y="1183486"/>
            <a:ext cx="5357188" cy="420685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9AA2C0B-D0F9-435B-97A6-5BA5D0FC66F2}"/>
              </a:ext>
            </a:extLst>
          </p:cNvPr>
          <p:cNvSpPr txBox="1"/>
          <p:nvPr/>
        </p:nvSpPr>
        <p:spPr>
          <a:xfrm>
            <a:off x="9289143" y="6088558"/>
            <a:ext cx="23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TEST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A0AC89E-7ED8-4F4F-88DE-3D738EE1BDF8}"/>
              </a:ext>
            </a:extLst>
          </p:cNvPr>
          <p:cNvSpPr txBox="1"/>
          <p:nvPr/>
        </p:nvSpPr>
        <p:spPr>
          <a:xfrm>
            <a:off x="542925" y="5786978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71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A18CB47-6133-4F9B-99FE-1B7CDD9DC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22067"/>
              </p:ext>
            </p:extLst>
          </p:nvPr>
        </p:nvGraphicFramePr>
        <p:xfrm>
          <a:off x="542925" y="2039166"/>
          <a:ext cx="1119861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385">
                  <a:extLst>
                    <a:ext uri="{9D8B030D-6E8A-4147-A177-3AD203B41FA5}">
                      <a16:colId xmlns:a16="http://schemas.microsoft.com/office/drawing/2014/main" val="2343403112"/>
                    </a:ext>
                  </a:extLst>
                </a:gridCol>
                <a:gridCol w="1991717">
                  <a:extLst>
                    <a:ext uri="{9D8B030D-6E8A-4147-A177-3AD203B41FA5}">
                      <a16:colId xmlns:a16="http://schemas.microsoft.com/office/drawing/2014/main" val="62560975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836772402"/>
                    </a:ext>
                  </a:extLst>
                </a:gridCol>
                <a:gridCol w="2896813">
                  <a:extLst>
                    <a:ext uri="{9D8B030D-6E8A-4147-A177-3AD203B41FA5}">
                      <a16:colId xmlns:a16="http://schemas.microsoft.com/office/drawing/2014/main" val="2522296319"/>
                    </a:ext>
                  </a:extLst>
                </a:gridCol>
                <a:gridCol w="3082566">
                  <a:extLst>
                    <a:ext uri="{9D8B030D-6E8A-4147-A177-3AD203B41FA5}">
                      <a16:colId xmlns:a16="http://schemas.microsoft.com/office/drawing/2014/main" val="1924388389"/>
                    </a:ext>
                  </a:extLst>
                </a:gridCol>
              </a:tblGrid>
              <a:tr h="484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Tree Name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Best Parameter(s)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Ⅱ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100k NN Query Time Cost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10k Range Query Time Cost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089621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w Cen MT Condensed" panose="020B0606020104020203" pitchFamily="34" charset="0"/>
                        </a:rPr>
                        <a:t>Quad Tree</a:t>
                      </a:r>
                      <a:endParaRPr lang="zh-CN" altLang="en-US" sz="2400" b="1" dirty="0"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Capacity: 23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0.585s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68.956s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485162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w Cen MT Condensed" panose="020B0606020104020203" pitchFamily="34" charset="0"/>
                        </a:rPr>
                        <a:t>Parallel KD-Tree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Tw Cen MT Condensed" panose="020B0606020104020203" pitchFamily="34" charset="0"/>
                        </a:rPr>
                        <a:t>Cts</a:t>
                      </a:r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: 1.539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Ce: 0.45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0.66s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49.721s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544114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w Cen MT Condensed" panose="020B0606020104020203" pitchFamily="34" charset="0"/>
                        </a:rPr>
                        <a:t>Serial KD-Tree</a:t>
                      </a:r>
                      <a:endParaRPr lang="zh-CN" altLang="en-US" sz="24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Tw Cen MT Condensed" panose="020B0606020104020203" pitchFamily="34" charset="0"/>
                        </a:rPr>
                        <a:t>Cts</a:t>
                      </a:r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: 1.316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Ce: 0.35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0.651s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Tw Cen MT Condensed" panose="020B0606020104020203" pitchFamily="34" charset="0"/>
                        </a:rPr>
                        <a:t>76.998s</a:t>
                      </a:r>
                      <a:endParaRPr lang="zh-CN" altLang="en-US" sz="2800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37206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7042CEE-09C2-48C0-BE65-C64FCB49DA8E}"/>
              </a:ext>
            </a:extLst>
          </p:cNvPr>
          <p:cNvSpPr txBox="1"/>
          <p:nvPr/>
        </p:nvSpPr>
        <p:spPr>
          <a:xfrm>
            <a:off x="587376" y="5251855"/>
            <a:ext cx="1101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The 10k range query </a:t>
            </a:r>
            <a:r>
              <a:rPr lang="en-US" altLang="zh-CN" sz="2000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was set in CPU low battery mode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872307-E102-4B6E-9BC9-FF26BAB7E4E5}"/>
              </a:ext>
            </a:extLst>
          </p:cNvPr>
          <p:cNvSpPr txBox="1"/>
          <p:nvPr/>
        </p:nvSpPr>
        <p:spPr>
          <a:xfrm>
            <a:off x="2978447" y="1359204"/>
            <a:ext cx="879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碳纤维正中黑简体" panose="02010601030101010101" pitchFamily="2" charset="-122"/>
                <a:ea typeface="碳纤维正中黑简体" panose="02010601030101010101" pitchFamily="2" charset="-122"/>
              </a:rPr>
              <a:t>Performance Comparison Between 3 Kinds of Tree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碳纤维正中黑简体" panose="02010601030101010101" pitchFamily="2" charset="-122"/>
              <a:ea typeface="碳纤维正中黑简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E44E518-9B1B-486A-B529-B9B249597011}"/>
                  </a:ext>
                </a:extLst>
              </p:cNvPr>
              <p:cNvSpPr txBox="1"/>
              <p:nvPr/>
            </p:nvSpPr>
            <p:spPr>
              <a:xfrm>
                <a:off x="542925" y="4511989"/>
                <a:ext cx="4674055" cy="636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𝑉𝑉𝐻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E44E518-9B1B-486A-B529-B9B249597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4511989"/>
                <a:ext cx="4674055" cy="636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566293AF-45A5-4CDE-B0F7-DD8853B3698B}"/>
              </a:ext>
            </a:extLst>
          </p:cNvPr>
          <p:cNvGrpSpPr/>
          <p:nvPr/>
        </p:nvGrpSpPr>
        <p:grpSpPr>
          <a:xfrm>
            <a:off x="587375" y="621626"/>
            <a:ext cx="2876655" cy="430887"/>
            <a:chOff x="514384" y="883622"/>
            <a:chExt cx="2876655" cy="43088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066B0FC-B425-4A87-96E6-C8600467ED75}"/>
                </a:ext>
              </a:extLst>
            </p:cNvPr>
            <p:cNvSpPr txBox="1"/>
            <p:nvPr/>
          </p:nvSpPr>
          <p:spPr>
            <a:xfrm>
              <a:off x="514384" y="883622"/>
              <a:ext cx="460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200" b="1" dirty="0">
                  <a:solidFill>
                    <a:prstClr val="black"/>
                  </a:solidFill>
                  <a:latin typeface="Tw Cen MT Condensed Extra Bold" panose="020B0803020202020204" pitchFamily="34" charset="0"/>
                  <a:ea typeface="等线" panose="02010600030101010101" pitchFamily="2" charset="-122"/>
                </a:rPr>
                <a:t>04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B5B578E-F983-4D63-9413-491B21DDDF5A}"/>
                </a:ext>
              </a:extLst>
            </p:cNvPr>
            <p:cNvSpPr txBox="1"/>
            <p:nvPr/>
          </p:nvSpPr>
          <p:spPr>
            <a:xfrm>
              <a:off x="858871" y="883622"/>
              <a:ext cx="25321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碳纤维正中黑简体" panose="02010601030101010101" pitchFamily="2" charset="-122"/>
                </a:rPr>
                <a:t>HOW TO TEST KD-TREE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</a:endParaRPr>
            </a:p>
          </p:txBody>
        </p:sp>
      </p:grpSp>
      <p:pic>
        <p:nvPicPr>
          <p:cNvPr id="7" name="图形 6" descr="关闭">
            <a:extLst>
              <a:ext uri="{FF2B5EF4-FFF2-40B4-BE49-F238E27FC236}">
                <a16:creationId xmlns:a16="http://schemas.microsoft.com/office/drawing/2014/main" id="{E9D4E9E2-59DD-432E-BFF8-971CC774F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5224" y="4628137"/>
            <a:ext cx="801756" cy="80175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84F804D-6EA3-4386-8CA6-6974BED44F86}"/>
              </a:ext>
            </a:extLst>
          </p:cNvPr>
          <p:cNvSpPr txBox="1"/>
          <p:nvPr/>
        </p:nvSpPr>
        <p:spPr>
          <a:xfrm>
            <a:off x="9289143" y="6088558"/>
            <a:ext cx="231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TEST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97C799-0FC4-4C3B-8302-1DEB9F9FF69C}"/>
              </a:ext>
            </a:extLst>
          </p:cNvPr>
          <p:cNvSpPr txBox="1"/>
          <p:nvPr/>
        </p:nvSpPr>
        <p:spPr>
          <a:xfrm>
            <a:off x="542925" y="5786978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76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0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MAY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64121" y="1785221"/>
            <a:ext cx="8447735" cy="2646878"/>
            <a:chOff x="1638028" y="971030"/>
            <a:chExt cx="8447735" cy="26468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38028" y="971030"/>
              <a:ext cx="844773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alpha val="85000"/>
                    </a:scheme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THANKS</a:t>
              </a:r>
              <a:endParaRPr kumimoji="0" lang="zh-CN" altLang="en-US" sz="16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alpha val="85000"/>
                  </a:scheme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38028" y="2609940"/>
              <a:ext cx="8447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dirty="0">
                  <a:solidFill>
                    <a:prstClr val="black"/>
                  </a:solidFill>
                  <a:latin typeface="锐字云字库锐黑粗GB" panose="02010604000000000000" pitchFamily="2" charset="-122"/>
                  <a:ea typeface="锐字云字库锐黑粗GB" panose="02010604000000000000" pitchFamily="2" charset="-122"/>
                </a:rPr>
                <a:t>For Your Listening!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云字库锐黑粗GB" panose="02010604000000000000" pitchFamily="2" charset="-122"/>
                <a:ea typeface="锐字云字库锐黑粗GB" panose="02010604000000000000" pitchFamily="2" charset="-122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E0050F8-6166-439A-91CA-33EC2FDBF2F1}"/>
              </a:ext>
            </a:extLst>
          </p:cNvPr>
          <p:cNvSpPr txBox="1"/>
          <p:nvPr/>
        </p:nvSpPr>
        <p:spPr>
          <a:xfrm>
            <a:off x="542925" y="604952"/>
            <a:ext cx="1232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ADVANCED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GRAPHICS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EF8582-8501-45A1-9EE1-5B853F4EFDF0}"/>
              </a:ext>
            </a:extLst>
          </p:cNvPr>
          <p:cNvSpPr txBox="1"/>
          <p:nvPr/>
        </p:nvSpPr>
        <p:spPr>
          <a:xfrm>
            <a:off x="542925" y="5791666"/>
            <a:ext cx="99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5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8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1908</Words>
  <Application>Microsoft Office PowerPoint</Application>
  <PresentationFormat>宽屏</PresentationFormat>
  <Paragraphs>183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碳纤维正中黑简体</vt:lpstr>
      <vt:lpstr>Wingdings</vt:lpstr>
      <vt:lpstr>锐字云字库锐黑粗GB</vt:lpstr>
      <vt:lpstr>Arial</vt:lpstr>
      <vt:lpstr>Tw Cen MT Condensed Extra Bold</vt:lpstr>
      <vt:lpstr>微软雅黑</vt:lpstr>
      <vt:lpstr>等线 Light</vt:lpstr>
      <vt:lpstr>Cambria Math</vt:lpstr>
      <vt:lpstr>方正宋刻本秀楷简体</vt:lpstr>
      <vt:lpstr>Tw Cen MT Condensed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王 子墨</cp:lastModifiedBy>
  <cp:revision>18</cp:revision>
  <cp:lastPrinted>2022-05-29T15:23:45Z</cp:lastPrinted>
  <dcterms:created xsi:type="dcterms:W3CDTF">2020-03-14T11:10:39Z</dcterms:created>
  <dcterms:modified xsi:type="dcterms:W3CDTF">2022-07-06T08:41:36Z</dcterms:modified>
</cp:coreProperties>
</file>