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538" r:id="rId6"/>
    <p:sldId id="513" r:id="rId7"/>
    <p:sldId id="515" r:id="rId8"/>
    <p:sldId id="539" r:id="rId9"/>
    <p:sldId id="590" r:id="rId10"/>
    <p:sldId id="519" r:id="rId11"/>
    <p:sldId id="581" r:id="rId12"/>
    <p:sldId id="562" r:id="rId13"/>
    <p:sldId id="582" r:id="rId14"/>
    <p:sldId id="583" r:id="rId15"/>
    <p:sldId id="563" r:id="rId16"/>
    <p:sldId id="584" r:id="rId17"/>
    <p:sldId id="585" r:id="rId18"/>
    <p:sldId id="586" r:id="rId19"/>
    <p:sldId id="587" r:id="rId20"/>
    <p:sldId id="564" r:id="rId21"/>
    <p:sldId id="591" r:id="rId22"/>
    <p:sldId id="540" r:id="rId23"/>
    <p:sldId id="565" r:id="rId24"/>
    <p:sldId id="588" r:id="rId25"/>
    <p:sldId id="589" r:id="rId26"/>
    <p:sldId id="592" r:id="rId27"/>
    <p:sldId id="542" r:id="rId28"/>
    <p:sldId id="547" r:id="rId29"/>
    <p:sldId id="537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690"/>
    <a:srgbClr val="263C88"/>
    <a:srgbClr val="FADE40"/>
    <a:srgbClr val="E9EAEF"/>
    <a:srgbClr val="FF66CC"/>
    <a:srgbClr val="E8E9EE"/>
    <a:srgbClr val="1AA2C2"/>
    <a:srgbClr val="5B7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823" autoAdjust="0"/>
  </p:normalViewPr>
  <p:slideViewPr>
    <p:cSldViewPr snapToGrid="0">
      <p:cViewPr varScale="1">
        <p:scale>
          <a:sx n="77" d="100"/>
          <a:sy n="77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8B995-4818-4CC4-9904-7C51E69FE1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969B2-FC8F-40E9-BEE9-914C18BA1C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/>
          <p:cNvSpPr/>
          <p:nvPr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941" y="882830"/>
            <a:ext cx="2174993" cy="188184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800574" y="5966100"/>
            <a:ext cx="2569726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2023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年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月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22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日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1360" y="2906259"/>
            <a:ext cx="9342774" cy="1446550"/>
            <a:chOff x="2595839" y="2307991"/>
            <a:chExt cx="8264440" cy="1446550"/>
          </a:xfrm>
        </p:grpSpPr>
        <p:sp>
          <p:nvSpPr>
            <p:cNvPr id="20" name="文本框 19"/>
            <p:cNvSpPr txBox="1"/>
            <p:nvPr/>
          </p:nvSpPr>
          <p:spPr>
            <a:xfrm>
              <a:off x="2899287" y="2307991"/>
              <a:ext cx="780826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rgbClr val="003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思源黑体 CN Medium" panose="020B0600000000000000" pitchFamily="34" charset="-122"/>
                </a:rPr>
                <a:t>基于迁移学习的城市数据预测研究</a:t>
              </a:r>
              <a:endParaRPr lang="zh-CN" altLang="en-US" sz="4400" dirty="0">
                <a:solidFill>
                  <a:srgbClr val="003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595839" y="2980710"/>
              <a:ext cx="8264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00369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Research on urban data prediction based on Transfer Learning</a:t>
              </a:r>
              <a:endParaRPr lang="zh-CN" altLang="en-US" sz="2400" dirty="0">
                <a:solidFill>
                  <a:srgbClr val="00369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465194" y="5452669"/>
            <a:ext cx="3445489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阮在胜 李梓扬 郑若翀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7"/>
          <p:cNvGrpSpPr/>
          <p:nvPr/>
        </p:nvGrpSpPr>
        <p:grpSpPr>
          <a:xfrm>
            <a:off x="6703966" y="3176546"/>
            <a:ext cx="5195419" cy="2995655"/>
            <a:chOff x="3626069" y="683173"/>
            <a:chExt cx="3752926" cy="4382814"/>
          </a:xfrm>
        </p:grpSpPr>
        <p:sp>
          <p:nvSpPr>
            <p:cNvPr id="37" name="Rectangle 8"/>
            <p:cNvSpPr/>
            <p:nvPr/>
          </p:nvSpPr>
          <p:spPr>
            <a:xfrm>
              <a:off x="3626069" y="683173"/>
              <a:ext cx="3752926" cy="438281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sx="102000" sy="102000" algn="c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" name="Straight Connector 9"/>
            <p:cNvCxnSpPr/>
            <p:nvPr/>
          </p:nvCxnSpPr>
          <p:spPr>
            <a:xfrm>
              <a:off x="3626069" y="693552"/>
              <a:ext cx="767255" cy="0"/>
            </a:xfrm>
            <a:prstGeom prst="line">
              <a:avLst/>
            </a:prstGeom>
            <a:noFill/>
            <a:ln w="57150" cap="flat" cmpd="sng" algn="ctr">
              <a:solidFill>
                <a:srgbClr val="2F5597"/>
              </a:solidFill>
              <a:prstDash val="solid"/>
              <a:miter lim="800000"/>
            </a:ln>
            <a:effectLst/>
          </p:spPr>
        </p:cxnSp>
        <p:sp>
          <p:nvSpPr>
            <p:cNvPr id="39" name="Title 3"/>
            <p:cNvSpPr txBox="1"/>
            <p:nvPr/>
          </p:nvSpPr>
          <p:spPr>
            <a:xfrm>
              <a:off x="3850220" y="1109969"/>
              <a:ext cx="2796485" cy="4781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</a:endParaRPr>
            </a:p>
          </p:txBody>
        </p:sp>
      </p:grpSp>
      <p:sp>
        <p:nvSpPr>
          <p:cNvPr id="5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E8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37332" y="590092"/>
            <a:ext cx="3711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城市边界判定</a:t>
            </a:r>
            <a:endParaRPr lang="zh-CN" altLang="en-US" sz="3200" b="1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22"/>
              <p:cNvGraphicFramePr>
                <a:graphicFrameLocks noGrp="1"/>
              </p:cNvGraphicFramePr>
              <p:nvPr/>
            </p:nvGraphicFramePr>
            <p:xfrm>
              <a:off x="292615" y="3012072"/>
              <a:ext cx="5983494" cy="36045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95783"/>
                    <a:gridCol w="953492"/>
                    <a:gridCol w="4434219"/>
                  </a:tblGrid>
                  <a:tr h="3007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kern="100" dirty="0">
                              <a:effectLst/>
                            </a:rPr>
                            <a:t>符号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定义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</a:tr>
                  <a:tr h="416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</a:rPr>
                            <a:t>1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X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经度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</a:tr>
                  <a:tr h="4247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</a:rPr>
                            <a:t>2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Y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维度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</a:tr>
                  <a:tr h="416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3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L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坐标，形式为（</a:t>
                          </a:r>
                          <a:r>
                            <a:rPr lang="en-US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x</a:t>
                          </a:r>
                          <a:r>
                            <a:rPr lang="zh-CN" altLang="en-US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，</a:t>
                          </a:r>
                          <a:r>
                            <a:rPr lang="en-US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y</a:t>
                          </a:r>
                          <a:r>
                            <a:rPr lang="zh-CN" altLang="en-US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）</a:t>
                          </a:r>
                          <a:endParaRPr lang="zh-CN" altLang="en-US" sz="2400" kern="1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  <a:cs typeface="+mn-cs"/>
                          </a:endParaRPr>
                        </a:p>
                      </a:txBody>
                      <a:tcPr marL="122002" marR="122002" marT="0" marB="0" anchor="ctr"/>
                    </a:tc>
                  </a:tr>
                  <a:tr h="416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4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表示城市的集合</a:t>
                          </a:r>
                          <a:endParaRPr lang="zh-CN" altLang="en-US" sz="2400" kern="1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  <a:cs typeface="+mn-cs"/>
                          </a:endParaRPr>
                        </a:p>
                      </a:txBody>
                      <a:tcPr marL="122002" marR="122002" marT="0" marB="0" anchor="ctr"/>
                    </a:tc>
                  </a:tr>
                  <a:tr h="6015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5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m</a:t>
                          </a:r>
                          <a:r>
                            <a:rPr lang="zh-CN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城市中，判断城市边界时使用的数据结构栈</a:t>
                          </a:r>
                          <a:endParaRPr lang="zh-CN" altLang="en-US" sz="2400" kern="1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  <a:cs typeface="+mn-cs"/>
                          </a:endParaRPr>
                        </a:p>
                      </a:txBody>
                      <a:tcPr marL="122002" marR="122002" marT="0" marB="0" anchor="ctr"/>
                    </a:tc>
                  </a:tr>
                  <a:tr h="416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6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N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某一城市所有的</a:t>
                          </a:r>
                          <a:r>
                            <a:rPr lang="en-US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POI</a:t>
                          </a:r>
                          <a:r>
                            <a:rPr lang="zh-CN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数量</a:t>
                          </a:r>
                          <a:endParaRPr lang="zh-CN" altLang="en-US" sz="2400" kern="1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  <a:cs typeface="+mn-cs"/>
                          </a:endParaRPr>
                        </a:p>
                      </a:txBody>
                      <a:tcPr marL="122002" marR="122002" marT="0" marB="0" anchor="ctr"/>
                    </a:tc>
                  </a:tr>
                  <a:tr h="416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7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阈值</a:t>
                          </a:r>
                          <a:endParaRPr lang="zh-CN" altLang="en-US" sz="2400" kern="1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  <a:cs typeface="+mn-cs"/>
                          </a:endParaRPr>
                        </a:p>
                      </a:txBody>
                      <a:tcPr marL="122002" marR="122002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22"/>
              <p:cNvGraphicFramePr>
                <a:graphicFrameLocks noGrp="1"/>
              </p:cNvGraphicFramePr>
              <p:nvPr/>
            </p:nvGraphicFramePr>
            <p:xfrm>
              <a:off x="292615" y="3012072"/>
              <a:ext cx="5983494" cy="36045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95783"/>
                    <a:gridCol w="953492"/>
                    <a:gridCol w="4434219"/>
                  </a:tblGrid>
                  <a:tr h="3007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kern="100" dirty="0">
                              <a:effectLst/>
                            </a:rPr>
                            <a:t>符号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定义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</a:tr>
                  <a:tr h="416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</a:rPr>
                            <a:t>1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X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经度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</a:tr>
                  <a:tr h="4247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</a:rPr>
                            <a:t>2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Y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维度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</a:tr>
                  <a:tr h="416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3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L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坐标，形式为（</a:t>
                          </a:r>
                          <a:r>
                            <a:rPr lang="en-US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x</a:t>
                          </a:r>
                          <a:r>
                            <a:rPr lang="zh-CN" altLang="en-US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，</a:t>
                          </a:r>
                          <a:r>
                            <a:rPr lang="en-US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y</a:t>
                          </a:r>
                          <a:r>
                            <a:rPr lang="zh-CN" altLang="en-US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）</a:t>
                          </a:r>
                          <a:endParaRPr lang="zh-CN" altLang="en-US" sz="2400" kern="1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  <a:cs typeface="+mn-cs"/>
                          </a:endParaRPr>
                        </a:p>
                      </a:txBody>
                      <a:tcPr marL="122002" marR="122002" marT="0" marB="0" anchor="ctr"/>
                    </a:tc>
                  </a:tr>
                  <a:tr h="4286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4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2002" marR="122002" marT="0" marB="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表示城市的集合</a:t>
                          </a:r>
                          <a:endParaRPr lang="zh-CN" altLang="en-US" sz="2400" kern="1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  <a:cs typeface="+mn-cs"/>
                          </a:endParaRPr>
                        </a:p>
                      </a:txBody>
                      <a:tcPr marL="122002" marR="122002" marT="0" marB="0" anchor="ctr"/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5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2002" marR="122002" marT="0" marB="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m</a:t>
                          </a:r>
                          <a:r>
                            <a:rPr lang="zh-CN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城市中，判断城市边界时使用的数据结构栈</a:t>
                          </a:r>
                          <a:endParaRPr lang="zh-CN" altLang="en-US" sz="2400" kern="1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  <a:cs typeface="+mn-cs"/>
                          </a:endParaRPr>
                        </a:p>
                      </a:txBody>
                      <a:tcPr marL="122002" marR="122002" marT="0" marB="0" anchor="ctr"/>
                    </a:tc>
                  </a:tr>
                  <a:tr h="416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6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N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某一城市所有的</a:t>
                          </a:r>
                          <a:r>
                            <a:rPr lang="en-US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POI</a:t>
                          </a:r>
                          <a:r>
                            <a:rPr lang="zh-CN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数量</a:t>
                          </a:r>
                          <a:endParaRPr lang="zh-CN" altLang="en-US" sz="2400" kern="1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  <a:cs typeface="+mn-cs"/>
                          </a:endParaRPr>
                        </a:p>
                      </a:txBody>
                      <a:tcPr marL="122002" marR="122002" marT="0" marB="0" anchor="ctr"/>
                    </a:tc>
                  </a:tr>
                  <a:tr h="4286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7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2002" marR="122002" marT="0" marB="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阈值</a:t>
                          </a:r>
                          <a:endParaRPr lang="zh-CN" altLang="en-US" sz="2400" kern="1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  <a:cs typeface="+mn-cs"/>
                          </a:endParaRPr>
                        </a:p>
                      </a:txBody>
                      <a:tcPr marL="122002" marR="122002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055428" y="3429000"/>
                <a:ext cx="473825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zh-CN" sz="28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kern="10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zh-CN" sz="28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800" dirty="0"/>
                  <a:t>表示中心网格，即</a:t>
                </a:r>
                <a:r>
                  <a:rPr lang="en-US" altLang="zh-CN" sz="2800" dirty="0"/>
                  <a:t>POI</a:t>
                </a:r>
                <a:r>
                  <a:rPr lang="zh-CN" altLang="en-US" sz="2800" dirty="0"/>
                  <a:t>数量最多的网格的中心坐标</a:t>
                </a:r>
                <a:endParaRPr lang="en-US" altLang="zh-CN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将该网格加入栈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8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428" y="3429000"/>
                <a:ext cx="4738254" cy="2246769"/>
              </a:xfrm>
              <a:prstGeom prst="rect">
                <a:avLst/>
              </a:prstGeom>
              <a:blipFill rotWithShape="1">
                <a:blip r:embed="rId2"/>
                <a:stretch>
                  <a:fillRect l="-12" r="10" b="-3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1683326" y="1563228"/>
                <a:ext cx="8541328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sepChr m:val=",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𝑎𝑟𝑔𝑚𝑎𝑥</m:t>
                      </m:r>
                      <m:d>
                        <m:d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zh-CN" alt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𝑁𝑢𝑚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en-US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sepChr m:val=","/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zh-CN" altLang="en-US" sz="2800" i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326" y="1563228"/>
                <a:ext cx="8541328" cy="1060483"/>
              </a:xfrm>
              <a:prstGeom prst="rect">
                <a:avLst/>
              </a:prstGeom>
              <a:blipFill rotWithShape="1">
                <a:blip r:embed="rId3"/>
                <a:stretch>
                  <a:fillRect l="-7" t="-46" r="6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E8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37332" y="590092"/>
            <a:ext cx="3711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城市边界判定</a:t>
            </a:r>
            <a:endParaRPr lang="zh-CN" altLang="en-US" sz="3200" b="1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22"/>
              <p:cNvGraphicFramePr>
                <a:graphicFrameLocks noGrp="1"/>
              </p:cNvGraphicFramePr>
              <p:nvPr/>
            </p:nvGraphicFramePr>
            <p:xfrm>
              <a:off x="292615" y="3012072"/>
              <a:ext cx="5803385" cy="35646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7849"/>
                    <a:gridCol w="924791"/>
                    <a:gridCol w="4300745"/>
                  </a:tblGrid>
                  <a:tr h="29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kern="100" dirty="0">
                              <a:effectLst/>
                            </a:rPr>
                            <a:t>符号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定义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</a:tr>
                  <a:tr h="409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</a:rPr>
                            <a:t>1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X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经度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</a:tr>
                  <a:tr h="4179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</a:rPr>
                            <a:t>2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Y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维度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</a:tr>
                  <a:tr h="409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3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L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坐标，形式为（</a:t>
                          </a:r>
                          <a:r>
                            <a:rPr lang="en-US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x</a:t>
                          </a:r>
                          <a:r>
                            <a:rPr lang="zh-CN" altLang="en-US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，</a:t>
                          </a:r>
                          <a:r>
                            <a:rPr lang="en-US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y</a:t>
                          </a:r>
                          <a:r>
                            <a:rPr lang="zh-CN" altLang="en-US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）</a:t>
                          </a:r>
                          <a:endParaRPr lang="zh-CN" altLang="en-US" sz="2400" kern="1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  <a:cs typeface="+mn-cs"/>
                          </a:endParaRPr>
                        </a:p>
                      </a:txBody>
                      <a:tcPr marL="122002" marR="122002" marT="0" marB="0" anchor="ctr"/>
                    </a:tc>
                  </a:tr>
                  <a:tr h="409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4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表示城市的集合</a:t>
                          </a:r>
                          <a:endParaRPr lang="zh-CN" altLang="en-US" sz="2400" kern="1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  <a:cs typeface="+mn-cs"/>
                          </a:endParaRPr>
                        </a:p>
                      </a:txBody>
                      <a:tcPr marL="122002" marR="122002" marT="0" marB="0" anchor="ctr"/>
                    </a:tc>
                  </a:tr>
                  <a:tr h="59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5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m</a:t>
                          </a:r>
                          <a:r>
                            <a:rPr lang="zh-CN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城市中，判断城市边界时使用的数据结构栈</a:t>
                          </a:r>
                          <a:endParaRPr lang="zh-CN" altLang="en-US" sz="2400" kern="1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  <a:cs typeface="+mn-cs"/>
                          </a:endParaRPr>
                        </a:p>
                      </a:txBody>
                      <a:tcPr marL="122002" marR="122002" marT="0" marB="0" anchor="ctr"/>
                    </a:tc>
                  </a:tr>
                  <a:tr h="409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6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N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某一城市所有的</a:t>
                          </a:r>
                          <a:r>
                            <a:rPr lang="en-US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POI</a:t>
                          </a:r>
                          <a:r>
                            <a:rPr lang="zh-CN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数量</a:t>
                          </a:r>
                          <a:endParaRPr lang="zh-CN" altLang="en-US" sz="2400" kern="1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  <a:cs typeface="+mn-cs"/>
                          </a:endParaRPr>
                        </a:p>
                      </a:txBody>
                      <a:tcPr marL="122002" marR="122002" marT="0" marB="0" anchor="ctr"/>
                    </a:tc>
                  </a:tr>
                  <a:tr h="409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7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阈值</a:t>
                          </a:r>
                          <a:endParaRPr lang="zh-CN" altLang="en-US" sz="2400" kern="1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  <a:cs typeface="+mn-cs"/>
                          </a:endParaRPr>
                        </a:p>
                      </a:txBody>
                      <a:tcPr marL="122002" marR="122002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22"/>
              <p:cNvGraphicFramePr>
                <a:graphicFrameLocks noGrp="1"/>
              </p:cNvGraphicFramePr>
              <p:nvPr/>
            </p:nvGraphicFramePr>
            <p:xfrm>
              <a:off x="292615" y="3012072"/>
              <a:ext cx="5803385" cy="35646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7849"/>
                    <a:gridCol w="924791"/>
                    <a:gridCol w="4300745"/>
                  </a:tblGrid>
                  <a:tr h="295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kern="100" dirty="0">
                              <a:effectLst/>
                            </a:rPr>
                            <a:t>符号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定义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</a:tr>
                  <a:tr h="409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</a:rPr>
                            <a:t>1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X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经度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</a:tr>
                  <a:tr h="4179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kern="100" dirty="0">
                              <a:effectLst/>
                            </a:rPr>
                            <a:t>2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Y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维度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</a:tr>
                  <a:tr h="409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3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L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坐标，形式为（</a:t>
                          </a:r>
                          <a:r>
                            <a:rPr lang="en-US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x</a:t>
                          </a:r>
                          <a:r>
                            <a:rPr lang="zh-CN" altLang="en-US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，</a:t>
                          </a:r>
                          <a:r>
                            <a:rPr lang="en-US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y</a:t>
                          </a:r>
                          <a:r>
                            <a:rPr lang="zh-CN" altLang="en-US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）</a:t>
                          </a:r>
                          <a:endParaRPr lang="zh-CN" altLang="en-US" sz="2400" kern="1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  <a:cs typeface="+mn-cs"/>
                          </a:endParaRPr>
                        </a:p>
                      </a:txBody>
                      <a:tcPr marL="122002" marR="122002" marT="0" marB="0" anchor="ctr"/>
                    </a:tc>
                  </a:tr>
                  <a:tr h="4286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4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2002" marR="122002" marT="0" marB="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表示城市的集合</a:t>
                          </a:r>
                          <a:endParaRPr lang="zh-CN" altLang="en-US" sz="2400" kern="1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  <a:cs typeface="+mn-cs"/>
                          </a:endParaRPr>
                        </a:p>
                      </a:txBody>
                      <a:tcPr marL="122002" marR="122002" marT="0" marB="0" anchor="ctr"/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5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2002" marR="122002" marT="0" marB="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m</a:t>
                          </a:r>
                          <a:r>
                            <a:rPr lang="zh-CN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城市中，判断城市边界时使用的数据结构栈</a:t>
                          </a:r>
                          <a:endParaRPr lang="zh-CN" altLang="en-US" sz="2400" kern="1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  <a:cs typeface="+mn-cs"/>
                          </a:endParaRPr>
                        </a:p>
                      </a:txBody>
                      <a:tcPr marL="122002" marR="122002" marT="0" marB="0" anchor="ctr"/>
                    </a:tc>
                  </a:tr>
                  <a:tr h="409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6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N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某一城市所有的</a:t>
                          </a:r>
                          <a:r>
                            <a:rPr lang="en-US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POI</a:t>
                          </a:r>
                          <a:r>
                            <a:rPr lang="zh-CN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数量</a:t>
                          </a:r>
                          <a:endParaRPr lang="zh-CN" altLang="en-US" sz="2400" kern="1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  <a:cs typeface="+mn-cs"/>
                          </a:endParaRPr>
                        </a:p>
                      </a:txBody>
                      <a:tcPr marL="122002" marR="122002" marT="0" marB="0" anchor="ctr"/>
                    </a:tc>
                  </a:tr>
                  <a:tr h="4286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kern="100" dirty="0"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</a:rPr>
                            <a:t>7</a:t>
                          </a:r>
                          <a:endParaRPr lang="zh-CN" sz="2400" kern="100" dirty="0"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</a:endParaRPr>
                        </a:p>
                      </a:txBody>
                      <a:tcPr marL="122002" marR="122002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2002" marR="122002" marT="0" marB="0"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zh-CN" sz="2400" kern="1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+mn-cs"/>
                            </a:rPr>
                            <a:t>阈值</a:t>
                          </a:r>
                          <a:endParaRPr lang="zh-CN" altLang="en-US" sz="2400" kern="1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宋体" pitchFamily="2" charset="-122"/>
                            <a:cs typeface="+mn-cs"/>
                          </a:endParaRPr>
                        </a:p>
                      </a:txBody>
                      <a:tcPr marL="122002" marR="122002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箭头: 右 25"/>
          <p:cNvSpPr/>
          <p:nvPr/>
        </p:nvSpPr>
        <p:spPr>
          <a:xfrm>
            <a:off x="3128418" y="1690194"/>
            <a:ext cx="1161032" cy="822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22340" y="1736408"/>
            <a:ext cx="3377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集合中四个方向经纬度极值确定城市边界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484374" y="1736408"/>
            <a:ext cx="2644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判断集合中网格各方向的</a:t>
            </a:r>
            <a:r>
              <a:rPr lang="en-US" altLang="zh-CN" sz="2400" dirty="0"/>
              <a:t>POI</a:t>
            </a:r>
            <a:r>
              <a:rPr lang="zh-CN" altLang="en-US" sz="2400" dirty="0"/>
              <a:t>数量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635280" y="1551741"/>
            <a:ext cx="23880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大于阈值或数量递增，</a:t>
            </a:r>
            <a:r>
              <a:rPr lang="zh-CN" altLang="en-US" sz="2400" dirty="0"/>
              <a:t>则加入集合。</a:t>
            </a:r>
            <a:endParaRPr lang="zh-CN" altLang="en-US" sz="2400" dirty="0"/>
          </a:p>
        </p:txBody>
      </p:sp>
      <p:sp>
        <p:nvSpPr>
          <p:cNvPr id="17" name="箭头: 右 16"/>
          <p:cNvSpPr/>
          <p:nvPr/>
        </p:nvSpPr>
        <p:spPr>
          <a:xfrm>
            <a:off x="7192314" y="1690194"/>
            <a:ext cx="1161032" cy="822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061" y="3012071"/>
            <a:ext cx="5289324" cy="310817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01001" y="6230168"/>
            <a:ext cx="2961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北京市城市边界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平行四边形 13"/>
          <p:cNvSpPr/>
          <p:nvPr/>
        </p:nvSpPr>
        <p:spPr>
          <a:xfrm>
            <a:off x="-2319321" y="0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-2554547" y="1096427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8022090" y="4782015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6112748" y="5776168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6924335" y="5336012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290053" y="2578390"/>
            <a:ext cx="3230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第二部分</a:t>
            </a:r>
            <a:endParaRPr lang="zh-CN" altLang="en-US" sz="5400" b="1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337546" y="2578390"/>
            <a:ext cx="6854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）城市相似度比较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26012" y="3570065"/>
            <a:ext cx="147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263C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2400" dirty="0">
                <a:solidFill>
                  <a:srgbClr val="263C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rgbClr val="263C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en-US" altLang="zh-CN" sz="2400" b="1" dirty="0">
                <a:solidFill>
                  <a:srgbClr val="263C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kumimoji="1" lang="zh-CN" altLang="en-US" sz="2400" b="1" dirty="0">
              <a:solidFill>
                <a:srgbClr val="263C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719344" y="1439045"/>
            <a:ext cx="0" cy="3979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636920" y="3570065"/>
            <a:ext cx="5019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Comparison of City Similarity</a:t>
            </a:r>
            <a:endParaRPr lang="en-US" altLang="zh-CN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7"/>
          <p:cNvGrpSpPr/>
          <p:nvPr/>
        </p:nvGrpSpPr>
        <p:grpSpPr>
          <a:xfrm>
            <a:off x="6733810" y="1459475"/>
            <a:ext cx="4935181" cy="4907723"/>
            <a:chOff x="3626069" y="683173"/>
            <a:chExt cx="3752926" cy="4382814"/>
          </a:xfrm>
        </p:grpSpPr>
        <p:sp>
          <p:nvSpPr>
            <p:cNvPr id="16" name="Rectangle 8"/>
            <p:cNvSpPr/>
            <p:nvPr/>
          </p:nvSpPr>
          <p:spPr>
            <a:xfrm>
              <a:off x="3626069" y="683173"/>
              <a:ext cx="3752926" cy="438281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sx="102000" sy="102000" algn="c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Connector 9"/>
            <p:cNvCxnSpPr/>
            <p:nvPr/>
          </p:nvCxnSpPr>
          <p:spPr>
            <a:xfrm>
              <a:off x="3626069" y="693552"/>
              <a:ext cx="767255" cy="0"/>
            </a:xfrm>
            <a:prstGeom prst="line">
              <a:avLst/>
            </a:prstGeom>
            <a:noFill/>
            <a:ln w="57150" cap="flat" cmpd="sng" algn="ctr">
              <a:solidFill>
                <a:srgbClr val="2F5597"/>
              </a:solidFill>
              <a:prstDash val="solid"/>
              <a:miter lim="800000"/>
            </a:ln>
            <a:effectLst/>
          </p:spPr>
        </p:cxnSp>
        <p:sp>
          <p:nvSpPr>
            <p:cNvPr id="18" name="Title 3"/>
            <p:cNvSpPr txBox="1"/>
            <p:nvPr/>
          </p:nvSpPr>
          <p:spPr>
            <a:xfrm>
              <a:off x="3850220" y="1109969"/>
              <a:ext cx="2796485" cy="4781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</a:endParaRPr>
            </a:p>
          </p:txBody>
        </p:sp>
      </p:grpSp>
      <p:sp>
        <p:nvSpPr>
          <p:cNvPr id="5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E8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37332" y="590092"/>
            <a:ext cx="372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城市相似度比较</a:t>
            </a:r>
            <a:endParaRPr lang="zh-CN" altLang="en-US" sz="3200" b="1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2" y="1184565"/>
            <a:ext cx="5981699" cy="56734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7065819" y="1668078"/>
                <a:ext cx="4738254" cy="4405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800">
                        <a:latin typeface="Cambria Math" panose="02040503050406030204" pitchFamily="18" charset="0"/>
                      </a:rPr>
                      <m:t>城市</m:t>
                    </m:r>
                  </m:oMath>
                </a14:m>
                <a:r>
                  <a:rPr lang="zh-CN" altLang="en-US" sz="2800" dirty="0"/>
                  <a:t>相似度比较框架</a:t>
                </a:r>
                <a:endParaRPr lang="en-US" altLang="zh-CN" sz="2800" dirty="0"/>
              </a:p>
              <a:p>
                <a:endParaRPr lang="en-US" altLang="zh-CN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POI</a:t>
                </a:r>
                <a:r>
                  <a:rPr lang="zh-CN" altLang="en-US" sz="2800" dirty="0"/>
                  <a:t>数量特征，</a:t>
                </a:r>
                <a:r>
                  <a:rPr lang="zh-CN" altLang="zh-CN" sz="2800" dirty="0"/>
                  <a:t>深层次的功能结构</a:t>
                </a:r>
                <a:endParaRPr lang="en-US" altLang="zh-CN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POI</a:t>
                </a:r>
                <a:r>
                  <a:rPr lang="zh-CN" altLang="en-US" sz="2800" dirty="0"/>
                  <a:t>分布特征，</a:t>
                </a:r>
                <a:r>
                  <a:rPr lang="zh-CN" altLang="zh-CN" sz="2800" dirty="0"/>
                  <a:t>空间结构上的分布特征</a:t>
                </a:r>
                <a:endParaRPr lang="en-US" altLang="zh-CN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余弦相似度，</a:t>
                </a:r>
                <a:r>
                  <a:rPr lang="en-US" altLang="zh-CN" sz="2800" dirty="0"/>
                  <a:t>SSIM</a:t>
                </a:r>
                <a:r>
                  <a:rPr lang="zh-CN" altLang="en-US" sz="2800" dirty="0"/>
                  <a:t>，分别赋权重</a:t>
                </a:r>
                <a:endParaRPr lang="en-US" altLang="zh-CN" sz="2800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819" y="1668078"/>
                <a:ext cx="4738254" cy="4405117"/>
              </a:xfrm>
              <a:prstGeom prst="rect">
                <a:avLst/>
              </a:prstGeom>
              <a:blipFill rotWithShape="1">
                <a:blip r:embed="rId2"/>
                <a:stretch>
                  <a:fillRect l="-4" t="-13" r="1" b="-4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E8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37332" y="590092"/>
            <a:ext cx="372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城市相似度比较</a:t>
            </a:r>
            <a:endParaRPr lang="zh-CN" altLang="en-US" sz="3200" b="1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26809" y="2013408"/>
            <a:ext cx="473825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某类</a:t>
            </a:r>
            <a:r>
              <a:rPr lang="en-US" altLang="zh-CN" sz="2800" dirty="0"/>
              <a:t>POI</a:t>
            </a:r>
            <a:r>
              <a:rPr lang="zh-CN" altLang="zh-CN" sz="2800" dirty="0"/>
              <a:t>数量</a:t>
            </a:r>
            <a:r>
              <a:rPr lang="zh-CN" altLang="zh-CN" sz="2800" dirty="0"/>
              <a:t>与所有</a:t>
            </a:r>
            <a:r>
              <a:rPr lang="en-US" altLang="zh-CN" sz="2800" dirty="0"/>
              <a:t>POI</a:t>
            </a:r>
            <a:r>
              <a:rPr lang="zh-CN" altLang="zh-CN" sz="2800" dirty="0"/>
              <a:t>数量的比值</a:t>
            </a:r>
            <a:endParaRPr lang="en-US" altLang="zh-C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37332" y="5722116"/>
                <a:ext cx="609426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𝑆𝐼𝑀</m:t>
                      </m:r>
                      <m:r>
                        <m:rPr>
                          <m:lit/>
                        </m:rPr>
                        <a:rPr lang="zh-CN" altLang="en-US" sz="2800" i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𝑁𝑈𝑀</m:t>
                      </m:r>
                      <m:d>
                        <m:dPr>
                          <m:sepChr m:val=",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sepChr m:val=",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32" y="5722116"/>
                <a:ext cx="6094268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8" t="-25" b="-4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79312" y="1757577"/>
                <a:ext cx="6094268" cy="9174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1800" kern="100" dirty="0">
                    <a:solidFill>
                      <a:srgbClr val="333333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altLang="zh-CN" sz="2800" i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800" i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zh-CN" sz="2800" i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Arial" panose="020B0604020202020204" pitchFamily="34" charset="0"/>
                      </a:rPr>
                      <m:t>)=</m:t>
                    </m:r>
                    <m:f>
                      <m:fPr>
                        <m:ctrlPr>
                          <a:rPr lang="zh-CN" altLang="zh-CN" sz="2800" i="1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zh-CN" sz="28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zh-CN" altLang="zh-CN" sz="2800" i="1">
                                    <a:solidFill>
                                      <a:srgbClr val="33333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kern="100">
                                    <a:solidFill>
                                      <a:srgbClr val="33333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800" i="1" kern="100">
                                    <a:solidFill>
                                      <a:srgbClr val="33333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2800" i="1" kern="10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Arial" panose="020B0604020202020204" pitchFamily="34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solidFill>
                                      <a:srgbClr val="33333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kern="100">
                                    <a:solidFill>
                                      <a:srgbClr val="33333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Arial" panose="020B0604020202020204" pitchFamily="34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2800" i="1" kern="100">
                                    <a:solidFill>
                                      <a:srgbClr val="33333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  <m:sup/>
                          <m:e>
                            <m:sSubSup>
                              <m:sSubSupPr>
                                <m:ctrlPr>
                                  <a:rPr lang="zh-CN" altLang="zh-CN" sz="2800" i="1">
                                    <a:solidFill>
                                      <a:srgbClr val="33333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i="1" kern="100">
                                    <a:solidFill>
                                      <a:srgbClr val="33333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Arial" panose="020B0604020202020204" pitchFamily="34" charset="0"/>
                                  </a:rPr>
                                  <m:t>𝑁𝑢𝑚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CN" altLang="zh-CN" sz="2800" i="1">
                                        <a:solidFill>
                                          <a:srgbClr val="333333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kern="100">
                                        <a:solidFill>
                                          <a:srgbClr val="333333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2800" i="1" kern="100">
                                        <a:solidFill>
                                          <a:srgbClr val="333333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altLang="zh-CN" sz="2800" i="1" kern="100">
                                    <a:solidFill>
                                      <a:srgbClr val="33333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zh-CN" sz="28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a:rPr lang="en-US" altLang="zh-CN" sz="2800" i="1" kern="10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altLang="zh-CN" sz="2800" i="1" kern="10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US" altLang="zh-CN" sz="2800" i="1" kern="10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Arial" panose="020B0604020202020204" pitchFamily="34" charset="0"/>
                              </a:rPr>
                              <m:t>𝛾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zh-CN" altLang="zh-CN" sz="2800" i="1">
                                    <a:solidFill>
                                      <a:srgbClr val="33333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zh-CN" altLang="zh-CN" sz="2800" i="1">
                                        <a:solidFill>
                                          <a:srgbClr val="333333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kern="100">
                                        <a:solidFill>
                                          <a:srgbClr val="333333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2800" i="1" kern="100">
                                        <a:solidFill>
                                          <a:srgbClr val="333333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sz="2800" i="1" kern="100">
                                    <a:solidFill>
                                      <a:srgbClr val="33333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Arial" panose="020B0604020202020204" pitchFamily="34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zh-CN" altLang="zh-CN" sz="2800" i="1">
                                        <a:solidFill>
                                          <a:srgbClr val="333333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kern="100">
                                        <a:solidFill>
                                          <a:srgbClr val="333333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zh-CN" sz="2800" i="1" kern="100">
                                        <a:solidFill>
                                          <a:srgbClr val="333333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zh-CN" altLang="zh-CN" sz="2800" i="1">
                                        <a:solidFill>
                                          <a:srgbClr val="333333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kern="100">
                                        <a:solidFill>
                                          <a:srgbClr val="333333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Arial" panose="020B0604020202020204" pitchFamily="34" charset="0"/>
                                      </a:rPr>
                                      <m:t>𝑁𝑢𝑚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CN" altLang="zh-CN" sz="2800" i="1">
                                            <a:solidFill>
                                              <a:srgbClr val="33333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 kern="100">
                                            <a:solidFill>
                                              <a:srgbClr val="33333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  <a:cs typeface="Arial" panose="020B0604020202020204" pitchFamily="34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 kern="100">
                                            <a:solidFill>
                                              <a:srgbClr val="33333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  <a:cs typeface="Arial" panose="020B0604020202020204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zh-CN" sz="2800" i="1" kern="100">
                                        <a:solidFill>
                                          <a:srgbClr val="333333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den>
                    </m:f>
                    <m:r>
                      <a:rPr lang="en-US" altLang="zh-CN" sz="2800" i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Arial" panose="020B0604020202020204" pitchFamily="34" charset="0"/>
                      </a:rPr>
                      <m:t>,    </m:t>
                    </m:r>
                    <m:r>
                      <a:rPr lang="en-US" altLang="zh-CN" sz="2800" i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Arial" panose="020B0604020202020204" pitchFamily="34" charset="0"/>
                      </a:rPr>
                      <m:t>𝑚</m:t>
                    </m:r>
                    <m:r>
                      <a:rPr lang="en-US" altLang="zh-CN" sz="2800" i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sz="2800" i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12" y="1757577"/>
                <a:ext cx="6094268" cy="917431"/>
              </a:xfrm>
              <a:prstGeom prst="rect">
                <a:avLst/>
              </a:prstGeom>
              <a:blipFill rotWithShape="1">
                <a:blip r:embed="rId2"/>
                <a:stretch>
                  <a:fillRect l="-3" t="-58" r="6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88787" y="3675502"/>
                <a:ext cx="6638022" cy="944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sepChr m:val=","/>
                          <m:endChr m:val="]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.......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d>
                        </m:e>
                      </m:d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,        </m:t>
                      </m:r>
                      <m:d>
                        <m:dPr>
                          <m:begChr m:val="{"/>
                          <m:sepChr m:val=","/>
                          <m:endChr m:val="}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.....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87" y="3675502"/>
                <a:ext cx="6638022" cy="944169"/>
              </a:xfrm>
              <a:prstGeom prst="rect">
                <a:avLst/>
              </a:prstGeom>
              <a:blipFill rotWithShape="1">
                <a:blip r:embed="rId3"/>
                <a:stretch>
                  <a:fillRect l="-3" t="-13" r="-21487" b="-63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右 19"/>
          <p:cNvSpPr/>
          <p:nvPr/>
        </p:nvSpPr>
        <p:spPr>
          <a:xfrm rot="5400000">
            <a:off x="2751504" y="2925270"/>
            <a:ext cx="898796" cy="601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/>
          <p:cNvSpPr/>
          <p:nvPr/>
        </p:nvSpPr>
        <p:spPr>
          <a:xfrm rot="5400000">
            <a:off x="2751504" y="4926511"/>
            <a:ext cx="898796" cy="601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626446" y="655132"/>
            <a:ext cx="2469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63C88"/>
                </a:solidFill>
              </a:rPr>
              <a:t>POI</a:t>
            </a:r>
            <a:r>
              <a:rPr lang="zh-CN" altLang="en-US" sz="2400" b="1" dirty="0">
                <a:solidFill>
                  <a:srgbClr val="263C88"/>
                </a:solidFill>
              </a:rPr>
              <a:t>数量特征计算</a:t>
            </a:r>
            <a:endParaRPr lang="zh-CN" altLang="en-US" sz="2400" b="1" dirty="0">
              <a:solidFill>
                <a:srgbClr val="263C88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26809" y="3992273"/>
            <a:ext cx="473825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/>
              <a:t>城市的</a:t>
            </a:r>
            <a:r>
              <a:rPr lang="en-US" altLang="zh-CN" sz="2800" dirty="0"/>
              <a:t>POI</a:t>
            </a:r>
            <a:r>
              <a:rPr lang="zh-CN" altLang="zh-CN" sz="2800" dirty="0"/>
              <a:t>数量</a:t>
            </a:r>
            <a:r>
              <a:rPr lang="zh-CN" altLang="zh-CN" sz="2800" dirty="0"/>
              <a:t>特征向量</a:t>
            </a:r>
            <a:endParaRPr lang="en-US" altLang="zh-CN" sz="28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826809" y="5506672"/>
            <a:ext cx="473825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800" dirty="0"/>
              <a:t>余弦相似度计算</a:t>
            </a:r>
            <a:r>
              <a:rPr lang="en-US" altLang="zh-CN" sz="2800" dirty="0"/>
              <a:t>POI</a:t>
            </a:r>
            <a:r>
              <a:rPr lang="zh-CN" altLang="zh-CN" sz="2800" dirty="0"/>
              <a:t>数量相似度</a:t>
            </a:r>
            <a:endParaRPr lang="en-US" altLang="zh-CN" sz="2800" dirty="0"/>
          </a:p>
        </p:txBody>
      </p:sp>
      <p:sp>
        <p:nvSpPr>
          <p:cNvPr id="28" name="箭头: 右 27"/>
          <p:cNvSpPr/>
          <p:nvPr/>
        </p:nvSpPr>
        <p:spPr>
          <a:xfrm rot="5400000">
            <a:off x="8541700" y="3113827"/>
            <a:ext cx="898796" cy="601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箭头: 右 28"/>
          <p:cNvSpPr/>
          <p:nvPr/>
        </p:nvSpPr>
        <p:spPr>
          <a:xfrm rot="5400000">
            <a:off x="8541700" y="4756440"/>
            <a:ext cx="898796" cy="601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E8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37332" y="590092"/>
            <a:ext cx="372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城市相似度比较</a:t>
            </a:r>
            <a:endParaRPr lang="zh-CN" altLang="en-US" sz="3200" b="1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00682" y="1110323"/>
            <a:ext cx="371126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计算各类</a:t>
            </a:r>
            <a:r>
              <a:rPr lang="en-US" altLang="zh-CN" sz="2800" dirty="0"/>
              <a:t>POI</a:t>
            </a:r>
            <a:r>
              <a:rPr lang="zh-CN" altLang="en-US" sz="2800" dirty="0"/>
              <a:t>重要性，形成权重</a:t>
            </a:r>
            <a:r>
              <a:rPr lang="zh-CN" altLang="en-US" sz="2800" dirty="0"/>
              <a:t>向量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33487" y="3429000"/>
                <a:ext cx="6094268" cy="861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𝑆𝑆𝐼𝑀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87" y="3429000"/>
                <a:ext cx="6094268" cy="861326"/>
              </a:xfrm>
              <a:prstGeom prst="rect">
                <a:avLst/>
              </a:prstGeom>
              <a:blipFill rotWithShape="1">
                <a:blip r:embed="rId1"/>
                <a:stretch>
                  <a:fillRect l="-2" r="5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957842" y="1256437"/>
                <a:ext cx="4445558" cy="713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kern="10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𝑎</m:t>
                        </m:r>
                      </m:sup>
                    </m:sSubSup>
                    <m:r>
                      <a:rPr lang="en-US" altLang="zh-CN" sz="2400" i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|{</m:t>
                        </m:r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,  </m:t>
                        </m:r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)|</m:t>
                        </m:r>
                        <m:sSubSup>
                          <m:sSubSupPr>
                            <m:ctrlPr>
                              <a:rPr lang="zh-CN" altLang="zh-CN" sz="2400" i="1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 kern="10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Arial" panose="020B0604020202020204" pitchFamily="34" charset="0"/>
                              </a:rPr>
                              <m:t>𝑁𝑢𝑚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33333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solidFill>
                                      <a:srgbClr val="33333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solidFill>
                                      <a:srgbClr val="33333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2400" i="1" kern="10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zh-CN" sz="2400" i="1" kern="10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sz="2400" i="1" kern="10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Arial" panose="020B0604020202020204" pitchFamily="34" charset="0"/>
                              </a:rPr>
                              <m:t>,  </m:t>
                            </m:r>
                            <m:r>
                              <a:rPr lang="en-US" altLang="zh-CN" sz="2400" i="1" kern="10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altLang="zh-CN" sz="2400" i="1" kern="10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Arial" panose="020B0604020202020204" pitchFamily="34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altLang="zh-CN" sz="2400" i="1" kern="10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Arial" panose="020B0604020202020204" pitchFamily="34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≠</m:t>
                        </m:r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}|</m:t>
                        </m:r>
                      </m:num>
                      <m:den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∙</m:t>
                        </m:r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800" kern="10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Arial" panose="020B0604020202020204" pitchFamily="34" charset="0"/>
                  </a:rPr>
                  <a:t> </a:t>
                </a:r>
                <a:endParaRPr lang="zh-CN" altLang="en-US" sz="3600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42" y="1256437"/>
                <a:ext cx="4445558" cy="713978"/>
              </a:xfrm>
              <a:prstGeom prst="rect">
                <a:avLst/>
              </a:prstGeom>
              <a:blipFill rotWithShape="1">
                <a:blip r:embed="rId2"/>
                <a:stretch>
                  <a:fillRect l="-6" t="-57" r="4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1059769" y="2489647"/>
                <a:ext cx="41650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769" y="2489647"/>
                <a:ext cx="416502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4" t="-97" b="-2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-193072" y="4771528"/>
                <a:ext cx="7057105" cy="8300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i="1" kern="10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Arial" panose="020B0604020202020204" pitchFamily="34" charset="0"/>
                      </a:rPr>
                      <m:t>𝑆𝑆𝐼𝑀</m:t>
                    </m:r>
                    <m:r>
                      <a:rPr lang="en-US" altLang="zh-CN" sz="2400" i="1" kern="10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Arial" panose="020B0604020202020204" pitchFamily="34" charset="0"/>
                      </a:rPr>
                      <m:t>)=[</m:t>
                    </m:r>
                    <m:r>
                      <a:rPr lang="en-US" altLang="zh-CN" sz="2400" i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Arial" panose="020B0604020202020204" pitchFamily="34" charset="0"/>
                      </a:rPr>
                      <m:t>𝑆𝑆𝐼𝑀</m:t>
                    </m:r>
                    <m:r>
                      <a:rPr lang="en-US" altLang="zh-CN" sz="2400" i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Arial" panose="020B0604020202020204" pitchFamily="34" charset="0"/>
                      </a:rPr>
                      <m:t>(</m:t>
                    </m:r>
                    <m:sSubSup>
                      <m:sSubSupPr>
                        <m:ctrlPr>
                          <a:rPr lang="zh-CN" altLang="zh-CN" sz="2400" i="1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𝑎</m:t>
                        </m:r>
                      </m:sup>
                    </m:sSubSup>
                    <m:r>
                      <a:rPr lang="en-US" altLang="zh-CN" sz="2400" i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Arial" panose="020B0604020202020204" pitchFamily="34" charset="0"/>
                      </a:rPr>
                      <m:t>,</m:t>
                    </m:r>
                    <m:sSubSup>
                      <m:sSubSupPr>
                        <m:ctrlPr>
                          <a:rPr lang="zh-CN" altLang="zh-CN" sz="2400" i="1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𝑎</m:t>
                        </m:r>
                      </m:sup>
                    </m:sSubSup>
                    <m:r>
                      <a:rPr lang="en-US" altLang="zh-CN" sz="2400" i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Arial" panose="020B0604020202020204" pitchFamily="34" charset="0"/>
                      </a:rPr>
                      <m:t>),  </m:t>
                    </m:r>
                    <m:r>
                      <a:rPr lang="en-US" altLang="zh-CN" sz="2400" i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Arial" panose="020B0604020202020204" pitchFamily="34" charset="0"/>
                      </a:rPr>
                      <m:t>𝑆𝑆𝐼𝑀</m:t>
                    </m:r>
                    <m:r>
                      <a:rPr lang="en-US" altLang="zh-CN" sz="2400" i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Arial" panose="020B0604020202020204" pitchFamily="34" charset="0"/>
                      </a:rPr>
                      <m:t>(</m:t>
                    </m:r>
                    <m:sSubSup>
                      <m:sSubSupPr>
                        <m:ctrlPr>
                          <a:rPr lang="zh-CN" altLang="zh-CN" sz="2400" i="1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𝑏</m:t>
                        </m:r>
                      </m:sup>
                    </m:sSubSup>
                    <m:r>
                      <a:rPr lang="en-US" altLang="zh-CN" sz="2400" i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Arial" panose="020B0604020202020204" pitchFamily="34" charset="0"/>
                      </a:rPr>
                      <m:t>,</m:t>
                    </m:r>
                    <m:sSubSup>
                      <m:sSubSupPr>
                        <m:ctrlPr>
                          <a:rPr lang="zh-CN" altLang="zh-CN" sz="2400" i="1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𝑏</m:t>
                        </m:r>
                      </m:sup>
                    </m:sSubSup>
                    <m:r>
                      <a:rPr lang="en-US" altLang="zh-CN" sz="2400" i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Arial" panose="020B0604020202020204" pitchFamily="34" charset="0"/>
                      </a:rPr>
                      <m:t>).....</m:t>
                    </m:r>
                    <m:r>
                      <a:rPr lang="en-US" altLang="zh-CN" sz="2400" i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Arial" panose="020B0604020202020204" pitchFamily="34" charset="0"/>
                      </a:rPr>
                      <m:t>𝑆𝑆𝐼𝑀</m:t>
                    </m:r>
                    <m:r>
                      <a:rPr lang="en-US" altLang="zh-CN" sz="2400" i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Arial" panose="020B0604020202020204" pitchFamily="34" charset="0"/>
                      </a:rPr>
                      <m:t>(</m:t>
                    </m:r>
                    <m:sSubSup>
                      <m:sSubSupPr>
                        <m:ctrlPr>
                          <a:rPr lang="zh-CN" altLang="zh-CN" sz="2400" i="1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𝑜</m:t>
                        </m:r>
                      </m:sup>
                    </m:sSubSup>
                    <m:r>
                      <a:rPr lang="en-US" altLang="zh-CN" sz="2400" i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Arial" panose="020B0604020202020204" pitchFamily="34" charset="0"/>
                      </a:rPr>
                      <m:t>,</m:t>
                    </m:r>
                    <m:sSubSup>
                      <m:sSubSupPr>
                        <m:ctrlPr>
                          <a:rPr lang="zh-CN" altLang="zh-CN" sz="2400" i="1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𝑜</m:t>
                        </m:r>
                      </m:sup>
                    </m:sSubSup>
                    <m:r>
                      <a:rPr lang="en-US" altLang="zh-CN" sz="2400" i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Arial" panose="020B0604020202020204" pitchFamily="34" charset="0"/>
                      </a:rPr>
                      <m:t>)]</m:t>
                    </m:r>
                  </m:oMath>
                </a14:m>
                <a:r>
                  <a:rPr lang="en-US" altLang="zh-CN" sz="2400" kern="10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Arial" panose="020B0604020202020204" pitchFamily="34" charset="0"/>
                  </a:rPr>
                  <a:t>,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,.....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3072" y="4771528"/>
                <a:ext cx="7057105" cy="830035"/>
              </a:xfrm>
              <a:prstGeom prst="rect">
                <a:avLst/>
              </a:prstGeom>
              <a:blipFill rotWithShape="1">
                <a:blip r:embed="rId4"/>
                <a:stretch>
                  <a:fillRect t="-17" r="5" b="-60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369015" y="6107622"/>
                <a:ext cx="57269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𝑆𝐼𝑀</m:t>
                      </m:r>
                      <m:r>
                        <m:rPr>
                          <m:lit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𝑆𝑇𝑅𝑈</m:t>
                      </m:r>
                      <m:d>
                        <m:dPr>
                          <m:sepChr m:val=",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𝑆𝑆𝐼𝑀</m:t>
                      </m:r>
                      <m:d>
                        <m:dPr>
                          <m:sepChr m:val=",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15" y="6107622"/>
                <a:ext cx="572698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" t="-42" b="-2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箭头: 右 25"/>
          <p:cNvSpPr/>
          <p:nvPr/>
        </p:nvSpPr>
        <p:spPr>
          <a:xfrm rot="5400000">
            <a:off x="2911449" y="5756378"/>
            <a:ext cx="461665" cy="386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/>
          <p:cNvSpPr/>
          <p:nvPr/>
        </p:nvSpPr>
        <p:spPr>
          <a:xfrm rot="5400000">
            <a:off x="2911449" y="4357979"/>
            <a:ext cx="461665" cy="386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/>
          <p:cNvSpPr/>
          <p:nvPr/>
        </p:nvSpPr>
        <p:spPr>
          <a:xfrm rot="5400000">
            <a:off x="2911449" y="3050680"/>
            <a:ext cx="461665" cy="386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/>
          <p:cNvSpPr/>
          <p:nvPr/>
        </p:nvSpPr>
        <p:spPr>
          <a:xfrm rot="5400000">
            <a:off x="2911447" y="2065343"/>
            <a:ext cx="461665" cy="386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553709" y="648922"/>
            <a:ext cx="2542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63C88"/>
                </a:solidFill>
              </a:rPr>
              <a:t>POI</a:t>
            </a:r>
            <a:r>
              <a:rPr lang="zh-CN" altLang="en-US" sz="2400" b="1" dirty="0">
                <a:solidFill>
                  <a:srgbClr val="263C88"/>
                </a:solidFill>
              </a:rPr>
              <a:t>结构特征计算</a:t>
            </a:r>
            <a:endParaRPr lang="zh-CN" altLang="en-US" sz="2400" b="1" dirty="0">
              <a:solidFill>
                <a:srgbClr val="263C88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6873791" y="2489375"/>
                <a:ext cx="4738254" cy="527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源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城市</m:t>
                    </m:r>
                  </m:oMath>
                </a14:m>
                <a:r>
                  <a:rPr lang="zh-CN" altLang="en-US" sz="2800" dirty="0"/>
                  <a:t>和目标城市取均值</a:t>
                </a:r>
                <a:endParaRPr lang="en-US" altLang="zh-CN" sz="2800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791" y="2489375"/>
                <a:ext cx="4738254" cy="527132"/>
              </a:xfrm>
              <a:prstGeom prst="rect">
                <a:avLst/>
              </a:prstGeom>
              <a:blipFill rotWithShape="1">
                <a:blip r:embed="rId6"/>
                <a:stretch>
                  <a:fillRect l="-12" t="-33" r="9" b="-10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6864033" y="3670816"/>
            <a:ext cx="473825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计算</a:t>
            </a:r>
            <a:r>
              <a:rPr lang="zh-CN" altLang="en-US" sz="2800" dirty="0"/>
              <a:t>网格中各类型</a:t>
            </a:r>
            <a:r>
              <a:rPr lang="en-US" altLang="zh-CN" sz="2800" dirty="0"/>
              <a:t>POI</a:t>
            </a:r>
            <a:r>
              <a:rPr lang="zh-CN" altLang="en-US" sz="2800" dirty="0"/>
              <a:t>的</a:t>
            </a:r>
            <a:r>
              <a:rPr lang="en-US" altLang="zh-CN" sz="2800" dirty="0"/>
              <a:t>SSIM</a:t>
            </a:r>
            <a:r>
              <a:rPr lang="zh-CN" altLang="en-US" sz="2800" dirty="0"/>
              <a:t>值</a:t>
            </a:r>
            <a:endParaRPr lang="en-US" altLang="zh-CN" sz="28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864033" y="4798583"/>
            <a:ext cx="473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构成</a:t>
            </a:r>
            <a:r>
              <a:rPr lang="en-US" altLang="zh-CN" sz="2800" dirty="0"/>
              <a:t>SSIM</a:t>
            </a:r>
            <a:r>
              <a:rPr lang="zh-CN" altLang="en-US" sz="2800" dirty="0"/>
              <a:t>向量</a:t>
            </a:r>
            <a:endParaRPr lang="en-US" altLang="zh-CN" sz="28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873791" y="5861400"/>
            <a:ext cx="519005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由</a:t>
            </a:r>
            <a:r>
              <a:rPr lang="en-US" altLang="zh-CN" sz="2800" dirty="0"/>
              <a:t>SSIM</a:t>
            </a:r>
            <a:r>
              <a:rPr lang="zh-CN" altLang="en-US" sz="2800" dirty="0"/>
              <a:t>向量与权重向量点乘得到</a:t>
            </a:r>
            <a:r>
              <a:rPr lang="zh-CN" altLang="en-US" sz="2800" dirty="0"/>
              <a:t>结构相似度</a:t>
            </a:r>
            <a:endParaRPr lang="en-US" altLang="zh-CN" sz="2800" dirty="0"/>
          </a:p>
        </p:txBody>
      </p:sp>
      <p:sp>
        <p:nvSpPr>
          <p:cNvPr id="33" name="箭头: 右 32"/>
          <p:cNvSpPr/>
          <p:nvPr/>
        </p:nvSpPr>
        <p:spPr>
          <a:xfrm rot="5400000">
            <a:off x="8625688" y="5448686"/>
            <a:ext cx="461665" cy="386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/>
          <p:cNvSpPr/>
          <p:nvPr/>
        </p:nvSpPr>
        <p:spPr>
          <a:xfrm rot="5400000">
            <a:off x="8625688" y="4228270"/>
            <a:ext cx="461665" cy="386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/>
          <p:cNvSpPr/>
          <p:nvPr/>
        </p:nvSpPr>
        <p:spPr>
          <a:xfrm rot="5400000">
            <a:off x="8625688" y="3128520"/>
            <a:ext cx="461665" cy="386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/>
          <p:cNvSpPr/>
          <p:nvPr/>
        </p:nvSpPr>
        <p:spPr>
          <a:xfrm rot="5400000">
            <a:off x="8625688" y="2128932"/>
            <a:ext cx="461665" cy="386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E8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37332" y="590092"/>
            <a:ext cx="372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城市相似度比较</a:t>
            </a:r>
            <a:endParaRPr lang="zh-CN" altLang="en-US" sz="3200" b="1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1795824" y="1272818"/>
                <a:ext cx="9324109" cy="1231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100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Arial" panose="020B0604020202020204" pitchFamily="34" charset="0"/>
                        </a:rPr>
                        <m:t>𝑆𝐼𝑀</m:t>
                      </m:r>
                      <m:r>
                        <a:rPr lang="en-US" altLang="zh-CN" sz="2800" i="1" kern="100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800" i="1" kern="100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en-US" altLang="zh-CN" sz="2800" i="1" kern="100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sz="2800" i="1" kern="100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sz="2800" i="1" kern="100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Arial" panose="020B0604020202020204" pitchFamily="34" charset="0"/>
                        </a:rPr>
                        <m:t>)=</m:t>
                      </m:r>
                      <m:r>
                        <a:rPr lang="en-US" altLang="zh-CN" sz="2800" i="1" kern="100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Arial" panose="020B0604020202020204" pitchFamily="34" charset="0"/>
                        </a:rPr>
                        <m:t>𝑆𝐼𝑀</m:t>
                      </m:r>
                      <m:r>
                        <a:rPr lang="en-US" altLang="zh-CN" sz="2800" i="1" kern="100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Arial" panose="020B0604020202020204" pitchFamily="34" charset="0"/>
                        </a:rPr>
                        <m:t>_</m:t>
                      </m:r>
                      <m:r>
                        <a:rPr lang="en-US" altLang="zh-CN" sz="2800" i="1" kern="100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Arial" panose="020B0604020202020204" pitchFamily="34" charset="0"/>
                        </a:rPr>
                        <m:t>𝑁𝑈𝑀</m:t>
                      </m:r>
                      <m:r>
                        <a:rPr lang="en-US" altLang="zh-CN" sz="2800" i="1" kern="100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800" i="1" kern="100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en-US" altLang="zh-CN" sz="2800" i="1" kern="100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sz="2800" i="1" kern="100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sz="2800" i="1" kern="100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Arial" panose="020B0604020202020204" pitchFamily="34" charset="0"/>
                        </a:rPr>
                        <m:t>)∙</m:t>
                      </m:r>
                      <m:sSub>
                        <m:sSubPr>
                          <m:ctrlPr>
                            <a:rPr lang="zh-CN" altLang="zh-CN" sz="2800" i="1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800" i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Arial" panose="020B0604020202020204" pitchFamily="34" charset="0"/>
                        </a:rPr>
                        <m:t>𝑆𝐼𝑀</m:t>
                      </m:r>
                      <m:r>
                        <a:rPr lang="en-US" altLang="zh-CN" sz="2800" i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Arial" panose="020B0604020202020204" pitchFamily="34" charset="0"/>
                        </a:rPr>
                        <m:t>_</m:t>
                      </m:r>
                      <m:r>
                        <a:rPr lang="en-US" altLang="zh-CN" sz="2800" i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Arial" panose="020B0604020202020204" pitchFamily="34" charset="0"/>
                        </a:rPr>
                        <m:t>𝑆𝑇𝑅𝑈</m:t>
                      </m:r>
                      <m:r>
                        <a:rPr lang="en-US" altLang="zh-CN" sz="2800" i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800" i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en-US" altLang="zh-CN" sz="2800" i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sz="2800" i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sz="2800" i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宋体" pitchFamily="2" charset="-122"/>
                          <a:cs typeface="Arial" panose="020B0604020202020204" pitchFamily="34" charset="0"/>
                        </a:rPr>
                        <m:t>)∙</m:t>
                      </m:r>
                      <m:sSub>
                        <m:sSubPr>
                          <m:ctrlPr>
                            <a:rPr lang="zh-CN" altLang="zh-CN" sz="2800" i="1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800" kern="10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宋体" pitchFamily="2" charset="-122"/>
                  <a:cs typeface="Arial" panose="020B0604020202020204" pitchFamily="34" charset="0"/>
                </a:endParaRPr>
              </a:p>
              <a:p>
                <a:endParaRPr lang="en-US" altLang="zh-CN" sz="1800" kern="10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宋体" pitchFamily="2" charset="-122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1800" kern="10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800" dirty="0">
                    <a:solidFill>
                      <a:srgbClr val="333333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2800" i="1" kern="10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itchFamily="2" charset="-122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sz="2800" dirty="0"/>
                  <a:t> 1</a:t>
                </a:r>
                <a:endParaRPr lang="zh-CN" altLang="en-US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824" y="1272818"/>
                <a:ext cx="9324109" cy="1231106"/>
              </a:xfrm>
              <a:prstGeom prst="rect">
                <a:avLst/>
              </a:prstGeom>
              <a:blipFill rotWithShape="1">
                <a:blip r:embed="rId1"/>
                <a:stretch>
                  <a:fillRect t="-23" r="5" b="-7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7"/>
          <p:cNvGrpSpPr/>
          <p:nvPr/>
        </p:nvGrpSpPr>
        <p:grpSpPr>
          <a:xfrm>
            <a:off x="7138555" y="2867891"/>
            <a:ext cx="4343400" cy="3678382"/>
            <a:chOff x="3626069" y="683173"/>
            <a:chExt cx="3752926" cy="4382814"/>
          </a:xfrm>
        </p:grpSpPr>
        <p:sp>
          <p:nvSpPr>
            <p:cNvPr id="31" name="Rectangle 8"/>
            <p:cNvSpPr/>
            <p:nvPr/>
          </p:nvSpPr>
          <p:spPr>
            <a:xfrm>
              <a:off x="3626069" y="683173"/>
              <a:ext cx="3752926" cy="438281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sx="102000" sy="102000" algn="c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2" name="Straight Connector 9"/>
            <p:cNvCxnSpPr/>
            <p:nvPr/>
          </p:nvCxnSpPr>
          <p:spPr>
            <a:xfrm>
              <a:off x="3626069" y="693552"/>
              <a:ext cx="767255" cy="0"/>
            </a:xfrm>
            <a:prstGeom prst="line">
              <a:avLst/>
            </a:prstGeom>
            <a:noFill/>
            <a:ln w="57150" cap="flat" cmpd="sng" algn="ctr">
              <a:solidFill>
                <a:srgbClr val="2F5597"/>
              </a:solidFill>
              <a:prstDash val="solid"/>
              <a:miter lim="800000"/>
            </a:ln>
            <a:effectLst/>
          </p:spPr>
        </p:cxnSp>
        <p:sp>
          <p:nvSpPr>
            <p:cNvPr id="33" name="Title 3"/>
            <p:cNvSpPr txBox="1"/>
            <p:nvPr/>
          </p:nvSpPr>
          <p:spPr>
            <a:xfrm>
              <a:off x="3850220" y="1109969"/>
              <a:ext cx="2796485" cy="4781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7515451" y="3124027"/>
            <a:ext cx="34393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POI</a:t>
            </a:r>
            <a:r>
              <a:rPr lang="zh-CN" altLang="en-US" sz="2800" dirty="0"/>
              <a:t>数量特征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POI</a:t>
            </a:r>
            <a:r>
              <a:rPr lang="zh-CN" altLang="en-US" sz="2800" dirty="0"/>
              <a:t>分布特征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余弦相似度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SSIM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11" y="2601875"/>
            <a:ext cx="5721289" cy="40757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平行四边形 13"/>
          <p:cNvSpPr/>
          <p:nvPr/>
        </p:nvSpPr>
        <p:spPr>
          <a:xfrm>
            <a:off x="-2319321" y="0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-2554547" y="1096427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8022090" y="4782015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6112748" y="5776168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6924335" y="5336012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290053" y="2578390"/>
            <a:ext cx="3230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第二部分</a:t>
            </a:r>
            <a:endParaRPr lang="zh-CN" altLang="en-US" sz="5400" b="1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337546" y="2578390"/>
            <a:ext cx="685445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）迁移模型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26012" y="3570065"/>
            <a:ext cx="147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263C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2400" dirty="0">
                <a:solidFill>
                  <a:srgbClr val="263C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rgbClr val="263C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en-US" altLang="zh-CN" sz="2400" b="1" dirty="0">
                <a:solidFill>
                  <a:srgbClr val="263C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kumimoji="1" lang="zh-CN" altLang="en-US" sz="2400" b="1" dirty="0">
              <a:solidFill>
                <a:srgbClr val="263C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719344" y="1439045"/>
            <a:ext cx="0" cy="3979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636920" y="3570065"/>
            <a:ext cx="5019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Building a migration model</a:t>
            </a:r>
            <a:endParaRPr lang="en-US" altLang="zh-CN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E8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37332" y="590092"/>
            <a:ext cx="6951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构建迁移模型</a:t>
            </a:r>
            <a:endParaRPr lang="zh-CN" altLang="en-US" sz="3200" b="1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9904" y="1329977"/>
            <a:ext cx="8415958" cy="46947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38145" y="6144212"/>
            <a:ext cx="507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以神经网络作为基学习器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3626446" y="655132"/>
            <a:ext cx="2469554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63C88"/>
                </a:solidFill>
              </a:rPr>
              <a:t>MSC </a:t>
            </a:r>
            <a:r>
              <a:rPr lang="en-US" altLang="zh-CN" sz="2400" b="1" dirty="0" err="1">
                <a:solidFill>
                  <a:srgbClr val="263C88"/>
                </a:solidFill>
              </a:rPr>
              <a:t>TrAda</a:t>
            </a:r>
            <a:r>
              <a:rPr lang="en-US" altLang="zh-CN" sz="2400" b="1" dirty="0" err="1">
                <a:solidFill>
                  <a:srgbClr val="263C88"/>
                </a:solidFill>
              </a:rPr>
              <a:t>Boost</a:t>
            </a:r>
            <a:endParaRPr lang="zh-CN" altLang="en-US" sz="2400" b="1" dirty="0">
              <a:solidFill>
                <a:srgbClr val="263C88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E8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37332" y="590092"/>
            <a:ext cx="6951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构建迁移模型</a:t>
            </a:r>
            <a:endParaRPr lang="zh-CN" altLang="en-US" sz="3200" b="1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2185" r="1459"/>
          <a:stretch>
            <a:fillRect/>
          </a:stretch>
        </p:blipFill>
        <p:spPr>
          <a:xfrm>
            <a:off x="237332" y="1528271"/>
            <a:ext cx="11776328" cy="3315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86390" y="4882913"/>
            <a:ext cx="6420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kern="100" spc="50" dirty="0">
                <a:ea typeface="宋体" pitchFamily="2" charset="-122"/>
                <a:cs typeface="Times New Roman" panose="02020603050405020304" pitchFamily="18" charset="0"/>
              </a:rPr>
              <a:t>充分利用了多个源域的数据</a:t>
            </a:r>
            <a:endParaRPr lang="zh-CN" altLang="en-US" sz="2800" kern="100" spc="50" dirty="0">
              <a:ea typeface="宋体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kern="100" spc="50" dirty="0">
              <a:effectLst/>
              <a:ea typeface="宋体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kern="100" spc="50" dirty="0">
                <a:effectLst/>
                <a:ea typeface="宋体" pitchFamily="2" charset="-122"/>
                <a:cs typeface="Times New Roman" panose="02020603050405020304" pitchFamily="18" charset="0"/>
              </a:rPr>
              <a:t>多个源域的基分类器协同进行判断</a:t>
            </a:r>
            <a:endParaRPr lang="en-US" altLang="zh-CN" sz="2800" kern="100" spc="50" dirty="0">
              <a:effectLst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26446" y="655132"/>
            <a:ext cx="2469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63C88"/>
                </a:solidFill>
              </a:rPr>
              <a:t>MSC </a:t>
            </a:r>
            <a:r>
              <a:rPr lang="en-US" altLang="zh-CN" sz="2400" b="1" dirty="0" err="1">
                <a:solidFill>
                  <a:srgbClr val="263C88"/>
                </a:solidFill>
              </a:rPr>
              <a:t>Tradaboost</a:t>
            </a:r>
            <a:endParaRPr lang="zh-CN" altLang="en-US" sz="2400" b="1" dirty="0">
              <a:solidFill>
                <a:srgbClr val="263C8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平行四边形 13"/>
          <p:cNvSpPr/>
          <p:nvPr/>
        </p:nvSpPr>
        <p:spPr>
          <a:xfrm>
            <a:off x="-2319321" y="0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-2554547" y="1096427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8022090" y="4782015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6112748" y="5776168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6924335" y="5336012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2141879" y="2578390"/>
            <a:ext cx="2469052" cy="1358601"/>
            <a:chOff x="5250873" y="300941"/>
            <a:chExt cx="1857125" cy="1358601"/>
          </a:xfrm>
        </p:grpSpPr>
        <p:sp>
          <p:nvSpPr>
            <p:cNvPr id="21" name="文本框 20"/>
            <p:cNvSpPr txBox="1"/>
            <p:nvPr/>
          </p:nvSpPr>
          <p:spPr>
            <a:xfrm>
              <a:off x="5362326" y="300941"/>
              <a:ext cx="17456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Arial" panose="020B0604020202020204" pitchFamily="34" charset="0"/>
                </a:rPr>
                <a:t>目 录</a:t>
              </a:r>
              <a:endParaRPr lang="zh-CN" altLang="en-US" sz="5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250873" y="1259432"/>
              <a:ext cx="16902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35063" y="617569"/>
            <a:ext cx="6360023" cy="5838623"/>
            <a:chOff x="5711690" y="873695"/>
            <a:chExt cx="6360023" cy="5838623"/>
          </a:xfrm>
        </p:grpSpPr>
        <p:grpSp>
          <p:nvGrpSpPr>
            <p:cNvPr id="3" name="组合 2"/>
            <p:cNvGrpSpPr/>
            <p:nvPr/>
          </p:nvGrpSpPr>
          <p:grpSpPr>
            <a:xfrm>
              <a:off x="5711690" y="873695"/>
              <a:ext cx="6360023" cy="4719873"/>
              <a:chOff x="4942534" y="1666478"/>
              <a:chExt cx="6360023" cy="4719873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4945122" y="1764564"/>
                <a:ext cx="14728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rgbClr val="263C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</a:t>
                </a:r>
                <a:r>
                  <a:rPr kumimoji="1" lang="zh-CN" altLang="en-US" sz="2400" dirty="0">
                    <a:solidFill>
                      <a:srgbClr val="263C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en-US" altLang="zh-CN" sz="2400" dirty="0">
                    <a:solidFill>
                      <a:srgbClr val="263C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r>
                  <a:rPr kumimoji="1" lang="en-US" altLang="zh-CN" sz="2400" b="1" dirty="0">
                    <a:solidFill>
                      <a:srgbClr val="263C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kumimoji="1" lang="zh-CN" altLang="en-US" sz="2400" b="1" dirty="0">
                  <a:solidFill>
                    <a:srgbClr val="263C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4949746" y="2911621"/>
                <a:ext cx="14584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rgbClr val="263C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</a:t>
                </a:r>
                <a:r>
                  <a:rPr kumimoji="1" lang="zh-CN" altLang="en-US" sz="2400" dirty="0">
                    <a:solidFill>
                      <a:srgbClr val="263C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en-US" altLang="zh-CN" sz="2400" dirty="0">
                    <a:solidFill>
                      <a:srgbClr val="263C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02.</a:t>
                </a:r>
                <a:endParaRPr kumimoji="1" lang="zh-CN" altLang="en-US" sz="2400" dirty="0">
                  <a:solidFill>
                    <a:srgbClr val="263C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942534" y="5875808"/>
                <a:ext cx="14584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rgbClr val="263C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</a:t>
                </a:r>
                <a:r>
                  <a:rPr kumimoji="1" lang="zh-CN" altLang="en-US" sz="2400" dirty="0">
                    <a:solidFill>
                      <a:srgbClr val="263C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en-US" altLang="zh-CN" sz="2400" dirty="0">
                    <a:solidFill>
                      <a:srgbClr val="263C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03.</a:t>
                </a:r>
                <a:endParaRPr kumimoji="1" lang="zh-CN" altLang="en-US" sz="2400" dirty="0">
                  <a:solidFill>
                    <a:srgbClr val="263C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6692410" y="1666478"/>
                <a:ext cx="24950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项目介绍</a:t>
                </a:r>
                <a:endPara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680693" y="5801576"/>
                <a:ext cx="38366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成果展示与分析</a:t>
                </a:r>
                <a:endPara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719692" y="2888681"/>
                <a:ext cx="4582865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工作内容及创新</a:t>
                </a:r>
                <a:endPara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5718902" y="6249149"/>
              <a:ext cx="14584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solidFill>
                    <a:srgbClr val="263C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  <a:r>
                <a:rPr kumimoji="1" lang="zh-CN" altLang="en-US" sz="2400" dirty="0">
                  <a:solidFill>
                    <a:srgbClr val="263C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400" dirty="0">
                  <a:solidFill>
                    <a:srgbClr val="263C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04.</a:t>
              </a:r>
              <a:endParaRPr kumimoji="1" lang="zh-CN" altLang="en-US" sz="2400" dirty="0">
                <a:solidFill>
                  <a:srgbClr val="263C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458978" y="6127543"/>
              <a:ext cx="33614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总结与展望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444705" y="2429378"/>
            <a:ext cx="5551205" cy="208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）城市边界判定</a:t>
            </a:r>
            <a:endParaRPr lang="zh-CN" altLang="en-US" sz="3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）城市相似度比较</a:t>
            </a:r>
            <a:endParaRPr lang="zh-CN" altLang="en-US" sz="3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）构建迁移模型</a:t>
            </a:r>
            <a:endParaRPr lang="zh-CN" altLang="en-US" sz="3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平行四边形 13"/>
          <p:cNvSpPr/>
          <p:nvPr/>
        </p:nvSpPr>
        <p:spPr>
          <a:xfrm>
            <a:off x="-2319321" y="0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-2554547" y="1096427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8022090" y="4782015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6112748" y="5776168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6924335" y="5336012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290053" y="2578390"/>
            <a:ext cx="3230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第三部分</a:t>
            </a:r>
            <a:endParaRPr lang="zh-CN" altLang="en-US" sz="5400" b="1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50550" y="2646735"/>
            <a:ext cx="5002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26012" y="3570065"/>
            <a:ext cx="147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263C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2400" dirty="0">
                <a:solidFill>
                  <a:srgbClr val="263C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rgbClr val="263C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kumimoji="1" lang="en-US" altLang="zh-CN" sz="2400" b="1" dirty="0">
                <a:solidFill>
                  <a:srgbClr val="263C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kumimoji="1" lang="zh-CN" altLang="en-US" sz="2400" b="1" dirty="0">
              <a:solidFill>
                <a:srgbClr val="263C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112748" y="1439045"/>
            <a:ext cx="0" cy="3979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847435" y="3570065"/>
            <a:ext cx="4367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Experimental results and analysis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E8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37332" y="590092"/>
            <a:ext cx="2241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成果展示</a:t>
            </a:r>
            <a:endParaRPr lang="zh-CN" altLang="en-US" sz="3200" b="1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1" y="1661661"/>
            <a:ext cx="4869721" cy="3518666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859" y="1669667"/>
            <a:ext cx="5093399" cy="351866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16372" y="638538"/>
            <a:ext cx="2242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263C88"/>
                </a:solidFill>
              </a:rPr>
              <a:t>边界判定</a:t>
            </a:r>
            <a:endParaRPr lang="zh-CN" altLang="en-US" sz="2800" b="1" dirty="0">
              <a:solidFill>
                <a:srgbClr val="263C88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58186" y="5667121"/>
            <a:ext cx="266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菏泽市中心图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8171896" y="5667121"/>
            <a:ext cx="322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菏泽市城市边界</a:t>
            </a:r>
            <a:endParaRPr lang="zh-CN" altLang="en-US" sz="2800" dirty="0"/>
          </a:p>
        </p:txBody>
      </p:sp>
      <p:sp>
        <p:nvSpPr>
          <p:cNvPr id="5" name="箭头: 右 4"/>
          <p:cNvSpPr/>
          <p:nvPr/>
        </p:nvSpPr>
        <p:spPr>
          <a:xfrm>
            <a:off x="5039202" y="3210560"/>
            <a:ext cx="1889917" cy="619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边界判定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E8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37332" y="590092"/>
            <a:ext cx="2241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成果展示</a:t>
            </a:r>
            <a:endParaRPr lang="zh-CN" altLang="en-US" sz="3200" b="1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16372" y="638538"/>
            <a:ext cx="2242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263C88"/>
                </a:solidFill>
              </a:rPr>
              <a:t>相似度比较</a:t>
            </a:r>
            <a:endParaRPr lang="zh-CN" altLang="en-US" sz="2800" b="1" dirty="0">
              <a:solidFill>
                <a:srgbClr val="263C88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58186" y="5957852"/>
            <a:ext cx="10280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阈值</a:t>
            </a:r>
            <a:r>
              <a:rPr lang="en-US" altLang="zh-CN" sz="2800" dirty="0"/>
              <a:t>0.77</a:t>
            </a:r>
            <a:r>
              <a:rPr lang="zh-CN" altLang="en-US" sz="2800" dirty="0"/>
              <a:t>，成都、广州、杭州、上海、厦门、西安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t="1661" b="-1"/>
          <a:stretch>
            <a:fillRect/>
          </a:stretch>
        </p:blipFill>
        <p:spPr>
          <a:xfrm>
            <a:off x="439886" y="1233303"/>
            <a:ext cx="6469941" cy="45788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15327"/>
          <a:stretch>
            <a:fillRect/>
          </a:stretch>
        </p:blipFill>
        <p:spPr>
          <a:xfrm>
            <a:off x="6892462" y="1215507"/>
            <a:ext cx="3845757" cy="449619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436935" y="3249543"/>
            <a:ext cx="528320" cy="218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077747" y="3245162"/>
            <a:ext cx="528320" cy="218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718559" y="3245162"/>
            <a:ext cx="528320" cy="218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892462" y="3245162"/>
            <a:ext cx="528320" cy="218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517724" y="3245162"/>
            <a:ext cx="528320" cy="218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127971" y="3245162"/>
            <a:ext cx="528320" cy="218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E8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37332" y="590092"/>
            <a:ext cx="2241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成果展示</a:t>
            </a:r>
            <a:endParaRPr lang="zh-CN" altLang="en-US" sz="3200" b="1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16372" y="638538"/>
            <a:ext cx="2242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263C88"/>
                </a:solidFill>
              </a:rPr>
              <a:t>预测结果</a:t>
            </a:r>
            <a:endParaRPr lang="zh-CN" altLang="en-US" sz="2800" b="1" dirty="0">
              <a:solidFill>
                <a:srgbClr val="263C88"/>
              </a:solidFill>
            </a:endParaRPr>
          </a:p>
        </p:txBody>
      </p:sp>
      <p:pic>
        <p:nvPicPr>
          <p:cNvPr id="15" name="图片 1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98" y="1461734"/>
            <a:ext cx="4923948" cy="421770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1845" y="5907870"/>
            <a:ext cx="426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菏泽市急救中心分布预测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14750"/>
          <a:stretch>
            <a:fillRect/>
          </a:stretch>
        </p:blipFill>
        <p:spPr>
          <a:xfrm>
            <a:off x="5512797" y="1631230"/>
            <a:ext cx="6424805" cy="359554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7176116" y="5907870"/>
            <a:ext cx="3413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dirty="0"/>
              <a:t>菏泽市预测结果表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E8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37332" y="590092"/>
            <a:ext cx="2241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成果展示</a:t>
            </a:r>
            <a:endParaRPr lang="zh-CN" altLang="en-US" sz="3200" b="1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16372" y="638538"/>
            <a:ext cx="2242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263C88"/>
                </a:solidFill>
              </a:rPr>
              <a:t>对比结果</a:t>
            </a:r>
            <a:endParaRPr lang="zh-CN" altLang="en-US" sz="2800" b="1" dirty="0">
              <a:solidFill>
                <a:srgbClr val="263C88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857" y="1291740"/>
            <a:ext cx="4621281" cy="27665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537" y="1233304"/>
            <a:ext cx="4671064" cy="27665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267" y="4072955"/>
            <a:ext cx="4671064" cy="278226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平行四边形 13"/>
          <p:cNvSpPr/>
          <p:nvPr/>
        </p:nvSpPr>
        <p:spPr>
          <a:xfrm>
            <a:off x="-2319321" y="0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-2554547" y="1096427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8022090" y="4782015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6112748" y="5776168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6924335" y="5336012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290053" y="2578390"/>
            <a:ext cx="3230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第四部分</a:t>
            </a:r>
            <a:endParaRPr lang="zh-CN" altLang="en-US" sz="5400" b="1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73547" y="2624556"/>
            <a:ext cx="3678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26012" y="3570065"/>
            <a:ext cx="147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263C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2400" dirty="0">
                <a:solidFill>
                  <a:srgbClr val="263C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rgbClr val="263C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kumimoji="1" lang="en-US" altLang="zh-CN" sz="2400" b="1" dirty="0">
                <a:solidFill>
                  <a:srgbClr val="263C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kumimoji="1" lang="zh-CN" altLang="en-US" sz="2400" b="1" dirty="0">
              <a:solidFill>
                <a:srgbClr val="263C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112748" y="1439045"/>
            <a:ext cx="0" cy="3979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168920" y="3570065"/>
            <a:ext cx="34877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Summary and Outlook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E8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37332" y="590092"/>
            <a:ext cx="2926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总结与展望</a:t>
            </a:r>
            <a:endParaRPr lang="zh-CN" altLang="en-US" sz="3200" b="1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4" name="Group 7"/>
          <p:cNvGrpSpPr/>
          <p:nvPr/>
        </p:nvGrpSpPr>
        <p:grpSpPr>
          <a:xfrm>
            <a:off x="424811" y="1386602"/>
            <a:ext cx="5450472" cy="5098281"/>
            <a:chOff x="3626069" y="683173"/>
            <a:chExt cx="3752926" cy="4382814"/>
          </a:xfrm>
        </p:grpSpPr>
        <p:sp>
          <p:nvSpPr>
            <p:cNvPr id="5" name="Rectangle 8"/>
            <p:cNvSpPr/>
            <p:nvPr/>
          </p:nvSpPr>
          <p:spPr>
            <a:xfrm>
              <a:off x="3626069" y="683173"/>
              <a:ext cx="3752926" cy="438281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sx="102000" sy="102000" algn="c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" name="Straight Connector 9"/>
            <p:cNvCxnSpPr/>
            <p:nvPr/>
          </p:nvCxnSpPr>
          <p:spPr>
            <a:xfrm>
              <a:off x="3626069" y="693552"/>
              <a:ext cx="767255" cy="0"/>
            </a:xfrm>
            <a:prstGeom prst="line">
              <a:avLst/>
            </a:prstGeom>
            <a:noFill/>
            <a:ln w="57150" cap="flat" cmpd="sng" algn="ctr">
              <a:solidFill>
                <a:srgbClr val="2F5597"/>
              </a:solidFill>
              <a:prstDash val="solid"/>
              <a:miter lim="800000"/>
            </a:ln>
            <a:effectLst/>
          </p:spPr>
        </p:cxnSp>
        <p:sp>
          <p:nvSpPr>
            <p:cNvPr id="7" name="Title 3"/>
            <p:cNvSpPr txBox="1"/>
            <p:nvPr/>
          </p:nvSpPr>
          <p:spPr>
            <a:xfrm>
              <a:off x="3850220" y="1109969"/>
              <a:ext cx="2796485" cy="4781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69203" y="1538767"/>
            <a:ext cx="193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项目总结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520602" y="2022639"/>
            <a:ext cx="5450472" cy="5262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/>
              <a:t>为较落后城市基础设施规划问题</a:t>
            </a:r>
            <a:r>
              <a:rPr lang="zh-CN" altLang="zh-CN" sz="2400" dirty="0"/>
              <a:t>提供解决框架</a:t>
            </a:r>
            <a:endParaRPr lang="en-US" altLang="zh-CN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城市边界判定</a:t>
            </a:r>
            <a:endParaRPr lang="en-US" altLang="zh-CN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/>
              <a:t>城市相似度</a:t>
            </a:r>
            <a:r>
              <a:rPr lang="zh-CN" altLang="en-US" sz="2400" dirty="0"/>
              <a:t>比较</a:t>
            </a:r>
            <a:endParaRPr lang="en-US" altLang="zh-CN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/>
              <a:t>构建</a:t>
            </a:r>
            <a:r>
              <a:rPr lang="en-US" altLang="zh-CN" sz="2400" dirty="0" err="1"/>
              <a:t>MSCTradaboost</a:t>
            </a:r>
            <a:r>
              <a:rPr lang="zh-CN" altLang="en-US" sz="2400" dirty="0"/>
              <a:t>迁移模型</a:t>
            </a:r>
            <a:endParaRPr lang="en-US" altLang="zh-CN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相关成果已投稿至</a:t>
            </a:r>
            <a:r>
              <a:rPr lang="en-US" altLang="zh-CN" sz="2400" dirty="0"/>
              <a:t>IEEE </a:t>
            </a:r>
            <a:r>
              <a:rPr lang="en-US" altLang="zh-CN" sz="2400" dirty="0" err="1"/>
              <a:t>Globecom</a:t>
            </a:r>
            <a:r>
              <a:rPr lang="zh-CN" altLang="en-US" sz="2400" dirty="0"/>
              <a:t>会议</a:t>
            </a:r>
            <a:endParaRPr lang="en-US" altLang="zh-CN" sz="2400" dirty="0"/>
          </a:p>
        </p:txBody>
      </p:sp>
      <p:grpSp>
        <p:nvGrpSpPr>
          <p:cNvPr id="17" name="Group 7"/>
          <p:cNvGrpSpPr/>
          <p:nvPr/>
        </p:nvGrpSpPr>
        <p:grpSpPr>
          <a:xfrm>
            <a:off x="6200823" y="1398675"/>
            <a:ext cx="5671189" cy="5098281"/>
            <a:chOff x="3626069" y="683173"/>
            <a:chExt cx="3752926" cy="4382814"/>
          </a:xfrm>
        </p:grpSpPr>
        <p:sp>
          <p:nvSpPr>
            <p:cNvPr id="18" name="Rectangle 8"/>
            <p:cNvSpPr/>
            <p:nvPr/>
          </p:nvSpPr>
          <p:spPr>
            <a:xfrm>
              <a:off x="3626069" y="683173"/>
              <a:ext cx="3752926" cy="438281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sx="102000" sy="102000" algn="c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Connector 9"/>
            <p:cNvCxnSpPr/>
            <p:nvPr/>
          </p:nvCxnSpPr>
          <p:spPr>
            <a:xfrm>
              <a:off x="3626069" y="693552"/>
              <a:ext cx="767255" cy="0"/>
            </a:xfrm>
            <a:prstGeom prst="line">
              <a:avLst/>
            </a:prstGeom>
            <a:noFill/>
            <a:ln w="57150" cap="flat" cmpd="sng" algn="ctr">
              <a:solidFill>
                <a:srgbClr val="2F5597"/>
              </a:solidFill>
              <a:prstDash val="solid"/>
              <a:miter lim="800000"/>
            </a:ln>
            <a:effectLst/>
          </p:spPr>
        </p:cxnSp>
        <p:sp>
          <p:nvSpPr>
            <p:cNvPr id="20" name="Title 3"/>
            <p:cNvSpPr txBox="1"/>
            <p:nvPr/>
          </p:nvSpPr>
          <p:spPr>
            <a:xfrm>
              <a:off x="3850220" y="1109969"/>
              <a:ext cx="2796485" cy="4781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345216" y="1550840"/>
            <a:ext cx="193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未来展望</a:t>
            </a:r>
            <a:endParaRPr lang="zh-CN" altLang="en-US" sz="28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6296615" y="2034712"/>
            <a:ext cx="5450472" cy="4419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城市</a:t>
            </a:r>
            <a:r>
              <a:rPr lang="zh-CN" altLang="zh-CN" sz="2400" dirty="0"/>
              <a:t>有多个相互疏离的城市区域</a:t>
            </a:r>
            <a:r>
              <a:rPr lang="zh-CN" altLang="en-US" sz="2400" dirty="0"/>
              <a:t>，</a:t>
            </a:r>
            <a:r>
              <a:rPr lang="zh-CN" altLang="zh-CN" sz="2400" dirty="0"/>
              <a:t>只能识别出</a:t>
            </a:r>
            <a:r>
              <a:rPr lang="en-US" altLang="zh-CN" sz="2400" dirty="0"/>
              <a:t>POI</a:t>
            </a:r>
            <a:r>
              <a:rPr lang="zh-CN" altLang="zh-CN" sz="2400" dirty="0"/>
              <a:t>最密集的区域边界</a:t>
            </a:r>
            <a:endParaRPr lang="en-US" altLang="zh-CN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未</a:t>
            </a:r>
            <a:r>
              <a:rPr lang="zh-CN" altLang="zh-CN" sz="2400" dirty="0"/>
              <a:t>考虑城市中大量多维度的数据</a:t>
            </a:r>
            <a:r>
              <a:rPr lang="zh-CN" altLang="en-US" sz="2400" dirty="0"/>
              <a:t>，</a:t>
            </a:r>
            <a:r>
              <a:rPr lang="zh-CN" altLang="zh-CN" sz="2400" dirty="0"/>
              <a:t>如路网数据、人流量数据</a:t>
            </a:r>
            <a:endParaRPr lang="en-US" altLang="zh-CN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未</a:t>
            </a:r>
            <a:r>
              <a:rPr lang="zh-CN" altLang="zh-CN" sz="2400" dirty="0"/>
              <a:t>考虑基础设施自身的性质</a:t>
            </a:r>
            <a:r>
              <a:rPr lang="zh-CN" altLang="en-US" sz="2400" dirty="0"/>
              <a:t>，</a:t>
            </a:r>
            <a:r>
              <a:rPr lang="zh-CN" altLang="zh-CN" sz="2400" dirty="0"/>
              <a:t>急救中心所处的环境应安静、地形规整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/>
          <p:cNvSpPr/>
          <p:nvPr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665044" y="3112658"/>
            <a:ext cx="4861912" cy="1214100"/>
            <a:chOff x="4140351" y="2203170"/>
            <a:chExt cx="5249624" cy="1214100"/>
          </a:xfrm>
        </p:grpSpPr>
        <p:sp>
          <p:nvSpPr>
            <p:cNvPr id="19" name="文本框 18"/>
            <p:cNvSpPr txBox="1"/>
            <p:nvPr/>
          </p:nvSpPr>
          <p:spPr>
            <a:xfrm>
              <a:off x="4140351" y="2203170"/>
              <a:ext cx="5249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rgbClr val="003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思源黑体 CN Medium" panose="020B0600000000000000" pitchFamily="34" charset="-122"/>
                </a:rPr>
                <a:t>请各位老师批评指正</a:t>
              </a:r>
              <a:endParaRPr lang="zh-CN" altLang="en-US" sz="4000" b="1" dirty="0">
                <a:solidFill>
                  <a:srgbClr val="003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531547" y="3017160"/>
              <a:ext cx="4467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00369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思源黑体 CN Medium" panose="020B0600000000000000" pitchFamily="34" charset="-122"/>
                </a:rPr>
                <a:t>Thanks for watching</a:t>
              </a:r>
              <a:endParaRPr lang="zh-CN" altLang="en-US" sz="2000" b="1" dirty="0">
                <a:solidFill>
                  <a:srgbClr val="00369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941" y="882830"/>
            <a:ext cx="2174993" cy="188184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903075" y="5891251"/>
            <a:ext cx="2569726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2023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年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月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22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日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65194" y="5452669"/>
            <a:ext cx="3445489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阮在胜 李梓扬 郑若翀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平行四边形 13"/>
          <p:cNvSpPr/>
          <p:nvPr/>
        </p:nvSpPr>
        <p:spPr>
          <a:xfrm>
            <a:off x="-2319321" y="0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-2554547" y="1096427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8022090" y="4782015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6112748" y="5776168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6924335" y="5336012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290053" y="2578390"/>
            <a:ext cx="3230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第一部分</a:t>
            </a:r>
            <a:endParaRPr lang="zh-CN" altLang="en-US" sz="5400" b="1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73548" y="2624556"/>
            <a:ext cx="3055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26012" y="3570065"/>
            <a:ext cx="147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263C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2400" dirty="0">
                <a:solidFill>
                  <a:srgbClr val="263C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rgbClr val="263C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en-US" altLang="zh-CN" sz="2400" b="1" dirty="0">
                <a:solidFill>
                  <a:srgbClr val="263C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kumimoji="1" lang="zh-CN" altLang="en-US" sz="2400" b="1" dirty="0">
              <a:solidFill>
                <a:srgbClr val="263C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112748" y="1439045"/>
            <a:ext cx="0" cy="3979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857635" y="3570065"/>
            <a:ext cx="34877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Project Introduction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7"/>
          <p:cNvGrpSpPr/>
          <p:nvPr/>
        </p:nvGrpSpPr>
        <p:grpSpPr>
          <a:xfrm>
            <a:off x="5859308" y="1876361"/>
            <a:ext cx="5575197" cy="3903855"/>
            <a:chOff x="3626069" y="683173"/>
            <a:chExt cx="3752926" cy="4382814"/>
          </a:xfrm>
        </p:grpSpPr>
        <p:sp>
          <p:nvSpPr>
            <p:cNvPr id="23" name="Rectangle 8"/>
            <p:cNvSpPr/>
            <p:nvPr/>
          </p:nvSpPr>
          <p:spPr>
            <a:xfrm>
              <a:off x="3626069" y="683173"/>
              <a:ext cx="3752926" cy="438281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sx="102000" sy="102000" algn="c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9"/>
            <p:cNvCxnSpPr/>
            <p:nvPr/>
          </p:nvCxnSpPr>
          <p:spPr>
            <a:xfrm>
              <a:off x="3626069" y="693552"/>
              <a:ext cx="767255" cy="0"/>
            </a:xfrm>
            <a:prstGeom prst="line">
              <a:avLst/>
            </a:prstGeom>
            <a:noFill/>
            <a:ln w="57150" cap="flat" cmpd="sng" algn="ctr">
              <a:solidFill>
                <a:srgbClr val="2F5597"/>
              </a:solidFill>
              <a:prstDash val="solid"/>
              <a:miter lim="800000"/>
            </a:ln>
            <a:effectLst/>
          </p:spPr>
        </p:cxnSp>
        <p:sp>
          <p:nvSpPr>
            <p:cNvPr id="25" name="Title 3"/>
            <p:cNvSpPr txBox="1"/>
            <p:nvPr/>
          </p:nvSpPr>
          <p:spPr>
            <a:xfrm>
              <a:off x="3850220" y="1109969"/>
              <a:ext cx="2796485" cy="4781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</a:endParaRPr>
            </a:p>
          </p:txBody>
        </p:sp>
      </p:grpSp>
      <p:sp>
        <p:nvSpPr>
          <p:cNvPr id="5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E8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37332" y="590092"/>
            <a:ext cx="3182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研究背景与意义</a:t>
            </a:r>
            <a:endParaRPr lang="zh-CN" altLang="en-US" sz="3200" b="1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87" y="1876361"/>
            <a:ext cx="3529108" cy="2352739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88335" y="1356259"/>
            <a:ext cx="206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智慧城市建设</a:t>
            </a:r>
            <a:endParaRPr lang="zh-CN" altLang="en-US" sz="24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6021799" y="2060603"/>
            <a:ext cx="281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存在问题</a:t>
            </a:r>
            <a:endParaRPr lang="zh-CN" altLang="en-US" sz="28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6169734" y="2794784"/>
            <a:ext cx="520315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城市发展水平</a:t>
            </a:r>
            <a:r>
              <a:rPr lang="zh-CN" altLang="en-US" sz="2400" b="1" dirty="0">
                <a:solidFill>
                  <a:srgbClr val="003690"/>
                </a:solidFill>
              </a:rPr>
              <a:t>不均衡</a:t>
            </a:r>
            <a:endParaRPr lang="en-US" altLang="zh-CN" sz="2400" b="1" dirty="0">
              <a:solidFill>
                <a:srgbClr val="00369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欠发达城市数据相对较少，面临</a:t>
            </a:r>
            <a:r>
              <a:rPr lang="zh-CN" altLang="en-US" sz="2400" b="1" dirty="0">
                <a:solidFill>
                  <a:srgbClr val="003690"/>
                </a:solidFill>
              </a:rPr>
              <a:t>冷启动</a:t>
            </a:r>
            <a:r>
              <a:rPr lang="zh-CN" altLang="en-US" sz="2400" b="1" dirty="0"/>
              <a:t>、</a:t>
            </a:r>
            <a:r>
              <a:rPr lang="zh-CN" altLang="en-US" sz="2400" b="1" dirty="0">
                <a:solidFill>
                  <a:srgbClr val="003690"/>
                </a:solidFill>
              </a:rPr>
              <a:t>欠拟合等问题</a:t>
            </a:r>
            <a:endParaRPr lang="en-US" altLang="zh-CN" sz="2400" b="1" dirty="0">
              <a:solidFill>
                <a:srgbClr val="00369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城市在城市规划、发展预测上没有有效的技术支撑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pic>
        <p:nvPicPr>
          <p:cNvPr id="1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95" y="4369502"/>
            <a:ext cx="3788304" cy="156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1559938" y="6145703"/>
            <a:ext cx="218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城市迁移学习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E8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37332" y="590092"/>
            <a:ext cx="2926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研究现状</a:t>
            </a:r>
            <a:endParaRPr lang="zh-CN" altLang="en-US" sz="3200" b="1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785559" y="1012587"/>
            <a:ext cx="5038231" cy="5413302"/>
            <a:chOff x="6712031" y="1233304"/>
            <a:chExt cx="5038231" cy="5413302"/>
          </a:xfrm>
        </p:grpSpPr>
        <p:grpSp>
          <p:nvGrpSpPr>
            <p:cNvPr id="32" name="组合 31"/>
            <p:cNvGrpSpPr/>
            <p:nvPr/>
          </p:nvGrpSpPr>
          <p:grpSpPr>
            <a:xfrm>
              <a:off x="6712031" y="1233304"/>
              <a:ext cx="5038231" cy="5413302"/>
              <a:chOff x="5083277" y="1390650"/>
              <a:chExt cx="6592167" cy="5413302"/>
            </a:xfrm>
          </p:grpSpPr>
          <p:grpSp>
            <p:nvGrpSpPr>
              <p:cNvPr id="34" name="Group 7"/>
              <p:cNvGrpSpPr/>
              <p:nvPr/>
            </p:nvGrpSpPr>
            <p:grpSpPr>
              <a:xfrm>
                <a:off x="5083277" y="1390650"/>
                <a:ext cx="6592167" cy="5413302"/>
                <a:chOff x="3626069" y="683173"/>
                <a:chExt cx="3752926" cy="5211016"/>
              </a:xfrm>
            </p:grpSpPr>
            <p:sp>
              <p:nvSpPr>
                <p:cNvPr id="36" name="Rectangle 8"/>
                <p:cNvSpPr/>
                <p:nvPr/>
              </p:nvSpPr>
              <p:spPr>
                <a:xfrm>
                  <a:off x="3626069" y="683173"/>
                  <a:ext cx="3752926" cy="5211016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38100" sx="102000" sy="102000" algn="ctr" rotWithShape="0">
                    <a:prstClr val="black">
                      <a:alpha val="5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7" name="Straight Connector 9"/>
                <p:cNvCxnSpPr/>
                <p:nvPr/>
              </p:nvCxnSpPr>
              <p:spPr>
                <a:xfrm>
                  <a:off x="3626069" y="693552"/>
                  <a:ext cx="767255" cy="0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2F5597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38" name="Title 3"/>
                <p:cNvSpPr txBox="1"/>
                <p:nvPr/>
              </p:nvSpPr>
              <p:spPr>
                <a:xfrm>
                  <a:off x="3850220" y="1109969"/>
                  <a:ext cx="2796485" cy="478194"/>
                </a:xfrm>
                <a:prstGeom prst="rect">
                  <a:avLst/>
                </a:prstGeom>
              </p:spPr>
              <p:txBody>
                <a:bodyPr/>
                <a:lstStyle>
                  <a:lvl1pPr algn="l" defTabSz="914400" rtl="0" eaLnBrk="1" latinLnBrk="0" hangingPunct="1">
                    <a:lnSpc>
                      <a:spcPct val="75000"/>
                    </a:lnSpc>
                    <a:spcBef>
                      <a:spcPct val="0"/>
                    </a:spcBef>
                    <a:buNone/>
                    <a:defRPr sz="4800" b="1" i="0" kern="1200">
                      <a:solidFill>
                        <a:schemeClr val="tx1"/>
                      </a:solidFill>
                      <a:latin typeface="Bebas Neue" charset="0"/>
                      <a:ea typeface="Bebas Neue" charset="0"/>
                      <a:cs typeface="Bebas Neue" charset="0"/>
                    </a:defRPr>
                  </a:lvl1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uLnTx/>
                    <a:uFillTx/>
                    <a:latin typeface="Bebas Neue" charset="0"/>
                  </a:endParaRPr>
                </a:p>
              </p:txBody>
            </p:sp>
          </p:grpSp>
          <p:sp>
            <p:nvSpPr>
              <p:cNvPr id="35" name="文本框 34"/>
              <p:cNvSpPr txBox="1"/>
              <p:nvPr/>
            </p:nvSpPr>
            <p:spPr>
              <a:xfrm>
                <a:off x="5287240" y="2534857"/>
                <a:ext cx="6184238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altLang="zh-CN" sz="2400" kern="100" dirty="0">
                  <a:latin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effectLst/>
                    <a:latin typeface="+mn-ea"/>
                  </a:rPr>
                  <a:t>未考虑城市相似度，</a:t>
                </a:r>
                <a:r>
                  <a:rPr lang="zh-CN" altLang="en-US" sz="2400" b="1" kern="100" dirty="0">
                    <a:solidFill>
                      <a:srgbClr val="263C88"/>
                    </a:solidFill>
                    <a:latin typeface="+mn-ea"/>
                    <a:cs typeface="Times New Roman" panose="02020603050405020304" pitchFamily="18" charset="0"/>
                  </a:rPr>
                  <a:t>负迁移</a:t>
                </a:r>
                <a:endParaRPr lang="en-US" altLang="zh-CN" sz="2400" b="1" kern="100" dirty="0">
                  <a:solidFill>
                    <a:srgbClr val="263C88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b="1" kern="100" dirty="0">
                  <a:solidFill>
                    <a:srgbClr val="263C88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kern="100" dirty="0">
                  <a:latin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effectLst/>
                    <a:latin typeface="+mn-ea"/>
                  </a:rPr>
                  <a:t>对城市边界忽略，导致</a:t>
                </a:r>
                <a:r>
                  <a:rPr lang="zh-CN" altLang="en-US" sz="2400" b="1" kern="100" dirty="0">
                    <a:solidFill>
                      <a:srgbClr val="263C88"/>
                    </a:solidFill>
                    <a:latin typeface="+mn-ea"/>
                    <a:cs typeface="Times New Roman" panose="02020603050405020304" pitchFamily="18" charset="0"/>
                  </a:rPr>
                  <a:t>噪音较多</a:t>
                </a:r>
                <a:endParaRPr lang="en-US" altLang="zh-CN" sz="2400" b="1" kern="100" dirty="0">
                  <a:solidFill>
                    <a:srgbClr val="263C88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b="1" kern="100" dirty="0">
                  <a:solidFill>
                    <a:srgbClr val="263C88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b="1" kern="100" dirty="0">
                  <a:solidFill>
                    <a:srgbClr val="263C88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+mn-ea"/>
                  </a:rPr>
                  <a:t>迁移模型不能学习有效信息</a:t>
                </a:r>
                <a:endParaRPr lang="en-US" altLang="zh-CN" sz="2400" kern="100" dirty="0">
                  <a:latin typeface="+mn-ea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6890083" y="1505603"/>
              <a:ext cx="399995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城市</a:t>
              </a:r>
              <a:r>
                <a:rPr lang="zh-CN" altLang="en-US" sz="2400" b="1" dirty="0"/>
                <a:t>迁移学习研究现状</a:t>
              </a:r>
              <a:endParaRPr lang="zh-CN" altLang="en-US" sz="2400" b="1" dirty="0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8431" y="1738560"/>
            <a:ext cx="4484456" cy="23687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28" y="3531476"/>
            <a:ext cx="4190733" cy="253730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1643" r="2886" b="21787"/>
          <a:stretch>
            <a:fillRect/>
          </a:stretch>
        </p:blipFill>
        <p:spPr>
          <a:xfrm>
            <a:off x="2659116" y="3513427"/>
            <a:ext cx="3667705" cy="24969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平行四边形 13"/>
          <p:cNvSpPr/>
          <p:nvPr/>
        </p:nvSpPr>
        <p:spPr>
          <a:xfrm>
            <a:off x="-2319321" y="0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-2554547" y="1096427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8022090" y="4782015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6112748" y="5776168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6924335" y="5336012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290053" y="2578390"/>
            <a:ext cx="3230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第二部分</a:t>
            </a:r>
            <a:endParaRPr lang="zh-CN" altLang="en-US" sz="5400" b="1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112748" y="2578390"/>
            <a:ext cx="567916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工作内容及创新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26012" y="3570065"/>
            <a:ext cx="147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263C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2400" dirty="0">
                <a:solidFill>
                  <a:srgbClr val="263C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rgbClr val="263C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en-US" altLang="zh-CN" sz="2400" b="1" dirty="0">
                <a:solidFill>
                  <a:srgbClr val="263C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kumimoji="1" lang="zh-CN" altLang="en-US" sz="2400" b="1" dirty="0">
              <a:solidFill>
                <a:srgbClr val="263C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112748" y="1439045"/>
            <a:ext cx="0" cy="3979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636920" y="3570065"/>
            <a:ext cx="5019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Work content and innovation point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E8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37332" y="590092"/>
            <a:ext cx="3513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研究框架</a:t>
            </a:r>
            <a:endParaRPr lang="zh-CN" altLang="en-US" sz="3200" b="1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1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0" y="1174867"/>
            <a:ext cx="5128881" cy="5565156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6785559" y="1012587"/>
            <a:ext cx="5358786" cy="5413302"/>
            <a:chOff x="6712031" y="1233304"/>
            <a:chExt cx="5358786" cy="5413302"/>
          </a:xfrm>
        </p:grpSpPr>
        <p:grpSp>
          <p:nvGrpSpPr>
            <p:cNvPr id="18" name="组合 17"/>
            <p:cNvGrpSpPr/>
            <p:nvPr/>
          </p:nvGrpSpPr>
          <p:grpSpPr>
            <a:xfrm>
              <a:off x="6712031" y="1233304"/>
              <a:ext cx="5038231" cy="5413302"/>
              <a:chOff x="5083277" y="1390650"/>
              <a:chExt cx="6592167" cy="5413302"/>
            </a:xfrm>
          </p:grpSpPr>
          <p:grpSp>
            <p:nvGrpSpPr>
              <p:cNvPr id="20" name="Group 7"/>
              <p:cNvGrpSpPr/>
              <p:nvPr/>
            </p:nvGrpSpPr>
            <p:grpSpPr>
              <a:xfrm>
                <a:off x="5083277" y="1390650"/>
                <a:ext cx="6592167" cy="5413302"/>
                <a:chOff x="3626069" y="683173"/>
                <a:chExt cx="3752926" cy="5211016"/>
              </a:xfrm>
            </p:grpSpPr>
            <p:sp>
              <p:nvSpPr>
                <p:cNvPr id="22" name="Rectangle 8"/>
                <p:cNvSpPr/>
                <p:nvPr/>
              </p:nvSpPr>
              <p:spPr>
                <a:xfrm>
                  <a:off x="3626069" y="683173"/>
                  <a:ext cx="3752926" cy="5211016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38100" sx="102000" sy="102000" algn="ctr" rotWithShape="0">
                    <a:prstClr val="black">
                      <a:alpha val="5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Straight Connector 9"/>
                <p:cNvCxnSpPr/>
                <p:nvPr/>
              </p:nvCxnSpPr>
              <p:spPr>
                <a:xfrm>
                  <a:off x="3626069" y="693552"/>
                  <a:ext cx="767255" cy="0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2F5597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4" name="Title 3"/>
                <p:cNvSpPr txBox="1"/>
                <p:nvPr/>
              </p:nvSpPr>
              <p:spPr>
                <a:xfrm>
                  <a:off x="3850220" y="1109969"/>
                  <a:ext cx="2796485" cy="478194"/>
                </a:xfrm>
                <a:prstGeom prst="rect">
                  <a:avLst/>
                </a:prstGeom>
              </p:spPr>
              <p:txBody>
                <a:bodyPr/>
                <a:lstStyle>
                  <a:lvl1pPr algn="l" defTabSz="914400" rtl="0" eaLnBrk="1" latinLnBrk="0" hangingPunct="1">
                    <a:lnSpc>
                      <a:spcPct val="75000"/>
                    </a:lnSpc>
                    <a:spcBef>
                      <a:spcPct val="0"/>
                    </a:spcBef>
                    <a:buNone/>
                    <a:defRPr sz="4800" b="1" i="0" kern="1200">
                      <a:solidFill>
                        <a:schemeClr val="tx1"/>
                      </a:solidFill>
                      <a:latin typeface="Bebas Neue" charset="0"/>
                      <a:ea typeface="Bebas Neue" charset="0"/>
                      <a:cs typeface="Bebas Neue" charset="0"/>
                    </a:defRPr>
                  </a:lvl1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uLnTx/>
                    <a:uFillTx/>
                    <a:latin typeface="Bebas Neue" charset="0"/>
                  </a:endParaRPr>
                </a:p>
              </p:txBody>
            </p:sp>
          </p:grpSp>
          <p:sp>
            <p:nvSpPr>
              <p:cNvPr id="21" name="文本框 20"/>
              <p:cNvSpPr txBox="1"/>
              <p:nvPr/>
            </p:nvSpPr>
            <p:spPr>
              <a:xfrm>
                <a:off x="5305024" y="2528668"/>
                <a:ext cx="6184238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800" kern="100" dirty="0">
                    <a:effectLst/>
                    <a:latin typeface="+mn-ea"/>
                  </a:rPr>
                  <a:t>数据准备及收集</a:t>
                </a:r>
                <a:endParaRPr lang="en-US" altLang="zh-CN" sz="2800" kern="100" dirty="0">
                  <a:effectLst/>
                  <a:latin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800" kern="100" dirty="0">
                  <a:latin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800" kern="100" dirty="0">
                    <a:latin typeface="+mn-ea"/>
                  </a:rPr>
                  <a:t>数据处理</a:t>
                </a:r>
                <a:endParaRPr lang="en-US" altLang="zh-CN" sz="2800" kern="100" dirty="0">
                  <a:latin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800" kern="100" dirty="0">
                  <a:latin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800" kern="100" dirty="0">
                    <a:latin typeface="+mn-ea"/>
                  </a:rPr>
                  <a:t>城市边界判定</a:t>
                </a:r>
                <a:endParaRPr lang="en-US" altLang="zh-CN" sz="2800" kern="100" dirty="0">
                  <a:latin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800" kern="100" dirty="0">
                  <a:latin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800" kern="100" dirty="0">
                    <a:effectLst/>
                    <a:latin typeface="+mn-ea"/>
                  </a:rPr>
                  <a:t>城市相似度比较</a:t>
                </a:r>
                <a:endParaRPr lang="en-US" altLang="zh-CN" sz="2800" kern="100" dirty="0">
                  <a:effectLst/>
                  <a:latin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800" b="1" kern="100" dirty="0">
                  <a:solidFill>
                    <a:srgbClr val="263C88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800" kern="100" dirty="0">
                    <a:latin typeface="+mn-ea"/>
                  </a:rPr>
                  <a:t>搭建迁移模型</a:t>
                </a:r>
                <a:endParaRPr lang="en-US" altLang="zh-CN" sz="2800" kern="100" dirty="0">
                  <a:latin typeface="+mn-ea"/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6881507" y="1478770"/>
              <a:ext cx="518931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/>
                <a:t>跨城市城市设施规划解决框架</a:t>
              </a:r>
              <a:endParaRPr lang="en-US" altLang="zh-CN" sz="2800" b="1" dirty="0"/>
            </a:p>
            <a:p>
              <a:endParaRPr lang="zh-CN" altLang="en-US" sz="2400" b="1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7"/>
          <p:cNvGrpSpPr/>
          <p:nvPr/>
        </p:nvGrpSpPr>
        <p:grpSpPr>
          <a:xfrm>
            <a:off x="771845" y="1355588"/>
            <a:ext cx="10743880" cy="1959855"/>
            <a:chOff x="3626069" y="683173"/>
            <a:chExt cx="3752926" cy="4382814"/>
          </a:xfrm>
        </p:grpSpPr>
        <p:sp>
          <p:nvSpPr>
            <p:cNvPr id="12" name="Rectangle 8"/>
            <p:cNvSpPr/>
            <p:nvPr/>
          </p:nvSpPr>
          <p:spPr>
            <a:xfrm>
              <a:off x="3626069" y="683173"/>
              <a:ext cx="3752926" cy="438281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" sx="102000" sy="102000" algn="c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" name="Straight Connector 9"/>
            <p:cNvCxnSpPr/>
            <p:nvPr/>
          </p:nvCxnSpPr>
          <p:spPr>
            <a:xfrm>
              <a:off x="3626069" y="693552"/>
              <a:ext cx="767255" cy="0"/>
            </a:xfrm>
            <a:prstGeom prst="line">
              <a:avLst/>
            </a:prstGeom>
            <a:noFill/>
            <a:ln w="57150" cap="flat" cmpd="sng" algn="ctr">
              <a:solidFill>
                <a:srgbClr val="2F5597"/>
              </a:solidFill>
              <a:prstDash val="solid"/>
              <a:miter lim="800000"/>
            </a:ln>
            <a:effectLst/>
          </p:spPr>
        </p:cxnSp>
        <p:sp>
          <p:nvSpPr>
            <p:cNvPr id="14" name="Title 3"/>
            <p:cNvSpPr txBox="1"/>
            <p:nvPr/>
          </p:nvSpPr>
          <p:spPr>
            <a:xfrm>
              <a:off x="3850220" y="1109969"/>
              <a:ext cx="2796485" cy="47819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Bebas Neue" charset="0"/>
              </a:endParaRPr>
            </a:p>
          </p:txBody>
        </p:sp>
      </p:grpSp>
      <p:sp>
        <p:nvSpPr>
          <p:cNvPr id="54" name="Pentagon 6_1"/>
          <p:cNvSpPr/>
          <p:nvPr/>
        </p:nvSpPr>
        <p:spPr>
          <a:xfrm>
            <a:off x="0" y="531656"/>
            <a:ext cx="1543691" cy="701648"/>
          </a:xfrm>
          <a:prstGeom prst="homePlate">
            <a:avLst/>
          </a:prstGeom>
          <a:solidFill>
            <a:srgbClr val="E8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901" y="3429000"/>
            <a:ext cx="4087774" cy="333153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1222" y="1499561"/>
            <a:ext cx="10538933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城市集：</a:t>
            </a:r>
            <a:r>
              <a:rPr lang="zh-CN" altLang="en-US" sz="2800" dirty="0"/>
              <a:t>来自百度地图</a:t>
            </a:r>
            <a:r>
              <a:rPr lang="en-US" altLang="zh-CN" sz="2800" dirty="0"/>
              <a:t>API</a:t>
            </a:r>
            <a:r>
              <a:rPr lang="zh-CN" altLang="en-US" sz="2800" dirty="0"/>
              <a:t>，共</a:t>
            </a:r>
            <a:r>
              <a:rPr lang="en-US" altLang="zh-CN" sz="2800" dirty="0"/>
              <a:t>14</a:t>
            </a:r>
            <a:r>
              <a:rPr lang="zh-CN" altLang="en-US" sz="2800" dirty="0"/>
              <a:t>个城市的数据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数据维度：</a:t>
            </a:r>
            <a:r>
              <a:rPr lang="zh-CN" altLang="en-US" sz="2800" dirty="0"/>
              <a:t>食品、教育、医疗、自然、购物、丽人、金融、媒体、酒店等共计</a:t>
            </a:r>
            <a:r>
              <a:rPr lang="en-US" altLang="zh-CN" sz="2800" dirty="0"/>
              <a:t>30</a:t>
            </a:r>
            <a:r>
              <a:rPr lang="zh-CN" altLang="en-US" sz="2800" dirty="0"/>
              <a:t>个</a:t>
            </a:r>
            <a:r>
              <a:rPr lang="en-US" altLang="zh-CN" sz="2800" dirty="0"/>
              <a:t>POI</a:t>
            </a:r>
            <a:r>
              <a:rPr lang="zh-CN" altLang="en-US" sz="2800" dirty="0"/>
              <a:t>（</a:t>
            </a:r>
            <a:r>
              <a:rPr lang="en-US" altLang="zh-CN" sz="2800" dirty="0"/>
              <a:t>Point of Interest</a:t>
            </a:r>
            <a:r>
              <a:rPr lang="zh-CN" altLang="en-US" sz="2800" dirty="0"/>
              <a:t>，兴趣点）维度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数据格式：</a:t>
            </a:r>
            <a:r>
              <a:rPr lang="zh-CN" altLang="en-US" sz="2800" dirty="0"/>
              <a:t>城市</a:t>
            </a:r>
            <a:r>
              <a:rPr lang="en-US" altLang="zh-CN" sz="2800" dirty="0"/>
              <a:t>POI</a:t>
            </a:r>
            <a:r>
              <a:rPr lang="zh-CN" altLang="en-US" sz="2800" dirty="0"/>
              <a:t>区域网格化统计后</a:t>
            </a:r>
            <a:r>
              <a:rPr lang="zh-CN" altLang="en-US" sz="2800" dirty="0"/>
              <a:t>的结果</a:t>
            </a:r>
            <a:endParaRPr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37332" y="590092"/>
            <a:ext cx="3513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数据收集与处理</a:t>
            </a:r>
            <a:endParaRPr lang="zh-CN" altLang="en-US" sz="3200" b="1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b="9086"/>
          <a:stretch>
            <a:fillRect/>
          </a:stretch>
        </p:blipFill>
        <p:spPr>
          <a:xfrm>
            <a:off x="6316505" y="3429000"/>
            <a:ext cx="4242900" cy="34050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平行四边形 13"/>
          <p:cNvSpPr/>
          <p:nvPr/>
        </p:nvSpPr>
        <p:spPr>
          <a:xfrm>
            <a:off x="-2319321" y="0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-2554547" y="1096427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8022090" y="4782015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6112748" y="5776168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6924335" y="5336012"/>
            <a:ext cx="5440640" cy="4322528"/>
          </a:xfrm>
          <a:prstGeom prst="parallelogram">
            <a:avLst>
              <a:gd name="adj" fmla="val 82944"/>
            </a:avLst>
          </a:prstGeom>
          <a:solidFill>
            <a:srgbClr val="E9EAEF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290053" y="2578390"/>
            <a:ext cx="3230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第二部分</a:t>
            </a:r>
            <a:endParaRPr lang="zh-CN" altLang="en-US" sz="5400" b="1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90438" y="2578390"/>
            <a:ext cx="6301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）城市边界判定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26012" y="3570065"/>
            <a:ext cx="147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263C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2400" dirty="0">
                <a:solidFill>
                  <a:srgbClr val="263C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rgbClr val="263C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en-US" altLang="zh-CN" sz="2400" b="1" dirty="0">
                <a:solidFill>
                  <a:srgbClr val="263C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kumimoji="1" lang="zh-CN" altLang="en-US" sz="2400" b="1" dirty="0">
              <a:solidFill>
                <a:srgbClr val="263C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112748" y="1439045"/>
            <a:ext cx="0" cy="3979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636920" y="3570065"/>
            <a:ext cx="5019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City boundary determination</a:t>
            </a:r>
            <a:endParaRPr lang="en-US" altLang="zh-CN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PRING_PRESENTATION_TITLE" val="蓝色简约工作汇报PPT背景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63C88"/>
      </a:accent1>
      <a:accent2>
        <a:srgbClr val="4061D3"/>
      </a:accent2>
      <a:accent3>
        <a:srgbClr val="4F609C"/>
      </a:accent3>
      <a:accent4>
        <a:srgbClr val="52555F"/>
      </a:accent4>
      <a:accent5>
        <a:srgbClr val="222E57"/>
      </a:accent5>
      <a:accent6>
        <a:srgbClr val="2E2E2E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63C88"/>
    </a:accent1>
    <a:accent2>
      <a:srgbClr val="4061D3"/>
    </a:accent2>
    <a:accent3>
      <a:srgbClr val="4F609C"/>
    </a:accent3>
    <a:accent4>
      <a:srgbClr val="52555F"/>
    </a:accent4>
    <a:accent5>
      <a:srgbClr val="222E57"/>
    </a:accent5>
    <a:accent6>
      <a:srgbClr val="2E2E2E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2561</Words>
  <Application>WPS 文字</Application>
  <PresentationFormat>宽屏</PresentationFormat>
  <Paragraphs>381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汉仪旗黑</vt:lpstr>
      <vt:lpstr>微软雅黑</vt:lpstr>
      <vt:lpstr>思源黑体 CN Medium</vt:lpstr>
      <vt:lpstr>汉仪中黑KW</vt:lpstr>
      <vt:lpstr>Calibri</vt:lpstr>
      <vt:lpstr>Bebas Neue</vt:lpstr>
      <vt:lpstr>苹方-简</vt:lpstr>
      <vt:lpstr>Times New Roman</vt:lpstr>
      <vt:lpstr>Cambria Math</vt:lpstr>
      <vt:lpstr>DejaVu Math TeX Gyre</vt:lpstr>
      <vt:lpstr>Helvetica Neue</vt:lpstr>
      <vt:lpstr>宋体</vt:lpstr>
      <vt:lpstr>汉仪书宋二KW</vt:lpstr>
      <vt:lpstr>Arial Unicode MS</vt:lpstr>
      <vt:lpstr>等线</vt:lpstr>
      <vt:lpstr>汉仪中等线KW</vt:lpstr>
      <vt:lpstr>Kingsoft Math</vt:lpstr>
      <vt:lpstr>微软雅黑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蓝色简约工作汇报PPT背景</dc:title>
  <dc:creator>Harry Zhou</dc:creator>
  <cp:lastModifiedBy>郑若翀</cp:lastModifiedBy>
  <cp:revision>919</cp:revision>
  <dcterms:created xsi:type="dcterms:W3CDTF">2023-04-21T16:51:53Z</dcterms:created>
  <dcterms:modified xsi:type="dcterms:W3CDTF">2023-04-21T16:51:53Z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205012D9973D6287B19E42646D5604A4_43</vt:lpwstr>
  </property>
  <property fmtid="{D5CDD505-2E9C-101B-9397-08002B2CF9AE}" pid="3" name="KSOProductBuildVer">
    <vt:lpwstr>2052-5.3.0.7872</vt:lpwstr>
  </property>
</Properties>
</file>