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65" r:id="rId2"/>
    <p:sldId id="262" r:id="rId3"/>
    <p:sldId id="256" r:id="rId4"/>
    <p:sldId id="264" r:id="rId5"/>
    <p:sldId id="260" r:id="rId6"/>
    <p:sldId id="259" r:id="rId7"/>
    <p:sldId id="258" r:id="rId8"/>
    <p:sldId id="263" r:id="rId9"/>
    <p:sldId id="261" r:id="rId10"/>
    <p:sldId id="257" r:id="rId11"/>
  </p:sldIdLst>
  <p:sldSz cx="11879263" cy="154797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40" d="100"/>
          <a:sy n="40" d="100"/>
        </p:scale>
        <p:origin x="1604"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9D2BE-ED75-43E6-9D59-7048B7F552BE}" type="datetimeFigureOut">
              <a:rPr lang="en-IN" smtClean="0"/>
              <a:t>06-05-2024</a:t>
            </a:fld>
            <a:endParaRPr lang="en-IN"/>
          </a:p>
        </p:txBody>
      </p:sp>
      <p:sp>
        <p:nvSpPr>
          <p:cNvPr id="4" name="Slide Image Placeholder 3"/>
          <p:cNvSpPr>
            <a:spLocks noGrp="1" noRot="1" noChangeAspect="1"/>
          </p:cNvSpPr>
          <p:nvPr>
            <p:ph type="sldImg" idx="2"/>
          </p:nvPr>
        </p:nvSpPr>
        <p:spPr>
          <a:xfrm>
            <a:off x="2244725" y="1143000"/>
            <a:ext cx="236855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A4440-FBD3-4CFB-81CC-7EBF649D99E9}" type="slidenum">
              <a:rPr lang="en-IN" smtClean="0"/>
              <a:t>‹#›</a:t>
            </a:fld>
            <a:endParaRPr lang="en-IN"/>
          </a:p>
        </p:txBody>
      </p:sp>
    </p:spTree>
    <p:extLst>
      <p:ext uri="{BB962C8B-B14F-4D97-AF65-F5344CB8AC3E}">
        <p14:creationId xmlns:p14="http://schemas.microsoft.com/office/powerpoint/2010/main" val="1297057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0945" y="2533371"/>
            <a:ext cx="10097374" cy="5389233"/>
          </a:xfrm>
        </p:spPr>
        <p:txBody>
          <a:bodyPr anchor="b"/>
          <a:lstStyle>
            <a:lvl1pPr algn="ctr">
              <a:defRPr sz="7795"/>
            </a:lvl1pPr>
          </a:lstStyle>
          <a:p>
            <a:r>
              <a:rPr lang="en-US"/>
              <a:t>Click to edit Master title style</a:t>
            </a:r>
            <a:endParaRPr lang="en-US" dirty="0"/>
          </a:p>
        </p:txBody>
      </p:sp>
      <p:sp>
        <p:nvSpPr>
          <p:cNvPr id="3" name="Subtitle 2"/>
          <p:cNvSpPr>
            <a:spLocks noGrp="1"/>
          </p:cNvSpPr>
          <p:nvPr>
            <p:ph type="subTitle" idx="1"/>
          </p:nvPr>
        </p:nvSpPr>
        <p:spPr>
          <a:xfrm>
            <a:off x="1484908" y="8130434"/>
            <a:ext cx="8909447" cy="3737346"/>
          </a:xfrm>
        </p:spPr>
        <p:txBody>
          <a:bodyPr/>
          <a:lstStyle>
            <a:lvl1pPr marL="0" indent="0" algn="ctr">
              <a:buNone/>
              <a:defRPr sz="3118"/>
            </a:lvl1pPr>
            <a:lvl2pPr marL="593949" indent="0" algn="ctr">
              <a:buNone/>
              <a:defRPr sz="2598"/>
            </a:lvl2pPr>
            <a:lvl3pPr marL="1187897" indent="0" algn="ctr">
              <a:buNone/>
              <a:defRPr sz="2338"/>
            </a:lvl3pPr>
            <a:lvl4pPr marL="1781846" indent="0" algn="ctr">
              <a:buNone/>
              <a:defRPr sz="2079"/>
            </a:lvl4pPr>
            <a:lvl5pPr marL="2375794" indent="0" algn="ctr">
              <a:buNone/>
              <a:defRPr sz="2079"/>
            </a:lvl5pPr>
            <a:lvl6pPr marL="2969743" indent="0" algn="ctr">
              <a:buNone/>
              <a:defRPr sz="2079"/>
            </a:lvl6pPr>
            <a:lvl7pPr marL="3563691" indent="0" algn="ctr">
              <a:buNone/>
              <a:defRPr sz="2079"/>
            </a:lvl7pPr>
            <a:lvl8pPr marL="4157640" indent="0" algn="ctr">
              <a:buNone/>
              <a:defRPr sz="2079"/>
            </a:lvl8pPr>
            <a:lvl9pPr marL="4751588" indent="0" algn="ctr">
              <a:buNone/>
              <a:defRPr sz="20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1EC18A-86AD-432A-97DC-7C7CBB629799}" type="datetime1">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2732917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3E750-5DA1-4D4F-A93C-5E8B4584BD7C}" type="datetime1">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410831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1098" y="824152"/>
            <a:ext cx="2561466" cy="131183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6700" y="824152"/>
            <a:ext cx="7535907" cy="13118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C69AF-C1EF-410F-B399-2BC5DB9B1AA5}" type="datetime1">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108144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12408-252A-4ADA-BB4F-D1EA8FB9BF9B}" type="datetime1">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140916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0513" y="3859183"/>
            <a:ext cx="10245864" cy="6439129"/>
          </a:xfrm>
        </p:spPr>
        <p:txBody>
          <a:bodyPr anchor="b"/>
          <a:lstStyle>
            <a:lvl1pPr>
              <a:defRPr sz="7795"/>
            </a:lvl1pPr>
          </a:lstStyle>
          <a:p>
            <a:r>
              <a:rPr lang="en-US"/>
              <a:t>Click to edit Master title style</a:t>
            </a:r>
            <a:endParaRPr lang="en-US" dirty="0"/>
          </a:p>
        </p:txBody>
      </p:sp>
      <p:sp>
        <p:nvSpPr>
          <p:cNvPr id="3" name="Text Placeholder 2"/>
          <p:cNvSpPr>
            <a:spLocks noGrp="1"/>
          </p:cNvSpPr>
          <p:nvPr>
            <p:ph type="body" idx="1"/>
          </p:nvPr>
        </p:nvSpPr>
        <p:spPr>
          <a:xfrm>
            <a:off x="810513" y="10359229"/>
            <a:ext cx="10245864" cy="3386186"/>
          </a:xfrm>
        </p:spPr>
        <p:txBody>
          <a:bodyPr/>
          <a:lstStyle>
            <a:lvl1pPr marL="0" indent="0">
              <a:buNone/>
              <a:defRPr sz="3118">
                <a:solidFill>
                  <a:schemeClr val="tx1"/>
                </a:solidFill>
              </a:defRPr>
            </a:lvl1pPr>
            <a:lvl2pPr marL="593949" indent="0">
              <a:buNone/>
              <a:defRPr sz="2598">
                <a:solidFill>
                  <a:schemeClr val="tx1">
                    <a:tint val="75000"/>
                  </a:schemeClr>
                </a:solidFill>
              </a:defRPr>
            </a:lvl2pPr>
            <a:lvl3pPr marL="1187897" indent="0">
              <a:buNone/>
              <a:defRPr sz="2338">
                <a:solidFill>
                  <a:schemeClr val="tx1">
                    <a:tint val="75000"/>
                  </a:schemeClr>
                </a:solidFill>
              </a:defRPr>
            </a:lvl3pPr>
            <a:lvl4pPr marL="1781846" indent="0">
              <a:buNone/>
              <a:defRPr sz="2079">
                <a:solidFill>
                  <a:schemeClr val="tx1">
                    <a:tint val="75000"/>
                  </a:schemeClr>
                </a:solidFill>
              </a:defRPr>
            </a:lvl4pPr>
            <a:lvl5pPr marL="2375794" indent="0">
              <a:buNone/>
              <a:defRPr sz="2079">
                <a:solidFill>
                  <a:schemeClr val="tx1">
                    <a:tint val="75000"/>
                  </a:schemeClr>
                </a:solidFill>
              </a:defRPr>
            </a:lvl5pPr>
            <a:lvl6pPr marL="2969743" indent="0">
              <a:buNone/>
              <a:defRPr sz="2079">
                <a:solidFill>
                  <a:schemeClr val="tx1">
                    <a:tint val="75000"/>
                  </a:schemeClr>
                </a:solidFill>
              </a:defRPr>
            </a:lvl6pPr>
            <a:lvl7pPr marL="3563691" indent="0">
              <a:buNone/>
              <a:defRPr sz="2079">
                <a:solidFill>
                  <a:schemeClr val="tx1">
                    <a:tint val="75000"/>
                  </a:schemeClr>
                </a:solidFill>
              </a:defRPr>
            </a:lvl7pPr>
            <a:lvl8pPr marL="4157640" indent="0">
              <a:buNone/>
              <a:defRPr sz="2079">
                <a:solidFill>
                  <a:schemeClr val="tx1">
                    <a:tint val="75000"/>
                  </a:schemeClr>
                </a:solidFill>
              </a:defRPr>
            </a:lvl8pPr>
            <a:lvl9pPr marL="4751588" indent="0">
              <a:buNone/>
              <a:defRPr sz="207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D99D0-9960-484A-B776-E9B6B8EC8EB9}" type="datetime1">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267609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6699" y="4120757"/>
            <a:ext cx="5048687" cy="9821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3877" y="4120757"/>
            <a:ext cx="5048687" cy="9821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C997D-1EF8-47B5-A385-B1538768B55F}" type="datetime1">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138536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8247" y="824155"/>
            <a:ext cx="10245864" cy="299202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18248" y="3794681"/>
            <a:ext cx="5025484" cy="1859714"/>
          </a:xfrm>
        </p:spPr>
        <p:txBody>
          <a:bodyPr anchor="b"/>
          <a:lstStyle>
            <a:lvl1pPr marL="0" indent="0">
              <a:buNone/>
              <a:defRPr sz="3118" b="1"/>
            </a:lvl1pPr>
            <a:lvl2pPr marL="593949" indent="0">
              <a:buNone/>
              <a:defRPr sz="2598" b="1"/>
            </a:lvl2pPr>
            <a:lvl3pPr marL="1187897" indent="0">
              <a:buNone/>
              <a:defRPr sz="2338" b="1"/>
            </a:lvl3pPr>
            <a:lvl4pPr marL="1781846" indent="0">
              <a:buNone/>
              <a:defRPr sz="2079" b="1"/>
            </a:lvl4pPr>
            <a:lvl5pPr marL="2375794" indent="0">
              <a:buNone/>
              <a:defRPr sz="2079" b="1"/>
            </a:lvl5pPr>
            <a:lvl6pPr marL="2969743" indent="0">
              <a:buNone/>
              <a:defRPr sz="2079" b="1"/>
            </a:lvl6pPr>
            <a:lvl7pPr marL="3563691" indent="0">
              <a:buNone/>
              <a:defRPr sz="2079" b="1"/>
            </a:lvl7pPr>
            <a:lvl8pPr marL="4157640" indent="0">
              <a:buNone/>
              <a:defRPr sz="2079" b="1"/>
            </a:lvl8pPr>
            <a:lvl9pPr marL="4751588" indent="0">
              <a:buNone/>
              <a:defRPr sz="2079" b="1"/>
            </a:lvl9pPr>
          </a:lstStyle>
          <a:p>
            <a:pPr lvl="0"/>
            <a:r>
              <a:rPr lang="en-US"/>
              <a:t>Click to edit Master text styles</a:t>
            </a:r>
          </a:p>
        </p:txBody>
      </p:sp>
      <p:sp>
        <p:nvSpPr>
          <p:cNvPr id="4" name="Content Placeholder 3"/>
          <p:cNvSpPr>
            <a:spLocks noGrp="1"/>
          </p:cNvSpPr>
          <p:nvPr>
            <p:ph sz="half" idx="2"/>
          </p:nvPr>
        </p:nvSpPr>
        <p:spPr>
          <a:xfrm>
            <a:off x="818248" y="5654395"/>
            <a:ext cx="5025484" cy="8316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3878" y="3794681"/>
            <a:ext cx="5050234" cy="1859714"/>
          </a:xfrm>
        </p:spPr>
        <p:txBody>
          <a:bodyPr anchor="b"/>
          <a:lstStyle>
            <a:lvl1pPr marL="0" indent="0">
              <a:buNone/>
              <a:defRPr sz="3118" b="1"/>
            </a:lvl1pPr>
            <a:lvl2pPr marL="593949" indent="0">
              <a:buNone/>
              <a:defRPr sz="2598" b="1"/>
            </a:lvl2pPr>
            <a:lvl3pPr marL="1187897" indent="0">
              <a:buNone/>
              <a:defRPr sz="2338" b="1"/>
            </a:lvl3pPr>
            <a:lvl4pPr marL="1781846" indent="0">
              <a:buNone/>
              <a:defRPr sz="2079" b="1"/>
            </a:lvl4pPr>
            <a:lvl5pPr marL="2375794" indent="0">
              <a:buNone/>
              <a:defRPr sz="2079" b="1"/>
            </a:lvl5pPr>
            <a:lvl6pPr marL="2969743" indent="0">
              <a:buNone/>
              <a:defRPr sz="2079" b="1"/>
            </a:lvl6pPr>
            <a:lvl7pPr marL="3563691" indent="0">
              <a:buNone/>
              <a:defRPr sz="2079" b="1"/>
            </a:lvl7pPr>
            <a:lvl8pPr marL="4157640" indent="0">
              <a:buNone/>
              <a:defRPr sz="2079" b="1"/>
            </a:lvl8pPr>
            <a:lvl9pPr marL="4751588" indent="0">
              <a:buNone/>
              <a:defRPr sz="2079" b="1"/>
            </a:lvl9pPr>
          </a:lstStyle>
          <a:p>
            <a:pPr lvl="0"/>
            <a:r>
              <a:rPr lang="en-US"/>
              <a:t>Click to edit Master text styles</a:t>
            </a:r>
          </a:p>
        </p:txBody>
      </p:sp>
      <p:sp>
        <p:nvSpPr>
          <p:cNvPr id="6" name="Content Placeholder 5"/>
          <p:cNvSpPr>
            <a:spLocks noGrp="1"/>
          </p:cNvSpPr>
          <p:nvPr>
            <p:ph sz="quarter" idx="4"/>
          </p:nvPr>
        </p:nvSpPr>
        <p:spPr>
          <a:xfrm>
            <a:off x="6013878" y="5654395"/>
            <a:ext cx="5050234" cy="8316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AA287-8714-4029-A018-7216F69F67CC}" type="datetime1">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391013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881819-78A2-4F77-A86E-892E1FAFF0AF}" type="datetime1">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91140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94567-78FA-4CAC-B63D-E4F11B3DABA9}" type="datetime1">
              <a:rPr lang="en-IN" smtClean="0"/>
              <a:t>06-05-2024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8646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246" y="1031981"/>
            <a:ext cx="3831372" cy="3611933"/>
          </a:xfrm>
        </p:spPr>
        <p:txBody>
          <a:bodyPr anchor="b"/>
          <a:lstStyle>
            <a:lvl1pPr>
              <a:defRPr sz="4157"/>
            </a:lvl1pPr>
          </a:lstStyle>
          <a:p>
            <a:r>
              <a:rPr lang="en-US"/>
              <a:t>Click to edit Master title style</a:t>
            </a:r>
            <a:endParaRPr lang="en-US" dirty="0"/>
          </a:p>
        </p:txBody>
      </p:sp>
      <p:sp>
        <p:nvSpPr>
          <p:cNvPr id="3" name="Content Placeholder 2"/>
          <p:cNvSpPr>
            <a:spLocks noGrp="1"/>
          </p:cNvSpPr>
          <p:nvPr>
            <p:ph idx="1"/>
          </p:nvPr>
        </p:nvSpPr>
        <p:spPr>
          <a:xfrm>
            <a:off x="5050234" y="2228796"/>
            <a:ext cx="6013877" cy="11000629"/>
          </a:xfrm>
        </p:spPr>
        <p:txBody>
          <a:bodyPr/>
          <a:lstStyle>
            <a:lvl1pPr>
              <a:defRPr sz="4157"/>
            </a:lvl1pPr>
            <a:lvl2pPr>
              <a:defRPr sz="3637"/>
            </a:lvl2pPr>
            <a:lvl3pPr>
              <a:defRPr sz="3118"/>
            </a:lvl3pPr>
            <a:lvl4pPr>
              <a:defRPr sz="2598"/>
            </a:lvl4pPr>
            <a:lvl5pPr>
              <a:defRPr sz="2598"/>
            </a:lvl5pPr>
            <a:lvl6pPr>
              <a:defRPr sz="2598"/>
            </a:lvl6pPr>
            <a:lvl7pPr>
              <a:defRPr sz="2598"/>
            </a:lvl7pPr>
            <a:lvl8pPr>
              <a:defRPr sz="2598"/>
            </a:lvl8pPr>
            <a:lvl9pPr>
              <a:defRPr sz="25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246" y="4643914"/>
            <a:ext cx="3831372" cy="8603425"/>
          </a:xfrm>
        </p:spPr>
        <p:txBody>
          <a:bodyPr/>
          <a:lstStyle>
            <a:lvl1pPr marL="0" indent="0">
              <a:buNone/>
              <a:defRPr sz="2079"/>
            </a:lvl1pPr>
            <a:lvl2pPr marL="593949" indent="0">
              <a:buNone/>
              <a:defRPr sz="1819"/>
            </a:lvl2pPr>
            <a:lvl3pPr marL="1187897" indent="0">
              <a:buNone/>
              <a:defRPr sz="1559"/>
            </a:lvl3pPr>
            <a:lvl4pPr marL="1781846" indent="0">
              <a:buNone/>
              <a:defRPr sz="1299"/>
            </a:lvl4pPr>
            <a:lvl5pPr marL="2375794" indent="0">
              <a:buNone/>
              <a:defRPr sz="1299"/>
            </a:lvl5pPr>
            <a:lvl6pPr marL="2969743" indent="0">
              <a:buNone/>
              <a:defRPr sz="1299"/>
            </a:lvl6pPr>
            <a:lvl7pPr marL="3563691" indent="0">
              <a:buNone/>
              <a:defRPr sz="1299"/>
            </a:lvl7pPr>
            <a:lvl8pPr marL="4157640" indent="0">
              <a:buNone/>
              <a:defRPr sz="1299"/>
            </a:lvl8pPr>
            <a:lvl9pPr marL="4751588" indent="0">
              <a:buNone/>
              <a:defRPr sz="1299"/>
            </a:lvl9pPr>
          </a:lstStyle>
          <a:p>
            <a:pPr lvl="0"/>
            <a:r>
              <a:rPr lang="en-US"/>
              <a:t>Click to edit Master text styles</a:t>
            </a:r>
          </a:p>
        </p:txBody>
      </p:sp>
      <p:sp>
        <p:nvSpPr>
          <p:cNvPr id="5" name="Date Placeholder 4"/>
          <p:cNvSpPr>
            <a:spLocks noGrp="1"/>
          </p:cNvSpPr>
          <p:nvPr>
            <p:ph type="dt" sz="half" idx="10"/>
          </p:nvPr>
        </p:nvSpPr>
        <p:spPr/>
        <p:txBody>
          <a:bodyPr/>
          <a:lstStyle/>
          <a:p>
            <a:fld id="{C1A3B398-A494-4897-A2AC-4871BC2A3646}" type="datetime1">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130870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246" y="1031981"/>
            <a:ext cx="3831372" cy="3611933"/>
          </a:xfrm>
        </p:spPr>
        <p:txBody>
          <a:bodyPr anchor="b"/>
          <a:lstStyle>
            <a:lvl1pPr>
              <a:defRPr sz="4157"/>
            </a:lvl1pPr>
          </a:lstStyle>
          <a:p>
            <a:r>
              <a:rPr lang="en-US"/>
              <a:t>Click to edit Master title style</a:t>
            </a:r>
            <a:endParaRPr lang="en-US" dirty="0"/>
          </a:p>
        </p:txBody>
      </p:sp>
      <p:sp>
        <p:nvSpPr>
          <p:cNvPr id="3" name="Picture Placeholder 2"/>
          <p:cNvSpPr>
            <a:spLocks noGrp="1" noChangeAspect="1"/>
          </p:cNvSpPr>
          <p:nvPr>
            <p:ph type="pic" idx="1"/>
          </p:nvPr>
        </p:nvSpPr>
        <p:spPr>
          <a:xfrm>
            <a:off x="5050234" y="2228796"/>
            <a:ext cx="6013877" cy="11000629"/>
          </a:xfrm>
        </p:spPr>
        <p:txBody>
          <a:bodyPr anchor="t"/>
          <a:lstStyle>
            <a:lvl1pPr marL="0" indent="0">
              <a:buNone/>
              <a:defRPr sz="4157"/>
            </a:lvl1pPr>
            <a:lvl2pPr marL="593949" indent="0">
              <a:buNone/>
              <a:defRPr sz="3637"/>
            </a:lvl2pPr>
            <a:lvl3pPr marL="1187897" indent="0">
              <a:buNone/>
              <a:defRPr sz="3118"/>
            </a:lvl3pPr>
            <a:lvl4pPr marL="1781846" indent="0">
              <a:buNone/>
              <a:defRPr sz="2598"/>
            </a:lvl4pPr>
            <a:lvl5pPr marL="2375794" indent="0">
              <a:buNone/>
              <a:defRPr sz="2598"/>
            </a:lvl5pPr>
            <a:lvl6pPr marL="2969743" indent="0">
              <a:buNone/>
              <a:defRPr sz="2598"/>
            </a:lvl6pPr>
            <a:lvl7pPr marL="3563691" indent="0">
              <a:buNone/>
              <a:defRPr sz="2598"/>
            </a:lvl7pPr>
            <a:lvl8pPr marL="4157640" indent="0">
              <a:buNone/>
              <a:defRPr sz="2598"/>
            </a:lvl8pPr>
            <a:lvl9pPr marL="4751588" indent="0">
              <a:buNone/>
              <a:defRPr sz="2598"/>
            </a:lvl9pPr>
          </a:lstStyle>
          <a:p>
            <a:r>
              <a:rPr lang="en-US"/>
              <a:t>Click icon to add picture</a:t>
            </a:r>
            <a:endParaRPr lang="en-US" dirty="0"/>
          </a:p>
        </p:txBody>
      </p:sp>
      <p:sp>
        <p:nvSpPr>
          <p:cNvPr id="4" name="Text Placeholder 3"/>
          <p:cNvSpPr>
            <a:spLocks noGrp="1"/>
          </p:cNvSpPr>
          <p:nvPr>
            <p:ph type="body" sz="half" idx="2"/>
          </p:nvPr>
        </p:nvSpPr>
        <p:spPr>
          <a:xfrm>
            <a:off x="818246" y="4643914"/>
            <a:ext cx="3831372" cy="8603425"/>
          </a:xfrm>
        </p:spPr>
        <p:txBody>
          <a:bodyPr/>
          <a:lstStyle>
            <a:lvl1pPr marL="0" indent="0">
              <a:buNone/>
              <a:defRPr sz="2079"/>
            </a:lvl1pPr>
            <a:lvl2pPr marL="593949" indent="0">
              <a:buNone/>
              <a:defRPr sz="1819"/>
            </a:lvl2pPr>
            <a:lvl3pPr marL="1187897" indent="0">
              <a:buNone/>
              <a:defRPr sz="1559"/>
            </a:lvl3pPr>
            <a:lvl4pPr marL="1781846" indent="0">
              <a:buNone/>
              <a:defRPr sz="1299"/>
            </a:lvl4pPr>
            <a:lvl5pPr marL="2375794" indent="0">
              <a:buNone/>
              <a:defRPr sz="1299"/>
            </a:lvl5pPr>
            <a:lvl6pPr marL="2969743" indent="0">
              <a:buNone/>
              <a:defRPr sz="1299"/>
            </a:lvl6pPr>
            <a:lvl7pPr marL="3563691" indent="0">
              <a:buNone/>
              <a:defRPr sz="1299"/>
            </a:lvl7pPr>
            <a:lvl8pPr marL="4157640" indent="0">
              <a:buNone/>
              <a:defRPr sz="1299"/>
            </a:lvl8pPr>
            <a:lvl9pPr marL="4751588" indent="0">
              <a:buNone/>
              <a:defRPr sz="1299"/>
            </a:lvl9pPr>
          </a:lstStyle>
          <a:p>
            <a:pPr lvl="0"/>
            <a:r>
              <a:rPr lang="en-US"/>
              <a:t>Click to edit Master text styles</a:t>
            </a:r>
          </a:p>
        </p:txBody>
      </p:sp>
      <p:sp>
        <p:nvSpPr>
          <p:cNvPr id="5" name="Date Placeholder 4"/>
          <p:cNvSpPr>
            <a:spLocks noGrp="1"/>
          </p:cNvSpPr>
          <p:nvPr>
            <p:ph type="dt" sz="half" idx="10"/>
          </p:nvPr>
        </p:nvSpPr>
        <p:spPr/>
        <p:txBody>
          <a:bodyPr/>
          <a:lstStyle/>
          <a:p>
            <a:fld id="{579FC4DB-44C7-4D6C-A836-DA6413982EF3}" type="datetime1">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455DC-6495-4993-BF04-5A641ABBF873}" type="slidenum">
              <a:rPr lang="en-IN" smtClean="0"/>
              <a:t>‹#›</a:t>
            </a:fld>
            <a:endParaRPr lang="en-IN"/>
          </a:p>
        </p:txBody>
      </p:sp>
    </p:spTree>
    <p:extLst>
      <p:ext uri="{BB962C8B-B14F-4D97-AF65-F5344CB8AC3E}">
        <p14:creationId xmlns:p14="http://schemas.microsoft.com/office/powerpoint/2010/main" val="119733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700" y="824155"/>
            <a:ext cx="10245864" cy="299202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6700" y="4120757"/>
            <a:ext cx="10245864" cy="9821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6699" y="14347404"/>
            <a:ext cx="2672834" cy="824151"/>
          </a:xfrm>
          <a:prstGeom prst="rect">
            <a:avLst/>
          </a:prstGeom>
        </p:spPr>
        <p:txBody>
          <a:bodyPr vert="horz" lIns="91440" tIns="45720" rIns="91440" bIns="45720" rtlCol="0" anchor="ctr"/>
          <a:lstStyle>
            <a:lvl1pPr algn="l">
              <a:defRPr sz="1559">
                <a:solidFill>
                  <a:schemeClr val="tx1">
                    <a:tint val="75000"/>
                  </a:schemeClr>
                </a:solidFill>
              </a:defRPr>
            </a:lvl1pPr>
          </a:lstStyle>
          <a:p>
            <a:fld id="{9476302F-B61F-40F3-B0D8-227D4C6E62C6}" type="datetime1">
              <a:rPr lang="en-IN" smtClean="0"/>
              <a:t>06-05-2024</a:t>
            </a:fld>
            <a:endParaRPr lang="en-IN"/>
          </a:p>
        </p:txBody>
      </p:sp>
      <p:sp>
        <p:nvSpPr>
          <p:cNvPr id="5" name="Footer Placeholder 4"/>
          <p:cNvSpPr>
            <a:spLocks noGrp="1"/>
          </p:cNvSpPr>
          <p:nvPr>
            <p:ph type="ftr" sz="quarter" idx="3"/>
          </p:nvPr>
        </p:nvSpPr>
        <p:spPr>
          <a:xfrm>
            <a:off x="3935006" y="14347404"/>
            <a:ext cx="4009251" cy="824151"/>
          </a:xfrm>
          <a:prstGeom prst="rect">
            <a:avLst/>
          </a:prstGeom>
        </p:spPr>
        <p:txBody>
          <a:bodyPr vert="horz" lIns="91440" tIns="45720" rIns="91440" bIns="45720" rtlCol="0" anchor="ctr"/>
          <a:lstStyle>
            <a:lvl1pPr algn="ctr">
              <a:defRPr sz="155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389730" y="14347404"/>
            <a:ext cx="2672834" cy="824151"/>
          </a:xfrm>
          <a:prstGeom prst="rect">
            <a:avLst/>
          </a:prstGeom>
        </p:spPr>
        <p:txBody>
          <a:bodyPr vert="horz" lIns="91440" tIns="45720" rIns="91440" bIns="45720" rtlCol="0" anchor="ctr"/>
          <a:lstStyle>
            <a:lvl1pPr algn="r">
              <a:defRPr sz="1559">
                <a:solidFill>
                  <a:schemeClr val="tx1">
                    <a:tint val="75000"/>
                  </a:schemeClr>
                </a:solidFill>
              </a:defRPr>
            </a:lvl1pPr>
          </a:lstStyle>
          <a:p>
            <a:fld id="{198455DC-6495-4993-BF04-5A641ABBF873}" type="slidenum">
              <a:rPr lang="en-IN" smtClean="0"/>
              <a:t>‹#›</a:t>
            </a:fld>
            <a:endParaRPr lang="en-IN"/>
          </a:p>
        </p:txBody>
      </p:sp>
    </p:spTree>
    <p:extLst>
      <p:ext uri="{BB962C8B-B14F-4D97-AF65-F5344CB8AC3E}">
        <p14:creationId xmlns:p14="http://schemas.microsoft.com/office/powerpoint/2010/main" val="42367079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1187897"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74" indent="-296974" algn="l" defTabSz="1187897" rtl="0" eaLnBrk="1" latinLnBrk="0" hangingPunct="1">
        <a:lnSpc>
          <a:spcPct val="90000"/>
        </a:lnSpc>
        <a:spcBef>
          <a:spcPts val="1299"/>
        </a:spcBef>
        <a:buFont typeface="Arial" panose="020B0604020202020204" pitchFamily="34" charset="0"/>
        <a:buChar char="•"/>
        <a:defRPr sz="3637" kern="1200">
          <a:solidFill>
            <a:schemeClr val="tx1"/>
          </a:solidFill>
          <a:latin typeface="+mn-lt"/>
          <a:ea typeface="+mn-ea"/>
          <a:cs typeface="+mn-cs"/>
        </a:defRPr>
      </a:lvl1pPr>
      <a:lvl2pPr marL="890923" indent="-296974" algn="l" defTabSz="1187897"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871" indent="-296974" algn="l" defTabSz="1187897"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820"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768"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717"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665"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614"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562"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897" rtl="0" eaLnBrk="1" latinLnBrk="0" hangingPunct="1">
        <a:defRPr sz="2338" kern="1200">
          <a:solidFill>
            <a:schemeClr val="tx1"/>
          </a:solidFill>
          <a:latin typeface="+mn-lt"/>
          <a:ea typeface="+mn-ea"/>
          <a:cs typeface="+mn-cs"/>
        </a:defRPr>
      </a:lvl1pPr>
      <a:lvl2pPr marL="593949" algn="l" defTabSz="1187897" rtl="0" eaLnBrk="1" latinLnBrk="0" hangingPunct="1">
        <a:defRPr sz="2338" kern="1200">
          <a:solidFill>
            <a:schemeClr val="tx1"/>
          </a:solidFill>
          <a:latin typeface="+mn-lt"/>
          <a:ea typeface="+mn-ea"/>
          <a:cs typeface="+mn-cs"/>
        </a:defRPr>
      </a:lvl2pPr>
      <a:lvl3pPr marL="1187897" algn="l" defTabSz="1187897" rtl="0" eaLnBrk="1" latinLnBrk="0" hangingPunct="1">
        <a:defRPr sz="2338" kern="1200">
          <a:solidFill>
            <a:schemeClr val="tx1"/>
          </a:solidFill>
          <a:latin typeface="+mn-lt"/>
          <a:ea typeface="+mn-ea"/>
          <a:cs typeface="+mn-cs"/>
        </a:defRPr>
      </a:lvl3pPr>
      <a:lvl4pPr marL="1781846" algn="l" defTabSz="1187897" rtl="0" eaLnBrk="1" latinLnBrk="0" hangingPunct="1">
        <a:defRPr sz="2338" kern="1200">
          <a:solidFill>
            <a:schemeClr val="tx1"/>
          </a:solidFill>
          <a:latin typeface="+mn-lt"/>
          <a:ea typeface="+mn-ea"/>
          <a:cs typeface="+mn-cs"/>
        </a:defRPr>
      </a:lvl4pPr>
      <a:lvl5pPr marL="2375794" algn="l" defTabSz="1187897" rtl="0" eaLnBrk="1" latinLnBrk="0" hangingPunct="1">
        <a:defRPr sz="2338" kern="1200">
          <a:solidFill>
            <a:schemeClr val="tx1"/>
          </a:solidFill>
          <a:latin typeface="+mn-lt"/>
          <a:ea typeface="+mn-ea"/>
          <a:cs typeface="+mn-cs"/>
        </a:defRPr>
      </a:lvl5pPr>
      <a:lvl6pPr marL="2969743" algn="l" defTabSz="1187897" rtl="0" eaLnBrk="1" latinLnBrk="0" hangingPunct="1">
        <a:defRPr sz="2338" kern="1200">
          <a:solidFill>
            <a:schemeClr val="tx1"/>
          </a:solidFill>
          <a:latin typeface="+mn-lt"/>
          <a:ea typeface="+mn-ea"/>
          <a:cs typeface="+mn-cs"/>
        </a:defRPr>
      </a:lvl6pPr>
      <a:lvl7pPr marL="3563691" algn="l" defTabSz="1187897" rtl="0" eaLnBrk="1" latinLnBrk="0" hangingPunct="1">
        <a:defRPr sz="2338" kern="1200">
          <a:solidFill>
            <a:schemeClr val="tx1"/>
          </a:solidFill>
          <a:latin typeface="+mn-lt"/>
          <a:ea typeface="+mn-ea"/>
          <a:cs typeface="+mn-cs"/>
        </a:defRPr>
      </a:lvl7pPr>
      <a:lvl8pPr marL="4157640" algn="l" defTabSz="1187897" rtl="0" eaLnBrk="1" latinLnBrk="0" hangingPunct="1">
        <a:defRPr sz="2338" kern="1200">
          <a:solidFill>
            <a:schemeClr val="tx1"/>
          </a:solidFill>
          <a:latin typeface="+mn-lt"/>
          <a:ea typeface="+mn-ea"/>
          <a:cs typeface="+mn-cs"/>
        </a:defRPr>
      </a:lvl8pPr>
      <a:lvl9pPr marL="4751588" algn="l" defTabSz="1187897" rtl="0" eaLnBrk="1" latinLnBrk="0" hangingPunct="1">
        <a:defRPr sz="23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package" Target="../embeddings/Microsoft_Excel_Worksheet12.xlsx"/><Relationship Id="rId1" Type="http://schemas.openxmlformats.org/officeDocument/2006/relationships/slideLayout" Target="../slideLayouts/slideLayout2.xml"/><Relationship Id="rId6" Type="http://schemas.openxmlformats.org/officeDocument/2006/relationships/package" Target="../embeddings/Microsoft_Excel_Worksheet14.xlsx"/><Relationship Id="rId5" Type="http://schemas.openxmlformats.org/officeDocument/2006/relationships/image" Target="../media/image17.emf"/><Relationship Id="rId4" Type="http://schemas.openxmlformats.org/officeDocument/2006/relationships/package" Target="../embeddings/Microsoft_Excel_Worksheet13.xls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package" Target="../embeddings/Microsoft_Excel_Worksheet3.xlsx"/></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4.xlsx"/><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package" Target="../embeddings/Microsoft_Excel_Worksheet5.xlsx"/></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6.xlsx"/><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7.xlsx"/><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package" Target="../embeddings/Microsoft_Excel_Worksheet8.xlsx"/></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9.xlsx"/><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package" Target="../embeddings/Microsoft_Excel_Worksheet10.xlsx"/></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11.xls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D72728-3550-EB94-90B1-F1C705CB7DB1}"/>
              </a:ext>
            </a:extLst>
          </p:cNvPr>
          <p:cNvSpPr txBox="1"/>
          <p:nvPr/>
        </p:nvSpPr>
        <p:spPr>
          <a:xfrm>
            <a:off x="167481" y="5012146"/>
            <a:ext cx="11446606" cy="2062103"/>
          </a:xfrm>
          <a:prstGeom prst="rect">
            <a:avLst/>
          </a:prstGeom>
          <a:noFill/>
        </p:spPr>
        <p:txBody>
          <a:bodyPr wrap="square" rtlCol="0">
            <a:spAutoFit/>
          </a:bodyPr>
          <a:lstStyle/>
          <a:p>
            <a:pPr algn="ctr"/>
            <a:r>
              <a:rPr lang="en-US" sz="9600" b="1" dirty="0">
                <a:solidFill>
                  <a:schemeClr val="accent1">
                    <a:lumMod val="50000"/>
                  </a:schemeClr>
                </a:solidFill>
                <a:latin typeface="Söhne"/>
              </a:rPr>
              <a:t>H</a:t>
            </a:r>
            <a:r>
              <a:rPr lang="en-US" sz="6600" b="1" dirty="0">
                <a:solidFill>
                  <a:schemeClr val="accent1">
                    <a:lumMod val="50000"/>
                  </a:schemeClr>
                </a:solidFill>
                <a:latin typeface="Söhne"/>
              </a:rPr>
              <a:t>ealthcare</a:t>
            </a:r>
            <a:r>
              <a:rPr lang="en-US" sz="3200" b="1" dirty="0">
                <a:solidFill>
                  <a:schemeClr val="accent1">
                    <a:lumMod val="50000"/>
                  </a:schemeClr>
                </a:solidFill>
                <a:latin typeface="Söhne"/>
              </a:rPr>
              <a:t> </a:t>
            </a:r>
            <a:r>
              <a:rPr lang="en-US" sz="9600" b="1" dirty="0">
                <a:solidFill>
                  <a:schemeClr val="accent1">
                    <a:lumMod val="50000"/>
                  </a:schemeClr>
                </a:solidFill>
                <a:latin typeface="Söhne"/>
              </a:rPr>
              <a:t>A</a:t>
            </a:r>
            <a:r>
              <a:rPr lang="en-US" sz="6000" b="1" dirty="0">
                <a:solidFill>
                  <a:schemeClr val="accent1">
                    <a:lumMod val="50000"/>
                  </a:schemeClr>
                </a:solidFill>
                <a:latin typeface="Söhne"/>
              </a:rPr>
              <a:t>nalysis</a:t>
            </a:r>
          </a:p>
          <a:p>
            <a:pPr algn="ctr"/>
            <a:r>
              <a:rPr lang="en-US" sz="3200" b="1" dirty="0">
                <a:solidFill>
                  <a:schemeClr val="accent1">
                    <a:lumMod val="50000"/>
                  </a:schemeClr>
                </a:solidFill>
                <a:latin typeface="Söhne"/>
              </a:rPr>
              <a:t> Exploring Patient Data Through SQL</a:t>
            </a:r>
            <a:endParaRPr lang="en-IN" sz="3200" b="1" dirty="0">
              <a:solidFill>
                <a:schemeClr val="accent1">
                  <a:lumMod val="50000"/>
                </a:schemeClr>
              </a:solidFill>
            </a:endParaRPr>
          </a:p>
        </p:txBody>
      </p:sp>
      <p:pic>
        <p:nvPicPr>
          <p:cNvPr id="10" name="Picture 9">
            <a:extLst>
              <a:ext uri="{FF2B5EF4-FFF2-40B4-BE49-F238E27FC236}">
                <a16:creationId xmlns:a16="http://schemas.microsoft.com/office/drawing/2014/main" id="{12B20DC0-4708-9BD9-F43A-21DF33732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203" y="9084531"/>
            <a:ext cx="2202287" cy="2202287"/>
          </a:xfrm>
          <a:prstGeom prst="rect">
            <a:avLst/>
          </a:prstGeom>
        </p:spPr>
      </p:pic>
      <p:pic>
        <p:nvPicPr>
          <p:cNvPr id="11" name="Picture 10">
            <a:extLst>
              <a:ext uri="{FF2B5EF4-FFF2-40B4-BE49-F238E27FC236}">
                <a16:creationId xmlns:a16="http://schemas.microsoft.com/office/drawing/2014/main" id="{F03DCE49-201F-6B08-ADEB-74105D1C1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256" y="2271463"/>
            <a:ext cx="4010150" cy="32221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4AD2021-E938-DA6F-580E-182397ACA5E9}"/>
              </a:ext>
            </a:extLst>
          </p:cNvPr>
          <p:cNvSpPr txBox="1"/>
          <p:nvPr/>
        </p:nvSpPr>
        <p:spPr>
          <a:xfrm>
            <a:off x="1289818" y="7263782"/>
            <a:ext cx="9857232" cy="1631216"/>
          </a:xfrm>
          <a:prstGeom prst="rect">
            <a:avLst/>
          </a:prstGeom>
          <a:noFill/>
        </p:spPr>
        <p:txBody>
          <a:bodyPr wrap="square">
            <a:spAutoFit/>
          </a:bodyPr>
          <a:lstStyle/>
          <a:p>
            <a:pPr algn="ctr"/>
            <a:r>
              <a:rPr lang="en-US" sz="2000" dirty="0">
                <a:solidFill>
                  <a:schemeClr val="accent1">
                    <a:lumMod val="50000"/>
                  </a:schemeClr>
                </a:solidFill>
              </a:rPr>
              <a:t>The project provides detailed analysis of medical data, aiming to uncover trends and patterns in patient demographics, medical conditions, test results, medication dispensing, hospitalization durations and admission types. Leveraging SQL queries and data analysis techniques, the project detects annual patterns and trends to provide valuable insights for health care management and treatment planning.</a:t>
            </a:r>
            <a:endParaRPr lang="en-IN" dirty="0"/>
          </a:p>
        </p:txBody>
      </p:sp>
    </p:spTree>
    <p:extLst>
      <p:ext uri="{BB962C8B-B14F-4D97-AF65-F5344CB8AC3E}">
        <p14:creationId xmlns:p14="http://schemas.microsoft.com/office/powerpoint/2010/main" val="32672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E62E6EA-C042-7952-0C31-C4039DB0872E}"/>
              </a:ext>
            </a:extLst>
          </p:cNvPr>
          <p:cNvSpPr txBox="1"/>
          <p:nvPr/>
        </p:nvSpPr>
        <p:spPr>
          <a:xfrm>
            <a:off x="7808493" y="4070327"/>
            <a:ext cx="2871451" cy="540462"/>
          </a:xfrm>
          <a:prstGeom prst="rect">
            <a:avLst/>
          </a:prstGeom>
          <a:noFill/>
        </p:spPr>
        <p:txBody>
          <a:bodyPr wrap="square">
            <a:spAutoFit/>
          </a:bodyPr>
          <a:lstStyle/>
          <a:p>
            <a:r>
              <a:rPr lang="en-IN" sz="2800" b="1" dirty="0">
                <a:solidFill>
                  <a:schemeClr val="accent1">
                    <a:lumMod val="50000"/>
                  </a:schemeClr>
                </a:solidFill>
                <a:latin typeface="Söhne"/>
              </a:rPr>
              <a:t>Result Analysis</a:t>
            </a:r>
            <a:endParaRPr lang="en-IN" sz="2800" b="1" dirty="0">
              <a:solidFill>
                <a:schemeClr val="accent1">
                  <a:lumMod val="50000"/>
                </a:schemeClr>
              </a:solidFill>
            </a:endParaRPr>
          </a:p>
        </p:txBody>
      </p:sp>
      <p:sp>
        <p:nvSpPr>
          <p:cNvPr id="3" name="Rectangle: Rounded Corners 2">
            <a:extLst>
              <a:ext uri="{FF2B5EF4-FFF2-40B4-BE49-F238E27FC236}">
                <a16:creationId xmlns:a16="http://schemas.microsoft.com/office/drawing/2014/main" id="{C652E11B-8554-F997-992D-0A74ADED4318}"/>
              </a:ext>
            </a:extLst>
          </p:cNvPr>
          <p:cNvSpPr/>
          <p:nvPr/>
        </p:nvSpPr>
        <p:spPr>
          <a:xfrm>
            <a:off x="1274109" y="10615606"/>
            <a:ext cx="5923817" cy="2226496"/>
          </a:xfrm>
          <a:prstGeom prst="roundRect">
            <a:avLst>
              <a:gd name="adj" fmla="val 0"/>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TOP</a:t>
            </a:r>
            <a:r>
              <a:rPr lang="en-IN" sz="1600" dirty="0">
                <a:solidFill>
                  <a:srgbClr val="000000"/>
                </a:solidFill>
                <a:latin typeface="Consolas" panose="020B0609020204030204" pitchFamily="49" charset="0"/>
              </a:rPr>
              <a:t> 3</a:t>
            </a:r>
          </a:p>
          <a:p>
            <a:r>
              <a:rPr lang="en-IN" sz="1600" dirty="0">
                <a:solidFill>
                  <a:srgbClr val="000000"/>
                </a:solidFill>
                <a:latin typeface="Consolas" panose="020B0609020204030204" pitchFamily="49" charset="0"/>
              </a:rPr>
              <a:t>   Hospital</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FF00FF"/>
                </a:solidFill>
                <a:latin typeface="Consolas" panose="020B0609020204030204" pitchFamily="49" charset="0"/>
              </a:rPr>
              <a:t>   COUNT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Admissions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   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Billing_Amount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Total_Amount</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Patients</a:t>
            </a: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Hospital</a:t>
            </a:r>
          </a:p>
          <a:p>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Admissions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Total_Amount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endParaRPr lang="en-IN" sz="1600" dirty="0"/>
          </a:p>
        </p:txBody>
      </p:sp>
      <p:graphicFrame>
        <p:nvGraphicFramePr>
          <p:cNvPr id="12" name="Object 11">
            <a:extLst>
              <a:ext uri="{FF2B5EF4-FFF2-40B4-BE49-F238E27FC236}">
                <a16:creationId xmlns:a16="http://schemas.microsoft.com/office/drawing/2014/main" id="{E120045A-F37A-03E4-6133-88A839BAE9BA}"/>
              </a:ext>
            </a:extLst>
          </p:cNvPr>
          <p:cNvGraphicFramePr>
            <a:graphicFrameLocks noChangeAspect="1"/>
          </p:cNvGraphicFramePr>
          <p:nvPr>
            <p:extLst>
              <p:ext uri="{D42A27DB-BD31-4B8C-83A1-F6EECF244321}">
                <p14:modId xmlns:p14="http://schemas.microsoft.com/office/powerpoint/2010/main" val="3299206892"/>
              </p:ext>
            </p:extLst>
          </p:nvPr>
        </p:nvGraphicFramePr>
        <p:xfrm>
          <a:off x="922242" y="13245615"/>
          <a:ext cx="5923817" cy="1730315"/>
        </p:xfrm>
        <a:graphic>
          <a:graphicData uri="http://schemas.openxmlformats.org/presentationml/2006/ole">
            <mc:AlternateContent xmlns:mc="http://schemas.openxmlformats.org/markup-compatibility/2006">
              <mc:Choice xmlns:v="urn:schemas-microsoft-com:vml" Requires="v">
                <p:oleObj name="Worksheet" r:id="rId2" imgW="2540197" imgH="742950" progId="Excel.Sheet.12">
                  <p:embed/>
                </p:oleObj>
              </mc:Choice>
              <mc:Fallback>
                <p:oleObj name="Worksheet" r:id="rId2" imgW="2540197" imgH="742950" progId="Excel.Sheet.12">
                  <p:embed/>
                  <p:pic>
                    <p:nvPicPr>
                      <p:cNvPr id="12" name="Object 11">
                        <a:extLst>
                          <a:ext uri="{FF2B5EF4-FFF2-40B4-BE49-F238E27FC236}">
                            <a16:creationId xmlns:a16="http://schemas.microsoft.com/office/drawing/2014/main" id="{E120045A-F37A-03E4-6133-88A839BAE9BA}"/>
                          </a:ext>
                        </a:extLst>
                      </p:cNvPr>
                      <p:cNvPicPr/>
                      <p:nvPr/>
                    </p:nvPicPr>
                    <p:blipFill>
                      <a:blip r:embed="rId3"/>
                      <a:stretch>
                        <a:fillRect/>
                      </a:stretch>
                    </p:blipFill>
                    <p:spPr>
                      <a:xfrm>
                        <a:off x="922242" y="13245615"/>
                        <a:ext cx="5923817" cy="1730315"/>
                      </a:xfrm>
                      <a:prstGeom prst="rect">
                        <a:avLst/>
                      </a:prstGeom>
                      <a:ln w="38100">
                        <a:solidFill>
                          <a:schemeClr val="tx1"/>
                        </a:solidFill>
                      </a:ln>
                    </p:spPr>
                  </p:pic>
                </p:oleObj>
              </mc:Fallback>
            </mc:AlternateContent>
          </a:graphicData>
        </a:graphic>
      </p:graphicFrame>
      <p:sp>
        <p:nvSpPr>
          <p:cNvPr id="15" name="TextBox 14">
            <a:extLst>
              <a:ext uri="{FF2B5EF4-FFF2-40B4-BE49-F238E27FC236}">
                <a16:creationId xmlns:a16="http://schemas.microsoft.com/office/drawing/2014/main" id="{98018F79-0CC6-EF17-7579-D3A3CA5224EA}"/>
              </a:ext>
            </a:extLst>
          </p:cNvPr>
          <p:cNvSpPr txBox="1"/>
          <p:nvPr/>
        </p:nvSpPr>
        <p:spPr>
          <a:xfrm>
            <a:off x="7417139" y="11868788"/>
            <a:ext cx="4138457" cy="2339102"/>
          </a:xfrm>
          <a:prstGeom prst="rect">
            <a:avLst/>
          </a:prstGeom>
          <a:noFill/>
        </p:spPr>
        <p:txBody>
          <a:bodyPr wrap="square">
            <a:spAutoFit/>
          </a:bodyPr>
          <a:lstStyle/>
          <a:p>
            <a:r>
              <a:rPr lang="en-US" b="0" i="0" dirty="0">
                <a:solidFill>
                  <a:schemeClr val="accent1">
                    <a:lumMod val="50000"/>
                  </a:schemeClr>
                </a:solidFill>
                <a:effectLst/>
                <a:latin typeface="Söhne"/>
              </a:rPr>
              <a:t>Smith PLC emerges as the leading hospital with 19 admissions and a total billing amount of $432,283.55. Following closely is Smith and Sons, recording 17 admissions and a higher total billing amount of $477,638.88. The third-ranking hospital is Smith Ltd, with 14 admissions and a total billing amount of $428,163.07. </a:t>
            </a:r>
            <a:endParaRPr lang="en-IN" dirty="0">
              <a:solidFill>
                <a:schemeClr val="accent1">
                  <a:lumMod val="50000"/>
                </a:schemeClr>
              </a:solidFill>
            </a:endParaRPr>
          </a:p>
        </p:txBody>
      </p:sp>
      <p:sp>
        <p:nvSpPr>
          <p:cNvPr id="16" name="TextBox 15">
            <a:extLst>
              <a:ext uri="{FF2B5EF4-FFF2-40B4-BE49-F238E27FC236}">
                <a16:creationId xmlns:a16="http://schemas.microsoft.com/office/drawing/2014/main" id="{875F7EA8-281C-2BB0-18FB-5A7844823B17}"/>
              </a:ext>
            </a:extLst>
          </p:cNvPr>
          <p:cNvSpPr txBox="1"/>
          <p:nvPr/>
        </p:nvSpPr>
        <p:spPr>
          <a:xfrm>
            <a:off x="8287408" y="11245262"/>
            <a:ext cx="2683772" cy="461665"/>
          </a:xfrm>
          <a:prstGeom prst="rect">
            <a:avLst/>
          </a:prstGeom>
          <a:noFill/>
        </p:spPr>
        <p:txBody>
          <a:bodyPr wrap="square">
            <a:spAutoFit/>
          </a:bodyPr>
          <a:lstStyle/>
          <a:p>
            <a:r>
              <a:rPr lang="en-IN" sz="2400" b="1" dirty="0">
                <a:solidFill>
                  <a:schemeClr val="accent1">
                    <a:lumMod val="50000"/>
                  </a:schemeClr>
                </a:solidFill>
                <a:latin typeface="Söhne"/>
              </a:rPr>
              <a:t>Result Analysis</a:t>
            </a:r>
            <a:endParaRPr lang="en-IN" sz="2400" dirty="0">
              <a:solidFill>
                <a:schemeClr val="accent1">
                  <a:lumMod val="50000"/>
                </a:schemeClr>
              </a:solidFill>
            </a:endParaRPr>
          </a:p>
        </p:txBody>
      </p:sp>
      <p:sp>
        <p:nvSpPr>
          <p:cNvPr id="11" name="Rectangle: Top Corners Rounded 10">
            <a:extLst>
              <a:ext uri="{FF2B5EF4-FFF2-40B4-BE49-F238E27FC236}">
                <a16:creationId xmlns:a16="http://schemas.microsoft.com/office/drawing/2014/main" id="{8B605E6F-CB13-6AF0-F865-6AA4F59191BA}"/>
              </a:ext>
            </a:extLst>
          </p:cNvPr>
          <p:cNvSpPr/>
          <p:nvPr/>
        </p:nvSpPr>
        <p:spPr>
          <a:xfrm>
            <a:off x="1274109" y="10115261"/>
            <a:ext cx="5923817" cy="500345"/>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The top 3 hospitals</a:t>
            </a:r>
            <a:endParaRPr lang="en-IN" sz="2400" b="1" dirty="0">
              <a:solidFill>
                <a:schemeClr val="bg1"/>
              </a:solidFill>
            </a:endParaRPr>
          </a:p>
        </p:txBody>
      </p:sp>
      <p:sp>
        <p:nvSpPr>
          <p:cNvPr id="2" name="TextBox 1">
            <a:extLst>
              <a:ext uri="{FF2B5EF4-FFF2-40B4-BE49-F238E27FC236}">
                <a16:creationId xmlns:a16="http://schemas.microsoft.com/office/drawing/2014/main" id="{C01D3670-AFEA-B6EF-76C6-076F94A29232}"/>
              </a:ext>
            </a:extLst>
          </p:cNvPr>
          <p:cNvSpPr txBox="1"/>
          <p:nvPr/>
        </p:nvSpPr>
        <p:spPr>
          <a:xfrm>
            <a:off x="7564359" y="4584829"/>
            <a:ext cx="4138457" cy="1323439"/>
          </a:xfrm>
          <a:prstGeom prst="rect">
            <a:avLst/>
          </a:prstGeom>
          <a:noFill/>
        </p:spPr>
        <p:txBody>
          <a:bodyPr wrap="square">
            <a:spAutoFit/>
          </a:bodyPr>
          <a:lstStyle/>
          <a:p>
            <a:r>
              <a:rPr lang="en-US" sz="2000" dirty="0">
                <a:solidFill>
                  <a:schemeClr val="accent1">
                    <a:lumMod val="50000"/>
                  </a:schemeClr>
                </a:solidFill>
                <a:latin typeface="Söhne"/>
              </a:rPr>
              <a:t>Diabetes has the highest average billing amount at $26,060.12, followed closely by Obesity and Cancer.</a:t>
            </a:r>
            <a:endParaRPr lang="en-IN" sz="2000" dirty="0">
              <a:solidFill>
                <a:schemeClr val="accent1">
                  <a:lumMod val="50000"/>
                </a:schemeClr>
              </a:solidFill>
              <a:latin typeface="Söhne"/>
            </a:endParaRPr>
          </a:p>
        </p:txBody>
      </p:sp>
      <p:sp>
        <p:nvSpPr>
          <p:cNvPr id="7" name="Rectangle: Top Corners Rounded 6">
            <a:extLst>
              <a:ext uri="{FF2B5EF4-FFF2-40B4-BE49-F238E27FC236}">
                <a16:creationId xmlns:a16="http://schemas.microsoft.com/office/drawing/2014/main" id="{8252C4C8-C5CD-809D-4197-1E9903829842}"/>
              </a:ext>
            </a:extLst>
          </p:cNvPr>
          <p:cNvSpPr/>
          <p:nvPr/>
        </p:nvSpPr>
        <p:spPr>
          <a:xfrm>
            <a:off x="1273929" y="815810"/>
            <a:ext cx="6282039" cy="519274"/>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onsolas" panose="020B0609020204030204" pitchFamily="49" charset="0"/>
              </a:rPr>
              <a:t>Avg billing Amount</a:t>
            </a:r>
            <a:endParaRPr lang="en-IN" sz="2400" b="1" i="1" dirty="0">
              <a:solidFill>
                <a:schemeClr val="bg1"/>
              </a:solidFill>
            </a:endParaRPr>
          </a:p>
        </p:txBody>
      </p:sp>
      <p:sp>
        <p:nvSpPr>
          <p:cNvPr id="9" name="Rectangle: Rounded Corners 8">
            <a:extLst>
              <a:ext uri="{FF2B5EF4-FFF2-40B4-BE49-F238E27FC236}">
                <a16:creationId xmlns:a16="http://schemas.microsoft.com/office/drawing/2014/main" id="{3DF64D25-BEC6-CBB1-AD53-AE24A55F9334}"/>
              </a:ext>
            </a:extLst>
          </p:cNvPr>
          <p:cNvSpPr/>
          <p:nvPr/>
        </p:nvSpPr>
        <p:spPr>
          <a:xfrm>
            <a:off x="1273931" y="1323809"/>
            <a:ext cx="6282039" cy="1581697"/>
          </a:xfrm>
          <a:prstGeom prst="roundRect">
            <a:avLst>
              <a:gd name="adj" fmla="val 0"/>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Consolas" panose="020B0609020204030204" pitchFamily="49" charset="0"/>
              </a:rPr>
              <a:t>SELECT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    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AVG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billing_Amount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Avg_billing_Amount</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Patients</a:t>
            </a: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Medical_Condition</a:t>
            </a:r>
          </a:p>
          <a:p>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Avg_billing_Amount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p:txBody>
      </p:sp>
      <p:graphicFrame>
        <p:nvGraphicFramePr>
          <p:cNvPr id="14" name="Object 13">
            <a:extLst>
              <a:ext uri="{FF2B5EF4-FFF2-40B4-BE49-F238E27FC236}">
                <a16:creationId xmlns:a16="http://schemas.microsoft.com/office/drawing/2014/main" id="{32BCCBF6-E901-3595-4178-08EE53A3DBEE}"/>
              </a:ext>
            </a:extLst>
          </p:cNvPr>
          <p:cNvGraphicFramePr>
            <a:graphicFrameLocks noChangeAspect="1"/>
          </p:cNvGraphicFramePr>
          <p:nvPr>
            <p:extLst>
              <p:ext uri="{D42A27DB-BD31-4B8C-83A1-F6EECF244321}">
                <p14:modId xmlns:p14="http://schemas.microsoft.com/office/powerpoint/2010/main" val="4142695219"/>
              </p:ext>
            </p:extLst>
          </p:nvPr>
        </p:nvGraphicFramePr>
        <p:xfrm>
          <a:off x="1028700" y="3192387"/>
          <a:ext cx="6402784" cy="3427707"/>
        </p:xfrm>
        <a:graphic>
          <a:graphicData uri="http://schemas.openxmlformats.org/presentationml/2006/ole">
            <mc:AlternateContent xmlns:mc="http://schemas.openxmlformats.org/markup-compatibility/2006">
              <mc:Choice xmlns:v="urn:schemas-microsoft-com:vml" Requires="v">
                <p:oleObj name="Worksheet" r:id="rId4" imgW="2419461" imgH="1295531" progId="Excel.Sheet.12">
                  <p:embed/>
                </p:oleObj>
              </mc:Choice>
              <mc:Fallback>
                <p:oleObj name="Worksheet" r:id="rId4" imgW="2419461" imgH="1295531" progId="Excel.Sheet.12">
                  <p:embed/>
                  <p:pic>
                    <p:nvPicPr>
                      <p:cNvPr id="13" name="Object 12">
                        <a:extLst>
                          <a:ext uri="{FF2B5EF4-FFF2-40B4-BE49-F238E27FC236}">
                            <a16:creationId xmlns:a16="http://schemas.microsoft.com/office/drawing/2014/main" id="{32BCCBF6-E901-3595-4178-08EE53A3DBEE}"/>
                          </a:ext>
                        </a:extLst>
                      </p:cNvPr>
                      <p:cNvPicPr/>
                      <p:nvPr/>
                    </p:nvPicPr>
                    <p:blipFill>
                      <a:blip r:embed="rId5"/>
                      <a:stretch>
                        <a:fillRect/>
                      </a:stretch>
                    </p:blipFill>
                    <p:spPr>
                      <a:xfrm>
                        <a:off x="1028700" y="3192387"/>
                        <a:ext cx="6402784" cy="3427707"/>
                      </a:xfrm>
                      <a:prstGeom prst="rect">
                        <a:avLst/>
                      </a:prstGeom>
                      <a:ln w="38100">
                        <a:solidFill>
                          <a:schemeClr val="tx1"/>
                        </a:solidFill>
                      </a:ln>
                    </p:spPr>
                  </p:pic>
                </p:oleObj>
              </mc:Fallback>
            </mc:AlternateContent>
          </a:graphicData>
        </a:graphic>
      </p:graphicFrame>
      <p:sp>
        <p:nvSpPr>
          <p:cNvPr id="18" name="TextBox 17">
            <a:extLst>
              <a:ext uri="{FF2B5EF4-FFF2-40B4-BE49-F238E27FC236}">
                <a16:creationId xmlns:a16="http://schemas.microsoft.com/office/drawing/2014/main" id="{F6D442BA-3AA6-8ED7-D4BF-43BC4D1F3202}"/>
              </a:ext>
            </a:extLst>
          </p:cNvPr>
          <p:cNvSpPr txBox="1"/>
          <p:nvPr/>
        </p:nvSpPr>
        <p:spPr>
          <a:xfrm>
            <a:off x="3884151" y="123631"/>
            <a:ext cx="3839263" cy="646331"/>
          </a:xfrm>
          <a:prstGeom prst="rect">
            <a:avLst/>
          </a:prstGeom>
          <a:noFill/>
        </p:spPr>
        <p:txBody>
          <a:bodyPr wrap="square">
            <a:spAutoFit/>
          </a:bodyPr>
          <a:lstStyle/>
          <a:p>
            <a:r>
              <a:rPr lang="en-US" sz="3600" b="1" dirty="0">
                <a:solidFill>
                  <a:schemeClr val="accent1">
                    <a:lumMod val="50000"/>
                  </a:schemeClr>
                </a:solidFill>
                <a:latin typeface="Consolas" panose="020B0609020204030204" pitchFamily="49" charset="0"/>
              </a:rPr>
              <a:t>Billing Amount</a:t>
            </a:r>
            <a:endParaRPr lang="en-IN" sz="3600" b="1" dirty="0">
              <a:solidFill>
                <a:schemeClr val="accent1">
                  <a:lumMod val="50000"/>
                </a:schemeClr>
              </a:solidFill>
            </a:endParaRPr>
          </a:p>
        </p:txBody>
      </p:sp>
      <p:sp>
        <p:nvSpPr>
          <p:cNvPr id="4" name="Rectangle 3">
            <a:extLst>
              <a:ext uri="{FF2B5EF4-FFF2-40B4-BE49-F238E27FC236}">
                <a16:creationId xmlns:a16="http://schemas.microsoft.com/office/drawing/2014/main" id="{605A8495-F17C-A53A-3DFC-3883F19DB65E}"/>
              </a:ext>
            </a:extLst>
          </p:cNvPr>
          <p:cNvSpPr/>
          <p:nvPr/>
        </p:nvSpPr>
        <p:spPr>
          <a:xfrm>
            <a:off x="391876" y="7511155"/>
            <a:ext cx="3314710" cy="1959417"/>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Insurance_Provider</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FF00FF"/>
                </a:solidFill>
                <a:latin typeface="Consolas" panose="020B0609020204030204" pitchFamily="49" charset="0"/>
              </a:rPr>
              <a:t>COUNT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Count</a:t>
            </a:r>
            <a:r>
              <a:rPr lang="en-IN" sz="1600" dirty="0">
                <a:solidFill>
                  <a:srgbClr val="000000"/>
                </a:solidFill>
                <a:latin typeface="Consolas" panose="020B0609020204030204" pitchFamily="49" charset="0"/>
              </a:rPr>
              <a:t> </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Patients </a:t>
            </a: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 </a:t>
            </a:r>
            <a:r>
              <a:rPr lang="en-IN" sz="1600" dirty="0">
                <a:solidFill>
                  <a:srgbClr val="000000"/>
                </a:solidFill>
                <a:latin typeface="Consolas" panose="020B0609020204030204" pitchFamily="49" charset="0"/>
              </a:rPr>
              <a:t>Insurance_Provider </a:t>
            </a:r>
          </a:p>
          <a:p>
            <a:r>
              <a:rPr lang="en-IN" sz="1600" dirty="0">
                <a:solidFill>
                  <a:srgbClr val="0000FF"/>
                </a:solidFill>
                <a:latin typeface="Consolas" panose="020B0609020204030204" pitchFamily="49" charset="0"/>
              </a:rPr>
              <a:t>ORDER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Count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DESC</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p:txBody>
      </p:sp>
      <p:graphicFrame>
        <p:nvGraphicFramePr>
          <p:cNvPr id="5" name="Object 4">
            <a:extLst>
              <a:ext uri="{FF2B5EF4-FFF2-40B4-BE49-F238E27FC236}">
                <a16:creationId xmlns:a16="http://schemas.microsoft.com/office/drawing/2014/main" id="{8631ECA4-ABFB-9067-0B3E-6CB8991DB25D}"/>
              </a:ext>
            </a:extLst>
          </p:cNvPr>
          <p:cNvGraphicFramePr>
            <a:graphicFrameLocks noChangeAspect="1"/>
          </p:cNvGraphicFramePr>
          <p:nvPr>
            <p:extLst>
              <p:ext uri="{D42A27DB-BD31-4B8C-83A1-F6EECF244321}">
                <p14:modId xmlns:p14="http://schemas.microsoft.com/office/powerpoint/2010/main" val="2195610284"/>
              </p:ext>
            </p:extLst>
          </p:nvPr>
        </p:nvGraphicFramePr>
        <p:xfrm>
          <a:off x="3942691" y="6871672"/>
          <a:ext cx="4000956" cy="2621567"/>
        </p:xfrm>
        <a:graphic>
          <a:graphicData uri="http://schemas.openxmlformats.org/presentationml/2006/ole">
            <mc:AlternateContent xmlns:mc="http://schemas.openxmlformats.org/markup-compatibility/2006">
              <mc:Choice xmlns:v="urn:schemas-microsoft-com:vml" Requires="v">
                <p:oleObj name="Worksheet" r:id="rId6" imgW="1695438" imgH="1111075" progId="Excel.Sheet.12">
                  <p:embed/>
                </p:oleObj>
              </mc:Choice>
              <mc:Fallback>
                <p:oleObj name="Worksheet" r:id="rId6" imgW="1695438" imgH="1111075" progId="Excel.Sheet.12">
                  <p:embed/>
                  <p:pic>
                    <p:nvPicPr>
                      <p:cNvPr id="6" name="Object 5">
                        <a:extLst>
                          <a:ext uri="{FF2B5EF4-FFF2-40B4-BE49-F238E27FC236}">
                            <a16:creationId xmlns:a16="http://schemas.microsoft.com/office/drawing/2014/main" id="{610ADF76-0445-6781-3413-DB37A9A17614}"/>
                          </a:ext>
                        </a:extLst>
                      </p:cNvPr>
                      <p:cNvPicPr/>
                      <p:nvPr/>
                    </p:nvPicPr>
                    <p:blipFill>
                      <a:blip r:embed="rId7"/>
                      <a:stretch>
                        <a:fillRect/>
                      </a:stretch>
                    </p:blipFill>
                    <p:spPr>
                      <a:xfrm>
                        <a:off x="3942691" y="6871672"/>
                        <a:ext cx="4000956" cy="2621567"/>
                      </a:xfrm>
                      <a:prstGeom prst="rect">
                        <a:avLst/>
                      </a:prstGeom>
                      <a:ln w="38100">
                        <a:solidFill>
                          <a:schemeClr val="tx1"/>
                        </a:solidFill>
                      </a:ln>
                    </p:spPr>
                  </p:pic>
                </p:oleObj>
              </mc:Fallback>
            </mc:AlternateContent>
          </a:graphicData>
        </a:graphic>
      </p:graphicFrame>
      <p:sp>
        <p:nvSpPr>
          <p:cNvPr id="6" name="TextBox 5">
            <a:extLst>
              <a:ext uri="{FF2B5EF4-FFF2-40B4-BE49-F238E27FC236}">
                <a16:creationId xmlns:a16="http://schemas.microsoft.com/office/drawing/2014/main" id="{B03EDA3A-44D2-4517-224A-4A8C1A3209A5}"/>
              </a:ext>
            </a:extLst>
          </p:cNvPr>
          <p:cNvSpPr txBox="1"/>
          <p:nvPr/>
        </p:nvSpPr>
        <p:spPr>
          <a:xfrm>
            <a:off x="8025292" y="7263059"/>
            <a:ext cx="3853971" cy="2308324"/>
          </a:xfrm>
          <a:prstGeom prst="rect">
            <a:avLst/>
          </a:prstGeom>
          <a:noFill/>
        </p:spPr>
        <p:txBody>
          <a:bodyPr wrap="square">
            <a:spAutoFit/>
          </a:bodyPr>
          <a:lstStyle/>
          <a:p>
            <a:r>
              <a:rPr lang="en-US" b="0" i="0" dirty="0">
                <a:solidFill>
                  <a:schemeClr val="accent1">
                    <a:lumMod val="50000"/>
                  </a:schemeClr>
                </a:solidFill>
                <a:effectLst/>
                <a:latin typeface="Söhne"/>
              </a:rPr>
              <a:t>The distribution of patients among different insurance providers is relatively balanced, with Cigna, Blue Cross, and Aetna each covering around 2,000 patients. UnitedHealthcare follows closely with 1,978 patients, while Medicare covers slightly fewer patients, with 1,925 individuals. </a:t>
            </a:r>
            <a:endParaRPr lang="en-IN" dirty="0">
              <a:solidFill>
                <a:schemeClr val="accent1">
                  <a:lumMod val="50000"/>
                </a:schemeClr>
              </a:solidFill>
            </a:endParaRPr>
          </a:p>
        </p:txBody>
      </p:sp>
      <p:sp>
        <p:nvSpPr>
          <p:cNvPr id="8" name="Rectangle: Top Corners Rounded 7">
            <a:extLst>
              <a:ext uri="{FF2B5EF4-FFF2-40B4-BE49-F238E27FC236}">
                <a16:creationId xmlns:a16="http://schemas.microsoft.com/office/drawing/2014/main" id="{DF85E7CF-CA99-B463-1824-CDD150702BF9}"/>
              </a:ext>
            </a:extLst>
          </p:cNvPr>
          <p:cNvSpPr/>
          <p:nvPr/>
        </p:nvSpPr>
        <p:spPr>
          <a:xfrm>
            <a:off x="391848" y="7158501"/>
            <a:ext cx="3314710" cy="352654"/>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bg1"/>
                </a:solidFill>
                <a:latin typeface="Consolas" panose="020B0609020204030204" pitchFamily="49" charset="0"/>
              </a:rPr>
              <a:t>Most preferred Insurance</a:t>
            </a:r>
            <a:endParaRPr lang="en-IN" b="1" dirty="0">
              <a:solidFill>
                <a:schemeClr val="bg1"/>
              </a:solidFill>
            </a:endParaRPr>
          </a:p>
        </p:txBody>
      </p:sp>
      <p:sp>
        <p:nvSpPr>
          <p:cNvPr id="10" name="TextBox 9">
            <a:extLst>
              <a:ext uri="{FF2B5EF4-FFF2-40B4-BE49-F238E27FC236}">
                <a16:creationId xmlns:a16="http://schemas.microsoft.com/office/drawing/2014/main" id="{0ED3068D-A3B7-807A-7328-F95726958A40}"/>
              </a:ext>
            </a:extLst>
          </p:cNvPr>
          <p:cNvSpPr txBox="1"/>
          <p:nvPr/>
        </p:nvSpPr>
        <p:spPr>
          <a:xfrm>
            <a:off x="8287408" y="6586645"/>
            <a:ext cx="2871451" cy="540462"/>
          </a:xfrm>
          <a:prstGeom prst="rect">
            <a:avLst/>
          </a:prstGeom>
          <a:noFill/>
        </p:spPr>
        <p:txBody>
          <a:bodyPr wrap="square">
            <a:spAutoFit/>
          </a:bodyPr>
          <a:lstStyle/>
          <a:p>
            <a:r>
              <a:rPr lang="en-IN" sz="2800" b="1" dirty="0">
                <a:solidFill>
                  <a:schemeClr val="accent1">
                    <a:lumMod val="50000"/>
                  </a:schemeClr>
                </a:solidFill>
                <a:latin typeface="Söhne"/>
              </a:rPr>
              <a:t>Result Analysis</a:t>
            </a:r>
            <a:endParaRPr lang="en-IN" sz="2800" b="1" dirty="0">
              <a:solidFill>
                <a:schemeClr val="accent1">
                  <a:lumMod val="50000"/>
                </a:schemeClr>
              </a:solidFill>
            </a:endParaRPr>
          </a:p>
        </p:txBody>
      </p:sp>
    </p:spTree>
    <p:extLst>
      <p:ext uri="{BB962C8B-B14F-4D97-AF65-F5344CB8AC3E}">
        <p14:creationId xmlns:p14="http://schemas.microsoft.com/office/powerpoint/2010/main" val="143801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0E265C-CFFC-156A-F211-6DD84EA5DFE5}"/>
              </a:ext>
            </a:extLst>
          </p:cNvPr>
          <p:cNvSpPr txBox="1"/>
          <p:nvPr/>
        </p:nvSpPr>
        <p:spPr>
          <a:xfrm>
            <a:off x="726847" y="1671713"/>
            <a:ext cx="11364686" cy="1569660"/>
          </a:xfrm>
          <a:prstGeom prst="rect">
            <a:avLst/>
          </a:prstGeom>
          <a:noFill/>
        </p:spPr>
        <p:txBody>
          <a:bodyPr wrap="square">
            <a:spAutoFit/>
          </a:bodyPr>
          <a:lstStyle/>
          <a:p>
            <a:r>
              <a:rPr lang="en-US" sz="3200" b="0" i="0" dirty="0">
                <a:solidFill>
                  <a:schemeClr val="accent1">
                    <a:lumMod val="50000"/>
                  </a:schemeClr>
                </a:solidFill>
                <a:effectLst/>
                <a:latin typeface="Söhne"/>
              </a:rPr>
              <a:t>The dataset contain information about patients admitted to hospitals, including their demographics, medical conditions, admission details, billing amounts, and test results. </a:t>
            </a:r>
            <a:endParaRPr lang="en-IN" sz="3200" dirty="0">
              <a:solidFill>
                <a:schemeClr val="accent1">
                  <a:lumMod val="50000"/>
                </a:schemeClr>
              </a:solidFill>
            </a:endParaRPr>
          </a:p>
        </p:txBody>
      </p:sp>
      <p:sp>
        <p:nvSpPr>
          <p:cNvPr id="8" name="TextBox 7">
            <a:extLst>
              <a:ext uri="{FF2B5EF4-FFF2-40B4-BE49-F238E27FC236}">
                <a16:creationId xmlns:a16="http://schemas.microsoft.com/office/drawing/2014/main" id="{7A459FD0-246B-6E74-9BE4-897C9341D81D}"/>
              </a:ext>
            </a:extLst>
          </p:cNvPr>
          <p:cNvSpPr txBox="1"/>
          <p:nvPr/>
        </p:nvSpPr>
        <p:spPr>
          <a:xfrm>
            <a:off x="828788" y="3616725"/>
            <a:ext cx="10401300" cy="10926068"/>
          </a:xfrm>
          <a:prstGeom prst="rect">
            <a:avLst/>
          </a:prstGeom>
          <a:noFill/>
        </p:spPr>
        <p:txBody>
          <a:bodyPr wrap="square">
            <a:spAutoFit/>
          </a:bodyPr>
          <a:lstStyle/>
          <a:p>
            <a:pPr algn="l"/>
            <a:r>
              <a:rPr lang="en-US" sz="3200" b="1" i="0" dirty="0">
                <a:solidFill>
                  <a:schemeClr val="accent1">
                    <a:lumMod val="50000"/>
                  </a:schemeClr>
                </a:solidFill>
                <a:effectLst/>
                <a:latin typeface="Söhne"/>
              </a:rPr>
              <a:t>Patient Information</a:t>
            </a:r>
            <a:r>
              <a:rPr lang="en-US" sz="3200" b="0" i="0" dirty="0">
                <a:solidFill>
                  <a:schemeClr val="accent1">
                    <a:lumMod val="50000"/>
                  </a:schemeClr>
                </a:solidFill>
                <a:effectLst/>
                <a:latin typeface="Söhne"/>
              </a:rPr>
              <a:t>: The dataset includes details such as patient ID, name, age, gender, and blood type, providing a comprehensive overview of the patients.</a:t>
            </a:r>
          </a:p>
          <a:p>
            <a:pPr algn="l"/>
            <a:endParaRPr lang="en-US" sz="3200" b="0" i="0" dirty="0">
              <a:solidFill>
                <a:schemeClr val="accent1">
                  <a:lumMod val="50000"/>
                </a:schemeClr>
              </a:solidFill>
              <a:effectLst/>
              <a:latin typeface="Söhne"/>
            </a:endParaRPr>
          </a:p>
          <a:p>
            <a:pPr algn="l"/>
            <a:r>
              <a:rPr lang="en-US" sz="3200" b="1" i="0" dirty="0">
                <a:solidFill>
                  <a:schemeClr val="accent1">
                    <a:lumMod val="50000"/>
                  </a:schemeClr>
                </a:solidFill>
                <a:effectLst/>
                <a:latin typeface="Söhne"/>
              </a:rPr>
              <a:t>Medical Condition</a:t>
            </a:r>
            <a:r>
              <a:rPr lang="en-US" sz="3200" b="0" i="0" dirty="0">
                <a:solidFill>
                  <a:schemeClr val="accent1">
                    <a:lumMod val="50000"/>
                  </a:schemeClr>
                </a:solidFill>
                <a:effectLst/>
                <a:latin typeface="Söhne"/>
              </a:rPr>
              <a:t>: Each patient is associated with a specific medical condition, ranging from hypertension and cancer to asthma and obesity, which allows for analysis based on medical conditions.</a:t>
            </a:r>
          </a:p>
          <a:p>
            <a:pPr algn="l"/>
            <a:endParaRPr lang="en-US" sz="3200" b="0" i="0" dirty="0">
              <a:solidFill>
                <a:schemeClr val="accent1">
                  <a:lumMod val="50000"/>
                </a:schemeClr>
              </a:solidFill>
              <a:effectLst/>
              <a:latin typeface="Söhne"/>
            </a:endParaRPr>
          </a:p>
          <a:p>
            <a:pPr algn="l"/>
            <a:r>
              <a:rPr lang="en-US" sz="3200" b="1" i="0" dirty="0">
                <a:solidFill>
                  <a:schemeClr val="accent1">
                    <a:lumMod val="50000"/>
                  </a:schemeClr>
                </a:solidFill>
                <a:effectLst/>
                <a:latin typeface="Söhne"/>
              </a:rPr>
              <a:t>Admission Details</a:t>
            </a:r>
            <a:r>
              <a:rPr lang="en-US" sz="3200" b="0" i="0" dirty="0">
                <a:solidFill>
                  <a:schemeClr val="accent1">
                    <a:lumMod val="50000"/>
                  </a:schemeClr>
                </a:solidFill>
                <a:effectLst/>
                <a:latin typeface="Söhne"/>
              </a:rPr>
              <a:t>: Information on the date of admission, doctor, hospital, insurance provider, room number, admission type, and discharge date provides insights into the admission process and healthcare service utilization.</a:t>
            </a:r>
          </a:p>
          <a:p>
            <a:pPr algn="l"/>
            <a:endParaRPr lang="en-US" sz="3200" b="0" i="0" dirty="0">
              <a:solidFill>
                <a:schemeClr val="accent1">
                  <a:lumMod val="50000"/>
                </a:schemeClr>
              </a:solidFill>
              <a:effectLst/>
              <a:latin typeface="Söhne"/>
            </a:endParaRPr>
          </a:p>
          <a:p>
            <a:pPr algn="l"/>
            <a:r>
              <a:rPr lang="en-US" sz="3200" b="1" i="0" dirty="0">
                <a:solidFill>
                  <a:schemeClr val="accent1">
                    <a:lumMod val="50000"/>
                  </a:schemeClr>
                </a:solidFill>
                <a:effectLst/>
                <a:latin typeface="Söhne"/>
              </a:rPr>
              <a:t>Billing Amount</a:t>
            </a:r>
            <a:r>
              <a:rPr lang="en-US" sz="3200" b="0" i="0" dirty="0">
                <a:solidFill>
                  <a:schemeClr val="accent1">
                    <a:lumMod val="50000"/>
                  </a:schemeClr>
                </a:solidFill>
                <a:effectLst/>
                <a:latin typeface="Söhne"/>
              </a:rPr>
              <a:t>: The billing amount column represents the financial aspect of patient care, including various expenses such as room charges, test fees, medication costs, and other services rendered during the hospital stay.</a:t>
            </a:r>
          </a:p>
          <a:p>
            <a:pPr algn="l"/>
            <a:endParaRPr lang="en-US" sz="3200" b="0" i="0" dirty="0">
              <a:solidFill>
                <a:schemeClr val="accent1">
                  <a:lumMod val="50000"/>
                </a:schemeClr>
              </a:solidFill>
              <a:effectLst/>
              <a:latin typeface="Söhne"/>
            </a:endParaRPr>
          </a:p>
          <a:p>
            <a:pPr algn="l"/>
            <a:r>
              <a:rPr lang="en-US" sz="3200" b="1" i="0" dirty="0">
                <a:solidFill>
                  <a:schemeClr val="accent1">
                    <a:lumMod val="50000"/>
                  </a:schemeClr>
                </a:solidFill>
                <a:effectLst/>
                <a:latin typeface="Söhne"/>
              </a:rPr>
              <a:t>Test Results</a:t>
            </a:r>
            <a:r>
              <a:rPr lang="en-US" sz="3200" b="0" i="0" dirty="0">
                <a:solidFill>
                  <a:schemeClr val="accent1">
                    <a:lumMod val="50000"/>
                  </a:schemeClr>
                </a:solidFill>
                <a:effectLst/>
                <a:latin typeface="Söhne"/>
              </a:rPr>
              <a:t>: The test results column indicates the outcome of medical tests conducted during the patient's stay, providing additional clinical information.</a:t>
            </a:r>
          </a:p>
        </p:txBody>
      </p:sp>
      <p:sp>
        <p:nvSpPr>
          <p:cNvPr id="2" name="TextBox 1">
            <a:extLst>
              <a:ext uri="{FF2B5EF4-FFF2-40B4-BE49-F238E27FC236}">
                <a16:creationId xmlns:a16="http://schemas.microsoft.com/office/drawing/2014/main" id="{E9AE3C86-95C3-C02F-874B-E696C892435A}"/>
              </a:ext>
            </a:extLst>
          </p:cNvPr>
          <p:cNvSpPr txBox="1"/>
          <p:nvPr/>
        </p:nvSpPr>
        <p:spPr>
          <a:xfrm>
            <a:off x="2498272" y="555609"/>
            <a:ext cx="5927272" cy="707886"/>
          </a:xfrm>
          <a:prstGeom prst="rect">
            <a:avLst/>
          </a:prstGeom>
          <a:noFill/>
        </p:spPr>
        <p:txBody>
          <a:bodyPr wrap="square" rtlCol="0">
            <a:spAutoFit/>
          </a:bodyPr>
          <a:lstStyle/>
          <a:p>
            <a:pPr algn="ctr"/>
            <a:r>
              <a:rPr lang="en-US" sz="4000" b="1" dirty="0">
                <a:solidFill>
                  <a:schemeClr val="accent1">
                    <a:lumMod val="50000"/>
                  </a:schemeClr>
                </a:solidFill>
              </a:rPr>
              <a:t>Dataset Overview</a:t>
            </a:r>
            <a:endParaRPr lang="en-IN" sz="4000" b="1" dirty="0">
              <a:solidFill>
                <a:schemeClr val="accent1">
                  <a:lumMod val="50000"/>
                </a:schemeClr>
              </a:solidFill>
            </a:endParaRPr>
          </a:p>
        </p:txBody>
      </p:sp>
    </p:spTree>
    <p:extLst>
      <p:ext uri="{BB962C8B-B14F-4D97-AF65-F5344CB8AC3E}">
        <p14:creationId xmlns:p14="http://schemas.microsoft.com/office/powerpoint/2010/main" val="81532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506C07D-EBC8-06B8-5D95-9E7C26D53E0F}"/>
              </a:ext>
            </a:extLst>
          </p:cNvPr>
          <p:cNvSpPr txBox="1"/>
          <p:nvPr/>
        </p:nvSpPr>
        <p:spPr>
          <a:xfrm>
            <a:off x="3902522" y="12996945"/>
            <a:ext cx="2239899" cy="523220"/>
          </a:xfrm>
          <a:prstGeom prst="rect">
            <a:avLst/>
          </a:prstGeom>
          <a:noFill/>
        </p:spPr>
        <p:txBody>
          <a:bodyPr wrap="square">
            <a:spAutoFit/>
          </a:bodyPr>
          <a:lstStyle/>
          <a:p>
            <a:r>
              <a:rPr lang="en-IN" sz="2800" b="1" dirty="0">
                <a:solidFill>
                  <a:schemeClr val="accent1">
                    <a:lumMod val="50000"/>
                  </a:schemeClr>
                </a:solidFill>
                <a:latin typeface="Söhne"/>
              </a:rPr>
              <a:t>R</a:t>
            </a:r>
            <a:r>
              <a:rPr lang="en-IN" sz="2400" b="1" dirty="0">
                <a:solidFill>
                  <a:schemeClr val="accent1">
                    <a:lumMod val="50000"/>
                  </a:schemeClr>
                </a:solidFill>
                <a:latin typeface="Söhne"/>
              </a:rPr>
              <a:t>esult </a:t>
            </a:r>
            <a:r>
              <a:rPr lang="en-IN" sz="2800" b="1" dirty="0">
                <a:solidFill>
                  <a:schemeClr val="accent1">
                    <a:lumMod val="50000"/>
                  </a:schemeClr>
                </a:solidFill>
                <a:latin typeface="Söhne"/>
              </a:rPr>
              <a:t>A</a:t>
            </a:r>
            <a:r>
              <a:rPr lang="en-IN" sz="2400" b="1" dirty="0">
                <a:solidFill>
                  <a:schemeClr val="accent1">
                    <a:lumMod val="50000"/>
                  </a:schemeClr>
                </a:solidFill>
                <a:latin typeface="Söhne"/>
              </a:rPr>
              <a:t>nalysis</a:t>
            </a:r>
            <a:endParaRPr lang="en-IN" sz="2400" dirty="0">
              <a:solidFill>
                <a:schemeClr val="accent1">
                  <a:lumMod val="50000"/>
                </a:schemeClr>
              </a:solidFill>
            </a:endParaRPr>
          </a:p>
        </p:txBody>
      </p:sp>
      <p:sp>
        <p:nvSpPr>
          <p:cNvPr id="18" name="TextBox 17">
            <a:extLst>
              <a:ext uri="{FF2B5EF4-FFF2-40B4-BE49-F238E27FC236}">
                <a16:creationId xmlns:a16="http://schemas.microsoft.com/office/drawing/2014/main" id="{8D127355-9703-4D71-B9DF-AB90B2BC3246}"/>
              </a:ext>
            </a:extLst>
          </p:cNvPr>
          <p:cNvSpPr txBox="1"/>
          <p:nvPr/>
        </p:nvSpPr>
        <p:spPr>
          <a:xfrm>
            <a:off x="478409" y="13466200"/>
            <a:ext cx="11118102" cy="1631216"/>
          </a:xfrm>
          <a:prstGeom prst="rect">
            <a:avLst/>
          </a:prstGeom>
          <a:noFill/>
        </p:spPr>
        <p:txBody>
          <a:bodyPr wrap="square">
            <a:spAutoFit/>
          </a:bodyPr>
          <a:lstStyle/>
          <a:p>
            <a:pPr algn="l"/>
            <a:r>
              <a:rPr lang="en-US" sz="2000" b="0" i="0" dirty="0">
                <a:solidFill>
                  <a:schemeClr val="accent1">
                    <a:lumMod val="50000"/>
                  </a:schemeClr>
                </a:solidFill>
                <a:effectLst/>
                <a:latin typeface="Söhne"/>
              </a:rPr>
              <a:t>Balanced gender distribution in various clinical situations, with minor differences between male and female patients. In conditions such as arthritis, obesity, asthma and hypertension, the gender split is relatively equal, with the male percentage ranging from 48.53% to 50.61% and the female percentage from 49.39% to 51.47%. Cancer and diabetes show similar patterns, although the number of female patients is slightly higher, accounting for 52.08% and 50.83% of their total. </a:t>
            </a:r>
          </a:p>
        </p:txBody>
      </p:sp>
      <p:sp>
        <p:nvSpPr>
          <p:cNvPr id="11" name="Rectangle: Top Corners Rounded 10">
            <a:extLst>
              <a:ext uri="{FF2B5EF4-FFF2-40B4-BE49-F238E27FC236}">
                <a16:creationId xmlns:a16="http://schemas.microsoft.com/office/drawing/2014/main" id="{F9E16E77-7A03-E004-A4C4-E96ABAEF97CC}"/>
              </a:ext>
            </a:extLst>
          </p:cNvPr>
          <p:cNvSpPr/>
          <p:nvPr/>
        </p:nvSpPr>
        <p:spPr>
          <a:xfrm>
            <a:off x="538836" y="5113285"/>
            <a:ext cx="6727373" cy="488971"/>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dirty="0">
                <a:solidFill>
                  <a:schemeClr val="bg1"/>
                </a:solidFill>
                <a:effectLst/>
                <a:latin typeface="Söhne"/>
              </a:rPr>
              <a:t>Exploring Gender Disparities and Diagnostic Patterns</a:t>
            </a:r>
            <a:endParaRPr lang="en-IN" sz="2000" b="1" dirty="0">
              <a:solidFill>
                <a:schemeClr val="bg1"/>
              </a:solidFill>
            </a:endParaRPr>
          </a:p>
        </p:txBody>
      </p:sp>
      <p:sp>
        <p:nvSpPr>
          <p:cNvPr id="13" name="Rectangle: Rounded Corners 12">
            <a:extLst>
              <a:ext uri="{FF2B5EF4-FFF2-40B4-BE49-F238E27FC236}">
                <a16:creationId xmlns:a16="http://schemas.microsoft.com/office/drawing/2014/main" id="{07D117CE-6652-5B7A-173C-1B5F51558CDA}"/>
              </a:ext>
            </a:extLst>
          </p:cNvPr>
          <p:cNvSpPr/>
          <p:nvPr/>
        </p:nvSpPr>
        <p:spPr>
          <a:xfrm>
            <a:off x="538839" y="5558009"/>
            <a:ext cx="6727372" cy="3626144"/>
          </a:xfrm>
          <a:prstGeom prst="roundRect">
            <a:avLst>
              <a:gd name="adj" fmla="val 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600" dirty="0">
              <a:solidFill>
                <a:srgbClr val="0000FF"/>
              </a:solidFill>
              <a:latin typeface="Consolas" panose="020B0609020204030204" pitchFamily="49" charset="0"/>
            </a:endParaRPr>
          </a:p>
          <a:p>
            <a:r>
              <a:rPr lang="en-IN" sz="1600" dirty="0">
                <a:solidFill>
                  <a:srgbClr val="0000FF"/>
                </a:solidFill>
                <a:latin typeface="Consolas" panose="020B0609020204030204" pitchFamily="49" charset="0"/>
              </a:rPr>
              <a:t>WITH</a:t>
            </a:r>
            <a:r>
              <a:rPr lang="en-IN" sz="1600" dirty="0">
                <a:solidFill>
                  <a:srgbClr val="000000"/>
                </a:solidFill>
                <a:latin typeface="Consolas" panose="020B0609020204030204" pitchFamily="49" charset="0"/>
              </a:rPr>
              <a:t> Checkup </a:t>
            </a:r>
            <a:r>
              <a:rPr lang="en-IN" sz="1600" dirty="0">
                <a:solidFill>
                  <a:srgbClr val="0000FF"/>
                </a:solidFill>
                <a:latin typeface="Consolas" panose="020B0609020204030204" pitchFamily="49" charset="0"/>
              </a:rPr>
              <a:t>AS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Gender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'Male'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Male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Gender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'Female'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Female</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Patients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Male</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Male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Male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[Male%]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Female</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Female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Female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[Female%]</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Checkup</a:t>
            </a: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Medical_Condition</a:t>
            </a:r>
          </a:p>
          <a:p>
            <a:endParaRPr lang="en-IN" sz="1600" dirty="0"/>
          </a:p>
        </p:txBody>
      </p:sp>
      <p:graphicFrame>
        <p:nvGraphicFramePr>
          <p:cNvPr id="23" name="Object 22">
            <a:extLst>
              <a:ext uri="{FF2B5EF4-FFF2-40B4-BE49-F238E27FC236}">
                <a16:creationId xmlns:a16="http://schemas.microsoft.com/office/drawing/2014/main" id="{D2522661-57EE-8974-3557-A24234BC7EF8}"/>
              </a:ext>
            </a:extLst>
          </p:cNvPr>
          <p:cNvGraphicFramePr>
            <a:graphicFrameLocks noChangeAspect="1"/>
          </p:cNvGraphicFramePr>
          <p:nvPr>
            <p:extLst>
              <p:ext uri="{D42A27DB-BD31-4B8C-83A1-F6EECF244321}">
                <p14:modId xmlns:p14="http://schemas.microsoft.com/office/powerpoint/2010/main" val="252520166"/>
              </p:ext>
            </p:extLst>
          </p:nvPr>
        </p:nvGraphicFramePr>
        <p:xfrm>
          <a:off x="1735999" y="9415048"/>
          <a:ext cx="8099899" cy="3492068"/>
        </p:xfrm>
        <a:graphic>
          <a:graphicData uri="http://schemas.openxmlformats.org/presentationml/2006/ole">
            <mc:AlternateContent xmlns:mc="http://schemas.openxmlformats.org/markup-compatibility/2006">
              <mc:Choice xmlns:v="urn:schemas-microsoft-com:vml" Requires="v">
                <p:oleObj name="Worksheet" r:id="rId2" imgW="3003414" imgH="1295531" progId="Excel.Sheet.12">
                  <p:embed/>
                </p:oleObj>
              </mc:Choice>
              <mc:Fallback>
                <p:oleObj name="Worksheet" r:id="rId2" imgW="3003414" imgH="1295531" progId="Excel.Sheet.12">
                  <p:embed/>
                  <p:pic>
                    <p:nvPicPr>
                      <p:cNvPr id="17" name="Object 16">
                        <a:extLst>
                          <a:ext uri="{FF2B5EF4-FFF2-40B4-BE49-F238E27FC236}">
                            <a16:creationId xmlns:a16="http://schemas.microsoft.com/office/drawing/2014/main" id="{D2522661-57EE-8974-3557-A24234BC7EF8}"/>
                          </a:ext>
                        </a:extLst>
                      </p:cNvPr>
                      <p:cNvPicPr/>
                      <p:nvPr/>
                    </p:nvPicPr>
                    <p:blipFill>
                      <a:blip r:embed="rId3"/>
                      <a:stretch>
                        <a:fillRect/>
                      </a:stretch>
                    </p:blipFill>
                    <p:spPr>
                      <a:xfrm>
                        <a:off x="1735999" y="9415048"/>
                        <a:ext cx="8099899" cy="3492068"/>
                      </a:xfrm>
                      <a:prstGeom prst="rect">
                        <a:avLst/>
                      </a:prstGeom>
                      <a:ln w="38100">
                        <a:solidFill>
                          <a:schemeClr val="accent1">
                            <a:lumMod val="50000"/>
                          </a:schemeClr>
                        </a:solidFill>
                      </a:ln>
                    </p:spPr>
                  </p:pic>
                </p:oleObj>
              </mc:Fallback>
            </mc:AlternateContent>
          </a:graphicData>
        </a:graphic>
      </p:graphicFrame>
      <p:sp>
        <p:nvSpPr>
          <p:cNvPr id="25" name="TextBox 24">
            <a:extLst>
              <a:ext uri="{FF2B5EF4-FFF2-40B4-BE49-F238E27FC236}">
                <a16:creationId xmlns:a16="http://schemas.microsoft.com/office/drawing/2014/main" id="{7A18E1A5-6EEA-B55B-CC67-7CF6A989B088}"/>
              </a:ext>
            </a:extLst>
          </p:cNvPr>
          <p:cNvSpPr txBox="1"/>
          <p:nvPr/>
        </p:nvSpPr>
        <p:spPr>
          <a:xfrm>
            <a:off x="6633411" y="3708897"/>
            <a:ext cx="4963100" cy="1200329"/>
          </a:xfrm>
          <a:prstGeom prst="rect">
            <a:avLst/>
          </a:prstGeom>
          <a:noFill/>
        </p:spPr>
        <p:txBody>
          <a:bodyPr wrap="square">
            <a:spAutoFit/>
          </a:bodyPr>
          <a:lstStyle/>
          <a:p>
            <a:r>
              <a:rPr lang="en-US" b="1" dirty="0">
                <a:solidFill>
                  <a:schemeClr val="accent1">
                    <a:lumMod val="50000"/>
                  </a:schemeClr>
                </a:solidFill>
                <a:latin typeface="Söhne"/>
              </a:rPr>
              <a:t>B</a:t>
            </a:r>
            <a:r>
              <a:rPr lang="en-US" b="1" i="0" dirty="0">
                <a:solidFill>
                  <a:schemeClr val="accent1">
                    <a:lumMod val="50000"/>
                  </a:schemeClr>
                </a:solidFill>
                <a:effectLst/>
                <a:latin typeface="Söhne"/>
              </a:rPr>
              <a:t>alanced gender distribution among patients , </a:t>
            </a:r>
            <a:r>
              <a:rPr lang="en-US" dirty="0">
                <a:solidFill>
                  <a:schemeClr val="accent1">
                    <a:lumMod val="50000"/>
                  </a:schemeClr>
                </a:solidFill>
                <a:latin typeface="Söhne"/>
              </a:rPr>
              <a:t>M</a:t>
            </a:r>
            <a:r>
              <a:rPr lang="en-US" b="0" i="0" dirty="0">
                <a:solidFill>
                  <a:schemeClr val="accent1">
                    <a:lumMod val="50000"/>
                  </a:schemeClr>
                </a:solidFill>
                <a:effectLst/>
                <a:latin typeface="Söhne"/>
              </a:rPr>
              <a:t>ales constituting 49.25% (4925) and Females representing 50.75% (5075) of the total patient population.</a:t>
            </a:r>
          </a:p>
        </p:txBody>
      </p:sp>
      <p:sp>
        <p:nvSpPr>
          <p:cNvPr id="37" name="TextBox 36">
            <a:extLst>
              <a:ext uri="{FF2B5EF4-FFF2-40B4-BE49-F238E27FC236}">
                <a16:creationId xmlns:a16="http://schemas.microsoft.com/office/drawing/2014/main" id="{2599719B-3F6A-FD9C-E26C-2F583C922021}"/>
              </a:ext>
            </a:extLst>
          </p:cNvPr>
          <p:cNvSpPr txBox="1"/>
          <p:nvPr/>
        </p:nvSpPr>
        <p:spPr>
          <a:xfrm>
            <a:off x="282750" y="222193"/>
            <a:ext cx="11313761" cy="707886"/>
          </a:xfrm>
          <a:prstGeom prst="rect">
            <a:avLst/>
          </a:prstGeom>
          <a:noFill/>
        </p:spPr>
        <p:txBody>
          <a:bodyPr wrap="square">
            <a:spAutoFit/>
          </a:bodyPr>
          <a:lstStyle/>
          <a:p>
            <a:pPr algn="ctr"/>
            <a:r>
              <a:rPr lang="en-US" sz="4000" b="1" i="0" dirty="0">
                <a:solidFill>
                  <a:schemeClr val="accent1">
                    <a:lumMod val="50000"/>
                  </a:schemeClr>
                </a:solidFill>
                <a:effectLst/>
                <a:latin typeface="Söhne"/>
              </a:rPr>
              <a:t>Demographics</a:t>
            </a:r>
            <a:endParaRPr lang="en-IN" sz="4000" b="1" dirty="0">
              <a:solidFill>
                <a:schemeClr val="accent1">
                  <a:lumMod val="50000"/>
                </a:schemeClr>
              </a:solidFill>
            </a:endParaRPr>
          </a:p>
        </p:txBody>
      </p:sp>
      <p:graphicFrame>
        <p:nvGraphicFramePr>
          <p:cNvPr id="2" name="Object 1">
            <a:extLst>
              <a:ext uri="{FF2B5EF4-FFF2-40B4-BE49-F238E27FC236}">
                <a16:creationId xmlns:a16="http://schemas.microsoft.com/office/drawing/2014/main" id="{46D9465E-EEA0-BEE9-8B0F-377EC909EAD6}"/>
              </a:ext>
            </a:extLst>
          </p:cNvPr>
          <p:cNvGraphicFramePr>
            <a:graphicFrameLocks noChangeAspect="1"/>
          </p:cNvGraphicFramePr>
          <p:nvPr>
            <p:extLst>
              <p:ext uri="{D42A27DB-BD31-4B8C-83A1-F6EECF244321}">
                <p14:modId xmlns:p14="http://schemas.microsoft.com/office/powerpoint/2010/main" val="1138955860"/>
              </p:ext>
            </p:extLst>
          </p:nvPr>
        </p:nvGraphicFramePr>
        <p:xfrm>
          <a:off x="768355" y="3633486"/>
          <a:ext cx="5567139" cy="1067022"/>
        </p:xfrm>
        <a:graphic>
          <a:graphicData uri="http://schemas.openxmlformats.org/presentationml/2006/ole">
            <mc:AlternateContent xmlns:mc="http://schemas.openxmlformats.org/markup-compatibility/2006">
              <mc:Choice xmlns:v="urn:schemas-microsoft-com:vml" Requires="v">
                <p:oleObj name="Worksheet" r:id="rId4" imgW="1955849" imgH="374825" progId="Excel.Sheet.12">
                  <p:embed/>
                </p:oleObj>
              </mc:Choice>
              <mc:Fallback>
                <p:oleObj name="Worksheet" r:id="rId4" imgW="1955849" imgH="374825" progId="Excel.Sheet.12">
                  <p:embed/>
                  <p:pic>
                    <p:nvPicPr>
                      <p:cNvPr id="0" name=""/>
                      <p:cNvPicPr/>
                      <p:nvPr/>
                    </p:nvPicPr>
                    <p:blipFill>
                      <a:blip r:embed="rId5"/>
                      <a:stretch>
                        <a:fillRect/>
                      </a:stretch>
                    </p:blipFill>
                    <p:spPr>
                      <a:xfrm>
                        <a:off x="768355" y="3633486"/>
                        <a:ext cx="5567139" cy="1067022"/>
                      </a:xfrm>
                      <a:prstGeom prst="rect">
                        <a:avLst/>
                      </a:prstGeom>
                      <a:ln w="38100">
                        <a:solidFill>
                          <a:schemeClr val="tx1"/>
                        </a:solidFill>
                      </a:ln>
                    </p:spPr>
                  </p:pic>
                </p:oleObj>
              </mc:Fallback>
            </mc:AlternateContent>
          </a:graphicData>
        </a:graphic>
      </p:graphicFrame>
      <p:sp>
        <p:nvSpPr>
          <p:cNvPr id="3" name="Rectangle 2">
            <a:extLst>
              <a:ext uri="{FF2B5EF4-FFF2-40B4-BE49-F238E27FC236}">
                <a16:creationId xmlns:a16="http://schemas.microsoft.com/office/drawing/2014/main" id="{ABE31D1A-A6A1-22A3-D877-9DDA831723DB}"/>
              </a:ext>
            </a:extLst>
          </p:cNvPr>
          <p:cNvSpPr/>
          <p:nvPr/>
        </p:nvSpPr>
        <p:spPr>
          <a:xfrm>
            <a:off x="768355" y="1447849"/>
            <a:ext cx="10482031" cy="18388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Consolas" panose="020B0609020204030204" pitchFamily="49" charset="0"/>
              </a:rPr>
              <a:t>SELECT</a:t>
            </a:r>
            <a:endParaRPr lang="en-IN"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Gender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'Male'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Male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Gender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'Male'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 * </a:t>
            </a:r>
            <a:r>
              <a:rPr lang="en-US" sz="1600" dirty="0">
                <a:solidFill>
                  <a:srgbClr val="000000"/>
                </a:solidFill>
                <a:latin typeface="Consolas" panose="020B0609020204030204" pitchFamily="49" charset="0"/>
              </a:rPr>
              <a:t>100.0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[Male%]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Gender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'Female'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Female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Gender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'Female'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[Female%]</a:t>
            </a:r>
          </a:p>
          <a:p>
            <a:r>
              <a:rPr lang="en-IN" sz="1600" dirty="0">
                <a:solidFill>
                  <a:srgbClr val="0000FF"/>
                </a:solidFill>
                <a:latin typeface="Consolas" panose="020B0609020204030204" pitchFamily="49" charset="0"/>
              </a:rPr>
              <a:t>FROM</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Patients</a:t>
            </a:r>
            <a:r>
              <a:rPr lang="en-IN" sz="1600" dirty="0">
                <a:solidFill>
                  <a:srgbClr val="808080"/>
                </a:solidFill>
                <a:latin typeface="Consolas" panose="020B0609020204030204" pitchFamily="49" charset="0"/>
              </a:rPr>
              <a:t>;</a:t>
            </a:r>
            <a:endParaRPr lang="en-IN" sz="1600" dirty="0"/>
          </a:p>
        </p:txBody>
      </p:sp>
      <p:sp>
        <p:nvSpPr>
          <p:cNvPr id="4" name="Rectangle: Top Corners Rounded 3">
            <a:extLst>
              <a:ext uri="{FF2B5EF4-FFF2-40B4-BE49-F238E27FC236}">
                <a16:creationId xmlns:a16="http://schemas.microsoft.com/office/drawing/2014/main" id="{1290C2E6-DC76-778E-0AB4-C9DB6BB670C0}"/>
              </a:ext>
            </a:extLst>
          </p:cNvPr>
          <p:cNvSpPr/>
          <p:nvPr/>
        </p:nvSpPr>
        <p:spPr>
          <a:xfrm>
            <a:off x="768355" y="977002"/>
            <a:ext cx="10482031" cy="470847"/>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Gender distribution among patients</a:t>
            </a:r>
          </a:p>
        </p:txBody>
      </p:sp>
      <p:sp>
        <p:nvSpPr>
          <p:cNvPr id="5" name="TextBox 4">
            <a:extLst>
              <a:ext uri="{FF2B5EF4-FFF2-40B4-BE49-F238E27FC236}">
                <a16:creationId xmlns:a16="http://schemas.microsoft.com/office/drawing/2014/main" id="{5F67BBF4-B827-1964-E956-B6E5071AB670}"/>
              </a:ext>
            </a:extLst>
          </p:cNvPr>
          <p:cNvSpPr txBox="1"/>
          <p:nvPr/>
        </p:nvSpPr>
        <p:spPr>
          <a:xfrm>
            <a:off x="6633411" y="3251543"/>
            <a:ext cx="2239899" cy="523220"/>
          </a:xfrm>
          <a:prstGeom prst="rect">
            <a:avLst/>
          </a:prstGeom>
          <a:noFill/>
        </p:spPr>
        <p:txBody>
          <a:bodyPr wrap="square">
            <a:spAutoFit/>
          </a:bodyPr>
          <a:lstStyle/>
          <a:p>
            <a:r>
              <a:rPr lang="en-IN" sz="2800" b="1" dirty="0">
                <a:solidFill>
                  <a:schemeClr val="accent1">
                    <a:lumMod val="50000"/>
                  </a:schemeClr>
                </a:solidFill>
                <a:latin typeface="Söhne"/>
              </a:rPr>
              <a:t>R</a:t>
            </a:r>
            <a:r>
              <a:rPr lang="en-IN" sz="2400" b="1" dirty="0">
                <a:solidFill>
                  <a:schemeClr val="accent1">
                    <a:lumMod val="50000"/>
                  </a:schemeClr>
                </a:solidFill>
                <a:latin typeface="Söhne"/>
              </a:rPr>
              <a:t>esult </a:t>
            </a:r>
            <a:r>
              <a:rPr lang="en-IN" sz="2800" b="1" dirty="0">
                <a:solidFill>
                  <a:schemeClr val="accent1">
                    <a:lumMod val="50000"/>
                  </a:schemeClr>
                </a:solidFill>
                <a:latin typeface="Söhne"/>
              </a:rPr>
              <a:t>A</a:t>
            </a:r>
            <a:r>
              <a:rPr lang="en-IN" sz="2400" b="1" dirty="0">
                <a:solidFill>
                  <a:schemeClr val="accent1">
                    <a:lumMod val="50000"/>
                  </a:schemeClr>
                </a:solidFill>
                <a:latin typeface="Söhne"/>
              </a:rPr>
              <a:t>nalysis</a:t>
            </a:r>
            <a:endParaRPr lang="en-IN" sz="2400" dirty="0">
              <a:solidFill>
                <a:schemeClr val="accent1">
                  <a:lumMod val="50000"/>
                </a:schemeClr>
              </a:solidFill>
            </a:endParaRPr>
          </a:p>
        </p:txBody>
      </p:sp>
      <p:sp>
        <p:nvSpPr>
          <p:cNvPr id="6" name="Rectangle: Folded Corner 5">
            <a:extLst>
              <a:ext uri="{FF2B5EF4-FFF2-40B4-BE49-F238E27FC236}">
                <a16:creationId xmlns:a16="http://schemas.microsoft.com/office/drawing/2014/main" id="{8145F0FD-1139-3E06-A47E-4B514D0E2D2F}"/>
              </a:ext>
            </a:extLst>
          </p:cNvPr>
          <p:cNvSpPr/>
          <p:nvPr/>
        </p:nvSpPr>
        <p:spPr>
          <a:xfrm>
            <a:off x="7753360" y="5378481"/>
            <a:ext cx="3497026" cy="3447224"/>
          </a:xfrm>
          <a:prstGeom prst="foldedCorne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B0CD080-6BA7-7407-17B0-CAC964D05BD4}"/>
              </a:ext>
            </a:extLst>
          </p:cNvPr>
          <p:cNvSpPr txBox="1"/>
          <p:nvPr/>
        </p:nvSpPr>
        <p:spPr>
          <a:xfrm>
            <a:off x="7763883" y="5250461"/>
            <a:ext cx="3567108" cy="1692771"/>
          </a:xfrm>
          <a:prstGeom prst="rect">
            <a:avLst/>
          </a:prstGeom>
          <a:noFill/>
        </p:spPr>
        <p:txBody>
          <a:bodyPr wrap="square" rtlCol="0">
            <a:spAutoFit/>
          </a:bodyPr>
          <a:lstStyle/>
          <a:p>
            <a:pPr algn="ctr"/>
            <a:r>
              <a:rPr lang="en-US" sz="3200" b="1" i="0" dirty="0">
                <a:solidFill>
                  <a:schemeClr val="accent1">
                    <a:lumMod val="50000"/>
                  </a:schemeClr>
                </a:solidFill>
                <a:effectLst/>
                <a:latin typeface="Söhne"/>
              </a:rPr>
              <a:t>5075</a:t>
            </a:r>
            <a:r>
              <a:rPr lang="en-IN" sz="3600" b="1" i="0" dirty="0">
                <a:solidFill>
                  <a:schemeClr val="accent1">
                    <a:lumMod val="50000"/>
                  </a:schemeClr>
                </a:solidFill>
                <a:effectLst/>
                <a:latin typeface="Söhne"/>
              </a:rPr>
              <a:t> </a:t>
            </a:r>
            <a:r>
              <a:rPr lang="en-US" sz="4800" b="1" i="0" dirty="0">
                <a:solidFill>
                  <a:schemeClr val="accent1">
                    <a:lumMod val="50000"/>
                  </a:schemeClr>
                </a:solidFill>
                <a:effectLst/>
                <a:latin typeface="Söhne"/>
              </a:rPr>
              <a:t>50</a:t>
            </a:r>
            <a:r>
              <a:rPr lang="en-US" sz="6000" b="1" i="0" dirty="0">
                <a:solidFill>
                  <a:schemeClr val="accent1">
                    <a:lumMod val="50000"/>
                  </a:schemeClr>
                </a:solidFill>
                <a:effectLst/>
                <a:latin typeface="Söhne"/>
              </a:rPr>
              <a:t>.</a:t>
            </a:r>
            <a:r>
              <a:rPr lang="en-US" sz="4800" b="1" i="0" dirty="0">
                <a:solidFill>
                  <a:schemeClr val="accent1">
                    <a:lumMod val="50000"/>
                  </a:schemeClr>
                </a:solidFill>
                <a:effectLst/>
                <a:latin typeface="Söhne"/>
              </a:rPr>
              <a:t>75</a:t>
            </a:r>
            <a:r>
              <a:rPr lang="en-US" sz="5400" b="1" i="0" dirty="0">
                <a:solidFill>
                  <a:schemeClr val="accent1">
                    <a:lumMod val="50000"/>
                  </a:schemeClr>
                </a:solidFill>
                <a:effectLst/>
                <a:latin typeface="Söhne"/>
              </a:rPr>
              <a:t>% </a:t>
            </a:r>
            <a:r>
              <a:rPr lang="en-US" sz="7200" b="1" i="0" dirty="0">
                <a:solidFill>
                  <a:schemeClr val="accent1">
                    <a:lumMod val="50000"/>
                  </a:schemeClr>
                </a:solidFill>
                <a:effectLst/>
                <a:latin typeface="Söhne"/>
              </a:rPr>
              <a:t> </a:t>
            </a:r>
          </a:p>
          <a:p>
            <a:pPr algn="ctr"/>
            <a:r>
              <a:rPr lang="en-US" sz="3200" b="1" dirty="0">
                <a:solidFill>
                  <a:schemeClr val="accent1">
                    <a:lumMod val="50000"/>
                  </a:schemeClr>
                </a:solidFill>
                <a:latin typeface="Söhne"/>
              </a:rPr>
              <a:t>F</a:t>
            </a:r>
            <a:r>
              <a:rPr lang="en-US" sz="3200" b="1" i="0" dirty="0">
                <a:solidFill>
                  <a:schemeClr val="accent1">
                    <a:lumMod val="50000"/>
                  </a:schemeClr>
                </a:solidFill>
                <a:effectLst/>
                <a:latin typeface="Söhne"/>
              </a:rPr>
              <a:t>emales</a:t>
            </a:r>
            <a:endParaRPr lang="en-IN" sz="3600" b="1" dirty="0"/>
          </a:p>
        </p:txBody>
      </p:sp>
      <p:sp>
        <p:nvSpPr>
          <p:cNvPr id="8" name="TextBox 7">
            <a:extLst>
              <a:ext uri="{FF2B5EF4-FFF2-40B4-BE49-F238E27FC236}">
                <a16:creationId xmlns:a16="http://schemas.microsoft.com/office/drawing/2014/main" id="{D4631F77-3A69-CB28-6274-7052A7B24E5E}"/>
              </a:ext>
            </a:extLst>
          </p:cNvPr>
          <p:cNvSpPr txBox="1"/>
          <p:nvPr/>
        </p:nvSpPr>
        <p:spPr>
          <a:xfrm>
            <a:off x="7763883" y="6759014"/>
            <a:ext cx="3567108" cy="1938992"/>
          </a:xfrm>
          <a:prstGeom prst="rect">
            <a:avLst/>
          </a:prstGeom>
          <a:noFill/>
        </p:spPr>
        <p:txBody>
          <a:bodyPr wrap="square" rtlCol="0">
            <a:spAutoFit/>
          </a:bodyPr>
          <a:lstStyle/>
          <a:p>
            <a:pPr algn="ctr"/>
            <a:r>
              <a:rPr lang="en-US" sz="3200" b="1" dirty="0">
                <a:solidFill>
                  <a:schemeClr val="accent1">
                    <a:lumMod val="50000"/>
                  </a:schemeClr>
                </a:solidFill>
                <a:latin typeface="Söhne"/>
              </a:rPr>
              <a:t>492</a:t>
            </a:r>
            <a:r>
              <a:rPr lang="en-US" sz="3200" b="1" i="0" dirty="0">
                <a:solidFill>
                  <a:schemeClr val="accent1">
                    <a:lumMod val="50000"/>
                  </a:schemeClr>
                </a:solidFill>
                <a:effectLst/>
                <a:latin typeface="Söhne"/>
              </a:rPr>
              <a:t>5</a:t>
            </a:r>
            <a:r>
              <a:rPr lang="en-IN" sz="4400" b="1" i="0" dirty="0">
                <a:solidFill>
                  <a:schemeClr val="accent1">
                    <a:lumMod val="50000"/>
                  </a:schemeClr>
                </a:solidFill>
                <a:effectLst/>
                <a:latin typeface="Söhne"/>
              </a:rPr>
              <a:t> </a:t>
            </a:r>
            <a:r>
              <a:rPr lang="en-US" sz="4800" b="1" dirty="0">
                <a:solidFill>
                  <a:schemeClr val="accent1">
                    <a:lumMod val="50000"/>
                  </a:schemeClr>
                </a:solidFill>
                <a:latin typeface="Söhne"/>
              </a:rPr>
              <a:t>49</a:t>
            </a:r>
            <a:r>
              <a:rPr lang="en-US" sz="6000" b="1" i="0" dirty="0">
                <a:solidFill>
                  <a:schemeClr val="accent1">
                    <a:lumMod val="50000"/>
                  </a:schemeClr>
                </a:solidFill>
                <a:effectLst/>
                <a:latin typeface="Söhne"/>
              </a:rPr>
              <a:t>.</a:t>
            </a:r>
            <a:r>
              <a:rPr lang="en-US" sz="4800" b="1" dirty="0">
                <a:solidFill>
                  <a:schemeClr val="accent1">
                    <a:lumMod val="50000"/>
                  </a:schemeClr>
                </a:solidFill>
                <a:latin typeface="Söhne"/>
              </a:rPr>
              <a:t>25</a:t>
            </a:r>
            <a:r>
              <a:rPr lang="en-US" sz="5400" b="1" i="0" dirty="0">
                <a:solidFill>
                  <a:schemeClr val="accent1">
                    <a:lumMod val="50000"/>
                  </a:schemeClr>
                </a:solidFill>
                <a:effectLst/>
                <a:latin typeface="Söhne"/>
              </a:rPr>
              <a:t>%</a:t>
            </a:r>
            <a:r>
              <a:rPr lang="en-US" sz="8800" b="1" i="0" dirty="0">
                <a:solidFill>
                  <a:schemeClr val="accent1">
                    <a:lumMod val="50000"/>
                  </a:schemeClr>
                </a:solidFill>
                <a:effectLst/>
                <a:latin typeface="Söhne"/>
              </a:rPr>
              <a:t>  </a:t>
            </a:r>
          </a:p>
          <a:p>
            <a:pPr algn="ctr"/>
            <a:r>
              <a:rPr lang="en-US" sz="3200" b="1" dirty="0">
                <a:solidFill>
                  <a:schemeClr val="accent1">
                    <a:lumMod val="50000"/>
                  </a:schemeClr>
                </a:solidFill>
                <a:latin typeface="Söhne"/>
              </a:rPr>
              <a:t>M</a:t>
            </a:r>
            <a:r>
              <a:rPr lang="en-US" sz="3200" b="1" i="0" dirty="0">
                <a:solidFill>
                  <a:schemeClr val="accent1">
                    <a:lumMod val="50000"/>
                  </a:schemeClr>
                </a:solidFill>
                <a:effectLst/>
                <a:latin typeface="Söhne"/>
              </a:rPr>
              <a:t>ales</a:t>
            </a:r>
            <a:endParaRPr lang="en-IN" sz="3200" b="1" dirty="0"/>
          </a:p>
        </p:txBody>
      </p:sp>
      <p:pic>
        <p:nvPicPr>
          <p:cNvPr id="9" name="Picture 8">
            <a:extLst>
              <a:ext uri="{FF2B5EF4-FFF2-40B4-BE49-F238E27FC236}">
                <a16:creationId xmlns:a16="http://schemas.microsoft.com/office/drawing/2014/main" id="{5A1EABAB-5915-91CE-D3D6-5A2BBCC656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4284" y="4558001"/>
            <a:ext cx="1817603" cy="1194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56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F0DA31D-D9CC-ABEF-1AC0-8B2F48809B1A}"/>
              </a:ext>
            </a:extLst>
          </p:cNvPr>
          <p:cNvSpPr/>
          <p:nvPr/>
        </p:nvSpPr>
        <p:spPr>
          <a:xfrm>
            <a:off x="389728" y="7889608"/>
            <a:ext cx="10077567" cy="3532371"/>
          </a:xfrm>
          <a:prstGeom prst="roundRect">
            <a:avLst>
              <a:gd name="adj" fmla="val 0"/>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Medical_Condition</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Blood_Type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Total_Patient</a:t>
            </a:r>
          </a:p>
          <a:p>
            <a:r>
              <a:rPr lang="en-IN" sz="1600" dirty="0">
                <a:solidFill>
                  <a:srgbClr val="0000FF"/>
                </a:solidFill>
                <a:latin typeface="Consolas" panose="020B0609020204030204" pitchFamily="49" charset="0"/>
              </a:rPr>
              <a:t>FROM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Medical_Condition</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Blood_Type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FF00FF"/>
                </a:solidFill>
                <a:latin typeface="Consolas" panose="020B0609020204030204" pitchFamily="49" charset="0"/>
              </a:rPr>
              <a:t>  count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Total_Patient</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ROW_NUMBER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PARTITION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Medical_Condition </a:t>
            </a:r>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Ranking</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Patients</a:t>
            </a:r>
          </a:p>
          <a:p>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Medical_Condition</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Blood_Type</a:t>
            </a:r>
          </a:p>
          <a:p>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blood</a:t>
            </a:r>
          </a:p>
          <a:p>
            <a:r>
              <a:rPr lang="en-IN" sz="1600" dirty="0">
                <a:solidFill>
                  <a:srgbClr val="0000FF"/>
                </a:solidFill>
                <a:latin typeface="Consolas" panose="020B0609020204030204" pitchFamily="49" charset="0"/>
              </a:rPr>
              <a:t>WHERE</a:t>
            </a:r>
            <a:r>
              <a:rPr lang="en-IN"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Ranking</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1 </a:t>
            </a:r>
            <a:endParaRPr lang="en-IN" sz="1400" dirty="0"/>
          </a:p>
        </p:txBody>
      </p:sp>
      <p:graphicFrame>
        <p:nvGraphicFramePr>
          <p:cNvPr id="5" name="Object 4">
            <a:extLst>
              <a:ext uri="{FF2B5EF4-FFF2-40B4-BE49-F238E27FC236}">
                <a16:creationId xmlns:a16="http://schemas.microsoft.com/office/drawing/2014/main" id="{A62283A5-68A4-5412-2079-03FFD081DDA9}"/>
              </a:ext>
            </a:extLst>
          </p:cNvPr>
          <p:cNvGraphicFramePr>
            <a:graphicFrameLocks noChangeAspect="1"/>
          </p:cNvGraphicFramePr>
          <p:nvPr>
            <p:extLst>
              <p:ext uri="{D42A27DB-BD31-4B8C-83A1-F6EECF244321}">
                <p14:modId xmlns:p14="http://schemas.microsoft.com/office/powerpoint/2010/main" val="202046530"/>
              </p:ext>
            </p:extLst>
          </p:nvPr>
        </p:nvGraphicFramePr>
        <p:xfrm>
          <a:off x="389713" y="12103101"/>
          <a:ext cx="6571795" cy="3025019"/>
        </p:xfrm>
        <a:graphic>
          <a:graphicData uri="http://schemas.openxmlformats.org/presentationml/2006/ole">
            <mc:AlternateContent xmlns:mc="http://schemas.openxmlformats.org/markup-compatibility/2006">
              <mc:Choice xmlns:v="urn:schemas-microsoft-com:vml" Requires="v">
                <p:oleObj name="Worksheet" r:id="rId2" imgW="2756023" imgH="1181231" progId="Excel.Sheet.12">
                  <p:embed/>
                </p:oleObj>
              </mc:Choice>
              <mc:Fallback>
                <p:oleObj name="Worksheet" r:id="rId2" imgW="2756023" imgH="1181231" progId="Excel.Sheet.12">
                  <p:embed/>
                  <p:pic>
                    <p:nvPicPr>
                      <p:cNvPr id="12" name="Object 11">
                        <a:extLst>
                          <a:ext uri="{FF2B5EF4-FFF2-40B4-BE49-F238E27FC236}">
                            <a16:creationId xmlns:a16="http://schemas.microsoft.com/office/drawing/2014/main" id="{E120045A-F37A-03E4-6133-88A839BAE9BA}"/>
                          </a:ext>
                        </a:extLst>
                      </p:cNvPr>
                      <p:cNvPicPr/>
                      <p:nvPr/>
                    </p:nvPicPr>
                    <p:blipFill>
                      <a:blip r:embed="rId3"/>
                      <a:stretch>
                        <a:fillRect/>
                      </a:stretch>
                    </p:blipFill>
                    <p:spPr>
                      <a:xfrm>
                        <a:off x="389713" y="12103101"/>
                        <a:ext cx="6571795" cy="3025019"/>
                      </a:xfrm>
                      <a:prstGeom prst="rect">
                        <a:avLst/>
                      </a:prstGeom>
                      <a:ln w="38100">
                        <a:solidFill>
                          <a:schemeClr val="tx1"/>
                        </a:solidFill>
                      </a:ln>
                    </p:spPr>
                  </p:pic>
                </p:oleObj>
              </mc:Fallback>
            </mc:AlternateContent>
          </a:graphicData>
        </a:graphic>
      </p:graphicFrame>
      <p:sp>
        <p:nvSpPr>
          <p:cNvPr id="7" name="TextBox 6">
            <a:extLst>
              <a:ext uri="{FF2B5EF4-FFF2-40B4-BE49-F238E27FC236}">
                <a16:creationId xmlns:a16="http://schemas.microsoft.com/office/drawing/2014/main" id="{21A0CABB-542C-8A43-3C7F-3470EB05C0E8}"/>
              </a:ext>
            </a:extLst>
          </p:cNvPr>
          <p:cNvSpPr txBox="1"/>
          <p:nvPr/>
        </p:nvSpPr>
        <p:spPr>
          <a:xfrm>
            <a:off x="7053308" y="11988800"/>
            <a:ext cx="4825955" cy="3139321"/>
          </a:xfrm>
          <a:prstGeom prst="rect">
            <a:avLst/>
          </a:prstGeom>
          <a:noFill/>
        </p:spPr>
        <p:txBody>
          <a:bodyPr wrap="square">
            <a:spAutoFit/>
          </a:bodyPr>
          <a:lstStyle/>
          <a:p>
            <a:r>
              <a:rPr lang="en-US" b="0" i="0" dirty="0">
                <a:solidFill>
                  <a:schemeClr val="accent1">
                    <a:lumMod val="50000"/>
                  </a:schemeClr>
                </a:solidFill>
                <a:effectLst/>
                <a:latin typeface="Söhne"/>
              </a:rPr>
              <a:t>O+ is very common across all medical conditions There are 225 patients diagnosed with arthritis who have blood type O+. A total of 227 patients with blood type O+ have been diagnosed with asthma. For patients with blood type O+, there are 224 cases of cancer reported. Among patients with blood type B-, 221 individuals have been diagnosed with diabetes. A total of 225 patients with blood type AB- have been diagnosed with hypertension. There are 227 cases of obesity reported among individuals with blood type AB-.</a:t>
            </a:r>
            <a:endParaRPr lang="en-IN" dirty="0">
              <a:solidFill>
                <a:schemeClr val="accent1">
                  <a:lumMod val="50000"/>
                </a:schemeClr>
              </a:solidFill>
            </a:endParaRPr>
          </a:p>
        </p:txBody>
      </p:sp>
      <p:sp>
        <p:nvSpPr>
          <p:cNvPr id="10" name="Rectangle: Top Corners Rounded 9">
            <a:extLst>
              <a:ext uri="{FF2B5EF4-FFF2-40B4-BE49-F238E27FC236}">
                <a16:creationId xmlns:a16="http://schemas.microsoft.com/office/drawing/2014/main" id="{43F8E40A-7DAC-5A4C-62CF-4DC170464FC9}"/>
              </a:ext>
            </a:extLst>
          </p:cNvPr>
          <p:cNvSpPr/>
          <p:nvPr/>
        </p:nvSpPr>
        <p:spPr>
          <a:xfrm>
            <a:off x="389714" y="7401616"/>
            <a:ext cx="10077568" cy="493340"/>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Söhne"/>
              </a:rPr>
              <a:t>T</a:t>
            </a:r>
            <a:r>
              <a:rPr lang="en-US" sz="2400" b="1" i="0" dirty="0">
                <a:solidFill>
                  <a:schemeClr val="bg1"/>
                </a:solidFill>
                <a:effectLst/>
                <a:latin typeface="Söhne"/>
              </a:rPr>
              <a:t>he most prevalent blood type for each medical condition</a:t>
            </a:r>
            <a:endParaRPr lang="en-IN" sz="2400" b="1" i="1" dirty="0">
              <a:solidFill>
                <a:schemeClr val="bg1"/>
              </a:solidFill>
            </a:endParaRPr>
          </a:p>
        </p:txBody>
      </p:sp>
      <p:sp>
        <p:nvSpPr>
          <p:cNvPr id="21" name="Rectangle: Rounded Corners 20">
            <a:extLst>
              <a:ext uri="{FF2B5EF4-FFF2-40B4-BE49-F238E27FC236}">
                <a16:creationId xmlns:a16="http://schemas.microsoft.com/office/drawing/2014/main" id="{8A0965B4-9BC4-D787-463F-33246528D945}"/>
              </a:ext>
            </a:extLst>
          </p:cNvPr>
          <p:cNvSpPr/>
          <p:nvPr/>
        </p:nvSpPr>
        <p:spPr>
          <a:xfrm>
            <a:off x="1411967" y="1177869"/>
            <a:ext cx="9055328" cy="1932334"/>
          </a:xfrm>
          <a:prstGeom prst="roundRect">
            <a:avLst>
              <a:gd name="adj" fmla="val 0"/>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600" dirty="0">
              <a:solidFill>
                <a:srgbClr val="0000FF"/>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Blood_Type</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FF00FF"/>
                </a:solidFill>
                <a:latin typeface="Consolas" panose="020B0609020204030204" pitchFamily="49" charset="0"/>
              </a:rPr>
              <a:t>  COUNT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Total_Patient</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  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Patients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Percentage</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Patients</a:t>
            </a: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Blood_Type</a:t>
            </a:r>
          </a:p>
          <a:p>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Patient_Count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IN" sz="1600" dirty="0"/>
          </a:p>
        </p:txBody>
      </p:sp>
      <p:graphicFrame>
        <p:nvGraphicFramePr>
          <p:cNvPr id="28" name="Object 27">
            <a:extLst>
              <a:ext uri="{FF2B5EF4-FFF2-40B4-BE49-F238E27FC236}">
                <a16:creationId xmlns:a16="http://schemas.microsoft.com/office/drawing/2014/main" id="{D7BC86E5-11C0-C9DD-D73A-A247876D7F3A}"/>
              </a:ext>
            </a:extLst>
          </p:cNvPr>
          <p:cNvGraphicFramePr>
            <a:graphicFrameLocks noChangeAspect="1"/>
          </p:cNvGraphicFramePr>
          <p:nvPr>
            <p:extLst>
              <p:ext uri="{D42A27DB-BD31-4B8C-83A1-F6EECF244321}">
                <p14:modId xmlns:p14="http://schemas.microsoft.com/office/powerpoint/2010/main" val="3431089071"/>
              </p:ext>
            </p:extLst>
          </p:nvPr>
        </p:nvGraphicFramePr>
        <p:xfrm>
          <a:off x="612775" y="3330493"/>
          <a:ext cx="5513388" cy="3871912"/>
        </p:xfrm>
        <a:graphic>
          <a:graphicData uri="http://schemas.openxmlformats.org/presentationml/2006/ole">
            <mc:AlternateContent xmlns:mc="http://schemas.openxmlformats.org/markup-compatibility/2006">
              <mc:Choice xmlns:v="urn:schemas-microsoft-com:vml" Requires="v">
                <p:oleObj name="Worksheet" r:id="rId4" imgW="2260452" imgH="1524131" progId="Excel.Sheet.12">
                  <p:embed/>
                </p:oleObj>
              </mc:Choice>
              <mc:Fallback>
                <p:oleObj name="Worksheet" r:id="rId4" imgW="2260452" imgH="1524131" progId="Excel.Sheet.12">
                  <p:embed/>
                  <p:pic>
                    <p:nvPicPr>
                      <p:cNvPr id="28" name="Object 27">
                        <a:extLst>
                          <a:ext uri="{FF2B5EF4-FFF2-40B4-BE49-F238E27FC236}">
                            <a16:creationId xmlns:a16="http://schemas.microsoft.com/office/drawing/2014/main" id="{D7BC86E5-11C0-C9DD-D73A-A247876D7F3A}"/>
                          </a:ext>
                        </a:extLst>
                      </p:cNvPr>
                      <p:cNvPicPr/>
                      <p:nvPr/>
                    </p:nvPicPr>
                    <p:blipFill>
                      <a:blip r:embed="rId5"/>
                      <a:stretch>
                        <a:fillRect/>
                      </a:stretch>
                    </p:blipFill>
                    <p:spPr>
                      <a:xfrm>
                        <a:off x="612775" y="3330493"/>
                        <a:ext cx="5513388" cy="3871912"/>
                      </a:xfrm>
                      <a:prstGeom prst="rect">
                        <a:avLst/>
                      </a:prstGeom>
                      <a:ln w="38100">
                        <a:solidFill>
                          <a:schemeClr val="tx1"/>
                        </a:solidFill>
                      </a:ln>
                    </p:spPr>
                  </p:pic>
                </p:oleObj>
              </mc:Fallback>
            </mc:AlternateContent>
          </a:graphicData>
        </a:graphic>
      </p:graphicFrame>
      <p:sp>
        <p:nvSpPr>
          <p:cNvPr id="30" name="TextBox 29">
            <a:extLst>
              <a:ext uri="{FF2B5EF4-FFF2-40B4-BE49-F238E27FC236}">
                <a16:creationId xmlns:a16="http://schemas.microsoft.com/office/drawing/2014/main" id="{692A82ED-4F02-DBCC-52E5-261BB1AB3EB5}"/>
              </a:ext>
            </a:extLst>
          </p:cNvPr>
          <p:cNvSpPr txBox="1"/>
          <p:nvPr/>
        </p:nvSpPr>
        <p:spPr>
          <a:xfrm>
            <a:off x="6461295" y="3861818"/>
            <a:ext cx="5308146" cy="3139321"/>
          </a:xfrm>
          <a:prstGeom prst="rect">
            <a:avLst/>
          </a:prstGeom>
          <a:noFill/>
        </p:spPr>
        <p:txBody>
          <a:bodyPr wrap="square">
            <a:spAutoFit/>
          </a:bodyPr>
          <a:lstStyle/>
          <a:p>
            <a:r>
              <a:rPr lang="en-US" b="0" i="0" dirty="0">
                <a:solidFill>
                  <a:schemeClr val="accent1">
                    <a:lumMod val="50000"/>
                  </a:schemeClr>
                </a:solidFill>
                <a:effectLst/>
                <a:latin typeface="Söhne"/>
              </a:rPr>
              <a:t>The distribution of blood types among patients reveals a relatively balanced representation. AB- stands out as the most common blood type, accounting for 12.75% of patients, followed closely by AB+ at 12.58%. B- and O+ blood types are also prevalent, each representing around 12.52% and 12.48% of patients, respectively. Similarly, O- and B+ blood types both comprise approximately 12.44% of the patient population. A+ and A- blood types conclude the distribution, each representing approximately 12.41% and 12.38% of patients, respectively.</a:t>
            </a:r>
            <a:endParaRPr lang="en-IN" dirty="0">
              <a:solidFill>
                <a:schemeClr val="accent1">
                  <a:lumMod val="50000"/>
                </a:schemeClr>
              </a:solidFill>
            </a:endParaRPr>
          </a:p>
        </p:txBody>
      </p:sp>
      <p:sp>
        <p:nvSpPr>
          <p:cNvPr id="3" name="Rectangle: Top Corners Rounded 2">
            <a:extLst>
              <a:ext uri="{FF2B5EF4-FFF2-40B4-BE49-F238E27FC236}">
                <a16:creationId xmlns:a16="http://schemas.microsoft.com/office/drawing/2014/main" id="{6EC204E4-4A43-AD38-13DB-17F1ED716C25}"/>
              </a:ext>
            </a:extLst>
          </p:cNvPr>
          <p:cNvSpPr/>
          <p:nvPr/>
        </p:nvSpPr>
        <p:spPr>
          <a:xfrm>
            <a:off x="1411967" y="713915"/>
            <a:ext cx="9055328" cy="463954"/>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Söhne"/>
              </a:rPr>
              <a:t>T</a:t>
            </a:r>
            <a:r>
              <a:rPr lang="en-US" sz="2000" b="1" i="0" dirty="0">
                <a:solidFill>
                  <a:schemeClr val="bg1"/>
                </a:solidFill>
                <a:effectLst/>
                <a:latin typeface="Söhne"/>
              </a:rPr>
              <a:t>he most prevalent blood type</a:t>
            </a:r>
            <a:endParaRPr lang="en-IN" sz="2000" dirty="0"/>
          </a:p>
        </p:txBody>
      </p:sp>
      <p:sp>
        <p:nvSpPr>
          <p:cNvPr id="4" name="TextBox 3">
            <a:extLst>
              <a:ext uri="{FF2B5EF4-FFF2-40B4-BE49-F238E27FC236}">
                <a16:creationId xmlns:a16="http://schemas.microsoft.com/office/drawing/2014/main" id="{F75AE3D9-550F-9DDB-6444-9E619960F7EB}"/>
              </a:ext>
            </a:extLst>
          </p:cNvPr>
          <p:cNvSpPr txBox="1"/>
          <p:nvPr/>
        </p:nvSpPr>
        <p:spPr>
          <a:xfrm>
            <a:off x="1224644" y="34662"/>
            <a:ext cx="9275309" cy="707886"/>
          </a:xfrm>
          <a:prstGeom prst="rect">
            <a:avLst/>
          </a:prstGeom>
          <a:noFill/>
        </p:spPr>
        <p:txBody>
          <a:bodyPr wrap="square" rtlCol="0">
            <a:spAutoFit/>
          </a:bodyPr>
          <a:lstStyle/>
          <a:p>
            <a:pPr algn="ctr"/>
            <a:r>
              <a:rPr lang="en-US" sz="4000" b="1" dirty="0">
                <a:solidFill>
                  <a:schemeClr val="accent1">
                    <a:lumMod val="50000"/>
                  </a:schemeClr>
                </a:solidFill>
              </a:rPr>
              <a:t>Blood Type</a:t>
            </a:r>
            <a:endParaRPr lang="en-IN" sz="4000" b="1" dirty="0">
              <a:solidFill>
                <a:schemeClr val="accent1">
                  <a:lumMod val="50000"/>
                </a:schemeClr>
              </a:solidFill>
            </a:endParaRPr>
          </a:p>
        </p:txBody>
      </p:sp>
      <p:sp>
        <p:nvSpPr>
          <p:cNvPr id="6" name="TextBox 5">
            <a:extLst>
              <a:ext uri="{FF2B5EF4-FFF2-40B4-BE49-F238E27FC236}">
                <a16:creationId xmlns:a16="http://schemas.microsoft.com/office/drawing/2014/main" id="{B4EBBDDE-6331-33A0-5EA4-E4A3989D1431}"/>
              </a:ext>
            </a:extLst>
          </p:cNvPr>
          <p:cNvSpPr txBox="1"/>
          <p:nvPr/>
        </p:nvSpPr>
        <p:spPr>
          <a:xfrm>
            <a:off x="6633411" y="3299669"/>
            <a:ext cx="2239899" cy="523220"/>
          </a:xfrm>
          <a:prstGeom prst="rect">
            <a:avLst/>
          </a:prstGeom>
          <a:noFill/>
        </p:spPr>
        <p:txBody>
          <a:bodyPr wrap="square">
            <a:spAutoFit/>
          </a:bodyPr>
          <a:lstStyle/>
          <a:p>
            <a:r>
              <a:rPr lang="en-IN" sz="2800" b="1" dirty="0">
                <a:solidFill>
                  <a:schemeClr val="accent1">
                    <a:lumMod val="50000"/>
                  </a:schemeClr>
                </a:solidFill>
                <a:latin typeface="Söhne"/>
              </a:rPr>
              <a:t>R</a:t>
            </a:r>
            <a:r>
              <a:rPr lang="en-IN" sz="2400" b="1" dirty="0">
                <a:solidFill>
                  <a:schemeClr val="accent1">
                    <a:lumMod val="50000"/>
                  </a:schemeClr>
                </a:solidFill>
                <a:latin typeface="Söhne"/>
              </a:rPr>
              <a:t>esult </a:t>
            </a:r>
            <a:r>
              <a:rPr lang="en-IN" sz="2800" b="1" dirty="0">
                <a:solidFill>
                  <a:schemeClr val="accent1">
                    <a:lumMod val="50000"/>
                  </a:schemeClr>
                </a:solidFill>
                <a:latin typeface="Söhne"/>
              </a:rPr>
              <a:t>A</a:t>
            </a:r>
            <a:r>
              <a:rPr lang="en-IN" sz="2400" b="1" dirty="0">
                <a:solidFill>
                  <a:schemeClr val="accent1">
                    <a:lumMod val="50000"/>
                  </a:schemeClr>
                </a:solidFill>
                <a:latin typeface="Söhne"/>
              </a:rPr>
              <a:t>nalysis</a:t>
            </a:r>
            <a:endParaRPr lang="en-IN" sz="2400" dirty="0">
              <a:solidFill>
                <a:schemeClr val="accent1">
                  <a:lumMod val="50000"/>
                </a:schemeClr>
              </a:solidFill>
            </a:endParaRPr>
          </a:p>
        </p:txBody>
      </p:sp>
      <p:sp>
        <p:nvSpPr>
          <p:cNvPr id="8" name="TextBox 7">
            <a:extLst>
              <a:ext uri="{FF2B5EF4-FFF2-40B4-BE49-F238E27FC236}">
                <a16:creationId xmlns:a16="http://schemas.microsoft.com/office/drawing/2014/main" id="{0CF9B425-DFBB-E5B2-C886-7A076F5C97B6}"/>
              </a:ext>
            </a:extLst>
          </p:cNvPr>
          <p:cNvSpPr txBox="1"/>
          <p:nvPr/>
        </p:nvSpPr>
        <p:spPr>
          <a:xfrm>
            <a:off x="7226386" y="11465580"/>
            <a:ext cx="2239899" cy="523220"/>
          </a:xfrm>
          <a:prstGeom prst="rect">
            <a:avLst/>
          </a:prstGeom>
          <a:noFill/>
        </p:spPr>
        <p:txBody>
          <a:bodyPr wrap="square">
            <a:spAutoFit/>
          </a:bodyPr>
          <a:lstStyle/>
          <a:p>
            <a:r>
              <a:rPr lang="en-IN" sz="2800" b="1" dirty="0">
                <a:solidFill>
                  <a:schemeClr val="accent1">
                    <a:lumMod val="50000"/>
                  </a:schemeClr>
                </a:solidFill>
                <a:latin typeface="Söhne"/>
              </a:rPr>
              <a:t>R</a:t>
            </a:r>
            <a:r>
              <a:rPr lang="en-IN" sz="2400" b="1" dirty="0">
                <a:solidFill>
                  <a:schemeClr val="accent1">
                    <a:lumMod val="50000"/>
                  </a:schemeClr>
                </a:solidFill>
                <a:latin typeface="Söhne"/>
              </a:rPr>
              <a:t>esult </a:t>
            </a:r>
            <a:r>
              <a:rPr lang="en-IN" sz="2800" b="1" dirty="0">
                <a:solidFill>
                  <a:schemeClr val="accent1">
                    <a:lumMod val="50000"/>
                  </a:schemeClr>
                </a:solidFill>
                <a:latin typeface="Söhne"/>
              </a:rPr>
              <a:t>A</a:t>
            </a:r>
            <a:r>
              <a:rPr lang="en-IN" sz="2400" b="1" dirty="0">
                <a:solidFill>
                  <a:schemeClr val="accent1">
                    <a:lumMod val="50000"/>
                  </a:schemeClr>
                </a:solidFill>
                <a:latin typeface="Söhne"/>
              </a:rPr>
              <a:t>nalysis</a:t>
            </a:r>
            <a:endParaRPr lang="en-IN" sz="2400" dirty="0">
              <a:solidFill>
                <a:schemeClr val="accent1">
                  <a:lumMod val="50000"/>
                </a:schemeClr>
              </a:solidFill>
            </a:endParaRPr>
          </a:p>
        </p:txBody>
      </p:sp>
    </p:spTree>
    <p:extLst>
      <p:ext uri="{BB962C8B-B14F-4D97-AF65-F5344CB8AC3E}">
        <p14:creationId xmlns:p14="http://schemas.microsoft.com/office/powerpoint/2010/main" val="152782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DF598604-4A37-042D-FACE-14667EC38B36}"/>
              </a:ext>
            </a:extLst>
          </p:cNvPr>
          <p:cNvSpPr/>
          <p:nvPr/>
        </p:nvSpPr>
        <p:spPr>
          <a:xfrm>
            <a:off x="469201" y="398846"/>
            <a:ext cx="10940860" cy="390167"/>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Söhne"/>
              </a:rPr>
              <a:t>T</a:t>
            </a:r>
            <a:r>
              <a:rPr lang="en-US" sz="2000" b="1" i="0" dirty="0">
                <a:solidFill>
                  <a:schemeClr val="bg1"/>
                </a:solidFill>
                <a:effectLst/>
                <a:latin typeface="Söhne"/>
              </a:rPr>
              <a:t>he most common age</a:t>
            </a:r>
            <a:endParaRPr lang="en-IN" sz="2000" b="1" dirty="0">
              <a:solidFill>
                <a:schemeClr val="bg1"/>
              </a:solidFill>
            </a:endParaRPr>
          </a:p>
        </p:txBody>
      </p:sp>
      <p:sp>
        <p:nvSpPr>
          <p:cNvPr id="8" name="Rectangle: Rounded Corners 7">
            <a:extLst>
              <a:ext uri="{FF2B5EF4-FFF2-40B4-BE49-F238E27FC236}">
                <a16:creationId xmlns:a16="http://schemas.microsoft.com/office/drawing/2014/main" id="{3ADE299D-8127-89E3-845E-B4F93D621F41}"/>
              </a:ext>
            </a:extLst>
          </p:cNvPr>
          <p:cNvSpPr/>
          <p:nvPr/>
        </p:nvSpPr>
        <p:spPr>
          <a:xfrm>
            <a:off x="469202" y="789013"/>
            <a:ext cx="10940859" cy="4109553"/>
          </a:xfrm>
          <a:prstGeom prst="roundRect">
            <a:avLst>
              <a:gd name="adj" fmla="val 0"/>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rgbClr val="0000FF"/>
                </a:solidFill>
                <a:latin typeface="Consolas" panose="020B0609020204030204" pitchFamily="49" charset="0"/>
              </a:rPr>
              <a:t>WITH</a:t>
            </a:r>
            <a:r>
              <a:rPr lang="en-US" sz="1600" dirty="0">
                <a:solidFill>
                  <a:srgbClr val="000000"/>
                </a:solidFill>
                <a:latin typeface="Consolas" panose="020B0609020204030204" pitchFamily="49" charset="0"/>
              </a:rPr>
              <a:t> Most_Common_Age </a:t>
            </a:r>
            <a:r>
              <a:rPr lang="en-US" sz="1600" dirty="0">
                <a:solidFill>
                  <a:srgbClr val="0000FF"/>
                </a:solidFill>
                <a:latin typeface="Consolas" panose="020B0609020204030204" pitchFamily="49" charset="0"/>
              </a:rPr>
              <a:t>AS </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Age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COUNT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Age_Frequency</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ROW_NUMBER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PARTITION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Medical_Condition </a:t>
            </a:r>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Ranking</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Patients</a:t>
            </a:r>
          </a:p>
          <a:p>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Medical_Condition</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Age</a:t>
            </a:r>
          </a:p>
          <a:p>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Age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Common_Age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Age_Frequency</a:t>
            </a:r>
          </a:p>
          <a:p>
            <a:r>
              <a:rPr lang="en-IN" sz="1600" dirty="0">
                <a:solidFill>
                  <a:srgbClr val="0000FF"/>
                </a:solidFill>
                <a:latin typeface="Consolas" panose="020B0609020204030204" pitchFamily="49" charset="0"/>
              </a:rPr>
              <a:t>FROM</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Most_Common_Age </a:t>
            </a:r>
          </a:p>
          <a:p>
            <a:r>
              <a:rPr lang="en-IN" sz="1600" dirty="0">
                <a:solidFill>
                  <a:srgbClr val="0000FF"/>
                </a:solidFill>
                <a:latin typeface="Consolas" panose="020B0609020204030204" pitchFamily="49" charset="0"/>
              </a:rPr>
              <a:t>WHERE</a:t>
            </a:r>
            <a:r>
              <a:rPr lang="en-IN" sz="1600" dirty="0">
                <a:solidFill>
                  <a:srgbClr val="000000"/>
                </a:solidFill>
                <a:latin typeface="Consolas" panose="020B0609020204030204" pitchFamily="49" charset="0"/>
              </a:rPr>
              <a:t> Ranking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1</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p:txBody>
      </p:sp>
      <p:graphicFrame>
        <p:nvGraphicFramePr>
          <p:cNvPr id="23" name="Object 22">
            <a:extLst>
              <a:ext uri="{FF2B5EF4-FFF2-40B4-BE49-F238E27FC236}">
                <a16:creationId xmlns:a16="http://schemas.microsoft.com/office/drawing/2014/main" id="{D0037FD6-6F28-F47C-787D-710542471E25}"/>
              </a:ext>
            </a:extLst>
          </p:cNvPr>
          <p:cNvGraphicFramePr>
            <a:graphicFrameLocks noChangeAspect="1"/>
          </p:cNvGraphicFramePr>
          <p:nvPr>
            <p:extLst>
              <p:ext uri="{D42A27DB-BD31-4B8C-83A1-F6EECF244321}">
                <p14:modId xmlns:p14="http://schemas.microsoft.com/office/powerpoint/2010/main" val="467186695"/>
              </p:ext>
            </p:extLst>
          </p:nvPr>
        </p:nvGraphicFramePr>
        <p:xfrm>
          <a:off x="340865" y="5911088"/>
          <a:ext cx="5863209" cy="2538599"/>
        </p:xfrm>
        <a:graphic>
          <a:graphicData uri="http://schemas.openxmlformats.org/presentationml/2006/ole">
            <mc:AlternateContent xmlns:mc="http://schemas.openxmlformats.org/markup-compatibility/2006">
              <mc:Choice xmlns:v="urn:schemas-microsoft-com:vml" Requires="v">
                <p:oleObj name="Worksheet" r:id="rId2" imgW="2990788" imgH="1295531" progId="Excel.Sheet.12">
                  <p:embed/>
                </p:oleObj>
              </mc:Choice>
              <mc:Fallback>
                <p:oleObj name="Worksheet" r:id="rId2" imgW="2990788" imgH="1295531" progId="Excel.Sheet.12">
                  <p:embed/>
                  <p:pic>
                    <p:nvPicPr>
                      <p:cNvPr id="21" name="Object 20">
                        <a:extLst>
                          <a:ext uri="{FF2B5EF4-FFF2-40B4-BE49-F238E27FC236}">
                            <a16:creationId xmlns:a16="http://schemas.microsoft.com/office/drawing/2014/main" id="{D0037FD6-6F28-F47C-787D-710542471E25}"/>
                          </a:ext>
                        </a:extLst>
                      </p:cNvPr>
                      <p:cNvPicPr/>
                      <p:nvPr/>
                    </p:nvPicPr>
                    <p:blipFill>
                      <a:blip r:embed="rId3"/>
                      <a:stretch>
                        <a:fillRect/>
                      </a:stretch>
                    </p:blipFill>
                    <p:spPr>
                      <a:xfrm>
                        <a:off x="340865" y="5911088"/>
                        <a:ext cx="5863209" cy="2538599"/>
                      </a:xfrm>
                      <a:prstGeom prst="rect">
                        <a:avLst/>
                      </a:prstGeom>
                      <a:ln w="38100">
                        <a:solidFill>
                          <a:schemeClr val="tx1"/>
                        </a:solidFill>
                      </a:ln>
                    </p:spPr>
                  </p:pic>
                </p:oleObj>
              </mc:Fallback>
            </mc:AlternateContent>
          </a:graphicData>
        </a:graphic>
      </p:graphicFrame>
      <p:sp>
        <p:nvSpPr>
          <p:cNvPr id="5" name="TextBox 4">
            <a:extLst>
              <a:ext uri="{FF2B5EF4-FFF2-40B4-BE49-F238E27FC236}">
                <a16:creationId xmlns:a16="http://schemas.microsoft.com/office/drawing/2014/main" id="{F627B899-066A-EFFF-B030-22476260C0CA}"/>
              </a:ext>
            </a:extLst>
          </p:cNvPr>
          <p:cNvSpPr txBox="1"/>
          <p:nvPr/>
        </p:nvSpPr>
        <p:spPr>
          <a:xfrm>
            <a:off x="6332411" y="4947735"/>
            <a:ext cx="5545965" cy="3970318"/>
          </a:xfrm>
          <a:prstGeom prst="rect">
            <a:avLst/>
          </a:prstGeom>
          <a:noFill/>
        </p:spPr>
        <p:txBody>
          <a:bodyPr wrap="square">
            <a:spAutoFit/>
          </a:bodyPr>
          <a:lstStyle/>
          <a:p>
            <a:r>
              <a:rPr lang="en-US" dirty="0">
                <a:solidFill>
                  <a:schemeClr val="accent1">
                    <a:lumMod val="50000"/>
                  </a:schemeClr>
                </a:solidFill>
                <a:latin typeface="Söhne"/>
              </a:rPr>
              <a:t>T</a:t>
            </a:r>
            <a:r>
              <a:rPr lang="en-US" b="0" i="0" dirty="0">
                <a:solidFill>
                  <a:schemeClr val="accent1">
                    <a:lumMod val="50000"/>
                  </a:schemeClr>
                </a:solidFill>
                <a:effectLst/>
                <a:latin typeface="Söhne"/>
              </a:rPr>
              <a:t>he most common age for individuals diagnosed with arthritis is 35, with a frequency of 36 patients. Asthma diagnoses show a different age profile, with 55 being the most common age and a frequency of 32 patients. Cancer diagnoses skew towards older demographics, with 78 being the most common age and a frequency of 39 patients. Conversely, diabetes diagnoses are more evenly distributed across age groups, with 31 being the most common age and a frequency of 35 patients. Hypertension cases, similar to cancer, are prevalent among older patients, with 74 being the most common age and a frequency of 35 patients. Obesity diagnoses, meanwhile, show a different pattern, with 61 being the most common age and  frequency of 34 patients.</a:t>
            </a:r>
            <a:endParaRPr lang="en-IN" dirty="0">
              <a:solidFill>
                <a:schemeClr val="accent1">
                  <a:lumMod val="50000"/>
                </a:schemeClr>
              </a:solidFill>
            </a:endParaRPr>
          </a:p>
        </p:txBody>
      </p:sp>
      <p:sp>
        <p:nvSpPr>
          <p:cNvPr id="2" name="Rectangle 1">
            <a:extLst>
              <a:ext uri="{FF2B5EF4-FFF2-40B4-BE49-F238E27FC236}">
                <a16:creationId xmlns:a16="http://schemas.microsoft.com/office/drawing/2014/main" id="{6C5B4F2A-E5FC-0B8B-AE5F-E7ADBD7E0077}"/>
              </a:ext>
            </a:extLst>
          </p:cNvPr>
          <p:cNvSpPr/>
          <p:nvPr/>
        </p:nvSpPr>
        <p:spPr>
          <a:xfrm>
            <a:off x="506185" y="9345409"/>
            <a:ext cx="10883222" cy="3338879"/>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Consolas" panose="020B0609020204030204" pitchFamily="49" charset="0"/>
              </a:rPr>
              <a:t>With</a:t>
            </a:r>
            <a:r>
              <a:rPr lang="en-IN" sz="1600" dirty="0">
                <a:solidFill>
                  <a:srgbClr val="000000"/>
                </a:solidFill>
                <a:latin typeface="Consolas" panose="020B0609020204030204" pitchFamily="49" charset="0"/>
              </a:rPr>
              <a:t> Medication </a:t>
            </a:r>
            <a:r>
              <a:rPr lang="en-IN" sz="1600" dirty="0">
                <a:solidFill>
                  <a:srgbClr val="0000FF"/>
                </a:solidFill>
                <a:latin typeface="Consolas" panose="020B0609020204030204" pitchFamily="49" charset="0"/>
              </a:rPr>
              <a:t>as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Medication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FF00FF"/>
                </a:solidFill>
                <a:latin typeface="Consolas" panose="020B0609020204030204" pitchFamily="49" charset="0"/>
              </a:rPr>
              <a:t>COUNT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Frequency</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ROW_NUMBER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PARTITION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Medical_Condition </a:t>
            </a:r>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ranking</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Patients</a:t>
            </a:r>
          </a:p>
          <a:p>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Medication</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Medical_Condition</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Medication</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Frequency</a:t>
            </a: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Medication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Ranking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r>
              <a:rPr lang="en-US" sz="1600" dirty="0">
                <a:solidFill>
                  <a:srgbClr val="808080"/>
                </a:solidFill>
                <a:latin typeface="Consolas" panose="020B0609020204030204" pitchFamily="49" charset="0"/>
              </a:rPr>
              <a:t>;</a:t>
            </a:r>
            <a:endParaRPr lang="en-IN" sz="1400" dirty="0"/>
          </a:p>
        </p:txBody>
      </p:sp>
      <p:graphicFrame>
        <p:nvGraphicFramePr>
          <p:cNvPr id="3" name="Object 2">
            <a:extLst>
              <a:ext uri="{FF2B5EF4-FFF2-40B4-BE49-F238E27FC236}">
                <a16:creationId xmlns:a16="http://schemas.microsoft.com/office/drawing/2014/main" id="{41CEF7AC-B81B-33E0-CBBD-D8CB7516126D}"/>
              </a:ext>
            </a:extLst>
          </p:cNvPr>
          <p:cNvGraphicFramePr>
            <a:graphicFrameLocks noChangeAspect="1"/>
          </p:cNvGraphicFramePr>
          <p:nvPr>
            <p:extLst>
              <p:ext uri="{D42A27DB-BD31-4B8C-83A1-F6EECF244321}">
                <p14:modId xmlns:p14="http://schemas.microsoft.com/office/powerpoint/2010/main" val="2697811543"/>
              </p:ext>
            </p:extLst>
          </p:nvPr>
        </p:nvGraphicFramePr>
        <p:xfrm>
          <a:off x="749808" y="13096595"/>
          <a:ext cx="4911129" cy="1938879"/>
        </p:xfrm>
        <a:graphic>
          <a:graphicData uri="http://schemas.openxmlformats.org/presentationml/2006/ole">
            <mc:AlternateContent xmlns:mc="http://schemas.openxmlformats.org/markup-compatibility/2006">
              <mc:Choice xmlns:v="urn:schemas-microsoft-com:vml" Requires="v">
                <p:oleObj name="Worksheet" r:id="rId4" imgW="3282765" imgH="1295531" progId="Excel.Sheet.12">
                  <p:embed/>
                </p:oleObj>
              </mc:Choice>
              <mc:Fallback>
                <p:oleObj name="Worksheet" r:id="rId4" imgW="3282765" imgH="1295531" progId="Excel.Sheet.12">
                  <p:embed/>
                  <p:pic>
                    <p:nvPicPr>
                      <p:cNvPr id="2" name="Object 1">
                        <a:extLst>
                          <a:ext uri="{FF2B5EF4-FFF2-40B4-BE49-F238E27FC236}">
                            <a16:creationId xmlns:a16="http://schemas.microsoft.com/office/drawing/2014/main" id="{41CEF7AC-B81B-33E0-CBBD-D8CB7516126D}"/>
                          </a:ext>
                        </a:extLst>
                      </p:cNvPr>
                      <p:cNvPicPr/>
                      <p:nvPr/>
                    </p:nvPicPr>
                    <p:blipFill>
                      <a:blip r:embed="rId5"/>
                      <a:stretch>
                        <a:fillRect/>
                      </a:stretch>
                    </p:blipFill>
                    <p:spPr>
                      <a:xfrm>
                        <a:off x="749808" y="13096595"/>
                        <a:ext cx="4911129" cy="1938879"/>
                      </a:xfrm>
                      <a:prstGeom prst="rect">
                        <a:avLst/>
                      </a:prstGeom>
                      <a:ln w="38100">
                        <a:solidFill>
                          <a:schemeClr val="tx1"/>
                        </a:solidFill>
                      </a:ln>
                    </p:spPr>
                  </p:pic>
                </p:oleObj>
              </mc:Fallback>
            </mc:AlternateContent>
          </a:graphicData>
        </a:graphic>
      </p:graphicFrame>
      <p:sp>
        <p:nvSpPr>
          <p:cNvPr id="9" name="Rectangle: Top Corners Rounded 8">
            <a:extLst>
              <a:ext uri="{FF2B5EF4-FFF2-40B4-BE49-F238E27FC236}">
                <a16:creationId xmlns:a16="http://schemas.microsoft.com/office/drawing/2014/main" id="{94A6E9E5-878F-863B-361C-5244C54CDDB1}"/>
              </a:ext>
            </a:extLst>
          </p:cNvPr>
          <p:cNvSpPr/>
          <p:nvPr/>
        </p:nvSpPr>
        <p:spPr>
          <a:xfrm>
            <a:off x="506183" y="8877044"/>
            <a:ext cx="10883223" cy="468366"/>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Söhne"/>
              </a:rPr>
              <a:t>T</a:t>
            </a:r>
            <a:r>
              <a:rPr lang="en-US" sz="2000" b="1" i="0" dirty="0">
                <a:solidFill>
                  <a:schemeClr val="bg1"/>
                </a:solidFill>
                <a:effectLst/>
                <a:latin typeface="Söhne"/>
              </a:rPr>
              <a:t>he most commonly prescribed medications for each medical condition</a:t>
            </a:r>
            <a:endParaRPr lang="en-IN" sz="2000" b="1" dirty="0">
              <a:solidFill>
                <a:schemeClr val="bg1"/>
              </a:solidFill>
            </a:endParaRPr>
          </a:p>
        </p:txBody>
      </p:sp>
      <p:sp>
        <p:nvSpPr>
          <p:cNvPr id="11" name="TextBox 10">
            <a:extLst>
              <a:ext uri="{FF2B5EF4-FFF2-40B4-BE49-F238E27FC236}">
                <a16:creationId xmlns:a16="http://schemas.microsoft.com/office/drawing/2014/main" id="{C53B4ED7-E8EC-E39F-B3C2-41C12AEBC3F5}"/>
              </a:ext>
            </a:extLst>
          </p:cNvPr>
          <p:cNvSpPr txBox="1"/>
          <p:nvPr/>
        </p:nvSpPr>
        <p:spPr>
          <a:xfrm>
            <a:off x="5811012" y="13100401"/>
            <a:ext cx="5939028" cy="2031325"/>
          </a:xfrm>
          <a:prstGeom prst="rect">
            <a:avLst/>
          </a:prstGeom>
          <a:noFill/>
        </p:spPr>
        <p:txBody>
          <a:bodyPr wrap="square">
            <a:spAutoFit/>
          </a:bodyPr>
          <a:lstStyle/>
          <a:p>
            <a:r>
              <a:rPr lang="en-US" b="0" i="0" dirty="0">
                <a:solidFill>
                  <a:schemeClr val="accent1">
                    <a:lumMod val="50000"/>
                  </a:schemeClr>
                </a:solidFill>
                <a:effectLst/>
                <a:latin typeface="Söhne"/>
              </a:rPr>
              <a:t>Penicillin stands out as the most commonly prescribed medication for both Arthritis and Cancer, with 366 and 364 prescriptions, respectively. Aspirin takes the lead in Asthma and Diabetes, with 370 and 335 prescriptions, respectively. Additionally, Lipitor and Paracetamol are the predominant medications for Hypertension and Obesity, each having 356 and 332 prescriptions, respectively.</a:t>
            </a:r>
            <a:endParaRPr lang="en-IN" dirty="0">
              <a:solidFill>
                <a:schemeClr val="accent1">
                  <a:lumMod val="50000"/>
                </a:schemeClr>
              </a:solidFill>
            </a:endParaRPr>
          </a:p>
        </p:txBody>
      </p:sp>
      <p:sp>
        <p:nvSpPr>
          <p:cNvPr id="14" name="TextBox 13">
            <a:extLst>
              <a:ext uri="{FF2B5EF4-FFF2-40B4-BE49-F238E27FC236}">
                <a16:creationId xmlns:a16="http://schemas.microsoft.com/office/drawing/2014/main" id="{10F71D7D-48F7-53A7-90BA-4FD35E2C1832}"/>
              </a:ext>
            </a:extLst>
          </p:cNvPr>
          <p:cNvSpPr txBox="1"/>
          <p:nvPr/>
        </p:nvSpPr>
        <p:spPr>
          <a:xfrm>
            <a:off x="5947796" y="12653585"/>
            <a:ext cx="2239899" cy="523220"/>
          </a:xfrm>
          <a:prstGeom prst="rect">
            <a:avLst/>
          </a:prstGeom>
          <a:noFill/>
        </p:spPr>
        <p:txBody>
          <a:bodyPr wrap="square">
            <a:spAutoFit/>
          </a:bodyPr>
          <a:lstStyle/>
          <a:p>
            <a:r>
              <a:rPr lang="en-IN" sz="2800" b="1" dirty="0">
                <a:solidFill>
                  <a:schemeClr val="accent1">
                    <a:lumMod val="50000"/>
                  </a:schemeClr>
                </a:solidFill>
                <a:latin typeface="Söhne"/>
              </a:rPr>
              <a:t>R</a:t>
            </a:r>
            <a:r>
              <a:rPr lang="en-IN" sz="2400" b="1" dirty="0">
                <a:solidFill>
                  <a:schemeClr val="accent1">
                    <a:lumMod val="50000"/>
                  </a:schemeClr>
                </a:solidFill>
                <a:latin typeface="Söhne"/>
              </a:rPr>
              <a:t>esult </a:t>
            </a:r>
            <a:r>
              <a:rPr lang="en-IN" sz="2800" b="1" dirty="0">
                <a:solidFill>
                  <a:schemeClr val="accent1">
                    <a:lumMod val="50000"/>
                  </a:schemeClr>
                </a:solidFill>
                <a:latin typeface="Söhne"/>
              </a:rPr>
              <a:t>A</a:t>
            </a:r>
            <a:r>
              <a:rPr lang="en-IN" sz="2400" b="1" dirty="0">
                <a:solidFill>
                  <a:schemeClr val="accent1">
                    <a:lumMod val="50000"/>
                  </a:schemeClr>
                </a:solidFill>
                <a:latin typeface="Söhne"/>
              </a:rPr>
              <a:t>nalysis</a:t>
            </a:r>
            <a:endParaRPr lang="en-IN" sz="2400" dirty="0">
              <a:solidFill>
                <a:schemeClr val="accent1">
                  <a:lumMod val="50000"/>
                </a:schemeClr>
              </a:solidFill>
            </a:endParaRPr>
          </a:p>
        </p:txBody>
      </p:sp>
      <p:sp>
        <p:nvSpPr>
          <p:cNvPr id="15" name="TextBox 14">
            <a:extLst>
              <a:ext uri="{FF2B5EF4-FFF2-40B4-BE49-F238E27FC236}">
                <a16:creationId xmlns:a16="http://schemas.microsoft.com/office/drawing/2014/main" id="{3784F51E-F255-2A35-B721-ACAD7F545DE6}"/>
              </a:ext>
            </a:extLst>
          </p:cNvPr>
          <p:cNvSpPr txBox="1"/>
          <p:nvPr/>
        </p:nvSpPr>
        <p:spPr>
          <a:xfrm>
            <a:off x="4222663" y="5097389"/>
            <a:ext cx="2239899" cy="523220"/>
          </a:xfrm>
          <a:prstGeom prst="rect">
            <a:avLst/>
          </a:prstGeom>
          <a:noFill/>
        </p:spPr>
        <p:txBody>
          <a:bodyPr wrap="square">
            <a:spAutoFit/>
          </a:bodyPr>
          <a:lstStyle/>
          <a:p>
            <a:r>
              <a:rPr lang="en-IN" sz="2800" b="1" dirty="0">
                <a:solidFill>
                  <a:schemeClr val="accent1">
                    <a:lumMod val="50000"/>
                  </a:schemeClr>
                </a:solidFill>
                <a:latin typeface="Söhne"/>
              </a:rPr>
              <a:t>R</a:t>
            </a:r>
            <a:r>
              <a:rPr lang="en-IN" sz="2400" b="1" dirty="0">
                <a:solidFill>
                  <a:schemeClr val="accent1">
                    <a:lumMod val="50000"/>
                  </a:schemeClr>
                </a:solidFill>
                <a:latin typeface="Söhne"/>
              </a:rPr>
              <a:t>esult </a:t>
            </a:r>
            <a:r>
              <a:rPr lang="en-IN" sz="2800" b="1" dirty="0">
                <a:solidFill>
                  <a:schemeClr val="accent1">
                    <a:lumMod val="50000"/>
                  </a:schemeClr>
                </a:solidFill>
                <a:latin typeface="Söhne"/>
              </a:rPr>
              <a:t>A</a:t>
            </a:r>
            <a:r>
              <a:rPr lang="en-IN" sz="2400" b="1" dirty="0">
                <a:solidFill>
                  <a:schemeClr val="accent1">
                    <a:lumMod val="50000"/>
                  </a:schemeClr>
                </a:solidFill>
                <a:latin typeface="Söhne"/>
              </a:rPr>
              <a:t>nalysis</a:t>
            </a:r>
            <a:endParaRPr lang="en-IN" sz="2400" dirty="0">
              <a:solidFill>
                <a:schemeClr val="accent1">
                  <a:lumMod val="50000"/>
                </a:schemeClr>
              </a:solidFill>
            </a:endParaRPr>
          </a:p>
        </p:txBody>
      </p:sp>
    </p:spTree>
    <p:extLst>
      <p:ext uri="{BB962C8B-B14F-4D97-AF65-F5344CB8AC3E}">
        <p14:creationId xmlns:p14="http://schemas.microsoft.com/office/powerpoint/2010/main" val="381392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8252C4C8-C5CD-809D-4197-1E9903829842}"/>
              </a:ext>
            </a:extLst>
          </p:cNvPr>
          <p:cNvSpPr/>
          <p:nvPr/>
        </p:nvSpPr>
        <p:spPr>
          <a:xfrm>
            <a:off x="919756" y="715718"/>
            <a:ext cx="9937283" cy="479264"/>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chemeClr val="bg1"/>
                </a:solidFill>
                <a:effectLst/>
                <a:latin typeface="Söhne"/>
              </a:rPr>
              <a:t>Diagnostic Patterns and Test Outcomes Across Medical Conditions</a:t>
            </a:r>
            <a:endParaRPr lang="en-IN" sz="2400" b="1" dirty="0">
              <a:solidFill>
                <a:schemeClr val="bg1"/>
              </a:solidFill>
            </a:endParaRPr>
          </a:p>
        </p:txBody>
      </p:sp>
      <p:sp>
        <p:nvSpPr>
          <p:cNvPr id="11" name="Rectangle: Rounded Corners 10">
            <a:extLst>
              <a:ext uri="{FF2B5EF4-FFF2-40B4-BE49-F238E27FC236}">
                <a16:creationId xmlns:a16="http://schemas.microsoft.com/office/drawing/2014/main" id="{3DF64D25-BEC6-CBB1-AD53-AE24A55F9334}"/>
              </a:ext>
            </a:extLst>
          </p:cNvPr>
          <p:cNvSpPr/>
          <p:nvPr/>
        </p:nvSpPr>
        <p:spPr>
          <a:xfrm>
            <a:off x="919756" y="1189375"/>
            <a:ext cx="9937283" cy="7773783"/>
          </a:xfrm>
          <a:prstGeom prst="roundRect">
            <a:avLst>
              <a:gd name="adj" fmla="val 0"/>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Consolas" panose="020B0609020204030204" pitchFamily="49" charset="0"/>
              </a:rPr>
              <a:t>WITH</a:t>
            </a:r>
            <a:r>
              <a:rPr lang="en-IN" sz="1600" dirty="0">
                <a:solidFill>
                  <a:srgbClr val="000000"/>
                </a:solidFill>
                <a:latin typeface="Consolas" panose="020B0609020204030204" pitchFamily="49" charset="0"/>
              </a:rPr>
              <a:t> Checkup </a:t>
            </a:r>
            <a:r>
              <a:rPr lang="en-IN" sz="1600" dirty="0">
                <a:solidFill>
                  <a:srgbClr val="0000FF"/>
                </a:solidFill>
                <a:latin typeface="Consolas" panose="020B0609020204030204" pitchFamily="49" charset="0"/>
              </a:rPr>
              <a:t>AS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COUNT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Total_Checkups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Test_Results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'Abnormal'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Abnormal</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Test_Results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'Normal'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Normal</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Test_Results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'Inconclusive'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Inconclusive</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Patients</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Medical_Condition</a:t>
            </a:r>
          </a:p>
          <a:p>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Total_Checkups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Abnormal</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Abnormal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Total_Checkups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[Abnormal%]</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Normal</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Normal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Total_Checkups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[Normal%]</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Inconclusive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Inconclusive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Total_Checkups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[Inconclusive%]</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Checkup</a:t>
            </a:r>
          </a:p>
          <a:p>
            <a:r>
              <a:rPr lang="en-IN" sz="1600" dirty="0">
                <a:solidFill>
                  <a:srgbClr val="0000FF"/>
                </a:solidFill>
                <a:latin typeface="Consolas" panose="020B0609020204030204" pitchFamily="49" charset="0"/>
              </a:rPr>
              <a:t>UNION</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ALL</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'Total'</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Total_Checkups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Abnormal</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Abnormal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Total_Checkups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[Abnormal%]</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Normal</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Normal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Total_Checkups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[Normal%]</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Inconclusive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Inconclusive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Total_Checkups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[Inconclusive%]</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Checkup</a:t>
            </a:r>
            <a:r>
              <a:rPr lang="en-IN" sz="16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p:txBody>
      </p:sp>
      <p:sp>
        <p:nvSpPr>
          <p:cNvPr id="9" name="TextBox 8">
            <a:extLst>
              <a:ext uri="{FF2B5EF4-FFF2-40B4-BE49-F238E27FC236}">
                <a16:creationId xmlns:a16="http://schemas.microsoft.com/office/drawing/2014/main" id="{479E7F32-B58E-3B6B-B809-2B4BECCE4E3E}"/>
              </a:ext>
            </a:extLst>
          </p:cNvPr>
          <p:cNvSpPr txBox="1"/>
          <p:nvPr/>
        </p:nvSpPr>
        <p:spPr>
          <a:xfrm>
            <a:off x="184968" y="13814557"/>
            <a:ext cx="11578770" cy="1477328"/>
          </a:xfrm>
          <a:prstGeom prst="rect">
            <a:avLst/>
          </a:prstGeom>
          <a:noFill/>
        </p:spPr>
        <p:txBody>
          <a:bodyPr wrap="square">
            <a:spAutoFit/>
          </a:bodyPr>
          <a:lstStyle/>
          <a:p>
            <a:r>
              <a:rPr lang="en-US" b="0" i="0" dirty="0">
                <a:solidFill>
                  <a:schemeClr val="accent1">
                    <a:lumMod val="50000"/>
                  </a:schemeClr>
                </a:solidFill>
                <a:effectLst/>
                <a:latin typeface="Söhne"/>
              </a:rPr>
              <a:t>The overall </a:t>
            </a:r>
            <a:r>
              <a:rPr lang="en-US" b="1" i="0" dirty="0">
                <a:solidFill>
                  <a:schemeClr val="accent1">
                    <a:lumMod val="50000"/>
                  </a:schemeClr>
                </a:solidFill>
                <a:effectLst/>
                <a:latin typeface="Söhne"/>
              </a:rPr>
              <a:t>Abnormal</a:t>
            </a:r>
            <a:r>
              <a:rPr lang="en-US" b="0" i="0" dirty="0">
                <a:solidFill>
                  <a:schemeClr val="accent1">
                    <a:lumMod val="50000"/>
                  </a:schemeClr>
                </a:solidFill>
                <a:effectLst/>
                <a:latin typeface="Söhne"/>
              </a:rPr>
              <a:t> rate of </a:t>
            </a:r>
            <a:r>
              <a:rPr lang="en-US" b="1" i="0" dirty="0">
                <a:solidFill>
                  <a:schemeClr val="accent1">
                    <a:lumMod val="50000"/>
                  </a:schemeClr>
                </a:solidFill>
                <a:effectLst/>
                <a:latin typeface="Söhne"/>
              </a:rPr>
              <a:t>34.56% </a:t>
            </a:r>
            <a:r>
              <a:rPr lang="en-US" b="0" i="0" dirty="0">
                <a:solidFill>
                  <a:schemeClr val="accent1">
                    <a:lumMod val="50000"/>
                  </a:schemeClr>
                </a:solidFill>
                <a:effectLst/>
                <a:latin typeface="Söhne"/>
              </a:rPr>
              <a:t>across all medical conditions provides a comprehensive view of diagnostic patterns. </a:t>
            </a:r>
            <a:r>
              <a:rPr lang="en-US" b="1" i="0" dirty="0">
                <a:solidFill>
                  <a:schemeClr val="accent1">
                    <a:lumMod val="50000"/>
                  </a:schemeClr>
                </a:solidFill>
                <a:effectLst/>
                <a:latin typeface="Söhne"/>
              </a:rPr>
              <a:t>Asthma</a:t>
            </a:r>
            <a:r>
              <a:rPr lang="en-US" b="0" i="0" dirty="0">
                <a:solidFill>
                  <a:schemeClr val="accent1">
                    <a:lumMod val="50000"/>
                  </a:schemeClr>
                </a:solidFill>
                <a:effectLst/>
                <a:latin typeface="Söhne"/>
              </a:rPr>
              <a:t> and </a:t>
            </a:r>
            <a:r>
              <a:rPr lang="en-US" b="1" i="0" dirty="0">
                <a:solidFill>
                  <a:schemeClr val="accent1">
                    <a:lumMod val="50000"/>
                  </a:schemeClr>
                </a:solidFill>
                <a:effectLst/>
                <a:latin typeface="Söhne"/>
              </a:rPr>
              <a:t>Hypertension </a:t>
            </a:r>
            <a:r>
              <a:rPr lang="en-US" b="0" i="0" dirty="0">
                <a:solidFill>
                  <a:schemeClr val="accent1">
                    <a:lumMod val="50000"/>
                  </a:schemeClr>
                </a:solidFill>
                <a:effectLst/>
                <a:latin typeface="Söhne"/>
              </a:rPr>
              <a:t>continue to exhibit higher rates of </a:t>
            </a:r>
            <a:r>
              <a:rPr lang="en-US" b="1" i="0" dirty="0">
                <a:solidFill>
                  <a:schemeClr val="accent1">
                    <a:lumMod val="50000"/>
                  </a:schemeClr>
                </a:solidFill>
                <a:effectLst/>
                <a:latin typeface="Söhne"/>
              </a:rPr>
              <a:t>Abnormal</a:t>
            </a:r>
            <a:r>
              <a:rPr lang="en-US" b="0" i="0" dirty="0">
                <a:solidFill>
                  <a:schemeClr val="accent1">
                    <a:lumMod val="50000"/>
                  </a:schemeClr>
                </a:solidFill>
                <a:effectLst/>
                <a:latin typeface="Söhne"/>
              </a:rPr>
              <a:t> test results, with percentages of </a:t>
            </a:r>
            <a:r>
              <a:rPr lang="en-US" b="1" i="0" dirty="0">
                <a:solidFill>
                  <a:schemeClr val="accent1">
                    <a:lumMod val="50000"/>
                  </a:schemeClr>
                </a:solidFill>
                <a:effectLst/>
                <a:latin typeface="Söhne"/>
              </a:rPr>
              <a:t>36.48% and 35.66%</a:t>
            </a:r>
            <a:r>
              <a:rPr lang="en-US" i="0" dirty="0">
                <a:solidFill>
                  <a:schemeClr val="accent1">
                    <a:lumMod val="50000"/>
                  </a:schemeClr>
                </a:solidFill>
                <a:effectLst/>
                <a:latin typeface="Söhne"/>
              </a:rPr>
              <a:t>,</a:t>
            </a:r>
            <a:r>
              <a:rPr lang="en-US" b="1" i="0" dirty="0">
                <a:solidFill>
                  <a:schemeClr val="accent1">
                    <a:lumMod val="50000"/>
                  </a:schemeClr>
                </a:solidFill>
                <a:effectLst/>
                <a:latin typeface="Söhne"/>
              </a:rPr>
              <a:t> </a:t>
            </a:r>
            <a:r>
              <a:rPr lang="en-US" b="0" i="0" dirty="0">
                <a:solidFill>
                  <a:schemeClr val="accent1">
                    <a:lumMod val="50000"/>
                  </a:schemeClr>
                </a:solidFill>
                <a:effectLst/>
                <a:latin typeface="Söhne"/>
              </a:rPr>
              <a:t>respectively. </a:t>
            </a:r>
            <a:r>
              <a:rPr lang="en-US" b="1" i="0" dirty="0">
                <a:solidFill>
                  <a:schemeClr val="accent1">
                    <a:lumMod val="50000"/>
                  </a:schemeClr>
                </a:solidFill>
                <a:effectLst/>
                <a:latin typeface="Söhne"/>
              </a:rPr>
              <a:t>Cancer</a:t>
            </a:r>
            <a:r>
              <a:rPr lang="en-US" b="0" i="0" dirty="0">
                <a:solidFill>
                  <a:schemeClr val="accent1">
                    <a:lumMod val="50000"/>
                  </a:schemeClr>
                </a:solidFill>
                <a:effectLst/>
                <a:latin typeface="Söhne"/>
              </a:rPr>
              <a:t> and </a:t>
            </a:r>
            <a:r>
              <a:rPr lang="en-US" b="1" i="0" dirty="0">
                <a:solidFill>
                  <a:schemeClr val="accent1">
                    <a:lumMod val="50000"/>
                  </a:schemeClr>
                </a:solidFill>
                <a:effectLst/>
                <a:latin typeface="Söhne"/>
              </a:rPr>
              <a:t>Diabetes</a:t>
            </a:r>
            <a:r>
              <a:rPr lang="en-US" b="0" i="0" dirty="0">
                <a:solidFill>
                  <a:schemeClr val="accent1">
                    <a:lumMod val="50000"/>
                  </a:schemeClr>
                </a:solidFill>
                <a:effectLst/>
                <a:latin typeface="Söhne"/>
              </a:rPr>
              <a:t> maintain relatively balanced distributions of test outcomes, with abnormal rates of </a:t>
            </a:r>
            <a:r>
              <a:rPr lang="en-US" b="1" i="0" dirty="0">
                <a:solidFill>
                  <a:schemeClr val="accent1">
                    <a:lumMod val="50000"/>
                  </a:schemeClr>
                </a:solidFill>
                <a:effectLst/>
                <a:latin typeface="Söhne"/>
              </a:rPr>
              <a:t>33.88% and 33.09%</a:t>
            </a:r>
            <a:r>
              <a:rPr lang="en-US" b="0" i="0" dirty="0">
                <a:solidFill>
                  <a:schemeClr val="accent1">
                    <a:lumMod val="50000"/>
                  </a:schemeClr>
                </a:solidFill>
                <a:effectLst/>
                <a:latin typeface="Söhne"/>
              </a:rPr>
              <a:t>, respectively. The presence of </a:t>
            </a:r>
            <a:r>
              <a:rPr lang="en-US" b="1" i="0" dirty="0">
                <a:solidFill>
                  <a:schemeClr val="accent1">
                    <a:lumMod val="50000"/>
                  </a:schemeClr>
                </a:solidFill>
                <a:effectLst/>
                <a:latin typeface="Söhne"/>
              </a:rPr>
              <a:t>32.67%  Inconclusive </a:t>
            </a:r>
            <a:r>
              <a:rPr lang="en-US" b="0" i="0" dirty="0">
                <a:solidFill>
                  <a:schemeClr val="accent1">
                    <a:lumMod val="50000"/>
                  </a:schemeClr>
                </a:solidFill>
                <a:effectLst/>
                <a:latin typeface="Söhne"/>
              </a:rPr>
              <a:t>results prompts consideration for further checkups or early-stage diagnostic measures to ensure comprehensive patient care.</a:t>
            </a:r>
            <a:endParaRPr lang="en-IN" dirty="0">
              <a:solidFill>
                <a:schemeClr val="accent1">
                  <a:lumMod val="50000"/>
                </a:schemeClr>
              </a:solidFill>
            </a:endParaRPr>
          </a:p>
        </p:txBody>
      </p:sp>
      <p:sp>
        <p:nvSpPr>
          <p:cNvPr id="12" name="TextBox 11">
            <a:extLst>
              <a:ext uri="{FF2B5EF4-FFF2-40B4-BE49-F238E27FC236}">
                <a16:creationId xmlns:a16="http://schemas.microsoft.com/office/drawing/2014/main" id="{CDE3A79E-A54B-A52C-4412-84104B9F0DAE}"/>
              </a:ext>
            </a:extLst>
          </p:cNvPr>
          <p:cNvSpPr txBox="1"/>
          <p:nvPr/>
        </p:nvSpPr>
        <p:spPr>
          <a:xfrm>
            <a:off x="167610" y="2419"/>
            <a:ext cx="11362709" cy="707886"/>
          </a:xfrm>
          <a:prstGeom prst="rect">
            <a:avLst/>
          </a:prstGeom>
          <a:noFill/>
        </p:spPr>
        <p:txBody>
          <a:bodyPr wrap="square">
            <a:spAutoFit/>
          </a:bodyPr>
          <a:lstStyle/>
          <a:p>
            <a:pPr algn="ctr"/>
            <a:r>
              <a:rPr lang="en-IN" sz="4000" b="1" dirty="0">
                <a:solidFill>
                  <a:schemeClr val="accent1">
                    <a:lumMod val="50000"/>
                  </a:schemeClr>
                </a:solidFill>
                <a:latin typeface="Söhne"/>
              </a:rPr>
              <a:t>Diagnosis Result</a:t>
            </a:r>
            <a:endParaRPr lang="en-IN" sz="4000" dirty="0">
              <a:solidFill>
                <a:schemeClr val="accent1">
                  <a:lumMod val="50000"/>
                </a:schemeClr>
              </a:solidFill>
            </a:endParaRPr>
          </a:p>
        </p:txBody>
      </p:sp>
      <p:sp>
        <p:nvSpPr>
          <p:cNvPr id="8" name="TextBox 7">
            <a:extLst>
              <a:ext uri="{FF2B5EF4-FFF2-40B4-BE49-F238E27FC236}">
                <a16:creationId xmlns:a16="http://schemas.microsoft.com/office/drawing/2014/main" id="{B64ABFB1-9CDC-76FA-82AC-6D5F9F9C1F21}"/>
              </a:ext>
            </a:extLst>
          </p:cNvPr>
          <p:cNvSpPr txBox="1"/>
          <p:nvPr/>
        </p:nvSpPr>
        <p:spPr>
          <a:xfrm>
            <a:off x="281781" y="19072217"/>
            <a:ext cx="11315700" cy="923330"/>
          </a:xfrm>
          <a:prstGeom prst="rect">
            <a:avLst/>
          </a:prstGeom>
          <a:noFill/>
        </p:spPr>
        <p:txBody>
          <a:bodyPr wrap="square">
            <a:spAutoFit/>
          </a:bodyPr>
          <a:lstStyle/>
          <a:p>
            <a:r>
              <a:rPr lang="en-US" b="0" i="0" dirty="0">
                <a:solidFill>
                  <a:schemeClr val="accent1">
                    <a:lumMod val="50000"/>
                  </a:schemeClr>
                </a:solidFill>
                <a:effectLst/>
                <a:latin typeface="Söhne"/>
              </a:rPr>
              <a:t>Aspirin is most common in Asthma and Diabetes with frequency of 370 and 335 respectively Penicillin is most common in Arthritis and Cancer with frequency of 366 and 364 respectively Lipitor and Paracetamol is individually common in Hypertension with frequency of 366 and Obesity with frequency of 332 respectively </a:t>
            </a:r>
            <a:endParaRPr lang="en-IN" dirty="0">
              <a:solidFill>
                <a:schemeClr val="accent1">
                  <a:lumMod val="50000"/>
                </a:schemeClr>
              </a:solidFill>
            </a:endParaRPr>
          </a:p>
        </p:txBody>
      </p:sp>
      <p:sp>
        <p:nvSpPr>
          <p:cNvPr id="6" name="TextBox 5">
            <a:extLst>
              <a:ext uri="{FF2B5EF4-FFF2-40B4-BE49-F238E27FC236}">
                <a16:creationId xmlns:a16="http://schemas.microsoft.com/office/drawing/2014/main" id="{07C7913A-DB3D-6AF3-6F18-C0321D8E57D1}"/>
              </a:ext>
            </a:extLst>
          </p:cNvPr>
          <p:cNvSpPr txBox="1"/>
          <p:nvPr/>
        </p:nvSpPr>
        <p:spPr>
          <a:xfrm>
            <a:off x="-1683" y="13487599"/>
            <a:ext cx="2120102" cy="400110"/>
          </a:xfrm>
          <a:prstGeom prst="rect">
            <a:avLst/>
          </a:prstGeom>
          <a:noFill/>
        </p:spPr>
        <p:txBody>
          <a:bodyPr wrap="square" rtlCol="0">
            <a:spAutoFit/>
          </a:bodyPr>
          <a:lstStyle/>
          <a:p>
            <a:pPr algn="ctr"/>
            <a:r>
              <a:rPr lang="en-IN" sz="2000" b="1" dirty="0">
                <a:solidFill>
                  <a:schemeClr val="accent1">
                    <a:lumMod val="50000"/>
                  </a:schemeClr>
                </a:solidFill>
                <a:latin typeface="Söhne"/>
              </a:rPr>
              <a:t>Result Analysis</a:t>
            </a:r>
            <a:endParaRPr lang="en-IN" sz="2000" dirty="0">
              <a:solidFill>
                <a:schemeClr val="accent1">
                  <a:lumMod val="50000"/>
                </a:schemeClr>
              </a:solidFill>
            </a:endParaRPr>
          </a:p>
        </p:txBody>
      </p:sp>
      <p:graphicFrame>
        <p:nvGraphicFramePr>
          <p:cNvPr id="16" name="Object 15">
            <a:extLst>
              <a:ext uri="{FF2B5EF4-FFF2-40B4-BE49-F238E27FC236}">
                <a16:creationId xmlns:a16="http://schemas.microsoft.com/office/drawing/2014/main" id="{056B9A81-80D0-EA43-8B64-E4EE57F26775}"/>
              </a:ext>
            </a:extLst>
          </p:cNvPr>
          <p:cNvGraphicFramePr>
            <a:graphicFrameLocks noChangeAspect="1"/>
          </p:cNvGraphicFramePr>
          <p:nvPr>
            <p:extLst>
              <p:ext uri="{D42A27DB-BD31-4B8C-83A1-F6EECF244321}">
                <p14:modId xmlns:p14="http://schemas.microsoft.com/office/powerpoint/2010/main" val="3634702294"/>
              </p:ext>
            </p:extLst>
          </p:nvPr>
        </p:nvGraphicFramePr>
        <p:xfrm>
          <a:off x="775362" y="9177792"/>
          <a:ext cx="10147204" cy="2350878"/>
        </p:xfrm>
        <a:graphic>
          <a:graphicData uri="http://schemas.openxmlformats.org/presentationml/2006/ole">
            <mc:AlternateContent xmlns:mc="http://schemas.openxmlformats.org/markup-compatibility/2006">
              <mc:Choice xmlns:v="urn:schemas-microsoft-com:vml" Requires="v">
                <p:oleObj name="Worksheet" r:id="rId2" imgW="6387977" imgH="1479594" progId="Excel.Sheet.12">
                  <p:embed/>
                </p:oleObj>
              </mc:Choice>
              <mc:Fallback>
                <p:oleObj name="Worksheet" r:id="rId2" imgW="6387977" imgH="1479594" progId="Excel.Sheet.12">
                  <p:embed/>
                  <p:pic>
                    <p:nvPicPr>
                      <p:cNvPr id="0" name=""/>
                      <p:cNvPicPr/>
                      <p:nvPr/>
                    </p:nvPicPr>
                    <p:blipFill>
                      <a:blip r:embed="rId3"/>
                      <a:stretch>
                        <a:fillRect/>
                      </a:stretch>
                    </p:blipFill>
                    <p:spPr>
                      <a:xfrm>
                        <a:off x="775362" y="9177792"/>
                        <a:ext cx="10147204" cy="2350878"/>
                      </a:xfrm>
                      <a:prstGeom prst="rect">
                        <a:avLst/>
                      </a:prstGeom>
                      <a:ln w="38100">
                        <a:solidFill>
                          <a:schemeClr val="tx1"/>
                        </a:solidFill>
                      </a:ln>
                    </p:spPr>
                  </p:pic>
                </p:oleObj>
              </mc:Fallback>
            </mc:AlternateContent>
          </a:graphicData>
        </a:graphic>
      </p:graphicFrame>
      <p:sp>
        <p:nvSpPr>
          <p:cNvPr id="23" name="TextBox 22">
            <a:extLst>
              <a:ext uri="{FF2B5EF4-FFF2-40B4-BE49-F238E27FC236}">
                <a16:creationId xmlns:a16="http://schemas.microsoft.com/office/drawing/2014/main" id="{B9EC8CD8-C5A2-B59D-625B-4B13B518AA96}"/>
              </a:ext>
            </a:extLst>
          </p:cNvPr>
          <p:cNvSpPr txBox="1"/>
          <p:nvPr/>
        </p:nvSpPr>
        <p:spPr>
          <a:xfrm>
            <a:off x="446805" y="12663567"/>
            <a:ext cx="11073384" cy="830997"/>
          </a:xfrm>
          <a:prstGeom prst="rect">
            <a:avLst/>
          </a:prstGeom>
          <a:noFill/>
        </p:spPr>
        <p:txBody>
          <a:bodyPr wrap="square" rtlCol="0">
            <a:spAutoFit/>
          </a:bodyPr>
          <a:lstStyle/>
          <a:p>
            <a:r>
              <a:rPr lang="en-US" sz="1600" dirty="0">
                <a:solidFill>
                  <a:schemeClr val="accent1">
                    <a:lumMod val="50000"/>
                  </a:schemeClr>
                </a:solidFill>
              </a:rPr>
              <a:t>About 34.56% of the tests show abnormalities, which means potential health problems. On the other hand, 32.67% show normal results, indicating  positive health indicators and successful diagnoses. Around 32.77%, ends up inconclusive, meaning more tests or examinations might be needed for a clear understanding.</a:t>
            </a:r>
            <a:endParaRPr lang="en-IN" sz="1600" dirty="0">
              <a:solidFill>
                <a:schemeClr val="accent1">
                  <a:lumMod val="50000"/>
                </a:schemeClr>
              </a:solidFill>
            </a:endParaRPr>
          </a:p>
        </p:txBody>
      </p:sp>
      <p:sp>
        <p:nvSpPr>
          <p:cNvPr id="24" name="TextBox 23">
            <a:extLst>
              <a:ext uri="{FF2B5EF4-FFF2-40B4-BE49-F238E27FC236}">
                <a16:creationId xmlns:a16="http://schemas.microsoft.com/office/drawing/2014/main" id="{7F3FBDF5-E2A6-AE3F-DEB6-D889CF0A3EDA}"/>
              </a:ext>
            </a:extLst>
          </p:cNvPr>
          <p:cNvSpPr txBox="1"/>
          <p:nvPr/>
        </p:nvSpPr>
        <p:spPr>
          <a:xfrm>
            <a:off x="1085800" y="11842875"/>
            <a:ext cx="1837944" cy="892552"/>
          </a:xfrm>
          <a:prstGeom prst="rect">
            <a:avLst/>
          </a:prstGeom>
          <a:noFill/>
        </p:spPr>
        <p:txBody>
          <a:bodyPr wrap="square" rtlCol="0">
            <a:spAutoFit/>
          </a:bodyPr>
          <a:lstStyle/>
          <a:p>
            <a:pPr algn="ctr"/>
            <a:r>
              <a:rPr lang="en-US" sz="3200" b="1" dirty="0">
                <a:solidFill>
                  <a:schemeClr val="accent1">
                    <a:lumMod val="50000"/>
                  </a:schemeClr>
                </a:solidFill>
              </a:rPr>
              <a:t>34.56%</a:t>
            </a:r>
          </a:p>
          <a:p>
            <a:pPr algn="ctr"/>
            <a:r>
              <a:rPr lang="en-IN" b="1" dirty="0">
                <a:solidFill>
                  <a:schemeClr val="accent1">
                    <a:lumMod val="50000"/>
                  </a:schemeClr>
                </a:solidFill>
              </a:rPr>
              <a:t>Abnormal</a:t>
            </a:r>
          </a:p>
        </p:txBody>
      </p:sp>
      <p:sp>
        <p:nvSpPr>
          <p:cNvPr id="25" name="TextBox 24">
            <a:extLst>
              <a:ext uri="{FF2B5EF4-FFF2-40B4-BE49-F238E27FC236}">
                <a16:creationId xmlns:a16="http://schemas.microsoft.com/office/drawing/2014/main" id="{FB79358C-63B7-F3C6-9E8F-DE4FBD8A53D1}"/>
              </a:ext>
            </a:extLst>
          </p:cNvPr>
          <p:cNvSpPr txBox="1"/>
          <p:nvPr/>
        </p:nvSpPr>
        <p:spPr>
          <a:xfrm>
            <a:off x="4640580" y="11777866"/>
            <a:ext cx="1837944" cy="892552"/>
          </a:xfrm>
          <a:prstGeom prst="rect">
            <a:avLst/>
          </a:prstGeom>
          <a:noFill/>
        </p:spPr>
        <p:txBody>
          <a:bodyPr wrap="square" rtlCol="0">
            <a:spAutoFit/>
          </a:bodyPr>
          <a:lstStyle/>
          <a:p>
            <a:pPr algn="ctr"/>
            <a:r>
              <a:rPr lang="en-US" sz="3200" b="1" dirty="0">
                <a:solidFill>
                  <a:schemeClr val="accent1">
                    <a:lumMod val="50000"/>
                  </a:schemeClr>
                </a:solidFill>
              </a:rPr>
              <a:t>32.67%</a:t>
            </a:r>
          </a:p>
          <a:p>
            <a:pPr algn="ctr"/>
            <a:r>
              <a:rPr lang="en-IN" b="1" dirty="0">
                <a:solidFill>
                  <a:schemeClr val="accent1">
                    <a:lumMod val="50000"/>
                  </a:schemeClr>
                </a:solidFill>
              </a:rPr>
              <a:t>Normal</a:t>
            </a:r>
          </a:p>
        </p:txBody>
      </p:sp>
      <p:sp>
        <p:nvSpPr>
          <p:cNvPr id="26" name="TextBox 25">
            <a:extLst>
              <a:ext uri="{FF2B5EF4-FFF2-40B4-BE49-F238E27FC236}">
                <a16:creationId xmlns:a16="http://schemas.microsoft.com/office/drawing/2014/main" id="{D98B59D3-47B5-7861-1E3A-2B7DEC2E69D0}"/>
              </a:ext>
            </a:extLst>
          </p:cNvPr>
          <p:cNvSpPr txBox="1"/>
          <p:nvPr/>
        </p:nvSpPr>
        <p:spPr>
          <a:xfrm>
            <a:off x="8467344" y="11712857"/>
            <a:ext cx="1837944" cy="892552"/>
          </a:xfrm>
          <a:prstGeom prst="rect">
            <a:avLst/>
          </a:prstGeom>
          <a:noFill/>
        </p:spPr>
        <p:txBody>
          <a:bodyPr wrap="square" rtlCol="0">
            <a:spAutoFit/>
          </a:bodyPr>
          <a:lstStyle/>
          <a:p>
            <a:pPr algn="ctr"/>
            <a:r>
              <a:rPr lang="en-US" sz="3200" b="1" dirty="0">
                <a:solidFill>
                  <a:schemeClr val="accent1">
                    <a:lumMod val="50000"/>
                  </a:schemeClr>
                </a:solidFill>
              </a:rPr>
              <a:t>32. 77%</a:t>
            </a:r>
          </a:p>
          <a:p>
            <a:pPr algn="ctr"/>
            <a:r>
              <a:rPr lang="en-IN" b="1" dirty="0">
                <a:solidFill>
                  <a:schemeClr val="accent1">
                    <a:lumMod val="50000"/>
                  </a:schemeClr>
                </a:solidFill>
              </a:rPr>
              <a:t>Inconclusive</a:t>
            </a:r>
          </a:p>
        </p:txBody>
      </p:sp>
    </p:spTree>
    <p:extLst>
      <p:ext uri="{BB962C8B-B14F-4D97-AF65-F5344CB8AC3E}">
        <p14:creationId xmlns:p14="http://schemas.microsoft.com/office/powerpoint/2010/main" val="19853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4AFD31D-8D2E-01F5-A95D-254F46450049}"/>
              </a:ext>
            </a:extLst>
          </p:cNvPr>
          <p:cNvGraphicFramePr>
            <a:graphicFrameLocks noChangeAspect="1"/>
          </p:cNvGraphicFramePr>
          <p:nvPr>
            <p:extLst>
              <p:ext uri="{D42A27DB-BD31-4B8C-83A1-F6EECF244321}">
                <p14:modId xmlns:p14="http://schemas.microsoft.com/office/powerpoint/2010/main" val="74867169"/>
              </p:ext>
            </p:extLst>
          </p:nvPr>
        </p:nvGraphicFramePr>
        <p:xfrm>
          <a:off x="1784168" y="6114216"/>
          <a:ext cx="7615864" cy="2739757"/>
        </p:xfrm>
        <a:graphic>
          <a:graphicData uri="http://schemas.openxmlformats.org/presentationml/2006/ole">
            <mc:AlternateContent xmlns:mc="http://schemas.openxmlformats.org/markup-compatibility/2006">
              <mc:Choice xmlns:v="urn:schemas-microsoft-com:vml" Requires="v">
                <p:oleObj name="Worksheet" r:id="rId2" imgW="3600388" imgH="1295531" progId="Excel.Sheet.12">
                  <p:embed/>
                </p:oleObj>
              </mc:Choice>
              <mc:Fallback>
                <p:oleObj name="Worksheet" r:id="rId2" imgW="3600388" imgH="1295531" progId="Excel.Sheet.12">
                  <p:embed/>
                  <p:pic>
                    <p:nvPicPr>
                      <p:cNvPr id="4" name="Object 3">
                        <a:extLst>
                          <a:ext uri="{FF2B5EF4-FFF2-40B4-BE49-F238E27FC236}">
                            <a16:creationId xmlns:a16="http://schemas.microsoft.com/office/drawing/2014/main" id="{A4AFD31D-8D2E-01F5-A95D-254F46450049}"/>
                          </a:ext>
                        </a:extLst>
                      </p:cNvPr>
                      <p:cNvPicPr/>
                      <p:nvPr/>
                    </p:nvPicPr>
                    <p:blipFill>
                      <a:blip r:embed="rId3"/>
                      <a:stretch>
                        <a:fillRect/>
                      </a:stretch>
                    </p:blipFill>
                    <p:spPr>
                      <a:xfrm>
                        <a:off x="1784168" y="6114216"/>
                        <a:ext cx="7615864" cy="2739757"/>
                      </a:xfrm>
                      <a:prstGeom prst="rect">
                        <a:avLst/>
                      </a:prstGeom>
                      <a:ln w="38100">
                        <a:solidFill>
                          <a:schemeClr val="tx1"/>
                        </a:solidFill>
                      </a:ln>
                    </p:spPr>
                  </p:pic>
                </p:oleObj>
              </mc:Fallback>
            </mc:AlternateContent>
          </a:graphicData>
        </a:graphic>
      </p:graphicFrame>
      <p:sp>
        <p:nvSpPr>
          <p:cNvPr id="3" name="TextBox 2">
            <a:extLst>
              <a:ext uri="{FF2B5EF4-FFF2-40B4-BE49-F238E27FC236}">
                <a16:creationId xmlns:a16="http://schemas.microsoft.com/office/drawing/2014/main" id="{91F9E7C5-4081-B427-E9E3-B73BD19DD5EB}"/>
              </a:ext>
            </a:extLst>
          </p:cNvPr>
          <p:cNvSpPr txBox="1"/>
          <p:nvPr/>
        </p:nvSpPr>
        <p:spPr>
          <a:xfrm>
            <a:off x="413701" y="9259373"/>
            <a:ext cx="11465562" cy="1077218"/>
          </a:xfrm>
          <a:prstGeom prst="rect">
            <a:avLst/>
          </a:prstGeom>
          <a:noFill/>
        </p:spPr>
        <p:txBody>
          <a:bodyPr wrap="square">
            <a:spAutoFit/>
          </a:bodyPr>
          <a:lstStyle/>
          <a:p>
            <a:r>
              <a:rPr lang="en-US" sz="1600" b="0" i="0" dirty="0">
                <a:solidFill>
                  <a:schemeClr val="accent1">
                    <a:lumMod val="50000"/>
                  </a:schemeClr>
                </a:solidFill>
                <a:effectLst/>
                <a:latin typeface="Söhne"/>
              </a:rPr>
              <a:t>The distribution of admission types varies slightly across different medical conditions. For Arthritis, Obesity, Asthma, Hypertension, Cancer, and Diabetes, the percentages of elective admissions are approximately 34.48%, 31.02%, 33.37%, 30.51%, 32.59%, and 32.53%, respectively. Urgent admissions account for about 33.45%, 34.03%, 34.07%, 35.25%, 33.47%, and 33.15% for each respective condition. Emergency admissions represent roughly 32.06%, 34.95%, 32.55%, 34.24%, 33.94%, and 34.32% of admissions, respectively.</a:t>
            </a:r>
          </a:p>
        </p:txBody>
      </p:sp>
      <p:sp>
        <p:nvSpPr>
          <p:cNvPr id="14" name="Rectangle 13">
            <a:extLst>
              <a:ext uri="{FF2B5EF4-FFF2-40B4-BE49-F238E27FC236}">
                <a16:creationId xmlns:a16="http://schemas.microsoft.com/office/drawing/2014/main" id="{58418396-A2BB-9144-6028-2938DBB07B50}"/>
              </a:ext>
            </a:extLst>
          </p:cNvPr>
          <p:cNvSpPr/>
          <p:nvPr/>
        </p:nvSpPr>
        <p:spPr>
          <a:xfrm>
            <a:off x="845343" y="1222251"/>
            <a:ext cx="10278609" cy="4647617"/>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distinct</a:t>
            </a:r>
            <a:r>
              <a:rPr lang="en-US" sz="1600" dirty="0">
                <a:solidFill>
                  <a:srgbClr val="000000"/>
                </a:solidFill>
                <a:latin typeface="Consolas" panose="020B0609020204030204" pitchFamily="49" charset="0"/>
              </a:rPr>
              <a:t> Admission_Type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Patients</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WITH</a:t>
            </a:r>
            <a:r>
              <a:rPr lang="en-IN" sz="1600" dirty="0">
                <a:solidFill>
                  <a:srgbClr val="000000"/>
                </a:solidFill>
                <a:latin typeface="Consolas" panose="020B0609020204030204" pitchFamily="49" charset="0"/>
              </a:rPr>
              <a:t> AdmissionTypeCounts </a:t>
            </a:r>
            <a:r>
              <a:rPr lang="en-IN" sz="1600" dirty="0">
                <a:solidFill>
                  <a:srgbClr val="0000FF"/>
                </a:solidFill>
                <a:latin typeface="Consolas" panose="020B0609020204030204" pitchFamily="49" charset="0"/>
              </a:rPr>
              <a:t>AS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Admission_Type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'Elective'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Elective_Count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Admission_Type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'Urgent'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Urgent_Count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Admission_Type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'Emergency'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Emergency_Count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COUNT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Total</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Patients</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Medical_Condition</a:t>
            </a:r>
          </a:p>
          <a:p>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Total</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Elective_Count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Total</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[Elective%]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Urgent_Count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Total</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[Urgent%]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Emergency_Count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Total</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[Emergency%]</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AdmissionTypeCounts</a:t>
            </a:r>
            <a:r>
              <a:rPr lang="en-IN" sz="1600" dirty="0">
                <a:solidFill>
                  <a:srgbClr val="808080"/>
                </a:solidFill>
                <a:latin typeface="Consolas" panose="020B0609020204030204" pitchFamily="49" charset="0"/>
              </a:rPr>
              <a:t>;</a:t>
            </a:r>
            <a:endParaRPr lang="en-IN" sz="1200" dirty="0"/>
          </a:p>
        </p:txBody>
      </p:sp>
      <p:sp>
        <p:nvSpPr>
          <p:cNvPr id="2" name="Rectangle: Top Corners Rounded 1">
            <a:extLst>
              <a:ext uri="{FF2B5EF4-FFF2-40B4-BE49-F238E27FC236}">
                <a16:creationId xmlns:a16="http://schemas.microsoft.com/office/drawing/2014/main" id="{7A710911-DB77-71B8-5FB9-637B1D8E7C5A}"/>
              </a:ext>
            </a:extLst>
          </p:cNvPr>
          <p:cNvSpPr/>
          <p:nvPr/>
        </p:nvSpPr>
        <p:spPr>
          <a:xfrm>
            <a:off x="836199" y="868680"/>
            <a:ext cx="10296897" cy="353571"/>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i="0" dirty="0">
                <a:solidFill>
                  <a:schemeClr val="bg1"/>
                </a:solidFill>
                <a:effectLst/>
                <a:latin typeface="Söhne Mono"/>
              </a:rPr>
              <a:t>Patient Admission Type Distribution by Medical Condition</a:t>
            </a:r>
            <a:endParaRPr lang="en-IN" sz="2000" b="1" dirty="0">
              <a:solidFill>
                <a:schemeClr val="bg1"/>
              </a:solidFill>
            </a:endParaRPr>
          </a:p>
        </p:txBody>
      </p:sp>
      <p:sp>
        <p:nvSpPr>
          <p:cNvPr id="8" name="Rectangle: Top Corners Rounded 7">
            <a:extLst>
              <a:ext uri="{FF2B5EF4-FFF2-40B4-BE49-F238E27FC236}">
                <a16:creationId xmlns:a16="http://schemas.microsoft.com/office/drawing/2014/main" id="{F994DD14-152D-EA1A-5BC8-712C7EA930A9}"/>
              </a:ext>
            </a:extLst>
          </p:cNvPr>
          <p:cNvSpPr/>
          <p:nvPr/>
        </p:nvSpPr>
        <p:spPr>
          <a:xfrm>
            <a:off x="2084000" y="10425231"/>
            <a:ext cx="7756079" cy="354076"/>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Average staying day</a:t>
            </a:r>
            <a:endParaRPr lang="en-IN" sz="2000" b="1" dirty="0">
              <a:solidFill>
                <a:schemeClr val="bg1"/>
              </a:solidFill>
            </a:endParaRPr>
          </a:p>
        </p:txBody>
      </p:sp>
      <p:sp>
        <p:nvSpPr>
          <p:cNvPr id="9" name="Rectangle 8">
            <a:extLst>
              <a:ext uri="{FF2B5EF4-FFF2-40B4-BE49-F238E27FC236}">
                <a16:creationId xmlns:a16="http://schemas.microsoft.com/office/drawing/2014/main" id="{19A9A537-0D12-9ECA-3C5A-96C3CF2E9F2B}"/>
              </a:ext>
            </a:extLst>
          </p:cNvPr>
          <p:cNvSpPr/>
          <p:nvPr/>
        </p:nvSpPr>
        <p:spPr>
          <a:xfrm>
            <a:off x="2084000" y="10779307"/>
            <a:ext cx="7756079" cy="1938992"/>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Medical_Condition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AVG</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DATEDIFF</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day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Date_of_Admission</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Discharge_Date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Avg_staying</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Patients  </a:t>
            </a: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Medical_Condition</a:t>
            </a:r>
          </a:p>
          <a:p>
            <a:r>
              <a:rPr lang="en-IN" sz="1600" dirty="0">
                <a:solidFill>
                  <a:srgbClr val="0000FF"/>
                </a:solidFill>
                <a:latin typeface="Consolas" panose="020B0609020204030204" pitchFamily="49" charset="0"/>
              </a:rPr>
              <a:t>ORDER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Avg_staying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endParaRPr lang="en-IN" sz="1600" dirty="0"/>
          </a:p>
        </p:txBody>
      </p:sp>
      <p:sp>
        <p:nvSpPr>
          <p:cNvPr id="12" name="TextBox 11">
            <a:extLst>
              <a:ext uri="{FF2B5EF4-FFF2-40B4-BE49-F238E27FC236}">
                <a16:creationId xmlns:a16="http://schemas.microsoft.com/office/drawing/2014/main" id="{87A5F7F3-D1BF-B98F-738E-68B1D6F6A2FD}"/>
              </a:ext>
            </a:extLst>
          </p:cNvPr>
          <p:cNvSpPr txBox="1"/>
          <p:nvPr/>
        </p:nvSpPr>
        <p:spPr>
          <a:xfrm>
            <a:off x="7073595" y="13199572"/>
            <a:ext cx="3818044" cy="1323439"/>
          </a:xfrm>
          <a:prstGeom prst="rect">
            <a:avLst/>
          </a:prstGeom>
          <a:noFill/>
        </p:spPr>
        <p:txBody>
          <a:bodyPr wrap="square">
            <a:spAutoFit/>
          </a:bodyPr>
          <a:lstStyle/>
          <a:p>
            <a:r>
              <a:rPr lang="en-IN" sz="1600" dirty="0">
                <a:solidFill>
                  <a:schemeClr val="accent1">
                    <a:lumMod val="50000"/>
                  </a:schemeClr>
                </a:solidFill>
              </a:rPr>
              <a:t>The average total hospitalized days for patients across various medical conditions is 15 days  these conditions may require similar lengths of treatment or recovery time.</a:t>
            </a:r>
          </a:p>
        </p:txBody>
      </p:sp>
      <p:graphicFrame>
        <p:nvGraphicFramePr>
          <p:cNvPr id="13" name="Object 12">
            <a:extLst>
              <a:ext uri="{FF2B5EF4-FFF2-40B4-BE49-F238E27FC236}">
                <a16:creationId xmlns:a16="http://schemas.microsoft.com/office/drawing/2014/main" id="{6913364A-2931-F222-FCD7-ADA582F3DBC2}"/>
              </a:ext>
            </a:extLst>
          </p:cNvPr>
          <p:cNvGraphicFramePr>
            <a:graphicFrameLocks noChangeAspect="1"/>
          </p:cNvGraphicFramePr>
          <p:nvPr>
            <p:extLst>
              <p:ext uri="{D42A27DB-BD31-4B8C-83A1-F6EECF244321}">
                <p14:modId xmlns:p14="http://schemas.microsoft.com/office/powerpoint/2010/main" val="3748201397"/>
              </p:ext>
            </p:extLst>
          </p:nvPr>
        </p:nvGraphicFramePr>
        <p:xfrm>
          <a:off x="2418055" y="12962647"/>
          <a:ext cx="3818044" cy="2234346"/>
        </p:xfrm>
        <a:graphic>
          <a:graphicData uri="http://schemas.openxmlformats.org/presentationml/2006/ole">
            <mc:AlternateContent xmlns:mc="http://schemas.openxmlformats.org/markup-compatibility/2006">
              <mc:Choice xmlns:v="urn:schemas-microsoft-com:vml" Requires="v">
                <p:oleObj name="Worksheet" r:id="rId4" imgW="1898638" imgH="1111075" progId="Excel.Sheet.12">
                  <p:embed/>
                </p:oleObj>
              </mc:Choice>
              <mc:Fallback>
                <p:oleObj name="Worksheet" r:id="rId4" imgW="1898638" imgH="1111075" progId="Excel.Sheet.12">
                  <p:embed/>
                  <p:pic>
                    <p:nvPicPr>
                      <p:cNvPr id="13" name="Object 12">
                        <a:extLst>
                          <a:ext uri="{FF2B5EF4-FFF2-40B4-BE49-F238E27FC236}">
                            <a16:creationId xmlns:a16="http://schemas.microsoft.com/office/drawing/2014/main" id="{6913364A-2931-F222-FCD7-ADA582F3DBC2}"/>
                          </a:ext>
                        </a:extLst>
                      </p:cNvPr>
                      <p:cNvPicPr/>
                      <p:nvPr/>
                    </p:nvPicPr>
                    <p:blipFill>
                      <a:blip r:embed="rId5"/>
                      <a:stretch>
                        <a:fillRect/>
                      </a:stretch>
                    </p:blipFill>
                    <p:spPr>
                      <a:xfrm>
                        <a:off x="2418055" y="12962647"/>
                        <a:ext cx="3818044" cy="2234346"/>
                      </a:xfrm>
                      <a:prstGeom prst="rect">
                        <a:avLst/>
                      </a:prstGeom>
                      <a:ln w="38100">
                        <a:solidFill>
                          <a:schemeClr val="tx1"/>
                        </a:solidFill>
                      </a:ln>
                    </p:spPr>
                  </p:pic>
                </p:oleObj>
              </mc:Fallback>
            </mc:AlternateContent>
          </a:graphicData>
        </a:graphic>
      </p:graphicFrame>
      <p:sp>
        <p:nvSpPr>
          <p:cNvPr id="10" name="TextBox 9">
            <a:extLst>
              <a:ext uri="{FF2B5EF4-FFF2-40B4-BE49-F238E27FC236}">
                <a16:creationId xmlns:a16="http://schemas.microsoft.com/office/drawing/2014/main" id="{816A1D96-D2B4-DDC9-AF8A-2435B80F5931}"/>
              </a:ext>
            </a:extLst>
          </p:cNvPr>
          <p:cNvSpPr txBox="1"/>
          <p:nvPr/>
        </p:nvSpPr>
        <p:spPr>
          <a:xfrm>
            <a:off x="3465576" y="219456"/>
            <a:ext cx="3694176" cy="584775"/>
          </a:xfrm>
          <a:prstGeom prst="rect">
            <a:avLst/>
          </a:prstGeom>
          <a:noFill/>
        </p:spPr>
        <p:txBody>
          <a:bodyPr wrap="square" rtlCol="0">
            <a:spAutoFit/>
          </a:bodyPr>
          <a:lstStyle/>
          <a:p>
            <a:pPr algn="ctr"/>
            <a:r>
              <a:rPr lang="en-US" sz="3200" b="1" dirty="0">
                <a:solidFill>
                  <a:schemeClr val="accent1">
                    <a:lumMod val="50000"/>
                  </a:schemeClr>
                </a:solidFill>
              </a:rPr>
              <a:t>Admission Type</a:t>
            </a:r>
            <a:endParaRPr lang="en-IN" sz="3200" b="1" dirty="0">
              <a:solidFill>
                <a:schemeClr val="accent1">
                  <a:lumMod val="50000"/>
                </a:schemeClr>
              </a:solidFill>
            </a:endParaRPr>
          </a:p>
        </p:txBody>
      </p:sp>
      <p:sp>
        <p:nvSpPr>
          <p:cNvPr id="11" name="TextBox 10">
            <a:extLst>
              <a:ext uri="{FF2B5EF4-FFF2-40B4-BE49-F238E27FC236}">
                <a16:creationId xmlns:a16="http://schemas.microsoft.com/office/drawing/2014/main" id="{CA09F052-2D5B-A1C0-F85F-655E2AFAAB86}"/>
              </a:ext>
            </a:extLst>
          </p:cNvPr>
          <p:cNvSpPr txBox="1"/>
          <p:nvPr/>
        </p:nvSpPr>
        <p:spPr>
          <a:xfrm>
            <a:off x="413701" y="8852809"/>
            <a:ext cx="2239899" cy="523220"/>
          </a:xfrm>
          <a:prstGeom prst="rect">
            <a:avLst/>
          </a:prstGeom>
          <a:noFill/>
        </p:spPr>
        <p:txBody>
          <a:bodyPr wrap="square">
            <a:spAutoFit/>
          </a:bodyPr>
          <a:lstStyle/>
          <a:p>
            <a:r>
              <a:rPr lang="en-IN" sz="2800" b="1" dirty="0">
                <a:solidFill>
                  <a:schemeClr val="accent1">
                    <a:lumMod val="50000"/>
                  </a:schemeClr>
                </a:solidFill>
                <a:latin typeface="Söhne"/>
              </a:rPr>
              <a:t>R</a:t>
            </a:r>
            <a:r>
              <a:rPr lang="en-IN" sz="2400" b="1" dirty="0">
                <a:solidFill>
                  <a:schemeClr val="accent1">
                    <a:lumMod val="50000"/>
                  </a:schemeClr>
                </a:solidFill>
                <a:latin typeface="Söhne"/>
              </a:rPr>
              <a:t>esult </a:t>
            </a:r>
            <a:r>
              <a:rPr lang="en-IN" sz="2800" b="1" dirty="0">
                <a:solidFill>
                  <a:schemeClr val="accent1">
                    <a:lumMod val="50000"/>
                  </a:schemeClr>
                </a:solidFill>
                <a:latin typeface="Söhne"/>
              </a:rPr>
              <a:t>A</a:t>
            </a:r>
            <a:r>
              <a:rPr lang="en-IN" sz="2400" b="1" dirty="0">
                <a:solidFill>
                  <a:schemeClr val="accent1">
                    <a:lumMod val="50000"/>
                  </a:schemeClr>
                </a:solidFill>
                <a:latin typeface="Söhne"/>
              </a:rPr>
              <a:t>nalysis</a:t>
            </a:r>
            <a:endParaRPr lang="en-IN" sz="2400" dirty="0">
              <a:solidFill>
                <a:schemeClr val="accent1">
                  <a:lumMod val="50000"/>
                </a:schemeClr>
              </a:solidFill>
            </a:endParaRPr>
          </a:p>
        </p:txBody>
      </p:sp>
      <p:sp>
        <p:nvSpPr>
          <p:cNvPr id="15" name="TextBox 14">
            <a:extLst>
              <a:ext uri="{FF2B5EF4-FFF2-40B4-BE49-F238E27FC236}">
                <a16:creationId xmlns:a16="http://schemas.microsoft.com/office/drawing/2014/main" id="{9B833122-8A27-C834-72EB-B19456098623}"/>
              </a:ext>
            </a:extLst>
          </p:cNvPr>
          <p:cNvSpPr txBox="1"/>
          <p:nvPr/>
        </p:nvSpPr>
        <p:spPr>
          <a:xfrm>
            <a:off x="7032121" y="12724772"/>
            <a:ext cx="2239899" cy="523220"/>
          </a:xfrm>
          <a:prstGeom prst="rect">
            <a:avLst/>
          </a:prstGeom>
          <a:noFill/>
        </p:spPr>
        <p:txBody>
          <a:bodyPr wrap="square">
            <a:spAutoFit/>
          </a:bodyPr>
          <a:lstStyle/>
          <a:p>
            <a:r>
              <a:rPr lang="en-IN" sz="2800" b="1" dirty="0">
                <a:solidFill>
                  <a:schemeClr val="accent1">
                    <a:lumMod val="50000"/>
                  </a:schemeClr>
                </a:solidFill>
                <a:latin typeface="Söhne"/>
              </a:rPr>
              <a:t>R</a:t>
            </a:r>
            <a:r>
              <a:rPr lang="en-IN" sz="2400" b="1" dirty="0">
                <a:solidFill>
                  <a:schemeClr val="accent1">
                    <a:lumMod val="50000"/>
                  </a:schemeClr>
                </a:solidFill>
                <a:latin typeface="Söhne"/>
              </a:rPr>
              <a:t>esult </a:t>
            </a:r>
            <a:r>
              <a:rPr lang="en-IN" sz="2800" b="1" dirty="0">
                <a:solidFill>
                  <a:schemeClr val="accent1">
                    <a:lumMod val="50000"/>
                  </a:schemeClr>
                </a:solidFill>
                <a:latin typeface="Söhne"/>
              </a:rPr>
              <a:t>A</a:t>
            </a:r>
            <a:r>
              <a:rPr lang="en-IN" sz="2400" b="1" dirty="0">
                <a:solidFill>
                  <a:schemeClr val="accent1">
                    <a:lumMod val="50000"/>
                  </a:schemeClr>
                </a:solidFill>
                <a:latin typeface="Söhne"/>
              </a:rPr>
              <a:t>nalysis</a:t>
            </a:r>
            <a:endParaRPr lang="en-IN" sz="2400" dirty="0">
              <a:solidFill>
                <a:schemeClr val="accent1">
                  <a:lumMod val="50000"/>
                </a:schemeClr>
              </a:solidFill>
            </a:endParaRPr>
          </a:p>
        </p:txBody>
      </p:sp>
    </p:spTree>
    <p:extLst>
      <p:ext uri="{BB962C8B-B14F-4D97-AF65-F5344CB8AC3E}">
        <p14:creationId xmlns:p14="http://schemas.microsoft.com/office/powerpoint/2010/main" val="253162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678DAA-209D-0991-4000-6E15DE9E8275}"/>
              </a:ext>
            </a:extLst>
          </p:cNvPr>
          <p:cNvSpPr txBox="1"/>
          <p:nvPr/>
        </p:nvSpPr>
        <p:spPr>
          <a:xfrm>
            <a:off x="3135087" y="246912"/>
            <a:ext cx="5943600" cy="769441"/>
          </a:xfrm>
          <a:prstGeom prst="rect">
            <a:avLst/>
          </a:prstGeom>
          <a:noFill/>
        </p:spPr>
        <p:txBody>
          <a:bodyPr wrap="square">
            <a:spAutoFit/>
          </a:bodyPr>
          <a:lstStyle/>
          <a:p>
            <a:pPr algn="ctr"/>
            <a:r>
              <a:rPr lang="en-IN" sz="4400" b="1" i="0" dirty="0">
                <a:solidFill>
                  <a:schemeClr val="accent1">
                    <a:lumMod val="50000"/>
                  </a:schemeClr>
                </a:solidFill>
                <a:effectLst/>
                <a:latin typeface="Söhne"/>
              </a:rPr>
              <a:t>Time Trends</a:t>
            </a:r>
          </a:p>
        </p:txBody>
      </p:sp>
      <p:sp>
        <p:nvSpPr>
          <p:cNvPr id="7" name="TextBox 6">
            <a:extLst>
              <a:ext uri="{FF2B5EF4-FFF2-40B4-BE49-F238E27FC236}">
                <a16:creationId xmlns:a16="http://schemas.microsoft.com/office/drawing/2014/main" id="{B3117117-299F-7021-4906-F163A1720EB0}"/>
              </a:ext>
            </a:extLst>
          </p:cNvPr>
          <p:cNvSpPr txBox="1"/>
          <p:nvPr/>
        </p:nvSpPr>
        <p:spPr>
          <a:xfrm>
            <a:off x="310242" y="3502175"/>
            <a:ext cx="11295081" cy="954107"/>
          </a:xfrm>
          <a:prstGeom prst="rect">
            <a:avLst/>
          </a:prstGeom>
          <a:noFill/>
        </p:spPr>
        <p:txBody>
          <a:bodyPr wrap="square" rtlCol="0">
            <a:spAutoFit/>
          </a:bodyPr>
          <a:lstStyle/>
          <a:p>
            <a:r>
              <a:rPr lang="en-US" sz="2000" b="1" dirty="0">
                <a:solidFill>
                  <a:schemeClr val="accent1">
                    <a:lumMod val="50000"/>
                  </a:schemeClr>
                </a:solidFill>
              </a:rPr>
              <a:t>NOTE - </a:t>
            </a:r>
            <a:r>
              <a:rPr lang="en-US" dirty="0">
                <a:solidFill>
                  <a:schemeClr val="accent1">
                    <a:lumMod val="50000"/>
                  </a:schemeClr>
                </a:solidFill>
                <a:latin typeface="Söhne"/>
              </a:rPr>
              <a:t>T</a:t>
            </a:r>
            <a:r>
              <a:rPr lang="en-US" b="0" i="0" dirty="0">
                <a:solidFill>
                  <a:schemeClr val="accent1">
                    <a:lumMod val="50000"/>
                  </a:schemeClr>
                </a:solidFill>
                <a:effectLst/>
                <a:latin typeface="Söhne"/>
              </a:rPr>
              <a:t>he dataset's time frame starting and ending in October may lead to partial yearly counts for some years, potentially effect the yearly analysis results. </a:t>
            </a:r>
            <a:r>
              <a:rPr lang="en-US" dirty="0">
                <a:solidFill>
                  <a:schemeClr val="accent1">
                    <a:lumMod val="50000"/>
                  </a:schemeClr>
                </a:solidFill>
                <a:latin typeface="Söhne"/>
              </a:rPr>
              <a:t>By focusing on full calendar years, can enhance the accuracy and reliability of analysis providing a clearer understanding of yearly patterns in medical condition diagnoses.</a:t>
            </a:r>
            <a:endParaRPr lang="en-IN" sz="2000" dirty="0">
              <a:solidFill>
                <a:schemeClr val="accent1">
                  <a:lumMod val="50000"/>
                </a:schemeClr>
              </a:solidFill>
              <a:latin typeface="Söhne"/>
            </a:endParaRPr>
          </a:p>
        </p:txBody>
      </p:sp>
      <p:sp>
        <p:nvSpPr>
          <p:cNvPr id="9" name="Rectangle: Top Corners Rounded 8">
            <a:extLst>
              <a:ext uri="{FF2B5EF4-FFF2-40B4-BE49-F238E27FC236}">
                <a16:creationId xmlns:a16="http://schemas.microsoft.com/office/drawing/2014/main" id="{6775AAC7-865F-74FB-7ABE-43F6F518CD4B}"/>
              </a:ext>
            </a:extLst>
          </p:cNvPr>
          <p:cNvSpPr/>
          <p:nvPr/>
        </p:nvSpPr>
        <p:spPr>
          <a:xfrm>
            <a:off x="820678" y="4571670"/>
            <a:ext cx="10237906" cy="507999"/>
          </a:xfrm>
          <a:prstGeom prst="round2Same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Söhne"/>
              </a:rPr>
              <a:t>yearly patterns in medical condition diagnoses</a:t>
            </a:r>
            <a:endParaRPr lang="en-IN" sz="2400" b="1" dirty="0">
              <a:solidFill>
                <a:schemeClr val="bg1"/>
              </a:solidFill>
            </a:endParaRPr>
          </a:p>
        </p:txBody>
      </p:sp>
      <p:sp>
        <p:nvSpPr>
          <p:cNvPr id="10" name="Rectangle: Rounded Corners 9">
            <a:extLst>
              <a:ext uri="{FF2B5EF4-FFF2-40B4-BE49-F238E27FC236}">
                <a16:creationId xmlns:a16="http://schemas.microsoft.com/office/drawing/2014/main" id="{E436220D-8C53-341D-1EFF-9473277FC3E2}"/>
              </a:ext>
            </a:extLst>
          </p:cNvPr>
          <p:cNvSpPr/>
          <p:nvPr/>
        </p:nvSpPr>
        <p:spPr>
          <a:xfrm>
            <a:off x="820678" y="5079672"/>
            <a:ext cx="10237906" cy="2939743"/>
          </a:xfrm>
          <a:prstGeom prst="roundRect">
            <a:avLst>
              <a:gd name="adj" fmla="val 0"/>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dirty="0">
              <a:solidFill>
                <a:srgbClr val="0000FF"/>
              </a:solidFill>
              <a:latin typeface="Consolas" panose="020B0609020204030204" pitchFamily="49" charset="0"/>
            </a:endParaRPr>
          </a:p>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Medical_Condition</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Date_of_Admission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2018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[2018]</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Date_of_Admission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2019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[2019]</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Date_of_Admission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2020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[2020]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Date_of_Admission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2021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[2021]</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Date_of_Admission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2022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[2022]</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Date_of_Admission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2023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1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[2023]</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Patients </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Medical_Condition</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endParaRPr lang="en-IN" sz="1200" dirty="0">
              <a:solidFill>
                <a:srgbClr val="000000"/>
              </a:solidFill>
              <a:latin typeface="Consolas" panose="020B0609020204030204" pitchFamily="49" charset="0"/>
            </a:endParaRPr>
          </a:p>
        </p:txBody>
      </p:sp>
      <p:sp>
        <p:nvSpPr>
          <p:cNvPr id="11" name="Rectangle: Top Corners Rounded 10">
            <a:extLst>
              <a:ext uri="{FF2B5EF4-FFF2-40B4-BE49-F238E27FC236}">
                <a16:creationId xmlns:a16="http://schemas.microsoft.com/office/drawing/2014/main" id="{81529630-DC00-B342-599F-C5B23BDDE268}"/>
              </a:ext>
            </a:extLst>
          </p:cNvPr>
          <p:cNvSpPr/>
          <p:nvPr/>
        </p:nvSpPr>
        <p:spPr>
          <a:xfrm>
            <a:off x="1018737" y="1267166"/>
            <a:ext cx="6345453" cy="445223"/>
          </a:xfrm>
          <a:prstGeom prst="round2Same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latin typeface="Söhne"/>
              </a:rPr>
              <a:t>C</a:t>
            </a:r>
            <a:r>
              <a:rPr lang="en-IN" sz="2400" b="1" i="0" dirty="0">
                <a:solidFill>
                  <a:schemeClr val="bg1"/>
                </a:solidFill>
                <a:effectLst/>
                <a:latin typeface="Söhne"/>
              </a:rPr>
              <a:t>omplete years</a:t>
            </a:r>
            <a:endParaRPr lang="en-IN" sz="2400" b="1" dirty="0">
              <a:solidFill>
                <a:schemeClr val="bg1"/>
              </a:solidFill>
            </a:endParaRPr>
          </a:p>
        </p:txBody>
      </p:sp>
      <p:sp>
        <p:nvSpPr>
          <p:cNvPr id="12" name="Rectangle: Rounded Corners 11">
            <a:extLst>
              <a:ext uri="{FF2B5EF4-FFF2-40B4-BE49-F238E27FC236}">
                <a16:creationId xmlns:a16="http://schemas.microsoft.com/office/drawing/2014/main" id="{A7B1728B-A3F0-04DA-A221-0B3A61E1DAE0}"/>
              </a:ext>
            </a:extLst>
          </p:cNvPr>
          <p:cNvSpPr/>
          <p:nvPr/>
        </p:nvSpPr>
        <p:spPr>
          <a:xfrm>
            <a:off x="1018737" y="1712389"/>
            <a:ext cx="6345453" cy="1664314"/>
          </a:xfrm>
          <a:prstGeom prst="roundRect">
            <a:avLst>
              <a:gd name="adj" fmla="val 0"/>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0FF"/>
                </a:solidFill>
                <a:latin typeface="Consolas" panose="020B0609020204030204" pitchFamily="49" charset="0"/>
              </a:rPr>
              <a:t>SELECT</a:t>
            </a:r>
            <a:r>
              <a:rPr lang="en-IN" dirty="0">
                <a:solidFill>
                  <a:srgbClr val="000000"/>
                </a:solidFill>
                <a:latin typeface="Consolas" panose="020B0609020204030204" pitchFamily="49" charset="0"/>
              </a:rPr>
              <a:t> </a:t>
            </a:r>
          </a:p>
          <a:p>
            <a:r>
              <a:rPr lang="en-IN" dirty="0">
                <a:solidFill>
                  <a:srgbClr val="FF00FF"/>
                </a:solidFill>
                <a:latin typeface="Consolas" panose="020B0609020204030204" pitchFamily="49" charset="0"/>
              </a:rPr>
              <a:t>YEAR</a:t>
            </a: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Discharge_Date</a:t>
            </a:r>
            <a:r>
              <a:rPr lang="en-IN" dirty="0">
                <a:solidFill>
                  <a:srgbClr val="80808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FROM</a:t>
            </a:r>
            <a:r>
              <a:rPr lang="en-IN" dirty="0">
                <a:solidFill>
                  <a:srgbClr val="000000"/>
                </a:solidFill>
                <a:latin typeface="Consolas" panose="020B0609020204030204" pitchFamily="49" charset="0"/>
              </a:rPr>
              <a:t> Patients</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YEAR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Discharge_Date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DISTINCT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MONTH</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Discharge_Date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12</a:t>
            </a:r>
            <a:endParaRPr lang="en-IN" dirty="0">
              <a:solidFill>
                <a:srgbClr val="000000"/>
              </a:solidFill>
              <a:latin typeface="Consolas" panose="020B0609020204030204" pitchFamily="49" charset="0"/>
            </a:endParaRPr>
          </a:p>
        </p:txBody>
      </p:sp>
      <p:sp>
        <p:nvSpPr>
          <p:cNvPr id="13" name="Rectangle: Rounded Corners 12">
            <a:extLst>
              <a:ext uri="{FF2B5EF4-FFF2-40B4-BE49-F238E27FC236}">
                <a16:creationId xmlns:a16="http://schemas.microsoft.com/office/drawing/2014/main" id="{6AC6B82A-0C58-692B-B3CC-0F871FA4C7B5}"/>
              </a:ext>
            </a:extLst>
          </p:cNvPr>
          <p:cNvSpPr/>
          <p:nvPr/>
        </p:nvSpPr>
        <p:spPr>
          <a:xfrm>
            <a:off x="8177442" y="1332478"/>
            <a:ext cx="2039938" cy="1912459"/>
          </a:xfrm>
          <a:prstGeom prst="roundRect">
            <a:avLst>
              <a:gd name="adj" fmla="val 0"/>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600" dirty="0">
              <a:solidFill>
                <a:srgbClr val="000000"/>
              </a:solidFill>
              <a:latin typeface="Consolas" panose="020B0609020204030204" pitchFamily="49" charset="0"/>
            </a:endParaRPr>
          </a:p>
        </p:txBody>
      </p:sp>
      <p:graphicFrame>
        <p:nvGraphicFramePr>
          <p:cNvPr id="14" name="Object 13">
            <a:extLst>
              <a:ext uri="{FF2B5EF4-FFF2-40B4-BE49-F238E27FC236}">
                <a16:creationId xmlns:a16="http://schemas.microsoft.com/office/drawing/2014/main" id="{25131552-2C58-08DB-A655-422B3F7D284C}"/>
              </a:ext>
            </a:extLst>
          </p:cNvPr>
          <p:cNvGraphicFramePr>
            <a:graphicFrameLocks noChangeAspect="1"/>
          </p:cNvGraphicFramePr>
          <p:nvPr>
            <p:extLst>
              <p:ext uri="{D42A27DB-BD31-4B8C-83A1-F6EECF244321}">
                <p14:modId xmlns:p14="http://schemas.microsoft.com/office/powerpoint/2010/main" val="3497019634"/>
              </p:ext>
            </p:extLst>
          </p:nvPr>
        </p:nvGraphicFramePr>
        <p:xfrm>
          <a:off x="8190142" y="1347876"/>
          <a:ext cx="2039938" cy="1912459"/>
        </p:xfrm>
        <a:graphic>
          <a:graphicData uri="http://schemas.openxmlformats.org/presentationml/2006/ole">
            <mc:AlternateContent xmlns:mc="http://schemas.openxmlformats.org/markup-compatibility/2006">
              <mc:Choice xmlns:v="urn:schemas-microsoft-com:vml" Requires="v">
                <p:oleObj name="Worksheet" r:id="rId2" imgW="997061" imgH="927012" progId="Excel.Sheet.12">
                  <p:embed/>
                </p:oleObj>
              </mc:Choice>
              <mc:Fallback>
                <p:oleObj name="Worksheet" r:id="rId2" imgW="997061" imgH="927012" progId="Excel.Sheet.12">
                  <p:embed/>
                  <p:pic>
                    <p:nvPicPr>
                      <p:cNvPr id="20" name="Object 19">
                        <a:extLst>
                          <a:ext uri="{FF2B5EF4-FFF2-40B4-BE49-F238E27FC236}">
                            <a16:creationId xmlns:a16="http://schemas.microsoft.com/office/drawing/2014/main" id="{864CFCBC-36FD-A44C-1EC4-945453B95400}"/>
                          </a:ext>
                        </a:extLst>
                      </p:cNvPr>
                      <p:cNvPicPr/>
                      <p:nvPr/>
                    </p:nvPicPr>
                    <p:blipFill>
                      <a:blip r:embed="rId3"/>
                      <a:stretch>
                        <a:fillRect/>
                      </a:stretch>
                    </p:blipFill>
                    <p:spPr>
                      <a:xfrm>
                        <a:off x="8190142" y="1347876"/>
                        <a:ext cx="2039938" cy="1912459"/>
                      </a:xfrm>
                      <a:prstGeom prst="rect">
                        <a:avLst/>
                      </a:prstGeom>
                      <a:ln w="28575">
                        <a:solidFill>
                          <a:schemeClr val="tx1"/>
                        </a:solidFill>
                      </a:ln>
                    </p:spPr>
                  </p:pic>
                </p:oleObj>
              </mc:Fallback>
            </mc:AlternateContent>
          </a:graphicData>
        </a:graphic>
      </p:graphicFrame>
      <p:graphicFrame>
        <p:nvGraphicFramePr>
          <p:cNvPr id="16" name="Object 15">
            <a:extLst>
              <a:ext uri="{FF2B5EF4-FFF2-40B4-BE49-F238E27FC236}">
                <a16:creationId xmlns:a16="http://schemas.microsoft.com/office/drawing/2014/main" id="{89A42AB0-604D-4EBB-731B-727C0DCEFD92}"/>
              </a:ext>
            </a:extLst>
          </p:cNvPr>
          <p:cNvGraphicFramePr>
            <a:graphicFrameLocks noChangeAspect="1"/>
          </p:cNvGraphicFramePr>
          <p:nvPr>
            <p:extLst>
              <p:ext uri="{D42A27DB-BD31-4B8C-83A1-F6EECF244321}">
                <p14:modId xmlns:p14="http://schemas.microsoft.com/office/powerpoint/2010/main" val="3558897183"/>
              </p:ext>
            </p:extLst>
          </p:nvPr>
        </p:nvGraphicFramePr>
        <p:xfrm>
          <a:off x="2178066" y="8413193"/>
          <a:ext cx="7253514" cy="2866622"/>
        </p:xfrm>
        <a:graphic>
          <a:graphicData uri="http://schemas.openxmlformats.org/presentationml/2006/ole">
            <mc:AlternateContent xmlns:mc="http://schemas.openxmlformats.org/markup-compatibility/2006">
              <mc:Choice xmlns:v="urn:schemas-microsoft-com:vml" Requires="v">
                <p:oleObj name="Worksheet" r:id="rId4" imgW="3276452" imgH="1295531" progId="Excel.Sheet.12">
                  <p:embed/>
                </p:oleObj>
              </mc:Choice>
              <mc:Fallback>
                <p:oleObj name="Worksheet" r:id="rId4" imgW="3276452" imgH="1295531" progId="Excel.Sheet.12">
                  <p:embed/>
                  <p:pic>
                    <p:nvPicPr>
                      <p:cNvPr id="23" name="Object 22">
                        <a:extLst>
                          <a:ext uri="{FF2B5EF4-FFF2-40B4-BE49-F238E27FC236}">
                            <a16:creationId xmlns:a16="http://schemas.microsoft.com/office/drawing/2014/main" id="{D0037FD6-6F28-F47C-787D-710542471E25}"/>
                          </a:ext>
                        </a:extLst>
                      </p:cNvPr>
                      <p:cNvPicPr/>
                      <p:nvPr/>
                    </p:nvPicPr>
                    <p:blipFill>
                      <a:blip r:embed="rId5"/>
                      <a:stretch>
                        <a:fillRect/>
                      </a:stretch>
                    </p:blipFill>
                    <p:spPr>
                      <a:xfrm>
                        <a:off x="2178066" y="8413193"/>
                        <a:ext cx="7253514" cy="2866622"/>
                      </a:xfrm>
                      <a:prstGeom prst="rect">
                        <a:avLst/>
                      </a:prstGeom>
                      <a:ln w="38100">
                        <a:solidFill>
                          <a:schemeClr val="tx1"/>
                        </a:solidFill>
                      </a:ln>
                    </p:spPr>
                  </p:pic>
                </p:oleObj>
              </mc:Fallback>
            </mc:AlternateContent>
          </a:graphicData>
        </a:graphic>
      </p:graphicFrame>
      <p:sp>
        <p:nvSpPr>
          <p:cNvPr id="19" name="TextBox 18">
            <a:extLst>
              <a:ext uri="{FF2B5EF4-FFF2-40B4-BE49-F238E27FC236}">
                <a16:creationId xmlns:a16="http://schemas.microsoft.com/office/drawing/2014/main" id="{F2BDF2BF-91AF-483D-2BD4-9D13100CCBBB}"/>
              </a:ext>
            </a:extLst>
          </p:cNvPr>
          <p:cNvSpPr txBox="1"/>
          <p:nvPr/>
        </p:nvSpPr>
        <p:spPr>
          <a:xfrm>
            <a:off x="1" y="11549470"/>
            <a:ext cx="11879262" cy="1015663"/>
          </a:xfrm>
          <a:prstGeom prst="rect">
            <a:avLst/>
          </a:prstGeom>
          <a:noFill/>
        </p:spPr>
        <p:txBody>
          <a:bodyPr wrap="square" rtlCol="0">
            <a:spAutoFit/>
          </a:bodyPr>
          <a:lstStyle/>
          <a:p>
            <a:r>
              <a:rPr lang="en-US" sz="2000" dirty="0">
                <a:solidFill>
                  <a:schemeClr val="accent1">
                    <a:lumMod val="50000"/>
                  </a:schemeClr>
                </a:solidFill>
                <a:latin typeface="Roboto" panose="02000000000000000000" pitchFamily="2" charset="0"/>
              </a:rPr>
              <a:t>T</a:t>
            </a:r>
            <a:r>
              <a:rPr lang="en-US" sz="2000" b="0" i="0" u="none" strike="noStrike" dirty="0">
                <a:solidFill>
                  <a:schemeClr val="accent1">
                    <a:lumMod val="50000"/>
                  </a:schemeClr>
                </a:solidFill>
                <a:effectLst/>
                <a:latin typeface="Roboto" panose="02000000000000000000" pitchFamily="2" charset="0"/>
              </a:rPr>
              <a:t>he scale of 2018 appears low due to data collection beginning in October, resulting in only three months of data for that year. Conversely, the scale decreases in 2023 as data collection concludes in October, providing only 10 months of data for that year.</a:t>
            </a:r>
            <a:endParaRPr lang="en-US" sz="2000" b="0" dirty="0">
              <a:solidFill>
                <a:schemeClr val="accent1">
                  <a:lumMod val="50000"/>
                </a:schemeClr>
              </a:solidFill>
              <a:effectLst/>
            </a:endParaRPr>
          </a:p>
        </p:txBody>
      </p:sp>
      <p:sp>
        <p:nvSpPr>
          <p:cNvPr id="20" name="TextBox 19">
            <a:extLst>
              <a:ext uri="{FF2B5EF4-FFF2-40B4-BE49-F238E27FC236}">
                <a16:creationId xmlns:a16="http://schemas.microsoft.com/office/drawing/2014/main" id="{0FC81C88-3182-673E-8158-2507F8654BA3}"/>
              </a:ext>
            </a:extLst>
          </p:cNvPr>
          <p:cNvSpPr txBox="1"/>
          <p:nvPr/>
        </p:nvSpPr>
        <p:spPr>
          <a:xfrm>
            <a:off x="500146" y="12613162"/>
            <a:ext cx="10878970" cy="2862322"/>
          </a:xfrm>
          <a:prstGeom prst="rect">
            <a:avLst/>
          </a:prstGeom>
          <a:noFill/>
        </p:spPr>
        <p:txBody>
          <a:bodyPr wrap="square" rtlCol="0">
            <a:spAutoFit/>
          </a:bodyPr>
          <a:lstStyle/>
          <a:p>
            <a:pPr marL="285750" indent="-285750" rtl="0">
              <a:spcBef>
                <a:spcPts val="0"/>
              </a:spcBef>
              <a:spcAft>
                <a:spcPts val="0"/>
              </a:spcAft>
              <a:buFont typeface="Wingdings" panose="05000000000000000000" pitchFamily="2" charset="2"/>
              <a:buChar char="§"/>
            </a:pPr>
            <a:r>
              <a:rPr lang="en-US" sz="2000" b="0" i="0" u="none" strike="noStrike" dirty="0">
                <a:solidFill>
                  <a:schemeClr val="accent1">
                    <a:lumMod val="50000"/>
                  </a:schemeClr>
                </a:solidFill>
                <a:effectLst/>
                <a:latin typeface="Roboto" panose="02000000000000000000" pitchFamily="2" charset="0"/>
              </a:rPr>
              <a:t>Arthritis and asthma fluctuated slightly but remained relatively stable. Arthritis began with 329 cases in 2019, reached 348 in 2020, then declined to 325 in 2022. Asthma increased from 343 in 2019 to 346 in 2022.</a:t>
            </a:r>
            <a:endParaRPr lang="en-US" sz="2000" b="0" dirty="0">
              <a:solidFill>
                <a:schemeClr val="accent1">
                  <a:lumMod val="50000"/>
                </a:schemeClr>
              </a:solidFill>
              <a:effectLst/>
            </a:endParaRPr>
          </a:p>
          <a:p>
            <a:pPr marL="285750" indent="-285750" rtl="0">
              <a:spcBef>
                <a:spcPts val="0"/>
              </a:spcBef>
              <a:spcAft>
                <a:spcPts val="0"/>
              </a:spcAft>
              <a:buFont typeface="Wingdings" panose="05000000000000000000" pitchFamily="2" charset="2"/>
              <a:buChar char="§"/>
            </a:pPr>
            <a:r>
              <a:rPr lang="en-US" sz="2000" b="0" i="0" u="none" strike="noStrike" dirty="0">
                <a:solidFill>
                  <a:schemeClr val="accent1">
                    <a:lumMod val="50000"/>
                  </a:schemeClr>
                </a:solidFill>
                <a:effectLst/>
                <a:latin typeface="Roboto" panose="02000000000000000000" pitchFamily="2" charset="0"/>
              </a:rPr>
              <a:t>Obesity increased from 313 cases in 2019 to a peak of 354 in 2021, then decreased to 317 in 2022.</a:t>
            </a:r>
            <a:endParaRPr lang="en-US" sz="2000" b="0" dirty="0">
              <a:solidFill>
                <a:schemeClr val="accent1">
                  <a:lumMod val="50000"/>
                </a:schemeClr>
              </a:solidFill>
              <a:effectLst/>
            </a:endParaRPr>
          </a:p>
          <a:p>
            <a:pPr marL="285750" indent="-285750" rtl="0">
              <a:spcBef>
                <a:spcPts val="0"/>
              </a:spcBef>
              <a:spcAft>
                <a:spcPts val="0"/>
              </a:spcAft>
              <a:buFont typeface="Wingdings" panose="05000000000000000000" pitchFamily="2" charset="2"/>
              <a:buChar char="§"/>
            </a:pPr>
            <a:r>
              <a:rPr lang="en-US" sz="2000" b="0" i="0" u="none" strike="noStrike" dirty="0">
                <a:solidFill>
                  <a:schemeClr val="accent1">
                    <a:lumMod val="50000"/>
                  </a:schemeClr>
                </a:solidFill>
                <a:effectLst/>
                <a:latin typeface="Roboto" panose="02000000000000000000" pitchFamily="2" charset="0"/>
              </a:rPr>
              <a:t>High blood pressure remained largely stable, ranging from 332 in 2021 to 358 in 2019.</a:t>
            </a:r>
            <a:endParaRPr lang="en-US" sz="2000" b="0" dirty="0">
              <a:solidFill>
                <a:schemeClr val="accent1">
                  <a:lumMod val="50000"/>
                </a:schemeClr>
              </a:solidFill>
              <a:effectLst/>
            </a:endParaRPr>
          </a:p>
          <a:p>
            <a:pPr marL="285750" indent="-285750" rtl="0">
              <a:spcBef>
                <a:spcPts val="0"/>
              </a:spcBef>
              <a:spcAft>
                <a:spcPts val="0"/>
              </a:spcAft>
              <a:buFont typeface="Wingdings" panose="05000000000000000000" pitchFamily="2" charset="2"/>
              <a:buChar char="§"/>
            </a:pPr>
            <a:r>
              <a:rPr lang="en-US" sz="2000" b="0" i="0" u="none" strike="noStrike" dirty="0">
                <a:solidFill>
                  <a:schemeClr val="accent1">
                    <a:lumMod val="50000"/>
                  </a:schemeClr>
                </a:solidFill>
                <a:effectLst/>
                <a:latin typeface="Roboto" panose="02000000000000000000" pitchFamily="2" charset="0"/>
              </a:rPr>
              <a:t>Cancer started at 330 in 2019, reached 365 in 2020, then dropped to 330 in 2022.</a:t>
            </a:r>
            <a:endParaRPr lang="en-US" sz="2000" b="0" dirty="0">
              <a:solidFill>
                <a:schemeClr val="accent1">
                  <a:lumMod val="50000"/>
                </a:schemeClr>
              </a:solidFill>
              <a:effectLst/>
            </a:endParaRPr>
          </a:p>
          <a:p>
            <a:pPr marL="285750" indent="-285750" rtl="0">
              <a:spcBef>
                <a:spcPts val="0"/>
              </a:spcBef>
              <a:spcAft>
                <a:spcPts val="1200"/>
              </a:spcAft>
              <a:buFont typeface="Wingdings" panose="05000000000000000000" pitchFamily="2" charset="2"/>
              <a:buChar char="§"/>
            </a:pPr>
            <a:r>
              <a:rPr lang="en-US" sz="2000" b="0" i="0" u="none" strike="noStrike" dirty="0">
                <a:solidFill>
                  <a:schemeClr val="accent1">
                    <a:lumMod val="50000"/>
                  </a:schemeClr>
                </a:solidFill>
                <a:effectLst/>
                <a:latin typeface="Roboto" panose="02000000000000000000" pitchFamily="2" charset="0"/>
              </a:rPr>
              <a:t>Diabetes initially showed an upward trend, increasing from 300 in 2019 to 346 in 2021, then decreasing slightly to 342 in 2022.</a:t>
            </a:r>
            <a:endParaRPr lang="en-US" sz="2000" b="0" dirty="0">
              <a:solidFill>
                <a:schemeClr val="accent1">
                  <a:lumMod val="50000"/>
                </a:schemeClr>
              </a:solidFill>
              <a:effectLst/>
            </a:endParaRPr>
          </a:p>
        </p:txBody>
      </p:sp>
    </p:spTree>
    <p:extLst>
      <p:ext uri="{BB962C8B-B14F-4D97-AF65-F5344CB8AC3E}">
        <p14:creationId xmlns:p14="http://schemas.microsoft.com/office/powerpoint/2010/main" val="334214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F7C44E-42BC-E0E1-6162-B68008A8A430}"/>
              </a:ext>
            </a:extLst>
          </p:cNvPr>
          <p:cNvSpPr/>
          <p:nvPr/>
        </p:nvSpPr>
        <p:spPr>
          <a:xfrm>
            <a:off x="813933" y="900490"/>
            <a:ext cx="10323285" cy="5976127"/>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Consolas" panose="020B0609020204030204" pitchFamily="49" charset="0"/>
              </a:rPr>
              <a:t>WITH</a:t>
            </a:r>
            <a:r>
              <a:rPr lang="en-IN" sz="1600" dirty="0">
                <a:solidFill>
                  <a:srgbClr val="000000"/>
                </a:solidFill>
                <a:latin typeface="Consolas" panose="020B0609020204030204" pitchFamily="49" charset="0"/>
              </a:rPr>
              <a:t> All_pataint </a:t>
            </a:r>
            <a:r>
              <a:rPr lang="en-IN" sz="1600" dirty="0">
                <a:solidFill>
                  <a:srgbClr val="0000FF"/>
                </a:solidFill>
                <a:latin typeface="Consolas" panose="020B0609020204030204" pitchFamily="49" charset="0"/>
              </a:rPr>
              <a:t>AS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DATENAME</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month</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Date_of_Admission</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Abbreviated_Month</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    MONTH</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Date_of_Admission</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MONTH</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Medical_Condition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'Asthma'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Asthma</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Medical_Condition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'Cancer'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Cancer</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Medical_Condition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'Diabetes'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Diabetes</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Medical_Condition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'Hypertension'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Hypertension</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Medical_Condition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'Obesity'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Obesity</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Medical_Condition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'Arthritis'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Arthritis</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Patients </a:t>
            </a:r>
          </a:p>
          <a:p>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Medical_Condition</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MONTH</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Date_of_Admission</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DATENAME</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month</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Date_of_Admission</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Abbreviated_Month</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Asthma</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Asthma</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Cancer</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Cancer</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Diabetes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Diabetes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Hypertension</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Hypertension</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Obesity</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Obesity</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Arthritis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Arthritis</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All_pataint</a:t>
            </a: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Abbreviated_Month</a:t>
            </a:r>
          </a:p>
          <a:p>
            <a:r>
              <a:rPr lang="en-IN" sz="1600" dirty="0">
                <a:solidFill>
                  <a:srgbClr val="0000FF"/>
                </a:solidFill>
                <a:latin typeface="Consolas" panose="020B0609020204030204" pitchFamily="49" charset="0"/>
              </a:rPr>
              <a:t>ORDER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MIN</a:t>
            </a:r>
            <a:r>
              <a:rPr lang="en-IN" sz="1600" dirty="0">
                <a:solidFill>
                  <a:srgbClr val="808080"/>
                </a:solidFill>
                <a:latin typeface="Consolas" panose="020B0609020204030204" pitchFamily="49" charset="0"/>
              </a:rPr>
              <a:t>(</a:t>
            </a:r>
            <a:r>
              <a:rPr lang="en-IN" sz="1600" dirty="0">
                <a:solidFill>
                  <a:srgbClr val="FF00FF"/>
                </a:solidFill>
                <a:latin typeface="Consolas" panose="020B0609020204030204" pitchFamily="49" charset="0"/>
              </a:rPr>
              <a:t>Month</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p:txBody>
      </p:sp>
      <p:graphicFrame>
        <p:nvGraphicFramePr>
          <p:cNvPr id="7" name="Object 6">
            <a:extLst>
              <a:ext uri="{FF2B5EF4-FFF2-40B4-BE49-F238E27FC236}">
                <a16:creationId xmlns:a16="http://schemas.microsoft.com/office/drawing/2014/main" id="{97775597-5558-948A-6992-94AEBCFE1B95}"/>
              </a:ext>
            </a:extLst>
          </p:cNvPr>
          <p:cNvGraphicFramePr>
            <a:graphicFrameLocks noChangeAspect="1"/>
          </p:cNvGraphicFramePr>
          <p:nvPr>
            <p:extLst>
              <p:ext uri="{D42A27DB-BD31-4B8C-83A1-F6EECF244321}">
                <p14:modId xmlns:p14="http://schemas.microsoft.com/office/powerpoint/2010/main" val="126361523"/>
              </p:ext>
            </p:extLst>
          </p:nvPr>
        </p:nvGraphicFramePr>
        <p:xfrm>
          <a:off x="666684" y="7155179"/>
          <a:ext cx="10703570" cy="5323002"/>
        </p:xfrm>
        <a:graphic>
          <a:graphicData uri="http://schemas.openxmlformats.org/presentationml/2006/ole">
            <mc:AlternateContent xmlns:mc="http://schemas.openxmlformats.org/markup-compatibility/2006">
              <mc:Choice xmlns:v="urn:schemas-microsoft-com:vml" Requires="v">
                <p:oleObj name="Worksheet" r:id="rId2" imgW="4825901" imgH="2400300" progId="Excel.Sheet.12">
                  <p:embed/>
                </p:oleObj>
              </mc:Choice>
              <mc:Fallback>
                <p:oleObj name="Worksheet" r:id="rId2" imgW="4825901" imgH="2400300" progId="Excel.Sheet.12">
                  <p:embed/>
                  <p:pic>
                    <p:nvPicPr>
                      <p:cNvPr id="2" name="Object 1">
                        <a:extLst>
                          <a:ext uri="{FF2B5EF4-FFF2-40B4-BE49-F238E27FC236}">
                            <a16:creationId xmlns:a16="http://schemas.microsoft.com/office/drawing/2014/main" id="{97775597-5558-948A-6992-94AEBCFE1B95}"/>
                          </a:ext>
                        </a:extLst>
                      </p:cNvPr>
                      <p:cNvPicPr/>
                      <p:nvPr/>
                    </p:nvPicPr>
                    <p:blipFill>
                      <a:blip r:embed="rId3"/>
                      <a:stretch>
                        <a:fillRect/>
                      </a:stretch>
                    </p:blipFill>
                    <p:spPr>
                      <a:xfrm>
                        <a:off x="666684" y="7155179"/>
                        <a:ext cx="10703570" cy="5323002"/>
                      </a:xfrm>
                      <a:prstGeom prst="rect">
                        <a:avLst/>
                      </a:prstGeom>
                      <a:ln w="38100">
                        <a:solidFill>
                          <a:schemeClr val="tx1"/>
                        </a:solidFill>
                      </a:ln>
                    </p:spPr>
                  </p:pic>
                </p:oleObj>
              </mc:Fallback>
            </mc:AlternateContent>
          </a:graphicData>
        </a:graphic>
      </p:graphicFrame>
      <p:sp>
        <p:nvSpPr>
          <p:cNvPr id="3" name="TextBox 2">
            <a:extLst>
              <a:ext uri="{FF2B5EF4-FFF2-40B4-BE49-F238E27FC236}">
                <a16:creationId xmlns:a16="http://schemas.microsoft.com/office/drawing/2014/main" id="{EA2B83C9-F554-504A-E438-DDACD048F401}"/>
              </a:ext>
            </a:extLst>
          </p:cNvPr>
          <p:cNvSpPr txBox="1"/>
          <p:nvPr/>
        </p:nvSpPr>
        <p:spPr>
          <a:xfrm>
            <a:off x="419326" y="12920413"/>
            <a:ext cx="11040610" cy="2246769"/>
          </a:xfrm>
          <a:prstGeom prst="rect">
            <a:avLst/>
          </a:prstGeom>
          <a:noFill/>
        </p:spPr>
        <p:txBody>
          <a:bodyPr wrap="square">
            <a:spAutoFit/>
          </a:bodyPr>
          <a:lstStyle/>
          <a:p>
            <a:pPr marL="342900" indent="-342900" algn="l">
              <a:buFont typeface="Wingdings" panose="05000000000000000000" pitchFamily="2" charset="2"/>
              <a:buChar char="§"/>
            </a:pPr>
            <a:r>
              <a:rPr lang="en-US" sz="2000" i="0" dirty="0">
                <a:solidFill>
                  <a:schemeClr val="accent1">
                    <a:lumMod val="50000"/>
                  </a:schemeClr>
                </a:solidFill>
                <a:effectLst/>
                <a:latin typeface="Söhne"/>
              </a:rPr>
              <a:t> Diabetes Exhibits variability, with the highest occurrence in August (157) and the lowest in May (110).</a:t>
            </a:r>
          </a:p>
          <a:p>
            <a:pPr marL="342900" indent="-342900" algn="l">
              <a:buFont typeface="Wingdings" panose="05000000000000000000" pitchFamily="2" charset="2"/>
              <a:buChar char="§"/>
            </a:pPr>
            <a:r>
              <a:rPr lang="en-US" sz="2000" i="0" dirty="0">
                <a:solidFill>
                  <a:schemeClr val="accent1">
                    <a:lumMod val="50000"/>
                  </a:schemeClr>
                </a:solidFill>
                <a:effectLst/>
                <a:latin typeface="Söhne"/>
              </a:rPr>
              <a:t> Asthma Peaks in October (173) and April (162), showing higher occurrences during these months.</a:t>
            </a:r>
          </a:p>
          <a:p>
            <a:pPr marL="342900" indent="-342900" algn="l">
              <a:buFont typeface="Wingdings" panose="05000000000000000000" pitchFamily="2" charset="2"/>
              <a:buChar char="§"/>
            </a:pPr>
            <a:r>
              <a:rPr lang="en-US" sz="2000" i="0" dirty="0">
                <a:solidFill>
                  <a:schemeClr val="accent1">
                    <a:lumMod val="50000"/>
                  </a:schemeClr>
                </a:solidFill>
                <a:effectLst/>
                <a:latin typeface="Söhne"/>
              </a:rPr>
              <a:t> Cancer</a:t>
            </a:r>
            <a:r>
              <a:rPr lang="en-US" sz="2000" dirty="0">
                <a:solidFill>
                  <a:schemeClr val="accent1">
                    <a:lumMod val="50000"/>
                  </a:schemeClr>
                </a:solidFill>
                <a:latin typeface="Söhne"/>
              </a:rPr>
              <a:t> </a:t>
            </a:r>
            <a:r>
              <a:rPr lang="en-US" sz="2000" i="0" dirty="0">
                <a:solidFill>
                  <a:schemeClr val="accent1">
                    <a:lumMod val="50000"/>
                  </a:schemeClr>
                </a:solidFill>
                <a:effectLst/>
                <a:latin typeface="Söhne"/>
              </a:rPr>
              <a:t>Relatively consistent throughout the year, with the highest occurrence in November (147).</a:t>
            </a:r>
          </a:p>
          <a:p>
            <a:pPr marL="342900" indent="-342900" algn="l">
              <a:buFont typeface="Wingdings" panose="05000000000000000000" pitchFamily="2" charset="2"/>
              <a:buChar char="§"/>
            </a:pPr>
            <a:r>
              <a:rPr lang="en-US" sz="2000" i="0" dirty="0">
                <a:solidFill>
                  <a:schemeClr val="accent1">
                    <a:lumMod val="50000"/>
                  </a:schemeClr>
                </a:solidFill>
                <a:effectLst/>
                <a:latin typeface="Söhne"/>
              </a:rPr>
              <a:t> Hypertension Shows a notable peak in October (173), followed by fluctuations throughout the year.</a:t>
            </a:r>
          </a:p>
          <a:p>
            <a:pPr marL="342900" indent="-342900" algn="l">
              <a:buFont typeface="Wingdings" panose="05000000000000000000" pitchFamily="2" charset="2"/>
              <a:buChar char="§"/>
            </a:pPr>
            <a:r>
              <a:rPr lang="en-US" sz="2000" i="0" dirty="0">
                <a:solidFill>
                  <a:schemeClr val="accent1">
                    <a:lumMod val="50000"/>
                  </a:schemeClr>
                </a:solidFill>
                <a:effectLst/>
                <a:latin typeface="Söhne"/>
              </a:rPr>
              <a:t>Obesity Generally consistent throughout the year, with the highest occurrence in October (148) and the lowest in May (110).</a:t>
            </a:r>
          </a:p>
          <a:p>
            <a:pPr marL="342900" indent="-342900" algn="l">
              <a:buFont typeface="Wingdings" panose="05000000000000000000" pitchFamily="2" charset="2"/>
              <a:buChar char="§"/>
            </a:pPr>
            <a:r>
              <a:rPr lang="en-US" sz="2000" i="0" dirty="0">
                <a:solidFill>
                  <a:schemeClr val="accent1">
                    <a:lumMod val="50000"/>
                  </a:schemeClr>
                </a:solidFill>
                <a:effectLst/>
                <a:latin typeface="Söhne"/>
              </a:rPr>
              <a:t>Arthritis Peaks in June (170), indicating higher occurrences during this month.</a:t>
            </a:r>
          </a:p>
        </p:txBody>
      </p:sp>
      <p:sp>
        <p:nvSpPr>
          <p:cNvPr id="6" name="Rectangle: Top Corners Rounded 5">
            <a:extLst>
              <a:ext uri="{FF2B5EF4-FFF2-40B4-BE49-F238E27FC236}">
                <a16:creationId xmlns:a16="http://schemas.microsoft.com/office/drawing/2014/main" id="{F4B44C55-F41A-75B2-8383-91FD6B5AFAE0}"/>
              </a:ext>
            </a:extLst>
          </p:cNvPr>
          <p:cNvSpPr/>
          <p:nvPr/>
        </p:nvSpPr>
        <p:spPr>
          <a:xfrm>
            <a:off x="813933" y="312531"/>
            <a:ext cx="10323285" cy="587959"/>
          </a:xfrm>
          <a:prstGeom prst="round2Same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Söhne"/>
              </a:rPr>
              <a:t>M</a:t>
            </a:r>
            <a:r>
              <a:rPr lang="en-US" sz="2800" b="1" i="0" dirty="0">
                <a:solidFill>
                  <a:schemeClr val="bg1"/>
                </a:solidFill>
                <a:effectLst/>
                <a:latin typeface="Söhne"/>
              </a:rPr>
              <a:t>onthly occurrences of various medical conditions</a:t>
            </a:r>
            <a:endParaRPr lang="en-IN" sz="2800" b="1" dirty="0">
              <a:solidFill>
                <a:schemeClr val="bg1"/>
              </a:solidFill>
            </a:endParaRPr>
          </a:p>
        </p:txBody>
      </p:sp>
      <p:sp>
        <p:nvSpPr>
          <p:cNvPr id="2" name="TextBox 1">
            <a:extLst>
              <a:ext uri="{FF2B5EF4-FFF2-40B4-BE49-F238E27FC236}">
                <a16:creationId xmlns:a16="http://schemas.microsoft.com/office/drawing/2014/main" id="{858656D7-57D1-4617-E22A-8FAF046EB3F0}"/>
              </a:ext>
            </a:extLst>
          </p:cNvPr>
          <p:cNvSpPr txBox="1"/>
          <p:nvPr/>
        </p:nvSpPr>
        <p:spPr>
          <a:xfrm>
            <a:off x="419326" y="12495133"/>
            <a:ext cx="2239899" cy="523220"/>
          </a:xfrm>
          <a:prstGeom prst="rect">
            <a:avLst/>
          </a:prstGeom>
          <a:noFill/>
        </p:spPr>
        <p:txBody>
          <a:bodyPr wrap="square">
            <a:spAutoFit/>
          </a:bodyPr>
          <a:lstStyle/>
          <a:p>
            <a:r>
              <a:rPr lang="en-IN" sz="2800" b="1" dirty="0">
                <a:solidFill>
                  <a:schemeClr val="accent1">
                    <a:lumMod val="50000"/>
                  </a:schemeClr>
                </a:solidFill>
                <a:latin typeface="Söhne"/>
              </a:rPr>
              <a:t>R</a:t>
            </a:r>
            <a:r>
              <a:rPr lang="en-IN" sz="2400" b="1" dirty="0">
                <a:solidFill>
                  <a:schemeClr val="accent1">
                    <a:lumMod val="50000"/>
                  </a:schemeClr>
                </a:solidFill>
                <a:latin typeface="Söhne"/>
              </a:rPr>
              <a:t>esult </a:t>
            </a:r>
            <a:r>
              <a:rPr lang="en-IN" sz="2800" b="1" dirty="0">
                <a:solidFill>
                  <a:schemeClr val="accent1">
                    <a:lumMod val="50000"/>
                  </a:schemeClr>
                </a:solidFill>
                <a:latin typeface="Söhne"/>
              </a:rPr>
              <a:t>A</a:t>
            </a:r>
            <a:r>
              <a:rPr lang="en-IN" sz="2400" b="1" dirty="0">
                <a:solidFill>
                  <a:schemeClr val="accent1">
                    <a:lumMod val="50000"/>
                  </a:schemeClr>
                </a:solidFill>
                <a:latin typeface="Söhne"/>
              </a:rPr>
              <a:t>nalysis</a:t>
            </a:r>
            <a:endParaRPr lang="en-IN" sz="2400" dirty="0">
              <a:solidFill>
                <a:schemeClr val="accent1">
                  <a:lumMod val="50000"/>
                </a:schemeClr>
              </a:solidFill>
            </a:endParaRPr>
          </a:p>
        </p:txBody>
      </p:sp>
    </p:spTree>
    <p:extLst>
      <p:ext uri="{BB962C8B-B14F-4D97-AF65-F5344CB8AC3E}">
        <p14:creationId xmlns:p14="http://schemas.microsoft.com/office/powerpoint/2010/main" val="35787963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3272</TotalTime>
  <Words>3139</Words>
  <Application>Microsoft Office PowerPoint</Application>
  <PresentationFormat>Custom</PresentationFormat>
  <Paragraphs>275</Paragraphs>
  <Slides>10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21" baseType="lpstr">
      <vt:lpstr>Arial</vt:lpstr>
      <vt:lpstr>Calibri</vt:lpstr>
      <vt:lpstr>Calibri Light</vt:lpstr>
      <vt:lpstr>Consolas</vt:lpstr>
      <vt:lpstr>Roboto</vt:lpstr>
      <vt:lpstr>Söhne</vt:lpstr>
      <vt:lpstr>Söhne Mono</vt:lpstr>
      <vt:lpstr>Wingdings</vt:lpstr>
      <vt:lpstr>Office Theme</vt:lpstr>
      <vt:lpstr>Worksheet</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Mohsin Alam</dc:creator>
  <cp:lastModifiedBy>Mohsin Alam</cp:lastModifiedBy>
  <cp:revision>40</cp:revision>
  <dcterms:created xsi:type="dcterms:W3CDTF">2024-05-02T06:17:46Z</dcterms:created>
  <dcterms:modified xsi:type="dcterms:W3CDTF">2024-05-06T10:53:18Z</dcterms:modified>
</cp:coreProperties>
</file>