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anrope"/>
      <p:regular r:id="rId14"/>
      <p:bold r:id="rId15"/>
    </p:embeddedFont>
    <p:embeddedFont>
      <p:font typeface="Montserrat Medium"/>
      <p:regular r:id="rId16"/>
      <p:bold r:id="rId17"/>
      <p:italic r:id="rId18"/>
      <p:boldItalic r:id="rId19"/>
    </p:embeddedFont>
    <p:embeddedFont>
      <p:font typeface="Manrope Medium"/>
      <p:regular r:id="rId20"/>
      <p:bold r:id="rId21"/>
    </p:embeddedFont>
    <p:embeddedFont>
      <p:font typeface="Be Vietnam Pro"/>
      <p:regular r:id="rId22"/>
      <p:bold r:id="rId23"/>
      <p:italic r:id="rId24"/>
      <p:boldItalic r:id="rId25"/>
    </p:embeddedFont>
    <p:embeddedFont>
      <p:font typeface="McLaren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Medium-regular.fntdata"/><Relationship Id="rId22" Type="http://schemas.openxmlformats.org/officeDocument/2006/relationships/font" Target="fonts/BeVietnamPro-regular.fntdata"/><Relationship Id="rId21" Type="http://schemas.openxmlformats.org/officeDocument/2006/relationships/font" Target="fonts/ManropeMedium-bold.fntdata"/><Relationship Id="rId24" Type="http://schemas.openxmlformats.org/officeDocument/2006/relationships/font" Target="fonts/BeVietnamPro-italic.fntdata"/><Relationship Id="rId23" Type="http://schemas.openxmlformats.org/officeDocument/2006/relationships/font" Target="fonts/BeVietnam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cLaren-regular.fntdata"/><Relationship Id="rId25" Type="http://schemas.openxmlformats.org/officeDocument/2006/relationships/font" Target="fonts/BeVietnam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anrope-bold.fntdata"/><Relationship Id="rId14" Type="http://schemas.openxmlformats.org/officeDocument/2006/relationships/font" Target="fonts/Manrope-regular.fntdata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19" Type="http://schemas.openxmlformats.org/officeDocument/2006/relationships/font" Target="fonts/MontserratMedium-boldItalic.fntdata"/><Relationship Id="rId18" Type="http://schemas.openxmlformats.org/officeDocument/2006/relationships/font" Target="fonts/Montserra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bb078b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bb078b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bb078b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bb078b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bb078b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2bb078b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2bb078ba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2bb078ba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2bb078ba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2bb078ba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1c146ddb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1c146ddb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21937027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21937027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1c146ddb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1c146ddb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2" type="ctrTitle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3" type="ctrTitle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4" type="ctrTitle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5" type="ctrTitle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6" type="ctrTitle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7" type="ctrTitle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8" type="ctrTitle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9" type="title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6" type="title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7" type="title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8" type="title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/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and content by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b="1" sz="12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2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_1_3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/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1.xm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slide" Target="/ppt/slides/slide1.xml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1.xm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1.xml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11940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b="1" sz="11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18" name="Google Shape;118;p2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19" name="Google Shape;119;p2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" name="Google Shape;122;p2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6">
            <a:hlinkClick/>
          </p:cNvPr>
          <p:cNvSpPr/>
          <p:nvPr/>
        </p:nvSpPr>
        <p:spPr>
          <a:xfrm>
            <a:off x="219215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4" name="Google Shape;124;p26">
            <a:hlinkClick/>
          </p:cNvPr>
          <p:cNvSpPr/>
          <p:nvPr/>
        </p:nvSpPr>
        <p:spPr>
          <a:xfrm>
            <a:off x="32878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6">
            <a:hlinkClick/>
          </p:cNvPr>
          <p:cNvSpPr/>
          <p:nvPr/>
        </p:nvSpPr>
        <p:spPr>
          <a:xfrm>
            <a:off x="415503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6">
            <a:hlinkClick/>
          </p:cNvPr>
          <p:cNvSpPr/>
          <p:nvPr/>
        </p:nvSpPr>
        <p:spPr>
          <a:xfrm>
            <a:off x="50983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6">
            <a:hlinkClick/>
          </p:cNvPr>
          <p:cNvSpPr/>
          <p:nvPr/>
        </p:nvSpPr>
        <p:spPr>
          <a:xfrm>
            <a:off x="6194131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6">
            <a:hlinkClick/>
          </p:cNvPr>
          <p:cNvSpPr/>
          <p:nvPr/>
        </p:nvSpPr>
        <p:spPr>
          <a:xfrm>
            <a:off x="77458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6"/>
          <p:cNvSpPr txBox="1"/>
          <p:nvPr>
            <p:ph type="ctrTitle"/>
          </p:nvPr>
        </p:nvSpPr>
        <p:spPr>
          <a:xfrm>
            <a:off x="1461385" y="2026725"/>
            <a:ext cx="4066800" cy="16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Insight  </a:t>
            </a:r>
            <a:r>
              <a:rPr lang="en" sz="7000"/>
              <a:t> </a:t>
            </a:r>
            <a:r>
              <a:rPr lang="en" sz="7000">
                <a:solidFill>
                  <a:schemeClr val="accent1"/>
                </a:solidFill>
              </a:rPr>
              <a:t>Harbor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30" name="Google Shape;130;p26"/>
          <p:cNvSpPr txBox="1"/>
          <p:nvPr>
            <p:ph idx="4294967295" type="subTitle"/>
          </p:nvPr>
        </p:nvSpPr>
        <p:spPr>
          <a:xfrm>
            <a:off x="1288546" y="1502275"/>
            <a:ext cx="4450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Section 0501: </a:t>
            </a:r>
            <a:r>
              <a:rPr lang="en" sz="1700"/>
              <a:t>Project Team  06</a:t>
            </a:r>
            <a:endParaRPr sz="1700"/>
          </a:p>
        </p:txBody>
      </p:sp>
      <p:sp>
        <p:nvSpPr>
          <p:cNvPr id="131" name="Google Shape;131;p26"/>
          <p:cNvSpPr txBox="1"/>
          <p:nvPr/>
        </p:nvSpPr>
        <p:spPr>
          <a:xfrm>
            <a:off x="1127563" y="2049475"/>
            <a:ext cx="83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#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612675" y="884425"/>
            <a:ext cx="7885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DATABASE MANAGEMENT SYSTEM</a:t>
            </a:r>
            <a:endParaRPr b="1" sz="2100">
              <a:solidFill>
                <a:schemeClr val="accent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2569725" y="4284375"/>
            <a:ext cx="1850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Date: 12/10/23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93050" y="3858000"/>
            <a:ext cx="62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Ariz Shaikh | Palak Tandel | Sneha Murali | Zeba Karkhanawala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875" y="1657901"/>
            <a:ext cx="2085725" cy="208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650187" y="1305765"/>
            <a:ext cx="429900" cy="462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42" name="Google Shape;142;p27">
            <a:hlinkClick action="ppaction://hlinksldjump" r:id="rId4"/>
          </p:cNvPr>
          <p:cNvSpPr/>
          <p:nvPr/>
        </p:nvSpPr>
        <p:spPr>
          <a:xfrm>
            <a:off x="2156275" y="325200"/>
            <a:ext cx="10008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b="1" sz="11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43" name="Google Shape;143;p2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44" name="Google Shape;144;p2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" name="Google Shape;147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7">
            <a:hlinkClick/>
          </p:cNvPr>
          <p:cNvSpPr/>
          <p:nvPr/>
        </p:nvSpPr>
        <p:spPr>
          <a:xfrm>
            <a:off x="32878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0" name="Google Shape;150;p27">
            <a:hlinkClick/>
          </p:cNvPr>
          <p:cNvSpPr/>
          <p:nvPr/>
        </p:nvSpPr>
        <p:spPr>
          <a:xfrm>
            <a:off x="415503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1" name="Google Shape;151;p27">
            <a:hlinkClick/>
          </p:cNvPr>
          <p:cNvSpPr/>
          <p:nvPr/>
        </p:nvSpPr>
        <p:spPr>
          <a:xfrm>
            <a:off x="50983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2" name="Google Shape;152;p27">
            <a:hlinkClick/>
          </p:cNvPr>
          <p:cNvSpPr/>
          <p:nvPr/>
        </p:nvSpPr>
        <p:spPr>
          <a:xfrm>
            <a:off x="6194131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3" name="Google Shape;153;p27">
            <a:hlinkClick/>
          </p:cNvPr>
          <p:cNvSpPr/>
          <p:nvPr/>
        </p:nvSpPr>
        <p:spPr>
          <a:xfrm>
            <a:off x="77458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923768" y="1378689"/>
            <a:ext cx="776100" cy="350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953750" y="2245075"/>
            <a:ext cx="4540500" cy="242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UMD Faculty Directory - Faculty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UMD Networth - Program (Fees) &amp; Course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UMD Articles 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Yocket - Program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LinkedIn - Alumni &amp; Faculty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 News 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Q.S. World University of Ranking </a:t>
            </a:r>
            <a:r>
              <a:rPr lang="en" sz="1300"/>
              <a:t>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Financial Times </a:t>
            </a:r>
            <a:r>
              <a:rPr lang="en" sz="1300"/>
              <a:t>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Eduniversal Ranking </a:t>
            </a:r>
            <a:r>
              <a:rPr lang="en" sz="1300"/>
              <a:t>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Bloomberg </a:t>
            </a:r>
            <a:r>
              <a:rPr lang="en" sz="1300"/>
              <a:t>- Rank 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Fortune </a:t>
            </a:r>
            <a:r>
              <a:rPr lang="en" sz="1300"/>
              <a:t>- Rank Table</a:t>
            </a:r>
            <a:endParaRPr sz="1300"/>
          </a:p>
        </p:txBody>
      </p:sp>
      <p:sp>
        <p:nvSpPr>
          <p:cNvPr id="156" name="Google Shape;156;p27"/>
          <p:cNvSpPr/>
          <p:nvPr/>
        </p:nvSpPr>
        <p:spPr>
          <a:xfrm>
            <a:off x="494900" y="2930525"/>
            <a:ext cx="2428800" cy="91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DATA SOURCES</a:t>
            </a:r>
            <a:endParaRPr sz="2400">
              <a:solidFill>
                <a:schemeClr val="dk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2923768" y="3076109"/>
            <a:ext cx="776100" cy="350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88" y="1302400"/>
            <a:ext cx="429855" cy="46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494900" y="1098488"/>
            <a:ext cx="2428800" cy="91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    USERS</a:t>
            </a:r>
            <a:endParaRPr sz="2400">
              <a:solidFill>
                <a:schemeClr val="dk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650173" y="1351910"/>
            <a:ext cx="591600" cy="4620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51" y="1344962"/>
            <a:ext cx="436420" cy="47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50" y="3076100"/>
            <a:ext cx="610825" cy="6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953750" y="975850"/>
            <a:ext cx="4540500" cy="98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nrope Medium"/>
              <a:buChar char="●"/>
            </a:pPr>
            <a:r>
              <a:rPr lang="en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Robert H. Smith School of Business</a:t>
            </a:r>
            <a:endParaRPr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nrope Medium"/>
              <a:buChar char="○"/>
            </a:pPr>
            <a:r>
              <a:rPr lang="en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Masters Program Office</a:t>
            </a:r>
            <a:endParaRPr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nrope Medium"/>
              <a:buChar char="○"/>
            </a:pPr>
            <a:r>
              <a:rPr lang="en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Admissions Office</a:t>
            </a:r>
            <a:endParaRPr>
              <a:solidFill>
                <a:srgbClr val="FFFFFF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>
            <a:hlinkClick action="ppaction://hlinksldjump" r:id="rId3"/>
          </p:cNvPr>
          <p:cNvSpPr/>
          <p:nvPr/>
        </p:nvSpPr>
        <p:spPr>
          <a:xfrm>
            <a:off x="30807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b="1" sz="11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70" name="Google Shape;170;p2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" name="Google Shape;173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8"/>
          <p:cNvSpPr/>
          <p:nvPr/>
        </p:nvSpPr>
        <p:spPr>
          <a:xfrm>
            <a:off x="464850" y="1050600"/>
            <a:ext cx="8214300" cy="809700"/>
          </a:xfrm>
          <a:prstGeom prst="roundRect">
            <a:avLst>
              <a:gd fmla="val 16725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To thoroughly investigate the Smith School of Business's program rank, faculty composition, and curriculum to create a useful database for the school's records and insights.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75" name="Google Shape;175;p28">
            <a:hlinkClick action="ppaction://hlinksldjump" r:id="rId4"/>
          </p:cNvPr>
          <p:cNvSpPr/>
          <p:nvPr/>
        </p:nvSpPr>
        <p:spPr>
          <a:xfrm>
            <a:off x="1041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6" name="Google Shape;176;p28">
            <a:hlinkClick/>
          </p:cNvPr>
          <p:cNvSpPr/>
          <p:nvPr/>
        </p:nvSpPr>
        <p:spPr>
          <a:xfrm>
            <a:off x="19849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>
            <a:hlinkClick/>
          </p:cNvPr>
          <p:cNvSpPr/>
          <p:nvPr/>
        </p:nvSpPr>
        <p:spPr>
          <a:xfrm>
            <a:off x="4019913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9" name="Google Shape;179;p28">
            <a:hlinkClick/>
          </p:cNvPr>
          <p:cNvSpPr/>
          <p:nvPr/>
        </p:nvSpPr>
        <p:spPr>
          <a:xfrm>
            <a:off x="4963263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28">
            <a:hlinkClick/>
          </p:cNvPr>
          <p:cNvSpPr/>
          <p:nvPr/>
        </p:nvSpPr>
        <p:spPr>
          <a:xfrm>
            <a:off x="6059013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28">
            <a:hlinkClick/>
          </p:cNvPr>
          <p:cNvSpPr/>
          <p:nvPr/>
        </p:nvSpPr>
        <p:spPr>
          <a:xfrm>
            <a:off x="7610763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82" name="Google Shape;182;p28"/>
          <p:cNvCxnSpPr/>
          <p:nvPr/>
        </p:nvCxnSpPr>
        <p:spPr>
          <a:xfrm>
            <a:off x="397263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8"/>
          <p:cNvSpPr/>
          <p:nvPr/>
        </p:nvSpPr>
        <p:spPr>
          <a:xfrm>
            <a:off x="440225" y="2221300"/>
            <a:ext cx="8214300" cy="2446800"/>
          </a:xfrm>
          <a:prstGeom prst="flowChartAlternateProcess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determine the total number of faculties possessing a PhD degree.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ascertain the details of the faculty who are alumni of the University of Maryland.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find out the total number of alumni for each program.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identify the rank sources, ranks, program names, program types, and program years for the Business Analytics program.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find the average number of years of work experience for all the faculties in each program.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determine how many faculties from MSQF and MS in Finance have a PhD in Finance.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find out all the details of the faculties in the MSMA program having a PhD in Marketing.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latin typeface="Manrope"/>
                <a:ea typeface="Manrope"/>
                <a:cs typeface="Manrope"/>
                <a:sym typeface="Manrope"/>
              </a:rPr>
              <a:t>To discover the new courses offered for Batch of Fall 2023 which were not a part of the curriculum for the Batch of Fall 2022.</a:t>
            </a:r>
            <a:endParaRPr sz="900"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find out which professor teaches how many courses in 2022 and 2023.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find the total number of alumni for each program as per the year and batch.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find out which and how many Smith school programs were ranked under the top 10 over the years.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determine the employers of the Smith School of Business.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Manrope"/>
              <a:buChar char="●"/>
            </a:pPr>
            <a:r>
              <a:rPr lang="en" sz="900"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To determine the tuition fee for the courses offered in Fall 2023.</a:t>
            </a:r>
            <a:endParaRPr sz="900">
              <a:highlight>
                <a:srgbClr val="FFFFFF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2980500" y="1982202"/>
            <a:ext cx="2725650" cy="384588"/>
          </a:xfrm>
          <a:prstGeom prst="flowChartTerminator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Mission Objective</a:t>
            </a:r>
            <a:endParaRPr sz="2000">
              <a:solidFill>
                <a:srgbClr val="F2F2F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2980525" y="868528"/>
            <a:ext cx="2725650" cy="384588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Mission Statement</a:t>
            </a:r>
            <a:endParaRPr sz="2000">
              <a:solidFill>
                <a:srgbClr val="F2F2F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663" y="3496636"/>
            <a:ext cx="219025" cy="2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228" y="3962516"/>
            <a:ext cx="219025" cy="2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>
            <a:hlinkClick action="ppaction://hlinksldjump" r:id="rId3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b="1" sz="1100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93" name="Google Shape;193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94" name="Google Shape;194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7" name="Google Shape;197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9"/>
          <p:cNvSpPr txBox="1"/>
          <p:nvPr>
            <p:ph type="ctrTitle"/>
          </p:nvPr>
        </p:nvSpPr>
        <p:spPr>
          <a:xfrm>
            <a:off x="534275" y="930475"/>
            <a:ext cx="26088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r>
              <a:rPr lang="en"/>
              <a:t> Database Design</a:t>
            </a:r>
            <a:endParaRPr/>
          </a:p>
        </p:txBody>
      </p:sp>
      <p:cxnSp>
        <p:nvCxnSpPr>
          <p:cNvPr id="199" name="Google Shape;199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9">
            <a:hlinkClick/>
          </p:cNvPr>
          <p:cNvSpPr/>
          <p:nvPr/>
        </p:nvSpPr>
        <p:spPr>
          <a:xfrm>
            <a:off x="50983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1" name="Google Shape;201;p29">
            <a:hlinkClick/>
          </p:cNvPr>
          <p:cNvSpPr/>
          <p:nvPr/>
        </p:nvSpPr>
        <p:spPr>
          <a:xfrm>
            <a:off x="6194131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29">
            <a:hlinkClick/>
          </p:cNvPr>
          <p:cNvSpPr/>
          <p:nvPr/>
        </p:nvSpPr>
        <p:spPr>
          <a:xfrm>
            <a:off x="77458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29">
            <a:hlinkClick action="ppaction://hlinksldjump" r:id="rId4"/>
          </p:cNvPr>
          <p:cNvSpPr/>
          <p:nvPr/>
        </p:nvSpPr>
        <p:spPr>
          <a:xfrm>
            <a:off x="1041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29">
            <a:hlinkClick/>
          </p:cNvPr>
          <p:cNvSpPr/>
          <p:nvPr/>
        </p:nvSpPr>
        <p:spPr>
          <a:xfrm>
            <a:off x="19849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29">
            <a:hlinkClick/>
          </p:cNvPr>
          <p:cNvSpPr/>
          <p:nvPr/>
        </p:nvSpPr>
        <p:spPr>
          <a:xfrm>
            <a:off x="30807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1455150" y="4022053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Rank Source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1455150" y="3712201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Alumni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455150" y="3404032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Faculty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1455150" y="3066389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Course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1455150" y="2737472"/>
            <a:ext cx="970617" cy="458447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Program</a:t>
            </a:r>
            <a:endParaRPr sz="9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1455150" y="2420575"/>
            <a:ext cx="970617" cy="458441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School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13" name="Google Shape;213;p29"/>
          <p:cNvCxnSpPr>
            <a:stCxn id="212" idx="4"/>
          </p:cNvCxnSpPr>
          <p:nvPr/>
        </p:nvCxnSpPr>
        <p:spPr>
          <a:xfrm flipH="1" rot="10800000">
            <a:off x="2425766" y="2437096"/>
            <a:ext cx="717300" cy="212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4" name="Google Shape;214;p29"/>
          <p:cNvCxnSpPr>
            <a:stCxn id="209" idx="2"/>
          </p:cNvCxnSpPr>
          <p:nvPr/>
        </p:nvCxnSpPr>
        <p:spPr>
          <a:xfrm flipH="1">
            <a:off x="805950" y="3633255"/>
            <a:ext cx="649200" cy="49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5" name="Google Shape;215;p29"/>
          <p:cNvCxnSpPr>
            <a:stCxn id="209" idx="4"/>
          </p:cNvCxnSpPr>
          <p:nvPr/>
        </p:nvCxnSpPr>
        <p:spPr>
          <a:xfrm flipH="1" rot="10800000">
            <a:off x="2425766" y="3066255"/>
            <a:ext cx="330600" cy="5670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6" name="Google Shape;216;p29"/>
          <p:cNvCxnSpPr>
            <a:stCxn id="211" idx="2"/>
          </p:cNvCxnSpPr>
          <p:nvPr/>
        </p:nvCxnSpPr>
        <p:spPr>
          <a:xfrm rot="10800000">
            <a:off x="707250" y="2634895"/>
            <a:ext cx="747900" cy="33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217" name="Google Shape;217;p29"/>
          <p:cNvPicPr preferRelativeResize="0"/>
          <p:nvPr/>
        </p:nvPicPr>
        <p:blipFill rotWithShape="1">
          <a:blip r:embed="rId5">
            <a:alphaModFix/>
          </a:blip>
          <a:srcRect b="0" l="0" r="0" t="10992"/>
          <a:stretch/>
        </p:blipFill>
        <p:spPr>
          <a:xfrm>
            <a:off x="3673825" y="888624"/>
            <a:ext cx="4888626" cy="373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>
            <a:hlinkClick action="ppaction://hlinksldjump" r:id="rId3"/>
          </p:cNvPr>
          <p:cNvSpPr/>
          <p:nvPr/>
        </p:nvSpPr>
        <p:spPr>
          <a:xfrm>
            <a:off x="49674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b="1" sz="11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23" name="Google Shape;223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24" name="Google Shape;224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" name="Google Shape;227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" name="Google Shape;228;p30"/>
          <p:cNvGrpSpPr/>
          <p:nvPr/>
        </p:nvGrpSpPr>
        <p:grpSpPr>
          <a:xfrm>
            <a:off x="509922" y="832035"/>
            <a:ext cx="633762" cy="759592"/>
            <a:chOff x="4719578" y="2193678"/>
            <a:chExt cx="198884" cy="261658"/>
          </a:xfrm>
        </p:grpSpPr>
        <p:sp>
          <p:nvSpPr>
            <p:cNvPr id="229" name="Google Shape;229;p30"/>
            <p:cNvSpPr/>
            <p:nvPr/>
          </p:nvSpPr>
          <p:spPr>
            <a:xfrm>
              <a:off x="4816674" y="2311994"/>
              <a:ext cx="53533" cy="50311"/>
            </a:xfrm>
            <a:custGeom>
              <a:rect b="b" l="l" r="r" t="t"/>
              <a:pathLst>
                <a:path extrusionOk="0" h="1544" w="1643">
                  <a:moveTo>
                    <a:pt x="1140" y="0"/>
                  </a:moveTo>
                  <a:cubicBezTo>
                    <a:pt x="1080" y="0"/>
                    <a:pt x="1018" y="27"/>
                    <a:pt x="964" y="80"/>
                  </a:cubicBezTo>
                  <a:cubicBezTo>
                    <a:pt x="875" y="170"/>
                    <a:pt x="875" y="312"/>
                    <a:pt x="964" y="402"/>
                  </a:cubicBezTo>
                  <a:cubicBezTo>
                    <a:pt x="1125" y="562"/>
                    <a:pt x="1125" y="812"/>
                    <a:pt x="964" y="955"/>
                  </a:cubicBezTo>
                  <a:cubicBezTo>
                    <a:pt x="893" y="1035"/>
                    <a:pt x="795" y="1075"/>
                    <a:pt x="694" y="1075"/>
                  </a:cubicBezTo>
                  <a:cubicBezTo>
                    <a:pt x="594" y="1075"/>
                    <a:pt x="491" y="1035"/>
                    <a:pt x="411" y="955"/>
                  </a:cubicBezTo>
                  <a:cubicBezTo>
                    <a:pt x="366" y="910"/>
                    <a:pt x="308" y="888"/>
                    <a:pt x="250" y="888"/>
                  </a:cubicBezTo>
                  <a:cubicBezTo>
                    <a:pt x="192" y="888"/>
                    <a:pt x="134" y="910"/>
                    <a:pt x="90" y="955"/>
                  </a:cubicBezTo>
                  <a:cubicBezTo>
                    <a:pt x="1" y="1044"/>
                    <a:pt x="1" y="1204"/>
                    <a:pt x="90" y="1294"/>
                  </a:cubicBezTo>
                  <a:cubicBezTo>
                    <a:pt x="250" y="1454"/>
                    <a:pt x="482" y="1543"/>
                    <a:pt x="696" y="1543"/>
                  </a:cubicBezTo>
                  <a:cubicBezTo>
                    <a:pt x="911" y="1543"/>
                    <a:pt x="1143" y="1454"/>
                    <a:pt x="1303" y="1294"/>
                  </a:cubicBezTo>
                  <a:cubicBezTo>
                    <a:pt x="1642" y="955"/>
                    <a:pt x="1642" y="402"/>
                    <a:pt x="1303" y="80"/>
                  </a:cubicBezTo>
                  <a:cubicBezTo>
                    <a:pt x="1259" y="27"/>
                    <a:pt x="1201" y="0"/>
                    <a:pt x="1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4816674" y="2224340"/>
              <a:ext cx="53533" cy="50181"/>
            </a:xfrm>
            <a:custGeom>
              <a:rect b="b" l="l" r="r" t="t"/>
              <a:pathLst>
                <a:path extrusionOk="0" h="1540" w="1643">
                  <a:moveTo>
                    <a:pt x="696" y="0"/>
                  </a:moveTo>
                  <a:cubicBezTo>
                    <a:pt x="478" y="0"/>
                    <a:pt x="259" y="85"/>
                    <a:pt x="90" y="255"/>
                  </a:cubicBezTo>
                  <a:cubicBezTo>
                    <a:pt x="1" y="344"/>
                    <a:pt x="1" y="487"/>
                    <a:pt x="90" y="594"/>
                  </a:cubicBezTo>
                  <a:cubicBezTo>
                    <a:pt x="134" y="638"/>
                    <a:pt x="192" y="660"/>
                    <a:pt x="250" y="660"/>
                  </a:cubicBezTo>
                  <a:cubicBezTo>
                    <a:pt x="308" y="660"/>
                    <a:pt x="366" y="638"/>
                    <a:pt x="411" y="594"/>
                  </a:cubicBezTo>
                  <a:cubicBezTo>
                    <a:pt x="491" y="513"/>
                    <a:pt x="594" y="473"/>
                    <a:pt x="694" y="473"/>
                  </a:cubicBezTo>
                  <a:cubicBezTo>
                    <a:pt x="795" y="473"/>
                    <a:pt x="893" y="513"/>
                    <a:pt x="964" y="594"/>
                  </a:cubicBezTo>
                  <a:cubicBezTo>
                    <a:pt x="1125" y="736"/>
                    <a:pt x="1125" y="986"/>
                    <a:pt x="964" y="1147"/>
                  </a:cubicBezTo>
                  <a:cubicBezTo>
                    <a:pt x="875" y="1236"/>
                    <a:pt x="875" y="1379"/>
                    <a:pt x="964" y="1468"/>
                  </a:cubicBezTo>
                  <a:cubicBezTo>
                    <a:pt x="1018" y="1521"/>
                    <a:pt x="1071" y="1539"/>
                    <a:pt x="1143" y="1539"/>
                  </a:cubicBezTo>
                  <a:cubicBezTo>
                    <a:pt x="1196" y="1539"/>
                    <a:pt x="1267" y="1521"/>
                    <a:pt x="1303" y="1468"/>
                  </a:cubicBezTo>
                  <a:cubicBezTo>
                    <a:pt x="1642" y="1129"/>
                    <a:pt x="1642" y="594"/>
                    <a:pt x="1303" y="255"/>
                  </a:cubicBezTo>
                  <a:cubicBezTo>
                    <a:pt x="1134" y="85"/>
                    <a:pt x="915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4811460" y="2224470"/>
              <a:ext cx="76178" cy="137835"/>
            </a:xfrm>
            <a:custGeom>
              <a:rect b="b" l="l" r="r" t="t"/>
              <a:pathLst>
                <a:path extrusionOk="0" h="4230" w="2338">
                  <a:moveTo>
                    <a:pt x="856" y="465"/>
                  </a:moveTo>
                  <a:cubicBezTo>
                    <a:pt x="1071" y="465"/>
                    <a:pt x="1249" y="643"/>
                    <a:pt x="1249" y="857"/>
                  </a:cubicBezTo>
                  <a:cubicBezTo>
                    <a:pt x="1249" y="875"/>
                    <a:pt x="1249" y="893"/>
                    <a:pt x="1249" y="911"/>
                  </a:cubicBezTo>
                  <a:cubicBezTo>
                    <a:pt x="1231" y="982"/>
                    <a:pt x="1249" y="1036"/>
                    <a:pt x="1285" y="1089"/>
                  </a:cubicBezTo>
                  <a:cubicBezTo>
                    <a:pt x="1338" y="1143"/>
                    <a:pt x="1392" y="1161"/>
                    <a:pt x="1445" y="1178"/>
                  </a:cubicBezTo>
                  <a:cubicBezTo>
                    <a:pt x="1695" y="1196"/>
                    <a:pt x="1874" y="1393"/>
                    <a:pt x="1874" y="1642"/>
                  </a:cubicBezTo>
                  <a:cubicBezTo>
                    <a:pt x="1874" y="1767"/>
                    <a:pt x="1838" y="1874"/>
                    <a:pt x="1749" y="1963"/>
                  </a:cubicBezTo>
                  <a:cubicBezTo>
                    <a:pt x="1677" y="2053"/>
                    <a:pt x="1677" y="2178"/>
                    <a:pt x="1749" y="2267"/>
                  </a:cubicBezTo>
                  <a:cubicBezTo>
                    <a:pt x="1838" y="2356"/>
                    <a:pt x="1874" y="2463"/>
                    <a:pt x="1874" y="2588"/>
                  </a:cubicBezTo>
                  <a:cubicBezTo>
                    <a:pt x="1874" y="2820"/>
                    <a:pt x="1695" y="3034"/>
                    <a:pt x="1445" y="3052"/>
                  </a:cubicBezTo>
                  <a:cubicBezTo>
                    <a:pt x="1392" y="3052"/>
                    <a:pt x="1338" y="3088"/>
                    <a:pt x="1285" y="3141"/>
                  </a:cubicBezTo>
                  <a:cubicBezTo>
                    <a:pt x="1249" y="3195"/>
                    <a:pt x="1231" y="3248"/>
                    <a:pt x="1249" y="3320"/>
                  </a:cubicBezTo>
                  <a:cubicBezTo>
                    <a:pt x="1249" y="3337"/>
                    <a:pt x="1249" y="3355"/>
                    <a:pt x="1249" y="3373"/>
                  </a:cubicBezTo>
                  <a:cubicBezTo>
                    <a:pt x="1249" y="3587"/>
                    <a:pt x="1071" y="3766"/>
                    <a:pt x="856" y="3766"/>
                  </a:cubicBezTo>
                  <a:cubicBezTo>
                    <a:pt x="642" y="3766"/>
                    <a:pt x="464" y="3587"/>
                    <a:pt x="464" y="3373"/>
                  </a:cubicBezTo>
                  <a:lnTo>
                    <a:pt x="464" y="857"/>
                  </a:lnTo>
                  <a:cubicBezTo>
                    <a:pt x="464" y="643"/>
                    <a:pt x="642" y="465"/>
                    <a:pt x="856" y="465"/>
                  </a:cubicBezTo>
                  <a:close/>
                  <a:moveTo>
                    <a:pt x="856" y="1"/>
                  </a:moveTo>
                  <a:cubicBezTo>
                    <a:pt x="375" y="1"/>
                    <a:pt x="0" y="375"/>
                    <a:pt x="0" y="857"/>
                  </a:cubicBezTo>
                  <a:lnTo>
                    <a:pt x="0" y="3373"/>
                  </a:lnTo>
                  <a:cubicBezTo>
                    <a:pt x="0" y="3837"/>
                    <a:pt x="375" y="4229"/>
                    <a:pt x="856" y="4229"/>
                  </a:cubicBezTo>
                  <a:cubicBezTo>
                    <a:pt x="1303" y="4229"/>
                    <a:pt x="1659" y="3890"/>
                    <a:pt x="1713" y="3480"/>
                  </a:cubicBezTo>
                  <a:cubicBezTo>
                    <a:pt x="2088" y="3337"/>
                    <a:pt x="2337" y="2998"/>
                    <a:pt x="2337" y="2588"/>
                  </a:cubicBezTo>
                  <a:cubicBezTo>
                    <a:pt x="2337" y="2410"/>
                    <a:pt x="2302" y="2249"/>
                    <a:pt x="2213" y="2106"/>
                  </a:cubicBezTo>
                  <a:cubicBezTo>
                    <a:pt x="2302" y="1963"/>
                    <a:pt x="2337" y="1803"/>
                    <a:pt x="2337" y="1642"/>
                  </a:cubicBezTo>
                  <a:cubicBezTo>
                    <a:pt x="2337" y="1232"/>
                    <a:pt x="2088" y="875"/>
                    <a:pt x="1713" y="750"/>
                  </a:cubicBezTo>
                  <a:cubicBezTo>
                    <a:pt x="1659" y="322"/>
                    <a:pt x="1303" y="1"/>
                    <a:pt x="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4767833" y="2224340"/>
              <a:ext cx="53533" cy="50181"/>
            </a:xfrm>
            <a:custGeom>
              <a:rect b="b" l="l" r="r" t="t"/>
              <a:pathLst>
                <a:path extrusionOk="0" h="1540" w="1643">
                  <a:moveTo>
                    <a:pt x="940" y="0"/>
                  </a:moveTo>
                  <a:cubicBezTo>
                    <a:pt x="719" y="0"/>
                    <a:pt x="500" y="85"/>
                    <a:pt x="340" y="255"/>
                  </a:cubicBezTo>
                  <a:cubicBezTo>
                    <a:pt x="1" y="594"/>
                    <a:pt x="1" y="1129"/>
                    <a:pt x="340" y="1468"/>
                  </a:cubicBezTo>
                  <a:cubicBezTo>
                    <a:pt x="376" y="1521"/>
                    <a:pt x="429" y="1539"/>
                    <a:pt x="500" y="1539"/>
                  </a:cubicBezTo>
                  <a:cubicBezTo>
                    <a:pt x="554" y="1539"/>
                    <a:pt x="625" y="1521"/>
                    <a:pt x="661" y="1468"/>
                  </a:cubicBezTo>
                  <a:cubicBezTo>
                    <a:pt x="750" y="1379"/>
                    <a:pt x="750" y="1236"/>
                    <a:pt x="661" y="1147"/>
                  </a:cubicBezTo>
                  <a:cubicBezTo>
                    <a:pt x="518" y="986"/>
                    <a:pt x="518" y="736"/>
                    <a:pt x="661" y="594"/>
                  </a:cubicBezTo>
                  <a:cubicBezTo>
                    <a:pt x="741" y="513"/>
                    <a:pt x="844" y="473"/>
                    <a:pt x="944" y="473"/>
                  </a:cubicBezTo>
                  <a:cubicBezTo>
                    <a:pt x="1045" y="473"/>
                    <a:pt x="1143" y="513"/>
                    <a:pt x="1214" y="594"/>
                  </a:cubicBezTo>
                  <a:cubicBezTo>
                    <a:pt x="1259" y="638"/>
                    <a:pt x="1321" y="660"/>
                    <a:pt x="1384" y="660"/>
                  </a:cubicBezTo>
                  <a:cubicBezTo>
                    <a:pt x="1446" y="660"/>
                    <a:pt x="1509" y="638"/>
                    <a:pt x="1553" y="594"/>
                  </a:cubicBezTo>
                  <a:cubicBezTo>
                    <a:pt x="1642" y="487"/>
                    <a:pt x="1642" y="344"/>
                    <a:pt x="1553" y="255"/>
                  </a:cubicBezTo>
                  <a:cubicBezTo>
                    <a:pt x="1384" y="85"/>
                    <a:pt x="1161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4767833" y="2311994"/>
              <a:ext cx="53533" cy="50311"/>
            </a:xfrm>
            <a:custGeom>
              <a:rect b="b" l="l" r="r" t="t"/>
              <a:pathLst>
                <a:path extrusionOk="0" h="1544" w="1643">
                  <a:moveTo>
                    <a:pt x="500" y="0"/>
                  </a:moveTo>
                  <a:cubicBezTo>
                    <a:pt x="442" y="0"/>
                    <a:pt x="384" y="27"/>
                    <a:pt x="340" y="80"/>
                  </a:cubicBezTo>
                  <a:cubicBezTo>
                    <a:pt x="1" y="402"/>
                    <a:pt x="1" y="955"/>
                    <a:pt x="340" y="1294"/>
                  </a:cubicBezTo>
                  <a:cubicBezTo>
                    <a:pt x="500" y="1454"/>
                    <a:pt x="715" y="1543"/>
                    <a:pt x="947" y="1543"/>
                  </a:cubicBezTo>
                  <a:cubicBezTo>
                    <a:pt x="1161" y="1543"/>
                    <a:pt x="1375" y="1454"/>
                    <a:pt x="1553" y="1294"/>
                  </a:cubicBezTo>
                  <a:cubicBezTo>
                    <a:pt x="1642" y="1204"/>
                    <a:pt x="1642" y="1044"/>
                    <a:pt x="1553" y="955"/>
                  </a:cubicBezTo>
                  <a:cubicBezTo>
                    <a:pt x="1509" y="910"/>
                    <a:pt x="1446" y="888"/>
                    <a:pt x="1384" y="888"/>
                  </a:cubicBezTo>
                  <a:cubicBezTo>
                    <a:pt x="1321" y="888"/>
                    <a:pt x="1259" y="910"/>
                    <a:pt x="1214" y="955"/>
                  </a:cubicBezTo>
                  <a:cubicBezTo>
                    <a:pt x="1143" y="1035"/>
                    <a:pt x="1045" y="1075"/>
                    <a:pt x="944" y="1075"/>
                  </a:cubicBezTo>
                  <a:cubicBezTo>
                    <a:pt x="844" y="1075"/>
                    <a:pt x="741" y="1035"/>
                    <a:pt x="661" y="955"/>
                  </a:cubicBezTo>
                  <a:cubicBezTo>
                    <a:pt x="518" y="812"/>
                    <a:pt x="518" y="562"/>
                    <a:pt x="661" y="402"/>
                  </a:cubicBezTo>
                  <a:cubicBezTo>
                    <a:pt x="750" y="312"/>
                    <a:pt x="750" y="170"/>
                    <a:pt x="661" y="80"/>
                  </a:cubicBezTo>
                  <a:cubicBezTo>
                    <a:pt x="616" y="27"/>
                    <a:pt x="558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4749814" y="2224470"/>
              <a:ext cx="76764" cy="137835"/>
            </a:xfrm>
            <a:custGeom>
              <a:rect b="b" l="l" r="r" t="t"/>
              <a:pathLst>
                <a:path extrusionOk="0" h="4230" w="2356">
                  <a:moveTo>
                    <a:pt x="1500" y="465"/>
                  </a:moveTo>
                  <a:cubicBezTo>
                    <a:pt x="1714" y="465"/>
                    <a:pt x="1892" y="643"/>
                    <a:pt x="1892" y="857"/>
                  </a:cubicBezTo>
                  <a:lnTo>
                    <a:pt x="1892" y="3373"/>
                  </a:lnTo>
                  <a:cubicBezTo>
                    <a:pt x="1892" y="3587"/>
                    <a:pt x="1714" y="3766"/>
                    <a:pt x="1500" y="3766"/>
                  </a:cubicBezTo>
                  <a:cubicBezTo>
                    <a:pt x="1285" y="3766"/>
                    <a:pt x="1107" y="3587"/>
                    <a:pt x="1107" y="3373"/>
                  </a:cubicBezTo>
                  <a:cubicBezTo>
                    <a:pt x="1107" y="3355"/>
                    <a:pt x="1107" y="3337"/>
                    <a:pt x="1107" y="3320"/>
                  </a:cubicBezTo>
                  <a:cubicBezTo>
                    <a:pt x="1107" y="3248"/>
                    <a:pt x="1089" y="3195"/>
                    <a:pt x="1053" y="3141"/>
                  </a:cubicBezTo>
                  <a:cubicBezTo>
                    <a:pt x="1018" y="3088"/>
                    <a:pt x="964" y="3052"/>
                    <a:pt x="893" y="3052"/>
                  </a:cubicBezTo>
                  <a:cubicBezTo>
                    <a:pt x="661" y="3034"/>
                    <a:pt x="482" y="2820"/>
                    <a:pt x="482" y="2588"/>
                  </a:cubicBezTo>
                  <a:cubicBezTo>
                    <a:pt x="482" y="2463"/>
                    <a:pt x="518" y="2356"/>
                    <a:pt x="590" y="2267"/>
                  </a:cubicBezTo>
                  <a:cubicBezTo>
                    <a:pt x="679" y="2178"/>
                    <a:pt x="679" y="2053"/>
                    <a:pt x="590" y="1963"/>
                  </a:cubicBezTo>
                  <a:cubicBezTo>
                    <a:pt x="518" y="1874"/>
                    <a:pt x="482" y="1767"/>
                    <a:pt x="482" y="1642"/>
                  </a:cubicBezTo>
                  <a:cubicBezTo>
                    <a:pt x="482" y="1393"/>
                    <a:pt x="661" y="1196"/>
                    <a:pt x="893" y="1178"/>
                  </a:cubicBezTo>
                  <a:cubicBezTo>
                    <a:pt x="964" y="1161"/>
                    <a:pt x="1018" y="1143"/>
                    <a:pt x="1053" y="1089"/>
                  </a:cubicBezTo>
                  <a:cubicBezTo>
                    <a:pt x="1089" y="1036"/>
                    <a:pt x="1107" y="982"/>
                    <a:pt x="1107" y="911"/>
                  </a:cubicBezTo>
                  <a:cubicBezTo>
                    <a:pt x="1107" y="893"/>
                    <a:pt x="1107" y="875"/>
                    <a:pt x="1107" y="857"/>
                  </a:cubicBezTo>
                  <a:cubicBezTo>
                    <a:pt x="1107" y="643"/>
                    <a:pt x="1285" y="465"/>
                    <a:pt x="1500" y="465"/>
                  </a:cubicBezTo>
                  <a:close/>
                  <a:moveTo>
                    <a:pt x="1500" y="1"/>
                  </a:moveTo>
                  <a:cubicBezTo>
                    <a:pt x="1053" y="1"/>
                    <a:pt x="697" y="322"/>
                    <a:pt x="643" y="750"/>
                  </a:cubicBezTo>
                  <a:cubicBezTo>
                    <a:pt x="268" y="875"/>
                    <a:pt x="1" y="1232"/>
                    <a:pt x="1" y="1642"/>
                  </a:cubicBezTo>
                  <a:cubicBezTo>
                    <a:pt x="1" y="1803"/>
                    <a:pt x="54" y="1963"/>
                    <a:pt x="126" y="2106"/>
                  </a:cubicBezTo>
                  <a:cubicBezTo>
                    <a:pt x="54" y="2249"/>
                    <a:pt x="1" y="2410"/>
                    <a:pt x="1" y="2588"/>
                  </a:cubicBezTo>
                  <a:cubicBezTo>
                    <a:pt x="1" y="2998"/>
                    <a:pt x="268" y="3337"/>
                    <a:pt x="643" y="3480"/>
                  </a:cubicBezTo>
                  <a:cubicBezTo>
                    <a:pt x="697" y="3890"/>
                    <a:pt x="1053" y="4229"/>
                    <a:pt x="1500" y="4229"/>
                  </a:cubicBezTo>
                  <a:cubicBezTo>
                    <a:pt x="1963" y="4229"/>
                    <a:pt x="2356" y="3837"/>
                    <a:pt x="2356" y="3373"/>
                  </a:cubicBezTo>
                  <a:lnTo>
                    <a:pt x="2356" y="857"/>
                  </a:lnTo>
                  <a:cubicBezTo>
                    <a:pt x="2356" y="375"/>
                    <a:pt x="1963" y="1"/>
                    <a:pt x="1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770178" y="2398311"/>
              <a:ext cx="97096" cy="57024"/>
            </a:xfrm>
            <a:custGeom>
              <a:rect b="b" l="l" r="r" t="t"/>
              <a:pathLst>
                <a:path extrusionOk="0" h="1750" w="2980">
                  <a:moveTo>
                    <a:pt x="2516" y="465"/>
                  </a:moveTo>
                  <a:lnTo>
                    <a:pt x="2516" y="1036"/>
                  </a:lnTo>
                  <a:cubicBezTo>
                    <a:pt x="2516" y="1178"/>
                    <a:pt x="2409" y="1285"/>
                    <a:pt x="2284" y="1285"/>
                  </a:cubicBezTo>
                  <a:lnTo>
                    <a:pt x="714" y="1285"/>
                  </a:lnTo>
                  <a:cubicBezTo>
                    <a:pt x="589" y="1285"/>
                    <a:pt x="482" y="1178"/>
                    <a:pt x="482" y="1036"/>
                  </a:cubicBezTo>
                  <a:lnTo>
                    <a:pt x="482" y="465"/>
                  </a:lnTo>
                  <a:close/>
                  <a:moveTo>
                    <a:pt x="250" y="1"/>
                  </a:moveTo>
                  <a:cubicBezTo>
                    <a:pt x="107" y="1"/>
                    <a:pt x="0" y="90"/>
                    <a:pt x="0" y="233"/>
                  </a:cubicBezTo>
                  <a:lnTo>
                    <a:pt x="0" y="1036"/>
                  </a:lnTo>
                  <a:cubicBezTo>
                    <a:pt x="0" y="1428"/>
                    <a:pt x="321" y="1749"/>
                    <a:pt x="714" y="1749"/>
                  </a:cubicBezTo>
                  <a:lnTo>
                    <a:pt x="2284" y="1749"/>
                  </a:lnTo>
                  <a:cubicBezTo>
                    <a:pt x="2677" y="1749"/>
                    <a:pt x="2980" y="1428"/>
                    <a:pt x="2980" y="1036"/>
                  </a:cubicBezTo>
                  <a:lnTo>
                    <a:pt x="2980" y="233"/>
                  </a:lnTo>
                  <a:cubicBezTo>
                    <a:pt x="2980" y="90"/>
                    <a:pt x="2873" y="1"/>
                    <a:pt x="27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4719578" y="2285535"/>
              <a:ext cx="198884" cy="127929"/>
            </a:xfrm>
            <a:custGeom>
              <a:rect b="b" l="l" r="r" t="t"/>
              <a:pathLst>
                <a:path extrusionOk="0" h="3926" w="6104">
                  <a:moveTo>
                    <a:pt x="233" y="0"/>
                  </a:moveTo>
                  <a:cubicBezTo>
                    <a:pt x="90" y="0"/>
                    <a:pt x="1" y="107"/>
                    <a:pt x="1" y="232"/>
                  </a:cubicBezTo>
                  <a:cubicBezTo>
                    <a:pt x="1" y="1017"/>
                    <a:pt x="286" y="1767"/>
                    <a:pt x="822" y="2338"/>
                  </a:cubicBezTo>
                  <a:cubicBezTo>
                    <a:pt x="1089" y="2623"/>
                    <a:pt x="1250" y="2998"/>
                    <a:pt x="1250" y="3373"/>
                  </a:cubicBezTo>
                  <a:cubicBezTo>
                    <a:pt x="1250" y="3676"/>
                    <a:pt x="1500" y="3926"/>
                    <a:pt x="1803" y="3926"/>
                  </a:cubicBezTo>
                  <a:lnTo>
                    <a:pt x="4301" y="3926"/>
                  </a:lnTo>
                  <a:cubicBezTo>
                    <a:pt x="4604" y="3926"/>
                    <a:pt x="4854" y="3676"/>
                    <a:pt x="4854" y="3373"/>
                  </a:cubicBezTo>
                  <a:cubicBezTo>
                    <a:pt x="4854" y="2998"/>
                    <a:pt x="4997" y="2623"/>
                    <a:pt x="5282" y="2338"/>
                  </a:cubicBezTo>
                  <a:cubicBezTo>
                    <a:pt x="5818" y="1767"/>
                    <a:pt x="6103" y="1017"/>
                    <a:pt x="6103" y="232"/>
                  </a:cubicBezTo>
                  <a:cubicBezTo>
                    <a:pt x="6103" y="107"/>
                    <a:pt x="5996" y="0"/>
                    <a:pt x="5871" y="0"/>
                  </a:cubicBezTo>
                  <a:cubicBezTo>
                    <a:pt x="5746" y="0"/>
                    <a:pt x="5639" y="107"/>
                    <a:pt x="5639" y="232"/>
                  </a:cubicBezTo>
                  <a:cubicBezTo>
                    <a:pt x="5639" y="892"/>
                    <a:pt x="5389" y="1535"/>
                    <a:pt x="4925" y="2016"/>
                  </a:cubicBezTo>
                  <a:cubicBezTo>
                    <a:pt x="4569" y="2391"/>
                    <a:pt x="4372" y="2873"/>
                    <a:pt x="4372" y="3373"/>
                  </a:cubicBezTo>
                  <a:cubicBezTo>
                    <a:pt x="4372" y="3426"/>
                    <a:pt x="4355" y="3462"/>
                    <a:pt x="4301" y="3462"/>
                  </a:cubicBezTo>
                  <a:lnTo>
                    <a:pt x="1803" y="3462"/>
                  </a:lnTo>
                  <a:cubicBezTo>
                    <a:pt x="1749" y="3462"/>
                    <a:pt x="1714" y="3426"/>
                    <a:pt x="1714" y="3373"/>
                  </a:cubicBezTo>
                  <a:cubicBezTo>
                    <a:pt x="1714" y="2873"/>
                    <a:pt x="1518" y="2391"/>
                    <a:pt x="1161" y="2016"/>
                  </a:cubicBezTo>
                  <a:cubicBezTo>
                    <a:pt x="715" y="1535"/>
                    <a:pt x="465" y="892"/>
                    <a:pt x="465" y="232"/>
                  </a:cubicBez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4719578" y="2193678"/>
              <a:ext cx="198884" cy="107596"/>
            </a:xfrm>
            <a:custGeom>
              <a:rect b="b" l="l" r="r" t="t"/>
              <a:pathLst>
                <a:path extrusionOk="0" h="3302" w="6104">
                  <a:moveTo>
                    <a:pt x="3052" y="0"/>
                  </a:moveTo>
                  <a:cubicBezTo>
                    <a:pt x="1357" y="0"/>
                    <a:pt x="1" y="1374"/>
                    <a:pt x="1" y="3051"/>
                  </a:cubicBezTo>
                  <a:cubicBezTo>
                    <a:pt x="1" y="3194"/>
                    <a:pt x="90" y="3301"/>
                    <a:pt x="233" y="3301"/>
                  </a:cubicBezTo>
                  <a:cubicBezTo>
                    <a:pt x="358" y="3301"/>
                    <a:pt x="465" y="3194"/>
                    <a:pt x="465" y="3051"/>
                  </a:cubicBezTo>
                  <a:cubicBezTo>
                    <a:pt x="465" y="1624"/>
                    <a:pt x="1625" y="464"/>
                    <a:pt x="3052" y="464"/>
                  </a:cubicBezTo>
                  <a:cubicBezTo>
                    <a:pt x="4479" y="464"/>
                    <a:pt x="5639" y="1624"/>
                    <a:pt x="5639" y="3051"/>
                  </a:cubicBezTo>
                  <a:cubicBezTo>
                    <a:pt x="5639" y="3194"/>
                    <a:pt x="5746" y="3301"/>
                    <a:pt x="5871" y="3301"/>
                  </a:cubicBezTo>
                  <a:cubicBezTo>
                    <a:pt x="5996" y="3301"/>
                    <a:pt x="6103" y="3194"/>
                    <a:pt x="6103" y="3051"/>
                  </a:cubicBezTo>
                  <a:cubicBezTo>
                    <a:pt x="6103" y="1374"/>
                    <a:pt x="4729" y="0"/>
                    <a:pt x="3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811460" y="2326820"/>
              <a:ext cx="15118" cy="86644"/>
            </a:xfrm>
            <a:custGeom>
              <a:rect b="b" l="l" r="r" t="t"/>
              <a:pathLst>
                <a:path extrusionOk="0" h="2659" w="464">
                  <a:moveTo>
                    <a:pt x="232" y="0"/>
                  </a:moveTo>
                  <a:cubicBezTo>
                    <a:pt x="107" y="0"/>
                    <a:pt x="0" y="89"/>
                    <a:pt x="0" y="232"/>
                  </a:cubicBezTo>
                  <a:lnTo>
                    <a:pt x="0" y="2427"/>
                  </a:lnTo>
                  <a:cubicBezTo>
                    <a:pt x="0" y="2552"/>
                    <a:pt x="107" y="2659"/>
                    <a:pt x="232" y="2659"/>
                  </a:cubicBezTo>
                  <a:cubicBezTo>
                    <a:pt x="357" y="2659"/>
                    <a:pt x="464" y="2552"/>
                    <a:pt x="464" y="2427"/>
                  </a:cubicBezTo>
                  <a:lnTo>
                    <a:pt x="464" y="232"/>
                  </a:lnTo>
                  <a:cubicBezTo>
                    <a:pt x="464" y="89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0"/>
          <p:cNvSpPr txBox="1"/>
          <p:nvPr>
            <p:ph type="ctrTitle"/>
          </p:nvPr>
        </p:nvSpPr>
        <p:spPr>
          <a:xfrm>
            <a:off x="1291750" y="979125"/>
            <a:ext cx="7318800" cy="4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Logical Database Design - Relational Schema</a:t>
            </a:r>
            <a:endParaRPr sz="2100"/>
          </a:p>
        </p:txBody>
      </p:sp>
      <p:cxnSp>
        <p:nvCxnSpPr>
          <p:cNvPr id="240" name="Google Shape;240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0">
            <a:hlinkClick/>
          </p:cNvPr>
          <p:cNvSpPr/>
          <p:nvPr/>
        </p:nvSpPr>
        <p:spPr>
          <a:xfrm>
            <a:off x="6059013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3" name="Google Shape;243;p30">
            <a:hlinkClick/>
          </p:cNvPr>
          <p:cNvSpPr/>
          <p:nvPr/>
        </p:nvSpPr>
        <p:spPr>
          <a:xfrm>
            <a:off x="7610763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44" name="Google Shape;244;p30"/>
          <p:cNvCxnSpPr/>
          <p:nvPr/>
        </p:nvCxnSpPr>
        <p:spPr>
          <a:xfrm>
            <a:off x="397263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0">
            <a:hlinkClick action="ppaction://hlinksldjump" r:id="rId4"/>
          </p:cNvPr>
          <p:cNvSpPr/>
          <p:nvPr/>
        </p:nvSpPr>
        <p:spPr>
          <a:xfrm>
            <a:off x="113581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6" name="Google Shape;246;p30">
            <a:hlinkClick/>
          </p:cNvPr>
          <p:cNvSpPr/>
          <p:nvPr/>
        </p:nvSpPr>
        <p:spPr>
          <a:xfrm>
            <a:off x="207919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7" name="Google Shape;247;p30">
            <a:hlinkClick/>
          </p:cNvPr>
          <p:cNvSpPr/>
          <p:nvPr/>
        </p:nvSpPr>
        <p:spPr>
          <a:xfrm>
            <a:off x="317491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8" name="Google Shape;248;p30">
            <a:hlinkClick/>
          </p:cNvPr>
          <p:cNvSpPr/>
          <p:nvPr/>
        </p:nvSpPr>
        <p:spPr>
          <a:xfrm>
            <a:off x="404206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49" name="Google Shape;249;p30"/>
          <p:cNvCxnSpPr/>
          <p:nvPr/>
        </p:nvCxnSpPr>
        <p:spPr>
          <a:xfrm>
            <a:off x="343216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0"/>
          <p:cNvSpPr txBox="1"/>
          <p:nvPr/>
        </p:nvSpPr>
        <p:spPr>
          <a:xfrm>
            <a:off x="494850" y="1655950"/>
            <a:ext cx="82593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School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schoolID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schoolName, schoolLocation, schoolDeanName, schoolEstablishedYear)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Program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programID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programName, programType, programYear, programDirector, programDuration, programInStateTuition, programOutStateTuition, programMinimumTOEFL, </a:t>
            </a:r>
            <a:r>
              <a:rPr i="1" lang="en" sz="1000">
                <a:latin typeface="Manrope"/>
                <a:ea typeface="Manrope"/>
                <a:cs typeface="Manrope"/>
                <a:sym typeface="Manrope"/>
              </a:rPr>
              <a:t>schoolID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Faculty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facultyID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facultyFirstName, facultyLastName, facultyWorkExperience, facultyEducation, facultyPhoneNumber, facultyEmailAddress)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Course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courseID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,courseCode, courseName, courseCredits, courseSemester, courseYear, </a:t>
            </a:r>
            <a:r>
              <a:rPr i="1" lang="en" sz="1000">
                <a:latin typeface="Manrope"/>
                <a:ea typeface="Manrope"/>
                <a:cs typeface="Manrope"/>
                <a:sym typeface="Manrope"/>
              </a:rPr>
              <a:t>programID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i="1" lang="en" sz="1000">
                <a:latin typeface="Manrope"/>
                <a:ea typeface="Manrope"/>
                <a:cs typeface="Manrope"/>
                <a:sym typeface="Manrope"/>
              </a:rPr>
              <a:t>facultyID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 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Alumni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alumniID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alumniFirstName, alumniLastName, alumniJobRole, alumniEmployer, alumniGraduationYear, </a:t>
            </a:r>
            <a:r>
              <a:rPr i="1" lang="en" sz="1000">
                <a:latin typeface="Manrope"/>
                <a:ea typeface="Manrope"/>
                <a:cs typeface="Manrope"/>
                <a:sym typeface="Manrope"/>
              </a:rPr>
              <a:t>programID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Rank Source (</a:t>
            </a:r>
            <a:r>
              <a:rPr b="1" lang="en" sz="1000" u="sng">
                <a:latin typeface="Manrope"/>
                <a:ea typeface="Manrope"/>
                <a:cs typeface="Manrope"/>
                <a:sym typeface="Manrope"/>
              </a:rPr>
              <a:t>sourceID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sourceName)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Rank (</a:t>
            </a:r>
            <a:r>
              <a:rPr b="1" i="1" lang="en" sz="1000" u="sng">
                <a:latin typeface="Manrope"/>
                <a:ea typeface="Manrope"/>
                <a:cs typeface="Manrope"/>
                <a:sym typeface="Manrope"/>
              </a:rPr>
              <a:t>sourceID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i="1" lang="en" sz="1000" u="sng">
                <a:latin typeface="Manrope"/>
                <a:ea typeface="Manrope"/>
                <a:cs typeface="Manrope"/>
                <a:sym typeface="Manrope"/>
              </a:rPr>
              <a:t>programID</a:t>
            </a:r>
            <a:r>
              <a:rPr lang="en" sz="1000">
                <a:latin typeface="Manrope"/>
                <a:ea typeface="Manrope"/>
                <a:cs typeface="Manrope"/>
                <a:sym typeface="Manrope"/>
              </a:rPr>
              <a:t>, programRank)</a:t>
            </a:r>
            <a:endParaRPr sz="13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>
            <a:hlinkClick action="ppaction://hlinksldjump" r:id="rId3"/>
          </p:cNvPr>
          <p:cNvSpPr/>
          <p:nvPr/>
        </p:nvSpPr>
        <p:spPr>
          <a:xfrm>
            <a:off x="6139350" y="325200"/>
            <a:ext cx="1372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b="1" sz="11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56" name="Google Shape;25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57" name="Google Shape;25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 txBox="1"/>
          <p:nvPr>
            <p:ph type="ctrTitle"/>
          </p:nvPr>
        </p:nvSpPr>
        <p:spPr>
          <a:xfrm>
            <a:off x="2545850" y="804325"/>
            <a:ext cx="37953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Physical Database Design</a:t>
            </a:r>
            <a:endParaRPr sz="2000"/>
          </a:p>
        </p:txBody>
      </p:sp>
      <p:cxnSp>
        <p:nvCxnSpPr>
          <p:cNvPr id="262" name="Google Shape;262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1">
            <a:hlinkClick/>
          </p:cNvPr>
          <p:cNvSpPr/>
          <p:nvPr/>
        </p:nvSpPr>
        <p:spPr>
          <a:xfrm>
            <a:off x="76696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4" name="Google Shape;264;p31">
            <a:hlinkClick action="ppaction://hlinksldjump" r:id="rId4"/>
          </p:cNvPr>
          <p:cNvSpPr/>
          <p:nvPr/>
        </p:nvSpPr>
        <p:spPr>
          <a:xfrm>
            <a:off x="112267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5" name="Google Shape;265;p31">
            <a:hlinkClick/>
          </p:cNvPr>
          <p:cNvSpPr/>
          <p:nvPr/>
        </p:nvSpPr>
        <p:spPr>
          <a:xfrm>
            <a:off x="206604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6" name="Google Shape;266;p31">
            <a:hlinkClick/>
          </p:cNvPr>
          <p:cNvSpPr/>
          <p:nvPr/>
        </p:nvSpPr>
        <p:spPr>
          <a:xfrm>
            <a:off x="316177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7" name="Google Shape;267;p31">
            <a:hlinkClick/>
          </p:cNvPr>
          <p:cNvSpPr/>
          <p:nvPr/>
        </p:nvSpPr>
        <p:spPr>
          <a:xfrm>
            <a:off x="402892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8" name="Google Shape;268;p31">
            <a:hlinkClick/>
          </p:cNvPr>
          <p:cNvSpPr/>
          <p:nvPr/>
        </p:nvSpPr>
        <p:spPr>
          <a:xfrm>
            <a:off x="497227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69" name="Google Shape;269;p31"/>
          <p:cNvCxnSpPr/>
          <p:nvPr/>
        </p:nvCxnSpPr>
        <p:spPr>
          <a:xfrm>
            <a:off x="406271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0" name="Google Shape;2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600" y="805934"/>
            <a:ext cx="715395" cy="51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175305" y="805925"/>
            <a:ext cx="715395" cy="51824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/>
          <p:nvPr/>
        </p:nvSpPr>
        <p:spPr>
          <a:xfrm>
            <a:off x="1267055" y="1993875"/>
            <a:ext cx="715500" cy="476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Manrope Medium"/>
                <a:ea typeface="Manrope Medium"/>
                <a:cs typeface="Manrope Medium"/>
                <a:sym typeface="Manrope Medium"/>
              </a:rPr>
              <a:t>programRank</a:t>
            </a:r>
            <a:endParaRPr b="1" sz="600">
              <a:solidFill>
                <a:schemeClr val="accent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1974042" y="2733300"/>
            <a:ext cx="715500" cy="43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nrope"/>
                <a:ea typeface="Manrope"/>
                <a:cs typeface="Manrope"/>
                <a:sym typeface="Manrope"/>
              </a:rPr>
              <a:t>Program</a:t>
            </a:r>
            <a:endParaRPr b="1" sz="1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579205" y="2756250"/>
            <a:ext cx="644400" cy="38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anrope"/>
                <a:ea typeface="Manrope"/>
                <a:cs typeface="Manrope"/>
                <a:sym typeface="Manrope"/>
              </a:rPr>
              <a:t>Rank Source</a:t>
            </a:r>
            <a:endParaRPr b="1" sz="1000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275" name="Google Shape;275;p31"/>
          <p:cNvCxnSpPr/>
          <p:nvPr/>
        </p:nvCxnSpPr>
        <p:spPr>
          <a:xfrm>
            <a:off x="1267055" y="2091500"/>
            <a:ext cx="71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1"/>
          <p:cNvCxnSpPr>
            <a:stCxn id="273" idx="1"/>
            <a:endCxn id="274" idx="3"/>
          </p:cNvCxnSpPr>
          <p:nvPr/>
        </p:nvCxnSpPr>
        <p:spPr>
          <a:xfrm rot="10800000">
            <a:off x="1223742" y="2948550"/>
            <a:ext cx="7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1"/>
          <p:cNvCxnSpPr>
            <a:stCxn id="272" idx="2"/>
            <a:endCxn id="272" idx="2"/>
          </p:cNvCxnSpPr>
          <p:nvPr/>
        </p:nvCxnSpPr>
        <p:spPr>
          <a:xfrm>
            <a:off x="1624805" y="2470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1"/>
          <p:cNvCxnSpPr/>
          <p:nvPr/>
        </p:nvCxnSpPr>
        <p:spPr>
          <a:xfrm>
            <a:off x="1624805" y="2488591"/>
            <a:ext cx="0" cy="45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79" name="Google Shape;27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9275" y="1503850"/>
            <a:ext cx="5841200" cy="28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1333168" y="2891540"/>
            <a:ext cx="410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Rank</a:t>
            </a:r>
            <a:endParaRPr sz="6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>
            <a:hlinkClick action="ppaction://hlinksldjump" r:id="rId3"/>
          </p:cNvPr>
          <p:cNvSpPr/>
          <p:nvPr/>
        </p:nvSpPr>
        <p:spPr>
          <a:xfrm>
            <a:off x="76923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b="1" sz="11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86" name="Google Shape;286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87" name="Google Shape;287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0" name="Google Shape;290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2">
            <a:hlinkClick action="ppaction://hlinksldjump" r:id="rId4"/>
          </p:cNvPr>
          <p:cNvSpPr/>
          <p:nvPr/>
        </p:nvSpPr>
        <p:spPr>
          <a:xfrm>
            <a:off x="11677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2" name="Google Shape;292;p32">
            <a:hlinkClick/>
          </p:cNvPr>
          <p:cNvSpPr/>
          <p:nvPr/>
        </p:nvSpPr>
        <p:spPr>
          <a:xfrm>
            <a:off x="211108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3" name="Google Shape;293;p32">
            <a:hlinkClick/>
          </p:cNvPr>
          <p:cNvSpPr/>
          <p:nvPr/>
        </p:nvSpPr>
        <p:spPr>
          <a:xfrm>
            <a:off x="32068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4" name="Google Shape;294;p32">
            <a:hlinkClick/>
          </p:cNvPr>
          <p:cNvSpPr/>
          <p:nvPr/>
        </p:nvSpPr>
        <p:spPr>
          <a:xfrm>
            <a:off x="407396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5" name="Google Shape;295;p32">
            <a:hlinkClick/>
          </p:cNvPr>
          <p:cNvSpPr/>
          <p:nvPr/>
        </p:nvSpPr>
        <p:spPr>
          <a:xfrm>
            <a:off x="50173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96" name="Google Shape;296;p32">
            <a:hlinkClick/>
          </p:cNvPr>
          <p:cNvSpPr/>
          <p:nvPr/>
        </p:nvSpPr>
        <p:spPr>
          <a:xfrm>
            <a:off x="6113060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97" name="Google Shape;297;p32"/>
          <p:cNvCxnSpPr/>
          <p:nvPr/>
        </p:nvCxnSpPr>
        <p:spPr>
          <a:xfrm>
            <a:off x="45131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2"/>
          <p:cNvSpPr txBox="1"/>
          <p:nvPr/>
        </p:nvSpPr>
        <p:spPr>
          <a:xfrm>
            <a:off x="1086575" y="926150"/>
            <a:ext cx="7581900" cy="38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F2F2F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Which Smith school programs were ranked under the top 10 over the years?</a:t>
            </a:r>
            <a:endParaRPr sz="1300">
              <a:solidFill>
                <a:srgbClr val="F2F2F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99" y="832025"/>
            <a:ext cx="471304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 rotWithShape="1">
          <a:blip r:embed="rId6">
            <a:alphaModFix/>
          </a:blip>
          <a:srcRect b="3198" l="1107" r="0" t="11947"/>
          <a:stretch/>
        </p:blipFill>
        <p:spPr>
          <a:xfrm>
            <a:off x="2057575" y="2944500"/>
            <a:ext cx="5028850" cy="1519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32"/>
          <p:cNvPicPr preferRelativeResize="0"/>
          <p:nvPr/>
        </p:nvPicPr>
        <p:blipFill rotWithShape="1">
          <a:blip r:embed="rId7">
            <a:alphaModFix/>
          </a:blip>
          <a:srcRect b="0" l="0" r="0" t="1244"/>
          <a:stretch/>
        </p:blipFill>
        <p:spPr>
          <a:xfrm>
            <a:off x="2708150" y="1480025"/>
            <a:ext cx="3139725" cy="13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>
            <a:hlinkClick action="ppaction://hlinksldjump" r:id="rId3"/>
          </p:cNvPr>
          <p:cNvSpPr/>
          <p:nvPr/>
        </p:nvSpPr>
        <p:spPr>
          <a:xfrm>
            <a:off x="76923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b="1" sz="11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07" name="Google Shape;307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08" name="Google Shape;308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1" name="Google Shape;311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3">
            <a:hlinkClick action="ppaction://hlinksldjump" r:id="rId4"/>
          </p:cNvPr>
          <p:cNvSpPr/>
          <p:nvPr/>
        </p:nvSpPr>
        <p:spPr>
          <a:xfrm>
            <a:off x="11677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3" name="Google Shape;313;p33">
            <a:hlinkClick/>
          </p:cNvPr>
          <p:cNvSpPr/>
          <p:nvPr/>
        </p:nvSpPr>
        <p:spPr>
          <a:xfrm>
            <a:off x="211108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4" name="Google Shape;314;p33">
            <a:hlinkClick/>
          </p:cNvPr>
          <p:cNvSpPr/>
          <p:nvPr/>
        </p:nvSpPr>
        <p:spPr>
          <a:xfrm>
            <a:off x="32068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5" name="Google Shape;315;p33">
            <a:hlinkClick/>
          </p:cNvPr>
          <p:cNvSpPr/>
          <p:nvPr/>
        </p:nvSpPr>
        <p:spPr>
          <a:xfrm>
            <a:off x="407396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6" name="Google Shape;316;p33">
            <a:hlinkClick/>
          </p:cNvPr>
          <p:cNvSpPr/>
          <p:nvPr/>
        </p:nvSpPr>
        <p:spPr>
          <a:xfrm>
            <a:off x="50173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7" name="Google Shape;317;p33">
            <a:hlinkClick/>
          </p:cNvPr>
          <p:cNvSpPr/>
          <p:nvPr/>
        </p:nvSpPr>
        <p:spPr>
          <a:xfrm>
            <a:off x="6113060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18" name="Google Shape;318;p33"/>
          <p:cNvCxnSpPr/>
          <p:nvPr/>
        </p:nvCxnSpPr>
        <p:spPr>
          <a:xfrm>
            <a:off x="45131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3"/>
          <p:cNvSpPr txBox="1"/>
          <p:nvPr/>
        </p:nvSpPr>
        <p:spPr>
          <a:xfrm>
            <a:off x="1086575" y="849950"/>
            <a:ext cx="7581900" cy="61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F2F2F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What are the new courses in the MSIS program offered for the Fall 2023 Batch that were not part of the curriculum for the Fall 2022 Batch?</a:t>
            </a:r>
            <a:endParaRPr sz="1300">
              <a:solidFill>
                <a:srgbClr val="F2F2F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99" y="832025"/>
            <a:ext cx="471304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 rotWithShape="1">
          <a:blip r:embed="rId6">
            <a:alphaModFix/>
          </a:blip>
          <a:srcRect b="0" l="0" r="0" t="5069"/>
          <a:stretch/>
        </p:blipFill>
        <p:spPr>
          <a:xfrm>
            <a:off x="4903125" y="1741575"/>
            <a:ext cx="3636324" cy="2553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775" y="1724775"/>
            <a:ext cx="3830100" cy="25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28" name="Google Shape;328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1" name="Google Shape;331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4">
            <a:hlinkClick/>
          </p:cNvPr>
          <p:cNvSpPr/>
          <p:nvPr/>
        </p:nvSpPr>
        <p:spPr>
          <a:xfrm>
            <a:off x="2192156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Background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3" name="Google Shape;333;p34">
            <a:hlinkClick/>
          </p:cNvPr>
          <p:cNvSpPr/>
          <p:nvPr/>
        </p:nvSpPr>
        <p:spPr>
          <a:xfrm>
            <a:off x="32878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Introduction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4" name="Google Shape;334;p34">
            <a:hlinkClick/>
          </p:cNvPr>
          <p:cNvSpPr/>
          <p:nvPr/>
        </p:nvSpPr>
        <p:spPr>
          <a:xfrm>
            <a:off x="415503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ERD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5" name="Google Shape;335;p34">
            <a:hlinkClick/>
          </p:cNvPr>
          <p:cNvSpPr/>
          <p:nvPr/>
        </p:nvSpPr>
        <p:spPr>
          <a:xfrm>
            <a:off x="5098381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Relational Schema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6" name="Google Shape;336;p34">
            <a:hlinkClick/>
          </p:cNvPr>
          <p:cNvSpPr/>
          <p:nvPr/>
        </p:nvSpPr>
        <p:spPr>
          <a:xfrm>
            <a:off x="6194131" y="325200"/>
            <a:ext cx="1399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Physical Database Design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7" name="Google Shape;337;p34">
            <a:hlinkClick/>
          </p:cNvPr>
          <p:cNvSpPr/>
          <p:nvPr/>
        </p:nvSpPr>
        <p:spPr>
          <a:xfrm>
            <a:off x="7745881" y="325225"/>
            <a:ext cx="10008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Business Transactions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8" name="Google Shape;338;p34">
            <a:hlinkClick action="ppaction://hlinksldjump" r:id="rId3"/>
          </p:cNvPr>
          <p:cNvSpPr/>
          <p:nvPr/>
        </p:nvSpPr>
        <p:spPr>
          <a:xfrm>
            <a:off x="116771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Title</a:t>
            </a:r>
            <a:endParaRPr sz="11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39" name="Google Shape;339;p34"/>
          <p:cNvSpPr txBox="1"/>
          <p:nvPr>
            <p:ph type="ctrTitle"/>
          </p:nvPr>
        </p:nvSpPr>
        <p:spPr>
          <a:xfrm>
            <a:off x="2742750" y="2314495"/>
            <a:ext cx="36585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3"/>
                </a:solidFill>
              </a:rPr>
              <a:t>#</a:t>
            </a:r>
            <a:r>
              <a:rPr lang="en" sz="4100"/>
              <a:t>Thank</a:t>
            </a:r>
            <a:r>
              <a:rPr lang="en" sz="4100">
                <a:solidFill>
                  <a:schemeClr val="accent1"/>
                </a:solidFill>
              </a:rPr>
              <a:t>You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