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Canva Sans" charset="1" panose="020B05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https://dash.gallery/Portal/"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1619135" y="4593612"/>
            <a:ext cx="6317213" cy="5693388"/>
          </a:xfrm>
          <a:custGeom>
            <a:avLst/>
            <a:gdLst/>
            <a:ahLst/>
            <a:cxnLst/>
            <a:rect r="r" b="b" t="t" l="l"/>
            <a:pathLst>
              <a:path h="5693388" w="6317213">
                <a:moveTo>
                  <a:pt x="0" y="0"/>
                </a:moveTo>
                <a:lnTo>
                  <a:pt x="6317213" y="0"/>
                </a:lnTo>
                <a:lnTo>
                  <a:pt x="6317213" y="5693388"/>
                </a:lnTo>
                <a:lnTo>
                  <a:pt x="0" y="5693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71820" y="1028700"/>
            <a:ext cx="3312706" cy="1134446"/>
          </a:xfrm>
          <a:custGeom>
            <a:avLst/>
            <a:gdLst/>
            <a:ahLst/>
            <a:cxnLst/>
            <a:rect r="r" b="b" t="t" l="l"/>
            <a:pathLst>
              <a:path h="1134446" w="3312706">
                <a:moveTo>
                  <a:pt x="0" y="0"/>
                </a:moveTo>
                <a:lnTo>
                  <a:pt x="3312706" y="0"/>
                </a:lnTo>
                <a:lnTo>
                  <a:pt x="3312706" y="1134446"/>
                </a:lnTo>
                <a:lnTo>
                  <a:pt x="0" y="1134446"/>
                </a:lnTo>
                <a:lnTo>
                  <a:pt x="0" y="0"/>
                </a:lnTo>
                <a:close/>
              </a:path>
            </a:pathLst>
          </a:custGeom>
          <a:blipFill>
            <a:blip r:embed="rId4"/>
            <a:stretch>
              <a:fillRect l="0" t="-59371" r="0" b="-59371"/>
            </a:stretch>
          </a:blipFill>
        </p:spPr>
      </p:sp>
      <p:sp>
        <p:nvSpPr>
          <p:cNvPr name="TextBox 4" id="4"/>
          <p:cNvSpPr txBox="true"/>
          <p:nvPr/>
        </p:nvSpPr>
        <p:spPr>
          <a:xfrm rot="0">
            <a:off x="843765" y="1981864"/>
            <a:ext cx="13227074" cy="1684568"/>
          </a:xfrm>
          <a:prstGeom prst="rect">
            <a:avLst/>
          </a:prstGeom>
        </p:spPr>
        <p:txBody>
          <a:bodyPr anchor="t" rtlCol="false" tIns="0" lIns="0" bIns="0" rIns="0">
            <a:spAutoFit/>
          </a:bodyPr>
          <a:lstStyle/>
          <a:p>
            <a:pPr algn="l">
              <a:lnSpc>
                <a:spcPts val="12499"/>
              </a:lnSpc>
            </a:pPr>
            <a:r>
              <a:rPr lang="en-US" sz="13157" b="true">
                <a:solidFill>
                  <a:srgbClr val="000000"/>
                </a:solidFill>
                <a:latin typeface="Canva Sans Bold"/>
                <a:ea typeface="Canva Sans Bold"/>
                <a:cs typeface="Canva Sans Bold"/>
                <a:sym typeface="Canva Sans Bold"/>
              </a:rPr>
              <a:t>Dash Python</a:t>
            </a:r>
          </a:p>
        </p:txBody>
      </p:sp>
      <p:sp>
        <p:nvSpPr>
          <p:cNvPr name="TextBox 5" id="5"/>
          <p:cNvSpPr txBox="true"/>
          <p:nvPr/>
        </p:nvSpPr>
        <p:spPr>
          <a:xfrm rot="0">
            <a:off x="484442" y="9446523"/>
            <a:ext cx="3854940" cy="464505"/>
          </a:xfrm>
          <a:prstGeom prst="rect">
            <a:avLst/>
          </a:prstGeom>
        </p:spPr>
        <p:txBody>
          <a:bodyPr anchor="t" rtlCol="false" tIns="0" lIns="0" bIns="0" rIns="0">
            <a:spAutoFit/>
          </a:bodyPr>
          <a:lstStyle/>
          <a:p>
            <a:pPr algn="l">
              <a:lnSpc>
                <a:spcPts val="3552"/>
              </a:lnSpc>
            </a:pPr>
            <a:r>
              <a:rPr lang="en-US" sz="3383">
                <a:solidFill>
                  <a:srgbClr val="2145B2"/>
                </a:solidFill>
                <a:latin typeface="Canva Sans"/>
                <a:ea typeface="Canva Sans"/>
                <a:cs typeface="Canva Sans"/>
                <a:sym typeface="Canva Sans"/>
              </a:rPr>
              <a:t>Zeba Samiya</a:t>
            </a:r>
          </a:p>
        </p:txBody>
      </p:sp>
      <p:sp>
        <p:nvSpPr>
          <p:cNvPr name="TextBox 6" id="6"/>
          <p:cNvSpPr txBox="true"/>
          <p:nvPr/>
        </p:nvSpPr>
        <p:spPr>
          <a:xfrm rot="0">
            <a:off x="2168542" y="5818088"/>
            <a:ext cx="7980290" cy="658196"/>
          </a:xfrm>
          <a:prstGeom prst="rect">
            <a:avLst/>
          </a:prstGeom>
        </p:spPr>
        <p:txBody>
          <a:bodyPr anchor="t" rtlCol="false" tIns="0" lIns="0" bIns="0" rIns="0">
            <a:spAutoFit/>
          </a:bodyPr>
          <a:lstStyle/>
          <a:p>
            <a:pPr algn="ctr">
              <a:lnSpc>
                <a:spcPts val="5034"/>
              </a:lnSpc>
            </a:pPr>
            <a:r>
              <a:rPr lang="en-US" sz="4576" b="true">
                <a:solidFill>
                  <a:srgbClr val="2244B4"/>
                </a:solidFill>
                <a:latin typeface="Canva Sans Bold"/>
                <a:ea typeface="Canva Sans Bold"/>
                <a:cs typeface="Canva Sans Bold"/>
                <a:sym typeface="Canva Sans Bold"/>
              </a:rPr>
              <a:t>Your data needs Dash</a:t>
            </a:r>
          </a:p>
        </p:txBody>
      </p:sp>
      <p:sp>
        <p:nvSpPr>
          <p:cNvPr name="TextBox 7" id="7"/>
          <p:cNvSpPr txBox="true"/>
          <p:nvPr/>
        </p:nvSpPr>
        <p:spPr>
          <a:xfrm rot="0">
            <a:off x="843765" y="4054993"/>
            <a:ext cx="10962370" cy="1934546"/>
          </a:xfrm>
          <a:prstGeom prst="rect">
            <a:avLst/>
          </a:prstGeom>
        </p:spPr>
        <p:txBody>
          <a:bodyPr anchor="t" rtlCol="false" tIns="0" lIns="0" bIns="0" rIns="0">
            <a:spAutoFit/>
          </a:bodyPr>
          <a:lstStyle/>
          <a:p>
            <a:pPr algn="ctr">
              <a:lnSpc>
                <a:spcPts val="5034"/>
              </a:lnSpc>
            </a:pPr>
            <a:r>
              <a:rPr lang="en-US" sz="4576">
                <a:solidFill>
                  <a:srgbClr val="E0CA27"/>
                </a:solidFill>
                <a:latin typeface="Canva Sans"/>
                <a:ea typeface="Canva Sans"/>
                <a:cs typeface="Canva Sans"/>
                <a:sym typeface="Canva Sans"/>
              </a:rPr>
              <a:t>Build Interactive Web Applications with Dash in Python</a:t>
            </a:r>
          </a:p>
          <a:p>
            <a:pPr algn="ctr">
              <a:lnSpc>
                <a:spcPts val="503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grpSp>
        <p:nvGrpSpPr>
          <p:cNvPr name="Group 2" id="2"/>
          <p:cNvGrpSpPr/>
          <p:nvPr/>
        </p:nvGrpSpPr>
        <p:grpSpPr>
          <a:xfrm rot="0">
            <a:off x="10247991" y="1968879"/>
            <a:ext cx="7011309" cy="7473908"/>
            <a:chOff x="0" y="0"/>
            <a:chExt cx="1846600" cy="1968437"/>
          </a:xfrm>
        </p:grpSpPr>
        <p:sp>
          <p:nvSpPr>
            <p:cNvPr name="Freeform 3" id="3"/>
            <p:cNvSpPr/>
            <p:nvPr/>
          </p:nvSpPr>
          <p:spPr>
            <a:xfrm flipH="false" flipV="false" rot="0">
              <a:off x="0" y="0"/>
              <a:ext cx="1846600" cy="1968437"/>
            </a:xfrm>
            <a:custGeom>
              <a:avLst/>
              <a:gdLst/>
              <a:ahLst/>
              <a:cxnLst/>
              <a:rect r="r" b="b" t="t" l="l"/>
              <a:pathLst>
                <a:path h="1968437" w="1846600">
                  <a:moveTo>
                    <a:pt x="56314" y="0"/>
                  </a:moveTo>
                  <a:lnTo>
                    <a:pt x="1790285" y="0"/>
                  </a:lnTo>
                  <a:cubicBezTo>
                    <a:pt x="1821387" y="0"/>
                    <a:pt x="1846600" y="25213"/>
                    <a:pt x="1846600" y="56314"/>
                  </a:cubicBezTo>
                  <a:lnTo>
                    <a:pt x="1846600" y="1912122"/>
                  </a:lnTo>
                  <a:cubicBezTo>
                    <a:pt x="1846600" y="1943224"/>
                    <a:pt x="1821387" y="1968437"/>
                    <a:pt x="1790285" y="1968437"/>
                  </a:cubicBezTo>
                  <a:lnTo>
                    <a:pt x="56314" y="1968437"/>
                  </a:lnTo>
                  <a:cubicBezTo>
                    <a:pt x="25213" y="1968437"/>
                    <a:pt x="0" y="1943224"/>
                    <a:pt x="0" y="1912122"/>
                  </a:cubicBezTo>
                  <a:lnTo>
                    <a:pt x="0" y="56314"/>
                  </a:lnTo>
                  <a:cubicBezTo>
                    <a:pt x="0" y="25213"/>
                    <a:pt x="25213" y="0"/>
                    <a:pt x="56314" y="0"/>
                  </a:cubicBezTo>
                  <a:close/>
                </a:path>
              </a:pathLst>
            </a:custGeom>
            <a:solidFill>
              <a:srgbClr val="000000">
                <a:alpha val="0"/>
              </a:srgbClr>
            </a:solidFill>
            <a:ln w="38100" cap="rnd">
              <a:solidFill>
                <a:srgbClr val="2145B2"/>
              </a:solidFill>
              <a:prstDash val="solid"/>
              <a:round/>
            </a:ln>
          </p:spPr>
        </p:sp>
        <p:sp>
          <p:nvSpPr>
            <p:cNvPr name="TextBox 4" id="4"/>
            <p:cNvSpPr txBox="true"/>
            <p:nvPr/>
          </p:nvSpPr>
          <p:spPr>
            <a:xfrm>
              <a:off x="0" y="-38100"/>
              <a:ext cx="1846600" cy="200653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453590" y="2150450"/>
            <a:ext cx="6600111" cy="7107850"/>
          </a:xfrm>
          <a:custGeom>
            <a:avLst/>
            <a:gdLst/>
            <a:ahLst/>
            <a:cxnLst/>
            <a:rect r="r" b="b" t="t" l="l"/>
            <a:pathLst>
              <a:path h="7107850" w="6600111">
                <a:moveTo>
                  <a:pt x="0" y="0"/>
                </a:moveTo>
                <a:lnTo>
                  <a:pt x="6600111" y="0"/>
                </a:lnTo>
                <a:lnTo>
                  <a:pt x="6600111" y="7107850"/>
                </a:lnTo>
                <a:lnTo>
                  <a:pt x="0" y="7107850"/>
                </a:lnTo>
                <a:lnTo>
                  <a:pt x="0" y="0"/>
                </a:lnTo>
                <a:close/>
              </a:path>
            </a:pathLst>
          </a:custGeom>
          <a:blipFill>
            <a:blip r:embed="rId2"/>
            <a:stretch>
              <a:fillRect l="-49055" t="0" r="-49055" b="0"/>
            </a:stretch>
          </a:blipFill>
        </p:spPr>
      </p:sp>
      <p:sp>
        <p:nvSpPr>
          <p:cNvPr name="TextBox 6" id="6"/>
          <p:cNvSpPr txBox="true"/>
          <p:nvPr/>
        </p:nvSpPr>
        <p:spPr>
          <a:xfrm rot="0">
            <a:off x="755311" y="1911729"/>
            <a:ext cx="9090137" cy="7315994"/>
          </a:xfrm>
          <a:prstGeom prst="rect">
            <a:avLst/>
          </a:prstGeom>
        </p:spPr>
        <p:txBody>
          <a:bodyPr anchor="t" rtlCol="false" tIns="0" lIns="0" bIns="0" rIns="0">
            <a:spAutoFit/>
          </a:bodyPr>
          <a:lstStyle/>
          <a:p>
            <a:pPr algn="l">
              <a:lnSpc>
                <a:spcPts val="4156"/>
              </a:lnSpc>
            </a:pPr>
            <a:r>
              <a:rPr lang="en-US" sz="2968" b="true">
                <a:solidFill>
                  <a:srgbClr val="000000"/>
                </a:solidFill>
                <a:latin typeface="Canva Sans Bold"/>
                <a:ea typeface="Canva Sans Bold"/>
                <a:cs typeface="Canva Sans Bold"/>
                <a:sym typeface="Canva Sans Bold"/>
              </a:rPr>
              <a:t>Definiti</a:t>
            </a:r>
            <a:r>
              <a:rPr lang="en-US" sz="2968" b="true">
                <a:solidFill>
                  <a:srgbClr val="000000"/>
                </a:solidFill>
                <a:latin typeface="Canva Sans Bold"/>
                <a:ea typeface="Canva Sans Bold"/>
                <a:cs typeface="Canva Sans Bold"/>
                <a:sym typeface="Canva Sans Bold"/>
              </a:rPr>
              <a:t>on:</a:t>
            </a:r>
          </a:p>
          <a:p>
            <a:pPr algn="l" marL="1281908" indent="-427303" lvl="2">
              <a:lnSpc>
                <a:spcPts val="4156"/>
              </a:lnSpc>
              <a:buFont typeface="Arial"/>
              <a:buChar char="⚬"/>
            </a:pPr>
            <a:r>
              <a:rPr lang="en-US" sz="2968">
                <a:solidFill>
                  <a:srgbClr val="000000"/>
                </a:solidFill>
                <a:latin typeface="Canva Sans"/>
                <a:ea typeface="Canva Sans"/>
                <a:cs typeface="Canva Sans"/>
                <a:sym typeface="Canva Sans"/>
              </a:rPr>
              <a:t>Dash is a Python framework for creating interactive web applications and dashboards.</a:t>
            </a:r>
          </a:p>
          <a:p>
            <a:pPr algn="l">
              <a:lnSpc>
                <a:spcPts val="4156"/>
              </a:lnSpc>
            </a:pPr>
            <a:r>
              <a:rPr lang="en-US" sz="2968" b="true">
                <a:solidFill>
                  <a:srgbClr val="000000"/>
                </a:solidFill>
                <a:latin typeface="Canva Sans Bold"/>
                <a:ea typeface="Canva Sans Bold"/>
                <a:cs typeface="Canva Sans Bold"/>
                <a:sym typeface="Canva Sans Bold"/>
              </a:rPr>
              <a:t>Highlights:</a:t>
            </a:r>
          </a:p>
          <a:p>
            <a:pPr algn="l" marL="1281908" indent="-427303" lvl="2">
              <a:lnSpc>
                <a:spcPts val="4156"/>
              </a:lnSpc>
              <a:buFont typeface="Arial"/>
              <a:buChar char="⚬"/>
            </a:pPr>
            <a:r>
              <a:rPr lang="en-US" sz="2968">
                <a:solidFill>
                  <a:srgbClr val="000000"/>
                </a:solidFill>
                <a:latin typeface="Canva Sans"/>
                <a:ea typeface="Canva Sans"/>
                <a:cs typeface="Canva Sans"/>
                <a:sym typeface="Canva Sans"/>
              </a:rPr>
              <a:t>Fully Python-based—no need for CSS, JavaScript, or HTML.</a:t>
            </a:r>
          </a:p>
          <a:p>
            <a:pPr algn="l" marL="1281908" indent="-427303" lvl="2">
              <a:lnSpc>
                <a:spcPts val="4156"/>
              </a:lnSpc>
              <a:buFont typeface="Arial"/>
              <a:buChar char="⚬"/>
            </a:pPr>
            <a:r>
              <a:rPr lang="en-US" sz="2968">
                <a:solidFill>
                  <a:srgbClr val="000000"/>
                </a:solidFill>
                <a:latin typeface="Canva Sans"/>
                <a:ea typeface="Canva Sans"/>
                <a:cs typeface="Canva Sans"/>
                <a:sym typeface="Canva Sans"/>
              </a:rPr>
              <a:t>Perfect for finance, machine learning, healthcare, and real-time analytics.</a:t>
            </a:r>
          </a:p>
          <a:p>
            <a:pPr algn="l" marL="1281908" indent="-427303" lvl="2">
              <a:lnSpc>
                <a:spcPts val="4156"/>
              </a:lnSpc>
              <a:buFont typeface="Arial"/>
              <a:buChar char="⚬"/>
            </a:pPr>
            <a:r>
              <a:rPr lang="en-US" sz="2968">
                <a:solidFill>
                  <a:srgbClr val="000000"/>
                </a:solidFill>
                <a:latin typeface="Canva Sans"/>
                <a:ea typeface="Canva Sans"/>
                <a:cs typeface="Canva Sans"/>
                <a:sym typeface="Canva Sans"/>
              </a:rPr>
              <a:t>Used by professionals in diverse fields.</a:t>
            </a:r>
          </a:p>
          <a:p>
            <a:pPr algn="l">
              <a:lnSpc>
                <a:spcPts val="4156"/>
              </a:lnSpc>
            </a:pPr>
            <a:r>
              <a:rPr lang="en-US" sz="2968" b="true">
                <a:solidFill>
                  <a:srgbClr val="000000"/>
                </a:solidFill>
                <a:latin typeface="Canva Sans Bold"/>
                <a:ea typeface="Canva Sans Bold"/>
                <a:cs typeface="Canva Sans Bold"/>
                <a:sym typeface="Canva Sans Bold"/>
              </a:rPr>
              <a:t>Examples:</a:t>
            </a:r>
          </a:p>
          <a:p>
            <a:pPr algn="l" marL="1281908" indent="-427303" lvl="2">
              <a:lnSpc>
                <a:spcPts val="4156"/>
              </a:lnSpc>
              <a:buFont typeface="Arial"/>
              <a:buChar char="⚬"/>
            </a:pPr>
            <a:r>
              <a:rPr lang="en-US" sz="2968">
                <a:solidFill>
                  <a:srgbClr val="000000"/>
                </a:solidFill>
                <a:latin typeface="Canva Sans"/>
                <a:ea typeface="Canva Sans"/>
                <a:cs typeface="Canva Sans"/>
                <a:sym typeface="Canva Sans"/>
              </a:rPr>
              <a:t>Link to </a:t>
            </a:r>
            <a:r>
              <a:rPr lang="en-US" sz="2968" u="sng">
                <a:solidFill>
                  <a:srgbClr val="000000"/>
                </a:solidFill>
                <a:latin typeface="Canva Sans"/>
                <a:ea typeface="Canva Sans"/>
                <a:cs typeface="Canva Sans"/>
                <a:sym typeface="Canva Sans"/>
                <a:hlinkClick r:id="rId3" tooltip="https://dash.gallery/Portal/"/>
              </a:rPr>
              <a:t>Dash Gallery</a:t>
            </a:r>
            <a:r>
              <a:rPr lang="en-US" sz="2968">
                <a:solidFill>
                  <a:srgbClr val="000000"/>
                </a:solidFill>
                <a:latin typeface="Canva Sans"/>
                <a:ea typeface="Canva Sans"/>
                <a:cs typeface="Canva Sans"/>
                <a:sym typeface="Canva Sans"/>
              </a:rPr>
              <a:t> to showcase inspiring applications.</a:t>
            </a:r>
          </a:p>
          <a:p>
            <a:pPr algn="l">
              <a:lnSpc>
                <a:spcPts val="4156"/>
              </a:lnSpc>
            </a:pPr>
          </a:p>
        </p:txBody>
      </p:sp>
      <p:sp>
        <p:nvSpPr>
          <p:cNvPr name="TextBox 7" id="7"/>
          <p:cNvSpPr txBox="true"/>
          <p:nvPr/>
        </p:nvSpPr>
        <p:spPr>
          <a:xfrm rot="0">
            <a:off x="3240157" y="500069"/>
            <a:ext cx="11279007" cy="1095362"/>
          </a:xfrm>
          <a:prstGeom prst="rect">
            <a:avLst/>
          </a:prstGeom>
        </p:spPr>
        <p:txBody>
          <a:bodyPr anchor="t" rtlCol="false" tIns="0" lIns="0" bIns="0" rIns="0">
            <a:spAutoFit/>
          </a:bodyPr>
          <a:lstStyle/>
          <a:p>
            <a:pPr algn="ctr">
              <a:lnSpc>
                <a:spcPts val="8548"/>
              </a:lnSpc>
            </a:pPr>
            <a:r>
              <a:rPr lang="en-US" sz="7498">
                <a:solidFill>
                  <a:srgbClr val="000000"/>
                </a:solidFill>
                <a:latin typeface="Canva Sans"/>
                <a:ea typeface="Canva Sans"/>
                <a:cs typeface="Canva Sans"/>
                <a:sym typeface="Canva Sans"/>
              </a:rPr>
              <a:t> </a:t>
            </a:r>
            <a:r>
              <a:rPr lang="en-US" sz="7498" b="true">
                <a:solidFill>
                  <a:srgbClr val="000000"/>
                </a:solidFill>
                <a:latin typeface="Canva Sans Bold"/>
                <a:ea typeface="Canva Sans Bold"/>
                <a:cs typeface="Canva Sans Bold"/>
                <a:sym typeface="Canva Sans Bold"/>
              </a:rPr>
              <a:t>What is DASH?</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546416" y="2125894"/>
            <a:ext cx="10594290" cy="4364204"/>
          </a:xfrm>
          <a:custGeom>
            <a:avLst/>
            <a:gdLst/>
            <a:ahLst/>
            <a:cxnLst/>
            <a:rect r="r" b="b" t="t" l="l"/>
            <a:pathLst>
              <a:path h="4364204" w="10594290">
                <a:moveTo>
                  <a:pt x="0" y="0"/>
                </a:moveTo>
                <a:lnTo>
                  <a:pt x="10594291" y="0"/>
                </a:lnTo>
                <a:lnTo>
                  <a:pt x="10594291" y="4364203"/>
                </a:lnTo>
                <a:lnTo>
                  <a:pt x="0" y="4364203"/>
                </a:lnTo>
                <a:lnTo>
                  <a:pt x="0" y="0"/>
                </a:lnTo>
                <a:close/>
              </a:path>
            </a:pathLst>
          </a:custGeom>
          <a:blipFill>
            <a:blip r:embed="rId2"/>
            <a:stretch>
              <a:fillRect l="-746" t="0" r="-22141" b="-1811"/>
            </a:stretch>
          </a:blipFill>
        </p:spPr>
      </p:sp>
      <p:sp>
        <p:nvSpPr>
          <p:cNvPr name="Freeform 3" id="3"/>
          <p:cNvSpPr/>
          <p:nvPr/>
        </p:nvSpPr>
        <p:spPr>
          <a:xfrm flipH="false" flipV="false" rot="0">
            <a:off x="11610906" y="2125894"/>
            <a:ext cx="5484280" cy="4364204"/>
          </a:xfrm>
          <a:custGeom>
            <a:avLst/>
            <a:gdLst/>
            <a:ahLst/>
            <a:cxnLst/>
            <a:rect r="r" b="b" t="t" l="l"/>
            <a:pathLst>
              <a:path h="4364204" w="5484280">
                <a:moveTo>
                  <a:pt x="0" y="0"/>
                </a:moveTo>
                <a:lnTo>
                  <a:pt x="5484280" y="0"/>
                </a:lnTo>
                <a:lnTo>
                  <a:pt x="5484280" y="4364203"/>
                </a:lnTo>
                <a:lnTo>
                  <a:pt x="0" y="4364203"/>
                </a:lnTo>
                <a:lnTo>
                  <a:pt x="0" y="0"/>
                </a:lnTo>
                <a:close/>
              </a:path>
            </a:pathLst>
          </a:custGeom>
          <a:blipFill>
            <a:blip r:embed="rId3"/>
            <a:stretch>
              <a:fillRect l="-2778" t="0" r="-27229" b="0"/>
            </a:stretch>
          </a:blipFill>
        </p:spPr>
      </p:sp>
      <p:sp>
        <p:nvSpPr>
          <p:cNvPr name="TextBox 4" id="4"/>
          <p:cNvSpPr txBox="true"/>
          <p:nvPr/>
        </p:nvSpPr>
        <p:spPr>
          <a:xfrm rot="0">
            <a:off x="3078338" y="576269"/>
            <a:ext cx="13085708" cy="1095362"/>
          </a:xfrm>
          <a:prstGeom prst="rect">
            <a:avLst/>
          </a:prstGeom>
        </p:spPr>
        <p:txBody>
          <a:bodyPr anchor="t" rtlCol="false" tIns="0" lIns="0" bIns="0" rIns="0">
            <a:spAutoFit/>
          </a:bodyPr>
          <a:lstStyle/>
          <a:p>
            <a:pPr algn="ctr">
              <a:lnSpc>
                <a:spcPts val="8548"/>
              </a:lnSpc>
            </a:pPr>
            <a:r>
              <a:rPr lang="en-US" sz="7498" b="true">
                <a:solidFill>
                  <a:srgbClr val="000000"/>
                </a:solidFill>
                <a:latin typeface="Canva Sans Bold"/>
                <a:ea typeface="Canva Sans Bold"/>
                <a:cs typeface="Canva Sans Bold"/>
                <a:sym typeface="Canva Sans Bold"/>
              </a:rPr>
              <a:t>Three pillars of Dash</a:t>
            </a:r>
          </a:p>
        </p:txBody>
      </p:sp>
      <p:sp>
        <p:nvSpPr>
          <p:cNvPr name="TextBox 5" id="5"/>
          <p:cNvSpPr txBox="true"/>
          <p:nvPr/>
        </p:nvSpPr>
        <p:spPr>
          <a:xfrm rot="0">
            <a:off x="2304010" y="6877685"/>
            <a:ext cx="14291577" cy="2380615"/>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1. Components:</a:t>
            </a:r>
            <a:r>
              <a:rPr lang="en-US" sz="3399">
                <a:solidFill>
                  <a:srgbClr val="000000"/>
                </a:solidFill>
                <a:latin typeface="Canva Sans"/>
                <a:ea typeface="Canva Sans"/>
                <a:cs typeface="Canva Sans"/>
                <a:sym typeface="Canva Sans"/>
              </a:rPr>
              <a:t> Dash provides a rich library of pre-built components like dropdowns, sliders, graphs, and more, which you can use to build the user interface of your dashboard. These components are built on top of React.js and are easily customizable.</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3131859" y="855325"/>
            <a:ext cx="12271931" cy="5656058"/>
          </a:xfrm>
          <a:custGeom>
            <a:avLst/>
            <a:gdLst/>
            <a:ahLst/>
            <a:cxnLst/>
            <a:rect r="r" b="b" t="t" l="l"/>
            <a:pathLst>
              <a:path h="5656058" w="12271931">
                <a:moveTo>
                  <a:pt x="0" y="0"/>
                </a:moveTo>
                <a:lnTo>
                  <a:pt x="12271932" y="0"/>
                </a:lnTo>
                <a:lnTo>
                  <a:pt x="12271932" y="5656058"/>
                </a:lnTo>
                <a:lnTo>
                  <a:pt x="0" y="5656058"/>
                </a:lnTo>
                <a:lnTo>
                  <a:pt x="0" y="0"/>
                </a:lnTo>
                <a:close/>
              </a:path>
            </a:pathLst>
          </a:custGeom>
          <a:blipFill>
            <a:blip r:embed="rId2"/>
            <a:stretch>
              <a:fillRect l="0" t="0" r="0" b="0"/>
            </a:stretch>
          </a:blipFill>
        </p:spPr>
      </p:sp>
      <p:sp>
        <p:nvSpPr>
          <p:cNvPr name="TextBox 3" id="3"/>
          <p:cNvSpPr txBox="true"/>
          <p:nvPr/>
        </p:nvSpPr>
        <p:spPr>
          <a:xfrm rot="0">
            <a:off x="2396050" y="6841038"/>
            <a:ext cx="14601954" cy="2417262"/>
          </a:xfrm>
          <a:prstGeom prst="rect">
            <a:avLst/>
          </a:prstGeom>
        </p:spPr>
        <p:txBody>
          <a:bodyPr anchor="t" rtlCol="false" tIns="0" lIns="0" bIns="0" rIns="0">
            <a:spAutoFit/>
          </a:bodyPr>
          <a:lstStyle/>
          <a:p>
            <a:pPr algn="ctr">
              <a:lnSpc>
                <a:spcPts val="4840"/>
              </a:lnSpc>
            </a:pPr>
            <a:r>
              <a:rPr lang="en-US" sz="3457" b="true">
                <a:solidFill>
                  <a:srgbClr val="000000"/>
                </a:solidFill>
                <a:latin typeface="Canva Sans Bold"/>
                <a:ea typeface="Canva Sans Bold"/>
                <a:cs typeface="Canva Sans Bold"/>
                <a:sym typeface="Canva Sans Bold"/>
              </a:rPr>
              <a:t>2. Layout: </a:t>
            </a:r>
            <a:r>
              <a:rPr lang="en-US" sz="3457">
                <a:solidFill>
                  <a:srgbClr val="000000"/>
                </a:solidFill>
                <a:latin typeface="Canva Sans"/>
                <a:ea typeface="Canva Sans"/>
                <a:cs typeface="Canva Sans"/>
                <a:sym typeface="Canva Sans"/>
              </a:rPr>
              <a:t>The layout defines the structure and arrangement of your dashboard's components. You create the layout using Dash's HTML-like syntax, which allows you to combine HTML elements with Dash components.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4719248" y="693507"/>
            <a:ext cx="9269458" cy="5898746"/>
          </a:xfrm>
          <a:custGeom>
            <a:avLst/>
            <a:gdLst/>
            <a:ahLst/>
            <a:cxnLst/>
            <a:rect r="r" b="b" t="t" l="l"/>
            <a:pathLst>
              <a:path h="5898746" w="9269458">
                <a:moveTo>
                  <a:pt x="0" y="0"/>
                </a:moveTo>
                <a:lnTo>
                  <a:pt x="9269458" y="0"/>
                </a:lnTo>
                <a:lnTo>
                  <a:pt x="9269458" y="5898746"/>
                </a:lnTo>
                <a:lnTo>
                  <a:pt x="0" y="5898746"/>
                </a:lnTo>
                <a:lnTo>
                  <a:pt x="0" y="0"/>
                </a:lnTo>
                <a:close/>
              </a:path>
            </a:pathLst>
          </a:custGeom>
          <a:blipFill>
            <a:blip r:embed="rId2"/>
            <a:stretch>
              <a:fillRect l="0" t="0" r="0" b="0"/>
            </a:stretch>
          </a:blipFill>
        </p:spPr>
      </p:sp>
      <p:sp>
        <p:nvSpPr>
          <p:cNvPr name="TextBox 3" id="3"/>
          <p:cNvSpPr txBox="true"/>
          <p:nvPr/>
        </p:nvSpPr>
        <p:spPr>
          <a:xfrm rot="0">
            <a:off x="2396050" y="6841038"/>
            <a:ext cx="14601954" cy="2417262"/>
          </a:xfrm>
          <a:prstGeom prst="rect">
            <a:avLst/>
          </a:prstGeom>
        </p:spPr>
        <p:txBody>
          <a:bodyPr anchor="t" rtlCol="false" tIns="0" lIns="0" bIns="0" rIns="0">
            <a:spAutoFit/>
          </a:bodyPr>
          <a:lstStyle/>
          <a:p>
            <a:pPr algn="ctr">
              <a:lnSpc>
                <a:spcPts val="4840"/>
              </a:lnSpc>
            </a:pPr>
            <a:r>
              <a:rPr lang="en-US" sz="3457" b="true">
                <a:solidFill>
                  <a:srgbClr val="000000"/>
                </a:solidFill>
                <a:latin typeface="Canva Sans Bold"/>
                <a:ea typeface="Canva Sans Bold"/>
                <a:cs typeface="Canva Sans Bold"/>
                <a:sym typeface="Canva Sans Bold"/>
              </a:rPr>
              <a:t>3. Callbacks:</a:t>
            </a:r>
            <a:r>
              <a:rPr lang="en-US" sz="3457">
                <a:solidFill>
                  <a:srgbClr val="000000"/>
                </a:solidFill>
                <a:latin typeface="Canva Sans"/>
                <a:ea typeface="Canva Sans"/>
                <a:cs typeface="Canva Sans"/>
                <a:sym typeface="Canva Sans"/>
              </a:rPr>
              <a:t> Callbacks enable interactivity in your dashboard. They define how the output of one component changes based on the input of another component. You can use callbacks to update graphs, tables, or any other component in response to user actions.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true" flipV="false" rot="0">
            <a:off x="324582" y="2584276"/>
            <a:ext cx="6405060" cy="4587624"/>
          </a:xfrm>
          <a:custGeom>
            <a:avLst/>
            <a:gdLst/>
            <a:ahLst/>
            <a:cxnLst/>
            <a:rect r="r" b="b" t="t" l="l"/>
            <a:pathLst>
              <a:path h="4587624" w="6405060">
                <a:moveTo>
                  <a:pt x="6405060" y="0"/>
                </a:moveTo>
                <a:lnTo>
                  <a:pt x="0" y="0"/>
                </a:lnTo>
                <a:lnTo>
                  <a:pt x="0" y="4587624"/>
                </a:lnTo>
                <a:lnTo>
                  <a:pt x="6405060" y="4587624"/>
                </a:lnTo>
                <a:lnTo>
                  <a:pt x="64050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75598" y="3031445"/>
            <a:ext cx="3322734" cy="716278"/>
          </a:xfrm>
          <a:custGeom>
            <a:avLst/>
            <a:gdLst/>
            <a:ahLst/>
            <a:cxnLst/>
            <a:rect r="r" b="b" t="t" l="l"/>
            <a:pathLst>
              <a:path h="716278" w="3322734">
                <a:moveTo>
                  <a:pt x="0" y="0"/>
                </a:moveTo>
                <a:lnTo>
                  <a:pt x="3322734" y="0"/>
                </a:lnTo>
                <a:lnTo>
                  <a:pt x="3322734" y="716278"/>
                </a:lnTo>
                <a:lnTo>
                  <a:pt x="0" y="716278"/>
                </a:lnTo>
                <a:lnTo>
                  <a:pt x="0" y="0"/>
                </a:lnTo>
                <a:close/>
              </a:path>
            </a:pathLst>
          </a:custGeom>
          <a:blipFill>
            <a:blip r:embed="rId4"/>
            <a:stretch>
              <a:fillRect l="0" t="0" r="0" b="0"/>
            </a:stretch>
          </a:blipFill>
        </p:spPr>
      </p:sp>
      <p:sp>
        <p:nvSpPr>
          <p:cNvPr name="Freeform 4" id="4"/>
          <p:cNvSpPr/>
          <p:nvPr/>
        </p:nvSpPr>
        <p:spPr>
          <a:xfrm flipH="false" flipV="false" rot="0">
            <a:off x="9275598" y="6051623"/>
            <a:ext cx="4391858" cy="719977"/>
          </a:xfrm>
          <a:custGeom>
            <a:avLst/>
            <a:gdLst/>
            <a:ahLst/>
            <a:cxnLst/>
            <a:rect r="r" b="b" t="t" l="l"/>
            <a:pathLst>
              <a:path h="719977" w="4391858">
                <a:moveTo>
                  <a:pt x="0" y="0"/>
                </a:moveTo>
                <a:lnTo>
                  <a:pt x="4391858" y="0"/>
                </a:lnTo>
                <a:lnTo>
                  <a:pt x="4391858" y="719977"/>
                </a:lnTo>
                <a:lnTo>
                  <a:pt x="0" y="719977"/>
                </a:lnTo>
                <a:lnTo>
                  <a:pt x="0" y="0"/>
                </a:lnTo>
                <a:close/>
              </a:path>
            </a:pathLst>
          </a:custGeom>
          <a:blipFill>
            <a:blip r:embed="rId5"/>
            <a:stretch>
              <a:fillRect l="0" t="0" r="0" b="0"/>
            </a:stretch>
          </a:blipFill>
        </p:spPr>
      </p:sp>
      <p:sp>
        <p:nvSpPr>
          <p:cNvPr name="Freeform 5" id="5"/>
          <p:cNvSpPr/>
          <p:nvPr/>
        </p:nvSpPr>
        <p:spPr>
          <a:xfrm flipH="false" flipV="false" rot="0">
            <a:off x="9477667" y="7526671"/>
            <a:ext cx="3284922" cy="756241"/>
          </a:xfrm>
          <a:custGeom>
            <a:avLst/>
            <a:gdLst/>
            <a:ahLst/>
            <a:cxnLst/>
            <a:rect r="r" b="b" t="t" l="l"/>
            <a:pathLst>
              <a:path h="756241" w="3284922">
                <a:moveTo>
                  <a:pt x="0" y="0"/>
                </a:moveTo>
                <a:lnTo>
                  <a:pt x="3284921" y="0"/>
                </a:lnTo>
                <a:lnTo>
                  <a:pt x="3284921" y="756241"/>
                </a:lnTo>
                <a:lnTo>
                  <a:pt x="0" y="756241"/>
                </a:lnTo>
                <a:lnTo>
                  <a:pt x="0" y="0"/>
                </a:lnTo>
                <a:close/>
              </a:path>
            </a:pathLst>
          </a:custGeom>
          <a:blipFill>
            <a:blip r:embed="rId6"/>
            <a:stretch>
              <a:fillRect l="0" t="0" r="0" b="0"/>
            </a:stretch>
          </a:blipFill>
        </p:spPr>
      </p:sp>
      <p:sp>
        <p:nvSpPr>
          <p:cNvPr name="TextBox 6" id="6"/>
          <p:cNvSpPr txBox="true"/>
          <p:nvPr/>
        </p:nvSpPr>
        <p:spPr>
          <a:xfrm rot="0">
            <a:off x="5314095" y="500069"/>
            <a:ext cx="8327144" cy="1095362"/>
          </a:xfrm>
          <a:prstGeom prst="rect">
            <a:avLst/>
          </a:prstGeom>
        </p:spPr>
        <p:txBody>
          <a:bodyPr anchor="t" rtlCol="false" tIns="0" lIns="0" bIns="0" rIns="0">
            <a:spAutoFit/>
          </a:bodyPr>
          <a:lstStyle/>
          <a:p>
            <a:pPr algn="ctr">
              <a:lnSpc>
                <a:spcPts val="8548"/>
              </a:lnSpc>
            </a:pPr>
            <a:r>
              <a:rPr lang="en-US" sz="7498" b="true">
                <a:solidFill>
                  <a:srgbClr val="000000"/>
                </a:solidFill>
                <a:latin typeface="Canva Sans Bold"/>
                <a:ea typeface="Canva Sans Bold"/>
                <a:cs typeface="Canva Sans Bold"/>
                <a:sym typeface="Canva Sans Bold"/>
              </a:rPr>
              <a:t>Installation</a:t>
            </a:r>
          </a:p>
        </p:txBody>
      </p:sp>
      <p:sp>
        <p:nvSpPr>
          <p:cNvPr name="TextBox 7" id="7"/>
          <p:cNvSpPr txBox="true"/>
          <p:nvPr/>
        </p:nvSpPr>
        <p:spPr>
          <a:xfrm rot="0">
            <a:off x="8538986" y="2148980"/>
            <a:ext cx="8118694" cy="513587"/>
          </a:xfrm>
          <a:prstGeom prst="rect">
            <a:avLst/>
          </a:prstGeom>
        </p:spPr>
        <p:txBody>
          <a:bodyPr anchor="t" rtlCol="false" tIns="0" lIns="0" bIns="0" rIns="0">
            <a:spAutoFit/>
          </a:bodyPr>
          <a:lstStyle/>
          <a:p>
            <a:pPr algn="just">
              <a:lnSpc>
                <a:spcPts val="4242"/>
              </a:lnSpc>
            </a:pPr>
            <a:r>
              <a:rPr lang="en-US" sz="3030">
                <a:solidFill>
                  <a:srgbClr val="000000"/>
                </a:solidFill>
                <a:latin typeface="Canva Sans"/>
                <a:ea typeface="Canva Sans"/>
                <a:cs typeface="Canva Sans"/>
                <a:sym typeface="Canva Sans"/>
              </a:rPr>
              <a:t>In your terminal, install dash.</a:t>
            </a:r>
          </a:p>
        </p:txBody>
      </p:sp>
      <p:sp>
        <p:nvSpPr>
          <p:cNvPr name="TextBox 8" id="8"/>
          <p:cNvSpPr txBox="true"/>
          <p:nvPr/>
        </p:nvSpPr>
        <p:spPr>
          <a:xfrm rot="0">
            <a:off x="7198442" y="4059451"/>
            <a:ext cx="9875106" cy="1580124"/>
          </a:xfrm>
          <a:prstGeom prst="rect">
            <a:avLst/>
          </a:prstGeom>
        </p:spPr>
        <p:txBody>
          <a:bodyPr anchor="t" rtlCol="false" tIns="0" lIns="0" bIns="0" rIns="0">
            <a:spAutoFit/>
          </a:bodyPr>
          <a:lstStyle/>
          <a:p>
            <a:pPr algn="ctr">
              <a:lnSpc>
                <a:spcPts val="4256"/>
              </a:lnSpc>
            </a:pPr>
            <a:r>
              <a:rPr lang="en-US" sz="3040">
                <a:solidFill>
                  <a:srgbClr val="000000"/>
                </a:solidFill>
                <a:latin typeface="Canva Sans"/>
                <a:ea typeface="Canva Sans"/>
                <a:cs typeface="Canva Sans"/>
                <a:sym typeface="Canva Sans"/>
              </a:rPr>
              <a:t>This also brings along the plotly graphing library. This library is under active development, so install and upgrade frequently.</a:t>
            </a:r>
          </a:p>
        </p:txBody>
      </p:sp>
      <p:sp>
        <p:nvSpPr>
          <p:cNvPr name="TextBox 9" id="9"/>
          <p:cNvSpPr txBox="true"/>
          <p:nvPr/>
        </p:nvSpPr>
        <p:spPr>
          <a:xfrm rot="0">
            <a:off x="6761774" y="8728098"/>
            <a:ext cx="10748442" cy="530202"/>
          </a:xfrm>
          <a:prstGeom prst="rect">
            <a:avLst/>
          </a:prstGeom>
        </p:spPr>
        <p:txBody>
          <a:bodyPr anchor="t" rtlCol="false" tIns="0" lIns="0" bIns="0" rIns="0">
            <a:spAutoFit/>
          </a:bodyPr>
          <a:lstStyle/>
          <a:p>
            <a:pPr algn="ctr">
              <a:lnSpc>
                <a:spcPts val="4376"/>
              </a:lnSpc>
            </a:pPr>
            <a:r>
              <a:rPr lang="en-US" sz="3125">
                <a:solidFill>
                  <a:srgbClr val="000000"/>
                </a:solidFill>
                <a:latin typeface="Canva Sans"/>
                <a:ea typeface="Canva Sans"/>
                <a:cs typeface="Canva Sans"/>
                <a:sym typeface="Canva Sans"/>
              </a:rPr>
              <a:t>Access your app in the browser at http://127.0.0.1:8050.</a:t>
            </a:r>
          </a:p>
        </p:txBody>
      </p:sp>
      <p:sp>
        <p:nvSpPr>
          <p:cNvPr name="TextBox 10" id="10"/>
          <p:cNvSpPr txBox="true"/>
          <p:nvPr/>
        </p:nvSpPr>
        <p:spPr>
          <a:xfrm rot="0">
            <a:off x="8532326" y="3075576"/>
            <a:ext cx="356815" cy="587375"/>
          </a:xfrm>
          <a:prstGeom prst="rect">
            <a:avLst/>
          </a:prstGeom>
        </p:spPr>
        <p:txBody>
          <a:bodyPr anchor="t" rtlCol="false" tIns="0" lIns="0" bIns="0" rIns="0">
            <a:spAutoFit/>
          </a:bodyPr>
          <a:lstStyle/>
          <a:p>
            <a:pPr algn="ctr">
              <a:lnSpc>
                <a:spcPts val="4899"/>
              </a:lnSpc>
            </a:pPr>
            <a:r>
              <a:rPr lang="en-US" sz="3499" b="true">
                <a:solidFill>
                  <a:srgbClr val="000000"/>
                </a:solidFill>
                <a:latin typeface="Canva Sans Bold"/>
                <a:ea typeface="Canva Sans Bold"/>
                <a:cs typeface="Canva Sans Bold"/>
                <a:sym typeface="Canva Sans Bold"/>
              </a:rPr>
              <a:t>1.</a:t>
            </a:r>
          </a:p>
        </p:txBody>
      </p:sp>
      <p:sp>
        <p:nvSpPr>
          <p:cNvPr name="TextBox 11" id="11"/>
          <p:cNvSpPr txBox="true"/>
          <p:nvPr/>
        </p:nvSpPr>
        <p:spPr>
          <a:xfrm rot="0">
            <a:off x="8532251" y="6089349"/>
            <a:ext cx="370284" cy="587375"/>
          </a:xfrm>
          <a:prstGeom prst="rect">
            <a:avLst/>
          </a:prstGeom>
        </p:spPr>
        <p:txBody>
          <a:bodyPr anchor="t" rtlCol="false" tIns="0" lIns="0" bIns="0" rIns="0">
            <a:spAutoFit/>
          </a:bodyPr>
          <a:lstStyle/>
          <a:p>
            <a:pPr algn="ctr">
              <a:lnSpc>
                <a:spcPts val="4899"/>
              </a:lnSpc>
            </a:pPr>
            <a:r>
              <a:rPr lang="en-US" sz="3499" b="true">
                <a:solidFill>
                  <a:srgbClr val="000000"/>
                </a:solidFill>
                <a:latin typeface="Canva Sans Bold"/>
                <a:ea typeface="Canva Sans Bold"/>
                <a:cs typeface="Canva Sans Bold"/>
                <a:sym typeface="Canva Sans Bold"/>
              </a:rPr>
              <a:t>2.</a:t>
            </a:r>
          </a:p>
        </p:txBody>
      </p:sp>
      <p:sp>
        <p:nvSpPr>
          <p:cNvPr name="TextBox 12" id="12"/>
          <p:cNvSpPr txBox="true"/>
          <p:nvPr/>
        </p:nvSpPr>
        <p:spPr>
          <a:xfrm rot="0">
            <a:off x="8518113" y="7582529"/>
            <a:ext cx="385242" cy="587375"/>
          </a:xfrm>
          <a:prstGeom prst="rect">
            <a:avLst/>
          </a:prstGeom>
        </p:spPr>
        <p:txBody>
          <a:bodyPr anchor="t" rtlCol="false" tIns="0" lIns="0" bIns="0" rIns="0">
            <a:spAutoFit/>
          </a:bodyPr>
          <a:lstStyle/>
          <a:p>
            <a:pPr algn="ctr">
              <a:lnSpc>
                <a:spcPts val="4899"/>
              </a:lnSpc>
            </a:pPr>
            <a:r>
              <a:rPr lang="en-US" sz="3499" b="true">
                <a:solidFill>
                  <a:srgbClr val="000000"/>
                </a:solidFill>
                <a:latin typeface="Canva Sans Bold"/>
                <a:ea typeface="Canva Sans Bold"/>
                <a:cs typeface="Canva Sans Bold"/>
                <a:sym typeface="Canva Sans Bold"/>
              </a:rPr>
              <a:t>3.</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TextBox 2" id="2"/>
          <p:cNvSpPr txBox="true"/>
          <p:nvPr/>
        </p:nvSpPr>
        <p:spPr>
          <a:xfrm rot="0">
            <a:off x="1716144" y="578913"/>
            <a:ext cx="16059494" cy="1584947"/>
          </a:xfrm>
          <a:prstGeom prst="rect">
            <a:avLst/>
          </a:prstGeom>
        </p:spPr>
        <p:txBody>
          <a:bodyPr anchor="t" rtlCol="false" tIns="0" lIns="0" bIns="0" rIns="0">
            <a:spAutoFit/>
          </a:bodyPr>
          <a:lstStyle/>
          <a:p>
            <a:pPr algn="l">
              <a:lnSpc>
                <a:spcPts val="6268"/>
              </a:lnSpc>
            </a:pPr>
            <a:r>
              <a:rPr lang="en-US" sz="5498" b="true">
                <a:solidFill>
                  <a:srgbClr val="000000"/>
                </a:solidFill>
                <a:latin typeface="Canva Sans Bold"/>
                <a:ea typeface="Canva Sans Bold"/>
                <a:cs typeface="Canva Sans Bold"/>
                <a:sym typeface="Canva Sans Bold"/>
              </a:rPr>
              <a:t>Ready? Now, let's see an example of minimal dash app!</a:t>
            </a:r>
          </a:p>
        </p:txBody>
      </p:sp>
      <p:pic>
        <p:nvPicPr>
          <p:cNvPr name="Picture 3" id="3"/>
          <p:cNvPicPr>
            <a:picLocks noChangeAspect="true"/>
          </p:cNvPicPr>
          <p:nvPr/>
        </p:nvPicPr>
        <p:blipFill>
          <a:blip r:embed="rId2"/>
          <a:stretch>
            <a:fillRect/>
          </a:stretch>
        </p:blipFill>
        <p:spPr>
          <a:xfrm rot="0">
            <a:off x="466459" y="1394475"/>
            <a:ext cx="17569524" cy="9461988"/>
          </a:xfrm>
          <a:prstGeom prst="rect">
            <a:avLst/>
          </a:prstGeom>
        </p:spPr>
      </p:pic>
    </p:spTree>
  </p:cSld>
  <p:clrMapOvr>
    <a:masterClrMapping/>
  </p:clrMapOvr>
  <p:transition spd="slow">
    <p:push dir="l"/>
  </p:transition>
</p:sld>
</file>

<file path=ppt/slides/slide8.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sp>
        <p:nvSpPr>
          <p:cNvPr name="TextBox 2" id="2"/>
          <p:cNvSpPr txBox="true"/>
          <p:nvPr/>
        </p:nvSpPr>
        <p:spPr>
          <a:xfrm rot="0">
            <a:off x="3049451" y="800589"/>
            <a:ext cx="12189098" cy="1095362"/>
          </a:xfrm>
          <a:prstGeom prst="rect">
            <a:avLst/>
          </a:prstGeom>
        </p:spPr>
        <p:txBody>
          <a:bodyPr anchor="t" rtlCol="false" tIns="0" lIns="0" bIns="0" rIns="0">
            <a:spAutoFit/>
          </a:bodyPr>
          <a:lstStyle/>
          <a:p>
            <a:pPr algn="ctr">
              <a:lnSpc>
                <a:spcPts val="8548"/>
              </a:lnSpc>
            </a:pPr>
            <a:r>
              <a:rPr lang="en-US" sz="7498" b="tru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1028700" y="2536081"/>
            <a:ext cx="15972870" cy="5304953"/>
          </a:xfrm>
          <a:prstGeom prst="rect">
            <a:avLst/>
          </a:prstGeom>
        </p:spPr>
        <p:txBody>
          <a:bodyPr anchor="t" rtlCol="false" tIns="0" lIns="0" bIns="0" rIns="0">
            <a:spAutoFit/>
          </a:bodyPr>
          <a:lstStyle/>
          <a:p>
            <a:pPr algn="ctr">
              <a:lnSpc>
                <a:spcPts val="5276"/>
              </a:lnSpc>
            </a:pPr>
            <a:r>
              <a:rPr lang="en-US" sz="3768">
                <a:solidFill>
                  <a:srgbClr val="000000"/>
                </a:solidFill>
                <a:latin typeface="Canva Sans"/>
                <a:ea typeface="Canva Sans"/>
                <a:cs typeface="Canva Sans"/>
                <a:sym typeface="Canva Sans"/>
              </a:rPr>
              <a:t>In conclusion, Dash makes it easy to build interactive web apps using just Python. With its powerful combination of Dash Components, Plotly Graphs, and Callbacks, you can turn data into dynamic, engaging dashboards without needing to learn complex web development tools. It’s a great solution for anyone looking to make their data more interactive and accessible. I encourage you to explore Dash and start creating your own interactive applications!</a:t>
            </a:r>
          </a:p>
          <a:p>
            <a:pPr algn="ctr">
              <a:lnSpc>
                <a:spcPts val="5276"/>
              </a:lnSpc>
            </a:pP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F4F0E9"/>
        </a:solidFill>
      </p:bgPr>
    </p:bg>
    <p:spTree>
      <p:nvGrpSpPr>
        <p:cNvPr id="1" name=""/>
        <p:cNvGrpSpPr/>
        <p:nvPr/>
      </p:nvGrpSpPr>
      <p:grpSpPr>
        <a:xfrm>
          <a:off x="0" y="0"/>
          <a:ext cx="0" cy="0"/>
          <a:chOff x="0" y="0"/>
          <a:chExt cx="0" cy="0"/>
        </a:xfrm>
      </p:grpSpPr>
      <p:sp>
        <p:nvSpPr>
          <p:cNvPr name="TextBox 2" id="2"/>
          <p:cNvSpPr txBox="true"/>
          <p:nvPr/>
        </p:nvSpPr>
        <p:spPr>
          <a:xfrm rot="0">
            <a:off x="4344965" y="3803864"/>
            <a:ext cx="9284579" cy="2443317"/>
          </a:xfrm>
          <a:prstGeom prst="rect">
            <a:avLst/>
          </a:prstGeom>
        </p:spPr>
        <p:txBody>
          <a:bodyPr anchor="t" rtlCol="false" tIns="0" lIns="0" bIns="0" rIns="0">
            <a:spAutoFit/>
          </a:bodyPr>
          <a:lstStyle/>
          <a:p>
            <a:pPr algn="ctr">
              <a:lnSpc>
                <a:spcPts val="18213"/>
              </a:lnSpc>
            </a:pPr>
            <a:r>
              <a:rPr lang="en-US" sz="18585">
                <a:solidFill>
                  <a:srgbClr val="000000"/>
                </a:solidFill>
                <a:latin typeface="Canva Sans"/>
                <a:ea typeface="Canva Sans"/>
                <a:cs typeface="Canva Sans"/>
                <a:sym typeface="Canva Sans"/>
              </a:rPr>
              <a:t>Thanks</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DAGZO5YTKTI</dc:identifier>
  <dcterms:modified xsi:type="dcterms:W3CDTF">2011-08-01T06:04:30Z</dcterms:modified>
  <cp:revision>1</cp:revision>
  <dc:title>Yellow and blue Data Visualization Basics illustrated presentation</dc:title>
</cp:coreProperties>
</file>