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27.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slide29.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_rels/presentation.xml.rels" ContentType="application/vnd.openxmlformats-package.relationships+xml"/>
  <Override PartName="/ppt/media/image28.png" ContentType="image/png"/>
  <Override PartName="/ppt/media/image27.png" ContentType="image/png"/>
  <Override PartName="/ppt/media/image26.png" ContentType="image/png"/>
  <Override PartName="/ppt/media/image24.jpeg" ContentType="image/jpeg"/>
  <Override PartName="/ppt/media/image20.png" ContentType="image/png"/>
  <Override PartName="/ppt/media/image7.png" ContentType="image/png"/>
  <Override PartName="/ppt/media/image11.png" ContentType="image/png"/>
  <Override PartName="/ppt/media/image5.png" ContentType="image/png"/>
  <Override PartName="/ppt/media/image14.png" ContentType="image/png"/>
  <Override PartName="/ppt/media/image6.svg" ContentType="image/svg"/>
  <Override PartName="/ppt/media/image25.jpeg" ContentType="image/jpeg"/>
  <Override PartName="/ppt/media/image30.png" ContentType="image/png"/>
  <Override PartName="/ppt/media/image9.png" ContentType="image/png"/>
  <Override PartName="/ppt/media/image29.svg" ContentType="image/svg"/>
  <Override PartName="/ppt/media/image13.png" ContentType="image/png"/>
  <Override PartName="/ppt/media/image3.png" ContentType="image/png"/>
  <Override PartName="/ppt/media/image31.png" ContentType="image/png"/>
  <Override PartName="/ppt/media/image32.png" ContentType="image/png"/>
  <Override PartName="/ppt/media/image16.png" ContentType="image/png"/>
  <Override PartName="/ppt/media/image8.svg" ContentType="image/svg"/>
  <Override PartName="/ppt/media/image12.png" ContentType="image/png"/>
  <Override PartName="/ppt/media/image4.svg" ContentType="image/svg"/>
  <Override PartName="/ppt/media/image33.png" ContentType="image/png"/>
  <Override PartName="/ppt/media/image1.png" ContentType="image/png"/>
  <Override PartName="/ppt/media/image2.png" ContentType="image/png"/>
  <Override PartName="/ppt/media/image21.svg" ContentType="image/svg"/>
  <Override PartName="/ppt/media/image34.png" ContentType="image/png"/>
  <Override PartName="/ppt/media/image15.png" ContentType="image/png"/>
  <Override PartName="/ppt/media/image17.png" ContentType="image/png"/>
  <Override PartName="/ppt/media/image18.svg" ContentType="image/svg"/>
  <Override PartName="/ppt/media/image19.png" ContentType="image/png"/>
  <Override PartName="/ppt/media/image22.png" ContentType="image/png"/>
  <Override PartName="/ppt/media/image10.svg" ContentType="image/svg"/>
  <Override PartName="/ppt/media/image2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Calibri"/>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9287207-5344-4B9D-BC17-48242A4439B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D3397FCE-ACF6-484B-864D-617E04E09A76}"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17BD1C98-481B-42EB-9C18-476B8B197FC4}"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4D0ECCD-42BB-4C08-9CBB-E7376D35AB9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90409C4-5FC8-406E-AD74-CA599E53B5C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Calibri"/>
            </a:endParaRPr>
          </a:p>
        </p:txBody>
      </p:sp>
      <p:sp>
        <p:nvSpPr>
          <p:cNvPr id="1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chemeClr val="dk1"/>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04EEE23-35E9-4A39-8308-BA4A2CA768A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E4A021D3-5F93-4B72-9D05-E810A1B7FBD1}"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Calibri"/>
            </a:endParaRPr>
          </a:p>
        </p:txBody>
      </p:sp>
      <p:sp>
        <p:nvSpPr>
          <p:cNvPr id="2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chemeClr val="dk1"/>
              </a:solidFill>
              <a:latin typeface="Calibri"/>
            </a:endParaRPr>
          </a:p>
        </p:txBody>
      </p:sp>
      <p:sp>
        <p:nvSpPr>
          <p:cNvPr id="30"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lnSpc>
                <a:spcPct val="90000"/>
              </a:lnSpc>
              <a:spcBef>
                <a:spcPts val="1417"/>
              </a:spcBef>
              <a:buNone/>
            </a:pPr>
            <a:endParaRPr b="0" lang="fr-FR" sz="2800" spc="-1" strike="noStrike">
              <a:solidFill>
                <a:schemeClr val="dk1"/>
              </a:solidFill>
              <a:latin typeface="Calibri"/>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E255D9F-AFD9-4B84-B9F2-A82DE3DDDAAE}"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681FD961-702F-4D8C-86CC-29F9BCF2826B}"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Calibri"/>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094E4366-00CA-4CB6-B85F-F676FF480623}"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0EBDAFF2-ACCB-4E10-AA22-110F20B2D42D}"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fr-FR" sz="4400" spc="-1" strike="noStrike">
                <a:solidFill>
                  <a:schemeClr val="dk1"/>
                </a:solidFill>
                <a:latin typeface="Calibri"/>
              </a:rPr>
              <a:t>C</a:t>
            </a:r>
            <a:r>
              <a:rPr b="0" lang="fr-FR" sz="4400" spc="-1" strike="noStrike">
                <a:solidFill>
                  <a:schemeClr val="dk1"/>
                </a:solidFill>
                <a:latin typeface="Calibri"/>
              </a:rPr>
              <a:t>l</a:t>
            </a:r>
            <a:r>
              <a:rPr b="0" lang="fr-FR" sz="4400" spc="-1" strike="noStrike">
                <a:solidFill>
                  <a:schemeClr val="dk1"/>
                </a:solidFill>
                <a:latin typeface="Calibri"/>
              </a:rPr>
              <a:t>i</a:t>
            </a:r>
            <a:r>
              <a:rPr b="0" lang="fr-FR" sz="4400" spc="-1" strike="noStrike">
                <a:solidFill>
                  <a:schemeClr val="dk1"/>
                </a:solidFill>
                <a:latin typeface="Calibri"/>
              </a:rPr>
              <a:t>c</a:t>
            </a:r>
            <a:r>
              <a:rPr b="0" lang="fr-FR" sz="4400" spc="-1" strike="noStrike">
                <a:solidFill>
                  <a:schemeClr val="dk1"/>
                </a:solidFill>
                <a:latin typeface="Calibri"/>
              </a:rPr>
              <a:t>k</a:t>
            </a:r>
            <a:r>
              <a:rPr b="0" lang="fr-FR" sz="4400" spc="-1" strike="noStrike">
                <a:solidFill>
                  <a:schemeClr val="dk1"/>
                </a:solidFill>
                <a:latin typeface="Calibri"/>
              </a:rPr>
              <a:t> </a:t>
            </a:r>
            <a:r>
              <a:rPr b="0" lang="fr-FR" sz="4400" spc="-1" strike="noStrike">
                <a:solidFill>
                  <a:schemeClr val="dk1"/>
                </a:solidFill>
                <a:latin typeface="Calibri"/>
              </a:rPr>
              <a:t>t</a:t>
            </a:r>
            <a:r>
              <a:rPr b="0" lang="fr-FR" sz="4400" spc="-1" strike="noStrike">
                <a:solidFill>
                  <a:schemeClr val="dk1"/>
                </a:solidFill>
                <a:latin typeface="Calibri"/>
              </a:rPr>
              <a:t>o</a:t>
            </a:r>
            <a:r>
              <a:rPr b="0" lang="fr-FR" sz="4400" spc="-1" strike="noStrike">
                <a:solidFill>
                  <a:schemeClr val="dk1"/>
                </a:solidFill>
                <a:latin typeface="Calibri"/>
              </a:rPr>
              <a:t> </a:t>
            </a:r>
            <a:r>
              <a:rPr b="0" lang="fr-FR" sz="4400" spc="-1" strike="noStrike">
                <a:solidFill>
                  <a:schemeClr val="dk1"/>
                </a:solidFill>
                <a:latin typeface="Calibri"/>
              </a:rPr>
              <a:t>e</a:t>
            </a:r>
            <a:r>
              <a:rPr b="0" lang="fr-FR" sz="4400" spc="-1" strike="noStrike">
                <a:solidFill>
                  <a:schemeClr val="dk1"/>
                </a:solidFill>
                <a:latin typeface="Calibri"/>
              </a:rPr>
              <a:t>d</a:t>
            </a:r>
            <a:r>
              <a:rPr b="0" lang="fr-FR" sz="4400" spc="-1" strike="noStrike">
                <a:solidFill>
                  <a:schemeClr val="dk1"/>
                </a:solidFill>
                <a:latin typeface="Calibri"/>
              </a:rPr>
              <a:t>i</a:t>
            </a:r>
            <a:r>
              <a:rPr b="0" lang="fr-FR" sz="4400" spc="-1" strike="noStrike">
                <a:solidFill>
                  <a:schemeClr val="dk1"/>
                </a:solidFill>
                <a:latin typeface="Calibri"/>
              </a:rPr>
              <a:t>t </a:t>
            </a:r>
            <a:r>
              <a:rPr b="0" lang="fr-FR" sz="4400" spc="-1" strike="noStrike">
                <a:solidFill>
                  <a:schemeClr val="dk1"/>
                </a:solidFill>
                <a:latin typeface="Calibri"/>
              </a:rPr>
              <a:t>t</a:t>
            </a:r>
            <a:r>
              <a:rPr b="0" lang="fr-FR" sz="4400" spc="-1" strike="noStrike">
                <a:solidFill>
                  <a:schemeClr val="dk1"/>
                </a:solidFill>
                <a:latin typeface="Calibri"/>
              </a:rPr>
              <a:t>h</a:t>
            </a:r>
            <a:r>
              <a:rPr b="0" lang="fr-FR" sz="4400" spc="-1" strike="noStrike">
                <a:solidFill>
                  <a:schemeClr val="dk1"/>
                </a:solidFill>
                <a:latin typeface="Calibri"/>
              </a:rPr>
              <a:t>e</a:t>
            </a:r>
            <a:r>
              <a:rPr b="0" lang="fr-FR" sz="4400" spc="-1" strike="noStrike">
                <a:solidFill>
                  <a:schemeClr val="dk1"/>
                </a:solidFill>
                <a:latin typeface="Calibri"/>
              </a:rPr>
              <a:t> </a:t>
            </a:r>
            <a:r>
              <a:rPr b="0" lang="fr-FR" sz="4400" spc="-1" strike="noStrike">
                <a:solidFill>
                  <a:schemeClr val="dk1"/>
                </a:solidFill>
                <a:latin typeface="Calibri"/>
              </a:rPr>
              <a:t>t</a:t>
            </a:r>
            <a:r>
              <a:rPr b="0" lang="fr-FR" sz="4400" spc="-1" strike="noStrike">
                <a:solidFill>
                  <a:schemeClr val="dk1"/>
                </a:solidFill>
                <a:latin typeface="Calibri"/>
              </a:rPr>
              <a:t>i</a:t>
            </a:r>
            <a:r>
              <a:rPr b="0" lang="fr-FR" sz="4400" spc="-1" strike="noStrike">
                <a:solidFill>
                  <a:schemeClr val="dk1"/>
                </a:solidFill>
                <a:latin typeface="Calibri"/>
              </a:rPr>
              <a:t>t</a:t>
            </a:r>
            <a:r>
              <a:rPr b="0" lang="fr-FR" sz="4400" spc="-1" strike="noStrike">
                <a:solidFill>
                  <a:schemeClr val="dk1"/>
                </a:solidFill>
                <a:latin typeface="Calibri"/>
              </a:rPr>
              <a:t>l</a:t>
            </a:r>
            <a:r>
              <a:rPr b="0" lang="fr-FR" sz="4400" spc="-1" strike="noStrike">
                <a:solidFill>
                  <a:schemeClr val="dk1"/>
                </a:solidFill>
                <a:latin typeface="Calibri"/>
              </a:rPr>
              <a:t>e</a:t>
            </a:r>
            <a:r>
              <a:rPr b="0" lang="fr-FR" sz="4400" spc="-1" strike="noStrike">
                <a:solidFill>
                  <a:schemeClr val="dk1"/>
                </a:solidFill>
                <a:latin typeface="Calibri"/>
              </a:rPr>
              <a:t> </a:t>
            </a:r>
            <a:r>
              <a:rPr b="0" lang="fr-FR" sz="4400" spc="-1" strike="noStrike">
                <a:solidFill>
                  <a:schemeClr val="dk1"/>
                </a:solidFill>
                <a:latin typeface="Calibri"/>
              </a:rPr>
              <a:t>t</a:t>
            </a:r>
            <a:r>
              <a:rPr b="0" lang="fr-FR" sz="4400" spc="-1" strike="noStrike">
                <a:solidFill>
                  <a:schemeClr val="dk1"/>
                </a:solidFill>
                <a:latin typeface="Calibri"/>
              </a:rPr>
              <a:t>e</a:t>
            </a:r>
            <a:r>
              <a:rPr b="0" lang="fr-FR" sz="4400" spc="-1" strike="noStrike">
                <a:solidFill>
                  <a:schemeClr val="dk1"/>
                </a:solidFill>
                <a:latin typeface="Calibri"/>
              </a:rPr>
              <a:t>x</a:t>
            </a:r>
            <a:r>
              <a:rPr b="0" lang="fr-FR" sz="4400" spc="-1" strike="noStrike">
                <a:solidFill>
                  <a:schemeClr val="dk1"/>
                </a:solidFill>
                <a:latin typeface="Calibri"/>
              </a:rPr>
              <a:t>t </a:t>
            </a:r>
            <a:r>
              <a:rPr b="0" lang="fr-FR" sz="4400" spc="-1" strike="noStrike">
                <a:solidFill>
                  <a:schemeClr val="dk1"/>
                </a:solidFill>
                <a:latin typeface="Calibri"/>
              </a:rPr>
              <a:t>f</a:t>
            </a:r>
            <a:r>
              <a:rPr b="0" lang="fr-FR" sz="4400" spc="-1" strike="noStrike">
                <a:solidFill>
                  <a:schemeClr val="dk1"/>
                </a:solidFill>
                <a:latin typeface="Calibri"/>
              </a:rPr>
              <a:t>o</a:t>
            </a:r>
            <a:r>
              <a:rPr b="0" lang="fr-FR" sz="4400" spc="-1" strike="noStrike">
                <a:solidFill>
                  <a:schemeClr val="dk1"/>
                </a:solidFill>
                <a:latin typeface="Calibri"/>
              </a:rPr>
              <a:t>r</a:t>
            </a:r>
            <a:r>
              <a:rPr b="0" lang="fr-FR" sz="4400" spc="-1" strike="noStrike">
                <a:solidFill>
                  <a:schemeClr val="dk1"/>
                </a:solidFill>
                <a:latin typeface="Calibri"/>
              </a:rPr>
              <a:t>m</a:t>
            </a:r>
            <a:r>
              <a:rPr b="0" lang="fr-FR" sz="4400" spc="-1" strike="noStrike">
                <a:solidFill>
                  <a:schemeClr val="dk1"/>
                </a:solidFill>
                <a:latin typeface="Calibri"/>
              </a:rPr>
              <a:t>a</a:t>
            </a:r>
            <a:r>
              <a:rPr b="0" lang="fr-FR" sz="4400" spc="-1" strike="noStrike">
                <a:solidFill>
                  <a:schemeClr val="dk1"/>
                </a:solidFill>
                <a:latin typeface="Calibri"/>
              </a:rPr>
              <a:t>t</a:t>
            </a:r>
            <a:endParaRPr b="0" lang="fr-FR" sz="4400" spc="-1" strike="noStrike">
              <a:solidFill>
                <a:schemeClr val="dk1"/>
              </a:solidFill>
              <a:latin typeface="Calibri"/>
            </a:endParaRPr>
          </a:p>
        </p:txBody>
      </p:sp>
      <p:sp>
        <p:nvSpPr>
          <p:cNvPr id="1" name="PlaceHolder 2"/>
          <p:cNvSpPr>
            <a:spLocks noGrp="1"/>
          </p:cNvSpPr>
          <p:nvPr>
            <p:ph type="ftr" idx="1"/>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28DE230B-448F-45D1-B73B-85BE2CD3C89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29"/>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FE677952-84F2-4570-8A2B-638F0E2550B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6" name="PlaceHolder 3"/>
          <p:cNvSpPr>
            <a:spLocks noGrp="1"/>
          </p:cNvSpPr>
          <p:nvPr>
            <p:ph type="dt" idx="30"/>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31"/>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2"/>
          <p:cNvSpPr>
            <a:spLocks noGrp="1"/>
          </p:cNvSpPr>
          <p:nvPr>
            <p:ph type="sldNum" idx="32"/>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DD1973AB-E854-4682-8C68-BE82B491769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9" name="PlaceHolder 3"/>
          <p:cNvSpPr>
            <a:spLocks noGrp="1"/>
          </p:cNvSpPr>
          <p:nvPr>
            <p:ph type="dt" idx="3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5"/>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04D1A147-B80B-44F8-8A14-026DE5536EF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8" name="PlaceHolder 3"/>
          <p:cNvSpPr>
            <a:spLocks noGrp="1"/>
          </p:cNvSpPr>
          <p:nvPr>
            <p:ph type="dt" idx="6"/>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2"/>
          <p:cNvSpPr>
            <a:spLocks noGrp="1"/>
          </p:cNvSpPr>
          <p:nvPr>
            <p:ph type="sldNum" idx="8"/>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F8D3E9EB-B252-4C56-9A8A-9133B9E2B7C4}"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1" name="PlaceHolder 3"/>
          <p:cNvSpPr>
            <a:spLocks noGrp="1"/>
          </p:cNvSpPr>
          <p:nvPr>
            <p:ph type="dt" idx="9"/>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fr-FR" sz="4400" spc="-1" strike="noStrike">
                <a:solidFill>
                  <a:schemeClr val="dk1"/>
                </a:solidFill>
                <a:latin typeface="Calibri"/>
              </a:rPr>
              <a:t>Click </a:t>
            </a:r>
            <a:r>
              <a:rPr b="0" lang="fr-FR" sz="4400" spc="-1" strike="noStrike">
                <a:solidFill>
                  <a:schemeClr val="dk1"/>
                </a:solidFill>
                <a:latin typeface="Calibri"/>
              </a:rPr>
              <a:t>to </a:t>
            </a:r>
            <a:r>
              <a:rPr b="0" lang="fr-FR" sz="4400" spc="-1" strike="noStrike">
                <a:solidFill>
                  <a:schemeClr val="dk1"/>
                </a:solidFill>
                <a:latin typeface="Calibri"/>
              </a:rPr>
              <a:t>edit </a:t>
            </a:r>
            <a:r>
              <a:rPr b="0" lang="fr-FR" sz="4400" spc="-1" strike="noStrike">
                <a:solidFill>
                  <a:schemeClr val="dk1"/>
                </a:solidFill>
                <a:latin typeface="Calibri"/>
              </a:rPr>
              <a:t>the </a:t>
            </a:r>
            <a:r>
              <a:rPr b="0" lang="fr-FR" sz="4400" spc="-1" strike="noStrike">
                <a:solidFill>
                  <a:schemeClr val="dk1"/>
                </a:solidFill>
                <a:latin typeface="Calibri"/>
              </a:rPr>
              <a:t>title </a:t>
            </a:r>
            <a:r>
              <a:rPr b="0" lang="fr-FR" sz="4400" spc="-1" strike="noStrike">
                <a:solidFill>
                  <a:schemeClr val="dk1"/>
                </a:solidFill>
                <a:latin typeface="Calibri"/>
              </a:rPr>
              <a:t>text </a:t>
            </a:r>
            <a:r>
              <a:rPr b="0" lang="fr-FR" sz="4400" spc="-1" strike="noStrike">
                <a:solidFill>
                  <a:schemeClr val="dk1"/>
                </a:solidFill>
                <a:latin typeface="Calibri"/>
              </a:rPr>
              <a:t>form</a:t>
            </a:r>
            <a:r>
              <a:rPr b="0" lang="fr-FR" sz="4400" spc="-1" strike="noStrike">
                <a:solidFill>
                  <a:schemeClr val="dk1"/>
                </a:solidFill>
                <a:latin typeface="Calibri"/>
              </a:rPr>
              <a:t>at</a:t>
            </a:r>
            <a:endParaRPr b="0" lang="fr-FR" sz="4400" spc="-1" strike="noStrike">
              <a:solidFill>
                <a:schemeClr val="dk1"/>
              </a:solidFill>
              <a:latin typeface="Calibri"/>
            </a:endParaRPr>
          </a:p>
        </p:txBody>
      </p:sp>
      <p:sp>
        <p:nvSpPr>
          <p:cNvPr id="13"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1800" spc="-1" strike="noStrike">
                <a:solidFill>
                  <a:schemeClr val="dk1"/>
                </a:solidFill>
                <a:latin typeface="Calibri"/>
              </a:rPr>
              <a:t>Click to edit the outline text format</a:t>
            </a:r>
            <a:endParaRPr b="0" lang="fr-FR" sz="1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fr-FR" sz="1800" spc="-1" strike="noStrike">
                <a:solidFill>
                  <a:schemeClr val="dk1"/>
                </a:solidFill>
                <a:latin typeface="Calibri"/>
              </a:rPr>
              <a:t>Second Outline Level</a:t>
            </a:r>
            <a:endParaRPr b="0" lang="fr-FR" sz="18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chemeClr val="dk1"/>
                </a:solidFill>
                <a:latin typeface="Calibri"/>
              </a:rPr>
              <a:t>Third Outline Level</a:t>
            </a:r>
            <a:endParaRPr b="0" lang="fr-FR"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chemeClr val="dk1"/>
                </a:solidFill>
                <a:latin typeface="Calibri"/>
              </a:rPr>
              <a:t>Fourth Outline Level</a:t>
            </a:r>
            <a:endParaRPr b="0" lang="fr-FR"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Fifth Outline Level</a:t>
            </a:r>
            <a:endParaRPr b="0" lang="fr-FR" sz="18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Sixth Outline Level</a:t>
            </a:r>
            <a:endParaRPr b="0" lang="fr-FR" sz="18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Seventh Outline Level</a:t>
            </a:r>
            <a:endParaRPr b="0" lang="fr-FR" sz="1800" spc="-1" strike="noStrike">
              <a:solidFill>
                <a:schemeClr val="dk1"/>
              </a:solidFill>
              <a:latin typeface="Calibri"/>
            </a:endParaRPr>
          </a:p>
        </p:txBody>
      </p:sp>
      <p:sp>
        <p:nvSpPr>
          <p:cNvPr id="14" name="PlaceHolder 3"/>
          <p:cNvSpPr>
            <a:spLocks noGrp="1"/>
          </p:cNvSpPr>
          <p:nvPr>
            <p:ph type="ftr" idx="10"/>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4"/>
          <p:cNvSpPr>
            <a:spLocks noGrp="1"/>
          </p:cNvSpPr>
          <p:nvPr>
            <p:ph type="sldNum" idx="11"/>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CCB6478C-B09D-4E23-AD5D-E3A642A630F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6" name="PlaceHolder 5"/>
          <p:cNvSpPr>
            <a:spLocks noGrp="1"/>
          </p:cNvSpPr>
          <p:nvPr>
            <p:ph type="dt" idx="12"/>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2"/>
          <p:cNvSpPr>
            <a:spLocks noGrp="1"/>
          </p:cNvSpPr>
          <p:nvPr>
            <p:ph type="sldNum" idx="14"/>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4B55E88F-4176-49DB-B277-20300236151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1" name="PlaceHolder 3"/>
          <p:cNvSpPr>
            <a:spLocks noGrp="1"/>
          </p:cNvSpPr>
          <p:nvPr>
            <p:ph type="dt" idx="15"/>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fr-FR" sz="4400" spc="-1" strike="noStrike">
                <a:solidFill>
                  <a:schemeClr val="dk1"/>
                </a:solidFill>
                <a:latin typeface="Calibri"/>
              </a:rPr>
              <a:t>Cli</a:t>
            </a:r>
            <a:r>
              <a:rPr b="0" lang="fr-FR" sz="4400" spc="-1" strike="noStrike">
                <a:solidFill>
                  <a:schemeClr val="dk1"/>
                </a:solidFill>
                <a:latin typeface="Calibri"/>
              </a:rPr>
              <a:t>ck </a:t>
            </a:r>
            <a:r>
              <a:rPr b="0" lang="fr-FR" sz="4400" spc="-1" strike="noStrike">
                <a:solidFill>
                  <a:schemeClr val="dk1"/>
                </a:solidFill>
                <a:latin typeface="Calibri"/>
              </a:rPr>
              <a:t>to </a:t>
            </a:r>
            <a:r>
              <a:rPr b="0" lang="fr-FR" sz="4400" spc="-1" strike="noStrike">
                <a:solidFill>
                  <a:schemeClr val="dk1"/>
                </a:solidFill>
                <a:latin typeface="Calibri"/>
              </a:rPr>
              <a:t>edi</a:t>
            </a:r>
            <a:r>
              <a:rPr b="0" lang="fr-FR" sz="4400" spc="-1" strike="noStrike">
                <a:solidFill>
                  <a:schemeClr val="dk1"/>
                </a:solidFill>
                <a:latin typeface="Calibri"/>
              </a:rPr>
              <a:t>t </a:t>
            </a:r>
            <a:r>
              <a:rPr b="0" lang="fr-FR" sz="4400" spc="-1" strike="noStrike">
                <a:solidFill>
                  <a:schemeClr val="dk1"/>
                </a:solidFill>
                <a:latin typeface="Calibri"/>
              </a:rPr>
              <a:t>th</a:t>
            </a:r>
            <a:r>
              <a:rPr b="0" lang="fr-FR" sz="4400" spc="-1" strike="noStrike">
                <a:solidFill>
                  <a:schemeClr val="dk1"/>
                </a:solidFill>
                <a:latin typeface="Calibri"/>
              </a:rPr>
              <a:t>e </a:t>
            </a:r>
            <a:r>
              <a:rPr b="0" lang="fr-FR" sz="4400" spc="-1" strike="noStrike">
                <a:solidFill>
                  <a:schemeClr val="dk1"/>
                </a:solidFill>
                <a:latin typeface="Calibri"/>
              </a:rPr>
              <a:t>titl</a:t>
            </a:r>
            <a:r>
              <a:rPr b="0" lang="fr-FR" sz="4400" spc="-1" strike="noStrike">
                <a:solidFill>
                  <a:schemeClr val="dk1"/>
                </a:solidFill>
                <a:latin typeface="Calibri"/>
              </a:rPr>
              <a:t>e </a:t>
            </a:r>
            <a:r>
              <a:rPr b="0" lang="fr-FR" sz="4400" spc="-1" strike="noStrike">
                <a:solidFill>
                  <a:schemeClr val="dk1"/>
                </a:solidFill>
                <a:latin typeface="Calibri"/>
              </a:rPr>
              <a:t>tex</a:t>
            </a:r>
            <a:r>
              <a:rPr b="0" lang="fr-FR" sz="4400" spc="-1" strike="noStrike">
                <a:solidFill>
                  <a:schemeClr val="dk1"/>
                </a:solidFill>
                <a:latin typeface="Calibri"/>
              </a:rPr>
              <a:t>t </a:t>
            </a:r>
            <a:r>
              <a:rPr b="0" lang="fr-FR" sz="4400" spc="-1" strike="noStrike">
                <a:solidFill>
                  <a:schemeClr val="dk1"/>
                </a:solidFill>
                <a:latin typeface="Calibri"/>
              </a:rPr>
              <a:t>for</a:t>
            </a:r>
            <a:r>
              <a:rPr b="0" lang="fr-FR" sz="4400" spc="-1" strike="noStrike">
                <a:solidFill>
                  <a:schemeClr val="dk1"/>
                </a:solidFill>
                <a:latin typeface="Calibri"/>
              </a:rPr>
              <a:t>m</a:t>
            </a:r>
            <a:r>
              <a:rPr b="0" lang="fr-FR" sz="4400" spc="-1" strike="noStrike">
                <a:solidFill>
                  <a:schemeClr val="dk1"/>
                </a:solidFill>
                <a:latin typeface="Calibri"/>
              </a:rPr>
              <a:t>at</a:t>
            </a:r>
            <a:endParaRPr b="0" lang="fr-FR" sz="4400" spc="-1" strike="noStrike">
              <a:solidFill>
                <a:schemeClr val="dk1"/>
              </a:solidFill>
              <a:latin typeface="Calibri"/>
            </a:endParaRPr>
          </a:p>
        </p:txBody>
      </p:sp>
      <p:sp>
        <p:nvSpPr>
          <p:cNvPr id="23"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1800" spc="-1" strike="noStrike">
                <a:solidFill>
                  <a:schemeClr val="dk1"/>
                </a:solidFill>
                <a:latin typeface="Calibri"/>
              </a:rPr>
              <a:t>Click to edit the outline text format</a:t>
            </a:r>
            <a:endParaRPr b="0" lang="fr-FR" sz="1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fr-FR" sz="1800" spc="-1" strike="noStrike">
                <a:solidFill>
                  <a:schemeClr val="dk1"/>
                </a:solidFill>
                <a:latin typeface="Calibri"/>
              </a:rPr>
              <a:t>Second Outline Level</a:t>
            </a:r>
            <a:endParaRPr b="0" lang="fr-FR" sz="18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chemeClr val="dk1"/>
                </a:solidFill>
                <a:latin typeface="Calibri"/>
              </a:rPr>
              <a:t>Third Outline Level</a:t>
            </a:r>
            <a:endParaRPr b="0" lang="fr-FR"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chemeClr val="dk1"/>
                </a:solidFill>
                <a:latin typeface="Calibri"/>
              </a:rPr>
              <a:t>Fourth Outline Level</a:t>
            </a:r>
            <a:endParaRPr b="0" lang="fr-FR"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Fifth Outline Level</a:t>
            </a:r>
            <a:endParaRPr b="0" lang="fr-FR" sz="18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Sixth Outline Level</a:t>
            </a:r>
            <a:endParaRPr b="0" lang="fr-FR" sz="18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Seventh Outline Level</a:t>
            </a:r>
            <a:endParaRPr b="0" lang="fr-FR" sz="1800" spc="-1" strike="noStrike">
              <a:solidFill>
                <a:schemeClr val="dk1"/>
              </a:solidFill>
              <a:latin typeface="Calibri"/>
            </a:endParaRPr>
          </a:p>
        </p:txBody>
      </p:sp>
      <p:sp>
        <p:nvSpPr>
          <p:cNvPr id="24"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1800" spc="-1" strike="noStrike">
                <a:solidFill>
                  <a:schemeClr val="dk1"/>
                </a:solidFill>
                <a:latin typeface="Calibri"/>
              </a:rPr>
              <a:t>Click to edit the outline text format</a:t>
            </a:r>
            <a:endParaRPr b="0" lang="fr-FR" sz="1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fr-FR" sz="1800" spc="-1" strike="noStrike">
                <a:solidFill>
                  <a:schemeClr val="dk1"/>
                </a:solidFill>
                <a:latin typeface="Calibri"/>
              </a:rPr>
              <a:t>Second Outline Level</a:t>
            </a:r>
            <a:endParaRPr b="0" lang="fr-FR" sz="18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chemeClr val="dk1"/>
                </a:solidFill>
                <a:latin typeface="Calibri"/>
              </a:rPr>
              <a:t>Third Outline Level</a:t>
            </a:r>
            <a:endParaRPr b="0" lang="fr-FR"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chemeClr val="dk1"/>
                </a:solidFill>
                <a:latin typeface="Calibri"/>
              </a:rPr>
              <a:t>Fourth Outline Level</a:t>
            </a:r>
            <a:endParaRPr b="0" lang="fr-FR"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Fifth Outline Level</a:t>
            </a:r>
            <a:endParaRPr b="0" lang="fr-FR" sz="18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Sixth Outline Level</a:t>
            </a:r>
            <a:endParaRPr b="0" lang="fr-FR" sz="18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fr-FR" sz="1800" spc="-1" strike="noStrike">
                <a:solidFill>
                  <a:schemeClr val="dk1"/>
                </a:solidFill>
                <a:latin typeface="Calibri"/>
              </a:rPr>
              <a:t>Seventh Outline Level</a:t>
            </a:r>
            <a:endParaRPr b="0" lang="fr-FR" sz="1800" spc="-1" strike="noStrike">
              <a:solidFill>
                <a:schemeClr val="dk1"/>
              </a:solidFill>
              <a:latin typeface="Calibri"/>
            </a:endParaRPr>
          </a:p>
        </p:txBody>
      </p:sp>
      <p:sp>
        <p:nvSpPr>
          <p:cNvPr id="25" name="PlaceHolder 4"/>
          <p:cNvSpPr>
            <a:spLocks noGrp="1"/>
          </p:cNvSpPr>
          <p:nvPr>
            <p:ph type="ftr" idx="16"/>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5"/>
          <p:cNvSpPr>
            <a:spLocks noGrp="1"/>
          </p:cNvSpPr>
          <p:nvPr>
            <p:ph type="sldNum" idx="17"/>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D0A71520-99DF-48AB-8E75-46288FD53D9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7" name="PlaceHolder 6"/>
          <p:cNvSpPr>
            <a:spLocks noGrp="1"/>
          </p:cNvSpPr>
          <p:nvPr>
            <p:ph type="dt" idx="18"/>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2" name="PlaceHolder 2"/>
          <p:cNvSpPr>
            <a:spLocks noGrp="1"/>
          </p:cNvSpPr>
          <p:nvPr>
            <p:ph type="sldNum" idx="20"/>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214058F4-8BFE-4D09-B58B-199CFB04DA9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3" name="PlaceHolder 3"/>
          <p:cNvSpPr>
            <a:spLocks noGrp="1"/>
          </p:cNvSpPr>
          <p:nvPr>
            <p:ph type="dt" idx="21"/>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fr-FR" sz="4400" spc="-1" strike="noStrike">
                <a:solidFill>
                  <a:schemeClr val="dk1"/>
                </a:solidFill>
                <a:latin typeface="Calibri"/>
              </a:rPr>
              <a:t>Cl</a:t>
            </a:r>
            <a:r>
              <a:rPr b="0" lang="fr-FR" sz="4400" spc="-1" strike="noStrike">
                <a:solidFill>
                  <a:schemeClr val="dk1"/>
                </a:solidFill>
                <a:latin typeface="Calibri"/>
              </a:rPr>
              <a:t>ic</a:t>
            </a:r>
            <a:r>
              <a:rPr b="0" lang="fr-FR" sz="4400" spc="-1" strike="noStrike">
                <a:solidFill>
                  <a:schemeClr val="dk1"/>
                </a:solidFill>
                <a:latin typeface="Calibri"/>
              </a:rPr>
              <a:t>k </a:t>
            </a:r>
            <a:r>
              <a:rPr b="0" lang="fr-FR" sz="4400" spc="-1" strike="noStrike">
                <a:solidFill>
                  <a:schemeClr val="dk1"/>
                </a:solidFill>
                <a:latin typeface="Calibri"/>
              </a:rPr>
              <a:t>t</a:t>
            </a:r>
            <a:r>
              <a:rPr b="0" lang="fr-FR" sz="4400" spc="-1" strike="noStrike">
                <a:solidFill>
                  <a:schemeClr val="dk1"/>
                </a:solidFill>
                <a:latin typeface="Calibri"/>
              </a:rPr>
              <a:t>o </a:t>
            </a:r>
            <a:r>
              <a:rPr b="0" lang="fr-FR" sz="4400" spc="-1" strike="noStrike">
                <a:solidFill>
                  <a:schemeClr val="dk1"/>
                </a:solidFill>
                <a:latin typeface="Calibri"/>
              </a:rPr>
              <a:t>e</a:t>
            </a:r>
            <a:r>
              <a:rPr b="0" lang="fr-FR" sz="4400" spc="-1" strike="noStrike">
                <a:solidFill>
                  <a:schemeClr val="dk1"/>
                </a:solidFill>
                <a:latin typeface="Calibri"/>
              </a:rPr>
              <a:t>di</a:t>
            </a:r>
            <a:r>
              <a:rPr b="0" lang="fr-FR" sz="4400" spc="-1" strike="noStrike">
                <a:solidFill>
                  <a:schemeClr val="dk1"/>
                </a:solidFill>
                <a:latin typeface="Calibri"/>
              </a:rPr>
              <a:t>t </a:t>
            </a:r>
            <a:r>
              <a:rPr b="0" lang="fr-FR" sz="4400" spc="-1" strike="noStrike">
                <a:solidFill>
                  <a:schemeClr val="dk1"/>
                </a:solidFill>
                <a:latin typeface="Calibri"/>
              </a:rPr>
              <a:t>t</a:t>
            </a:r>
            <a:r>
              <a:rPr b="0" lang="fr-FR" sz="4400" spc="-1" strike="noStrike">
                <a:solidFill>
                  <a:schemeClr val="dk1"/>
                </a:solidFill>
                <a:latin typeface="Calibri"/>
              </a:rPr>
              <a:t>h</a:t>
            </a:r>
            <a:r>
              <a:rPr b="0" lang="fr-FR" sz="4400" spc="-1" strike="noStrike">
                <a:solidFill>
                  <a:schemeClr val="dk1"/>
                </a:solidFill>
                <a:latin typeface="Calibri"/>
              </a:rPr>
              <a:t>e </a:t>
            </a:r>
            <a:r>
              <a:rPr b="0" lang="fr-FR" sz="4400" spc="-1" strike="noStrike">
                <a:solidFill>
                  <a:schemeClr val="dk1"/>
                </a:solidFill>
                <a:latin typeface="Calibri"/>
              </a:rPr>
              <a:t>ti</a:t>
            </a:r>
            <a:r>
              <a:rPr b="0" lang="fr-FR" sz="4400" spc="-1" strike="noStrike">
                <a:solidFill>
                  <a:schemeClr val="dk1"/>
                </a:solidFill>
                <a:latin typeface="Calibri"/>
              </a:rPr>
              <a:t>tl</a:t>
            </a:r>
            <a:r>
              <a:rPr b="0" lang="fr-FR" sz="4400" spc="-1" strike="noStrike">
                <a:solidFill>
                  <a:schemeClr val="dk1"/>
                </a:solidFill>
                <a:latin typeface="Calibri"/>
              </a:rPr>
              <a:t>e </a:t>
            </a:r>
            <a:r>
              <a:rPr b="0" lang="fr-FR" sz="4400" spc="-1" strike="noStrike">
                <a:solidFill>
                  <a:schemeClr val="dk1"/>
                </a:solidFill>
                <a:latin typeface="Calibri"/>
              </a:rPr>
              <a:t>te</a:t>
            </a:r>
            <a:r>
              <a:rPr b="0" lang="fr-FR" sz="4400" spc="-1" strike="noStrike">
                <a:solidFill>
                  <a:schemeClr val="dk1"/>
                </a:solidFill>
                <a:latin typeface="Calibri"/>
              </a:rPr>
              <a:t>xt </a:t>
            </a:r>
            <a:r>
              <a:rPr b="0" lang="fr-FR" sz="4400" spc="-1" strike="noStrike">
                <a:solidFill>
                  <a:schemeClr val="dk1"/>
                </a:solidFill>
                <a:latin typeface="Calibri"/>
              </a:rPr>
              <a:t>fo</a:t>
            </a:r>
            <a:r>
              <a:rPr b="0" lang="fr-FR" sz="4400" spc="-1" strike="noStrike">
                <a:solidFill>
                  <a:schemeClr val="dk1"/>
                </a:solidFill>
                <a:latin typeface="Calibri"/>
              </a:rPr>
              <a:t>r</a:t>
            </a:r>
            <a:r>
              <a:rPr b="0" lang="fr-FR" sz="4400" spc="-1" strike="noStrike">
                <a:solidFill>
                  <a:schemeClr val="dk1"/>
                </a:solidFill>
                <a:latin typeface="Calibri"/>
              </a:rPr>
              <a:t>m</a:t>
            </a:r>
            <a:r>
              <a:rPr b="0" lang="fr-FR" sz="4400" spc="-1" strike="noStrike">
                <a:solidFill>
                  <a:schemeClr val="dk1"/>
                </a:solidFill>
                <a:latin typeface="Calibri"/>
              </a:rPr>
              <a:t>at</a:t>
            </a:r>
            <a:endParaRPr b="0" lang="fr-FR" sz="4400" spc="-1" strike="noStrike">
              <a:solidFill>
                <a:schemeClr val="dk1"/>
              </a:solidFill>
              <a:latin typeface="Calibri"/>
            </a:endParaRPr>
          </a:p>
        </p:txBody>
      </p:sp>
      <p:sp>
        <p:nvSpPr>
          <p:cNvPr id="35" name="PlaceHolder 2"/>
          <p:cNvSpPr>
            <a:spLocks noGrp="1"/>
          </p:cNvSpPr>
          <p:nvPr>
            <p:ph type="ftr" idx="22"/>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3"/>
          <p:cNvSpPr>
            <a:spLocks noGrp="1"/>
          </p:cNvSpPr>
          <p:nvPr>
            <p:ph type="sldNum" idx="23"/>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CBB79F08-E271-474E-AC96-1E5255BC4A6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7" name="PlaceHolder 4"/>
          <p:cNvSpPr>
            <a:spLocks noGrp="1"/>
          </p:cNvSpPr>
          <p:nvPr>
            <p:ph type="dt" idx="24"/>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3124080" y="6356520"/>
            <a:ext cx="289404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defRPr>
            </a:lvl1pPr>
          </a:lstStyle>
          <a:p>
            <a:pPr indent="0" algn="ctr" defTabSz="914400">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2"/>
          <p:cNvSpPr>
            <a:spLocks noGrp="1"/>
          </p:cNvSpPr>
          <p:nvPr>
            <p:ph type="sldNum" idx="26"/>
          </p:nvPr>
        </p:nvSpPr>
        <p:spPr>
          <a:xfrm>
            <a:off x="6553080" y="6356520"/>
            <a:ext cx="21322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A6691FFE-9AC0-49CE-8948-2F7A8D21313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1" name="PlaceHolder 3"/>
          <p:cNvSpPr>
            <a:spLocks noGrp="1"/>
          </p:cNvSpPr>
          <p:nvPr>
            <p:ph type="dt" idx="27"/>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fr-FR" sz="1800" spc="-1" strike="noStrike">
                <a:solidFill>
                  <a:schemeClr val="dk1"/>
                </a:solidFill>
                <a:latin typeface="Calibri"/>
              </a:rPr>
              <a:t>Click to edit the title text format</a:t>
            </a:r>
            <a:endParaRPr b="0" lang="fr-FR" sz="1800" spc="-1" strike="noStrike">
              <a:solidFill>
                <a:schemeClr val="dk1"/>
              </a:solidFill>
              <a:latin typeface="Calibri"/>
            </a:endParaRPr>
          </a:p>
        </p:txBody>
      </p:sp>
      <p:sp>
        <p:nvSpPr>
          <p:cNvPr id="43"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chemeClr val="dk1"/>
                </a:solidFill>
                <a:latin typeface="Calibri"/>
              </a:rPr>
              <a:t>Click to edit the outline text format</a:t>
            </a:r>
            <a:endParaRPr b="0" lang="fr-FR"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fr-FR" sz="2000" spc="-1" strike="noStrike">
                <a:solidFill>
                  <a:schemeClr val="dk1"/>
                </a:solidFill>
                <a:latin typeface="Calibri"/>
              </a:rPr>
              <a:t>Second Outline Level</a:t>
            </a:r>
            <a:endParaRPr b="0" lang="fr-FR"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chemeClr val="dk1"/>
                </a:solidFill>
                <a:latin typeface="Calibri"/>
              </a:rPr>
              <a:t>Third Outline Level</a:t>
            </a:r>
            <a:endParaRPr b="0" lang="fr-FR"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chemeClr val="dk1"/>
                </a:solidFill>
                <a:latin typeface="Calibri"/>
              </a:rPr>
              <a:t>Fourth Outline Level</a:t>
            </a:r>
            <a:endParaRPr b="0" lang="fr-FR"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chemeClr val="dk1"/>
                </a:solidFill>
                <a:latin typeface="Calibri"/>
              </a:rPr>
              <a:t>Fifth Outline Level</a:t>
            </a:r>
            <a:endParaRPr b="0" lang="fr-FR"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chemeClr val="dk1"/>
                </a:solidFill>
                <a:latin typeface="Calibri"/>
              </a:rPr>
              <a:t>Sixth Outline Level</a:t>
            </a:r>
            <a:endParaRPr b="0" lang="fr-FR"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chemeClr val="dk1"/>
                </a:solidFill>
                <a:latin typeface="Calibri"/>
              </a:rPr>
              <a:t>Seventh Outline Level</a:t>
            </a:r>
            <a:endParaRPr b="0" lang="fr-F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image" Target="../media/image7.png"/><Relationship Id="rId6" Type="http://schemas.openxmlformats.org/officeDocument/2006/relationships/image" Target="../media/image8.svg"/><Relationship Id="rId7"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image" Target="../media/image7.png"/><Relationship Id="rId6" Type="http://schemas.openxmlformats.org/officeDocument/2006/relationships/image" Target="../media/image8.svg"/><Relationship Id="rId7"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9.png"/><Relationship Id="rId4" Type="http://schemas.openxmlformats.org/officeDocument/2006/relationships/image" Target="../media/image10.sv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sv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svg"/><Relationship Id="rId16" Type="http://schemas.openxmlformats.org/officeDocument/2006/relationships/image" Target="../media/image13.png"/><Relationship Id="rId17" Type="http://schemas.openxmlformats.org/officeDocument/2006/relationships/image" Target="../media/image12.png"/><Relationship Id="rId18" Type="http://schemas.openxmlformats.org/officeDocument/2006/relationships/image" Target="../media/image22.png"/><Relationship Id="rId19" Type="http://schemas.openxmlformats.org/officeDocument/2006/relationships/image" Target="../media/image17.png"/><Relationship Id="rId20" Type="http://schemas.openxmlformats.org/officeDocument/2006/relationships/image" Target="../media/image18.svg"/><Relationship Id="rId21" Type="http://schemas.openxmlformats.org/officeDocument/2006/relationships/image" Target="../media/image11.png"/><Relationship Id="rId22" Type="http://schemas.openxmlformats.org/officeDocument/2006/relationships/image" Target="../media/image13.png"/><Relationship Id="rId23" Type="http://schemas.openxmlformats.org/officeDocument/2006/relationships/image" Target="../media/image14.png"/><Relationship Id="rId24" Type="http://schemas.openxmlformats.org/officeDocument/2006/relationships/image" Target="../media/image15.png"/><Relationship Id="rId25" Type="http://schemas.openxmlformats.org/officeDocument/2006/relationships/image" Target="../media/image16.png"/><Relationship Id="rId26" Type="http://schemas.openxmlformats.org/officeDocument/2006/relationships/image" Target="../media/image17.png"/><Relationship Id="rId27" Type="http://schemas.openxmlformats.org/officeDocument/2006/relationships/image" Target="../media/image18.svg"/><Relationship Id="rId28" Type="http://schemas.openxmlformats.org/officeDocument/2006/relationships/image" Target="../media/image11.png"/><Relationship Id="rId29" Type="http://schemas.openxmlformats.org/officeDocument/2006/relationships/image" Target="../media/image13.png"/><Relationship Id="rId30" Type="http://schemas.openxmlformats.org/officeDocument/2006/relationships/image" Target="../media/image14.png"/><Relationship Id="rId31" Type="http://schemas.openxmlformats.org/officeDocument/2006/relationships/image" Target="../media/image15.png"/><Relationship Id="rId32" Type="http://schemas.openxmlformats.org/officeDocument/2006/relationships/image" Target="../media/image16.png"/><Relationship Id="rId33" Type="http://schemas.openxmlformats.org/officeDocument/2006/relationships/image" Target="../media/image23.png"/><Relationship Id="rId34" Type="http://schemas.openxmlformats.org/officeDocument/2006/relationships/image" Target="../media/image12.png"/><Relationship Id="rId35" Type="http://schemas.openxmlformats.org/officeDocument/2006/relationships/image" Target="../media/image23.png"/><Relationship Id="rId36" Type="http://schemas.openxmlformats.org/officeDocument/2006/relationships/image" Target="../media/image23.png"/><Relationship Id="rId37"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image" Target="../media/image5.png"/><Relationship Id="rId6" Type="http://schemas.openxmlformats.org/officeDocument/2006/relationships/image" Target="../media/image6.svg"/><Relationship Id="rId7"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image" Target="../media/image7.png"/><Relationship Id="rId6" Type="http://schemas.openxmlformats.org/officeDocument/2006/relationships/image" Target="../media/image8.svg"/><Relationship Id="rId7" Type="http://schemas.openxmlformats.org/officeDocument/2006/relationships/image" Target="../media/image24.jpeg"/><Relationship Id="rId8"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image" Target="../media/image7.png"/><Relationship Id="rId6" Type="http://schemas.openxmlformats.org/officeDocument/2006/relationships/image" Target="../media/image8.svg"/><Relationship Id="rId7" Type="http://schemas.openxmlformats.org/officeDocument/2006/relationships/image" Target="../media/image25.jpeg"/><Relationship Id="rId8" Type="http://schemas.openxmlformats.org/officeDocument/2006/relationships/slideLayout" Target="../slideLayouts/slideLayout9.xml"/>
</Relationships>
</file>

<file path=ppt/slides/_rels/slide2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2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image" Target="../media/image7.png"/><Relationship Id="rId6" Type="http://schemas.openxmlformats.org/officeDocument/2006/relationships/image" Target="../media/image8.svg"/><Relationship Id="rId7" Type="http://schemas.openxmlformats.org/officeDocument/2006/relationships/image" Target="../media/image26.png"/><Relationship Id="rId8" Type="http://schemas.openxmlformats.org/officeDocument/2006/relationships/slideLayout" Target="../slideLayouts/slideLayout9.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svg"/><Relationship Id="rId6" Type="http://schemas.openxmlformats.org/officeDocument/2006/relationships/image" Target="../media/image30.png"/><Relationship Id="rId7" Type="http://schemas.openxmlformats.org/officeDocument/2006/relationships/slideLayout" Target="../slideLayouts/slideLayout9.xml"/>
</Relationships>
</file>

<file path=ppt/slides/_rels/slide2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9.xml"/>
</Relationships>
</file>

<file path=ppt/slides/_rels/slide2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9.xml"/>
</Relationships>
</file>

<file path=ppt/slides/_rels/slide2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3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AutoShape 2"/>
          <p:cNvSpPr/>
          <p:nvPr/>
        </p:nvSpPr>
        <p:spPr>
          <a:xfrm>
            <a:off x="2522880" y="5377320"/>
            <a:ext cx="14100480" cy="360"/>
          </a:xfrm>
          <a:prstGeom prst="line">
            <a:avLst/>
          </a:prstGeom>
          <a:ln cap="rnd" w="19050">
            <a:solidFill>
              <a:srgbClr val="243762"/>
            </a:solidFill>
            <a:roun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ndParaRPr>
          </a:p>
        </p:txBody>
      </p:sp>
      <p:sp>
        <p:nvSpPr>
          <p:cNvPr id="51" name="Freeform 3"/>
          <p:cNvSpPr/>
          <p:nvPr/>
        </p:nvSpPr>
        <p:spPr>
          <a:xfrm>
            <a:off x="5885640" y="2274480"/>
            <a:ext cx="2705400" cy="2905200"/>
          </a:xfrm>
          <a:custGeom>
            <a:avLst/>
            <a:gdLst>
              <a:gd name="textAreaLeft" fmla="*/ 0 w 2705400"/>
              <a:gd name="textAreaRight" fmla="*/ 2706840 w 2705400"/>
              <a:gd name="textAreaTop" fmla="*/ 0 h 2905200"/>
              <a:gd name="textAreaBottom" fmla="*/ 2906640 h 2905200"/>
            </a:gdLst>
            <a:ahLst/>
            <a:rect l="textAreaLeft" t="textAreaTop" r="textAreaRight" b="textAreaBottom"/>
            <a:pathLst>
              <a:path w="2706667" h="2906726">
                <a:moveTo>
                  <a:pt x="0" y="0"/>
                </a:moveTo>
                <a:lnTo>
                  <a:pt x="2706667" y="0"/>
                </a:lnTo>
                <a:lnTo>
                  <a:pt x="2706667" y="2906726"/>
                </a:lnTo>
                <a:lnTo>
                  <a:pt x="0" y="290672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52" name="AutoShape 4"/>
          <p:cNvSpPr/>
          <p:nvPr/>
        </p:nvSpPr>
        <p:spPr>
          <a:xfrm>
            <a:off x="2558160" y="7439400"/>
            <a:ext cx="14100840" cy="360"/>
          </a:xfrm>
          <a:prstGeom prst="line">
            <a:avLst/>
          </a:prstGeom>
          <a:ln cap="rnd" w="19050">
            <a:solidFill>
              <a:srgbClr val="243762"/>
            </a:solidFill>
            <a:roun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ndParaRPr>
          </a:p>
        </p:txBody>
      </p:sp>
      <p:sp>
        <p:nvSpPr>
          <p:cNvPr id="53" name="Freeform 5"/>
          <p:cNvSpPr/>
          <p:nvPr/>
        </p:nvSpPr>
        <p:spPr>
          <a:xfrm>
            <a:off x="9561600" y="2274480"/>
            <a:ext cx="2837160" cy="2905200"/>
          </a:xfrm>
          <a:custGeom>
            <a:avLst/>
            <a:gdLst>
              <a:gd name="textAreaLeft" fmla="*/ 0 w 2837160"/>
              <a:gd name="textAreaRight" fmla="*/ 2838600 w 2837160"/>
              <a:gd name="textAreaTop" fmla="*/ 0 h 2905200"/>
              <a:gd name="textAreaBottom" fmla="*/ 2906640 h 2905200"/>
            </a:gdLst>
            <a:ahLst/>
            <a:rect l="textAreaLeft" t="textAreaTop" r="textAreaRight" b="textAreaBottom"/>
            <a:pathLst>
              <a:path w="2838567" h="2906726">
                <a:moveTo>
                  <a:pt x="0" y="0"/>
                </a:moveTo>
                <a:lnTo>
                  <a:pt x="2838567" y="0"/>
                </a:lnTo>
                <a:lnTo>
                  <a:pt x="2838567" y="2906726"/>
                </a:lnTo>
                <a:lnTo>
                  <a:pt x="0" y="290672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54" name="TextBox 6"/>
          <p:cNvSpPr/>
          <p:nvPr/>
        </p:nvSpPr>
        <p:spPr>
          <a:xfrm>
            <a:off x="2873520" y="201960"/>
            <a:ext cx="13374360" cy="2132640"/>
          </a:xfrm>
          <a:prstGeom prst="rect">
            <a:avLst/>
          </a:prstGeom>
          <a:noFill/>
          <a:ln w="0">
            <a:noFill/>
          </a:ln>
        </p:spPr>
        <p:style>
          <a:lnRef idx="0"/>
          <a:fillRef idx="0"/>
          <a:effectRef idx="0"/>
          <a:fontRef idx="minor"/>
        </p:style>
        <p:txBody>
          <a:bodyPr lIns="0" rIns="0" tIns="0" bIns="0" anchor="t">
            <a:spAutoFit/>
          </a:bodyPr>
          <a:p>
            <a:pPr algn="ctr" defTabSz="914400">
              <a:lnSpc>
                <a:spcPts val="3359"/>
              </a:lnSpc>
            </a:pPr>
            <a:r>
              <a:rPr b="1" lang="en-US" sz="2400" spc="-1" strike="noStrike">
                <a:solidFill>
                  <a:srgbClr val="000000"/>
                </a:solidFill>
                <a:latin typeface="Nunito Bold"/>
                <a:ea typeface="Nunito Bold"/>
              </a:rPr>
              <a:t>République Algérienne Démocratique et Populaire</a:t>
            </a:r>
            <a:endParaRPr b="0" lang="en-US" sz="2400" spc="-1" strike="noStrike">
              <a:solidFill>
                <a:srgbClr val="000000"/>
              </a:solidFill>
              <a:latin typeface="Arial"/>
            </a:endParaRPr>
          </a:p>
          <a:p>
            <a:pPr algn="ctr" defTabSz="914400">
              <a:lnSpc>
                <a:spcPts val="3359"/>
              </a:lnSpc>
            </a:pPr>
            <a:r>
              <a:rPr b="1" lang="en-US" sz="2400" spc="-1" strike="noStrike">
                <a:solidFill>
                  <a:srgbClr val="000000"/>
                </a:solidFill>
                <a:latin typeface="Nunito Bold"/>
                <a:ea typeface="Nunito Bold"/>
              </a:rPr>
              <a:t>Ministère de Travail de l’Emploi et de la Sécurité Sociale </a:t>
            </a:r>
            <a:endParaRPr b="0" lang="en-US" sz="2400" spc="-1" strike="noStrike">
              <a:solidFill>
                <a:srgbClr val="000000"/>
              </a:solidFill>
              <a:latin typeface="Arial"/>
            </a:endParaRPr>
          </a:p>
          <a:p>
            <a:pPr algn="ctr" defTabSz="914400">
              <a:lnSpc>
                <a:spcPts val="3359"/>
              </a:lnSpc>
            </a:pPr>
            <a:r>
              <a:rPr b="1" lang="en-US" sz="2400" spc="-1" strike="noStrike">
                <a:solidFill>
                  <a:srgbClr val="000000"/>
                </a:solidFill>
                <a:latin typeface="Nunito Bold"/>
                <a:ea typeface="Nunito Bold"/>
              </a:rPr>
              <a:t>Ministère de l’Enseignement Supérieur et la Recherche Scientifique </a:t>
            </a:r>
            <a:endParaRPr b="0" lang="en-US" sz="2400" spc="-1" strike="noStrike">
              <a:solidFill>
                <a:srgbClr val="000000"/>
              </a:solidFill>
              <a:latin typeface="Arial"/>
            </a:endParaRPr>
          </a:p>
          <a:p>
            <a:pPr algn="ctr" defTabSz="914400">
              <a:lnSpc>
                <a:spcPts val="3359"/>
              </a:lnSpc>
            </a:pPr>
            <a:r>
              <a:rPr b="1" lang="en-US" sz="2400" spc="-1" strike="noStrike">
                <a:solidFill>
                  <a:srgbClr val="000000"/>
                </a:solidFill>
                <a:latin typeface="Nunito Bold"/>
                <a:ea typeface="Nunito Bold"/>
              </a:rPr>
              <a:t>Ecole Supérieure de la Sécurité Sociale </a:t>
            </a:r>
            <a:endParaRPr b="0" lang="en-US" sz="2400" spc="-1" strike="noStrike">
              <a:solidFill>
                <a:srgbClr val="000000"/>
              </a:solidFill>
              <a:latin typeface="Arial"/>
            </a:endParaRPr>
          </a:p>
          <a:p>
            <a:pPr algn="ctr" defTabSz="914400">
              <a:lnSpc>
                <a:spcPts val="3359"/>
              </a:lnSpc>
            </a:pPr>
            <a:endParaRPr b="0" lang="en-US" sz="2400" spc="-1" strike="noStrike">
              <a:solidFill>
                <a:srgbClr val="000000"/>
              </a:solidFill>
              <a:latin typeface="Arial"/>
            </a:endParaRPr>
          </a:p>
        </p:txBody>
      </p:sp>
      <p:sp>
        <p:nvSpPr>
          <p:cNvPr id="55" name="TextBox 7"/>
          <p:cNvSpPr/>
          <p:nvPr/>
        </p:nvSpPr>
        <p:spPr>
          <a:xfrm>
            <a:off x="2291400" y="7849800"/>
            <a:ext cx="4679280" cy="621720"/>
          </a:xfrm>
          <a:prstGeom prst="rect">
            <a:avLst/>
          </a:prstGeom>
          <a:noFill/>
          <a:ln w="0">
            <a:noFill/>
          </a:ln>
        </p:spPr>
        <p:style>
          <a:lnRef idx="0"/>
          <a:fillRef idx="0"/>
          <a:effectRef idx="0"/>
          <a:fontRef idx="minor"/>
        </p:style>
        <p:txBody>
          <a:bodyPr lIns="0" rIns="0" tIns="0" bIns="0" anchor="t">
            <a:spAutoFit/>
          </a:bodyPr>
          <a:p>
            <a:pPr algn="ctr" defTabSz="914400">
              <a:lnSpc>
                <a:spcPts val="4898"/>
              </a:lnSpc>
            </a:pPr>
            <a:r>
              <a:rPr b="1" i="1" lang="en-US" sz="3500" spc="-1" strike="noStrike">
                <a:solidFill>
                  <a:srgbClr val="000000"/>
                </a:solidFill>
                <a:latin typeface="Nunito Bold Italics"/>
                <a:ea typeface="Nunito Bold Italics"/>
              </a:rPr>
              <a:t>Presenté par</a:t>
            </a:r>
            <a:endParaRPr b="0" lang="en-US" sz="3500" spc="-1" strike="noStrike">
              <a:solidFill>
                <a:srgbClr val="000000"/>
              </a:solidFill>
              <a:latin typeface="Arial"/>
            </a:endParaRPr>
          </a:p>
        </p:txBody>
      </p:sp>
      <p:sp>
        <p:nvSpPr>
          <p:cNvPr id="56" name="TextBox 8"/>
          <p:cNvSpPr/>
          <p:nvPr/>
        </p:nvSpPr>
        <p:spPr>
          <a:xfrm>
            <a:off x="2024280" y="8570160"/>
            <a:ext cx="9023400" cy="1750320"/>
          </a:xfrm>
          <a:prstGeom prst="rect">
            <a:avLst/>
          </a:prstGeom>
          <a:noFill/>
          <a:ln w="0">
            <a:noFill/>
          </a:ln>
        </p:spPr>
        <p:style>
          <a:lnRef idx="0"/>
          <a:fillRef idx="0"/>
          <a:effectRef idx="0"/>
          <a:fontRef idx="minor"/>
        </p:style>
        <p:txBody>
          <a:bodyPr lIns="0" rIns="0" tIns="0" bIns="0" anchor="t">
            <a:spAutoFit/>
          </a:bodyPr>
          <a:p>
            <a:pPr lvl="1" marL="708840" indent="-354240" defTabSz="914400">
              <a:lnSpc>
                <a:spcPts val="4595"/>
              </a:lnSpc>
              <a:buClr>
                <a:srgbClr val="0365b2"/>
              </a:buClr>
              <a:buFont typeface="Arial"/>
              <a:buChar char="•"/>
            </a:pPr>
            <a:r>
              <a:rPr b="1" i="1" lang="en-US" sz="3290" spc="-1" strike="noStrike">
                <a:solidFill>
                  <a:srgbClr val="0365b2"/>
                </a:solidFill>
                <a:latin typeface="Nunito Bold Italics"/>
                <a:ea typeface="Nunito Bold Italics"/>
              </a:rPr>
              <a:t>ZEBDA Ahmed Yassine</a:t>
            </a:r>
            <a:endParaRPr b="0" lang="en-US" sz="3290" spc="-1" strike="noStrike">
              <a:solidFill>
                <a:srgbClr val="000000"/>
              </a:solidFill>
              <a:latin typeface="Arial"/>
            </a:endParaRPr>
          </a:p>
          <a:p>
            <a:pPr lvl="1" marL="708840" indent="-354240" defTabSz="914400">
              <a:lnSpc>
                <a:spcPts val="4595"/>
              </a:lnSpc>
              <a:buClr>
                <a:srgbClr val="0365b2"/>
              </a:buClr>
              <a:buFont typeface="Arial"/>
              <a:buChar char="•"/>
            </a:pPr>
            <a:r>
              <a:rPr b="1" i="1" lang="en-US" sz="3290" spc="-1" strike="noStrike">
                <a:solidFill>
                  <a:srgbClr val="0365b2"/>
                </a:solidFill>
                <a:latin typeface="Nunito Bold Italics"/>
                <a:ea typeface="Nunito Bold Italics"/>
              </a:rPr>
              <a:t>MERKICHE  Abdelhak</a:t>
            </a:r>
            <a:endParaRPr b="0" lang="en-US" sz="3290" spc="-1" strike="noStrike">
              <a:solidFill>
                <a:srgbClr val="000000"/>
              </a:solidFill>
              <a:latin typeface="Arial"/>
            </a:endParaRPr>
          </a:p>
          <a:p>
            <a:pPr defTabSz="914400">
              <a:lnSpc>
                <a:spcPts val="4595"/>
              </a:lnSpc>
            </a:pPr>
            <a:endParaRPr b="0" lang="en-US" sz="3290" spc="-1" strike="noStrike">
              <a:solidFill>
                <a:srgbClr val="000000"/>
              </a:solidFill>
              <a:latin typeface="Arial"/>
            </a:endParaRPr>
          </a:p>
        </p:txBody>
      </p:sp>
      <p:sp>
        <p:nvSpPr>
          <p:cNvPr id="57" name="TextBox 9"/>
          <p:cNvSpPr/>
          <p:nvPr/>
        </p:nvSpPr>
        <p:spPr>
          <a:xfrm>
            <a:off x="2581920" y="5557320"/>
            <a:ext cx="14075640" cy="1812960"/>
          </a:xfrm>
          <a:prstGeom prst="rect">
            <a:avLst/>
          </a:prstGeom>
          <a:noFill/>
          <a:ln w="0">
            <a:noFill/>
          </a:ln>
        </p:spPr>
        <p:style>
          <a:lnRef idx="0"/>
          <a:fillRef idx="0"/>
          <a:effectRef idx="0"/>
          <a:fontRef idx="minor"/>
        </p:style>
        <p:txBody>
          <a:bodyPr lIns="0" rIns="0" tIns="0" bIns="0" anchor="t">
            <a:spAutoFit/>
          </a:bodyPr>
          <a:p>
            <a:pPr algn="ctr" defTabSz="914400">
              <a:lnSpc>
                <a:spcPts val="4759"/>
              </a:lnSpc>
            </a:pPr>
            <a:r>
              <a:rPr b="0" lang="en-US" sz="3400" spc="-1" strike="noStrike">
                <a:solidFill>
                  <a:srgbClr val="243762"/>
                </a:solidFill>
                <a:latin typeface="Archivo Black"/>
                <a:ea typeface="Archivo Black"/>
              </a:rPr>
              <a:t>Conception et réalisation d’un système sécurisé</a:t>
            </a:r>
            <a:endParaRPr b="0" lang="en-US" sz="3400" spc="-1" strike="noStrike">
              <a:solidFill>
                <a:srgbClr val="000000"/>
              </a:solidFill>
              <a:latin typeface="Arial"/>
            </a:endParaRPr>
          </a:p>
          <a:p>
            <a:pPr algn="ctr" defTabSz="914400">
              <a:lnSpc>
                <a:spcPts val="4759"/>
              </a:lnSpc>
            </a:pPr>
            <a:r>
              <a:rPr b="0" lang="en-US" sz="3400" spc="-1" strike="noStrike">
                <a:solidFill>
                  <a:srgbClr val="243762"/>
                </a:solidFill>
                <a:latin typeface="Archivo Black"/>
                <a:ea typeface="Archivo Black"/>
              </a:rPr>
              <a:t>pour la gestion des fichiers de paiements des retraités basé sur la blockchain.</a:t>
            </a: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4" name="Group 24"/>
          <p:cNvGrpSpPr/>
          <p:nvPr/>
        </p:nvGrpSpPr>
        <p:grpSpPr>
          <a:xfrm>
            <a:off x="-1172880" y="-1909440"/>
            <a:ext cx="3126240" cy="3126240"/>
            <a:chOff x="-1172880" y="-1909440"/>
            <a:chExt cx="3126240" cy="3126240"/>
          </a:xfrm>
        </p:grpSpPr>
        <p:sp>
          <p:nvSpPr>
            <p:cNvPr id="175" name="Freeform 39"/>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6" name="TextBox 58"/>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grpSp>
        <p:nvGrpSpPr>
          <p:cNvPr id="177" name="Group 27"/>
          <p:cNvGrpSpPr/>
          <p:nvPr/>
        </p:nvGrpSpPr>
        <p:grpSpPr>
          <a:xfrm>
            <a:off x="16560360" y="8723160"/>
            <a:ext cx="3126240" cy="3126240"/>
            <a:chOff x="16560360" y="8723160"/>
            <a:chExt cx="3126240" cy="3126240"/>
          </a:xfrm>
        </p:grpSpPr>
        <p:sp>
          <p:nvSpPr>
            <p:cNvPr id="178" name="Freeform 40"/>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79" name="TextBox 62"/>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sp>
        <p:nvSpPr>
          <p:cNvPr id="180" name="Freeform 41"/>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1" name="Freeform 42"/>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2" name="TextBox 65"/>
          <p:cNvSpPr/>
          <p:nvPr/>
        </p:nvSpPr>
        <p:spPr>
          <a:xfrm>
            <a:off x="17564400" y="9261000"/>
            <a:ext cx="25380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5</a:t>
            </a:r>
            <a:endParaRPr b="0" lang="en-US" sz="3609" spc="-1" strike="noStrike">
              <a:solidFill>
                <a:srgbClr val="000000"/>
              </a:solidFill>
              <a:latin typeface="Arial"/>
            </a:endParaRPr>
          </a:p>
        </p:txBody>
      </p:sp>
      <p:sp>
        <p:nvSpPr>
          <p:cNvPr id="183" name="TextBox 66"/>
          <p:cNvSpPr/>
          <p:nvPr/>
        </p:nvSpPr>
        <p:spPr>
          <a:xfrm>
            <a:off x="914400" y="1661760"/>
            <a:ext cx="9785160" cy="729360"/>
          </a:xfrm>
          <a:prstGeom prst="rect">
            <a:avLst/>
          </a:prstGeom>
          <a:noFill/>
          <a:ln w="0">
            <a:noFill/>
          </a:ln>
        </p:spPr>
        <p:style>
          <a:lnRef idx="0"/>
          <a:fillRef idx="0"/>
          <a:effectRef idx="0"/>
          <a:fontRef idx="minor"/>
        </p:style>
        <p:txBody>
          <a:bodyPr lIns="0" rIns="0" tIns="0" bIns="0" anchor="t">
            <a:spAutoFit/>
          </a:bodyPr>
          <a:p>
            <a:pPr algn="just" defTabSz="914400">
              <a:lnSpc>
                <a:spcPts val="5740"/>
              </a:lnSpc>
            </a:pPr>
            <a:r>
              <a:rPr b="1" lang="en-US" sz="4400" spc="-1" strike="noStrike">
                <a:solidFill>
                  <a:srgbClr val="000000"/>
                </a:solidFill>
                <a:latin typeface="Arial Bold"/>
                <a:ea typeface="Arial Bold"/>
              </a:rPr>
              <a:t>TYPE DE LA BLOCKCHAIN :</a:t>
            </a:r>
            <a:endParaRPr b="0" lang="en-US" sz="4400" spc="-1" strike="noStrike">
              <a:solidFill>
                <a:srgbClr val="000000"/>
              </a:solidFill>
              <a:latin typeface="Arial"/>
            </a:endParaRPr>
          </a:p>
        </p:txBody>
      </p:sp>
      <p:sp>
        <p:nvSpPr>
          <p:cNvPr id="184" name="TextBox 69"/>
          <p:cNvSpPr/>
          <p:nvPr/>
        </p:nvSpPr>
        <p:spPr>
          <a:xfrm>
            <a:off x="1143000" y="3217320"/>
            <a:ext cx="16362360" cy="5012280"/>
          </a:xfrm>
          <a:prstGeom prst="rect">
            <a:avLst/>
          </a:prstGeom>
          <a:noFill/>
          <a:ln w="0">
            <a:noFill/>
          </a:ln>
        </p:spPr>
        <p:style>
          <a:lnRef idx="0"/>
          <a:fillRef idx="0"/>
          <a:effectRef idx="0"/>
          <a:fontRef idx="minor"/>
        </p:style>
        <p:txBody>
          <a:bodyPr lIns="0" rIns="0" tIns="0" bIns="0" anchor="t">
            <a:spAutoFit/>
          </a:bodyPr>
          <a:p>
            <a:pPr defTabSz="914400">
              <a:lnSpc>
                <a:spcPts val="4759"/>
              </a:lnSpc>
              <a:spcBef>
                <a:spcPts val="1191"/>
              </a:spcBef>
              <a:spcAft>
                <a:spcPts val="992"/>
              </a:spcAft>
            </a:pPr>
            <a:r>
              <a:rPr b="1" lang="en-US" sz="3600" spc="-1" strike="noStrike">
                <a:solidFill>
                  <a:srgbClr val="000000"/>
                </a:solidFill>
                <a:latin typeface="Open Sans Bold"/>
                <a:ea typeface="Open Sans Bold"/>
              </a:rPr>
              <a:t>Les blockchains se divisent en quatre types : </a:t>
            </a:r>
            <a:endParaRPr b="0" lang="en-US" sz="3600" spc="-1" strike="noStrike">
              <a:solidFill>
                <a:srgbClr val="000000"/>
              </a:solidFill>
              <a:latin typeface="Arial"/>
            </a:endParaRPr>
          </a:p>
          <a:p>
            <a:pPr marL="216000" indent="-216000" defTabSz="914400">
              <a:lnSpc>
                <a:spcPts val="4759"/>
              </a:lnSpc>
              <a:spcBef>
                <a:spcPts val="1191"/>
              </a:spcBef>
              <a:spcAft>
                <a:spcPts val="992"/>
              </a:spcAft>
              <a:buClr>
                <a:srgbClr val="000000"/>
              </a:buClr>
              <a:buSzPct val="45000"/>
              <a:buFont typeface="Wingdings" charset="2"/>
              <a:buChar char=""/>
            </a:pPr>
            <a:r>
              <a:rPr b="1" lang="en-US" sz="3600" spc="-1" strike="noStrike">
                <a:solidFill>
                  <a:srgbClr val="000000"/>
                </a:solidFill>
                <a:latin typeface="Open Sans Bold"/>
                <a:ea typeface="Open Sans Bold"/>
              </a:rPr>
              <a:t>Publique</a:t>
            </a:r>
            <a:endParaRPr b="0" lang="en-US" sz="3600" spc="-1" strike="noStrike">
              <a:solidFill>
                <a:srgbClr val="000000"/>
              </a:solidFill>
              <a:latin typeface="Arial"/>
            </a:endParaRPr>
          </a:p>
          <a:p>
            <a:pPr marL="216000" indent="-216000" defTabSz="914400">
              <a:lnSpc>
                <a:spcPts val="4759"/>
              </a:lnSpc>
              <a:spcBef>
                <a:spcPts val="1191"/>
              </a:spcBef>
              <a:spcAft>
                <a:spcPts val="992"/>
              </a:spcAft>
              <a:buClr>
                <a:srgbClr val="000000"/>
              </a:buClr>
              <a:buSzPct val="45000"/>
              <a:buFont typeface="Wingdings" charset="2"/>
              <a:buChar char=""/>
            </a:pPr>
            <a:r>
              <a:rPr b="1" lang="en-US" sz="3600" spc="-1" strike="noStrike">
                <a:solidFill>
                  <a:srgbClr val="000000"/>
                </a:solidFill>
                <a:latin typeface="Open Sans Bold"/>
                <a:ea typeface="Open Sans Bold"/>
              </a:rPr>
              <a:t> </a:t>
            </a:r>
            <a:r>
              <a:rPr b="1" lang="en-US" sz="3600" spc="-1" strike="noStrike">
                <a:solidFill>
                  <a:srgbClr val="000000"/>
                </a:solidFill>
                <a:latin typeface="Open Sans Bold"/>
                <a:ea typeface="Open Sans Bold"/>
              </a:rPr>
              <a:t>Privée</a:t>
            </a:r>
            <a:endParaRPr b="0" lang="en-US" sz="3600" spc="-1" strike="noStrike">
              <a:solidFill>
                <a:srgbClr val="000000"/>
              </a:solidFill>
              <a:latin typeface="Arial"/>
            </a:endParaRPr>
          </a:p>
          <a:p>
            <a:pPr marL="216000" indent="-216000" defTabSz="914400">
              <a:lnSpc>
                <a:spcPts val="4759"/>
              </a:lnSpc>
              <a:spcBef>
                <a:spcPts val="1191"/>
              </a:spcBef>
              <a:spcAft>
                <a:spcPts val="992"/>
              </a:spcAft>
              <a:buClr>
                <a:srgbClr val="000000"/>
              </a:buClr>
              <a:buSzPct val="45000"/>
              <a:buFont typeface="Wingdings" charset="2"/>
              <a:buChar char=""/>
            </a:pPr>
            <a:r>
              <a:rPr b="1" lang="en-US" sz="3600" spc="-1" strike="noStrike">
                <a:solidFill>
                  <a:srgbClr val="000000"/>
                </a:solidFill>
                <a:latin typeface="Open Sans Bold"/>
                <a:ea typeface="Open Sans Bold"/>
              </a:rPr>
              <a:t>Hybride </a:t>
            </a:r>
            <a:endParaRPr b="0" lang="en-US" sz="3600" spc="-1" strike="noStrike">
              <a:solidFill>
                <a:srgbClr val="000000"/>
              </a:solidFill>
              <a:latin typeface="Arial"/>
            </a:endParaRPr>
          </a:p>
          <a:p>
            <a:pPr marL="216000" indent="-216000" defTabSz="914400">
              <a:lnSpc>
                <a:spcPts val="4759"/>
              </a:lnSpc>
              <a:spcBef>
                <a:spcPts val="1191"/>
              </a:spcBef>
              <a:spcAft>
                <a:spcPts val="992"/>
              </a:spcAft>
              <a:buClr>
                <a:srgbClr val="000000"/>
              </a:buClr>
              <a:buSzPct val="45000"/>
              <a:buFont typeface="Wingdings" charset="2"/>
              <a:buChar char=""/>
            </a:pPr>
            <a:r>
              <a:rPr b="1" lang="en-US" sz="3600" spc="-1" strike="noStrike">
                <a:solidFill>
                  <a:srgbClr val="000000"/>
                </a:solidFill>
                <a:latin typeface="Open Sans Bold"/>
                <a:ea typeface="Open Sans Bold"/>
              </a:rPr>
              <a:t>Consortium.</a:t>
            </a:r>
            <a:endParaRPr b="0" lang="en-US" sz="3600" spc="-1" strike="noStrike">
              <a:solidFill>
                <a:srgbClr val="000000"/>
              </a:solidFill>
              <a:latin typeface="Arial"/>
            </a:endParaRPr>
          </a:p>
          <a:p>
            <a:pPr defTabSz="914400">
              <a:lnSpc>
                <a:spcPts val="4759"/>
              </a:lnSpc>
              <a:spcBef>
                <a:spcPts val="1191"/>
              </a:spcBef>
              <a:spcAft>
                <a:spcPts val="992"/>
              </a:spcAft>
            </a:pP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5" name="Group 2"/>
          <p:cNvGrpSpPr/>
          <p:nvPr/>
        </p:nvGrpSpPr>
        <p:grpSpPr>
          <a:xfrm>
            <a:off x="-1172880" y="-1909440"/>
            <a:ext cx="3126240" cy="3126240"/>
            <a:chOff x="-1172880" y="-1909440"/>
            <a:chExt cx="3126240" cy="3126240"/>
          </a:xfrm>
        </p:grpSpPr>
        <p:sp>
          <p:nvSpPr>
            <p:cNvPr id="186"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87"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188" name="Group 5"/>
          <p:cNvGrpSpPr/>
          <p:nvPr/>
        </p:nvGrpSpPr>
        <p:grpSpPr>
          <a:xfrm>
            <a:off x="16560360" y="8723160"/>
            <a:ext cx="3126240" cy="3126240"/>
            <a:chOff x="16560360" y="8723160"/>
            <a:chExt cx="3126240" cy="3126240"/>
          </a:xfrm>
        </p:grpSpPr>
        <p:sp>
          <p:nvSpPr>
            <p:cNvPr id="189"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90"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191"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192"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193" name="TextBox 10"/>
          <p:cNvSpPr/>
          <p:nvPr/>
        </p:nvSpPr>
        <p:spPr>
          <a:xfrm>
            <a:off x="17564400" y="9261000"/>
            <a:ext cx="25380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9</a:t>
            </a:r>
            <a:endParaRPr b="0" lang="en-US" sz="3609" spc="-1" strike="noStrike">
              <a:solidFill>
                <a:srgbClr val="000000"/>
              </a:solidFill>
              <a:latin typeface="Arial"/>
            </a:endParaRPr>
          </a:p>
        </p:txBody>
      </p:sp>
      <p:sp>
        <p:nvSpPr>
          <p:cNvPr id="194" name="TextBox 11"/>
          <p:cNvSpPr/>
          <p:nvPr/>
        </p:nvSpPr>
        <p:spPr>
          <a:xfrm>
            <a:off x="1092600" y="2014560"/>
            <a:ext cx="7365600" cy="728640"/>
          </a:xfrm>
          <a:prstGeom prst="rect">
            <a:avLst/>
          </a:prstGeom>
          <a:noFill/>
          <a:ln w="0">
            <a:noFill/>
          </a:ln>
        </p:spPr>
        <p:style>
          <a:lnRef idx="0"/>
          <a:fillRef idx="0"/>
          <a:effectRef idx="0"/>
          <a:fontRef idx="minor"/>
        </p:style>
        <p:txBody>
          <a:bodyPr lIns="0" rIns="0" tIns="0" bIns="0" anchor="t">
            <a:spAutoFit/>
          </a:bodyPr>
          <a:p>
            <a:pPr algn="just" defTabSz="914400">
              <a:lnSpc>
                <a:spcPts val="5740"/>
              </a:lnSpc>
            </a:pPr>
            <a:r>
              <a:rPr b="1" lang="en-US" sz="4100" spc="-1" strike="noStrike">
                <a:solidFill>
                  <a:srgbClr val="000000"/>
                </a:solidFill>
                <a:latin typeface="Arial Bold"/>
                <a:ea typeface="Arial Bold"/>
              </a:rPr>
              <a:t>LA BLOCKCHAIN PUBLIQUE:</a:t>
            </a:r>
            <a:endParaRPr b="0" lang="en-US" sz="4100" spc="-1" strike="noStrike">
              <a:solidFill>
                <a:srgbClr val="000000"/>
              </a:solidFill>
              <a:latin typeface="Arial"/>
            </a:endParaRPr>
          </a:p>
        </p:txBody>
      </p:sp>
      <p:sp>
        <p:nvSpPr>
          <p:cNvPr id="195" name="TextBox 15"/>
          <p:cNvSpPr/>
          <p:nvPr/>
        </p:nvSpPr>
        <p:spPr>
          <a:xfrm>
            <a:off x="1003680" y="3182400"/>
            <a:ext cx="16362360" cy="3904200"/>
          </a:xfrm>
          <a:prstGeom prst="rect">
            <a:avLst/>
          </a:prstGeom>
          <a:noFill/>
          <a:ln w="0">
            <a:noFill/>
          </a:ln>
        </p:spPr>
        <p:style>
          <a:lnRef idx="0"/>
          <a:fillRef idx="0"/>
          <a:effectRef idx="0"/>
          <a:fontRef idx="minor"/>
        </p:style>
        <p:txBody>
          <a:bodyPr lIns="0" rIns="0" tIns="0" bIns="0" anchor="t">
            <a:spAutoFit/>
          </a:bodyPr>
          <a:p>
            <a:pPr algn="just" defTabSz="914400">
              <a:lnSpc>
                <a:spcPts val="4759"/>
              </a:lnSpc>
              <a:spcBef>
                <a:spcPts val="1191"/>
              </a:spcBef>
              <a:spcAft>
                <a:spcPts val="992"/>
              </a:spcAft>
            </a:pPr>
            <a:r>
              <a:rPr b="1" lang="en-US" sz="3400" spc="-1" strike="noStrike">
                <a:solidFill>
                  <a:srgbClr val="000000"/>
                </a:solidFill>
                <a:latin typeface="Open Sans Bold"/>
                <a:ea typeface="Open Sans Bold"/>
              </a:rPr>
              <a:t>Une blockchain publique est un réseau ouvert où tout le monde peut participer à la validation des transactions avec des droits égaux. Elle est surtout utilisée pour les crypto-monnaies comme Bitcoin et Ethereum. Cependant, elle consomme beaucoup d’énergie, notamment avec le mécanisme de preuve de travail (PoW). </a:t>
            </a:r>
            <a:endParaRPr b="0" lang="en-US" sz="3400" spc="-1" strike="noStrike">
              <a:solidFill>
                <a:srgbClr val="000000"/>
              </a:solidFill>
              <a:latin typeface="Arial"/>
            </a:endParaRPr>
          </a:p>
          <a:p>
            <a:pPr algn="just" defTabSz="914400">
              <a:lnSpc>
                <a:spcPts val="4759"/>
              </a:lnSpc>
              <a:spcBef>
                <a:spcPts val="1191"/>
              </a:spcBef>
              <a:spcAft>
                <a:spcPts val="992"/>
              </a:spcAft>
            </a:pP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6" name="Group 2"/>
          <p:cNvGrpSpPr/>
          <p:nvPr/>
        </p:nvGrpSpPr>
        <p:grpSpPr>
          <a:xfrm>
            <a:off x="-1172880" y="-1909440"/>
            <a:ext cx="3126240" cy="3126240"/>
            <a:chOff x="-1172880" y="-1909440"/>
            <a:chExt cx="3126240" cy="3126240"/>
          </a:xfrm>
        </p:grpSpPr>
        <p:sp>
          <p:nvSpPr>
            <p:cNvPr id="197"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98"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199" name="Group 5"/>
          <p:cNvGrpSpPr/>
          <p:nvPr/>
        </p:nvGrpSpPr>
        <p:grpSpPr>
          <a:xfrm>
            <a:off x="16560360" y="8723160"/>
            <a:ext cx="3126240" cy="3126240"/>
            <a:chOff x="16560360" y="8723160"/>
            <a:chExt cx="3126240" cy="3126240"/>
          </a:xfrm>
        </p:grpSpPr>
        <p:sp>
          <p:nvSpPr>
            <p:cNvPr id="200"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01"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202"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03"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04" name="TextBox 10"/>
          <p:cNvSpPr/>
          <p:nvPr/>
        </p:nvSpPr>
        <p:spPr>
          <a:xfrm>
            <a:off x="17107200" y="9144000"/>
            <a:ext cx="95148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10</a:t>
            </a:r>
            <a:endParaRPr b="0" lang="en-US" sz="3609" spc="-1" strike="noStrike">
              <a:solidFill>
                <a:srgbClr val="000000"/>
              </a:solidFill>
              <a:latin typeface="Arial"/>
            </a:endParaRPr>
          </a:p>
        </p:txBody>
      </p:sp>
      <p:sp>
        <p:nvSpPr>
          <p:cNvPr id="205" name="TextBox 11"/>
          <p:cNvSpPr/>
          <p:nvPr/>
        </p:nvSpPr>
        <p:spPr>
          <a:xfrm>
            <a:off x="1028880" y="1056600"/>
            <a:ext cx="7365600" cy="728640"/>
          </a:xfrm>
          <a:prstGeom prst="rect">
            <a:avLst/>
          </a:prstGeom>
          <a:noFill/>
          <a:ln w="0">
            <a:noFill/>
          </a:ln>
        </p:spPr>
        <p:style>
          <a:lnRef idx="0"/>
          <a:fillRef idx="0"/>
          <a:effectRef idx="0"/>
          <a:fontRef idx="minor"/>
        </p:style>
        <p:txBody>
          <a:bodyPr lIns="0" rIns="0" tIns="0" bIns="0" anchor="t">
            <a:spAutoFit/>
          </a:bodyPr>
          <a:p>
            <a:pPr algn="just" defTabSz="914400">
              <a:lnSpc>
                <a:spcPts val="5740"/>
              </a:lnSpc>
            </a:pPr>
            <a:r>
              <a:rPr b="1" lang="en-US" sz="4100" spc="-1" strike="noStrike">
                <a:solidFill>
                  <a:srgbClr val="000000"/>
                </a:solidFill>
                <a:latin typeface="Arial Bold"/>
                <a:ea typeface="Arial Bold"/>
              </a:rPr>
              <a:t>LA BLOCKCHAIN PRIVEE:</a:t>
            </a:r>
            <a:endParaRPr b="0" lang="en-US" sz="4100" spc="-1" strike="noStrike">
              <a:solidFill>
                <a:srgbClr val="000000"/>
              </a:solidFill>
              <a:latin typeface="Arial"/>
            </a:endParaRPr>
          </a:p>
        </p:txBody>
      </p:sp>
      <p:sp>
        <p:nvSpPr>
          <p:cNvPr id="206" name="TextBox 15"/>
          <p:cNvSpPr/>
          <p:nvPr/>
        </p:nvSpPr>
        <p:spPr>
          <a:xfrm>
            <a:off x="1003680" y="2400840"/>
            <a:ext cx="16362360" cy="4231440"/>
          </a:xfrm>
          <a:prstGeom prst="rect">
            <a:avLst/>
          </a:prstGeom>
          <a:noFill/>
          <a:ln w="0">
            <a:noFill/>
          </a:ln>
        </p:spPr>
        <p:style>
          <a:lnRef idx="0"/>
          <a:fillRef idx="0"/>
          <a:effectRef idx="0"/>
          <a:fontRef idx="minor"/>
        </p:style>
        <p:txBody>
          <a:bodyPr lIns="0" rIns="0" tIns="0" bIns="0" anchor="t">
            <a:spAutoFit/>
          </a:bodyPr>
          <a:p>
            <a:pPr algn="just" defTabSz="914400">
              <a:lnSpc>
                <a:spcPts val="4759"/>
              </a:lnSpc>
            </a:pPr>
            <a:r>
              <a:rPr b="1" lang="en-US" sz="3400" spc="-1" strike="noStrike">
                <a:solidFill>
                  <a:srgbClr val="000000"/>
                </a:solidFill>
                <a:latin typeface="Open Sans Bold"/>
                <a:ea typeface="Open Sans Bold"/>
              </a:rPr>
              <a:t>La blockchain privée, ou autorisée, est un réseau restreint réservé aux participants approuvés. Elle est généralement contrôlée par une entité unique ou un groupe défini, qui gère les droits d’accès et de validation. Ce modèle convient aux entreprises recherchant confidentialité et contrôle. Il permet des transactions rapides et une meilleure efficacité énergétique. Toutefois, il est moins décentralisé qu’une blockchain publique.</a:t>
            </a:r>
            <a:endParaRPr b="0" lang="en-US" sz="3400" spc="-1" strike="noStrike">
              <a:solidFill>
                <a:srgbClr val="000000"/>
              </a:solidFill>
              <a:latin typeface="Arial"/>
            </a:endParaRPr>
          </a:p>
          <a:p>
            <a:pPr algn="just" defTabSz="914400">
              <a:lnSpc>
                <a:spcPts val="4759"/>
              </a:lnSpc>
            </a:pP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7" name="Group 2"/>
          <p:cNvGrpSpPr/>
          <p:nvPr/>
        </p:nvGrpSpPr>
        <p:grpSpPr>
          <a:xfrm>
            <a:off x="-1172880" y="-1909440"/>
            <a:ext cx="3126240" cy="3126240"/>
            <a:chOff x="-1172880" y="-1909440"/>
            <a:chExt cx="3126240" cy="3126240"/>
          </a:xfrm>
        </p:grpSpPr>
        <p:sp>
          <p:nvSpPr>
            <p:cNvPr id="208"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09"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210" name="Group 5"/>
          <p:cNvGrpSpPr/>
          <p:nvPr/>
        </p:nvGrpSpPr>
        <p:grpSpPr>
          <a:xfrm>
            <a:off x="16560360" y="8723160"/>
            <a:ext cx="3126240" cy="3126240"/>
            <a:chOff x="16560360" y="8723160"/>
            <a:chExt cx="3126240" cy="3126240"/>
          </a:xfrm>
        </p:grpSpPr>
        <p:sp>
          <p:nvSpPr>
            <p:cNvPr id="211"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12"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213"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14"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15" name="TextBox 10"/>
          <p:cNvSpPr/>
          <p:nvPr/>
        </p:nvSpPr>
        <p:spPr>
          <a:xfrm>
            <a:off x="17145000" y="9144000"/>
            <a:ext cx="72288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12</a:t>
            </a:r>
            <a:endParaRPr b="0" lang="en-US" sz="3609" spc="-1" strike="noStrike">
              <a:solidFill>
                <a:srgbClr val="000000"/>
              </a:solidFill>
              <a:latin typeface="Arial"/>
            </a:endParaRPr>
          </a:p>
        </p:txBody>
      </p:sp>
      <p:sp>
        <p:nvSpPr>
          <p:cNvPr id="216" name="TextBox 11"/>
          <p:cNvSpPr/>
          <p:nvPr/>
        </p:nvSpPr>
        <p:spPr>
          <a:xfrm>
            <a:off x="1028880" y="1056600"/>
            <a:ext cx="8375400" cy="728640"/>
          </a:xfrm>
          <a:prstGeom prst="rect">
            <a:avLst/>
          </a:prstGeom>
          <a:noFill/>
          <a:ln w="0">
            <a:noFill/>
          </a:ln>
        </p:spPr>
        <p:style>
          <a:lnRef idx="0"/>
          <a:fillRef idx="0"/>
          <a:effectRef idx="0"/>
          <a:fontRef idx="minor"/>
        </p:style>
        <p:txBody>
          <a:bodyPr lIns="0" rIns="0" tIns="0" bIns="0" anchor="t">
            <a:spAutoFit/>
          </a:bodyPr>
          <a:p>
            <a:pPr algn="just" defTabSz="914400">
              <a:lnSpc>
                <a:spcPts val="5740"/>
              </a:lnSpc>
            </a:pPr>
            <a:r>
              <a:rPr b="1" lang="en-US" sz="4100" spc="-1" strike="noStrike">
                <a:solidFill>
                  <a:srgbClr val="000000"/>
                </a:solidFill>
                <a:latin typeface="Arial Bold"/>
                <a:ea typeface="Arial Bold"/>
              </a:rPr>
              <a:t>LA BLOCKCHAIN CONSORTIUM:</a:t>
            </a:r>
            <a:endParaRPr b="0" lang="en-US" sz="4100" spc="-1" strike="noStrike">
              <a:solidFill>
                <a:srgbClr val="000000"/>
              </a:solidFill>
              <a:latin typeface="Arial"/>
            </a:endParaRPr>
          </a:p>
        </p:txBody>
      </p:sp>
      <p:sp>
        <p:nvSpPr>
          <p:cNvPr id="217" name="TextBox 15"/>
          <p:cNvSpPr/>
          <p:nvPr/>
        </p:nvSpPr>
        <p:spPr>
          <a:xfrm>
            <a:off x="1003680" y="2400840"/>
            <a:ext cx="16362360" cy="4230720"/>
          </a:xfrm>
          <a:prstGeom prst="rect">
            <a:avLst/>
          </a:prstGeom>
          <a:noFill/>
          <a:ln w="0">
            <a:noFill/>
          </a:ln>
        </p:spPr>
        <p:style>
          <a:lnRef idx="0"/>
          <a:fillRef idx="0"/>
          <a:effectRef idx="0"/>
          <a:fontRef idx="minor"/>
        </p:style>
        <p:txBody>
          <a:bodyPr lIns="0" rIns="0" tIns="0" bIns="0" anchor="t">
            <a:spAutoFit/>
          </a:bodyPr>
          <a:p>
            <a:pPr algn="just" defTabSz="914400">
              <a:lnSpc>
                <a:spcPts val="4759"/>
              </a:lnSpc>
            </a:pPr>
            <a:r>
              <a:rPr b="1" lang="en-US" sz="3400" spc="-1" strike="noStrike">
                <a:solidFill>
                  <a:srgbClr val="000000"/>
                </a:solidFill>
                <a:latin typeface="Open Sans Bold"/>
                <a:ea typeface="Open Sans Bold"/>
              </a:rPr>
              <a:t>La blockchain de consortium est gérée par un groupe d’organisations sélectionnées, qui partagent le contrôle du réseau et des droits d’accès. Contrairement aux blockchains privées ou publiques, elle offre un modèle de gouvernance collaborative. Ce type de blockchain convient aux secteurs où plusieurs acteurs poursuivent des objectifs communs. Un exemple notable est le Global Shipping Business Network, visant à numériser le transport maritime.</a:t>
            </a: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8" name="Group 2"/>
          <p:cNvGrpSpPr/>
          <p:nvPr/>
        </p:nvGrpSpPr>
        <p:grpSpPr>
          <a:xfrm>
            <a:off x="-1172880" y="-1909440"/>
            <a:ext cx="3126240" cy="3126240"/>
            <a:chOff x="-1172880" y="-1909440"/>
            <a:chExt cx="3126240" cy="3126240"/>
          </a:xfrm>
        </p:grpSpPr>
        <p:sp>
          <p:nvSpPr>
            <p:cNvPr id="219"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20"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221" name="Group 5"/>
          <p:cNvGrpSpPr/>
          <p:nvPr/>
        </p:nvGrpSpPr>
        <p:grpSpPr>
          <a:xfrm>
            <a:off x="16560360" y="8723160"/>
            <a:ext cx="3126240" cy="3126240"/>
            <a:chOff x="16560360" y="8723160"/>
            <a:chExt cx="3126240" cy="3126240"/>
          </a:xfrm>
        </p:grpSpPr>
        <p:sp>
          <p:nvSpPr>
            <p:cNvPr id="222"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23"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224"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25"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26" name="TextBox 10"/>
          <p:cNvSpPr/>
          <p:nvPr/>
        </p:nvSpPr>
        <p:spPr>
          <a:xfrm>
            <a:off x="2156400" y="385200"/>
            <a:ext cx="13628880" cy="2488680"/>
          </a:xfrm>
          <a:prstGeom prst="rect">
            <a:avLst/>
          </a:prstGeom>
          <a:noFill/>
          <a:ln w="0">
            <a:noFill/>
          </a:ln>
        </p:spPr>
        <p:style>
          <a:lnRef idx="0"/>
          <a:fillRef idx="0"/>
          <a:effectRef idx="0"/>
          <a:fontRef idx="minor"/>
        </p:style>
        <p:txBody>
          <a:bodyPr lIns="0" rIns="0" tIns="0" bIns="0" anchor="t">
            <a:spAutoFit/>
          </a:bodyPr>
          <a:p>
            <a:pPr algn="ctr" defTabSz="914400">
              <a:lnSpc>
                <a:spcPts val="9799"/>
              </a:lnSpc>
            </a:pPr>
            <a:r>
              <a:rPr b="0" lang="en-US" sz="7000" spc="-1" strike="noStrike">
                <a:solidFill>
                  <a:srgbClr val="0365b2"/>
                </a:solidFill>
                <a:latin typeface="Fredoka"/>
                <a:ea typeface="Fredoka"/>
              </a:rPr>
              <a:t>Fonctionement de la blockchain consortuim</a:t>
            </a:r>
            <a:endParaRPr b="0" lang="en-US" sz="7000" spc="-1" strike="noStrike">
              <a:solidFill>
                <a:srgbClr val="000000"/>
              </a:solidFill>
              <a:latin typeface="Arial"/>
            </a:endParaRPr>
          </a:p>
        </p:txBody>
      </p:sp>
      <p:sp>
        <p:nvSpPr>
          <p:cNvPr id="227" name="TextBox 11"/>
          <p:cNvSpPr/>
          <p:nvPr/>
        </p:nvSpPr>
        <p:spPr>
          <a:xfrm>
            <a:off x="685800" y="383796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Définition de Hyperledger Fabric.</a:t>
            </a:r>
            <a:endParaRPr b="0" lang="en-US" sz="4140" spc="-1" strike="noStrike">
              <a:solidFill>
                <a:srgbClr val="000000"/>
              </a:solidFill>
              <a:latin typeface="Arial"/>
            </a:endParaRPr>
          </a:p>
        </p:txBody>
      </p:sp>
      <p:sp>
        <p:nvSpPr>
          <p:cNvPr id="228" name="TextBox 12"/>
          <p:cNvSpPr/>
          <p:nvPr/>
        </p:nvSpPr>
        <p:spPr>
          <a:xfrm>
            <a:off x="685800" y="608364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Flux complet de transaction et création de blocs</a:t>
            </a:r>
            <a:endParaRPr b="0" lang="en-US" sz="4140" spc="-1" strike="noStrike">
              <a:solidFill>
                <a:srgbClr val="000000"/>
              </a:solidFill>
              <a:latin typeface="Arial"/>
            </a:endParaRPr>
          </a:p>
        </p:txBody>
      </p:sp>
      <p:sp>
        <p:nvSpPr>
          <p:cNvPr id="229" name="Rectangle 262"/>
          <p:cNvSpPr/>
          <p:nvPr/>
        </p:nvSpPr>
        <p:spPr>
          <a:xfrm>
            <a:off x="17159400" y="9342720"/>
            <a:ext cx="89928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14</a:t>
            </a:r>
            <a:endParaRPr b="0" lang="en-US" sz="3609" spc="-1" strike="noStrike">
              <a:solidFill>
                <a:srgbClr val="000000"/>
              </a:solidFill>
              <a:latin typeface="Arial"/>
            </a:endParaRPr>
          </a:p>
        </p:txBody>
      </p:sp>
      <p:sp>
        <p:nvSpPr>
          <p:cNvPr id="230" name="TextBox 13"/>
          <p:cNvSpPr/>
          <p:nvPr/>
        </p:nvSpPr>
        <p:spPr>
          <a:xfrm>
            <a:off x="685800" y="491472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Composants de l’architecture Hyperledger Fabric</a:t>
            </a:r>
            <a:endParaRPr b="0" lang="en-US" sz="41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1" name="Group 2"/>
          <p:cNvGrpSpPr/>
          <p:nvPr/>
        </p:nvGrpSpPr>
        <p:grpSpPr>
          <a:xfrm>
            <a:off x="-1172880" y="-1909440"/>
            <a:ext cx="3126240" cy="3126240"/>
            <a:chOff x="-1172880" y="-1909440"/>
            <a:chExt cx="3126240" cy="3126240"/>
          </a:xfrm>
        </p:grpSpPr>
        <p:sp>
          <p:nvSpPr>
            <p:cNvPr id="232"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33"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234" name="Group 5"/>
          <p:cNvGrpSpPr/>
          <p:nvPr/>
        </p:nvGrpSpPr>
        <p:grpSpPr>
          <a:xfrm>
            <a:off x="16560360" y="8723160"/>
            <a:ext cx="3126240" cy="3126240"/>
            <a:chOff x="16560360" y="8723160"/>
            <a:chExt cx="3126240" cy="3126240"/>
          </a:xfrm>
        </p:grpSpPr>
        <p:sp>
          <p:nvSpPr>
            <p:cNvPr id="235"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36"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237"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38"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39" name="TextBox 13"/>
          <p:cNvSpPr/>
          <p:nvPr/>
        </p:nvSpPr>
        <p:spPr>
          <a:xfrm>
            <a:off x="17145000" y="9261000"/>
            <a:ext cx="72288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15</a:t>
            </a:r>
            <a:endParaRPr b="0" lang="en-US" sz="3609" spc="-1" strike="noStrike">
              <a:solidFill>
                <a:srgbClr val="000000"/>
              </a:solidFill>
              <a:latin typeface="Arial"/>
            </a:endParaRPr>
          </a:p>
        </p:txBody>
      </p:sp>
      <p:sp>
        <p:nvSpPr>
          <p:cNvPr id="240" name="TextBox 14"/>
          <p:cNvSpPr/>
          <p:nvPr/>
        </p:nvSpPr>
        <p:spPr>
          <a:xfrm>
            <a:off x="1028880" y="1138320"/>
            <a:ext cx="9785160" cy="852840"/>
          </a:xfrm>
          <a:prstGeom prst="rect">
            <a:avLst/>
          </a:prstGeom>
          <a:noFill/>
          <a:ln w="0">
            <a:noFill/>
          </a:ln>
        </p:spPr>
        <p:style>
          <a:lnRef idx="0"/>
          <a:fillRef idx="0"/>
          <a:effectRef idx="0"/>
          <a:fontRef idx="minor"/>
        </p:style>
        <p:txBody>
          <a:bodyPr lIns="0" rIns="0" tIns="0" bIns="0" anchor="t">
            <a:spAutoFit/>
          </a:bodyPr>
          <a:p>
            <a:pPr algn="just" defTabSz="914400">
              <a:lnSpc>
                <a:spcPts val="6718"/>
              </a:lnSpc>
            </a:pPr>
            <a:r>
              <a:rPr b="1" lang="en-US" sz="4800" spc="-1" strike="noStrike">
                <a:solidFill>
                  <a:srgbClr val="000000"/>
                </a:solidFill>
                <a:latin typeface="Arial Bold"/>
                <a:ea typeface="Arial Bold"/>
              </a:rPr>
              <a:t>DEFINITION:</a:t>
            </a:r>
            <a:endParaRPr b="0" lang="en-US" sz="4800" spc="-1" strike="noStrike">
              <a:solidFill>
                <a:srgbClr val="000000"/>
              </a:solidFill>
              <a:latin typeface="Arial"/>
            </a:endParaRPr>
          </a:p>
        </p:txBody>
      </p:sp>
      <p:sp>
        <p:nvSpPr>
          <p:cNvPr id="241" name="TextBox 15"/>
          <p:cNvSpPr/>
          <p:nvPr/>
        </p:nvSpPr>
        <p:spPr>
          <a:xfrm>
            <a:off x="1028880" y="2358720"/>
            <a:ext cx="16362360" cy="4230720"/>
          </a:xfrm>
          <a:prstGeom prst="rect">
            <a:avLst/>
          </a:prstGeom>
          <a:noFill/>
          <a:ln w="0">
            <a:noFill/>
          </a:ln>
        </p:spPr>
        <p:style>
          <a:lnRef idx="0"/>
          <a:fillRef idx="0"/>
          <a:effectRef idx="0"/>
          <a:fontRef idx="minor"/>
        </p:style>
        <p:txBody>
          <a:bodyPr lIns="0" rIns="0" tIns="0" bIns="0" anchor="t">
            <a:spAutoFit/>
          </a:bodyPr>
          <a:p>
            <a:pPr algn="just" defTabSz="914400">
              <a:lnSpc>
                <a:spcPts val="4759"/>
              </a:lnSpc>
            </a:pPr>
            <a:r>
              <a:rPr b="1" lang="en-US" sz="3400" spc="-1" strike="noStrike">
                <a:solidFill>
                  <a:srgbClr val="000000"/>
                </a:solidFill>
                <a:latin typeface="Open Sans Bold"/>
                <a:ea typeface="Open Sans Bold"/>
              </a:rPr>
              <a:t>Hyperledger Fabric est une plateforme de blockchain privée développée par Linux Foundation, conçue pour les applications d’entreprise. Elle permet de créer des réseaux permissionnés avec un contrôle d’accès strict. Grâce à son architecture modulaire et à ses canaux privés, elle assure confidentialité, sécurité et performance. Elle est idéale pour les secteurs nécessitant une gestion sécurisée des données.</a:t>
            </a:r>
            <a:endParaRPr b="0" lang="en-US" sz="3400" spc="-1" strike="noStrike">
              <a:solidFill>
                <a:srgbClr val="000000"/>
              </a:solidFill>
              <a:latin typeface="Arial"/>
            </a:endParaRPr>
          </a:p>
          <a:p>
            <a:pPr algn="just" defTabSz="914400">
              <a:lnSpc>
                <a:spcPts val="4759"/>
              </a:lnSpc>
            </a:pP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2" name="Group 2"/>
          <p:cNvGrpSpPr/>
          <p:nvPr/>
        </p:nvGrpSpPr>
        <p:grpSpPr>
          <a:xfrm>
            <a:off x="-1172880" y="-1909440"/>
            <a:ext cx="3126240" cy="3126240"/>
            <a:chOff x="-1172880" y="-1909440"/>
            <a:chExt cx="3126240" cy="3126240"/>
          </a:xfrm>
        </p:grpSpPr>
        <p:sp>
          <p:nvSpPr>
            <p:cNvPr id="243"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44"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245" name="Group 5"/>
          <p:cNvGrpSpPr/>
          <p:nvPr/>
        </p:nvGrpSpPr>
        <p:grpSpPr>
          <a:xfrm>
            <a:off x="16560360" y="8723160"/>
            <a:ext cx="3126240" cy="3126240"/>
            <a:chOff x="16560360" y="8723160"/>
            <a:chExt cx="3126240" cy="3126240"/>
          </a:xfrm>
        </p:grpSpPr>
        <p:sp>
          <p:nvSpPr>
            <p:cNvPr id="246"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47"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248"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49"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50" name="Freeform 10"/>
          <p:cNvSpPr/>
          <p:nvPr/>
        </p:nvSpPr>
        <p:spPr>
          <a:xfrm>
            <a:off x="16740720" y="4773600"/>
            <a:ext cx="866160" cy="692640"/>
          </a:xfrm>
          <a:custGeom>
            <a:avLst/>
            <a:gdLst>
              <a:gd name="textAreaLeft" fmla="*/ 0 w 866160"/>
              <a:gd name="textAreaRight" fmla="*/ 867600 w 866160"/>
              <a:gd name="textAreaTop" fmla="*/ 0 h 692640"/>
              <a:gd name="textAreaBottom" fmla="*/ 694080 h 692640"/>
            </a:gdLst>
            <a:ah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51" name="TextBox 11"/>
          <p:cNvSpPr/>
          <p:nvPr/>
        </p:nvSpPr>
        <p:spPr>
          <a:xfrm>
            <a:off x="17145000" y="9370440"/>
            <a:ext cx="72288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16</a:t>
            </a:r>
            <a:endParaRPr b="0" lang="en-US" sz="3609" spc="-1" strike="noStrike">
              <a:solidFill>
                <a:srgbClr val="000000"/>
              </a:solidFill>
              <a:latin typeface="Arial"/>
            </a:endParaRPr>
          </a:p>
        </p:txBody>
      </p:sp>
      <p:sp>
        <p:nvSpPr>
          <p:cNvPr id="252" name="TextBox 12"/>
          <p:cNvSpPr/>
          <p:nvPr/>
        </p:nvSpPr>
        <p:spPr>
          <a:xfrm>
            <a:off x="376920" y="2139840"/>
            <a:ext cx="16362360" cy="1972800"/>
          </a:xfrm>
          <a:prstGeom prst="rect">
            <a:avLst/>
          </a:prstGeom>
          <a:noFill/>
          <a:ln w="0">
            <a:noFill/>
          </a:ln>
        </p:spPr>
        <p:style>
          <a:lnRef idx="0"/>
          <a:fillRef idx="0"/>
          <a:effectRef idx="0"/>
          <a:fontRef idx="minor"/>
        </p:style>
        <p:txBody>
          <a:bodyPr lIns="0" rIns="0" tIns="0" bIns="0" anchor="t">
            <a:spAutoFit/>
          </a:bodyPr>
          <a:p>
            <a:pPr lvl="1" marL="798840" indent="-399240" algn="just" defTabSz="914400">
              <a:lnSpc>
                <a:spcPts val="5179"/>
              </a:lnSpc>
              <a:buClr>
                <a:srgbClr val="000000"/>
              </a:buClr>
              <a:buFont typeface="Arial"/>
              <a:buChar char="•"/>
            </a:pPr>
            <a:r>
              <a:rPr b="1" lang="en-US" sz="3700" spc="-1" strike="noStrike">
                <a:solidFill>
                  <a:srgbClr val="000000"/>
                </a:solidFill>
                <a:latin typeface="Open Sans Bold"/>
                <a:ea typeface="Open Sans Bold"/>
              </a:rPr>
              <a:t>Un peer (ou nœud pair) : </a:t>
            </a:r>
            <a:r>
              <a:rPr b="0" lang="en-US" sz="3700" spc="-1" strike="noStrike">
                <a:solidFill>
                  <a:srgbClr val="000000"/>
                </a:solidFill>
                <a:latin typeface="Open Sans"/>
                <a:ea typeface="Open Sans"/>
              </a:rPr>
              <a:t>est un nœud du réseau qui héberge des copies du registre (ledger) et des smart contracts (appelés chaincode). Il peut valider (endosser) des transactions et tenir à jour le registre.</a:t>
            </a:r>
            <a:endParaRPr b="0" lang="en-US" sz="3700" spc="-1" strike="noStrike">
              <a:solidFill>
                <a:srgbClr val="000000"/>
              </a:solidFill>
              <a:latin typeface="Arial"/>
            </a:endParaRPr>
          </a:p>
        </p:txBody>
      </p:sp>
      <p:sp>
        <p:nvSpPr>
          <p:cNvPr id="253" name="TextBox 13"/>
          <p:cNvSpPr/>
          <p:nvPr/>
        </p:nvSpPr>
        <p:spPr>
          <a:xfrm>
            <a:off x="518760" y="4459320"/>
            <a:ext cx="17299440" cy="2630520"/>
          </a:xfrm>
          <a:prstGeom prst="rect">
            <a:avLst/>
          </a:prstGeom>
          <a:noFill/>
          <a:ln w="0">
            <a:noFill/>
          </a:ln>
        </p:spPr>
        <p:style>
          <a:lnRef idx="0"/>
          <a:fillRef idx="0"/>
          <a:effectRef idx="0"/>
          <a:fontRef idx="minor"/>
        </p:style>
        <p:txBody>
          <a:bodyPr lIns="0" rIns="0" tIns="0" bIns="0" anchor="t">
            <a:spAutoFit/>
          </a:bodyPr>
          <a:p>
            <a:pPr lvl="1" marL="798840" indent="-399240" algn="just" defTabSz="914400">
              <a:lnSpc>
                <a:spcPts val="5179"/>
              </a:lnSpc>
              <a:buClr>
                <a:srgbClr val="000000"/>
              </a:buClr>
              <a:buFont typeface="Arial"/>
              <a:buChar char="•"/>
            </a:pPr>
            <a:r>
              <a:rPr b="1" lang="en-US" sz="3700" spc="-1" strike="noStrike">
                <a:solidFill>
                  <a:srgbClr val="000000"/>
                </a:solidFill>
                <a:latin typeface="Open Sans Bold"/>
                <a:ea typeface="Open Sans Bold"/>
              </a:rPr>
              <a:t>Le registre (ledger): </a:t>
            </a:r>
            <a:r>
              <a:rPr b="0" lang="en-US" sz="3700" spc="-1" strike="noStrike">
                <a:solidFill>
                  <a:srgbClr val="000000"/>
                </a:solidFill>
                <a:latin typeface="Open Sans"/>
                <a:ea typeface="Open Sans"/>
              </a:rPr>
              <a:t>est un enregistrement immuable de toutes les transactions. Il comprend :</a:t>
            </a:r>
            <a:endParaRPr b="0" lang="en-US" sz="3700" spc="-1" strike="noStrike">
              <a:solidFill>
                <a:srgbClr val="000000"/>
              </a:solidFill>
              <a:latin typeface="Arial"/>
            </a:endParaRPr>
          </a:p>
          <a:p>
            <a:pPr algn="just" defTabSz="914400">
              <a:lnSpc>
                <a:spcPts val="5179"/>
              </a:lnSpc>
            </a:pPr>
            <a:r>
              <a:rPr b="1" lang="en-US" sz="3700" spc="-1" strike="noStrike">
                <a:solidFill>
                  <a:srgbClr val="000000"/>
                </a:solidFill>
                <a:latin typeface="Open Sans Bold"/>
                <a:ea typeface="Open Sans Bold"/>
              </a:rPr>
              <a:t>La blockchain</a:t>
            </a:r>
            <a:r>
              <a:rPr b="0" lang="en-US" sz="3700" spc="-1" strike="noStrike">
                <a:solidFill>
                  <a:srgbClr val="000000"/>
                </a:solidFill>
                <a:latin typeface="Open Sans"/>
                <a:ea typeface="Open Sans"/>
              </a:rPr>
              <a:t> : enchaînement des blocs de transactions.</a:t>
            </a:r>
            <a:endParaRPr b="0" lang="en-US" sz="3700" spc="-1" strike="noStrike">
              <a:solidFill>
                <a:srgbClr val="000000"/>
              </a:solidFill>
              <a:latin typeface="Arial"/>
            </a:endParaRPr>
          </a:p>
          <a:p>
            <a:pPr algn="just" defTabSz="914400">
              <a:lnSpc>
                <a:spcPts val="5179"/>
              </a:lnSpc>
            </a:pPr>
            <a:r>
              <a:rPr b="1" lang="en-US" sz="3700" spc="-1" strike="noStrike">
                <a:solidFill>
                  <a:srgbClr val="000000"/>
                </a:solidFill>
                <a:latin typeface="Open Sans Bold"/>
                <a:ea typeface="Open Sans Bold"/>
              </a:rPr>
              <a:t>Le world state</a:t>
            </a:r>
            <a:r>
              <a:rPr b="0" lang="en-US" sz="3700" spc="-1" strike="noStrike">
                <a:solidFill>
                  <a:srgbClr val="000000"/>
                </a:solidFill>
                <a:latin typeface="Open Sans"/>
                <a:ea typeface="Open Sans"/>
              </a:rPr>
              <a:t> : base de données représentant l’état actuel des actifs.</a:t>
            </a:r>
            <a:endParaRPr b="0" lang="en-US" sz="3700" spc="-1" strike="noStrike">
              <a:solidFill>
                <a:srgbClr val="000000"/>
              </a:solidFill>
              <a:latin typeface="Arial"/>
            </a:endParaRPr>
          </a:p>
        </p:txBody>
      </p:sp>
      <p:sp>
        <p:nvSpPr>
          <p:cNvPr id="254" name="TextBox 14"/>
          <p:cNvSpPr/>
          <p:nvPr/>
        </p:nvSpPr>
        <p:spPr>
          <a:xfrm>
            <a:off x="338400" y="7435800"/>
            <a:ext cx="17479800" cy="1315080"/>
          </a:xfrm>
          <a:prstGeom prst="rect">
            <a:avLst/>
          </a:prstGeom>
          <a:noFill/>
          <a:ln w="0">
            <a:noFill/>
          </a:ln>
        </p:spPr>
        <p:style>
          <a:lnRef idx="0"/>
          <a:fillRef idx="0"/>
          <a:effectRef idx="0"/>
          <a:fontRef idx="minor"/>
        </p:style>
        <p:txBody>
          <a:bodyPr lIns="0" rIns="0" tIns="0" bIns="0" anchor="t">
            <a:spAutoFit/>
          </a:bodyPr>
          <a:p>
            <a:pPr lvl="1" marL="798840" indent="-399240" algn="just" defTabSz="914400">
              <a:lnSpc>
                <a:spcPts val="5179"/>
              </a:lnSpc>
              <a:buClr>
                <a:srgbClr val="000000"/>
              </a:buClr>
              <a:buFont typeface="Arial"/>
              <a:buChar char="•"/>
            </a:pPr>
            <a:r>
              <a:rPr b="1" lang="en-US" sz="3700" spc="-1" strike="noStrike">
                <a:solidFill>
                  <a:srgbClr val="000000"/>
                </a:solidFill>
                <a:latin typeface="Open Sans Bold"/>
                <a:ea typeface="Open Sans Bold"/>
              </a:rPr>
              <a:t>Le chaincode </a:t>
            </a:r>
            <a:r>
              <a:rPr b="0" lang="en-US" sz="3700" spc="-1" strike="noStrike">
                <a:solidFill>
                  <a:srgbClr val="000000"/>
                </a:solidFill>
                <a:latin typeface="Open Sans"/>
                <a:ea typeface="Open Sans"/>
              </a:rPr>
              <a:t>est un smart contract dans Hyperledger Fabric. Il contient la logique métier qui gère les règles des transactions.</a:t>
            </a:r>
            <a:endParaRPr b="0" lang="en-US" sz="3700" spc="-1" strike="noStrike">
              <a:solidFill>
                <a:srgbClr val="000000"/>
              </a:solidFill>
              <a:latin typeface="Arial"/>
            </a:endParaRPr>
          </a:p>
        </p:txBody>
      </p:sp>
      <p:sp>
        <p:nvSpPr>
          <p:cNvPr id="255" name="TextBox 15"/>
          <p:cNvSpPr/>
          <p:nvPr/>
        </p:nvSpPr>
        <p:spPr>
          <a:xfrm>
            <a:off x="390960" y="1003320"/>
            <a:ext cx="16033320" cy="711000"/>
          </a:xfrm>
          <a:prstGeom prst="rect">
            <a:avLst/>
          </a:prstGeom>
          <a:noFill/>
          <a:ln w="0">
            <a:noFill/>
          </a:ln>
        </p:spPr>
        <p:style>
          <a:lnRef idx="0"/>
          <a:fillRef idx="0"/>
          <a:effectRef idx="0"/>
          <a:fontRef idx="minor"/>
        </p:style>
        <p:txBody>
          <a:bodyPr lIns="0" rIns="0" tIns="0" bIns="0" anchor="t">
            <a:spAutoFit/>
          </a:bodyPr>
          <a:p>
            <a:pPr algn="just" defTabSz="914400">
              <a:lnSpc>
                <a:spcPts val="5601"/>
              </a:lnSpc>
            </a:pPr>
            <a:r>
              <a:rPr b="1" lang="en-US" sz="4000" spc="-1" strike="noStrike">
                <a:solidFill>
                  <a:srgbClr val="000000"/>
                </a:solidFill>
                <a:latin typeface="Arial Bold"/>
                <a:ea typeface="Arial Bold"/>
              </a:rPr>
              <a:t>COMPOSANTS DE L’ARCHITECTURE HYPERLEDGER FABRIC</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6" name="Group 2"/>
          <p:cNvGrpSpPr/>
          <p:nvPr/>
        </p:nvGrpSpPr>
        <p:grpSpPr>
          <a:xfrm>
            <a:off x="-1172880" y="-1909440"/>
            <a:ext cx="3126240" cy="3126240"/>
            <a:chOff x="-1172880" y="-1909440"/>
            <a:chExt cx="3126240" cy="3126240"/>
          </a:xfrm>
        </p:grpSpPr>
        <p:sp>
          <p:nvSpPr>
            <p:cNvPr id="257"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58"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259" name="Group 5"/>
          <p:cNvGrpSpPr/>
          <p:nvPr/>
        </p:nvGrpSpPr>
        <p:grpSpPr>
          <a:xfrm>
            <a:off x="16560360" y="8723160"/>
            <a:ext cx="3126240" cy="3126240"/>
            <a:chOff x="16560360" y="8723160"/>
            <a:chExt cx="3126240" cy="3126240"/>
          </a:xfrm>
        </p:grpSpPr>
        <p:sp>
          <p:nvSpPr>
            <p:cNvPr id="260"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61"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262"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63"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64" name="Freeform 10"/>
          <p:cNvSpPr/>
          <p:nvPr/>
        </p:nvSpPr>
        <p:spPr>
          <a:xfrm>
            <a:off x="16740720" y="4773600"/>
            <a:ext cx="866160" cy="692640"/>
          </a:xfrm>
          <a:custGeom>
            <a:avLst/>
            <a:gdLst>
              <a:gd name="textAreaLeft" fmla="*/ 0 w 866160"/>
              <a:gd name="textAreaRight" fmla="*/ 867600 w 866160"/>
              <a:gd name="textAreaTop" fmla="*/ 0 h 692640"/>
              <a:gd name="textAreaBottom" fmla="*/ 694080 h 692640"/>
            </a:gdLst>
            <a:ah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65" name="TextBox 11"/>
          <p:cNvSpPr/>
          <p:nvPr/>
        </p:nvSpPr>
        <p:spPr>
          <a:xfrm>
            <a:off x="17227080" y="9287640"/>
            <a:ext cx="72288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17</a:t>
            </a:r>
            <a:endParaRPr b="0" lang="en-US" sz="3609" spc="-1" strike="noStrike">
              <a:solidFill>
                <a:srgbClr val="000000"/>
              </a:solidFill>
              <a:latin typeface="Arial"/>
            </a:endParaRPr>
          </a:p>
        </p:txBody>
      </p:sp>
      <p:sp>
        <p:nvSpPr>
          <p:cNvPr id="266" name="TextBox 12"/>
          <p:cNvSpPr/>
          <p:nvPr/>
        </p:nvSpPr>
        <p:spPr>
          <a:xfrm>
            <a:off x="131760" y="5999400"/>
            <a:ext cx="17818200" cy="3288240"/>
          </a:xfrm>
          <a:prstGeom prst="rect">
            <a:avLst/>
          </a:prstGeom>
          <a:noFill/>
          <a:ln w="0">
            <a:noFill/>
          </a:ln>
        </p:spPr>
        <p:style>
          <a:lnRef idx="0"/>
          <a:fillRef idx="0"/>
          <a:effectRef idx="0"/>
          <a:fontRef idx="minor"/>
        </p:style>
        <p:txBody>
          <a:bodyPr lIns="0" rIns="0" tIns="0" bIns="0" anchor="t">
            <a:spAutoFit/>
          </a:bodyPr>
          <a:p>
            <a:pPr lvl="1" marL="798840" indent="-399240" algn="just" defTabSz="914400">
              <a:lnSpc>
                <a:spcPts val="5179"/>
              </a:lnSpc>
              <a:buClr>
                <a:srgbClr val="000000"/>
              </a:buClr>
              <a:buFont typeface="Arial"/>
              <a:buChar char="•"/>
            </a:pPr>
            <a:r>
              <a:rPr b="1" lang="en-US" sz="3700" spc="-1" strike="noStrike">
                <a:solidFill>
                  <a:srgbClr val="000000"/>
                </a:solidFill>
                <a:latin typeface="Open Sans Bold"/>
                <a:ea typeface="Open Sans Bold"/>
              </a:rPr>
              <a:t>Le MSP (Membership Service Provider) : </a:t>
            </a:r>
            <a:r>
              <a:rPr b="0" lang="en-US" sz="3700" spc="-1" strike="noStrike">
                <a:solidFill>
                  <a:srgbClr val="000000"/>
                </a:solidFill>
                <a:latin typeface="Open Sans"/>
                <a:ea typeface="Open Sans"/>
              </a:rPr>
              <a:t>gère les identités et les permissions des participants dans le réseau. Il permet de :</a:t>
            </a:r>
            <a:endParaRPr b="0" lang="en-US" sz="3700" spc="-1" strike="noStrike">
              <a:solidFill>
                <a:srgbClr val="000000"/>
              </a:solidFill>
              <a:latin typeface="Arial"/>
            </a:endParaRPr>
          </a:p>
          <a:p>
            <a:pPr lvl="1" marL="798840" indent="-399240" algn="just" defTabSz="914400">
              <a:lnSpc>
                <a:spcPts val="5179"/>
              </a:lnSpc>
              <a:buClr>
                <a:srgbClr val="000000"/>
              </a:buClr>
              <a:buFont typeface="Arial"/>
              <a:buAutoNum type="arabicPeriod"/>
            </a:pPr>
            <a:r>
              <a:rPr b="0" lang="en-US" sz="3700" spc="-1" strike="noStrike">
                <a:solidFill>
                  <a:srgbClr val="000000"/>
                </a:solidFill>
                <a:latin typeface="Open Sans"/>
                <a:ea typeface="Open Sans"/>
              </a:rPr>
              <a:t>Vérifier les certificats numériques des utilisateurs, peers, orderers, etc.</a:t>
            </a:r>
            <a:endParaRPr b="0" lang="en-US" sz="3700" spc="-1" strike="noStrike">
              <a:solidFill>
                <a:srgbClr val="000000"/>
              </a:solidFill>
              <a:latin typeface="Arial"/>
            </a:endParaRPr>
          </a:p>
          <a:p>
            <a:pPr lvl="1" marL="798840" indent="-399240" algn="just" defTabSz="914400">
              <a:lnSpc>
                <a:spcPts val="5179"/>
              </a:lnSpc>
              <a:buClr>
                <a:srgbClr val="000000"/>
              </a:buClr>
              <a:buFont typeface="Arial"/>
              <a:buAutoNum type="arabicPeriod"/>
            </a:pPr>
            <a:r>
              <a:rPr b="0" lang="en-US" sz="3700" spc="-1" strike="noStrike">
                <a:solidFill>
                  <a:srgbClr val="000000"/>
                </a:solidFill>
                <a:latin typeface="Open Sans"/>
                <a:ea typeface="Open Sans"/>
              </a:rPr>
              <a:t>Définir qui a le droit de faire quoi : par exemple, qui peut envoyer une transaction, qui peut valider, qui peut administrer un canal.</a:t>
            </a:r>
            <a:endParaRPr b="0" lang="en-US" sz="3700" spc="-1" strike="noStrike">
              <a:solidFill>
                <a:srgbClr val="000000"/>
              </a:solidFill>
              <a:latin typeface="Arial"/>
            </a:endParaRPr>
          </a:p>
        </p:txBody>
      </p:sp>
      <p:sp>
        <p:nvSpPr>
          <p:cNvPr id="267" name="TextBox 13"/>
          <p:cNvSpPr/>
          <p:nvPr/>
        </p:nvSpPr>
        <p:spPr>
          <a:xfrm>
            <a:off x="423000" y="1882080"/>
            <a:ext cx="17440560" cy="1972800"/>
          </a:xfrm>
          <a:prstGeom prst="rect">
            <a:avLst/>
          </a:prstGeom>
          <a:noFill/>
          <a:ln w="0">
            <a:noFill/>
          </a:ln>
        </p:spPr>
        <p:style>
          <a:lnRef idx="0"/>
          <a:fillRef idx="0"/>
          <a:effectRef idx="0"/>
          <a:fontRef idx="minor"/>
        </p:style>
        <p:txBody>
          <a:bodyPr lIns="0" rIns="0" tIns="0" bIns="0" anchor="t">
            <a:spAutoFit/>
          </a:bodyPr>
          <a:p>
            <a:pPr lvl="1" marL="798840" indent="-399240" algn="just" defTabSz="914400">
              <a:lnSpc>
                <a:spcPts val="5179"/>
              </a:lnSpc>
              <a:buClr>
                <a:srgbClr val="000000"/>
              </a:buClr>
              <a:buFont typeface="Arial"/>
              <a:buChar char="•"/>
            </a:pPr>
            <a:r>
              <a:rPr b="1" lang="en-US" sz="3700" spc="-1" strike="noStrike">
                <a:solidFill>
                  <a:srgbClr val="000000"/>
                </a:solidFill>
                <a:latin typeface="Open Sans Bold"/>
                <a:ea typeface="Open Sans Bold"/>
              </a:rPr>
              <a:t>Le CA Root: </a:t>
            </a:r>
            <a:r>
              <a:rPr b="0" lang="en-US" sz="3700" spc="-1" strike="noStrike">
                <a:solidFill>
                  <a:srgbClr val="000000"/>
                </a:solidFill>
                <a:latin typeface="Open Sans"/>
                <a:ea typeface="Open Sans"/>
              </a:rPr>
              <a:t>est l'autorité de certification principale. Elle signe les certificats des autres CA (intermédiaires) ou directement ceux des utilisateurs ou composants du réseau.</a:t>
            </a:r>
            <a:endParaRPr b="0" lang="en-US" sz="3700" spc="-1" strike="noStrike">
              <a:solidFill>
                <a:srgbClr val="000000"/>
              </a:solidFill>
              <a:latin typeface="Arial"/>
            </a:endParaRPr>
          </a:p>
        </p:txBody>
      </p:sp>
      <p:sp>
        <p:nvSpPr>
          <p:cNvPr id="268" name="TextBox 14"/>
          <p:cNvSpPr/>
          <p:nvPr/>
        </p:nvSpPr>
        <p:spPr>
          <a:xfrm>
            <a:off x="307440" y="3940920"/>
            <a:ext cx="17299440" cy="1972800"/>
          </a:xfrm>
          <a:prstGeom prst="rect">
            <a:avLst/>
          </a:prstGeom>
          <a:noFill/>
          <a:ln w="0">
            <a:noFill/>
          </a:ln>
        </p:spPr>
        <p:style>
          <a:lnRef idx="0"/>
          <a:fillRef idx="0"/>
          <a:effectRef idx="0"/>
          <a:fontRef idx="minor"/>
        </p:style>
        <p:txBody>
          <a:bodyPr lIns="0" rIns="0" tIns="0" bIns="0" anchor="t">
            <a:spAutoFit/>
          </a:bodyPr>
          <a:p>
            <a:pPr lvl="1" marL="798840" indent="-399240" algn="just" defTabSz="914400">
              <a:lnSpc>
                <a:spcPts val="5179"/>
              </a:lnSpc>
              <a:buClr>
                <a:srgbClr val="000000"/>
              </a:buClr>
              <a:buFont typeface="Arial"/>
              <a:buChar char="•"/>
            </a:pPr>
            <a:r>
              <a:rPr b="1" lang="en-US" sz="3700" spc="-1" strike="noStrike">
                <a:solidFill>
                  <a:srgbClr val="000000"/>
                </a:solidFill>
                <a:latin typeface="Open Sans Bold"/>
                <a:ea typeface="Open Sans Bold"/>
              </a:rPr>
              <a:t>Une autorité de certification (CA) : </a:t>
            </a:r>
            <a:r>
              <a:rPr b="0" lang="en-US" sz="3700" spc="-1" strike="noStrike">
                <a:solidFill>
                  <a:srgbClr val="000000"/>
                </a:solidFill>
                <a:latin typeface="Open Sans"/>
                <a:ea typeface="Open Sans"/>
              </a:rPr>
              <a:t>délivre des certificats numériques aux participants du réseau, utilisés pour l'authentification et la gestion des identités.</a:t>
            </a:r>
            <a:endParaRPr b="0" lang="en-US" sz="3700" spc="-1" strike="noStrike">
              <a:solidFill>
                <a:srgbClr val="000000"/>
              </a:solidFill>
              <a:latin typeface="Arial"/>
            </a:endParaRPr>
          </a:p>
        </p:txBody>
      </p:sp>
      <p:sp>
        <p:nvSpPr>
          <p:cNvPr id="269" name="TextBox 15"/>
          <p:cNvSpPr/>
          <p:nvPr/>
        </p:nvSpPr>
        <p:spPr>
          <a:xfrm>
            <a:off x="390960" y="1003320"/>
            <a:ext cx="16033320" cy="711000"/>
          </a:xfrm>
          <a:prstGeom prst="rect">
            <a:avLst/>
          </a:prstGeom>
          <a:noFill/>
          <a:ln w="0">
            <a:noFill/>
          </a:ln>
        </p:spPr>
        <p:style>
          <a:lnRef idx="0"/>
          <a:fillRef idx="0"/>
          <a:effectRef idx="0"/>
          <a:fontRef idx="minor"/>
        </p:style>
        <p:txBody>
          <a:bodyPr lIns="0" rIns="0" tIns="0" bIns="0" anchor="t">
            <a:spAutoFit/>
          </a:bodyPr>
          <a:p>
            <a:pPr algn="just" defTabSz="914400">
              <a:lnSpc>
                <a:spcPts val="5601"/>
              </a:lnSpc>
            </a:pPr>
            <a:r>
              <a:rPr b="1" lang="en-US" sz="4000" spc="-1" strike="noStrike">
                <a:solidFill>
                  <a:srgbClr val="000000"/>
                </a:solidFill>
                <a:latin typeface="Arial Bold"/>
                <a:ea typeface="Arial Bold"/>
              </a:rPr>
              <a:t>COMPOSANTS DE L’ARCHITECTURE HYPERLEDGER FABRIC</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0" name="Group 2"/>
          <p:cNvGrpSpPr/>
          <p:nvPr/>
        </p:nvGrpSpPr>
        <p:grpSpPr>
          <a:xfrm>
            <a:off x="-1172880" y="-1909440"/>
            <a:ext cx="3126240" cy="3126240"/>
            <a:chOff x="-1172880" y="-1909440"/>
            <a:chExt cx="3126240" cy="3126240"/>
          </a:xfrm>
        </p:grpSpPr>
        <p:sp>
          <p:nvSpPr>
            <p:cNvPr id="271"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72"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273" name="Group 5"/>
          <p:cNvGrpSpPr/>
          <p:nvPr/>
        </p:nvGrpSpPr>
        <p:grpSpPr>
          <a:xfrm>
            <a:off x="16560360" y="8723160"/>
            <a:ext cx="3126240" cy="3126240"/>
            <a:chOff x="16560360" y="8723160"/>
            <a:chExt cx="3126240" cy="3126240"/>
          </a:xfrm>
        </p:grpSpPr>
        <p:sp>
          <p:nvSpPr>
            <p:cNvPr id="274"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275"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276"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nvGrpSpPr>
          <p:cNvPr id="277" name="Groupe 135"/>
          <p:cNvGrpSpPr/>
          <p:nvPr/>
        </p:nvGrpSpPr>
        <p:grpSpPr>
          <a:xfrm>
            <a:off x="3982320" y="8558280"/>
            <a:ext cx="1936440" cy="1353600"/>
            <a:chOff x="3982320" y="8558280"/>
            <a:chExt cx="1936440" cy="1353600"/>
          </a:xfrm>
        </p:grpSpPr>
        <p:sp>
          <p:nvSpPr>
            <p:cNvPr id="278" name="Freeform 10"/>
            <p:cNvSpPr/>
            <p:nvPr/>
          </p:nvSpPr>
          <p:spPr>
            <a:xfrm>
              <a:off x="4238280" y="8558280"/>
              <a:ext cx="970200" cy="970200"/>
            </a:xfrm>
            <a:custGeom>
              <a:avLst/>
              <a:gdLst>
                <a:gd name="textAreaLeft" fmla="*/ 0 w 970200"/>
                <a:gd name="textAreaRight" fmla="*/ 971640 w 970200"/>
                <a:gd name="textAreaTop" fmla="*/ 0 h 970200"/>
                <a:gd name="textAreaBottom" fmla="*/ 971640 h 970200"/>
              </a:gdLst>
              <a:ahLst/>
              <a:rect l="textAreaLeft" t="textAreaTop" r="textAreaRight" b="textAreaBottom"/>
              <a:pathLst>
                <a:path w="971550" h="971550">
                  <a:moveTo>
                    <a:pt x="0" y="0"/>
                  </a:moveTo>
                  <a:lnTo>
                    <a:pt x="971550" y="0"/>
                  </a:lnTo>
                  <a:lnTo>
                    <a:pt x="971550" y="971550"/>
                  </a:lnTo>
                  <a:lnTo>
                    <a:pt x="0" y="971550"/>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79" name="TextBox 11"/>
            <p:cNvSpPr/>
            <p:nvPr/>
          </p:nvSpPr>
          <p:spPr>
            <a:xfrm>
              <a:off x="3982320" y="9538920"/>
              <a:ext cx="1936440" cy="372960"/>
            </a:xfrm>
            <a:prstGeom prst="rect">
              <a:avLst/>
            </a:prstGeom>
            <a:noFill/>
            <a:ln w="0">
              <a:noFill/>
            </a:ln>
          </p:spPr>
          <p:style>
            <a:lnRef idx="0"/>
            <a:fillRef idx="0"/>
            <a:effectRef idx="0"/>
            <a:fontRef idx="minor"/>
          </p:style>
          <p:txBody>
            <a:bodyPr lIns="0" rIns="0" tIns="0" bIns="0" anchor="t">
              <a:spAutoFit/>
            </a:bodyPr>
            <a:p>
              <a:pPr algn="just" defTabSz="914400">
                <a:lnSpc>
                  <a:spcPts val="2940"/>
                </a:lnSpc>
              </a:pPr>
              <a:r>
                <a:rPr b="1" lang="en-US" sz="2100" spc="-1" strike="noStrike">
                  <a:solidFill>
                    <a:srgbClr val="000000"/>
                  </a:solidFill>
                  <a:latin typeface="Arial Bold"/>
                  <a:ea typeface="Arial Bold"/>
                </a:rPr>
                <a:t>FABRIC SDK</a:t>
              </a:r>
              <a:endParaRPr b="0" lang="en-US" sz="2100" spc="-1" strike="noStrike">
                <a:solidFill>
                  <a:srgbClr val="000000"/>
                </a:solidFill>
                <a:latin typeface="Arial"/>
              </a:endParaRPr>
            </a:p>
          </p:txBody>
        </p:sp>
      </p:grpSp>
      <p:sp>
        <p:nvSpPr>
          <p:cNvPr id="280" name="TextBox 27"/>
          <p:cNvSpPr/>
          <p:nvPr/>
        </p:nvSpPr>
        <p:spPr>
          <a:xfrm>
            <a:off x="10456920" y="2101320"/>
            <a:ext cx="3699000" cy="3819600"/>
          </a:xfrm>
          <a:prstGeom prst="rect">
            <a:avLst/>
          </a:prstGeom>
          <a:noFill/>
          <a:ln w="0">
            <a:noFill/>
          </a:ln>
        </p:spPr>
        <p:style>
          <a:lnRef idx="0"/>
          <a:fillRef idx="0"/>
          <a:effectRef idx="0"/>
          <a:fontRef idx="minor"/>
        </p:style>
        <p:txBody>
          <a:bodyPr lIns="32400" rIns="32400" tIns="32400" bIns="32400" anchor="ctr">
            <a:noAutofit/>
          </a:bodyPr>
          <a:p>
            <a:pPr algn="ctr" defTabSz="914400">
              <a:lnSpc>
                <a:spcPts val="2747"/>
              </a:lnSpc>
              <a:tabLst>
                <a:tab algn="l" pos="0"/>
              </a:tabLst>
            </a:pPr>
            <a:endParaRPr b="0" lang="en-US" sz="1800" spc="-1" strike="noStrike">
              <a:solidFill>
                <a:schemeClr val="dk1"/>
              </a:solidFill>
              <a:latin typeface="Calibri"/>
            </a:endParaRPr>
          </a:p>
        </p:txBody>
      </p:sp>
      <p:grpSp>
        <p:nvGrpSpPr>
          <p:cNvPr id="281" name="Groupe 132"/>
          <p:cNvGrpSpPr/>
          <p:nvPr/>
        </p:nvGrpSpPr>
        <p:grpSpPr>
          <a:xfrm>
            <a:off x="8060400" y="1743480"/>
            <a:ext cx="3699000" cy="4233600"/>
            <a:chOff x="8060400" y="1743480"/>
            <a:chExt cx="3699000" cy="4233600"/>
          </a:xfrm>
        </p:grpSpPr>
        <p:sp>
          <p:nvSpPr>
            <p:cNvPr id="282" name="Freeform 26"/>
            <p:cNvSpPr/>
            <p:nvPr/>
          </p:nvSpPr>
          <p:spPr>
            <a:xfrm>
              <a:off x="8060400" y="2341800"/>
              <a:ext cx="3699000" cy="3635280"/>
            </a:xfrm>
            <a:custGeom>
              <a:avLst/>
              <a:gdLst>
                <a:gd name="textAreaLeft" fmla="*/ 0 w 3699000"/>
                <a:gd name="textAreaRight" fmla="*/ 3700440 w 3699000"/>
                <a:gd name="textAreaTop" fmla="*/ 0 h 3635280"/>
                <a:gd name="textAreaBottom" fmla="*/ 3636720 h 3635280"/>
              </a:gdLst>
              <a:ahLst/>
              <a:rect l="textAreaLeft" t="textAreaTop" r="textAreaRight" b="textAreaBottom"/>
              <a:pathLst>
                <a:path w="1528463" h="1502126">
                  <a:moveTo>
                    <a:pt x="66950" y="0"/>
                  </a:moveTo>
                  <a:lnTo>
                    <a:pt x="1461513" y="0"/>
                  </a:lnTo>
                  <a:cubicBezTo>
                    <a:pt x="1479269" y="0"/>
                    <a:pt x="1496298" y="7054"/>
                    <a:pt x="1508854" y="19609"/>
                  </a:cubicBezTo>
                  <a:cubicBezTo>
                    <a:pt x="1521409" y="32165"/>
                    <a:pt x="1528463" y="49194"/>
                    <a:pt x="1528463" y="66950"/>
                  </a:cubicBezTo>
                  <a:lnTo>
                    <a:pt x="1528463" y="1435176"/>
                  </a:lnTo>
                  <a:cubicBezTo>
                    <a:pt x="1528463" y="1472152"/>
                    <a:pt x="1498488" y="1502126"/>
                    <a:pt x="1461513" y="1502126"/>
                  </a:cubicBezTo>
                  <a:lnTo>
                    <a:pt x="66950" y="1502126"/>
                  </a:lnTo>
                  <a:cubicBezTo>
                    <a:pt x="49194" y="1502126"/>
                    <a:pt x="32165" y="1495073"/>
                    <a:pt x="19609" y="1482517"/>
                  </a:cubicBezTo>
                  <a:cubicBezTo>
                    <a:pt x="7054" y="1469962"/>
                    <a:pt x="0" y="1452933"/>
                    <a:pt x="0" y="1435176"/>
                  </a:cubicBezTo>
                  <a:lnTo>
                    <a:pt x="0" y="66950"/>
                  </a:lnTo>
                  <a:cubicBezTo>
                    <a:pt x="0" y="49194"/>
                    <a:pt x="7054" y="32165"/>
                    <a:pt x="19609" y="19609"/>
                  </a:cubicBezTo>
                  <a:cubicBezTo>
                    <a:pt x="32165" y="7054"/>
                    <a:pt x="49194" y="0"/>
                    <a:pt x="66950" y="0"/>
                  </a:cubicBezTo>
                  <a:close/>
                </a:path>
              </a:pathLst>
            </a:custGeom>
            <a:noFill/>
            <a:ln cap="rnd" w="38100">
              <a:solidFill>
                <a:srgbClr val="000000"/>
              </a:solidFill>
              <a:round/>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83" name="TextBox 28"/>
            <p:cNvSpPr/>
            <p:nvPr/>
          </p:nvSpPr>
          <p:spPr>
            <a:xfrm>
              <a:off x="8622360" y="1743480"/>
              <a:ext cx="2788920" cy="468360"/>
            </a:xfrm>
            <a:prstGeom prst="rect">
              <a:avLst/>
            </a:prstGeom>
            <a:noFill/>
            <a:ln w="0">
              <a:noFill/>
            </a:ln>
          </p:spPr>
          <p:style>
            <a:lnRef idx="0"/>
            <a:fillRef idx="0"/>
            <a:effectRef idx="0"/>
            <a:fontRef idx="minor"/>
          </p:style>
          <p:txBody>
            <a:bodyPr lIns="0" rIns="0" tIns="0" bIns="0" anchor="t">
              <a:spAutoFit/>
            </a:bodyPr>
            <a:p>
              <a:pPr algn="just" defTabSz="914400">
                <a:lnSpc>
                  <a:spcPts val="3691"/>
                </a:lnSpc>
              </a:pPr>
              <a:r>
                <a:rPr b="1" lang="en-US" sz="2640" spc="-1" strike="noStrike">
                  <a:solidFill>
                    <a:srgbClr val="000000"/>
                  </a:solidFill>
                  <a:latin typeface="Open Sans Bold"/>
                  <a:ea typeface="Open Sans Bold"/>
                </a:rPr>
                <a:t>Ordering service</a:t>
              </a:r>
              <a:endParaRPr b="0" lang="en-US" sz="2640" spc="-1" strike="noStrike">
                <a:solidFill>
                  <a:srgbClr val="000000"/>
                </a:solidFill>
                <a:latin typeface="Arial"/>
              </a:endParaRPr>
            </a:p>
          </p:txBody>
        </p:sp>
      </p:grpSp>
      <p:grpSp>
        <p:nvGrpSpPr>
          <p:cNvPr id="284" name="Groupe 134"/>
          <p:cNvGrpSpPr/>
          <p:nvPr/>
        </p:nvGrpSpPr>
        <p:grpSpPr>
          <a:xfrm>
            <a:off x="14119200" y="3714120"/>
            <a:ext cx="3699000" cy="4168800"/>
            <a:chOff x="14119200" y="3714120"/>
            <a:chExt cx="3699000" cy="4168800"/>
          </a:xfrm>
        </p:grpSpPr>
        <p:grpSp>
          <p:nvGrpSpPr>
            <p:cNvPr id="285" name="Group 43"/>
            <p:cNvGrpSpPr/>
            <p:nvPr/>
          </p:nvGrpSpPr>
          <p:grpSpPr>
            <a:xfrm>
              <a:off x="14119200" y="4062960"/>
              <a:ext cx="3699000" cy="3819960"/>
              <a:chOff x="14119200" y="4062960"/>
              <a:chExt cx="3699000" cy="3819960"/>
            </a:xfrm>
          </p:grpSpPr>
          <p:sp>
            <p:nvSpPr>
              <p:cNvPr id="286" name="Freeform 44"/>
              <p:cNvSpPr/>
              <p:nvPr/>
            </p:nvSpPr>
            <p:spPr>
              <a:xfrm>
                <a:off x="14119200" y="4247640"/>
                <a:ext cx="3699000" cy="3635280"/>
              </a:xfrm>
              <a:custGeom>
                <a:avLst/>
                <a:gdLst>
                  <a:gd name="textAreaLeft" fmla="*/ 0 w 3699000"/>
                  <a:gd name="textAreaRight" fmla="*/ 3700440 w 3699000"/>
                  <a:gd name="textAreaTop" fmla="*/ 0 h 3635280"/>
                  <a:gd name="textAreaBottom" fmla="*/ 3636720 h 3635280"/>
                </a:gdLst>
                <a:ahLst/>
                <a:rect l="textAreaLeft" t="textAreaTop" r="textAreaRight" b="textAreaBottom"/>
                <a:pathLst>
                  <a:path w="1528463" h="1502126">
                    <a:moveTo>
                      <a:pt x="42689" y="0"/>
                    </a:moveTo>
                    <a:lnTo>
                      <a:pt x="1485774" y="0"/>
                    </a:lnTo>
                    <a:cubicBezTo>
                      <a:pt x="1497096" y="0"/>
                      <a:pt x="1507954" y="4498"/>
                      <a:pt x="1515960" y="12503"/>
                    </a:cubicBezTo>
                    <a:cubicBezTo>
                      <a:pt x="1523965" y="20509"/>
                      <a:pt x="1528463" y="31367"/>
                      <a:pt x="1528463" y="42689"/>
                    </a:cubicBezTo>
                    <a:lnTo>
                      <a:pt x="1528463" y="1459437"/>
                    </a:lnTo>
                    <a:cubicBezTo>
                      <a:pt x="1528463" y="1470759"/>
                      <a:pt x="1523965" y="1481617"/>
                      <a:pt x="1515960" y="1489623"/>
                    </a:cubicBezTo>
                    <a:cubicBezTo>
                      <a:pt x="1507954" y="1497629"/>
                      <a:pt x="1497096" y="1502126"/>
                      <a:pt x="1485774" y="1502126"/>
                    </a:cubicBezTo>
                    <a:lnTo>
                      <a:pt x="42689" y="1502126"/>
                    </a:lnTo>
                    <a:cubicBezTo>
                      <a:pt x="31367" y="1502126"/>
                      <a:pt x="20509" y="1497629"/>
                      <a:pt x="12503" y="1489623"/>
                    </a:cubicBezTo>
                    <a:cubicBezTo>
                      <a:pt x="4498" y="1481617"/>
                      <a:pt x="0" y="1470759"/>
                      <a:pt x="0" y="1459437"/>
                    </a:cubicBezTo>
                    <a:lnTo>
                      <a:pt x="0" y="42689"/>
                    </a:lnTo>
                    <a:cubicBezTo>
                      <a:pt x="0" y="31367"/>
                      <a:pt x="4498" y="20509"/>
                      <a:pt x="12503" y="12503"/>
                    </a:cubicBezTo>
                    <a:cubicBezTo>
                      <a:pt x="20509" y="4498"/>
                      <a:pt x="31367" y="0"/>
                      <a:pt x="42689" y="0"/>
                    </a:cubicBezTo>
                    <a:close/>
                  </a:path>
                </a:pathLst>
              </a:custGeom>
              <a:noFill/>
              <a:ln cap="rnd" w="38100">
                <a:solidFill>
                  <a:srgbClr val="000000"/>
                </a:solidFill>
                <a:round/>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87" name="TextBox 45"/>
              <p:cNvSpPr/>
              <p:nvPr/>
            </p:nvSpPr>
            <p:spPr>
              <a:xfrm>
                <a:off x="14119200" y="4062960"/>
                <a:ext cx="3699000" cy="38196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tabLst>
                    <a:tab algn="l" pos="0"/>
                  </a:tabLst>
                </a:pPr>
                <a:endParaRPr b="0" lang="en-US" sz="1800" spc="-1" strike="noStrike">
                  <a:solidFill>
                    <a:schemeClr val="dk1"/>
                  </a:solidFill>
                  <a:latin typeface="Calibri"/>
                </a:endParaRPr>
              </a:p>
            </p:txBody>
          </p:sp>
        </p:grpSp>
        <p:sp>
          <p:nvSpPr>
            <p:cNvPr id="288" name="TextBox 46"/>
            <p:cNvSpPr/>
            <p:nvPr/>
          </p:nvSpPr>
          <p:spPr>
            <a:xfrm>
              <a:off x="15543000" y="3714120"/>
              <a:ext cx="1055520" cy="468360"/>
            </a:xfrm>
            <a:prstGeom prst="rect">
              <a:avLst/>
            </a:prstGeom>
            <a:noFill/>
            <a:ln w="0">
              <a:noFill/>
            </a:ln>
          </p:spPr>
          <p:style>
            <a:lnRef idx="0"/>
            <a:fillRef idx="0"/>
            <a:effectRef idx="0"/>
            <a:fontRef idx="minor"/>
          </p:style>
          <p:txBody>
            <a:bodyPr lIns="0" rIns="0" tIns="0" bIns="0" anchor="t">
              <a:spAutoFit/>
            </a:bodyPr>
            <a:p>
              <a:pPr algn="just" defTabSz="914400">
                <a:lnSpc>
                  <a:spcPts val="3691"/>
                </a:lnSpc>
              </a:pPr>
              <a:r>
                <a:rPr b="1" lang="en-US" sz="2640" spc="-1" strike="noStrike">
                  <a:solidFill>
                    <a:srgbClr val="000000"/>
                  </a:solidFill>
                  <a:latin typeface="Open Sans Bold"/>
                  <a:ea typeface="Open Sans Bold"/>
                </a:rPr>
                <a:t>Org 1</a:t>
              </a:r>
              <a:endParaRPr b="0" lang="en-US" sz="2640" spc="-1" strike="noStrike">
                <a:solidFill>
                  <a:srgbClr val="000000"/>
                </a:solidFill>
                <a:latin typeface="Arial"/>
              </a:endParaRPr>
            </a:p>
          </p:txBody>
        </p:sp>
      </p:grpSp>
      <p:grpSp>
        <p:nvGrpSpPr>
          <p:cNvPr id="289" name="Groupe 89"/>
          <p:cNvGrpSpPr/>
          <p:nvPr/>
        </p:nvGrpSpPr>
        <p:grpSpPr>
          <a:xfrm>
            <a:off x="2476440" y="5682240"/>
            <a:ext cx="1152360" cy="1439640"/>
            <a:chOff x="2476440" y="5682240"/>
            <a:chExt cx="1152360" cy="1439640"/>
          </a:xfrm>
        </p:grpSpPr>
        <p:sp>
          <p:nvSpPr>
            <p:cNvPr id="290" name="Freeform 51"/>
            <p:cNvSpPr/>
            <p:nvPr/>
          </p:nvSpPr>
          <p:spPr>
            <a:xfrm>
              <a:off x="2476440" y="5682240"/>
              <a:ext cx="1152360" cy="1152360"/>
            </a:xfrm>
            <a:custGeom>
              <a:avLst/>
              <a:gdLst>
                <a:gd name="textAreaLeft" fmla="*/ 0 w 1152360"/>
                <a:gd name="textAreaRight" fmla="*/ 1153800 w 1152360"/>
                <a:gd name="textAreaTop" fmla="*/ 0 h 1152360"/>
                <a:gd name="textAreaBottom" fmla="*/ 1153800 h 1152360"/>
              </a:gdLst>
              <a:ahLst/>
              <a:rect l="textAreaLeft" t="textAreaTop" r="textAreaRight" b="textAreaBottom"/>
              <a:pathLst>
                <a:path w="1538407" h="1538407">
                  <a:moveTo>
                    <a:pt x="0" y="0"/>
                  </a:moveTo>
                  <a:lnTo>
                    <a:pt x="1538407" y="0"/>
                  </a:lnTo>
                  <a:lnTo>
                    <a:pt x="1538407" y="1538407"/>
                  </a:lnTo>
                  <a:lnTo>
                    <a:pt x="0" y="1538407"/>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91" name="TextBox 52"/>
            <p:cNvSpPr/>
            <p:nvPr/>
          </p:nvSpPr>
          <p:spPr>
            <a:xfrm>
              <a:off x="2645280" y="684324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PEER</a:t>
              </a:r>
              <a:endParaRPr b="0" lang="en-US" sz="1570" spc="-1" strike="noStrike">
                <a:solidFill>
                  <a:srgbClr val="000000"/>
                </a:solidFill>
                <a:latin typeface="Arial"/>
              </a:endParaRPr>
            </a:p>
          </p:txBody>
        </p:sp>
      </p:grpSp>
      <p:grpSp>
        <p:nvGrpSpPr>
          <p:cNvPr id="292" name="Groupe 90"/>
          <p:cNvGrpSpPr/>
          <p:nvPr/>
        </p:nvGrpSpPr>
        <p:grpSpPr>
          <a:xfrm>
            <a:off x="3489120" y="6823080"/>
            <a:ext cx="900000" cy="1002600"/>
            <a:chOff x="3489120" y="6823080"/>
            <a:chExt cx="900000" cy="1002600"/>
          </a:xfrm>
        </p:grpSpPr>
        <p:sp>
          <p:nvSpPr>
            <p:cNvPr id="293" name="Freeform 53"/>
            <p:cNvSpPr/>
            <p:nvPr/>
          </p:nvSpPr>
          <p:spPr>
            <a:xfrm>
              <a:off x="3489120" y="6823080"/>
              <a:ext cx="860400" cy="720720"/>
            </a:xfrm>
            <a:custGeom>
              <a:avLst/>
              <a:gdLst>
                <a:gd name="textAreaLeft" fmla="*/ 0 w 860400"/>
                <a:gd name="textAreaRight" fmla="*/ 861840 w 860400"/>
                <a:gd name="textAreaTop" fmla="*/ 0 h 720720"/>
                <a:gd name="textAreaBottom" fmla="*/ 722160 h 720720"/>
              </a:gdLst>
              <a:ahLst/>
              <a:rect l="textAreaLeft" t="textAreaTop" r="textAreaRight" b="textAreaBottom"/>
              <a:pathLst>
                <a:path w="1149301" h="962982">
                  <a:moveTo>
                    <a:pt x="0" y="0"/>
                  </a:moveTo>
                  <a:lnTo>
                    <a:pt x="1149301" y="0"/>
                  </a:lnTo>
                  <a:lnTo>
                    <a:pt x="1149301" y="962983"/>
                  </a:lnTo>
                  <a:lnTo>
                    <a:pt x="0" y="962983"/>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94" name="TextBox 54"/>
            <p:cNvSpPr/>
            <p:nvPr/>
          </p:nvSpPr>
          <p:spPr>
            <a:xfrm>
              <a:off x="3574440" y="754704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CC</a:t>
              </a:r>
              <a:endParaRPr b="0" lang="en-US" sz="1570" spc="-1" strike="noStrike">
                <a:solidFill>
                  <a:srgbClr val="000000"/>
                </a:solidFill>
                <a:latin typeface="Arial"/>
              </a:endParaRPr>
            </a:p>
          </p:txBody>
        </p:sp>
      </p:grpSp>
      <p:grpSp>
        <p:nvGrpSpPr>
          <p:cNvPr id="295" name="Groupe 82"/>
          <p:cNvGrpSpPr/>
          <p:nvPr/>
        </p:nvGrpSpPr>
        <p:grpSpPr>
          <a:xfrm>
            <a:off x="1755000" y="6863040"/>
            <a:ext cx="814680" cy="922680"/>
            <a:chOff x="1755000" y="6863040"/>
            <a:chExt cx="814680" cy="922680"/>
          </a:xfrm>
        </p:grpSpPr>
        <p:sp>
          <p:nvSpPr>
            <p:cNvPr id="296" name="Freeform 55"/>
            <p:cNvSpPr/>
            <p:nvPr/>
          </p:nvSpPr>
          <p:spPr>
            <a:xfrm>
              <a:off x="1871640" y="6863040"/>
              <a:ext cx="581040" cy="581040"/>
            </a:xfrm>
            <a:custGeom>
              <a:avLst/>
              <a:gdLst>
                <a:gd name="textAreaLeft" fmla="*/ 0 w 581040"/>
                <a:gd name="textAreaRight" fmla="*/ 582480 w 581040"/>
                <a:gd name="textAreaTop" fmla="*/ 0 h 581040"/>
                <a:gd name="textAreaBottom" fmla="*/ 582480 h 581040"/>
              </a:gdLst>
              <a:ahLst/>
              <a:rect l="textAreaLeft" t="textAreaTop" r="textAreaRight" b="textAreaBottom"/>
              <a:pathLst>
                <a:path w="776663" h="776663">
                  <a:moveTo>
                    <a:pt x="0" y="0"/>
                  </a:moveTo>
                  <a:lnTo>
                    <a:pt x="776664" y="0"/>
                  </a:lnTo>
                  <a:lnTo>
                    <a:pt x="776664" y="776663"/>
                  </a:lnTo>
                  <a:lnTo>
                    <a:pt x="0" y="776663"/>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297" name="TextBox 56"/>
            <p:cNvSpPr/>
            <p:nvPr/>
          </p:nvSpPr>
          <p:spPr>
            <a:xfrm>
              <a:off x="1755000" y="750708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1" lang="en-US" sz="1570" spc="-1" strike="noStrike">
                  <a:solidFill>
                    <a:srgbClr val="000000"/>
                  </a:solidFill>
                  <a:latin typeface="Fredoka"/>
                  <a:ea typeface="Fredoka"/>
                </a:rPr>
                <a:t>CA</a:t>
              </a:r>
              <a:endParaRPr b="0" lang="en-US" sz="1570" spc="-1" strike="noStrike">
                <a:solidFill>
                  <a:srgbClr val="000000"/>
                </a:solidFill>
                <a:latin typeface="Arial"/>
              </a:endParaRPr>
            </a:p>
          </p:txBody>
        </p:sp>
      </p:grpSp>
      <p:grpSp>
        <p:nvGrpSpPr>
          <p:cNvPr id="298" name="Groupe 85"/>
          <p:cNvGrpSpPr/>
          <p:nvPr/>
        </p:nvGrpSpPr>
        <p:grpSpPr>
          <a:xfrm>
            <a:off x="1963800" y="4744800"/>
            <a:ext cx="814680" cy="947520"/>
            <a:chOff x="1963800" y="4744800"/>
            <a:chExt cx="814680" cy="947520"/>
          </a:xfrm>
        </p:grpSpPr>
        <p:sp>
          <p:nvSpPr>
            <p:cNvPr id="299" name="Freeform 50"/>
            <p:cNvSpPr/>
            <p:nvPr/>
          </p:nvSpPr>
          <p:spPr>
            <a:xfrm>
              <a:off x="2066760" y="4744800"/>
              <a:ext cx="609120" cy="609120"/>
            </a:xfrm>
            <a:custGeom>
              <a:avLst/>
              <a:gdLst>
                <a:gd name="textAreaLeft" fmla="*/ 0 w 609120"/>
                <a:gd name="textAreaRight" fmla="*/ 610560 w 609120"/>
                <a:gd name="textAreaTop" fmla="*/ 0 h 609120"/>
                <a:gd name="textAreaBottom" fmla="*/ 610560 h 609120"/>
              </a:gdLst>
              <a:ahLst/>
              <a:rect l="textAreaLeft" t="textAreaTop" r="textAreaRight" b="textAreaBottom"/>
              <a:pathLst>
                <a:path w="814247" h="814247">
                  <a:moveTo>
                    <a:pt x="0" y="0"/>
                  </a:moveTo>
                  <a:lnTo>
                    <a:pt x="814247" y="0"/>
                  </a:lnTo>
                  <a:lnTo>
                    <a:pt x="814247" y="814247"/>
                  </a:lnTo>
                  <a:lnTo>
                    <a:pt x="0" y="814247"/>
                  </a:lnTo>
                  <a:lnTo>
                    <a:pt x="0" y="0"/>
                  </a:ln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00" name="TextBox 57"/>
            <p:cNvSpPr/>
            <p:nvPr/>
          </p:nvSpPr>
          <p:spPr>
            <a:xfrm>
              <a:off x="1963800" y="5424840"/>
              <a:ext cx="814680" cy="267480"/>
            </a:xfrm>
            <a:prstGeom prst="rect">
              <a:avLst/>
            </a:prstGeom>
            <a:noFill/>
            <a:ln w="0">
              <a:noFill/>
            </a:ln>
          </p:spPr>
          <p:style>
            <a:lnRef idx="0"/>
            <a:fillRef idx="0"/>
            <a:effectRef idx="0"/>
            <a:fontRef idx="minor"/>
          </p:style>
          <p:txBody>
            <a:bodyPr lIns="0" rIns="0" tIns="0" bIns="0" anchor="t">
              <a:spAutoFit/>
            </a:bodyPr>
            <a:p>
              <a:pPr algn="ctr" defTabSz="914400">
                <a:lnSpc>
                  <a:spcPts val="2109"/>
                </a:lnSpc>
              </a:pPr>
              <a:r>
                <a:rPr b="0" lang="en-US" sz="1510" spc="-1" strike="noStrike">
                  <a:solidFill>
                    <a:srgbClr val="000000"/>
                  </a:solidFill>
                  <a:latin typeface="Fredoka"/>
                  <a:ea typeface="Fredoka"/>
                </a:rPr>
                <a:t>LEDGER</a:t>
              </a:r>
              <a:endParaRPr b="0" lang="en-US" sz="1510" spc="-1" strike="noStrike">
                <a:solidFill>
                  <a:srgbClr val="000000"/>
                </a:solidFill>
                <a:latin typeface="Arial"/>
              </a:endParaRPr>
            </a:p>
          </p:txBody>
        </p:sp>
      </p:grpSp>
      <p:grpSp>
        <p:nvGrpSpPr>
          <p:cNvPr id="301" name="Groupe 91"/>
          <p:cNvGrpSpPr/>
          <p:nvPr/>
        </p:nvGrpSpPr>
        <p:grpSpPr>
          <a:xfrm>
            <a:off x="938880" y="5567760"/>
            <a:ext cx="814680" cy="1001520"/>
            <a:chOff x="938880" y="5567760"/>
            <a:chExt cx="814680" cy="1001520"/>
          </a:xfrm>
        </p:grpSpPr>
        <p:sp>
          <p:nvSpPr>
            <p:cNvPr id="302" name="Freeform 58"/>
            <p:cNvSpPr/>
            <p:nvPr/>
          </p:nvSpPr>
          <p:spPr>
            <a:xfrm>
              <a:off x="1017000" y="5567760"/>
              <a:ext cx="658080" cy="658080"/>
            </a:xfrm>
            <a:custGeom>
              <a:avLst/>
              <a:gdLst>
                <a:gd name="textAreaLeft" fmla="*/ 0 w 658080"/>
                <a:gd name="textAreaRight" fmla="*/ 659520 w 658080"/>
                <a:gd name="textAreaTop" fmla="*/ 0 h 658080"/>
                <a:gd name="textAreaBottom" fmla="*/ 659520 h 658080"/>
              </a:gdLst>
              <a:ahLst/>
              <a:rect l="textAreaLeft" t="textAreaTop" r="textAreaRight" b="textAreaBottom"/>
              <a:pathLst>
                <a:path w="879220" h="879220">
                  <a:moveTo>
                    <a:pt x="0" y="0"/>
                  </a:moveTo>
                  <a:lnTo>
                    <a:pt x="879219" y="0"/>
                  </a:lnTo>
                  <a:lnTo>
                    <a:pt x="879219" y="879220"/>
                  </a:lnTo>
                  <a:lnTo>
                    <a:pt x="0" y="879220"/>
                  </a:lnTo>
                  <a:lnTo>
                    <a:pt x="0" y="0"/>
                  </a:ln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03" name="TextBox 59"/>
            <p:cNvSpPr/>
            <p:nvPr/>
          </p:nvSpPr>
          <p:spPr>
            <a:xfrm>
              <a:off x="938880" y="629064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MSP</a:t>
              </a:r>
              <a:endParaRPr b="0" lang="en-US" sz="1570" spc="-1" strike="noStrike">
                <a:solidFill>
                  <a:srgbClr val="000000"/>
                </a:solidFill>
                <a:latin typeface="Arial"/>
              </a:endParaRPr>
            </a:p>
          </p:txBody>
        </p:sp>
      </p:grpSp>
      <p:grpSp>
        <p:nvGrpSpPr>
          <p:cNvPr id="304" name="Groupe 88"/>
          <p:cNvGrpSpPr/>
          <p:nvPr/>
        </p:nvGrpSpPr>
        <p:grpSpPr>
          <a:xfrm>
            <a:off x="2822400" y="4530600"/>
            <a:ext cx="1566720" cy="1037880"/>
            <a:chOff x="2822400" y="4530600"/>
            <a:chExt cx="1566720" cy="1037880"/>
          </a:xfrm>
        </p:grpSpPr>
        <p:sp>
          <p:nvSpPr>
            <p:cNvPr id="305" name="Freeform 48"/>
            <p:cNvSpPr/>
            <p:nvPr/>
          </p:nvSpPr>
          <p:spPr>
            <a:xfrm>
              <a:off x="3147840" y="4530600"/>
              <a:ext cx="1037880" cy="1037880"/>
            </a:xfrm>
            <a:custGeom>
              <a:avLst/>
              <a:gdLst>
                <a:gd name="textAreaLeft" fmla="*/ 0 w 1037880"/>
                <a:gd name="textAreaRight" fmla="*/ 1039320 w 1037880"/>
                <a:gd name="textAreaTop" fmla="*/ 0 h 1037880"/>
                <a:gd name="textAreaBottom" fmla="*/ 1039320 h 1037880"/>
              </a:gdLst>
              <a:ahLst/>
              <a:rect l="textAreaLeft" t="textAreaTop" r="textAreaRight" b="textAreaBottom"/>
              <a:pathLst>
                <a:path w="1385937" h="1385937">
                  <a:moveTo>
                    <a:pt x="0" y="0"/>
                  </a:moveTo>
                  <a:lnTo>
                    <a:pt x="1385937" y="0"/>
                  </a:lnTo>
                  <a:lnTo>
                    <a:pt x="1385937" y="1385937"/>
                  </a:lnTo>
                  <a:lnTo>
                    <a:pt x="0" y="1385937"/>
                  </a:lnTo>
                  <a:lnTo>
                    <a:pt x="0" y="0"/>
                  </a:lnTo>
                  <a:close/>
                </a:path>
              </a:pathLst>
            </a:custGeom>
            <a:blipFill rotWithShape="0">
              <a:blip r:embed="rId10"/>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06" name="TextBox 60"/>
            <p:cNvSpPr/>
            <p:nvPr/>
          </p:nvSpPr>
          <p:spPr>
            <a:xfrm>
              <a:off x="2822400" y="5268240"/>
              <a:ext cx="1566720" cy="255960"/>
            </a:xfrm>
            <a:prstGeom prst="rect">
              <a:avLst/>
            </a:prstGeom>
            <a:noFill/>
            <a:ln w="0">
              <a:noFill/>
            </a:ln>
          </p:spPr>
          <p:style>
            <a:lnRef idx="0"/>
            <a:fillRef idx="0"/>
            <a:effectRef idx="0"/>
            <a:fontRef idx="minor"/>
          </p:style>
          <p:txBody>
            <a:bodyPr lIns="0" rIns="0" tIns="0" bIns="0" anchor="t">
              <a:spAutoFit/>
            </a:bodyPr>
            <a:p>
              <a:pPr algn="ctr" defTabSz="914400">
                <a:lnSpc>
                  <a:spcPts val="2018"/>
                </a:lnSpc>
              </a:pPr>
              <a:r>
                <a:rPr b="0" lang="en-US" sz="1440" spc="-1" strike="noStrike">
                  <a:solidFill>
                    <a:srgbClr val="000000"/>
                  </a:solidFill>
                  <a:latin typeface="Fredoka"/>
                  <a:ea typeface="Fredoka"/>
                </a:rPr>
                <a:t>BLOCKCHAIN</a:t>
              </a:r>
              <a:endParaRPr b="0" lang="en-US" sz="1440" spc="-1" strike="noStrike">
                <a:solidFill>
                  <a:srgbClr val="000000"/>
                </a:solidFill>
                <a:latin typeface="Arial"/>
              </a:endParaRPr>
            </a:p>
          </p:txBody>
        </p:sp>
      </p:grpSp>
      <p:sp>
        <p:nvSpPr>
          <p:cNvPr id="307" name="Freeform 62"/>
          <p:cNvSpPr/>
          <p:nvPr/>
        </p:nvSpPr>
        <p:spPr>
          <a:xfrm>
            <a:off x="909360" y="4191840"/>
            <a:ext cx="3699000" cy="3635280"/>
          </a:xfrm>
          <a:custGeom>
            <a:avLst/>
            <a:gdLst>
              <a:gd name="textAreaLeft" fmla="*/ 0 w 3699000"/>
              <a:gd name="textAreaRight" fmla="*/ 3700440 w 3699000"/>
              <a:gd name="textAreaTop" fmla="*/ 0 h 3635280"/>
              <a:gd name="textAreaBottom" fmla="*/ 3636720 h 3635280"/>
            </a:gdLst>
            <a:ahLst/>
            <a:rect l="textAreaLeft" t="textAreaTop" r="textAreaRight" b="textAreaBottom"/>
            <a:pathLst>
              <a:path w="1528463" h="1502126">
                <a:moveTo>
                  <a:pt x="42689" y="0"/>
                </a:moveTo>
                <a:lnTo>
                  <a:pt x="1485774" y="0"/>
                </a:lnTo>
                <a:cubicBezTo>
                  <a:pt x="1497096" y="0"/>
                  <a:pt x="1507954" y="4498"/>
                  <a:pt x="1515960" y="12503"/>
                </a:cubicBezTo>
                <a:cubicBezTo>
                  <a:pt x="1523965" y="20509"/>
                  <a:pt x="1528463" y="31367"/>
                  <a:pt x="1528463" y="42689"/>
                </a:cubicBezTo>
                <a:lnTo>
                  <a:pt x="1528463" y="1459437"/>
                </a:lnTo>
                <a:cubicBezTo>
                  <a:pt x="1528463" y="1470759"/>
                  <a:pt x="1523965" y="1481617"/>
                  <a:pt x="1515960" y="1489623"/>
                </a:cubicBezTo>
                <a:cubicBezTo>
                  <a:pt x="1507954" y="1497629"/>
                  <a:pt x="1497096" y="1502126"/>
                  <a:pt x="1485774" y="1502126"/>
                </a:cubicBezTo>
                <a:lnTo>
                  <a:pt x="42689" y="1502126"/>
                </a:lnTo>
                <a:cubicBezTo>
                  <a:pt x="31367" y="1502126"/>
                  <a:pt x="20509" y="1497629"/>
                  <a:pt x="12503" y="1489623"/>
                </a:cubicBezTo>
                <a:cubicBezTo>
                  <a:pt x="4498" y="1481617"/>
                  <a:pt x="0" y="1470759"/>
                  <a:pt x="0" y="1459437"/>
                </a:cubicBezTo>
                <a:lnTo>
                  <a:pt x="0" y="42689"/>
                </a:lnTo>
                <a:cubicBezTo>
                  <a:pt x="0" y="31367"/>
                  <a:pt x="4498" y="20509"/>
                  <a:pt x="12503" y="12503"/>
                </a:cubicBezTo>
                <a:cubicBezTo>
                  <a:pt x="20509" y="4498"/>
                  <a:pt x="31367" y="0"/>
                  <a:pt x="42689" y="0"/>
                </a:cubicBezTo>
                <a:close/>
              </a:path>
            </a:pathLst>
          </a:custGeom>
          <a:noFill/>
          <a:ln cap="rnd" w="38100">
            <a:solidFill>
              <a:srgbClr val="000000"/>
            </a:solidFill>
            <a:round/>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08" name="TextBox 63"/>
          <p:cNvSpPr/>
          <p:nvPr/>
        </p:nvSpPr>
        <p:spPr>
          <a:xfrm>
            <a:off x="870480" y="4062960"/>
            <a:ext cx="3699000" cy="38196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tabLst>
                <a:tab algn="l" pos="0"/>
              </a:tabLst>
            </a:pPr>
            <a:endParaRPr b="0" lang="en-US" sz="1800" spc="-1" strike="noStrike">
              <a:solidFill>
                <a:schemeClr val="dk1"/>
              </a:solidFill>
              <a:latin typeface="Calibri"/>
            </a:endParaRPr>
          </a:p>
        </p:txBody>
      </p:sp>
      <p:sp>
        <p:nvSpPr>
          <p:cNvPr id="309" name="Freeform 49"/>
          <p:cNvSpPr/>
          <p:nvPr/>
        </p:nvSpPr>
        <p:spPr>
          <a:xfrm>
            <a:off x="2476440" y="4543920"/>
            <a:ext cx="937080" cy="334080"/>
          </a:xfrm>
          <a:custGeom>
            <a:avLst/>
            <a:gdLst>
              <a:gd name="textAreaLeft" fmla="*/ 0 w 937080"/>
              <a:gd name="textAreaRight" fmla="*/ 938520 w 937080"/>
              <a:gd name="textAreaTop" fmla="*/ 0 h 334080"/>
              <a:gd name="textAreaBottom" fmla="*/ 335520 h 334080"/>
            </a:gdLst>
            <a:ahLst/>
            <a:rect l="textAreaLeft" t="textAreaTop" r="textAreaRight" b="textAreaBottom"/>
            <a:pathLst>
              <a:path w="1251128" h="447278">
                <a:moveTo>
                  <a:pt x="0" y="0"/>
                </a:moveTo>
                <a:lnTo>
                  <a:pt x="1251127" y="0"/>
                </a:lnTo>
                <a:lnTo>
                  <a:pt x="1251127" y="447278"/>
                </a:lnTo>
                <a:lnTo>
                  <a:pt x="0" y="44727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10" name="TextBox 64"/>
          <p:cNvSpPr/>
          <p:nvPr/>
        </p:nvSpPr>
        <p:spPr>
          <a:xfrm>
            <a:off x="2293920" y="3714120"/>
            <a:ext cx="1055520" cy="468360"/>
          </a:xfrm>
          <a:prstGeom prst="rect">
            <a:avLst/>
          </a:prstGeom>
          <a:noFill/>
          <a:ln w="0">
            <a:noFill/>
          </a:ln>
        </p:spPr>
        <p:style>
          <a:lnRef idx="0"/>
          <a:fillRef idx="0"/>
          <a:effectRef idx="0"/>
          <a:fontRef idx="minor"/>
        </p:style>
        <p:txBody>
          <a:bodyPr lIns="0" rIns="0" tIns="0" bIns="0" anchor="t">
            <a:spAutoFit/>
          </a:bodyPr>
          <a:p>
            <a:pPr algn="just" defTabSz="914400">
              <a:lnSpc>
                <a:spcPts val="3691"/>
              </a:lnSpc>
            </a:pPr>
            <a:r>
              <a:rPr b="1" lang="en-US" sz="2640" spc="-1" strike="noStrike">
                <a:solidFill>
                  <a:srgbClr val="000000"/>
                </a:solidFill>
                <a:latin typeface="Open Sans Bold"/>
                <a:ea typeface="Open Sans Bold"/>
              </a:rPr>
              <a:t>Org 2</a:t>
            </a:r>
            <a:endParaRPr b="0" lang="en-US" sz="2640" spc="-1" strike="noStrike">
              <a:solidFill>
                <a:srgbClr val="000000"/>
              </a:solidFill>
              <a:latin typeface="Arial"/>
            </a:endParaRPr>
          </a:p>
        </p:txBody>
      </p:sp>
      <p:sp>
        <p:nvSpPr>
          <p:cNvPr id="311" name="Freeform 65"/>
          <p:cNvSpPr/>
          <p:nvPr/>
        </p:nvSpPr>
        <p:spPr>
          <a:xfrm>
            <a:off x="7587720" y="6571440"/>
            <a:ext cx="4097880" cy="4097880"/>
          </a:xfrm>
          <a:custGeom>
            <a:avLst/>
            <a:gdLst>
              <a:gd name="textAreaLeft" fmla="*/ 0 w 4097880"/>
              <a:gd name="textAreaRight" fmla="*/ 4099320 w 4097880"/>
              <a:gd name="textAreaTop" fmla="*/ 0 h 4097880"/>
              <a:gd name="textAreaBottom" fmla="*/ 4099320 h 4097880"/>
            </a:gdLst>
            <a:ahLst/>
            <a:rect l="textAreaLeft" t="textAreaTop" r="textAreaRight" b="textAreaBottom"/>
            <a:pathLst>
              <a:path w="4099173" h="4099173">
                <a:moveTo>
                  <a:pt x="0" y="0"/>
                </a:moveTo>
                <a:lnTo>
                  <a:pt x="4099173" y="0"/>
                </a:lnTo>
                <a:lnTo>
                  <a:pt x="4099173" y="4099173"/>
                </a:lnTo>
                <a:lnTo>
                  <a:pt x="0" y="4099173"/>
                </a:lnTo>
                <a:lnTo>
                  <a:pt x="0" y="0"/>
                </a:lnTo>
                <a:close/>
              </a:path>
            </a:pathLst>
          </a:custGeom>
          <a:blipFill rotWithShape="0">
            <a:blip r:embed="rId13"/>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12" name="Freeform 66"/>
          <p:cNvSpPr/>
          <p:nvPr/>
        </p:nvSpPr>
        <p:spPr>
          <a:xfrm rot="20779200">
            <a:off x="5874120" y="9563760"/>
            <a:ext cx="1685160" cy="519120"/>
          </a:xfrm>
          <a:custGeom>
            <a:avLst/>
            <a:gdLst>
              <a:gd name="textAreaLeft" fmla="*/ 0 w 1685160"/>
              <a:gd name="textAreaRight" fmla="*/ 1686600 w 1685160"/>
              <a:gd name="textAreaTop" fmla="*/ 0 h 519120"/>
              <a:gd name="textAreaBottom" fmla="*/ 520560 h 519120"/>
            </a:gdLst>
            <a:ahLst/>
            <a:rect l="textAreaLeft" t="textAreaTop" r="textAreaRight" b="textAreaBottom"/>
            <a:pathLst>
              <a:path w="1686498" h="476436">
                <a:moveTo>
                  <a:pt x="0" y="0"/>
                </a:moveTo>
                <a:lnTo>
                  <a:pt x="1686498" y="0"/>
                </a:lnTo>
                <a:lnTo>
                  <a:pt x="1686498" y="476436"/>
                </a:lnTo>
                <a:lnTo>
                  <a:pt x="0" y="476436"/>
                </a:lnTo>
                <a:lnTo>
                  <a:pt x="0" y="0"/>
                </a:lnTo>
                <a:close/>
              </a:path>
            </a:pathLst>
          </a:custGeom>
          <a:blipFill rotWithShape="0">
            <a:blip r:embed="rId14">
              <a:extLst>
                <a:ext uri="{96DAC541-7B7A-43D3-8B79-37D633B846F1}">
                  <asvg:svgBlip xmlns:asvg="http://schemas.microsoft.com/office/drawing/2016/SVG/main" r:embed="rId15"/>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13" name="TextBox 67"/>
          <p:cNvSpPr/>
          <p:nvPr/>
        </p:nvSpPr>
        <p:spPr>
          <a:xfrm>
            <a:off x="17335800" y="9261000"/>
            <a:ext cx="72288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18</a:t>
            </a:r>
            <a:endParaRPr b="0" lang="en-US" sz="3609" spc="-1" strike="noStrike">
              <a:solidFill>
                <a:srgbClr val="000000"/>
              </a:solidFill>
              <a:latin typeface="Arial"/>
            </a:endParaRPr>
          </a:p>
        </p:txBody>
      </p:sp>
      <p:sp>
        <p:nvSpPr>
          <p:cNvPr id="314" name="TextBox 68"/>
          <p:cNvSpPr/>
          <p:nvPr/>
        </p:nvSpPr>
        <p:spPr>
          <a:xfrm>
            <a:off x="649080" y="977040"/>
            <a:ext cx="16033320" cy="711000"/>
          </a:xfrm>
          <a:prstGeom prst="rect">
            <a:avLst/>
          </a:prstGeom>
          <a:noFill/>
          <a:ln w="0">
            <a:noFill/>
          </a:ln>
        </p:spPr>
        <p:style>
          <a:lnRef idx="0"/>
          <a:fillRef idx="0"/>
          <a:effectRef idx="0"/>
          <a:fontRef idx="minor"/>
        </p:style>
        <p:txBody>
          <a:bodyPr lIns="0" rIns="0" tIns="0" bIns="0" anchor="t">
            <a:spAutoFit/>
          </a:bodyPr>
          <a:p>
            <a:pPr algn="just" defTabSz="914400">
              <a:lnSpc>
                <a:spcPts val="5601"/>
              </a:lnSpc>
            </a:pPr>
            <a:r>
              <a:rPr b="1" lang="en-US" sz="4000" spc="-1" strike="noStrike">
                <a:solidFill>
                  <a:srgbClr val="000000"/>
                </a:solidFill>
                <a:latin typeface="Arial Bold"/>
                <a:ea typeface="Arial Bold"/>
              </a:rPr>
              <a:t>FLUX COMPLET DE TRANSACTION ET CRÉATION DE BLOCS</a:t>
            </a:r>
            <a:endParaRPr b="0" lang="en-US" sz="4000" spc="-1" strike="noStrike">
              <a:solidFill>
                <a:srgbClr val="000000"/>
              </a:solidFill>
              <a:latin typeface="Arial"/>
            </a:endParaRPr>
          </a:p>
        </p:txBody>
      </p:sp>
      <p:sp>
        <p:nvSpPr>
          <p:cNvPr id="315" name="TextBox 72"/>
          <p:cNvSpPr/>
          <p:nvPr/>
        </p:nvSpPr>
        <p:spPr>
          <a:xfrm>
            <a:off x="8863200" y="8206920"/>
            <a:ext cx="1546560" cy="468360"/>
          </a:xfrm>
          <a:prstGeom prst="rect">
            <a:avLst/>
          </a:prstGeom>
          <a:noFill/>
          <a:ln w="0">
            <a:noFill/>
          </a:ln>
        </p:spPr>
        <p:style>
          <a:lnRef idx="0"/>
          <a:fillRef idx="0"/>
          <a:effectRef idx="0"/>
          <a:fontRef idx="minor"/>
        </p:style>
        <p:txBody>
          <a:bodyPr lIns="0" rIns="0" tIns="0" bIns="0" anchor="t">
            <a:spAutoFit/>
          </a:bodyPr>
          <a:p>
            <a:pPr algn="just" defTabSz="914400">
              <a:lnSpc>
                <a:spcPts val="3691"/>
              </a:lnSpc>
            </a:pPr>
            <a:r>
              <a:rPr b="1" lang="en-US" sz="2640" spc="-1" strike="noStrike">
                <a:solidFill>
                  <a:srgbClr val="000000"/>
                </a:solidFill>
                <a:latin typeface="Open Sans Bold"/>
                <a:ea typeface="Open Sans Bold"/>
              </a:rPr>
              <a:t>Channel</a:t>
            </a:r>
            <a:endParaRPr b="0" lang="en-US" sz="2640" spc="-1" strike="noStrike">
              <a:solidFill>
                <a:srgbClr val="000000"/>
              </a:solidFill>
              <a:latin typeface="Arial"/>
            </a:endParaRPr>
          </a:p>
        </p:txBody>
      </p:sp>
      <p:grpSp>
        <p:nvGrpSpPr>
          <p:cNvPr id="316" name="Group 73"/>
          <p:cNvGrpSpPr/>
          <p:nvPr/>
        </p:nvGrpSpPr>
        <p:grpSpPr>
          <a:xfrm>
            <a:off x="9821160" y="8723160"/>
            <a:ext cx="993600" cy="925560"/>
            <a:chOff x="9821160" y="8723160"/>
            <a:chExt cx="993600" cy="925560"/>
          </a:xfrm>
        </p:grpSpPr>
        <p:sp>
          <p:nvSpPr>
            <p:cNvPr id="317" name="Freeform 74"/>
            <p:cNvSpPr/>
            <p:nvPr/>
          </p:nvSpPr>
          <p:spPr>
            <a:xfrm>
              <a:off x="10020960" y="8723160"/>
              <a:ext cx="581040" cy="581040"/>
            </a:xfrm>
            <a:custGeom>
              <a:avLst/>
              <a:gdLst>
                <a:gd name="textAreaLeft" fmla="*/ 0 w 581040"/>
                <a:gd name="textAreaRight" fmla="*/ 582480 w 581040"/>
                <a:gd name="textAreaTop" fmla="*/ 0 h 581040"/>
                <a:gd name="textAreaBottom" fmla="*/ 582480 h 581040"/>
              </a:gdLst>
              <a:ahLst/>
              <a:rect l="textAreaLeft" t="textAreaTop" r="textAreaRight" b="textAreaBottom"/>
              <a:pathLst>
                <a:path w="776663" h="776663">
                  <a:moveTo>
                    <a:pt x="0" y="0"/>
                  </a:moveTo>
                  <a:lnTo>
                    <a:pt x="776663" y="0"/>
                  </a:lnTo>
                  <a:lnTo>
                    <a:pt x="776663" y="776663"/>
                  </a:lnTo>
                  <a:lnTo>
                    <a:pt x="0" y="776663"/>
                  </a:lnTo>
                  <a:lnTo>
                    <a:pt x="0" y="0"/>
                  </a:lnTo>
                  <a:close/>
                </a:path>
              </a:pathLst>
            </a:custGeom>
            <a:blipFill rotWithShape="0">
              <a:blip r:embed="rId16"/>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18" name="TextBox 75"/>
            <p:cNvSpPr/>
            <p:nvPr/>
          </p:nvSpPr>
          <p:spPr>
            <a:xfrm>
              <a:off x="9821160" y="9370080"/>
              <a:ext cx="99360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CA ROOT</a:t>
              </a:r>
              <a:endParaRPr b="0" lang="en-US" sz="1570" spc="-1" strike="noStrike">
                <a:solidFill>
                  <a:srgbClr val="000000"/>
                </a:solidFill>
                <a:latin typeface="Arial"/>
              </a:endParaRPr>
            </a:p>
          </p:txBody>
        </p:sp>
      </p:grpSp>
      <p:grpSp>
        <p:nvGrpSpPr>
          <p:cNvPr id="319" name="Group 76"/>
          <p:cNvGrpSpPr/>
          <p:nvPr/>
        </p:nvGrpSpPr>
        <p:grpSpPr>
          <a:xfrm>
            <a:off x="8258400" y="8607240"/>
            <a:ext cx="1085040" cy="965160"/>
            <a:chOff x="8258400" y="8607240"/>
            <a:chExt cx="1085040" cy="965160"/>
          </a:xfrm>
        </p:grpSpPr>
        <p:sp>
          <p:nvSpPr>
            <p:cNvPr id="320" name="Freeform 77"/>
            <p:cNvSpPr/>
            <p:nvPr/>
          </p:nvSpPr>
          <p:spPr>
            <a:xfrm>
              <a:off x="8483040" y="8607240"/>
              <a:ext cx="860400" cy="720720"/>
            </a:xfrm>
            <a:custGeom>
              <a:avLst/>
              <a:gdLst>
                <a:gd name="textAreaLeft" fmla="*/ 0 w 860400"/>
                <a:gd name="textAreaRight" fmla="*/ 861840 w 860400"/>
                <a:gd name="textAreaTop" fmla="*/ 0 h 720720"/>
                <a:gd name="textAreaBottom" fmla="*/ 722160 h 720720"/>
              </a:gdLst>
              <a:ahLst/>
              <a:rect l="textAreaLeft" t="textAreaTop" r="textAreaRight" b="textAreaBottom"/>
              <a:pathLst>
                <a:path w="1149301" h="962982">
                  <a:moveTo>
                    <a:pt x="0" y="0"/>
                  </a:moveTo>
                  <a:lnTo>
                    <a:pt x="1149301" y="0"/>
                  </a:lnTo>
                  <a:lnTo>
                    <a:pt x="1149301" y="962982"/>
                  </a:lnTo>
                  <a:lnTo>
                    <a:pt x="0" y="962982"/>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21" name="TextBox 78"/>
            <p:cNvSpPr/>
            <p:nvPr/>
          </p:nvSpPr>
          <p:spPr>
            <a:xfrm>
              <a:off x="8258400" y="929376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CC</a:t>
              </a:r>
              <a:endParaRPr b="0" lang="en-US" sz="1570" spc="-1" strike="noStrike">
                <a:solidFill>
                  <a:srgbClr val="000000"/>
                </a:solidFill>
                <a:latin typeface="Arial"/>
              </a:endParaRPr>
            </a:p>
          </p:txBody>
        </p:sp>
      </p:grpSp>
      <p:grpSp>
        <p:nvGrpSpPr>
          <p:cNvPr id="322" name="Groupe 136"/>
          <p:cNvGrpSpPr/>
          <p:nvPr/>
        </p:nvGrpSpPr>
        <p:grpSpPr>
          <a:xfrm>
            <a:off x="766440" y="8269560"/>
            <a:ext cx="1547280" cy="2007720"/>
            <a:chOff x="766440" y="8269560"/>
            <a:chExt cx="1547280" cy="2007720"/>
          </a:xfrm>
        </p:grpSpPr>
        <p:sp>
          <p:nvSpPr>
            <p:cNvPr id="323" name="Freeform 9"/>
            <p:cNvSpPr/>
            <p:nvPr/>
          </p:nvSpPr>
          <p:spPr>
            <a:xfrm>
              <a:off x="766440" y="8269560"/>
              <a:ext cx="1547280" cy="1547280"/>
            </a:xfrm>
            <a:custGeom>
              <a:avLst/>
              <a:gdLst>
                <a:gd name="textAreaLeft" fmla="*/ 0 w 1547280"/>
                <a:gd name="textAreaRight" fmla="*/ 1548720 w 1547280"/>
                <a:gd name="textAreaTop" fmla="*/ 0 h 1547280"/>
                <a:gd name="textAreaBottom" fmla="*/ 1548720 h 1547280"/>
              </a:gdLst>
              <a:ahLst/>
              <a:rect l="textAreaLeft" t="textAreaTop" r="textAreaRight" b="textAreaBottom"/>
              <a:pathLst>
                <a:path w="1548727" h="1548727">
                  <a:moveTo>
                    <a:pt x="0" y="0"/>
                  </a:moveTo>
                  <a:lnTo>
                    <a:pt x="1548727" y="0"/>
                  </a:lnTo>
                  <a:lnTo>
                    <a:pt x="1548727" y="1548727"/>
                  </a:lnTo>
                  <a:lnTo>
                    <a:pt x="0" y="1548727"/>
                  </a:lnTo>
                  <a:lnTo>
                    <a:pt x="0" y="0"/>
                  </a:lnTo>
                  <a:close/>
                </a:path>
              </a:pathLst>
            </a:custGeom>
            <a:blipFill rotWithShape="0">
              <a:blip r:embed="rId18"/>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24" name="TextBox 80"/>
            <p:cNvSpPr/>
            <p:nvPr/>
          </p:nvSpPr>
          <p:spPr>
            <a:xfrm>
              <a:off x="1126440" y="9904320"/>
              <a:ext cx="826920" cy="372960"/>
            </a:xfrm>
            <a:prstGeom prst="rect">
              <a:avLst/>
            </a:prstGeom>
            <a:noFill/>
            <a:ln w="0">
              <a:noFill/>
            </a:ln>
          </p:spPr>
          <p:style>
            <a:lnRef idx="0"/>
            <a:fillRef idx="0"/>
            <a:effectRef idx="0"/>
            <a:fontRef idx="minor"/>
          </p:style>
          <p:txBody>
            <a:bodyPr lIns="0" rIns="0" tIns="0" bIns="0" anchor="t">
              <a:spAutoFit/>
            </a:bodyPr>
            <a:p>
              <a:pPr algn="just" defTabSz="914400">
                <a:lnSpc>
                  <a:spcPts val="2940"/>
                </a:lnSpc>
              </a:pPr>
              <a:r>
                <a:rPr b="1" lang="en-US" sz="2100" spc="-1" strike="noStrike">
                  <a:solidFill>
                    <a:srgbClr val="000000"/>
                  </a:solidFill>
                  <a:latin typeface="Arial Bold"/>
                  <a:ea typeface="Arial Bold"/>
                </a:rPr>
                <a:t>USER</a:t>
              </a:r>
              <a:endParaRPr b="0" lang="en-US" sz="2100" spc="-1" strike="noStrike">
                <a:solidFill>
                  <a:srgbClr val="000000"/>
                </a:solidFill>
                <a:latin typeface="Arial"/>
              </a:endParaRPr>
            </a:p>
          </p:txBody>
        </p:sp>
      </p:grpSp>
      <p:sp>
        <p:nvSpPr>
          <p:cNvPr id="325" name="Freeform 49"/>
          <p:cNvSpPr/>
          <p:nvPr/>
        </p:nvSpPr>
        <p:spPr>
          <a:xfrm>
            <a:off x="15771600" y="4498560"/>
            <a:ext cx="937080" cy="334080"/>
          </a:xfrm>
          <a:custGeom>
            <a:avLst/>
            <a:gdLst>
              <a:gd name="textAreaLeft" fmla="*/ 0 w 937080"/>
              <a:gd name="textAreaRight" fmla="*/ 938520 w 937080"/>
              <a:gd name="textAreaTop" fmla="*/ 0 h 334080"/>
              <a:gd name="textAreaBottom" fmla="*/ 335520 h 334080"/>
            </a:gdLst>
            <a:ahLst/>
            <a:rect l="textAreaLeft" t="textAreaTop" r="textAreaRight" b="textAreaBottom"/>
            <a:pathLst>
              <a:path w="1251128" h="447278">
                <a:moveTo>
                  <a:pt x="0" y="0"/>
                </a:moveTo>
                <a:lnTo>
                  <a:pt x="1251127" y="0"/>
                </a:lnTo>
                <a:lnTo>
                  <a:pt x="1251127" y="447278"/>
                </a:lnTo>
                <a:lnTo>
                  <a:pt x="0" y="447278"/>
                </a:lnTo>
                <a:lnTo>
                  <a:pt x="0" y="0"/>
                </a:lnTo>
                <a:close/>
              </a:path>
            </a:pathLst>
          </a:custGeom>
          <a:blipFill rotWithShape="0">
            <a:blip r:embed="rId19">
              <a:extLst>
                <a:ext uri="{96DAC541-7B7A-43D3-8B79-37D633B846F1}">
                  <asvg:svgBlip xmlns:asvg="http://schemas.microsoft.com/office/drawing/2016/SVG/main" r:embed="rId20"/>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nvGrpSpPr>
          <p:cNvPr id="326" name="Groupe 93"/>
          <p:cNvGrpSpPr/>
          <p:nvPr/>
        </p:nvGrpSpPr>
        <p:grpSpPr>
          <a:xfrm>
            <a:off x="15771600" y="5636880"/>
            <a:ext cx="1152360" cy="1439640"/>
            <a:chOff x="15771600" y="5636880"/>
            <a:chExt cx="1152360" cy="1439640"/>
          </a:xfrm>
        </p:grpSpPr>
        <p:sp>
          <p:nvSpPr>
            <p:cNvPr id="327" name="Freeform 51"/>
            <p:cNvSpPr/>
            <p:nvPr/>
          </p:nvSpPr>
          <p:spPr>
            <a:xfrm>
              <a:off x="15771600" y="5636880"/>
              <a:ext cx="1152360" cy="1152360"/>
            </a:xfrm>
            <a:custGeom>
              <a:avLst/>
              <a:gdLst>
                <a:gd name="textAreaLeft" fmla="*/ 0 w 1152360"/>
                <a:gd name="textAreaRight" fmla="*/ 1153800 w 1152360"/>
                <a:gd name="textAreaTop" fmla="*/ 0 h 1152360"/>
                <a:gd name="textAreaBottom" fmla="*/ 1153800 h 1152360"/>
              </a:gdLst>
              <a:ahLst/>
              <a:rect l="textAreaLeft" t="textAreaTop" r="textAreaRight" b="textAreaBottom"/>
              <a:pathLst>
                <a:path w="1538407" h="1538407">
                  <a:moveTo>
                    <a:pt x="0" y="0"/>
                  </a:moveTo>
                  <a:lnTo>
                    <a:pt x="1538407" y="0"/>
                  </a:lnTo>
                  <a:lnTo>
                    <a:pt x="1538407" y="1538407"/>
                  </a:lnTo>
                  <a:lnTo>
                    <a:pt x="0" y="1538407"/>
                  </a:lnTo>
                  <a:lnTo>
                    <a:pt x="0" y="0"/>
                  </a:lnTo>
                  <a:close/>
                </a:path>
              </a:pathLst>
            </a:custGeom>
            <a:blipFill rotWithShape="0">
              <a:blip r:embed="rId21"/>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28" name="TextBox 52"/>
            <p:cNvSpPr/>
            <p:nvPr/>
          </p:nvSpPr>
          <p:spPr>
            <a:xfrm>
              <a:off x="15940440" y="679788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PEER</a:t>
              </a:r>
              <a:endParaRPr b="0" lang="en-US" sz="1570" spc="-1" strike="noStrike">
                <a:solidFill>
                  <a:srgbClr val="000000"/>
                </a:solidFill>
                <a:latin typeface="Arial"/>
              </a:endParaRPr>
            </a:p>
          </p:txBody>
        </p:sp>
      </p:grpSp>
      <p:grpSp>
        <p:nvGrpSpPr>
          <p:cNvPr id="329" name="Groupe 99"/>
          <p:cNvGrpSpPr/>
          <p:nvPr/>
        </p:nvGrpSpPr>
        <p:grpSpPr>
          <a:xfrm>
            <a:off x="15050160" y="6817680"/>
            <a:ext cx="814680" cy="922680"/>
            <a:chOff x="15050160" y="6817680"/>
            <a:chExt cx="814680" cy="922680"/>
          </a:xfrm>
        </p:grpSpPr>
        <p:sp>
          <p:nvSpPr>
            <p:cNvPr id="330" name="Freeform 55"/>
            <p:cNvSpPr/>
            <p:nvPr/>
          </p:nvSpPr>
          <p:spPr>
            <a:xfrm>
              <a:off x="15167160" y="6817680"/>
              <a:ext cx="581040" cy="581040"/>
            </a:xfrm>
            <a:custGeom>
              <a:avLst/>
              <a:gdLst>
                <a:gd name="textAreaLeft" fmla="*/ 0 w 581040"/>
                <a:gd name="textAreaRight" fmla="*/ 582480 w 581040"/>
                <a:gd name="textAreaTop" fmla="*/ 0 h 581040"/>
                <a:gd name="textAreaBottom" fmla="*/ 582480 h 581040"/>
              </a:gdLst>
              <a:ahLst/>
              <a:rect l="textAreaLeft" t="textAreaTop" r="textAreaRight" b="textAreaBottom"/>
              <a:pathLst>
                <a:path w="776663" h="776663">
                  <a:moveTo>
                    <a:pt x="0" y="0"/>
                  </a:moveTo>
                  <a:lnTo>
                    <a:pt x="776664" y="0"/>
                  </a:lnTo>
                  <a:lnTo>
                    <a:pt x="776664" y="776663"/>
                  </a:lnTo>
                  <a:lnTo>
                    <a:pt x="0" y="776663"/>
                  </a:lnTo>
                  <a:lnTo>
                    <a:pt x="0" y="0"/>
                  </a:lnTo>
                  <a:close/>
                </a:path>
              </a:pathLst>
            </a:custGeom>
            <a:blipFill rotWithShape="0">
              <a:blip r:embed="rId22"/>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31" name="TextBox 56"/>
            <p:cNvSpPr/>
            <p:nvPr/>
          </p:nvSpPr>
          <p:spPr>
            <a:xfrm>
              <a:off x="15050160" y="746172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1" lang="en-US" sz="1570" spc="-1" strike="noStrike">
                  <a:solidFill>
                    <a:srgbClr val="000000"/>
                  </a:solidFill>
                  <a:latin typeface="Fredoka"/>
                  <a:ea typeface="Fredoka"/>
                </a:rPr>
                <a:t>CA</a:t>
              </a:r>
              <a:endParaRPr b="0" lang="en-US" sz="1570" spc="-1" strike="noStrike">
                <a:solidFill>
                  <a:srgbClr val="000000"/>
                </a:solidFill>
                <a:latin typeface="Arial"/>
              </a:endParaRPr>
            </a:p>
          </p:txBody>
        </p:sp>
      </p:grpSp>
      <p:grpSp>
        <p:nvGrpSpPr>
          <p:cNvPr id="332" name="Groupe 102"/>
          <p:cNvGrpSpPr/>
          <p:nvPr/>
        </p:nvGrpSpPr>
        <p:grpSpPr>
          <a:xfrm>
            <a:off x="15259320" y="4699440"/>
            <a:ext cx="814680" cy="947520"/>
            <a:chOff x="15259320" y="4699440"/>
            <a:chExt cx="814680" cy="947520"/>
          </a:xfrm>
        </p:grpSpPr>
        <p:sp>
          <p:nvSpPr>
            <p:cNvPr id="333" name="Freeform 50"/>
            <p:cNvSpPr/>
            <p:nvPr/>
          </p:nvSpPr>
          <p:spPr>
            <a:xfrm>
              <a:off x="15361920" y="4699440"/>
              <a:ext cx="609120" cy="609120"/>
            </a:xfrm>
            <a:custGeom>
              <a:avLst/>
              <a:gdLst>
                <a:gd name="textAreaLeft" fmla="*/ 0 w 609120"/>
                <a:gd name="textAreaRight" fmla="*/ 610560 w 609120"/>
                <a:gd name="textAreaTop" fmla="*/ 0 h 609120"/>
                <a:gd name="textAreaBottom" fmla="*/ 610560 h 609120"/>
              </a:gdLst>
              <a:ahLst/>
              <a:rect l="textAreaLeft" t="textAreaTop" r="textAreaRight" b="textAreaBottom"/>
              <a:pathLst>
                <a:path w="814247" h="814247">
                  <a:moveTo>
                    <a:pt x="0" y="0"/>
                  </a:moveTo>
                  <a:lnTo>
                    <a:pt x="814247" y="0"/>
                  </a:lnTo>
                  <a:lnTo>
                    <a:pt x="814247" y="814247"/>
                  </a:lnTo>
                  <a:lnTo>
                    <a:pt x="0" y="814247"/>
                  </a:lnTo>
                  <a:lnTo>
                    <a:pt x="0" y="0"/>
                  </a:lnTo>
                  <a:close/>
                </a:path>
              </a:pathLst>
            </a:custGeom>
            <a:blipFill rotWithShape="0">
              <a:blip r:embed="rId23"/>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34" name="TextBox 57"/>
            <p:cNvSpPr/>
            <p:nvPr/>
          </p:nvSpPr>
          <p:spPr>
            <a:xfrm>
              <a:off x="15259320" y="5379480"/>
              <a:ext cx="814680" cy="267480"/>
            </a:xfrm>
            <a:prstGeom prst="rect">
              <a:avLst/>
            </a:prstGeom>
            <a:noFill/>
            <a:ln w="0">
              <a:noFill/>
            </a:ln>
          </p:spPr>
          <p:style>
            <a:lnRef idx="0"/>
            <a:fillRef idx="0"/>
            <a:effectRef idx="0"/>
            <a:fontRef idx="minor"/>
          </p:style>
          <p:txBody>
            <a:bodyPr lIns="0" rIns="0" tIns="0" bIns="0" anchor="t">
              <a:spAutoFit/>
            </a:bodyPr>
            <a:p>
              <a:pPr algn="ctr" defTabSz="914400">
                <a:lnSpc>
                  <a:spcPts val="2109"/>
                </a:lnSpc>
              </a:pPr>
              <a:r>
                <a:rPr b="0" lang="en-US" sz="1510" spc="-1" strike="noStrike">
                  <a:solidFill>
                    <a:srgbClr val="000000"/>
                  </a:solidFill>
                  <a:latin typeface="Fredoka"/>
                  <a:ea typeface="Fredoka"/>
                </a:rPr>
                <a:t>LEDGER</a:t>
              </a:r>
              <a:endParaRPr b="0" lang="en-US" sz="1510" spc="-1" strike="noStrike">
                <a:solidFill>
                  <a:srgbClr val="000000"/>
                </a:solidFill>
                <a:latin typeface="Arial"/>
              </a:endParaRPr>
            </a:p>
          </p:txBody>
        </p:sp>
      </p:grpSp>
      <p:grpSp>
        <p:nvGrpSpPr>
          <p:cNvPr id="335" name="Groupe 105"/>
          <p:cNvGrpSpPr/>
          <p:nvPr/>
        </p:nvGrpSpPr>
        <p:grpSpPr>
          <a:xfrm>
            <a:off x="14234040" y="5522400"/>
            <a:ext cx="814680" cy="1001520"/>
            <a:chOff x="14234040" y="5522400"/>
            <a:chExt cx="814680" cy="1001520"/>
          </a:xfrm>
        </p:grpSpPr>
        <p:sp>
          <p:nvSpPr>
            <p:cNvPr id="336" name="Freeform 58"/>
            <p:cNvSpPr/>
            <p:nvPr/>
          </p:nvSpPr>
          <p:spPr>
            <a:xfrm>
              <a:off x="14312520" y="5522400"/>
              <a:ext cx="658080" cy="658080"/>
            </a:xfrm>
            <a:custGeom>
              <a:avLst/>
              <a:gdLst>
                <a:gd name="textAreaLeft" fmla="*/ 0 w 658080"/>
                <a:gd name="textAreaRight" fmla="*/ 659520 w 658080"/>
                <a:gd name="textAreaTop" fmla="*/ 0 h 658080"/>
                <a:gd name="textAreaBottom" fmla="*/ 659520 h 658080"/>
              </a:gdLst>
              <a:ahLst/>
              <a:rect l="textAreaLeft" t="textAreaTop" r="textAreaRight" b="textAreaBottom"/>
              <a:pathLst>
                <a:path w="879220" h="879220">
                  <a:moveTo>
                    <a:pt x="0" y="0"/>
                  </a:moveTo>
                  <a:lnTo>
                    <a:pt x="879219" y="0"/>
                  </a:lnTo>
                  <a:lnTo>
                    <a:pt x="879219" y="879220"/>
                  </a:lnTo>
                  <a:lnTo>
                    <a:pt x="0" y="879220"/>
                  </a:lnTo>
                  <a:lnTo>
                    <a:pt x="0" y="0"/>
                  </a:lnTo>
                  <a:close/>
                </a:path>
              </a:pathLst>
            </a:custGeom>
            <a:blipFill rotWithShape="0">
              <a:blip r:embed="rId24"/>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37" name="TextBox 59"/>
            <p:cNvSpPr/>
            <p:nvPr/>
          </p:nvSpPr>
          <p:spPr>
            <a:xfrm>
              <a:off x="14234040" y="624528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MSP</a:t>
              </a:r>
              <a:endParaRPr b="0" lang="en-US" sz="1570" spc="-1" strike="noStrike">
                <a:solidFill>
                  <a:srgbClr val="000000"/>
                </a:solidFill>
                <a:latin typeface="Arial"/>
              </a:endParaRPr>
            </a:p>
          </p:txBody>
        </p:sp>
      </p:grpSp>
      <p:grpSp>
        <p:nvGrpSpPr>
          <p:cNvPr id="338" name="Groupe 108"/>
          <p:cNvGrpSpPr/>
          <p:nvPr/>
        </p:nvGrpSpPr>
        <p:grpSpPr>
          <a:xfrm>
            <a:off x="16117920" y="4485240"/>
            <a:ext cx="1566720" cy="1037880"/>
            <a:chOff x="16117920" y="4485240"/>
            <a:chExt cx="1566720" cy="1037880"/>
          </a:xfrm>
        </p:grpSpPr>
        <p:sp>
          <p:nvSpPr>
            <p:cNvPr id="339" name="Freeform 48"/>
            <p:cNvSpPr/>
            <p:nvPr/>
          </p:nvSpPr>
          <p:spPr>
            <a:xfrm>
              <a:off x="16443360" y="4485240"/>
              <a:ext cx="1037880" cy="1037880"/>
            </a:xfrm>
            <a:custGeom>
              <a:avLst/>
              <a:gdLst>
                <a:gd name="textAreaLeft" fmla="*/ 0 w 1037880"/>
                <a:gd name="textAreaRight" fmla="*/ 1039320 w 1037880"/>
                <a:gd name="textAreaTop" fmla="*/ 0 h 1037880"/>
                <a:gd name="textAreaBottom" fmla="*/ 1039320 h 1037880"/>
              </a:gdLst>
              <a:ahLst/>
              <a:rect l="textAreaLeft" t="textAreaTop" r="textAreaRight" b="textAreaBottom"/>
              <a:pathLst>
                <a:path w="1385937" h="1385937">
                  <a:moveTo>
                    <a:pt x="0" y="0"/>
                  </a:moveTo>
                  <a:lnTo>
                    <a:pt x="1385937" y="0"/>
                  </a:lnTo>
                  <a:lnTo>
                    <a:pt x="1385937" y="1385937"/>
                  </a:lnTo>
                  <a:lnTo>
                    <a:pt x="0" y="1385937"/>
                  </a:lnTo>
                  <a:lnTo>
                    <a:pt x="0" y="0"/>
                  </a:lnTo>
                  <a:close/>
                </a:path>
              </a:pathLst>
            </a:custGeom>
            <a:blipFill rotWithShape="0">
              <a:blip r:embed="rId25"/>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40" name="TextBox 60"/>
            <p:cNvSpPr/>
            <p:nvPr/>
          </p:nvSpPr>
          <p:spPr>
            <a:xfrm>
              <a:off x="16117920" y="5222880"/>
              <a:ext cx="1566720" cy="255960"/>
            </a:xfrm>
            <a:prstGeom prst="rect">
              <a:avLst/>
            </a:prstGeom>
            <a:noFill/>
            <a:ln w="0">
              <a:noFill/>
            </a:ln>
          </p:spPr>
          <p:style>
            <a:lnRef idx="0"/>
            <a:fillRef idx="0"/>
            <a:effectRef idx="0"/>
            <a:fontRef idx="minor"/>
          </p:style>
          <p:txBody>
            <a:bodyPr lIns="0" rIns="0" tIns="0" bIns="0" anchor="t">
              <a:spAutoFit/>
            </a:bodyPr>
            <a:p>
              <a:pPr algn="ctr" defTabSz="914400">
                <a:lnSpc>
                  <a:spcPts val="2018"/>
                </a:lnSpc>
              </a:pPr>
              <a:r>
                <a:rPr b="0" lang="en-US" sz="1440" spc="-1" strike="noStrike">
                  <a:solidFill>
                    <a:srgbClr val="000000"/>
                  </a:solidFill>
                  <a:latin typeface="Fredoka"/>
                  <a:ea typeface="Fredoka"/>
                </a:rPr>
                <a:t>BLOCKCHAIN</a:t>
              </a:r>
              <a:endParaRPr b="0" lang="en-US" sz="1440" spc="-1" strike="noStrike">
                <a:solidFill>
                  <a:srgbClr val="000000"/>
                </a:solidFill>
                <a:latin typeface="Arial"/>
              </a:endParaRPr>
            </a:p>
          </p:txBody>
        </p:sp>
      </p:grpSp>
      <p:sp>
        <p:nvSpPr>
          <p:cNvPr id="341" name="Freeform 49"/>
          <p:cNvSpPr/>
          <p:nvPr/>
        </p:nvSpPr>
        <p:spPr>
          <a:xfrm>
            <a:off x="9671400" y="2541960"/>
            <a:ext cx="937080" cy="334080"/>
          </a:xfrm>
          <a:custGeom>
            <a:avLst/>
            <a:gdLst>
              <a:gd name="textAreaLeft" fmla="*/ 0 w 937080"/>
              <a:gd name="textAreaRight" fmla="*/ 938520 w 937080"/>
              <a:gd name="textAreaTop" fmla="*/ 0 h 334080"/>
              <a:gd name="textAreaBottom" fmla="*/ 335520 h 334080"/>
            </a:gdLst>
            <a:ahLst/>
            <a:rect l="textAreaLeft" t="textAreaTop" r="textAreaRight" b="textAreaBottom"/>
            <a:pathLst>
              <a:path w="1251128" h="447278">
                <a:moveTo>
                  <a:pt x="0" y="0"/>
                </a:moveTo>
                <a:lnTo>
                  <a:pt x="1251127" y="0"/>
                </a:lnTo>
                <a:lnTo>
                  <a:pt x="1251127" y="447278"/>
                </a:lnTo>
                <a:lnTo>
                  <a:pt x="0" y="447278"/>
                </a:lnTo>
                <a:lnTo>
                  <a:pt x="0" y="0"/>
                </a:lnTo>
                <a:close/>
              </a:path>
            </a:pathLst>
          </a:custGeom>
          <a:blipFill rotWithShape="0">
            <a:blip r:embed="rId26">
              <a:extLst>
                <a:ext uri="{96DAC541-7B7A-43D3-8B79-37D633B846F1}">
                  <asvg:svgBlip xmlns:asvg="http://schemas.microsoft.com/office/drawing/2016/SVG/main" r:embed="rId27"/>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nvGrpSpPr>
          <p:cNvPr id="342" name="Groupe 112"/>
          <p:cNvGrpSpPr/>
          <p:nvPr/>
        </p:nvGrpSpPr>
        <p:grpSpPr>
          <a:xfrm>
            <a:off x="9671400" y="3680280"/>
            <a:ext cx="1152360" cy="1439640"/>
            <a:chOff x="9671400" y="3680280"/>
            <a:chExt cx="1152360" cy="1439640"/>
          </a:xfrm>
        </p:grpSpPr>
        <p:sp>
          <p:nvSpPr>
            <p:cNvPr id="343" name="Freeform 51"/>
            <p:cNvSpPr/>
            <p:nvPr/>
          </p:nvSpPr>
          <p:spPr>
            <a:xfrm>
              <a:off x="9671400" y="3680280"/>
              <a:ext cx="1152360" cy="1152360"/>
            </a:xfrm>
            <a:custGeom>
              <a:avLst/>
              <a:gdLst>
                <a:gd name="textAreaLeft" fmla="*/ 0 w 1152360"/>
                <a:gd name="textAreaRight" fmla="*/ 1153800 w 1152360"/>
                <a:gd name="textAreaTop" fmla="*/ 0 h 1152360"/>
                <a:gd name="textAreaBottom" fmla="*/ 1153800 h 1152360"/>
              </a:gdLst>
              <a:ahLst/>
              <a:rect l="textAreaLeft" t="textAreaTop" r="textAreaRight" b="textAreaBottom"/>
              <a:pathLst>
                <a:path w="1538407" h="1538407">
                  <a:moveTo>
                    <a:pt x="0" y="0"/>
                  </a:moveTo>
                  <a:lnTo>
                    <a:pt x="1538407" y="0"/>
                  </a:lnTo>
                  <a:lnTo>
                    <a:pt x="1538407" y="1538407"/>
                  </a:lnTo>
                  <a:lnTo>
                    <a:pt x="0" y="1538407"/>
                  </a:lnTo>
                  <a:lnTo>
                    <a:pt x="0" y="0"/>
                  </a:lnTo>
                  <a:close/>
                </a:path>
              </a:pathLst>
            </a:custGeom>
            <a:blipFill rotWithShape="0">
              <a:blip r:embed="rId28"/>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44" name="TextBox 52"/>
            <p:cNvSpPr/>
            <p:nvPr/>
          </p:nvSpPr>
          <p:spPr>
            <a:xfrm>
              <a:off x="9840240" y="484128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PEER</a:t>
              </a:r>
              <a:endParaRPr b="0" lang="en-US" sz="1570" spc="-1" strike="noStrike">
                <a:solidFill>
                  <a:srgbClr val="000000"/>
                </a:solidFill>
                <a:latin typeface="Arial"/>
              </a:endParaRPr>
            </a:p>
          </p:txBody>
        </p:sp>
      </p:grpSp>
      <p:grpSp>
        <p:nvGrpSpPr>
          <p:cNvPr id="345" name="Groupe 118"/>
          <p:cNvGrpSpPr/>
          <p:nvPr/>
        </p:nvGrpSpPr>
        <p:grpSpPr>
          <a:xfrm>
            <a:off x="8949960" y="4861080"/>
            <a:ext cx="814680" cy="922680"/>
            <a:chOff x="8949960" y="4861080"/>
            <a:chExt cx="814680" cy="922680"/>
          </a:xfrm>
        </p:grpSpPr>
        <p:sp>
          <p:nvSpPr>
            <p:cNvPr id="346" name="Freeform 55"/>
            <p:cNvSpPr/>
            <p:nvPr/>
          </p:nvSpPr>
          <p:spPr>
            <a:xfrm>
              <a:off x="9066960" y="4861080"/>
              <a:ext cx="581040" cy="581040"/>
            </a:xfrm>
            <a:custGeom>
              <a:avLst/>
              <a:gdLst>
                <a:gd name="textAreaLeft" fmla="*/ 0 w 581040"/>
                <a:gd name="textAreaRight" fmla="*/ 582480 w 581040"/>
                <a:gd name="textAreaTop" fmla="*/ 0 h 581040"/>
                <a:gd name="textAreaBottom" fmla="*/ 582480 h 581040"/>
              </a:gdLst>
              <a:ahLst/>
              <a:rect l="textAreaLeft" t="textAreaTop" r="textAreaRight" b="textAreaBottom"/>
              <a:pathLst>
                <a:path w="776663" h="776663">
                  <a:moveTo>
                    <a:pt x="0" y="0"/>
                  </a:moveTo>
                  <a:lnTo>
                    <a:pt x="776664" y="0"/>
                  </a:lnTo>
                  <a:lnTo>
                    <a:pt x="776664" y="776663"/>
                  </a:lnTo>
                  <a:lnTo>
                    <a:pt x="0" y="776663"/>
                  </a:lnTo>
                  <a:lnTo>
                    <a:pt x="0" y="0"/>
                  </a:lnTo>
                  <a:close/>
                </a:path>
              </a:pathLst>
            </a:custGeom>
            <a:blipFill rotWithShape="0">
              <a:blip r:embed="rId29"/>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47" name="TextBox 56"/>
            <p:cNvSpPr/>
            <p:nvPr/>
          </p:nvSpPr>
          <p:spPr>
            <a:xfrm>
              <a:off x="8949960" y="550512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1" lang="en-US" sz="1570" spc="-1" strike="noStrike">
                  <a:solidFill>
                    <a:srgbClr val="000000"/>
                  </a:solidFill>
                  <a:latin typeface="Fredoka"/>
                  <a:ea typeface="Fredoka"/>
                </a:rPr>
                <a:t>CA</a:t>
              </a:r>
              <a:endParaRPr b="0" lang="en-US" sz="1570" spc="-1" strike="noStrike">
                <a:solidFill>
                  <a:srgbClr val="000000"/>
                </a:solidFill>
                <a:latin typeface="Arial"/>
              </a:endParaRPr>
            </a:p>
          </p:txBody>
        </p:sp>
      </p:grpSp>
      <p:grpSp>
        <p:nvGrpSpPr>
          <p:cNvPr id="348" name="Groupe 121"/>
          <p:cNvGrpSpPr/>
          <p:nvPr/>
        </p:nvGrpSpPr>
        <p:grpSpPr>
          <a:xfrm>
            <a:off x="9159120" y="2742840"/>
            <a:ext cx="814680" cy="947160"/>
            <a:chOff x="9159120" y="2742840"/>
            <a:chExt cx="814680" cy="947160"/>
          </a:xfrm>
        </p:grpSpPr>
        <p:sp>
          <p:nvSpPr>
            <p:cNvPr id="349" name="Freeform 50"/>
            <p:cNvSpPr/>
            <p:nvPr/>
          </p:nvSpPr>
          <p:spPr>
            <a:xfrm>
              <a:off x="9261720" y="2742840"/>
              <a:ext cx="609120" cy="609120"/>
            </a:xfrm>
            <a:custGeom>
              <a:avLst/>
              <a:gdLst>
                <a:gd name="textAreaLeft" fmla="*/ 0 w 609120"/>
                <a:gd name="textAreaRight" fmla="*/ 610560 w 609120"/>
                <a:gd name="textAreaTop" fmla="*/ 0 h 609120"/>
                <a:gd name="textAreaBottom" fmla="*/ 610560 h 609120"/>
              </a:gdLst>
              <a:ahLst/>
              <a:rect l="textAreaLeft" t="textAreaTop" r="textAreaRight" b="textAreaBottom"/>
              <a:pathLst>
                <a:path w="814247" h="814247">
                  <a:moveTo>
                    <a:pt x="0" y="0"/>
                  </a:moveTo>
                  <a:lnTo>
                    <a:pt x="814247" y="0"/>
                  </a:lnTo>
                  <a:lnTo>
                    <a:pt x="814247" y="814247"/>
                  </a:lnTo>
                  <a:lnTo>
                    <a:pt x="0" y="814247"/>
                  </a:lnTo>
                  <a:lnTo>
                    <a:pt x="0" y="0"/>
                  </a:lnTo>
                  <a:close/>
                </a:path>
              </a:pathLst>
            </a:custGeom>
            <a:blipFill rotWithShape="0">
              <a:blip r:embed="rId30"/>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50" name="TextBox 57"/>
            <p:cNvSpPr/>
            <p:nvPr/>
          </p:nvSpPr>
          <p:spPr>
            <a:xfrm>
              <a:off x="9159120" y="3422520"/>
              <a:ext cx="814680" cy="267480"/>
            </a:xfrm>
            <a:prstGeom prst="rect">
              <a:avLst/>
            </a:prstGeom>
            <a:noFill/>
            <a:ln w="0">
              <a:noFill/>
            </a:ln>
          </p:spPr>
          <p:style>
            <a:lnRef idx="0"/>
            <a:fillRef idx="0"/>
            <a:effectRef idx="0"/>
            <a:fontRef idx="minor"/>
          </p:style>
          <p:txBody>
            <a:bodyPr lIns="0" rIns="0" tIns="0" bIns="0" anchor="t">
              <a:spAutoFit/>
            </a:bodyPr>
            <a:p>
              <a:pPr algn="ctr" defTabSz="914400">
                <a:lnSpc>
                  <a:spcPts val="2109"/>
                </a:lnSpc>
              </a:pPr>
              <a:r>
                <a:rPr b="0" lang="en-US" sz="1510" spc="-1" strike="noStrike">
                  <a:solidFill>
                    <a:srgbClr val="000000"/>
                  </a:solidFill>
                  <a:latin typeface="Fredoka"/>
                  <a:ea typeface="Fredoka"/>
                </a:rPr>
                <a:t>LEDGER</a:t>
              </a:r>
              <a:endParaRPr b="0" lang="en-US" sz="1510" spc="-1" strike="noStrike">
                <a:solidFill>
                  <a:srgbClr val="000000"/>
                </a:solidFill>
                <a:latin typeface="Arial"/>
              </a:endParaRPr>
            </a:p>
          </p:txBody>
        </p:sp>
      </p:grpSp>
      <p:grpSp>
        <p:nvGrpSpPr>
          <p:cNvPr id="351" name="Groupe 124"/>
          <p:cNvGrpSpPr/>
          <p:nvPr/>
        </p:nvGrpSpPr>
        <p:grpSpPr>
          <a:xfrm>
            <a:off x="8133840" y="3565800"/>
            <a:ext cx="814680" cy="1001520"/>
            <a:chOff x="8133840" y="3565800"/>
            <a:chExt cx="814680" cy="1001520"/>
          </a:xfrm>
        </p:grpSpPr>
        <p:sp>
          <p:nvSpPr>
            <p:cNvPr id="352" name="Freeform 58"/>
            <p:cNvSpPr/>
            <p:nvPr/>
          </p:nvSpPr>
          <p:spPr>
            <a:xfrm>
              <a:off x="8212320" y="3565800"/>
              <a:ext cx="658080" cy="658080"/>
            </a:xfrm>
            <a:custGeom>
              <a:avLst/>
              <a:gdLst>
                <a:gd name="textAreaLeft" fmla="*/ 0 w 658080"/>
                <a:gd name="textAreaRight" fmla="*/ 659520 w 658080"/>
                <a:gd name="textAreaTop" fmla="*/ 0 h 658080"/>
                <a:gd name="textAreaBottom" fmla="*/ 659520 h 658080"/>
              </a:gdLst>
              <a:ahLst/>
              <a:rect l="textAreaLeft" t="textAreaTop" r="textAreaRight" b="textAreaBottom"/>
              <a:pathLst>
                <a:path w="879220" h="879220">
                  <a:moveTo>
                    <a:pt x="0" y="0"/>
                  </a:moveTo>
                  <a:lnTo>
                    <a:pt x="879219" y="0"/>
                  </a:lnTo>
                  <a:lnTo>
                    <a:pt x="879219" y="879220"/>
                  </a:lnTo>
                  <a:lnTo>
                    <a:pt x="0" y="879220"/>
                  </a:lnTo>
                  <a:lnTo>
                    <a:pt x="0" y="0"/>
                  </a:lnTo>
                  <a:close/>
                </a:path>
              </a:pathLst>
            </a:custGeom>
            <a:blipFill rotWithShape="0">
              <a:blip r:embed="rId31"/>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53" name="TextBox 59"/>
            <p:cNvSpPr/>
            <p:nvPr/>
          </p:nvSpPr>
          <p:spPr>
            <a:xfrm>
              <a:off x="8133840" y="428868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MSP</a:t>
              </a:r>
              <a:endParaRPr b="0" lang="en-US" sz="1570" spc="-1" strike="noStrike">
                <a:solidFill>
                  <a:srgbClr val="000000"/>
                </a:solidFill>
                <a:latin typeface="Arial"/>
              </a:endParaRPr>
            </a:p>
          </p:txBody>
        </p:sp>
      </p:grpSp>
      <p:grpSp>
        <p:nvGrpSpPr>
          <p:cNvPr id="354" name="Groupe 127"/>
          <p:cNvGrpSpPr/>
          <p:nvPr/>
        </p:nvGrpSpPr>
        <p:grpSpPr>
          <a:xfrm>
            <a:off x="10017720" y="2528640"/>
            <a:ext cx="1566720" cy="1037880"/>
            <a:chOff x="10017720" y="2528640"/>
            <a:chExt cx="1566720" cy="1037880"/>
          </a:xfrm>
        </p:grpSpPr>
        <p:sp>
          <p:nvSpPr>
            <p:cNvPr id="355" name="Freeform 48"/>
            <p:cNvSpPr/>
            <p:nvPr/>
          </p:nvSpPr>
          <p:spPr>
            <a:xfrm>
              <a:off x="10343160" y="2528640"/>
              <a:ext cx="1037880" cy="1037880"/>
            </a:xfrm>
            <a:custGeom>
              <a:avLst/>
              <a:gdLst>
                <a:gd name="textAreaLeft" fmla="*/ 0 w 1037880"/>
                <a:gd name="textAreaRight" fmla="*/ 1039320 w 1037880"/>
                <a:gd name="textAreaTop" fmla="*/ 0 h 1037880"/>
                <a:gd name="textAreaBottom" fmla="*/ 1039320 h 1037880"/>
              </a:gdLst>
              <a:ahLst/>
              <a:rect l="textAreaLeft" t="textAreaTop" r="textAreaRight" b="textAreaBottom"/>
              <a:pathLst>
                <a:path w="1385937" h="1385937">
                  <a:moveTo>
                    <a:pt x="0" y="0"/>
                  </a:moveTo>
                  <a:lnTo>
                    <a:pt x="1385937" y="0"/>
                  </a:lnTo>
                  <a:lnTo>
                    <a:pt x="1385937" y="1385937"/>
                  </a:lnTo>
                  <a:lnTo>
                    <a:pt x="0" y="1385937"/>
                  </a:lnTo>
                  <a:lnTo>
                    <a:pt x="0" y="0"/>
                  </a:lnTo>
                  <a:close/>
                </a:path>
              </a:pathLst>
            </a:custGeom>
            <a:blipFill rotWithShape="0">
              <a:blip r:embed="rId32"/>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56" name="TextBox 60"/>
            <p:cNvSpPr/>
            <p:nvPr/>
          </p:nvSpPr>
          <p:spPr>
            <a:xfrm>
              <a:off x="10017720" y="3266280"/>
              <a:ext cx="1566720" cy="255960"/>
            </a:xfrm>
            <a:prstGeom prst="rect">
              <a:avLst/>
            </a:prstGeom>
            <a:noFill/>
            <a:ln w="0">
              <a:noFill/>
            </a:ln>
          </p:spPr>
          <p:style>
            <a:lnRef idx="0"/>
            <a:fillRef idx="0"/>
            <a:effectRef idx="0"/>
            <a:fontRef idx="minor"/>
          </p:style>
          <p:txBody>
            <a:bodyPr lIns="0" rIns="0" tIns="0" bIns="0" anchor="t">
              <a:spAutoFit/>
            </a:bodyPr>
            <a:p>
              <a:pPr algn="ctr" defTabSz="914400">
                <a:lnSpc>
                  <a:spcPts val="2018"/>
                </a:lnSpc>
              </a:pPr>
              <a:r>
                <a:rPr b="0" lang="en-US" sz="1440" spc="-1" strike="noStrike">
                  <a:solidFill>
                    <a:srgbClr val="000000"/>
                  </a:solidFill>
                  <a:latin typeface="Fredoka"/>
                  <a:ea typeface="Fredoka"/>
                </a:rPr>
                <a:t>BLOCKCHAIN</a:t>
              </a:r>
              <a:endParaRPr b="0" lang="en-US" sz="1440" spc="-1" strike="noStrike">
                <a:solidFill>
                  <a:srgbClr val="000000"/>
                </a:solidFill>
                <a:latin typeface="Arial"/>
              </a:endParaRPr>
            </a:p>
          </p:txBody>
        </p:sp>
      </p:grpSp>
      <p:cxnSp>
        <p:nvCxnSpPr>
          <p:cNvPr id="357" name="Connecteur droit avec flèche 138"/>
          <p:cNvCxnSpPr/>
          <p:nvPr/>
        </p:nvCxnSpPr>
        <p:spPr>
          <a:xfrm>
            <a:off x="2314800" y="8953200"/>
            <a:ext cx="1668960" cy="1440"/>
          </a:xfrm>
          <a:prstGeom prst="straightConnector1">
            <a:avLst/>
          </a:prstGeom>
          <a:ln w="0">
            <a:solidFill>
              <a:srgbClr val="0d0d0d"/>
            </a:solidFill>
            <a:tailEnd len="med" type="triangle" w="med"/>
          </a:ln>
        </p:spPr>
      </p:cxnSp>
      <p:sp>
        <p:nvSpPr>
          <p:cNvPr id="358" name="ZoneTexte 139"/>
          <p:cNvSpPr/>
          <p:nvPr/>
        </p:nvSpPr>
        <p:spPr>
          <a:xfrm>
            <a:off x="2202120" y="8205480"/>
            <a:ext cx="2208600" cy="699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rgbClr val="000000"/>
                </a:solidFill>
                <a:latin typeface="Open Sans"/>
                <a:ea typeface="Open Sans"/>
              </a:rPr>
              <a:t>proposition de transaction</a:t>
            </a:r>
            <a:endParaRPr b="0" lang="en-US" sz="2000" spc="-1" strike="noStrike">
              <a:solidFill>
                <a:srgbClr val="000000"/>
              </a:solidFill>
              <a:latin typeface="Arial"/>
            </a:endParaRPr>
          </a:p>
        </p:txBody>
      </p:sp>
      <p:cxnSp>
        <p:nvCxnSpPr>
          <p:cNvPr id="359" name="Connecteur droit avec flèche 140"/>
          <p:cNvCxnSpPr/>
          <p:nvPr/>
        </p:nvCxnSpPr>
        <p:spPr>
          <a:xfrm flipH="1" flipV="1">
            <a:off x="4724280" y="6226920"/>
            <a:ext cx="3069720" cy="1979640"/>
          </a:xfrm>
          <a:prstGeom prst="straightConnector1">
            <a:avLst/>
          </a:prstGeom>
          <a:ln w="0">
            <a:solidFill>
              <a:srgbClr val="000000"/>
            </a:solidFill>
            <a:tailEnd len="med" type="triangle" w="med"/>
          </a:ln>
        </p:spPr>
      </p:cxnSp>
      <p:cxnSp>
        <p:nvCxnSpPr>
          <p:cNvPr id="360" name="Connecteur droit avec flèche 145"/>
          <p:cNvCxnSpPr/>
          <p:nvPr/>
        </p:nvCxnSpPr>
        <p:spPr>
          <a:xfrm flipV="1">
            <a:off x="11359800" y="6033960"/>
            <a:ext cx="2649600" cy="2284920"/>
          </a:xfrm>
          <a:prstGeom prst="straightConnector1">
            <a:avLst/>
          </a:prstGeom>
          <a:ln w="0">
            <a:solidFill>
              <a:srgbClr val="000000"/>
            </a:solidFill>
            <a:tailEnd len="med" type="triangle" w="med"/>
          </a:ln>
        </p:spPr>
      </p:cxnSp>
      <p:sp>
        <p:nvSpPr>
          <p:cNvPr id="361" name="ZoneTexte 148"/>
          <p:cNvSpPr/>
          <p:nvPr/>
        </p:nvSpPr>
        <p:spPr>
          <a:xfrm>
            <a:off x="8390520" y="6285240"/>
            <a:ext cx="377640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rgbClr val="000000"/>
                </a:solidFill>
                <a:latin typeface="Open Sans"/>
                <a:ea typeface="Open Sans"/>
              </a:rPr>
              <a:t>Envoi la transaction</a:t>
            </a:r>
            <a:endParaRPr b="0" lang="en-US" sz="2000" spc="-1" strike="noStrike">
              <a:solidFill>
                <a:srgbClr val="000000"/>
              </a:solidFill>
              <a:latin typeface="Arial"/>
            </a:endParaRPr>
          </a:p>
        </p:txBody>
      </p:sp>
      <p:sp>
        <p:nvSpPr>
          <p:cNvPr id="362" name="Freeform 11"/>
          <p:cNvSpPr/>
          <p:nvPr/>
        </p:nvSpPr>
        <p:spPr>
          <a:xfrm>
            <a:off x="3451680" y="6293160"/>
            <a:ext cx="662760" cy="636840"/>
          </a:xfrm>
          <a:custGeom>
            <a:avLst/>
            <a:gdLst>
              <a:gd name="textAreaLeft" fmla="*/ 0 w 662760"/>
              <a:gd name="textAreaRight" fmla="*/ 664200 w 662760"/>
              <a:gd name="textAreaTop" fmla="*/ 0 h 636840"/>
              <a:gd name="textAreaBottom" fmla="*/ 638280 h 636840"/>
            </a:gdLst>
            <a:ahLst/>
            <a:rect l="textAreaLeft" t="textAreaTop" r="textAreaRight" b="textAreaBottom"/>
            <a:pathLst>
              <a:path w="2544291" h="2562452">
                <a:moveTo>
                  <a:pt x="0" y="0"/>
                </a:moveTo>
                <a:lnTo>
                  <a:pt x="2544291" y="0"/>
                </a:lnTo>
                <a:lnTo>
                  <a:pt x="2544291" y="2562452"/>
                </a:lnTo>
                <a:lnTo>
                  <a:pt x="0" y="2562452"/>
                </a:lnTo>
                <a:lnTo>
                  <a:pt x="0" y="0"/>
                </a:lnTo>
                <a:close/>
              </a:path>
            </a:pathLst>
          </a:custGeom>
          <a:blipFill rotWithShape="0">
            <a:blip r:embed="rId33"/>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nvGrpSpPr>
          <p:cNvPr id="363" name="Groupe 155"/>
          <p:cNvGrpSpPr/>
          <p:nvPr/>
        </p:nvGrpSpPr>
        <p:grpSpPr>
          <a:xfrm>
            <a:off x="16918200" y="6769800"/>
            <a:ext cx="900000" cy="1002240"/>
            <a:chOff x="16918200" y="6769800"/>
            <a:chExt cx="900000" cy="1002240"/>
          </a:xfrm>
        </p:grpSpPr>
        <p:sp>
          <p:nvSpPr>
            <p:cNvPr id="364" name="Freeform 53"/>
            <p:cNvSpPr/>
            <p:nvPr/>
          </p:nvSpPr>
          <p:spPr>
            <a:xfrm>
              <a:off x="16918200" y="6769800"/>
              <a:ext cx="860400" cy="720720"/>
            </a:xfrm>
            <a:custGeom>
              <a:avLst/>
              <a:gdLst>
                <a:gd name="textAreaLeft" fmla="*/ 0 w 860400"/>
                <a:gd name="textAreaRight" fmla="*/ 861840 w 860400"/>
                <a:gd name="textAreaTop" fmla="*/ 0 h 720720"/>
                <a:gd name="textAreaBottom" fmla="*/ 722160 h 720720"/>
              </a:gdLst>
              <a:ahLst/>
              <a:rect l="textAreaLeft" t="textAreaTop" r="textAreaRight" b="textAreaBottom"/>
              <a:pathLst>
                <a:path w="1149301" h="962982">
                  <a:moveTo>
                    <a:pt x="0" y="0"/>
                  </a:moveTo>
                  <a:lnTo>
                    <a:pt x="1149301" y="0"/>
                  </a:lnTo>
                  <a:lnTo>
                    <a:pt x="1149301" y="962983"/>
                  </a:lnTo>
                  <a:lnTo>
                    <a:pt x="0" y="962983"/>
                  </a:lnTo>
                  <a:lnTo>
                    <a:pt x="0" y="0"/>
                  </a:lnTo>
                  <a:close/>
                </a:path>
              </a:pathLst>
            </a:custGeom>
            <a:blipFill rotWithShape="0">
              <a:blip r:embed="rId34"/>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65" name="TextBox 54"/>
            <p:cNvSpPr/>
            <p:nvPr/>
          </p:nvSpPr>
          <p:spPr>
            <a:xfrm>
              <a:off x="17003520" y="7493400"/>
              <a:ext cx="814680" cy="278640"/>
            </a:xfrm>
            <a:prstGeom prst="rect">
              <a:avLst/>
            </a:prstGeom>
            <a:noFill/>
            <a:ln w="0">
              <a:noFill/>
            </a:ln>
          </p:spPr>
          <p:style>
            <a:lnRef idx="0"/>
            <a:fillRef idx="0"/>
            <a:effectRef idx="0"/>
            <a:fontRef idx="minor"/>
          </p:style>
          <p:txBody>
            <a:bodyPr lIns="0" rIns="0" tIns="0" bIns="0" anchor="t">
              <a:spAutoFit/>
            </a:bodyPr>
            <a:p>
              <a:pPr algn="ctr" defTabSz="914400">
                <a:lnSpc>
                  <a:spcPts val="2197"/>
                </a:lnSpc>
              </a:pPr>
              <a:r>
                <a:rPr b="0" lang="en-US" sz="1570" spc="-1" strike="noStrike">
                  <a:solidFill>
                    <a:srgbClr val="000000"/>
                  </a:solidFill>
                  <a:latin typeface="Fredoka"/>
                  <a:ea typeface="Fredoka"/>
                </a:rPr>
                <a:t>CC</a:t>
              </a:r>
              <a:endParaRPr b="0" lang="en-US" sz="1570" spc="-1" strike="noStrike">
                <a:solidFill>
                  <a:srgbClr val="000000"/>
                </a:solidFill>
                <a:latin typeface="Arial"/>
              </a:endParaRPr>
            </a:p>
          </p:txBody>
        </p:sp>
      </p:grpSp>
      <p:sp>
        <p:nvSpPr>
          <p:cNvPr id="366" name="Freeform 11"/>
          <p:cNvSpPr/>
          <p:nvPr/>
        </p:nvSpPr>
        <p:spPr>
          <a:xfrm>
            <a:off x="11687040" y="8913240"/>
            <a:ext cx="974880" cy="1014840"/>
          </a:xfrm>
          <a:custGeom>
            <a:avLst/>
            <a:gdLst>
              <a:gd name="textAreaLeft" fmla="*/ 0 w 974880"/>
              <a:gd name="textAreaRight" fmla="*/ 976320 w 974880"/>
              <a:gd name="textAreaTop" fmla="*/ 0 h 1014840"/>
              <a:gd name="textAreaBottom" fmla="*/ 1016280 h 1014840"/>
            </a:gdLst>
            <a:ahLst/>
            <a:rect l="textAreaLeft" t="textAreaTop" r="textAreaRight" b="textAreaBottom"/>
            <a:pathLst>
              <a:path w="2544291" h="2562452">
                <a:moveTo>
                  <a:pt x="0" y="0"/>
                </a:moveTo>
                <a:lnTo>
                  <a:pt x="2544291" y="0"/>
                </a:lnTo>
                <a:lnTo>
                  <a:pt x="2544291" y="2562452"/>
                </a:lnTo>
                <a:lnTo>
                  <a:pt x="0" y="2562452"/>
                </a:lnTo>
                <a:lnTo>
                  <a:pt x="0" y="0"/>
                </a:lnTo>
                <a:close/>
              </a:path>
            </a:pathLst>
          </a:custGeom>
          <a:blipFill rotWithShape="0">
            <a:blip r:embed="rId35"/>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cxnSp>
        <p:nvCxnSpPr>
          <p:cNvPr id="367" name="Connecteur droit avec flèche 159"/>
          <p:cNvCxnSpPr/>
          <p:nvPr/>
        </p:nvCxnSpPr>
        <p:spPr>
          <a:xfrm>
            <a:off x="4649760" y="6792840"/>
            <a:ext cx="2917440" cy="1863360"/>
          </a:xfrm>
          <a:prstGeom prst="straightConnector1">
            <a:avLst/>
          </a:prstGeom>
          <a:ln w="0">
            <a:solidFill>
              <a:srgbClr val="000000"/>
            </a:solidFill>
            <a:tailEnd len="med" type="triangle" w="med"/>
          </a:ln>
        </p:spPr>
      </p:cxnSp>
      <p:cxnSp>
        <p:nvCxnSpPr>
          <p:cNvPr id="368" name="Connecteur droit avec flèche 162"/>
          <p:cNvCxnSpPr/>
          <p:nvPr/>
        </p:nvCxnSpPr>
        <p:spPr>
          <a:xfrm flipH="1">
            <a:off x="11863800" y="6836040"/>
            <a:ext cx="2202120" cy="1917000"/>
          </a:xfrm>
          <a:prstGeom prst="straightConnector1">
            <a:avLst/>
          </a:prstGeom>
          <a:ln w="0">
            <a:solidFill>
              <a:srgbClr val="000000"/>
            </a:solidFill>
            <a:tailEnd len="med" type="triangle" w="med"/>
          </a:ln>
        </p:spPr>
      </p:cxnSp>
      <p:sp>
        <p:nvSpPr>
          <p:cNvPr id="369" name="ZoneTexte 165"/>
          <p:cNvSpPr/>
          <p:nvPr/>
        </p:nvSpPr>
        <p:spPr>
          <a:xfrm>
            <a:off x="8291880" y="6852600"/>
            <a:ext cx="377640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rgbClr val="000000"/>
                </a:solidFill>
                <a:latin typeface="Open Sans"/>
                <a:ea typeface="Open Sans"/>
              </a:rPr>
              <a:t>Envoi le resultat transaction</a:t>
            </a:r>
            <a:endParaRPr b="0" lang="en-US" sz="2000" spc="-1" strike="noStrike">
              <a:solidFill>
                <a:srgbClr val="000000"/>
              </a:solidFill>
              <a:latin typeface="Arial"/>
            </a:endParaRPr>
          </a:p>
        </p:txBody>
      </p:sp>
      <p:sp>
        <p:nvSpPr>
          <p:cNvPr id="370" name="ZoneTexte 166"/>
          <p:cNvSpPr/>
          <p:nvPr/>
        </p:nvSpPr>
        <p:spPr>
          <a:xfrm>
            <a:off x="12616200" y="9196200"/>
            <a:ext cx="484596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rgbClr val="000000"/>
                </a:solidFill>
                <a:latin typeface="Open Sans"/>
                <a:ea typeface="Open Sans"/>
              </a:rPr>
              <a:t>vérifie la politique d’endossement</a:t>
            </a:r>
            <a:endParaRPr b="0" lang="en-US" sz="2000" spc="-1" strike="noStrike">
              <a:solidFill>
                <a:srgbClr val="000000"/>
              </a:solidFill>
              <a:latin typeface="Arial"/>
            </a:endParaRPr>
          </a:p>
        </p:txBody>
      </p:sp>
      <p:cxnSp>
        <p:nvCxnSpPr>
          <p:cNvPr id="371" name="Connecteur droit avec flèche 168"/>
          <p:cNvCxnSpPr/>
          <p:nvPr/>
        </p:nvCxnSpPr>
        <p:spPr>
          <a:xfrm flipV="1">
            <a:off x="4794840" y="4222080"/>
            <a:ext cx="2979000" cy="4240440"/>
          </a:xfrm>
          <a:prstGeom prst="straightConnector1">
            <a:avLst/>
          </a:prstGeom>
          <a:ln w="0">
            <a:solidFill>
              <a:srgbClr val="000000"/>
            </a:solidFill>
            <a:tailEnd len="med" type="triangle" w="med"/>
          </a:ln>
        </p:spPr>
      </p:cxnSp>
      <p:sp>
        <p:nvSpPr>
          <p:cNvPr id="372" name="ZoneTexte 174"/>
          <p:cNvSpPr/>
          <p:nvPr/>
        </p:nvSpPr>
        <p:spPr>
          <a:xfrm rot="18292800">
            <a:off x="3345120" y="5664960"/>
            <a:ext cx="6247440" cy="699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rgbClr val="000000"/>
                </a:solidFill>
                <a:latin typeface="Open Sans"/>
                <a:ea typeface="Open Sans"/>
              </a:rPr>
              <a:t>Envoi la transaction au service d’ordonnancement</a:t>
            </a:r>
            <a:endParaRPr b="0" lang="en-US" sz="2000" spc="-1" strike="noStrike">
              <a:solidFill>
                <a:srgbClr val="000000"/>
              </a:solidFill>
              <a:latin typeface="Arial"/>
            </a:endParaRPr>
          </a:p>
        </p:txBody>
      </p:sp>
      <p:cxnSp>
        <p:nvCxnSpPr>
          <p:cNvPr id="373" name="Connecteur droit avec flèche 175"/>
          <p:cNvCxnSpPr/>
          <p:nvPr/>
        </p:nvCxnSpPr>
        <p:spPr>
          <a:xfrm flipH="1">
            <a:off x="4830120" y="2781720"/>
            <a:ext cx="2980800" cy="1441800"/>
          </a:xfrm>
          <a:prstGeom prst="straightConnector1">
            <a:avLst/>
          </a:prstGeom>
          <a:ln w="0">
            <a:solidFill>
              <a:srgbClr val="000000"/>
            </a:solidFill>
            <a:tailEnd len="med" type="triangle" w="med"/>
          </a:ln>
        </p:spPr>
      </p:cxnSp>
      <p:cxnSp>
        <p:nvCxnSpPr>
          <p:cNvPr id="374" name="Connecteur droit avec flèche 179"/>
          <p:cNvCxnSpPr>
            <a:endCxn id="280" idx="3"/>
          </p:cNvCxnSpPr>
          <p:nvPr/>
        </p:nvCxnSpPr>
        <p:spPr>
          <a:xfrm>
            <a:off x="11871360" y="2542320"/>
            <a:ext cx="2284920" cy="1469160"/>
          </a:xfrm>
          <a:prstGeom prst="straightConnector1">
            <a:avLst/>
          </a:prstGeom>
          <a:ln w="0">
            <a:solidFill>
              <a:srgbClr val="000000"/>
            </a:solidFill>
            <a:tailEnd len="med" type="triangle" w="med"/>
          </a:ln>
        </p:spPr>
      </p:cxnSp>
      <p:sp>
        <p:nvSpPr>
          <p:cNvPr id="375" name="Freeform 11"/>
          <p:cNvSpPr/>
          <p:nvPr/>
        </p:nvSpPr>
        <p:spPr>
          <a:xfrm>
            <a:off x="16879320" y="6159600"/>
            <a:ext cx="662760" cy="636840"/>
          </a:xfrm>
          <a:custGeom>
            <a:avLst/>
            <a:gdLst>
              <a:gd name="textAreaLeft" fmla="*/ 0 w 662760"/>
              <a:gd name="textAreaRight" fmla="*/ 664200 w 662760"/>
              <a:gd name="textAreaTop" fmla="*/ 0 h 636840"/>
              <a:gd name="textAreaBottom" fmla="*/ 638280 h 636840"/>
            </a:gdLst>
            <a:ahLst/>
            <a:rect l="textAreaLeft" t="textAreaTop" r="textAreaRight" b="textAreaBottom"/>
            <a:pathLst>
              <a:path w="2544291" h="2562452">
                <a:moveTo>
                  <a:pt x="0" y="0"/>
                </a:moveTo>
                <a:lnTo>
                  <a:pt x="2544291" y="0"/>
                </a:lnTo>
                <a:lnTo>
                  <a:pt x="2544291" y="2562452"/>
                </a:lnTo>
                <a:lnTo>
                  <a:pt x="0" y="2562452"/>
                </a:lnTo>
                <a:lnTo>
                  <a:pt x="0" y="0"/>
                </a:lnTo>
                <a:close/>
              </a:path>
            </a:pathLst>
          </a:custGeom>
          <a:blipFill rotWithShape="0">
            <a:blip r:embed="rId36"/>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322"/>
                                        </p:tgtEl>
                                        <p:attrNameLst>
                                          <p:attrName>style.visibility</p:attrName>
                                        </p:attrNameLst>
                                      </p:cBhvr>
                                      <p:to>
                                        <p:strVal val="visible"/>
                                      </p:to>
                                    </p:set>
                                    <p:animEffect filter="fade" transition="in">
                                      <p:cBhvr additive="repl">
                                        <p:cTn id="7" dur="500"/>
                                        <p:tgtEl>
                                          <p:spTgt spid="322"/>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357"/>
                                        </p:tgtEl>
                                        <p:attrNameLst>
                                          <p:attrName>style.visibility</p:attrName>
                                        </p:attrNameLst>
                                      </p:cBhvr>
                                      <p:to>
                                        <p:strVal val="visible"/>
                                      </p:to>
                                    </p:set>
                                    <p:animEffect filter="fade" transition="in">
                                      <p:cBhvr additive="repl">
                                        <p:cTn id="12" dur="500"/>
                                        <p:tgtEl>
                                          <p:spTgt spid="357"/>
                                        </p:tgtEl>
                                      </p:cBhvr>
                                    </p:animEffect>
                                  </p:childTnLst>
                                </p:cTn>
                              </p:par>
                              <p:par>
                                <p:cTn id="13" nodeType="withEffect" fill="hold" presetClass="entr" presetID="10">
                                  <p:stCondLst>
                                    <p:cond delay="0"/>
                                  </p:stCondLst>
                                  <p:childTnLst>
                                    <p:set>
                                      <p:cBhvr>
                                        <p:cTn id="14" dur="1" fill="hold">
                                          <p:stCondLst>
                                            <p:cond delay="0"/>
                                          </p:stCondLst>
                                        </p:cTn>
                                        <p:tgtEl>
                                          <p:spTgt spid="358"/>
                                        </p:tgtEl>
                                        <p:attrNameLst>
                                          <p:attrName>style.visibility</p:attrName>
                                        </p:attrNameLst>
                                      </p:cBhvr>
                                      <p:to>
                                        <p:strVal val="visible"/>
                                      </p:to>
                                    </p:set>
                                    <p:animEffect filter="fade" transition="in">
                                      <p:cBhvr additive="repl">
                                        <p:cTn id="15" dur="500"/>
                                        <p:tgtEl>
                                          <p:spTgt spid="358"/>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0"/>
                                  </p:stCondLst>
                                  <p:childTnLst>
                                    <p:set>
                                      <p:cBhvr>
                                        <p:cTn id="19" dur="1" fill="hold">
                                          <p:stCondLst>
                                            <p:cond delay="0"/>
                                          </p:stCondLst>
                                        </p:cTn>
                                        <p:tgtEl>
                                          <p:spTgt spid="277"/>
                                        </p:tgtEl>
                                        <p:attrNameLst>
                                          <p:attrName>style.visibility</p:attrName>
                                        </p:attrNameLst>
                                      </p:cBhvr>
                                      <p:to>
                                        <p:strVal val="visible"/>
                                      </p:to>
                                    </p:set>
                                    <p:animEffect filter="fade" transition="in">
                                      <p:cBhvr additive="repl">
                                        <p:cTn id="20" dur="500"/>
                                        <p:tgtEl>
                                          <p:spTgt spid="277"/>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312"/>
                                        </p:tgtEl>
                                        <p:attrNameLst>
                                          <p:attrName>style.visibility</p:attrName>
                                        </p:attrNameLst>
                                      </p:cBhvr>
                                      <p:to>
                                        <p:strVal val="visible"/>
                                      </p:to>
                                    </p:set>
                                    <p:animEffect filter="fade" transition="in">
                                      <p:cBhvr additive="repl">
                                        <p:cTn id="25" dur="500"/>
                                        <p:tgtEl>
                                          <p:spTgt spid="312"/>
                                        </p:tgtEl>
                                      </p:cBhvr>
                                    </p:animEffec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10">
                                  <p:stCondLst>
                                    <p:cond delay="0"/>
                                  </p:stCondLst>
                                  <p:childTnLst>
                                    <p:set>
                                      <p:cBhvr>
                                        <p:cTn id="29" dur="1" fill="hold">
                                          <p:stCondLst>
                                            <p:cond delay="0"/>
                                          </p:stCondLst>
                                        </p:cTn>
                                        <p:tgtEl>
                                          <p:spTgt spid="315"/>
                                        </p:tgtEl>
                                        <p:attrNameLst>
                                          <p:attrName>style.visibility</p:attrName>
                                        </p:attrNameLst>
                                      </p:cBhvr>
                                      <p:to>
                                        <p:strVal val="visible"/>
                                      </p:to>
                                    </p:set>
                                    <p:animEffect filter="fade" transition="in">
                                      <p:cBhvr additive="repl">
                                        <p:cTn id="30" dur="500"/>
                                        <p:tgtEl>
                                          <p:spTgt spid="315"/>
                                        </p:tgtEl>
                                      </p:cBhvr>
                                    </p:animEffec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0">
                                  <p:stCondLst>
                                    <p:cond delay="0"/>
                                  </p:stCondLst>
                                  <p:childTnLst>
                                    <p:set>
                                      <p:cBhvr>
                                        <p:cTn id="34" dur="1" fill="hold">
                                          <p:stCondLst>
                                            <p:cond delay="0"/>
                                          </p:stCondLst>
                                        </p:cTn>
                                        <p:tgtEl>
                                          <p:spTgt spid="307"/>
                                        </p:tgtEl>
                                        <p:attrNameLst>
                                          <p:attrName>style.visibility</p:attrName>
                                        </p:attrNameLst>
                                      </p:cBhvr>
                                      <p:to>
                                        <p:strVal val="visible"/>
                                      </p:to>
                                    </p:set>
                                    <p:animEffect filter="fade" transition="in">
                                      <p:cBhvr additive="repl">
                                        <p:cTn id="35" dur="500"/>
                                        <p:tgtEl>
                                          <p:spTgt spid="307"/>
                                        </p:tgtEl>
                                      </p:cBhvr>
                                    </p:animEffect>
                                  </p:childTnLst>
                                </p:cTn>
                              </p:par>
                              <p:par>
                                <p:cTn id="36" nodeType="withEffect" fill="hold" presetClass="entr" presetID="10">
                                  <p:stCondLst>
                                    <p:cond delay="0"/>
                                  </p:stCondLst>
                                  <p:childTnLst>
                                    <p:set>
                                      <p:cBhvr>
                                        <p:cTn id="37" dur="1" fill="hold">
                                          <p:stCondLst>
                                            <p:cond delay="0"/>
                                          </p:stCondLst>
                                        </p:cTn>
                                        <p:tgtEl>
                                          <p:spTgt spid="311"/>
                                        </p:tgtEl>
                                        <p:attrNameLst>
                                          <p:attrName>style.visibility</p:attrName>
                                        </p:attrNameLst>
                                      </p:cBhvr>
                                      <p:to>
                                        <p:strVal val="visible"/>
                                      </p:to>
                                    </p:set>
                                    <p:animEffect filter="fade" transition="in">
                                      <p:cBhvr additive="repl">
                                        <p:cTn id="38" dur="500"/>
                                        <p:tgtEl>
                                          <p:spTgt spid="311"/>
                                        </p:tgtEl>
                                      </p:cBhvr>
                                    </p:animEffect>
                                  </p:childTnLst>
                                </p:cTn>
                              </p:par>
                              <p:par>
                                <p:cTn id="39" nodeType="withEffect" fill="hold" presetClass="entr" presetID="10">
                                  <p:stCondLst>
                                    <p:cond delay="0"/>
                                  </p:stCondLst>
                                  <p:childTnLst>
                                    <p:set>
                                      <p:cBhvr>
                                        <p:cTn id="40" dur="1" fill="hold">
                                          <p:stCondLst>
                                            <p:cond delay="0"/>
                                          </p:stCondLst>
                                        </p:cTn>
                                        <p:tgtEl>
                                          <p:spTgt spid="289"/>
                                        </p:tgtEl>
                                        <p:attrNameLst>
                                          <p:attrName>style.visibility</p:attrName>
                                        </p:attrNameLst>
                                      </p:cBhvr>
                                      <p:to>
                                        <p:strVal val="visible"/>
                                      </p:to>
                                    </p:set>
                                    <p:animEffect filter="fade" transition="in">
                                      <p:cBhvr additive="repl">
                                        <p:cTn id="41" dur="500"/>
                                        <p:tgtEl>
                                          <p:spTgt spid="289"/>
                                        </p:tgtEl>
                                      </p:cBhvr>
                                    </p:animEffect>
                                  </p:childTnLst>
                                </p:cTn>
                              </p:par>
                              <p:par>
                                <p:cTn id="42" nodeType="withEffect" fill="hold" presetClass="entr" presetID="10">
                                  <p:stCondLst>
                                    <p:cond delay="0"/>
                                  </p:stCondLst>
                                  <p:childTnLst>
                                    <p:set>
                                      <p:cBhvr>
                                        <p:cTn id="43" dur="1" fill="hold">
                                          <p:stCondLst>
                                            <p:cond delay="0"/>
                                          </p:stCondLst>
                                        </p:cTn>
                                        <p:tgtEl>
                                          <p:spTgt spid="298"/>
                                        </p:tgtEl>
                                        <p:attrNameLst>
                                          <p:attrName>style.visibility</p:attrName>
                                        </p:attrNameLst>
                                      </p:cBhvr>
                                      <p:to>
                                        <p:strVal val="visible"/>
                                      </p:to>
                                    </p:set>
                                    <p:animEffect filter="fade" transition="in">
                                      <p:cBhvr additive="repl">
                                        <p:cTn id="44" dur="500"/>
                                        <p:tgtEl>
                                          <p:spTgt spid="298"/>
                                        </p:tgtEl>
                                      </p:cBhvr>
                                    </p:animEffect>
                                  </p:childTnLst>
                                </p:cTn>
                              </p:par>
                              <p:par>
                                <p:cTn id="45" nodeType="withEffect" fill="hold" presetClass="entr" presetID="10">
                                  <p:stCondLst>
                                    <p:cond delay="0"/>
                                  </p:stCondLst>
                                  <p:childTnLst>
                                    <p:set>
                                      <p:cBhvr>
                                        <p:cTn id="46" dur="1" fill="hold">
                                          <p:stCondLst>
                                            <p:cond delay="0"/>
                                          </p:stCondLst>
                                        </p:cTn>
                                        <p:tgtEl>
                                          <p:spTgt spid="348"/>
                                        </p:tgtEl>
                                        <p:attrNameLst>
                                          <p:attrName>style.visibility</p:attrName>
                                        </p:attrNameLst>
                                      </p:cBhvr>
                                      <p:to>
                                        <p:strVal val="visible"/>
                                      </p:to>
                                    </p:set>
                                    <p:animEffect filter="fade" transition="in">
                                      <p:cBhvr additive="repl">
                                        <p:cTn id="47" dur="500"/>
                                        <p:tgtEl>
                                          <p:spTgt spid="348"/>
                                        </p:tgtEl>
                                      </p:cBhvr>
                                    </p:animEffect>
                                  </p:childTnLst>
                                </p:cTn>
                              </p:par>
                              <p:par>
                                <p:cTn id="48" nodeType="withEffect" fill="hold" presetClass="entr" presetID="10">
                                  <p:stCondLst>
                                    <p:cond delay="0"/>
                                  </p:stCondLst>
                                  <p:childTnLst>
                                    <p:set>
                                      <p:cBhvr>
                                        <p:cTn id="49" dur="1" fill="hold">
                                          <p:stCondLst>
                                            <p:cond delay="0"/>
                                          </p:stCondLst>
                                        </p:cTn>
                                        <p:tgtEl>
                                          <p:spTgt spid="342"/>
                                        </p:tgtEl>
                                        <p:attrNameLst>
                                          <p:attrName>style.visibility</p:attrName>
                                        </p:attrNameLst>
                                      </p:cBhvr>
                                      <p:to>
                                        <p:strVal val="visible"/>
                                      </p:to>
                                    </p:set>
                                    <p:animEffect filter="fade" transition="in">
                                      <p:cBhvr additive="repl">
                                        <p:cTn id="50" dur="500"/>
                                        <p:tgtEl>
                                          <p:spTgt spid="342"/>
                                        </p:tgtEl>
                                      </p:cBhvr>
                                    </p:animEffect>
                                  </p:childTnLst>
                                </p:cTn>
                              </p:par>
                              <p:par>
                                <p:cTn id="51" nodeType="withEffect" fill="hold" presetClass="entr" presetID="10">
                                  <p:stCondLst>
                                    <p:cond delay="0"/>
                                  </p:stCondLst>
                                  <p:childTnLst>
                                    <p:set>
                                      <p:cBhvr>
                                        <p:cTn id="52" dur="1" fill="hold">
                                          <p:stCondLst>
                                            <p:cond delay="0"/>
                                          </p:stCondLst>
                                        </p:cTn>
                                        <p:tgtEl>
                                          <p:spTgt spid="281"/>
                                        </p:tgtEl>
                                        <p:attrNameLst>
                                          <p:attrName>style.visibility</p:attrName>
                                        </p:attrNameLst>
                                      </p:cBhvr>
                                      <p:to>
                                        <p:strVal val="visible"/>
                                      </p:to>
                                    </p:set>
                                    <p:animEffect filter="fade" transition="in">
                                      <p:cBhvr additive="repl">
                                        <p:cTn id="53" dur="500"/>
                                        <p:tgtEl>
                                          <p:spTgt spid="281"/>
                                        </p:tgtEl>
                                      </p:cBhvr>
                                    </p:animEffect>
                                  </p:childTnLst>
                                </p:cTn>
                              </p:par>
                              <p:par>
                                <p:cTn id="54" nodeType="withEffect" fill="hold" presetClass="entr" presetID="10">
                                  <p:stCondLst>
                                    <p:cond delay="0"/>
                                  </p:stCondLst>
                                  <p:childTnLst>
                                    <p:set>
                                      <p:cBhvr>
                                        <p:cTn id="55" dur="1" fill="hold">
                                          <p:stCondLst>
                                            <p:cond delay="0"/>
                                          </p:stCondLst>
                                        </p:cTn>
                                        <p:tgtEl>
                                          <p:spTgt spid="332"/>
                                        </p:tgtEl>
                                        <p:attrNameLst>
                                          <p:attrName>style.visibility</p:attrName>
                                        </p:attrNameLst>
                                      </p:cBhvr>
                                      <p:to>
                                        <p:strVal val="visible"/>
                                      </p:to>
                                    </p:set>
                                    <p:animEffect filter="fade" transition="in">
                                      <p:cBhvr additive="repl">
                                        <p:cTn id="56" dur="500"/>
                                        <p:tgtEl>
                                          <p:spTgt spid="332"/>
                                        </p:tgtEl>
                                      </p:cBhvr>
                                    </p:animEffect>
                                  </p:childTnLst>
                                </p:cTn>
                              </p:par>
                              <p:par>
                                <p:cTn id="57" nodeType="withEffect" fill="hold" presetClass="entr" presetID="10">
                                  <p:stCondLst>
                                    <p:cond delay="0"/>
                                  </p:stCondLst>
                                  <p:childTnLst>
                                    <p:set>
                                      <p:cBhvr>
                                        <p:cTn id="58" dur="1" fill="hold">
                                          <p:stCondLst>
                                            <p:cond delay="0"/>
                                          </p:stCondLst>
                                        </p:cTn>
                                        <p:tgtEl>
                                          <p:spTgt spid="326"/>
                                        </p:tgtEl>
                                        <p:attrNameLst>
                                          <p:attrName>style.visibility</p:attrName>
                                        </p:attrNameLst>
                                      </p:cBhvr>
                                      <p:to>
                                        <p:strVal val="visible"/>
                                      </p:to>
                                    </p:set>
                                    <p:animEffect filter="fade" transition="in">
                                      <p:cBhvr additive="repl">
                                        <p:cTn id="59" dur="500"/>
                                        <p:tgtEl>
                                          <p:spTgt spid="326"/>
                                        </p:tgtEl>
                                      </p:cBhvr>
                                    </p:animEffect>
                                  </p:childTnLst>
                                </p:cTn>
                              </p:par>
                              <p:par>
                                <p:cTn id="60" nodeType="withEffect" fill="hold" presetClass="entr" presetID="10">
                                  <p:stCondLst>
                                    <p:cond delay="0"/>
                                  </p:stCondLst>
                                  <p:childTnLst>
                                    <p:set>
                                      <p:cBhvr>
                                        <p:cTn id="61" dur="1" fill="hold">
                                          <p:stCondLst>
                                            <p:cond delay="0"/>
                                          </p:stCondLst>
                                        </p:cTn>
                                        <p:tgtEl>
                                          <p:spTgt spid="284"/>
                                        </p:tgtEl>
                                        <p:attrNameLst>
                                          <p:attrName>style.visibility</p:attrName>
                                        </p:attrNameLst>
                                      </p:cBhvr>
                                      <p:to>
                                        <p:strVal val="visible"/>
                                      </p:to>
                                    </p:set>
                                    <p:animEffect filter="fade" transition="in">
                                      <p:cBhvr additive="repl">
                                        <p:cTn id="62" dur="500"/>
                                        <p:tgtEl>
                                          <p:spTgt spid="284"/>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0">
                                  <p:stCondLst>
                                    <p:cond delay="0"/>
                                  </p:stCondLst>
                                  <p:childTnLst>
                                    <p:set>
                                      <p:cBhvr>
                                        <p:cTn id="66" dur="1" fill="hold">
                                          <p:stCondLst>
                                            <p:cond delay="0"/>
                                          </p:stCondLst>
                                        </p:cTn>
                                        <p:tgtEl>
                                          <p:spTgt spid="310"/>
                                        </p:tgtEl>
                                        <p:attrNameLst>
                                          <p:attrName>style.visibility</p:attrName>
                                        </p:attrNameLst>
                                      </p:cBhvr>
                                      <p:to>
                                        <p:strVal val="visible"/>
                                      </p:to>
                                    </p:set>
                                    <p:animEffect filter="fade" transition="in">
                                      <p:cBhvr additive="repl">
                                        <p:cTn id="67" dur="500"/>
                                        <p:tgtEl>
                                          <p:spTgt spid="310"/>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316"/>
                                        </p:tgtEl>
                                        <p:attrNameLst>
                                          <p:attrName>style.visibility</p:attrName>
                                        </p:attrNameLst>
                                      </p:cBhvr>
                                      <p:to>
                                        <p:strVal val="visible"/>
                                      </p:to>
                                    </p:set>
                                    <p:animEffect filter="fade" transition="in">
                                      <p:cBhvr additive="repl">
                                        <p:cTn id="72" dur="500"/>
                                        <p:tgtEl>
                                          <p:spTgt spid="316"/>
                                        </p:tgtEl>
                                      </p:cBhvr>
                                    </p:animEffect>
                                  </p:childTnLst>
                                </p:cTn>
                              </p:par>
                              <p:par>
                                <p:cTn id="73" nodeType="withEffect" fill="hold" presetClass="entr" presetID="10">
                                  <p:stCondLst>
                                    <p:cond delay="0"/>
                                  </p:stCondLst>
                                  <p:childTnLst>
                                    <p:set>
                                      <p:cBhvr>
                                        <p:cTn id="74" dur="1" fill="hold">
                                          <p:stCondLst>
                                            <p:cond delay="0"/>
                                          </p:stCondLst>
                                        </p:cTn>
                                        <p:tgtEl>
                                          <p:spTgt spid="301"/>
                                        </p:tgtEl>
                                        <p:attrNameLst>
                                          <p:attrName>style.visibility</p:attrName>
                                        </p:attrNameLst>
                                      </p:cBhvr>
                                      <p:to>
                                        <p:strVal val="visible"/>
                                      </p:to>
                                    </p:set>
                                    <p:animEffect filter="fade" transition="in">
                                      <p:cBhvr additive="repl">
                                        <p:cTn id="75" dur="500"/>
                                        <p:tgtEl>
                                          <p:spTgt spid="301"/>
                                        </p:tgtEl>
                                      </p:cBhvr>
                                    </p:animEffect>
                                  </p:childTnLst>
                                </p:cTn>
                              </p:par>
                              <p:par>
                                <p:cTn id="76" nodeType="withEffect" fill="hold" presetClass="entr" presetID="10">
                                  <p:stCondLst>
                                    <p:cond delay="0"/>
                                  </p:stCondLst>
                                  <p:childTnLst>
                                    <p:set>
                                      <p:cBhvr>
                                        <p:cTn id="77" dur="1" fill="hold">
                                          <p:stCondLst>
                                            <p:cond delay="0"/>
                                          </p:stCondLst>
                                        </p:cTn>
                                        <p:tgtEl>
                                          <p:spTgt spid="295"/>
                                        </p:tgtEl>
                                        <p:attrNameLst>
                                          <p:attrName>style.visibility</p:attrName>
                                        </p:attrNameLst>
                                      </p:cBhvr>
                                      <p:to>
                                        <p:strVal val="visible"/>
                                      </p:to>
                                    </p:set>
                                    <p:animEffect filter="fade" transition="in">
                                      <p:cBhvr additive="repl">
                                        <p:cTn id="78" dur="500"/>
                                        <p:tgtEl>
                                          <p:spTgt spid="295"/>
                                        </p:tgtEl>
                                      </p:cBhvr>
                                    </p:animEffect>
                                  </p:childTnLst>
                                </p:cTn>
                              </p:par>
                              <p:par>
                                <p:cTn id="79" nodeType="withEffect" fill="hold" presetClass="entr" presetID="10">
                                  <p:stCondLst>
                                    <p:cond delay="0"/>
                                  </p:stCondLst>
                                  <p:childTnLst>
                                    <p:set>
                                      <p:cBhvr>
                                        <p:cTn id="80" dur="1" fill="hold">
                                          <p:stCondLst>
                                            <p:cond delay="0"/>
                                          </p:stCondLst>
                                        </p:cTn>
                                        <p:tgtEl>
                                          <p:spTgt spid="351"/>
                                        </p:tgtEl>
                                        <p:attrNameLst>
                                          <p:attrName>style.visibility</p:attrName>
                                        </p:attrNameLst>
                                      </p:cBhvr>
                                      <p:to>
                                        <p:strVal val="visible"/>
                                      </p:to>
                                    </p:set>
                                    <p:animEffect filter="fade" transition="in">
                                      <p:cBhvr additive="repl">
                                        <p:cTn id="81" dur="500"/>
                                        <p:tgtEl>
                                          <p:spTgt spid="351"/>
                                        </p:tgtEl>
                                      </p:cBhvr>
                                    </p:animEffect>
                                  </p:childTnLst>
                                </p:cTn>
                              </p:par>
                              <p:par>
                                <p:cTn id="82" nodeType="withEffect" fill="hold" presetClass="entr" presetID="10">
                                  <p:stCondLst>
                                    <p:cond delay="0"/>
                                  </p:stCondLst>
                                  <p:childTnLst>
                                    <p:set>
                                      <p:cBhvr>
                                        <p:cTn id="83" dur="1" fill="hold">
                                          <p:stCondLst>
                                            <p:cond delay="0"/>
                                          </p:stCondLst>
                                        </p:cTn>
                                        <p:tgtEl>
                                          <p:spTgt spid="345"/>
                                        </p:tgtEl>
                                        <p:attrNameLst>
                                          <p:attrName>style.visibility</p:attrName>
                                        </p:attrNameLst>
                                      </p:cBhvr>
                                      <p:to>
                                        <p:strVal val="visible"/>
                                      </p:to>
                                    </p:set>
                                    <p:animEffect filter="fade" transition="in">
                                      <p:cBhvr additive="repl">
                                        <p:cTn id="84" dur="500"/>
                                        <p:tgtEl>
                                          <p:spTgt spid="345"/>
                                        </p:tgtEl>
                                      </p:cBhvr>
                                    </p:animEffect>
                                  </p:childTnLst>
                                </p:cTn>
                              </p:par>
                              <p:par>
                                <p:cTn id="85" nodeType="withEffect" fill="hold" presetClass="entr" presetID="10">
                                  <p:stCondLst>
                                    <p:cond delay="0"/>
                                  </p:stCondLst>
                                  <p:childTnLst>
                                    <p:set>
                                      <p:cBhvr>
                                        <p:cTn id="86" dur="1" fill="hold">
                                          <p:stCondLst>
                                            <p:cond delay="0"/>
                                          </p:stCondLst>
                                        </p:cTn>
                                        <p:tgtEl>
                                          <p:spTgt spid="335"/>
                                        </p:tgtEl>
                                        <p:attrNameLst>
                                          <p:attrName>style.visibility</p:attrName>
                                        </p:attrNameLst>
                                      </p:cBhvr>
                                      <p:to>
                                        <p:strVal val="visible"/>
                                      </p:to>
                                    </p:set>
                                    <p:animEffect filter="fade" transition="in">
                                      <p:cBhvr additive="repl">
                                        <p:cTn id="87" dur="500"/>
                                        <p:tgtEl>
                                          <p:spTgt spid="335"/>
                                        </p:tgtEl>
                                      </p:cBhvr>
                                    </p:animEffect>
                                  </p:childTnLst>
                                </p:cTn>
                              </p:par>
                              <p:par>
                                <p:cTn id="88" nodeType="withEffect" fill="hold" presetClass="entr" presetID="10">
                                  <p:stCondLst>
                                    <p:cond delay="0"/>
                                  </p:stCondLst>
                                  <p:childTnLst>
                                    <p:set>
                                      <p:cBhvr>
                                        <p:cTn id="89" dur="1" fill="hold">
                                          <p:stCondLst>
                                            <p:cond delay="0"/>
                                          </p:stCondLst>
                                        </p:cTn>
                                        <p:tgtEl>
                                          <p:spTgt spid="329"/>
                                        </p:tgtEl>
                                        <p:attrNameLst>
                                          <p:attrName>style.visibility</p:attrName>
                                        </p:attrNameLst>
                                      </p:cBhvr>
                                      <p:to>
                                        <p:strVal val="visible"/>
                                      </p:to>
                                    </p:set>
                                    <p:animEffect filter="fade" transition="in">
                                      <p:cBhvr additive="repl">
                                        <p:cTn id="90" dur="500"/>
                                        <p:tgtEl>
                                          <p:spTgt spid="329"/>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0">
                                  <p:stCondLst>
                                    <p:cond delay="0"/>
                                  </p:stCondLst>
                                  <p:childTnLst>
                                    <p:set>
                                      <p:cBhvr>
                                        <p:cTn id="94" dur="1" fill="hold">
                                          <p:stCondLst>
                                            <p:cond delay="0"/>
                                          </p:stCondLst>
                                        </p:cTn>
                                        <p:tgtEl>
                                          <p:spTgt spid="359"/>
                                        </p:tgtEl>
                                        <p:attrNameLst>
                                          <p:attrName>style.visibility</p:attrName>
                                        </p:attrNameLst>
                                      </p:cBhvr>
                                      <p:to>
                                        <p:strVal val="visible"/>
                                      </p:to>
                                    </p:set>
                                    <p:animEffect filter="fade" transition="in">
                                      <p:cBhvr additive="repl">
                                        <p:cTn id="95" dur="500"/>
                                        <p:tgtEl>
                                          <p:spTgt spid="359"/>
                                        </p:tgtEl>
                                      </p:cBhvr>
                                    </p:animEffect>
                                  </p:childTnLst>
                                </p:cTn>
                              </p:par>
                              <p:par>
                                <p:cTn id="96" nodeType="withEffect" fill="hold" presetClass="entr" presetID="10">
                                  <p:stCondLst>
                                    <p:cond delay="0"/>
                                  </p:stCondLst>
                                  <p:childTnLst>
                                    <p:set>
                                      <p:cBhvr>
                                        <p:cTn id="97" dur="1" fill="hold">
                                          <p:stCondLst>
                                            <p:cond delay="0"/>
                                          </p:stCondLst>
                                        </p:cTn>
                                        <p:tgtEl>
                                          <p:spTgt spid="360"/>
                                        </p:tgtEl>
                                        <p:attrNameLst>
                                          <p:attrName>style.visibility</p:attrName>
                                        </p:attrNameLst>
                                      </p:cBhvr>
                                      <p:to>
                                        <p:strVal val="visible"/>
                                      </p:to>
                                    </p:set>
                                    <p:animEffect filter="fade" transition="in">
                                      <p:cBhvr additive="repl">
                                        <p:cTn id="98" dur="500"/>
                                        <p:tgtEl>
                                          <p:spTgt spid="360"/>
                                        </p:tgtEl>
                                      </p:cBhvr>
                                    </p:animEffect>
                                  </p:childTnLst>
                                </p:cTn>
                              </p:par>
                              <p:par>
                                <p:cTn id="99" nodeType="withEffect" fill="hold" presetClass="entr" presetID="10">
                                  <p:stCondLst>
                                    <p:cond delay="0"/>
                                  </p:stCondLst>
                                  <p:childTnLst>
                                    <p:set>
                                      <p:cBhvr>
                                        <p:cTn id="100" dur="1" fill="hold">
                                          <p:stCondLst>
                                            <p:cond delay="0"/>
                                          </p:stCondLst>
                                        </p:cTn>
                                        <p:tgtEl>
                                          <p:spTgt spid="361"/>
                                        </p:tgtEl>
                                        <p:attrNameLst>
                                          <p:attrName>style.visibility</p:attrName>
                                        </p:attrNameLst>
                                      </p:cBhvr>
                                      <p:to>
                                        <p:strVal val="visible"/>
                                      </p:to>
                                    </p:set>
                                    <p:animEffect filter="fade" transition="in">
                                      <p:cBhvr additive="repl">
                                        <p:cTn id="101" dur="500"/>
                                        <p:tgtEl>
                                          <p:spTgt spid="361"/>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0">
                                  <p:stCondLst>
                                    <p:cond delay="0"/>
                                  </p:stCondLst>
                                  <p:childTnLst>
                                    <p:set>
                                      <p:cBhvr>
                                        <p:cTn id="105" dur="1" fill="hold">
                                          <p:stCondLst>
                                            <p:cond delay="0"/>
                                          </p:stCondLst>
                                        </p:cTn>
                                        <p:tgtEl>
                                          <p:spTgt spid="362"/>
                                        </p:tgtEl>
                                        <p:attrNameLst>
                                          <p:attrName>style.visibility</p:attrName>
                                        </p:attrNameLst>
                                      </p:cBhvr>
                                      <p:to>
                                        <p:strVal val="visible"/>
                                      </p:to>
                                    </p:set>
                                    <p:animEffect filter="fade" transition="in">
                                      <p:cBhvr additive="repl">
                                        <p:cTn id="106" dur="500"/>
                                        <p:tgtEl>
                                          <p:spTgt spid="362"/>
                                        </p:tgtEl>
                                      </p:cBhvr>
                                    </p:animEffec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0">
                                  <p:stCondLst>
                                    <p:cond delay="0"/>
                                  </p:stCondLst>
                                  <p:childTnLst>
                                    <p:set>
                                      <p:cBhvr>
                                        <p:cTn id="110" dur="1" fill="hold">
                                          <p:stCondLst>
                                            <p:cond delay="0"/>
                                          </p:stCondLst>
                                        </p:cTn>
                                        <p:tgtEl>
                                          <p:spTgt spid="375"/>
                                        </p:tgtEl>
                                        <p:attrNameLst>
                                          <p:attrName>style.visibility</p:attrName>
                                        </p:attrNameLst>
                                      </p:cBhvr>
                                      <p:to>
                                        <p:strVal val="visible"/>
                                      </p:to>
                                    </p:set>
                                    <p:animEffect filter="fade" transition="in">
                                      <p:cBhvr additive="repl">
                                        <p:cTn id="111" dur="500"/>
                                        <p:tgtEl>
                                          <p:spTgt spid="375"/>
                                        </p:tgtEl>
                                      </p:cBhvr>
                                    </p:animEffect>
                                  </p:childTnLst>
                                </p:cTn>
                              </p:par>
                            </p:childTnLst>
                          </p:cTn>
                        </p:par>
                      </p:childTnLst>
                    </p:cTn>
                  </p:par>
                  <p:par>
                    <p:cTn id="112" fill="hold">
                      <p:stCondLst>
                        <p:cond delay="indefinite"/>
                      </p:stCondLst>
                      <p:childTnLst>
                        <p:par>
                          <p:cTn id="113" fill="hold">
                            <p:stCondLst>
                              <p:cond delay="0"/>
                            </p:stCondLst>
                            <p:childTnLst>
                              <p:par>
                                <p:cTn id="114" nodeType="clickEffect" fill="hold" presetClass="emph" presetID="8">
                                  <p:stCondLst>
                                    <p:cond delay="0"/>
                                  </p:stCondLst>
                                  <p:childTnLst>
                                    <p:animRot by="21600000">
                                      <p:cBhvr>
                                        <p:cTn id="115" dur="2000" fill="hold"/>
                                        <p:tgtEl>
                                          <p:spTgt spid="362"/>
                                        </p:tgtEl>
                                        <p:attrNameLst>
                                          <p:attrName>r</p:attrName>
                                        </p:attrNameLst>
                                      </p:cBhvr>
                                    </p:animRot>
                                  </p:childTnLst>
                                </p:cTn>
                              </p:par>
                              <p:par>
                                <p:cTn id="116" nodeType="withEffect" fill="hold" presetClass="emph" presetID="8">
                                  <p:stCondLst>
                                    <p:cond delay="0"/>
                                  </p:stCondLst>
                                  <p:childTnLst>
                                    <p:animRot by="21600000">
                                      <p:cBhvr>
                                        <p:cTn id="117" dur="2000" fill="hold"/>
                                        <p:tgtEl>
                                          <p:spTgt spid="375"/>
                                        </p:tgtEl>
                                        <p:attrNameLst>
                                          <p:attrName>r</p:attrName>
                                        </p:attrNameLst>
                                      </p:cBhvr>
                                    </p:animRo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10">
                                  <p:stCondLst>
                                    <p:cond delay="0"/>
                                  </p:stCondLst>
                                  <p:childTnLst>
                                    <p:set>
                                      <p:cBhvr>
                                        <p:cTn id="121" dur="1" fill="hold">
                                          <p:stCondLst>
                                            <p:cond delay="0"/>
                                          </p:stCondLst>
                                        </p:cTn>
                                        <p:tgtEl>
                                          <p:spTgt spid="292"/>
                                        </p:tgtEl>
                                        <p:attrNameLst>
                                          <p:attrName>style.visibility</p:attrName>
                                        </p:attrNameLst>
                                      </p:cBhvr>
                                      <p:to>
                                        <p:strVal val="visible"/>
                                      </p:to>
                                    </p:set>
                                    <p:animEffect filter="fade" transition="in">
                                      <p:cBhvr additive="repl">
                                        <p:cTn id="122" dur="500"/>
                                        <p:tgtEl>
                                          <p:spTgt spid="292"/>
                                        </p:tgtEl>
                                      </p:cBhvr>
                                    </p:animEffect>
                                  </p:childTnLst>
                                </p:cTn>
                              </p:par>
                              <p:par>
                                <p:cTn id="123" nodeType="withEffect" fill="hold" presetClass="entr" presetID="10">
                                  <p:stCondLst>
                                    <p:cond delay="0"/>
                                  </p:stCondLst>
                                  <p:childTnLst>
                                    <p:set>
                                      <p:cBhvr>
                                        <p:cTn id="124" dur="1" fill="hold">
                                          <p:stCondLst>
                                            <p:cond delay="0"/>
                                          </p:stCondLst>
                                        </p:cTn>
                                        <p:tgtEl>
                                          <p:spTgt spid="363"/>
                                        </p:tgtEl>
                                        <p:attrNameLst>
                                          <p:attrName>style.visibility</p:attrName>
                                        </p:attrNameLst>
                                      </p:cBhvr>
                                      <p:to>
                                        <p:strVal val="visible"/>
                                      </p:to>
                                    </p:set>
                                    <p:animEffect filter="fade" transition="in">
                                      <p:cBhvr additive="repl">
                                        <p:cTn id="125" dur="500"/>
                                        <p:tgtEl>
                                          <p:spTgt spid="363"/>
                                        </p:tgtEl>
                                      </p:cBhvr>
                                    </p:animEffect>
                                  </p:childTnLst>
                                </p:cTn>
                              </p:par>
                              <p:par>
                                <p:cTn id="126" nodeType="withEffect" fill="hold" presetClass="entr" presetID="10">
                                  <p:stCondLst>
                                    <p:cond delay="0"/>
                                  </p:stCondLst>
                                  <p:childTnLst>
                                    <p:set>
                                      <p:cBhvr>
                                        <p:cTn id="127" dur="1" fill="hold">
                                          <p:stCondLst>
                                            <p:cond delay="0"/>
                                          </p:stCondLst>
                                        </p:cTn>
                                        <p:tgtEl>
                                          <p:spTgt spid="319"/>
                                        </p:tgtEl>
                                        <p:attrNameLst>
                                          <p:attrName>style.visibility</p:attrName>
                                        </p:attrNameLst>
                                      </p:cBhvr>
                                      <p:to>
                                        <p:strVal val="visible"/>
                                      </p:to>
                                    </p:set>
                                    <p:animEffect filter="fade" transition="in">
                                      <p:cBhvr additive="repl">
                                        <p:cTn id="128" dur="500"/>
                                        <p:tgtEl>
                                          <p:spTgt spid="319"/>
                                        </p:tgtEl>
                                      </p:cBhvr>
                                    </p:animEffect>
                                  </p:childTnLst>
                                </p:cTn>
                              </p:par>
                            </p:childTnLst>
                          </p:cTn>
                        </p:par>
                      </p:childTnLst>
                    </p:cTn>
                  </p:par>
                  <p:par>
                    <p:cTn id="129" fill="hold">
                      <p:stCondLst>
                        <p:cond delay="indefinite"/>
                      </p:stCondLst>
                      <p:childTnLst>
                        <p:par>
                          <p:cTn id="130" fill="hold">
                            <p:stCondLst>
                              <p:cond delay="0"/>
                            </p:stCondLst>
                            <p:childTnLst>
                              <p:par>
                                <p:cTn id="131" nodeType="clickEffect" fill="hold" presetClass="exit" presetID="10">
                                  <p:stCondLst>
                                    <p:cond delay="0"/>
                                  </p:stCondLst>
                                  <p:childTnLst>
                                    <p:animEffect filter="fade" transition="out">
                                      <p:cBhvr additive="repl">
                                        <p:cTn id="132" dur="500"/>
                                        <p:tgtEl>
                                          <p:spTgt spid="359"/>
                                        </p:tgtEl>
                                      </p:cBhvr>
                                    </p:animEffect>
                                    <p:set>
                                      <p:cBhvr>
                                        <p:cTn id="133" dur="1" fill="hold">
                                          <p:stCondLst>
                                            <p:cond delay="499"/>
                                          </p:stCondLst>
                                        </p:cTn>
                                        <p:tgtEl>
                                          <p:spTgt spid="359"/>
                                        </p:tgtEl>
                                        <p:attrNameLst>
                                          <p:attrName>style.visibility</p:attrName>
                                        </p:attrNameLst>
                                      </p:cBhvr>
                                      <p:to>
                                        <p:strVal val="hidden"/>
                                      </p:to>
                                    </p:set>
                                  </p:childTnLst>
                                </p:cTn>
                              </p:par>
                              <p:par>
                                <p:cTn id="134" nodeType="withEffect" fill="hold" presetClass="exit" presetID="10">
                                  <p:stCondLst>
                                    <p:cond delay="0"/>
                                  </p:stCondLst>
                                  <p:childTnLst>
                                    <p:animEffect filter="fade" transition="out">
                                      <p:cBhvr additive="repl">
                                        <p:cTn id="135" dur="500"/>
                                        <p:tgtEl>
                                          <p:spTgt spid="360"/>
                                        </p:tgtEl>
                                      </p:cBhvr>
                                    </p:animEffect>
                                    <p:set>
                                      <p:cBhvr>
                                        <p:cTn id="136" dur="1" fill="hold">
                                          <p:stCondLst>
                                            <p:cond delay="499"/>
                                          </p:stCondLst>
                                        </p:cTn>
                                        <p:tgtEl>
                                          <p:spTgt spid="360"/>
                                        </p:tgtEl>
                                        <p:attrNameLst>
                                          <p:attrName>style.visibility</p:attrName>
                                        </p:attrNameLst>
                                      </p:cBhvr>
                                      <p:to>
                                        <p:strVal val="hidden"/>
                                      </p:to>
                                    </p:set>
                                  </p:childTnLst>
                                </p:cTn>
                              </p:par>
                              <p:par>
                                <p:cTn id="137" nodeType="withEffect" fill="hold" presetClass="exit" presetID="10">
                                  <p:stCondLst>
                                    <p:cond delay="0"/>
                                  </p:stCondLst>
                                  <p:childTnLst>
                                    <p:animEffect filter="fade" transition="out">
                                      <p:cBhvr additive="repl">
                                        <p:cTn id="138" dur="500"/>
                                        <p:tgtEl>
                                          <p:spTgt spid="361"/>
                                        </p:tgtEl>
                                      </p:cBhvr>
                                    </p:animEffect>
                                    <p:set>
                                      <p:cBhvr>
                                        <p:cTn id="139" dur="1" fill="hold">
                                          <p:stCondLst>
                                            <p:cond delay="499"/>
                                          </p:stCondLst>
                                        </p:cTn>
                                        <p:tgtEl>
                                          <p:spTgt spid="361"/>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10">
                                  <p:stCondLst>
                                    <p:cond delay="0"/>
                                  </p:stCondLst>
                                  <p:childTnLst>
                                    <p:set>
                                      <p:cBhvr>
                                        <p:cTn id="143" dur="1" fill="hold">
                                          <p:stCondLst>
                                            <p:cond delay="0"/>
                                          </p:stCondLst>
                                        </p:cTn>
                                        <p:tgtEl>
                                          <p:spTgt spid="369"/>
                                        </p:tgtEl>
                                        <p:attrNameLst>
                                          <p:attrName>style.visibility</p:attrName>
                                        </p:attrNameLst>
                                      </p:cBhvr>
                                      <p:to>
                                        <p:strVal val="visible"/>
                                      </p:to>
                                    </p:set>
                                    <p:animEffect filter="fade" transition="in">
                                      <p:cBhvr additive="repl">
                                        <p:cTn id="144" dur="500"/>
                                        <p:tgtEl>
                                          <p:spTgt spid="369"/>
                                        </p:tgtEl>
                                      </p:cBhvr>
                                    </p:animEffect>
                                  </p:childTnLst>
                                </p:cTn>
                              </p:par>
                              <p:par>
                                <p:cTn id="145" nodeType="withEffect" fill="hold" presetClass="entr" presetID="10">
                                  <p:stCondLst>
                                    <p:cond delay="0"/>
                                  </p:stCondLst>
                                  <p:childTnLst>
                                    <p:set>
                                      <p:cBhvr>
                                        <p:cTn id="146" dur="1" fill="hold">
                                          <p:stCondLst>
                                            <p:cond delay="0"/>
                                          </p:stCondLst>
                                        </p:cTn>
                                        <p:tgtEl>
                                          <p:spTgt spid="367"/>
                                        </p:tgtEl>
                                        <p:attrNameLst>
                                          <p:attrName>style.visibility</p:attrName>
                                        </p:attrNameLst>
                                      </p:cBhvr>
                                      <p:to>
                                        <p:strVal val="visible"/>
                                      </p:to>
                                    </p:set>
                                    <p:animEffect filter="fade" transition="in">
                                      <p:cBhvr additive="repl">
                                        <p:cTn id="147" dur="500"/>
                                        <p:tgtEl>
                                          <p:spTgt spid="367"/>
                                        </p:tgtEl>
                                      </p:cBhvr>
                                    </p:animEffect>
                                  </p:childTnLst>
                                </p:cTn>
                              </p:par>
                              <p:par>
                                <p:cTn id="148" nodeType="withEffect" fill="hold" presetClass="entr" presetID="10">
                                  <p:stCondLst>
                                    <p:cond delay="0"/>
                                  </p:stCondLst>
                                  <p:childTnLst>
                                    <p:set>
                                      <p:cBhvr>
                                        <p:cTn id="149" dur="1" fill="hold">
                                          <p:stCondLst>
                                            <p:cond delay="0"/>
                                          </p:stCondLst>
                                        </p:cTn>
                                        <p:tgtEl>
                                          <p:spTgt spid="368"/>
                                        </p:tgtEl>
                                        <p:attrNameLst>
                                          <p:attrName>style.visibility</p:attrName>
                                        </p:attrNameLst>
                                      </p:cBhvr>
                                      <p:to>
                                        <p:strVal val="visible"/>
                                      </p:to>
                                    </p:set>
                                    <p:animEffect filter="fade" transition="in">
                                      <p:cBhvr additive="repl">
                                        <p:cTn id="150" dur="500"/>
                                        <p:tgtEl>
                                          <p:spTgt spid="368"/>
                                        </p:tgtEl>
                                      </p:cBhvr>
                                    </p:animEffec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0">
                                  <p:stCondLst>
                                    <p:cond delay="0"/>
                                  </p:stCondLst>
                                  <p:childTnLst>
                                    <p:set>
                                      <p:cBhvr>
                                        <p:cTn id="154" dur="1" fill="hold">
                                          <p:stCondLst>
                                            <p:cond delay="0"/>
                                          </p:stCondLst>
                                        </p:cTn>
                                        <p:tgtEl>
                                          <p:spTgt spid="366"/>
                                        </p:tgtEl>
                                        <p:attrNameLst>
                                          <p:attrName>style.visibility</p:attrName>
                                        </p:attrNameLst>
                                      </p:cBhvr>
                                      <p:to>
                                        <p:strVal val="visible"/>
                                      </p:to>
                                    </p:set>
                                    <p:animEffect filter="fade" transition="in">
                                      <p:cBhvr additive="repl">
                                        <p:cTn id="155" dur="500"/>
                                        <p:tgtEl>
                                          <p:spTgt spid="366"/>
                                        </p:tgtEl>
                                      </p:cBhvr>
                                    </p:animEffect>
                                  </p:childTnLst>
                                </p:cTn>
                              </p:par>
                            </p:childTnLst>
                          </p:cTn>
                        </p:par>
                      </p:childTnLst>
                    </p:cTn>
                  </p:par>
                  <p:par>
                    <p:cTn id="156" fill="hold">
                      <p:stCondLst>
                        <p:cond delay="indefinite"/>
                      </p:stCondLst>
                      <p:childTnLst>
                        <p:par>
                          <p:cTn id="157" fill="hold">
                            <p:stCondLst>
                              <p:cond delay="0"/>
                            </p:stCondLst>
                            <p:childTnLst>
                              <p:par>
                                <p:cTn id="158" nodeType="clickEffect" fill="hold" presetClass="emph" presetID="8">
                                  <p:stCondLst>
                                    <p:cond delay="0"/>
                                  </p:stCondLst>
                                  <p:childTnLst>
                                    <p:animRot by="21600000">
                                      <p:cBhvr>
                                        <p:cTn id="159" dur="2000" fill="hold"/>
                                        <p:tgtEl>
                                          <p:spTgt spid="366"/>
                                        </p:tgtEl>
                                        <p:attrNameLst>
                                          <p:attrName>r</p:attrName>
                                        </p:attrNameLst>
                                      </p:cBhvr>
                                    </p:animRo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10">
                                  <p:stCondLst>
                                    <p:cond delay="0"/>
                                  </p:stCondLst>
                                  <p:childTnLst>
                                    <p:set>
                                      <p:cBhvr>
                                        <p:cTn id="163" dur="1" fill="hold">
                                          <p:stCondLst>
                                            <p:cond delay="0"/>
                                          </p:stCondLst>
                                        </p:cTn>
                                        <p:tgtEl>
                                          <p:spTgt spid="370"/>
                                        </p:tgtEl>
                                        <p:attrNameLst>
                                          <p:attrName>style.visibility</p:attrName>
                                        </p:attrNameLst>
                                      </p:cBhvr>
                                      <p:to>
                                        <p:strVal val="visible"/>
                                      </p:to>
                                    </p:set>
                                    <p:animEffect filter="fade" transition="in">
                                      <p:cBhvr additive="repl">
                                        <p:cTn id="164" dur="500"/>
                                        <p:tgtEl>
                                          <p:spTgt spid="370"/>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xit" presetID="10">
                                  <p:stCondLst>
                                    <p:cond delay="0"/>
                                  </p:stCondLst>
                                  <p:childTnLst>
                                    <p:animEffect filter="fade" transition="out">
                                      <p:cBhvr additive="repl">
                                        <p:cTn id="168" dur="500"/>
                                        <p:tgtEl>
                                          <p:spTgt spid="369"/>
                                        </p:tgtEl>
                                      </p:cBhvr>
                                    </p:animEffect>
                                    <p:set>
                                      <p:cBhvr>
                                        <p:cTn id="169" dur="1" fill="hold">
                                          <p:stCondLst>
                                            <p:cond delay="499"/>
                                          </p:stCondLst>
                                        </p:cTn>
                                        <p:tgtEl>
                                          <p:spTgt spid="369"/>
                                        </p:tgtEl>
                                        <p:attrNameLst>
                                          <p:attrName>style.visibility</p:attrName>
                                        </p:attrNameLst>
                                      </p:cBhvr>
                                      <p:to>
                                        <p:strVal val="hidden"/>
                                      </p:to>
                                    </p:set>
                                  </p:childTnLst>
                                </p:cTn>
                              </p:par>
                              <p:par>
                                <p:cTn id="170" nodeType="withEffect" fill="hold" presetClass="exit" presetID="10">
                                  <p:stCondLst>
                                    <p:cond delay="0"/>
                                  </p:stCondLst>
                                  <p:childTnLst>
                                    <p:animEffect filter="fade" transition="out">
                                      <p:cBhvr additive="repl">
                                        <p:cTn id="171" dur="500"/>
                                        <p:tgtEl>
                                          <p:spTgt spid="367"/>
                                        </p:tgtEl>
                                      </p:cBhvr>
                                    </p:animEffect>
                                    <p:set>
                                      <p:cBhvr>
                                        <p:cTn id="172" dur="1" fill="hold">
                                          <p:stCondLst>
                                            <p:cond delay="499"/>
                                          </p:stCondLst>
                                        </p:cTn>
                                        <p:tgtEl>
                                          <p:spTgt spid="367"/>
                                        </p:tgtEl>
                                        <p:attrNameLst>
                                          <p:attrName>style.visibility</p:attrName>
                                        </p:attrNameLst>
                                      </p:cBhvr>
                                      <p:to>
                                        <p:strVal val="hidden"/>
                                      </p:to>
                                    </p:set>
                                  </p:childTnLst>
                                </p:cTn>
                              </p:par>
                              <p:par>
                                <p:cTn id="173" nodeType="withEffect" fill="hold" presetClass="exit" presetID="10">
                                  <p:stCondLst>
                                    <p:cond delay="0"/>
                                  </p:stCondLst>
                                  <p:childTnLst>
                                    <p:animEffect filter="fade" transition="out">
                                      <p:cBhvr additive="repl">
                                        <p:cTn id="174" dur="500"/>
                                        <p:tgtEl>
                                          <p:spTgt spid="368"/>
                                        </p:tgtEl>
                                      </p:cBhvr>
                                    </p:animEffect>
                                    <p:set>
                                      <p:cBhvr>
                                        <p:cTn id="175" dur="1" fill="hold">
                                          <p:stCondLst>
                                            <p:cond delay="499"/>
                                          </p:stCondLst>
                                        </p:cTn>
                                        <p:tgtEl>
                                          <p:spTgt spid="368"/>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10">
                                  <p:stCondLst>
                                    <p:cond delay="0"/>
                                  </p:stCondLst>
                                  <p:childTnLst>
                                    <p:set>
                                      <p:cBhvr>
                                        <p:cTn id="179" dur="1" fill="hold">
                                          <p:stCondLst>
                                            <p:cond delay="0"/>
                                          </p:stCondLst>
                                        </p:cTn>
                                        <p:tgtEl>
                                          <p:spTgt spid="371"/>
                                        </p:tgtEl>
                                        <p:attrNameLst>
                                          <p:attrName>style.visibility</p:attrName>
                                        </p:attrNameLst>
                                      </p:cBhvr>
                                      <p:to>
                                        <p:strVal val="visible"/>
                                      </p:to>
                                    </p:set>
                                    <p:animEffect filter="fade" transition="in">
                                      <p:cBhvr additive="repl">
                                        <p:cTn id="180" dur="500"/>
                                        <p:tgtEl>
                                          <p:spTgt spid="371"/>
                                        </p:tgtEl>
                                      </p:cBhvr>
                                    </p:animEffect>
                                  </p:childTnLst>
                                </p:cTn>
                              </p:par>
                              <p:par>
                                <p:cTn id="181" nodeType="withEffect" fill="hold" presetClass="entr" presetID="10">
                                  <p:stCondLst>
                                    <p:cond delay="0"/>
                                  </p:stCondLst>
                                  <p:childTnLst>
                                    <p:set>
                                      <p:cBhvr>
                                        <p:cTn id="182" dur="1" fill="hold">
                                          <p:stCondLst>
                                            <p:cond delay="0"/>
                                          </p:stCondLst>
                                        </p:cTn>
                                        <p:tgtEl>
                                          <p:spTgt spid="372"/>
                                        </p:tgtEl>
                                        <p:attrNameLst>
                                          <p:attrName>style.visibility</p:attrName>
                                        </p:attrNameLst>
                                      </p:cBhvr>
                                      <p:to>
                                        <p:strVal val="visible"/>
                                      </p:to>
                                    </p:set>
                                    <p:animEffect filter="fade" transition="in">
                                      <p:cBhvr additive="repl">
                                        <p:cTn id="183" dur="500"/>
                                        <p:tgtEl>
                                          <p:spTgt spid="372"/>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xit" presetID="10">
                                  <p:stCondLst>
                                    <p:cond delay="0"/>
                                  </p:stCondLst>
                                  <p:childTnLst>
                                    <p:animEffect filter="fade" transition="out">
                                      <p:cBhvr additive="repl">
                                        <p:cTn id="187" dur="500"/>
                                        <p:tgtEl>
                                          <p:spTgt spid="366"/>
                                        </p:tgtEl>
                                      </p:cBhvr>
                                    </p:animEffect>
                                    <p:set>
                                      <p:cBhvr>
                                        <p:cTn id="188" dur="1" fill="hold">
                                          <p:stCondLst>
                                            <p:cond delay="499"/>
                                          </p:stCondLst>
                                        </p:cTn>
                                        <p:tgtEl>
                                          <p:spTgt spid="366"/>
                                        </p:tgtEl>
                                        <p:attrNameLst>
                                          <p:attrName>style.visibility</p:attrName>
                                        </p:attrNameLst>
                                      </p:cBhvr>
                                      <p:to>
                                        <p:strVal val="hidden"/>
                                      </p:to>
                                    </p:set>
                                  </p:childTnLst>
                                </p:cTn>
                              </p:par>
                              <p:par>
                                <p:cTn id="189" nodeType="withEffect" fill="hold" presetClass="exit" presetID="10">
                                  <p:stCondLst>
                                    <p:cond delay="0"/>
                                  </p:stCondLst>
                                  <p:childTnLst>
                                    <p:animEffect filter="fade" transition="out">
                                      <p:cBhvr additive="repl">
                                        <p:cTn id="190" dur="500"/>
                                        <p:tgtEl>
                                          <p:spTgt spid="370"/>
                                        </p:tgtEl>
                                      </p:cBhvr>
                                    </p:animEffect>
                                    <p:set>
                                      <p:cBhvr>
                                        <p:cTn id="191" dur="1" fill="hold">
                                          <p:stCondLst>
                                            <p:cond delay="499"/>
                                          </p:stCondLst>
                                        </p:cTn>
                                        <p:tgtEl>
                                          <p:spTgt spid="370"/>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nodeType="clickEffect" fill="hold" presetClass="entr" presetID="10">
                                  <p:stCondLst>
                                    <p:cond delay="0"/>
                                  </p:stCondLst>
                                  <p:childTnLst>
                                    <p:set>
                                      <p:cBhvr>
                                        <p:cTn id="195" dur="1" fill="hold">
                                          <p:stCondLst>
                                            <p:cond delay="0"/>
                                          </p:stCondLst>
                                        </p:cTn>
                                        <p:tgtEl>
                                          <p:spTgt spid="341"/>
                                        </p:tgtEl>
                                        <p:attrNameLst>
                                          <p:attrName>style.visibility</p:attrName>
                                        </p:attrNameLst>
                                      </p:cBhvr>
                                      <p:to>
                                        <p:strVal val="visible"/>
                                      </p:to>
                                    </p:set>
                                    <p:animEffect filter="fade" transition="in">
                                      <p:cBhvr additive="repl">
                                        <p:cTn id="196" dur="500"/>
                                        <p:tgtEl>
                                          <p:spTgt spid="341"/>
                                        </p:tgtEl>
                                      </p:cBhvr>
                                    </p:animEffec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0">
                                  <p:stCondLst>
                                    <p:cond delay="0"/>
                                  </p:stCondLst>
                                  <p:childTnLst>
                                    <p:set>
                                      <p:cBhvr>
                                        <p:cTn id="200" dur="1" fill="hold">
                                          <p:stCondLst>
                                            <p:cond delay="0"/>
                                          </p:stCondLst>
                                        </p:cTn>
                                        <p:tgtEl>
                                          <p:spTgt spid="309"/>
                                        </p:tgtEl>
                                        <p:attrNameLst>
                                          <p:attrName>style.visibility</p:attrName>
                                        </p:attrNameLst>
                                      </p:cBhvr>
                                      <p:to>
                                        <p:strVal val="visible"/>
                                      </p:to>
                                    </p:set>
                                    <p:animEffect filter="fade" transition="in">
                                      <p:cBhvr additive="repl">
                                        <p:cTn id="201" dur="500"/>
                                        <p:tgtEl>
                                          <p:spTgt spid="309"/>
                                        </p:tgtEl>
                                      </p:cBhvr>
                                    </p:animEffect>
                                  </p:childTnLst>
                                </p:cTn>
                              </p:par>
                              <p:par>
                                <p:cTn id="202" nodeType="withEffect" fill="hold" presetClass="entr" presetID="10">
                                  <p:stCondLst>
                                    <p:cond delay="0"/>
                                  </p:stCondLst>
                                  <p:childTnLst>
                                    <p:set>
                                      <p:cBhvr>
                                        <p:cTn id="203" dur="1" fill="hold">
                                          <p:stCondLst>
                                            <p:cond delay="0"/>
                                          </p:stCondLst>
                                        </p:cTn>
                                        <p:tgtEl>
                                          <p:spTgt spid="354"/>
                                        </p:tgtEl>
                                        <p:attrNameLst>
                                          <p:attrName>style.visibility</p:attrName>
                                        </p:attrNameLst>
                                      </p:cBhvr>
                                      <p:to>
                                        <p:strVal val="visible"/>
                                      </p:to>
                                    </p:set>
                                    <p:animEffect filter="fade" transition="in">
                                      <p:cBhvr additive="repl">
                                        <p:cTn id="204" dur="500"/>
                                        <p:tgtEl>
                                          <p:spTgt spid="354"/>
                                        </p:tgtEl>
                                      </p:cBhvr>
                                    </p:animEffec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0">
                                  <p:stCondLst>
                                    <p:cond delay="0"/>
                                  </p:stCondLst>
                                  <p:childTnLst>
                                    <p:set>
                                      <p:cBhvr>
                                        <p:cTn id="208" dur="1" fill="hold">
                                          <p:stCondLst>
                                            <p:cond delay="0"/>
                                          </p:stCondLst>
                                        </p:cTn>
                                        <p:tgtEl>
                                          <p:spTgt spid="374"/>
                                        </p:tgtEl>
                                        <p:attrNameLst>
                                          <p:attrName>style.visibility</p:attrName>
                                        </p:attrNameLst>
                                      </p:cBhvr>
                                      <p:to>
                                        <p:strVal val="visible"/>
                                      </p:to>
                                    </p:set>
                                    <p:animEffect filter="fade" transition="in">
                                      <p:cBhvr additive="repl">
                                        <p:cTn id="209" dur="500"/>
                                        <p:tgtEl>
                                          <p:spTgt spid="374"/>
                                        </p:tgtEl>
                                      </p:cBhvr>
                                    </p:animEffect>
                                  </p:childTnLst>
                                </p:cTn>
                              </p:par>
                              <p:par>
                                <p:cTn id="210" nodeType="withEffect" fill="hold" presetClass="entr" presetID="10">
                                  <p:stCondLst>
                                    <p:cond delay="0"/>
                                  </p:stCondLst>
                                  <p:childTnLst>
                                    <p:set>
                                      <p:cBhvr>
                                        <p:cTn id="211" dur="1" fill="hold">
                                          <p:stCondLst>
                                            <p:cond delay="0"/>
                                          </p:stCondLst>
                                        </p:cTn>
                                        <p:tgtEl>
                                          <p:spTgt spid="373"/>
                                        </p:tgtEl>
                                        <p:attrNameLst>
                                          <p:attrName>style.visibility</p:attrName>
                                        </p:attrNameLst>
                                      </p:cBhvr>
                                      <p:to>
                                        <p:strVal val="visible"/>
                                      </p:to>
                                    </p:set>
                                    <p:animEffect filter="fade" transition="in">
                                      <p:cBhvr additive="repl">
                                        <p:cTn id="212" dur="500"/>
                                        <p:tgtEl>
                                          <p:spTgt spid="373"/>
                                        </p:tgtEl>
                                      </p:cBhvr>
                                    </p:animEffect>
                                  </p:childTnLst>
                                </p:cTn>
                              </p:par>
                              <p:par>
                                <p:cTn id="213" nodeType="withEffect" fill="hold" presetClass="entr" presetID="10">
                                  <p:stCondLst>
                                    <p:cond delay="0"/>
                                  </p:stCondLst>
                                  <p:childTnLst>
                                    <p:set>
                                      <p:cBhvr>
                                        <p:cTn id="214" dur="1" fill="hold">
                                          <p:stCondLst>
                                            <p:cond delay="0"/>
                                          </p:stCondLst>
                                        </p:cTn>
                                        <p:tgtEl>
                                          <p:spTgt spid="304"/>
                                        </p:tgtEl>
                                        <p:attrNameLst>
                                          <p:attrName>style.visibility</p:attrName>
                                        </p:attrNameLst>
                                      </p:cBhvr>
                                      <p:to>
                                        <p:strVal val="visible"/>
                                      </p:to>
                                    </p:set>
                                    <p:animEffect filter="fade" transition="in">
                                      <p:cBhvr additive="repl">
                                        <p:cTn id="215" dur="500"/>
                                        <p:tgtEl>
                                          <p:spTgt spid="304"/>
                                        </p:tgtEl>
                                      </p:cBhvr>
                                    </p:animEffect>
                                  </p:childTnLst>
                                </p:cTn>
                              </p:par>
                              <p:par>
                                <p:cTn id="216" nodeType="withEffect" fill="hold" presetClass="entr" presetID="10">
                                  <p:stCondLst>
                                    <p:cond delay="0"/>
                                  </p:stCondLst>
                                  <p:childTnLst>
                                    <p:set>
                                      <p:cBhvr>
                                        <p:cTn id="217" dur="1" fill="hold">
                                          <p:stCondLst>
                                            <p:cond delay="0"/>
                                          </p:stCondLst>
                                        </p:cTn>
                                        <p:tgtEl>
                                          <p:spTgt spid="325"/>
                                        </p:tgtEl>
                                        <p:attrNameLst>
                                          <p:attrName>style.visibility</p:attrName>
                                        </p:attrNameLst>
                                      </p:cBhvr>
                                      <p:to>
                                        <p:strVal val="visible"/>
                                      </p:to>
                                    </p:set>
                                    <p:animEffect filter="fade" transition="in">
                                      <p:cBhvr additive="repl">
                                        <p:cTn id="218" dur="500"/>
                                        <p:tgtEl>
                                          <p:spTgt spid="325"/>
                                        </p:tgtEl>
                                      </p:cBhvr>
                                    </p:animEffect>
                                  </p:childTnLst>
                                </p:cTn>
                              </p:par>
                              <p:par>
                                <p:cTn id="219" nodeType="withEffect" fill="hold" presetClass="entr" presetID="10">
                                  <p:stCondLst>
                                    <p:cond delay="0"/>
                                  </p:stCondLst>
                                  <p:childTnLst>
                                    <p:set>
                                      <p:cBhvr>
                                        <p:cTn id="220" dur="1" fill="hold">
                                          <p:stCondLst>
                                            <p:cond delay="0"/>
                                          </p:stCondLst>
                                        </p:cTn>
                                        <p:tgtEl>
                                          <p:spTgt spid="338"/>
                                        </p:tgtEl>
                                        <p:attrNameLst>
                                          <p:attrName>style.visibility</p:attrName>
                                        </p:attrNameLst>
                                      </p:cBhvr>
                                      <p:to>
                                        <p:strVal val="visible"/>
                                      </p:to>
                                    </p:set>
                                    <p:animEffect filter="fade" transition="in">
                                      <p:cBhvr additive="repl">
                                        <p:cTn id="221" dur="5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6" name="Group 4"/>
          <p:cNvGrpSpPr/>
          <p:nvPr/>
        </p:nvGrpSpPr>
        <p:grpSpPr>
          <a:xfrm>
            <a:off x="-1172880" y="-1909440"/>
            <a:ext cx="3126240" cy="3126240"/>
            <a:chOff x="-1172880" y="-1909440"/>
            <a:chExt cx="3126240" cy="3126240"/>
          </a:xfrm>
        </p:grpSpPr>
        <p:sp>
          <p:nvSpPr>
            <p:cNvPr id="377" name="Freeform 15"/>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78" name="TextBox 22"/>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grpSp>
        <p:nvGrpSpPr>
          <p:cNvPr id="379" name="Group 7"/>
          <p:cNvGrpSpPr/>
          <p:nvPr/>
        </p:nvGrpSpPr>
        <p:grpSpPr>
          <a:xfrm>
            <a:off x="16560360" y="8723160"/>
            <a:ext cx="3126240" cy="3126240"/>
            <a:chOff x="16560360" y="8723160"/>
            <a:chExt cx="3126240" cy="3126240"/>
          </a:xfrm>
        </p:grpSpPr>
        <p:sp>
          <p:nvSpPr>
            <p:cNvPr id="380" name="Freeform 1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381" name="TextBox 70"/>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sp>
        <p:nvSpPr>
          <p:cNvPr id="382" name="Freeform 17"/>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83" name="Freeform 43"/>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84" name="TextBox 71"/>
          <p:cNvSpPr/>
          <p:nvPr/>
        </p:nvSpPr>
        <p:spPr>
          <a:xfrm>
            <a:off x="2286000" y="1371600"/>
            <a:ext cx="13628880" cy="1244880"/>
          </a:xfrm>
          <a:prstGeom prst="rect">
            <a:avLst/>
          </a:prstGeom>
          <a:noFill/>
          <a:ln w="0">
            <a:noFill/>
          </a:ln>
        </p:spPr>
        <p:style>
          <a:lnRef idx="0"/>
          <a:fillRef idx="0"/>
          <a:effectRef idx="0"/>
          <a:fontRef idx="minor"/>
        </p:style>
        <p:txBody>
          <a:bodyPr lIns="0" rIns="0" tIns="0" bIns="0" anchor="t">
            <a:spAutoFit/>
          </a:bodyPr>
          <a:p>
            <a:pPr algn="ctr" defTabSz="914400">
              <a:lnSpc>
                <a:spcPts val="9799"/>
              </a:lnSpc>
            </a:pPr>
            <a:r>
              <a:rPr b="1" lang="en-US" sz="6600" spc="-1" strike="noStrike">
                <a:solidFill>
                  <a:srgbClr val="0365b2"/>
                </a:solidFill>
                <a:latin typeface="Fredoka"/>
                <a:ea typeface="Fredoka"/>
              </a:rPr>
              <a:t>Étud</a:t>
            </a:r>
            <a:r>
              <a:rPr b="1" lang="en-US" sz="6600" spc="-1" strike="noStrike">
                <a:solidFill>
                  <a:srgbClr val="0365b2"/>
                </a:solidFill>
                <a:latin typeface="Fredoka"/>
                <a:ea typeface="Fredoka"/>
              </a:rPr>
              <a:t>e de </a:t>
            </a:r>
            <a:r>
              <a:rPr b="1" lang="en-US" sz="6600" spc="-1" strike="noStrike">
                <a:solidFill>
                  <a:srgbClr val="0365b2"/>
                </a:solidFill>
                <a:latin typeface="Fredoka"/>
                <a:ea typeface="Fredoka"/>
              </a:rPr>
              <a:t>l’exis</a:t>
            </a:r>
            <a:r>
              <a:rPr b="1" lang="en-US" sz="6600" spc="-1" strike="noStrike">
                <a:solidFill>
                  <a:srgbClr val="0365b2"/>
                </a:solidFill>
                <a:latin typeface="Fredoka"/>
                <a:ea typeface="Fredoka"/>
              </a:rPr>
              <a:t>tant</a:t>
            </a:r>
            <a:endParaRPr b="1" lang="en-US" sz="6600" spc="-1" strike="noStrike">
              <a:solidFill>
                <a:srgbClr val="000000"/>
              </a:solidFill>
              <a:latin typeface="Arial"/>
            </a:endParaRPr>
          </a:p>
        </p:txBody>
      </p:sp>
      <p:sp>
        <p:nvSpPr>
          <p:cNvPr id="385" name="TextBox 73"/>
          <p:cNvSpPr/>
          <p:nvPr/>
        </p:nvSpPr>
        <p:spPr>
          <a:xfrm>
            <a:off x="685800" y="383796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00" spc="-1" strike="noStrike">
                <a:solidFill>
                  <a:srgbClr val="000000"/>
                </a:solidFill>
                <a:latin typeface="Open Sans Bold"/>
                <a:ea typeface="Open Sans Bold"/>
              </a:rPr>
              <a:t>Pr</a:t>
            </a:r>
            <a:r>
              <a:rPr b="1" lang="en-US" sz="4100" spc="-1" strike="noStrike">
                <a:solidFill>
                  <a:srgbClr val="000000"/>
                </a:solidFill>
                <a:latin typeface="Open Sans Bold"/>
                <a:ea typeface="Open Sans Bold"/>
              </a:rPr>
              <a:t>és</a:t>
            </a:r>
            <a:r>
              <a:rPr b="1" lang="en-US" sz="4100" spc="-1" strike="noStrike">
                <a:solidFill>
                  <a:srgbClr val="000000"/>
                </a:solidFill>
                <a:latin typeface="Open Sans Bold"/>
                <a:ea typeface="Open Sans Bold"/>
              </a:rPr>
              <a:t>en</a:t>
            </a:r>
            <a:r>
              <a:rPr b="1" lang="en-US" sz="4100" spc="-1" strike="noStrike">
                <a:solidFill>
                  <a:srgbClr val="000000"/>
                </a:solidFill>
                <a:latin typeface="Open Sans Bold"/>
                <a:ea typeface="Open Sans Bold"/>
              </a:rPr>
              <a:t>ta</a:t>
            </a:r>
            <a:r>
              <a:rPr b="1" lang="en-US" sz="4100" spc="-1" strike="noStrike">
                <a:solidFill>
                  <a:srgbClr val="000000"/>
                </a:solidFill>
                <a:latin typeface="Open Sans Bold"/>
                <a:ea typeface="Open Sans Bold"/>
              </a:rPr>
              <a:t>ti</a:t>
            </a:r>
            <a:r>
              <a:rPr b="1" lang="en-US" sz="4100" spc="-1" strike="noStrike">
                <a:solidFill>
                  <a:srgbClr val="000000"/>
                </a:solidFill>
                <a:latin typeface="Open Sans Bold"/>
                <a:ea typeface="Open Sans Bold"/>
              </a:rPr>
              <a:t>on </a:t>
            </a:r>
            <a:r>
              <a:rPr b="1" lang="en-US" sz="4100" spc="-1" strike="noStrike">
                <a:solidFill>
                  <a:srgbClr val="000000"/>
                </a:solidFill>
                <a:latin typeface="Open Sans Bold"/>
                <a:ea typeface="Open Sans Bold"/>
              </a:rPr>
              <a:t>de </a:t>
            </a:r>
            <a:r>
              <a:rPr b="1" lang="en-US" sz="4100" spc="-1" strike="noStrike">
                <a:solidFill>
                  <a:srgbClr val="000000"/>
                </a:solidFill>
                <a:latin typeface="Open Sans Bold"/>
                <a:ea typeface="Open Sans Bold"/>
              </a:rPr>
              <a:t>l’o</a:t>
            </a:r>
            <a:r>
              <a:rPr b="1" lang="en-US" sz="4100" spc="-1" strike="noStrike">
                <a:solidFill>
                  <a:srgbClr val="000000"/>
                </a:solidFill>
                <a:latin typeface="Open Sans Bold"/>
                <a:ea typeface="Open Sans Bold"/>
              </a:rPr>
              <a:t>rg</a:t>
            </a:r>
            <a:r>
              <a:rPr b="1" lang="en-US" sz="4100" spc="-1" strike="noStrike">
                <a:solidFill>
                  <a:srgbClr val="000000"/>
                </a:solidFill>
                <a:latin typeface="Open Sans Bold"/>
                <a:ea typeface="Open Sans Bold"/>
              </a:rPr>
              <a:t>an</a:t>
            </a:r>
            <a:r>
              <a:rPr b="1" lang="en-US" sz="4100" spc="-1" strike="noStrike">
                <a:solidFill>
                  <a:srgbClr val="000000"/>
                </a:solidFill>
                <a:latin typeface="Open Sans Bold"/>
                <a:ea typeface="Open Sans Bold"/>
              </a:rPr>
              <a:t>is</a:t>
            </a:r>
            <a:r>
              <a:rPr b="1" lang="en-US" sz="4100" spc="-1" strike="noStrike">
                <a:solidFill>
                  <a:srgbClr val="000000"/>
                </a:solidFill>
                <a:latin typeface="Open Sans Bold"/>
                <a:ea typeface="Open Sans Bold"/>
              </a:rPr>
              <a:t>m</a:t>
            </a:r>
            <a:r>
              <a:rPr b="1" lang="en-US" sz="4100" spc="-1" strike="noStrike">
                <a:solidFill>
                  <a:srgbClr val="000000"/>
                </a:solidFill>
                <a:latin typeface="Open Sans Bold"/>
                <a:ea typeface="Open Sans Bold"/>
              </a:rPr>
              <a:t>e </a:t>
            </a:r>
            <a:r>
              <a:rPr b="1" lang="en-US" sz="4100" spc="-1" strike="noStrike">
                <a:solidFill>
                  <a:srgbClr val="000000"/>
                </a:solidFill>
                <a:latin typeface="Open Sans Bold"/>
                <a:ea typeface="Open Sans Bold"/>
              </a:rPr>
              <a:t>d’</a:t>
            </a:r>
            <a:r>
              <a:rPr b="1" lang="en-US" sz="4100" spc="-1" strike="noStrike">
                <a:solidFill>
                  <a:srgbClr val="000000"/>
                </a:solidFill>
                <a:latin typeface="Open Sans Bold"/>
                <a:ea typeface="Open Sans Bold"/>
              </a:rPr>
              <a:t>ac</a:t>
            </a:r>
            <a:r>
              <a:rPr b="1" lang="en-US" sz="4100" spc="-1" strike="noStrike">
                <a:solidFill>
                  <a:srgbClr val="000000"/>
                </a:solidFill>
                <a:latin typeface="Open Sans Bold"/>
                <a:ea typeface="Open Sans Bold"/>
              </a:rPr>
              <a:t>cu</a:t>
            </a:r>
            <a:r>
              <a:rPr b="1" lang="en-US" sz="4100" spc="-1" strike="noStrike">
                <a:solidFill>
                  <a:srgbClr val="000000"/>
                </a:solidFill>
                <a:latin typeface="Open Sans Bold"/>
                <a:ea typeface="Open Sans Bold"/>
              </a:rPr>
              <a:t>eil</a:t>
            </a:r>
            <a:endParaRPr b="0" lang="en-US" sz="4100" spc="-1" strike="noStrike">
              <a:solidFill>
                <a:srgbClr val="000000"/>
              </a:solidFill>
              <a:latin typeface="Arial"/>
            </a:endParaRPr>
          </a:p>
        </p:txBody>
      </p:sp>
      <p:sp>
        <p:nvSpPr>
          <p:cNvPr id="386" name="Rectangle 4"/>
          <p:cNvSpPr/>
          <p:nvPr/>
        </p:nvSpPr>
        <p:spPr>
          <a:xfrm>
            <a:off x="17159400" y="9342720"/>
            <a:ext cx="89928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14</a:t>
            </a:r>
            <a:endParaRPr b="0" lang="en-US" sz="3609" spc="-1" strike="noStrike">
              <a:solidFill>
                <a:srgbClr val="000000"/>
              </a:solidFill>
              <a:latin typeface="Arial"/>
            </a:endParaRPr>
          </a:p>
        </p:txBody>
      </p:sp>
      <p:sp>
        <p:nvSpPr>
          <p:cNvPr id="387" name="TextBox 76"/>
          <p:cNvSpPr/>
          <p:nvPr/>
        </p:nvSpPr>
        <p:spPr>
          <a:xfrm>
            <a:off x="685800" y="4914720"/>
            <a:ext cx="16915320" cy="146988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3600" spc="-1" strike="noStrike">
                <a:solidFill>
                  <a:srgbClr val="000000"/>
                </a:solidFill>
                <a:latin typeface="Open Sans Bold"/>
                <a:ea typeface="Open Sans Bold"/>
              </a:rPr>
              <a:t>E</a:t>
            </a:r>
            <a:r>
              <a:rPr b="1" lang="en-US" sz="3600" spc="-1" strike="noStrike">
                <a:solidFill>
                  <a:srgbClr val="000000"/>
                </a:solidFill>
                <a:latin typeface="Open Sans Bold"/>
                <a:ea typeface="Open Sans Bold"/>
              </a:rPr>
              <a:t>t</a:t>
            </a:r>
            <a:r>
              <a:rPr b="1" lang="en-US" sz="3600" spc="-1" strike="noStrike">
                <a:solidFill>
                  <a:srgbClr val="000000"/>
                </a:solidFill>
                <a:latin typeface="Open Sans Bold"/>
                <a:ea typeface="Open Sans Bold"/>
              </a:rPr>
              <a:t>u</a:t>
            </a:r>
            <a:r>
              <a:rPr b="1" lang="en-US" sz="3600" spc="-1" strike="noStrike">
                <a:solidFill>
                  <a:srgbClr val="000000"/>
                </a:solidFill>
                <a:latin typeface="Open Sans Bold"/>
                <a:ea typeface="Open Sans Bold"/>
              </a:rPr>
              <a:t>d</a:t>
            </a:r>
            <a:r>
              <a:rPr b="1" lang="en-US" sz="3600" spc="-1" strike="noStrike">
                <a:solidFill>
                  <a:srgbClr val="000000"/>
                </a:solidFill>
                <a:latin typeface="Open Sans Bold"/>
                <a:ea typeface="Open Sans Bold"/>
              </a:rPr>
              <a:t>e</a:t>
            </a:r>
            <a:r>
              <a:rPr b="1" lang="en-US" sz="3600" spc="-1" strike="noStrike">
                <a:solidFill>
                  <a:srgbClr val="000000"/>
                </a:solidFill>
                <a:latin typeface="Open Sans Bold"/>
                <a:ea typeface="Open Sans Bold"/>
              </a:rPr>
              <a:t> </a:t>
            </a:r>
            <a:r>
              <a:rPr b="1" lang="en-US" sz="3600" spc="-1" strike="noStrike">
                <a:solidFill>
                  <a:srgbClr val="000000"/>
                </a:solidFill>
                <a:latin typeface="Open Sans Bold"/>
                <a:ea typeface="Open Sans Bold"/>
              </a:rPr>
              <a:t>d</a:t>
            </a:r>
            <a:r>
              <a:rPr b="1" lang="en-US" sz="3600" spc="-1" strike="noStrike">
                <a:solidFill>
                  <a:srgbClr val="000000"/>
                </a:solidFill>
                <a:latin typeface="Open Sans Bold"/>
                <a:ea typeface="Open Sans Bold"/>
              </a:rPr>
              <a:t>u</a:t>
            </a:r>
            <a:r>
              <a:rPr b="1" lang="en-US" sz="3600" spc="-1" strike="noStrike">
                <a:solidFill>
                  <a:srgbClr val="000000"/>
                </a:solidFill>
                <a:latin typeface="Open Sans Bold"/>
                <a:ea typeface="Open Sans Bold"/>
              </a:rPr>
              <a:t> </a:t>
            </a:r>
            <a:r>
              <a:rPr b="1" lang="en-US" sz="3600" spc="-1" strike="noStrike">
                <a:solidFill>
                  <a:srgbClr val="000000"/>
                </a:solidFill>
                <a:latin typeface="Open Sans Bold"/>
                <a:ea typeface="Open Sans Bold"/>
              </a:rPr>
              <a:t>p</a:t>
            </a:r>
            <a:r>
              <a:rPr b="1" lang="en-US" sz="3600" spc="-1" strike="noStrike">
                <a:solidFill>
                  <a:srgbClr val="000000"/>
                </a:solidFill>
                <a:latin typeface="Open Sans Bold"/>
                <a:ea typeface="Open Sans Bold"/>
              </a:rPr>
              <a:t>r</a:t>
            </a:r>
            <a:r>
              <a:rPr b="1" lang="en-US" sz="3600" spc="-1" strike="noStrike">
                <a:solidFill>
                  <a:srgbClr val="000000"/>
                </a:solidFill>
                <a:latin typeface="Open Sans Bold"/>
                <a:ea typeface="Open Sans Bold"/>
              </a:rPr>
              <a:t>o</a:t>
            </a:r>
            <a:r>
              <a:rPr b="1" lang="en-US" sz="3600" spc="-1" strike="noStrike">
                <a:solidFill>
                  <a:srgbClr val="000000"/>
                </a:solidFill>
                <a:latin typeface="Open Sans Bold"/>
                <a:ea typeface="Open Sans Bold"/>
              </a:rPr>
              <a:t>c</a:t>
            </a:r>
            <a:r>
              <a:rPr b="1" lang="en-US" sz="3600" spc="-1" strike="noStrike">
                <a:solidFill>
                  <a:srgbClr val="000000"/>
                </a:solidFill>
                <a:latin typeface="Open Sans Bold"/>
                <a:ea typeface="Open Sans Bold"/>
              </a:rPr>
              <a:t>e</a:t>
            </a:r>
            <a:r>
              <a:rPr b="1" lang="en-US" sz="3600" spc="-1" strike="noStrike">
                <a:solidFill>
                  <a:srgbClr val="000000"/>
                </a:solidFill>
                <a:latin typeface="Open Sans Bold"/>
                <a:ea typeface="Open Sans Bold"/>
              </a:rPr>
              <a:t>s</a:t>
            </a:r>
            <a:r>
              <a:rPr b="1" lang="en-US" sz="3600" spc="-1" strike="noStrike">
                <a:solidFill>
                  <a:srgbClr val="000000"/>
                </a:solidFill>
                <a:latin typeface="Open Sans Bold"/>
                <a:ea typeface="Open Sans Bold"/>
              </a:rPr>
              <a:t>s</a:t>
            </a:r>
            <a:r>
              <a:rPr b="1" lang="en-US" sz="3600" spc="-1" strike="noStrike">
                <a:solidFill>
                  <a:srgbClr val="000000"/>
                </a:solidFill>
                <a:latin typeface="Open Sans Bold"/>
                <a:ea typeface="Open Sans Bold"/>
              </a:rPr>
              <a:t>u</a:t>
            </a:r>
            <a:r>
              <a:rPr b="1" lang="en-US" sz="3600" spc="-1" strike="noStrike">
                <a:solidFill>
                  <a:srgbClr val="000000"/>
                </a:solidFill>
                <a:latin typeface="Open Sans Bold"/>
                <a:ea typeface="Open Sans Bold"/>
              </a:rPr>
              <a:t>s</a:t>
            </a:r>
            <a:r>
              <a:rPr b="1" lang="en-US" sz="3600" spc="-1" strike="noStrike">
                <a:solidFill>
                  <a:srgbClr val="000000"/>
                </a:solidFill>
                <a:latin typeface="Open Sans Bold"/>
                <a:ea typeface="Open Sans Bold"/>
              </a:rPr>
              <a:t> </a:t>
            </a:r>
            <a:r>
              <a:rPr b="1" lang="en-US" sz="3600" spc="-1" strike="noStrike">
                <a:solidFill>
                  <a:srgbClr val="000000"/>
                </a:solidFill>
                <a:latin typeface="Open Sans Bold"/>
                <a:ea typeface="Open Sans Bold"/>
              </a:rPr>
              <a:t>d</a:t>
            </a:r>
            <a:r>
              <a:rPr b="1" lang="en-US" sz="3600" spc="-1" strike="noStrike">
                <a:solidFill>
                  <a:srgbClr val="000000"/>
                </a:solidFill>
                <a:latin typeface="Open Sans Bold"/>
                <a:ea typeface="Open Sans Bold"/>
              </a:rPr>
              <a:t>’</a:t>
            </a:r>
            <a:r>
              <a:rPr b="1" lang="en-US" sz="3600" spc="-1" strike="noStrike">
                <a:solidFill>
                  <a:srgbClr val="000000"/>
                </a:solidFill>
                <a:latin typeface="Open Sans Bold"/>
                <a:ea typeface="Open Sans Bold"/>
              </a:rPr>
              <a:t>é</a:t>
            </a:r>
            <a:r>
              <a:rPr b="1" lang="en-US" sz="3600" spc="-1" strike="noStrike">
                <a:solidFill>
                  <a:srgbClr val="000000"/>
                </a:solidFill>
                <a:latin typeface="Open Sans Bold"/>
                <a:ea typeface="Open Sans Bold"/>
              </a:rPr>
              <a:t>c</a:t>
            </a:r>
            <a:r>
              <a:rPr b="1" lang="en-US" sz="3600" spc="-1" strike="noStrike">
                <a:solidFill>
                  <a:srgbClr val="000000"/>
                </a:solidFill>
                <a:latin typeface="Open Sans Bold"/>
                <a:ea typeface="Open Sans Bold"/>
              </a:rPr>
              <a:t>h</a:t>
            </a:r>
            <a:r>
              <a:rPr b="1" lang="en-US" sz="3600" spc="-1" strike="noStrike">
                <a:solidFill>
                  <a:srgbClr val="000000"/>
                </a:solidFill>
                <a:latin typeface="Open Sans Bold"/>
                <a:ea typeface="Open Sans Bold"/>
              </a:rPr>
              <a:t>é</a:t>
            </a:r>
            <a:r>
              <a:rPr b="1" lang="en-US" sz="3600" spc="-1" strike="noStrike">
                <a:solidFill>
                  <a:srgbClr val="000000"/>
                </a:solidFill>
                <a:latin typeface="Open Sans Bold"/>
                <a:ea typeface="Open Sans Bold"/>
              </a:rPr>
              <a:t>a</a:t>
            </a:r>
            <a:r>
              <a:rPr b="1" lang="en-US" sz="3600" spc="-1" strike="noStrike">
                <a:solidFill>
                  <a:srgbClr val="000000"/>
                </a:solidFill>
                <a:latin typeface="Open Sans Bold"/>
                <a:ea typeface="Open Sans Bold"/>
              </a:rPr>
              <a:t>n</a:t>
            </a:r>
            <a:r>
              <a:rPr b="1" lang="en-US" sz="3600" spc="-1" strike="noStrike">
                <a:solidFill>
                  <a:srgbClr val="000000"/>
                </a:solidFill>
                <a:latin typeface="Open Sans Bold"/>
                <a:ea typeface="Open Sans Bold"/>
              </a:rPr>
              <a:t>c</a:t>
            </a:r>
            <a:r>
              <a:rPr b="1" lang="en-US" sz="3600" spc="-1" strike="noStrike">
                <a:solidFill>
                  <a:srgbClr val="000000"/>
                </a:solidFill>
                <a:latin typeface="Open Sans Bold"/>
                <a:ea typeface="Open Sans Bold"/>
              </a:rPr>
              <a:t>e</a:t>
            </a:r>
            <a:endParaRPr b="0" lang="en-US" sz="3600" spc="-1" strike="noStrike">
              <a:solidFill>
                <a:srgbClr val="000000"/>
              </a:solidFill>
              <a:latin typeface="Arial"/>
            </a:endParaRPr>
          </a:p>
          <a:p>
            <a:pPr lvl="1" marL="892800" indent="-446400" algn="just" defTabSz="914400">
              <a:lnSpc>
                <a:spcPts val="5788"/>
              </a:lnSpc>
              <a:buClr>
                <a:srgbClr val="000000"/>
              </a:buClr>
              <a:buFont typeface="Arial"/>
              <a:buChar char="•"/>
            </a:pPr>
            <a:r>
              <a:rPr b="1" lang="en-US" sz="3600" spc="-1" strike="noStrike">
                <a:solidFill>
                  <a:srgbClr val="000000"/>
                </a:solidFill>
                <a:latin typeface="Open Sans Bold"/>
                <a:ea typeface="Open Sans Bold"/>
              </a:rPr>
              <a:t>D</a:t>
            </a:r>
            <a:r>
              <a:rPr b="1" lang="en-US" sz="3600" spc="-1" strike="noStrike">
                <a:solidFill>
                  <a:srgbClr val="000000"/>
                </a:solidFill>
                <a:latin typeface="Open Sans Bold"/>
                <a:ea typeface="Open Sans Bold"/>
              </a:rPr>
              <a:t>i</a:t>
            </a:r>
            <a:r>
              <a:rPr b="1" lang="en-US" sz="3600" spc="-1" strike="noStrike">
                <a:solidFill>
                  <a:srgbClr val="000000"/>
                </a:solidFill>
                <a:latin typeface="Open Sans Bold"/>
                <a:ea typeface="Open Sans Bold"/>
              </a:rPr>
              <a:t>a</a:t>
            </a:r>
            <a:r>
              <a:rPr b="1" lang="en-US" sz="3600" spc="-1" strike="noStrike">
                <a:solidFill>
                  <a:srgbClr val="000000"/>
                </a:solidFill>
                <a:latin typeface="Open Sans Bold"/>
                <a:ea typeface="Open Sans Bold"/>
              </a:rPr>
              <a:t>g</a:t>
            </a:r>
            <a:r>
              <a:rPr b="1" lang="en-US" sz="3600" spc="-1" strike="noStrike">
                <a:solidFill>
                  <a:srgbClr val="000000"/>
                </a:solidFill>
                <a:latin typeface="Open Sans Bold"/>
                <a:ea typeface="Open Sans Bold"/>
              </a:rPr>
              <a:t>n</a:t>
            </a:r>
            <a:r>
              <a:rPr b="1" lang="en-US" sz="3600" spc="-1" strike="noStrike">
                <a:solidFill>
                  <a:srgbClr val="000000"/>
                </a:solidFill>
                <a:latin typeface="Open Sans Bold"/>
                <a:ea typeface="Open Sans Bold"/>
              </a:rPr>
              <a:t>o</a:t>
            </a:r>
            <a:r>
              <a:rPr b="1" lang="en-US" sz="3600" spc="-1" strike="noStrike">
                <a:solidFill>
                  <a:srgbClr val="000000"/>
                </a:solidFill>
                <a:latin typeface="Open Sans Bold"/>
                <a:ea typeface="Open Sans Bold"/>
              </a:rPr>
              <a:t>s</a:t>
            </a:r>
            <a:r>
              <a:rPr b="1" lang="en-US" sz="3600" spc="-1" strike="noStrike">
                <a:solidFill>
                  <a:srgbClr val="000000"/>
                </a:solidFill>
                <a:latin typeface="Open Sans Bold"/>
                <a:ea typeface="Open Sans Bold"/>
              </a:rPr>
              <a:t>t</a:t>
            </a:r>
            <a:r>
              <a:rPr b="1" lang="en-US" sz="3600" spc="-1" strike="noStrike">
                <a:solidFill>
                  <a:srgbClr val="000000"/>
                </a:solidFill>
                <a:latin typeface="Open Sans Bold"/>
                <a:ea typeface="Open Sans Bold"/>
              </a:rPr>
              <a:t>i</a:t>
            </a:r>
            <a:r>
              <a:rPr b="1" lang="en-US" sz="3600" spc="-1" strike="noStrike">
                <a:solidFill>
                  <a:srgbClr val="000000"/>
                </a:solidFill>
                <a:latin typeface="Open Sans Bold"/>
                <a:ea typeface="Open Sans Bold"/>
              </a:rPr>
              <a:t>c</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Freeform 2"/>
          <p:cNvSpPr/>
          <p:nvPr/>
        </p:nvSpPr>
        <p:spPr>
          <a:xfrm>
            <a:off x="10697760" y="2923200"/>
            <a:ext cx="569520" cy="1017720"/>
          </a:xfrm>
          <a:custGeom>
            <a:avLst/>
            <a:gdLst>
              <a:gd name="textAreaLeft" fmla="*/ 0 w 569520"/>
              <a:gd name="textAreaRight" fmla="*/ 570960 w 569520"/>
              <a:gd name="textAreaTop" fmla="*/ 0 h 1017720"/>
              <a:gd name="textAreaBottom" fmla="*/ 1019160 h 1017720"/>
            </a:gdLst>
            <a:ahLst/>
            <a:rect l="textAreaLeft" t="textAreaTop" r="textAreaRight" b="textAreaBottom"/>
            <a:pathLst>
              <a:path w="570801" h="1019287">
                <a:moveTo>
                  <a:pt x="0" y="0"/>
                </a:moveTo>
                <a:lnTo>
                  <a:pt x="570800" y="0"/>
                </a:lnTo>
                <a:lnTo>
                  <a:pt x="570800" y="1019287"/>
                </a:lnTo>
                <a:lnTo>
                  <a:pt x="0" y="101928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nvGrpSpPr>
          <p:cNvPr id="59" name="Group 3"/>
          <p:cNvGrpSpPr/>
          <p:nvPr/>
        </p:nvGrpSpPr>
        <p:grpSpPr>
          <a:xfrm>
            <a:off x="-1172880" y="-1909440"/>
            <a:ext cx="3126240" cy="3126240"/>
            <a:chOff x="-1172880" y="-1909440"/>
            <a:chExt cx="3126240" cy="3126240"/>
          </a:xfrm>
        </p:grpSpPr>
        <p:sp>
          <p:nvSpPr>
            <p:cNvPr id="60" name="Freeform 4"/>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61" name="TextBox 5"/>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62" name="Group 6"/>
          <p:cNvGrpSpPr/>
          <p:nvPr/>
        </p:nvGrpSpPr>
        <p:grpSpPr>
          <a:xfrm>
            <a:off x="16560360" y="8723160"/>
            <a:ext cx="3126240" cy="3126240"/>
            <a:chOff x="16560360" y="8723160"/>
            <a:chExt cx="3126240" cy="3126240"/>
          </a:xfrm>
        </p:grpSpPr>
        <p:sp>
          <p:nvSpPr>
            <p:cNvPr id="63" name="Freeform 7"/>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64" name="TextBox 8"/>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65" name="Freeform 9"/>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66" name="Freeform 10"/>
          <p:cNvSpPr/>
          <p:nvPr/>
        </p:nvSpPr>
        <p:spPr>
          <a:xfrm>
            <a:off x="-2135160" y="92008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67" name="TextBox 11"/>
          <p:cNvSpPr/>
          <p:nvPr/>
        </p:nvSpPr>
        <p:spPr>
          <a:xfrm>
            <a:off x="1569960" y="638640"/>
            <a:ext cx="8645760" cy="979200"/>
          </a:xfrm>
          <a:prstGeom prst="rect">
            <a:avLst/>
          </a:prstGeom>
          <a:noFill/>
          <a:ln w="0">
            <a:noFill/>
          </a:ln>
        </p:spPr>
        <p:style>
          <a:lnRef idx="0"/>
          <a:fillRef idx="0"/>
          <a:effectRef idx="0"/>
          <a:fontRef idx="minor"/>
        </p:style>
        <p:txBody>
          <a:bodyPr lIns="0" rIns="0" tIns="0" bIns="0" anchor="t">
            <a:spAutoFit/>
          </a:bodyPr>
          <a:p>
            <a:pPr defTabSz="914400">
              <a:lnSpc>
                <a:spcPts val="7713"/>
              </a:lnSpc>
              <a:tabLst>
                <a:tab algn="l" pos="0"/>
              </a:tabLst>
            </a:pPr>
            <a:r>
              <a:rPr b="1" lang="en-US" sz="7010" spc="-1" strike="noStrike">
                <a:solidFill>
                  <a:srgbClr val="000000"/>
                </a:solidFill>
                <a:latin typeface="Now Bold"/>
                <a:ea typeface="Now Bold"/>
              </a:rPr>
              <a:t>PLAN DE TRAVAIL</a:t>
            </a:r>
            <a:endParaRPr b="0" lang="en-US" sz="7010" spc="-1" strike="noStrike">
              <a:solidFill>
                <a:srgbClr val="000000"/>
              </a:solidFill>
              <a:latin typeface="Arial"/>
            </a:endParaRPr>
          </a:p>
        </p:txBody>
      </p:sp>
      <p:grpSp>
        <p:nvGrpSpPr>
          <p:cNvPr id="68" name="Group 12"/>
          <p:cNvGrpSpPr/>
          <p:nvPr/>
        </p:nvGrpSpPr>
        <p:grpSpPr>
          <a:xfrm>
            <a:off x="1569960" y="2538360"/>
            <a:ext cx="896400" cy="900720"/>
            <a:chOff x="1569960" y="2538360"/>
            <a:chExt cx="896400" cy="900720"/>
          </a:xfrm>
        </p:grpSpPr>
        <p:grpSp>
          <p:nvGrpSpPr>
            <p:cNvPr id="69" name="Group 13"/>
            <p:cNvGrpSpPr/>
            <p:nvPr/>
          </p:nvGrpSpPr>
          <p:grpSpPr>
            <a:xfrm>
              <a:off x="1569960" y="2538360"/>
              <a:ext cx="896400" cy="900720"/>
              <a:chOff x="1569960" y="2538360"/>
              <a:chExt cx="896400" cy="900720"/>
            </a:xfrm>
          </p:grpSpPr>
          <p:sp>
            <p:nvSpPr>
              <p:cNvPr id="70" name="Freeform 14"/>
              <p:cNvSpPr/>
              <p:nvPr/>
            </p:nvSpPr>
            <p:spPr>
              <a:xfrm>
                <a:off x="1569960" y="2538360"/>
                <a:ext cx="896400" cy="900720"/>
              </a:xfrm>
              <a:custGeom>
                <a:avLst/>
                <a:gdLst>
                  <a:gd name="textAreaLeft" fmla="*/ 0 w 896400"/>
                  <a:gd name="textAreaRight" fmla="*/ 897840 w 896400"/>
                  <a:gd name="textAreaTop" fmla="*/ 0 h 900720"/>
                  <a:gd name="textAreaBottom" fmla="*/ 902160 h 900720"/>
                </a:gdLst>
                <a:ahLst/>
                <a:rect l="textAreaLeft" t="textAreaTop" r="textAreaRight" b="textAreaBottom"/>
                <a:pathLst>
                  <a:path w="6350000" h="6380857">
                    <a:moveTo>
                      <a:pt x="3175000" y="0"/>
                    </a:moveTo>
                    <a:cubicBezTo>
                      <a:pt x="1421496" y="0"/>
                      <a:pt x="0" y="1428404"/>
                      <a:pt x="0" y="3190429"/>
                    </a:cubicBezTo>
                    <a:cubicBezTo>
                      <a:pt x="0" y="4952454"/>
                      <a:pt x="1421496" y="6380857"/>
                      <a:pt x="3175000" y="6380857"/>
                    </a:cubicBezTo>
                    <a:cubicBezTo>
                      <a:pt x="4928504" y="6380857"/>
                      <a:pt x="6350000" y="4952454"/>
                      <a:pt x="6350000" y="3190429"/>
                    </a:cubicBezTo>
                    <a:cubicBezTo>
                      <a:pt x="6350000" y="1428404"/>
                      <a:pt x="4928504" y="0"/>
                      <a:pt x="3175000" y="0"/>
                    </a:cubicBezTo>
                    <a:close/>
                  </a:path>
                </a:pathLst>
              </a:custGeom>
              <a:solidFill>
                <a:srgbClr val="a7c9e4"/>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sp>
          <p:nvSpPr>
            <p:cNvPr id="71" name="TextBox 15"/>
            <p:cNvSpPr/>
            <p:nvPr/>
          </p:nvSpPr>
          <p:spPr>
            <a:xfrm>
              <a:off x="1752840" y="2658240"/>
              <a:ext cx="530280" cy="635040"/>
            </a:xfrm>
            <a:prstGeom prst="rect">
              <a:avLst/>
            </a:prstGeom>
            <a:noFill/>
            <a:ln w="0">
              <a:noFill/>
            </a:ln>
          </p:spPr>
          <p:style>
            <a:lnRef idx="0"/>
            <a:fillRef idx="0"/>
            <a:effectRef idx="0"/>
            <a:fontRef idx="minor"/>
          </p:style>
          <p:txBody>
            <a:bodyPr lIns="0" rIns="0" tIns="0" bIns="0" anchor="t">
              <a:spAutoFit/>
            </a:bodyPr>
            <a:p>
              <a:pPr algn="ctr" defTabSz="914400">
                <a:lnSpc>
                  <a:spcPts val="5003"/>
                </a:lnSpc>
                <a:tabLst>
                  <a:tab algn="l" pos="0"/>
                </a:tabLst>
              </a:pPr>
              <a:r>
                <a:rPr b="1" lang="en-US" sz="3570" spc="-1" strike="noStrike">
                  <a:solidFill>
                    <a:srgbClr val="000000"/>
                  </a:solidFill>
                  <a:latin typeface="Now Bold"/>
                  <a:ea typeface="Now Bold"/>
                </a:rPr>
                <a:t>1</a:t>
              </a:r>
              <a:endParaRPr b="0" lang="en-US" sz="3570" spc="-1" strike="noStrike">
                <a:solidFill>
                  <a:srgbClr val="000000"/>
                </a:solidFill>
                <a:latin typeface="Arial"/>
              </a:endParaRPr>
            </a:p>
          </p:txBody>
        </p:sp>
      </p:grpSp>
      <p:sp>
        <p:nvSpPr>
          <p:cNvPr id="72" name="TextBox 16"/>
          <p:cNvSpPr/>
          <p:nvPr/>
        </p:nvSpPr>
        <p:spPr>
          <a:xfrm>
            <a:off x="2963520" y="2673720"/>
            <a:ext cx="6409080" cy="604800"/>
          </a:xfrm>
          <a:prstGeom prst="rect">
            <a:avLst/>
          </a:prstGeom>
          <a:noFill/>
          <a:ln w="0">
            <a:noFill/>
          </a:ln>
        </p:spPr>
        <p:style>
          <a:lnRef idx="0"/>
          <a:fillRef idx="0"/>
          <a:effectRef idx="0"/>
          <a:fontRef idx="minor"/>
        </p:style>
        <p:txBody>
          <a:bodyPr lIns="0" rIns="0" tIns="0" bIns="0" anchor="t">
            <a:spAutoFit/>
          </a:bodyPr>
          <a:p>
            <a:pPr defTabSz="914400">
              <a:lnSpc>
                <a:spcPts val="4759"/>
              </a:lnSpc>
              <a:tabLst>
                <a:tab algn="l" pos="0"/>
              </a:tabLst>
            </a:pPr>
            <a:r>
              <a:rPr b="1" lang="en-US" sz="3400" spc="-1" strike="noStrike">
                <a:solidFill>
                  <a:srgbClr val="000000"/>
                </a:solidFill>
                <a:latin typeface="Now Bold"/>
                <a:ea typeface="Now Bold"/>
              </a:rPr>
              <a:t>INTRODUCTION GENERALE</a:t>
            </a:r>
            <a:endParaRPr b="0" lang="en-US" sz="3400" spc="-1" strike="noStrike">
              <a:solidFill>
                <a:srgbClr val="000000"/>
              </a:solidFill>
              <a:latin typeface="Arial"/>
            </a:endParaRPr>
          </a:p>
        </p:txBody>
      </p:sp>
      <p:grpSp>
        <p:nvGrpSpPr>
          <p:cNvPr id="73" name="Group 17"/>
          <p:cNvGrpSpPr/>
          <p:nvPr/>
        </p:nvGrpSpPr>
        <p:grpSpPr>
          <a:xfrm>
            <a:off x="1569960" y="3652560"/>
            <a:ext cx="896400" cy="900720"/>
            <a:chOff x="1569960" y="3652560"/>
            <a:chExt cx="896400" cy="900720"/>
          </a:xfrm>
        </p:grpSpPr>
        <p:grpSp>
          <p:nvGrpSpPr>
            <p:cNvPr id="74" name="Group 18"/>
            <p:cNvGrpSpPr/>
            <p:nvPr/>
          </p:nvGrpSpPr>
          <p:grpSpPr>
            <a:xfrm>
              <a:off x="1569960" y="3652560"/>
              <a:ext cx="896400" cy="900720"/>
              <a:chOff x="1569960" y="3652560"/>
              <a:chExt cx="896400" cy="900720"/>
            </a:xfrm>
          </p:grpSpPr>
          <p:sp>
            <p:nvSpPr>
              <p:cNvPr id="75" name="Freeform 19"/>
              <p:cNvSpPr/>
              <p:nvPr/>
            </p:nvSpPr>
            <p:spPr>
              <a:xfrm>
                <a:off x="1569960" y="3652560"/>
                <a:ext cx="896400" cy="900720"/>
              </a:xfrm>
              <a:custGeom>
                <a:avLst/>
                <a:gdLst>
                  <a:gd name="textAreaLeft" fmla="*/ 0 w 896400"/>
                  <a:gd name="textAreaRight" fmla="*/ 897840 w 896400"/>
                  <a:gd name="textAreaTop" fmla="*/ 0 h 900720"/>
                  <a:gd name="textAreaBottom" fmla="*/ 902160 h 900720"/>
                </a:gdLst>
                <a:ahLst/>
                <a:rect l="textAreaLeft" t="textAreaTop" r="textAreaRight" b="textAreaBottom"/>
                <a:pathLst>
                  <a:path w="6350000" h="6380857">
                    <a:moveTo>
                      <a:pt x="3175000" y="0"/>
                    </a:moveTo>
                    <a:cubicBezTo>
                      <a:pt x="1421496" y="0"/>
                      <a:pt x="0" y="1428404"/>
                      <a:pt x="0" y="3190429"/>
                    </a:cubicBezTo>
                    <a:cubicBezTo>
                      <a:pt x="0" y="4952454"/>
                      <a:pt x="1421496" y="6380857"/>
                      <a:pt x="3175000" y="6380857"/>
                    </a:cubicBezTo>
                    <a:cubicBezTo>
                      <a:pt x="4928504" y="6380857"/>
                      <a:pt x="6350000" y="4952454"/>
                      <a:pt x="6350000" y="3190429"/>
                    </a:cubicBezTo>
                    <a:cubicBezTo>
                      <a:pt x="6350000" y="1428404"/>
                      <a:pt x="4928504" y="0"/>
                      <a:pt x="3175000" y="0"/>
                    </a:cubicBezTo>
                    <a:close/>
                  </a:path>
                </a:pathLst>
              </a:custGeom>
              <a:solidFill>
                <a:srgbClr val="a7c9e4"/>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sp>
          <p:nvSpPr>
            <p:cNvPr id="76" name="TextBox 20"/>
            <p:cNvSpPr/>
            <p:nvPr/>
          </p:nvSpPr>
          <p:spPr>
            <a:xfrm>
              <a:off x="1752840" y="3772440"/>
              <a:ext cx="530280" cy="635040"/>
            </a:xfrm>
            <a:prstGeom prst="rect">
              <a:avLst/>
            </a:prstGeom>
            <a:noFill/>
            <a:ln w="0">
              <a:noFill/>
            </a:ln>
          </p:spPr>
          <p:style>
            <a:lnRef idx="0"/>
            <a:fillRef idx="0"/>
            <a:effectRef idx="0"/>
            <a:fontRef idx="minor"/>
          </p:style>
          <p:txBody>
            <a:bodyPr lIns="0" rIns="0" tIns="0" bIns="0" anchor="t">
              <a:spAutoFit/>
            </a:bodyPr>
            <a:p>
              <a:pPr algn="ctr" defTabSz="914400">
                <a:lnSpc>
                  <a:spcPts val="5003"/>
                </a:lnSpc>
                <a:tabLst>
                  <a:tab algn="l" pos="0"/>
                </a:tabLst>
              </a:pPr>
              <a:r>
                <a:rPr b="1" lang="en-US" sz="3570" spc="-1" strike="noStrike">
                  <a:solidFill>
                    <a:srgbClr val="000000"/>
                  </a:solidFill>
                  <a:latin typeface="Now Bold"/>
                  <a:ea typeface="Now Bold"/>
                </a:rPr>
                <a:t>2</a:t>
              </a:r>
              <a:endParaRPr b="0" lang="en-US" sz="3570" spc="-1" strike="noStrike">
                <a:solidFill>
                  <a:srgbClr val="000000"/>
                </a:solidFill>
                <a:latin typeface="Arial"/>
              </a:endParaRPr>
            </a:p>
          </p:txBody>
        </p:sp>
      </p:grpSp>
      <p:grpSp>
        <p:nvGrpSpPr>
          <p:cNvPr id="77" name="Group 21"/>
          <p:cNvGrpSpPr/>
          <p:nvPr/>
        </p:nvGrpSpPr>
        <p:grpSpPr>
          <a:xfrm>
            <a:off x="1569960" y="4955040"/>
            <a:ext cx="896400" cy="900720"/>
            <a:chOff x="1569960" y="4955040"/>
            <a:chExt cx="896400" cy="900720"/>
          </a:xfrm>
        </p:grpSpPr>
        <p:grpSp>
          <p:nvGrpSpPr>
            <p:cNvPr id="78" name="Group 22"/>
            <p:cNvGrpSpPr/>
            <p:nvPr/>
          </p:nvGrpSpPr>
          <p:grpSpPr>
            <a:xfrm>
              <a:off x="1569960" y="4955040"/>
              <a:ext cx="896400" cy="900720"/>
              <a:chOff x="1569960" y="4955040"/>
              <a:chExt cx="896400" cy="900720"/>
            </a:xfrm>
          </p:grpSpPr>
          <p:sp>
            <p:nvSpPr>
              <p:cNvPr id="79" name="Freeform 23"/>
              <p:cNvSpPr/>
              <p:nvPr/>
            </p:nvSpPr>
            <p:spPr>
              <a:xfrm>
                <a:off x="1569960" y="4955040"/>
                <a:ext cx="896400" cy="900720"/>
              </a:xfrm>
              <a:custGeom>
                <a:avLst/>
                <a:gdLst>
                  <a:gd name="textAreaLeft" fmla="*/ 0 w 896400"/>
                  <a:gd name="textAreaRight" fmla="*/ 897840 w 896400"/>
                  <a:gd name="textAreaTop" fmla="*/ 0 h 900720"/>
                  <a:gd name="textAreaBottom" fmla="*/ 902160 h 900720"/>
                </a:gdLst>
                <a:ahLst/>
                <a:rect l="textAreaLeft" t="textAreaTop" r="textAreaRight" b="textAreaBottom"/>
                <a:pathLst>
                  <a:path w="6350000" h="6380857">
                    <a:moveTo>
                      <a:pt x="3175000" y="0"/>
                    </a:moveTo>
                    <a:cubicBezTo>
                      <a:pt x="1421496" y="0"/>
                      <a:pt x="0" y="1428404"/>
                      <a:pt x="0" y="3190429"/>
                    </a:cubicBezTo>
                    <a:cubicBezTo>
                      <a:pt x="0" y="4952454"/>
                      <a:pt x="1421496" y="6380857"/>
                      <a:pt x="3175000" y="6380857"/>
                    </a:cubicBezTo>
                    <a:cubicBezTo>
                      <a:pt x="4928504" y="6380857"/>
                      <a:pt x="6350000" y="4952454"/>
                      <a:pt x="6350000" y="3190429"/>
                    </a:cubicBezTo>
                    <a:cubicBezTo>
                      <a:pt x="6350000" y="1428404"/>
                      <a:pt x="4928504" y="0"/>
                      <a:pt x="3175000" y="0"/>
                    </a:cubicBezTo>
                    <a:close/>
                  </a:path>
                </a:pathLst>
              </a:custGeom>
              <a:solidFill>
                <a:srgbClr val="a7c9e4"/>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sp>
          <p:nvSpPr>
            <p:cNvPr id="80" name="TextBox 24"/>
            <p:cNvSpPr/>
            <p:nvPr/>
          </p:nvSpPr>
          <p:spPr>
            <a:xfrm>
              <a:off x="1752840" y="5074560"/>
              <a:ext cx="530280" cy="635040"/>
            </a:xfrm>
            <a:prstGeom prst="rect">
              <a:avLst/>
            </a:prstGeom>
            <a:noFill/>
            <a:ln w="0">
              <a:noFill/>
            </a:ln>
          </p:spPr>
          <p:style>
            <a:lnRef idx="0"/>
            <a:fillRef idx="0"/>
            <a:effectRef idx="0"/>
            <a:fontRef idx="minor"/>
          </p:style>
          <p:txBody>
            <a:bodyPr lIns="0" rIns="0" tIns="0" bIns="0" anchor="t">
              <a:spAutoFit/>
            </a:bodyPr>
            <a:p>
              <a:pPr algn="ctr" defTabSz="914400">
                <a:lnSpc>
                  <a:spcPts val="5003"/>
                </a:lnSpc>
                <a:tabLst>
                  <a:tab algn="l" pos="0"/>
                </a:tabLst>
              </a:pPr>
              <a:r>
                <a:rPr b="1" lang="en-US" sz="3570" spc="-1" strike="noStrike">
                  <a:solidFill>
                    <a:srgbClr val="000000"/>
                  </a:solidFill>
                  <a:latin typeface="Now Bold"/>
                  <a:ea typeface="Now Bold"/>
                </a:rPr>
                <a:t>3</a:t>
              </a:r>
              <a:endParaRPr b="0" lang="en-US" sz="3570" spc="-1" strike="noStrike">
                <a:solidFill>
                  <a:srgbClr val="000000"/>
                </a:solidFill>
                <a:latin typeface="Arial"/>
              </a:endParaRPr>
            </a:p>
          </p:txBody>
        </p:sp>
      </p:grpSp>
      <p:grpSp>
        <p:nvGrpSpPr>
          <p:cNvPr id="81" name="Group 25"/>
          <p:cNvGrpSpPr/>
          <p:nvPr/>
        </p:nvGrpSpPr>
        <p:grpSpPr>
          <a:xfrm>
            <a:off x="1569960" y="6149880"/>
            <a:ext cx="896400" cy="891720"/>
            <a:chOff x="1569960" y="6149880"/>
            <a:chExt cx="896400" cy="891720"/>
          </a:xfrm>
        </p:grpSpPr>
        <p:grpSp>
          <p:nvGrpSpPr>
            <p:cNvPr id="82" name="Group 26"/>
            <p:cNvGrpSpPr/>
            <p:nvPr/>
          </p:nvGrpSpPr>
          <p:grpSpPr>
            <a:xfrm>
              <a:off x="1569960" y="6149880"/>
              <a:ext cx="896400" cy="891720"/>
              <a:chOff x="1569960" y="6149880"/>
              <a:chExt cx="896400" cy="891720"/>
            </a:xfrm>
          </p:grpSpPr>
          <p:sp>
            <p:nvSpPr>
              <p:cNvPr id="83" name="Freeform 27"/>
              <p:cNvSpPr/>
              <p:nvPr/>
            </p:nvSpPr>
            <p:spPr>
              <a:xfrm>
                <a:off x="1569960" y="6149880"/>
                <a:ext cx="896400" cy="891720"/>
              </a:xfrm>
              <a:custGeom>
                <a:avLst/>
                <a:gdLst>
                  <a:gd name="textAreaLeft" fmla="*/ 0 w 896400"/>
                  <a:gd name="textAreaRight" fmla="*/ 897840 w 896400"/>
                  <a:gd name="textAreaTop" fmla="*/ 0 h 891720"/>
                  <a:gd name="textAreaBottom" fmla="*/ 893160 h 891720"/>
                </a:gdLst>
                <a:ahLst/>
                <a:rect l="textAreaLeft" t="textAreaTop" r="textAreaRight" b="textAreaBottom"/>
                <a:pathLst>
                  <a:path w="6350000" h="6318128">
                    <a:moveTo>
                      <a:pt x="3175000" y="0"/>
                    </a:moveTo>
                    <a:cubicBezTo>
                      <a:pt x="1421496" y="0"/>
                      <a:pt x="0" y="1414361"/>
                      <a:pt x="0" y="3159064"/>
                    </a:cubicBezTo>
                    <a:cubicBezTo>
                      <a:pt x="0" y="4903767"/>
                      <a:pt x="1421496" y="6318128"/>
                      <a:pt x="3175000" y="6318128"/>
                    </a:cubicBezTo>
                    <a:cubicBezTo>
                      <a:pt x="4928504" y="6318128"/>
                      <a:pt x="6350000" y="4903767"/>
                      <a:pt x="6350000" y="3159064"/>
                    </a:cubicBezTo>
                    <a:cubicBezTo>
                      <a:pt x="6350000" y="1414361"/>
                      <a:pt x="4928504" y="0"/>
                      <a:pt x="3175000" y="0"/>
                    </a:cubicBezTo>
                    <a:close/>
                  </a:path>
                </a:pathLst>
              </a:custGeom>
              <a:solidFill>
                <a:srgbClr val="a7c9e4"/>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sp>
          <p:nvSpPr>
            <p:cNvPr id="84" name="TextBox 28"/>
            <p:cNvSpPr/>
            <p:nvPr/>
          </p:nvSpPr>
          <p:spPr>
            <a:xfrm>
              <a:off x="1752840" y="6269760"/>
              <a:ext cx="530280" cy="635040"/>
            </a:xfrm>
            <a:prstGeom prst="rect">
              <a:avLst/>
            </a:prstGeom>
            <a:noFill/>
            <a:ln w="0">
              <a:noFill/>
            </a:ln>
          </p:spPr>
          <p:style>
            <a:lnRef idx="0"/>
            <a:fillRef idx="0"/>
            <a:effectRef idx="0"/>
            <a:fontRef idx="minor"/>
          </p:style>
          <p:txBody>
            <a:bodyPr lIns="0" rIns="0" tIns="0" bIns="0" anchor="t">
              <a:spAutoFit/>
            </a:bodyPr>
            <a:p>
              <a:pPr algn="ctr" defTabSz="914400">
                <a:lnSpc>
                  <a:spcPts val="5003"/>
                </a:lnSpc>
                <a:tabLst>
                  <a:tab algn="l" pos="0"/>
                </a:tabLst>
              </a:pPr>
              <a:r>
                <a:rPr b="1" lang="en-US" sz="3570" spc="-1" strike="noStrike">
                  <a:solidFill>
                    <a:srgbClr val="000000"/>
                  </a:solidFill>
                  <a:latin typeface="Now Bold"/>
                  <a:ea typeface="Now Bold"/>
                </a:rPr>
                <a:t>4</a:t>
              </a:r>
              <a:endParaRPr b="0" lang="en-US" sz="3570" spc="-1" strike="noStrike">
                <a:solidFill>
                  <a:srgbClr val="000000"/>
                </a:solidFill>
                <a:latin typeface="Arial"/>
              </a:endParaRPr>
            </a:p>
          </p:txBody>
        </p:sp>
      </p:grpSp>
      <p:sp>
        <p:nvSpPr>
          <p:cNvPr id="85" name="TextBox 29"/>
          <p:cNvSpPr/>
          <p:nvPr/>
        </p:nvSpPr>
        <p:spPr>
          <a:xfrm>
            <a:off x="2963520" y="5068080"/>
            <a:ext cx="12144960" cy="604080"/>
          </a:xfrm>
          <a:prstGeom prst="rect">
            <a:avLst/>
          </a:prstGeom>
          <a:noFill/>
          <a:ln w="0">
            <a:noFill/>
          </a:ln>
        </p:spPr>
        <p:style>
          <a:lnRef idx="0"/>
          <a:fillRef idx="0"/>
          <a:effectRef idx="0"/>
          <a:fontRef idx="minor"/>
        </p:style>
        <p:txBody>
          <a:bodyPr lIns="0" rIns="0" tIns="0" bIns="0" anchor="t">
            <a:spAutoFit/>
          </a:bodyPr>
          <a:p>
            <a:pPr defTabSz="914400">
              <a:lnSpc>
                <a:spcPts val="4759"/>
              </a:lnSpc>
              <a:tabLst>
                <a:tab algn="l" pos="0"/>
              </a:tabLst>
            </a:pPr>
            <a:r>
              <a:rPr b="1" lang="en-US" sz="3400" spc="-1" strike="noStrike">
                <a:solidFill>
                  <a:srgbClr val="000000"/>
                </a:solidFill>
                <a:latin typeface="Now Bold"/>
                <a:ea typeface="Now Bold"/>
              </a:rPr>
              <a:t>MANIPULATION AVEC HYPERLEDGER FABRIC</a:t>
            </a:r>
            <a:endParaRPr b="0" lang="en-US" sz="3400" spc="-1" strike="noStrike">
              <a:solidFill>
                <a:srgbClr val="000000"/>
              </a:solidFill>
              <a:latin typeface="Arial"/>
            </a:endParaRPr>
          </a:p>
        </p:txBody>
      </p:sp>
      <p:grpSp>
        <p:nvGrpSpPr>
          <p:cNvPr id="86" name="Group 31"/>
          <p:cNvGrpSpPr/>
          <p:nvPr/>
        </p:nvGrpSpPr>
        <p:grpSpPr>
          <a:xfrm>
            <a:off x="1569960" y="7388280"/>
            <a:ext cx="896400" cy="891720"/>
            <a:chOff x="1569960" y="7388280"/>
            <a:chExt cx="896400" cy="891720"/>
          </a:xfrm>
        </p:grpSpPr>
        <p:grpSp>
          <p:nvGrpSpPr>
            <p:cNvPr id="87" name="Group 32"/>
            <p:cNvGrpSpPr/>
            <p:nvPr/>
          </p:nvGrpSpPr>
          <p:grpSpPr>
            <a:xfrm>
              <a:off x="1569960" y="7388280"/>
              <a:ext cx="896400" cy="891720"/>
              <a:chOff x="1569960" y="7388280"/>
              <a:chExt cx="896400" cy="891720"/>
            </a:xfrm>
          </p:grpSpPr>
          <p:sp>
            <p:nvSpPr>
              <p:cNvPr id="88" name="Freeform 33"/>
              <p:cNvSpPr/>
              <p:nvPr/>
            </p:nvSpPr>
            <p:spPr>
              <a:xfrm>
                <a:off x="1569960" y="7388280"/>
                <a:ext cx="896400" cy="891720"/>
              </a:xfrm>
              <a:custGeom>
                <a:avLst/>
                <a:gdLst>
                  <a:gd name="textAreaLeft" fmla="*/ 0 w 896400"/>
                  <a:gd name="textAreaRight" fmla="*/ 897840 w 896400"/>
                  <a:gd name="textAreaTop" fmla="*/ 0 h 891720"/>
                  <a:gd name="textAreaBottom" fmla="*/ 893160 h 891720"/>
                </a:gdLst>
                <a:ahLst/>
                <a:rect l="textAreaLeft" t="textAreaTop" r="textAreaRight" b="textAreaBottom"/>
                <a:pathLst>
                  <a:path w="6350000" h="6318128">
                    <a:moveTo>
                      <a:pt x="3175000" y="0"/>
                    </a:moveTo>
                    <a:cubicBezTo>
                      <a:pt x="1421496" y="0"/>
                      <a:pt x="0" y="1414361"/>
                      <a:pt x="0" y="3159064"/>
                    </a:cubicBezTo>
                    <a:cubicBezTo>
                      <a:pt x="0" y="4903767"/>
                      <a:pt x="1421496" y="6318128"/>
                      <a:pt x="3175000" y="6318128"/>
                    </a:cubicBezTo>
                    <a:cubicBezTo>
                      <a:pt x="4928504" y="6318128"/>
                      <a:pt x="6350000" y="4903767"/>
                      <a:pt x="6350000" y="3159064"/>
                    </a:cubicBezTo>
                    <a:cubicBezTo>
                      <a:pt x="6350000" y="1414361"/>
                      <a:pt x="4928504" y="0"/>
                      <a:pt x="3175000" y="0"/>
                    </a:cubicBezTo>
                    <a:close/>
                  </a:path>
                </a:pathLst>
              </a:custGeom>
              <a:solidFill>
                <a:srgbClr val="a7c9e4"/>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sp>
          <p:nvSpPr>
            <p:cNvPr id="89" name="TextBox 34"/>
            <p:cNvSpPr/>
            <p:nvPr/>
          </p:nvSpPr>
          <p:spPr>
            <a:xfrm>
              <a:off x="1752840" y="7507800"/>
              <a:ext cx="530280" cy="635040"/>
            </a:xfrm>
            <a:prstGeom prst="rect">
              <a:avLst/>
            </a:prstGeom>
            <a:noFill/>
            <a:ln w="0">
              <a:noFill/>
            </a:ln>
          </p:spPr>
          <p:style>
            <a:lnRef idx="0"/>
            <a:fillRef idx="0"/>
            <a:effectRef idx="0"/>
            <a:fontRef idx="minor"/>
          </p:style>
          <p:txBody>
            <a:bodyPr lIns="0" rIns="0" tIns="0" bIns="0" anchor="t">
              <a:spAutoFit/>
            </a:bodyPr>
            <a:p>
              <a:pPr algn="ctr" defTabSz="914400">
                <a:lnSpc>
                  <a:spcPts val="5003"/>
                </a:lnSpc>
                <a:tabLst>
                  <a:tab algn="l" pos="0"/>
                </a:tabLst>
              </a:pPr>
              <a:r>
                <a:rPr b="1" lang="en-US" sz="3570" spc="-1" strike="noStrike">
                  <a:solidFill>
                    <a:srgbClr val="000000"/>
                  </a:solidFill>
                  <a:latin typeface="Now Bold"/>
                  <a:ea typeface="Now Bold"/>
                </a:rPr>
                <a:t>5</a:t>
              </a:r>
              <a:endParaRPr b="0" lang="en-US" sz="3570" spc="-1" strike="noStrike">
                <a:solidFill>
                  <a:srgbClr val="000000"/>
                </a:solidFill>
                <a:latin typeface="Arial"/>
              </a:endParaRPr>
            </a:p>
          </p:txBody>
        </p:sp>
      </p:grpSp>
      <p:sp>
        <p:nvSpPr>
          <p:cNvPr id="90" name="TextBox 39"/>
          <p:cNvSpPr/>
          <p:nvPr/>
        </p:nvSpPr>
        <p:spPr>
          <a:xfrm>
            <a:off x="2963520" y="7532640"/>
            <a:ext cx="9129600" cy="604080"/>
          </a:xfrm>
          <a:prstGeom prst="rect">
            <a:avLst/>
          </a:prstGeom>
          <a:noFill/>
          <a:ln w="0">
            <a:noFill/>
          </a:ln>
        </p:spPr>
        <p:style>
          <a:lnRef idx="0"/>
          <a:fillRef idx="0"/>
          <a:effectRef idx="0"/>
          <a:fontRef idx="minor"/>
        </p:style>
        <p:txBody>
          <a:bodyPr lIns="0" rIns="0" tIns="0" bIns="0" anchor="t">
            <a:spAutoFit/>
          </a:bodyPr>
          <a:p>
            <a:pPr defTabSz="914400">
              <a:lnSpc>
                <a:spcPts val="4759"/>
              </a:lnSpc>
              <a:tabLst>
                <a:tab algn="l" pos="0"/>
              </a:tabLst>
            </a:pPr>
            <a:r>
              <a:rPr b="1" lang="en-US" sz="3400" spc="-1" strike="noStrike">
                <a:solidFill>
                  <a:srgbClr val="000000"/>
                </a:solidFill>
                <a:latin typeface="Now Bold"/>
                <a:ea typeface="Now Bold"/>
              </a:rPr>
              <a:t>IMPLÉMENTATION ET RÉALISATION</a:t>
            </a:r>
            <a:endParaRPr b="0" lang="en-US" sz="3400" spc="-1" strike="noStrike">
              <a:solidFill>
                <a:srgbClr val="000000"/>
              </a:solidFill>
              <a:latin typeface="Arial"/>
            </a:endParaRPr>
          </a:p>
        </p:txBody>
      </p:sp>
      <p:sp>
        <p:nvSpPr>
          <p:cNvPr id="91" name="TextBox 40"/>
          <p:cNvSpPr/>
          <p:nvPr/>
        </p:nvSpPr>
        <p:spPr>
          <a:xfrm>
            <a:off x="2963520" y="6343920"/>
            <a:ext cx="10957320" cy="604080"/>
          </a:xfrm>
          <a:prstGeom prst="rect">
            <a:avLst/>
          </a:prstGeom>
          <a:noFill/>
          <a:ln w="0">
            <a:noFill/>
          </a:ln>
        </p:spPr>
        <p:style>
          <a:lnRef idx="0"/>
          <a:fillRef idx="0"/>
          <a:effectRef idx="0"/>
          <a:fontRef idx="minor"/>
        </p:style>
        <p:txBody>
          <a:bodyPr lIns="0" rIns="0" tIns="0" bIns="0" anchor="t">
            <a:spAutoFit/>
          </a:bodyPr>
          <a:p>
            <a:pPr defTabSz="914400">
              <a:lnSpc>
                <a:spcPts val="4759"/>
              </a:lnSpc>
              <a:tabLst>
                <a:tab algn="l" pos="0"/>
              </a:tabLst>
            </a:pPr>
            <a:r>
              <a:rPr b="1" lang="en-US" sz="3400" spc="-1" strike="noStrike">
                <a:solidFill>
                  <a:srgbClr val="000000"/>
                </a:solidFill>
                <a:latin typeface="Now Bold"/>
                <a:ea typeface="Now Bold"/>
              </a:rPr>
              <a:t>CONCEPTION DE PROJET</a:t>
            </a:r>
            <a:endParaRPr b="0" lang="en-US" sz="3400" spc="-1" strike="noStrike">
              <a:solidFill>
                <a:srgbClr val="000000"/>
              </a:solidFill>
              <a:latin typeface="Arial"/>
            </a:endParaRPr>
          </a:p>
        </p:txBody>
      </p:sp>
      <p:sp>
        <p:nvSpPr>
          <p:cNvPr id="92" name="TextBox 41"/>
          <p:cNvSpPr/>
          <p:nvPr/>
        </p:nvSpPr>
        <p:spPr>
          <a:xfrm>
            <a:off x="2963520" y="3952080"/>
            <a:ext cx="12144960" cy="604080"/>
          </a:xfrm>
          <a:prstGeom prst="rect">
            <a:avLst/>
          </a:prstGeom>
          <a:noFill/>
          <a:ln w="0">
            <a:noFill/>
          </a:ln>
        </p:spPr>
        <p:style>
          <a:lnRef idx="0"/>
          <a:fillRef idx="0"/>
          <a:effectRef idx="0"/>
          <a:fontRef idx="minor"/>
        </p:style>
        <p:txBody>
          <a:bodyPr lIns="0" rIns="0" tIns="0" bIns="0" anchor="t">
            <a:spAutoFit/>
          </a:bodyPr>
          <a:p>
            <a:pPr defTabSz="914400">
              <a:lnSpc>
                <a:spcPts val="4759"/>
              </a:lnSpc>
              <a:tabLst>
                <a:tab algn="l" pos="0"/>
              </a:tabLst>
            </a:pPr>
            <a:r>
              <a:rPr b="1" lang="en-US" sz="3400" spc="-1" strike="noStrike">
                <a:solidFill>
                  <a:srgbClr val="000000"/>
                </a:solidFill>
                <a:latin typeface="Now Bold"/>
                <a:ea typeface="Now Bold"/>
              </a:rPr>
              <a:t>GÉNÉRALITÉS SUR LA BLOCKCHAIN</a:t>
            </a:r>
            <a:endParaRPr b="0" lang="en-US" sz="3400" spc="-1" strike="noStrike">
              <a:solidFill>
                <a:srgbClr val="000000"/>
              </a:solidFill>
              <a:latin typeface="Arial"/>
            </a:endParaRPr>
          </a:p>
        </p:txBody>
      </p:sp>
      <p:sp>
        <p:nvSpPr>
          <p:cNvPr id="93" name="Rectangle 97"/>
          <p:cNvSpPr/>
          <p:nvPr/>
        </p:nvSpPr>
        <p:spPr>
          <a:xfrm>
            <a:off x="17145000" y="9342720"/>
            <a:ext cx="44208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2</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8" name="Group 2"/>
          <p:cNvGrpSpPr/>
          <p:nvPr/>
        </p:nvGrpSpPr>
        <p:grpSpPr>
          <a:xfrm>
            <a:off x="-1172880" y="-1909440"/>
            <a:ext cx="3126240" cy="3126240"/>
            <a:chOff x="-1172880" y="-1909440"/>
            <a:chExt cx="3126240" cy="3126240"/>
          </a:xfrm>
        </p:grpSpPr>
        <p:sp>
          <p:nvSpPr>
            <p:cNvPr id="389"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390"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391" name="Group 5"/>
          <p:cNvGrpSpPr/>
          <p:nvPr/>
        </p:nvGrpSpPr>
        <p:grpSpPr>
          <a:xfrm>
            <a:off x="16560360" y="8723160"/>
            <a:ext cx="3126240" cy="3126240"/>
            <a:chOff x="16560360" y="8723160"/>
            <a:chExt cx="3126240" cy="3126240"/>
          </a:xfrm>
        </p:grpSpPr>
        <p:sp>
          <p:nvSpPr>
            <p:cNvPr id="392"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393"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394"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95"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396" name="TextBox 10"/>
          <p:cNvSpPr/>
          <p:nvPr/>
        </p:nvSpPr>
        <p:spPr>
          <a:xfrm>
            <a:off x="1523880" y="2453040"/>
            <a:ext cx="13628880" cy="1244160"/>
          </a:xfrm>
          <a:prstGeom prst="rect">
            <a:avLst/>
          </a:prstGeom>
          <a:noFill/>
          <a:ln w="0">
            <a:noFill/>
          </a:ln>
        </p:spPr>
        <p:style>
          <a:lnRef idx="0"/>
          <a:fillRef idx="0"/>
          <a:effectRef idx="0"/>
          <a:fontRef idx="minor"/>
        </p:style>
        <p:txBody>
          <a:bodyPr lIns="0" rIns="0" tIns="0" bIns="0" anchor="t">
            <a:spAutoFit/>
          </a:bodyPr>
          <a:p>
            <a:pPr algn="ctr" defTabSz="914400">
              <a:lnSpc>
                <a:spcPts val="9799"/>
              </a:lnSpc>
            </a:pPr>
            <a:r>
              <a:rPr b="0" lang="en-US" sz="7000" spc="-1" strike="noStrike">
                <a:solidFill>
                  <a:srgbClr val="0365b2"/>
                </a:solidFill>
                <a:latin typeface="Fredoka"/>
                <a:ea typeface="Fredoka"/>
              </a:rPr>
              <a:t>Conception De Projet</a:t>
            </a:r>
            <a:endParaRPr b="0" lang="en-US" sz="7000" spc="-1" strike="noStrike">
              <a:solidFill>
                <a:srgbClr val="000000"/>
              </a:solidFill>
              <a:latin typeface="Arial"/>
            </a:endParaRPr>
          </a:p>
        </p:txBody>
      </p:sp>
      <p:sp>
        <p:nvSpPr>
          <p:cNvPr id="397" name="TextBox 11"/>
          <p:cNvSpPr/>
          <p:nvPr/>
        </p:nvSpPr>
        <p:spPr>
          <a:xfrm>
            <a:off x="1207440" y="462672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fr-FR" sz="4400" spc="-1" strike="noStrike">
                <a:solidFill>
                  <a:schemeClr val="dk1"/>
                </a:solidFill>
                <a:latin typeface="Calibri"/>
              </a:rPr>
              <a:t>Diagramme de cas d’utilisation</a:t>
            </a:r>
            <a:endParaRPr b="0" lang="en-US" sz="4400" spc="-1" strike="noStrike">
              <a:solidFill>
                <a:srgbClr val="000000"/>
              </a:solidFill>
              <a:latin typeface="Arial"/>
            </a:endParaRPr>
          </a:p>
        </p:txBody>
      </p:sp>
      <p:sp>
        <p:nvSpPr>
          <p:cNvPr id="398" name="TextBox 13"/>
          <p:cNvSpPr/>
          <p:nvPr/>
        </p:nvSpPr>
        <p:spPr>
          <a:xfrm>
            <a:off x="1144080" y="589464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fr-FR" sz="4400" spc="-1" strike="noStrike">
                <a:solidFill>
                  <a:schemeClr val="dk1"/>
                </a:solidFill>
                <a:latin typeface="Calibri"/>
              </a:rPr>
              <a:t>Diagramme de classes</a:t>
            </a:r>
            <a:endParaRPr b="0" lang="en-US" sz="4400" spc="-1" strike="noStrike">
              <a:solidFill>
                <a:srgbClr val="000000"/>
              </a:solidFill>
              <a:latin typeface="Arial"/>
            </a:endParaRPr>
          </a:p>
        </p:txBody>
      </p:sp>
      <p:sp>
        <p:nvSpPr>
          <p:cNvPr id="399" name="Rectangle 502"/>
          <p:cNvSpPr/>
          <p:nvPr/>
        </p:nvSpPr>
        <p:spPr>
          <a:xfrm>
            <a:off x="17125920" y="934272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24</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0" name="Group 2"/>
          <p:cNvGrpSpPr/>
          <p:nvPr/>
        </p:nvGrpSpPr>
        <p:grpSpPr>
          <a:xfrm>
            <a:off x="-1172880" y="-1909440"/>
            <a:ext cx="3126240" cy="3126240"/>
            <a:chOff x="-1172880" y="-1909440"/>
            <a:chExt cx="3126240" cy="3126240"/>
          </a:xfrm>
        </p:grpSpPr>
        <p:sp>
          <p:nvSpPr>
            <p:cNvPr id="401"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02"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403" name="Group 5"/>
          <p:cNvGrpSpPr/>
          <p:nvPr/>
        </p:nvGrpSpPr>
        <p:grpSpPr>
          <a:xfrm>
            <a:off x="16560360" y="8723160"/>
            <a:ext cx="3126240" cy="3126240"/>
            <a:chOff x="16560360" y="8723160"/>
            <a:chExt cx="3126240" cy="3126240"/>
          </a:xfrm>
        </p:grpSpPr>
        <p:sp>
          <p:nvSpPr>
            <p:cNvPr id="404"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05"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406"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07"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08" name="Freeform 10"/>
          <p:cNvSpPr/>
          <p:nvPr/>
        </p:nvSpPr>
        <p:spPr>
          <a:xfrm>
            <a:off x="16740720" y="4773600"/>
            <a:ext cx="866160" cy="692640"/>
          </a:xfrm>
          <a:custGeom>
            <a:avLst/>
            <a:gdLst>
              <a:gd name="textAreaLeft" fmla="*/ 0 w 866160"/>
              <a:gd name="textAreaRight" fmla="*/ 867600 w 866160"/>
              <a:gd name="textAreaTop" fmla="*/ 0 h 692640"/>
              <a:gd name="textAreaBottom" fmla="*/ 694080 h 692640"/>
            </a:gdLst>
            <a:ah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09" name="Rectangle 10"/>
          <p:cNvSpPr/>
          <p:nvPr/>
        </p:nvSpPr>
        <p:spPr>
          <a:xfrm>
            <a:off x="1132560" y="252360"/>
            <a:ext cx="8694000" cy="824760"/>
          </a:xfrm>
          <a:prstGeom prst="rect">
            <a:avLst/>
          </a:prstGeom>
          <a:noFill/>
          <a:ln w="0">
            <a:noFill/>
          </a:ln>
        </p:spPr>
        <p:style>
          <a:lnRef idx="0"/>
          <a:fillRef idx="0"/>
          <a:effectRef idx="0"/>
          <a:fontRef idx="minor"/>
        </p:style>
        <p:txBody>
          <a:bodyPr wrap="none" lIns="90000" rIns="90000" tIns="45000" bIns="45000" anchor="t">
            <a:spAutoFit/>
          </a:bodyPr>
          <a:p>
            <a:pPr marL="446400" algn="just" defTabSz="914400">
              <a:lnSpc>
                <a:spcPts val="5788"/>
              </a:lnSpc>
            </a:pPr>
            <a:r>
              <a:rPr b="0" lang="fr-FR" sz="4400" spc="-1" strike="noStrike">
                <a:solidFill>
                  <a:schemeClr val="dk1"/>
                </a:solidFill>
                <a:latin typeface="Calibri"/>
              </a:rPr>
              <a:t>Diagramme de cas d’utilisation</a:t>
            </a:r>
            <a:endParaRPr b="0" lang="en-US" sz="4400" spc="-1" strike="noStrike">
              <a:solidFill>
                <a:srgbClr val="000000"/>
              </a:solidFill>
              <a:latin typeface="Arial"/>
            </a:endParaRPr>
          </a:p>
        </p:txBody>
      </p:sp>
      <p:sp>
        <p:nvSpPr>
          <p:cNvPr id="410" name="Rectangle 514"/>
          <p:cNvSpPr/>
          <p:nvPr/>
        </p:nvSpPr>
        <p:spPr>
          <a:xfrm>
            <a:off x="17125920" y="937260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25</a:t>
            </a:r>
            <a:endParaRPr b="0" lang="en-US" sz="3609" spc="-1" strike="noStrike">
              <a:solidFill>
                <a:srgbClr val="000000"/>
              </a:solidFill>
              <a:latin typeface="Arial"/>
            </a:endParaRPr>
          </a:p>
        </p:txBody>
      </p:sp>
      <p:pic>
        <p:nvPicPr>
          <p:cNvPr id="411" name="Image 2" descr=""/>
          <p:cNvPicPr/>
          <p:nvPr/>
        </p:nvPicPr>
        <p:blipFill>
          <a:blip r:embed="rId7"/>
          <a:stretch/>
        </p:blipFill>
        <p:spPr>
          <a:xfrm>
            <a:off x="2597760" y="1217160"/>
            <a:ext cx="13668840" cy="887040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2" name="Group 2"/>
          <p:cNvGrpSpPr/>
          <p:nvPr/>
        </p:nvGrpSpPr>
        <p:grpSpPr>
          <a:xfrm>
            <a:off x="-1172880" y="-1909440"/>
            <a:ext cx="3126240" cy="3126240"/>
            <a:chOff x="-1172880" y="-1909440"/>
            <a:chExt cx="3126240" cy="3126240"/>
          </a:xfrm>
        </p:grpSpPr>
        <p:sp>
          <p:nvSpPr>
            <p:cNvPr id="413"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14"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415" name="Group 5"/>
          <p:cNvGrpSpPr/>
          <p:nvPr/>
        </p:nvGrpSpPr>
        <p:grpSpPr>
          <a:xfrm>
            <a:off x="16560360" y="8723160"/>
            <a:ext cx="3126240" cy="3126240"/>
            <a:chOff x="16560360" y="8723160"/>
            <a:chExt cx="3126240" cy="3126240"/>
          </a:xfrm>
        </p:grpSpPr>
        <p:sp>
          <p:nvSpPr>
            <p:cNvPr id="416"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17"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418"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19"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20" name="Freeform 10"/>
          <p:cNvSpPr/>
          <p:nvPr/>
        </p:nvSpPr>
        <p:spPr>
          <a:xfrm>
            <a:off x="16740720" y="4773600"/>
            <a:ext cx="866160" cy="692640"/>
          </a:xfrm>
          <a:custGeom>
            <a:avLst/>
            <a:gdLst>
              <a:gd name="textAreaLeft" fmla="*/ 0 w 866160"/>
              <a:gd name="textAreaRight" fmla="*/ 867600 w 866160"/>
              <a:gd name="textAreaTop" fmla="*/ 0 h 692640"/>
              <a:gd name="textAreaBottom" fmla="*/ 694080 h 692640"/>
            </a:gdLst>
            <a:ah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21" name="Rectangle 10"/>
          <p:cNvSpPr/>
          <p:nvPr/>
        </p:nvSpPr>
        <p:spPr>
          <a:xfrm>
            <a:off x="1251000" y="273240"/>
            <a:ext cx="6526800" cy="824760"/>
          </a:xfrm>
          <a:prstGeom prst="rect">
            <a:avLst/>
          </a:prstGeom>
          <a:noFill/>
          <a:ln w="0">
            <a:noFill/>
          </a:ln>
        </p:spPr>
        <p:style>
          <a:lnRef idx="0"/>
          <a:fillRef idx="0"/>
          <a:effectRef idx="0"/>
          <a:fontRef idx="minor"/>
        </p:style>
        <p:txBody>
          <a:bodyPr wrap="none" lIns="90000" rIns="90000" tIns="45000" bIns="45000" anchor="t">
            <a:spAutoFit/>
          </a:bodyPr>
          <a:p>
            <a:pPr marL="446400" algn="just" defTabSz="914400">
              <a:lnSpc>
                <a:spcPts val="5788"/>
              </a:lnSpc>
            </a:pPr>
            <a:r>
              <a:rPr b="0" lang="fr-FR" sz="4400" spc="-1" strike="noStrike">
                <a:solidFill>
                  <a:schemeClr val="dk1"/>
                </a:solidFill>
                <a:latin typeface="Calibri"/>
              </a:rPr>
              <a:t>Diagramme de classes</a:t>
            </a:r>
            <a:endParaRPr b="0" lang="en-US" sz="4400" spc="-1" strike="noStrike">
              <a:solidFill>
                <a:srgbClr val="000000"/>
              </a:solidFill>
              <a:latin typeface="Arial"/>
            </a:endParaRPr>
          </a:p>
        </p:txBody>
      </p:sp>
      <p:pic>
        <p:nvPicPr>
          <p:cNvPr id="422" name="Image 12" descr=""/>
          <p:cNvPicPr/>
          <p:nvPr/>
        </p:nvPicPr>
        <p:blipFill>
          <a:blip r:embed="rId7"/>
          <a:stretch/>
        </p:blipFill>
        <p:spPr>
          <a:xfrm>
            <a:off x="1066680" y="1395000"/>
            <a:ext cx="15379200" cy="8593560"/>
          </a:xfrm>
          <a:prstGeom prst="rect">
            <a:avLst/>
          </a:prstGeom>
          <a:ln w="0">
            <a:solidFill>
              <a:srgbClr val="000000"/>
            </a:solidFill>
          </a:ln>
        </p:spPr>
      </p:pic>
      <p:sp>
        <p:nvSpPr>
          <p:cNvPr id="423" name="Rectangle 526"/>
          <p:cNvSpPr/>
          <p:nvPr/>
        </p:nvSpPr>
        <p:spPr>
          <a:xfrm>
            <a:off x="17125920" y="937260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28</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4" name="Group 2"/>
          <p:cNvGrpSpPr/>
          <p:nvPr/>
        </p:nvGrpSpPr>
        <p:grpSpPr>
          <a:xfrm>
            <a:off x="-1172880" y="-1909440"/>
            <a:ext cx="3126240" cy="3126240"/>
            <a:chOff x="-1172880" y="-1909440"/>
            <a:chExt cx="3126240" cy="3126240"/>
          </a:xfrm>
        </p:grpSpPr>
        <p:sp>
          <p:nvSpPr>
            <p:cNvPr id="425"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26"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427" name="Group 5"/>
          <p:cNvGrpSpPr/>
          <p:nvPr/>
        </p:nvGrpSpPr>
        <p:grpSpPr>
          <a:xfrm>
            <a:off x="16560360" y="8723160"/>
            <a:ext cx="3126240" cy="3126240"/>
            <a:chOff x="16560360" y="8723160"/>
            <a:chExt cx="3126240" cy="3126240"/>
          </a:xfrm>
        </p:grpSpPr>
        <p:sp>
          <p:nvSpPr>
            <p:cNvPr id="428"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29"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430"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31"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32" name="TextBox 10"/>
          <p:cNvSpPr/>
          <p:nvPr/>
        </p:nvSpPr>
        <p:spPr>
          <a:xfrm>
            <a:off x="1660680" y="847080"/>
            <a:ext cx="13628880" cy="2488680"/>
          </a:xfrm>
          <a:prstGeom prst="rect">
            <a:avLst/>
          </a:prstGeom>
          <a:noFill/>
          <a:ln w="0">
            <a:noFill/>
          </a:ln>
        </p:spPr>
        <p:style>
          <a:lnRef idx="0"/>
          <a:fillRef idx="0"/>
          <a:effectRef idx="0"/>
          <a:fontRef idx="minor"/>
        </p:style>
        <p:txBody>
          <a:bodyPr lIns="0" rIns="0" tIns="0" bIns="0" anchor="t">
            <a:spAutoFit/>
          </a:bodyPr>
          <a:p>
            <a:pPr algn="ctr" defTabSz="914400">
              <a:lnSpc>
                <a:spcPts val="9799"/>
              </a:lnSpc>
            </a:pPr>
            <a:r>
              <a:rPr b="0" lang="en-US" sz="7000" spc="-1" strike="noStrike">
                <a:solidFill>
                  <a:srgbClr val="0365b2"/>
                </a:solidFill>
                <a:latin typeface="Fredoka"/>
                <a:ea typeface="Fredoka"/>
              </a:rPr>
              <a:t>IMPLÉMENTATION ET RÉALISATION</a:t>
            </a:r>
            <a:endParaRPr b="0" lang="en-US" sz="7000" spc="-1" strike="noStrike">
              <a:solidFill>
                <a:srgbClr val="000000"/>
              </a:solidFill>
              <a:latin typeface="Arial"/>
            </a:endParaRPr>
          </a:p>
        </p:txBody>
      </p:sp>
      <p:sp>
        <p:nvSpPr>
          <p:cNvPr id="433" name="TextBox 11"/>
          <p:cNvSpPr/>
          <p:nvPr/>
        </p:nvSpPr>
        <p:spPr>
          <a:xfrm>
            <a:off x="1028880" y="507276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Outils de développement.</a:t>
            </a:r>
            <a:endParaRPr b="0" lang="en-US" sz="4140" spc="-1" strike="noStrike">
              <a:solidFill>
                <a:srgbClr val="000000"/>
              </a:solidFill>
              <a:latin typeface="Arial"/>
            </a:endParaRPr>
          </a:p>
        </p:txBody>
      </p:sp>
      <p:sp>
        <p:nvSpPr>
          <p:cNvPr id="434" name="TextBox 12"/>
          <p:cNvSpPr/>
          <p:nvPr/>
        </p:nvSpPr>
        <p:spPr>
          <a:xfrm>
            <a:off x="1028880" y="628416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Modèle architectural</a:t>
            </a:r>
            <a:endParaRPr b="0" lang="en-US" sz="4140" spc="-1" strike="noStrike">
              <a:solidFill>
                <a:srgbClr val="000000"/>
              </a:solidFill>
              <a:latin typeface="Arial"/>
            </a:endParaRPr>
          </a:p>
        </p:txBody>
      </p:sp>
      <p:sp>
        <p:nvSpPr>
          <p:cNvPr id="435" name="TextBox 13"/>
          <p:cNvSpPr/>
          <p:nvPr/>
        </p:nvSpPr>
        <p:spPr>
          <a:xfrm>
            <a:off x="1028880" y="748404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Plan d'hébergement</a:t>
            </a:r>
            <a:endParaRPr b="0" lang="en-US" sz="4140" spc="-1" strike="noStrike">
              <a:solidFill>
                <a:srgbClr val="000000"/>
              </a:solidFill>
              <a:latin typeface="Arial"/>
            </a:endParaRPr>
          </a:p>
        </p:txBody>
      </p:sp>
      <p:sp>
        <p:nvSpPr>
          <p:cNvPr id="436" name="Rectangle 575"/>
          <p:cNvSpPr/>
          <p:nvPr/>
        </p:nvSpPr>
        <p:spPr>
          <a:xfrm>
            <a:off x="17145000" y="937260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29</a:t>
            </a:r>
            <a:endParaRPr b="0" lang="en-US" sz="3609" spc="-1" strike="noStrike">
              <a:solidFill>
                <a:srgbClr val="000000"/>
              </a:solidFill>
              <a:latin typeface="Arial"/>
            </a:endParaRPr>
          </a:p>
        </p:txBody>
      </p:sp>
      <p:sp>
        <p:nvSpPr>
          <p:cNvPr id="437" name="Rectangle 2"/>
          <p:cNvSpPr/>
          <p:nvPr/>
        </p:nvSpPr>
        <p:spPr>
          <a:xfrm>
            <a:off x="101520" y="3953160"/>
            <a:ext cx="9855720" cy="824760"/>
          </a:xfrm>
          <a:prstGeom prst="rect">
            <a:avLst/>
          </a:prstGeom>
          <a:noFill/>
          <a:ln w="0">
            <a:noFill/>
          </a:ln>
        </p:spPr>
        <p:style>
          <a:lnRef idx="0"/>
          <a:fillRef idx="0"/>
          <a:effectRef idx="0"/>
          <a:fontRef idx="minor"/>
        </p:style>
        <p:txBody>
          <a:bodyPr wrap="none" lIns="90000" rIns="90000" tIns="45000" bIns="45000" anchor="t">
            <a:spAutoFit/>
          </a:bodyPr>
          <a:p>
            <a:pPr lvl="1" marL="1018080" indent="-571680" algn="just" defTabSz="914400">
              <a:lnSpc>
                <a:spcPts val="5788"/>
              </a:lnSpc>
              <a:buClr>
                <a:srgbClr val="000000"/>
              </a:buClr>
              <a:buFont typeface="Arial"/>
              <a:buChar char="•"/>
            </a:pPr>
            <a:r>
              <a:rPr b="1" lang="fr-FR" sz="4400" spc="-1" strike="noStrike">
                <a:solidFill>
                  <a:schemeClr val="dk1"/>
                </a:solidFill>
                <a:latin typeface="Calibri"/>
              </a:rPr>
              <a:t>Architecture du notre systéme </a:t>
            </a:r>
            <a:endParaRPr b="0" lang="en-US" sz="4400" spc="-1" strike="noStrike">
              <a:solidFill>
                <a:srgbClr val="000000"/>
              </a:solidFill>
              <a:latin typeface="Arial"/>
            </a:endParaRPr>
          </a:p>
        </p:txBody>
      </p:sp>
      <p:sp>
        <p:nvSpPr>
          <p:cNvPr id="438" name="ZoneTexte 3"/>
          <p:cNvSpPr/>
          <p:nvPr/>
        </p:nvSpPr>
        <p:spPr>
          <a:xfrm>
            <a:off x="1392480" y="8599320"/>
            <a:ext cx="6587640" cy="72072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1" lang="fr-FR" sz="4140" spc="-1" strike="noStrike">
                <a:solidFill>
                  <a:schemeClr val="dk1"/>
                </a:solidFill>
                <a:latin typeface="Open Sans Bold"/>
              </a:rPr>
              <a:t>Sécurité du système </a:t>
            </a:r>
            <a:endParaRPr b="0" lang="en-US" sz="41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9" name="Group 2"/>
          <p:cNvGrpSpPr/>
          <p:nvPr/>
        </p:nvGrpSpPr>
        <p:grpSpPr>
          <a:xfrm>
            <a:off x="-1172880" y="-1909440"/>
            <a:ext cx="3126240" cy="3126240"/>
            <a:chOff x="-1172880" y="-1909440"/>
            <a:chExt cx="3126240" cy="3126240"/>
          </a:xfrm>
        </p:grpSpPr>
        <p:sp>
          <p:nvSpPr>
            <p:cNvPr id="440"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41"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442" name="Group 5"/>
          <p:cNvGrpSpPr/>
          <p:nvPr/>
        </p:nvGrpSpPr>
        <p:grpSpPr>
          <a:xfrm>
            <a:off x="16560360" y="8723160"/>
            <a:ext cx="3126240" cy="3126240"/>
            <a:chOff x="16560360" y="8723160"/>
            <a:chExt cx="3126240" cy="3126240"/>
          </a:xfrm>
        </p:grpSpPr>
        <p:sp>
          <p:nvSpPr>
            <p:cNvPr id="443"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44"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445"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46"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47" name="Freeform 10"/>
          <p:cNvSpPr/>
          <p:nvPr/>
        </p:nvSpPr>
        <p:spPr>
          <a:xfrm>
            <a:off x="16740720" y="4773600"/>
            <a:ext cx="866160" cy="692640"/>
          </a:xfrm>
          <a:custGeom>
            <a:avLst/>
            <a:gdLst>
              <a:gd name="textAreaLeft" fmla="*/ 0 w 866160"/>
              <a:gd name="textAreaRight" fmla="*/ 867600 w 866160"/>
              <a:gd name="textAreaTop" fmla="*/ 0 h 692640"/>
              <a:gd name="textAreaBottom" fmla="*/ 694080 h 692640"/>
            </a:gdLst>
            <a:ahLst/>
            <a:rect l="textAreaLeft" t="textAreaTop" r="textAreaRight" b="textAreaBottom"/>
            <a:pathLst>
              <a:path w="867486" h="693989">
                <a:moveTo>
                  <a:pt x="0" y="0"/>
                </a:moveTo>
                <a:lnTo>
                  <a:pt x="867486" y="0"/>
                </a:lnTo>
                <a:lnTo>
                  <a:pt x="867486" y="693989"/>
                </a:lnTo>
                <a:lnTo>
                  <a:pt x="0" y="693989"/>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48" name="Rectangle 10"/>
          <p:cNvSpPr/>
          <p:nvPr/>
        </p:nvSpPr>
        <p:spPr>
          <a:xfrm>
            <a:off x="1232640" y="329040"/>
            <a:ext cx="8698680" cy="824760"/>
          </a:xfrm>
          <a:prstGeom prst="rect">
            <a:avLst/>
          </a:prstGeom>
          <a:noFill/>
          <a:ln w="0">
            <a:noFill/>
          </a:ln>
        </p:spPr>
        <p:style>
          <a:lnRef idx="0"/>
          <a:fillRef idx="0"/>
          <a:effectRef idx="0"/>
          <a:fontRef idx="minor"/>
        </p:style>
        <p:txBody>
          <a:bodyPr wrap="none" lIns="90000" rIns="90000" tIns="45000" bIns="45000" anchor="t">
            <a:spAutoFit/>
          </a:bodyPr>
          <a:p>
            <a:pPr marL="446400" algn="just" defTabSz="914400">
              <a:lnSpc>
                <a:spcPts val="5788"/>
              </a:lnSpc>
            </a:pPr>
            <a:r>
              <a:rPr b="0" lang="fr-FR" sz="4400" spc="-1" strike="noStrike">
                <a:solidFill>
                  <a:schemeClr val="dk1"/>
                </a:solidFill>
                <a:latin typeface="Calibri"/>
              </a:rPr>
              <a:t>Architecture du notre systéme </a:t>
            </a:r>
            <a:endParaRPr b="0" lang="en-US" sz="4400" spc="-1" strike="noStrike">
              <a:solidFill>
                <a:srgbClr val="000000"/>
              </a:solidFill>
              <a:latin typeface="Arial"/>
            </a:endParaRPr>
          </a:p>
        </p:txBody>
      </p:sp>
      <p:pic>
        <p:nvPicPr>
          <p:cNvPr id="449" name="Image 12" descr=""/>
          <p:cNvPicPr/>
          <p:nvPr/>
        </p:nvPicPr>
        <p:blipFill>
          <a:blip r:embed="rId7"/>
          <a:stretch/>
        </p:blipFill>
        <p:spPr>
          <a:xfrm>
            <a:off x="973080" y="1531800"/>
            <a:ext cx="15619680" cy="7988760"/>
          </a:xfrm>
          <a:prstGeom prst="rect">
            <a:avLst/>
          </a:prstGeom>
          <a:ln w="0">
            <a:solidFill>
              <a:srgbClr val="000000"/>
            </a:solidFill>
          </a:ln>
        </p:spPr>
      </p:pic>
      <p:sp>
        <p:nvSpPr>
          <p:cNvPr id="450" name="Rectangle 562"/>
          <p:cNvSpPr/>
          <p:nvPr/>
        </p:nvSpPr>
        <p:spPr>
          <a:xfrm>
            <a:off x="17145000" y="937260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30</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51" name="Group 2"/>
          <p:cNvGrpSpPr/>
          <p:nvPr/>
        </p:nvGrpSpPr>
        <p:grpSpPr>
          <a:xfrm>
            <a:off x="-1172880" y="-1909440"/>
            <a:ext cx="3126240" cy="3126240"/>
            <a:chOff x="-1172880" y="-1909440"/>
            <a:chExt cx="3126240" cy="3126240"/>
          </a:xfrm>
        </p:grpSpPr>
        <p:sp>
          <p:nvSpPr>
            <p:cNvPr id="452"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53"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454" name="Group 5"/>
          <p:cNvGrpSpPr/>
          <p:nvPr/>
        </p:nvGrpSpPr>
        <p:grpSpPr>
          <a:xfrm>
            <a:off x="16560360" y="8723160"/>
            <a:ext cx="3126240" cy="3126240"/>
            <a:chOff x="16560360" y="8723160"/>
            <a:chExt cx="3126240" cy="3126240"/>
          </a:xfrm>
        </p:grpSpPr>
        <p:sp>
          <p:nvSpPr>
            <p:cNvPr id="455"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56"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457"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58" name="Freeform 9"/>
          <p:cNvSpPr/>
          <p:nvPr/>
        </p:nvSpPr>
        <p:spPr>
          <a:xfrm>
            <a:off x="390960" y="2664720"/>
            <a:ext cx="4424760" cy="2477160"/>
          </a:xfrm>
          <a:custGeom>
            <a:avLst/>
            <a:gdLst>
              <a:gd name="textAreaLeft" fmla="*/ 0 w 4424760"/>
              <a:gd name="textAreaRight" fmla="*/ 4426200 w 4424760"/>
              <a:gd name="textAreaTop" fmla="*/ 0 h 2477160"/>
              <a:gd name="textAreaBottom" fmla="*/ 2478600 h 2477160"/>
            </a:gdLst>
            <a:ahLst/>
            <a:rect l="textAreaLeft" t="textAreaTop" r="textAreaRight" b="textAreaBottom"/>
            <a:pathLst>
              <a:path w="4426256" h="2478704">
                <a:moveTo>
                  <a:pt x="0" y="0"/>
                </a:moveTo>
                <a:lnTo>
                  <a:pt x="4426257" y="0"/>
                </a:lnTo>
                <a:lnTo>
                  <a:pt x="4426257" y="2478704"/>
                </a:lnTo>
                <a:lnTo>
                  <a:pt x="0" y="2478704"/>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nvGrpSpPr>
          <p:cNvPr id="459" name="Group 10"/>
          <p:cNvGrpSpPr/>
          <p:nvPr/>
        </p:nvGrpSpPr>
        <p:grpSpPr>
          <a:xfrm>
            <a:off x="8542800" y="2511360"/>
            <a:ext cx="6733440" cy="2474280"/>
            <a:chOff x="8542800" y="2511360"/>
            <a:chExt cx="6733440" cy="2474280"/>
          </a:xfrm>
        </p:grpSpPr>
        <p:sp>
          <p:nvSpPr>
            <p:cNvPr id="460" name="Freeform 11"/>
            <p:cNvSpPr/>
            <p:nvPr/>
          </p:nvSpPr>
          <p:spPr>
            <a:xfrm>
              <a:off x="8542800" y="2511360"/>
              <a:ext cx="4347000" cy="1238040"/>
            </a:xfrm>
            <a:custGeom>
              <a:avLst/>
              <a:gdLst>
                <a:gd name="textAreaLeft" fmla="*/ 0 w 4347000"/>
                <a:gd name="textAreaRight" fmla="*/ 4348440 w 4347000"/>
                <a:gd name="textAreaTop" fmla="*/ 0 h 1238040"/>
                <a:gd name="textAreaBottom" fmla="*/ 1239480 h 1238040"/>
              </a:gdLst>
              <a:ahLst/>
              <a:rect l="textAreaLeft" t="textAreaTop" r="textAreaRight" b="textAreaBottom"/>
              <a:pathLst>
                <a:path w="5798137" h="1652469">
                  <a:moveTo>
                    <a:pt x="0" y="0"/>
                  </a:moveTo>
                  <a:lnTo>
                    <a:pt x="5798137" y="0"/>
                  </a:lnTo>
                  <a:lnTo>
                    <a:pt x="5798137" y="1652469"/>
                  </a:lnTo>
                  <a:lnTo>
                    <a:pt x="0" y="1652469"/>
                  </a:lnTo>
                  <a:lnTo>
                    <a:pt x="0" y="0"/>
                  </a:lnTo>
                  <a:close/>
                </a:path>
              </a:pathLst>
            </a:custGeom>
            <a:blipFill rotWithShape="0">
              <a:blip r:embed="rId4">
                <a:extLst>
                  <a:ext uri="{96DAC541-7B7A-43D3-8B79-37D633B846F1}">
                    <asvg:svgBlip xmlns:asvg="http://schemas.microsoft.com/office/drawing/2016/SVG/main" r:embed="rId5"/>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61" name="Freeform 12"/>
            <p:cNvSpPr/>
            <p:nvPr/>
          </p:nvSpPr>
          <p:spPr>
            <a:xfrm>
              <a:off x="8542800" y="4153680"/>
              <a:ext cx="6733440" cy="831960"/>
            </a:xfrm>
            <a:custGeom>
              <a:avLst/>
              <a:gdLst>
                <a:gd name="textAreaLeft" fmla="*/ 0 w 6733440"/>
                <a:gd name="textAreaRight" fmla="*/ 6734880 w 6733440"/>
                <a:gd name="textAreaTop" fmla="*/ 0 h 831960"/>
                <a:gd name="textAreaBottom" fmla="*/ 833400 h 831960"/>
              </a:gdLst>
              <a:ahLst/>
              <a:rect l="textAreaLeft" t="textAreaTop" r="textAreaRight" b="textAreaBottom"/>
              <a:pathLst>
                <a:path w="8979880" h="1111260">
                  <a:moveTo>
                    <a:pt x="0" y="0"/>
                  </a:moveTo>
                  <a:lnTo>
                    <a:pt x="8979880" y="0"/>
                  </a:lnTo>
                  <a:lnTo>
                    <a:pt x="8979880" y="1111260"/>
                  </a:lnTo>
                  <a:lnTo>
                    <a:pt x="0" y="1111260"/>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grpSp>
      <p:sp>
        <p:nvSpPr>
          <p:cNvPr id="462" name="TextBox 14"/>
          <p:cNvSpPr/>
          <p:nvPr/>
        </p:nvSpPr>
        <p:spPr>
          <a:xfrm>
            <a:off x="525240" y="866880"/>
            <a:ext cx="16033320" cy="711000"/>
          </a:xfrm>
          <a:prstGeom prst="rect">
            <a:avLst/>
          </a:prstGeom>
          <a:noFill/>
          <a:ln w="0">
            <a:noFill/>
          </a:ln>
        </p:spPr>
        <p:style>
          <a:lnRef idx="0"/>
          <a:fillRef idx="0"/>
          <a:effectRef idx="0"/>
          <a:fontRef idx="minor"/>
        </p:style>
        <p:txBody>
          <a:bodyPr lIns="0" rIns="0" tIns="0" bIns="0" anchor="t">
            <a:spAutoFit/>
          </a:bodyPr>
          <a:p>
            <a:pPr algn="just" defTabSz="914400">
              <a:lnSpc>
                <a:spcPts val="5601"/>
              </a:lnSpc>
            </a:pPr>
            <a:r>
              <a:rPr b="1" lang="en-US" sz="4000" spc="-1" strike="noStrike">
                <a:solidFill>
                  <a:srgbClr val="000000"/>
                </a:solidFill>
                <a:latin typeface="Arial Bold"/>
                <a:ea typeface="Arial Bold"/>
              </a:rPr>
              <a:t>OUTILS DE DÉVELOPPEMENT:</a:t>
            </a:r>
            <a:endParaRPr b="0" lang="en-US" sz="4000" spc="-1" strike="noStrike">
              <a:solidFill>
                <a:srgbClr val="000000"/>
              </a:solidFill>
              <a:latin typeface="Arial"/>
            </a:endParaRPr>
          </a:p>
        </p:txBody>
      </p:sp>
      <p:sp>
        <p:nvSpPr>
          <p:cNvPr id="463" name="TextBox 15"/>
          <p:cNvSpPr/>
          <p:nvPr/>
        </p:nvSpPr>
        <p:spPr>
          <a:xfrm>
            <a:off x="277560" y="5142600"/>
            <a:ext cx="7566480" cy="4603680"/>
          </a:xfrm>
          <a:prstGeom prst="rect">
            <a:avLst/>
          </a:prstGeom>
          <a:noFill/>
          <a:ln w="0">
            <a:noFill/>
          </a:ln>
        </p:spPr>
        <p:style>
          <a:lnRef idx="0"/>
          <a:fillRef idx="0"/>
          <a:effectRef idx="0"/>
          <a:fontRef idx="minor"/>
        </p:style>
        <p:txBody>
          <a:bodyPr lIns="0" rIns="0" tIns="0" bIns="0" anchor="t">
            <a:spAutoFit/>
          </a:bodyPr>
          <a:p>
            <a:pPr algn="just" defTabSz="914400">
              <a:lnSpc>
                <a:spcPts val="5179"/>
              </a:lnSpc>
            </a:pPr>
            <a:r>
              <a:rPr b="1" lang="en-US" sz="3700" spc="-1" strike="noStrike">
                <a:solidFill>
                  <a:srgbClr val="000000"/>
                </a:solidFill>
                <a:latin typeface="Open Sans Bold"/>
                <a:ea typeface="Open Sans Bold"/>
              </a:rPr>
              <a:t>React JS:</a:t>
            </a:r>
            <a:endParaRPr b="0" lang="en-US" sz="3700" spc="-1" strike="noStrike">
              <a:solidFill>
                <a:srgbClr val="000000"/>
              </a:solidFill>
              <a:latin typeface="Arial"/>
            </a:endParaRPr>
          </a:p>
          <a:p>
            <a:pPr algn="just" defTabSz="914400">
              <a:lnSpc>
                <a:spcPts val="5179"/>
              </a:lnSpc>
            </a:pPr>
            <a:r>
              <a:rPr b="0" lang="en-US" sz="3700" spc="-1" strike="noStrike">
                <a:solidFill>
                  <a:srgbClr val="000000"/>
                </a:solidFill>
                <a:latin typeface="Open Sans"/>
                <a:ea typeface="Open Sans"/>
              </a:rPr>
              <a:t>React JS est une bibliothèque JavaScript utilisée pour créer des interfaces dynamiques avec des composants réutilisables. Elle permet une interaction fluide entre le front-end et l’API.</a:t>
            </a:r>
            <a:endParaRPr b="0" lang="en-US" sz="3700" spc="-1" strike="noStrike">
              <a:solidFill>
                <a:srgbClr val="000000"/>
              </a:solidFill>
              <a:latin typeface="Arial"/>
            </a:endParaRPr>
          </a:p>
        </p:txBody>
      </p:sp>
      <p:sp>
        <p:nvSpPr>
          <p:cNvPr id="464" name="TextBox 16"/>
          <p:cNvSpPr/>
          <p:nvPr/>
        </p:nvSpPr>
        <p:spPr>
          <a:xfrm>
            <a:off x="8733600" y="5799960"/>
            <a:ext cx="9275400" cy="3945960"/>
          </a:xfrm>
          <a:prstGeom prst="rect">
            <a:avLst/>
          </a:prstGeom>
          <a:noFill/>
          <a:ln w="0">
            <a:noFill/>
          </a:ln>
        </p:spPr>
        <p:style>
          <a:lnRef idx="0"/>
          <a:fillRef idx="0"/>
          <a:effectRef idx="0"/>
          <a:fontRef idx="minor"/>
        </p:style>
        <p:txBody>
          <a:bodyPr lIns="0" rIns="0" tIns="0" bIns="0" anchor="t">
            <a:spAutoFit/>
          </a:bodyPr>
          <a:p>
            <a:pPr algn="just" defTabSz="914400">
              <a:lnSpc>
                <a:spcPts val="5179"/>
              </a:lnSpc>
            </a:pPr>
            <a:r>
              <a:rPr b="1" lang="en-US" sz="3700" spc="-1" strike="noStrike">
                <a:solidFill>
                  <a:srgbClr val="000000"/>
                </a:solidFill>
                <a:latin typeface="Open Sans Bold"/>
                <a:ea typeface="Open Sans Bold"/>
              </a:rPr>
              <a:t>Tailwind CSS et DaisyUI:</a:t>
            </a:r>
            <a:endParaRPr b="0" lang="en-US" sz="3700" spc="-1" strike="noStrike">
              <a:solidFill>
                <a:srgbClr val="000000"/>
              </a:solidFill>
              <a:latin typeface="Arial"/>
            </a:endParaRPr>
          </a:p>
          <a:p>
            <a:pPr algn="just" defTabSz="914400">
              <a:lnSpc>
                <a:spcPts val="5179"/>
              </a:lnSpc>
            </a:pPr>
            <a:r>
              <a:rPr b="0" lang="en-US" sz="3700" spc="-1" strike="noStrike">
                <a:solidFill>
                  <a:srgbClr val="000000"/>
                </a:solidFill>
                <a:latin typeface="Open Sans"/>
                <a:ea typeface="Open Sans"/>
              </a:rPr>
              <a:t>Tailwind CSS et DaisyUI offrent un design moderne avec des composants préfabriqués et personnalisables. Ils assurent une interface esthétique, cohérente et responsive.</a:t>
            </a:r>
            <a:endParaRPr b="0" lang="en-US" sz="3700" spc="-1" strike="noStrike">
              <a:solidFill>
                <a:srgbClr val="000000"/>
              </a:solidFill>
              <a:latin typeface="Arial"/>
            </a:endParaRPr>
          </a:p>
        </p:txBody>
      </p:sp>
      <p:sp>
        <p:nvSpPr>
          <p:cNvPr id="465" name="TextBox 17"/>
          <p:cNvSpPr/>
          <p:nvPr/>
        </p:nvSpPr>
        <p:spPr>
          <a:xfrm>
            <a:off x="277560" y="1746720"/>
            <a:ext cx="6591960" cy="711000"/>
          </a:xfrm>
          <a:prstGeom prst="rect">
            <a:avLst/>
          </a:prstGeom>
          <a:noFill/>
          <a:ln w="0">
            <a:noFill/>
          </a:ln>
        </p:spPr>
        <p:style>
          <a:lnRef idx="0"/>
          <a:fillRef idx="0"/>
          <a:effectRef idx="0"/>
          <a:fontRef idx="minor"/>
        </p:style>
        <p:txBody>
          <a:bodyPr lIns="0" rIns="0" tIns="0" bIns="0" anchor="t">
            <a:spAutoFit/>
          </a:bodyPr>
          <a:p>
            <a:pPr lvl="1" marL="863640" indent="-431640" algn="just" defTabSz="914400">
              <a:lnSpc>
                <a:spcPts val="5601"/>
              </a:lnSpc>
              <a:buClr>
                <a:srgbClr val="000000"/>
              </a:buClr>
              <a:buFont typeface="Arial"/>
              <a:buChar char="•"/>
            </a:pPr>
            <a:r>
              <a:rPr b="1" lang="en-US" sz="4000" spc="-1" strike="noStrike">
                <a:solidFill>
                  <a:srgbClr val="000000"/>
                </a:solidFill>
                <a:latin typeface="Arial Bold"/>
                <a:ea typeface="Arial Bold"/>
              </a:rPr>
              <a:t>FRONT-END</a:t>
            </a:r>
            <a:endParaRPr b="0" lang="en-US" sz="4000" spc="-1" strike="noStrike">
              <a:solidFill>
                <a:srgbClr val="000000"/>
              </a:solidFill>
              <a:latin typeface="Arial"/>
            </a:endParaRPr>
          </a:p>
        </p:txBody>
      </p:sp>
      <p:sp>
        <p:nvSpPr>
          <p:cNvPr id="466" name="Rectangle 591"/>
          <p:cNvSpPr/>
          <p:nvPr/>
        </p:nvSpPr>
        <p:spPr>
          <a:xfrm>
            <a:off x="17145000" y="937260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31</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67" name="Group 2"/>
          <p:cNvGrpSpPr/>
          <p:nvPr/>
        </p:nvGrpSpPr>
        <p:grpSpPr>
          <a:xfrm>
            <a:off x="-1172880" y="-1909440"/>
            <a:ext cx="3126240" cy="3126240"/>
            <a:chOff x="-1172880" y="-1909440"/>
            <a:chExt cx="3126240" cy="3126240"/>
          </a:xfrm>
        </p:grpSpPr>
        <p:sp>
          <p:nvSpPr>
            <p:cNvPr id="468"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69"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470" name="Group 5"/>
          <p:cNvGrpSpPr/>
          <p:nvPr/>
        </p:nvGrpSpPr>
        <p:grpSpPr>
          <a:xfrm>
            <a:off x="16560360" y="8723160"/>
            <a:ext cx="3126240" cy="3126240"/>
            <a:chOff x="16560360" y="8723160"/>
            <a:chExt cx="3126240" cy="3126240"/>
          </a:xfrm>
        </p:grpSpPr>
        <p:sp>
          <p:nvSpPr>
            <p:cNvPr id="471"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72"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473"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74" name="Freeform 9"/>
          <p:cNvSpPr/>
          <p:nvPr/>
        </p:nvSpPr>
        <p:spPr>
          <a:xfrm>
            <a:off x="277560" y="2210040"/>
            <a:ext cx="3932280" cy="3475080"/>
          </a:xfrm>
          <a:custGeom>
            <a:avLst/>
            <a:gdLst>
              <a:gd name="textAreaLeft" fmla="*/ 0 w 3932280"/>
              <a:gd name="textAreaRight" fmla="*/ 3933720 w 3932280"/>
              <a:gd name="textAreaTop" fmla="*/ 0 h 3475080"/>
              <a:gd name="textAreaBottom" fmla="*/ 3476520 h 3475080"/>
            </a:gdLst>
            <a:ahLst/>
            <a:rect l="textAreaLeft" t="textAreaTop" r="textAreaRight" b="textAreaBottom"/>
            <a:pathLst>
              <a:path w="3933764" h="3476464">
                <a:moveTo>
                  <a:pt x="0" y="0"/>
                </a:moveTo>
                <a:lnTo>
                  <a:pt x="3933764" y="0"/>
                </a:lnTo>
                <a:lnTo>
                  <a:pt x="3933764" y="3476463"/>
                </a:lnTo>
                <a:lnTo>
                  <a:pt x="0" y="3476463"/>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75" name="Freeform 10"/>
          <p:cNvSpPr/>
          <p:nvPr/>
        </p:nvSpPr>
        <p:spPr>
          <a:xfrm>
            <a:off x="8733600" y="1537200"/>
            <a:ext cx="4230720" cy="4147920"/>
          </a:xfrm>
          <a:custGeom>
            <a:avLst/>
            <a:gdLst>
              <a:gd name="textAreaLeft" fmla="*/ 0 w 4230720"/>
              <a:gd name="textAreaRight" fmla="*/ 4232160 w 4230720"/>
              <a:gd name="textAreaTop" fmla="*/ 0 h 4147920"/>
              <a:gd name="textAreaBottom" fmla="*/ 4149360 h 4147920"/>
            </a:gdLst>
            <a:ahLst/>
            <a:rect l="textAreaLeft" t="textAreaTop" r="textAreaRight" b="textAreaBottom"/>
            <a:pathLst>
              <a:path w="4232073" h="4149445">
                <a:moveTo>
                  <a:pt x="0" y="0"/>
                </a:moveTo>
                <a:lnTo>
                  <a:pt x="4232073" y="0"/>
                </a:lnTo>
                <a:lnTo>
                  <a:pt x="4232073" y="4149444"/>
                </a:lnTo>
                <a:lnTo>
                  <a:pt x="0" y="4149444"/>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76" name="TextBox 12"/>
          <p:cNvSpPr/>
          <p:nvPr/>
        </p:nvSpPr>
        <p:spPr>
          <a:xfrm>
            <a:off x="525240" y="866880"/>
            <a:ext cx="16033320" cy="711000"/>
          </a:xfrm>
          <a:prstGeom prst="rect">
            <a:avLst/>
          </a:prstGeom>
          <a:noFill/>
          <a:ln w="0">
            <a:noFill/>
          </a:ln>
        </p:spPr>
        <p:style>
          <a:lnRef idx="0"/>
          <a:fillRef idx="0"/>
          <a:effectRef idx="0"/>
          <a:fontRef idx="minor"/>
        </p:style>
        <p:txBody>
          <a:bodyPr lIns="0" rIns="0" tIns="0" bIns="0" anchor="t">
            <a:spAutoFit/>
          </a:bodyPr>
          <a:p>
            <a:pPr algn="just" defTabSz="914400">
              <a:lnSpc>
                <a:spcPts val="5601"/>
              </a:lnSpc>
            </a:pPr>
            <a:r>
              <a:rPr b="1" lang="en-US" sz="4000" spc="-1" strike="noStrike">
                <a:solidFill>
                  <a:srgbClr val="000000"/>
                </a:solidFill>
                <a:latin typeface="Arial Bold"/>
                <a:ea typeface="Arial Bold"/>
              </a:rPr>
              <a:t>OUTILS DE DÉVELOPPEMENT:</a:t>
            </a:r>
            <a:endParaRPr b="0" lang="en-US" sz="4000" spc="-1" strike="noStrike">
              <a:solidFill>
                <a:srgbClr val="000000"/>
              </a:solidFill>
              <a:latin typeface="Arial"/>
            </a:endParaRPr>
          </a:p>
        </p:txBody>
      </p:sp>
      <p:sp>
        <p:nvSpPr>
          <p:cNvPr id="477" name="TextBox 13"/>
          <p:cNvSpPr/>
          <p:nvPr/>
        </p:nvSpPr>
        <p:spPr>
          <a:xfrm>
            <a:off x="525240" y="5416560"/>
            <a:ext cx="7566480" cy="4603680"/>
          </a:xfrm>
          <a:prstGeom prst="rect">
            <a:avLst/>
          </a:prstGeom>
          <a:noFill/>
          <a:ln w="0">
            <a:noFill/>
          </a:ln>
        </p:spPr>
        <p:style>
          <a:lnRef idx="0"/>
          <a:fillRef idx="0"/>
          <a:effectRef idx="0"/>
          <a:fontRef idx="minor"/>
        </p:style>
        <p:txBody>
          <a:bodyPr lIns="0" rIns="0" tIns="0" bIns="0" anchor="t">
            <a:spAutoFit/>
          </a:bodyPr>
          <a:p>
            <a:pPr algn="just" defTabSz="914400">
              <a:lnSpc>
                <a:spcPts val="5179"/>
              </a:lnSpc>
            </a:pPr>
            <a:r>
              <a:rPr b="1" lang="en-US" sz="3700" spc="-1" strike="noStrike">
                <a:solidFill>
                  <a:srgbClr val="000000"/>
                </a:solidFill>
                <a:latin typeface="Open Sans Bold"/>
                <a:ea typeface="Open Sans Bold"/>
              </a:rPr>
              <a:t>Go:</a:t>
            </a:r>
            <a:endParaRPr b="0" lang="en-US" sz="3700" spc="-1" strike="noStrike">
              <a:solidFill>
                <a:srgbClr val="000000"/>
              </a:solidFill>
              <a:latin typeface="Arial"/>
            </a:endParaRPr>
          </a:p>
          <a:p>
            <a:pPr algn="just" defTabSz="914400">
              <a:lnSpc>
                <a:spcPts val="5179"/>
              </a:lnSpc>
            </a:pPr>
            <a:r>
              <a:rPr b="0" lang="en-US" sz="3700" spc="-1" strike="noStrike">
                <a:solidFill>
                  <a:srgbClr val="000000"/>
                </a:solidFill>
                <a:latin typeface="Open Sans"/>
                <a:ea typeface="Open Sans"/>
              </a:rPr>
              <a:t>Go, avec le framework Gin, permet de développer une API RESTful rapide et efficace. Il facilite la communication sécurisée entre le front-end et la base de données.</a:t>
            </a:r>
            <a:endParaRPr b="0" lang="en-US" sz="3700" spc="-1" strike="noStrike">
              <a:solidFill>
                <a:srgbClr val="000000"/>
              </a:solidFill>
              <a:latin typeface="Arial"/>
            </a:endParaRPr>
          </a:p>
        </p:txBody>
      </p:sp>
      <p:sp>
        <p:nvSpPr>
          <p:cNvPr id="478" name="TextBox 14"/>
          <p:cNvSpPr/>
          <p:nvPr/>
        </p:nvSpPr>
        <p:spPr>
          <a:xfrm>
            <a:off x="8733600" y="6073920"/>
            <a:ext cx="9275400" cy="3288240"/>
          </a:xfrm>
          <a:prstGeom prst="rect">
            <a:avLst/>
          </a:prstGeom>
          <a:noFill/>
          <a:ln w="0">
            <a:noFill/>
          </a:ln>
        </p:spPr>
        <p:style>
          <a:lnRef idx="0"/>
          <a:fillRef idx="0"/>
          <a:effectRef idx="0"/>
          <a:fontRef idx="minor"/>
        </p:style>
        <p:txBody>
          <a:bodyPr lIns="0" rIns="0" tIns="0" bIns="0" anchor="t">
            <a:spAutoFit/>
          </a:bodyPr>
          <a:p>
            <a:pPr algn="just" defTabSz="914400">
              <a:lnSpc>
                <a:spcPts val="5179"/>
              </a:lnSpc>
            </a:pPr>
            <a:r>
              <a:rPr b="1" lang="en-US" sz="3700" spc="-1" strike="noStrike">
                <a:solidFill>
                  <a:srgbClr val="000000"/>
                </a:solidFill>
                <a:latin typeface="Open Sans Bold"/>
                <a:ea typeface="Open Sans Bold"/>
              </a:rPr>
              <a:t>MongoDB:</a:t>
            </a:r>
            <a:endParaRPr b="0" lang="en-US" sz="3700" spc="-1" strike="noStrike">
              <a:solidFill>
                <a:srgbClr val="000000"/>
              </a:solidFill>
              <a:latin typeface="Arial"/>
            </a:endParaRPr>
          </a:p>
          <a:p>
            <a:pPr algn="just" defTabSz="914400">
              <a:lnSpc>
                <a:spcPts val="5179"/>
              </a:lnSpc>
            </a:pPr>
            <a:r>
              <a:rPr b="0" lang="en-US" sz="3700" spc="-1" strike="noStrike">
                <a:solidFill>
                  <a:srgbClr val="000000"/>
                </a:solidFill>
                <a:latin typeface="Open Sans"/>
                <a:ea typeface="Open Sans"/>
              </a:rPr>
              <a:t>MongoDB est une base NoSQL flexible idéale pour stocker des données en JSON-like. Elle s’intègre facilement avec Go pour gérer les données du projet.</a:t>
            </a:r>
            <a:endParaRPr b="0" lang="en-US" sz="3700" spc="-1" strike="noStrike">
              <a:solidFill>
                <a:srgbClr val="000000"/>
              </a:solidFill>
              <a:latin typeface="Arial"/>
            </a:endParaRPr>
          </a:p>
        </p:txBody>
      </p:sp>
      <p:sp>
        <p:nvSpPr>
          <p:cNvPr id="479" name="TextBox 15"/>
          <p:cNvSpPr/>
          <p:nvPr/>
        </p:nvSpPr>
        <p:spPr>
          <a:xfrm>
            <a:off x="277560" y="1746720"/>
            <a:ext cx="6591960" cy="711000"/>
          </a:xfrm>
          <a:prstGeom prst="rect">
            <a:avLst/>
          </a:prstGeom>
          <a:noFill/>
          <a:ln w="0">
            <a:noFill/>
          </a:ln>
        </p:spPr>
        <p:style>
          <a:lnRef idx="0"/>
          <a:fillRef idx="0"/>
          <a:effectRef idx="0"/>
          <a:fontRef idx="minor"/>
        </p:style>
        <p:txBody>
          <a:bodyPr lIns="0" rIns="0" tIns="0" bIns="0" anchor="t">
            <a:spAutoFit/>
          </a:bodyPr>
          <a:p>
            <a:pPr lvl="1" marL="863640" indent="-431640" algn="just" defTabSz="914400">
              <a:lnSpc>
                <a:spcPts val="5601"/>
              </a:lnSpc>
              <a:buClr>
                <a:srgbClr val="000000"/>
              </a:buClr>
              <a:buFont typeface="Arial"/>
              <a:buChar char="•"/>
            </a:pPr>
            <a:r>
              <a:rPr b="1" lang="en-US" sz="4000" spc="-1" strike="noStrike">
                <a:solidFill>
                  <a:srgbClr val="000000"/>
                </a:solidFill>
                <a:latin typeface="Arial Bold"/>
                <a:ea typeface="Arial Bold"/>
              </a:rPr>
              <a:t>BACK-END</a:t>
            </a:r>
            <a:endParaRPr b="0" lang="en-US" sz="4000" spc="-1" strike="noStrike">
              <a:solidFill>
                <a:srgbClr val="000000"/>
              </a:solidFill>
              <a:latin typeface="Arial"/>
            </a:endParaRPr>
          </a:p>
        </p:txBody>
      </p:sp>
      <p:sp>
        <p:nvSpPr>
          <p:cNvPr id="480" name="Rectangle 605"/>
          <p:cNvSpPr/>
          <p:nvPr/>
        </p:nvSpPr>
        <p:spPr>
          <a:xfrm>
            <a:off x="17125920" y="936216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32</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81" name="Group 2"/>
          <p:cNvGrpSpPr/>
          <p:nvPr/>
        </p:nvGrpSpPr>
        <p:grpSpPr>
          <a:xfrm>
            <a:off x="-1172880" y="-1909440"/>
            <a:ext cx="3126240" cy="3126240"/>
            <a:chOff x="-1172880" y="-1909440"/>
            <a:chExt cx="3126240" cy="3126240"/>
          </a:xfrm>
        </p:grpSpPr>
        <p:sp>
          <p:nvSpPr>
            <p:cNvPr id="482"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83"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484" name="Group 5"/>
          <p:cNvGrpSpPr/>
          <p:nvPr/>
        </p:nvGrpSpPr>
        <p:grpSpPr>
          <a:xfrm>
            <a:off x="16560360" y="8723160"/>
            <a:ext cx="3126240" cy="3126240"/>
            <a:chOff x="16560360" y="8723160"/>
            <a:chExt cx="3126240" cy="3126240"/>
          </a:xfrm>
        </p:grpSpPr>
        <p:sp>
          <p:nvSpPr>
            <p:cNvPr id="485"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86"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487"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88" name="Freeform 9"/>
          <p:cNvSpPr/>
          <p:nvPr/>
        </p:nvSpPr>
        <p:spPr>
          <a:xfrm>
            <a:off x="390960" y="2652480"/>
            <a:ext cx="7221960" cy="2794320"/>
          </a:xfrm>
          <a:custGeom>
            <a:avLst/>
            <a:gdLst>
              <a:gd name="textAreaLeft" fmla="*/ 0 w 7221960"/>
              <a:gd name="textAreaRight" fmla="*/ 7223400 w 7221960"/>
              <a:gd name="textAreaTop" fmla="*/ 0 h 2794320"/>
              <a:gd name="textAreaBottom" fmla="*/ 2795760 h 2794320"/>
            </a:gdLst>
            <a:ahLst/>
            <a:rect l="textAreaLeft" t="textAreaTop" r="textAreaRight" b="textAreaBottom"/>
            <a:pathLst>
              <a:path w="7223345" h="2795731">
                <a:moveTo>
                  <a:pt x="0" y="0"/>
                </a:moveTo>
                <a:lnTo>
                  <a:pt x="7223345" y="0"/>
                </a:lnTo>
                <a:lnTo>
                  <a:pt x="7223345" y="2795732"/>
                </a:lnTo>
                <a:lnTo>
                  <a:pt x="0" y="2795732"/>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89" name="Freeform 10"/>
          <p:cNvSpPr/>
          <p:nvPr/>
        </p:nvSpPr>
        <p:spPr>
          <a:xfrm>
            <a:off x="8542800" y="2957400"/>
            <a:ext cx="7250400" cy="2184840"/>
          </a:xfrm>
          <a:custGeom>
            <a:avLst/>
            <a:gdLst>
              <a:gd name="textAreaLeft" fmla="*/ 0 w 7250400"/>
              <a:gd name="textAreaRight" fmla="*/ 7251840 w 7250400"/>
              <a:gd name="textAreaTop" fmla="*/ 0 h 2184840"/>
              <a:gd name="textAreaBottom" fmla="*/ 2186280 h 2184840"/>
            </a:gdLst>
            <a:ahLst/>
            <a:rect l="textAreaLeft" t="textAreaTop" r="textAreaRight" b="textAreaBottom"/>
            <a:pathLst>
              <a:path w="7251839" h="2186216">
                <a:moveTo>
                  <a:pt x="0" y="0"/>
                </a:moveTo>
                <a:lnTo>
                  <a:pt x="7251839" y="0"/>
                </a:lnTo>
                <a:lnTo>
                  <a:pt x="7251839" y="2186216"/>
                </a:lnTo>
                <a:lnTo>
                  <a:pt x="0" y="218621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490" name="TextBox 12"/>
          <p:cNvSpPr/>
          <p:nvPr/>
        </p:nvSpPr>
        <p:spPr>
          <a:xfrm>
            <a:off x="525240" y="866880"/>
            <a:ext cx="16033320" cy="711000"/>
          </a:xfrm>
          <a:prstGeom prst="rect">
            <a:avLst/>
          </a:prstGeom>
          <a:noFill/>
          <a:ln w="0">
            <a:noFill/>
          </a:ln>
        </p:spPr>
        <p:style>
          <a:lnRef idx="0"/>
          <a:fillRef idx="0"/>
          <a:effectRef idx="0"/>
          <a:fontRef idx="minor"/>
        </p:style>
        <p:txBody>
          <a:bodyPr lIns="0" rIns="0" tIns="0" bIns="0" anchor="t">
            <a:spAutoFit/>
          </a:bodyPr>
          <a:p>
            <a:pPr algn="just" defTabSz="914400">
              <a:lnSpc>
                <a:spcPts val="5601"/>
              </a:lnSpc>
            </a:pPr>
            <a:r>
              <a:rPr b="1" lang="en-US" sz="4000" spc="-1" strike="noStrike">
                <a:solidFill>
                  <a:srgbClr val="000000"/>
                </a:solidFill>
                <a:latin typeface="Arial Bold"/>
                <a:ea typeface="Arial Bold"/>
              </a:rPr>
              <a:t>OUTILS DE DÉVELOPPEMENT:</a:t>
            </a:r>
            <a:endParaRPr b="0" lang="en-US" sz="4000" spc="-1" strike="noStrike">
              <a:solidFill>
                <a:srgbClr val="000000"/>
              </a:solidFill>
              <a:latin typeface="Arial"/>
            </a:endParaRPr>
          </a:p>
        </p:txBody>
      </p:sp>
      <p:sp>
        <p:nvSpPr>
          <p:cNvPr id="491" name="TextBox 13"/>
          <p:cNvSpPr/>
          <p:nvPr/>
        </p:nvSpPr>
        <p:spPr>
          <a:xfrm>
            <a:off x="390960" y="5076720"/>
            <a:ext cx="7566480" cy="5919120"/>
          </a:xfrm>
          <a:prstGeom prst="rect">
            <a:avLst/>
          </a:prstGeom>
          <a:noFill/>
          <a:ln w="0">
            <a:noFill/>
          </a:ln>
        </p:spPr>
        <p:style>
          <a:lnRef idx="0"/>
          <a:fillRef idx="0"/>
          <a:effectRef idx="0"/>
          <a:fontRef idx="minor"/>
        </p:style>
        <p:txBody>
          <a:bodyPr lIns="0" rIns="0" tIns="0" bIns="0" anchor="t">
            <a:spAutoFit/>
          </a:bodyPr>
          <a:p>
            <a:pPr algn="just" defTabSz="914400">
              <a:lnSpc>
                <a:spcPts val="5179"/>
              </a:lnSpc>
            </a:pPr>
            <a:r>
              <a:rPr b="1" lang="en-US" sz="3700" spc="-1" strike="noStrike">
                <a:solidFill>
                  <a:srgbClr val="000000"/>
                </a:solidFill>
                <a:latin typeface="Open Sans Bold"/>
                <a:ea typeface="Open Sans Bold"/>
              </a:rPr>
              <a:t>Git et GitHub:</a:t>
            </a:r>
            <a:endParaRPr b="0" lang="en-US" sz="3700" spc="-1" strike="noStrike">
              <a:solidFill>
                <a:srgbClr val="000000"/>
              </a:solidFill>
              <a:latin typeface="Arial"/>
            </a:endParaRPr>
          </a:p>
          <a:p>
            <a:pPr algn="just" defTabSz="914400">
              <a:lnSpc>
                <a:spcPts val="5179"/>
              </a:lnSpc>
            </a:pPr>
            <a:r>
              <a:rPr b="0" lang="en-US" sz="3700" spc="-1" strike="noStrike">
                <a:solidFill>
                  <a:srgbClr val="000000"/>
                </a:solidFill>
                <a:latin typeface="Open Sans"/>
                <a:ea typeface="Open Sans"/>
              </a:rPr>
              <a:t>Git et GitHub permettent le suivi des versions, la collaboration en équipe et la gestion du code source. Ils assurent une bonne organisation et un développement structuré.</a:t>
            </a:r>
            <a:endParaRPr b="0" lang="en-US" sz="3700" spc="-1" strike="noStrike">
              <a:solidFill>
                <a:srgbClr val="000000"/>
              </a:solidFill>
              <a:latin typeface="Arial"/>
            </a:endParaRPr>
          </a:p>
          <a:p>
            <a:pPr algn="just" defTabSz="914400">
              <a:lnSpc>
                <a:spcPts val="5179"/>
              </a:lnSpc>
            </a:pPr>
            <a:endParaRPr b="0" lang="en-US" sz="3700" spc="-1" strike="noStrike">
              <a:solidFill>
                <a:srgbClr val="000000"/>
              </a:solidFill>
              <a:latin typeface="Arial"/>
            </a:endParaRPr>
          </a:p>
          <a:p>
            <a:pPr algn="just" defTabSz="914400">
              <a:lnSpc>
                <a:spcPts val="5179"/>
              </a:lnSpc>
            </a:pPr>
            <a:endParaRPr b="0" lang="en-US" sz="3700" spc="-1" strike="noStrike">
              <a:solidFill>
                <a:srgbClr val="000000"/>
              </a:solidFill>
              <a:latin typeface="Arial"/>
            </a:endParaRPr>
          </a:p>
        </p:txBody>
      </p:sp>
      <p:sp>
        <p:nvSpPr>
          <p:cNvPr id="492" name="TextBox 14"/>
          <p:cNvSpPr/>
          <p:nvPr/>
        </p:nvSpPr>
        <p:spPr>
          <a:xfrm>
            <a:off x="8542800" y="5464440"/>
            <a:ext cx="9275400" cy="3288240"/>
          </a:xfrm>
          <a:prstGeom prst="rect">
            <a:avLst/>
          </a:prstGeom>
          <a:noFill/>
          <a:ln w="0">
            <a:noFill/>
          </a:ln>
        </p:spPr>
        <p:style>
          <a:lnRef idx="0"/>
          <a:fillRef idx="0"/>
          <a:effectRef idx="0"/>
          <a:fontRef idx="minor"/>
        </p:style>
        <p:txBody>
          <a:bodyPr lIns="0" rIns="0" tIns="0" bIns="0" anchor="t">
            <a:spAutoFit/>
          </a:bodyPr>
          <a:p>
            <a:pPr algn="just" defTabSz="914400">
              <a:lnSpc>
                <a:spcPts val="5179"/>
              </a:lnSpc>
            </a:pPr>
            <a:r>
              <a:rPr b="1" lang="en-US" sz="3700" spc="-1" strike="noStrike">
                <a:solidFill>
                  <a:srgbClr val="000000"/>
                </a:solidFill>
                <a:latin typeface="Open Sans Bold"/>
                <a:ea typeface="Open Sans Bold"/>
              </a:rPr>
              <a:t>Postman:</a:t>
            </a:r>
            <a:endParaRPr b="0" lang="en-US" sz="3700" spc="-1" strike="noStrike">
              <a:solidFill>
                <a:srgbClr val="000000"/>
              </a:solidFill>
              <a:latin typeface="Arial"/>
            </a:endParaRPr>
          </a:p>
          <a:p>
            <a:pPr algn="just" defTabSz="914400">
              <a:lnSpc>
                <a:spcPts val="5179"/>
              </a:lnSpc>
            </a:pPr>
            <a:r>
              <a:rPr b="0" lang="en-US" sz="3700" spc="-1" strike="noStrike">
                <a:solidFill>
                  <a:srgbClr val="000000"/>
                </a:solidFill>
                <a:latin typeface="Open Sans"/>
                <a:ea typeface="Open Sans"/>
              </a:rPr>
              <a:t>Postman sert à tester les requêtes API et à vérifier la validité des réponses. Il facilite le debug et la documentation des endpoints de l’API.</a:t>
            </a:r>
            <a:endParaRPr b="0" lang="en-US" sz="3700" spc="-1" strike="noStrike">
              <a:solidFill>
                <a:srgbClr val="000000"/>
              </a:solidFill>
              <a:latin typeface="Arial"/>
            </a:endParaRPr>
          </a:p>
        </p:txBody>
      </p:sp>
      <p:sp>
        <p:nvSpPr>
          <p:cNvPr id="493" name="TextBox 15"/>
          <p:cNvSpPr/>
          <p:nvPr/>
        </p:nvSpPr>
        <p:spPr>
          <a:xfrm>
            <a:off x="277560" y="1746720"/>
            <a:ext cx="8263800" cy="711000"/>
          </a:xfrm>
          <a:prstGeom prst="rect">
            <a:avLst/>
          </a:prstGeom>
          <a:noFill/>
          <a:ln w="0">
            <a:noFill/>
          </a:ln>
        </p:spPr>
        <p:style>
          <a:lnRef idx="0"/>
          <a:fillRef idx="0"/>
          <a:effectRef idx="0"/>
          <a:fontRef idx="minor"/>
        </p:style>
        <p:txBody>
          <a:bodyPr lIns="0" rIns="0" tIns="0" bIns="0" anchor="t">
            <a:spAutoFit/>
          </a:bodyPr>
          <a:p>
            <a:pPr lvl="1" marL="863640" indent="-431640" algn="just" defTabSz="914400">
              <a:lnSpc>
                <a:spcPts val="5601"/>
              </a:lnSpc>
              <a:buClr>
                <a:srgbClr val="000000"/>
              </a:buClr>
              <a:buFont typeface="Arial"/>
              <a:buChar char="•"/>
            </a:pPr>
            <a:r>
              <a:rPr b="1" lang="en-US" sz="4000" spc="-1" strike="noStrike">
                <a:solidFill>
                  <a:srgbClr val="000000"/>
                </a:solidFill>
                <a:latin typeface="Arial Bold"/>
                <a:ea typeface="Arial Bold"/>
              </a:rPr>
              <a:t>TESTING &amp; COLLAORATION:</a:t>
            </a:r>
            <a:endParaRPr b="0" lang="en-US" sz="4000" spc="-1" strike="noStrike">
              <a:solidFill>
                <a:srgbClr val="000000"/>
              </a:solidFill>
              <a:latin typeface="Arial"/>
            </a:endParaRPr>
          </a:p>
        </p:txBody>
      </p:sp>
      <p:sp>
        <p:nvSpPr>
          <p:cNvPr id="494" name="Rectangle 619"/>
          <p:cNvSpPr/>
          <p:nvPr/>
        </p:nvSpPr>
        <p:spPr>
          <a:xfrm>
            <a:off x="17145000" y="934272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33</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95" name="Group 2"/>
          <p:cNvGrpSpPr/>
          <p:nvPr/>
        </p:nvGrpSpPr>
        <p:grpSpPr>
          <a:xfrm>
            <a:off x="-1172880" y="-1909440"/>
            <a:ext cx="3126240" cy="3126240"/>
            <a:chOff x="-1172880" y="-1909440"/>
            <a:chExt cx="3126240" cy="3126240"/>
          </a:xfrm>
        </p:grpSpPr>
        <p:sp>
          <p:nvSpPr>
            <p:cNvPr id="496"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497"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498" name="Group 5"/>
          <p:cNvGrpSpPr/>
          <p:nvPr/>
        </p:nvGrpSpPr>
        <p:grpSpPr>
          <a:xfrm>
            <a:off x="16560360" y="8723160"/>
            <a:ext cx="3126240" cy="3126240"/>
            <a:chOff x="16560360" y="8723160"/>
            <a:chExt cx="3126240" cy="3126240"/>
          </a:xfrm>
        </p:grpSpPr>
        <p:sp>
          <p:nvSpPr>
            <p:cNvPr id="499"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500"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501"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502" name="TextBox 11"/>
          <p:cNvSpPr/>
          <p:nvPr/>
        </p:nvSpPr>
        <p:spPr>
          <a:xfrm>
            <a:off x="2089800" y="268920"/>
            <a:ext cx="16033320" cy="711000"/>
          </a:xfrm>
          <a:prstGeom prst="rect">
            <a:avLst/>
          </a:prstGeom>
          <a:noFill/>
          <a:ln w="0">
            <a:noFill/>
          </a:ln>
        </p:spPr>
        <p:style>
          <a:lnRef idx="0"/>
          <a:fillRef idx="0"/>
          <a:effectRef idx="0"/>
          <a:fontRef idx="minor"/>
        </p:style>
        <p:txBody>
          <a:bodyPr lIns="0" rIns="0" tIns="0" bIns="0" anchor="t">
            <a:spAutoFit/>
          </a:bodyPr>
          <a:p>
            <a:pPr algn="just" defTabSz="914400">
              <a:lnSpc>
                <a:spcPts val="5601"/>
              </a:lnSpc>
            </a:pPr>
            <a:r>
              <a:rPr b="1" lang="en-US" sz="4000" spc="-1" strike="noStrike">
                <a:solidFill>
                  <a:srgbClr val="000000"/>
                </a:solidFill>
                <a:latin typeface="Arial Bold"/>
                <a:ea typeface="Arial Bold"/>
              </a:rPr>
              <a:t>Sécurité du système </a:t>
            </a:r>
            <a:endParaRPr b="0" lang="en-US" sz="4000" spc="-1" strike="noStrike">
              <a:solidFill>
                <a:srgbClr val="000000"/>
              </a:solidFill>
              <a:latin typeface="Arial"/>
            </a:endParaRPr>
          </a:p>
        </p:txBody>
      </p:sp>
      <p:sp>
        <p:nvSpPr>
          <p:cNvPr id="503" name="Rectangle 669"/>
          <p:cNvSpPr/>
          <p:nvPr/>
        </p:nvSpPr>
        <p:spPr>
          <a:xfrm>
            <a:off x="17125920" y="9342720"/>
            <a:ext cx="704160" cy="7149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37</a:t>
            </a:r>
            <a:endParaRPr b="0" lang="en-US" sz="3609" spc="-1" strike="noStrike">
              <a:solidFill>
                <a:srgbClr val="000000"/>
              </a:solidFill>
              <a:latin typeface="Arial"/>
            </a:endParaRPr>
          </a:p>
        </p:txBody>
      </p:sp>
      <p:sp>
        <p:nvSpPr>
          <p:cNvPr id="504" name="TextBox 9"/>
          <p:cNvSpPr/>
          <p:nvPr/>
        </p:nvSpPr>
        <p:spPr>
          <a:xfrm>
            <a:off x="390600" y="1492560"/>
            <a:ext cx="17688960" cy="3946680"/>
          </a:xfrm>
          <a:prstGeom prst="rect">
            <a:avLst/>
          </a:prstGeom>
          <a:noFill/>
          <a:ln w="0">
            <a:noFill/>
          </a:ln>
        </p:spPr>
        <p:style>
          <a:lnRef idx="0"/>
          <a:fillRef idx="0"/>
          <a:effectRef idx="0"/>
          <a:fontRef idx="minor"/>
        </p:style>
        <p:txBody>
          <a:bodyPr lIns="0" rIns="0" tIns="0" bIns="0" anchor="t">
            <a:spAutoFit/>
          </a:bodyPr>
          <a:p>
            <a:pPr algn="just" defTabSz="914400">
              <a:lnSpc>
                <a:spcPts val="5179"/>
              </a:lnSpc>
            </a:pPr>
            <a:r>
              <a:rPr b="1" lang="fr-FR" sz="3700" spc="-1" strike="noStrike">
                <a:solidFill>
                  <a:srgbClr val="000000"/>
                </a:solidFill>
                <a:latin typeface="Open Sans Bold"/>
                <a:ea typeface="Open Sans Bold"/>
              </a:rPr>
              <a:t>Confidentialité</a:t>
            </a:r>
            <a:endParaRPr b="0" lang="en-US" sz="3700" spc="-1" strike="noStrike">
              <a:solidFill>
                <a:srgbClr val="000000"/>
              </a:solidFill>
              <a:latin typeface="Arial"/>
            </a:endParaRPr>
          </a:p>
          <a:p>
            <a:pPr algn="just" defTabSz="914400">
              <a:lnSpc>
                <a:spcPts val="5179"/>
              </a:lnSpc>
            </a:pPr>
            <a:r>
              <a:rPr b="0" lang="fr-FR" sz="3700" spc="-1" strike="noStrike">
                <a:solidFill>
                  <a:srgbClr val="000000"/>
                </a:solidFill>
                <a:latin typeface="Open Sans Bold"/>
                <a:ea typeface="Open Sans Bold"/>
              </a:rPr>
              <a:t>La confidentialité des données est assurée par :</a:t>
            </a:r>
            <a:endParaRPr b="0" lang="en-US" sz="3700" spc="-1" strike="noStrike">
              <a:solidFill>
                <a:srgbClr val="000000"/>
              </a:solidFill>
              <a:latin typeface="Arial"/>
            </a:endParaRPr>
          </a:p>
          <a:p>
            <a:pPr marL="571680" indent="-571680" algn="just" defTabSz="914400">
              <a:lnSpc>
                <a:spcPts val="5179"/>
              </a:lnSpc>
              <a:buClr>
                <a:srgbClr val="000000"/>
              </a:buClr>
              <a:buFont typeface="Arial"/>
              <a:buChar char="•"/>
            </a:pPr>
            <a:r>
              <a:rPr b="0" lang="fr-FR" sz="3700" spc="-1" strike="noStrike">
                <a:solidFill>
                  <a:srgbClr val="000000"/>
                </a:solidFill>
                <a:latin typeface="Open Sans Bold"/>
                <a:ea typeface="Open Sans Bold"/>
              </a:rPr>
              <a:t>Le hachage des mots de passe, rendant leur récupération impossible en cas de fuite.</a:t>
            </a:r>
            <a:endParaRPr b="0" lang="en-US" sz="3700" spc="-1" strike="noStrike">
              <a:solidFill>
                <a:srgbClr val="000000"/>
              </a:solidFill>
              <a:latin typeface="Arial"/>
            </a:endParaRPr>
          </a:p>
          <a:p>
            <a:pPr marL="571680" indent="-571680" algn="just" defTabSz="914400">
              <a:lnSpc>
                <a:spcPts val="5179"/>
              </a:lnSpc>
              <a:buClr>
                <a:srgbClr val="000000"/>
              </a:buClr>
              <a:buFont typeface="Arial"/>
              <a:buChar char="•"/>
            </a:pPr>
            <a:r>
              <a:rPr b="0" lang="fr-FR" sz="3700" spc="-1" strike="noStrike">
                <a:solidFill>
                  <a:srgbClr val="000000"/>
                </a:solidFill>
                <a:latin typeface="Open Sans Bold"/>
                <a:ea typeface="Open Sans Bold"/>
              </a:rPr>
              <a:t>Le chiffrement des communications via SSL/TLS, empêchant toute interception des données échangées entre le client et le serveur.</a:t>
            </a:r>
            <a:endParaRPr b="0" lang="en-US" sz="3700" spc="-1" strike="noStrike">
              <a:solidFill>
                <a:srgbClr val="000000"/>
              </a:solidFill>
              <a:latin typeface="Arial"/>
            </a:endParaRPr>
          </a:p>
        </p:txBody>
      </p:sp>
      <p:sp>
        <p:nvSpPr>
          <p:cNvPr id="505" name="TextBox 9"/>
          <p:cNvSpPr/>
          <p:nvPr/>
        </p:nvSpPr>
        <p:spPr>
          <a:xfrm>
            <a:off x="434160" y="6348960"/>
            <a:ext cx="17688960" cy="3288240"/>
          </a:xfrm>
          <a:prstGeom prst="rect">
            <a:avLst/>
          </a:prstGeom>
          <a:noFill/>
          <a:ln w="0">
            <a:noFill/>
          </a:ln>
        </p:spPr>
        <p:style>
          <a:lnRef idx="0"/>
          <a:fillRef idx="0"/>
          <a:effectRef idx="0"/>
          <a:fontRef idx="minor"/>
        </p:style>
        <p:txBody>
          <a:bodyPr lIns="0" rIns="0" tIns="0" bIns="0" anchor="t">
            <a:spAutoFit/>
          </a:bodyPr>
          <a:p>
            <a:pPr algn="just" defTabSz="914400">
              <a:lnSpc>
                <a:spcPts val="5179"/>
              </a:lnSpc>
            </a:pPr>
            <a:r>
              <a:rPr b="1" lang="fr-FR" sz="3700" spc="-1" strike="noStrike">
                <a:solidFill>
                  <a:srgbClr val="000000"/>
                </a:solidFill>
                <a:latin typeface="Open Sans Bold"/>
                <a:ea typeface="Open Sans Bold"/>
              </a:rPr>
              <a:t>Intégrité</a:t>
            </a:r>
            <a:endParaRPr b="0" lang="en-US" sz="3700" spc="-1" strike="noStrike">
              <a:solidFill>
                <a:srgbClr val="000000"/>
              </a:solidFill>
              <a:latin typeface="Arial"/>
            </a:endParaRPr>
          </a:p>
          <a:p>
            <a:pPr algn="just" defTabSz="914400">
              <a:lnSpc>
                <a:spcPts val="5179"/>
              </a:lnSpc>
            </a:pPr>
            <a:r>
              <a:rPr b="0" lang="fr-FR" sz="3700" spc="-1" strike="noStrike">
                <a:solidFill>
                  <a:srgbClr val="000000"/>
                </a:solidFill>
                <a:latin typeface="Open Sans Bold"/>
                <a:ea typeface="Open Sans Bold"/>
              </a:rPr>
              <a:t>L’intégrité des fichiers de paiement est garantie par l’usage de la blockchain, qui :</a:t>
            </a:r>
            <a:endParaRPr b="0" lang="en-US" sz="3700" spc="-1" strike="noStrike">
              <a:solidFill>
                <a:srgbClr val="000000"/>
              </a:solidFill>
              <a:latin typeface="Arial"/>
            </a:endParaRPr>
          </a:p>
          <a:p>
            <a:pPr marL="571680" indent="-571680" algn="just" defTabSz="914400">
              <a:lnSpc>
                <a:spcPts val="5179"/>
              </a:lnSpc>
              <a:buClr>
                <a:srgbClr val="000000"/>
              </a:buClr>
              <a:buFont typeface="Arial"/>
              <a:buChar char="•"/>
            </a:pPr>
            <a:r>
              <a:rPr b="0" lang="fr-FR" sz="3700" spc="-1" strike="noStrike">
                <a:solidFill>
                  <a:srgbClr val="000000"/>
                </a:solidFill>
                <a:latin typeface="Open Sans Bold"/>
                <a:ea typeface="Open Sans Bold"/>
              </a:rPr>
              <a:t>Enregistre chaque transaction de manière immuable,</a:t>
            </a:r>
            <a:endParaRPr b="0" lang="en-US" sz="3700" spc="-1" strike="noStrike">
              <a:solidFill>
                <a:srgbClr val="000000"/>
              </a:solidFill>
              <a:latin typeface="Arial"/>
            </a:endParaRPr>
          </a:p>
          <a:p>
            <a:pPr marL="571680" indent="-571680" algn="just" defTabSz="914400">
              <a:lnSpc>
                <a:spcPts val="5179"/>
              </a:lnSpc>
              <a:buClr>
                <a:srgbClr val="000000"/>
              </a:buClr>
              <a:buFont typeface="Arial"/>
              <a:buChar char="•"/>
            </a:pPr>
            <a:r>
              <a:rPr b="0" lang="fr-FR" sz="3700" spc="-1" strike="noStrike">
                <a:solidFill>
                  <a:srgbClr val="000000"/>
                </a:solidFill>
                <a:latin typeface="Open Sans Bold"/>
                <a:ea typeface="Open Sans Bold"/>
              </a:rPr>
              <a:t>Permet une traçabilité complète,</a:t>
            </a:r>
            <a:endParaRPr b="0" lang="en-US" sz="3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 name="Group 9"/>
          <p:cNvGrpSpPr/>
          <p:nvPr/>
        </p:nvGrpSpPr>
        <p:grpSpPr>
          <a:xfrm>
            <a:off x="-1172880" y="-1909440"/>
            <a:ext cx="3126240" cy="3126240"/>
            <a:chOff x="-1172880" y="-1909440"/>
            <a:chExt cx="3126240" cy="3126240"/>
          </a:xfrm>
        </p:grpSpPr>
        <p:sp>
          <p:nvSpPr>
            <p:cNvPr id="95" name="Freeform 18"/>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6" name="TextBox 23"/>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grpSp>
        <p:nvGrpSpPr>
          <p:cNvPr id="97" name="Group 11"/>
          <p:cNvGrpSpPr/>
          <p:nvPr/>
        </p:nvGrpSpPr>
        <p:grpSpPr>
          <a:xfrm>
            <a:off x="16560360" y="8723160"/>
            <a:ext cx="3126240" cy="3126240"/>
            <a:chOff x="16560360" y="8723160"/>
            <a:chExt cx="3126240" cy="3126240"/>
          </a:xfrm>
        </p:grpSpPr>
        <p:sp>
          <p:nvSpPr>
            <p:cNvPr id="98" name="Freeform 20"/>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9" name="TextBox 25"/>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sp>
        <p:nvSpPr>
          <p:cNvPr id="100" name="Freeform 21"/>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1" name="Freeform 22"/>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2" name="TextBox 26"/>
          <p:cNvSpPr/>
          <p:nvPr/>
        </p:nvSpPr>
        <p:spPr>
          <a:xfrm>
            <a:off x="2286000" y="2286000"/>
            <a:ext cx="13628880" cy="1244880"/>
          </a:xfrm>
          <a:prstGeom prst="rect">
            <a:avLst/>
          </a:prstGeom>
          <a:noFill/>
          <a:ln w="0">
            <a:noFill/>
          </a:ln>
        </p:spPr>
        <p:style>
          <a:lnRef idx="0"/>
          <a:fillRef idx="0"/>
          <a:effectRef idx="0"/>
          <a:fontRef idx="minor"/>
        </p:style>
        <p:txBody>
          <a:bodyPr lIns="0" rIns="0" tIns="0" bIns="0" anchor="t">
            <a:spAutoFit/>
          </a:bodyPr>
          <a:p>
            <a:pPr algn="ctr" defTabSz="914400">
              <a:lnSpc>
                <a:spcPts val="9799"/>
              </a:lnSpc>
            </a:pPr>
            <a:r>
              <a:rPr b="0" lang="en-US" sz="7000" spc="-1" strike="noStrike">
                <a:solidFill>
                  <a:srgbClr val="0365b2"/>
                </a:solidFill>
                <a:latin typeface="Fredoka"/>
                <a:ea typeface="Fredoka"/>
              </a:rPr>
              <a:t>I</a:t>
            </a:r>
            <a:r>
              <a:rPr b="0" lang="en-US" sz="7000" spc="-1" strike="noStrike">
                <a:solidFill>
                  <a:srgbClr val="0365b2"/>
                </a:solidFill>
                <a:latin typeface="Fredoka"/>
                <a:ea typeface="Fredoka"/>
              </a:rPr>
              <a:t>N</a:t>
            </a:r>
            <a:r>
              <a:rPr b="0" lang="en-US" sz="7000" spc="-1" strike="noStrike">
                <a:solidFill>
                  <a:srgbClr val="0365b2"/>
                </a:solidFill>
                <a:latin typeface="Fredoka"/>
                <a:ea typeface="Fredoka"/>
              </a:rPr>
              <a:t>T</a:t>
            </a:r>
            <a:r>
              <a:rPr b="0" lang="en-US" sz="7000" spc="-1" strike="noStrike">
                <a:solidFill>
                  <a:srgbClr val="0365b2"/>
                </a:solidFill>
                <a:latin typeface="Fredoka"/>
                <a:ea typeface="Fredoka"/>
              </a:rPr>
              <a:t>R</a:t>
            </a:r>
            <a:r>
              <a:rPr b="0" lang="en-US" sz="7000" spc="-1" strike="noStrike">
                <a:solidFill>
                  <a:srgbClr val="0365b2"/>
                </a:solidFill>
                <a:latin typeface="Fredoka"/>
                <a:ea typeface="Fredoka"/>
              </a:rPr>
              <a:t>O</a:t>
            </a:r>
            <a:r>
              <a:rPr b="0" lang="en-US" sz="7000" spc="-1" strike="noStrike">
                <a:solidFill>
                  <a:srgbClr val="0365b2"/>
                </a:solidFill>
                <a:latin typeface="Fredoka"/>
                <a:ea typeface="Fredoka"/>
              </a:rPr>
              <a:t>D</a:t>
            </a:r>
            <a:r>
              <a:rPr b="0" lang="en-US" sz="7000" spc="-1" strike="noStrike">
                <a:solidFill>
                  <a:srgbClr val="0365b2"/>
                </a:solidFill>
                <a:latin typeface="Fredoka"/>
                <a:ea typeface="Fredoka"/>
              </a:rPr>
              <a:t>U</a:t>
            </a:r>
            <a:r>
              <a:rPr b="0" lang="en-US" sz="7000" spc="-1" strike="noStrike">
                <a:solidFill>
                  <a:srgbClr val="0365b2"/>
                </a:solidFill>
                <a:latin typeface="Fredoka"/>
                <a:ea typeface="Fredoka"/>
              </a:rPr>
              <a:t>C</a:t>
            </a:r>
            <a:r>
              <a:rPr b="0" lang="en-US" sz="7000" spc="-1" strike="noStrike">
                <a:solidFill>
                  <a:srgbClr val="0365b2"/>
                </a:solidFill>
                <a:latin typeface="Fredoka"/>
                <a:ea typeface="Fredoka"/>
              </a:rPr>
              <a:t>T</a:t>
            </a:r>
            <a:r>
              <a:rPr b="0" lang="en-US" sz="7000" spc="-1" strike="noStrike">
                <a:solidFill>
                  <a:srgbClr val="0365b2"/>
                </a:solidFill>
                <a:latin typeface="Fredoka"/>
                <a:ea typeface="Fredoka"/>
              </a:rPr>
              <a:t>I</a:t>
            </a:r>
            <a:r>
              <a:rPr b="0" lang="en-US" sz="7000" spc="-1" strike="noStrike">
                <a:solidFill>
                  <a:srgbClr val="0365b2"/>
                </a:solidFill>
                <a:latin typeface="Fredoka"/>
                <a:ea typeface="Fredoka"/>
              </a:rPr>
              <a:t>O</a:t>
            </a:r>
            <a:r>
              <a:rPr b="0" lang="en-US" sz="7000" spc="-1" strike="noStrike">
                <a:solidFill>
                  <a:srgbClr val="0365b2"/>
                </a:solidFill>
                <a:latin typeface="Fredoka"/>
                <a:ea typeface="Fredoka"/>
              </a:rPr>
              <a:t>N</a:t>
            </a:r>
            <a:r>
              <a:rPr b="0" lang="en-US" sz="7000" spc="-1" strike="noStrike">
                <a:solidFill>
                  <a:srgbClr val="0365b2"/>
                </a:solidFill>
                <a:latin typeface="Fredoka"/>
                <a:ea typeface="Fredoka"/>
              </a:rPr>
              <a:t> </a:t>
            </a:r>
            <a:r>
              <a:rPr b="0" lang="en-US" sz="7000" spc="-1" strike="noStrike">
                <a:solidFill>
                  <a:srgbClr val="0365b2"/>
                </a:solidFill>
                <a:latin typeface="Fredoka"/>
                <a:ea typeface="Fredoka"/>
              </a:rPr>
              <a:t>G</a:t>
            </a:r>
            <a:r>
              <a:rPr b="0" lang="en-US" sz="7000" spc="-1" strike="noStrike">
                <a:solidFill>
                  <a:srgbClr val="0365b2"/>
                </a:solidFill>
                <a:latin typeface="Fredoka"/>
                <a:ea typeface="Fredoka"/>
              </a:rPr>
              <a:t>E</a:t>
            </a:r>
            <a:r>
              <a:rPr b="0" lang="en-US" sz="7000" spc="-1" strike="noStrike">
                <a:solidFill>
                  <a:srgbClr val="0365b2"/>
                </a:solidFill>
                <a:latin typeface="Fredoka"/>
                <a:ea typeface="Fredoka"/>
              </a:rPr>
              <a:t>N</a:t>
            </a:r>
            <a:r>
              <a:rPr b="0" lang="en-US" sz="7000" spc="-1" strike="noStrike">
                <a:solidFill>
                  <a:srgbClr val="0365b2"/>
                </a:solidFill>
                <a:latin typeface="Fredoka"/>
                <a:ea typeface="Fredoka"/>
              </a:rPr>
              <a:t>E</a:t>
            </a:r>
            <a:r>
              <a:rPr b="0" lang="en-US" sz="7000" spc="-1" strike="noStrike">
                <a:solidFill>
                  <a:srgbClr val="0365b2"/>
                </a:solidFill>
                <a:latin typeface="Fredoka"/>
                <a:ea typeface="Fredoka"/>
              </a:rPr>
              <a:t>R</a:t>
            </a:r>
            <a:r>
              <a:rPr b="0" lang="en-US" sz="7000" spc="-1" strike="noStrike">
                <a:solidFill>
                  <a:srgbClr val="0365b2"/>
                </a:solidFill>
                <a:latin typeface="Fredoka"/>
                <a:ea typeface="Fredoka"/>
              </a:rPr>
              <a:t>A</a:t>
            </a:r>
            <a:r>
              <a:rPr b="0" lang="en-US" sz="7000" spc="-1" strike="noStrike">
                <a:solidFill>
                  <a:srgbClr val="0365b2"/>
                </a:solidFill>
                <a:latin typeface="Fredoka"/>
                <a:ea typeface="Fredoka"/>
              </a:rPr>
              <a:t>L</a:t>
            </a:r>
            <a:r>
              <a:rPr b="0" lang="en-US" sz="7000" spc="-1" strike="noStrike">
                <a:solidFill>
                  <a:srgbClr val="0365b2"/>
                </a:solidFill>
                <a:latin typeface="Fredoka"/>
                <a:ea typeface="Fredoka"/>
              </a:rPr>
              <a:t>E</a:t>
            </a:r>
            <a:endParaRPr b="0" lang="en-US" sz="7000" spc="-1" strike="noStrike">
              <a:solidFill>
                <a:srgbClr val="000000"/>
              </a:solidFill>
              <a:latin typeface="Arial"/>
            </a:endParaRPr>
          </a:p>
        </p:txBody>
      </p:sp>
      <p:sp>
        <p:nvSpPr>
          <p:cNvPr id="103" name="TextBox 30"/>
          <p:cNvSpPr/>
          <p:nvPr/>
        </p:nvSpPr>
        <p:spPr>
          <a:xfrm>
            <a:off x="1207440" y="462672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Context</a:t>
            </a:r>
            <a:endParaRPr b="0" lang="en-US" sz="4140" spc="-1" strike="noStrike">
              <a:solidFill>
                <a:srgbClr val="000000"/>
              </a:solidFill>
              <a:latin typeface="Arial"/>
            </a:endParaRPr>
          </a:p>
        </p:txBody>
      </p:sp>
      <p:sp>
        <p:nvSpPr>
          <p:cNvPr id="104" name="TextBox 32"/>
          <p:cNvSpPr/>
          <p:nvPr/>
        </p:nvSpPr>
        <p:spPr>
          <a:xfrm>
            <a:off x="1207440" y="565884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Problemetique</a:t>
            </a:r>
            <a:endParaRPr b="0" lang="en-US" sz="4140" spc="-1" strike="noStrike">
              <a:solidFill>
                <a:srgbClr val="000000"/>
              </a:solidFill>
              <a:latin typeface="Arial"/>
            </a:endParaRPr>
          </a:p>
        </p:txBody>
      </p:sp>
      <p:sp>
        <p:nvSpPr>
          <p:cNvPr id="105" name="TextBox 33"/>
          <p:cNvSpPr/>
          <p:nvPr/>
        </p:nvSpPr>
        <p:spPr>
          <a:xfrm>
            <a:off x="1207440" y="6752520"/>
            <a:ext cx="16915320" cy="7347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ts val="5788"/>
              </a:lnSpc>
              <a:buClr>
                <a:srgbClr val="000000"/>
              </a:buClr>
              <a:buFont typeface="Arial"/>
              <a:buChar char="•"/>
            </a:pPr>
            <a:r>
              <a:rPr b="1" lang="en-US" sz="4140" spc="-1" strike="noStrike">
                <a:solidFill>
                  <a:srgbClr val="000000"/>
                </a:solidFill>
                <a:latin typeface="Open Sans Bold"/>
                <a:ea typeface="Open Sans Bold"/>
              </a:rPr>
              <a:t>Objectifs</a:t>
            </a:r>
            <a:endParaRPr b="0" lang="en-US" sz="4140" spc="-1" strike="noStrike">
              <a:solidFill>
                <a:srgbClr val="000000"/>
              </a:solidFill>
              <a:latin typeface="Arial"/>
            </a:endParaRPr>
          </a:p>
        </p:txBody>
      </p:sp>
      <p:sp>
        <p:nvSpPr>
          <p:cNvPr id="106" name="Rectangle 3"/>
          <p:cNvSpPr/>
          <p:nvPr/>
        </p:nvSpPr>
        <p:spPr>
          <a:xfrm>
            <a:off x="17388000" y="9343080"/>
            <a:ext cx="442080" cy="7146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4</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06" name="Group 2"/>
          <p:cNvGrpSpPr/>
          <p:nvPr/>
        </p:nvGrpSpPr>
        <p:grpSpPr>
          <a:xfrm>
            <a:off x="-1172880" y="-1909440"/>
            <a:ext cx="3126240" cy="3126240"/>
            <a:chOff x="-1172880" y="-1909440"/>
            <a:chExt cx="3126240" cy="3126240"/>
          </a:xfrm>
        </p:grpSpPr>
        <p:sp>
          <p:nvSpPr>
            <p:cNvPr id="507"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508"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509" name="Group 5"/>
          <p:cNvGrpSpPr/>
          <p:nvPr/>
        </p:nvGrpSpPr>
        <p:grpSpPr>
          <a:xfrm>
            <a:off x="16560360" y="8723160"/>
            <a:ext cx="3126240" cy="3126240"/>
            <a:chOff x="16560360" y="8723160"/>
            <a:chExt cx="3126240" cy="3126240"/>
          </a:xfrm>
        </p:grpSpPr>
        <p:sp>
          <p:nvSpPr>
            <p:cNvPr id="510"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511"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512"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513"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514" name="TextBox 10"/>
          <p:cNvSpPr/>
          <p:nvPr/>
        </p:nvSpPr>
        <p:spPr>
          <a:xfrm>
            <a:off x="3335400" y="3744720"/>
            <a:ext cx="11615400" cy="2844360"/>
          </a:xfrm>
          <a:prstGeom prst="rect">
            <a:avLst/>
          </a:prstGeom>
          <a:noFill/>
          <a:ln w="0">
            <a:noFill/>
          </a:ln>
        </p:spPr>
        <p:style>
          <a:lnRef idx="0"/>
          <a:fillRef idx="0"/>
          <a:effectRef idx="0"/>
          <a:fontRef idx="minor"/>
        </p:style>
        <p:txBody>
          <a:bodyPr lIns="0" rIns="0" tIns="0" bIns="0" anchor="t">
            <a:spAutoFit/>
          </a:bodyPr>
          <a:p>
            <a:pPr algn="ctr" defTabSz="914400">
              <a:lnSpc>
                <a:spcPts val="11200"/>
              </a:lnSpc>
            </a:pPr>
            <a:r>
              <a:rPr b="0" lang="en-US" sz="8000" spc="-1" strike="noStrike">
                <a:solidFill>
                  <a:srgbClr val="0365b2"/>
                </a:solidFill>
                <a:latin typeface="Fredoka"/>
                <a:ea typeface="Fredoka"/>
              </a:rPr>
              <a:t>MERCI  POUR VOTRE ATTENTION </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7" name="Group 2"/>
          <p:cNvGrpSpPr/>
          <p:nvPr/>
        </p:nvGrpSpPr>
        <p:grpSpPr>
          <a:xfrm>
            <a:off x="-1172880" y="-1909440"/>
            <a:ext cx="3126240" cy="3126240"/>
            <a:chOff x="-1172880" y="-1909440"/>
            <a:chExt cx="3126240" cy="3126240"/>
          </a:xfrm>
        </p:grpSpPr>
        <p:sp>
          <p:nvSpPr>
            <p:cNvPr id="108"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09"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110" name="Group 5"/>
          <p:cNvGrpSpPr/>
          <p:nvPr/>
        </p:nvGrpSpPr>
        <p:grpSpPr>
          <a:xfrm>
            <a:off x="16560360" y="8723160"/>
            <a:ext cx="3126240" cy="3126240"/>
            <a:chOff x="16560360" y="8723160"/>
            <a:chExt cx="3126240" cy="3126240"/>
          </a:xfrm>
        </p:grpSpPr>
        <p:sp>
          <p:nvSpPr>
            <p:cNvPr id="111"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12"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113"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114"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115" name="TextBox 13"/>
          <p:cNvSpPr/>
          <p:nvPr/>
        </p:nvSpPr>
        <p:spPr>
          <a:xfrm>
            <a:off x="17564400" y="9261000"/>
            <a:ext cx="25380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3</a:t>
            </a:r>
            <a:endParaRPr b="0" lang="en-US" sz="3609" spc="-1" strike="noStrike">
              <a:solidFill>
                <a:srgbClr val="000000"/>
              </a:solidFill>
              <a:latin typeface="Arial"/>
            </a:endParaRPr>
          </a:p>
        </p:txBody>
      </p:sp>
      <p:sp>
        <p:nvSpPr>
          <p:cNvPr id="116" name="TextBox 14"/>
          <p:cNvSpPr/>
          <p:nvPr/>
        </p:nvSpPr>
        <p:spPr>
          <a:xfrm>
            <a:off x="959040" y="1600200"/>
            <a:ext cx="9785160" cy="852840"/>
          </a:xfrm>
          <a:prstGeom prst="rect">
            <a:avLst/>
          </a:prstGeom>
          <a:noFill/>
          <a:ln w="0">
            <a:noFill/>
          </a:ln>
        </p:spPr>
        <p:style>
          <a:lnRef idx="0"/>
          <a:fillRef idx="0"/>
          <a:effectRef idx="0"/>
          <a:fontRef idx="minor"/>
        </p:style>
        <p:txBody>
          <a:bodyPr lIns="0" rIns="0" tIns="0" bIns="0" anchor="t">
            <a:spAutoFit/>
          </a:bodyPr>
          <a:p>
            <a:pPr algn="just" defTabSz="914400">
              <a:lnSpc>
                <a:spcPts val="6718"/>
              </a:lnSpc>
            </a:pPr>
            <a:r>
              <a:rPr b="1" lang="en-US" sz="4800" spc="-1" strike="noStrike">
                <a:solidFill>
                  <a:srgbClr val="000000"/>
                </a:solidFill>
                <a:latin typeface="Arial Bold"/>
                <a:ea typeface="Arial Bold"/>
              </a:rPr>
              <a:t>Contexte </a:t>
            </a:r>
            <a:endParaRPr b="0" lang="en-US" sz="4800" spc="-1" strike="noStrike">
              <a:solidFill>
                <a:srgbClr val="000000"/>
              </a:solidFill>
              <a:latin typeface="Arial"/>
            </a:endParaRPr>
          </a:p>
        </p:txBody>
      </p:sp>
      <p:sp>
        <p:nvSpPr>
          <p:cNvPr id="117" name="TextBox 15"/>
          <p:cNvSpPr/>
          <p:nvPr/>
        </p:nvSpPr>
        <p:spPr>
          <a:xfrm>
            <a:off x="800280" y="2701440"/>
            <a:ext cx="16362360" cy="6925680"/>
          </a:xfrm>
          <a:prstGeom prst="rect">
            <a:avLst/>
          </a:prstGeom>
          <a:noFill/>
          <a:ln w="0">
            <a:noFill/>
          </a:ln>
        </p:spPr>
        <p:style>
          <a:lnRef idx="0"/>
          <a:fillRef idx="0"/>
          <a:effectRef idx="0"/>
          <a:fontRef idx="minor"/>
        </p:style>
        <p:txBody>
          <a:bodyPr lIns="0" rIns="0" tIns="0" bIns="0" anchor="t">
            <a:spAutoFit/>
          </a:bodyPr>
          <a:p>
            <a:pPr algn="just" defTabSz="914400">
              <a:lnSpc>
                <a:spcPts val="4759"/>
              </a:lnSpc>
              <a:spcBef>
                <a:spcPts val="1191"/>
              </a:spcBef>
              <a:spcAft>
                <a:spcPts val="992"/>
              </a:spcAft>
            </a:pPr>
            <a:r>
              <a:rPr b="1" lang="fr-FR" sz="3400" spc="-1" strike="noStrike">
                <a:solidFill>
                  <a:srgbClr val="000000"/>
                </a:solidFill>
                <a:latin typeface="Open Sans Bold"/>
                <a:ea typeface="Open Sans Bold"/>
              </a:rPr>
              <a:t>Avec la montée de la numérisation, la sécurité des données devient un enjeu majeur, notamment pour les organismes de sécurité sociale traitant des informations sensibles. En Algérie, la CNR assure chaque mois le paiement des pensions à travers un processus structuré et collaboratif. Ce système repose sur l’échange de fichiers critiques qui exigent précision, ponctualité et traçabilité. Toutefois, des problèmes de sécurité et de fiabilité persistent. Pour y faire face, la blockchain se présente comme une solution innovante. Grâce à sa décentralisation et son immutabilité, elle renforce la sécurité, la transparence et la coordination entre les parties prenantes.</a:t>
            </a:r>
            <a:endParaRPr b="0" lang="en-US" sz="3400" spc="-1" strike="noStrike">
              <a:solidFill>
                <a:srgbClr val="000000"/>
              </a:solidFill>
              <a:latin typeface="Arial"/>
            </a:endParaRPr>
          </a:p>
          <a:p>
            <a:pPr defTabSz="914400">
              <a:lnSpc>
                <a:spcPts val="4759"/>
              </a:lnSpc>
              <a:spcBef>
                <a:spcPts val="1191"/>
              </a:spcBef>
              <a:spcAft>
                <a:spcPts val="992"/>
              </a:spcAft>
            </a:pP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8" name="Group 14"/>
          <p:cNvGrpSpPr/>
          <p:nvPr/>
        </p:nvGrpSpPr>
        <p:grpSpPr>
          <a:xfrm>
            <a:off x="-1172880" y="-1909440"/>
            <a:ext cx="3126240" cy="3126240"/>
            <a:chOff x="-1172880" y="-1909440"/>
            <a:chExt cx="3126240" cy="3126240"/>
          </a:xfrm>
        </p:grpSpPr>
        <p:sp>
          <p:nvSpPr>
            <p:cNvPr id="119" name="Freeform 24"/>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0" name="TextBox 31"/>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grpSp>
        <p:nvGrpSpPr>
          <p:cNvPr id="121" name="Group 15"/>
          <p:cNvGrpSpPr/>
          <p:nvPr/>
        </p:nvGrpSpPr>
        <p:grpSpPr>
          <a:xfrm>
            <a:off x="16560360" y="8723160"/>
            <a:ext cx="3126240" cy="3126240"/>
            <a:chOff x="16560360" y="8723160"/>
            <a:chExt cx="3126240" cy="3126240"/>
          </a:xfrm>
        </p:grpSpPr>
        <p:sp>
          <p:nvSpPr>
            <p:cNvPr id="122" name="Freeform 25"/>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3" name="TextBox 35"/>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sp>
        <p:nvSpPr>
          <p:cNvPr id="124" name="Freeform 2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5" name="Freeform 2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6" name="TextBox 36"/>
          <p:cNvSpPr/>
          <p:nvPr/>
        </p:nvSpPr>
        <p:spPr>
          <a:xfrm>
            <a:off x="17564400" y="9261000"/>
            <a:ext cx="25380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3</a:t>
            </a:r>
            <a:endParaRPr b="0" lang="en-US" sz="3609" spc="-1" strike="noStrike">
              <a:solidFill>
                <a:srgbClr val="000000"/>
              </a:solidFill>
              <a:latin typeface="Arial"/>
            </a:endParaRPr>
          </a:p>
        </p:txBody>
      </p:sp>
      <p:sp>
        <p:nvSpPr>
          <p:cNvPr id="127" name="TextBox 37"/>
          <p:cNvSpPr/>
          <p:nvPr/>
        </p:nvSpPr>
        <p:spPr>
          <a:xfrm>
            <a:off x="959040" y="1600200"/>
            <a:ext cx="9785160" cy="852840"/>
          </a:xfrm>
          <a:prstGeom prst="rect">
            <a:avLst/>
          </a:prstGeom>
          <a:noFill/>
          <a:ln w="0">
            <a:noFill/>
          </a:ln>
        </p:spPr>
        <p:style>
          <a:lnRef idx="0"/>
          <a:fillRef idx="0"/>
          <a:effectRef idx="0"/>
          <a:fontRef idx="minor"/>
        </p:style>
        <p:txBody>
          <a:bodyPr lIns="0" rIns="0" tIns="0" bIns="0" anchor="t">
            <a:spAutoFit/>
          </a:bodyPr>
          <a:p>
            <a:pPr algn="just" defTabSz="914400">
              <a:lnSpc>
                <a:spcPts val="6718"/>
              </a:lnSpc>
            </a:pPr>
            <a:r>
              <a:rPr b="1" lang="en-US" sz="4800" spc="-1" strike="noStrike">
                <a:solidFill>
                  <a:srgbClr val="000000"/>
                </a:solidFill>
                <a:latin typeface="Arial Bold"/>
                <a:ea typeface="Arial Bold"/>
              </a:rPr>
              <a:t>Problématique</a:t>
            </a:r>
            <a:endParaRPr b="0" lang="en-US" sz="4800" spc="-1" strike="noStrike">
              <a:solidFill>
                <a:srgbClr val="000000"/>
              </a:solidFill>
              <a:latin typeface="Arial"/>
            </a:endParaRPr>
          </a:p>
        </p:txBody>
      </p:sp>
      <p:sp>
        <p:nvSpPr>
          <p:cNvPr id="128" name="TextBox 38"/>
          <p:cNvSpPr/>
          <p:nvPr/>
        </p:nvSpPr>
        <p:spPr>
          <a:xfrm>
            <a:off x="800280" y="2701440"/>
            <a:ext cx="16362360" cy="6321240"/>
          </a:xfrm>
          <a:prstGeom prst="rect">
            <a:avLst/>
          </a:prstGeom>
          <a:noFill/>
          <a:ln w="0">
            <a:noFill/>
          </a:ln>
        </p:spPr>
        <p:style>
          <a:lnRef idx="0"/>
          <a:fillRef idx="0"/>
          <a:effectRef idx="0"/>
          <a:fontRef idx="minor"/>
        </p:style>
        <p:txBody>
          <a:bodyPr lIns="0" rIns="0" tIns="0" bIns="0" anchor="t">
            <a:spAutoFit/>
          </a:bodyPr>
          <a:p>
            <a:pPr algn="just" defTabSz="914400">
              <a:lnSpc>
                <a:spcPts val="4759"/>
              </a:lnSpc>
              <a:spcBef>
                <a:spcPts val="1191"/>
              </a:spcBef>
              <a:spcAft>
                <a:spcPts val="992"/>
              </a:spcAft>
            </a:pPr>
            <a:r>
              <a:rPr b="1" lang="fr-FR" sz="3600" spc="-1" strike="noStrike">
                <a:solidFill>
                  <a:srgbClr val="000000"/>
                </a:solidFill>
                <a:latin typeface="Open Sans Bold"/>
                <a:ea typeface="Open Sans Bold"/>
              </a:rPr>
              <a:t>Le système actuel de gestion des fichiers de paiement entre la DG et </a:t>
            </a:r>
            <a:r>
              <a:rPr b="1" lang="fr-FR" sz="3600" spc="-1" strike="noStrike">
                <a:solidFill>
                  <a:srgbClr val="000000"/>
                </a:solidFill>
                <a:latin typeface="Open Sans Bold"/>
                <a:ea typeface="Open Sans Bold"/>
              </a:rPr>
              <a:t>Algérie Poste présente des failles en sécurité, intégrité et transparence. </a:t>
            </a:r>
            <a:r>
              <a:rPr b="1" lang="fr-FR" sz="3600" spc="-1" strike="noStrike">
                <a:solidFill>
                  <a:srgbClr val="000000"/>
                </a:solidFill>
                <a:latin typeface="Open Sans Bold"/>
                <a:ea typeface="Open Sans Bold"/>
              </a:rPr>
              <a:t>Des erreurs ou modifications non autorisées peuvent fausser les </a:t>
            </a:r>
            <a:r>
              <a:rPr b="1" lang="fr-FR" sz="3600" spc="-1" strike="noStrike">
                <a:solidFill>
                  <a:srgbClr val="000000"/>
                </a:solidFill>
                <a:latin typeface="Open Sans Bold"/>
                <a:ea typeface="Open Sans Bold"/>
              </a:rPr>
              <a:t>montants versés aux retraités. De plus, l’absence de suivi clair des fichiers </a:t>
            </a:r>
            <a:r>
              <a:rPr b="1" lang="fr-FR" sz="3600" spc="-1" strike="noStrike">
                <a:solidFill>
                  <a:srgbClr val="000000"/>
                </a:solidFill>
                <a:latin typeface="Open Sans Bold"/>
                <a:ea typeface="Open Sans Bold"/>
              </a:rPr>
              <a:t>nuit à la confiance entre les parties. Pour résoudre cela, la blockchain </a:t>
            </a:r>
            <a:r>
              <a:rPr b="1" lang="fr-FR" sz="3600" spc="-1" strike="noStrike">
                <a:solidFill>
                  <a:srgbClr val="000000"/>
                </a:solidFill>
                <a:latin typeface="Open Sans Bold"/>
                <a:ea typeface="Open Sans Bold"/>
              </a:rPr>
              <a:t>offre une solution moderne et sécurisée. Elle permettrait de garantir la </a:t>
            </a:r>
            <a:r>
              <a:rPr b="1" lang="fr-FR" sz="3600" spc="-1" strike="noStrike">
                <a:solidFill>
                  <a:srgbClr val="000000"/>
                </a:solidFill>
                <a:latin typeface="Open Sans Bold"/>
                <a:ea typeface="Open Sans Bold"/>
              </a:rPr>
              <a:t>fiabilité des données, renforcer la sécurité et améliorer la transparence. </a:t>
            </a:r>
            <a:r>
              <a:rPr b="1" lang="fr-FR" sz="3600" spc="-1" strike="noStrike">
                <a:solidFill>
                  <a:srgbClr val="000000"/>
                </a:solidFill>
                <a:latin typeface="Open Sans Bold"/>
                <a:ea typeface="Open Sans Bold"/>
              </a:rPr>
              <a:t>Sa mise en place nécessite un outil adapté, la formation du personnel et </a:t>
            </a:r>
            <a:r>
              <a:rPr b="1" lang="fr-FR" sz="3600" spc="-1" strike="noStrike">
                <a:solidFill>
                  <a:srgbClr val="000000"/>
                </a:solidFill>
                <a:latin typeface="Open Sans Bold"/>
                <a:ea typeface="Open Sans Bold"/>
              </a:rPr>
              <a:t>un contrôle strict des accès.</a:t>
            </a:r>
            <a:endParaRPr b="0" lang="en-US" sz="3600" spc="-1" strike="noStrike">
              <a:solidFill>
                <a:srgbClr val="000000"/>
              </a:solidFill>
              <a:latin typeface="Arial"/>
            </a:endParaRPr>
          </a:p>
          <a:p>
            <a:pPr algn="just" defTabSz="914400">
              <a:lnSpc>
                <a:spcPts val="4759"/>
              </a:lnSpc>
              <a:spcBef>
                <a:spcPts val="1191"/>
              </a:spcBef>
              <a:spcAft>
                <a:spcPts val="992"/>
              </a:spcAft>
            </a:pP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9" name="Group 16"/>
          <p:cNvGrpSpPr/>
          <p:nvPr/>
        </p:nvGrpSpPr>
        <p:grpSpPr>
          <a:xfrm>
            <a:off x="-1172880" y="-1909440"/>
            <a:ext cx="3126240" cy="3126240"/>
            <a:chOff x="-1172880" y="-1909440"/>
            <a:chExt cx="3126240" cy="3126240"/>
          </a:xfrm>
        </p:grpSpPr>
        <p:sp>
          <p:nvSpPr>
            <p:cNvPr id="130" name="Freeform 30"/>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1" name="TextBox 42"/>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grpSp>
        <p:nvGrpSpPr>
          <p:cNvPr id="132" name="Group 19"/>
          <p:cNvGrpSpPr/>
          <p:nvPr/>
        </p:nvGrpSpPr>
        <p:grpSpPr>
          <a:xfrm>
            <a:off x="16560360" y="8723160"/>
            <a:ext cx="3126240" cy="3126240"/>
            <a:chOff x="16560360" y="8723160"/>
            <a:chExt cx="3126240" cy="3126240"/>
          </a:xfrm>
        </p:grpSpPr>
        <p:sp>
          <p:nvSpPr>
            <p:cNvPr id="133" name="Freeform 31"/>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4" name="TextBox 43"/>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sp>
        <p:nvSpPr>
          <p:cNvPr id="135" name="Freeform 32"/>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6" name="Freeform 34"/>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7" name="TextBox 44"/>
          <p:cNvSpPr/>
          <p:nvPr/>
        </p:nvSpPr>
        <p:spPr>
          <a:xfrm>
            <a:off x="17564400" y="9261000"/>
            <a:ext cx="25380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3</a:t>
            </a:r>
            <a:endParaRPr b="0" lang="en-US" sz="3609" spc="-1" strike="noStrike">
              <a:solidFill>
                <a:srgbClr val="000000"/>
              </a:solidFill>
              <a:latin typeface="Arial"/>
            </a:endParaRPr>
          </a:p>
        </p:txBody>
      </p:sp>
      <p:sp>
        <p:nvSpPr>
          <p:cNvPr id="138" name="TextBox 47"/>
          <p:cNvSpPr/>
          <p:nvPr/>
        </p:nvSpPr>
        <p:spPr>
          <a:xfrm>
            <a:off x="959040" y="1600200"/>
            <a:ext cx="9785160" cy="852840"/>
          </a:xfrm>
          <a:prstGeom prst="rect">
            <a:avLst/>
          </a:prstGeom>
          <a:noFill/>
          <a:ln w="0">
            <a:noFill/>
          </a:ln>
        </p:spPr>
        <p:style>
          <a:lnRef idx="0"/>
          <a:fillRef idx="0"/>
          <a:effectRef idx="0"/>
          <a:fontRef idx="minor"/>
        </p:style>
        <p:txBody>
          <a:bodyPr lIns="0" rIns="0" tIns="0" bIns="0" anchor="t">
            <a:spAutoFit/>
          </a:bodyPr>
          <a:p>
            <a:pPr algn="just" defTabSz="914400">
              <a:lnSpc>
                <a:spcPts val="6718"/>
              </a:lnSpc>
            </a:pPr>
            <a:r>
              <a:rPr b="1" lang="en-US" sz="4800" spc="-1" strike="noStrike">
                <a:solidFill>
                  <a:srgbClr val="000000"/>
                </a:solidFill>
                <a:latin typeface="Arial Bold"/>
                <a:ea typeface="Arial Bold"/>
              </a:rPr>
              <a:t>Objectifs</a:t>
            </a:r>
            <a:endParaRPr b="0" lang="en-US" sz="4800" spc="-1" strike="noStrike">
              <a:solidFill>
                <a:srgbClr val="000000"/>
              </a:solidFill>
              <a:latin typeface="Arial"/>
            </a:endParaRPr>
          </a:p>
        </p:txBody>
      </p:sp>
      <p:sp>
        <p:nvSpPr>
          <p:cNvPr id="139" name="TextBox 48"/>
          <p:cNvSpPr/>
          <p:nvPr/>
        </p:nvSpPr>
        <p:spPr>
          <a:xfrm>
            <a:off x="800280" y="2807280"/>
            <a:ext cx="16362360" cy="1812960"/>
          </a:xfrm>
          <a:prstGeom prst="rect">
            <a:avLst/>
          </a:prstGeom>
          <a:noFill/>
          <a:ln w="0">
            <a:noFill/>
          </a:ln>
        </p:spPr>
        <p:style>
          <a:lnRef idx="0"/>
          <a:fillRef idx="0"/>
          <a:effectRef idx="0"/>
          <a:fontRef idx="minor"/>
        </p:style>
        <p:txBody>
          <a:bodyPr lIns="0" rIns="0" tIns="0" bIns="0" anchor="t">
            <a:spAutoFit/>
          </a:bodyPr>
          <a:p>
            <a:pPr algn="just" defTabSz="914400">
              <a:lnSpc>
                <a:spcPts val="4759"/>
              </a:lnSpc>
              <a:spcBef>
                <a:spcPts val="1191"/>
              </a:spcBef>
              <a:spcAft>
                <a:spcPts val="992"/>
              </a:spcAft>
            </a:pPr>
            <a:r>
              <a:rPr b="1" lang="fr-FR" sz="3600" spc="-1" strike="noStrike">
                <a:solidFill>
                  <a:srgbClr val="000000"/>
                </a:solidFill>
                <a:latin typeface="Open Sans Bold"/>
                <a:ea typeface="Open Sans Bold"/>
              </a:rPr>
              <a:t>Ce projet vise à concevoir un système sécurisé utilisant la blockchain pour </a:t>
            </a:r>
            <a:r>
              <a:rPr b="1" lang="fr-FR" sz="3600" spc="-1" strike="noStrike">
                <a:solidFill>
                  <a:srgbClr val="000000"/>
                </a:solidFill>
                <a:latin typeface="Open Sans Bold"/>
                <a:ea typeface="Open Sans Bold"/>
              </a:rPr>
              <a:t>gérer les fichiers de paiement des retraités à la CNR, afin d’atteindre les </a:t>
            </a:r>
            <a:r>
              <a:rPr b="1" lang="fr-FR" sz="3600" spc="-1" strike="noStrike">
                <a:solidFill>
                  <a:srgbClr val="000000"/>
                </a:solidFill>
                <a:latin typeface="Open Sans Bold"/>
                <a:ea typeface="Open Sans Bold"/>
              </a:rPr>
              <a:t>objectifs suivants :</a:t>
            </a:r>
            <a:endParaRPr b="0" lang="en-US" sz="3600" spc="-1" strike="noStrike">
              <a:solidFill>
                <a:srgbClr val="000000"/>
              </a:solidFill>
              <a:latin typeface="Arial"/>
            </a:endParaRPr>
          </a:p>
        </p:txBody>
      </p:sp>
      <p:sp>
        <p:nvSpPr>
          <p:cNvPr id="140" name="TextBox 49"/>
          <p:cNvSpPr/>
          <p:nvPr/>
        </p:nvSpPr>
        <p:spPr>
          <a:xfrm>
            <a:off x="914400" y="5208840"/>
            <a:ext cx="16915320" cy="3218040"/>
          </a:xfrm>
          <a:prstGeom prst="rect">
            <a:avLst/>
          </a:prstGeom>
          <a:noFill/>
          <a:ln w="0">
            <a:noFill/>
          </a:ln>
        </p:spPr>
        <p:style>
          <a:lnRef idx="0"/>
          <a:fillRef idx="0"/>
          <a:effectRef idx="0"/>
          <a:fontRef idx="minor"/>
        </p:style>
        <p:txBody>
          <a:bodyPr lIns="0" rIns="0" tIns="0" bIns="0" anchor="t">
            <a:spAutoFit/>
          </a:bodyPr>
          <a:p>
            <a:pPr lvl="1" marL="892800" indent="-446400" defTabSz="914400">
              <a:lnSpc>
                <a:spcPts val="5788"/>
              </a:lnSpc>
              <a:spcBef>
                <a:spcPts val="1191"/>
              </a:spcBef>
              <a:spcAft>
                <a:spcPts val="992"/>
              </a:spcAft>
              <a:buClr>
                <a:srgbClr val="000000"/>
              </a:buClr>
              <a:buFont typeface="Arial"/>
              <a:buAutoNum type="arabicParenR"/>
            </a:pPr>
            <a:r>
              <a:rPr b="1" lang="en-US" sz="3400" spc="-1" strike="noStrike">
                <a:solidFill>
                  <a:srgbClr val="000000"/>
                </a:solidFill>
                <a:latin typeface="Open Sans Bold"/>
                <a:ea typeface="Open Sans Bold"/>
              </a:rPr>
              <a:t>Analyser l’intérêt de la blockchain pour sécuriser et tracer la gestion des </a:t>
            </a:r>
            <a:r>
              <a:rPr b="1" lang="en-US" sz="3400" spc="-1" strike="noStrike">
                <a:solidFill>
                  <a:srgbClr val="000000"/>
                </a:solidFill>
                <a:latin typeface="Open Sans Bold"/>
                <a:ea typeface="Open Sans Bold"/>
              </a:rPr>
              <a:t>fichiers d’échéance.</a:t>
            </a:r>
            <a:endParaRPr b="0" lang="en-US" sz="3400" spc="-1" strike="noStrike">
              <a:solidFill>
                <a:srgbClr val="000000"/>
              </a:solidFill>
              <a:latin typeface="Arial"/>
            </a:endParaRPr>
          </a:p>
          <a:p>
            <a:pPr lvl="1" marL="892800" indent="-446400" defTabSz="914400">
              <a:lnSpc>
                <a:spcPts val="5788"/>
              </a:lnSpc>
              <a:spcBef>
                <a:spcPts val="1191"/>
              </a:spcBef>
              <a:spcAft>
                <a:spcPts val="992"/>
              </a:spcAft>
              <a:buClr>
                <a:srgbClr val="000000"/>
              </a:buClr>
              <a:buFont typeface="Arial"/>
              <a:buAutoNum type="arabicParenR"/>
            </a:pPr>
            <a:r>
              <a:rPr b="1" lang="en-US" sz="3400" spc="-1" strike="noStrike">
                <a:solidFill>
                  <a:srgbClr val="000000"/>
                </a:solidFill>
                <a:latin typeface="Open Sans Bold"/>
                <a:ea typeface="Open Sans Bold"/>
              </a:rPr>
              <a:t>Étudier le processus actuel de la CNR pour comprendre les étapes de </a:t>
            </a:r>
            <a:r>
              <a:rPr b="1" lang="en-US" sz="3400" spc="-1" strike="noStrike">
                <a:solidFill>
                  <a:srgbClr val="000000"/>
                </a:solidFill>
                <a:latin typeface="Open Sans Bold"/>
                <a:ea typeface="Open Sans Bold"/>
              </a:rPr>
              <a:t>traitement, les échanges entre acteurs et les outils utilisés.</a:t>
            </a: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1" name="Group 20"/>
          <p:cNvGrpSpPr/>
          <p:nvPr/>
        </p:nvGrpSpPr>
        <p:grpSpPr>
          <a:xfrm>
            <a:off x="-1172880" y="-1909440"/>
            <a:ext cx="3126240" cy="3126240"/>
            <a:chOff x="-1172880" y="-1909440"/>
            <a:chExt cx="3126240" cy="3126240"/>
          </a:xfrm>
        </p:grpSpPr>
        <p:sp>
          <p:nvSpPr>
            <p:cNvPr id="142" name="Freeform 35"/>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3" name="TextBox 50"/>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grpSp>
        <p:nvGrpSpPr>
          <p:cNvPr id="144" name="Group 23"/>
          <p:cNvGrpSpPr/>
          <p:nvPr/>
        </p:nvGrpSpPr>
        <p:grpSpPr>
          <a:xfrm>
            <a:off x="16560360" y="8723160"/>
            <a:ext cx="3126240" cy="3126240"/>
            <a:chOff x="16560360" y="8723160"/>
            <a:chExt cx="3126240" cy="3126240"/>
          </a:xfrm>
        </p:grpSpPr>
        <p:sp>
          <p:nvSpPr>
            <p:cNvPr id="145" name="Freeform 3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6" name="TextBox 51"/>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endParaRPr b="0" lang="en-US" sz="1800" spc="-1" strike="noStrike">
                <a:solidFill>
                  <a:schemeClr val="dk1"/>
                </a:solidFill>
                <a:latin typeface="Calibri"/>
              </a:endParaRPr>
            </a:p>
          </p:txBody>
        </p:sp>
      </p:grpSp>
      <p:sp>
        <p:nvSpPr>
          <p:cNvPr id="147" name="Freeform 37"/>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8" name="Freeform 38"/>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9" name="TextBox 53"/>
          <p:cNvSpPr/>
          <p:nvPr/>
        </p:nvSpPr>
        <p:spPr>
          <a:xfrm>
            <a:off x="17564400" y="9261000"/>
            <a:ext cx="25380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3</a:t>
            </a:r>
            <a:endParaRPr b="0" lang="en-US" sz="3609" spc="-1" strike="noStrike">
              <a:solidFill>
                <a:srgbClr val="000000"/>
              </a:solidFill>
              <a:latin typeface="Arial"/>
            </a:endParaRPr>
          </a:p>
        </p:txBody>
      </p:sp>
      <p:sp>
        <p:nvSpPr>
          <p:cNvPr id="150" name="TextBox 55"/>
          <p:cNvSpPr/>
          <p:nvPr/>
        </p:nvSpPr>
        <p:spPr>
          <a:xfrm>
            <a:off x="959040" y="1600200"/>
            <a:ext cx="9785160" cy="852840"/>
          </a:xfrm>
          <a:prstGeom prst="rect">
            <a:avLst/>
          </a:prstGeom>
          <a:noFill/>
          <a:ln w="0">
            <a:noFill/>
          </a:ln>
        </p:spPr>
        <p:style>
          <a:lnRef idx="0"/>
          <a:fillRef idx="0"/>
          <a:effectRef idx="0"/>
          <a:fontRef idx="minor"/>
        </p:style>
        <p:txBody>
          <a:bodyPr lIns="0" rIns="0" tIns="0" bIns="0" anchor="t">
            <a:spAutoFit/>
          </a:bodyPr>
          <a:p>
            <a:pPr algn="just" defTabSz="914400">
              <a:lnSpc>
                <a:spcPts val="6718"/>
              </a:lnSpc>
            </a:pPr>
            <a:r>
              <a:rPr b="1" lang="en-US" sz="4800" spc="-1" strike="noStrike">
                <a:solidFill>
                  <a:srgbClr val="000000"/>
                </a:solidFill>
                <a:latin typeface="Arial Bold"/>
                <a:ea typeface="Arial Bold"/>
              </a:rPr>
              <a:t>Objectifs</a:t>
            </a:r>
            <a:endParaRPr b="0" lang="en-US" sz="4800" spc="-1" strike="noStrike">
              <a:solidFill>
                <a:srgbClr val="000000"/>
              </a:solidFill>
              <a:latin typeface="Arial"/>
            </a:endParaRPr>
          </a:p>
        </p:txBody>
      </p:sp>
      <p:sp>
        <p:nvSpPr>
          <p:cNvPr id="151" name="TextBox 61"/>
          <p:cNvSpPr/>
          <p:nvPr/>
        </p:nvSpPr>
        <p:spPr>
          <a:xfrm>
            <a:off x="649080" y="2778480"/>
            <a:ext cx="16915320" cy="5700600"/>
          </a:xfrm>
          <a:prstGeom prst="rect">
            <a:avLst/>
          </a:prstGeom>
          <a:noFill/>
          <a:ln w="0">
            <a:noFill/>
          </a:ln>
        </p:spPr>
        <p:style>
          <a:lnRef idx="0"/>
          <a:fillRef idx="0"/>
          <a:effectRef idx="0"/>
          <a:fontRef idx="minor"/>
        </p:style>
        <p:txBody>
          <a:bodyPr lIns="0" rIns="0" tIns="0" bIns="0" anchor="t">
            <a:spAutoFit/>
          </a:bodyPr>
          <a:p>
            <a:pPr marL="216000" indent="-216000" algn="just" defTabSz="914400">
              <a:lnSpc>
                <a:spcPts val="5788"/>
              </a:lnSpc>
              <a:spcBef>
                <a:spcPts val="1191"/>
              </a:spcBef>
              <a:spcAft>
                <a:spcPts val="992"/>
              </a:spcAft>
              <a:buClr>
                <a:srgbClr val="000000"/>
              </a:buClr>
              <a:buFont typeface="OpenSymbol"/>
              <a:buAutoNum type="arabicParenR" startAt="3"/>
            </a:pPr>
            <a:r>
              <a:rPr b="1" lang="en-US" sz="3600" spc="-1" strike="noStrike">
                <a:solidFill>
                  <a:srgbClr val="000000"/>
                </a:solidFill>
                <a:latin typeface="Open Sans Bold"/>
                <a:ea typeface="Open Sans Bold"/>
              </a:rPr>
              <a:t> </a:t>
            </a:r>
            <a:r>
              <a:rPr b="1" lang="en-US" sz="3600" spc="-1" strike="noStrike">
                <a:solidFill>
                  <a:srgbClr val="000000"/>
                </a:solidFill>
                <a:latin typeface="Open Sans Bold"/>
                <a:ea typeface="Open Sans Bold"/>
              </a:rPr>
              <a:t>Identifier les faiblesses du système actuel, notamment en matière de </a:t>
            </a:r>
            <a:r>
              <a:rPr b="1" lang="en-US" sz="3600" spc="-1" strike="noStrike">
                <a:solidFill>
                  <a:srgbClr val="000000"/>
                </a:solidFill>
                <a:latin typeface="Open Sans Bold"/>
                <a:ea typeface="Open Sans Bold"/>
              </a:rPr>
              <a:t>sécurité, fiabilité et transparence des échanges de données.</a:t>
            </a:r>
            <a:endParaRPr b="0" lang="en-US" sz="3600" spc="-1" strike="noStrike">
              <a:solidFill>
                <a:srgbClr val="000000"/>
              </a:solidFill>
              <a:latin typeface="Arial"/>
            </a:endParaRPr>
          </a:p>
          <a:p>
            <a:pPr marL="216000" indent="-216000" algn="just" defTabSz="914400">
              <a:lnSpc>
                <a:spcPts val="5788"/>
              </a:lnSpc>
              <a:spcBef>
                <a:spcPts val="1191"/>
              </a:spcBef>
              <a:spcAft>
                <a:spcPts val="992"/>
              </a:spcAft>
              <a:buClr>
                <a:srgbClr val="000000"/>
              </a:buClr>
              <a:buFont typeface="OpenSymbol"/>
              <a:buAutoNum type="arabicParenR"/>
            </a:pPr>
            <a:r>
              <a:rPr b="1" lang="en-US" sz="3600" spc="-1" strike="noStrike">
                <a:solidFill>
                  <a:srgbClr val="000000"/>
                </a:solidFill>
                <a:latin typeface="Open Sans Bold"/>
                <a:ea typeface="Open Sans Bold"/>
              </a:rPr>
              <a:t> </a:t>
            </a:r>
            <a:r>
              <a:rPr b="1" lang="en-US" sz="3600" spc="-1" strike="noStrike">
                <a:solidFill>
                  <a:srgbClr val="000000"/>
                </a:solidFill>
                <a:latin typeface="Open Sans Bold"/>
                <a:ea typeface="Open Sans Bold"/>
              </a:rPr>
              <a:t>Implémenter des mesures de sécurité et confidentialité incluant </a:t>
            </a:r>
            <a:r>
              <a:rPr b="1" lang="en-US" sz="3600" spc="-1" strike="noStrike">
                <a:solidFill>
                  <a:srgbClr val="000000"/>
                </a:solidFill>
                <a:latin typeface="Open Sans Bold"/>
                <a:ea typeface="Open Sans Bold"/>
              </a:rPr>
              <a:t>contrôle d’accès, authentification des utilisateurs et suivi des opérations.</a:t>
            </a:r>
            <a:endParaRPr b="0" lang="en-US" sz="3600" spc="-1" strike="noStrike">
              <a:solidFill>
                <a:srgbClr val="000000"/>
              </a:solidFill>
              <a:latin typeface="Arial"/>
            </a:endParaRPr>
          </a:p>
          <a:p>
            <a:pPr marL="216000" indent="-216000" algn="just" defTabSz="914400">
              <a:lnSpc>
                <a:spcPts val="5788"/>
              </a:lnSpc>
              <a:spcBef>
                <a:spcPts val="1191"/>
              </a:spcBef>
              <a:spcAft>
                <a:spcPts val="992"/>
              </a:spcAft>
              <a:buClr>
                <a:srgbClr val="000000"/>
              </a:buClr>
              <a:buFont typeface="OpenSymbol"/>
              <a:buAutoNum type="arabicParenR"/>
            </a:pPr>
            <a:r>
              <a:rPr b="1" lang="en-US" sz="3600" spc="-1" strike="noStrike">
                <a:solidFill>
                  <a:srgbClr val="000000"/>
                </a:solidFill>
                <a:latin typeface="Open Sans Bold"/>
                <a:ea typeface="Open Sans Bold"/>
              </a:rPr>
              <a:t> </a:t>
            </a:r>
            <a:r>
              <a:rPr b="1" lang="en-US" sz="3600" spc="-1" strike="noStrike">
                <a:solidFill>
                  <a:srgbClr val="000000"/>
                </a:solidFill>
                <a:latin typeface="Open Sans Bold"/>
                <a:ea typeface="Open Sans Bold"/>
              </a:rPr>
              <a:t>Créer une solution numérique simple et sécurisée pour gérer les </a:t>
            </a:r>
            <a:r>
              <a:rPr b="1" lang="en-US" sz="3600" spc="-1" strike="noStrike">
                <a:solidFill>
                  <a:srgbClr val="000000"/>
                </a:solidFill>
                <a:latin typeface="Open Sans Bold"/>
                <a:ea typeface="Open Sans Bold"/>
              </a:rPr>
              <a:t>fichiers de paiement, avec détection automatique des modifications et </a:t>
            </a:r>
            <a:r>
              <a:rPr b="1" lang="en-US" sz="3600" spc="-1" strike="noStrike">
                <a:solidFill>
                  <a:srgbClr val="000000"/>
                </a:solidFill>
                <a:latin typeface="Open Sans Bold"/>
                <a:ea typeface="Open Sans Bold"/>
              </a:rPr>
              <a:t>blocage des fichiers altérés sans intervention manuelle.</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 name="Group 2"/>
          <p:cNvGrpSpPr/>
          <p:nvPr/>
        </p:nvGrpSpPr>
        <p:grpSpPr>
          <a:xfrm>
            <a:off x="-1172880" y="-1909440"/>
            <a:ext cx="3126240" cy="3126240"/>
            <a:chOff x="-1172880" y="-1909440"/>
            <a:chExt cx="3126240" cy="3126240"/>
          </a:xfrm>
        </p:grpSpPr>
        <p:sp>
          <p:nvSpPr>
            <p:cNvPr id="153"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54"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155" name="Group 5"/>
          <p:cNvGrpSpPr/>
          <p:nvPr/>
        </p:nvGrpSpPr>
        <p:grpSpPr>
          <a:xfrm>
            <a:off x="16560360" y="8723160"/>
            <a:ext cx="3126240" cy="3126240"/>
            <a:chOff x="16560360" y="8723160"/>
            <a:chExt cx="3126240" cy="3126240"/>
          </a:xfrm>
        </p:grpSpPr>
        <p:sp>
          <p:nvSpPr>
            <p:cNvPr id="156"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57"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158"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159"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160" name="TextBox 10"/>
          <p:cNvSpPr/>
          <p:nvPr/>
        </p:nvSpPr>
        <p:spPr>
          <a:xfrm>
            <a:off x="2328840" y="1499400"/>
            <a:ext cx="13628880" cy="2488680"/>
          </a:xfrm>
          <a:prstGeom prst="rect">
            <a:avLst/>
          </a:prstGeom>
          <a:noFill/>
          <a:ln w="0">
            <a:noFill/>
          </a:ln>
        </p:spPr>
        <p:style>
          <a:lnRef idx="0"/>
          <a:fillRef idx="0"/>
          <a:effectRef idx="0"/>
          <a:fontRef idx="minor"/>
        </p:style>
        <p:txBody>
          <a:bodyPr lIns="0" rIns="0" tIns="0" bIns="0" anchor="t">
            <a:spAutoFit/>
          </a:bodyPr>
          <a:p>
            <a:pPr algn="ctr" defTabSz="914400">
              <a:lnSpc>
                <a:spcPts val="9799"/>
              </a:lnSpc>
            </a:pPr>
            <a:r>
              <a:rPr b="0" lang="en-US" sz="7000" spc="-1" strike="noStrike">
                <a:solidFill>
                  <a:srgbClr val="0365b2"/>
                </a:solidFill>
                <a:latin typeface="Fredoka"/>
                <a:ea typeface="Fredoka"/>
              </a:rPr>
              <a:t>GÉNÉRALITÉS SUR LA BLOCKCHAIN</a:t>
            </a:r>
            <a:endParaRPr b="0" lang="en-US" sz="7000" spc="-1" strike="noStrike">
              <a:solidFill>
                <a:srgbClr val="000000"/>
              </a:solidFill>
              <a:latin typeface="Arial"/>
            </a:endParaRPr>
          </a:p>
        </p:txBody>
      </p:sp>
      <p:sp>
        <p:nvSpPr>
          <p:cNvPr id="161" name="TextBox 11"/>
          <p:cNvSpPr/>
          <p:nvPr/>
        </p:nvSpPr>
        <p:spPr>
          <a:xfrm>
            <a:off x="1829880" y="4800600"/>
            <a:ext cx="13943520" cy="5038560"/>
          </a:xfrm>
          <a:prstGeom prst="rect">
            <a:avLst/>
          </a:prstGeom>
          <a:noFill/>
          <a:ln w="0">
            <a:noFill/>
          </a:ln>
        </p:spPr>
        <p:style>
          <a:lnRef idx="0"/>
          <a:fillRef idx="0"/>
          <a:effectRef idx="0"/>
          <a:fontRef idx="minor"/>
        </p:style>
        <p:txBody>
          <a:bodyPr lIns="0" rIns="0" tIns="0" bIns="0" anchor="t">
            <a:spAutoFit/>
          </a:bodyPr>
          <a:p>
            <a:pPr lvl="1" marL="892800" indent="-446400" algn="just" defTabSz="914400">
              <a:lnSpc>
                <a:spcPct val="150000"/>
              </a:lnSpc>
              <a:spcBef>
                <a:spcPts val="2718"/>
              </a:spcBef>
              <a:spcAft>
                <a:spcPts val="1134"/>
              </a:spcAft>
              <a:buClr>
                <a:srgbClr val="000000"/>
              </a:buClr>
              <a:buFont typeface="Arial"/>
              <a:buChar char="•"/>
            </a:pPr>
            <a:r>
              <a:rPr b="1" lang="en-US" sz="4140" spc="-1" strike="noStrike">
                <a:solidFill>
                  <a:srgbClr val="000000"/>
                </a:solidFill>
                <a:latin typeface="Open Sans Bold"/>
                <a:ea typeface="Open Sans Bold"/>
              </a:rPr>
              <a:t>Définition de la blockchain.</a:t>
            </a:r>
            <a:endParaRPr b="0" lang="en-US" sz="4140" spc="-1" strike="noStrike">
              <a:solidFill>
                <a:srgbClr val="000000"/>
              </a:solidFill>
              <a:latin typeface="Arial"/>
              <a:ea typeface="Noto Sans CJK SC"/>
            </a:endParaRPr>
          </a:p>
          <a:p>
            <a:pPr lvl="1" marL="892800" indent="-446400" algn="just" defTabSz="914400">
              <a:lnSpc>
                <a:spcPts val="5788"/>
              </a:lnSpc>
              <a:spcBef>
                <a:spcPts val="1134"/>
              </a:spcBef>
              <a:spcAft>
                <a:spcPts val="1134"/>
              </a:spcAft>
              <a:buClr>
                <a:srgbClr val="000000"/>
              </a:buClr>
              <a:buFont typeface="Arial"/>
              <a:buChar char="•"/>
            </a:pPr>
            <a:r>
              <a:rPr b="1" lang="en-US" sz="4140" spc="-1" strike="noStrike">
                <a:solidFill>
                  <a:srgbClr val="000000"/>
                </a:solidFill>
                <a:latin typeface="Open Sans Bold"/>
                <a:ea typeface="Open Sans Bold"/>
              </a:rPr>
              <a:t>Types de la blockchain.</a:t>
            </a:r>
            <a:endParaRPr b="0" lang="en-US" sz="4140" spc="-1" strike="noStrike">
              <a:solidFill>
                <a:srgbClr val="000000"/>
              </a:solidFill>
              <a:latin typeface="Arial"/>
              <a:ea typeface="Noto Sans CJK SC"/>
            </a:endParaRPr>
          </a:p>
          <a:p>
            <a:pPr lvl="1" marL="892800" indent="-446400" algn="just" defTabSz="914400">
              <a:lnSpc>
                <a:spcPts val="5788"/>
              </a:lnSpc>
              <a:spcBef>
                <a:spcPts val="1134"/>
              </a:spcBef>
              <a:spcAft>
                <a:spcPts val="1134"/>
              </a:spcAft>
              <a:buClr>
                <a:srgbClr val="000000"/>
              </a:buClr>
              <a:buFont typeface="Arial"/>
              <a:buChar char="•"/>
            </a:pPr>
            <a:r>
              <a:rPr b="1" lang="en-US" sz="4140" spc="-1" strike="noStrike">
                <a:solidFill>
                  <a:srgbClr val="000000"/>
                </a:solidFill>
                <a:latin typeface="Open Sans Bold"/>
                <a:ea typeface="Open Sans Bold"/>
              </a:rPr>
              <a:t>Choix de Type.</a:t>
            </a:r>
            <a:endParaRPr b="0" lang="en-US" sz="4140" spc="-1" strike="noStrike">
              <a:solidFill>
                <a:srgbClr val="000000"/>
              </a:solidFill>
              <a:latin typeface="Arial"/>
              <a:ea typeface="Noto Sans CJK SC"/>
            </a:endParaRPr>
          </a:p>
          <a:p>
            <a:pPr lvl="1" marL="892800" indent="-446400" algn="just" defTabSz="914400">
              <a:lnSpc>
                <a:spcPts val="5788"/>
              </a:lnSpc>
              <a:spcBef>
                <a:spcPts val="1134"/>
              </a:spcBef>
              <a:spcAft>
                <a:spcPts val="1134"/>
              </a:spcAft>
              <a:buClr>
                <a:srgbClr val="000000"/>
              </a:buClr>
              <a:buFont typeface="Arial"/>
              <a:buChar char="•"/>
            </a:pPr>
            <a:r>
              <a:rPr b="1" lang="en-US" sz="4140" spc="-1" strike="noStrike">
                <a:solidFill>
                  <a:srgbClr val="000000"/>
                </a:solidFill>
                <a:latin typeface="Open Sans Bold"/>
                <a:ea typeface="Open Sans Bold"/>
              </a:rPr>
              <a:t>Types de la blockchain.</a:t>
            </a:r>
            <a:endParaRPr b="0" lang="en-US" sz="4140" spc="-1" strike="noStrike">
              <a:solidFill>
                <a:srgbClr val="000000"/>
              </a:solidFill>
              <a:latin typeface="Arial"/>
              <a:ea typeface="Noto Sans CJK SC"/>
            </a:endParaRPr>
          </a:p>
          <a:p>
            <a:pPr lvl="1" marL="892800" indent="-446400" algn="just" defTabSz="914400">
              <a:lnSpc>
                <a:spcPts val="5788"/>
              </a:lnSpc>
              <a:spcBef>
                <a:spcPts val="1134"/>
              </a:spcBef>
              <a:spcAft>
                <a:spcPts val="1134"/>
              </a:spcAft>
              <a:buClr>
                <a:srgbClr val="000000"/>
              </a:buClr>
              <a:buFont typeface="Arial"/>
              <a:buChar char="•"/>
            </a:pPr>
            <a:endParaRPr b="0" lang="en-US" sz="4140" spc="-1" strike="noStrike">
              <a:solidFill>
                <a:srgbClr val="000000"/>
              </a:solidFill>
              <a:latin typeface="Arial"/>
              <a:ea typeface="Noto Sans CJK SC"/>
            </a:endParaRPr>
          </a:p>
        </p:txBody>
      </p:sp>
      <p:sp>
        <p:nvSpPr>
          <p:cNvPr id="162" name="Rectangle 126"/>
          <p:cNvSpPr/>
          <p:nvPr/>
        </p:nvSpPr>
        <p:spPr>
          <a:xfrm>
            <a:off x="17388000" y="9343080"/>
            <a:ext cx="442080" cy="7146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3609" spc="-1" strike="noStrike">
                <a:solidFill>
                  <a:srgbClr val="ffffff"/>
                </a:solidFill>
                <a:latin typeface="Arial Bold"/>
                <a:ea typeface="Arial Bold"/>
              </a:rPr>
              <a:t>4</a:t>
            </a:r>
            <a:endParaRPr b="0" lang="en-US" sz="360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3" name="Group 2"/>
          <p:cNvGrpSpPr/>
          <p:nvPr/>
        </p:nvGrpSpPr>
        <p:grpSpPr>
          <a:xfrm>
            <a:off x="-1172880" y="-1909440"/>
            <a:ext cx="3126240" cy="3126240"/>
            <a:chOff x="-1172880" y="-1909440"/>
            <a:chExt cx="3126240" cy="3126240"/>
          </a:xfrm>
        </p:grpSpPr>
        <p:sp>
          <p:nvSpPr>
            <p:cNvPr id="164" name="Freeform 3"/>
            <p:cNvSpPr/>
            <p:nvPr/>
          </p:nvSpPr>
          <p:spPr>
            <a:xfrm>
              <a:off x="-1172880" y="-190944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65" name="TextBox 4"/>
            <p:cNvSpPr/>
            <p:nvPr/>
          </p:nvSpPr>
          <p:spPr>
            <a:xfrm>
              <a:off x="-879480" y="-190944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grpSp>
        <p:nvGrpSpPr>
          <p:cNvPr id="166" name="Group 5"/>
          <p:cNvGrpSpPr/>
          <p:nvPr/>
        </p:nvGrpSpPr>
        <p:grpSpPr>
          <a:xfrm>
            <a:off x="16560360" y="8723160"/>
            <a:ext cx="3126240" cy="3126240"/>
            <a:chOff x="16560360" y="8723160"/>
            <a:chExt cx="3126240" cy="3126240"/>
          </a:xfrm>
        </p:grpSpPr>
        <p:sp>
          <p:nvSpPr>
            <p:cNvPr id="167" name="Freeform 6"/>
            <p:cNvSpPr/>
            <p:nvPr/>
          </p:nvSpPr>
          <p:spPr>
            <a:xfrm>
              <a:off x="16560360" y="8723160"/>
              <a:ext cx="3126240" cy="3126240"/>
            </a:xfrm>
            <a:custGeom>
              <a:avLst/>
              <a:gdLst>
                <a:gd name="textAreaLeft" fmla="*/ 0 w 3126240"/>
                <a:gd name="textAreaRight" fmla="*/ 3127680 w 3126240"/>
                <a:gd name="textAreaTop" fmla="*/ 0 h 3126240"/>
                <a:gd name="textAreaBottom" fmla="*/ 3127680 h 312624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65b2"/>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ffffff"/>
                </a:solidFill>
                <a:latin typeface="Arial"/>
              </a:endParaRPr>
            </a:p>
          </p:txBody>
        </p:sp>
        <p:sp>
          <p:nvSpPr>
            <p:cNvPr id="168" name="TextBox 7"/>
            <p:cNvSpPr/>
            <p:nvPr/>
          </p:nvSpPr>
          <p:spPr>
            <a:xfrm>
              <a:off x="16853400" y="8723160"/>
              <a:ext cx="2539800" cy="28332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747"/>
                </a:lnSpc>
              </a:pPr>
              <a:endParaRPr b="0" lang="en-US" sz="1800" spc="-1" strike="noStrike">
                <a:solidFill>
                  <a:schemeClr val="dk1"/>
                </a:solidFill>
                <a:latin typeface="Calibri"/>
              </a:endParaRPr>
            </a:p>
          </p:txBody>
        </p:sp>
      </p:grpSp>
      <p:sp>
        <p:nvSpPr>
          <p:cNvPr id="169" name="Freeform 8"/>
          <p:cNvSpPr/>
          <p:nvPr/>
        </p:nvSpPr>
        <p:spPr>
          <a:xfrm>
            <a:off x="16560360" y="-150696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3" y="0"/>
                </a:lnTo>
                <a:lnTo>
                  <a:pt x="4312743" y="2360247"/>
                </a:lnTo>
                <a:lnTo>
                  <a:pt x="0" y="2360247"/>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170" name="Freeform 9"/>
          <p:cNvSpPr/>
          <p:nvPr/>
        </p:nvSpPr>
        <p:spPr>
          <a:xfrm>
            <a:off x="-2156400" y="9490680"/>
            <a:ext cx="4311360" cy="2358720"/>
          </a:xfrm>
          <a:custGeom>
            <a:avLst/>
            <a:gdLst>
              <a:gd name="textAreaLeft" fmla="*/ 0 w 4311360"/>
              <a:gd name="textAreaRight" fmla="*/ 4312800 w 4311360"/>
              <a:gd name="textAreaTop" fmla="*/ 0 h 2358720"/>
              <a:gd name="textAreaBottom" fmla="*/ 2360160 h 2358720"/>
            </a:gdLst>
            <a:ahLst/>
            <a:rect l="textAreaLeft" t="textAreaTop" r="textAreaRight" b="textAreaBottom"/>
            <a:pathLst>
              <a:path w="4312743" h="2360247">
                <a:moveTo>
                  <a:pt x="0" y="0"/>
                </a:moveTo>
                <a:lnTo>
                  <a:pt x="4312742" y="0"/>
                </a:lnTo>
                <a:lnTo>
                  <a:pt x="4312742" y="2360246"/>
                </a:lnTo>
                <a:lnTo>
                  <a:pt x="0" y="23602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ndParaRPr>
          </a:p>
        </p:txBody>
      </p:sp>
      <p:sp>
        <p:nvSpPr>
          <p:cNvPr id="171" name="TextBox 13"/>
          <p:cNvSpPr/>
          <p:nvPr/>
        </p:nvSpPr>
        <p:spPr>
          <a:xfrm>
            <a:off x="17564400" y="9261000"/>
            <a:ext cx="253800" cy="687960"/>
          </a:xfrm>
          <a:prstGeom prst="rect">
            <a:avLst/>
          </a:prstGeom>
          <a:noFill/>
          <a:ln w="0">
            <a:noFill/>
          </a:ln>
        </p:spPr>
        <p:style>
          <a:lnRef idx="0"/>
          <a:fillRef idx="0"/>
          <a:effectRef idx="0"/>
          <a:fontRef idx="minor"/>
        </p:style>
        <p:txBody>
          <a:bodyPr lIns="0" rIns="0" tIns="0" bIns="0" anchor="t">
            <a:spAutoFit/>
          </a:bodyPr>
          <a:p>
            <a:pPr algn="ctr" defTabSz="914400">
              <a:lnSpc>
                <a:spcPts val="5420"/>
              </a:lnSpc>
            </a:pPr>
            <a:r>
              <a:rPr b="1" lang="en-US" sz="3609" spc="-1" strike="noStrike">
                <a:solidFill>
                  <a:srgbClr val="ffffff"/>
                </a:solidFill>
                <a:latin typeface="Arial Bold"/>
                <a:ea typeface="Arial Bold"/>
              </a:rPr>
              <a:t>5</a:t>
            </a:r>
            <a:endParaRPr b="0" lang="en-US" sz="3609" spc="-1" strike="noStrike">
              <a:solidFill>
                <a:srgbClr val="000000"/>
              </a:solidFill>
              <a:latin typeface="Arial"/>
            </a:endParaRPr>
          </a:p>
        </p:txBody>
      </p:sp>
      <p:sp>
        <p:nvSpPr>
          <p:cNvPr id="172" name="TextBox 14"/>
          <p:cNvSpPr/>
          <p:nvPr/>
        </p:nvSpPr>
        <p:spPr>
          <a:xfrm>
            <a:off x="914400" y="1661760"/>
            <a:ext cx="9785160" cy="852840"/>
          </a:xfrm>
          <a:prstGeom prst="rect">
            <a:avLst/>
          </a:prstGeom>
          <a:noFill/>
          <a:ln w="0">
            <a:noFill/>
          </a:ln>
        </p:spPr>
        <p:style>
          <a:lnRef idx="0"/>
          <a:fillRef idx="0"/>
          <a:effectRef idx="0"/>
          <a:fontRef idx="minor"/>
        </p:style>
        <p:txBody>
          <a:bodyPr lIns="0" rIns="0" tIns="0" bIns="0" anchor="t">
            <a:spAutoFit/>
          </a:bodyPr>
          <a:p>
            <a:pPr algn="just" defTabSz="914400">
              <a:lnSpc>
                <a:spcPts val="6718"/>
              </a:lnSpc>
            </a:pPr>
            <a:r>
              <a:rPr b="1" lang="en-US" sz="4800" spc="-1" strike="noStrike">
                <a:solidFill>
                  <a:srgbClr val="000000"/>
                </a:solidFill>
                <a:latin typeface="Arial Bold"/>
                <a:ea typeface="Arial Bold"/>
              </a:rPr>
              <a:t>DEFINITION:</a:t>
            </a:r>
            <a:endParaRPr b="0" lang="en-US" sz="4800" spc="-1" strike="noStrike">
              <a:solidFill>
                <a:srgbClr val="000000"/>
              </a:solidFill>
              <a:latin typeface="Arial"/>
            </a:endParaRPr>
          </a:p>
        </p:txBody>
      </p:sp>
      <p:sp>
        <p:nvSpPr>
          <p:cNvPr id="173" name="TextBox 15"/>
          <p:cNvSpPr/>
          <p:nvPr/>
        </p:nvSpPr>
        <p:spPr>
          <a:xfrm>
            <a:off x="821160" y="3199320"/>
            <a:ext cx="16362360" cy="4230720"/>
          </a:xfrm>
          <a:prstGeom prst="rect">
            <a:avLst/>
          </a:prstGeom>
          <a:noFill/>
          <a:ln w="0">
            <a:noFill/>
          </a:ln>
        </p:spPr>
        <p:style>
          <a:lnRef idx="0"/>
          <a:fillRef idx="0"/>
          <a:effectRef idx="0"/>
          <a:fontRef idx="minor"/>
        </p:style>
        <p:txBody>
          <a:bodyPr lIns="0" rIns="0" tIns="0" bIns="0" anchor="t">
            <a:spAutoFit/>
          </a:bodyPr>
          <a:p>
            <a:pPr algn="just" defTabSz="914400">
              <a:lnSpc>
                <a:spcPts val="4759"/>
              </a:lnSpc>
            </a:pPr>
            <a:r>
              <a:rPr b="1" lang="en-US" sz="3600" spc="-1" strike="noStrike">
                <a:solidFill>
                  <a:srgbClr val="000000"/>
                </a:solidFill>
                <a:latin typeface="Open Sans Bold"/>
                <a:ea typeface="Open Sans Bold"/>
              </a:rPr>
              <a:t>La blockchain est une technologie de stockage et de transmission d’informations sécurisée, fonctionnant sans intermédiaire. Elle repose sur un registre distribué où les données, regroupées en blocs liés chronologiquement, sont protégées par cryptographie. Chaque bloc contient des transactions validées par un mécanisme de consensus, assurant l’intégrité des données.</a:t>
            </a:r>
            <a:endParaRPr b="0" lang="en-US" sz="3600" spc="-1" strike="noStrike">
              <a:solidFill>
                <a:srgbClr val="000000"/>
              </a:solidFill>
              <a:latin typeface="Arial"/>
            </a:endParaRPr>
          </a:p>
          <a:p>
            <a:pPr algn="just" defTabSz="914400">
              <a:lnSpc>
                <a:spcPts val="4759"/>
              </a:lnSpc>
            </a:pPr>
            <a:endParaRPr b="0" lang="en-US"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1045</TotalTime>
  <Application>LibreOffice/24.2.7.2$Linux_X86_64 LibreOffice_project/420$Build-2</Application>
  <AppVersion>15.0000</AppVersion>
  <Words>2363</Words>
  <Paragraphs>307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DAGkBjM0kSk</dc:identifier>
  <dc:language>en-US</dc:language>
  <cp:lastModifiedBy/>
  <dcterms:modified xsi:type="dcterms:W3CDTF">2025-05-21T12:26:14Z</dcterms:modified>
  <cp:revision>60</cp:revision>
  <dc:subject/>
  <dc:title>CNR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Personnalisé</vt:lpwstr>
  </property>
  <property fmtid="{D5CDD505-2E9C-101B-9397-08002B2CF9AE}" pid="3" name="Slides">
    <vt:i4>40</vt:i4>
  </property>
</Properties>
</file>