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97" r:id="rId27"/>
    <p:sldId id="298" r:id="rId28"/>
    <p:sldId id="273" r:id="rId29"/>
    <p:sldId id="274" r:id="rId30"/>
    <p:sldId id="275" r:id="rId31"/>
    <p:sldId id="276" r:id="rId32"/>
    <p:sldId id="277" r:id="rId33"/>
    <p:sldId id="280" r:id="rId34"/>
    <p:sldId id="281" r:id="rId35"/>
    <p:sldId id="282" r:id="rId36"/>
    <p:sldId id="284" r:id="rId37"/>
    <p:sldId id="285" r:id="rId38"/>
    <p:sldId id="283" r:id="rId39"/>
    <p:sldId id="287" r:id="rId40"/>
    <p:sldId id="286" r:id="rId41"/>
    <p:sldId id="299" r:id="rId42"/>
    <p:sldId id="300" r:id="rId43"/>
    <p:sldId id="301" r:id="rId44"/>
    <p:sldId id="292" r:id="rId45"/>
    <p:sldId id="296" r:id="rId46"/>
    <p:sldId id="293" r:id="rId47"/>
    <p:sldId id="302" r:id="rId48"/>
    <p:sldId id="303" r:id="rId49"/>
    <p:sldId id="304" r:id="rId50"/>
    <p:sldId id="295" r:id="rId51"/>
  </p:sldIdLst>
  <p:sldSz cx="18288000" cy="10287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5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ftr" idx="1"/>
          </p:nvPr>
        </p:nvSpPr>
        <p:spPr/>
        <p:txBody>
          <a:bodyPr/>
          <a:lstStyle/>
          <a:p>
            <a:r>
              <a:t>Footer</a:t>
            </a:r>
          </a:p>
        </p:txBody>
      </p:sp>
      <p:sp>
        <p:nvSpPr>
          <p:cNvPr id="3" name="PlaceHolder 4"/>
          <p:cNvSpPr>
            <a:spLocks noGrp="1"/>
          </p:cNvSpPr>
          <p:nvPr>
            <p:ph type="sldNum" idx="2"/>
          </p:nvPr>
        </p:nvSpPr>
        <p:spPr/>
        <p:txBody>
          <a:bodyPr/>
          <a:lstStyle/>
          <a:p>
            <a:fld id="{E9BA09FA-510B-4F0B-B2F0-5334BF4F896D}" type="slidenum">
              <a:t>‹N°›</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41831F4-5535-4419-B78A-0A996CEEBF96}" type="slidenum">
              <a:t>‹N°›</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84F061DD-039A-4381-96DF-DEA31A6626E8}" type="slidenum">
              <a:t>‹N°›</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AD81A6FF-F823-4AD3-B92A-255F5BE3F284}" type="slidenum">
              <a:t>‹N°›</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86664736-8723-4EF1-B54B-88E588AC2022}" type="slidenum">
              <a:t>‹N°›</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0E5A169C-BC44-4820-9010-81DD196179A0}" type="slidenum">
              <a:t>‹N°›</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CC78650B-D7E3-4F24-8209-9A2A0636C8F8}" type="slidenum">
              <a:t>‹N°›</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1B61EB5C-AB51-46F6-9262-BDE7B9DDFE39}" type="slidenum">
              <a:t>‹N°›</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6BA78E03-ECC8-43F1-AC8B-28EDA42BDBFA}" type="slidenum">
              <a:t>‹N°›</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C1F898E5-7D34-4C78-B605-CDA1D70A098C}" type="slidenum">
              <a:t>‹N°›</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98322E1F-D3CB-47CD-97D6-D0485C225898}" type="slidenum">
              <a:t>‹N°›</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480" cy="1717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ftr" idx="1"/>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FBFC2784-42D5-4529-9B36-B6C3C1CD9C3C}"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5" name="PlaceHolder 2"/>
          <p:cNvSpPr>
            <a:spLocks noGrp="1"/>
          </p:cNvSpPr>
          <p:nvPr>
            <p:ph type="sldNum" idx="29"/>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36F530B1-9BA6-42AD-AEAC-2BAABD14CD2C}"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46" name="PlaceHolder 3"/>
          <p:cNvSpPr>
            <a:spLocks noGrp="1"/>
          </p:cNvSpPr>
          <p:nvPr>
            <p:ph type="dt" idx="30"/>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8" name="PlaceHolder 2"/>
          <p:cNvSpPr>
            <a:spLocks noGrp="1"/>
          </p:cNvSpPr>
          <p:nvPr>
            <p:ph type="sldNum" idx="32"/>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C17AF824-B489-46A5-9CCD-F3D6D55140AF}"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49" name="PlaceHolder 3"/>
          <p:cNvSpPr>
            <a:spLocks noGrp="1"/>
          </p:cNvSpPr>
          <p:nvPr>
            <p:ph type="dt" idx="33"/>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7" name="PlaceHolder 2"/>
          <p:cNvSpPr>
            <a:spLocks noGrp="1"/>
          </p:cNvSpPr>
          <p:nvPr>
            <p:ph type="sldNum" idx="5"/>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9FFA91CC-3D60-4F1B-A67A-14AD5DDD2E87}"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8" name="PlaceHolder 3"/>
          <p:cNvSpPr>
            <a:spLocks noGrp="1"/>
          </p:cNvSpPr>
          <p:nvPr>
            <p:ph type="dt" idx="6"/>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0" name="PlaceHolder 2"/>
          <p:cNvSpPr>
            <a:spLocks noGrp="1"/>
          </p:cNvSpPr>
          <p:nvPr>
            <p:ph type="sldNum" idx="8"/>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1EB84A1D-8AAC-4C8D-8DE5-E40EFC460964}"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11" name="PlaceHolder 3"/>
          <p:cNvSpPr>
            <a:spLocks noGrp="1"/>
          </p:cNvSpPr>
          <p:nvPr>
            <p:ph type="dt" idx="9"/>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480" cy="1717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3" name="PlaceHolder 2"/>
          <p:cNvSpPr>
            <a:spLocks noGrp="1"/>
          </p:cNvSpPr>
          <p:nvPr>
            <p:ph type="body"/>
          </p:nvPr>
        </p:nvSpPr>
        <p:spPr>
          <a:xfrm>
            <a:off x="914400" y="2406960"/>
            <a:ext cx="16458480" cy="596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4" name="PlaceHolder 3"/>
          <p:cNvSpPr>
            <a:spLocks noGrp="1"/>
          </p:cNvSpPr>
          <p:nvPr>
            <p:ph type="ftr" idx="10"/>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5" name="PlaceHolder 4"/>
          <p:cNvSpPr>
            <a:spLocks noGrp="1"/>
          </p:cNvSpPr>
          <p:nvPr>
            <p:ph type="sldNum" idx="11"/>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C3983255-BEFC-43C0-95C7-A56C5D65AC80}"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16" name="PlaceHolder 5"/>
          <p:cNvSpPr>
            <a:spLocks noGrp="1"/>
          </p:cNvSpPr>
          <p:nvPr>
            <p:ph type="dt" idx="12"/>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0" name="PlaceHolder 2"/>
          <p:cNvSpPr>
            <a:spLocks noGrp="1"/>
          </p:cNvSpPr>
          <p:nvPr>
            <p:ph type="sldNum" idx="14"/>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81793464-C2F8-4D92-B842-12D19A34ADF2}"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21" name="PlaceHolder 3"/>
          <p:cNvSpPr>
            <a:spLocks noGrp="1"/>
          </p:cNvSpPr>
          <p:nvPr>
            <p:ph type="dt" idx="15"/>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480" cy="1717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3" name="PlaceHolder 2"/>
          <p:cNvSpPr>
            <a:spLocks noGrp="1"/>
          </p:cNvSpPr>
          <p:nvPr>
            <p:ph type="body"/>
          </p:nvPr>
        </p:nvSpPr>
        <p:spPr>
          <a:xfrm>
            <a:off x="914400" y="2406960"/>
            <a:ext cx="8031240" cy="596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4" name="PlaceHolder 3"/>
          <p:cNvSpPr>
            <a:spLocks noGrp="1"/>
          </p:cNvSpPr>
          <p:nvPr>
            <p:ph type="body"/>
          </p:nvPr>
        </p:nvSpPr>
        <p:spPr>
          <a:xfrm>
            <a:off x="9348120" y="2406960"/>
            <a:ext cx="8031240" cy="596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4"/>
          <p:cNvSpPr>
            <a:spLocks noGrp="1"/>
          </p:cNvSpPr>
          <p:nvPr>
            <p:ph type="ftr" idx="16"/>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6" name="PlaceHolder 5"/>
          <p:cNvSpPr>
            <a:spLocks noGrp="1"/>
          </p:cNvSpPr>
          <p:nvPr>
            <p:ph type="sldNum" idx="17"/>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3F40922A-B7E3-4718-B302-98D880BBFD4D}"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27" name="PlaceHolder 6"/>
          <p:cNvSpPr>
            <a:spLocks noGrp="1"/>
          </p:cNvSpPr>
          <p:nvPr>
            <p:ph type="dt" idx="18"/>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2" name="PlaceHolder 2"/>
          <p:cNvSpPr>
            <a:spLocks noGrp="1"/>
          </p:cNvSpPr>
          <p:nvPr>
            <p:ph type="sldNum" idx="20"/>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74C5674D-086E-489D-B20B-D55982B83072}"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33" name="PlaceHolder 3"/>
          <p:cNvSpPr>
            <a:spLocks noGrp="1"/>
          </p:cNvSpPr>
          <p:nvPr>
            <p:ph type="dt" idx="21"/>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480" cy="1717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5" name="PlaceHolder 2"/>
          <p:cNvSpPr>
            <a:spLocks noGrp="1"/>
          </p:cNvSpPr>
          <p:nvPr>
            <p:ph type="ftr" idx="22"/>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6" name="PlaceHolder 3"/>
          <p:cNvSpPr>
            <a:spLocks noGrp="1"/>
          </p:cNvSpPr>
          <p:nvPr>
            <p:ph type="sldNum" idx="23"/>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579069B1-7E6D-48F5-88AD-785AE1CA5064}"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37" name="PlaceHolder 4"/>
          <p:cNvSpPr>
            <a:spLocks noGrp="1"/>
          </p:cNvSpPr>
          <p:nvPr>
            <p:ph type="dt" idx="24"/>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0" name="PlaceHolder 2"/>
          <p:cNvSpPr>
            <a:spLocks noGrp="1"/>
          </p:cNvSpPr>
          <p:nvPr>
            <p:ph type="sldNum" idx="26"/>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75000"/>
                  </a:schemeClr>
                </a:solidFill>
                <a:latin typeface="Calibri"/>
              </a:defRPr>
            </a:lvl1pPr>
          </a:lstStyle>
          <a:p>
            <a:pPr indent="0" algn="r" defTabSz="914400">
              <a:lnSpc>
                <a:spcPct val="100000"/>
              </a:lnSpc>
              <a:buNone/>
              <a:tabLst>
                <a:tab pos="0" algn="l"/>
              </a:tabLst>
            </a:pPr>
            <a:fld id="{5A559D70-6937-4413-B590-9CD2CF40BCEE}" type="slidenum">
              <a:rPr lang="en-US" sz="1200" b="0" strike="noStrike" spc="-1">
                <a:solidFill>
                  <a:schemeClr val="dk1">
                    <a:tint val="75000"/>
                  </a:schemeClr>
                </a:solidFill>
                <a:latin typeface="Calibri"/>
              </a:rPr>
              <a:t>‹N°›</a:t>
            </a:fld>
            <a:endParaRPr lang="en-US" sz="1200" b="0" strike="noStrike" spc="-1">
              <a:solidFill>
                <a:srgbClr val="000000"/>
              </a:solidFill>
              <a:latin typeface="Times New Roman"/>
            </a:endParaRPr>
          </a:p>
        </p:txBody>
      </p:sp>
      <p:sp>
        <p:nvSpPr>
          <p:cNvPr id="41" name="PlaceHolder 3"/>
          <p:cNvSpPr>
            <a:spLocks noGrp="1"/>
          </p:cNvSpPr>
          <p:nvPr>
            <p:ph type="dt" idx="27"/>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2"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3"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svg"/><Relationship Id="rId3" Type="http://schemas.openxmlformats.org/officeDocument/2006/relationships/image" Target="../media/image6.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image" Target="../media/image4.png"/><Relationship Id="rId16" Type="http://schemas.openxmlformats.org/officeDocument/2006/relationships/image" Target="../media/image21.svg"/><Relationship Id="rId20" Type="http://schemas.openxmlformats.org/officeDocument/2006/relationships/image" Target="../media/image18.svg"/><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10.svg"/><Relationship Id="rId15" Type="http://schemas.openxmlformats.org/officeDocument/2006/relationships/image" Target="../media/image15.png"/><Relationship Id="rId28" Type="http://schemas.openxmlformats.org/officeDocument/2006/relationships/image" Target="../media/image1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4.png"/><Relationship Id="rId27"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6.svg"/><Relationship Id="rId5" Type="http://schemas.openxmlformats.org/officeDocument/2006/relationships/image" Target="../media/image6.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8.jp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31.sv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utoShape 2"/>
          <p:cNvSpPr/>
          <p:nvPr/>
        </p:nvSpPr>
        <p:spPr>
          <a:xfrm>
            <a:off x="2522880" y="5377320"/>
            <a:ext cx="14100480" cy="360"/>
          </a:xfrm>
          <a:prstGeom prst="line">
            <a:avLst/>
          </a:prstGeom>
          <a:ln w="19050" cap="rnd">
            <a:solidFill>
              <a:srgbClr val="243762"/>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US" sz="1800" b="0" strike="noStrike" spc="-1">
              <a:solidFill>
                <a:srgbClr val="000000"/>
              </a:solidFill>
              <a:latin typeface="Arial"/>
            </a:endParaRPr>
          </a:p>
        </p:txBody>
      </p:sp>
      <p:sp>
        <p:nvSpPr>
          <p:cNvPr id="51" name="Freeform 3"/>
          <p:cNvSpPr/>
          <p:nvPr/>
        </p:nvSpPr>
        <p:spPr>
          <a:xfrm>
            <a:off x="5885640" y="2274480"/>
            <a:ext cx="2705760" cy="2905560"/>
          </a:xfrm>
          <a:custGeom>
            <a:avLst/>
            <a:gdLst>
              <a:gd name="textAreaLeft" fmla="*/ 0 w 2705760"/>
              <a:gd name="textAreaRight" fmla="*/ 2706840 w 2705760"/>
              <a:gd name="textAreaTop" fmla="*/ 0 h 2905560"/>
              <a:gd name="textAreaBottom" fmla="*/ 2906640 h 2905560"/>
            </a:gdLst>
            <a:ahLst/>
            <a:cxnLst/>
            <a:rect l="textAreaLeft" t="textAreaTop" r="textAreaRight" b="textAreaBottom"/>
            <a:pathLst>
              <a:path w="2706667" h="2906726">
                <a:moveTo>
                  <a:pt x="0" y="0"/>
                </a:moveTo>
                <a:lnTo>
                  <a:pt x="2706667" y="0"/>
                </a:lnTo>
                <a:lnTo>
                  <a:pt x="2706667" y="2906726"/>
                </a:lnTo>
                <a:lnTo>
                  <a:pt x="0" y="290672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2" name="AutoShape 4"/>
          <p:cNvSpPr/>
          <p:nvPr/>
        </p:nvSpPr>
        <p:spPr>
          <a:xfrm>
            <a:off x="2558160" y="7439400"/>
            <a:ext cx="14100840" cy="360"/>
          </a:xfrm>
          <a:prstGeom prst="line">
            <a:avLst/>
          </a:prstGeom>
          <a:ln w="19050" cap="rnd">
            <a:solidFill>
              <a:srgbClr val="243762"/>
            </a:solidFill>
            <a:round/>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n-US" sz="1800" b="0" strike="noStrike" spc="-1">
              <a:solidFill>
                <a:srgbClr val="000000"/>
              </a:solidFill>
              <a:latin typeface="Arial"/>
            </a:endParaRPr>
          </a:p>
        </p:txBody>
      </p:sp>
      <p:sp>
        <p:nvSpPr>
          <p:cNvPr id="53" name="Freeform 5"/>
          <p:cNvSpPr/>
          <p:nvPr/>
        </p:nvSpPr>
        <p:spPr>
          <a:xfrm>
            <a:off x="9561600" y="2274480"/>
            <a:ext cx="2837520" cy="2905560"/>
          </a:xfrm>
          <a:custGeom>
            <a:avLst/>
            <a:gdLst>
              <a:gd name="textAreaLeft" fmla="*/ 0 w 2837520"/>
              <a:gd name="textAreaRight" fmla="*/ 2838600 w 2837520"/>
              <a:gd name="textAreaTop" fmla="*/ 0 h 2905560"/>
              <a:gd name="textAreaBottom" fmla="*/ 2906640 h 2905560"/>
            </a:gdLst>
            <a:ahLst/>
            <a:cxnLst/>
            <a:rect l="textAreaLeft" t="textAreaTop" r="textAreaRight" b="textAreaBottom"/>
            <a:pathLst>
              <a:path w="2838567" h="2906726">
                <a:moveTo>
                  <a:pt x="0" y="0"/>
                </a:moveTo>
                <a:lnTo>
                  <a:pt x="2838567" y="0"/>
                </a:lnTo>
                <a:lnTo>
                  <a:pt x="2838567" y="2906726"/>
                </a:lnTo>
                <a:lnTo>
                  <a:pt x="0" y="290672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4" name="TextBox 6"/>
          <p:cNvSpPr/>
          <p:nvPr/>
        </p:nvSpPr>
        <p:spPr>
          <a:xfrm>
            <a:off x="2873520" y="201960"/>
            <a:ext cx="13374720" cy="2132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3359"/>
              </a:lnSpc>
            </a:pPr>
            <a:r>
              <a:rPr lang="en-US" sz="2400" b="1" strike="noStrike" spc="-1">
                <a:solidFill>
                  <a:srgbClr val="000000"/>
                </a:solidFill>
                <a:latin typeface="Nunito Bold"/>
                <a:ea typeface="Nunito Bold"/>
              </a:rPr>
              <a:t>République Algérienne Démocratique et Populaire</a:t>
            </a:r>
            <a:endParaRPr lang="en-US" sz="2400" b="0" strike="noStrike" spc="-1">
              <a:solidFill>
                <a:srgbClr val="000000"/>
              </a:solidFill>
              <a:latin typeface="Arial"/>
            </a:endParaRPr>
          </a:p>
          <a:p>
            <a:pPr algn="ctr" defTabSz="914400">
              <a:lnSpc>
                <a:spcPts val="3359"/>
              </a:lnSpc>
            </a:pPr>
            <a:r>
              <a:rPr lang="en-US" sz="2400" b="1" strike="noStrike" spc="-1">
                <a:solidFill>
                  <a:srgbClr val="000000"/>
                </a:solidFill>
                <a:latin typeface="Nunito Bold"/>
                <a:ea typeface="Nunito Bold"/>
              </a:rPr>
              <a:t>Ministère de Travail de l’Emploi et de la Sécurité Sociale </a:t>
            </a:r>
            <a:endParaRPr lang="en-US" sz="2400" b="0" strike="noStrike" spc="-1">
              <a:solidFill>
                <a:srgbClr val="000000"/>
              </a:solidFill>
              <a:latin typeface="Arial"/>
            </a:endParaRPr>
          </a:p>
          <a:p>
            <a:pPr algn="ctr" defTabSz="914400">
              <a:lnSpc>
                <a:spcPts val="3359"/>
              </a:lnSpc>
            </a:pPr>
            <a:r>
              <a:rPr lang="en-US" sz="2400" b="1" strike="noStrike" spc="-1">
                <a:solidFill>
                  <a:srgbClr val="000000"/>
                </a:solidFill>
                <a:latin typeface="Nunito Bold"/>
                <a:ea typeface="Nunito Bold"/>
              </a:rPr>
              <a:t>Ministère de l’Enseignement Supérieur et la Recherche Scientifique </a:t>
            </a:r>
            <a:endParaRPr lang="en-US" sz="2400" b="0" strike="noStrike" spc="-1">
              <a:solidFill>
                <a:srgbClr val="000000"/>
              </a:solidFill>
              <a:latin typeface="Arial"/>
            </a:endParaRPr>
          </a:p>
          <a:p>
            <a:pPr algn="ctr" defTabSz="914400">
              <a:lnSpc>
                <a:spcPts val="3359"/>
              </a:lnSpc>
            </a:pPr>
            <a:r>
              <a:rPr lang="en-US" sz="2400" b="1" strike="noStrike" spc="-1">
                <a:solidFill>
                  <a:srgbClr val="000000"/>
                </a:solidFill>
                <a:latin typeface="Nunito Bold"/>
                <a:ea typeface="Nunito Bold"/>
              </a:rPr>
              <a:t>Ecole Supérieure de la Sécurité Sociale </a:t>
            </a:r>
            <a:endParaRPr lang="en-US" sz="2400" b="0" strike="noStrike" spc="-1">
              <a:solidFill>
                <a:srgbClr val="000000"/>
              </a:solidFill>
              <a:latin typeface="Arial"/>
            </a:endParaRPr>
          </a:p>
          <a:p>
            <a:pPr algn="ctr" defTabSz="914400">
              <a:lnSpc>
                <a:spcPts val="3359"/>
              </a:lnSpc>
            </a:pPr>
            <a:endParaRPr lang="en-US" sz="2400" b="0" strike="noStrike" spc="-1">
              <a:solidFill>
                <a:srgbClr val="000000"/>
              </a:solidFill>
              <a:latin typeface="Arial"/>
            </a:endParaRPr>
          </a:p>
        </p:txBody>
      </p:sp>
      <p:sp>
        <p:nvSpPr>
          <p:cNvPr id="55" name="TextBox 7"/>
          <p:cNvSpPr/>
          <p:nvPr/>
        </p:nvSpPr>
        <p:spPr>
          <a:xfrm>
            <a:off x="2291400" y="7849800"/>
            <a:ext cx="4679640" cy="621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4898"/>
              </a:lnSpc>
            </a:pPr>
            <a:r>
              <a:rPr lang="en-US" sz="3500" b="1" i="1" strike="noStrike" spc="-1">
                <a:solidFill>
                  <a:srgbClr val="000000"/>
                </a:solidFill>
                <a:latin typeface="Nunito Bold Italics"/>
                <a:ea typeface="Nunito Bold Italics"/>
              </a:rPr>
              <a:t>Presenté par</a:t>
            </a:r>
            <a:endParaRPr lang="en-US" sz="3500" b="0" strike="noStrike" spc="-1">
              <a:solidFill>
                <a:srgbClr val="000000"/>
              </a:solidFill>
              <a:latin typeface="Arial"/>
            </a:endParaRPr>
          </a:p>
        </p:txBody>
      </p:sp>
      <p:sp>
        <p:nvSpPr>
          <p:cNvPr id="56" name="TextBox 8"/>
          <p:cNvSpPr/>
          <p:nvPr/>
        </p:nvSpPr>
        <p:spPr>
          <a:xfrm>
            <a:off x="2024280" y="8570160"/>
            <a:ext cx="9023760" cy="1750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08840" lvl="1" indent="-354240" defTabSz="914400">
              <a:lnSpc>
                <a:spcPts val="4595"/>
              </a:lnSpc>
              <a:buClr>
                <a:srgbClr val="0365B2"/>
              </a:buClr>
              <a:buFont typeface="Arial"/>
              <a:buChar char="•"/>
            </a:pPr>
            <a:r>
              <a:rPr lang="en-US" sz="3290" b="1" i="1" strike="noStrike" spc="-1">
                <a:solidFill>
                  <a:srgbClr val="0365B2"/>
                </a:solidFill>
                <a:latin typeface="Nunito Bold Italics"/>
                <a:ea typeface="Nunito Bold Italics"/>
              </a:rPr>
              <a:t>ZEBDA Ahmed Yassine</a:t>
            </a:r>
            <a:endParaRPr lang="en-US" sz="3290" b="0" strike="noStrike" spc="-1">
              <a:solidFill>
                <a:srgbClr val="000000"/>
              </a:solidFill>
              <a:latin typeface="Arial"/>
            </a:endParaRPr>
          </a:p>
          <a:p>
            <a:pPr marL="708840" lvl="1" indent="-354240" defTabSz="914400">
              <a:lnSpc>
                <a:spcPts val="4595"/>
              </a:lnSpc>
              <a:buClr>
                <a:srgbClr val="0365B2"/>
              </a:buClr>
              <a:buFont typeface="Arial"/>
              <a:buChar char="•"/>
            </a:pPr>
            <a:r>
              <a:rPr lang="en-US" sz="3290" b="1" i="1" strike="noStrike" spc="-1">
                <a:solidFill>
                  <a:srgbClr val="0365B2"/>
                </a:solidFill>
                <a:latin typeface="Nunito Bold Italics"/>
                <a:ea typeface="Nunito Bold Italics"/>
              </a:rPr>
              <a:t>MERKICHE  Abdelhak</a:t>
            </a:r>
            <a:endParaRPr lang="en-US" sz="3290" b="0" strike="noStrike" spc="-1">
              <a:solidFill>
                <a:srgbClr val="000000"/>
              </a:solidFill>
              <a:latin typeface="Arial"/>
            </a:endParaRPr>
          </a:p>
          <a:p>
            <a:pPr defTabSz="914400">
              <a:lnSpc>
                <a:spcPts val="4595"/>
              </a:lnSpc>
            </a:pPr>
            <a:endParaRPr lang="en-US" sz="3290" b="0" strike="noStrike" spc="-1">
              <a:solidFill>
                <a:srgbClr val="000000"/>
              </a:solidFill>
              <a:latin typeface="Arial"/>
            </a:endParaRPr>
          </a:p>
        </p:txBody>
      </p:sp>
      <p:sp>
        <p:nvSpPr>
          <p:cNvPr id="57" name="TextBox 9"/>
          <p:cNvSpPr/>
          <p:nvPr/>
        </p:nvSpPr>
        <p:spPr>
          <a:xfrm>
            <a:off x="2581920" y="5557320"/>
            <a:ext cx="14076000" cy="1812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4759"/>
              </a:lnSpc>
            </a:pPr>
            <a:r>
              <a:rPr lang="en-US" sz="3400" b="0" strike="noStrike" spc="-1">
                <a:solidFill>
                  <a:srgbClr val="243762"/>
                </a:solidFill>
                <a:latin typeface="Archivo Black"/>
                <a:ea typeface="Archivo Black"/>
              </a:rPr>
              <a:t>Conception et réalisation d’un système sécurisé</a:t>
            </a:r>
            <a:endParaRPr lang="en-US" sz="3400" b="0" strike="noStrike" spc="-1">
              <a:solidFill>
                <a:srgbClr val="000000"/>
              </a:solidFill>
              <a:latin typeface="Arial"/>
            </a:endParaRPr>
          </a:p>
          <a:p>
            <a:pPr algn="ctr" defTabSz="914400">
              <a:lnSpc>
                <a:spcPts val="4759"/>
              </a:lnSpc>
            </a:pPr>
            <a:r>
              <a:rPr lang="en-US" sz="3400" b="0" strike="noStrike" spc="-1">
                <a:solidFill>
                  <a:srgbClr val="243762"/>
                </a:solidFill>
                <a:latin typeface="Archivo Black"/>
                <a:ea typeface="Archivo Black"/>
              </a:rPr>
              <a:t>pour la gestion des fichiers de paiements des retraités basé sur la blockchain.</a:t>
            </a:r>
            <a:endParaRPr lang="en-US" sz="3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Group 2"/>
          <p:cNvGrpSpPr/>
          <p:nvPr/>
        </p:nvGrpSpPr>
        <p:grpSpPr>
          <a:xfrm>
            <a:off x="-1172880" y="-1909440"/>
            <a:ext cx="3126600" cy="3126600"/>
            <a:chOff x="-1172880" y="-1909440"/>
            <a:chExt cx="3126600" cy="3126600"/>
          </a:xfrm>
        </p:grpSpPr>
        <p:sp>
          <p:nvSpPr>
            <p:cNvPr id="19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9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97" name="Group 5"/>
          <p:cNvGrpSpPr/>
          <p:nvPr/>
        </p:nvGrpSpPr>
        <p:grpSpPr>
          <a:xfrm>
            <a:off x="16560360" y="8723160"/>
            <a:ext cx="3126600" cy="3126600"/>
            <a:chOff x="16560360" y="8723160"/>
            <a:chExt cx="3126600" cy="3126600"/>
          </a:xfrm>
        </p:grpSpPr>
        <p:sp>
          <p:nvSpPr>
            <p:cNvPr id="19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9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0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1"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02" name="TextBox 10"/>
          <p:cNvSpPr/>
          <p:nvPr/>
        </p:nvSpPr>
        <p:spPr>
          <a:xfrm>
            <a:off x="17107200" y="9144000"/>
            <a:ext cx="951840" cy="68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10</a:t>
            </a:r>
            <a:endParaRPr lang="en-US" sz="3609" b="0" strike="noStrike" spc="-1">
              <a:solidFill>
                <a:srgbClr val="000000"/>
              </a:solidFill>
              <a:latin typeface="Arial"/>
            </a:endParaRPr>
          </a:p>
        </p:txBody>
      </p:sp>
      <p:sp>
        <p:nvSpPr>
          <p:cNvPr id="203" name="TextBox 11"/>
          <p:cNvSpPr/>
          <p:nvPr/>
        </p:nvSpPr>
        <p:spPr>
          <a:xfrm>
            <a:off x="1028880" y="1056600"/>
            <a:ext cx="736596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a:solidFill>
                  <a:srgbClr val="000000"/>
                </a:solidFill>
                <a:latin typeface="Arial Bold"/>
                <a:ea typeface="Arial Bold"/>
              </a:rPr>
              <a:t>LA BLOCKCHAIN PRIVEE:</a:t>
            </a:r>
            <a:endParaRPr lang="en-US" sz="4100" b="0" strike="noStrike" spc="-1">
              <a:solidFill>
                <a:srgbClr val="000000"/>
              </a:solidFill>
              <a:latin typeface="Arial"/>
            </a:endParaRPr>
          </a:p>
        </p:txBody>
      </p:sp>
      <p:sp>
        <p:nvSpPr>
          <p:cNvPr id="207" name="TextBox 15"/>
          <p:cNvSpPr/>
          <p:nvPr/>
        </p:nvSpPr>
        <p:spPr>
          <a:xfrm>
            <a:off x="1003680" y="2400840"/>
            <a:ext cx="16362720" cy="430887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a:latin typeface="Open Sans Bold"/>
                <a:ea typeface="Open Sans Bold"/>
              </a:rPr>
              <a:t>La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privée</a:t>
            </a:r>
            <a:r>
              <a:rPr lang="en-US" sz="3400" b="1" strike="noStrike" spc="-1" dirty="0">
                <a:latin typeface="Open Sans Bold"/>
                <a:ea typeface="Open Sans Bold"/>
              </a:rPr>
              <a:t>, </a:t>
            </a:r>
            <a:r>
              <a:rPr lang="en-US" sz="3400" b="1" strike="noStrike" spc="-1" dirty="0" err="1">
                <a:latin typeface="Open Sans Bold"/>
                <a:ea typeface="Open Sans Bold"/>
              </a:rPr>
              <a:t>ou</a:t>
            </a:r>
            <a:r>
              <a:rPr lang="en-US" sz="3400" b="1" strike="noStrike" spc="-1" dirty="0">
                <a:latin typeface="Open Sans Bold"/>
                <a:ea typeface="Open Sans Bold"/>
              </a:rPr>
              <a:t> </a:t>
            </a:r>
            <a:r>
              <a:rPr lang="en-US" sz="3400" b="1" strike="noStrike" spc="-1" dirty="0" err="1">
                <a:latin typeface="Open Sans Bold"/>
                <a:ea typeface="Open Sans Bold"/>
              </a:rPr>
              <a:t>autorisée</a:t>
            </a:r>
            <a:r>
              <a:rPr lang="en-US" sz="3400" b="1" strike="noStrike" spc="-1" dirty="0">
                <a:latin typeface="Open Sans Bold"/>
                <a:ea typeface="Open Sans Bold"/>
              </a:rPr>
              <a:t>, </a:t>
            </a:r>
            <a:r>
              <a:rPr lang="en-US" sz="3400" b="1" strike="noStrike" spc="-1" dirty="0" err="1">
                <a:latin typeface="Open Sans Bold"/>
                <a:ea typeface="Open Sans Bold"/>
              </a:rPr>
              <a:t>est</a:t>
            </a:r>
            <a:r>
              <a:rPr lang="en-US" sz="3400" b="1" strike="noStrike" spc="-1" dirty="0">
                <a:latin typeface="Open Sans Bold"/>
                <a:ea typeface="Open Sans Bold"/>
              </a:rPr>
              <a:t> un </a:t>
            </a:r>
            <a:r>
              <a:rPr lang="en-US" sz="3400" b="1" strike="noStrike" spc="-1" dirty="0" err="1">
                <a:latin typeface="Open Sans Bold"/>
                <a:ea typeface="Open Sans Bold"/>
              </a:rPr>
              <a:t>réseau</a:t>
            </a:r>
            <a:r>
              <a:rPr lang="en-US" sz="3400" b="1" strike="noStrike" spc="-1" dirty="0">
                <a:latin typeface="Open Sans Bold"/>
                <a:ea typeface="Open Sans Bold"/>
              </a:rPr>
              <a:t> </a:t>
            </a:r>
            <a:r>
              <a:rPr lang="en-US" sz="3400" b="1" strike="noStrike" spc="-1" dirty="0" err="1">
                <a:latin typeface="Open Sans Bold"/>
                <a:ea typeface="Open Sans Bold"/>
              </a:rPr>
              <a:t>restreint</a:t>
            </a:r>
            <a:r>
              <a:rPr lang="en-US" sz="3400" b="1" strike="noStrike" spc="-1" dirty="0">
                <a:latin typeface="Open Sans Bold"/>
                <a:ea typeface="Open Sans Bold"/>
              </a:rPr>
              <a:t> </a:t>
            </a:r>
            <a:r>
              <a:rPr lang="en-US" sz="3400" b="1" strike="noStrike" spc="-1" dirty="0" err="1">
                <a:latin typeface="Open Sans Bold"/>
                <a:ea typeface="Open Sans Bold"/>
              </a:rPr>
              <a:t>réservé</a:t>
            </a:r>
            <a:r>
              <a:rPr lang="en-US" sz="3400" b="1" strike="noStrike" spc="-1" dirty="0">
                <a:latin typeface="Open Sans Bold"/>
                <a:ea typeface="Open Sans Bold"/>
              </a:rPr>
              <a:t> aux participants </a:t>
            </a:r>
            <a:r>
              <a:rPr lang="en-US" sz="3400" b="1" strike="noStrike" spc="-1" dirty="0" err="1">
                <a:latin typeface="Open Sans Bold"/>
                <a:ea typeface="Open Sans Bold"/>
              </a:rPr>
              <a:t>approuvés</a:t>
            </a:r>
            <a:r>
              <a:rPr lang="en-US" sz="3400" b="1" strike="noStrike" spc="-1" dirty="0">
                <a:latin typeface="Open Sans Bold"/>
                <a:ea typeface="Open Sans Bold"/>
              </a:rPr>
              <a:t>. Elle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généralement</a:t>
            </a:r>
            <a:r>
              <a:rPr lang="en-US" sz="3400" b="1" strike="noStrike" spc="-1" dirty="0">
                <a:latin typeface="Open Sans Bold"/>
                <a:ea typeface="Open Sans Bold"/>
              </a:rPr>
              <a:t> </a:t>
            </a:r>
            <a:r>
              <a:rPr lang="en-US" sz="3400" b="1" strike="noStrike" spc="-1" dirty="0" err="1">
                <a:latin typeface="Open Sans Bold"/>
                <a:ea typeface="Open Sans Bold"/>
              </a:rPr>
              <a:t>contrôlée</a:t>
            </a:r>
            <a:r>
              <a:rPr lang="en-US" sz="3400" b="1" strike="noStrike" spc="-1" dirty="0">
                <a:latin typeface="Open Sans Bold"/>
                <a:ea typeface="Open Sans Bold"/>
              </a:rPr>
              <a:t> par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entité</a:t>
            </a:r>
            <a:r>
              <a:rPr lang="en-US" sz="3400" b="1" strike="noStrike" spc="-1" dirty="0">
                <a:latin typeface="Open Sans Bold"/>
                <a:ea typeface="Open Sans Bold"/>
              </a:rPr>
              <a:t> unique </a:t>
            </a:r>
            <a:r>
              <a:rPr lang="en-US" sz="3400" b="1" strike="noStrike" spc="-1" dirty="0" err="1">
                <a:latin typeface="Open Sans Bold"/>
                <a:ea typeface="Open Sans Bold"/>
              </a:rPr>
              <a:t>ou</a:t>
            </a:r>
            <a:r>
              <a:rPr lang="en-US" sz="3400" b="1" strike="noStrike" spc="-1" dirty="0">
                <a:latin typeface="Open Sans Bold"/>
                <a:ea typeface="Open Sans Bold"/>
              </a:rPr>
              <a:t> un </a:t>
            </a:r>
            <a:r>
              <a:rPr lang="en-US" sz="3400" b="1" strike="noStrike" spc="-1" dirty="0" err="1">
                <a:latin typeface="Open Sans Bold"/>
                <a:ea typeface="Open Sans Bold"/>
              </a:rPr>
              <a:t>groupe</a:t>
            </a:r>
            <a:r>
              <a:rPr lang="en-US" sz="3400" b="1" strike="noStrike" spc="-1" dirty="0">
                <a:latin typeface="Open Sans Bold"/>
                <a:ea typeface="Open Sans Bold"/>
              </a:rPr>
              <a:t> </a:t>
            </a:r>
            <a:r>
              <a:rPr lang="en-US" sz="3400" b="1" strike="noStrike" spc="-1" dirty="0" err="1">
                <a:latin typeface="Open Sans Bold"/>
                <a:ea typeface="Open Sans Bold"/>
              </a:rPr>
              <a:t>défini</a:t>
            </a:r>
            <a:r>
              <a:rPr lang="en-US" sz="3400" b="1" strike="noStrike" spc="-1" dirty="0">
                <a:latin typeface="Open Sans Bold"/>
                <a:ea typeface="Open Sans Bold"/>
              </a:rPr>
              <a:t>, qui </a:t>
            </a:r>
            <a:r>
              <a:rPr lang="en-US" sz="3400" b="1" strike="noStrike" spc="-1" dirty="0" err="1">
                <a:latin typeface="Open Sans Bold"/>
                <a:ea typeface="Open Sans Bold"/>
              </a:rPr>
              <a:t>gère</a:t>
            </a:r>
            <a:r>
              <a:rPr lang="en-US" sz="3400" b="1" strike="noStrike" spc="-1" dirty="0">
                <a:latin typeface="Open Sans Bold"/>
                <a:ea typeface="Open Sans Bold"/>
              </a:rPr>
              <a:t> les </a:t>
            </a:r>
            <a:r>
              <a:rPr lang="en-US" sz="3400" b="1" strike="noStrike" spc="-1" dirty="0" err="1">
                <a:latin typeface="Open Sans Bold"/>
                <a:ea typeface="Open Sans Bold"/>
              </a:rPr>
              <a:t>droits</a:t>
            </a:r>
            <a:r>
              <a:rPr lang="en-US" sz="3400" b="1" strike="noStrike" spc="-1" dirty="0">
                <a:latin typeface="Open Sans Bold"/>
                <a:ea typeface="Open Sans Bold"/>
              </a:rPr>
              <a:t> </a:t>
            </a:r>
            <a:r>
              <a:rPr lang="en-US" sz="3400" b="1" strike="noStrike" spc="-1" dirty="0" err="1">
                <a:latin typeface="Open Sans Bold"/>
                <a:ea typeface="Open Sans Bold"/>
              </a:rPr>
              <a:t>d’accès</a:t>
            </a:r>
            <a:r>
              <a:rPr lang="en-US" sz="3400" b="1" strike="noStrike" spc="-1" dirty="0">
                <a:latin typeface="Open Sans Bold"/>
                <a:ea typeface="Open Sans Bold"/>
              </a:rPr>
              <a:t> et de validation. </a:t>
            </a:r>
            <a:r>
              <a:rPr lang="en-US" sz="3400" b="1" strike="noStrike" spc="-1" dirty="0" err="1">
                <a:latin typeface="Open Sans Bold"/>
                <a:ea typeface="Open Sans Bold"/>
              </a:rPr>
              <a:t>Ce</a:t>
            </a:r>
            <a:r>
              <a:rPr lang="en-US" sz="3400" b="1" strike="noStrike" spc="-1" dirty="0">
                <a:latin typeface="Open Sans Bold"/>
                <a:ea typeface="Open Sans Bold"/>
              </a:rPr>
              <a:t> </a:t>
            </a:r>
            <a:r>
              <a:rPr lang="en-US" sz="3400" b="1" strike="noStrike" spc="-1" dirty="0" err="1">
                <a:latin typeface="Open Sans Bold"/>
                <a:ea typeface="Open Sans Bold"/>
              </a:rPr>
              <a:t>modèle</a:t>
            </a:r>
            <a:r>
              <a:rPr lang="en-US" sz="3400" b="1" strike="noStrike" spc="-1" dirty="0">
                <a:latin typeface="Open Sans Bold"/>
                <a:ea typeface="Open Sans Bold"/>
              </a:rPr>
              <a:t> </a:t>
            </a:r>
            <a:r>
              <a:rPr lang="en-US" sz="3400" b="1" strike="noStrike" spc="-1" dirty="0" err="1">
                <a:latin typeface="Open Sans Bold"/>
                <a:ea typeface="Open Sans Bold"/>
              </a:rPr>
              <a:t>convient</a:t>
            </a:r>
            <a:r>
              <a:rPr lang="en-US" sz="3400" b="1" strike="noStrike" spc="-1" dirty="0">
                <a:latin typeface="Open Sans Bold"/>
                <a:ea typeface="Open Sans Bold"/>
              </a:rPr>
              <a:t> aux </a:t>
            </a:r>
            <a:r>
              <a:rPr lang="en-US" sz="3400" b="1" strike="noStrike" spc="-1" dirty="0" err="1">
                <a:latin typeface="Open Sans Bold"/>
                <a:ea typeface="Open Sans Bold"/>
              </a:rPr>
              <a:t>entreprises</a:t>
            </a:r>
            <a:r>
              <a:rPr lang="en-US" sz="3400" b="1" strike="noStrike" spc="-1" dirty="0">
                <a:latin typeface="Open Sans Bold"/>
                <a:ea typeface="Open Sans Bold"/>
              </a:rPr>
              <a:t> </a:t>
            </a:r>
            <a:r>
              <a:rPr lang="en-US" sz="3400" b="1" strike="noStrike" spc="-1" dirty="0" err="1">
                <a:latin typeface="Open Sans Bold"/>
                <a:ea typeface="Open Sans Bold"/>
              </a:rPr>
              <a:t>recherchant</a:t>
            </a:r>
            <a:r>
              <a:rPr lang="en-US" sz="3400" b="1" strike="noStrike" spc="-1" dirty="0">
                <a:latin typeface="Open Sans Bold"/>
                <a:ea typeface="Open Sans Bold"/>
              </a:rPr>
              <a:t> </a:t>
            </a:r>
            <a:r>
              <a:rPr lang="en-US" sz="3400" b="1" strike="noStrike" spc="-1" dirty="0" err="1">
                <a:latin typeface="Open Sans Bold"/>
                <a:ea typeface="Open Sans Bold"/>
              </a:rPr>
              <a:t>confidentialité</a:t>
            </a:r>
            <a:r>
              <a:rPr lang="en-US" sz="3400" b="1" strike="noStrike" spc="-1" dirty="0">
                <a:latin typeface="Open Sans Bold"/>
                <a:ea typeface="Open Sans Bold"/>
              </a:rPr>
              <a:t> et </a:t>
            </a:r>
            <a:r>
              <a:rPr lang="en-US" sz="3400" b="1" strike="noStrike" spc="-1" dirty="0" err="1">
                <a:latin typeface="Open Sans Bold"/>
                <a:ea typeface="Open Sans Bold"/>
              </a:rPr>
              <a:t>contrôle</a:t>
            </a:r>
            <a:r>
              <a:rPr lang="en-US" sz="3400" b="1" strike="noStrike" spc="-1" dirty="0">
                <a:latin typeface="Open Sans Bold"/>
                <a:ea typeface="Open Sans Bold"/>
              </a:rPr>
              <a:t>. Il </a:t>
            </a:r>
            <a:r>
              <a:rPr lang="en-US" sz="3400" b="1" strike="noStrike" spc="-1" dirty="0" err="1">
                <a:latin typeface="Open Sans Bold"/>
                <a:ea typeface="Open Sans Bold"/>
              </a:rPr>
              <a:t>permet</a:t>
            </a:r>
            <a:r>
              <a:rPr lang="en-US" sz="3400" b="1" strike="noStrike" spc="-1" dirty="0">
                <a:latin typeface="Open Sans Bold"/>
                <a:ea typeface="Open Sans Bold"/>
              </a:rPr>
              <a:t> des transactions </a:t>
            </a:r>
            <a:r>
              <a:rPr lang="en-US" sz="3400" b="1" strike="noStrike" spc="-1" dirty="0" err="1">
                <a:latin typeface="Open Sans Bold"/>
                <a:ea typeface="Open Sans Bold"/>
              </a:rPr>
              <a:t>rapides</a:t>
            </a:r>
            <a:r>
              <a:rPr lang="en-US" sz="3400" b="1" strike="noStrike" spc="-1" dirty="0">
                <a:latin typeface="Open Sans Bold"/>
                <a:ea typeface="Open Sans Bold"/>
              </a:rPr>
              <a:t> et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meilleure</a:t>
            </a:r>
            <a:r>
              <a:rPr lang="en-US" sz="3400" b="1" strike="noStrike" spc="-1" dirty="0">
                <a:latin typeface="Open Sans Bold"/>
                <a:ea typeface="Open Sans Bold"/>
              </a:rPr>
              <a:t> </a:t>
            </a:r>
            <a:r>
              <a:rPr lang="en-US" sz="3400" b="1" strike="noStrike" spc="-1" dirty="0" err="1">
                <a:latin typeface="Open Sans Bold"/>
                <a:ea typeface="Open Sans Bold"/>
              </a:rPr>
              <a:t>efficacité</a:t>
            </a:r>
            <a:r>
              <a:rPr lang="en-US" sz="3400" b="1" strike="noStrike" spc="-1" dirty="0">
                <a:latin typeface="Open Sans Bold"/>
                <a:ea typeface="Open Sans Bold"/>
              </a:rPr>
              <a:t> </a:t>
            </a:r>
            <a:r>
              <a:rPr lang="en-US" sz="3400" b="1" strike="noStrike" spc="-1" dirty="0" err="1">
                <a:latin typeface="Open Sans Bold"/>
                <a:ea typeface="Open Sans Bold"/>
              </a:rPr>
              <a:t>énergétique</a:t>
            </a:r>
            <a:r>
              <a:rPr lang="en-US" sz="3400" b="1" strike="noStrike" spc="-1" dirty="0">
                <a:latin typeface="Open Sans Bold"/>
                <a:ea typeface="Open Sans Bold"/>
              </a:rPr>
              <a:t>. </a:t>
            </a:r>
            <a:r>
              <a:rPr lang="en-US" sz="3400" b="1" strike="noStrike" spc="-1" dirty="0" err="1">
                <a:latin typeface="Open Sans Bold"/>
                <a:ea typeface="Open Sans Bold"/>
              </a:rPr>
              <a:t>Toutefois</a:t>
            </a:r>
            <a:r>
              <a:rPr lang="en-US" sz="3400" b="1" strike="noStrike" spc="-1" dirty="0">
                <a:latin typeface="Open Sans Bold"/>
                <a:ea typeface="Open Sans Bold"/>
              </a:rPr>
              <a:t>, </a:t>
            </a:r>
            <a:r>
              <a:rPr lang="en-US" sz="3400" b="1" strike="noStrike" spc="-1" dirty="0" err="1">
                <a:latin typeface="Open Sans Bold"/>
                <a:ea typeface="Open Sans Bold"/>
              </a:rPr>
              <a:t>il</a:t>
            </a:r>
            <a:r>
              <a:rPr lang="en-US" sz="3400" b="1" strike="noStrike" spc="-1" dirty="0">
                <a:latin typeface="Open Sans Bold"/>
                <a:ea typeface="Open Sans Bold"/>
              </a:rPr>
              <a:t>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moins</a:t>
            </a:r>
            <a:r>
              <a:rPr lang="en-US" sz="3400" b="1" strike="noStrike" spc="-1" dirty="0">
                <a:latin typeface="Open Sans Bold"/>
                <a:ea typeface="Open Sans Bold"/>
              </a:rPr>
              <a:t> </a:t>
            </a:r>
            <a:r>
              <a:rPr lang="en-US" sz="3400" b="1" strike="noStrike" spc="-1" dirty="0" err="1">
                <a:latin typeface="Open Sans Bold"/>
                <a:ea typeface="Open Sans Bold"/>
              </a:rPr>
              <a:t>décentralisé</a:t>
            </a:r>
            <a:r>
              <a:rPr lang="en-US" sz="3400" b="1" strike="noStrike" spc="-1" dirty="0">
                <a:latin typeface="Open Sans Bold"/>
                <a:ea typeface="Open Sans Bold"/>
              </a:rPr>
              <a:t> </a:t>
            </a:r>
            <a:r>
              <a:rPr lang="en-US" sz="3400" b="1" strike="noStrike" spc="-1" dirty="0" err="1">
                <a:latin typeface="Open Sans Bold"/>
                <a:ea typeface="Open Sans Bold"/>
              </a:rPr>
              <a:t>qu’une</a:t>
            </a:r>
            <a:r>
              <a:rPr lang="en-US" sz="3400" b="1" strike="noStrike" spc="-1" dirty="0">
                <a:latin typeface="Open Sans Bold"/>
                <a:ea typeface="Open Sans Bold"/>
              </a:rPr>
              <a:t>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publique</a:t>
            </a:r>
            <a:r>
              <a:rPr lang="en-US" sz="3400" b="1" strike="noStrike" spc="-1" dirty="0">
                <a:latin typeface="Open Sans Bold"/>
                <a:ea typeface="Open Sans Bold"/>
              </a:rPr>
              <a:t>.</a:t>
            </a:r>
            <a:endParaRPr lang="en-US" sz="3400" b="0" strike="noStrike" spc="-1" dirty="0">
              <a:latin typeface="Arial"/>
            </a:endParaRPr>
          </a:p>
          <a:p>
            <a:pPr algn="just" defTabSz="914400">
              <a:lnSpc>
                <a:spcPts val="4759"/>
              </a:lnSpc>
            </a:pPr>
            <a:endParaRPr lang="en-US" sz="3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2"/>
          <p:cNvGrpSpPr/>
          <p:nvPr/>
        </p:nvGrpSpPr>
        <p:grpSpPr>
          <a:xfrm>
            <a:off x="-1172880" y="-1909440"/>
            <a:ext cx="3126600" cy="3126600"/>
            <a:chOff x="-1172880" y="-1909440"/>
            <a:chExt cx="3126600" cy="3126600"/>
          </a:xfrm>
        </p:grpSpPr>
        <p:sp>
          <p:nvSpPr>
            <p:cNvPr id="209"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10"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11" name="Group 5"/>
          <p:cNvGrpSpPr/>
          <p:nvPr/>
        </p:nvGrpSpPr>
        <p:grpSpPr>
          <a:xfrm>
            <a:off x="16560360" y="8723160"/>
            <a:ext cx="3126600" cy="3126600"/>
            <a:chOff x="16560360" y="8723160"/>
            <a:chExt cx="3126600" cy="3126600"/>
          </a:xfrm>
        </p:grpSpPr>
        <p:sp>
          <p:nvSpPr>
            <p:cNvPr id="212"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13"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14"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5"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16" name="TextBox 10"/>
          <p:cNvSpPr/>
          <p:nvPr/>
        </p:nvSpPr>
        <p:spPr>
          <a:xfrm>
            <a:off x="17335800" y="9261000"/>
            <a:ext cx="723240" cy="68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11</a:t>
            </a:r>
            <a:endParaRPr lang="en-US" sz="3609" b="0" strike="noStrike" spc="-1">
              <a:solidFill>
                <a:srgbClr val="000000"/>
              </a:solidFill>
              <a:latin typeface="Arial"/>
            </a:endParaRPr>
          </a:p>
        </p:txBody>
      </p:sp>
      <p:sp>
        <p:nvSpPr>
          <p:cNvPr id="217" name="TextBox 11"/>
          <p:cNvSpPr/>
          <p:nvPr/>
        </p:nvSpPr>
        <p:spPr>
          <a:xfrm>
            <a:off x="1028880" y="1056600"/>
            <a:ext cx="736596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a:solidFill>
                  <a:srgbClr val="000000"/>
                </a:solidFill>
                <a:latin typeface="Arial Bold"/>
                <a:ea typeface="Arial Bold"/>
              </a:rPr>
              <a:t>LA BLOCKCHAIN HYBRIDE:</a:t>
            </a:r>
            <a:endParaRPr lang="en-US" sz="4100" b="0" strike="noStrike" spc="-1">
              <a:solidFill>
                <a:srgbClr val="000000"/>
              </a:solidFill>
              <a:latin typeface="Arial"/>
            </a:endParaRPr>
          </a:p>
        </p:txBody>
      </p:sp>
      <p:sp>
        <p:nvSpPr>
          <p:cNvPr id="221" name="TextBox 15"/>
          <p:cNvSpPr/>
          <p:nvPr/>
        </p:nvSpPr>
        <p:spPr>
          <a:xfrm>
            <a:off x="1003680" y="2400840"/>
            <a:ext cx="16362720" cy="3626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a:latin typeface="Open Sans Bold"/>
                <a:ea typeface="Open Sans Bold"/>
              </a:rPr>
              <a:t>La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hybride</a:t>
            </a:r>
            <a:r>
              <a:rPr lang="en-US" sz="3400" b="1" strike="noStrike" spc="-1" dirty="0">
                <a:latin typeface="Open Sans Bold"/>
                <a:ea typeface="Open Sans Bold"/>
              </a:rPr>
              <a:t> combine les </a:t>
            </a:r>
            <a:r>
              <a:rPr lang="en-US" sz="3400" b="1" strike="noStrike" spc="-1" dirty="0" err="1">
                <a:latin typeface="Open Sans Bold"/>
                <a:ea typeface="Open Sans Bold"/>
              </a:rPr>
              <a:t>atouts</a:t>
            </a:r>
            <a:r>
              <a:rPr lang="en-US" sz="3400" b="1" strike="noStrike" spc="-1" dirty="0">
                <a:latin typeface="Open Sans Bold"/>
                <a:ea typeface="Open Sans Bold"/>
              </a:rPr>
              <a:t> des </a:t>
            </a:r>
            <a:r>
              <a:rPr lang="en-US" sz="3400" b="1" strike="noStrike" spc="-1" dirty="0" err="1">
                <a:latin typeface="Open Sans Bold"/>
                <a:ea typeface="Open Sans Bold"/>
              </a:rPr>
              <a:t>blockchains</a:t>
            </a:r>
            <a:r>
              <a:rPr lang="en-US" sz="3400" b="1" strike="noStrike" spc="-1" dirty="0">
                <a:latin typeface="Open Sans Bold"/>
                <a:ea typeface="Open Sans Bold"/>
              </a:rPr>
              <a:t> </a:t>
            </a:r>
            <a:r>
              <a:rPr lang="en-US" sz="3400" b="1" strike="noStrike" spc="-1" dirty="0" err="1">
                <a:latin typeface="Open Sans Bold"/>
                <a:ea typeface="Open Sans Bold"/>
              </a:rPr>
              <a:t>publiques</a:t>
            </a:r>
            <a:r>
              <a:rPr lang="en-US" sz="3400" b="1" strike="noStrike" spc="-1" dirty="0">
                <a:latin typeface="Open Sans Bold"/>
                <a:ea typeface="Open Sans Bold"/>
              </a:rPr>
              <a:t> et </a:t>
            </a:r>
            <a:r>
              <a:rPr lang="en-US" sz="3400" b="1" strike="noStrike" spc="-1" dirty="0" err="1">
                <a:latin typeface="Open Sans Bold"/>
                <a:ea typeface="Open Sans Bold"/>
              </a:rPr>
              <a:t>privées</a:t>
            </a:r>
            <a:r>
              <a:rPr lang="en-US" sz="3400" b="1" strike="noStrike" spc="-1" dirty="0">
                <a:latin typeface="Open Sans Bold"/>
                <a:ea typeface="Open Sans Bold"/>
              </a:rPr>
              <a:t>, en </a:t>
            </a:r>
            <a:r>
              <a:rPr lang="en-US" sz="3400" b="1" strike="noStrike" spc="-1" dirty="0" err="1">
                <a:latin typeface="Open Sans Bold"/>
                <a:ea typeface="Open Sans Bold"/>
              </a:rPr>
              <a:t>alliant</a:t>
            </a:r>
            <a:r>
              <a:rPr lang="en-US" sz="3400" b="1" strike="noStrike" spc="-1" dirty="0">
                <a:latin typeface="Open Sans Bold"/>
                <a:ea typeface="Open Sans Bold"/>
              </a:rPr>
              <a:t> transparence et </a:t>
            </a:r>
            <a:r>
              <a:rPr lang="en-US" sz="3400" b="1" strike="noStrike" spc="-1" dirty="0" err="1">
                <a:latin typeface="Open Sans Bold"/>
                <a:ea typeface="Open Sans Bold"/>
              </a:rPr>
              <a:t>confidentialité</a:t>
            </a:r>
            <a:r>
              <a:rPr lang="en-US" sz="3400" b="1" strike="noStrike" spc="-1" dirty="0">
                <a:latin typeface="Open Sans Bold"/>
                <a:ea typeface="Open Sans Bold"/>
              </a:rPr>
              <a:t>. Elle </a:t>
            </a:r>
            <a:r>
              <a:rPr lang="en-US" sz="3400" b="1" strike="noStrike" spc="-1" dirty="0" err="1">
                <a:latin typeface="Open Sans Bold"/>
                <a:ea typeface="Open Sans Bold"/>
              </a:rPr>
              <a:t>permet</a:t>
            </a:r>
            <a:r>
              <a:rPr lang="en-US" sz="3400" b="1" strike="noStrike" spc="-1" dirty="0">
                <a:latin typeface="Open Sans Bold"/>
                <a:ea typeface="Open Sans Bold"/>
              </a:rPr>
              <a:t> de </a:t>
            </a:r>
            <a:r>
              <a:rPr lang="en-US" sz="3400" b="1" strike="noStrike" spc="-1" dirty="0" err="1">
                <a:latin typeface="Open Sans Bold"/>
                <a:ea typeface="Open Sans Bold"/>
              </a:rPr>
              <a:t>rendre</a:t>
            </a:r>
            <a:r>
              <a:rPr lang="en-US" sz="3400" b="1" strike="noStrike" spc="-1" dirty="0">
                <a:latin typeface="Open Sans Bold"/>
                <a:ea typeface="Open Sans Bold"/>
              </a:rPr>
              <a:t> </a:t>
            </a:r>
            <a:r>
              <a:rPr lang="en-US" sz="3400" b="1" strike="noStrike" spc="-1" dirty="0" err="1">
                <a:latin typeface="Open Sans Bold"/>
                <a:ea typeface="Open Sans Bold"/>
              </a:rPr>
              <a:t>certaines</a:t>
            </a:r>
            <a:r>
              <a:rPr lang="en-US" sz="3400" b="1" strike="noStrike" spc="-1" dirty="0">
                <a:latin typeface="Open Sans Bold"/>
                <a:ea typeface="Open Sans Bold"/>
              </a:rPr>
              <a:t> </a:t>
            </a:r>
            <a:r>
              <a:rPr lang="en-US" sz="3400" b="1" strike="noStrike" spc="-1" dirty="0" err="1">
                <a:latin typeface="Open Sans Bold"/>
                <a:ea typeface="Open Sans Bold"/>
              </a:rPr>
              <a:t>données</a:t>
            </a:r>
            <a:r>
              <a:rPr lang="en-US" sz="3400" b="1" strike="noStrike" spc="-1" dirty="0">
                <a:latin typeface="Open Sans Bold"/>
                <a:ea typeface="Open Sans Bold"/>
              </a:rPr>
              <a:t> </a:t>
            </a:r>
            <a:r>
              <a:rPr lang="en-US" sz="3400" b="1" strike="noStrike" spc="-1" dirty="0" err="1">
                <a:latin typeface="Open Sans Bold"/>
                <a:ea typeface="Open Sans Bold"/>
              </a:rPr>
              <a:t>accessibles</a:t>
            </a:r>
            <a:r>
              <a:rPr lang="en-US" sz="3400" b="1" strike="noStrike" spc="-1" dirty="0">
                <a:latin typeface="Open Sans Bold"/>
                <a:ea typeface="Open Sans Bold"/>
              </a:rPr>
              <a:t> à </a:t>
            </a:r>
            <a:r>
              <a:rPr lang="en-US" sz="3400" b="1" strike="noStrike" spc="-1" dirty="0" err="1">
                <a:latin typeface="Open Sans Bold"/>
                <a:ea typeface="Open Sans Bold"/>
              </a:rPr>
              <a:t>tous</a:t>
            </a:r>
            <a:r>
              <a:rPr lang="en-US" sz="3400" b="1" strike="noStrike" spc="-1" dirty="0">
                <a:latin typeface="Open Sans Bold"/>
                <a:ea typeface="Open Sans Bold"/>
              </a:rPr>
              <a:t>, tout en </a:t>
            </a:r>
            <a:r>
              <a:rPr lang="en-US" sz="3400" b="1" strike="noStrike" spc="-1" dirty="0" err="1">
                <a:latin typeface="Open Sans Bold"/>
                <a:ea typeface="Open Sans Bold"/>
              </a:rPr>
              <a:t>limitant</a:t>
            </a:r>
            <a:r>
              <a:rPr lang="en-US" sz="3400" b="1" strike="noStrike" spc="-1" dirty="0">
                <a:latin typeface="Open Sans Bold"/>
                <a:ea typeface="Open Sans Bold"/>
              </a:rPr>
              <a:t> </a:t>
            </a:r>
            <a:r>
              <a:rPr lang="en-US" sz="3400" b="1" strike="noStrike" spc="-1" dirty="0" err="1">
                <a:latin typeface="Open Sans Bold"/>
                <a:ea typeface="Open Sans Bold"/>
              </a:rPr>
              <a:t>l’accès</a:t>
            </a:r>
            <a:r>
              <a:rPr lang="en-US" sz="3400" b="1" strike="noStrike" spc="-1" dirty="0">
                <a:latin typeface="Open Sans Bold"/>
                <a:ea typeface="Open Sans Bold"/>
              </a:rPr>
              <a:t> aux </a:t>
            </a:r>
            <a:r>
              <a:rPr lang="en-US" sz="3400" b="1" strike="noStrike" spc="-1" dirty="0" err="1">
                <a:latin typeface="Open Sans Bold"/>
                <a:ea typeface="Open Sans Bold"/>
              </a:rPr>
              <a:t>informations</a:t>
            </a:r>
            <a:r>
              <a:rPr lang="en-US" sz="3400" b="1" strike="noStrike" spc="-1" dirty="0">
                <a:latin typeface="Open Sans Bold"/>
                <a:ea typeface="Open Sans Bold"/>
              </a:rPr>
              <a:t> </a:t>
            </a:r>
            <a:r>
              <a:rPr lang="en-US" sz="3400" b="1" strike="noStrike" spc="-1" dirty="0" err="1">
                <a:latin typeface="Open Sans Bold"/>
                <a:ea typeface="Open Sans Bold"/>
              </a:rPr>
              <a:t>sensibles</a:t>
            </a:r>
            <a:r>
              <a:rPr lang="en-US" sz="3400" b="1" strike="noStrike" spc="-1" dirty="0">
                <a:latin typeface="Open Sans Bold"/>
                <a:ea typeface="Open Sans Bold"/>
              </a:rPr>
              <a:t>. </a:t>
            </a:r>
            <a:r>
              <a:rPr lang="en-US" sz="3400" b="1" strike="noStrike" spc="-1" dirty="0" err="1">
                <a:latin typeface="Open Sans Bold"/>
                <a:ea typeface="Open Sans Bold"/>
              </a:rPr>
              <a:t>Ce</a:t>
            </a:r>
            <a:r>
              <a:rPr lang="en-US" sz="3400" b="1" strike="noStrike" spc="-1" dirty="0">
                <a:latin typeface="Open Sans Bold"/>
                <a:ea typeface="Open Sans Bold"/>
              </a:rPr>
              <a:t> </a:t>
            </a:r>
            <a:r>
              <a:rPr lang="en-US" sz="3400" b="1" strike="noStrike" spc="-1" dirty="0" err="1">
                <a:latin typeface="Open Sans Bold"/>
                <a:ea typeface="Open Sans Bold"/>
              </a:rPr>
              <a:t>modèle</a:t>
            </a:r>
            <a:r>
              <a:rPr lang="en-US" sz="3400" b="1" strike="noStrike" spc="-1" dirty="0">
                <a:latin typeface="Open Sans Bold"/>
                <a:ea typeface="Open Sans Bold"/>
              </a:rPr>
              <a:t>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idéal</a:t>
            </a:r>
            <a:r>
              <a:rPr lang="en-US" sz="3400" b="1" strike="noStrike" spc="-1" dirty="0">
                <a:latin typeface="Open Sans Bold"/>
                <a:ea typeface="Open Sans Bold"/>
              </a:rPr>
              <a:t> pour les </a:t>
            </a:r>
            <a:r>
              <a:rPr lang="en-US" sz="3400" b="1" strike="noStrike" spc="-1" dirty="0" err="1">
                <a:latin typeface="Open Sans Bold"/>
                <a:ea typeface="Open Sans Bold"/>
              </a:rPr>
              <a:t>entreprises</a:t>
            </a:r>
            <a:r>
              <a:rPr lang="en-US" sz="3400" b="1" strike="noStrike" spc="-1" dirty="0">
                <a:latin typeface="Open Sans Bold"/>
                <a:ea typeface="Open Sans Bold"/>
              </a:rPr>
              <a:t> </a:t>
            </a:r>
            <a:r>
              <a:rPr lang="en-US" sz="3400" b="1" strike="noStrike" spc="-1" dirty="0" err="1">
                <a:latin typeface="Open Sans Bold"/>
                <a:ea typeface="Open Sans Bold"/>
              </a:rPr>
              <a:t>souhaitant</a:t>
            </a:r>
            <a:r>
              <a:rPr lang="en-US" sz="3400" b="1" strike="noStrike" spc="-1" dirty="0">
                <a:latin typeface="Open Sans Bold"/>
                <a:ea typeface="Open Sans Bold"/>
              </a:rPr>
              <a:t> </a:t>
            </a:r>
            <a:r>
              <a:rPr lang="en-US" sz="3400" b="1" strike="noStrike" spc="-1" dirty="0" err="1">
                <a:latin typeface="Open Sans Bold"/>
                <a:ea typeface="Open Sans Bold"/>
              </a:rPr>
              <a:t>contrôler</a:t>
            </a:r>
            <a:r>
              <a:rPr lang="en-US" sz="3400" b="1" strike="noStrike" spc="-1" dirty="0">
                <a:latin typeface="Open Sans Bold"/>
                <a:ea typeface="Open Sans Bold"/>
              </a:rPr>
              <a:t> </a:t>
            </a:r>
            <a:r>
              <a:rPr lang="en-US" sz="3400" b="1" strike="noStrike" spc="-1" dirty="0" err="1">
                <a:latin typeface="Open Sans Bold"/>
                <a:ea typeface="Open Sans Bold"/>
              </a:rPr>
              <a:t>leurs</a:t>
            </a:r>
            <a:r>
              <a:rPr lang="en-US" sz="3400" b="1" strike="noStrike" spc="-1" dirty="0">
                <a:latin typeface="Open Sans Bold"/>
                <a:ea typeface="Open Sans Bold"/>
              </a:rPr>
              <a:t> </a:t>
            </a:r>
            <a:r>
              <a:rPr lang="en-US" sz="3400" b="1" strike="noStrike" spc="-1" dirty="0" err="1">
                <a:latin typeface="Open Sans Bold"/>
                <a:ea typeface="Open Sans Bold"/>
              </a:rPr>
              <a:t>données</a:t>
            </a:r>
            <a:r>
              <a:rPr lang="en-US" sz="3400" b="1" strike="noStrike" spc="-1" dirty="0">
                <a:latin typeface="Open Sans Bold"/>
                <a:ea typeface="Open Sans Bold"/>
              </a:rPr>
              <a:t> tout en </a:t>
            </a:r>
            <a:r>
              <a:rPr lang="en-US" sz="3400" b="1" strike="noStrike" spc="-1" dirty="0" err="1">
                <a:latin typeface="Open Sans Bold"/>
                <a:ea typeface="Open Sans Bold"/>
              </a:rPr>
              <a:t>profitant</a:t>
            </a:r>
            <a:r>
              <a:rPr lang="en-US" sz="3400" b="1" strike="noStrike" spc="-1" dirty="0">
                <a:latin typeface="Open Sans Bold"/>
                <a:ea typeface="Open Sans Bold"/>
              </a:rPr>
              <a:t> des </a:t>
            </a:r>
            <a:r>
              <a:rPr lang="en-US" sz="3400" b="1" strike="noStrike" spc="-1" dirty="0" err="1">
                <a:latin typeface="Open Sans Bold"/>
                <a:ea typeface="Open Sans Bold"/>
              </a:rPr>
              <a:t>avantages</a:t>
            </a:r>
            <a:r>
              <a:rPr lang="en-US" sz="3400" b="1" strike="noStrike" spc="-1" dirty="0">
                <a:latin typeface="Open Sans Bold"/>
                <a:ea typeface="Open Sans Bold"/>
              </a:rPr>
              <a:t> de la </a:t>
            </a:r>
            <a:r>
              <a:rPr lang="en-US" sz="3400" b="1" strike="noStrike" spc="-1" dirty="0" err="1">
                <a:latin typeface="Open Sans Bold"/>
                <a:ea typeface="Open Sans Bold"/>
              </a:rPr>
              <a:t>décentralisation</a:t>
            </a:r>
            <a:r>
              <a:rPr lang="en-US" sz="3400" b="1" strike="noStrike" spc="-1" dirty="0">
                <a:latin typeface="Open Sans Bold"/>
                <a:ea typeface="Open Sans Bold"/>
              </a:rPr>
              <a:t>. Il </a:t>
            </a:r>
            <a:r>
              <a:rPr lang="en-US" sz="3400" b="1" strike="noStrike" spc="-1" dirty="0" err="1">
                <a:latin typeface="Open Sans Bold"/>
                <a:ea typeface="Open Sans Bold"/>
              </a:rPr>
              <a:t>offre</a:t>
            </a:r>
            <a:r>
              <a:rPr lang="en-US" sz="3400" b="1" strike="noStrike" spc="-1" dirty="0">
                <a:latin typeface="Open Sans Bold"/>
                <a:ea typeface="Open Sans Bold"/>
              </a:rPr>
              <a:t> </a:t>
            </a:r>
            <a:r>
              <a:rPr lang="en-US" sz="3400" b="1" strike="noStrike" spc="-1" dirty="0" err="1">
                <a:latin typeface="Open Sans Bold"/>
                <a:ea typeface="Open Sans Bold"/>
              </a:rPr>
              <a:t>une</a:t>
            </a:r>
            <a:r>
              <a:rPr lang="en-US" sz="3400" b="1" strike="noStrike" spc="-1" dirty="0">
                <a:latin typeface="Open Sans Bold"/>
                <a:ea typeface="Open Sans Bold"/>
              </a:rPr>
              <a:t> bonne </a:t>
            </a:r>
            <a:r>
              <a:rPr lang="en-US" sz="3400" b="1" strike="noStrike" spc="-1" dirty="0" err="1">
                <a:latin typeface="Open Sans Bold"/>
                <a:ea typeface="Open Sans Bold"/>
              </a:rPr>
              <a:t>évolutivité</a:t>
            </a:r>
            <a:r>
              <a:rPr lang="en-US" sz="3400" b="1" strike="noStrike" spc="-1" dirty="0">
                <a:latin typeface="Open Sans Bold"/>
                <a:ea typeface="Open Sans Bold"/>
              </a:rPr>
              <a:t> et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sécurité</a:t>
            </a:r>
            <a:r>
              <a:rPr lang="en-US" sz="3400" b="1" strike="noStrike" spc="-1" dirty="0">
                <a:latin typeface="Open Sans Bold"/>
                <a:ea typeface="Open Sans Bold"/>
              </a:rPr>
              <a:t> </a:t>
            </a:r>
            <a:r>
              <a:rPr lang="en-US" sz="3400" b="1" strike="noStrike" spc="-1" dirty="0" err="1">
                <a:latin typeface="Open Sans Bold"/>
                <a:ea typeface="Open Sans Bold"/>
              </a:rPr>
              <a:t>renforcée</a:t>
            </a:r>
            <a:r>
              <a:rPr lang="en-US" sz="3400" b="1" strike="noStrike" spc="-1" dirty="0">
                <a:latin typeface="Open Sans Bold"/>
                <a:ea typeface="Open Sans Bold"/>
              </a:rPr>
              <a:t>.</a:t>
            </a:r>
            <a:endParaRPr lang="en-US" sz="3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
          <p:cNvGrpSpPr/>
          <p:nvPr/>
        </p:nvGrpSpPr>
        <p:grpSpPr>
          <a:xfrm>
            <a:off x="-1172880" y="-1909440"/>
            <a:ext cx="3126600" cy="3126600"/>
            <a:chOff x="-1172880" y="-1909440"/>
            <a:chExt cx="3126600" cy="3126600"/>
          </a:xfrm>
        </p:grpSpPr>
        <p:sp>
          <p:nvSpPr>
            <p:cNvPr id="223"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24"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25" name="Group 5"/>
          <p:cNvGrpSpPr/>
          <p:nvPr/>
        </p:nvGrpSpPr>
        <p:grpSpPr>
          <a:xfrm>
            <a:off x="16560360" y="8723160"/>
            <a:ext cx="3126600" cy="3126600"/>
            <a:chOff x="16560360" y="8723160"/>
            <a:chExt cx="3126600" cy="3126600"/>
          </a:xfrm>
        </p:grpSpPr>
        <p:sp>
          <p:nvSpPr>
            <p:cNvPr id="226"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27"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28"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29"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30" name="TextBox 10"/>
          <p:cNvSpPr/>
          <p:nvPr/>
        </p:nvSpPr>
        <p:spPr>
          <a:xfrm>
            <a:off x="17145000" y="9144000"/>
            <a:ext cx="723240" cy="68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12</a:t>
            </a:r>
            <a:endParaRPr lang="en-US" sz="3609" b="0" strike="noStrike" spc="-1">
              <a:solidFill>
                <a:srgbClr val="000000"/>
              </a:solidFill>
              <a:latin typeface="Arial"/>
            </a:endParaRPr>
          </a:p>
        </p:txBody>
      </p:sp>
      <p:sp>
        <p:nvSpPr>
          <p:cNvPr id="231" name="TextBox 11"/>
          <p:cNvSpPr/>
          <p:nvPr/>
        </p:nvSpPr>
        <p:spPr>
          <a:xfrm>
            <a:off x="1028880" y="1056600"/>
            <a:ext cx="837576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dirty="0">
                <a:solidFill>
                  <a:srgbClr val="000000"/>
                </a:solidFill>
                <a:latin typeface="Arial Bold"/>
                <a:ea typeface="Arial Bold"/>
              </a:rPr>
              <a:t>LA BLOCKCHAIN CONSORTIUM:</a:t>
            </a:r>
            <a:endParaRPr lang="en-US" sz="4100" b="0" strike="noStrike" spc="-1" dirty="0">
              <a:solidFill>
                <a:srgbClr val="000000"/>
              </a:solidFill>
              <a:latin typeface="Arial"/>
            </a:endParaRPr>
          </a:p>
        </p:txBody>
      </p:sp>
      <p:sp>
        <p:nvSpPr>
          <p:cNvPr id="235" name="TextBox 15"/>
          <p:cNvSpPr/>
          <p:nvPr/>
        </p:nvSpPr>
        <p:spPr>
          <a:xfrm>
            <a:off x="1003680" y="2400840"/>
            <a:ext cx="16362720" cy="369331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a:latin typeface="Open Sans Bold"/>
                <a:ea typeface="Open Sans Bold"/>
              </a:rPr>
              <a:t>La </a:t>
            </a:r>
            <a:r>
              <a:rPr lang="en-US" sz="3400" b="1" strike="noStrike" spc="-1" dirty="0" err="1">
                <a:latin typeface="Open Sans Bold"/>
                <a:ea typeface="Open Sans Bold"/>
              </a:rPr>
              <a:t>blockchain</a:t>
            </a:r>
            <a:r>
              <a:rPr lang="en-US" sz="3400" b="1" strike="noStrike" spc="-1" dirty="0">
                <a:latin typeface="Open Sans Bold"/>
                <a:ea typeface="Open Sans Bold"/>
              </a:rPr>
              <a:t> de consortium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gérée</a:t>
            </a:r>
            <a:r>
              <a:rPr lang="en-US" sz="3400" b="1" strike="noStrike" spc="-1" dirty="0">
                <a:latin typeface="Open Sans Bold"/>
                <a:ea typeface="Open Sans Bold"/>
              </a:rPr>
              <a:t> par un </a:t>
            </a:r>
            <a:r>
              <a:rPr lang="en-US" sz="3400" b="1" strike="noStrike" spc="-1" dirty="0" err="1">
                <a:latin typeface="Open Sans Bold"/>
                <a:ea typeface="Open Sans Bold"/>
              </a:rPr>
              <a:t>groupe</a:t>
            </a:r>
            <a:r>
              <a:rPr lang="en-US" sz="3400" b="1" strike="noStrike" spc="-1" dirty="0">
                <a:latin typeface="Open Sans Bold"/>
                <a:ea typeface="Open Sans Bold"/>
              </a:rPr>
              <a:t> </a:t>
            </a:r>
            <a:r>
              <a:rPr lang="en-US" sz="3400" b="1" strike="noStrike" spc="-1" dirty="0" err="1">
                <a:latin typeface="Open Sans Bold"/>
                <a:ea typeface="Open Sans Bold"/>
              </a:rPr>
              <a:t>d’organisations</a:t>
            </a:r>
            <a:r>
              <a:rPr lang="en-US" sz="3400" b="1" strike="noStrike" spc="-1" dirty="0">
                <a:latin typeface="Open Sans Bold"/>
                <a:ea typeface="Open Sans Bold"/>
              </a:rPr>
              <a:t> </a:t>
            </a:r>
            <a:r>
              <a:rPr lang="en-US" sz="3400" b="1" strike="noStrike" spc="-1" dirty="0" err="1">
                <a:latin typeface="Open Sans Bold"/>
                <a:ea typeface="Open Sans Bold"/>
              </a:rPr>
              <a:t>sélectionnées</a:t>
            </a:r>
            <a:r>
              <a:rPr lang="en-US" sz="3400" b="1" strike="noStrike" spc="-1" dirty="0">
                <a:latin typeface="Open Sans Bold"/>
                <a:ea typeface="Open Sans Bold"/>
              </a:rPr>
              <a:t>, qui </a:t>
            </a:r>
            <a:r>
              <a:rPr lang="en-US" sz="3400" b="1" strike="noStrike" spc="-1" dirty="0" err="1">
                <a:latin typeface="Open Sans Bold"/>
                <a:ea typeface="Open Sans Bold"/>
              </a:rPr>
              <a:t>partagent</a:t>
            </a:r>
            <a:r>
              <a:rPr lang="en-US" sz="3400" b="1" strike="noStrike" spc="-1" dirty="0">
                <a:latin typeface="Open Sans Bold"/>
                <a:ea typeface="Open Sans Bold"/>
              </a:rPr>
              <a:t> le </a:t>
            </a:r>
            <a:r>
              <a:rPr lang="en-US" sz="3400" b="1" strike="noStrike" spc="-1" dirty="0" err="1">
                <a:latin typeface="Open Sans Bold"/>
                <a:ea typeface="Open Sans Bold"/>
              </a:rPr>
              <a:t>contrôle</a:t>
            </a:r>
            <a:r>
              <a:rPr lang="en-US" sz="3400" b="1" strike="noStrike" spc="-1" dirty="0">
                <a:latin typeface="Open Sans Bold"/>
                <a:ea typeface="Open Sans Bold"/>
              </a:rPr>
              <a:t> du </a:t>
            </a:r>
            <a:r>
              <a:rPr lang="en-US" sz="3400" b="1" strike="noStrike" spc="-1" dirty="0" err="1">
                <a:latin typeface="Open Sans Bold"/>
                <a:ea typeface="Open Sans Bold"/>
              </a:rPr>
              <a:t>réseau</a:t>
            </a:r>
            <a:r>
              <a:rPr lang="en-US" sz="3400" b="1" strike="noStrike" spc="-1" dirty="0">
                <a:latin typeface="Open Sans Bold"/>
                <a:ea typeface="Open Sans Bold"/>
              </a:rPr>
              <a:t> et des </a:t>
            </a:r>
            <a:r>
              <a:rPr lang="en-US" sz="3400" b="1" strike="noStrike" spc="-1" dirty="0" err="1">
                <a:latin typeface="Open Sans Bold"/>
                <a:ea typeface="Open Sans Bold"/>
              </a:rPr>
              <a:t>droits</a:t>
            </a:r>
            <a:r>
              <a:rPr lang="en-US" sz="3400" b="1" strike="noStrike" spc="-1" dirty="0">
                <a:latin typeface="Open Sans Bold"/>
                <a:ea typeface="Open Sans Bold"/>
              </a:rPr>
              <a:t> </a:t>
            </a:r>
            <a:r>
              <a:rPr lang="en-US" sz="3400" b="1" strike="noStrike" spc="-1" dirty="0" err="1">
                <a:latin typeface="Open Sans Bold"/>
                <a:ea typeface="Open Sans Bold"/>
              </a:rPr>
              <a:t>d’accès</a:t>
            </a:r>
            <a:r>
              <a:rPr lang="en-US" sz="3400" b="1" strike="noStrike" spc="-1" dirty="0">
                <a:latin typeface="Open Sans Bold"/>
                <a:ea typeface="Open Sans Bold"/>
              </a:rPr>
              <a:t>. </a:t>
            </a:r>
            <a:r>
              <a:rPr lang="en-US" sz="3400" b="1" strike="noStrike" spc="-1" dirty="0" err="1">
                <a:latin typeface="Open Sans Bold"/>
                <a:ea typeface="Open Sans Bold"/>
              </a:rPr>
              <a:t>Contrairement</a:t>
            </a:r>
            <a:r>
              <a:rPr lang="en-US" sz="3400" b="1" strike="noStrike" spc="-1" dirty="0">
                <a:latin typeface="Open Sans Bold"/>
                <a:ea typeface="Open Sans Bold"/>
              </a:rPr>
              <a:t> aux </a:t>
            </a:r>
            <a:r>
              <a:rPr lang="en-US" sz="3400" b="1" strike="noStrike" spc="-1" dirty="0" err="1">
                <a:latin typeface="Open Sans Bold"/>
                <a:ea typeface="Open Sans Bold"/>
              </a:rPr>
              <a:t>blockchains</a:t>
            </a:r>
            <a:r>
              <a:rPr lang="en-US" sz="3400" b="1" strike="noStrike" spc="-1" dirty="0">
                <a:latin typeface="Open Sans Bold"/>
                <a:ea typeface="Open Sans Bold"/>
              </a:rPr>
              <a:t> </a:t>
            </a:r>
            <a:r>
              <a:rPr lang="en-US" sz="3400" b="1" strike="noStrike" spc="-1" dirty="0" err="1">
                <a:latin typeface="Open Sans Bold"/>
                <a:ea typeface="Open Sans Bold"/>
              </a:rPr>
              <a:t>privées</a:t>
            </a:r>
            <a:r>
              <a:rPr lang="en-US" sz="3400" b="1" strike="noStrike" spc="-1" dirty="0">
                <a:latin typeface="Open Sans Bold"/>
                <a:ea typeface="Open Sans Bold"/>
              </a:rPr>
              <a:t> </a:t>
            </a:r>
            <a:r>
              <a:rPr lang="en-US" sz="3400" b="1" strike="noStrike" spc="-1" dirty="0" err="1">
                <a:latin typeface="Open Sans Bold"/>
                <a:ea typeface="Open Sans Bold"/>
              </a:rPr>
              <a:t>ou</a:t>
            </a:r>
            <a:r>
              <a:rPr lang="en-US" sz="3400" b="1" strike="noStrike" spc="-1" dirty="0">
                <a:latin typeface="Open Sans Bold"/>
                <a:ea typeface="Open Sans Bold"/>
              </a:rPr>
              <a:t> </a:t>
            </a:r>
            <a:r>
              <a:rPr lang="en-US" sz="3400" b="1" strike="noStrike" spc="-1" dirty="0" err="1">
                <a:latin typeface="Open Sans Bold"/>
                <a:ea typeface="Open Sans Bold"/>
              </a:rPr>
              <a:t>publiques</a:t>
            </a:r>
            <a:r>
              <a:rPr lang="en-US" sz="3400" b="1" strike="noStrike" spc="-1" dirty="0">
                <a:latin typeface="Open Sans Bold"/>
                <a:ea typeface="Open Sans Bold"/>
              </a:rPr>
              <a:t>, </a:t>
            </a:r>
            <a:r>
              <a:rPr lang="en-US" sz="3400" b="1" strike="noStrike" spc="-1" dirty="0" err="1">
                <a:latin typeface="Open Sans Bold"/>
                <a:ea typeface="Open Sans Bold"/>
              </a:rPr>
              <a:t>elle</a:t>
            </a:r>
            <a:r>
              <a:rPr lang="en-US" sz="3400" b="1" strike="noStrike" spc="-1" dirty="0">
                <a:latin typeface="Open Sans Bold"/>
                <a:ea typeface="Open Sans Bold"/>
              </a:rPr>
              <a:t> </a:t>
            </a:r>
            <a:r>
              <a:rPr lang="en-US" sz="3400" b="1" strike="noStrike" spc="-1" dirty="0" err="1">
                <a:latin typeface="Open Sans Bold"/>
                <a:ea typeface="Open Sans Bold"/>
              </a:rPr>
              <a:t>offre</a:t>
            </a:r>
            <a:r>
              <a:rPr lang="en-US" sz="3400" b="1" strike="noStrike" spc="-1" dirty="0">
                <a:latin typeface="Open Sans Bold"/>
                <a:ea typeface="Open Sans Bold"/>
              </a:rPr>
              <a:t> un </a:t>
            </a:r>
            <a:r>
              <a:rPr lang="en-US" sz="3400" b="1" strike="noStrike" spc="-1" dirty="0" err="1">
                <a:latin typeface="Open Sans Bold"/>
                <a:ea typeface="Open Sans Bold"/>
              </a:rPr>
              <a:t>modèle</a:t>
            </a:r>
            <a:r>
              <a:rPr lang="en-US" sz="3400" b="1" strike="noStrike" spc="-1" dirty="0">
                <a:latin typeface="Open Sans Bold"/>
                <a:ea typeface="Open Sans Bold"/>
              </a:rPr>
              <a:t> de </a:t>
            </a:r>
            <a:r>
              <a:rPr lang="en-US" sz="3400" b="1" strike="noStrike" spc="-1" dirty="0" err="1">
                <a:latin typeface="Open Sans Bold"/>
                <a:ea typeface="Open Sans Bold"/>
              </a:rPr>
              <a:t>gouvernance</a:t>
            </a:r>
            <a:r>
              <a:rPr lang="en-US" sz="3400" b="1" strike="noStrike" spc="-1" dirty="0">
                <a:latin typeface="Open Sans Bold"/>
                <a:ea typeface="Open Sans Bold"/>
              </a:rPr>
              <a:t> collaborative. </a:t>
            </a:r>
            <a:r>
              <a:rPr lang="en-US" sz="3400" b="1" strike="noStrike" spc="-1" dirty="0" err="1">
                <a:latin typeface="Open Sans Bold"/>
                <a:ea typeface="Open Sans Bold"/>
              </a:rPr>
              <a:t>Ce</a:t>
            </a:r>
            <a:r>
              <a:rPr lang="en-US" sz="3400" b="1" strike="noStrike" spc="-1" dirty="0">
                <a:latin typeface="Open Sans Bold"/>
                <a:ea typeface="Open Sans Bold"/>
              </a:rPr>
              <a:t> type de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convient</a:t>
            </a:r>
            <a:r>
              <a:rPr lang="en-US" sz="3400" b="1" strike="noStrike" spc="-1" dirty="0">
                <a:latin typeface="Open Sans Bold"/>
                <a:ea typeface="Open Sans Bold"/>
              </a:rPr>
              <a:t> aux </a:t>
            </a:r>
            <a:r>
              <a:rPr lang="en-US" sz="3400" b="1" strike="noStrike" spc="-1" dirty="0" err="1">
                <a:latin typeface="Open Sans Bold"/>
                <a:ea typeface="Open Sans Bold"/>
              </a:rPr>
              <a:t>secteurs</a:t>
            </a:r>
            <a:r>
              <a:rPr lang="en-US" sz="3400" b="1" strike="noStrike" spc="-1" dirty="0">
                <a:latin typeface="Open Sans Bold"/>
                <a:ea typeface="Open Sans Bold"/>
              </a:rPr>
              <a:t> </a:t>
            </a:r>
            <a:r>
              <a:rPr lang="en-US" sz="3400" b="1" strike="noStrike" spc="-1" dirty="0" err="1">
                <a:latin typeface="Open Sans Bold"/>
                <a:ea typeface="Open Sans Bold"/>
              </a:rPr>
              <a:t>où</a:t>
            </a:r>
            <a:r>
              <a:rPr lang="en-US" sz="3400" b="1" strike="noStrike" spc="-1" dirty="0">
                <a:latin typeface="Open Sans Bold"/>
                <a:ea typeface="Open Sans Bold"/>
              </a:rPr>
              <a:t> </a:t>
            </a:r>
            <a:r>
              <a:rPr lang="en-US" sz="3400" b="1" strike="noStrike" spc="-1" dirty="0" err="1">
                <a:latin typeface="Open Sans Bold"/>
                <a:ea typeface="Open Sans Bold"/>
              </a:rPr>
              <a:t>plusieurs</a:t>
            </a:r>
            <a:r>
              <a:rPr lang="en-US" sz="3400" b="1" strike="noStrike" spc="-1" dirty="0">
                <a:latin typeface="Open Sans Bold"/>
                <a:ea typeface="Open Sans Bold"/>
              </a:rPr>
              <a:t> </a:t>
            </a:r>
            <a:r>
              <a:rPr lang="en-US" sz="3400" b="1" strike="noStrike" spc="-1" dirty="0" err="1">
                <a:latin typeface="Open Sans Bold"/>
                <a:ea typeface="Open Sans Bold"/>
              </a:rPr>
              <a:t>acteurs</a:t>
            </a:r>
            <a:r>
              <a:rPr lang="en-US" sz="3400" b="1" strike="noStrike" spc="-1" dirty="0">
                <a:latin typeface="Open Sans Bold"/>
                <a:ea typeface="Open Sans Bold"/>
              </a:rPr>
              <a:t> </a:t>
            </a:r>
            <a:r>
              <a:rPr lang="en-US" sz="3400" b="1" strike="noStrike" spc="-1" dirty="0" err="1">
                <a:latin typeface="Open Sans Bold"/>
                <a:ea typeface="Open Sans Bold"/>
              </a:rPr>
              <a:t>poursuivent</a:t>
            </a:r>
            <a:r>
              <a:rPr lang="en-US" sz="3400" b="1" strike="noStrike" spc="-1" dirty="0">
                <a:latin typeface="Open Sans Bold"/>
                <a:ea typeface="Open Sans Bold"/>
              </a:rPr>
              <a:t> des </a:t>
            </a:r>
            <a:r>
              <a:rPr lang="en-US" sz="3400" b="1" strike="noStrike" spc="-1" dirty="0" err="1">
                <a:latin typeface="Open Sans Bold"/>
                <a:ea typeface="Open Sans Bold"/>
              </a:rPr>
              <a:t>objectifs</a:t>
            </a:r>
            <a:r>
              <a:rPr lang="en-US" sz="3400" b="1" strike="noStrike" spc="-1" dirty="0">
                <a:latin typeface="Open Sans Bold"/>
                <a:ea typeface="Open Sans Bold"/>
              </a:rPr>
              <a:t> </a:t>
            </a:r>
            <a:r>
              <a:rPr lang="en-US" sz="3400" b="1" strike="noStrike" spc="-1" dirty="0" err="1">
                <a:latin typeface="Open Sans Bold"/>
                <a:ea typeface="Open Sans Bold"/>
              </a:rPr>
              <a:t>communs</a:t>
            </a:r>
            <a:r>
              <a:rPr lang="en-US" sz="3400" b="1" strike="noStrike" spc="-1" dirty="0">
                <a:latin typeface="Open Sans Bold"/>
                <a:ea typeface="Open Sans Bold"/>
              </a:rPr>
              <a:t>. Un </a:t>
            </a:r>
            <a:r>
              <a:rPr lang="en-US" sz="3400" b="1" strike="noStrike" spc="-1" dirty="0" err="1">
                <a:latin typeface="Open Sans Bold"/>
                <a:ea typeface="Open Sans Bold"/>
              </a:rPr>
              <a:t>exemple</a:t>
            </a:r>
            <a:r>
              <a:rPr lang="en-US" sz="3400" b="1" strike="noStrike" spc="-1" dirty="0">
                <a:latin typeface="Open Sans Bold"/>
                <a:ea typeface="Open Sans Bold"/>
              </a:rPr>
              <a:t> notable </a:t>
            </a:r>
            <a:r>
              <a:rPr lang="en-US" sz="3400" b="1" strike="noStrike" spc="-1" dirty="0" err="1">
                <a:latin typeface="Open Sans Bold"/>
                <a:ea typeface="Open Sans Bold"/>
              </a:rPr>
              <a:t>est</a:t>
            </a:r>
            <a:r>
              <a:rPr lang="en-US" sz="3400" b="1" strike="noStrike" spc="-1" dirty="0">
                <a:latin typeface="Open Sans Bold"/>
                <a:ea typeface="Open Sans Bold"/>
              </a:rPr>
              <a:t> le Global Shipping Business Network, </a:t>
            </a:r>
            <a:r>
              <a:rPr lang="en-US" sz="3400" b="1" strike="noStrike" spc="-1" dirty="0" err="1">
                <a:latin typeface="Open Sans Bold"/>
                <a:ea typeface="Open Sans Bold"/>
              </a:rPr>
              <a:t>visant</a:t>
            </a:r>
            <a:r>
              <a:rPr lang="en-US" sz="3400" b="1" strike="noStrike" spc="-1" dirty="0">
                <a:latin typeface="Open Sans Bold"/>
                <a:ea typeface="Open Sans Bold"/>
              </a:rPr>
              <a:t> à </a:t>
            </a:r>
            <a:r>
              <a:rPr lang="en-US" sz="3400" b="1" strike="noStrike" spc="-1" dirty="0" err="1">
                <a:latin typeface="Open Sans Bold"/>
                <a:ea typeface="Open Sans Bold"/>
              </a:rPr>
              <a:t>numériser</a:t>
            </a:r>
            <a:r>
              <a:rPr lang="en-US" sz="3400" b="1" strike="noStrike" spc="-1" dirty="0">
                <a:latin typeface="Open Sans Bold"/>
                <a:ea typeface="Open Sans Bold"/>
              </a:rPr>
              <a:t> le transport maritime.</a:t>
            </a:r>
            <a:endParaRPr lang="en-US" sz="3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 name="Group 2"/>
          <p:cNvGrpSpPr/>
          <p:nvPr/>
        </p:nvGrpSpPr>
        <p:grpSpPr>
          <a:xfrm>
            <a:off x="-1172880" y="-1909440"/>
            <a:ext cx="3126600" cy="3126600"/>
            <a:chOff x="-1172880" y="-1909440"/>
            <a:chExt cx="3126600" cy="3126600"/>
          </a:xfrm>
        </p:grpSpPr>
        <p:sp>
          <p:nvSpPr>
            <p:cNvPr id="237"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38"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39" name="Group 5"/>
          <p:cNvGrpSpPr/>
          <p:nvPr/>
        </p:nvGrpSpPr>
        <p:grpSpPr>
          <a:xfrm>
            <a:off x="16560360" y="8723160"/>
            <a:ext cx="3126600" cy="3126600"/>
            <a:chOff x="16560360" y="8723160"/>
            <a:chExt cx="3126600" cy="3126600"/>
          </a:xfrm>
        </p:grpSpPr>
        <p:sp>
          <p:nvSpPr>
            <p:cNvPr id="240"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41"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42"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3"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4"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45" name="TextBox 11"/>
          <p:cNvSpPr/>
          <p:nvPr/>
        </p:nvSpPr>
        <p:spPr>
          <a:xfrm>
            <a:off x="17107200" y="9261000"/>
            <a:ext cx="723240" cy="68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13</a:t>
            </a:r>
            <a:endParaRPr lang="en-US" sz="3609" b="0" strike="noStrike" spc="-1">
              <a:solidFill>
                <a:srgbClr val="000000"/>
              </a:solidFill>
              <a:latin typeface="Arial"/>
            </a:endParaRPr>
          </a:p>
        </p:txBody>
      </p:sp>
      <p:sp>
        <p:nvSpPr>
          <p:cNvPr id="246" name="TextBox 12"/>
          <p:cNvSpPr/>
          <p:nvPr/>
        </p:nvSpPr>
        <p:spPr>
          <a:xfrm>
            <a:off x="1028880" y="2162520"/>
            <a:ext cx="16362720" cy="5919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a:lnSpc>
                <a:spcPts val="5179"/>
              </a:lnSpc>
              <a:buClr>
                <a:srgbClr val="000000"/>
              </a:buClr>
              <a:buFont typeface="Arial"/>
              <a:buChar char="•"/>
            </a:pPr>
            <a:r>
              <a:rPr lang="en-US" sz="3700" b="1" strike="noStrike" spc="-1" dirty="0">
                <a:solidFill>
                  <a:srgbClr val="000000"/>
                </a:solidFill>
                <a:latin typeface="Open Sans Bold"/>
                <a:ea typeface="Open Sans Bold"/>
              </a:rPr>
              <a:t>Vu la </a:t>
            </a:r>
            <a:r>
              <a:rPr lang="en-US" sz="3700" b="1" strike="noStrike" spc="-1" dirty="0" err="1">
                <a:solidFill>
                  <a:srgbClr val="000000"/>
                </a:solidFill>
                <a:latin typeface="Open Sans Bold"/>
                <a:ea typeface="Open Sans Bold"/>
              </a:rPr>
              <a:t>spécificité</a:t>
            </a:r>
            <a:r>
              <a:rPr lang="en-US" sz="3700" b="1" strike="noStrike" spc="-1" dirty="0">
                <a:solidFill>
                  <a:srgbClr val="000000"/>
                </a:solidFill>
                <a:latin typeface="Open Sans Bold"/>
                <a:ea typeface="Open Sans Bold"/>
              </a:rPr>
              <a:t> de </a:t>
            </a:r>
            <a:r>
              <a:rPr lang="en-US" sz="3700" b="1" strike="noStrike" spc="-1" dirty="0" err="1">
                <a:solidFill>
                  <a:srgbClr val="000000"/>
                </a:solidFill>
                <a:latin typeface="Open Sans Bold"/>
                <a:ea typeface="Open Sans Bold"/>
              </a:rPr>
              <a:t>notre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projet</a:t>
            </a:r>
            <a:r>
              <a:rPr lang="en-US" sz="3700" b="1" strike="noStrike" spc="-1" dirty="0">
                <a:solidFill>
                  <a:srgbClr val="000000"/>
                </a:solidFill>
                <a:latin typeface="Open Sans Bold"/>
                <a:ea typeface="Open Sans Bold"/>
              </a:rPr>
              <a:t>, nous </a:t>
            </a:r>
            <a:r>
              <a:rPr lang="en-US" sz="3700" b="1" strike="noStrike" spc="-1" dirty="0" err="1">
                <a:solidFill>
                  <a:srgbClr val="000000"/>
                </a:solidFill>
                <a:latin typeface="Open Sans Bold"/>
                <a:ea typeface="Open Sans Bold"/>
              </a:rPr>
              <a:t>avons</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opté</a:t>
            </a:r>
            <a:r>
              <a:rPr lang="en-US" sz="3700" b="1" strike="noStrike" spc="-1" dirty="0">
                <a:solidFill>
                  <a:srgbClr val="000000"/>
                </a:solidFill>
                <a:latin typeface="Open Sans Bold"/>
                <a:ea typeface="Open Sans Bold"/>
              </a:rPr>
              <a:t> pour </a:t>
            </a:r>
            <a:r>
              <a:rPr lang="en-US" sz="3700" b="1" strike="noStrike" spc="-1" dirty="0" err="1">
                <a:solidFill>
                  <a:srgbClr val="000000"/>
                </a:solidFill>
                <a:latin typeface="Open Sans Bold"/>
                <a:ea typeface="Open Sans Bold"/>
              </a:rPr>
              <a:t>l’utilisation</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d’une</a:t>
            </a:r>
            <a:r>
              <a:rPr lang="en-US" sz="3700" b="1" strike="noStrike" spc="-1" dirty="0">
                <a:solidFill>
                  <a:srgbClr val="000000"/>
                </a:solidFill>
                <a:latin typeface="Open Sans Bold"/>
                <a:ea typeface="Open Sans Bold"/>
              </a:rPr>
              <a:t> </a:t>
            </a:r>
            <a:r>
              <a:rPr lang="en-US" sz="3700" b="1" strike="noStrike" spc="-1" dirty="0" err="1">
                <a:latin typeface="Open Sans Bold"/>
                <a:ea typeface="Open Sans Bold"/>
              </a:rPr>
              <a:t>blockchain</a:t>
            </a:r>
            <a:r>
              <a:rPr lang="en-US" sz="3700" b="1" strike="noStrike" spc="-1" dirty="0">
                <a:latin typeface="Open Sans Bold"/>
                <a:ea typeface="Open Sans Bold"/>
              </a:rPr>
              <a:t> </a:t>
            </a:r>
            <a:r>
              <a:rPr lang="en-US" sz="3700" b="1" strike="noStrike" spc="-1" dirty="0" smtClean="0">
                <a:latin typeface="Open Sans Bold"/>
                <a:ea typeface="Open Sans Bold"/>
              </a:rPr>
              <a:t>consortium , </a:t>
            </a:r>
            <a:r>
              <a:rPr lang="en-US" sz="3700" b="1" strike="noStrike" spc="-1" dirty="0">
                <a:latin typeface="Open Sans Bold"/>
                <a:ea typeface="Open Sans Bold"/>
              </a:rPr>
              <a:t>un </a:t>
            </a:r>
            <a:r>
              <a:rPr lang="en-US" sz="3700" b="1" strike="noStrike" spc="-1" dirty="0" err="1">
                <a:latin typeface="Open Sans Bold"/>
                <a:ea typeface="Open Sans Bold"/>
              </a:rPr>
              <a:t>réseau</a:t>
            </a:r>
            <a:r>
              <a:rPr lang="en-US" sz="3700" b="1" strike="noStrike" spc="-1" dirty="0">
                <a:latin typeface="Open Sans Bold"/>
                <a:ea typeface="Open Sans Bold"/>
              </a:rPr>
              <a:t> </a:t>
            </a:r>
            <a:r>
              <a:rPr lang="en-US" sz="3700" b="1" strike="noStrike" spc="-1" dirty="0" err="1">
                <a:solidFill>
                  <a:srgbClr val="000000"/>
                </a:solidFill>
                <a:latin typeface="Open Sans Bold"/>
                <a:ea typeface="Open Sans Bold"/>
              </a:rPr>
              <a:t>fermé</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dans</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lequel</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seuls</a:t>
            </a:r>
            <a:r>
              <a:rPr lang="en-US" sz="3700" b="1" strike="noStrike" spc="-1" dirty="0">
                <a:solidFill>
                  <a:srgbClr val="000000"/>
                </a:solidFill>
                <a:latin typeface="Open Sans Bold"/>
                <a:ea typeface="Open Sans Bold"/>
              </a:rPr>
              <a:t> les participants </a:t>
            </a:r>
            <a:r>
              <a:rPr lang="en-US" sz="3700" b="1" strike="noStrike" spc="-1" dirty="0" err="1">
                <a:solidFill>
                  <a:srgbClr val="000000"/>
                </a:solidFill>
                <a:latin typeface="Open Sans Bold"/>
                <a:ea typeface="Open Sans Bold"/>
              </a:rPr>
              <a:t>autorisés</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peuvent</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accéder</a:t>
            </a:r>
            <a:r>
              <a:rPr lang="en-US" sz="3700" b="1" strike="noStrike" spc="-1" dirty="0">
                <a:solidFill>
                  <a:srgbClr val="000000"/>
                </a:solidFill>
                <a:latin typeface="Open Sans Bold"/>
                <a:ea typeface="Open Sans Bold"/>
              </a:rPr>
              <a:t> aux </a:t>
            </a:r>
            <a:r>
              <a:rPr lang="en-US" sz="3700" b="1" strike="noStrike" spc="-1" dirty="0" err="1">
                <a:solidFill>
                  <a:srgbClr val="000000"/>
                </a:solidFill>
                <a:latin typeface="Open Sans Bold"/>
                <a:ea typeface="Open Sans Bold"/>
              </a:rPr>
              <a:t>données</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valider</a:t>
            </a:r>
            <a:r>
              <a:rPr lang="en-US" sz="3700" b="1" strike="noStrike" spc="-1" dirty="0">
                <a:solidFill>
                  <a:srgbClr val="000000"/>
                </a:solidFill>
                <a:latin typeface="Open Sans Bold"/>
                <a:ea typeface="Open Sans Bold"/>
              </a:rPr>
              <a:t> et </a:t>
            </a:r>
            <a:r>
              <a:rPr lang="en-US" sz="3700" b="1" strike="noStrike" spc="-1" dirty="0" err="1">
                <a:solidFill>
                  <a:srgbClr val="000000"/>
                </a:solidFill>
                <a:latin typeface="Open Sans Bold"/>
                <a:ea typeface="Open Sans Bold"/>
              </a:rPr>
              <a:t>gérer</a:t>
            </a:r>
            <a:r>
              <a:rPr lang="en-US" sz="3700" b="1" strike="noStrike" spc="-1" dirty="0">
                <a:solidFill>
                  <a:srgbClr val="000000"/>
                </a:solidFill>
                <a:latin typeface="Open Sans Bold"/>
                <a:ea typeface="Open Sans Bold"/>
              </a:rPr>
              <a:t> les transactions. </a:t>
            </a:r>
            <a:r>
              <a:rPr lang="en-US" sz="3700" b="1" strike="noStrike" spc="-1" dirty="0" err="1">
                <a:solidFill>
                  <a:srgbClr val="000000"/>
                </a:solidFill>
                <a:latin typeface="Open Sans Bold"/>
                <a:ea typeface="Open Sans Bold"/>
              </a:rPr>
              <a:t>Ce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modèle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garantit</a:t>
            </a:r>
            <a:r>
              <a:rPr lang="en-US" sz="3700" b="1" strike="noStrike" spc="-1" dirty="0">
                <a:solidFill>
                  <a:srgbClr val="000000"/>
                </a:solidFill>
                <a:latin typeface="Open Sans Bold"/>
                <a:ea typeface="Open Sans Bold"/>
              </a:rPr>
              <a:t> un </a:t>
            </a:r>
            <a:r>
              <a:rPr lang="en-US" sz="3700" b="1" strike="noStrike" spc="-1" dirty="0" err="1">
                <a:solidFill>
                  <a:srgbClr val="000000"/>
                </a:solidFill>
                <a:latin typeface="Open Sans Bold"/>
                <a:ea typeface="Open Sans Bold"/>
              </a:rPr>
              <a:t>contrôle</a:t>
            </a:r>
            <a:r>
              <a:rPr lang="en-US" sz="3700" b="1" strike="noStrike" spc="-1" dirty="0">
                <a:solidFill>
                  <a:srgbClr val="000000"/>
                </a:solidFill>
                <a:latin typeface="Open Sans Bold"/>
                <a:ea typeface="Open Sans Bold"/>
              </a:rPr>
              <a:t> strict, </a:t>
            </a:r>
            <a:r>
              <a:rPr lang="en-US" sz="3700" b="1" strike="noStrike" spc="-1" dirty="0" err="1">
                <a:solidFill>
                  <a:srgbClr val="000000"/>
                </a:solidFill>
                <a:latin typeface="Open Sans Bold"/>
                <a:ea typeface="Open Sans Bold"/>
              </a:rPr>
              <a:t>une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confidentialité</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renforcée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ainsi</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qu'une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meilleure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efficacité</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parfaitement</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adaptés</a:t>
            </a:r>
            <a:r>
              <a:rPr lang="en-US" sz="3700" b="1" strike="noStrike" spc="-1" dirty="0">
                <a:solidFill>
                  <a:srgbClr val="000000"/>
                </a:solidFill>
                <a:latin typeface="Open Sans Bold"/>
                <a:ea typeface="Open Sans Bold"/>
              </a:rPr>
              <a:t> au </a:t>
            </a:r>
            <a:r>
              <a:rPr lang="en-US" sz="3700" b="1" strike="noStrike" spc="-1" dirty="0" err="1">
                <a:solidFill>
                  <a:srgbClr val="000000"/>
                </a:solidFill>
                <a:latin typeface="Open Sans Bold"/>
                <a:ea typeface="Open Sans Bold"/>
              </a:rPr>
              <a:t>contexte</a:t>
            </a:r>
            <a:r>
              <a:rPr lang="en-US" sz="3700" b="1" strike="noStrike" spc="-1" dirty="0">
                <a:solidFill>
                  <a:srgbClr val="000000"/>
                </a:solidFill>
                <a:latin typeface="Open Sans Bold"/>
                <a:ea typeface="Open Sans Bold"/>
              </a:rPr>
              <a:t> sensible de la </a:t>
            </a:r>
            <a:r>
              <a:rPr lang="en-US" sz="3700" b="1" strike="noStrike" spc="-1" dirty="0" err="1">
                <a:solidFill>
                  <a:srgbClr val="000000"/>
                </a:solidFill>
                <a:latin typeface="Open Sans Bold"/>
                <a:ea typeface="Open Sans Bold"/>
              </a:rPr>
              <a:t>gestion</a:t>
            </a:r>
            <a:r>
              <a:rPr lang="en-US" sz="3700" b="1" strike="noStrike" spc="-1" dirty="0">
                <a:solidFill>
                  <a:srgbClr val="000000"/>
                </a:solidFill>
                <a:latin typeface="Open Sans Bold"/>
                <a:ea typeface="Open Sans Bold"/>
              </a:rPr>
              <a:t> des </a:t>
            </a:r>
            <a:r>
              <a:rPr lang="en-US" sz="3700" b="1" strike="noStrike" spc="-1" dirty="0" err="1">
                <a:solidFill>
                  <a:srgbClr val="000000"/>
                </a:solidFill>
                <a:latin typeface="Open Sans Bold"/>
                <a:ea typeface="Open Sans Bold"/>
              </a:rPr>
              <a:t>paiements</a:t>
            </a:r>
            <a:r>
              <a:rPr lang="en-US" sz="3700" b="1" strike="noStrike" spc="-1" dirty="0">
                <a:solidFill>
                  <a:srgbClr val="000000"/>
                </a:solidFill>
                <a:latin typeface="Open Sans Bold"/>
                <a:ea typeface="Open Sans Bold"/>
              </a:rPr>
              <a:t> de pensions.</a:t>
            </a:r>
            <a:endParaRPr lang="en-US" sz="3700" b="0" strike="noStrike" spc="-1" dirty="0">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dirty="0" err="1">
                <a:solidFill>
                  <a:srgbClr val="000000"/>
                </a:solidFill>
                <a:latin typeface="Open Sans Bold"/>
                <a:ea typeface="Open Sans Bold"/>
              </a:rPr>
              <a:t>Dans</a:t>
            </a:r>
            <a:r>
              <a:rPr lang="en-US" sz="3700" b="1" strike="noStrike" spc="-1" dirty="0">
                <a:solidFill>
                  <a:srgbClr val="000000"/>
                </a:solidFill>
                <a:latin typeface="Open Sans Bold"/>
                <a:ea typeface="Open Sans Bold"/>
              </a:rPr>
              <a:t> les slides </a:t>
            </a:r>
            <a:r>
              <a:rPr lang="en-US" sz="3700" b="1" strike="noStrike" spc="-1" dirty="0" err="1">
                <a:solidFill>
                  <a:srgbClr val="000000"/>
                </a:solidFill>
                <a:latin typeface="Open Sans Bold"/>
                <a:ea typeface="Open Sans Bold"/>
              </a:rPr>
              <a:t>suivantes</a:t>
            </a:r>
            <a:r>
              <a:rPr lang="en-US" sz="3700" b="1" strike="noStrike" spc="-1" dirty="0">
                <a:solidFill>
                  <a:srgbClr val="000000"/>
                </a:solidFill>
                <a:latin typeface="Open Sans Bold"/>
                <a:ea typeface="Open Sans Bold"/>
              </a:rPr>
              <a:t>, nous </a:t>
            </a:r>
            <a:r>
              <a:rPr lang="en-US" sz="3700" b="1" strike="noStrike" spc="-1" dirty="0" err="1">
                <a:solidFill>
                  <a:srgbClr val="000000"/>
                </a:solidFill>
                <a:latin typeface="Open Sans Bold"/>
                <a:ea typeface="Open Sans Bold"/>
              </a:rPr>
              <a:t>présenterons</a:t>
            </a:r>
            <a:r>
              <a:rPr lang="en-US" sz="3700" b="1" strike="noStrike" spc="-1" dirty="0">
                <a:solidFill>
                  <a:srgbClr val="000000"/>
                </a:solidFill>
                <a:latin typeface="Open Sans Bold"/>
                <a:ea typeface="Open Sans Bold"/>
              </a:rPr>
              <a:t> un </a:t>
            </a:r>
            <a:r>
              <a:rPr lang="en-US" sz="3700" b="1" strike="noStrike" spc="-1" dirty="0" err="1">
                <a:solidFill>
                  <a:srgbClr val="000000"/>
                </a:solidFill>
                <a:latin typeface="Open Sans Bold"/>
                <a:ea typeface="Open Sans Bold"/>
              </a:rPr>
              <a:t>outil</a:t>
            </a:r>
            <a:r>
              <a:rPr lang="en-US" sz="3700" b="1" strike="noStrike" spc="-1" dirty="0">
                <a:solidFill>
                  <a:srgbClr val="000000"/>
                </a:solidFill>
                <a:latin typeface="Open Sans Bold"/>
                <a:ea typeface="Open Sans Bold"/>
              </a:rPr>
              <a:t> de </a:t>
            </a:r>
            <a:r>
              <a:rPr lang="en-US" sz="3700" b="1" strike="noStrike" spc="-1" dirty="0" err="1">
                <a:solidFill>
                  <a:srgbClr val="000000"/>
                </a:solidFill>
                <a:latin typeface="Open Sans Bold"/>
                <a:ea typeface="Open Sans Bold"/>
              </a:rPr>
              <a:t>blockchain</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privée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adapté</a:t>
            </a:r>
            <a:r>
              <a:rPr lang="en-US" sz="3700" b="1" strike="noStrike" spc="-1" dirty="0">
                <a:solidFill>
                  <a:srgbClr val="000000"/>
                </a:solidFill>
                <a:latin typeface="Open Sans Bold"/>
                <a:ea typeface="Open Sans Bold"/>
              </a:rPr>
              <a:t> à </a:t>
            </a:r>
            <a:r>
              <a:rPr lang="en-US" sz="3700" b="1" strike="noStrike" spc="-1" dirty="0" err="1">
                <a:solidFill>
                  <a:srgbClr val="000000"/>
                </a:solidFill>
                <a:latin typeface="Open Sans Bold"/>
                <a:ea typeface="Open Sans Bold"/>
              </a:rPr>
              <a:t>ce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besoin</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tel</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que</a:t>
            </a:r>
            <a:r>
              <a:rPr lang="en-US" sz="3700" b="1" strike="noStrike" spc="-1" dirty="0">
                <a:solidFill>
                  <a:srgbClr val="000000"/>
                </a:solidFill>
                <a:latin typeface="Open Sans Bold"/>
                <a:ea typeface="Open Sans Bold"/>
              </a:rPr>
              <a:t> </a:t>
            </a:r>
            <a:r>
              <a:rPr lang="en-US" sz="3700" b="1" strike="noStrike" spc="-1" dirty="0" err="1">
                <a:solidFill>
                  <a:srgbClr val="000000"/>
                </a:solidFill>
                <a:latin typeface="Open Sans Bold"/>
                <a:ea typeface="Open Sans Bold"/>
              </a:rPr>
              <a:t>Hyperledger</a:t>
            </a:r>
            <a:r>
              <a:rPr lang="en-US" sz="3700" b="1" strike="noStrike" spc="-1" dirty="0">
                <a:solidFill>
                  <a:srgbClr val="000000"/>
                </a:solidFill>
                <a:latin typeface="Open Sans Bold"/>
                <a:ea typeface="Open Sans Bold"/>
              </a:rPr>
              <a:t> Fabric.</a:t>
            </a:r>
            <a:endParaRPr lang="en-US" sz="3700" b="0" strike="noStrike" spc="-1" dirty="0">
              <a:solidFill>
                <a:srgbClr val="000000"/>
              </a:solidFill>
              <a:latin typeface="Arial"/>
            </a:endParaRPr>
          </a:p>
        </p:txBody>
      </p:sp>
      <p:sp>
        <p:nvSpPr>
          <p:cNvPr id="247" name="TextBox 13"/>
          <p:cNvSpPr/>
          <p:nvPr/>
        </p:nvSpPr>
        <p:spPr>
          <a:xfrm>
            <a:off x="1028880" y="1056600"/>
            <a:ext cx="837576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a:solidFill>
                  <a:srgbClr val="000000"/>
                </a:solidFill>
                <a:latin typeface="Arial Bold"/>
                <a:ea typeface="Arial Bold"/>
              </a:rPr>
              <a:t>CHOIX DE TYPE</a:t>
            </a:r>
            <a:endParaRPr lang="en-US" sz="41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2"/>
          <p:cNvGrpSpPr/>
          <p:nvPr/>
        </p:nvGrpSpPr>
        <p:grpSpPr>
          <a:xfrm>
            <a:off x="-1172880" y="-1909440"/>
            <a:ext cx="3126600" cy="3126600"/>
            <a:chOff x="-1172880" y="-1909440"/>
            <a:chExt cx="3126600" cy="3126600"/>
          </a:xfrm>
        </p:grpSpPr>
        <p:sp>
          <p:nvSpPr>
            <p:cNvPr id="249"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50"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51" name="Group 5"/>
          <p:cNvGrpSpPr/>
          <p:nvPr/>
        </p:nvGrpSpPr>
        <p:grpSpPr>
          <a:xfrm>
            <a:off x="16560360" y="8723160"/>
            <a:ext cx="3126600" cy="3126600"/>
            <a:chOff x="16560360" y="8723160"/>
            <a:chExt cx="3126600" cy="3126600"/>
          </a:xfrm>
        </p:grpSpPr>
        <p:sp>
          <p:nvSpPr>
            <p:cNvPr id="252"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53"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54"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55"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56" name="TextBox 10"/>
          <p:cNvSpPr/>
          <p:nvPr/>
        </p:nvSpPr>
        <p:spPr>
          <a:xfrm>
            <a:off x="2156400" y="385200"/>
            <a:ext cx="13629240" cy="2488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9799"/>
              </a:lnSpc>
            </a:pPr>
            <a:r>
              <a:rPr lang="en-US" sz="7000" b="0" strike="noStrike" spc="-1">
                <a:solidFill>
                  <a:srgbClr val="0365B2"/>
                </a:solidFill>
                <a:latin typeface="Fredoka"/>
                <a:ea typeface="Fredoka"/>
              </a:rPr>
              <a:t>MANIPULATION AVEC HYPERLEDGER FABRIC</a:t>
            </a:r>
            <a:endParaRPr lang="en-US" sz="7000" b="0" strike="noStrike" spc="-1">
              <a:solidFill>
                <a:srgbClr val="000000"/>
              </a:solidFill>
              <a:latin typeface="Arial"/>
            </a:endParaRPr>
          </a:p>
        </p:txBody>
      </p:sp>
      <p:sp>
        <p:nvSpPr>
          <p:cNvPr id="257" name="TextBox 11"/>
          <p:cNvSpPr/>
          <p:nvPr/>
        </p:nvSpPr>
        <p:spPr>
          <a:xfrm>
            <a:off x="883440" y="2972455"/>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a:solidFill>
                  <a:srgbClr val="000000"/>
                </a:solidFill>
                <a:latin typeface="Open Sans Bold"/>
                <a:ea typeface="Open Sans Bold"/>
              </a:rPr>
              <a:t>Définition de Hyperledger Fabric.</a:t>
            </a:r>
            <a:endParaRPr lang="en-US" sz="4140" b="0" strike="noStrike" spc="-1">
              <a:solidFill>
                <a:srgbClr val="000000"/>
              </a:solidFill>
              <a:latin typeface="Arial"/>
            </a:endParaRPr>
          </a:p>
        </p:txBody>
      </p:sp>
      <p:sp>
        <p:nvSpPr>
          <p:cNvPr id="258" name="TextBox 12"/>
          <p:cNvSpPr/>
          <p:nvPr/>
        </p:nvSpPr>
        <p:spPr>
          <a:xfrm>
            <a:off x="883440" y="521811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a:solidFill>
                  <a:srgbClr val="000000"/>
                </a:solidFill>
                <a:latin typeface="Open Sans Bold"/>
                <a:ea typeface="Open Sans Bold"/>
              </a:rPr>
              <a:t>Flux </a:t>
            </a:r>
            <a:r>
              <a:rPr lang="en-US" sz="4140" b="1" strike="noStrike" spc="-1" dirty="0" err="1">
                <a:solidFill>
                  <a:srgbClr val="000000"/>
                </a:solidFill>
                <a:latin typeface="Open Sans Bold"/>
                <a:ea typeface="Open Sans Bold"/>
              </a:rPr>
              <a:t>complet</a:t>
            </a:r>
            <a:r>
              <a:rPr lang="en-US" sz="4140" b="1" strike="noStrike" spc="-1" dirty="0">
                <a:solidFill>
                  <a:srgbClr val="000000"/>
                </a:solidFill>
                <a:latin typeface="Open Sans Bold"/>
                <a:ea typeface="Open Sans Bold"/>
              </a:rPr>
              <a:t> de transaction et </a:t>
            </a:r>
            <a:r>
              <a:rPr lang="en-US" sz="4140" b="1" strike="noStrike" spc="-1" dirty="0" err="1">
                <a:solidFill>
                  <a:srgbClr val="000000"/>
                </a:solidFill>
                <a:latin typeface="Open Sans Bold"/>
                <a:ea typeface="Open Sans Bold"/>
              </a:rPr>
              <a:t>création</a:t>
            </a:r>
            <a:r>
              <a:rPr lang="en-US" sz="4140" b="1" strike="noStrike" spc="-1" dirty="0">
                <a:solidFill>
                  <a:srgbClr val="000000"/>
                </a:solidFill>
                <a:latin typeface="Open Sans Bold"/>
                <a:ea typeface="Open Sans Bold"/>
              </a:rPr>
              <a:t> de blocs</a:t>
            </a:r>
            <a:endParaRPr lang="en-US" sz="4140" b="0" strike="noStrike" spc="-1" dirty="0">
              <a:solidFill>
                <a:srgbClr val="000000"/>
              </a:solidFill>
              <a:latin typeface="Arial"/>
            </a:endParaRPr>
          </a:p>
        </p:txBody>
      </p:sp>
      <p:sp>
        <p:nvSpPr>
          <p:cNvPr id="260" name="TextBox 14"/>
          <p:cNvSpPr/>
          <p:nvPr/>
        </p:nvSpPr>
        <p:spPr>
          <a:xfrm>
            <a:off x="883440" y="6383925"/>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err="1">
                <a:solidFill>
                  <a:srgbClr val="000000"/>
                </a:solidFill>
                <a:latin typeface="Open Sans Bold"/>
                <a:ea typeface="Open Sans Bold"/>
              </a:rPr>
              <a:t>Déploiement</a:t>
            </a:r>
            <a:r>
              <a:rPr lang="en-US" sz="4140" b="1" strike="noStrike" spc="-1" dirty="0">
                <a:solidFill>
                  <a:srgbClr val="000000"/>
                </a:solidFill>
                <a:latin typeface="Open Sans Bold"/>
                <a:ea typeface="Open Sans Bold"/>
              </a:rPr>
              <a:t> d’un </a:t>
            </a:r>
            <a:r>
              <a:rPr lang="en-US" sz="4140" b="1" strike="noStrike" spc="-1" dirty="0" err="1">
                <a:solidFill>
                  <a:srgbClr val="000000"/>
                </a:solidFill>
                <a:latin typeface="Open Sans Bold"/>
                <a:ea typeface="Open Sans Bold"/>
              </a:rPr>
              <a:t>réseau</a:t>
            </a:r>
            <a:r>
              <a:rPr lang="en-US" sz="4140" b="1" strike="noStrike" spc="-1" dirty="0">
                <a:solidFill>
                  <a:srgbClr val="000000"/>
                </a:solidFill>
                <a:latin typeface="Open Sans Bold"/>
                <a:ea typeface="Open Sans Bold"/>
              </a:rPr>
              <a:t> Fabric avec scripts Bash</a:t>
            </a:r>
            <a:endParaRPr lang="en-US" sz="4140" b="0" strike="noStrike" spc="-1" dirty="0">
              <a:solidFill>
                <a:srgbClr val="000000"/>
              </a:solidFill>
              <a:latin typeface="Arial"/>
            </a:endParaRPr>
          </a:p>
        </p:txBody>
      </p:sp>
      <p:sp>
        <p:nvSpPr>
          <p:cNvPr id="261" name="TextBox 15"/>
          <p:cNvSpPr/>
          <p:nvPr/>
        </p:nvSpPr>
        <p:spPr>
          <a:xfrm>
            <a:off x="883440" y="850005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err="1">
                <a:solidFill>
                  <a:srgbClr val="000000"/>
                </a:solidFill>
                <a:latin typeface="Open Sans Bold"/>
                <a:ea typeface="Open Sans Bold"/>
              </a:rPr>
              <a:t>Modèles</a:t>
            </a:r>
            <a:r>
              <a:rPr lang="en-US" sz="4140" b="1" strike="noStrike" spc="-1" dirty="0">
                <a:solidFill>
                  <a:srgbClr val="000000"/>
                </a:solidFill>
                <a:latin typeface="Open Sans Bold"/>
                <a:ea typeface="Open Sans Bold"/>
              </a:rPr>
              <a:t> de consensus </a:t>
            </a:r>
            <a:r>
              <a:rPr lang="en-US" sz="4140" b="1" strike="noStrike" spc="-1" dirty="0" err="1">
                <a:solidFill>
                  <a:srgbClr val="000000"/>
                </a:solidFill>
                <a:latin typeface="Open Sans Bold"/>
                <a:ea typeface="Open Sans Bold"/>
              </a:rPr>
              <a:t>dans</a:t>
            </a:r>
            <a:r>
              <a:rPr lang="en-US" sz="4140" b="1" strike="noStrike" spc="-1" dirty="0">
                <a:solidFill>
                  <a:srgbClr val="000000"/>
                </a:solidFill>
                <a:latin typeface="Open Sans Bold"/>
                <a:ea typeface="Open Sans Bold"/>
              </a:rPr>
              <a:t> </a:t>
            </a:r>
            <a:r>
              <a:rPr lang="en-US" sz="4140" b="1" strike="noStrike" spc="-1" dirty="0" err="1">
                <a:solidFill>
                  <a:srgbClr val="000000"/>
                </a:solidFill>
                <a:latin typeface="Open Sans Bold"/>
                <a:ea typeface="Open Sans Bold"/>
              </a:rPr>
              <a:t>Hyperledger</a:t>
            </a:r>
            <a:r>
              <a:rPr lang="en-US" sz="4140" b="1" strike="noStrike" spc="-1" dirty="0">
                <a:solidFill>
                  <a:srgbClr val="000000"/>
                </a:solidFill>
                <a:latin typeface="Open Sans Bold"/>
                <a:ea typeface="Open Sans Bold"/>
              </a:rPr>
              <a:t> Fabric</a:t>
            </a:r>
            <a:endParaRPr lang="en-US" sz="4140" b="0" strike="noStrike" spc="-1" dirty="0">
              <a:solidFill>
                <a:srgbClr val="000000"/>
              </a:solidFill>
              <a:latin typeface="Arial"/>
            </a:endParaRPr>
          </a:p>
        </p:txBody>
      </p:sp>
      <p:sp>
        <p:nvSpPr>
          <p:cNvPr id="262" name="TextBox 16"/>
          <p:cNvSpPr/>
          <p:nvPr/>
        </p:nvSpPr>
        <p:spPr>
          <a:xfrm>
            <a:off x="883440" y="747666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a:solidFill>
                  <a:srgbClr val="000000"/>
                </a:solidFill>
                <a:latin typeface="Open Sans Bold"/>
                <a:ea typeface="Open Sans Bold"/>
              </a:rPr>
              <a:t>Upgrade  d’un </a:t>
            </a:r>
            <a:r>
              <a:rPr lang="en-US" sz="4140" b="1" strike="noStrike" spc="-1" dirty="0" err="1">
                <a:solidFill>
                  <a:srgbClr val="000000"/>
                </a:solidFill>
                <a:latin typeface="Open Sans Bold"/>
                <a:ea typeface="Open Sans Bold"/>
              </a:rPr>
              <a:t>réseau</a:t>
            </a:r>
            <a:r>
              <a:rPr lang="en-US" sz="4140" b="1" strike="noStrike" spc="-1" dirty="0">
                <a:solidFill>
                  <a:srgbClr val="000000"/>
                </a:solidFill>
                <a:latin typeface="Open Sans Bold"/>
                <a:ea typeface="Open Sans Bold"/>
              </a:rPr>
              <a:t> Fabric avec scripts Bash</a:t>
            </a:r>
            <a:endParaRPr lang="en-US" sz="4140" b="0" strike="noStrike" spc="-1" dirty="0">
              <a:solidFill>
                <a:srgbClr val="000000"/>
              </a:solidFill>
              <a:latin typeface="Arial"/>
            </a:endParaRPr>
          </a:p>
        </p:txBody>
      </p:sp>
      <p:sp>
        <p:nvSpPr>
          <p:cNvPr id="263" name="Rectangle 262"/>
          <p:cNvSpPr/>
          <p:nvPr/>
        </p:nvSpPr>
        <p:spPr>
          <a:xfrm>
            <a:off x="17159400" y="9342720"/>
            <a:ext cx="89964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14</a:t>
            </a:r>
            <a:endParaRPr lang="en-US" sz="3609" b="0" strike="noStrike" spc="-1">
              <a:solidFill>
                <a:srgbClr val="000000"/>
              </a:solidFill>
              <a:latin typeface="Arial"/>
            </a:endParaRPr>
          </a:p>
        </p:txBody>
      </p:sp>
      <p:sp>
        <p:nvSpPr>
          <p:cNvPr id="18" name="TextBox 13"/>
          <p:cNvSpPr/>
          <p:nvPr/>
        </p:nvSpPr>
        <p:spPr>
          <a:xfrm>
            <a:off x="883440" y="404937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err="1">
                <a:solidFill>
                  <a:srgbClr val="000000"/>
                </a:solidFill>
                <a:latin typeface="Open Sans Bold"/>
                <a:ea typeface="Open Sans Bold"/>
              </a:rPr>
              <a:t>Composants</a:t>
            </a:r>
            <a:r>
              <a:rPr lang="en-US" sz="4140" b="1" strike="noStrike" spc="-1" dirty="0">
                <a:solidFill>
                  <a:srgbClr val="000000"/>
                </a:solidFill>
                <a:latin typeface="Open Sans Bold"/>
                <a:ea typeface="Open Sans Bold"/>
              </a:rPr>
              <a:t> de </a:t>
            </a:r>
            <a:r>
              <a:rPr lang="en-US" sz="4140" b="1" strike="noStrike" spc="-1" dirty="0" err="1">
                <a:solidFill>
                  <a:srgbClr val="000000"/>
                </a:solidFill>
                <a:latin typeface="Open Sans Bold"/>
                <a:ea typeface="Open Sans Bold"/>
              </a:rPr>
              <a:t>l’architecture</a:t>
            </a:r>
            <a:r>
              <a:rPr lang="en-US" sz="4140" b="1" strike="noStrike" spc="-1" dirty="0">
                <a:solidFill>
                  <a:srgbClr val="000000"/>
                </a:solidFill>
                <a:latin typeface="Open Sans Bold"/>
                <a:ea typeface="Open Sans Bold"/>
              </a:rPr>
              <a:t> </a:t>
            </a:r>
            <a:r>
              <a:rPr lang="en-US" sz="4140" b="1" strike="noStrike" spc="-1" dirty="0" err="1">
                <a:solidFill>
                  <a:srgbClr val="000000"/>
                </a:solidFill>
                <a:latin typeface="Open Sans Bold"/>
                <a:ea typeface="Open Sans Bold"/>
              </a:rPr>
              <a:t>Hyperledger</a:t>
            </a:r>
            <a:r>
              <a:rPr lang="en-US" sz="4140" b="1" strike="noStrike" spc="-1" dirty="0">
                <a:solidFill>
                  <a:srgbClr val="000000"/>
                </a:solidFill>
                <a:latin typeface="Open Sans Bold"/>
                <a:ea typeface="Open Sans Bold"/>
              </a:rPr>
              <a:t> Fabric</a:t>
            </a:r>
            <a:endParaRPr lang="en-US" sz="414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2"/>
          <p:cNvGrpSpPr/>
          <p:nvPr/>
        </p:nvGrpSpPr>
        <p:grpSpPr>
          <a:xfrm>
            <a:off x="-1172880" y="-1909440"/>
            <a:ext cx="3126600" cy="3126600"/>
            <a:chOff x="-1172880" y="-1909440"/>
            <a:chExt cx="3126600" cy="3126600"/>
          </a:xfrm>
        </p:grpSpPr>
        <p:sp>
          <p:nvSpPr>
            <p:cNvPr id="26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6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67" name="Group 5"/>
          <p:cNvGrpSpPr/>
          <p:nvPr/>
        </p:nvGrpSpPr>
        <p:grpSpPr>
          <a:xfrm>
            <a:off x="16560360" y="8723160"/>
            <a:ext cx="3126600" cy="3126600"/>
            <a:chOff x="16560360" y="8723160"/>
            <a:chExt cx="3126600" cy="3126600"/>
          </a:xfrm>
        </p:grpSpPr>
        <p:sp>
          <p:nvSpPr>
            <p:cNvPr id="26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6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7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71"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75" name="TextBox 13"/>
          <p:cNvSpPr/>
          <p:nvPr/>
        </p:nvSpPr>
        <p:spPr>
          <a:xfrm>
            <a:off x="17145000" y="9261000"/>
            <a:ext cx="72324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15</a:t>
            </a:r>
            <a:endParaRPr lang="en-US" sz="3609" b="0" strike="noStrike" spc="-1">
              <a:solidFill>
                <a:srgbClr val="000000"/>
              </a:solidFill>
              <a:latin typeface="Arial"/>
            </a:endParaRPr>
          </a:p>
        </p:txBody>
      </p:sp>
      <p:sp>
        <p:nvSpPr>
          <p:cNvPr id="276" name="TextBox 14"/>
          <p:cNvSpPr/>
          <p:nvPr/>
        </p:nvSpPr>
        <p:spPr>
          <a:xfrm>
            <a:off x="1028880" y="1138222"/>
            <a:ext cx="9785520" cy="852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6718"/>
              </a:lnSpc>
            </a:pPr>
            <a:r>
              <a:rPr lang="en-US" sz="4800" b="1" strike="noStrike" spc="-1" dirty="0">
                <a:solidFill>
                  <a:srgbClr val="000000"/>
                </a:solidFill>
                <a:latin typeface="Arial Bold"/>
                <a:ea typeface="Arial Bold"/>
              </a:rPr>
              <a:t>DEFINITION:</a:t>
            </a:r>
            <a:endParaRPr lang="en-US" sz="4800" b="0" strike="noStrike" spc="-1" dirty="0">
              <a:solidFill>
                <a:srgbClr val="000000"/>
              </a:solidFill>
              <a:latin typeface="Arial"/>
            </a:endParaRPr>
          </a:p>
        </p:txBody>
      </p:sp>
      <p:sp>
        <p:nvSpPr>
          <p:cNvPr id="277" name="TextBox 15"/>
          <p:cNvSpPr/>
          <p:nvPr/>
        </p:nvSpPr>
        <p:spPr>
          <a:xfrm>
            <a:off x="1028880" y="2358556"/>
            <a:ext cx="16362720" cy="4230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err="1">
                <a:latin typeface="Open Sans Bold"/>
                <a:ea typeface="Open Sans Bold"/>
              </a:rPr>
              <a:t>Hyperledger</a:t>
            </a:r>
            <a:r>
              <a:rPr lang="en-US" sz="3400" b="1" strike="noStrike" spc="-1" dirty="0">
                <a:latin typeface="Open Sans Bold"/>
                <a:ea typeface="Open Sans Bold"/>
              </a:rPr>
              <a:t> Fabric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plateforme</a:t>
            </a:r>
            <a:r>
              <a:rPr lang="en-US" sz="3400" b="1" strike="noStrike" spc="-1" dirty="0">
                <a:latin typeface="Open Sans Bold"/>
                <a:ea typeface="Open Sans Bold"/>
              </a:rPr>
              <a:t> de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privée</a:t>
            </a:r>
            <a:r>
              <a:rPr lang="en-US" sz="3400" b="1" strike="noStrike" spc="-1" dirty="0">
                <a:latin typeface="Open Sans Bold"/>
                <a:ea typeface="Open Sans Bold"/>
              </a:rPr>
              <a:t> </a:t>
            </a:r>
            <a:r>
              <a:rPr lang="en-US" sz="3400" b="1" strike="noStrike" spc="-1" dirty="0" err="1">
                <a:latin typeface="Open Sans Bold"/>
                <a:ea typeface="Open Sans Bold"/>
              </a:rPr>
              <a:t>développée</a:t>
            </a:r>
            <a:r>
              <a:rPr lang="en-US" sz="3400" b="1" strike="noStrike" spc="-1" dirty="0">
                <a:latin typeface="Open Sans Bold"/>
                <a:ea typeface="Open Sans Bold"/>
              </a:rPr>
              <a:t> par Linux Foundation, </a:t>
            </a:r>
            <a:r>
              <a:rPr lang="en-US" sz="3400" b="1" strike="noStrike" spc="-1" dirty="0" err="1">
                <a:latin typeface="Open Sans Bold"/>
                <a:ea typeface="Open Sans Bold"/>
              </a:rPr>
              <a:t>conçue</a:t>
            </a:r>
            <a:r>
              <a:rPr lang="en-US" sz="3400" b="1" strike="noStrike" spc="-1" dirty="0">
                <a:latin typeface="Open Sans Bold"/>
                <a:ea typeface="Open Sans Bold"/>
              </a:rPr>
              <a:t> pour les applications </a:t>
            </a:r>
            <a:r>
              <a:rPr lang="en-US" sz="3400" b="1" strike="noStrike" spc="-1" dirty="0" err="1">
                <a:latin typeface="Open Sans Bold"/>
                <a:ea typeface="Open Sans Bold"/>
              </a:rPr>
              <a:t>d’entreprise</a:t>
            </a:r>
            <a:r>
              <a:rPr lang="en-US" sz="3400" b="1" strike="noStrike" spc="-1" dirty="0">
                <a:latin typeface="Open Sans Bold"/>
                <a:ea typeface="Open Sans Bold"/>
              </a:rPr>
              <a:t>. Elle </a:t>
            </a:r>
            <a:r>
              <a:rPr lang="en-US" sz="3400" b="1" strike="noStrike" spc="-1" dirty="0" err="1">
                <a:latin typeface="Open Sans Bold"/>
                <a:ea typeface="Open Sans Bold"/>
              </a:rPr>
              <a:t>permet</a:t>
            </a:r>
            <a:r>
              <a:rPr lang="en-US" sz="3400" b="1" strike="noStrike" spc="-1" dirty="0">
                <a:latin typeface="Open Sans Bold"/>
                <a:ea typeface="Open Sans Bold"/>
              </a:rPr>
              <a:t> de </a:t>
            </a:r>
            <a:r>
              <a:rPr lang="en-US" sz="3400" b="1" strike="noStrike" spc="-1" dirty="0" err="1">
                <a:latin typeface="Open Sans Bold"/>
                <a:ea typeface="Open Sans Bold"/>
              </a:rPr>
              <a:t>créer</a:t>
            </a:r>
            <a:r>
              <a:rPr lang="en-US" sz="3400" b="1" strike="noStrike" spc="-1" dirty="0">
                <a:latin typeface="Open Sans Bold"/>
                <a:ea typeface="Open Sans Bold"/>
              </a:rPr>
              <a:t> des </a:t>
            </a:r>
            <a:r>
              <a:rPr lang="en-US" sz="3400" b="1" strike="noStrike" spc="-1" dirty="0" err="1">
                <a:latin typeface="Open Sans Bold"/>
                <a:ea typeface="Open Sans Bold"/>
              </a:rPr>
              <a:t>réseaux</a:t>
            </a:r>
            <a:r>
              <a:rPr lang="en-US" sz="3400" b="1" strike="noStrike" spc="-1" dirty="0">
                <a:latin typeface="Open Sans Bold"/>
                <a:ea typeface="Open Sans Bold"/>
              </a:rPr>
              <a:t> </a:t>
            </a:r>
            <a:r>
              <a:rPr lang="en-US" sz="3400" b="1" strike="noStrike" spc="-1" dirty="0" err="1">
                <a:latin typeface="Open Sans Bold"/>
                <a:ea typeface="Open Sans Bold"/>
              </a:rPr>
              <a:t>permissionnés</a:t>
            </a:r>
            <a:r>
              <a:rPr lang="en-US" sz="3400" b="1" strike="noStrike" spc="-1" dirty="0">
                <a:latin typeface="Open Sans Bold"/>
                <a:ea typeface="Open Sans Bold"/>
              </a:rPr>
              <a:t> avec un </a:t>
            </a:r>
            <a:r>
              <a:rPr lang="en-US" sz="3400" b="1" strike="noStrike" spc="-1" dirty="0" err="1">
                <a:latin typeface="Open Sans Bold"/>
                <a:ea typeface="Open Sans Bold"/>
              </a:rPr>
              <a:t>contrôle</a:t>
            </a:r>
            <a:r>
              <a:rPr lang="en-US" sz="3400" b="1" strike="noStrike" spc="-1" dirty="0">
                <a:latin typeface="Open Sans Bold"/>
                <a:ea typeface="Open Sans Bold"/>
              </a:rPr>
              <a:t> </a:t>
            </a:r>
            <a:r>
              <a:rPr lang="en-US" sz="3400" b="1" strike="noStrike" spc="-1" dirty="0" err="1">
                <a:latin typeface="Open Sans Bold"/>
                <a:ea typeface="Open Sans Bold"/>
              </a:rPr>
              <a:t>d’accès</a:t>
            </a:r>
            <a:r>
              <a:rPr lang="en-US" sz="3400" b="1" strike="noStrike" spc="-1" dirty="0">
                <a:latin typeface="Open Sans Bold"/>
                <a:ea typeface="Open Sans Bold"/>
              </a:rPr>
              <a:t> strict. Grâce à son architecture </a:t>
            </a:r>
            <a:r>
              <a:rPr lang="en-US" sz="3400" b="1" strike="noStrike" spc="-1" dirty="0" err="1">
                <a:latin typeface="Open Sans Bold"/>
                <a:ea typeface="Open Sans Bold"/>
              </a:rPr>
              <a:t>modulaire</a:t>
            </a:r>
            <a:r>
              <a:rPr lang="en-US" sz="3400" b="1" strike="noStrike" spc="-1" dirty="0">
                <a:latin typeface="Open Sans Bold"/>
                <a:ea typeface="Open Sans Bold"/>
              </a:rPr>
              <a:t> et à </a:t>
            </a:r>
            <a:r>
              <a:rPr lang="en-US" sz="3400" b="1" strike="noStrike" spc="-1" dirty="0" err="1">
                <a:latin typeface="Open Sans Bold"/>
                <a:ea typeface="Open Sans Bold"/>
              </a:rPr>
              <a:t>ses</a:t>
            </a:r>
            <a:r>
              <a:rPr lang="en-US" sz="3400" b="1" strike="noStrike" spc="-1" dirty="0">
                <a:latin typeface="Open Sans Bold"/>
                <a:ea typeface="Open Sans Bold"/>
              </a:rPr>
              <a:t> </a:t>
            </a:r>
            <a:r>
              <a:rPr lang="en-US" sz="3400" b="1" strike="noStrike" spc="-1" dirty="0" err="1">
                <a:latin typeface="Open Sans Bold"/>
                <a:ea typeface="Open Sans Bold"/>
              </a:rPr>
              <a:t>canaux</a:t>
            </a:r>
            <a:r>
              <a:rPr lang="en-US" sz="3400" b="1" strike="noStrike" spc="-1" dirty="0">
                <a:latin typeface="Open Sans Bold"/>
                <a:ea typeface="Open Sans Bold"/>
              </a:rPr>
              <a:t> </a:t>
            </a:r>
            <a:r>
              <a:rPr lang="en-US" sz="3400" b="1" strike="noStrike" spc="-1" dirty="0" err="1">
                <a:latin typeface="Open Sans Bold"/>
                <a:ea typeface="Open Sans Bold"/>
              </a:rPr>
              <a:t>privés</a:t>
            </a:r>
            <a:r>
              <a:rPr lang="en-US" sz="3400" b="1" strike="noStrike" spc="-1" dirty="0">
                <a:latin typeface="Open Sans Bold"/>
                <a:ea typeface="Open Sans Bold"/>
              </a:rPr>
              <a:t>, </a:t>
            </a:r>
            <a:r>
              <a:rPr lang="en-US" sz="3400" b="1" strike="noStrike" spc="-1" dirty="0" err="1">
                <a:latin typeface="Open Sans Bold"/>
                <a:ea typeface="Open Sans Bold"/>
              </a:rPr>
              <a:t>elle</a:t>
            </a:r>
            <a:r>
              <a:rPr lang="en-US" sz="3400" b="1" strike="noStrike" spc="-1" dirty="0">
                <a:latin typeface="Open Sans Bold"/>
                <a:ea typeface="Open Sans Bold"/>
              </a:rPr>
              <a:t> assure </a:t>
            </a:r>
            <a:r>
              <a:rPr lang="en-US" sz="3400" b="1" strike="noStrike" spc="-1" dirty="0" err="1">
                <a:latin typeface="Open Sans Bold"/>
                <a:ea typeface="Open Sans Bold"/>
              </a:rPr>
              <a:t>confidentialité</a:t>
            </a:r>
            <a:r>
              <a:rPr lang="en-US" sz="3400" b="1" strike="noStrike" spc="-1" dirty="0">
                <a:latin typeface="Open Sans Bold"/>
                <a:ea typeface="Open Sans Bold"/>
              </a:rPr>
              <a:t>, </a:t>
            </a:r>
            <a:r>
              <a:rPr lang="en-US" sz="3400" b="1" strike="noStrike" spc="-1" dirty="0" err="1">
                <a:latin typeface="Open Sans Bold"/>
                <a:ea typeface="Open Sans Bold"/>
              </a:rPr>
              <a:t>sécurité</a:t>
            </a:r>
            <a:r>
              <a:rPr lang="en-US" sz="3400" b="1" strike="noStrike" spc="-1" dirty="0">
                <a:latin typeface="Open Sans Bold"/>
                <a:ea typeface="Open Sans Bold"/>
              </a:rPr>
              <a:t> et performance. Elle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idéale</a:t>
            </a:r>
            <a:r>
              <a:rPr lang="en-US" sz="3400" b="1" strike="noStrike" spc="-1" dirty="0">
                <a:latin typeface="Open Sans Bold"/>
                <a:ea typeface="Open Sans Bold"/>
              </a:rPr>
              <a:t> pour les </a:t>
            </a:r>
            <a:r>
              <a:rPr lang="en-US" sz="3400" b="1" strike="noStrike" spc="-1" dirty="0" err="1">
                <a:latin typeface="Open Sans Bold"/>
                <a:ea typeface="Open Sans Bold"/>
              </a:rPr>
              <a:t>secteurs</a:t>
            </a:r>
            <a:r>
              <a:rPr lang="en-US" sz="3400" b="1" strike="noStrike" spc="-1" dirty="0">
                <a:latin typeface="Open Sans Bold"/>
                <a:ea typeface="Open Sans Bold"/>
              </a:rPr>
              <a:t> </a:t>
            </a:r>
            <a:r>
              <a:rPr lang="en-US" sz="3400" b="1" strike="noStrike" spc="-1" dirty="0" err="1">
                <a:latin typeface="Open Sans Bold"/>
                <a:ea typeface="Open Sans Bold"/>
              </a:rPr>
              <a:t>nécessitant</a:t>
            </a:r>
            <a:r>
              <a:rPr lang="en-US" sz="3400" b="1" strike="noStrike" spc="-1" dirty="0">
                <a:latin typeface="Open Sans Bold"/>
                <a:ea typeface="Open Sans Bold"/>
              </a:rPr>
              <a:t>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gestion</a:t>
            </a:r>
            <a:r>
              <a:rPr lang="en-US" sz="3400" b="1" strike="noStrike" spc="-1" dirty="0">
                <a:latin typeface="Open Sans Bold"/>
                <a:ea typeface="Open Sans Bold"/>
              </a:rPr>
              <a:t> </a:t>
            </a:r>
            <a:r>
              <a:rPr lang="en-US" sz="3400" b="1" strike="noStrike" spc="-1" dirty="0" err="1">
                <a:latin typeface="Open Sans Bold"/>
                <a:ea typeface="Open Sans Bold"/>
              </a:rPr>
              <a:t>sécurisée</a:t>
            </a:r>
            <a:r>
              <a:rPr lang="en-US" sz="3400" b="1" strike="noStrike" spc="-1" dirty="0">
                <a:latin typeface="Open Sans Bold"/>
                <a:ea typeface="Open Sans Bold"/>
              </a:rPr>
              <a:t> des </a:t>
            </a:r>
            <a:r>
              <a:rPr lang="en-US" sz="3400" b="1" strike="noStrike" spc="-1" dirty="0" err="1">
                <a:latin typeface="Open Sans Bold"/>
                <a:ea typeface="Open Sans Bold"/>
              </a:rPr>
              <a:t>données</a:t>
            </a:r>
            <a:r>
              <a:rPr lang="en-US" sz="3400" b="1" strike="noStrike" spc="-1" dirty="0">
                <a:latin typeface="Open Sans Bold"/>
                <a:ea typeface="Open Sans Bold"/>
              </a:rPr>
              <a:t>.</a:t>
            </a:r>
            <a:endParaRPr lang="en-US" sz="3400" b="0" strike="noStrike" spc="-1" dirty="0">
              <a:latin typeface="Arial"/>
            </a:endParaRPr>
          </a:p>
          <a:p>
            <a:pPr algn="just" defTabSz="914400">
              <a:lnSpc>
                <a:spcPts val="4759"/>
              </a:lnSpc>
            </a:pPr>
            <a:endParaRPr lang="en-US" sz="3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 name="Group 2"/>
          <p:cNvGrpSpPr/>
          <p:nvPr/>
        </p:nvGrpSpPr>
        <p:grpSpPr>
          <a:xfrm>
            <a:off x="-1172880" y="-1909440"/>
            <a:ext cx="3126600" cy="3126600"/>
            <a:chOff x="-1172880" y="-1909440"/>
            <a:chExt cx="3126600" cy="3126600"/>
          </a:xfrm>
        </p:grpSpPr>
        <p:sp>
          <p:nvSpPr>
            <p:cNvPr id="279"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80"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81" name="Group 5"/>
          <p:cNvGrpSpPr/>
          <p:nvPr/>
        </p:nvGrpSpPr>
        <p:grpSpPr>
          <a:xfrm>
            <a:off x="16560360" y="8723160"/>
            <a:ext cx="3126600" cy="3126600"/>
            <a:chOff x="16560360" y="8723160"/>
            <a:chExt cx="3126600" cy="3126600"/>
          </a:xfrm>
        </p:grpSpPr>
        <p:sp>
          <p:nvSpPr>
            <p:cNvPr id="282"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83"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84"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85"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86"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87" name="TextBox 11"/>
          <p:cNvSpPr/>
          <p:nvPr/>
        </p:nvSpPr>
        <p:spPr>
          <a:xfrm>
            <a:off x="17145000" y="9370440"/>
            <a:ext cx="72324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16</a:t>
            </a:r>
            <a:endParaRPr lang="en-US" sz="3609" b="0" strike="noStrike" spc="-1">
              <a:solidFill>
                <a:srgbClr val="000000"/>
              </a:solidFill>
              <a:latin typeface="Arial"/>
            </a:endParaRPr>
          </a:p>
        </p:txBody>
      </p:sp>
      <p:sp>
        <p:nvSpPr>
          <p:cNvPr id="288" name="TextBox 12"/>
          <p:cNvSpPr/>
          <p:nvPr/>
        </p:nvSpPr>
        <p:spPr>
          <a:xfrm>
            <a:off x="376920" y="2139840"/>
            <a:ext cx="16362720" cy="1972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Un peer (ou nœud pair) : </a:t>
            </a:r>
            <a:r>
              <a:rPr lang="en-US" sz="3700" b="0" strike="noStrike" spc="-1">
                <a:solidFill>
                  <a:srgbClr val="000000"/>
                </a:solidFill>
                <a:latin typeface="Open Sans"/>
                <a:ea typeface="Open Sans"/>
              </a:rPr>
              <a:t>est un nœud du réseau qui héberge des copies du registre (ledger) et des smart contracts (appelés chaincode). Il peut valider (endosser) des transactions et tenir à jour le registre.</a:t>
            </a:r>
            <a:endParaRPr lang="en-US" sz="3700" b="0" strike="noStrike" spc="-1">
              <a:solidFill>
                <a:srgbClr val="000000"/>
              </a:solidFill>
              <a:latin typeface="Arial"/>
            </a:endParaRPr>
          </a:p>
        </p:txBody>
      </p:sp>
      <p:sp>
        <p:nvSpPr>
          <p:cNvPr id="289" name="TextBox 13"/>
          <p:cNvSpPr/>
          <p:nvPr/>
        </p:nvSpPr>
        <p:spPr>
          <a:xfrm>
            <a:off x="518760" y="4459320"/>
            <a:ext cx="17299800" cy="2630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Le registre (ledger): </a:t>
            </a:r>
            <a:r>
              <a:rPr lang="en-US" sz="3700" b="0" strike="noStrike" spc="-1">
                <a:solidFill>
                  <a:srgbClr val="000000"/>
                </a:solidFill>
                <a:latin typeface="Open Sans"/>
                <a:ea typeface="Open Sans"/>
              </a:rPr>
              <a:t>est un enregistrement immuable de toutes les transactions. Il comprend :</a:t>
            </a:r>
            <a:endParaRPr lang="en-US" sz="3700" b="0" strike="noStrike" spc="-1">
              <a:solidFill>
                <a:srgbClr val="000000"/>
              </a:solidFill>
              <a:latin typeface="Arial"/>
            </a:endParaRPr>
          </a:p>
          <a:p>
            <a:pPr algn="just" defTabSz="914400">
              <a:lnSpc>
                <a:spcPts val="5179"/>
              </a:lnSpc>
            </a:pPr>
            <a:r>
              <a:rPr lang="en-US" sz="3700" b="1" strike="noStrike" spc="-1">
                <a:solidFill>
                  <a:srgbClr val="000000"/>
                </a:solidFill>
                <a:latin typeface="Open Sans Bold"/>
                <a:ea typeface="Open Sans Bold"/>
              </a:rPr>
              <a:t>La blockchain</a:t>
            </a:r>
            <a:r>
              <a:rPr lang="en-US" sz="3700" b="0" strike="noStrike" spc="-1">
                <a:solidFill>
                  <a:srgbClr val="000000"/>
                </a:solidFill>
                <a:latin typeface="Open Sans"/>
                <a:ea typeface="Open Sans"/>
              </a:rPr>
              <a:t> : enchaînement des blocs de transactions.</a:t>
            </a:r>
            <a:endParaRPr lang="en-US" sz="3700" b="0" strike="noStrike" spc="-1">
              <a:solidFill>
                <a:srgbClr val="000000"/>
              </a:solidFill>
              <a:latin typeface="Arial"/>
            </a:endParaRPr>
          </a:p>
          <a:p>
            <a:pPr algn="just" defTabSz="914400">
              <a:lnSpc>
                <a:spcPts val="5179"/>
              </a:lnSpc>
            </a:pPr>
            <a:r>
              <a:rPr lang="en-US" sz="3700" b="1" strike="noStrike" spc="-1">
                <a:solidFill>
                  <a:srgbClr val="000000"/>
                </a:solidFill>
                <a:latin typeface="Open Sans Bold"/>
                <a:ea typeface="Open Sans Bold"/>
              </a:rPr>
              <a:t>Le world state</a:t>
            </a:r>
            <a:r>
              <a:rPr lang="en-US" sz="3700" b="0" strike="noStrike" spc="-1">
                <a:solidFill>
                  <a:srgbClr val="000000"/>
                </a:solidFill>
                <a:latin typeface="Open Sans"/>
                <a:ea typeface="Open Sans"/>
              </a:rPr>
              <a:t> : base de données représentant l’état actuel des actifs.</a:t>
            </a:r>
            <a:endParaRPr lang="en-US" sz="3700" b="0" strike="noStrike" spc="-1">
              <a:solidFill>
                <a:srgbClr val="000000"/>
              </a:solidFill>
              <a:latin typeface="Arial"/>
            </a:endParaRPr>
          </a:p>
        </p:txBody>
      </p:sp>
      <p:sp>
        <p:nvSpPr>
          <p:cNvPr id="290" name="TextBox 14"/>
          <p:cNvSpPr/>
          <p:nvPr/>
        </p:nvSpPr>
        <p:spPr>
          <a:xfrm>
            <a:off x="338400" y="7435800"/>
            <a:ext cx="17480160" cy="131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Le chaincode </a:t>
            </a:r>
            <a:r>
              <a:rPr lang="en-US" sz="3700" b="0" strike="noStrike" spc="-1">
                <a:solidFill>
                  <a:srgbClr val="000000"/>
                </a:solidFill>
                <a:latin typeface="Open Sans"/>
                <a:ea typeface="Open Sans"/>
              </a:rPr>
              <a:t>est un smart contract dans Hyperledger Fabric. Il contient la logique métier qui gère les règles des transactions.</a:t>
            </a:r>
            <a:endParaRPr lang="en-US" sz="3700" b="0" strike="noStrike" spc="-1">
              <a:solidFill>
                <a:srgbClr val="000000"/>
              </a:solidFill>
              <a:latin typeface="Arial"/>
            </a:endParaRPr>
          </a:p>
        </p:txBody>
      </p:sp>
      <p:sp>
        <p:nvSpPr>
          <p:cNvPr id="291" name="TextBox 15"/>
          <p:cNvSpPr/>
          <p:nvPr/>
        </p:nvSpPr>
        <p:spPr>
          <a:xfrm>
            <a:off x="390960" y="100332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COMPOSANTS DE L’ARCHITECTURE HYPERLEDGER FABRIC</a:t>
            </a:r>
            <a:endParaRPr lang="en-US" sz="4000" b="0" strike="noStrike" spc="-1">
              <a:solidFill>
                <a:srgbClr val="000000"/>
              </a:solidFill>
              <a:latin typeface="Arial"/>
            </a:endParaRPr>
          </a:p>
        </p:txBody>
      </p:sp>
    </p:spTree>
    <p:extLst>
      <p:ext uri="{BB962C8B-B14F-4D97-AF65-F5344CB8AC3E}">
        <p14:creationId xmlns:p14="http://schemas.microsoft.com/office/powerpoint/2010/main" val="151356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2" name="Group 2"/>
          <p:cNvGrpSpPr/>
          <p:nvPr/>
        </p:nvGrpSpPr>
        <p:grpSpPr>
          <a:xfrm>
            <a:off x="-1172880" y="-1909440"/>
            <a:ext cx="3126600" cy="3126600"/>
            <a:chOff x="-1172880" y="-1909440"/>
            <a:chExt cx="3126600" cy="3126600"/>
          </a:xfrm>
        </p:grpSpPr>
        <p:sp>
          <p:nvSpPr>
            <p:cNvPr id="293"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94"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295" name="Group 5"/>
          <p:cNvGrpSpPr/>
          <p:nvPr/>
        </p:nvGrpSpPr>
        <p:grpSpPr>
          <a:xfrm>
            <a:off x="16560360" y="8723160"/>
            <a:ext cx="3126600" cy="3126600"/>
            <a:chOff x="16560360" y="8723160"/>
            <a:chExt cx="3126600" cy="3126600"/>
          </a:xfrm>
        </p:grpSpPr>
        <p:sp>
          <p:nvSpPr>
            <p:cNvPr id="296"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297"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298"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299"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00"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01" name="TextBox 11"/>
          <p:cNvSpPr/>
          <p:nvPr/>
        </p:nvSpPr>
        <p:spPr>
          <a:xfrm>
            <a:off x="17227080" y="9287640"/>
            <a:ext cx="723240" cy="68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17</a:t>
            </a:r>
            <a:endParaRPr lang="en-US" sz="3609" b="0" strike="noStrike" spc="-1">
              <a:solidFill>
                <a:srgbClr val="000000"/>
              </a:solidFill>
              <a:latin typeface="Arial"/>
            </a:endParaRPr>
          </a:p>
        </p:txBody>
      </p:sp>
      <p:sp>
        <p:nvSpPr>
          <p:cNvPr id="302" name="TextBox 12"/>
          <p:cNvSpPr/>
          <p:nvPr/>
        </p:nvSpPr>
        <p:spPr>
          <a:xfrm>
            <a:off x="131760" y="5999400"/>
            <a:ext cx="17818560" cy="3288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Le MSP (Membership Service Provider) : </a:t>
            </a:r>
            <a:r>
              <a:rPr lang="en-US" sz="3700" b="0" strike="noStrike" spc="-1">
                <a:solidFill>
                  <a:srgbClr val="000000"/>
                </a:solidFill>
                <a:latin typeface="Open Sans"/>
                <a:ea typeface="Open Sans"/>
              </a:rPr>
              <a:t>gère les identités et les permissions des participants dans le réseau. Il permet de :</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AutoNum type="arabicPeriod"/>
            </a:pPr>
            <a:r>
              <a:rPr lang="en-US" sz="3700" b="0" strike="noStrike" spc="-1">
                <a:solidFill>
                  <a:srgbClr val="000000"/>
                </a:solidFill>
                <a:latin typeface="Open Sans"/>
                <a:ea typeface="Open Sans"/>
              </a:rPr>
              <a:t>Vérifier les certificats numériques des utilisateurs, peers, orderers, etc.</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AutoNum type="arabicPeriod"/>
            </a:pPr>
            <a:r>
              <a:rPr lang="en-US" sz="3700" b="0" strike="noStrike" spc="-1">
                <a:solidFill>
                  <a:srgbClr val="000000"/>
                </a:solidFill>
                <a:latin typeface="Open Sans"/>
                <a:ea typeface="Open Sans"/>
              </a:rPr>
              <a:t>Définir qui a le droit de faire quoi : par exemple, qui peut envoyer une transaction, qui peut valider, qui peut administrer un canal.</a:t>
            </a:r>
            <a:endParaRPr lang="en-US" sz="3700" b="0" strike="noStrike" spc="-1">
              <a:solidFill>
                <a:srgbClr val="000000"/>
              </a:solidFill>
              <a:latin typeface="Arial"/>
            </a:endParaRPr>
          </a:p>
        </p:txBody>
      </p:sp>
      <p:sp>
        <p:nvSpPr>
          <p:cNvPr id="303" name="TextBox 13"/>
          <p:cNvSpPr/>
          <p:nvPr/>
        </p:nvSpPr>
        <p:spPr>
          <a:xfrm>
            <a:off x="423000" y="1882080"/>
            <a:ext cx="17440920" cy="1972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Le CA Root: </a:t>
            </a:r>
            <a:r>
              <a:rPr lang="en-US" sz="3700" b="0" strike="noStrike" spc="-1">
                <a:solidFill>
                  <a:srgbClr val="000000"/>
                </a:solidFill>
                <a:latin typeface="Open Sans"/>
                <a:ea typeface="Open Sans"/>
              </a:rPr>
              <a:t>est l'autorité de certification principale. Elle signe les certificats des autres CA (intermédiaires) ou directement ceux des utilisateurs ou composants du réseau.</a:t>
            </a:r>
            <a:endParaRPr lang="en-US" sz="3700" b="0" strike="noStrike" spc="-1">
              <a:solidFill>
                <a:srgbClr val="000000"/>
              </a:solidFill>
              <a:latin typeface="Arial"/>
            </a:endParaRPr>
          </a:p>
        </p:txBody>
      </p:sp>
      <p:sp>
        <p:nvSpPr>
          <p:cNvPr id="304" name="TextBox 14"/>
          <p:cNvSpPr/>
          <p:nvPr/>
        </p:nvSpPr>
        <p:spPr>
          <a:xfrm>
            <a:off x="307440" y="3940920"/>
            <a:ext cx="17299800" cy="1972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Une autorité de certification (CA) : </a:t>
            </a:r>
            <a:r>
              <a:rPr lang="en-US" sz="3700" b="0" strike="noStrike" spc="-1">
                <a:solidFill>
                  <a:srgbClr val="000000"/>
                </a:solidFill>
                <a:latin typeface="Open Sans"/>
                <a:ea typeface="Open Sans"/>
              </a:rPr>
              <a:t>délivre des certificats numériques aux participants du réseau, utilisés pour l'authentification et la gestion des identités.</a:t>
            </a:r>
            <a:endParaRPr lang="en-US" sz="3700" b="0" strike="noStrike" spc="-1">
              <a:solidFill>
                <a:srgbClr val="000000"/>
              </a:solidFill>
              <a:latin typeface="Arial"/>
            </a:endParaRPr>
          </a:p>
        </p:txBody>
      </p:sp>
      <p:sp>
        <p:nvSpPr>
          <p:cNvPr id="305" name="TextBox 15"/>
          <p:cNvSpPr/>
          <p:nvPr/>
        </p:nvSpPr>
        <p:spPr>
          <a:xfrm>
            <a:off x="390960" y="100332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COMPOSANTS DE L’ARCHITECTURE HYPERLEDGER FABRIC</a:t>
            </a:r>
            <a:endParaRPr lang="en-US" sz="4000" b="0" strike="noStrike" spc="-1">
              <a:solidFill>
                <a:srgbClr val="000000"/>
              </a:solidFill>
              <a:latin typeface="Arial"/>
            </a:endParaRPr>
          </a:p>
        </p:txBody>
      </p:sp>
    </p:spTree>
    <p:extLst>
      <p:ext uri="{BB962C8B-B14F-4D97-AF65-F5344CB8AC3E}">
        <p14:creationId xmlns:p14="http://schemas.microsoft.com/office/powerpoint/2010/main" val="196526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 name="Group 2"/>
          <p:cNvGrpSpPr/>
          <p:nvPr/>
        </p:nvGrpSpPr>
        <p:grpSpPr>
          <a:xfrm>
            <a:off x="-1172880" y="-1909440"/>
            <a:ext cx="3126600" cy="3126600"/>
            <a:chOff x="-1172880" y="-1909440"/>
            <a:chExt cx="3126600" cy="3126600"/>
          </a:xfrm>
        </p:grpSpPr>
        <p:sp>
          <p:nvSpPr>
            <p:cNvPr id="307"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308"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309" name="Group 5"/>
          <p:cNvGrpSpPr/>
          <p:nvPr/>
        </p:nvGrpSpPr>
        <p:grpSpPr>
          <a:xfrm>
            <a:off x="16560360" y="8723160"/>
            <a:ext cx="3126600" cy="3126600"/>
            <a:chOff x="16560360" y="8723160"/>
            <a:chExt cx="3126600" cy="3126600"/>
          </a:xfrm>
        </p:grpSpPr>
        <p:sp>
          <p:nvSpPr>
            <p:cNvPr id="310"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311"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312"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313" name="Groupe 135"/>
          <p:cNvGrpSpPr/>
          <p:nvPr/>
        </p:nvGrpSpPr>
        <p:grpSpPr>
          <a:xfrm>
            <a:off x="3982320" y="8558280"/>
            <a:ext cx="1936800" cy="1353600"/>
            <a:chOff x="3982320" y="8558280"/>
            <a:chExt cx="1936800" cy="1353600"/>
          </a:xfrm>
        </p:grpSpPr>
        <p:sp>
          <p:nvSpPr>
            <p:cNvPr id="314" name="Freeform 10"/>
            <p:cNvSpPr/>
            <p:nvPr/>
          </p:nvSpPr>
          <p:spPr>
            <a:xfrm>
              <a:off x="4238280" y="8558280"/>
              <a:ext cx="970560" cy="970560"/>
            </a:xfrm>
            <a:custGeom>
              <a:avLst/>
              <a:gdLst>
                <a:gd name="textAreaLeft" fmla="*/ 0 w 970560"/>
                <a:gd name="textAreaRight" fmla="*/ 971640 w 970560"/>
                <a:gd name="textAreaTop" fmla="*/ 0 h 970560"/>
                <a:gd name="textAreaBottom" fmla="*/ 971640 h 970560"/>
              </a:gdLst>
              <a:ahLst/>
              <a:cxnLst/>
              <a:rect l="textAreaLeft" t="textAreaTop" r="textAreaRight" b="textAreaBottom"/>
              <a:pathLst>
                <a:path w="971550" h="971550">
                  <a:moveTo>
                    <a:pt x="0" y="0"/>
                  </a:moveTo>
                  <a:lnTo>
                    <a:pt x="971550" y="0"/>
                  </a:lnTo>
                  <a:lnTo>
                    <a:pt x="971550" y="971550"/>
                  </a:lnTo>
                  <a:lnTo>
                    <a:pt x="0" y="971550"/>
                  </a:lnTo>
                  <a:lnTo>
                    <a:pt x="0" y="0"/>
                  </a:lnTo>
                  <a:close/>
                </a:path>
              </a:pathLst>
            </a:custGeom>
            <a:blipFill rotWithShape="0">
              <a:blip r:embed="rId4">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5"/>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15" name="TextBox 11"/>
            <p:cNvSpPr/>
            <p:nvPr/>
          </p:nvSpPr>
          <p:spPr>
            <a:xfrm>
              <a:off x="3982320" y="9538920"/>
              <a:ext cx="1936800" cy="372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2940"/>
                </a:lnSpc>
              </a:pPr>
              <a:r>
                <a:rPr lang="en-US" sz="2100" b="1" strike="noStrike" spc="-1">
                  <a:solidFill>
                    <a:srgbClr val="000000"/>
                  </a:solidFill>
                  <a:latin typeface="Arial Bold"/>
                  <a:ea typeface="Arial Bold"/>
                </a:rPr>
                <a:t>FABRIC SDK</a:t>
              </a:r>
              <a:endParaRPr lang="en-US" sz="2100" b="0" strike="noStrike" spc="-1">
                <a:solidFill>
                  <a:srgbClr val="000000"/>
                </a:solidFill>
                <a:latin typeface="Arial"/>
              </a:endParaRPr>
            </a:p>
          </p:txBody>
        </p:sp>
      </p:grpSp>
      <p:sp>
        <p:nvSpPr>
          <p:cNvPr id="316" name="TextBox 27"/>
          <p:cNvSpPr/>
          <p:nvPr/>
        </p:nvSpPr>
        <p:spPr>
          <a:xfrm>
            <a:off x="10456920" y="2101320"/>
            <a:ext cx="3699360" cy="3819960"/>
          </a:xfrm>
          <a:prstGeom prst="rect">
            <a:avLst/>
          </a:prstGeom>
          <a:noFill/>
          <a:ln w="0">
            <a:noFill/>
          </a:ln>
        </p:spPr>
        <p:style>
          <a:lnRef idx="0">
            <a:scrgbClr r="0" g="0" b="0"/>
          </a:lnRef>
          <a:fillRef idx="0">
            <a:scrgbClr r="0" g="0" b="0"/>
          </a:fillRef>
          <a:effectRef idx="0">
            <a:scrgbClr r="0" g="0" b="0"/>
          </a:effectRef>
          <a:fontRef idx="minor"/>
        </p:style>
        <p:txBody>
          <a:bodyPr lIns="32400" tIns="32400" rIns="32400" bIns="32400" anchor="ctr">
            <a:noAutofit/>
          </a:bodyPr>
          <a:lstStyle/>
          <a:p>
            <a:pPr algn="ctr" defTabSz="914400">
              <a:lnSpc>
                <a:spcPts val="2747"/>
              </a:lnSpc>
              <a:tabLst>
                <a:tab pos="0" algn="l"/>
              </a:tabLst>
            </a:pPr>
            <a:endParaRPr lang="en-US" sz="1800" b="0" strike="noStrike" spc="-1">
              <a:solidFill>
                <a:schemeClr val="dk1"/>
              </a:solidFill>
              <a:latin typeface="Calibri"/>
            </a:endParaRPr>
          </a:p>
        </p:txBody>
      </p:sp>
      <p:grpSp>
        <p:nvGrpSpPr>
          <p:cNvPr id="317" name="Groupe 132"/>
          <p:cNvGrpSpPr/>
          <p:nvPr/>
        </p:nvGrpSpPr>
        <p:grpSpPr>
          <a:xfrm>
            <a:off x="8060400" y="1743480"/>
            <a:ext cx="3699360" cy="4233960"/>
            <a:chOff x="8060400" y="1743480"/>
            <a:chExt cx="3699360" cy="4233960"/>
          </a:xfrm>
        </p:grpSpPr>
        <p:sp>
          <p:nvSpPr>
            <p:cNvPr id="318" name="Freeform 26"/>
            <p:cNvSpPr/>
            <p:nvPr/>
          </p:nvSpPr>
          <p:spPr>
            <a:xfrm>
              <a:off x="8060400" y="2341800"/>
              <a:ext cx="3699360" cy="3635640"/>
            </a:xfrm>
            <a:custGeom>
              <a:avLst/>
              <a:gdLst>
                <a:gd name="textAreaLeft" fmla="*/ 0 w 3699360"/>
                <a:gd name="textAreaRight" fmla="*/ 3700440 w 3699360"/>
                <a:gd name="textAreaTop" fmla="*/ 0 h 3635640"/>
                <a:gd name="textAreaBottom" fmla="*/ 3636720 h 3635640"/>
              </a:gdLst>
              <a:ahLst/>
              <a:cxnLst/>
              <a:rect l="textAreaLeft" t="textAreaTop" r="textAreaRight" b="textAreaBottom"/>
              <a:pathLst>
                <a:path w="1528463" h="1502126">
                  <a:moveTo>
                    <a:pt x="66950" y="0"/>
                  </a:moveTo>
                  <a:lnTo>
                    <a:pt x="1461513" y="0"/>
                  </a:lnTo>
                  <a:cubicBezTo>
                    <a:pt x="1479269" y="0"/>
                    <a:pt x="1496298" y="7054"/>
                    <a:pt x="1508854" y="19609"/>
                  </a:cubicBezTo>
                  <a:cubicBezTo>
                    <a:pt x="1521409" y="32165"/>
                    <a:pt x="1528463" y="49194"/>
                    <a:pt x="1528463" y="66950"/>
                  </a:cubicBezTo>
                  <a:lnTo>
                    <a:pt x="1528463" y="1435176"/>
                  </a:lnTo>
                  <a:cubicBezTo>
                    <a:pt x="1528463" y="1472152"/>
                    <a:pt x="1498488" y="1502126"/>
                    <a:pt x="1461513" y="1502126"/>
                  </a:cubicBezTo>
                  <a:lnTo>
                    <a:pt x="66950" y="1502126"/>
                  </a:lnTo>
                  <a:cubicBezTo>
                    <a:pt x="49194" y="1502126"/>
                    <a:pt x="32165" y="1495073"/>
                    <a:pt x="19609" y="1482517"/>
                  </a:cubicBezTo>
                  <a:cubicBezTo>
                    <a:pt x="7054" y="1469962"/>
                    <a:pt x="0" y="1452933"/>
                    <a:pt x="0" y="1435176"/>
                  </a:cubicBezTo>
                  <a:lnTo>
                    <a:pt x="0" y="66950"/>
                  </a:lnTo>
                  <a:cubicBezTo>
                    <a:pt x="0" y="49194"/>
                    <a:pt x="7054" y="32165"/>
                    <a:pt x="19609" y="19609"/>
                  </a:cubicBezTo>
                  <a:cubicBezTo>
                    <a:pt x="32165" y="7054"/>
                    <a:pt x="49194" y="0"/>
                    <a:pt x="66950" y="0"/>
                  </a:cubicBezTo>
                  <a:close/>
                </a:path>
              </a:pathLst>
            </a:custGeom>
            <a:noFill/>
            <a:ln w="3810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19" name="TextBox 28"/>
            <p:cNvSpPr/>
            <p:nvPr/>
          </p:nvSpPr>
          <p:spPr>
            <a:xfrm>
              <a:off x="8622360" y="1743480"/>
              <a:ext cx="2789280" cy="468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3691"/>
                </a:lnSpc>
              </a:pPr>
              <a:r>
                <a:rPr lang="en-US" sz="2640" b="1" strike="noStrike" spc="-1">
                  <a:solidFill>
                    <a:srgbClr val="000000"/>
                  </a:solidFill>
                  <a:latin typeface="Open Sans Bold"/>
                  <a:ea typeface="Open Sans Bold"/>
                </a:rPr>
                <a:t>Ordering service</a:t>
              </a:r>
              <a:endParaRPr lang="en-US" sz="2640" b="0" strike="noStrike" spc="-1">
                <a:solidFill>
                  <a:srgbClr val="000000"/>
                </a:solidFill>
                <a:latin typeface="Arial"/>
              </a:endParaRPr>
            </a:p>
          </p:txBody>
        </p:sp>
      </p:grpSp>
      <p:grpSp>
        <p:nvGrpSpPr>
          <p:cNvPr id="320" name="Groupe 134"/>
          <p:cNvGrpSpPr/>
          <p:nvPr/>
        </p:nvGrpSpPr>
        <p:grpSpPr>
          <a:xfrm>
            <a:off x="14119200" y="3714120"/>
            <a:ext cx="3699360" cy="4169160"/>
            <a:chOff x="14119200" y="3714120"/>
            <a:chExt cx="3699360" cy="4169160"/>
          </a:xfrm>
        </p:grpSpPr>
        <p:grpSp>
          <p:nvGrpSpPr>
            <p:cNvPr id="321" name="Group 43"/>
            <p:cNvGrpSpPr/>
            <p:nvPr/>
          </p:nvGrpSpPr>
          <p:grpSpPr>
            <a:xfrm>
              <a:off x="14119200" y="4062960"/>
              <a:ext cx="3699360" cy="3820320"/>
              <a:chOff x="14119200" y="4062960"/>
              <a:chExt cx="3699360" cy="3820320"/>
            </a:xfrm>
          </p:grpSpPr>
          <p:sp>
            <p:nvSpPr>
              <p:cNvPr id="322" name="Freeform 44"/>
              <p:cNvSpPr/>
              <p:nvPr/>
            </p:nvSpPr>
            <p:spPr>
              <a:xfrm>
                <a:off x="14119200" y="4247640"/>
                <a:ext cx="3699360" cy="3635640"/>
              </a:xfrm>
              <a:custGeom>
                <a:avLst/>
                <a:gdLst>
                  <a:gd name="textAreaLeft" fmla="*/ 0 w 3699360"/>
                  <a:gd name="textAreaRight" fmla="*/ 3700440 w 3699360"/>
                  <a:gd name="textAreaTop" fmla="*/ 0 h 3635640"/>
                  <a:gd name="textAreaBottom" fmla="*/ 3636720 h 3635640"/>
                </a:gdLst>
                <a:ahLst/>
                <a:cxnLst/>
                <a:rect l="textAreaLeft" t="textAreaTop" r="textAreaRight" b="textAreaBottom"/>
                <a:pathLst>
                  <a:path w="1528463" h="1502126">
                    <a:moveTo>
                      <a:pt x="42689" y="0"/>
                    </a:moveTo>
                    <a:lnTo>
                      <a:pt x="1485774" y="0"/>
                    </a:lnTo>
                    <a:cubicBezTo>
                      <a:pt x="1497096" y="0"/>
                      <a:pt x="1507954" y="4498"/>
                      <a:pt x="1515960" y="12503"/>
                    </a:cubicBezTo>
                    <a:cubicBezTo>
                      <a:pt x="1523965" y="20509"/>
                      <a:pt x="1528463" y="31367"/>
                      <a:pt x="1528463" y="42689"/>
                    </a:cubicBezTo>
                    <a:lnTo>
                      <a:pt x="1528463" y="1459437"/>
                    </a:lnTo>
                    <a:cubicBezTo>
                      <a:pt x="1528463" y="1470759"/>
                      <a:pt x="1523965" y="1481617"/>
                      <a:pt x="1515960" y="1489623"/>
                    </a:cubicBezTo>
                    <a:cubicBezTo>
                      <a:pt x="1507954" y="1497629"/>
                      <a:pt x="1497096" y="1502126"/>
                      <a:pt x="1485774" y="1502126"/>
                    </a:cubicBezTo>
                    <a:lnTo>
                      <a:pt x="42689" y="1502126"/>
                    </a:lnTo>
                    <a:cubicBezTo>
                      <a:pt x="31367" y="1502126"/>
                      <a:pt x="20509" y="1497629"/>
                      <a:pt x="12503" y="1489623"/>
                    </a:cubicBezTo>
                    <a:cubicBezTo>
                      <a:pt x="4498" y="1481617"/>
                      <a:pt x="0" y="1470759"/>
                      <a:pt x="0" y="1459437"/>
                    </a:cubicBezTo>
                    <a:lnTo>
                      <a:pt x="0" y="42689"/>
                    </a:lnTo>
                    <a:cubicBezTo>
                      <a:pt x="0" y="31367"/>
                      <a:pt x="4498" y="20509"/>
                      <a:pt x="12503" y="12503"/>
                    </a:cubicBezTo>
                    <a:cubicBezTo>
                      <a:pt x="20509" y="4498"/>
                      <a:pt x="31367" y="0"/>
                      <a:pt x="42689" y="0"/>
                    </a:cubicBezTo>
                    <a:close/>
                  </a:path>
                </a:pathLst>
              </a:custGeom>
              <a:noFill/>
              <a:ln w="3810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23" name="TextBox 45"/>
              <p:cNvSpPr/>
              <p:nvPr/>
            </p:nvSpPr>
            <p:spPr>
              <a:xfrm>
                <a:off x="14119200" y="4062960"/>
                <a:ext cx="3699360" cy="38199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tabLst>
                    <a:tab pos="0" algn="l"/>
                  </a:tabLst>
                </a:pPr>
                <a:endParaRPr lang="en-US" sz="1800" b="0" strike="noStrike" spc="-1">
                  <a:solidFill>
                    <a:schemeClr val="dk1"/>
                  </a:solidFill>
                  <a:latin typeface="Calibri"/>
                </a:endParaRPr>
              </a:p>
            </p:txBody>
          </p:sp>
        </p:grpSp>
        <p:sp>
          <p:nvSpPr>
            <p:cNvPr id="324" name="TextBox 46"/>
            <p:cNvSpPr/>
            <p:nvPr/>
          </p:nvSpPr>
          <p:spPr>
            <a:xfrm>
              <a:off x="15543000" y="3714120"/>
              <a:ext cx="1055880" cy="468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3691"/>
                </a:lnSpc>
              </a:pPr>
              <a:r>
                <a:rPr lang="en-US" sz="2640" b="1" strike="noStrike" spc="-1">
                  <a:solidFill>
                    <a:srgbClr val="000000"/>
                  </a:solidFill>
                  <a:latin typeface="Open Sans Bold"/>
                  <a:ea typeface="Open Sans Bold"/>
                </a:rPr>
                <a:t>Org 1</a:t>
              </a:r>
              <a:endParaRPr lang="en-US" sz="2640" b="0" strike="noStrike" spc="-1">
                <a:solidFill>
                  <a:srgbClr val="000000"/>
                </a:solidFill>
                <a:latin typeface="Arial"/>
              </a:endParaRPr>
            </a:p>
          </p:txBody>
        </p:sp>
      </p:grpSp>
      <p:grpSp>
        <p:nvGrpSpPr>
          <p:cNvPr id="325" name="Groupe 89"/>
          <p:cNvGrpSpPr/>
          <p:nvPr/>
        </p:nvGrpSpPr>
        <p:grpSpPr>
          <a:xfrm>
            <a:off x="2476440" y="5682240"/>
            <a:ext cx="1152720" cy="1439640"/>
            <a:chOff x="2476440" y="5682240"/>
            <a:chExt cx="1152720" cy="1439640"/>
          </a:xfrm>
        </p:grpSpPr>
        <p:sp>
          <p:nvSpPr>
            <p:cNvPr id="326" name="Freeform 51"/>
            <p:cNvSpPr/>
            <p:nvPr/>
          </p:nvSpPr>
          <p:spPr>
            <a:xfrm>
              <a:off x="2476440" y="5682240"/>
              <a:ext cx="1152720" cy="1152720"/>
            </a:xfrm>
            <a:custGeom>
              <a:avLst/>
              <a:gdLst>
                <a:gd name="textAreaLeft" fmla="*/ 0 w 1152720"/>
                <a:gd name="textAreaRight" fmla="*/ 1153800 w 1152720"/>
                <a:gd name="textAreaTop" fmla="*/ 0 h 1152720"/>
                <a:gd name="textAreaBottom" fmla="*/ 1153800 h 1152720"/>
              </a:gdLst>
              <a:ahLst/>
              <a:cxnLst/>
              <a:rect l="textAreaLeft" t="textAreaTop" r="textAreaRight" b="textAreaBottom"/>
              <a:pathLst>
                <a:path w="1538407" h="1538407">
                  <a:moveTo>
                    <a:pt x="0" y="0"/>
                  </a:moveTo>
                  <a:lnTo>
                    <a:pt x="1538407" y="0"/>
                  </a:lnTo>
                  <a:lnTo>
                    <a:pt x="1538407" y="1538407"/>
                  </a:lnTo>
                  <a:lnTo>
                    <a:pt x="0" y="1538407"/>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27" name="TextBox 52"/>
            <p:cNvSpPr/>
            <p:nvPr/>
          </p:nvSpPr>
          <p:spPr>
            <a:xfrm>
              <a:off x="2645280" y="684324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PEER</a:t>
              </a:r>
              <a:endParaRPr lang="en-US" sz="1570" b="0" strike="noStrike" spc="-1">
                <a:solidFill>
                  <a:srgbClr val="000000"/>
                </a:solidFill>
                <a:latin typeface="Arial"/>
              </a:endParaRPr>
            </a:p>
          </p:txBody>
        </p:sp>
      </p:grpSp>
      <p:grpSp>
        <p:nvGrpSpPr>
          <p:cNvPr id="328" name="Groupe 90"/>
          <p:cNvGrpSpPr/>
          <p:nvPr/>
        </p:nvGrpSpPr>
        <p:grpSpPr>
          <a:xfrm>
            <a:off x="3489120" y="6823080"/>
            <a:ext cx="900360" cy="1002600"/>
            <a:chOff x="3489120" y="6823080"/>
            <a:chExt cx="900360" cy="1002600"/>
          </a:xfrm>
        </p:grpSpPr>
        <p:sp>
          <p:nvSpPr>
            <p:cNvPr id="329" name="Freeform 53"/>
            <p:cNvSpPr/>
            <p:nvPr/>
          </p:nvSpPr>
          <p:spPr>
            <a:xfrm>
              <a:off x="3489120" y="6823080"/>
              <a:ext cx="860760" cy="721080"/>
            </a:xfrm>
            <a:custGeom>
              <a:avLst/>
              <a:gdLst>
                <a:gd name="textAreaLeft" fmla="*/ 0 w 860760"/>
                <a:gd name="textAreaRight" fmla="*/ 861840 w 860760"/>
                <a:gd name="textAreaTop" fmla="*/ 0 h 721080"/>
                <a:gd name="textAreaBottom" fmla="*/ 722160 h 721080"/>
              </a:gdLst>
              <a:ahLst/>
              <a:cxnLst/>
              <a:rect l="textAreaLeft" t="textAreaTop" r="textAreaRight" b="textAreaBottom"/>
              <a:pathLst>
                <a:path w="1149301" h="962982">
                  <a:moveTo>
                    <a:pt x="0" y="0"/>
                  </a:moveTo>
                  <a:lnTo>
                    <a:pt x="1149301" y="0"/>
                  </a:lnTo>
                  <a:lnTo>
                    <a:pt x="1149301" y="962983"/>
                  </a:lnTo>
                  <a:lnTo>
                    <a:pt x="0" y="962983"/>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30" name="TextBox 54"/>
            <p:cNvSpPr/>
            <p:nvPr/>
          </p:nvSpPr>
          <p:spPr>
            <a:xfrm>
              <a:off x="3574440" y="754704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CC</a:t>
              </a:r>
              <a:endParaRPr lang="en-US" sz="1570" b="0" strike="noStrike" spc="-1">
                <a:solidFill>
                  <a:srgbClr val="000000"/>
                </a:solidFill>
                <a:latin typeface="Arial"/>
              </a:endParaRPr>
            </a:p>
          </p:txBody>
        </p:sp>
      </p:grpSp>
      <p:grpSp>
        <p:nvGrpSpPr>
          <p:cNvPr id="331" name="Groupe 82"/>
          <p:cNvGrpSpPr/>
          <p:nvPr/>
        </p:nvGrpSpPr>
        <p:grpSpPr>
          <a:xfrm>
            <a:off x="1755000" y="6863040"/>
            <a:ext cx="815040" cy="922680"/>
            <a:chOff x="1755000" y="6863040"/>
            <a:chExt cx="815040" cy="922680"/>
          </a:xfrm>
        </p:grpSpPr>
        <p:sp>
          <p:nvSpPr>
            <p:cNvPr id="332" name="Freeform 55"/>
            <p:cNvSpPr/>
            <p:nvPr/>
          </p:nvSpPr>
          <p:spPr>
            <a:xfrm>
              <a:off x="1871640" y="6863040"/>
              <a:ext cx="581400" cy="581400"/>
            </a:xfrm>
            <a:custGeom>
              <a:avLst/>
              <a:gdLst>
                <a:gd name="textAreaLeft" fmla="*/ 0 w 581400"/>
                <a:gd name="textAreaRight" fmla="*/ 582480 w 581400"/>
                <a:gd name="textAreaTop" fmla="*/ 0 h 581400"/>
                <a:gd name="textAreaBottom" fmla="*/ 582480 h 581400"/>
              </a:gdLst>
              <a:ahLst/>
              <a:cxnLst/>
              <a:rect l="textAreaLeft" t="textAreaTop" r="textAreaRight" b="textAreaBottom"/>
              <a:pathLst>
                <a:path w="776663" h="776663">
                  <a:moveTo>
                    <a:pt x="0" y="0"/>
                  </a:moveTo>
                  <a:lnTo>
                    <a:pt x="776664" y="0"/>
                  </a:lnTo>
                  <a:lnTo>
                    <a:pt x="776664" y="776663"/>
                  </a:lnTo>
                  <a:lnTo>
                    <a:pt x="0" y="776663"/>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33" name="TextBox 56"/>
            <p:cNvSpPr/>
            <p:nvPr/>
          </p:nvSpPr>
          <p:spPr>
            <a:xfrm>
              <a:off x="1755000" y="750708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1" strike="noStrike" spc="-1">
                  <a:solidFill>
                    <a:srgbClr val="000000"/>
                  </a:solidFill>
                  <a:latin typeface="Fredoka"/>
                  <a:ea typeface="Fredoka"/>
                </a:rPr>
                <a:t>CA</a:t>
              </a:r>
              <a:endParaRPr lang="en-US" sz="1570" b="0" strike="noStrike" spc="-1">
                <a:solidFill>
                  <a:srgbClr val="000000"/>
                </a:solidFill>
                <a:latin typeface="Arial"/>
              </a:endParaRPr>
            </a:p>
          </p:txBody>
        </p:sp>
      </p:grpSp>
      <p:grpSp>
        <p:nvGrpSpPr>
          <p:cNvPr id="334" name="Groupe 85"/>
          <p:cNvGrpSpPr/>
          <p:nvPr/>
        </p:nvGrpSpPr>
        <p:grpSpPr>
          <a:xfrm>
            <a:off x="1963800" y="4744800"/>
            <a:ext cx="815040" cy="947520"/>
            <a:chOff x="1963800" y="4744800"/>
            <a:chExt cx="815040" cy="947520"/>
          </a:xfrm>
        </p:grpSpPr>
        <p:sp>
          <p:nvSpPr>
            <p:cNvPr id="335" name="Freeform 50"/>
            <p:cNvSpPr/>
            <p:nvPr/>
          </p:nvSpPr>
          <p:spPr>
            <a:xfrm>
              <a:off x="2066760" y="4744800"/>
              <a:ext cx="609480" cy="609480"/>
            </a:xfrm>
            <a:custGeom>
              <a:avLst/>
              <a:gdLst>
                <a:gd name="textAreaLeft" fmla="*/ 0 w 609480"/>
                <a:gd name="textAreaRight" fmla="*/ 610560 w 609480"/>
                <a:gd name="textAreaTop" fmla="*/ 0 h 609480"/>
                <a:gd name="textAreaBottom" fmla="*/ 610560 h 609480"/>
              </a:gdLst>
              <a:ahLst/>
              <a:cxnLst/>
              <a:rect l="textAreaLeft" t="textAreaTop" r="textAreaRight" b="textAreaBottom"/>
              <a:pathLst>
                <a:path w="814247" h="814247">
                  <a:moveTo>
                    <a:pt x="0" y="0"/>
                  </a:moveTo>
                  <a:lnTo>
                    <a:pt x="814247" y="0"/>
                  </a:lnTo>
                  <a:lnTo>
                    <a:pt x="814247" y="814247"/>
                  </a:lnTo>
                  <a:lnTo>
                    <a:pt x="0" y="814247"/>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36" name="TextBox 57"/>
            <p:cNvSpPr/>
            <p:nvPr/>
          </p:nvSpPr>
          <p:spPr>
            <a:xfrm>
              <a:off x="1963800" y="5424840"/>
              <a:ext cx="815040" cy="26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09"/>
                </a:lnSpc>
              </a:pPr>
              <a:r>
                <a:rPr lang="en-US" sz="1510" b="0" strike="noStrike" spc="-1">
                  <a:solidFill>
                    <a:srgbClr val="000000"/>
                  </a:solidFill>
                  <a:latin typeface="Fredoka"/>
                  <a:ea typeface="Fredoka"/>
                </a:rPr>
                <a:t>LEDGER</a:t>
              </a:r>
              <a:endParaRPr lang="en-US" sz="1510" b="0" strike="noStrike" spc="-1">
                <a:solidFill>
                  <a:srgbClr val="000000"/>
                </a:solidFill>
                <a:latin typeface="Arial"/>
              </a:endParaRPr>
            </a:p>
          </p:txBody>
        </p:sp>
      </p:grpSp>
      <p:grpSp>
        <p:nvGrpSpPr>
          <p:cNvPr id="337" name="Groupe 91"/>
          <p:cNvGrpSpPr/>
          <p:nvPr/>
        </p:nvGrpSpPr>
        <p:grpSpPr>
          <a:xfrm>
            <a:off x="938880" y="5567760"/>
            <a:ext cx="815040" cy="1001520"/>
            <a:chOff x="938880" y="5567760"/>
            <a:chExt cx="815040" cy="1001520"/>
          </a:xfrm>
        </p:grpSpPr>
        <p:sp>
          <p:nvSpPr>
            <p:cNvPr id="338" name="Freeform 58"/>
            <p:cNvSpPr/>
            <p:nvPr/>
          </p:nvSpPr>
          <p:spPr>
            <a:xfrm>
              <a:off x="1017000" y="5567760"/>
              <a:ext cx="658440" cy="658440"/>
            </a:xfrm>
            <a:custGeom>
              <a:avLst/>
              <a:gdLst>
                <a:gd name="textAreaLeft" fmla="*/ 0 w 658440"/>
                <a:gd name="textAreaRight" fmla="*/ 659520 w 658440"/>
                <a:gd name="textAreaTop" fmla="*/ 0 h 658440"/>
                <a:gd name="textAreaBottom" fmla="*/ 659520 h 658440"/>
              </a:gdLst>
              <a:ahLst/>
              <a:cxnLst/>
              <a:rect l="textAreaLeft" t="textAreaTop" r="textAreaRight" b="textAreaBottom"/>
              <a:pathLst>
                <a:path w="879220" h="879220">
                  <a:moveTo>
                    <a:pt x="0" y="0"/>
                  </a:moveTo>
                  <a:lnTo>
                    <a:pt x="879219" y="0"/>
                  </a:lnTo>
                  <a:lnTo>
                    <a:pt x="879219" y="879220"/>
                  </a:lnTo>
                  <a:lnTo>
                    <a:pt x="0" y="879220"/>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39" name="TextBox 59"/>
            <p:cNvSpPr/>
            <p:nvPr/>
          </p:nvSpPr>
          <p:spPr>
            <a:xfrm>
              <a:off x="938880" y="629064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MSP</a:t>
              </a:r>
              <a:endParaRPr lang="en-US" sz="1570" b="0" strike="noStrike" spc="-1">
                <a:solidFill>
                  <a:srgbClr val="000000"/>
                </a:solidFill>
                <a:latin typeface="Arial"/>
              </a:endParaRPr>
            </a:p>
          </p:txBody>
        </p:sp>
      </p:grpSp>
      <p:grpSp>
        <p:nvGrpSpPr>
          <p:cNvPr id="340" name="Groupe 88"/>
          <p:cNvGrpSpPr/>
          <p:nvPr/>
        </p:nvGrpSpPr>
        <p:grpSpPr>
          <a:xfrm>
            <a:off x="2822400" y="4530600"/>
            <a:ext cx="1567080" cy="1038240"/>
            <a:chOff x="2822400" y="4530600"/>
            <a:chExt cx="1567080" cy="1038240"/>
          </a:xfrm>
        </p:grpSpPr>
        <p:sp>
          <p:nvSpPr>
            <p:cNvPr id="341" name="Freeform 48"/>
            <p:cNvSpPr/>
            <p:nvPr/>
          </p:nvSpPr>
          <p:spPr>
            <a:xfrm>
              <a:off x="3147840" y="4530600"/>
              <a:ext cx="1038240" cy="1038240"/>
            </a:xfrm>
            <a:custGeom>
              <a:avLst/>
              <a:gdLst>
                <a:gd name="textAreaLeft" fmla="*/ 0 w 1038240"/>
                <a:gd name="textAreaRight" fmla="*/ 1039320 w 1038240"/>
                <a:gd name="textAreaTop" fmla="*/ 0 h 1038240"/>
                <a:gd name="textAreaBottom" fmla="*/ 1039320 h 1038240"/>
              </a:gdLst>
              <a:ahLst/>
              <a:cxnLst/>
              <a:rect l="textAreaLeft" t="textAreaTop" r="textAreaRight" b="textAreaBottom"/>
              <a:pathLst>
                <a:path w="1385937" h="1385937">
                  <a:moveTo>
                    <a:pt x="0" y="0"/>
                  </a:moveTo>
                  <a:lnTo>
                    <a:pt x="1385937" y="0"/>
                  </a:lnTo>
                  <a:lnTo>
                    <a:pt x="1385937" y="1385937"/>
                  </a:lnTo>
                  <a:lnTo>
                    <a:pt x="0" y="1385937"/>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42" name="TextBox 60"/>
            <p:cNvSpPr/>
            <p:nvPr/>
          </p:nvSpPr>
          <p:spPr>
            <a:xfrm>
              <a:off x="2822400" y="5268240"/>
              <a:ext cx="1567080" cy="255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018"/>
                </a:lnSpc>
              </a:pPr>
              <a:r>
                <a:rPr lang="en-US" sz="1440" b="0" strike="noStrike" spc="-1">
                  <a:solidFill>
                    <a:srgbClr val="000000"/>
                  </a:solidFill>
                  <a:latin typeface="Fredoka"/>
                  <a:ea typeface="Fredoka"/>
                </a:rPr>
                <a:t>BLOCKCHAIN</a:t>
              </a:r>
              <a:endParaRPr lang="en-US" sz="1440" b="0" strike="noStrike" spc="-1">
                <a:solidFill>
                  <a:srgbClr val="000000"/>
                </a:solidFill>
                <a:latin typeface="Arial"/>
              </a:endParaRPr>
            </a:p>
          </p:txBody>
        </p:sp>
      </p:grpSp>
      <p:sp>
        <p:nvSpPr>
          <p:cNvPr id="343" name="Freeform 62"/>
          <p:cNvSpPr/>
          <p:nvPr/>
        </p:nvSpPr>
        <p:spPr>
          <a:xfrm>
            <a:off x="909360" y="4191840"/>
            <a:ext cx="3699360" cy="3635640"/>
          </a:xfrm>
          <a:custGeom>
            <a:avLst/>
            <a:gdLst>
              <a:gd name="textAreaLeft" fmla="*/ 0 w 3699360"/>
              <a:gd name="textAreaRight" fmla="*/ 3700440 w 3699360"/>
              <a:gd name="textAreaTop" fmla="*/ 0 h 3635640"/>
              <a:gd name="textAreaBottom" fmla="*/ 3636720 h 3635640"/>
            </a:gdLst>
            <a:ahLst/>
            <a:cxnLst/>
            <a:rect l="textAreaLeft" t="textAreaTop" r="textAreaRight" b="textAreaBottom"/>
            <a:pathLst>
              <a:path w="1528463" h="1502126">
                <a:moveTo>
                  <a:pt x="42689" y="0"/>
                </a:moveTo>
                <a:lnTo>
                  <a:pt x="1485774" y="0"/>
                </a:lnTo>
                <a:cubicBezTo>
                  <a:pt x="1497096" y="0"/>
                  <a:pt x="1507954" y="4498"/>
                  <a:pt x="1515960" y="12503"/>
                </a:cubicBezTo>
                <a:cubicBezTo>
                  <a:pt x="1523965" y="20509"/>
                  <a:pt x="1528463" y="31367"/>
                  <a:pt x="1528463" y="42689"/>
                </a:cubicBezTo>
                <a:lnTo>
                  <a:pt x="1528463" y="1459437"/>
                </a:lnTo>
                <a:cubicBezTo>
                  <a:pt x="1528463" y="1470759"/>
                  <a:pt x="1523965" y="1481617"/>
                  <a:pt x="1515960" y="1489623"/>
                </a:cubicBezTo>
                <a:cubicBezTo>
                  <a:pt x="1507954" y="1497629"/>
                  <a:pt x="1497096" y="1502126"/>
                  <a:pt x="1485774" y="1502126"/>
                </a:cubicBezTo>
                <a:lnTo>
                  <a:pt x="42689" y="1502126"/>
                </a:lnTo>
                <a:cubicBezTo>
                  <a:pt x="31367" y="1502126"/>
                  <a:pt x="20509" y="1497629"/>
                  <a:pt x="12503" y="1489623"/>
                </a:cubicBezTo>
                <a:cubicBezTo>
                  <a:pt x="4498" y="1481617"/>
                  <a:pt x="0" y="1470759"/>
                  <a:pt x="0" y="1459437"/>
                </a:cubicBezTo>
                <a:lnTo>
                  <a:pt x="0" y="42689"/>
                </a:lnTo>
                <a:cubicBezTo>
                  <a:pt x="0" y="31367"/>
                  <a:pt x="4498" y="20509"/>
                  <a:pt x="12503" y="12503"/>
                </a:cubicBezTo>
                <a:cubicBezTo>
                  <a:pt x="20509" y="4498"/>
                  <a:pt x="31367" y="0"/>
                  <a:pt x="42689" y="0"/>
                </a:cubicBezTo>
                <a:close/>
              </a:path>
            </a:pathLst>
          </a:custGeom>
          <a:noFill/>
          <a:ln w="3810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44" name="TextBox 63"/>
          <p:cNvSpPr/>
          <p:nvPr/>
        </p:nvSpPr>
        <p:spPr>
          <a:xfrm>
            <a:off x="870480" y="4062960"/>
            <a:ext cx="3699360" cy="38199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tabLst>
                <a:tab pos="0" algn="l"/>
              </a:tabLst>
            </a:pPr>
            <a:endParaRPr lang="en-US" sz="1800" b="0" strike="noStrike" spc="-1">
              <a:solidFill>
                <a:schemeClr val="dk1"/>
              </a:solidFill>
              <a:latin typeface="Calibri"/>
            </a:endParaRPr>
          </a:p>
        </p:txBody>
      </p:sp>
      <p:sp>
        <p:nvSpPr>
          <p:cNvPr id="345" name="Freeform 49"/>
          <p:cNvSpPr/>
          <p:nvPr/>
        </p:nvSpPr>
        <p:spPr>
          <a:xfrm>
            <a:off x="2476440" y="4543920"/>
            <a:ext cx="937440" cy="334440"/>
          </a:xfrm>
          <a:custGeom>
            <a:avLst/>
            <a:gdLst>
              <a:gd name="textAreaLeft" fmla="*/ 0 w 937440"/>
              <a:gd name="textAreaRight" fmla="*/ 938520 w 937440"/>
              <a:gd name="textAreaTop" fmla="*/ 0 h 334440"/>
              <a:gd name="textAreaBottom" fmla="*/ 335520 h 334440"/>
            </a:gdLst>
            <a:ahLst/>
            <a:cxnLst/>
            <a:rect l="textAreaLeft" t="textAreaTop" r="textAreaRight" b="textAreaBottom"/>
            <a:pathLst>
              <a:path w="1251128" h="447278">
                <a:moveTo>
                  <a:pt x="0" y="0"/>
                </a:moveTo>
                <a:lnTo>
                  <a:pt x="1251127" y="0"/>
                </a:lnTo>
                <a:lnTo>
                  <a:pt x="1251127" y="447278"/>
                </a:lnTo>
                <a:lnTo>
                  <a:pt x="0" y="447278"/>
                </a:lnTo>
                <a:lnTo>
                  <a:pt x="0" y="0"/>
                </a:lnTo>
                <a:close/>
              </a:path>
            </a:pathLst>
          </a:custGeom>
          <a:blipFill rotWithShape="0">
            <a:blip r:embed="rId1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1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46" name="TextBox 64"/>
          <p:cNvSpPr/>
          <p:nvPr/>
        </p:nvSpPr>
        <p:spPr>
          <a:xfrm>
            <a:off x="2293920" y="3714120"/>
            <a:ext cx="1055880" cy="468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3691"/>
              </a:lnSpc>
            </a:pPr>
            <a:r>
              <a:rPr lang="en-US" sz="2640" b="1" strike="noStrike" spc="-1">
                <a:solidFill>
                  <a:srgbClr val="000000"/>
                </a:solidFill>
                <a:latin typeface="Open Sans Bold"/>
                <a:ea typeface="Open Sans Bold"/>
              </a:rPr>
              <a:t>Org 2</a:t>
            </a:r>
            <a:endParaRPr lang="en-US" sz="2640" b="0" strike="noStrike" spc="-1">
              <a:solidFill>
                <a:srgbClr val="000000"/>
              </a:solidFill>
              <a:latin typeface="Arial"/>
            </a:endParaRPr>
          </a:p>
        </p:txBody>
      </p:sp>
      <p:sp>
        <p:nvSpPr>
          <p:cNvPr id="347" name="Freeform 65"/>
          <p:cNvSpPr/>
          <p:nvPr/>
        </p:nvSpPr>
        <p:spPr>
          <a:xfrm>
            <a:off x="7587720" y="6571440"/>
            <a:ext cx="4098240" cy="4098240"/>
          </a:xfrm>
          <a:custGeom>
            <a:avLst/>
            <a:gdLst>
              <a:gd name="textAreaLeft" fmla="*/ 0 w 4098240"/>
              <a:gd name="textAreaRight" fmla="*/ 4099320 w 4098240"/>
              <a:gd name="textAreaTop" fmla="*/ 0 h 4098240"/>
              <a:gd name="textAreaBottom" fmla="*/ 4099320 h 4098240"/>
            </a:gdLst>
            <a:ahLst/>
            <a:cxnLst/>
            <a:rect l="textAreaLeft" t="textAreaTop" r="textAreaRight" b="textAreaBottom"/>
            <a:pathLst>
              <a:path w="4099173" h="4099173">
                <a:moveTo>
                  <a:pt x="0" y="0"/>
                </a:moveTo>
                <a:lnTo>
                  <a:pt x="4099173" y="0"/>
                </a:lnTo>
                <a:lnTo>
                  <a:pt x="4099173" y="4099173"/>
                </a:lnTo>
                <a:lnTo>
                  <a:pt x="0" y="4099173"/>
                </a:lnTo>
                <a:lnTo>
                  <a:pt x="0" y="0"/>
                </a:lnTo>
                <a:close/>
              </a:path>
            </a:pathLst>
          </a:cu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48" name="Freeform 66"/>
          <p:cNvSpPr/>
          <p:nvPr/>
        </p:nvSpPr>
        <p:spPr>
          <a:xfrm rot="20779200">
            <a:off x="5874120" y="9563760"/>
            <a:ext cx="1685520" cy="519480"/>
          </a:xfrm>
          <a:custGeom>
            <a:avLst/>
            <a:gdLst>
              <a:gd name="textAreaLeft" fmla="*/ 0 w 1685520"/>
              <a:gd name="textAreaRight" fmla="*/ 1686600 w 1685520"/>
              <a:gd name="textAreaTop" fmla="*/ 0 h 519480"/>
              <a:gd name="textAreaBottom" fmla="*/ 520560 h 519480"/>
            </a:gdLst>
            <a:ahLst/>
            <a:cxnLst/>
            <a:rect l="textAreaLeft" t="textAreaTop" r="textAreaRight" b="textAreaBottom"/>
            <a:pathLst>
              <a:path w="1686498" h="476436">
                <a:moveTo>
                  <a:pt x="0" y="0"/>
                </a:moveTo>
                <a:lnTo>
                  <a:pt x="1686498" y="0"/>
                </a:lnTo>
                <a:lnTo>
                  <a:pt x="1686498" y="476436"/>
                </a:lnTo>
                <a:lnTo>
                  <a:pt x="0" y="476436"/>
                </a:lnTo>
                <a:lnTo>
                  <a:pt x="0" y="0"/>
                </a:lnTo>
                <a:close/>
              </a:path>
            </a:pathLst>
          </a:custGeom>
          <a:blipFill rotWithShape="0">
            <a:blip r:embed="rId1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1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49" name="TextBox 67"/>
          <p:cNvSpPr/>
          <p:nvPr/>
        </p:nvSpPr>
        <p:spPr>
          <a:xfrm>
            <a:off x="17335800" y="9261000"/>
            <a:ext cx="72324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18</a:t>
            </a:r>
            <a:endParaRPr lang="en-US" sz="3609" b="0" strike="noStrike" spc="-1">
              <a:solidFill>
                <a:srgbClr val="000000"/>
              </a:solidFill>
              <a:latin typeface="Arial"/>
            </a:endParaRPr>
          </a:p>
        </p:txBody>
      </p:sp>
      <p:sp>
        <p:nvSpPr>
          <p:cNvPr id="350" name="TextBox 68"/>
          <p:cNvSpPr/>
          <p:nvPr/>
        </p:nvSpPr>
        <p:spPr>
          <a:xfrm>
            <a:off x="649080" y="97704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FLUX COMPLET DE TRANSACTION ET CRÉATION DE BLOCS</a:t>
            </a:r>
            <a:endParaRPr lang="en-US" sz="4000" b="0" strike="noStrike" spc="-1">
              <a:solidFill>
                <a:srgbClr val="000000"/>
              </a:solidFill>
              <a:latin typeface="Arial"/>
            </a:endParaRPr>
          </a:p>
        </p:txBody>
      </p:sp>
      <p:sp>
        <p:nvSpPr>
          <p:cNvPr id="351" name="TextBox 72"/>
          <p:cNvSpPr/>
          <p:nvPr/>
        </p:nvSpPr>
        <p:spPr>
          <a:xfrm>
            <a:off x="8863200" y="8206920"/>
            <a:ext cx="1546920" cy="468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3691"/>
              </a:lnSpc>
            </a:pPr>
            <a:r>
              <a:rPr lang="en-US" sz="2640" b="1" strike="noStrike" spc="-1">
                <a:solidFill>
                  <a:srgbClr val="000000"/>
                </a:solidFill>
                <a:latin typeface="Open Sans Bold"/>
                <a:ea typeface="Open Sans Bold"/>
              </a:rPr>
              <a:t>Channel</a:t>
            </a:r>
            <a:endParaRPr lang="en-US" sz="2640" b="0" strike="noStrike" spc="-1">
              <a:solidFill>
                <a:srgbClr val="000000"/>
              </a:solidFill>
              <a:latin typeface="Arial"/>
            </a:endParaRPr>
          </a:p>
        </p:txBody>
      </p:sp>
      <p:grpSp>
        <p:nvGrpSpPr>
          <p:cNvPr id="352" name="Group 73"/>
          <p:cNvGrpSpPr/>
          <p:nvPr/>
        </p:nvGrpSpPr>
        <p:grpSpPr>
          <a:xfrm>
            <a:off x="9821160" y="8723160"/>
            <a:ext cx="993960" cy="925560"/>
            <a:chOff x="9821160" y="8723160"/>
            <a:chExt cx="993960" cy="925560"/>
          </a:xfrm>
        </p:grpSpPr>
        <p:sp>
          <p:nvSpPr>
            <p:cNvPr id="353" name="Freeform 74"/>
            <p:cNvSpPr/>
            <p:nvPr/>
          </p:nvSpPr>
          <p:spPr>
            <a:xfrm>
              <a:off x="10020960" y="8723160"/>
              <a:ext cx="581400" cy="581400"/>
            </a:xfrm>
            <a:custGeom>
              <a:avLst/>
              <a:gdLst>
                <a:gd name="textAreaLeft" fmla="*/ 0 w 581400"/>
                <a:gd name="textAreaRight" fmla="*/ 582480 w 581400"/>
                <a:gd name="textAreaTop" fmla="*/ 0 h 581400"/>
                <a:gd name="textAreaBottom" fmla="*/ 582480 h 581400"/>
              </a:gdLst>
              <a:ahLst/>
              <a:cxnLst/>
              <a:rect l="textAreaLeft" t="textAreaTop" r="textAreaRight" b="textAreaBottom"/>
              <a:pathLst>
                <a:path w="776663" h="776663">
                  <a:moveTo>
                    <a:pt x="0" y="0"/>
                  </a:moveTo>
                  <a:lnTo>
                    <a:pt x="776663" y="0"/>
                  </a:lnTo>
                  <a:lnTo>
                    <a:pt x="776663" y="776663"/>
                  </a:lnTo>
                  <a:lnTo>
                    <a:pt x="0" y="776663"/>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54" name="TextBox 75"/>
            <p:cNvSpPr/>
            <p:nvPr/>
          </p:nvSpPr>
          <p:spPr>
            <a:xfrm>
              <a:off x="9821160" y="9370080"/>
              <a:ext cx="99396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CA ROOT</a:t>
              </a:r>
              <a:endParaRPr lang="en-US" sz="1570" b="0" strike="noStrike" spc="-1">
                <a:solidFill>
                  <a:srgbClr val="000000"/>
                </a:solidFill>
                <a:latin typeface="Arial"/>
              </a:endParaRPr>
            </a:p>
          </p:txBody>
        </p:sp>
      </p:grpSp>
      <p:grpSp>
        <p:nvGrpSpPr>
          <p:cNvPr id="355" name="Group 76"/>
          <p:cNvGrpSpPr/>
          <p:nvPr/>
        </p:nvGrpSpPr>
        <p:grpSpPr>
          <a:xfrm>
            <a:off x="8258400" y="8607240"/>
            <a:ext cx="1085400" cy="965160"/>
            <a:chOff x="8258400" y="8607240"/>
            <a:chExt cx="1085400" cy="965160"/>
          </a:xfrm>
        </p:grpSpPr>
        <p:sp>
          <p:nvSpPr>
            <p:cNvPr id="356" name="Freeform 77"/>
            <p:cNvSpPr/>
            <p:nvPr/>
          </p:nvSpPr>
          <p:spPr>
            <a:xfrm>
              <a:off x="8483040" y="8607240"/>
              <a:ext cx="860760" cy="721080"/>
            </a:xfrm>
            <a:custGeom>
              <a:avLst/>
              <a:gdLst>
                <a:gd name="textAreaLeft" fmla="*/ 0 w 860760"/>
                <a:gd name="textAreaRight" fmla="*/ 861840 w 860760"/>
                <a:gd name="textAreaTop" fmla="*/ 0 h 721080"/>
                <a:gd name="textAreaBottom" fmla="*/ 722160 h 721080"/>
              </a:gdLst>
              <a:ahLst/>
              <a:cxnLst/>
              <a:rect l="textAreaLeft" t="textAreaTop" r="textAreaRight" b="textAreaBottom"/>
              <a:pathLst>
                <a:path w="1149301" h="962982">
                  <a:moveTo>
                    <a:pt x="0" y="0"/>
                  </a:moveTo>
                  <a:lnTo>
                    <a:pt x="1149301" y="0"/>
                  </a:lnTo>
                  <a:lnTo>
                    <a:pt x="1149301" y="962982"/>
                  </a:lnTo>
                  <a:lnTo>
                    <a:pt x="0" y="962982"/>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57" name="TextBox 78"/>
            <p:cNvSpPr/>
            <p:nvPr/>
          </p:nvSpPr>
          <p:spPr>
            <a:xfrm>
              <a:off x="8258400" y="929376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CC</a:t>
              </a:r>
              <a:endParaRPr lang="en-US" sz="1570" b="0" strike="noStrike" spc="-1">
                <a:solidFill>
                  <a:srgbClr val="000000"/>
                </a:solidFill>
                <a:latin typeface="Arial"/>
              </a:endParaRPr>
            </a:p>
          </p:txBody>
        </p:sp>
      </p:grpSp>
      <p:grpSp>
        <p:nvGrpSpPr>
          <p:cNvPr id="358" name="Groupe 136"/>
          <p:cNvGrpSpPr/>
          <p:nvPr/>
        </p:nvGrpSpPr>
        <p:grpSpPr>
          <a:xfrm>
            <a:off x="766440" y="8269560"/>
            <a:ext cx="1547640" cy="2007720"/>
            <a:chOff x="766440" y="8269560"/>
            <a:chExt cx="1547640" cy="2007720"/>
          </a:xfrm>
        </p:grpSpPr>
        <p:sp>
          <p:nvSpPr>
            <p:cNvPr id="359" name="Freeform 9"/>
            <p:cNvSpPr/>
            <p:nvPr/>
          </p:nvSpPr>
          <p:spPr>
            <a:xfrm>
              <a:off x="766440" y="8269560"/>
              <a:ext cx="1547640" cy="1547640"/>
            </a:xfrm>
            <a:custGeom>
              <a:avLst/>
              <a:gdLst>
                <a:gd name="textAreaLeft" fmla="*/ 0 w 1547640"/>
                <a:gd name="textAreaRight" fmla="*/ 1548720 w 1547640"/>
                <a:gd name="textAreaTop" fmla="*/ 0 h 1547640"/>
                <a:gd name="textAreaBottom" fmla="*/ 1548720 h 1547640"/>
              </a:gdLst>
              <a:ahLst/>
              <a:cxnLst/>
              <a:rect l="textAreaLeft" t="textAreaTop" r="textAreaRight" b="textAreaBottom"/>
              <a:pathLst>
                <a:path w="1548727" h="1548727">
                  <a:moveTo>
                    <a:pt x="0" y="0"/>
                  </a:moveTo>
                  <a:lnTo>
                    <a:pt x="1548727" y="0"/>
                  </a:lnTo>
                  <a:lnTo>
                    <a:pt x="1548727" y="1548727"/>
                  </a:lnTo>
                  <a:lnTo>
                    <a:pt x="0" y="1548727"/>
                  </a:lnTo>
                  <a:lnTo>
                    <a:pt x="0" y="0"/>
                  </a:lnTo>
                  <a:close/>
                </a:path>
              </a:pathLst>
            </a:custGeom>
            <a:blipFill rotWithShape="0">
              <a:blip r:embed="rId1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60" name="TextBox 80"/>
            <p:cNvSpPr/>
            <p:nvPr/>
          </p:nvSpPr>
          <p:spPr>
            <a:xfrm>
              <a:off x="1126440" y="9904320"/>
              <a:ext cx="827280" cy="372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2940"/>
                </a:lnSpc>
              </a:pPr>
              <a:r>
                <a:rPr lang="en-US" sz="2100" b="1" strike="noStrike" spc="-1">
                  <a:solidFill>
                    <a:srgbClr val="000000"/>
                  </a:solidFill>
                  <a:latin typeface="Arial Bold"/>
                  <a:ea typeface="Arial Bold"/>
                </a:rPr>
                <a:t>USER</a:t>
              </a:r>
              <a:endParaRPr lang="en-US" sz="2100" b="0" strike="noStrike" spc="-1">
                <a:solidFill>
                  <a:srgbClr val="000000"/>
                </a:solidFill>
                <a:latin typeface="Arial"/>
              </a:endParaRPr>
            </a:p>
          </p:txBody>
        </p:sp>
      </p:grpSp>
      <p:sp>
        <p:nvSpPr>
          <p:cNvPr id="361" name="Freeform 49"/>
          <p:cNvSpPr/>
          <p:nvPr/>
        </p:nvSpPr>
        <p:spPr>
          <a:xfrm>
            <a:off x="15771600" y="4498560"/>
            <a:ext cx="937440" cy="334440"/>
          </a:xfrm>
          <a:custGeom>
            <a:avLst/>
            <a:gdLst>
              <a:gd name="textAreaLeft" fmla="*/ 0 w 937440"/>
              <a:gd name="textAreaRight" fmla="*/ 938520 w 937440"/>
              <a:gd name="textAreaTop" fmla="*/ 0 h 334440"/>
              <a:gd name="textAreaBottom" fmla="*/ 335520 h 334440"/>
            </a:gdLst>
            <a:ahLst/>
            <a:cxnLst/>
            <a:rect l="textAreaLeft" t="textAreaTop" r="textAreaRight" b="textAreaBottom"/>
            <a:pathLst>
              <a:path w="1251128" h="447278">
                <a:moveTo>
                  <a:pt x="0" y="0"/>
                </a:moveTo>
                <a:lnTo>
                  <a:pt x="1251127" y="0"/>
                </a:lnTo>
                <a:lnTo>
                  <a:pt x="1251127" y="447278"/>
                </a:lnTo>
                <a:lnTo>
                  <a:pt x="0" y="447278"/>
                </a:lnTo>
                <a:lnTo>
                  <a:pt x="0" y="0"/>
                </a:lnTo>
                <a:close/>
              </a:path>
            </a:pathLst>
          </a:custGeom>
          <a:blipFill rotWithShape="0">
            <a:blip r:embed="rId1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20"/>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362" name="Groupe 93"/>
          <p:cNvGrpSpPr/>
          <p:nvPr/>
        </p:nvGrpSpPr>
        <p:grpSpPr>
          <a:xfrm>
            <a:off x="15771600" y="5636880"/>
            <a:ext cx="1152720" cy="1439640"/>
            <a:chOff x="15771600" y="5636880"/>
            <a:chExt cx="1152720" cy="1439640"/>
          </a:xfrm>
        </p:grpSpPr>
        <p:sp>
          <p:nvSpPr>
            <p:cNvPr id="363" name="Freeform 51"/>
            <p:cNvSpPr/>
            <p:nvPr/>
          </p:nvSpPr>
          <p:spPr>
            <a:xfrm>
              <a:off x="15771600" y="5636880"/>
              <a:ext cx="1152720" cy="1152720"/>
            </a:xfrm>
            <a:custGeom>
              <a:avLst/>
              <a:gdLst>
                <a:gd name="textAreaLeft" fmla="*/ 0 w 1152720"/>
                <a:gd name="textAreaRight" fmla="*/ 1153800 w 1152720"/>
                <a:gd name="textAreaTop" fmla="*/ 0 h 1152720"/>
                <a:gd name="textAreaBottom" fmla="*/ 1153800 h 1152720"/>
              </a:gdLst>
              <a:ahLst/>
              <a:cxnLst/>
              <a:rect l="textAreaLeft" t="textAreaTop" r="textAreaRight" b="textAreaBottom"/>
              <a:pathLst>
                <a:path w="1538407" h="1538407">
                  <a:moveTo>
                    <a:pt x="0" y="0"/>
                  </a:moveTo>
                  <a:lnTo>
                    <a:pt x="1538407" y="0"/>
                  </a:lnTo>
                  <a:lnTo>
                    <a:pt x="1538407" y="1538407"/>
                  </a:lnTo>
                  <a:lnTo>
                    <a:pt x="0" y="1538407"/>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64" name="TextBox 52"/>
            <p:cNvSpPr/>
            <p:nvPr/>
          </p:nvSpPr>
          <p:spPr>
            <a:xfrm>
              <a:off x="15940440" y="679788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PEER</a:t>
              </a:r>
              <a:endParaRPr lang="en-US" sz="1570" b="0" strike="noStrike" spc="-1">
                <a:solidFill>
                  <a:srgbClr val="000000"/>
                </a:solidFill>
                <a:latin typeface="Arial"/>
              </a:endParaRPr>
            </a:p>
          </p:txBody>
        </p:sp>
      </p:grpSp>
      <p:grpSp>
        <p:nvGrpSpPr>
          <p:cNvPr id="365" name="Groupe 99"/>
          <p:cNvGrpSpPr/>
          <p:nvPr/>
        </p:nvGrpSpPr>
        <p:grpSpPr>
          <a:xfrm>
            <a:off x="15050160" y="6817680"/>
            <a:ext cx="815040" cy="922680"/>
            <a:chOff x="15050160" y="6817680"/>
            <a:chExt cx="815040" cy="922680"/>
          </a:xfrm>
        </p:grpSpPr>
        <p:sp>
          <p:nvSpPr>
            <p:cNvPr id="366" name="Freeform 55"/>
            <p:cNvSpPr/>
            <p:nvPr/>
          </p:nvSpPr>
          <p:spPr>
            <a:xfrm>
              <a:off x="15167160" y="6817680"/>
              <a:ext cx="581400" cy="581400"/>
            </a:xfrm>
            <a:custGeom>
              <a:avLst/>
              <a:gdLst>
                <a:gd name="textAreaLeft" fmla="*/ 0 w 581400"/>
                <a:gd name="textAreaRight" fmla="*/ 582480 w 581400"/>
                <a:gd name="textAreaTop" fmla="*/ 0 h 581400"/>
                <a:gd name="textAreaBottom" fmla="*/ 582480 h 581400"/>
              </a:gdLst>
              <a:ahLst/>
              <a:cxnLst/>
              <a:rect l="textAreaLeft" t="textAreaTop" r="textAreaRight" b="textAreaBottom"/>
              <a:pathLst>
                <a:path w="776663" h="776663">
                  <a:moveTo>
                    <a:pt x="0" y="0"/>
                  </a:moveTo>
                  <a:lnTo>
                    <a:pt x="776664" y="0"/>
                  </a:lnTo>
                  <a:lnTo>
                    <a:pt x="776664" y="776663"/>
                  </a:lnTo>
                  <a:lnTo>
                    <a:pt x="0" y="776663"/>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67" name="TextBox 56"/>
            <p:cNvSpPr/>
            <p:nvPr/>
          </p:nvSpPr>
          <p:spPr>
            <a:xfrm>
              <a:off x="15050160" y="746172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1" strike="noStrike" spc="-1">
                  <a:solidFill>
                    <a:srgbClr val="000000"/>
                  </a:solidFill>
                  <a:latin typeface="Fredoka"/>
                  <a:ea typeface="Fredoka"/>
                </a:rPr>
                <a:t>CA</a:t>
              </a:r>
              <a:endParaRPr lang="en-US" sz="1570" b="0" strike="noStrike" spc="-1">
                <a:solidFill>
                  <a:srgbClr val="000000"/>
                </a:solidFill>
                <a:latin typeface="Arial"/>
              </a:endParaRPr>
            </a:p>
          </p:txBody>
        </p:sp>
      </p:grpSp>
      <p:grpSp>
        <p:nvGrpSpPr>
          <p:cNvPr id="368" name="Groupe 102"/>
          <p:cNvGrpSpPr/>
          <p:nvPr/>
        </p:nvGrpSpPr>
        <p:grpSpPr>
          <a:xfrm>
            <a:off x="15259320" y="4699440"/>
            <a:ext cx="815040" cy="947520"/>
            <a:chOff x="15259320" y="4699440"/>
            <a:chExt cx="815040" cy="947520"/>
          </a:xfrm>
        </p:grpSpPr>
        <p:sp>
          <p:nvSpPr>
            <p:cNvPr id="369" name="Freeform 50"/>
            <p:cNvSpPr/>
            <p:nvPr/>
          </p:nvSpPr>
          <p:spPr>
            <a:xfrm>
              <a:off x="15361920" y="4699440"/>
              <a:ext cx="609480" cy="609480"/>
            </a:xfrm>
            <a:custGeom>
              <a:avLst/>
              <a:gdLst>
                <a:gd name="textAreaLeft" fmla="*/ 0 w 609480"/>
                <a:gd name="textAreaRight" fmla="*/ 610560 w 609480"/>
                <a:gd name="textAreaTop" fmla="*/ 0 h 609480"/>
                <a:gd name="textAreaBottom" fmla="*/ 610560 h 609480"/>
              </a:gdLst>
              <a:ahLst/>
              <a:cxnLst/>
              <a:rect l="textAreaLeft" t="textAreaTop" r="textAreaRight" b="textAreaBottom"/>
              <a:pathLst>
                <a:path w="814247" h="814247">
                  <a:moveTo>
                    <a:pt x="0" y="0"/>
                  </a:moveTo>
                  <a:lnTo>
                    <a:pt x="814247" y="0"/>
                  </a:lnTo>
                  <a:lnTo>
                    <a:pt x="814247" y="814247"/>
                  </a:lnTo>
                  <a:lnTo>
                    <a:pt x="0" y="814247"/>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70" name="TextBox 57"/>
            <p:cNvSpPr/>
            <p:nvPr/>
          </p:nvSpPr>
          <p:spPr>
            <a:xfrm>
              <a:off x="15259320" y="5379480"/>
              <a:ext cx="815040" cy="26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09"/>
                </a:lnSpc>
              </a:pPr>
              <a:r>
                <a:rPr lang="en-US" sz="1510" b="0" strike="noStrike" spc="-1">
                  <a:solidFill>
                    <a:srgbClr val="000000"/>
                  </a:solidFill>
                  <a:latin typeface="Fredoka"/>
                  <a:ea typeface="Fredoka"/>
                </a:rPr>
                <a:t>LEDGER</a:t>
              </a:r>
              <a:endParaRPr lang="en-US" sz="1510" b="0" strike="noStrike" spc="-1">
                <a:solidFill>
                  <a:srgbClr val="000000"/>
                </a:solidFill>
                <a:latin typeface="Arial"/>
              </a:endParaRPr>
            </a:p>
          </p:txBody>
        </p:sp>
      </p:grpSp>
      <p:grpSp>
        <p:nvGrpSpPr>
          <p:cNvPr id="371" name="Groupe 105"/>
          <p:cNvGrpSpPr/>
          <p:nvPr/>
        </p:nvGrpSpPr>
        <p:grpSpPr>
          <a:xfrm>
            <a:off x="14234040" y="5522400"/>
            <a:ext cx="815040" cy="1001520"/>
            <a:chOff x="14234040" y="5522400"/>
            <a:chExt cx="815040" cy="1001520"/>
          </a:xfrm>
        </p:grpSpPr>
        <p:sp>
          <p:nvSpPr>
            <p:cNvPr id="372" name="Freeform 58"/>
            <p:cNvSpPr/>
            <p:nvPr/>
          </p:nvSpPr>
          <p:spPr>
            <a:xfrm>
              <a:off x="14312520" y="5522400"/>
              <a:ext cx="658440" cy="658440"/>
            </a:xfrm>
            <a:custGeom>
              <a:avLst/>
              <a:gdLst>
                <a:gd name="textAreaLeft" fmla="*/ 0 w 658440"/>
                <a:gd name="textAreaRight" fmla="*/ 659520 w 658440"/>
                <a:gd name="textAreaTop" fmla="*/ 0 h 658440"/>
                <a:gd name="textAreaBottom" fmla="*/ 659520 h 658440"/>
              </a:gdLst>
              <a:ahLst/>
              <a:cxnLst/>
              <a:rect l="textAreaLeft" t="textAreaTop" r="textAreaRight" b="textAreaBottom"/>
              <a:pathLst>
                <a:path w="879220" h="879220">
                  <a:moveTo>
                    <a:pt x="0" y="0"/>
                  </a:moveTo>
                  <a:lnTo>
                    <a:pt x="879219" y="0"/>
                  </a:lnTo>
                  <a:lnTo>
                    <a:pt x="879219" y="879220"/>
                  </a:lnTo>
                  <a:lnTo>
                    <a:pt x="0" y="879220"/>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73" name="TextBox 59"/>
            <p:cNvSpPr/>
            <p:nvPr/>
          </p:nvSpPr>
          <p:spPr>
            <a:xfrm>
              <a:off x="14234040" y="624528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MSP</a:t>
              </a:r>
              <a:endParaRPr lang="en-US" sz="1570" b="0" strike="noStrike" spc="-1">
                <a:solidFill>
                  <a:srgbClr val="000000"/>
                </a:solidFill>
                <a:latin typeface="Arial"/>
              </a:endParaRPr>
            </a:p>
          </p:txBody>
        </p:sp>
      </p:grpSp>
      <p:grpSp>
        <p:nvGrpSpPr>
          <p:cNvPr id="374" name="Groupe 108"/>
          <p:cNvGrpSpPr/>
          <p:nvPr/>
        </p:nvGrpSpPr>
        <p:grpSpPr>
          <a:xfrm>
            <a:off x="16117920" y="4485240"/>
            <a:ext cx="1567080" cy="1038240"/>
            <a:chOff x="16117920" y="4485240"/>
            <a:chExt cx="1567080" cy="1038240"/>
          </a:xfrm>
        </p:grpSpPr>
        <p:sp>
          <p:nvSpPr>
            <p:cNvPr id="375" name="Freeform 48"/>
            <p:cNvSpPr/>
            <p:nvPr/>
          </p:nvSpPr>
          <p:spPr>
            <a:xfrm>
              <a:off x="16443360" y="4485240"/>
              <a:ext cx="1038240" cy="1038240"/>
            </a:xfrm>
            <a:custGeom>
              <a:avLst/>
              <a:gdLst>
                <a:gd name="textAreaLeft" fmla="*/ 0 w 1038240"/>
                <a:gd name="textAreaRight" fmla="*/ 1039320 w 1038240"/>
                <a:gd name="textAreaTop" fmla="*/ 0 h 1038240"/>
                <a:gd name="textAreaBottom" fmla="*/ 1039320 h 1038240"/>
              </a:gdLst>
              <a:ahLst/>
              <a:cxnLst/>
              <a:rect l="textAreaLeft" t="textAreaTop" r="textAreaRight" b="textAreaBottom"/>
              <a:pathLst>
                <a:path w="1385937" h="1385937">
                  <a:moveTo>
                    <a:pt x="0" y="0"/>
                  </a:moveTo>
                  <a:lnTo>
                    <a:pt x="1385937" y="0"/>
                  </a:lnTo>
                  <a:lnTo>
                    <a:pt x="1385937" y="1385937"/>
                  </a:lnTo>
                  <a:lnTo>
                    <a:pt x="0" y="1385937"/>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76" name="TextBox 60"/>
            <p:cNvSpPr/>
            <p:nvPr/>
          </p:nvSpPr>
          <p:spPr>
            <a:xfrm>
              <a:off x="16117920" y="5222880"/>
              <a:ext cx="1567080" cy="255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018"/>
                </a:lnSpc>
              </a:pPr>
              <a:r>
                <a:rPr lang="en-US" sz="1440" b="0" strike="noStrike" spc="-1">
                  <a:solidFill>
                    <a:srgbClr val="000000"/>
                  </a:solidFill>
                  <a:latin typeface="Fredoka"/>
                  <a:ea typeface="Fredoka"/>
                </a:rPr>
                <a:t>BLOCKCHAIN</a:t>
              </a:r>
              <a:endParaRPr lang="en-US" sz="1440" b="0" strike="noStrike" spc="-1">
                <a:solidFill>
                  <a:srgbClr val="000000"/>
                </a:solidFill>
                <a:latin typeface="Arial"/>
              </a:endParaRPr>
            </a:p>
          </p:txBody>
        </p:sp>
      </p:grpSp>
      <p:sp>
        <p:nvSpPr>
          <p:cNvPr id="377" name="Freeform 49"/>
          <p:cNvSpPr/>
          <p:nvPr/>
        </p:nvSpPr>
        <p:spPr>
          <a:xfrm>
            <a:off x="9671400" y="2541960"/>
            <a:ext cx="937440" cy="334440"/>
          </a:xfrm>
          <a:custGeom>
            <a:avLst/>
            <a:gdLst>
              <a:gd name="textAreaLeft" fmla="*/ 0 w 937440"/>
              <a:gd name="textAreaRight" fmla="*/ 938520 w 937440"/>
              <a:gd name="textAreaTop" fmla="*/ 0 h 334440"/>
              <a:gd name="textAreaBottom" fmla="*/ 335520 h 334440"/>
            </a:gdLst>
            <a:ahLst/>
            <a:cxnLst/>
            <a:rect l="textAreaLeft" t="textAreaTop" r="textAreaRight" b="textAreaBottom"/>
            <a:pathLst>
              <a:path w="1251128" h="447278">
                <a:moveTo>
                  <a:pt x="0" y="0"/>
                </a:moveTo>
                <a:lnTo>
                  <a:pt x="1251127" y="0"/>
                </a:lnTo>
                <a:lnTo>
                  <a:pt x="1251127" y="447278"/>
                </a:lnTo>
                <a:lnTo>
                  <a:pt x="0" y="447278"/>
                </a:lnTo>
                <a:lnTo>
                  <a:pt x="0" y="0"/>
                </a:lnTo>
                <a:close/>
              </a:path>
            </a:pathLst>
          </a:custGeom>
          <a:blipFill rotWithShape="0">
            <a:blip r:embed="rId1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27"/>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378" name="Groupe 112"/>
          <p:cNvGrpSpPr/>
          <p:nvPr/>
        </p:nvGrpSpPr>
        <p:grpSpPr>
          <a:xfrm>
            <a:off x="9671400" y="3680280"/>
            <a:ext cx="1152720" cy="1439640"/>
            <a:chOff x="9671400" y="3680280"/>
            <a:chExt cx="1152720" cy="1439640"/>
          </a:xfrm>
        </p:grpSpPr>
        <p:sp>
          <p:nvSpPr>
            <p:cNvPr id="379" name="Freeform 51"/>
            <p:cNvSpPr/>
            <p:nvPr/>
          </p:nvSpPr>
          <p:spPr>
            <a:xfrm>
              <a:off x="9671400" y="3680280"/>
              <a:ext cx="1152720" cy="1152720"/>
            </a:xfrm>
            <a:custGeom>
              <a:avLst/>
              <a:gdLst>
                <a:gd name="textAreaLeft" fmla="*/ 0 w 1152720"/>
                <a:gd name="textAreaRight" fmla="*/ 1153800 w 1152720"/>
                <a:gd name="textAreaTop" fmla="*/ 0 h 1152720"/>
                <a:gd name="textAreaBottom" fmla="*/ 1153800 h 1152720"/>
              </a:gdLst>
              <a:ahLst/>
              <a:cxnLst/>
              <a:rect l="textAreaLeft" t="textAreaTop" r="textAreaRight" b="textAreaBottom"/>
              <a:pathLst>
                <a:path w="1538407" h="1538407">
                  <a:moveTo>
                    <a:pt x="0" y="0"/>
                  </a:moveTo>
                  <a:lnTo>
                    <a:pt x="1538407" y="0"/>
                  </a:lnTo>
                  <a:lnTo>
                    <a:pt x="1538407" y="1538407"/>
                  </a:lnTo>
                  <a:lnTo>
                    <a:pt x="0" y="1538407"/>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80" name="TextBox 52"/>
            <p:cNvSpPr/>
            <p:nvPr/>
          </p:nvSpPr>
          <p:spPr>
            <a:xfrm>
              <a:off x="9840240" y="484128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PEER</a:t>
              </a:r>
              <a:endParaRPr lang="en-US" sz="1570" b="0" strike="noStrike" spc="-1">
                <a:solidFill>
                  <a:srgbClr val="000000"/>
                </a:solidFill>
                <a:latin typeface="Arial"/>
              </a:endParaRPr>
            </a:p>
          </p:txBody>
        </p:sp>
      </p:grpSp>
      <p:grpSp>
        <p:nvGrpSpPr>
          <p:cNvPr id="381" name="Groupe 118"/>
          <p:cNvGrpSpPr/>
          <p:nvPr/>
        </p:nvGrpSpPr>
        <p:grpSpPr>
          <a:xfrm>
            <a:off x="8949960" y="4861080"/>
            <a:ext cx="815040" cy="922680"/>
            <a:chOff x="8949960" y="4861080"/>
            <a:chExt cx="815040" cy="922680"/>
          </a:xfrm>
        </p:grpSpPr>
        <p:sp>
          <p:nvSpPr>
            <p:cNvPr id="382" name="Freeform 55"/>
            <p:cNvSpPr/>
            <p:nvPr/>
          </p:nvSpPr>
          <p:spPr>
            <a:xfrm>
              <a:off x="9066960" y="4861080"/>
              <a:ext cx="581400" cy="581400"/>
            </a:xfrm>
            <a:custGeom>
              <a:avLst/>
              <a:gdLst>
                <a:gd name="textAreaLeft" fmla="*/ 0 w 581400"/>
                <a:gd name="textAreaRight" fmla="*/ 582480 w 581400"/>
                <a:gd name="textAreaTop" fmla="*/ 0 h 581400"/>
                <a:gd name="textAreaBottom" fmla="*/ 582480 h 581400"/>
              </a:gdLst>
              <a:ahLst/>
              <a:cxnLst/>
              <a:rect l="textAreaLeft" t="textAreaTop" r="textAreaRight" b="textAreaBottom"/>
              <a:pathLst>
                <a:path w="776663" h="776663">
                  <a:moveTo>
                    <a:pt x="0" y="0"/>
                  </a:moveTo>
                  <a:lnTo>
                    <a:pt x="776664" y="0"/>
                  </a:lnTo>
                  <a:lnTo>
                    <a:pt x="776664" y="776663"/>
                  </a:lnTo>
                  <a:lnTo>
                    <a:pt x="0" y="776663"/>
                  </a:lnTo>
                  <a:lnTo>
                    <a:pt x="0" y="0"/>
                  </a:lnTo>
                  <a:close/>
                </a:path>
              </a:pathLst>
            </a:custGeom>
            <a:blipFill rotWithShape="0">
              <a:blip r:embed="rId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83" name="TextBox 56"/>
            <p:cNvSpPr/>
            <p:nvPr/>
          </p:nvSpPr>
          <p:spPr>
            <a:xfrm>
              <a:off x="8949960" y="550512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1" strike="noStrike" spc="-1">
                  <a:solidFill>
                    <a:srgbClr val="000000"/>
                  </a:solidFill>
                  <a:latin typeface="Fredoka"/>
                  <a:ea typeface="Fredoka"/>
                </a:rPr>
                <a:t>CA</a:t>
              </a:r>
              <a:endParaRPr lang="en-US" sz="1570" b="0" strike="noStrike" spc="-1">
                <a:solidFill>
                  <a:srgbClr val="000000"/>
                </a:solidFill>
                <a:latin typeface="Arial"/>
              </a:endParaRPr>
            </a:p>
          </p:txBody>
        </p:sp>
      </p:grpSp>
      <p:grpSp>
        <p:nvGrpSpPr>
          <p:cNvPr id="384" name="Groupe 121"/>
          <p:cNvGrpSpPr/>
          <p:nvPr/>
        </p:nvGrpSpPr>
        <p:grpSpPr>
          <a:xfrm>
            <a:off x="9159120" y="2742840"/>
            <a:ext cx="815040" cy="947160"/>
            <a:chOff x="9159120" y="2742840"/>
            <a:chExt cx="815040" cy="947160"/>
          </a:xfrm>
        </p:grpSpPr>
        <p:sp>
          <p:nvSpPr>
            <p:cNvPr id="385" name="Freeform 50"/>
            <p:cNvSpPr/>
            <p:nvPr/>
          </p:nvSpPr>
          <p:spPr>
            <a:xfrm>
              <a:off x="9261720" y="2742840"/>
              <a:ext cx="609480" cy="609480"/>
            </a:xfrm>
            <a:custGeom>
              <a:avLst/>
              <a:gdLst>
                <a:gd name="textAreaLeft" fmla="*/ 0 w 609480"/>
                <a:gd name="textAreaRight" fmla="*/ 610560 w 609480"/>
                <a:gd name="textAreaTop" fmla="*/ 0 h 609480"/>
                <a:gd name="textAreaBottom" fmla="*/ 610560 h 609480"/>
              </a:gdLst>
              <a:ahLst/>
              <a:cxnLst/>
              <a:rect l="textAreaLeft" t="textAreaTop" r="textAreaRight" b="textAreaBottom"/>
              <a:pathLst>
                <a:path w="814247" h="814247">
                  <a:moveTo>
                    <a:pt x="0" y="0"/>
                  </a:moveTo>
                  <a:lnTo>
                    <a:pt x="814247" y="0"/>
                  </a:lnTo>
                  <a:lnTo>
                    <a:pt x="814247" y="814247"/>
                  </a:lnTo>
                  <a:lnTo>
                    <a:pt x="0" y="814247"/>
                  </a:lnTo>
                  <a:lnTo>
                    <a:pt x="0" y="0"/>
                  </a:lnTo>
                  <a:close/>
                </a:path>
              </a:pathLst>
            </a:custGeom>
            <a:blipFill rotWithShape="0">
              <a:blip r:embed="rId9"/>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86" name="TextBox 57"/>
            <p:cNvSpPr/>
            <p:nvPr/>
          </p:nvSpPr>
          <p:spPr>
            <a:xfrm>
              <a:off x="9159120" y="3422520"/>
              <a:ext cx="815040" cy="26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09"/>
                </a:lnSpc>
              </a:pPr>
              <a:r>
                <a:rPr lang="en-US" sz="1510" b="0" strike="noStrike" spc="-1">
                  <a:solidFill>
                    <a:srgbClr val="000000"/>
                  </a:solidFill>
                  <a:latin typeface="Fredoka"/>
                  <a:ea typeface="Fredoka"/>
                </a:rPr>
                <a:t>LEDGER</a:t>
              </a:r>
              <a:endParaRPr lang="en-US" sz="1510" b="0" strike="noStrike" spc="-1">
                <a:solidFill>
                  <a:srgbClr val="000000"/>
                </a:solidFill>
                <a:latin typeface="Arial"/>
              </a:endParaRPr>
            </a:p>
          </p:txBody>
        </p:sp>
      </p:grpSp>
      <p:grpSp>
        <p:nvGrpSpPr>
          <p:cNvPr id="387" name="Groupe 124"/>
          <p:cNvGrpSpPr/>
          <p:nvPr/>
        </p:nvGrpSpPr>
        <p:grpSpPr>
          <a:xfrm>
            <a:off x="8133840" y="3565800"/>
            <a:ext cx="815040" cy="1001520"/>
            <a:chOff x="8133840" y="3565800"/>
            <a:chExt cx="815040" cy="1001520"/>
          </a:xfrm>
        </p:grpSpPr>
        <p:sp>
          <p:nvSpPr>
            <p:cNvPr id="388" name="Freeform 58"/>
            <p:cNvSpPr/>
            <p:nvPr/>
          </p:nvSpPr>
          <p:spPr>
            <a:xfrm>
              <a:off x="8212320" y="3565800"/>
              <a:ext cx="658440" cy="658440"/>
            </a:xfrm>
            <a:custGeom>
              <a:avLst/>
              <a:gdLst>
                <a:gd name="textAreaLeft" fmla="*/ 0 w 658440"/>
                <a:gd name="textAreaRight" fmla="*/ 659520 w 658440"/>
                <a:gd name="textAreaTop" fmla="*/ 0 h 658440"/>
                <a:gd name="textAreaBottom" fmla="*/ 659520 h 658440"/>
              </a:gdLst>
              <a:ahLst/>
              <a:cxnLst/>
              <a:rect l="textAreaLeft" t="textAreaTop" r="textAreaRight" b="textAreaBottom"/>
              <a:pathLst>
                <a:path w="879220" h="879220">
                  <a:moveTo>
                    <a:pt x="0" y="0"/>
                  </a:moveTo>
                  <a:lnTo>
                    <a:pt x="879219" y="0"/>
                  </a:lnTo>
                  <a:lnTo>
                    <a:pt x="879219" y="879220"/>
                  </a:lnTo>
                  <a:lnTo>
                    <a:pt x="0" y="879220"/>
                  </a:lnTo>
                  <a:lnTo>
                    <a:pt x="0" y="0"/>
                  </a:lnTo>
                  <a:close/>
                </a:path>
              </a:pathLst>
            </a:custGeom>
            <a:blipFill rotWithShape="0">
              <a:blip r:embed="rId10"/>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89" name="TextBox 59"/>
            <p:cNvSpPr/>
            <p:nvPr/>
          </p:nvSpPr>
          <p:spPr>
            <a:xfrm>
              <a:off x="8133840" y="428868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MSP</a:t>
              </a:r>
              <a:endParaRPr lang="en-US" sz="1570" b="0" strike="noStrike" spc="-1">
                <a:solidFill>
                  <a:srgbClr val="000000"/>
                </a:solidFill>
                <a:latin typeface="Arial"/>
              </a:endParaRPr>
            </a:p>
          </p:txBody>
        </p:sp>
      </p:grpSp>
      <p:grpSp>
        <p:nvGrpSpPr>
          <p:cNvPr id="390" name="Groupe 127"/>
          <p:cNvGrpSpPr/>
          <p:nvPr/>
        </p:nvGrpSpPr>
        <p:grpSpPr>
          <a:xfrm>
            <a:off x="10017720" y="2528640"/>
            <a:ext cx="1567080" cy="1038240"/>
            <a:chOff x="10017720" y="2528640"/>
            <a:chExt cx="1567080" cy="1038240"/>
          </a:xfrm>
        </p:grpSpPr>
        <p:sp>
          <p:nvSpPr>
            <p:cNvPr id="391" name="Freeform 48"/>
            <p:cNvSpPr/>
            <p:nvPr/>
          </p:nvSpPr>
          <p:spPr>
            <a:xfrm>
              <a:off x="10343160" y="2528640"/>
              <a:ext cx="1038240" cy="1038240"/>
            </a:xfrm>
            <a:custGeom>
              <a:avLst/>
              <a:gdLst>
                <a:gd name="textAreaLeft" fmla="*/ 0 w 1038240"/>
                <a:gd name="textAreaRight" fmla="*/ 1039320 w 1038240"/>
                <a:gd name="textAreaTop" fmla="*/ 0 h 1038240"/>
                <a:gd name="textAreaBottom" fmla="*/ 1039320 h 1038240"/>
              </a:gdLst>
              <a:ahLst/>
              <a:cxnLst/>
              <a:rect l="textAreaLeft" t="textAreaTop" r="textAreaRight" b="textAreaBottom"/>
              <a:pathLst>
                <a:path w="1385937" h="1385937">
                  <a:moveTo>
                    <a:pt x="0" y="0"/>
                  </a:moveTo>
                  <a:lnTo>
                    <a:pt x="1385937" y="0"/>
                  </a:lnTo>
                  <a:lnTo>
                    <a:pt x="1385937" y="1385937"/>
                  </a:lnTo>
                  <a:lnTo>
                    <a:pt x="0" y="1385937"/>
                  </a:lnTo>
                  <a:lnTo>
                    <a:pt x="0" y="0"/>
                  </a:lnTo>
                  <a:close/>
                </a:path>
              </a:pathLst>
            </a:custGeom>
            <a:blipFill rotWithShape="0">
              <a:blip r:embed="rId11"/>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392" name="TextBox 60"/>
            <p:cNvSpPr/>
            <p:nvPr/>
          </p:nvSpPr>
          <p:spPr>
            <a:xfrm>
              <a:off x="10017720" y="3266280"/>
              <a:ext cx="1567080" cy="255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018"/>
                </a:lnSpc>
              </a:pPr>
              <a:r>
                <a:rPr lang="en-US" sz="1440" b="0" strike="noStrike" spc="-1">
                  <a:solidFill>
                    <a:srgbClr val="000000"/>
                  </a:solidFill>
                  <a:latin typeface="Fredoka"/>
                  <a:ea typeface="Fredoka"/>
                </a:rPr>
                <a:t>BLOCKCHAIN</a:t>
              </a:r>
              <a:endParaRPr lang="en-US" sz="1440" b="0" strike="noStrike" spc="-1">
                <a:solidFill>
                  <a:srgbClr val="000000"/>
                </a:solidFill>
                <a:latin typeface="Arial"/>
              </a:endParaRPr>
            </a:p>
          </p:txBody>
        </p:sp>
      </p:grpSp>
      <p:cxnSp>
        <p:nvCxnSpPr>
          <p:cNvPr id="393" name="Connecteur droit avec flèche 138"/>
          <p:cNvCxnSpPr/>
          <p:nvPr/>
        </p:nvCxnSpPr>
        <p:spPr>
          <a:xfrm>
            <a:off x="2314800" y="8953200"/>
            <a:ext cx="1668600" cy="1080"/>
          </a:xfrm>
          <a:prstGeom prst="straightConnector1">
            <a:avLst/>
          </a:prstGeom>
          <a:ln w="0">
            <a:solidFill>
              <a:srgbClr val="0D0D0D"/>
            </a:solidFill>
            <a:tailEnd type="triangle" w="med" len="med"/>
          </a:ln>
        </p:spPr>
      </p:cxnSp>
      <p:sp>
        <p:nvSpPr>
          <p:cNvPr id="394" name="ZoneTexte 139"/>
          <p:cNvSpPr/>
          <p:nvPr/>
        </p:nvSpPr>
        <p:spPr>
          <a:xfrm>
            <a:off x="2202120" y="8205480"/>
            <a:ext cx="220896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1" strike="noStrike" spc="-1">
                <a:solidFill>
                  <a:srgbClr val="000000"/>
                </a:solidFill>
                <a:latin typeface="Open Sans"/>
                <a:ea typeface="Open Sans"/>
              </a:rPr>
              <a:t>proposition de transaction</a:t>
            </a:r>
            <a:endParaRPr lang="en-US" sz="2000" b="0" strike="noStrike" spc="-1">
              <a:solidFill>
                <a:srgbClr val="000000"/>
              </a:solidFill>
              <a:latin typeface="Arial"/>
            </a:endParaRPr>
          </a:p>
        </p:txBody>
      </p:sp>
      <p:cxnSp>
        <p:nvCxnSpPr>
          <p:cNvPr id="395" name="Connecteur droit avec flèche 140"/>
          <p:cNvCxnSpPr/>
          <p:nvPr/>
        </p:nvCxnSpPr>
        <p:spPr>
          <a:xfrm flipH="1" flipV="1">
            <a:off x="4724280" y="6226920"/>
            <a:ext cx="3069360" cy="1979280"/>
          </a:xfrm>
          <a:prstGeom prst="straightConnector1">
            <a:avLst/>
          </a:prstGeom>
          <a:ln w="0">
            <a:solidFill>
              <a:srgbClr val="000000"/>
            </a:solidFill>
            <a:tailEnd type="triangle" w="med" len="med"/>
          </a:ln>
        </p:spPr>
      </p:cxnSp>
      <p:cxnSp>
        <p:nvCxnSpPr>
          <p:cNvPr id="396" name="Connecteur droit avec flèche 145"/>
          <p:cNvCxnSpPr/>
          <p:nvPr/>
        </p:nvCxnSpPr>
        <p:spPr>
          <a:xfrm flipV="1">
            <a:off x="11359800" y="6033960"/>
            <a:ext cx="2649240" cy="2284560"/>
          </a:xfrm>
          <a:prstGeom prst="straightConnector1">
            <a:avLst/>
          </a:prstGeom>
          <a:ln w="0">
            <a:solidFill>
              <a:srgbClr val="000000"/>
            </a:solidFill>
            <a:tailEnd type="triangle" w="med" len="med"/>
          </a:ln>
        </p:spPr>
      </p:cxnSp>
      <p:sp>
        <p:nvSpPr>
          <p:cNvPr id="397" name="ZoneTexte 148"/>
          <p:cNvSpPr/>
          <p:nvPr/>
        </p:nvSpPr>
        <p:spPr>
          <a:xfrm>
            <a:off x="8390520" y="6285240"/>
            <a:ext cx="377676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1" strike="noStrike" spc="-1">
                <a:solidFill>
                  <a:srgbClr val="000000"/>
                </a:solidFill>
                <a:latin typeface="Open Sans"/>
                <a:ea typeface="Open Sans"/>
              </a:rPr>
              <a:t>Envoi la transaction</a:t>
            </a:r>
            <a:endParaRPr lang="en-US" sz="2000" b="0" strike="noStrike" spc="-1">
              <a:solidFill>
                <a:srgbClr val="000000"/>
              </a:solidFill>
              <a:latin typeface="Arial"/>
            </a:endParaRPr>
          </a:p>
        </p:txBody>
      </p:sp>
      <p:sp>
        <p:nvSpPr>
          <p:cNvPr id="398" name="Freeform 11"/>
          <p:cNvSpPr/>
          <p:nvPr/>
        </p:nvSpPr>
        <p:spPr>
          <a:xfrm>
            <a:off x="3451680" y="6293160"/>
            <a:ext cx="663120" cy="637200"/>
          </a:xfrm>
          <a:custGeom>
            <a:avLst/>
            <a:gdLst>
              <a:gd name="textAreaLeft" fmla="*/ 0 w 663120"/>
              <a:gd name="textAreaRight" fmla="*/ 664200 w 663120"/>
              <a:gd name="textAreaTop" fmla="*/ 0 h 637200"/>
              <a:gd name="textAreaBottom" fmla="*/ 638280 h 637200"/>
            </a:gdLst>
            <a:ahLst/>
            <a:cxnLst/>
            <a:rect l="textAreaLeft" t="textAreaTop" r="textAreaRight" b="textAreaBottom"/>
            <a:pathLst>
              <a:path w="2544291" h="2562452">
                <a:moveTo>
                  <a:pt x="0" y="0"/>
                </a:moveTo>
                <a:lnTo>
                  <a:pt x="2544291" y="0"/>
                </a:lnTo>
                <a:lnTo>
                  <a:pt x="2544291" y="2562452"/>
                </a:lnTo>
                <a:lnTo>
                  <a:pt x="0" y="2562452"/>
                </a:lnTo>
                <a:lnTo>
                  <a:pt x="0" y="0"/>
                </a:lnTo>
                <a:close/>
              </a:path>
            </a:pathLst>
          </a:custGeom>
          <a:blipFill rotWithShape="0">
            <a:blip r:embed="rId2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399" name="Groupe 155"/>
          <p:cNvGrpSpPr/>
          <p:nvPr/>
        </p:nvGrpSpPr>
        <p:grpSpPr>
          <a:xfrm>
            <a:off x="16918200" y="6769800"/>
            <a:ext cx="900360" cy="1002240"/>
            <a:chOff x="16918200" y="6769800"/>
            <a:chExt cx="900360" cy="1002240"/>
          </a:xfrm>
        </p:grpSpPr>
        <p:sp>
          <p:nvSpPr>
            <p:cNvPr id="400" name="Freeform 53"/>
            <p:cNvSpPr/>
            <p:nvPr/>
          </p:nvSpPr>
          <p:spPr>
            <a:xfrm>
              <a:off x="16918200" y="6769800"/>
              <a:ext cx="860760" cy="721080"/>
            </a:xfrm>
            <a:custGeom>
              <a:avLst/>
              <a:gdLst>
                <a:gd name="textAreaLeft" fmla="*/ 0 w 860760"/>
                <a:gd name="textAreaRight" fmla="*/ 861840 w 860760"/>
                <a:gd name="textAreaTop" fmla="*/ 0 h 721080"/>
                <a:gd name="textAreaBottom" fmla="*/ 722160 h 721080"/>
              </a:gdLst>
              <a:ahLst/>
              <a:cxnLst/>
              <a:rect l="textAreaLeft" t="textAreaTop" r="textAreaRight" b="textAreaBottom"/>
              <a:pathLst>
                <a:path w="1149301" h="962982">
                  <a:moveTo>
                    <a:pt x="0" y="0"/>
                  </a:moveTo>
                  <a:lnTo>
                    <a:pt x="1149301" y="0"/>
                  </a:lnTo>
                  <a:lnTo>
                    <a:pt x="1149301" y="962983"/>
                  </a:lnTo>
                  <a:lnTo>
                    <a:pt x="0" y="962983"/>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01" name="TextBox 54"/>
            <p:cNvSpPr/>
            <p:nvPr/>
          </p:nvSpPr>
          <p:spPr>
            <a:xfrm>
              <a:off x="17003520" y="7493400"/>
              <a:ext cx="815040" cy="27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197"/>
                </a:lnSpc>
              </a:pPr>
              <a:r>
                <a:rPr lang="en-US" sz="1570" b="0" strike="noStrike" spc="-1">
                  <a:solidFill>
                    <a:srgbClr val="000000"/>
                  </a:solidFill>
                  <a:latin typeface="Fredoka"/>
                  <a:ea typeface="Fredoka"/>
                </a:rPr>
                <a:t>CC</a:t>
              </a:r>
              <a:endParaRPr lang="en-US" sz="1570" b="0" strike="noStrike" spc="-1">
                <a:solidFill>
                  <a:srgbClr val="000000"/>
                </a:solidFill>
                <a:latin typeface="Arial"/>
              </a:endParaRPr>
            </a:p>
          </p:txBody>
        </p:sp>
      </p:grpSp>
      <p:sp>
        <p:nvSpPr>
          <p:cNvPr id="402" name="Freeform 11"/>
          <p:cNvSpPr/>
          <p:nvPr/>
        </p:nvSpPr>
        <p:spPr>
          <a:xfrm>
            <a:off x="11687040" y="8913240"/>
            <a:ext cx="975240" cy="1015200"/>
          </a:xfrm>
          <a:custGeom>
            <a:avLst/>
            <a:gdLst>
              <a:gd name="textAreaLeft" fmla="*/ 0 w 975240"/>
              <a:gd name="textAreaRight" fmla="*/ 976320 w 975240"/>
              <a:gd name="textAreaTop" fmla="*/ 0 h 1015200"/>
              <a:gd name="textAreaBottom" fmla="*/ 1016280 h 1015200"/>
            </a:gdLst>
            <a:ahLst/>
            <a:cxnLst/>
            <a:rect l="textAreaLeft" t="textAreaTop" r="textAreaRight" b="textAreaBottom"/>
            <a:pathLst>
              <a:path w="2544291" h="2562452">
                <a:moveTo>
                  <a:pt x="0" y="0"/>
                </a:moveTo>
                <a:lnTo>
                  <a:pt x="2544291" y="0"/>
                </a:lnTo>
                <a:lnTo>
                  <a:pt x="2544291" y="2562452"/>
                </a:lnTo>
                <a:lnTo>
                  <a:pt x="0" y="2562452"/>
                </a:lnTo>
                <a:lnTo>
                  <a:pt x="0" y="0"/>
                </a:lnTo>
                <a:close/>
              </a:path>
            </a:pathLst>
          </a:custGeom>
          <a:blipFill rotWithShape="0">
            <a:blip r:embed="rId2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cxnSp>
        <p:nvCxnSpPr>
          <p:cNvPr id="403" name="Connecteur droit avec flèche 159"/>
          <p:cNvCxnSpPr/>
          <p:nvPr/>
        </p:nvCxnSpPr>
        <p:spPr>
          <a:xfrm>
            <a:off x="4649760" y="6792840"/>
            <a:ext cx="2917080" cy="1863000"/>
          </a:xfrm>
          <a:prstGeom prst="straightConnector1">
            <a:avLst/>
          </a:prstGeom>
          <a:ln w="0">
            <a:solidFill>
              <a:srgbClr val="000000"/>
            </a:solidFill>
            <a:tailEnd type="triangle" w="med" len="med"/>
          </a:ln>
        </p:spPr>
      </p:cxnSp>
      <p:cxnSp>
        <p:nvCxnSpPr>
          <p:cNvPr id="404" name="Connecteur droit avec flèche 162"/>
          <p:cNvCxnSpPr/>
          <p:nvPr/>
        </p:nvCxnSpPr>
        <p:spPr>
          <a:xfrm flipH="1">
            <a:off x="11863800" y="6836040"/>
            <a:ext cx="2201760" cy="1916640"/>
          </a:xfrm>
          <a:prstGeom prst="straightConnector1">
            <a:avLst/>
          </a:prstGeom>
          <a:ln w="0">
            <a:solidFill>
              <a:srgbClr val="000000"/>
            </a:solidFill>
            <a:tailEnd type="triangle" w="med" len="med"/>
          </a:ln>
        </p:spPr>
      </p:cxnSp>
      <p:sp>
        <p:nvSpPr>
          <p:cNvPr id="405" name="ZoneTexte 165"/>
          <p:cNvSpPr/>
          <p:nvPr/>
        </p:nvSpPr>
        <p:spPr>
          <a:xfrm>
            <a:off x="8291880" y="6852600"/>
            <a:ext cx="377676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1" strike="noStrike" spc="-1">
                <a:solidFill>
                  <a:srgbClr val="000000"/>
                </a:solidFill>
                <a:latin typeface="Open Sans"/>
                <a:ea typeface="Open Sans"/>
              </a:rPr>
              <a:t>Envoi le resultat transaction</a:t>
            </a:r>
            <a:endParaRPr lang="en-US" sz="2000" b="0" strike="noStrike" spc="-1">
              <a:solidFill>
                <a:srgbClr val="000000"/>
              </a:solidFill>
              <a:latin typeface="Arial"/>
            </a:endParaRPr>
          </a:p>
        </p:txBody>
      </p:sp>
      <p:sp>
        <p:nvSpPr>
          <p:cNvPr id="406" name="ZoneTexte 166"/>
          <p:cNvSpPr/>
          <p:nvPr/>
        </p:nvSpPr>
        <p:spPr>
          <a:xfrm>
            <a:off x="12616200" y="9196200"/>
            <a:ext cx="48463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1" strike="noStrike" spc="-1">
                <a:solidFill>
                  <a:srgbClr val="000000"/>
                </a:solidFill>
                <a:latin typeface="Open Sans"/>
                <a:ea typeface="Open Sans"/>
              </a:rPr>
              <a:t>vérifie la politique d’endossement</a:t>
            </a:r>
            <a:endParaRPr lang="en-US" sz="2000" b="0" strike="noStrike" spc="-1">
              <a:solidFill>
                <a:srgbClr val="000000"/>
              </a:solidFill>
              <a:latin typeface="Arial"/>
            </a:endParaRPr>
          </a:p>
        </p:txBody>
      </p:sp>
      <p:cxnSp>
        <p:nvCxnSpPr>
          <p:cNvPr id="407" name="Connecteur droit avec flèche 168"/>
          <p:cNvCxnSpPr/>
          <p:nvPr/>
        </p:nvCxnSpPr>
        <p:spPr>
          <a:xfrm flipV="1">
            <a:off x="4794840" y="4222080"/>
            <a:ext cx="2978640" cy="4240080"/>
          </a:xfrm>
          <a:prstGeom prst="straightConnector1">
            <a:avLst/>
          </a:prstGeom>
          <a:ln w="0">
            <a:solidFill>
              <a:srgbClr val="000000"/>
            </a:solidFill>
            <a:tailEnd type="triangle" w="med" len="med"/>
          </a:ln>
        </p:spPr>
      </p:cxnSp>
      <p:sp>
        <p:nvSpPr>
          <p:cNvPr id="408" name="ZoneTexte 174"/>
          <p:cNvSpPr/>
          <p:nvPr/>
        </p:nvSpPr>
        <p:spPr>
          <a:xfrm rot="18292800">
            <a:off x="3345480" y="5664960"/>
            <a:ext cx="624780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1" strike="noStrike" spc="-1">
                <a:solidFill>
                  <a:srgbClr val="000000"/>
                </a:solidFill>
                <a:latin typeface="Open Sans"/>
                <a:ea typeface="Open Sans"/>
              </a:rPr>
              <a:t>Envoi la transaction au service d’ordonnancement</a:t>
            </a:r>
            <a:endParaRPr lang="en-US" sz="2000" b="0" strike="noStrike" spc="-1">
              <a:solidFill>
                <a:srgbClr val="000000"/>
              </a:solidFill>
              <a:latin typeface="Arial"/>
            </a:endParaRPr>
          </a:p>
        </p:txBody>
      </p:sp>
      <p:cxnSp>
        <p:nvCxnSpPr>
          <p:cNvPr id="409" name="Connecteur droit avec flèche 175"/>
          <p:cNvCxnSpPr/>
          <p:nvPr/>
        </p:nvCxnSpPr>
        <p:spPr>
          <a:xfrm flipH="1">
            <a:off x="4830120" y="2781720"/>
            <a:ext cx="2980440" cy="1441440"/>
          </a:xfrm>
          <a:prstGeom prst="straightConnector1">
            <a:avLst/>
          </a:prstGeom>
          <a:ln w="0">
            <a:solidFill>
              <a:srgbClr val="000000"/>
            </a:solidFill>
            <a:tailEnd type="triangle" w="med" len="med"/>
          </a:ln>
        </p:spPr>
      </p:cxnSp>
      <p:cxnSp>
        <p:nvCxnSpPr>
          <p:cNvPr id="410" name="Connecteur droit avec flèche 179"/>
          <p:cNvCxnSpPr>
            <a:endCxn id="316" idx="3"/>
          </p:cNvCxnSpPr>
          <p:nvPr/>
        </p:nvCxnSpPr>
        <p:spPr>
          <a:xfrm>
            <a:off x="11871360" y="2542320"/>
            <a:ext cx="2285280" cy="1469160"/>
          </a:xfrm>
          <a:prstGeom prst="straightConnector1">
            <a:avLst/>
          </a:prstGeom>
          <a:ln w="0">
            <a:solidFill>
              <a:srgbClr val="000000"/>
            </a:solidFill>
            <a:tailEnd type="triangle" w="med" len="med"/>
          </a:ln>
        </p:spPr>
      </p:cxnSp>
      <p:sp>
        <p:nvSpPr>
          <p:cNvPr id="411" name="Freeform 11"/>
          <p:cNvSpPr/>
          <p:nvPr/>
        </p:nvSpPr>
        <p:spPr>
          <a:xfrm>
            <a:off x="16879320" y="6159600"/>
            <a:ext cx="663120" cy="637200"/>
          </a:xfrm>
          <a:custGeom>
            <a:avLst/>
            <a:gdLst>
              <a:gd name="textAreaLeft" fmla="*/ 0 w 663120"/>
              <a:gd name="textAreaRight" fmla="*/ 664200 w 663120"/>
              <a:gd name="textAreaTop" fmla="*/ 0 h 637200"/>
              <a:gd name="textAreaBottom" fmla="*/ 638280 h 637200"/>
            </a:gdLst>
            <a:ahLst/>
            <a:cxnLst/>
            <a:rect l="textAreaLeft" t="textAreaTop" r="textAreaRight" b="textAreaBottom"/>
            <a:pathLst>
              <a:path w="2544291" h="2562452">
                <a:moveTo>
                  <a:pt x="0" y="0"/>
                </a:moveTo>
                <a:lnTo>
                  <a:pt x="2544291" y="0"/>
                </a:lnTo>
                <a:lnTo>
                  <a:pt x="2544291" y="2562452"/>
                </a:lnTo>
                <a:lnTo>
                  <a:pt x="0" y="2562452"/>
                </a:lnTo>
                <a:lnTo>
                  <a:pt x="0" y="0"/>
                </a:lnTo>
                <a:close/>
              </a:path>
            </a:pathLst>
          </a:custGeom>
          <a:blipFill rotWithShape="0">
            <a:blip r:embed="rId28"/>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additive="repl">
                                        <p:cTn id="7" dur="500"/>
                                        <p:tgtEl>
                                          <p:spTgt spid="3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393"/>
                                        </p:tgtEl>
                                        <p:attrNameLst>
                                          <p:attrName>style.visibility</p:attrName>
                                        </p:attrNameLst>
                                      </p:cBhvr>
                                      <p:to>
                                        <p:strVal val="visible"/>
                                      </p:to>
                                    </p:set>
                                    <p:animEffect transition="in" filter="fade">
                                      <p:cBhvr additive="repl">
                                        <p:cTn id="12" dur="500"/>
                                        <p:tgtEl>
                                          <p:spTgt spid="393"/>
                                        </p:tgtEl>
                                      </p:cBhvr>
                                    </p:animEffect>
                                  </p:childTnLst>
                                </p:cTn>
                              </p:par>
                              <p:par>
                                <p:cTn id="13" presetID="10" presetClass="entr" fill="hold" nodeType="withEffect">
                                  <p:stCondLst>
                                    <p:cond delay="0"/>
                                  </p:stCondLst>
                                  <p:childTnLst>
                                    <p:set>
                                      <p:cBhvr>
                                        <p:cTn id="14" dur="1" fill="hold">
                                          <p:stCondLst>
                                            <p:cond delay="0"/>
                                          </p:stCondLst>
                                        </p:cTn>
                                        <p:tgtEl>
                                          <p:spTgt spid="394"/>
                                        </p:tgtEl>
                                        <p:attrNameLst>
                                          <p:attrName>style.visibility</p:attrName>
                                        </p:attrNameLst>
                                      </p:cBhvr>
                                      <p:to>
                                        <p:strVal val="visible"/>
                                      </p:to>
                                    </p:set>
                                    <p:animEffect transition="in" filter="fade">
                                      <p:cBhvr additive="repl">
                                        <p:cTn id="15" dur="500"/>
                                        <p:tgtEl>
                                          <p:spTgt spid="3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313"/>
                                        </p:tgtEl>
                                        <p:attrNameLst>
                                          <p:attrName>style.visibility</p:attrName>
                                        </p:attrNameLst>
                                      </p:cBhvr>
                                      <p:to>
                                        <p:strVal val="visible"/>
                                      </p:to>
                                    </p:set>
                                    <p:animEffect transition="in" filter="fade">
                                      <p:cBhvr additive="repl">
                                        <p:cTn id="20" dur="500"/>
                                        <p:tgtEl>
                                          <p:spTgt spid="3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nodeType="clickEffect">
                                  <p:stCondLst>
                                    <p:cond delay="0"/>
                                  </p:stCondLst>
                                  <p:childTnLst>
                                    <p:set>
                                      <p:cBhvr>
                                        <p:cTn id="24" dur="1" fill="hold">
                                          <p:stCondLst>
                                            <p:cond delay="0"/>
                                          </p:stCondLst>
                                        </p:cTn>
                                        <p:tgtEl>
                                          <p:spTgt spid="348"/>
                                        </p:tgtEl>
                                        <p:attrNameLst>
                                          <p:attrName>style.visibility</p:attrName>
                                        </p:attrNameLst>
                                      </p:cBhvr>
                                      <p:to>
                                        <p:strVal val="visible"/>
                                      </p:to>
                                    </p:set>
                                    <p:animEffect transition="in" filter="fade">
                                      <p:cBhvr additive="repl">
                                        <p:cTn id="25" dur="500"/>
                                        <p:tgtEl>
                                          <p:spTgt spid="3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nodeType="clickEffect">
                                  <p:stCondLst>
                                    <p:cond delay="0"/>
                                  </p:stCondLst>
                                  <p:childTnLst>
                                    <p:set>
                                      <p:cBhvr>
                                        <p:cTn id="29" dur="1" fill="hold">
                                          <p:stCondLst>
                                            <p:cond delay="0"/>
                                          </p:stCondLst>
                                        </p:cTn>
                                        <p:tgtEl>
                                          <p:spTgt spid="351"/>
                                        </p:tgtEl>
                                        <p:attrNameLst>
                                          <p:attrName>style.visibility</p:attrName>
                                        </p:attrNameLst>
                                      </p:cBhvr>
                                      <p:to>
                                        <p:strVal val="visible"/>
                                      </p:to>
                                    </p:set>
                                    <p:animEffect transition="in" filter="fade">
                                      <p:cBhvr additive="repl">
                                        <p:cTn id="30" dur="500"/>
                                        <p:tgtEl>
                                          <p:spTgt spid="3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nodeType="clickEffect">
                                  <p:stCondLst>
                                    <p:cond delay="0"/>
                                  </p:stCondLst>
                                  <p:childTnLst>
                                    <p:set>
                                      <p:cBhvr>
                                        <p:cTn id="34" dur="1" fill="hold">
                                          <p:stCondLst>
                                            <p:cond delay="0"/>
                                          </p:stCondLst>
                                        </p:cTn>
                                        <p:tgtEl>
                                          <p:spTgt spid="343"/>
                                        </p:tgtEl>
                                        <p:attrNameLst>
                                          <p:attrName>style.visibility</p:attrName>
                                        </p:attrNameLst>
                                      </p:cBhvr>
                                      <p:to>
                                        <p:strVal val="visible"/>
                                      </p:to>
                                    </p:set>
                                    <p:animEffect transition="in" filter="fade">
                                      <p:cBhvr additive="repl">
                                        <p:cTn id="35" dur="500"/>
                                        <p:tgtEl>
                                          <p:spTgt spid="343"/>
                                        </p:tgtEl>
                                      </p:cBhvr>
                                    </p:animEffect>
                                  </p:childTnLst>
                                </p:cTn>
                              </p:par>
                              <p:par>
                                <p:cTn id="36" presetID="10" presetClass="entr" fill="hold" nodeType="withEffect">
                                  <p:stCondLst>
                                    <p:cond delay="0"/>
                                  </p:stCondLst>
                                  <p:childTnLst>
                                    <p:set>
                                      <p:cBhvr>
                                        <p:cTn id="37" dur="1" fill="hold">
                                          <p:stCondLst>
                                            <p:cond delay="0"/>
                                          </p:stCondLst>
                                        </p:cTn>
                                        <p:tgtEl>
                                          <p:spTgt spid="347"/>
                                        </p:tgtEl>
                                        <p:attrNameLst>
                                          <p:attrName>style.visibility</p:attrName>
                                        </p:attrNameLst>
                                      </p:cBhvr>
                                      <p:to>
                                        <p:strVal val="visible"/>
                                      </p:to>
                                    </p:set>
                                    <p:animEffect transition="in" filter="fade">
                                      <p:cBhvr additive="repl">
                                        <p:cTn id="38" dur="500"/>
                                        <p:tgtEl>
                                          <p:spTgt spid="347"/>
                                        </p:tgtEl>
                                      </p:cBhvr>
                                    </p:animEffect>
                                  </p:childTnLst>
                                </p:cTn>
                              </p:par>
                              <p:par>
                                <p:cTn id="39" presetID="10" presetClass="entr" fill="hold" nodeType="withEffect">
                                  <p:stCondLst>
                                    <p:cond delay="0"/>
                                  </p:stCondLst>
                                  <p:childTnLst>
                                    <p:set>
                                      <p:cBhvr>
                                        <p:cTn id="40" dur="1" fill="hold">
                                          <p:stCondLst>
                                            <p:cond delay="0"/>
                                          </p:stCondLst>
                                        </p:cTn>
                                        <p:tgtEl>
                                          <p:spTgt spid="325"/>
                                        </p:tgtEl>
                                        <p:attrNameLst>
                                          <p:attrName>style.visibility</p:attrName>
                                        </p:attrNameLst>
                                      </p:cBhvr>
                                      <p:to>
                                        <p:strVal val="visible"/>
                                      </p:to>
                                    </p:set>
                                    <p:animEffect transition="in" filter="fade">
                                      <p:cBhvr additive="repl">
                                        <p:cTn id="41" dur="500"/>
                                        <p:tgtEl>
                                          <p:spTgt spid="325"/>
                                        </p:tgtEl>
                                      </p:cBhvr>
                                    </p:animEffect>
                                  </p:childTnLst>
                                </p:cTn>
                              </p:par>
                              <p:par>
                                <p:cTn id="42" presetID="10" presetClass="entr" fill="hold" nodeType="withEffect">
                                  <p:stCondLst>
                                    <p:cond delay="0"/>
                                  </p:stCondLst>
                                  <p:childTnLst>
                                    <p:set>
                                      <p:cBhvr>
                                        <p:cTn id="43" dur="1" fill="hold">
                                          <p:stCondLst>
                                            <p:cond delay="0"/>
                                          </p:stCondLst>
                                        </p:cTn>
                                        <p:tgtEl>
                                          <p:spTgt spid="334"/>
                                        </p:tgtEl>
                                        <p:attrNameLst>
                                          <p:attrName>style.visibility</p:attrName>
                                        </p:attrNameLst>
                                      </p:cBhvr>
                                      <p:to>
                                        <p:strVal val="visible"/>
                                      </p:to>
                                    </p:set>
                                    <p:animEffect transition="in" filter="fade">
                                      <p:cBhvr additive="repl">
                                        <p:cTn id="44" dur="500"/>
                                        <p:tgtEl>
                                          <p:spTgt spid="334"/>
                                        </p:tgtEl>
                                      </p:cBhvr>
                                    </p:animEffect>
                                  </p:childTnLst>
                                </p:cTn>
                              </p:par>
                              <p:par>
                                <p:cTn id="45" presetID="10" presetClass="entr" fill="hold" nodeType="withEffect">
                                  <p:stCondLst>
                                    <p:cond delay="0"/>
                                  </p:stCondLst>
                                  <p:childTnLst>
                                    <p:set>
                                      <p:cBhvr>
                                        <p:cTn id="46" dur="1" fill="hold">
                                          <p:stCondLst>
                                            <p:cond delay="0"/>
                                          </p:stCondLst>
                                        </p:cTn>
                                        <p:tgtEl>
                                          <p:spTgt spid="384"/>
                                        </p:tgtEl>
                                        <p:attrNameLst>
                                          <p:attrName>style.visibility</p:attrName>
                                        </p:attrNameLst>
                                      </p:cBhvr>
                                      <p:to>
                                        <p:strVal val="visible"/>
                                      </p:to>
                                    </p:set>
                                    <p:animEffect transition="in" filter="fade">
                                      <p:cBhvr additive="repl">
                                        <p:cTn id="47" dur="500"/>
                                        <p:tgtEl>
                                          <p:spTgt spid="384"/>
                                        </p:tgtEl>
                                      </p:cBhvr>
                                    </p:animEffect>
                                  </p:childTnLst>
                                </p:cTn>
                              </p:par>
                              <p:par>
                                <p:cTn id="48" presetID="10" presetClass="entr" fill="hold" nodeType="withEffect">
                                  <p:stCondLst>
                                    <p:cond delay="0"/>
                                  </p:stCondLst>
                                  <p:childTnLst>
                                    <p:set>
                                      <p:cBhvr>
                                        <p:cTn id="49" dur="1" fill="hold">
                                          <p:stCondLst>
                                            <p:cond delay="0"/>
                                          </p:stCondLst>
                                        </p:cTn>
                                        <p:tgtEl>
                                          <p:spTgt spid="378"/>
                                        </p:tgtEl>
                                        <p:attrNameLst>
                                          <p:attrName>style.visibility</p:attrName>
                                        </p:attrNameLst>
                                      </p:cBhvr>
                                      <p:to>
                                        <p:strVal val="visible"/>
                                      </p:to>
                                    </p:set>
                                    <p:animEffect transition="in" filter="fade">
                                      <p:cBhvr additive="repl">
                                        <p:cTn id="50" dur="500"/>
                                        <p:tgtEl>
                                          <p:spTgt spid="378"/>
                                        </p:tgtEl>
                                      </p:cBhvr>
                                    </p:animEffect>
                                  </p:childTnLst>
                                </p:cTn>
                              </p:par>
                              <p:par>
                                <p:cTn id="51" presetID="10" presetClass="entr" fill="hold" nodeType="withEffect">
                                  <p:stCondLst>
                                    <p:cond delay="0"/>
                                  </p:stCondLst>
                                  <p:childTnLst>
                                    <p:set>
                                      <p:cBhvr>
                                        <p:cTn id="52" dur="1" fill="hold">
                                          <p:stCondLst>
                                            <p:cond delay="0"/>
                                          </p:stCondLst>
                                        </p:cTn>
                                        <p:tgtEl>
                                          <p:spTgt spid="317"/>
                                        </p:tgtEl>
                                        <p:attrNameLst>
                                          <p:attrName>style.visibility</p:attrName>
                                        </p:attrNameLst>
                                      </p:cBhvr>
                                      <p:to>
                                        <p:strVal val="visible"/>
                                      </p:to>
                                    </p:set>
                                    <p:animEffect transition="in" filter="fade">
                                      <p:cBhvr additive="repl">
                                        <p:cTn id="53" dur="500"/>
                                        <p:tgtEl>
                                          <p:spTgt spid="317"/>
                                        </p:tgtEl>
                                      </p:cBhvr>
                                    </p:animEffect>
                                  </p:childTnLst>
                                </p:cTn>
                              </p:par>
                              <p:par>
                                <p:cTn id="54" presetID="10" presetClass="entr" fill="hold" nodeType="withEffect">
                                  <p:stCondLst>
                                    <p:cond delay="0"/>
                                  </p:stCondLst>
                                  <p:childTnLst>
                                    <p:set>
                                      <p:cBhvr>
                                        <p:cTn id="55" dur="1" fill="hold">
                                          <p:stCondLst>
                                            <p:cond delay="0"/>
                                          </p:stCondLst>
                                        </p:cTn>
                                        <p:tgtEl>
                                          <p:spTgt spid="368"/>
                                        </p:tgtEl>
                                        <p:attrNameLst>
                                          <p:attrName>style.visibility</p:attrName>
                                        </p:attrNameLst>
                                      </p:cBhvr>
                                      <p:to>
                                        <p:strVal val="visible"/>
                                      </p:to>
                                    </p:set>
                                    <p:animEffect transition="in" filter="fade">
                                      <p:cBhvr additive="repl">
                                        <p:cTn id="56" dur="500"/>
                                        <p:tgtEl>
                                          <p:spTgt spid="368"/>
                                        </p:tgtEl>
                                      </p:cBhvr>
                                    </p:animEffect>
                                  </p:childTnLst>
                                </p:cTn>
                              </p:par>
                              <p:par>
                                <p:cTn id="57" presetID="10" presetClass="entr" fill="hold" nodeType="withEffect">
                                  <p:stCondLst>
                                    <p:cond delay="0"/>
                                  </p:stCondLst>
                                  <p:childTnLst>
                                    <p:set>
                                      <p:cBhvr>
                                        <p:cTn id="58" dur="1" fill="hold">
                                          <p:stCondLst>
                                            <p:cond delay="0"/>
                                          </p:stCondLst>
                                        </p:cTn>
                                        <p:tgtEl>
                                          <p:spTgt spid="362"/>
                                        </p:tgtEl>
                                        <p:attrNameLst>
                                          <p:attrName>style.visibility</p:attrName>
                                        </p:attrNameLst>
                                      </p:cBhvr>
                                      <p:to>
                                        <p:strVal val="visible"/>
                                      </p:to>
                                    </p:set>
                                    <p:animEffect transition="in" filter="fade">
                                      <p:cBhvr additive="repl">
                                        <p:cTn id="59" dur="500"/>
                                        <p:tgtEl>
                                          <p:spTgt spid="362"/>
                                        </p:tgtEl>
                                      </p:cBhvr>
                                    </p:animEffect>
                                  </p:childTnLst>
                                </p:cTn>
                              </p:par>
                              <p:par>
                                <p:cTn id="60" presetID="10" presetClass="entr" fill="hold" nodeType="withEffect">
                                  <p:stCondLst>
                                    <p:cond delay="0"/>
                                  </p:stCondLst>
                                  <p:childTnLst>
                                    <p:set>
                                      <p:cBhvr>
                                        <p:cTn id="61" dur="1" fill="hold">
                                          <p:stCondLst>
                                            <p:cond delay="0"/>
                                          </p:stCondLst>
                                        </p:cTn>
                                        <p:tgtEl>
                                          <p:spTgt spid="320"/>
                                        </p:tgtEl>
                                        <p:attrNameLst>
                                          <p:attrName>style.visibility</p:attrName>
                                        </p:attrNameLst>
                                      </p:cBhvr>
                                      <p:to>
                                        <p:strVal val="visible"/>
                                      </p:to>
                                    </p:set>
                                    <p:animEffect transition="in" filter="fade">
                                      <p:cBhvr additive="repl">
                                        <p:cTn id="62" dur="500"/>
                                        <p:tgtEl>
                                          <p:spTgt spid="3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nodeType="clickEffect">
                                  <p:stCondLst>
                                    <p:cond delay="0"/>
                                  </p:stCondLst>
                                  <p:childTnLst>
                                    <p:set>
                                      <p:cBhvr>
                                        <p:cTn id="66" dur="1" fill="hold">
                                          <p:stCondLst>
                                            <p:cond delay="0"/>
                                          </p:stCondLst>
                                        </p:cTn>
                                        <p:tgtEl>
                                          <p:spTgt spid="346"/>
                                        </p:tgtEl>
                                        <p:attrNameLst>
                                          <p:attrName>style.visibility</p:attrName>
                                        </p:attrNameLst>
                                      </p:cBhvr>
                                      <p:to>
                                        <p:strVal val="visible"/>
                                      </p:to>
                                    </p:set>
                                    <p:animEffect transition="in" filter="fade">
                                      <p:cBhvr additive="repl">
                                        <p:cTn id="67" dur="500"/>
                                        <p:tgtEl>
                                          <p:spTgt spid="34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nodeType="clickEffect">
                                  <p:stCondLst>
                                    <p:cond delay="0"/>
                                  </p:stCondLst>
                                  <p:childTnLst>
                                    <p:set>
                                      <p:cBhvr>
                                        <p:cTn id="71" dur="1" fill="hold">
                                          <p:stCondLst>
                                            <p:cond delay="0"/>
                                          </p:stCondLst>
                                        </p:cTn>
                                        <p:tgtEl>
                                          <p:spTgt spid="352"/>
                                        </p:tgtEl>
                                        <p:attrNameLst>
                                          <p:attrName>style.visibility</p:attrName>
                                        </p:attrNameLst>
                                      </p:cBhvr>
                                      <p:to>
                                        <p:strVal val="visible"/>
                                      </p:to>
                                    </p:set>
                                    <p:animEffect transition="in" filter="fade">
                                      <p:cBhvr additive="repl">
                                        <p:cTn id="72" dur="500"/>
                                        <p:tgtEl>
                                          <p:spTgt spid="352"/>
                                        </p:tgtEl>
                                      </p:cBhvr>
                                    </p:animEffect>
                                  </p:childTnLst>
                                </p:cTn>
                              </p:par>
                              <p:par>
                                <p:cTn id="73" presetID="10" presetClass="entr" fill="hold" nodeType="withEffect">
                                  <p:stCondLst>
                                    <p:cond delay="0"/>
                                  </p:stCondLst>
                                  <p:childTnLst>
                                    <p:set>
                                      <p:cBhvr>
                                        <p:cTn id="74" dur="1" fill="hold">
                                          <p:stCondLst>
                                            <p:cond delay="0"/>
                                          </p:stCondLst>
                                        </p:cTn>
                                        <p:tgtEl>
                                          <p:spTgt spid="337"/>
                                        </p:tgtEl>
                                        <p:attrNameLst>
                                          <p:attrName>style.visibility</p:attrName>
                                        </p:attrNameLst>
                                      </p:cBhvr>
                                      <p:to>
                                        <p:strVal val="visible"/>
                                      </p:to>
                                    </p:set>
                                    <p:animEffect transition="in" filter="fade">
                                      <p:cBhvr additive="repl">
                                        <p:cTn id="75" dur="500"/>
                                        <p:tgtEl>
                                          <p:spTgt spid="337"/>
                                        </p:tgtEl>
                                      </p:cBhvr>
                                    </p:animEffect>
                                  </p:childTnLst>
                                </p:cTn>
                              </p:par>
                              <p:par>
                                <p:cTn id="76" presetID="10" presetClass="entr" fill="hold" nodeType="withEffect">
                                  <p:stCondLst>
                                    <p:cond delay="0"/>
                                  </p:stCondLst>
                                  <p:childTnLst>
                                    <p:set>
                                      <p:cBhvr>
                                        <p:cTn id="77" dur="1" fill="hold">
                                          <p:stCondLst>
                                            <p:cond delay="0"/>
                                          </p:stCondLst>
                                        </p:cTn>
                                        <p:tgtEl>
                                          <p:spTgt spid="331"/>
                                        </p:tgtEl>
                                        <p:attrNameLst>
                                          <p:attrName>style.visibility</p:attrName>
                                        </p:attrNameLst>
                                      </p:cBhvr>
                                      <p:to>
                                        <p:strVal val="visible"/>
                                      </p:to>
                                    </p:set>
                                    <p:animEffect transition="in" filter="fade">
                                      <p:cBhvr additive="repl">
                                        <p:cTn id="78" dur="500"/>
                                        <p:tgtEl>
                                          <p:spTgt spid="331"/>
                                        </p:tgtEl>
                                      </p:cBhvr>
                                    </p:animEffect>
                                  </p:childTnLst>
                                </p:cTn>
                              </p:par>
                              <p:par>
                                <p:cTn id="79" presetID="10" presetClass="entr" fill="hold" nodeType="withEffect">
                                  <p:stCondLst>
                                    <p:cond delay="0"/>
                                  </p:stCondLst>
                                  <p:childTnLst>
                                    <p:set>
                                      <p:cBhvr>
                                        <p:cTn id="80" dur="1" fill="hold">
                                          <p:stCondLst>
                                            <p:cond delay="0"/>
                                          </p:stCondLst>
                                        </p:cTn>
                                        <p:tgtEl>
                                          <p:spTgt spid="387"/>
                                        </p:tgtEl>
                                        <p:attrNameLst>
                                          <p:attrName>style.visibility</p:attrName>
                                        </p:attrNameLst>
                                      </p:cBhvr>
                                      <p:to>
                                        <p:strVal val="visible"/>
                                      </p:to>
                                    </p:set>
                                    <p:animEffect transition="in" filter="fade">
                                      <p:cBhvr additive="repl">
                                        <p:cTn id="81" dur="500"/>
                                        <p:tgtEl>
                                          <p:spTgt spid="387"/>
                                        </p:tgtEl>
                                      </p:cBhvr>
                                    </p:animEffect>
                                  </p:childTnLst>
                                </p:cTn>
                              </p:par>
                              <p:par>
                                <p:cTn id="82" presetID="10" presetClass="entr" fill="hold" nodeType="withEffect">
                                  <p:stCondLst>
                                    <p:cond delay="0"/>
                                  </p:stCondLst>
                                  <p:childTnLst>
                                    <p:set>
                                      <p:cBhvr>
                                        <p:cTn id="83" dur="1" fill="hold">
                                          <p:stCondLst>
                                            <p:cond delay="0"/>
                                          </p:stCondLst>
                                        </p:cTn>
                                        <p:tgtEl>
                                          <p:spTgt spid="381"/>
                                        </p:tgtEl>
                                        <p:attrNameLst>
                                          <p:attrName>style.visibility</p:attrName>
                                        </p:attrNameLst>
                                      </p:cBhvr>
                                      <p:to>
                                        <p:strVal val="visible"/>
                                      </p:to>
                                    </p:set>
                                    <p:animEffect transition="in" filter="fade">
                                      <p:cBhvr additive="repl">
                                        <p:cTn id="84" dur="500"/>
                                        <p:tgtEl>
                                          <p:spTgt spid="381"/>
                                        </p:tgtEl>
                                      </p:cBhvr>
                                    </p:animEffect>
                                  </p:childTnLst>
                                </p:cTn>
                              </p:par>
                              <p:par>
                                <p:cTn id="85" presetID="10" presetClass="entr" fill="hold" nodeType="withEffect">
                                  <p:stCondLst>
                                    <p:cond delay="0"/>
                                  </p:stCondLst>
                                  <p:childTnLst>
                                    <p:set>
                                      <p:cBhvr>
                                        <p:cTn id="86" dur="1" fill="hold">
                                          <p:stCondLst>
                                            <p:cond delay="0"/>
                                          </p:stCondLst>
                                        </p:cTn>
                                        <p:tgtEl>
                                          <p:spTgt spid="371"/>
                                        </p:tgtEl>
                                        <p:attrNameLst>
                                          <p:attrName>style.visibility</p:attrName>
                                        </p:attrNameLst>
                                      </p:cBhvr>
                                      <p:to>
                                        <p:strVal val="visible"/>
                                      </p:to>
                                    </p:set>
                                    <p:animEffect transition="in" filter="fade">
                                      <p:cBhvr additive="repl">
                                        <p:cTn id="87" dur="500"/>
                                        <p:tgtEl>
                                          <p:spTgt spid="371"/>
                                        </p:tgtEl>
                                      </p:cBhvr>
                                    </p:animEffect>
                                  </p:childTnLst>
                                </p:cTn>
                              </p:par>
                              <p:par>
                                <p:cTn id="88" presetID="10" presetClass="entr" fill="hold" nodeType="withEffect">
                                  <p:stCondLst>
                                    <p:cond delay="0"/>
                                  </p:stCondLst>
                                  <p:childTnLst>
                                    <p:set>
                                      <p:cBhvr>
                                        <p:cTn id="89" dur="1" fill="hold">
                                          <p:stCondLst>
                                            <p:cond delay="0"/>
                                          </p:stCondLst>
                                        </p:cTn>
                                        <p:tgtEl>
                                          <p:spTgt spid="365"/>
                                        </p:tgtEl>
                                        <p:attrNameLst>
                                          <p:attrName>style.visibility</p:attrName>
                                        </p:attrNameLst>
                                      </p:cBhvr>
                                      <p:to>
                                        <p:strVal val="visible"/>
                                      </p:to>
                                    </p:set>
                                    <p:animEffect transition="in" filter="fade">
                                      <p:cBhvr additive="repl">
                                        <p:cTn id="90" dur="500"/>
                                        <p:tgtEl>
                                          <p:spTgt spid="36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fill="hold" nodeType="clickEffect">
                                  <p:stCondLst>
                                    <p:cond delay="0"/>
                                  </p:stCondLst>
                                  <p:childTnLst>
                                    <p:set>
                                      <p:cBhvr>
                                        <p:cTn id="94" dur="1" fill="hold">
                                          <p:stCondLst>
                                            <p:cond delay="0"/>
                                          </p:stCondLst>
                                        </p:cTn>
                                        <p:tgtEl>
                                          <p:spTgt spid="395"/>
                                        </p:tgtEl>
                                        <p:attrNameLst>
                                          <p:attrName>style.visibility</p:attrName>
                                        </p:attrNameLst>
                                      </p:cBhvr>
                                      <p:to>
                                        <p:strVal val="visible"/>
                                      </p:to>
                                    </p:set>
                                    <p:animEffect transition="in" filter="fade">
                                      <p:cBhvr additive="repl">
                                        <p:cTn id="95" dur="500"/>
                                        <p:tgtEl>
                                          <p:spTgt spid="395"/>
                                        </p:tgtEl>
                                      </p:cBhvr>
                                    </p:animEffect>
                                  </p:childTnLst>
                                </p:cTn>
                              </p:par>
                              <p:par>
                                <p:cTn id="96" presetID="10" presetClass="entr" fill="hold" nodeType="withEffect">
                                  <p:stCondLst>
                                    <p:cond delay="0"/>
                                  </p:stCondLst>
                                  <p:childTnLst>
                                    <p:set>
                                      <p:cBhvr>
                                        <p:cTn id="97" dur="1" fill="hold">
                                          <p:stCondLst>
                                            <p:cond delay="0"/>
                                          </p:stCondLst>
                                        </p:cTn>
                                        <p:tgtEl>
                                          <p:spTgt spid="396"/>
                                        </p:tgtEl>
                                        <p:attrNameLst>
                                          <p:attrName>style.visibility</p:attrName>
                                        </p:attrNameLst>
                                      </p:cBhvr>
                                      <p:to>
                                        <p:strVal val="visible"/>
                                      </p:to>
                                    </p:set>
                                    <p:animEffect transition="in" filter="fade">
                                      <p:cBhvr additive="repl">
                                        <p:cTn id="98" dur="500"/>
                                        <p:tgtEl>
                                          <p:spTgt spid="396"/>
                                        </p:tgtEl>
                                      </p:cBhvr>
                                    </p:animEffect>
                                  </p:childTnLst>
                                </p:cTn>
                              </p:par>
                              <p:par>
                                <p:cTn id="99" presetID="10" presetClass="entr" fill="hold" nodeType="withEffect">
                                  <p:stCondLst>
                                    <p:cond delay="0"/>
                                  </p:stCondLst>
                                  <p:childTnLst>
                                    <p:set>
                                      <p:cBhvr>
                                        <p:cTn id="100" dur="1" fill="hold">
                                          <p:stCondLst>
                                            <p:cond delay="0"/>
                                          </p:stCondLst>
                                        </p:cTn>
                                        <p:tgtEl>
                                          <p:spTgt spid="397"/>
                                        </p:tgtEl>
                                        <p:attrNameLst>
                                          <p:attrName>style.visibility</p:attrName>
                                        </p:attrNameLst>
                                      </p:cBhvr>
                                      <p:to>
                                        <p:strVal val="visible"/>
                                      </p:to>
                                    </p:set>
                                    <p:animEffect transition="in" filter="fade">
                                      <p:cBhvr additive="repl">
                                        <p:cTn id="101" dur="500"/>
                                        <p:tgtEl>
                                          <p:spTgt spid="39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fill="hold" nodeType="clickEffect">
                                  <p:stCondLst>
                                    <p:cond delay="0"/>
                                  </p:stCondLst>
                                  <p:childTnLst>
                                    <p:set>
                                      <p:cBhvr>
                                        <p:cTn id="105" dur="1" fill="hold">
                                          <p:stCondLst>
                                            <p:cond delay="0"/>
                                          </p:stCondLst>
                                        </p:cTn>
                                        <p:tgtEl>
                                          <p:spTgt spid="398"/>
                                        </p:tgtEl>
                                        <p:attrNameLst>
                                          <p:attrName>style.visibility</p:attrName>
                                        </p:attrNameLst>
                                      </p:cBhvr>
                                      <p:to>
                                        <p:strVal val="visible"/>
                                      </p:to>
                                    </p:set>
                                    <p:animEffect transition="in" filter="fade">
                                      <p:cBhvr additive="repl">
                                        <p:cTn id="106" dur="500"/>
                                        <p:tgtEl>
                                          <p:spTgt spid="39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fill="hold" nodeType="clickEffect">
                                  <p:stCondLst>
                                    <p:cond delay="0"/>
                                  </p:stCondLst>
                                  <p:childTnLst>
                                    <p:set>
                                      <p:cBhvr>
                                        <p:cTn id="110" dur="1" fill="hold">
                                          <p:stCondLst>
                                            <p:cond delay="0"/>
                                          </p:stCondLst>
                                        </p:cTn>
                                        <p:tgtEl>
                                          <p:spTgt spid="411"/>
                                        </p:tgtEl>
                                        <p:attrNameLst>
                                          <p:attrName>style.visibility</p:attrName>
                                        </p:attrNameLst>
                                      </p:cBhvr>
                                      <p:to>
                                        <p:strVal val="visible"/>
                                      </p:to>
                                    </p:set>
                                    <p:animEffect transition="in" filter="fade">
                                      <p:cBhvr additive="repl">
                                        <p:cTn id="111" dur="500"/>
                                        <p:tgtEl>
                                          <p:spTgt spid="411"/>
                                        </p:tgtEl>
                                      </p:cBhvr>
                                    </p:animEffect>
                                  </p:childTnLst>
                                </p:cTn>
                              </p:par>
                            </p:childTnLst>
                          </p:cTn>
                        </p:par>
                      </p:childTnLst>
                    </p:cTn>
                  </p:par>
                  <p:par>
                    <p:cTn id="112" fill="hold">
                      <p:stCondLst>
                        <p:cond delay="indefinite"/>
                      </p:stCondLst>
                      <p:childTnLst>
                        <p:par>
                          <p:cTn id="113" fill="hold">
                            <p:stCondLst>
                              <p:cond delay="0"/>
                            </p:stCondLst>
                            <p:childTnLst>
                              <p:par>
                                <p:cTn id="114" presetID="8" presetClass="emph" fill="hold" nodeType="clickEffect">
                                  <p:stCondLst>
                                    <p:cond delay="0"/>
                                  </p:stCondLst>
                                  <p:childTnLst>
                                    <p:animRot by="21600000">
                                      <p:cBhvr>
                                        <p:cTn id="115" dur="2000" fill="hold"/>
                                        <p:tgtEl>
                                          <p:spTgt spid="398"/>
                                        </p:tgtEl>
                                        <p:attrNameLst>
                                          <p:attrName>r</p:attrName>
                                        </p:attrNameLst>
                                      </p:cBhvr>
                                    </p:animRot>
                                  </p:childTnLst>
                                </p:cTn>
                              </p:par>
                              <p:par>
                                <p:cTn id="116" presetID="8" presetClass="emph" fill="hold" nodeType="withEffect">
                                  <p:stCondLst>
                                    <p:cond delay="0"/>
                                  </p:stCondLst>
                                  <p:childTnLst>
                                    <p:animRot by="21600000">
                                      <p:cBhvr>
                                        <p:cTn id="117" dur="2000" fill="hold"/>
                                        <p:tgtEl>
                                          <p:spTgt spid="411"/>
                                        </p:tgtEl>
                                        <p:attrNameLst>
                                          <p:attrName>r</p:attrName>
                                        </p:attrNameLst>
                                      </p:cBhvr>
                                    </p:animRot>
                                  </p:childTnLst>
                                </p:cTn>
                              </p:par>
                            </p:childTnLst>
                          </p:cTn>
                        </p:par>
                      </p:childTnLst>
                    </p:cTn>
                  </p:par>
                  <p:par>
                    <p:cTn id="118" fill="hold">
                      <p:stCondLst>
                        <p:cond delay="indefinite"/>
                      </p:stCondLst>
                      <p:childTnLst>
                        <p:par>
                          <p:cTn id="119" fill="hold">
                            <p:stCondLst>
                              <p:cond delay="0"/>
                            </p:stCondLst>
                            <p:childTnLst>
                              <p:par>
                                <p:cTn id="120" presetID="10" presetClass="entr" fill="hold" nodeType="clickEffect">
                                  <p:stCondLst>
                                    <p:cond delay="0"/>
                                  </p:stCondLst>
                                  <p:childTnLst>
                                    <p:set>
                                      <p:cBhvr>
                                        <p:cTn id="121" dur="1" fill="hold">
                                          <p:stCondLst>
                                            <p:cond delay="0"/>
                                          </p:stCondLst>
                                        </p:cTn>
                                        <p:tgtEl>
                                          <p:spTgt spid="328"/>
                                        </p:tgtEl>
                                        <p:attrNameLst>
                                          <p:attrName>style.visibility</p:attrName>
                                        </p:attrNameLst>
                                      </p:cBhvr>
                                      <p:to>
                                        <p:strVal val="visible"/>
                                      </p:to>
                                    </p:set>
                                    <p:animEffect transition="in" filter="fade">
                                      <p:cBhvr additive="repl">
                                        <p:cTn id="122" dur="500"/>
                                        <p:tgtEl>
                                          <p:spTgt spid="328"/>
                                        </p:tgtEl>
                                      </p:cBhvr>
                                    </p:animEffect>
                                  </p:childTnLst>
                                </p:cTn>
                              </p:par>
                              <p:par>
                                <p:cTn id="123" presetID="10" presetClass="entr" fill="hold" nodeType="withEffect">
                                  <p:stCondLst>
                                    <p:cond delay="0"/>
                                  </p:stCondLst>
                                  <p:childTnLst>
                                    <p:set>
                                      <p:cBhvr>
                                        <p:cTn id="124" dur="1" fill="hold">
                                          <p:stCondLst>
                                            <p:cond delay="0"/>
                                          </p:stCondLst>
                                        </p:cTn>
                                        <p:tgtEl>
                                          <p:spTgt spid="399"/>
                                        </p:tgtEl>
                                        <p:attrNameLst>
                                          <p:attrName>style.visibility</p:attrName>
                                        </p:attrNameLst>
                                      </p:cBhvr>
                                      <p:to>
                                        <p:strVal val="visible"/>
                                      </p:to>
                                    </p:set>
                                    <p:animEffect transition="in" filter="fade">
                                      <p:cBhvr additive="repl">
                                        <p:cTn id="125" dur="500"/>
                                        <p:tgtEl>
                                          <p:spTgt spid="399"/>
                                        </p:tgtEl>
                                      </p:cBhvr>
                                    </p:animEffect>
                                  </p:childTnLst>
                                </p:cTn>
                              </p:par>
                              <p:par>
                                <p:cTn id="126" presetID="10" presetClass="entr" fill="hold" nodeType="withEffect">
                                  <p:stCondLst>
                                    <p:cond delay="0"/>
                                  </p:stCondLst>
                                  <p:childTnLst>
                                    <p:set>
                                      <p:cBhvr>
                                        <p:cTn id="127" dur="1" fill="hold">
                                          <p:stCondLst>
                                            <p:cond delay="0"/>
                                          </p:stCondLst>
                                        </p:cTn>
                                        <p:tgtEl>
                                          <p:spTgt spid="355"/>
                                        </p:tgtEl>
                                        <p:attrNameLst>
                                          <p:attrName>style.visibility</p:attrName>
                                        </p:attrNameLst>
                                      </p:cBhvr>
                                      <p:to>
                                        <p:strVal val="visible"/>
                                      </p:to>
                                    </p:set>
                                    <p:animEffect transition="in" filter="fade">
                                      <p:cBhvr additive="repl">
                                        <p:cTn id="128" dur="500"/>
                                        <p:tgtEl>
                                          <p:spTgt spid="355"/>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fill="hold" nodeType="clickEffect">
                                  <p:stCondLst>
                                    <p:cond delay="0"/>
                                  </p:stCondLst>
                                  <p:childTnLst>
                                    <p:animEffect transition="out" filter="fade">
                                      <p:cBhvr additive="repl">
                                        <p:cTn id="132" dur="500"/>
                                        <p:tgtEl>
                                          <p:spTgt spid="395"/>
                                        </p:tgtEl>
                                      </p:cBhvr>
                                    </p:animEffect>
                                    <p:set>
                                      <p:cBhvr>
                                        <p:cTn id="133" dur="1" fill="hold">
                                          <p:stCondLst>
                                            <p:cond delay="499"/>
                                          </p:stCondLst>
                                        </p:cTn>
                                        <p:tgtEl>
                                          <p:spTgt spid="395"/>
                                        </p:tgtEl>
                                        <p:attrNameLst>
                                          <p:attrName>style.visibility</p:attrName>
                                        </p:attrNameLst>
                                      </p:cBhvr>
                                      <p:to>
                                        <p:strVal val="hidden"/>
                                      </p:to>
                                    </p:set>
                                  </p:childTnLst>
                                </p:cTn>
                              </p:par>
                              <p:par>
                                <p:cTn id="134" presetID="10" presetClass="exit" fill="hold" nodeType="withEffect">
                                  <p:stCondLst>
                                    <p:cond delay="0"/>
                                  </p:stCondLst>
                                  <p:childTnLst>
                                    <p:animEffect transition="out" filter="fade">
                                      <p:cBhvr additive="repl">
                                        <p:cTn id="135" dur="500"/>
                                        <p:tgtEl>
                                          <p:spTgt spid="396"/>
                                        </p:tgtEl>
                                      </p:cBhvr>
                                    </p:animEffect>
                                    <p:set>
                                      <p:cBhvr>
                                        <p:cTn id="136" dur="1" fill="hold">
                                          <p:stCondLst>
                                            <p:cond delay="499"/>
                                          </p:stCondLst>
                                        </p:cTn>
                                        <p:tgtEl>
                                          <p:spTgt spid="396"/>
                                        </p:tgtEl>
                                        <p:attrNameLst>
                                          <p:attrName>style.visibility</p:attrName>
                                        </p:attrNameLst>
                                      </p:cBhvr>
                                      <p:to>
                                        <p:strVal val="hidden"/>
                                      </p:to>
                                    </p:set>
                                  </p:childTnLst>
                                </p:cTn>
                              </p:par>
                              <p:par>
                                <p:cTn id="137" presetID="10" presetClass="exit" fill="hold" nodeType="withEffect">
                                  <p:stCondLst>
                                    <p:cond delay="0"/>
                                  </p:stCondLst>
                                  <p:childTnLst>
                                    <p:animEffect transition="out" filter="fade">
                                      <p:cBhvr additive="repl">
                                        <p:cTn id="138" dur="500"/>
                                        <p:tgtEl>
                                          <p:spTgt spid="397"/>
                                        </p:tgtEl>
                                      </p:cBhvr>
                                    </p:animEffect>
                                    <p:set>
                                      <p:cBhvr>
                                        <p:cTn id="139" dur="1" fill="hold">
                                          <p:stCondLst>
                                            <p:cond delay="499"/>
                                          </p:stCondLst>
                                        </p:cTn>
                                        <p:tgtEl>
                                          <p:spTgt spid="39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fill="hold" nodeType="clickEffect">
                                  <p:stCondLst>
                                    <p:cond delay="0"/>
                                  </p:stCondLst>
                                  <p:childTnLst>
                                    <p:set>
                                      <p:cBhvr>
                                        <p:cTn id="143" dur="1" fill="hold">
                                          <p:stCondLst>
                                            <p:cond delay="0"/>
                                          </p:stCondLst>
                                        </p:cTn>
                                        <p:tgtEl>
                                          <p:spTgt spid="405"/>
                                        </p:tgtEl>
                                        <p:attrNameLst>
                                          <p:attrName>style.visibility</p:attrName>
                                        </p:attrNameLst>
                                      </p:cBhvr>
                                      <p:to>
                                        <p:strVal val="visible"/>
                                      </p:to>
                                    </p:set>
                                    <p:animEffect transition="in" filter="fade">
                                      <p:cBhvr additive="repl">
                                        <p:cTn id="144" dur="500"/>
                                        <p:tgtEl>
                                          <p:spTgt spid="405"/>
                                        </p:tgtEl>
                                      </p:cBhvr>
                                    </p:animEffect>
                                  </p:childTnLst>
                                </p:cTn>
                              </p:par>
                              <p:par>
                                <p:cTn id="145" presetID="10" presetClass="entr" fill="hold" nodeType="withEffect">
                                  <p:stCondLst>
                                    <p:cond delay="0"/>
                                  </p:stCondLst>
                                  <p:childTnLst>
                                    <p:set>
                                      <p:cBhvr>
                                        <p:cTn id="146" dur="1" fill="hold">
                                          <p:stCondLst>
                                            <p:cond delay="0"/>
                                          </p:stCondLst>
                                        </p:cTn>
                                        <p:tgtEl>
                                          <p:spTgt spid="403"/>
                                        </p:tgtEl>
                                        <p:attrNameLst>
                                          <p:attrName>style.visibility</p:attrName>
                                        </p:attrNameLst>
                                      </p:cBhvr>
                                      <p:to>
                                        <p:strVal val="visible"/>
                                      </p:to>
                                    </p:set>
                                    <p:animEffect transition="in" filter="fade">
                                      <p:cBhvr additive="repl">
                                        <p:cTn id="147" dur="500"/>
                                        <p:tgtEl>
                                          <p:spTgt spid="403"/>
                                        </p:tgtEl>
                                      </p:cBhvr>
                                    </p:animEffect>
                                  </p:childTnLst>
                                </p:cTn>
                              </p:par>
                              <p:par>
                                <p:cTn id="148" presetID="10" presetClass="entr" fill="hold" nodeType="withEffect">
                                  <p:stCondLst>
                                    <p:cond delay="0"/>
                                  </p:stCondLst>
                                  <p:childTnLst>
                                    <p:set>
                                      <p:cBhvr>
                                        <p:cTn id="149" dur="1" fill="hold">
                                          <p:stCondLst>
                                            <p:cond delay="0"/>
                                          </p:stCondLst>
                                        </p:cTn>
                                        <p:tgtEl>
                                          <p:spTgt spid="404"/>
                                        </p:tgtEl>
                                        <p:attrNameLst>
                                          <p:attrName>style.visibility</p:attrName>
                                        </p:attrNameLst>
                                      </p:cBhvr>
                                      <p:to>
                                        <p:strVal val="visible"/>
                                      </p:to>
                                    </p:set>
                                    <p:animEffect transition="in" filter="fade">
                                      <p:cBhvr additive="repl">
                                        <p:cTn id="150" dur="500"/>
                                        <p:tgtEl>
                                          <p:spTgt spid="40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fill="hold" nodeType="clickEffect">
                                  <p:stCondLst>
                                    <p:cond delay="0"/>
                                  </p:stCondLst>
                                  <p:childTnLst>
                                    <p:set>
                                      <p:cBhvr>
                                        <p:cTn id="154" dur="1" fill="hold">
                                          <p:stCondLst>
                                            <p:cond delay="0"/>
                                          </p:stCondLst>
                                        </p:cTn>
                                        <p:tgtEl>
                                          <p:spTgt spid="402"/>
                                        </p:tgtEl>
                                        <p:attrNameLst>
                                          <p:attrName>style.visibility</p:attrName>
                                        </p:attrNameLst>
                                      </p:cBhvr>
                                      <p:to>
                                        <p:strVal val="visible"/>
                                      </p:to>
                                    </p:set>
                                    <p:animEffect transition="in" filter="fade">
                                      <p:cBhvr additive="repl">
                                        <p:cTn id="155" dur="500"/>
                                        <p:tgtEl>
                                          <p:spTgt spid="402"/>
                                        </p:tgtEl>
                                      </p:cBhvr>
                                    </p:animEffect>
                                  </p:childTnLst>
                                </p:cTn>
                              </p:par>
                            </p:childTnLst>
                          </p:cTn>
                        </p:par>
                      </p:childTnLst>
                    </p:cTn>
                  </p:par>
                  <p:par>
                    <p:cTn id="156" fill="hold">
                      <p:stCondLst>
                        <p:cond delay="indefinite"/>
                      </p:stCondLst>
                      <p:childTnLst>
                        <p:par>
                          <p:cTn id="157" fill="hold">
                            <p:stCondLst>
                              <p:cond delay="0"/>
                            </p:stCondLst>
                            <p:childTnLst>
                              <p:par>
                                <p:cTn id="158" presetID="8" presetClass="emph" fill="hold" nodeType="clickEffect">
                                  <p:stCondLst>
                                    <p:cond delay="0"/>
                                  </p:stCondLst>
                                  <p:childTnLst>
                                    <p:animRot by="21600000">
                                      <p:cBhvr>
                                        <p:cTn id="159" dur="2000" fill="hold"/>
                                        <p:tgtEl>
                                          <p:spTgt spid="402"/>
                                        </p:tgtEl>
                                        <p:attrNameLst>
                                          <p:attrName>r</p:attrName>
                                        </p:attrNameLst>
                                      </p:cBhvr>
                                    </p:animRot>
                                  </p:childTnLst>
                                </p:cTn>
                              </p:par>
                            </p:childTnLst>
                          </p:cTn>
                        </p:par>
                      </p:childTnLst>
                    </p:cTn>
                  </p:par>
                  <p:par>
                    <p:cTn id="160" fill="hold">
                      <p:stCondLst>
                        <p:cond delay="indefinite"/>
                      </p:stCondLst>
                      <p:childTnLst>
                        <p:par>
                          <p:cTn id="161" fill="hold">
                            <p:stCondLst>
                              <p:cond delay="0"/>
                            </p:stCondLst>
                            <p:childTnLst>
                              <p:par>
                                <p:cTn id="162" presetID="10" presetClass="entr" fill="hold" nodeType="clickEffect">
                                  <p:stCondLst>
                                    <p:cond delay="0"/>
                                  </p:stCondLst>
                                  <p:childTnLst>
                                    <p:set>
                                      <p:cBhvr>
                                        <p:cTn id="163" dur="1" fill="hold">
                                          <p:stCondLst>
                                            <p:cond delay="0"/>
                                          </p:stCondLst>
                                        </p:cTn>
                                        <p:tgtEl>
                                          <p:spTgt spid="406"/>
                                        </p:tgtEl>
                                        <p:attrNameLst>
                                          <p:attrName>style.visibility</p:attrName>
                                        </p:attrNameLst>
                                      </p:cBhvr>
                                      <p:to>
                                        <p:strVal val="visible"/>
                                      </p:to>
                                    </p:set>
                                    <p:animEffect transition="in" filter="fade">
                                      <p:cBhvr additive="repl">
                                        <p:cTn id="164" dur="500"/>
                                        <p:tgtEl>
                                          <p:spTgt spid="406"/>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fill="hold" nodeType="clickEffect">
                                  <p:stCondLst>
                                    <p:cond delay="0"/>
                                  </p:stCondLst>
                                  <p:childTnLst>
                                    <p:animEffect transition="out" filter="fade">
                                      <p:cBhvr additive="repl">
                                        <p:cTn id="168" dur="500"/>
                                        <p:tgtEl>
                                          <p:spTgt spid="405"/>
                                        </p:tgtEl>
                                      </p:cBhvr>
                                    </p:animEffect>
                                    <p:set>
                                      <p:cBhvr>
                                        <p:cTn id="169" dur="1" fill="hold">
                                          <p:stCondLst>
                                            <p:cond delay="499"/>
                                          </p:stCondLst>
                                        </p:cTn>
                                        <p:tgtEl>
                                          <p:spTgt spid="405"/>
                                        </p:tgtEl>
                                        <p:attrNameLst>
                                          <p:attrName>style.visibility</p:attrName>
                                        </p:attrNameLst>
                                      </p:cBhvr>
                                      <p:to>
                                        <p:strVal val="hidden"/>
                                      </p:to>
                                    </p:set>
                                  </p:childTnLst>
                                </p:cTn>
                              </p:par>
                              <p:par>
                                <p:cTn id="170" presetID="10" presetClass="exit" fill="hold" nodeType="withEffect">
                                  <p:stCondLst>
                                    <p:cond delay="0"/>
                                  </p:stCondLst>
                                  <p:childTnLst>
                                    <p:animEffect transition="out" filter="fade">
                                      <p:cBhvr additive="repl">
                                        <p:cTn id="171" dur="500"/>
                                        <p:tgtEl>
                                          <p:spTgt spid="403"/>
                                        </p:tgtEl>
                                      </p:cBhvr>
                                    </p:animEffect>
                                    <p:set>
                                      <p:cBhvr>
                                        <p:cTn id="172" dur="1" fill="hold">
                                          <p:stCondLst>
                                            <p:cond delay="499"/>
                                          </p:stCondLst>
                                        </p:cTn>
                                        <p:tgtEl>
                                          <p:spTgt spid="403"/>
                                        </p:tgtEl>
                                        <p:attrNameLst>
                                          <p:attrName>style.visibility</p:attrName>
                                        </p:attrNameLst>
                                      </p:cBhvr>
                                      <p:to>
                                        <p:strVal val="hidden"/>
                                      </p:to>
                                    </p:set>
                                  </p:childTnLst>
                                </p:cTn>
                              </p:par>
                              <p:par>
                                <p:cTn id="173" presetID="10" presetClass="exit" fill="hold" nodeType="withEffect">
                                  <p:stCondLst>
                                    <p:cond delay="0"/>
                                  </p:stCondLst>
                                  <p:childTnLst>
                                    <p:animEffect transition="out" filter="fade">
                                      <p:cBhvr additive="repl">
                                        <p:cTn id="174" dur="500"/>
                                        <p:tgtEl>
                                          <p:spTgt spid="404"/>
                                        </p:tgtEl>
                                      </p:cBhvr>
                                    </p:animEffect>
                                    <p:set>
                                      <p:cBhvr>
                                        <p:cTn id="175" dur="1" fill="hold">
                                          <p:stCondLst>
                                            <p:cond delay="499"/>
                                          </p:stCondLst>
                                        </p:cTn>
                                        <p:tgtEl>
                                          <p:spTgt spid="404"/>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0" presetClass="entr" fill="hold" nodeType="clickEffect">
                                  <p:stCondLst>
                                    <p:cond delay="0"/>
                                  </p:stCondLst>
                                  <p:childTnLst>
                                    <p:set>
                                      <p:cBhvr>
                                        <p:cTn id="179" dur="1" fill="hold">
                                          <p:stCondLst>
                                            <p:cond delay="0"/>
                                          </p:stCondLst>
                                        </p:cTn>
                                        <p:tgtEl>
                                          <p:spTgt spid="407"/>
                                        </p:tgtEl>
                                        <p:attrNameLst>
                                          <p:attrName>style.visibility</p:attrName>
                                        </p:attrNameLst>
                                      </p:cBhvr>
                                      <p:to>
                                        <p:strVal val="visible"/>
                                      </p:to>
                                    </p:set>
                                    <p:animEffect transition="in" filter="fade">
                                      <p:cBhvr additive="repl">
                                        <p:cTn id="180" dur="500"/>
                                        <p:tgtEl>
                                          <p:spTgt spid="407"/>
                                        </p:tgtEl>
                                      </p:cBhvr>
                                    </p:animEffect>
                                  </p:childTnLst>
                                </p:cTn>
                              </p:par>
                              <p:par>
                                <p:cTn id="181" presetID="10" presetClass="entr" fill="hold" nodeType="withEffect">
                                  <p:stCondLst>
                                    <p:cond delay="0"/>
                                  </p:stCondLst>
                                  <p:childTnLst>
                                    <p:set>
                                      <p:cBhvr>
                                        <p:cTn id="182" dur="1" fill="hold">
                                          <p:stCondLst>
                                            <p:cond delay="0"/>
                                          </p:stCondLst>
                                        </p:cTn>
                                        <p:tgtEl>
                                          <p:spTgt spid="408"/>
                                        </p:tgtEl>
                                        <p:attrNameLst>
                                          <p:attrName>style.visibility</p:attrName>
                                        </p:attrNameLst>
                                      </p:cBhvr>
                                      <p:to>
                                        <p:strVal val="visible"/>
                                      </p:to>
                                    </p:set>
                                    <p:animEffect transition="in" filter="fade">
                                      <p:cBhvr additive="repl">
                                        <p:cTn id="183" dur="500"/>
                                        <p:tgtEl>
                                          <p:spTgt spid="40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fill="hold" nodeType="clickEffect">
                                  <p:stCondLst>
                                    <p:cond delay="0"/>
                                  </p:stCondLst>
                                  <p:childTnLst>
                                    <p:animEffect transition="out" filter="fade">
                                      <p:cBhvr additive="repl">
                                        <p:cTn id="187" dur="500"/>
                                        <p:tgtEl>
                                          <p:spTgt spid="402"/>
                                        </p:tgtEl>
                                      </p:cBhvr>
                                    </p:animEffect>
                                    <p:set>
                                      <p:cBhvr>
                                        <p:cTn id="188" dur="1" fill="hold">
                                          <p:stCondLst>
                                            <p:cond delay="499"/>
                                          </p:stCondLst>
                                        </p:cTn>
                                        <p:tgtEl>
                                          <p:spTgt spid="402"/>
                                        </p:tgtEl>
                                        <p:attrNameLst>
                                          <p:attrName>style.visibility</p:attrName>
                                        </p:attrNameLst>
                                      </p:cBhvr>
                                      <p:to>
                                        <p:strVal val="hidden"/>
                                      </p:to>
                                    </p:set>
                                  </p:childTnLst>
                                </p:cTn>
                              </p:par>
                              <p:par>
                                <p:cTn id="189" presetID="10" presetClass="exit" fill="hold" nodeType="withEffect">
                                  <p:stCondLst>
                                    <p:cond delay="0"/>
                                  </p:stCondLst>
                                  <p:childTnLst>
                                    <p:animEffect transition="out" filter="fade">
                                      <p:cBhvr additive="repl">
                                        <p:cTn id="190" dur="500"/>
                                        <p:tgtEl>
                                          <p:spTgt spid="406"/>
                                        </p:tgtEl>
                                      </p:cBhvr>
                                    </p:animEffect>
                                    <p:set>
                                      <p:cBhvr>
                                        <p:cTn id="191" dur="1" fill="hold">
                                          <p:stCondLst>
                                            <p:cond delay="499"/>
                                          </p:stCondLst>
                                        </p:cTn>
                                        <p:tgtEl>
                                          <p:spTgt spid="406"/>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0" presetClass="entr" fill="hold" nodeType="clickEffect">
                                  <p:stCondLst>
                                    <p:cond delay="0"/>
                                  </p:stCondLst>
                                  <p:childTnLst>
                                    <p:set>
                                      <p:cBhvr>
                                        <p:cTn id="195" dur="1" fill="hold">
                                          <p:stCondLst>
                                            <p:cond delay="0"/>
                                          </p:stCondLst>
                                        </p:cTn>
                                        <p:tgtEl>
                                          <p:spTgt spid="377"/>
                                        </p:tgtEl>
                                        <p:attrNameLst>
                                          <p:attrName>style.visibility</p:attrName>
                                        </p:attrNameLst>
                                      </p:cBhvr>
                                      <p:to>
                                        <p:strVal val="visible"/>
                                      </p:to>
                                    </p:set>
                                    <p:animEffect transition="in" filter="fade">
                                      <p:cBhvr additive="repl">
                                        <p:cTn id="196" dur="500"/>
                                        <p:tgtEl>
                                          <p:spTgt spid="377"/>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fill="hold" nodeType="clickEffect">
                                  <p:stCondLst>
                                    <p:cond delay="0"/>
                                  </p:stCondLst>
                                  <p:childTnLst>
                                    <p:set>
                                      <p:cBhvr>
                                        <p:cTn id="200" dur="1" fill="hold">
                                          <p:stCondLst>
                                            <p:cond delay="0"/>
                                          </p:stCondLst>
                                        </p:cTn>
                                        <p:tgtEl>
                                          <p:spTgt spid="345"/>
                                        </p:tgtEl>
                                        <p:attrNameLst>
                                          <p:attrName>style.visibility</p:attrName>
                                        </p:attrNameLst>
                                      </p:cBhvr>
                                      <p:to>
                                        <p:strVal val="visible"/>
                                      </p:to>
                                    </p:set>
                                    <p:animEffect transition="in" filter="fade">
                                      <p:cBhvr additive="repl">
                                        <p:cTn id="201" dur="500"/>
                                        <p:tgtEl>
                                          <p:spTgt spid="345"/>
                                        </p:tgtEl>
                                      </p:cBhvr>
                                    </p:animEffect>
                                  </p:childTnLst>
                                </p:cTn>
                              </p:par>
                              <p:par>
                                <p:cTn id="202" presetID="10" presetClass="entr" fill="hold" nodeType="withEffect">
                                  <p:stCondLst>
                                    <p:cond delay="0"/>
                                  </p:stCondLst>
                                  <p:childTnLst>
                                    <p:set>
                                      <p:cBhvr>
                                        <p:cTn id="203" dur="1" fill="hold">
                                          <p:stCondLst>
                                            <p:cond delay="0"/>
                                          </p:stCondLst>
                                        </p:cTn>
                                        <p:tgtEl>
                                          <p:spTgt spid="390"/>
                                        </p:tgtEl>
                                        <p:attrNameLst>
                                          <p:attrName>style.visibility</p:attrName>
                                        </p:attrNameLst>
                                      </p:cBhvr>
                                      <p:to>
                                        <p:strVal val="visible"/>
                                      </p:to>
                                    </p:set>
                                    <p:animEffect transition="in" filter="fade">
                                      <p:cBhvr additive="repl">
                                        <p:cTn id="204" dur="500"/>
                                        <p:tgtEl>
                                          <p:spTgt spid="390"/>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fill="hold" nodeType="clickEffect">
                                  <p:stCondLst>
                                    <p:cond delay="0"/>
                                  </p:stCondLst>
                                  <p:childTnLst>
                                    <p:set>
                                      <p:cBhvr>
                                        <p:cTn id="208" dur="1" fill="hold">
                                          <p:stCondLst>
                                            <p:cond delay="0"/>
                                          </p:stCondLst>
                                        </p:cTn>
                                        <p:tgtEl>
                                          <p:spTgt spid="410"/>
                                        </p:tgtEl>
                                        <p:attrNameLst>
                                          <p:attrName>style.visibility</p:attrName>
                                        </p:attrNameLst>
                                      </p:cBhvr>
                                      <p:to>
                                        <p:strVal val="visible"/>
                                      </p:to>
                                    </p:set>
                                    <p:animEffect transition="in" filter="fade">
                                      <p:cBhvr additive="repl">
                                        <p:cTn id="209" dur="500"/>
                                        <p:tgtEl>
                                          <p:spTgt spid="410"/>
                                        </p:tgtEl>
                                      </p:cBhvr>
                                    </p:animEffect>
                                  </p:childTnLst>
                                </p:cTn>
                              </p:par>
                              <p:par>
                                <p:cTn id="210" presetID="10" presetClass="entr" fill="hold" nodeType="withEffect">
                                  <p:stCondLst>
                                    <p:cond delay="0"/>
                                  </p:stCondLst>
                                  <p:childTnLst>
                                    <p:set>
                                      <p:cBhvr>
                                        <p:cTn id="211" dur="1" fill="hold">
                                          <p:stCondLst>
                                            <p:cond delay="0"/>
                                          </p:stCondLst>
                                        </p:cTn>
                                        <p:tgtEl>
                                          <p:spTgt spid="409"/>
                                        </p:tgtEl>
                                        <p:attrNameLst>
                                          <p:attrName>style.visibility</p:attrName>
                                        </p:attrNameLst>
                                      </p:cBhvr>
                                      <p:to>
                                        <p:strVal val="visible"/>
                                      </p:to>
                                    </p:set>
                                    <p:animEffect transition="in" filter="fade">
                                      <p:cBhvr additive="repl">
                                        <p:cTn id="212" dur="500"/>
                                        <p:tgtEl>
                                          <p:spTgt spid="409"/>
                                        </p:tgtEl>
                                      </p:cBhvr>
                                    </p:animEffect>
                                  </p:childTnLst>
                                </p:cTn>
                              </p:par>
                              <p:par>
                                <p:cTn id="213" presetID="10" presetClass="entr" fill="hold" nodeType="withEffect">
                                  <p:stCondLst>
                                    <p:cond delay="0"/>
                                  </p:stCondLst>
                                  <p:childTnLst>
                                    <p:set>
                                      <p:cBhvr>
                                        <p:cTn id="214" dur="1" fill="hold">
                                          <p:stCondLst>
                                            <p:cond delay="0"/>
                                          </p:stCondLst>
                                        </p:cTn>
                                        <p:tgtEl>
                                          <p:spTgt spid="340"/>
                                        </p:tgtEl>
                                        <p:attrNameLst>
                                          <p:attrName>style.visibility</p:attrName>
                                        </p:attrNameLst>
                                      </p:cBhvr>
                                      <p:to>
                                        <p:strVal val="visible"/>
                                      </p:to>
                                    </p:set>
                                    <p:animEffect transition="in" filter="fade">
                                      <p:cBhvr additive="repl">
                                        <p:cTn id="215" dur="500"/>
                                        <p:tgtEl>
                                          <p:spTgt spid="340"/>
                                        </p:tgtEl>
                                      </p:cBhvr>
                                    </p:animEffect>
                                  </p:childTnLst>
                                </p:cTn>
                              </p:par>
                              <p:par>
                                <p:cTn id="216" presetID="10" presetClass="entr" fill="hold" nodeType="withEffect">
                                  <p:stCondLst>
                                    <p:cond delay="0"/>
                                  </p:stCondLst>
                                  <p:childTnLst>
                                    <p:set>
                                      <p:cBhvr>
                                        <p:cTn id="217" dur="1" fill="hold">
                                          <p:stCondLst>
                                            <p:cond delay="0"/>
                                          </p:stCondLst>
                                        </p:cTn>
                                        <p:tgtEl>
                                          <p:spTgt spid="361"/>
                                        </p:tgtEl>
                                        <p:attrNameLst>
                                          <p:attrName>style.visibility</p:attrName>
                                        </p:attrNameLst>
                                      </p:cBhvr>
                                      <p:to>
                                        <p:strVal val="visible"/>
                                      </p:to>
                                    </p:set>
                                    <p:animEffect transition="in" filter="fade">
                                      <p:cBhvr additive="repl">
                                        <p:cTn id="218" dur="500"/>
                                        <p:tgtEl>
                                          <p:spTgt spid="361"/>
                                        </p:tgtEl>
                                      </p:cBhvr>
                                    </p:animEffect>
                                  </p:childTnLst>
                                </p:cTn>
                              </p:par>
                              <p:par>
                                <p:cTn id="219" presetID="10" presetClass="entr" fill="hold" nodeType="withEffect">
                                  <p:stCondLst>
                                    <p:cond delay="0"/>
                                  </p:stCondLst>
                                  <p:childTnLst>
                                    <p:set>
                                      <p:cBhvr>
                                        <p:cTn id="220" dur="1" fill="hold">
                                          <p:stCondLst>
                                            <p:cond delay="0"/>
                                          </p:stCondLst>
                                        </p:cTn>
                                        <p:tgtEl>
                                          <p:spTgt spid="374"/>
                                        </p:tgtEl>
                                        <p:attrNameLst>
                                          <p:attrName>style.visibility</p:attrName>
                                        </p:attrNameLst>
                                      </p:cBhvr>
                                      <p:to>
                                        <p:strVal val="visible"/>
                                      </p:to>
                                    </p:set>
                                    <p:animEffect transition="in" filter="fade">
                                      <p:cBhvr additive="repl">
                                        <p:cTn id="221"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 name="Group 2"/>
          <p:cNvGrpSpPr/>
          <p:nvPr/>
        </p:nvGrpSpPr>
        <p:grpSpPr>
          <a:xfrm>
            <a:off x="-1172880" y="-1909440"/>
            <a:ext cx="3126600" cy="3126600"/>
            <a:chOff x="-1172880" y="-1909440"/>
            <a:chExt cx="3126600" cy="3126600"/>
          </a:xfrm>
        </p:grpSpPr>
        <p:sp>
          <p:nvSpPr>
            <p:cNvPr id="413"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14"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415" name="Freeform 5"/>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416" name="Group 6"/>
          <p:cNvGrpSpPr/>
          <p:nvPr/>
        </p:nvGrpSpPr>
        <p:grpSpPr>
          <a:xfrm>
            <a:off x="650880" y="4206960"/>
            <a:ext cx="17181000" cy="1613160"/>
            <a:chOff x="650880" y="4206960"/>
            <a:chExt cx="17181000" cy="1613160"/>
          </a:xfrm>
        </p:grpSpPr>
        <p:sp>
          <p:nvSpPr>
            <p:cNvPr id="417" name="Freeform 7"/>
            <p:cNvSpPr/>
            <p:nvPr/>
          </p:nvSpPr>
          <p:spPr>
            <a:xfrm>
              <a:off x="650880" y="4460400"/>
              <a:ext cx="17181000" cy="1359720"/>
            </a:xfrm>
            <a:custGeom>
              <a:avLst/>
              <a:gdLst>
                <a:gd name="textAreaLeft" fmla="*/ 0 w 17181000"/>
                <a:gd name="textAreaRight" fmla="*/ 17182080 w 17181000"/>
                <a:gd name="textAreaTop" fmla="*/ 0 h 1359720"/>
                <a:gd name="textAreaBottom" fmla="*/ 1360800 h 1359720"/>
              </a:gdLst>
              <a:ahLst/>
              <a:cxnLst/>
              <a:rect l="textAreaLeft" t="textAreaTop" r="textAreaRight" b="textAreaBottom"/>
              <a:pathLst>
                <a:path w="4525353" h="358377">
                  <a:moveTo>
                    <a:pt x="13517" y="0"/>
                  </a:moveTo>
                  <a:lnTo>
                    <a:pt x="4511835" y="0"/>
                  </a:lnTo>
                  <a:cubicBezTo>
                    <a:pt x="4519301" y="0"/>
                    <a:pt x="4525353" y="6052"/>
                    <a:pt x="4525353" y="13517"/>
                  </a:cubicBezTo>
                  <a:lnTo>
                    <a:pt x="4525353" y="344859"/>
                  </a:lnTo>
                  <a:cubicBezTo>
                    <a:pt x="4525353" y="352325"/>
                    <a:pt x="4519301" y="358377"/>
                    <a:pt x="4511835" y="358377"/>
                  </a:cubicBezTo>
                  <a:lnTo>
                    <a:pt x="13517" y="358377"/>
                  </a:lnTo>
                  <a:cubicBezTo>
                    <a:pt x="6052" y="358377"/>
                    <a:pt x="0" y="352325"/>
                    <a:pt x="0" y="344859"/>
                  </a:cubicBezTo>
                  <a:lnTo>
                    <a:pt x="0" y="13517"/>
                  </a:lnTo>
                  <a:cubicBezTo>
                    <a:pt x="0" y="6052"/>
                    <a:pt x="6052" y="0"/>
                    <a:pt x="13517" y="0"/>
                  </a:cubicBezTo>
                  <a:close/>
                </a:path>
              </a:pathLst>
            </a:custGeom>
            <a:solidFill>
              <a:srgbClr val="20272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18" name="TextBox 8"/>
            <p:cNvSpPr/>
            <p:nvPr/>
          </p:nvSpPr>
          <p:spPr>
            <a:xfrm>
              <a:off x="650880" y="4206960"/>
              <a:ext cx="17181000" cy="161280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defTabSz="914400">
                <a:lnSpc>
                  <a:spcPts val="4578"/>
                </a:lnSpc>
              </a:pPr>
              <a:r>
                <a:rPr lang="en-US" sz="3270" b="0" strike="noStrike" spc="-1">
                  <a:solidFill>
                    <a:srgbClr val="16FF26"/>
                  </a:solidFill>
                  <a:latin typeface="Fredoka"/>
                  <a:ea typeface="Fredoka"/>
                </a:rPr>
                <a:t> ZED@MERKICHE-CNR:~$ </a:t>
              </a:r>
              <a:r>
                <a:rPr lang="en-US" sz="3270" b="0" strike="noStrike" spc="-1">
                  <a:solidFill>
                    <a:srgbClr val="FFFFFF"/>
                  </a:solidFill>
                  <a:latin typeface="Fredoka"/>
                  <a:ea typeface="Fredoka"/>
                </a:rPr>
                <a:t>SUDO ./DEPLOY-CC.SH  -CHANNEL CNR  -CHAINCODE CNR </a:t>
              </a:r>
              <a:endParaRPr lang="en-US" sz="3270" b="0" strike="noStrike" spc="-1">
                <a:solidFill>
                  <a:srgbClr val="000000"/>
                </a:solidFill>
                <a:latin typeface="Arial"/>
              </a:endParaRPr>
            </a:p>
          </p:txBody>
        </p:sp>
      </p:grpSp>
      <p:sp>
        <p:nvSpPr>
          <p:cNvPr id="419" name="TextBox 9"/>
          <p:cNvSpPr/>
          <p:nvPr/>
        </p:nvSpPr>
        <p:spPr>
          <a:xfrm>
            <a:off x="650880" y="92304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DÉPLOIEMENT D’UN RÉSEAU FABRIC AVEC SCRIPTS BASH</a:t>
            </a:r>
            <a:endParaRPr lang="en-US" sz="4000" b="0" strike="noStrike" spc="-1">
              <a:solidFill>
                <a:srgbClr val="000000"/>
              </a:solidFill>
              <a:latin typeface="Arial"/>
            </a:endParaRPr>
          </a:p>
        </p:txBody>
      </p:sp>
      <p:sp>
        <p:nvSpPr>
          <p:cNvPr id="420" name="TextBox 10"/>
          <p:cNvSpPr/>
          <p:nvPr/>
        </p:nvSpPr>
        <p:spPr>
          <a:xfrm>
            <a:off x="390960" y="1617840"/>
            <a:ext cx="17440920" cy="2630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0" strike="noStrike" spc="-1">
                <a:solidFill>
                  <a:srgbClr val="000000"/>
                </a:solidFill>
                <a:latin typeface="Open Sans"/>
                <a:ea typeface="Open Sans"/>
              </a:rPr>
              <a:t>Pour travailler avec Hyperledger, il est nécessaire de </a:t>
            </a:r>
            <a:r>
              <a:rPr lang="en-US" sz="3700" b="1" strike="noStrike" spc="-1">
                <a:solidFill>
                  <a:srgbClr val="000000"/>
                </a:solidFill>
                <a:latin typeface="Open Sans Bold"/>
                <a:ea typeface="Open Sans Bold"/>
              </a:rPr>
              <a:t>cloner le dépôt contenant le projet Fabric</a:t>
            </a:r>
            <a:r>
              <a:rPr lang="en-US" sz="3700" b="0" strike="noStrike" spc="-1">
                <a:solidFill>
                  <a:srgbClr val="000000"/>
                </a:solidFill>
                <a:latin typeface="Open Sans"/>
                <a:ea typeface="Open Sans"/>
              </a:rPr>
              <a:t>, puis de copier </a:t>
            </a:r>
            <a:r>
              <a:rPr lang="en-US" sz="3700" b="1" strike="noStrike" spc="-1">
                <a:solidFill>
                  <a:srgbClr val="000000"/>
                </a:solidFill>
                <a:latin typeface="Open Sans Bold"/>
                <a:ea typeface="Open Sans Bold"/>
              </a:rPr>
              <a:t>le script deploy-cc</a:t>
            </a:r>
            <a:r>
              <a:rPr lang="en-US" sz="3700" b="0" strike="noStrike" spc="-1">
                <a:solidFill>
                  <a:srgbClr val="000000"/>
                </a:solidFill>
                <a:latin typeface="Open Sans"/>
                <a:ea typeface="Open Sans"/>
              </a:rPr>
              <a:t> dans le répertoire test-network. Il est important de préciser que ce script  ne fait pas partie du projet officiel Hyperledger Fabric.</a:t>
            </a:r>
            <a:endParaRPr lang="en-US" sz="3700" b="0" strike="noStrike" spc="-1">
              <a:solidFill>
                <a:srgbClr val="000000"/>
              </a:solidFill>
              <a:latin typeface="Arial"/>
            </a:endParaRPr>
          </a:p>
        </p:txBody>
      </p:sp>
      <p:sp>
        <p:nvSpPr>
          <p:cNvPr id="421" name="TextBox 11"/>
          <p:cNvSpPr/>
          <p:nvPr/>
        </p:nvSpPr>
        <p:spPr>
          <a:xfrm>
            <a:off x="520920" y="5995440"/>
            <a:ext cx="17440920" cy="8550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0" strike="noStrike" spc="-1">
                <a:solidFill>
                  <a:srgbClr val="000000"/>
                </a:solidFill>
                <a:latin typeface="Open Sans"/>
                <a:ea typeface="Open Sans"/>
              </a:rPr>
              <a:t>Ce script prépare et déploie un réseau Fabric avec un chaincode et canal. Voici les instrections  essentielles de ce script :</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./network.sh down</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Arrête et nettoie le réseau existant.</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./network.sh createChannel -c mychannel</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Crée un canal. Fabric nommé mychannel.</a:t>
            </a: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p:txBody>
      </p:sp>
      <p:grpSp>
        <p:nvGrpSpPr>
          <p:cNvPr id="422" name="Group 1"/>
          <p:cNvGrpSpPr/>
          <p:nvPr/>
        </p:nvGrpSpPr>
        <p:grpSpPr>
          <a:xfrm>
            <a:off x="16560720" y="8723520"/>
            <a:ext cx="3126600" cy="3126600"/>
            <a:chOff x="16560720" y="8723520"/>
            <a:chExt cx="3126600" cy="3126600"/>
          </a:xfrm>
        </p:grpSpPr>
        <p:sp>
          <p:nvSpPr>
            <p:cNvPr id="423" name="Freeform 1"/>
            <p:cNvSpPr/>
            <p:nvPr/>
          </p:nvSpPr>
          <p:spPr>
            <a:xfrm>
              <a:off x="16560720" y="872352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24" name="TextBox 1"/>
            <p:cNvSpPr/>
            <p:nvPr/>
          </p:nvSpPr>
          <p:spPr>
            <a:xfrm>
              <a:off x="16853760" y="872352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nSpc>
                  <a:spcPct val="100000"/>
                </a:lnSpc>
              </a:pPr>
              <a:endParaRPr lang="en-US" sz="1800" b="0" strike="noStrike" spc="-1">
                <a:solidFill>
                  <a:schemeClr val="dk1"/>
                </a:solidFill>
                <a:latin typeface="Calibri"/>
              </a:endParaRPr>
            </a:p>
          </p:txBody>
        </p:sp>
      </p:grpSp>
      <p:sp>
        <p:nvSpPr>
          <p:cNvPr id="425" name="Rectangle 424"/>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19</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2"/>
          <p:cNvSpPr/>
          <p:nvPr/>
        </p:nvSpPr>
        <p:spPr>
          <a:xfrm>
            <a:off x="10697760" y="2923200"/>
            <a:ext cx="569880" cy="1018080"/>
          </a:xfrm>
          <a:custGeom>
            <a:avLst/>
            <a:gdLst>
              <a:gd name="textAreaLeft" fmla="*/ 0 w 569880"/>
              <a:gd name="textAreaRight" fmla="*/ 570960 w 569880"/>
              <a:gd name="textAreaTop" fmla="*/ 0 h 1018080"/>
              <a:gd name="textAreaBottom" fmla="*/ 1019160 h 1018080"/>
            </a:gdLst>
            <a:ahLst/>
            <a:cxnLst/>
            <a:rect l="textAreaLeft" t="textAreaTop" r="textAreaRight" b="textAreaBottom"/>
            <a:pathLst>
              <a:path w="570801" h="1019287">
                <a:moveTo>
                  <a:pt x="0" y="0"/>
                </a:moveTo>
                <a:lnTo>
                  <a:pt x="570800" y="0"/>
                </a:lnTo>
                <a:lnTo>
                  <a:pt x="570800" y="1019287"/>
                </a:lnTo>
                <a:lnTo>
                  <a:pt x="0" y="101928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59" name="Group 3"/>
          <p:cNvGrpSpPr/>
          <p:nvPr/>
        </p:nvGrpSpPr>
        <p:grpSpPr>
          <a:xfrm>
            <a:off x="-1172880" y="-1909440"/>
            <a:ext cx="3126600" cy="3126600"/>
            <a:chOff x="-1172880" y="-1909440"/>
            <a:chExt cx="3126600" cy="3126600"/>
          </a:xfrm>
        </p:grpSpPr>
        <p:sp>
          <p:nvSpPr>
            <p:cNvPr id="60" name="Freeform 4"/>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1" name="TextBox 5"/>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2" name="Group 6"/>
          <p:cNvGrpSpPr/>
          <p:nvPr/>
        </p:nvGrpSpPr>
        <p:grpSpPr>
          <a:xfrm>
            <a:off x="16560360" y="8723160"/>
            <a:ext cx="3126600" cy="3126600"/>
            <a:chOff x="16560360" y="8723160"/>
            <a:chExt cx="3126600" cy="3126600"/>
          </a:xfrm>
        </p:grpSpPr>
        <p:sp>
          <p:nvSpPr>
            <p:cNvPr id="63" name="Freeform 7"/>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 name="TextBox 8"/>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5" name="Freeform 9"/>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4">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5"/>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6" name="Freeform 10"/>
          <p:cNvSpPr/>
          <p:nvPr/>
        </p:nvSpPr>
        <p:spPr>
          <a:xfrm>
            <a:off x="-2135160" y="92008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4">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7" name="TextBox 11"/>
          <p:cNvSpPr/>
          <p:nvPr/>
        </p:nvSpPr>
        <p:spPr>
          <a:xfrm>
            <a:off x="1569960" y="638640"/>
            <a:ext cx="8646120" cy="97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7713"/>
              </a:lnSpc>
              <a:tabLst>
                <a:tab pos="0" algn="l"/>
              </a:tabLst>
            </a:pPr>
            <a:r>
              <a:rPr lang="en-US" sz="7010" b="1" strike="noStrike" spc="-1">
                <a:solidFill>
                  <a:srgbClr val="000000"/>
                </a:solidFill>
                <a:latin typeface="Now Bold"/>
                <a:ea typeface="Now Bold"/>
              </a:rPr>
              <a:t>PLAN DE TRAVAIL</a:t>
            </a:r>
            <a:endParaRPr lang="en-US" sz="7010" b="0" strike="noStrike" spc="-1">
              <a:solidFill>
                <a:srgbClr val="000000"/>
              </a:solidFill>
              <a:latin typeface="Arial"/>
            </a:endParaRPr>
          </a:p>
        </p:txBody>
      </p:sp>
      <p:grpSp>
        <p:nvGrpSpPr>
          <p:cNvPr id="68" name="Group 12"/>
          <p:cNvGrpSpPr/>
          <p:nvPr/>
        </p:nvGrpSpPr>
        <p:grpSpPr>
          <a:xfrm>
            <a:off x="1569960" y="2538360"/>
            <a:ext cx="896760" cy="901080"/>
            <a:chOff x="1591560" y="1875240"/>
            <a:chExt cx="896760" cy="901080"/>
          </a:xfrm>
        </p:grpSpPr>
        <p:grpSp>
          <p:nvGrpSpPr>
            <p:cNvPr id="69" name="Group 13"/>
            <p:cNvGrpSpPr/>
            <p:nvPr/>
          </p:nvGrpSpPr>
          <p:grpSpPr>
            <a:xfrm>
              <a:off x="1591560" y="1875240"/>
              <a:ext cx="896760" cy="901080"/>
              <a:chOff x="1591560" y="1875240"/>
              <a:chExt cx="896760" cy="901080"/>
            </a:xfrm>
          </p:grpSpPr>
          <p:sp>
            <p:nvSpPr>
              <p:cNvPr id="70" name="Freeform 14"/>
              <p:cNvSpPr/>
              <p:nvPr/>
            </p:nvSpPr>
            <p:spPr>
              <a:xfrm>
                <a:off x="1591560" y="1875240"/>
                <a:ext cx="896760" cy="901080"/>
              </a:xfrm>
              <a:custGeom>
                <a:avLst/>
                <a:gdLst>
                  <a:gd name="textAreaLeft" fmla="*/ 0 w 896760"/>
                  <a:gd name="textAreaRight" fmla="*/ 897840 w 896760"/>
                  <a:gd name="textAreaTop" fmla="*/ 0 h 901080"/>
                  <a:gd name="textAreaBottom" fmla="*/ 902160 h 901080"/>
                </a:gdLst>
                <a:ahLst/>
                <a:cxnLst/>
                <a:rect l="textAreaLeft" t="textAreaTop" r="textAreaRight" b="textAreaBottom"/>
                <a:pathLst>
                  <a:path w="6350000" h="6380857">
                    <a:moveTo>
                      <a:pt x="3175000" y="0"/>
                    </a:moveTo>
                    <a:cubicBezTo>
                      <a:pt x="1421496" y="0"/>
                      <a:pt x="0" y="1428404"/>
                      <a:pt x="0" y="3190429"/>
                    </a:cubicBezTo>
                    <a:cubicBezTo>
                      <a:pt x="0" y="4952454"/>
                      <a:pt x="1421496" y="6380857"/>
                      <a:pt x="3175000" y="6380857"/>
                    </a:cubicBezTo>
                    <a:cubicBezTo>
                      <a:pt x="4928504" y="6380857"/>
                      <a:pt x="6350000" y="4952454"/>
                      <a:pt x="6350000" y="3190429"/>
                    </a:cubicBezTo>
                    <a:cubicBezTo>
                      <a:pt x="6350000" y="1428404"/>
                      <a:pt x="4928504" y="0"/>
                      <a:pt x="3175000" y="0"/>
                    </a:cubicBezTo>
                    <a:close/>
                  </a:path>
                </a:pathLst>
              </a:custGeom>
              <a:solidFill>
                <a:srgbClr val="A7C9E4"/>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71" name="TextBox 15"/>
            <p:cNvSpPr/>
            <p:nvPr/>
          </p:nvSpPr>
          <p:spPr>
            <a:xfrm>
              <a:off x="1774440" y="1995120"/>
              <a:ext cx="530640" cy="63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003"/>
                </a:lnSpc>
                <a:tabLst>
                  <a:tab pos="0" algn="l"/>
                </a:tabLst>
              </a:pPr>
              <a:r>
                <a:rPr lang="en-US" sz="3570" b="1" strike="noStrike" spc="-1">
                  <a:solidFill>
                    <a:srgbClr val="000000"/>
                  </a:solidFill>
                  <a:latin typeface="Now Bold"/>
                  <a:ea typeface="Now Bold"/>
                </a:rPr>
                <a:t>1</a:t>
              </a:r>
              <a:endParaRPr lang="en-US" sz="3570" b="0" strike="noStrike" spc="-1">
                <a:solidFill>
                  <a:srgbClr val="000000"/>
                </a:solidFill>
                <a:latin typeface="Arial"/>
              </a:endParaRPr>
            </a:p>
          </p:txBody>
        </p:sp>
      </p:grpSp>
      <p:sp>
        <p:nvSpPr>
          <p:cNvPr id="72" name="TextBox 16"/>
          <p:cNvSpPr/>
          <p:nvPr/>
        </p:nvSpPr>
        <p:spPr>
          <a:xfrm>
            <a:off x="2963520" y="2673720"/>
            <a:ext cx="35100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759"/>
              </a:lnSpc>
              <a:tabLst>
                <a:tab pos="0" algn="l"/>
              </a:tabLst>
            </a:pPr>
            <a:r>
              <a:rPr lang="en-US" sz="3400" b="1" strike="noStrike" spc="-1">
                <a:solidFill>
                  <a:srgbClr val="000000"/>
                </a:solidFill>
                <a:latin typeface="Now Bold"/>
                <a:ea typeface="Now Bold"/>
              </a:rPr>
              <a:t>INTRODUCTION</a:t>
            </a:r>
            <a:endParaRPr lang="en-US" sz="3400" b="0" strike="noStrike" spc="-1">
              <a:solidFill>
                <a:srgbClr val="000000"/>
              </a:solidFill>
              <a:latin typeface="Arial"/>
            </a:endParaRPr>
          </a:p>
        </p:txBody>
      </p:sp>
      <p:grpSp>
        <p:nvGrpSpPr>
          <p:cNvPr id="73" name="Group 17"/>
          <p:cNvGrpSpPr/>
          <p:nvPr/>
        </p:nvGrpSpPr>
        <p:grpSpPr>
          <a:xfrm>
            <a:off x="1569960" y="3652560"/>
            <a:ext cx="896760" cy="901080"/>
            <a:chOff x="1591560" y="2989440"/>
            <a:chExt cx="896760" cy="901080"/>
          </a:xfrm>
        </p:grpSpPr>
        <p:grpSp>
          <p:nvGrpSpPr>
            <p:cNvPr id="74" name="Group 18"/>
            <p:cNvGrpSpPr/>
            <p:nvPr/>
          </p:nvGrpSpPr>
          <p:grpSpPr>
            <a:xfrm>
              <a:off x="1591560" y="2989440"/>
              <a:ext cx="896760" cy="901080"/>
              <a:chOff x="1591560" y="2989440"/>
              <a:chExt cx="896760" cy="901080"/>
            </a:xfrm>
          </p:grpSpPr>
          <p:sp>
            <p:nvSpPr>
              <p:cNvPr id="75" name="Freeform 19"/>
              <p:cNvSpPr/>
              <p:nvPr/>
            </p:nvSpPr>
            <p:spPr>
              <a:xfrm>
                <a:off x="1591560" y="2989440"/>
                <a:ext cx="896760" cy="901080"/>
              </a:xfrm>
              <a:custGeom>
                <a:avLst/>
                <a:gdLst>
                  <a:gd name="textAreaLeft" fmla="*/ 0 w 896760"/>
                  <a:gd name="textAreaRight" fmla="*/ 897840 w 896760"/>
                  <a:gd name="textAreaTop" fmla="*/ 0 h 901080"/>
                  <a:gd name="textAreaBottom" fmla="*/ 902160 h 901080"/>
                </a:gdLst>
                <a:ahLst/>
                <a:cxnLst/>
                <a:rect l="textAreaLeft" t="textAreaTop" r="textAreaRight" b="textAreaBottom"/>
                <a:pathLst>
                  <a:path w="6350000" h="6380857">
                    <a:moveTo>
                      <a:pt x="3175000" y="0"/>
                    </a:moveTo>
                    <a:cubicBezTo>
                      <a:pt x="1421496" y="0"/>
                      <a:pt x="0" y="1428404"/>
                      <a:pt x="0" y="3190429"/>
                    </a:cubicBezTo>
                    <a:cubicBezTo>
                      <a:pt x="0" y="4952454"/>
                      <a:pt x="1421496" y="6380857"/>
                      <a:pt x="3175000" y="6380857"/>
                    </a:cubicBezTo>
                    <a:cubicBezTo>
                      <a:pt x="4928504" y="6380857"/>
                      <a:pt x="6350000" y="4952454"/>
                      <a:pt x="6350000" y="3190429"/>
                    </a:cubicBezTo>
                    <a:cubicBezTo>
                      <a:pt x="6350000" y="1428404"/>
                      <a:pt x="4928504" y="0"/>
                      <a:pt x="3175000" y="0"/>
                    </a:cubicBezTo>
                    <a:close/>
                  </a:path>
                </a:pathLst>
              </a:custGeom>
              <a:solidFill>
                <a:srgbClr val="A7C9E4"/>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76" name="TextBox 20"/>
            <p:cNvSpPr/>
            <p:nvPr/>
          </p:nvSpPr>
          <p:spPr>
            <a:xfrm>
              <a:off x="1774440" y="3109320"/>
              <a:ext cx="530640" cy="63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003"/>
                </a:lnSpc>
                <a:tabLst>
                  <a:tab pos="0" algn="l"/>
                </a:tabLst>
              </a:pPr>
              <a:r>
                <a:rPr lang="en-US" sz="3570" b="1" strike="noStrike" spc="-1">
                  <a:solidFill>
                    <a:srgbClr val="000000"/>
                  </a:solidFill>
                  <a:latin typeface="Now Bold"/>
                  <a:ea typeface="Now Bold"/>
                </a:rPr>
                <a:t>2</a:t>
              </a:r>
              <a:endParaRPr lang="en-US" sz="3570" b="0" strike="noStrike" spc="-1">
                <a:solidFill>
                  <a:srgbClr val="000000"/>
                </a:solidFill>
                <a:latin typeface="Arial"/>
              </a:endParaRPr>
            </a:p>
          </p:txBody>
        </p:sp>
      </p:grpSp>
      <p:grpSp>
        <p:nvGrpSpPr>
          <p:cNvPr id="77" name="Group 21"/>
          <p:cNvGrpSpPr/>
          <p:nvPr/>
        </p:nvGrpSpPr>
        <p:grpSpPr>
          <a:xfrm>
            <a:off x="1569960" y="4955040"/>
            <a:ext cx="896760" cy="901080"/>
            <a:chOff x="1591560" y="4291920"/>
            <a:chExt cx="896760" cy="901080"/>
          </a:xfrm>
        </p:grpSpPr>
        <p:grpSp>
          <p:nvGrpSpPr>
            <p:cNvPr id="78" name="Group 22"/>
            <p:cNvGrpSpPr/>
            <p:nvPr/>
          </p:nvGrpSpPr>
          <p:grpSpPr>
            <a:xfrm>
              <a:off x="1591560" y="4291920"/>
              <a:ext cx="896760" cy="901080"/>
              <a:chOff x="1591560" y="4291920"/>
              <a:chExt cx="896760" cy="901080"/>
            </a:xfrm>
          </p:grpSpPr>
          <p:sp>
            <p:nvSpPr>
              <p:cNvPr id="79" name="Freeform 23"/>
              <p:cNvSpPr/>
              <p:nvPr/>
            </p:nvSpPr>
            <p:spPr>
              <a:xfrm>
                <a:off x="1591560" y="4291920"/>
                <a:ext cx="896760" cy="901080"/>
              </a:xfrm>
              <a:custGeom>
                <a:avLst/>
                <a:gdLst>
                  <a:gd name="textAreaLeft" fmla="*/ 0 w 896760"/>
                  <a:gd name="textAreaRight" fmla="*/ 897840 w 896760"/>
                  <a:gd name="textAreaTop" fmla="*/ 0 h 901080"/>
                  <a:gd name="textAreaBottom" fmla="*/ 902160 h 901080"/>
                </a:gdLst>
                <a:ahLst/>
                <a:cxnLst/>
                <a:rect l="textAreaLeft" t="textAreaTop" r="textAreaRight" b="textAreaBottom"/>
                <a:pathLst>
                  <a:path w="6350000" h="6380857">
                    <a:moveTo>
                      <a:pt x="3175000" y="0"/>
                    </a:moveTo>
                    <a:cubicBezTo>
                      <a:pt x="1421496" y="0"/>
                      <a:pt x="0" y="1428404"/>
                      <a:pt x="0" y="3190429"/>
                    </a:cubicBezTo>
                    <a:cubicBezTo>
                      <a:pt x="0" y="4952454"/>
                      <a:pt x="1421496" y="6380857"/>
                      <a:pt x="3175000" y="6380857"/>
                    </a:cubicBezTo>
                    <a:cubicBezTo>
                      <a:pt x="4928504" y="6380857"/>
                      <a:pt x="6350000" y="4952454"/>
                      <a:pt x="6350000" y="3190429"/>
                    </a:cubicBezTo>
                    <a:cubicBezTo>
                      <a:pt x="6350000" y="1428404"/>
                      <a:pt x="4928504" y="0"/>
                      <a:pt x="3175000" y="0"/>
                    </a:cubicBezTo>
                    <a:close/>
                  </a:path>
                </a:pathLst>
              </a:custGeom>
              <a:solidFill>
                <a:srgbClr val="A7C9E4"/>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80" name="TextBox 24"/>
            <p:cNvSpPr/>
            <p:nvPr/>
          </p:nvSpPr>
          <p:spPr>
            <a:xfrm>
              <a:off x="1774440" y="4411440"/>
              <a:ext cx="530640" cy="63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003"/>
                </a:lnSpc>
                <a:tabLst>
                  <a:tab pos="0" algn="l"/>
                </a:tabLst>
              </a:pPr>
              <a:r>
                <a:rPr lang="en-US" sz="3570" b="1" strike="noStrike" spc="-1">
                  <a:solidFill>
                    <a:srgbClr val="000000"/>
                  </a:solidFill>
                  <a:latin typeface="Now Bold"/>
                  <a:ea typeface="Now Bold"/>
                </a:rPr>
                <a:t>3</a:t>
              </a:r>
              <a:endParaRPr lang="en-US" sz="3570" b="0" strike="noStrike" spc="-1">
                <a:solidFill>
                  <a:srgbClr val="000000"/>
                </a:solidFill>
                <a:latin typeface="Arial"/>
              </a:endParaRPr>
            </a:p>
          </p:txBody>
        </p:sp>
      </p:grpSp>
      <p:grpSp>
        <p:nvGrpSpPr>
          <p:cNvPr id="81" name="Group 25"/>
          <p:cNvGrpSpPr/>
          <p:nvPr/>
        </p:nvGrpSpPr>
        <p:grpSpPr>
          <a:xfrm>
            <a:off x="1569960" y="6149880"/>
            <a:ext cx="896760" cy="892080"/>
            <a:chOff x="1591560" y="5486760"/>
            <a:chExt cx="896760" cy="892080"/>
          </a:xfrm>
        </p:grpSpPr>
        <p:grpSp>
          <p:nvGrpSpPr>
            <p:cNvPr id="82" name="Group 26"/>
            <p:cNvGrpSpPr/>
            <p:nvPr/>
          </p:nvGrpSpPr>
          <p:grpSpPr>
            <a:xfrm>
              <a:off x="1591560" y="5486760"/>
              <a:ext cx="896760" cy="892080"/>
              <a:chOff x="1591560" y="5486760"/>
              <a:chExt cx="896760" cy="892080"/>
            </a:xfrm>
          </p:grpSpPr>
          <p:sp>
            <p:nvSpPr>
              <p:cNvPr id="83" name="Freeform 27"/>
              <p:cNvSpPr/>
              <p:nvPr/>
            </p:nvSpPr>
            <p:spPr>
              <a:xfrm>
                <a:off x="1591560" y="5486760"/>
                <a:ext cx="896760" cy="892080"/>
              </a:xfrm>
              <a:custGeom>
                <a:avLst/>
                <a:gdLst>
                  <a:gd name="textAreaLeft" fmla="*/ 0 w 896760"/>
                  <a:gd name="textAreaRight" fmla="*/ 897840 w 896760"/>
                  <a:gd name="textAreaTop" fmla="*/ 0 h 892080"/>
                  <a:gd name="textAreaBottom" fmla="*/ 893160 h 892080"/>
                </a:gdLst>
                <a:ahLst/>
                <a:cxnLst/>
                <a:rect l="textAreaLeft" t="textAreaTop" r="textAreaRight" b="textAreaBottom"/>
                <a:pathLst>
                  <a:path w="6350000" h="6318128">
                    <a:moveTo>
                      <a:pt x="3175000" y="0"/>
                    </a:moveTo>
                    <a:cubicBezTo>
                      <a:pt x="1421496" y="0"/>
                      <a:pt x="0" y="1414361"/>
                      <a:pt x="0" y="3159064"/>
                    </a:cubicBezTo>
                    <a:cubicBezTo>
                      <a:pt x="0" y="4903767"/>
                      <a:pt x="1421496" y="6318128"/>
                      <a:pt x="3175000" y="6318128"/>
                    </a:cubicBezTo>
                    <a:cubicBezTo>
                      <a:pt x="4928504" y="6318128"/>
                      <a:pt x="6350000" y="4903767"/>
                      <a:pt x="6350000" y="3159064"/>
                    </a:cubicBezTo>
                    <a:cubicBezTo>
                      <a:pt x="6350000" y="1414361"/>
                      <a:pt x="4928504" y="0"/>
                      <a:pt x="3175000" y="0"/>
                    </a:cubicBezTo>
                    <a:close/>
                  </a:path>
                </a:pathLst>
              </a:custGeom>
              <a:solidFill>
                <a:srgbClr val="A7C9E4"/>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84" name="TextBox 28"/>
            <p:cNvSpPr/>
            <p:nvPr/>
          </p:nvSpPr>
          <p:spPr>
            <a:xfrm>
              <a:off x="1774440" y="5606640"/>
              <a:ext cx="530640" cy="63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003"/>
                </a:lnSpc>
                <a:tabLst>
                  <a:tab pos="0" algn="l"/>
                </a:tabLst>
              </a:pPr>
              <a:r>
                <a:rPr lang="en-US" sz="3570" b="1" strike="noStrike" spc="-1">
                  <a:solidFill>
                    <a:srgbClr val="000000"/>
                  </a:solidFill>
                  <a:latin typeface="Now Bold"/>
                  <a:ea typeface="Now Bold"/>
                </a:rPr>
                <a:t>4</a:t>
              </a:r>
              <a:endParaRPr lang="en-US" sz="3570" b="0" strike="noStrike" spc="-1">
                <a:solidFill>
                  <a:srgbClr val="000000"/>
                </a:solidFill>
                <a:latin typeface="Arial"/>
              </a:endParaRPr>
            </a:p>
          </p:txBody>
        </p:sp>
      </p:grpSp>
      <p:sp>
        <p:nvSpPr>
          <p:cNvPr id="85" name="TextBox 29"/>
          <p:cNvSpPr/>
          <p:nvPr/>
        </p:nvSpPr>
        <p:spPr>
          <a:xfrm>
            <a:off x="2963520" y="5068080"/>
            <a:ext cx="1214532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759"/>
              </a:lnSpc>
              <a:tabLst>
                <a:tab pos="0" algn="l"/>
              </a:tabLst>
            </a:pPr>
            <a:r>
              <a:rPr lang="en-US" sz="3400" b="1" strike="noStrike" spc="-1">
                <a:solidFill>
                  <a:srgbClr val="000000"/>
                </a:solidFill>
                <a:latin typeface="Now Bold"/>
                <a:ea typeface="Now Bold"/>
              </a:rPr>
              <a:t>MANIPULATION AVEC HYPERLEDGER FABRIC</a:t>
            </a:r>
            <a:endParaRPr lang="en-US" sz="3400" b="0" strike="noStrike" spc="-1">
              <a:solidFill>
                <a:srgbClr val="000000"/>
              </a:solidFill>
              <a:latin typeface="Arial"/>
            </a:endParaRPr>
          </a:p>
        </p:txBody>
      </p:sp>
      <p:grpSp>
        <p:nvGrpSpPr>
          <p:cNvPr id="87" name="Group 31"/>
          <p:cNvGrpSpPr/>
          <p:nvPr/>
        </p:nvGrpSpPr>
        <p:grpSpPr>
          <a:xfrm>
            <a:off x="1569960" y="7388280"/>
            <a:ext cx="896760" cy="892080"/>
            <a:chOff x="1591560" y="6725160"/>
            <a:chExt cx="896760" cy="892080"/>
          </a:xfrm>
        </p:grpSpPr>
        <p:grpSp>
          <p:nvGrpSpPr>
            <p:cNvPr id="88" name="Group 32"/>
            <p:cNvGrpSpPr/>
            <p:nvPr/>
          </p:nvGrpSpPr>
          <p:grpSpPr>
            <a:xfrm>
              <a:off x="1591560" y="6725160"/>
              <a:ext cx="896760" cy="892080"/>
              <a:chOff x="1591560" y="6725160"/>
              <a:chExt cx="896760" cy="892080"/>
            </a:xfrm>
          </p:grpSpPr>
          <p:sp>
            <p:nvSpPr>
              <p:cNvPr id="89" name="Freeform 33"/>
              <p:cNvSpPr/>
              <p:nvPr/>
            </p:nvSpPr>
            <p:spPr>
              <a:xfrm>
                <a:off x="1591560" y="6725160"/>
                <a:ext cx="896760" cy="892080"/>
              </a:xfrm>
              <a:custGeom>
                <a:avLst/>
                <a:gdLst>
                  <a:gd name="textAreaLeft" fmla="*/ 0 w 896760"/>
                  <a:gd name="textAreaRight" fmla="*/ 897840 w 896760"/>
                  <a:gd name="textAreaTop" fmla="*/ 0 h 892080"/>
                  <a:gd name="textAreaBottom" fmla="*/ 893160 h 892080"/>
                </a:gdLst>
                <a:ahLst/>
                <a:cxnLst/>
                <a:rect l="textAreaLeft" t="textAreaTop" r="textAreaRight" b="textAreaBottom"/>
                <a:pathLst>
                  <a:path w="6350000" h="6318128">
                    <a:moveTo>
                      <a:pt x="3175000" y="0"/>
                    </a:moveTo>
                    <a:cubicBezTo>
                      <a:pt x="1421496" y="0"/>
                      <a:pt x="0" y="1414361"/>
                      <a:pt x="0" y="3159064"/>
                    </a:cubicBezTo>
                    <a:cubicBezTo>
                      <a:pt x="0" y="4903767"/>
                      <a:pt x="1421496" y="6318128"/>
                      <a:pt x="3175000" y="6318128"/>
                    </a:cubicBezTo>
                    <a:cubicBezTo>
                      <a:pt x="4928504" y="6318128"/>
                      <a:pt x="6350000" y="4903767"/>
                      <a:pt x="6350000" y="3159064"/>
                    </a:cubicBezTo>
                    <a:cubicBezTo>
                      <a:pt x="6350000" y="1414361"/>
                      <a:pt x="4928504" y="0"/>
                      <a:pt x="3175000" y="0"/>
                    </a:cubicBezTo>
                    <a:close/>
                  </a:path>
                </a:pathLst>
              </a:custGeom>
              <a:solidFill>
                <a:srgbClr val="A7C9E4"/>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90" name="TextBox 34"/>
            <p:cNvSpPr/>
            <p:nvPr/>
          </p:nvSpPr>
          <p:spPr>
            <a:xfrm>
              <a:off x="1774440" y="6844680"/>
              <a:ext cx="530640" cy="63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003"/>
                </a:lnSpc>
                <a:tabLst>
                  <a:tab pos="0" algn="l"/>
                </a:tabLst>
              </a:pPr>
              <a:r>
                <a:rPr lang="en-US" sz="3570" b="1" strike="noStrike" spc="-1">
                  <a:solidFill>
                    <a:srgbClr val="000000"/>
                  </a:solidFill>
                  <a:latin typeface="Now Bold"/>
                  <a:ea typeface="Now Bold"/>
                </a:rPr>
                <a:t>5</a:t>
              </a:r>
              <a:endParaRPr lang="en-US" sz="3570" b="0" strike="noStrike" spc="-1">
                <a:solidFill>
                  <a:srgbClr val="000000"/>
                </a:solidFill>
                <a:latin typeface="Arial"/>
              </a:endParaRPr>
            </a:p>
          </p:txBody>
        </p:sp>
      </p:grpSp>
      <p:sp>
        <p:nvSpPr>
          <p:cNvPr id="95" name="TextBox 39"/>
          <p:cNvSpPr/>
          <p:nvPr/>
        </p:nvSpPr>
        <p:spPr>
          <a:xfrm>
            <a:off x="2963520" y="7532640"/>
            <a:ext cx="912996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759"/>
              </a:lnSpc>
              <a:tabLst>
                <a:tab pos="0" algn="l"/>
              </a:tabLst>
            </a:pPr>
            <a:r>
              <a:rPr lang="en-US" sz="3400" b="1" strike="noStrike" spc="-1">
                <a:solidFill>
                  <a:srgbClr val="000000"/>
                </a:solidFill>
                <a:latin typeface="Now Bold"/>
                <a:ea typeface="Now Bold"/>
              </a:rPr>
              <a:t>IMPLÉMENTATION ET RÉALISATION</a:t>
            </a:r>
            <a:endParaRPr lang="en-US" sz="3400" b="0" strike="noStrike" spc="-1">
              <a:solidFill>
                <a:srgbClr val="000000"/>
              </a:solidFill>
              <a:latin typeface="Arial"/>
            </a:endParaRPr>
          </a:p>
        </p:txBody>
      </p:sp>
      <p:sp>
        <p:nvSpPr>
          <p:cNvPr id="96" name="TextBox 40"/>
          <p:cNvSpPr/>
          <p:nvPr/>
        </p:nvSpPr>
        <p:spPr>
          <a:xfrm>
            <a:off x="2963520" y="6343920"/>
            <a:ext cx="1095768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759"/>
              </a:lnSpc>
              <a:tabLst>
                <a:tab pos="0" algn="l"/>
              </a:tabLst>
            </a:pPr>
            <a:r>
              <a:rPr lang="en-US" sz="3400" b="1" strike="noStrike" spc="-1">
                <a:solidFill>
                  <a:srgbClr val="000000"/>
                </a:solidFill>
                <a:latin typeface="Now Bold"/>
                <a:ea typeface="Now Bold"/>
              </a:rPr>
              <a:t>CONCEPTION DE PROJET</a:t>
            </a:r>
            <a:endParaRPr lang="en-US" sz="3400" b="0" strike="noStrike" spc="-1">
              <a:solidFill>
                <a:srgbClr val="000000"/>
              </a:solidFill>
              <a:latin typeface="Arial"/>
            </a:endParaRPr>
          </a:p>
        </p:txBody>
      </p:sp>
      <p:sp>
        <p:nvSpPr>
          <p:cNvPr id="97" name="TextBox 41"/>
          <p:cNvSpPr/>
          <p:nvPr/>
        </p:nvSpPr>
        <p:spPr>
          <a:xfrm>
            <a:off x="2963520" y="3952080"/>
            <a:ext cx="1214532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759"/>
              </a:lnSpc>
              <a:tabLst>
                <a:tab pos="0" algn="l"/>
              </a:tabLst>
            </a:pPr>
            <a:r>
              <a:rPr lang="en-US" sz="3400" b="1" strike="noStrike" spc="-1">
                <a:solidFill>
                  <a:srgbClr val="000000"/>
                </a:solidFill>
                <a:latin typeface="Now Bold"/>
                <a:ea typeface="Now Bold"/>
              </a:rPr>
              <a:t>GÉNÉRALITÉS SUR LA BLOCKCHAIN</a:t>
            </a:r>
            <a:endParaRPr lang="en-US" sz="3400" b="0" strike="noStrike" spc="-1">
              <a:solidFill>
                <a:srgbClr val="000000"/>
              </a:solidFill>
              <a:latin typeface="Arial"/>
            </a:endParaRPr>
          </a:p>
        </p:txBody>
      </p:sp>
      <p:sp>
        <p:nvSpPr>
          <p:cNvPr id="98" name="Rectangle 97"/>
          <p:cNvSpPr/>
          <p:nvPr/>
        </p:nvSpPr>
        <p:spPr>
          <a:xfrm>
            <a:off x="17145000" y="9342720"/>
            <a:ext cx="44244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2</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6" name="Group 2"/>
          <p:cNvGrpSpPr/>
          <p:nvPr/>
        </p:nvGrpSpPr>
        <p:grpSpPr>
          <a:xfrm>
            <a:off x="-1172880" y="-1909440"/>
            <a:ext cx="3126600" cy="3126600"/>
            <a:chOff x="-1172880" y="-1909440"/>
            <a:chExt cx="3126600" cy="3126600"/>
          </a:xfrm>
        </p:grpSpPr>
        <p:sp>
          <p:nvSpPr>
            <p:cNvPr id="427"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28"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429" name="Freeform 5"/>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30" name="TextBox 6"/>
          <p:cNvSpPr/>
          <p:nvPr/>
        </p:nvSpPr>
        <p:spPr>
          <a:xfrm>
            <a:off x="423000" y="786600"/>
            <a:ext cx="17440920" cy="1052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GO111MODULE=on go mod vendor</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Prépare les dépendances Go du smart contract.</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package basic.tar.gz ...</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Crée un package du chaincode.</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install basic.tar.gz</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Installe le chaincode sur les peers.</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approveformyorg ...</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Chaque organisation approuve la définition du chaincode.</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checkcommitreadiness ...</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Vérifie que toutes les approbations requises sont en place.</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commit ...</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Valide le chaincode et le rend actif sur le canal.</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chaincode invoke ... -c '{"function":"InitLedger","Args":[]}'</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Initialise le ledger avec des données.</a:t>
            </a: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p:txBody>
      </p:sp>
      <p:grpSp>
        <p:nvGrpSpPr>
          <p:cNvPr id="431" name="Group 4"/>
          <p:cNvGrpSpPr/>
          <p:nvPr/>
        </p:nvGrpSpPr>
        <p:grpSpPr>
          <a:xfrm>
            <a:off x="16560720" y="8723520"/>
            <a:ext cx="3126600" cy="3126600"/>
            <a:chOff x="16560720" y="8723520"/>
            <a:chExt cx="3126600" cy="3126600"/>
          </a:xfrm>
        </p:grpSpPr>
        <p:sp>
          <p:nvSpPr>
            <p:cNvPr id="432" name="Freeform 15"/>
            <p:cNvSpPr/>
            <p:nvPr/>
          </p:nvSpPr>
          <p:spPr>
            <a:xfrm>
              <a:off x="16560720" y="872352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33" name="TextBox 2"/>
            <p:cNvSpPr/>
            <p:nvPr/>
          </p:nvSpPr>
          <p:spPr>
            <a:xfrm>
              <a:off x="16853760" y="872352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nSpc>
                  <a:spcPct val="100000"/>
                </a:lnSpc>
              </a:pPr>
              <a:endParaRPr lang="en-US" sz="1800" b="0" strike="noStrike" spc="-1">
                <a:solidFill>
                  <a:schemeClr val="dk1"/>
                </a:solidFill>
                <a:latin typeface="Calibri"/>
              </a:endParaRPr>
            </a:p>
          </p:txBody>
        </p:sp>
      </p:grpSp>
      <p:sp>
        <p:nvSpPr>
          <p:cNvPr id="434" name="Rectangle 433"/>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20</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5" name="Group 2"/>
          <p:cNvGrpSpPr/>
          <p:nvPr/>
        </p:nvGrpSpPr>
        <p:grpSpPr>
          <a:xfrm>
            <a:off x="-1172880" y="-1909440"/>
            <a:ext cx="3126600" cy="3126600"/>
            <a:chOff x="-1172880" y="-1909440"/>
            <a:chExt cx="3126600" cy="3126600"/>
          </a:xfrm>
        </p:grpSpPr>
        <p:sp>
          <p:nvSpPr>
            <p:cNvPr id="436"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37"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438" name="Freeform 5"/>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439" name="Group 6"/>
          <p:cNvGrpSpPr/>
          <p:nvPr/>
        </p:nvGrpSpPr>
        <p:grpSpPr>
          <a:xfrm>
            <a:off x="390960" y="1666800"/>
            <a:ext cx="17310960" cy="1612800"/>
            <a:chOff x="390960" y="1666800"/>
            <a:chExt cx="17310960" cy="1612800"/>
          </a:xfrm>
        </p:grpSpPr>
        <p:sp>
          <p:nvSpPr>
            <p:cNvPr id="440" name="Freeform 7"/>
            <p:cNvSpPr/>
            <p:nvPr/>
          </p:nvSpPr>
          <p:spPr>
            <a:xfrm>
              <a:off x="390960" y="1919880"/>
              <a:ext cx="17310960" cy="1359720"/>
            </a:xfrm>
            <a:custGeom>
              <a:avLst/>
              <a:gdLst>
                <a:gd name="textAreaLeft" fmla="*/ 0 w 17310960"/>
                <a:gd name="textAreaRight" fmla="*/ 17312040 w 17310960"/>
                <a:gd name="textAreaTop" fmla="*/ 0 h 1359720"/>
                <a:gd name="textAreaBottom" fmla="*/ 1360800 h 1359720"/>
              </a:gdLst>
              <a:ahLst/>
              <a:cxnLst/>
              <a:rect l="textAreaLeft" t="textAreaTop" r="textAreaRight" b="textAreaBottom"/>
              <a:pathLst>
                <a:path w="4559553" h="358377">
                  <a:moveTo>
                    <a:pt x="13416" y="0"/>
                  </a:moveTo>
                  <a:lnTo>
                    <a:pt x="4546137" y="0"/>
                  </a:lnTo>
                  <a:cubicBezTo>
                    <a:pt x="4549695" y="0"/>
                    <a:pt x="4553107" y="1413"/>
                    <a:pt x="4555623" y="3929"/>
                  </a:cubicBezTo>
                  <a:cubicBezTo>
                    <a:pt x="4558139" y="6445"/>
                    <a:pt x="4559553" y="9858"/>
                    <a:pt x="4559553" y="13416"/>
                  </a:cubicBezTo>
                  <a:lnTo>
                    <a:pt x="4559553" y="344961"/>
                  </a:lnTo>
                  <a:cubicBezTo>
                    <a:pt x="4559553" y="348519"/>
                    <a:pt x="4558139" y="351931"/>
                    <a:pt x="4555623" y="354447"/>
                  </a:cubicBezTo>
                  <a:cubicBezTo>
                    <a:pt x="4553107" y="356963"/>
                    <a:pt x="4549695" y="358377"/>
                    <a:pt x="4546137" y="358377"/>
                  </a:cubicBezTo>
                  <a:lnTo>
                    <a:pt x="13416" y="358377"/>
                  </a:lnTo>
                  <a:cubicBezTo>
                    <a:pt x="9858" y="358377"/>
                    <a:pt x="6445" y="356963"/>
                    <a:pt x="3929" y="354447"/>
                  </a:cubicBezTo>
                  <a:cubicBezTo>
                    <a:pt x="1413" y="351931"/>
                    <a:pt x="0" y="348519"/>
                    <a:pt x="0" y="344961"/>
                  </a:cubicBezTo>
                  <a:lnTo>
                    <a:pt x="0" y="13416"/>
                  </a:lnTo>
                  <a:cubicBezTo>
                    <a:pt x="0" y="9858"/>
                    <a:pt x="1413" y="6445"/>
                    <a:pt x="3929" y="3929"/>
                  </a:cubicBezTo>
                  <a:cubicBezTo>
                    <a:pt x="6445" y="1413"/>
                    <a:pt x="9858" y="0"/>
                    <a:pt x="13416" y="0"/>
                  </a:cubicBezTo>
                  <a:close/>
                </a:path>
              </a:pathLst>
            </a:custGeom>
            <a:solidFill>
              <a:srgbClr val="20272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41" name="TextBox 8"/>
            <p:cNvSpPr/>
            <p:nvPr/>
          </p:nvSpPr>
          <p:spPr>
            <a:xfrm>
              <a:off x="390960" y="1666800"/>
              <a:ext cx="17310960" cy="161280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defTabSz="914400">
                <a:lnSpc>
                  <a:spcPts val="4578"/>
                </a:lnSpc>
              </a:pPr>
              <a:r>
                <a:rPr lang="en-US" sz="3270" b="0" strike="noStrike" spc="-1">
                  <a:solidFill>
                    <a:srgbClr val="16FF26"/>
                  </a:solidFill>
                  <a:latin typeface="Fredoka"/>
                  <a:ea typeface="Fredoka"/>
                </a:rPr>
                <a:t> ZED@MERKICHE-CNR:~$ </a:t>
              </a:r>
              <a:r>
                <a:rPr lang="en-US" sz="3270" b="0" strike="noStrike" spc="-1">
                  <a:solidFill>
                    <a:srgbClr val="FFFFFF"/>
                  </a:solidFill>
                  <a:latin typeface="Fredoka"/>
                  <a:ea typeface="Fredoka"/>
                </a:rPr>
                <a:t>SUDO ./UPGRADE-CC.SH  -CHANNEL CNR  -CHAINCODE CNR </a:t>
              </a:r>
              <a:endParaRPr lang="en-US" sz="3270" b="0" strike="noStrike" spc="-1">
                <a:solidFill>
                  <a:srgbClr val="000000"/>
                </a:solidFill>
                <a:latin typeface="Arial"/>
              </a:endParaRPr>
            </a:p>
          </p:txBody>
        </p:sp>
      </p:grpSp>
      <p:sp>
        <p:nvSpPr>
          <p:cNvPr id="442" name="TextBox 9"/>
          <p:cNvSpPr/>
          <p:nvPr/>
        </p:nvSpPr>
        <p:spPr>
          <a:xfrm>
            <a:off x="550800" y="113076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UPGRADE D’UN RÉSEAU FABRIC AVEC SCRIPTS BASH</a:t>
            </a:r>
            <a:endParaRPr lang="en-US" sz="4000" b="0" strike="noStrike" spc="-1">
              <a:solidFill>
                <a:srgbClr val="000000"/>
              </a:solidFill>
              <a:latin typeface="Arial"/>
            </a:endParaRPr>
          </a:p>
        </p:txBody>
      </p:sp>
      <p:sp>
        <p:nvSpPr>
          <p:cNvPr id="443" name="TextBox 10"/>
          <p:cNvSpPr/>
          <p:nvPr/>
        </p:nvSpPr>
        <p:spPr>
          <a:xfrm>
            <a:off x="326160" y="3280680"/>
            <a:ext cx="17440920" cy="12496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0" strike="noStrike" spc="-1">
                <a:solidFill>
                  <a:srgbClr val="000000"/>
                </a:solidFill>
                <a:latin typeface="Open Sans"/>
                <a:ea typeface="Open Sans"/>
              </a:rPr>
              <a:t>Ce script met à jour un chaincode déjà installé avec une nouvelle version et un nouveau numéro de séquence :</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GO111MODULE=on go mod vendor</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Réinstalle les dépendances du code Go.</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package basic_v2.tar.gz ...</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Crée un nouveau package avec la nouvelle version.</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install basic_v2.tar.gz</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Installe le nouveau package sur les peers.</a:t>
            </a:r>
            <a:endParaRPr lang="en-US" sz="3700" b="0" strike="noStrike" spc="-1">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a:solidFill>
                  <a:srgbClr val="000000"/>
                </a:solidFill>
                <a:latin typeface="Open Sans Bold"/>
                <a:ea typeface="Open Sans Bold"/>
              </a:rPr>
              <a:t>peer lifecycle chaincode approveformyorg ... --version 2.0 --sequence 2</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Approuve la mise à jour avec un nouveau numéro de séquence.</a:t>
            </a: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p:txBody>
      </p:sp>
      <p:grpSp>
        <p:nvGrpSpPr>
          <p:cNvPr id="444" name="Group 7"/>
          <p:cNvGrpSpPr/>
          <p:nvPr/>
        </p:nvGrpSpPr>
        <p:grpSpPr>
          <a:xfrm>
            <a:off x="16687800" y="8988840"/>
            <a:ext cx="3126600" cy="3126600"/>
            <a:chOff x="16687800" y="8988840"/>
            <a:chExt cx="3126600" cy="3126600"/>
          </a:xfrm>
        </p:grpSpPr>
        <p:sp>
          <p:nvSpPr>
            <p:cNvPr id="445" name="Freeform 16"/>
            <p:cNvSpPr/>
            <p:nvPr/>
          </p:nvSpPr>
          <p:spPr>
            <a:xfrm>
              <a:off x="16687800" y="89888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46" name="TextBox 3"/>
            <p:cNvSpPr/>
            <p:nvPr/>
          </p:nvSpPr>
          <p:spPr>
            <a:xfrm>
              <a:off x="16980840" y="89888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nSpc>
                  <a:spcPct val="100000"/>
                </a:lnSpc>
              </a:pPr>
              <a:endParaRPr lang="en-US" sz="1800" b="0" strike="noStrike" spc="-1">
                <a:solidFill>
                  <a:schemeClr val="dk1"/>
                </a:solidFill>
                <a:latin typeface="Calibri"/>
              </a:endParaRPr>
            </a:p>
          </p:txBody>
        </p:sp>
      </p:grpSp>
      <p:sp>
        <p:nvSpPr>
          <p:cNvPr id="447" name="Rectangle 446"/>
          <p:cNvSpPr/>
          <p:nvPr/>
        </p:nvSpPr>
        <p:spPr>
          <a:xfrm>
            <a:off x="1714500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21</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8" name="Group 2"/>
          <p:cNvGrpSpPr/>
          <p:nvPr/>
        </p:nvGrpSpPr>
        <p:grpSpPr>
          <a:xfrm>
            <a:off x="-1172880" y="-1909440"/>
            <a:ext cx="3126600" cy="3126600"/>
            <a:chOff x="-1172880" y="-1909440"/>
            <a:chExt cx="3126600" cy="3126600"/>
          </a:xfrm>
        </p:grpSpPr>
        <p:sp>
          <p:nvSpPr>
            <p:cNvPr id="449"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50"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451" name="Freeform 5"/>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52" name="TextBox 6"/>
          <p:cNvSpPr/>
          <p:nvPr/>
        </p:nvSpPr>
        <p:spPr>
          <a:xfrm>
            <a:off x="423000" y="1653120"/>
            <a:ext cx="17440920" cy="4603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798840" lvl="1" indent="-399240" algn="just" defTabSz="914400">
              <a:lnSpc>
                <a:spcPts val="5179"/>
              </a:lnSpc>
              <a:buClr>
                <a:srgbClr val="000000"/>
              </a:buClr>
              <a:buFont typeface="Arial"/>
              <a:buChar char="•"/>
            </a:pPr>
            <a:r>
              <a:rPr lang="en-US" sz="3700" b="1" strike="noStrike" spc="-1" dirty="0">
                <a:solidFill>
                  <a:srgbClr val="000000"/>
                </a:solidFill>
                <a:latin typeface="Open Sans Bold"/>
                <a:ea typeface="Open Sans Bold"/>
              </a:rPr>
              <a:t>peer lifecycle </a:t>
            </a:r>
            <a:r>
              <a:rPr lang="en-US" sz="3700" b="1" strike="noStrike" spc="-1" dirty="0" err="1">
                <a:solidFill>
                  <a:srgbClr val="000000"/>
                </a:solidFill>
                <a:latin typeface="Open Sans Bold"/>
                <a:ea typeface="Open Sans Bold"/>
              </a:rPr>
              <a:t>chaincode</a:t>
            </a:r>
            <a:r>
              <a:rPr lang="en-US" sz="3700" b="1" strike="noStrike" spc="-1" dirty="0">
                <a:solidFill>
                  <a:srgbClr val="000000"/>
                </a:solidFill>
                <a:latin typeface="Open Sans Bold"/>
                <a:ea typeface="Open Sans Bold"/>
              </a:rPr>
              <a:t> commit ...</a:t>
            </a:r>
            <a:endParaRPr lang="en-US" sz="3700" b="0" strike="noStrike" spc="-1" dirty="0">
              <a:solidFill>
                <a:srgbClr val="000000"/>
              </a:solidFill>
              <a:latin typeface="Arial"/>
            </a:endParaRPr>
          </a:p>
          <a:p>
            <a:pPr algn="just" defTabSz="914400">
              <a:lnSpc>
                <a:spcPts val="5179"/>
              </a:lnSpc>
            </a:pPr>
            <a:r>
              <a:rPr lang="en-US" sz="3700" b="0" strike="noStrike" spc="-1" dirty="0" err="1">
                <a:solidFill>
                  <a:srgbClr val="000000"/>
                </a:solidFill>
                <a:latin typeface="Open Sans"/>
                <a:ea typeface="Open Sans"/>
              </a:rPr>
              <a:t>Valide</a:t>
            </a:r>
            <a:r>
              <a:rPr lang="en-US" sz="3700" b="0" strike="noStrike" spc="-1" dirty="0">
                <a:solidFill>
                  <a:srgbClr val="000000"/>
                </a:solidFill>
                <a:latin typeface="Open Sans"/>
                <a:ea typeface="Open Sans"/>
              </a:rPr>
              <a:t> la nouvelle version </a:t>
            </a:r>
            <a:r>
              <a:rPr lang="en-US" sz="3700" b="0" strike="noStrike" spc="-1" dirty="0" err="1">
                <a:solidFill>
                  <a:srgbClr val="000000"/>
                </a:solidFill>
                <a:latin typeface="Open Sans"/>
                <a:ea typeface="Open Sans"/>
              </a:rPr>
              <a:t>sur</a:t>
            </a:r>
            <a:r>
              <a:rPr lang="en-US" sz="3700" b="0" strike="noStrike" spc="-1" dirty="0">
                <a:solidFill>
                  <a:srgbClr val="000000"/>
                </a:solidFill>
                <a:latin typeface="Open Sans"/>
                <a:ea typeface="Open Sans"/>
              </a:rPr>
              <a:t> le </a:t>
            </a:r>
            <a:r>
              <a:rPr lang="en-US" sz="3700" b="0" strike="noStrike" spc="-1" dirty="0" err="1">
                <a:solidFill>
                  <a:srgbClr val="000000"/>
                </a:solidFill>
                <a:latin typeface="Open Sans"/>
                <a:ea typeface="Open Sans"/>
              </a:rPr>
              <a:t>réseau</a:t>
            </a:r>
            <a:r>
              <a:rPr lang="en-US" sz="3700" b="0" strike="noStrike" spc="-1" dirty="0">
                <a:solidFill>
                  <a:srgbClr val="000000"/>
                </a:solidFill>
                <a:latin typeface="Open Sans"/>
                <a:ea typeface="Open Sans"/>
              </a:rPr>
              <a:t>.</a:t>
            </a:r>
            <a:endParaRPr lang="en-US" sz="3700" b="0" strike="noStrike" spc="-1" dirty="0">
              <a:solidFill>
                <a:srgbClr val="000000"/>
              </a:solidFill>
              <a:latin typeface="Arial"/>
            </a:endParaRPr>
          </a:p>
          <a:p>
            <a:pPr marL="798840" lvl="1" indent="-399240" algn="just" defTabSz="914400">
              <a:lnSpc>
                <a:spcPts val="5179"/>
              </a:lnSpc>
              <a:buClr>
                <a:srgbClr val="000000"/>
              </a:buClr>
              <a:buFont typeface="Arial"/>
              <a:buChar char="•"/>
            </a:pPr>
            <a:r>
              <a:rPr lang="en-US" sz="3700" b="1" strike="noStrike" spc="-1" dirty="0">
                <a:solidFill>
                  <a:srgbClr val="000000"/>
                </a:solidFill>
                <a:latin typeface="Open Sans Bold"/>
                <a:ea typeface="Open Sans Bold"/>
              </a:rPr>
              <a:t>peer </a:t>
            </a:r>
            <a:r>
              <a:rPr lang="en-US" sz="3700" b="1" strike="noStrike" spc="-1" dirty="0" err="1">
                <a:solidFill>
                  <a:srgbClr val="000000"/>
                </a:solidFill>
                <a:latin typeface="Open Sans Bold"/>
                <a:ea typeface="Open Sans Bold"/>
              </a:rPr>
              <a:t>chaincode</a:t>
            </a:r>
            <a:r>
              <a:rPr lang="en-US" sz="3700" b="1" strike="noStrike" spc="-1" dirty="0">
                <a:solidFill>
                  <a:srgbClr val="000000"/>
                </a:solidFill>
                <a:latin typeface="Open Sans Bold"/>
                <a:ea typeface="Open Sans Bold"/>
              </a:rPr>
              <a:t> invoke ... -c '{"function":"</a:t>
            </a:r>
            <a:r>
              <a:rPr lang="en-US" sz="3700" b="1" strike="noStrike" spc="-1" dirty="0" err="1">
                <a:solidFill>
                  <a:srgbClr val="000000"/>
                </a:solidFill>
                <a:latin typeface="Open Sans Bold"/>
                <a:ea typeface="Open Sans Bold"/>
              </a:rPr>
              <a:t>InitLedger</a:t>
            </a:r>
            <a:r>
              <a:rPr lang="en-US" sz="3700" b="1" strike="noStrike" spc="-1" dirty="0">
                <a:solidFill>
                  <a:srgbClr val="000000"/>
                </a:solidFill>
                <a:latin typeface="Open Sans Bold"/>
                <a:ea typeface="Open Sans Bold"/>
              </a:rPr>
              <a:t>","</a:t>
            </a:r>
            <a:r>
              <a:rPr lang="en-US" sz="3700" b="1" strike="noStrike" spc="-1" dirty="0" err="1">
                <a:solidFill>
                  <a:srgbClr val="000000"/>
                </a:solidFill>
                <a:latin typeface="Open Sans Bold"/>
                <a:ea typeface="Open Sans Bold"/>
              </a:rPr>
              <a:t>Args</a:t>
            </a:r>
            <a:r>
              <a:rPr lang="en-US" sz="3700" b="1" strike="noStrike" spc="-1" dirty="0">
                <a:solidFill>
                  <a:srgbClr val="000000"/>
                </a:solidFill>
                <a:latin typeface="Open Sans Bold"/>
                <a:ea typeface="Open Sans Bold"/>
              </a:rPr>
              <a:t>":[]}'</a:t>
            </a:r>
            <a:endParaRPr lang="en-US" sz="3700" b="0" strike="noStrike" spc="-1" dirty="0">
              <a:solidFill>
                <a:srgbClr val="000000"/>
              </a:solidFill>
              <a:latin typeface="Arial"/>
            </a:endParaRPr>
          </a:p>
          <a:p>
            <a:pPr algn="just" defTabSz="914400">
              <a:lnSpc>
                <a:spcPts val="5179"/>
              </a:lnSpc>
            </a:pPr>
            <a:r>
              <a:rPr lang="en-US" sz="3700" b="0" strike="noStrike" spc="-1" dirty="0" err="1">
                <a:solidFill>
                  <a:srgbClr val="000000"/>
                </a:solidFill>
                <a:latin typeface="Open Sans"/>
                <a:ea typeface="Open Sans"/>
              </a:rPr>
              <a:t>Réexécute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InitLedger</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si</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nécessaire</a:t>
            </a:r>
            <a:r>
              <a:rPr lang="en-US" sz="3700" b="0" strike="noStrike" spc="-1" dirty="0">
                <a:solidFill>
                  <a:srgbClr val="000000"/>
                </a:solidFill>
                <a:latin typeface="Open Sans"/>
                <a:ea typeface="Open Sans"/>
              </a:rPr>
              <a:t>.</a:t>
            </a:r>
            <a:endParaRPr lang="en-US" sz="3700" b="0" strike="noStrike" spc="-1" dirty="0">
              <a:solidFill>
                <a:srgbClr val="000000"/>
              </a:solidFill>
              <a:latin typeface="Arial"/>
            </a:endParaRPr>
          </a:p>
          <a:p>
            <a:pPr algn="just" defTabSz="914400">
              <a:lnSpc>
                <a:spcPts val="5179"/>
              </a:lnSpc>
            </a:pPr>
            <a:endParaRPr lang="en-US" sz="3700" b="0" strike="noStrike" spc="-1" dirty="0">
              <a:solidFill>
                <a:srgbClr val="000000"/>
              </a:solidFill>
              <a:latin typeface="Arial"/>
            </a:endParaRPr>
          </a:p>
          <a:p>
            <a:pPr algn="just" defTabSz="914400">
              <a:lnSpc>
                <a:spcPts val="5179"/>
              </a:lnSpc>
            </a:pPr>
            <a:endParaRPr lang="en-US" sz="3700" b="0" strike="noStrike" spc="-1" dirty="0">
              <a:solidFill>
                <a:srgbClr val="000000"/>
              </a:solidFill>
              <a:latin typeface="Arial"/>
            </a:endParaRPr>
          </a:p>
          <a:p>
            <a:pPr algn="just" defTabSz="914400">
              <a:lnSpc>
                <a:spcPts val="5179"/>
              </a:lnSpc>
            </a:pPr>
            <a:endParaRPr lang="en-US" sz="3700" b="0" strike="noStrike" spc="-1" dirty="0">
              <a:solidFill>
                <a:srgbClr val="000000"/>
              </a:solidFill>
              <a:latin typeface="Arial"/>
            </a:endParaRPr>
          </a:p>
        </p:txBody>
      </p:sp>
      <p:grpSp>
        <p:nvGrpSpPr>
          <p:cNvPr id="453" name="Group 8"/>
          <p:cNvGrpSpPr/>
          <p:nvPr/>
        </p:nvGrpSpPr>
        <p:grpSpPr>
          <a:xfrm>
            <a:off x="16560720" y="8723520"/>
            <a:ext cx="3126600" cy="3126600"/>
            <a:chOff x="16560720" y="8723520"/>
            <a:chExt cx="3126600" cy="3126600"/>
          </a:xfrm>
        </p:grpSpPr>
        <p:sp>
          <p:nvSpPr>
            <p:cNvPr id="454" name="Freeform 17"/>
            <p:cNvSpPr/>
            <p:nvPr/>
          </p:nvSpPr>
          <p:spPr>
            <a:xfrm>
              <a:off x="16560720" y="872352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55" name="TextBox 22"/>
            <p:cNvSpPr/>
            <p:nvPr/>
          </p:nvSpPr>
          <p:spPr>
            <a:xfrm>
              <a:off x="16853760" y="872352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nSpc>
                  <a:spcPct val="100000"/>
                </a:lnSpc>
              </a:pPr>
              <a:endParaRPr lang="en-US" sz="1800" b="0" strike="noStrike" spc="-1">
                <a:solidFill>
                  <a:schemeClr val="dk1"/>
                </a:solidFill>
                <a:latin typeface="Calibri"/>
              </a:endParaRPr>
            </a:p>
          </p:txBody>
        </p:sp>
      </p:grpSp>
      <p:sp>
        <p:nvSpPr>
          <p:cNvPr id="456" name="Rectangle 455"/>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22</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7" name="Group 2"/>
          <p:cNvGrpSpPr/>
          <p:nvPr/>
        </p:nvGrpSpPr>
        <p:grpSpPr>
          <a:xfrm>
            <a:off x="-1172880" y="-1909440"/>
            <a:ext cx="3126600" cy="3126600"/>
            <a:chOff x="-1172880" y="-1909440"/>
            <a:chExt cx="3126600" cy="3126600"/>
          </a:xfrm>
        </p:grpSpPr>
        <p:sp>
          <p:nvSpPr>
            <p:cNvPr id="478"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79"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480" name="Group 5"/>
          <p:cNvGrpSpPr/>
          <p:nvPr/>
        </p:nvGrpSpPr>
        <p:grpSpPr>
          <a:xfrm>
            <a:off x="16560360" y="8723160"/>
            <a:ext cx="3126600" cy="3126600"/>
            <a:chOff x="16560360" y="8723160"/>
            <a:chExt cx="3126600" cy="3126600"/>
          </a:xfrm>
        </p:grpSpPr>
        <p:sp>
          <p:nvSpPr>
            <p:cNvPr id="481"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82"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483"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84"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85"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86" name="Rectangle 10"/>
          <p:cNvSpPr/>
          <p:nvPr/>
        </p:nvSpPr>
        <p:spPr>
          <a:xfrm>
            <a:off x="1066680" y="712080"/>
            <a:ext cx="14400720" cy="8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46400" algn="just" defTabSz="914400">
              <a:lnSpc>
                <a:spcPts val="5788"/>
              </a:lnSpc>
            </a:pPr>
            <a:r>
              <a:rPr lang="en-US" sz="4140" b="1" strike="noStrike" spc="-1">
                <a:solidFill>
                  <a:srgbClr val="000000"/>
                </a:solidFill>
                <a:latin typeface="Open Sans Bold"/>
                <a:ea typeface="Open Sans Bold"/>
              </a:rPr>
              <a:t>Modèles de consensus dans Hyperledger Fabric</a:t>
            </a:r>
            <a:endParaRPr lang="en-US" sz="4140" b="0" strike="noStrike" spc="-1">
              <a:solidFill>
                <a:srgbClr val="000000"/>
              </a:solidFill>
              <a:latin typeface="Arial"/>
            </a:endParaRPr>
          </a:p>
        </p:txBody>
      </p:sp>
      <p:sp>
        <p:nvSpPr>
          <p:cNvPr id="487" name="ZoneTexte 13"/>
          <p:cNvSpPr/>
          <p:nvPr/>
        </p:nvSpPr>
        <p:spPr>
          <a:xfrm>
            <a:off x="697320" y="1680480"/>
            <a:ext cx="16189920" cy="86316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3700" b="0" strike="noStrike" spc="-1" dirty="0">
                <a:solidFill>
                  <a:schemeClr val="dk1"/>
                </a:solidFill>
                <a:latin typeface="+mj-lt"/>
              </a:rPr>
              <a:t>Fabric </a:t>
            </a:r>
            <a:r>
              <a:rPr lang="en-US" sz="3700" b="0" strike="noStrike" spc="-1" dirty="0" err="1">
                <a:solidFill>
                  <a:schemeClr val="dk1"/>
                </a:solidFill>
                <a:latin typeface="+mj-lt"/>
              </a:rPr>
              <a:t>prend</a:t>
            </a:r>
            <a:r>
              <a:rPr lang="en-US" sz="3700" b="0" strike="noStrike" spc="-1" dirty="0">
                <a:solidFill>
                  <a:schemeClr val="dk1"/>
                </a:solidFill>
                <a:latin typeface="+mj-lt"/>
              </a:rPr>
              <a:t> en charge </a:t>
            </a:r>
            <a:r>
              <a:rPr lang="en-US" sz="3700" b="0" strike="noStrike" spc="-1" dirty="0" err="1">
                <a:solidFill>
                  <a:schemeClr val="dk1"/>
                </a:solidFill>
                <a:latin typeface="+mj-lt"/>
              </a:rPr>
              <a:t>plusieurs</a:t>
            </a:r>
            <a:r>
              <a:rPr lang="en-US" sz="3700" b="0" strike="noStrike" spc="-1" dirty="0">
                <a:solidFill>
                  <a:schemeClr val="dk1"/>
                </a:solidFill>
                <a:latin typeface="+mj-lt"/>
              </a:rPr>
              <a:t> </a:t>
            </a:r>
            <a:r>
              <a:rPr lang="en-US" sz="3700" b="0" strike="noStrike" spc="-1" dirty="0" err="1">
                <a:solidFill>
                  <a:schemeClr val="dk1"/>
                </a:solidFill>
                <a:latin typeface="+mj-lt"/>
              </a:rPr>
              <a:t>mécanismes</a:t>
            </a:r>
            <a:r>
              <a:rPr lang="en-US" sz="3700" b="0" strike="noStrike" spc="-1" dirty="0">
                <a:solidFill>
                  <a:schemeClr val="dk1"/>
                </a:solidFill>
                <a:latin typeface="+mj-lt"/>
              </a:rPr>
              <a:t> de consensus grâce à son architecture </a:t>
            </a:r>
            <a:r>
              <a:rPr lang="en-US" sz="3700" b="0" strike="noStrike" spc="-1" dirty="0" err="1" smtClean="0">
                <a:solidFill>
                  <a:schemeClr val="dk1"/>
                </a:solidFill>
                <a:latin typeface="+mj-lt"/>
              </a:rPr>
              <a:t>modulaire</a:t>
            </a:r>
            <a:r>
              <a:rPr lang="en-US" sz="3700" b="0" strike="noStrike" spc="-1" dirty="0" smtClean="0">
                <a:solidFill>
                  <a:schemeClr val="dk1"/>
                </a:solidFill>
                <a:latin typeface="+mj-lt"/>
              </a:rPr>
              <a:t>, </a:t>
            </a:r>
            <a:r>
              <a:rPr lang="fr-FR" sz="3700" spc="-1" dirty="0">
                <a:solidFill>
                  <a:schemeClr val="dk1"/>
                </a:solidFill>
                <a:latin typeface="+mj-lt"/>
              </a:rPr>
              <a:t>dans notre projet on a utilisé le modèle "</a:t>
            </a:r>
            <a:r>
              <a:rPr lang="fr-FR" sz="3700" spc="-1" dirty="0" smtClean="0">
                <a:solidFill>
                  <a:schemeClr val="dk1"/>
                </a:solidFill>
                <a:latin typeface="+mj-lt"/>
              </a:rPr>
              <a:t>RAFT" </a:t>
            </a:r>
            <a:r>
              <a:rPr lang="en-US" sz="3700" spc="-1" dirty="0" smtClean="0">
                <a:solidFill>
                  <a:srgbClr val="000000"/>
                </a:solidFill>
                <a:latin typeface="Open Sans"/>
                <a:ea typeface="Open Sans"/>
              </a:rPr>
              <a:t>.</a:t>
            </a:r>
            <a:endParaRPr lang="en-US" sz="3700" b="0" strike="noStrike" spc="-1" dirty="0" smtClean="0">
              <a:solidFill>
                <a:schemeClr val="dk1"/>
              </a:solidFill>
              <a:latin typeface="+mj-lt"/>
            </a:endParaRPr>
          </a:p>
          <a:p>
            <a:endParaRPr lang="en-US" sz="3700" b="0" strike="noStrike" spc="-1" dirty="0" smtClean="0">
              <a:solidFill>
                <a:schemeClr val="dk1"/>
              </a:solidFill>
              <a:latin typeface="+mj-lt"/>
            </a:endParaRPr>
          </a:p>
          <a:p>
            <a:r>
              <a:rPr lang="fr-FR" sz="3700" spc="-1" dirty="0" smtClean="0">
                <a:solidFill>
                  <a:schemeClr val="dk1"/>
                </a:solidFill>
              </a:rPr>
              <a:t>   voici </a:t>
            </a:r>
            <a:r>
              <a:rPr lang="fr-FR" sz="3700" spc="-1" dirty="0">
                <a:solidFill>
                  <a:schemeClr val="dk1"/>
                </a:solidFill>
              </a:rPr>
              <a:t>un tableau comparative sur les différents modèles de consensus </a:t>
            </a:r>
            <a:r>
              <a:rPr lang="en-US" sz="3700" b="0" strike="noStrike" spc="-1" dirty="0" smtClean="0">
                <a:solidFill>
                  <a:schemeClr val="dk1"/>
                </a:solidFill>
                <a:latin typeface="Calibri"/>
              </a:rPr>
              <a:t>:</a:t>
            </a:r>
            <a:r>
              <a:rPr lang="en-US" sz="1800" b="0" strike="noStrike" spc="-1" dirty="0" smtClean="0">
                <a:solidFill>
                  <a:schemeClr val="dk1"/>
                </a:solidFill>
                <a:latin typeface="Calibri"/>
              </a:rPr>
              <a:t> </a:t>
            </a:r>
            <a:endParaRPr lang="en-US" sz="18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a:p>
            <a:pPr defTabSz="914400">
              <a:lnSpc>
                <a:spcPct val="100000"/>
              </a:lnSpc>
            </a:pPr>
            <a:endParaRPr lang="en-US" sz="3700" b="0" strike="noStrike" spc="-1" dirty="0">
              <a:solidFill>
                <a:srgbClr val="000000"/>
              </a:solidFill>
              <a:latin typeface="Arial"/>
            </a:endParaRPr>
          </a:p>
        </p:txBody>
      </p:sp>
      <p:graphicFrame>
        <p:nvGraphicFramePr>
          <p:cNvPr id="488" name="Tableau 14"/>
          <p:cNvGraphicFramePr/>
          <p:nvPr>
            <p:extLst>
              <p:ext uri="{D42A27DB-BD31-4B8C-83A1-F6EECF244321}">
                <p14:modId xmlns:p14="http://schemas.microsoft.com/office/powerpoint/2010/main" val="1181731661"/>
              </p:ext>
            </p:extLst>
          </p:nvPr>
        </p:nvGraphicFramePr>
        <p:xfrm>
          <a:off x="1660680" y="4352960"/>
          <a:ext cx="14590080" cy="4989760"/>
        </p:xfrm>
        <a:graphic>
          <a:graphicData uri="http://schemas.openxmlformats.org/drawingml/2006/table">
            <a:tbl>
              <a:tblPr/>
              <a:tblGrid>
                <a:gridCol w="1836360"/>
                <a:gridCol w="3376080"/>
                <a:gridCol w="3826080"/>
                <a:gridCol w="3075840"/>
                <a:gridCol w="2475720"/>
              </a:tblGrid>
              <a:tr h="991800">
                <a:tc>
                  <a:txBody>
                    <a:bodyPr/>
                    <a:lstStyle/>
                    <a:p>
                      <a:pPr algn="ctr" defTabSz="914400">
                        <a:lnSpc>
                          <a:spcPct val="115000"/>
                        </a:lnSpc>
                        <a:spcAft>
                          <a:spcPts val="1001"/>
                        </a:spcAft>
                      </a:pPr>
                      <a:r>
                        <a:rPr lang="en-US" sz="2500" b="1" strike="noStrike" spc="-1" dirty="0" err="1">
                          <a:solidFill>
                            <a:schemeClr val="lt1"/>
                          </a:solidFill>
                          <a:latin typeface="Cambria"/>
                          <a:ea typeface="MS Mincho"/>
                        </a:rPr>
                        <a:t>Modèle</a:t>
                      </a:r>
                      <a:endParaRPr lang="en-US" sz="2500" b="0" strike="noStrike" spc="-1" dirty="0">
                        <a:solidFill>
                          <a:srgbClr val="FFFFFF"/>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15000"/>
                        </a:lnSpc>
                        <a:spcAft>
                          <a:spcPts val="1001"/>
                        </a:spcAft>
                      </a:pPr>
                      <a:r>
                        <a:rPr lang="en-US" sz="2500" b="1" strike="noStrike" spc="-1" dirty="0">
                          <a:solidFill>
                            <a:schemeClr val="lt1"/>
                          </a:solidFill>
                          <a:latin typeface="Cambria"/>
                          <a:ea typeface="MS Mincho"/>
                        </a:rPr>
                        <a:t>Type</a:t>
                      </a:r>
                      <a:endParaRPr lang="en-US" sz="2500" b="0" strike="noStrike" spc="-1" dirty="0">
                        <a:solidFill>
                          <a:srgbClr val="FFFFFF"/>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15000"/>
                        </a:lnSpc>
                        <a:spcAft>
                          <a:spcPts val="1001"/>
                        </a:spcAft>
                      </a:pPr>
                      <a:r>
                        <a:rPr lang="en-US" sz="2500" b="1" strike="noStrike" spc="-1">
                          <a:solidFill>
                            <a:schemeClr val="lt1"/>
                          </a:solidFill>
                          <a:latin typeface="Cambria"/>
                          <a:ea typeface="MS Mincho"/>
                        </a:rPr>
                        <a:t>Tolérance aux pannes</a:t>
                      </a:r>
                      <a:endParaRPr lang="en-US" sz="2500" b="0" strike="noStrike" spc="-1">
                        <a:solidFill>
                          <a:srgbClr val="FFFFFF"/>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15000"/>
                        </a:lnSpc>
                        <a:spcAft>
                          <a:spcPts val="1001"/>
                        </a:spcAft>
                      </a:pPr>
                      <a:r>
                        <a:rPr lang="en-US" sz="2500" b="1" strike="noStrike" spc="-1">
                          <a:solidFill>
                            <a:schemeClr val="lt1"/>
                          </a:solidFill>
                          <a:latin typeface="Cambria"/>
                          <a:ea typeface="MS Mincho"/>
                        </a:rPr>
                        <a:t>Usage</a:t>
                      </a:r>
                      <a:endParaRPr lang="en-US" sz="2500" b="0" strike="noStrike" spc="-1">
                        <a:solidFill>
                          <a:srgbClr val="FFFFFF"/>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15000"/>
                        </a:lnSpc>
                        <a:spcAft>
                          <a:spcPts val="1001"/>
                        </a:spcAft>
                      </a:pPr>
                      <a:r>
                        <a:rPr lang="en-US" sz="2500" b="1" strike="noStrike" spc="-1">
                          <a:solidFill>
                            <a:schemeClr val="lt1"/>
                          </a:solidFill>
                          <a:latin typeface="Cambria"/>
                          <a:ea typeface="MS Mincho"/>
                        </a:rPr>
                        <a:t>Statut</a:t>
                      </a:r>
                      <a:endParaRPr lang="en-US" sz="2500" b="0" strike="noStrike" spc="-1">
                        <a:solidFill>
                          <a:srgbClr val="FFFFFF"/>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843480">
                <a:tc>
                  <a:txBody>
                    <a:bodyPr/>
                    <a:lstStyle/>
                    <a:p>
                      <a:pPr defTabSz="914400">
                        <a:lnSpc>
                          <a:spcPct val="115000"/>
                        </a:lnSpc>
                        <a:spcAft>
                          <a:spcPts val="1001"/>
                        </a:spcAft>
                      </a:pPr>
                      <a:r>
                        <a:rPr lang="en-US" sz="2500" b="0" strike="noStrike" spc="-1">
                          <a:solidFill>
                            <a:schemeClr val="dk1"/>
                          </a:solidFill>
                          <a:latin typeface="Cambria"/>
                          <a:ea typeface="MS Mincho"/>
                        </a:rPr>
                        <a:t>Solo</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Centralisé</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Aucune</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Démo/test uniquement</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Obsolète</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r>
              <a:tr h="843480">
                <a:tc>
                  <a:txBody>
                    <a:bodyPr/>
                    <a:lstStyle/>
                    <a:p>
                      <a:pPr defTabSz="914400">
                        <a:lnSpc>
                          <a:spcPct val="115000"/>
                        </a:lnSpc>
                        <a:spcAft>
                          <a:spcPts val="1001"/>
                        </a:spcAft>
                      </a:pPr>
                      <a:r>
                        <a:rPr lang="en-US" sz="2500" b="0" strike="noStrike" spc="-1">
                          <a:solidFill>
                            <a:schemeClr val="dk1"/>
                          </a:solidFill>
                          <a:latin typeface="Cambria"/>
                          <a:ea typeface="MS Mincho"/>
                        </a:rPr>
                        <a:t>Kafka</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Crash Fault Tolerant (CFT)</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Tolère crash</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Production ancienne</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Obsolète</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843480">
                <a:tc>
                  <a:txBody>
                    <a:bodyPr/>
                    <a:lstStyle/>
                    <a:p>
                      <a:pPr defTabSz="914400">
                        <a:lnSpc>
                          <a:spcPct val="115000"/>
                        </a:lnSpc>
                        <a:spcAft>
                          <a:spcPts val="1001"/>
                        </a:spcAft>
                      </a:pPr>
                      <a:r>
                        <a:rPr lang="en-US" sz="2500" b="0" strike="noStrike" spc="-1">
                          <a:solidFill>
                            <a:schemeClr val="dk1"/>
                          </a:solidFill>
                          <a:latin typeface="Cambria"/>
                          <a:ea typeface="MS Mincho"/>
                        </a:rPr>
                        <a:t>Raft</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Crash Fault Tolerant (CFT)</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Majorité des nœuds</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Production recommandée</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Actif</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843480">
                <a:tc>
                  <a:txBody>
                    <a:bodyPr/>
                    <a:lstStyle/>
                    <a:p>
                      <a:pPr defTabSz="914400">
                        <a:lnSpc>
                          <a:spcPct val="115000"/>
                        </a:lnSpc>
                        <a:spcAft>
                          <a:spcPts val="1001"/>
                        </a:spcAft>
                      </a:pPr>
                      <a:r>
                        <a:rPr lang="en-US" sz="2500" b="0" strike="noStrike" spc="-1">
                          <a:solidFill>
                            <a:schemeClr val="dk1"/>
                          </a:solidFill>
                          <a:latin typeface="Cambria"/>
                          <a:ea typeface="MS Mincho"/>
                        </a:rPr>
                        <a:t>BFT</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Byzantine Fault Tolerant</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Fautes byzantines (malveillantes)</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a:solidFill>
                            <a:schemeClr val="dk1"/>
                          </a:solidFill>
                          <a:latin typeface="Cambria"/>
                          <a:ea typeface="MS Mincho"/>
                        </a:rPr>
                        <a:t>Expérimental/Recherche</a:t>
                      </a:r>
                      <a:endParaRPr lang="en-US" sz="25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15000"/>
                        </a:lnSpc>
                        <a:spcAft>
                          <a:spcPts val="1001"/>
                        </a:spcAft>
                      </a:pPr>
                      <a:r>
                        <a:rPr lang="en-US" sz="2500" b="0" strike="noStrike" spc="-1" dirty="0">
                          <a:solidFill>
                            <a:schemeClr val="dk1"/>
                          </a:solidFill>
                          <a:latin typeface="Cambria"/>
                          <a:ea typeface="MS Mincho"/>
                        </a:rPr>
                        <a:t>En test</a:t>
                      </a:r>
                      <a:endParaRPr lang="en-US" sz="2500" b="0" strike="noStrike" spc="-1" dirty="0">
                        <a:solidFill>
                          <a:srgbClr val="000000"/>
                        </a:solidFill>
                        <a:latin typeface="Arial"/>
                      </a:endParaRPr>
                    </a:p>
                    <a:p>
                      <a:pPr defTabSz="914400">
                        <a:lnSpc>
                          <a:spcPct val="115000"/>
                        </a:lnSpc>
                        <a:spcAft>
                          <a:spcPts val="1001"/>
                        </a:spcAft>
                      </a:pPr>
                      <a:r>
                        <a:rPr lang="en-US" sz="2500" b="0" strike="noStrike" spc="-1" dirty="0">
                          <a:solidFill>
                            <a:schemeClr val="dk1"/>
                          </a:solidFill>
                          <a:latin typeface="Cambria"/>
                          <a:ea typeface="MS Mincho"/>
                        </a:rPr>
                        <a:t> </a:t>
                      </a:r>
                      <a:endParaRPr lang="en-US" sz="2500" b="0" strike="noStrike" spc="-1" dirty="0">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489" name="Rectangle 488"/>
          <p:cNvSpPr/>
          <p:nvPr/>
        </p:nvSpPr>
        <p:spPr>
          <a:xfrm>
            <a:off x="1714500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23</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0" name="Group 2"/>
          <p:cNvGrpSpPr/>
          <p:nvPr/>
        </p:nvGrpSpPr>
        <p:grpSpPr>
          <a:xfrm>
            <a:off x="-1172880" y="-1909440"/>
            <a:ext cx="3126600" cy="3126600"/>
            <a:chOff x="-1172880" y="-1909440"/>
            <a:chExt cx="3126600" cy="3126600"/>
          </a:xfrm>
        </p:grpSpPr>
        <p:sp>
          <p:nvSpPr>
            <p:cNvPr id="491"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92"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493" name="Group 5"/>
          <p:cNvGrpSpPr/>
          <p:nvPr/>
        </p:nvGrpSpPr>
        <p:grpSpPr>
          <a:xfrm>
            <a:off x="16560360" y="8723160"/>
            <a:ext cx="3126600" cy="3126600"/>
            <a:chOff x="16560360" y="8723160"/>
            <a:chExt cx="3126600" cy="3126600"/>
          </a:xfrm>
        </p:grpSpPr>
        <p:sp>
          <p:nvSpPr>
            <p:cNvPr id="494"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495"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496"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97"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498" name="TextBox 10"/>
          <p:cNvSpPr/>
          <p:nvPr/>
        </p:nvSpPr>
        <p:spPr>
          <a:xfrm>
            <a:off x="1523880" y="2453040"/>
            <a:ext cx="13629240" cy="1244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9799"/>
              </a:lnSpc>
            </a:pPr>
            <a:r>
              <a:rPr lang="en-US" sz="7000" b="0" strike="noStrike" spc="-1">
                <a:solidFill>
                  <a:srgbClr val="0365B2"/>
                </a:solidFill>
                <a:latin typeface="Fredoka"/>
                <a:ea typeface="Fredoka"/>
              </a:rPr>
              <a:t>Conception De Projet</a:t>
            </a:r>
            <a:endParaRPr lang="en-US" sz="7000" b="0" strike="noStrike" spc="-1">
              <a:solidFill>
                <a:srgbClr val="000000"/>
              </a:solidFill>
              <a:latin typeface="Arial"/>
            </a:endParaRPr>
          </a:p>
        </p:txBody>
      </p:sp>
      <p:sp>
        <p:nvSpPr>
          <p:cNvPr id="499" name="TextBox 11"/>
          <p:cNvSpPr/>
          <p:nvPr/>
        </p:nvSpPr>
        <p:spPr>
          <a:xfrm>
            <a:off x="1207440" y="462672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fr-FR" sz="4400" b="1" strike="noStrike" spc="-1">
                <a:solidFill>
                  <a:schemeClr val="dk1"/>
                </a:solidFill>
                <a:latin typeface="Calibri"/>
              </a:rPr>
              <a:t>Diagramme de cas d’utilisation</a:t>
            </a:r>
            <a:endParaRPr lang="en-US" sz="4400" b="0" strike="noStrike" spc="-1">
              <a:solidFill>
                <a:srgbClr val="000000"/>
              </a:solidFill>
              <a:latin typeface="Arial"/>
            </a:endParaRPr>
          </a:p>
        </p:txBody>
      </p:sp>
      <p:sp>
        <p:nvSpPr>
          <p:cNvPr id="501" name="TextBox 13"/>
          <p:cNvSpPr/>
          <p:nvPr/>
        </p:nvSpPr>
        <p:spPr>
          <a:xfrm>
            <a:off x="1207440" y="6753125"/>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fr-FR" sz="4400" b="1" strike="noStrike" spc="-1" dirty="0">
                <a:solidFill>
                  <a:schemeClr val="dk1"/>
                </a:solidFill>
                <a:latin typeface="Calibri"/>
              </a:rPr>
              <a:t>Diagramme de classes</a:t>
            </a:r>
            <a:endParaRPr lang="en-US" sz="4400" b="0" strike="noStrike" spc="-1" dirty="0">
              <a:solidFill>
                <a:srgbClr val="000000"/>
              </a:solidFill>
              <a:latin typeface="Arial"/>
            </a:endParaRPr>
          </a:p>
        </p:txBody>
      </p:sp>
      <p:sp>
        <p:nvSpPr>
          <p:cNvPr id="502" name="TextBox 14"/>
          <p:cNvSpPr/>
          <p:nvPr/>
        </p:nvSpPr>
        <p:spPr>
          <a:xfrm>
            <a:off x="1207440" y="565452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fr-FR" sz="4400" b="1" strike="noStrike" spc="-1" dirty="0">
                <a:solidFill>
                  <a:schemeClr val="dk1"/>
                </a:solidFill>
                <a:latin typeface="Calibri"/>
              </a:rPr>
              <a:t>Diagrammes de séquences</a:t>
            </a:r>
            <a:endParaRPr lang="en-US" sz="4400" b="0" strike="noStrike" spc="-1" dirty="0">
              <a:solidFill>
                <a:srgbClr val="000000"/>
              </a:solidFill>
              <a:latin typeface="Arial"/>
            </a:endParaRPr>
          </a:p>
        </p:txBody>
      </p:sp>
      <p:sp>
        <p:nvSpPr>
          <p:cNvPr id="503" name="Rectangle 502"/>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24</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4" name="Group 2"/>
          <p:cNvGrpSpPr/>
          <p:nvPr/>
        </p:nvGrpSpPr>
        <p:grpSpPr>
          <a:xfrm>
            <a:off x="-1172880" y="-1909440"/>
            <a:ext cx="3126600" cy="3126600"/>
            <a:chOff x="-1172880" y="-1909440"/>
            <a:chExt cx="3126600" cy="3126600"/>
          </a:xfrm>
        </p:grpSpPr>
        <p:sp>
          <p:nvSpPr>
            <p:cNvPr id="50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0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07" name="Group 5"/>
          <p:cNvGrpSpPr/>
          <p:nvPr/>
        </p:nvGrpSpPr>
        <p:grpSpPr>
          <a:xfrm>
            <a:off x="16560360" y="8723160"/>
            <a:ext cx="3126600" cy="3126600"/>
            <a:chOff x="16560360" y="8723160"/>
            <a:chExt cx="3126600" cy="3126600"/>
          </a:xfrm>
        </p:grpSpPr>
        <p:sp>
          <p:nvSpPr>
            <p:cNvPr id="50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0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1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11"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12"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13" name="Rectangle 10"/>
          <p:cNvSpPr/>
          <p:nvPr/>
        </p:nvSpPr>
        <p:spPr>
          <a:xfrm>
            <a:off x="1132560" y="252360"/>
            <a:ext cx="8694000" cy="824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446400" algn="just" defTabSz="914400">
              <a:lnSpc>
                <a:spcPts val="5788"/>
              </a:lnSpc>
            </a:pPr>
            <a:r>
              <a:rPr lang="fr-FR" sz="4400" b="0" strike="noStrike" spc="-1">
                <a:solidFill>
                  <a:schemeClr val="dk1"/>
                </a:solidFill>
                <a:latin typeface="Calibri"/>
              </a:rPr>
              <a:t>Diagramme de cas d’utilisation</a:t>
            </a:r>
            <a:endParaRPr lang="en-US" sz="4400" b="0" strike="noStrike" spc="-1">
              <a:solidFill>
                <a:srgbClr val="000000"/>
              </a:solidFill>
              <a:latin typeface="Arial"/>
            </a:endParaRPr>
          </a:p>
        </p:txBody>
      </p:sp>
      <p:sp>
        <p:nvSpPr>
          <p:cNvPr id="515" name="Rectangle 514"/>
          <p:cNvSpPr/>
          <p:nvPr/>
        </p:nvSpPr>
        <p:spPr>
          <a:xfrm>
            <a:off x="1712592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25</a:t>
            </a:r>
            <a:endParaRPr lang="en-US" sz="3609" b="0" strike="noStrike" spc="-1" dirty="0">
              <a:solidFill>
                <a:srgbClr val="000000"/>
              </a:solidFill>
              <a:latin typeface="Arial"/>
            </a:endParaRPr>
          </a:p>
        </p:txBody>
      </p:sp>
      <p:pic>
        <p:nvPicPr>
          <p:cNvPr id="3" name="Imag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7728" y="1217160"/>
            <a:ext cx="13669232" cy="887076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2"/>
          <p:cNvGrpSpPr/>
          <p:nvPr/>
        </p:nvGrpSpPr>
        <p:grpSpPr>
          <a:xfrm>
            <a:off x="-1172880" y="-1909440"/>
            <a:ext cx="3126600" cy="3126600"/>
            <a:chOff x="-1172880" y="-1909440"/>
            <a:chExt cx="3126600" cy="3126600"/>
          </a:xfrm>
        </p:grpSpPr>
        <p:sp>
          <p:nvSpPr>
            <p:cNvPr id="529"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30"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31" name="Group 5"/>
          <p:cNvGrpSpPr/>
          <p:nvPr/>
        </p:nvGrpSpPr>
        <p:grpSpPr>
          <a:xfrm>
            <a:off x="16560360" y="8723160"/>
            <a:ext cx="3126600" cy="3126600"/>
            <a:chOff x="16560360" y="8723160"/>
            <a:chExt cx="3126600" cy="3126600"/>
          </a:xfrm>
        </p:grpSpPr>
        <p:sp>
          <p:nvSpPr>
            <p:cNvPr id="532"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33"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34"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35"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36"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37" name="Rectangle 10"/>
          <p:cNvSpPr/>
          <p:nvPr/>
        </p:nvSpPr>
        <p:spPr>
          <a:xfrm>
            <a:off x="363960" y="273240"/>
            <a:ext cx="13048200" cy="824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446400" algn="just" defTabSz="914400">
              <a:lnSpc>
                <a:spcPts val="5788"/>
              </a:lnSpc>
            </a:pPr>
            <a:r>
              <a:rPr lang="fr-FR" sz="4400" b="0" strike="noStrike" spc="-1">
                <a:solidFill>
                  <a:schemeClr val="dk1"/>
                </a:solidFill>
                <a:latin typeface="Calibri"/>
              </a:rPr>
              <a:t>Diagramme de séquence « Déposer un fichier »</a:t>
            </a:r>
            <a:endParaRPr lang="en-US" sz="4400" b="0" strike="noStrike" spc="-1">
              <a:solidFill>
                <a:srgbClr val="000000"/>
              </a:solidFill>
              <a:latin typeface="Arial"/>
            </a:endParaRPr>
          </a:p>
        </p:txBody>
      </p:sp>
      <p:pic>
        <p:nvPicPr>
          <p:cNvPr id="538" name="Image 12"/>
          <p:cNvPicPr/>
          <p:nvPr/>
        </p:nvPicPr>
        <p:blipFill>
          <a:blip r:embed="rId7"/>
          <a:stretch/>
        </p:blipFill>
        <p:spPr>
          <a:xfrm>
            <a:off x="914400" y="1409760"/>
            <a:ext cx="15644880" cy="8579160"/>
          </a:xfrm>
          <a:prstGeom prst="rect">
            <a:avLst/>
          </a:prstGeom>
          <a:ln w="0">
            <a:solidFill>
              <a:srgbClr val="000000"/>
            </a:solidFill>
          </a:ln>
        </p:spPr>
      </p:pic>
      <p:sp>
        <p:nvSpPr>
          <p:cNvPr id="539" name="Rectangle 538"/>
          <p:cNvSpPr/>
          <p:nvPr/>
        </p:nvSpPr>
        <p:spPr>
          <a:xfrm>
            <a:off x="1712592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26</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0" name="Group 2"/>
          <p:cNvGrpSpPr/>
          <p:nvPr/>
        </p:nvGrpSpPr>
        <p:grpSpPr>
          <a:xfrm>
            <a:off x="-1172880" y="-1909440"/>
            <a:ext cx="3126600" cy="3126600"/>
            <a:chOff x="-1172880" y="-1909440"/>
            <a:chExt cx="3126600" cy="3126600"/>
          </a:xfrm>
        </p:grpSpPr>
        <p:sp>
          <p:nvSpPr>
            <p:cNvPr id="541"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42"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43" name="Group 5"/>
          <p:cNvGrpSpPr/>
          <p:nvPr/>
        </p:nvGrpSpPr>
        <p:grpSpPr>
          <a:xfrm>
            <a:off x="16560360" y="8723160"/>
            <a:ext cx="3126600" cy="3126600"/>
            <a:chOff x="16560360" y="8723160"/>
            <a:chExt cx="3126600" cy="3126600"/>
          </a:xfrm>
        </p:grpSpPr>
        <p:sp>
          <p:nvSpPr>
            <p:cNvPr id="544"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45"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46"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47"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48"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49" name="Rectangle 10"/>
          <p:cNvSpPr/>
          <p:nvPr/>
        </p:nvSpPr>
        <p:spPr>
          <a:xfrm>
            <a:off x="1030320" y="357840"/>
            <a:ext cx="15392160" cy="759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fr-FR" sz="4400" b="0" strike="noStrike" spc="-1">
                <a:solidFill>
                  <a:schemeClr val="dk1"/>
                </a:solidFill>
                <a:latin typeface="Calibri"/>
              </a:rPr>
              <a:t>Diagramme de séquence « Vérifier l'intégrité d'un fichier »</a:t>
            </a:r>
            <a:endParaRPr lang="en-US" sz="4400" b="0" strike="noStrike" spc="-1">
              <a:solidFill>
                <a:srgbClr val="000000"/>
              </a:solidFill>
              <a:latin typeface="Arial"/>
            </a:endParaRPr>
          </a:p>
        </p:txBody>
      </p:sp>
      <p:pic>
        <p:nvPicPr>
          <p:cNvPr id="550" name="Image 12"/>
          <p:cNvPicPr/>
          <p:nvPr/>
        </p:nvPicPr>
        <p:blipFill>
          <a:blip r:embed="rId7"/>
          <a:stretch/>
        </p:blipFill>
        <p:spPr>
          <a:xfrm>
            <a:off x="609480" y="1291320"/>
            <a:ext cx="15772320" cy="8880480"/>
          </a:xfrm>
          <a:prstGeom prst="rect">
            <a:avLst/>
          </a:prstGeom>
          <a:ln w="0">
            <a:solidFill>
              <a:srgbClr val="000000"/>
            </a:solidFill>
          </a:ln>
        </p:spPr>
      </p:pic>
      <p:sp>
        <p:nvSpPr>
          <p:cNvPr id="551" name="Rectangle 550"/>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27</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6" name="Group 2"/>
          <p:cNvGrpSpPr/>
          <p:nvPr/>
        </p:nvGrpSpPr>
        <p:grpSpPr>
          <a:xfrm>
            <a:off x="-1172880" y="-1909440"/>
            <a:ext cx="3126600" cy="3126600"/>
            <a:chOff x="-1172880" y="-1909440"/>
            <a:chExt cx="3126600" cy="3126600"/>
          </a:xfrm>
        </p:grpSpPr>
        <p:sp>
          <p:nvSpPr>
            <p:cNvPr id="517"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18"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19" name="Group 5"/>
          <p:cNvGrpSpPr/>
          <p:nvPr/>
        </p:nvGrpSpPr>
        <p:grpSpPr>
          <a:xfrm>
            <a:off x="16560360" y="8723160"/>
            <a:ext cx="3126600" cy="3126600"/>
            <a:chOff x="16560360" y="8723160"/>
            <a:chExt cx="3126600" cy="3126600"/>
          </a:xfrm>
        </p:grpSpPr>
        <p:sp>
          <p:nvSpPr>
            <p:cNvPr id="520"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21"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22"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23"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24"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25" name="Rectangle 10"/>
          <p:cNvSpPr/>
          <p:nvPr/>
        </p:nvSpPr>
        <p:spPr>
          <a:xfrm>
            <a:off x="1251000" y="273240"/>
            <a:ext cx="6526800" cy="824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446400" algn="just" defTabSz="914400">
              <a:lnSpc>
                <a:spcPts val="5788"/>
              </a:lnSpc>
            </a:pPr>
            <a:r>
              <a:rPr lang="fr-FR" sz="4400" b="0" strike="noStrike" spc="-1">
                <a:solidFill>
                  <a:schemeClr val="dk1"/>
                </a:solidFill>
                <a:latin typeface="Calibri"/>
              </a:rPr>
              <a:t>Diagramme de classes</a:t>
            </a:r>
            <a:endParaRPr lang="en-US" sz="4400" b="0" strike="noStrike" spc="-1">
              <a:solidFill>
                <a:srgbClr val="000000"/>
              </a:solidFill>
              <a:latin typeface="Arial"/>
            </a:endParaRPr>
          </a:p>
        </p:txBody>
      </p:sp>
      <p:pic>
        <p:nvPicPr>
          <p:cNvPr id="526" name="Image 12"/>
          <p:cNvPicPr/>
          <p:nvPr/>
        </p:nvPicPr>
        <p:blipFill>
          <a:blip r:embed="rId7"/>
          <a:stretch/>
        </p:blipFill>
        <p:spPr>
          <a:xfrm>
            <a:off x="1066680" y="1395000"/>
            <a:ext cx="15379560" cy="8593920"/>
          </a:xfrm>
          <a:prstGeom prst="rect">
            <a:avLst/>
          </a:prstGeom>
          <a:ln w="0">
            <a:solidFill>
              <a:srgbClr val="000000"/>
            </a:solidFill>
          </a:ln>
        </p:spPr>
      </p:pic>
      <p:sp>
        <p:nvSpPr>
          <p:cNvPr id="527" name="Rectangle 526"/>
          <p:cNvSpPr/>
          <p:nvPr/>
        </p:nvSpPr>
        <p:spPr>
          <a:xfrm>
            <a:off x="1712592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28</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4" name="Group 2"/>
          <p:cNvGrpSpPr/>
          <p:nvPr/>
        </p:nvGrpSpPr>
        <p:grpSpPr>
          <a:xfrm>
            <a:off x="-1172880" y="-1909440"/>
            <a:ext cx="3126600" cy="3126600"/>
            <a:chOff x="-1172880" y="-1909440"/>
            <a:chExt cx="3126600" cy="3126600"/>
          </a:xfrm>
        </p:grpSpPr>
        <p:sp>
          <p:nvSpPr>
            <p:cNvPr id="56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6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67" name="Group 5"/>
          <p:cNvGrpSpPr/>
          <p:nvPr/>
        </p:nvGrpSpPr>
        <p:grpSpPr>
          <a:xfrm>
            <a:off x="16560360" y="8723160"/>
            <a:ext cx="3126600" cy="3126600"/>
            <a:chOff x="16560360" y="8723160"/>
            <a:chExt cx="3126600" cy="3126600"/>
          </a:xfrm>
        </p:grpSpPr>
        <p:sp>
          <p:nvSpPr>
            <p:cNvPr id="56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6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7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71"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72" name="TextBox 10"/>
          <p:cNvSpPr/>
          <p:nvPr/>
        </p:nvSpPr>
        <p:spPr>
          <a:xfrm>
            <a:off x="1660680" y="847244"/>
            <a:ext cx="13629240" cy="2488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9799"/>
              </a:lnSpc>
            </a:pPr>
            <a:r>
              <a:rPr lang="en-US" sz="7000" b="0" strike="noStrike" spc="-1" dirty="0">
                <a:solidFill>
                  <a:srgbClr val="0365B2"/>
                </a:solidFill>
                <a:latin typeface="Fredoka"/>
                <a:ea typeface="Fredoka"/>
              </a:rPr>
              <a:t>IMPLÉMENTATION ET RÉALISATION</a:t>
            </a:r>
            <a:endParaRPr lang="en-US" sz="7000" b="0" strike="noStrike" spc="-1" dirty="0">
              <a:solidFill>
                <a:srgbClr val="000000"/>
              </a:solidFill>
              <a:latin typeface="Arial"/>
            </a:endParaRPr>
          </a:p>
        </p:txBody>
      </p:sp>
      <p:sp>
        <p:nvSpPr>
          <p:cNvPr id="573" name="TextBox 11"/>
          <p:cNvSpPr/>
          <p:nvPr/>
        </p:nvSpPr>
        <p:spPr>
          <a:xfrm>
            <a:off x="1028880" y="5072924"/>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err="1">
                <a:solidFill>
                  <a:srgbClr val="000000"/>
                </a:solidFill>
                <a:latin typeface="Open Sans Bold"/>
                <a:ea typeface="Open Sans Bold"/>
              </a:rPr>
              <a:t>Outils</a:t>
            </a:r>
            <a:r>
              <a:rPr lang="en-US" sz="4140" b="1" strike="noStrike" spc="-1" dirty="0">
                <a:solidFill>
                  <a:srgbClr val="000000"/>
                </a:solidFill>
                <a:latin typeface="Open Sans Bold"/>
                <a:ea typeface="Open Sans Bold"/>
              </a:rPr>
              <a:t> de </a:t>
            </a:r>
            <a:r>
              <a:rPr lang="en-US" sz="4140" b="1" strike="noStrike" spc="-1" dirty="0" err="1">
                <a:solidFill>
                  <a:srgbClr val="000000"/>
                </a:solidFill>
                <a:latin typeface="Open Sans Bold"/>
                <a:ea typeface="Open Sans Bold"/>
              </a:rPr>
              <a:t>développement</a:t>
            </a:r>
            <a:r>
              <a:rPr lang="en-US" sz="4140" b="1" strike="noStrike" spc="-1" dirty="0">
                <a:solidFill>
                  <a:srgbClr val="000000"/>
                </a:solidFill>
                <a:latin typeface="Open Sans Bold"/>
                <a:ea typeface="Open Sans Bold"/>
              </a:rPr>
              <a:t>.</a:t>
            </a:r>
            <a:endParaRPr lang="en-US" sz="4140" b="0" strike="noStrike" spc="-1" dirty="0">
              <a:solidFill>
                <a:srgbClr val="000000"/>
              </a:solidFill>
              <a:latin typeface="Arial"/>
            </a:endParaRPr>
          </a:p>
        </p:txBody>
      </p:sp>
      <p:sp>
        <p:nvSpPr>
          <p:cNvPr id="574" name="TextBox 12"/>
          <p:cNvSpPr/>
          <p:nvPr/>
        </p:nvSpPr>
        <p:spPr>
          <a:xfrm>
            <a:off x="1028880" y="628416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err="1">
                <a:solidFill>
                  <a:srgbClr val="000000"/>
                </a:solidFill>
                <a:latin typeface="Open Sans Bold"/>
                <a:ea typeface="Open Sans Bold"/>
              </a:rPr>
              <a:t>Modèle</a:t>
            </a:r>
            <a:r>
              <a:rPr lang="en-US" sz="4140" b="1" strike="noStrike" spc="-1" dirty="0">
                <a:solidFill>
                  <a:srgbClr val="000000"/>
                </a:solidFill>
                <a:latin typeface="Open Sans Bold"/>
                <a:ea typeface="Open Sans Bold"/>
              </a:rPr>
              <a:t> architectural</a:t>
            </a:r>
            <a:endParaRPr lang="en-US" sz="4140" b="0" strike="noStrike" spc="-1" dirty="0">
              <a:solidFill>
                <a:srgbClr val="000000"/>
              </a:solidFill>
              <a:latin typeface="Arial"/>
            </a:endParaRPr>
          </a:p>
        </p:txBody>
      </p:sp>
      <p:sp>
        <p:nvSpPr>
          <p:cNvPr id="575" name="TextBox 13"/>
          <p:cNvSpPr/>
          <p:nvPr/>
        </p:nvSpPr>
        <p:spPr>
          <a:xfrm>
            <a:off x="1028880" y="7484039"/>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dirty="0">
                <a:solidFill>
                  <a:srgbClr val="000000"/>
                </a:solidFill>
                <a:latin typeface="Open Sans Bold"/>
                <a:ea typeface="Open Sans Bold"/>
              </a:rPr>
              <a:t>Plan </a:t>
            </a:r>
            <a:r>
              <a:rPr lang="en-US" sz="4140" b="1" strike="noStrike" spc="-1" dirty="0" err="1" smtClean="0">
                <a:solidFill>
                  <a:srgbClr val="000000"/>
                </a:solidFill>
                <a:latin typeface="Open Sans Bold"/>
                <a:ea typeface="Open Sans Bold"/>
              </a:rPr>
              <a:t>d'hébergement</a:t>
            </a:r>
            <a:endParaRPr lang="en-US" sz="4140" b="0" strike="noStrike" spc="-1" dirty="0">
              <a:solidFill>
                <a:srgbClr val="000000"/>
              </a:solidFill>
              <a:latin typeface="Arial"/>
            </a:endParaRPr>
          </a:p>
        </p:txBody>
      </p:sp>
      <p:sp>
        <p:nvSpPr>
          <p:cNvPr id="576" name="Rectangle 575"/>
          <p:cNvSpPr/>
          <p:nvPr/>
        </p:nvSpPr>
        <p:spPr>
          <a:xfrm>
            <a:off x="1714500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29</a:t>
            </a:r>
            <a:endParaRPr lang="en-US" sz="3609" b="0" strike="noStrike" spc="-1" dirty="0">
              <a:solidFill>
                <a:srgbClr val="000000"/>
              </a:solidFill>
              <a:latin typeface="Arial"/>
            </a:endParaRPr>
          </a:p>
        </p:txBody>
      </p:sp>
      <p:sp>
        <p:nvSpPr>
          <p:cNvPr id="3" name="Rectangle 2"/>
          <p:cNvSpPr/>
          <p:nvPr/>
        </p:nvSpPr>
        <p:spPr>
          <a:xfrm>
            <a:off x="822119" y="3953215"/>
            <a:ext cx="8414163" cy="794769"/>
          </a:xfrm>
          <a:prstGeom prst="rect">
            <a:avLst/>
          </a:prstGeom>
        </p:spPr>
        <p:txBody>
          <a:bodyPr wrap="none">
            <a:spAutoFit/>
          </a:bodyPr>
          <a:lstStyle/>
          <a:p>
            <a:pPr marL="1017900" lvl="1" indent="-571500" algn="just">
              <a:lnSpc>
                <a:spcPts val="5788"/>
              </a:lnSpc>
              <a:buClr>
                <a:srgbClr val="000000"/>
              </a:buClr>
              <a:buFont typeface="Arial" panose="020B0604020202020204" pitchFamily="34" charset="0"/>
              <a:buChar char="•"/>
            </a:pPr>
            <a:r>
              <a:rPr lang="fr-FR" sz="4400" b="1" spc="-1" dirty="0" smtClean="0">
                <a:solidFill>
                  <a:schemeClr val="dk1"/>
                </a:solidFill>
              </a:rPr>
              <a:t>Architecture du notre </a:t>
            </a:r>
            <a:r>
              <a:rPr lang="fr-FR" sz="4400" b="1" spc="-1" dirty="0" err="1" smtClean="0">
                <a:solidFill>
                  <a:schemeClr val="dk1"/>
                </a:solidFill>
              </a:rPr>
              <a:t>systéme</a:t>
            </a:r>
            <a:r>
              <a:rPr lang="fr-FR" sz="4400" b="1" spc="-1" dirty="0" smtClean="0">
                <a:solidFill>
                  <a:schemeClr val="dk1"/>
                </a:solidFill>
              </a:rPr>
              <a:t> </a:t>
            </a:r>
            <a:endParaRPr lang="en-US" sz="4400" spc="-1" dirty="0">
              <a:solidFill>
                <a:srgbClr val="000000"/>
              </a:solidFill>
              <a:latin typeface="Arial"/>
            </a:endParaRPr>
          </a:p>
        </p:txBody>
      </p:sp>
      <p:sp>
        <p:nvSpPr>
          <p:cNvPr id="4" name="ZoneTexte 3"/>
          <p:cNvSpPr txBox="1"/>
          <p:nvPr/>
        </p:nvSpPr>
        <p:spPr>
          <a:xfrm>
            <a:off x="1392382" y="8599456"/>
            <a:ext cx="6587837" cy="738664"/>
          </a:xfrm>
          <a:prstGeom prst="rect">
            <a:avLst/>
          </a:prstGeom>
          <a:noFill/>
        </p:spPr>
        <p:txBody>
          <a:bodyPr wrap="square" rtlCol="0">
            <a:spAutoFit/>
          </a:bodyPr>
          <a:lstStyle/>
          <a:p>
            <a:pPr marL="285750" indent="-285750">
              <a:buFont typeface="Arial" panose="020B0604020202020204" pitchFamily="34" charset="0"/>
              <a:buChar char="•"/>
            </a:pPr>
            <a:r>
              <a:rPr lang="fr-FR" sz="4140" b="1" dirty="0" smtClean="0">
                <a:latin typeface="Open Sans Bold"/>
              </a:rPr>
              <a:t>Sécurité du système </a:t>
            </a:r>
            <a:endParaRPr lang="fr-FR" sz="4140" b="1" dirty="0">
              <a:latin typeface="Open Sans Bo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2"/>
          <p:cNvGrpSpPr/>
          <p:nvPr/>
        </p:nvGrpSpPr>
        <p:grpSpPr>
          <a:xfrm>
            <a:off x="-1172880" y="-1909440"/>
            <a:ext cx="3126600" cy="3126600"/>
            <a:chOff x="-1172880" y="-1909440"/>
            <a:chExt cx="3126600" cy="3126600"/>
          </a:xfrm>
        </p:grpSpPr>
        <p:sp>
          <p:nvSpPr>
            <p:cNvPr id="100"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01"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02" name="Group 5"/>
          <p:cNvGrpSpPr/>
          <p:nvPr/>
        </p:nvGrpSpPr>
        <p:grpSpPr>
          <a:xfrm>
            <a:off x="16560360" y="8723160"/>
            <a:ext cx="3126600" cy="3126600"/>
            <a:chOff x="16560360" y="8723160"/>
            <a:chExt cx="3126600" cy="3126600"/>
          </a:xfrm>
        </p:grpSpPr>
        <p:sp>
          <p:nvSpPr>
            <p:cNvPr id="103"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04"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05"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06"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10" name="TextBox 13"/>
          <p:cNvSpPr/>
          <p:nvPr/>
        </p:nvSpPr>
        <p:spPr>
          <a:xfrm>
            <a:off x="17564400" y="9261000"/>
            <a:ext cx="25416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3</a:t>
            </a:r>
            <a:endParaRPr lang="en-US" sz="3609" b="0" strike="noStrike" spc="-1">
              <a:solidFill>
                <a:srgbClr val="000000"/>
              </a:solidFill>
              <a:latin typeface="Arial"/>
            </a:endParaRPr>
          </a:p>
        </p:txBody>
      </p:sp>
      <p:sp>
        <p:nvSpPr>
          <p:cNvPr id="111" name="TextBox 14"/>
          <p:cNvSpPr/>
          <p:nvPr/>
        </p:nvSpPr>
        <p:spPr>
          <a:xfrm>
            <a:off x="1660680" y="1350387"/>
            <a:ext cx="9785520" cy="852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6718"/>
              </a:lnSpc>
            </a:pPr>
            <a:r>
              <a:rPr lang="en-US" sz="4800" b="1" strike="noStrike" spc="-1" dirty="0">
                <a:solidFill>
                  <a:srgbClr val="000000"/>
                </a:solidFill>
                <a:latin typeface="Arial Bold"/>
                <a:ea typeface="Arial Bold"/>
              </a:rPr>
              <a:t>INTRODUCTION</a:t>
            </a:r>
            <a:endParaRPr lang="en-US" sz="4800" b="0" strike="noStrike" spc="-1" dirty="0">
              <a:solidFill>
                <a:srgbClr val="000000"/>
              </a:solidFill>
              <a:latin typeface="Arial"/>
            </a:endParaRPr>
          </a:p>
        </p:txBody>
      </p:sp>
      <p:sp>
        <p:nvSpPr>
          <p:cNvPr id="112" name="TextBox 15"/>
          <p:cNvSpPr/>
          <p:nvPr/>
        </p:nvSpPr>
        <p:spPr>
          <a:xfrm>
            <a:off x="800281" y="2701493"/>
            <a:ext cx="16362720" cy="425424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4759"/>
              </a:lnSpc>
            </a:pPr>
            <a:r>
              <a:rPr lang="fr-FR" sz="3400" b="1" strike="noStrike" spc="-1" dirty="0" smtClean="0">
                <a:latin typeface="Open Sans Bold"/>
                <a:ea typeface="Open Sans Bold"/>
              </a:rPr>
              <a:t>Le système actuel de gestion des paiements des pensions de retraite présente plusieurs failles, notamment l'absence de mécanismes fiables de vérification de l'intégrité des fichiers de paiement, ce qui peut entraîner des erreurs critiques. La technologie </a:t>
            </a:r>
            <a:r>
              <a:rPr lang="fr-FR" sz="3400" b="1" strike="noStrike" spc="-1" dirty="0" err="1" smtClean="0">
                <a:latin typeface="Open Sans Bold"/>
                <a:ea typeface="Open Sans Bold"/>
              </a:rPr>
              <a:t>blockchain</a:t>
            </a:r>
            <a:r>
              <a:rPr lang="fr-FR" sz="3400" b="1" strike="noStrike" spc="-1" dirty="0" smtClean="0">
                <a:latin typeface="Open Sans Bold"/>
                <a:ea typeface="Open Sans Bold"/>
              </a:rPr>
              <a:t> constitue une solution pertinente en garantissant la traçabilité, la sécurité et l'horodatage des fichiers, permettant ainsi un échange transparent et sécurisé entre les différents acteurs du processus.</a:t>
            </a:r>
            <a:endParaRPr lang="en-US" sz="3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 name="Group 2"/>
          <p:cNvGrpSpPr/>
          <p:nvPr/>
        </p:nvGrpSpPr>
        <p:grpSpPr>
          <a:xfrm>
            <a:off x="-1172880" y="-1909440"/>
            <a:ext cx="3126600" cy="3126600"/>
            <a:chOff x="-1172880" y="-1909440"/>
            <a:chExt cx="3126600" cy="3126600"/>
          </a:xfrm>
        </p:grpSpPr>
        <p:sp>
          <p:nvSpPr>
            <p:cNvPr id="553"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54"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55" name="Group 5"/>
          <p:cNvGrpSpPr/>
          <p:nvPr/>
        </p:nvGrpSpPr>
        <p:grpSpPr>
          <a:xfrm>
            <a:off x="16560360" y="8723160"/>
            <a:ext cx="3126600" cy="3126600"/>
            <a:chOff x="16560360" y="8723160"/>
            <a:chExt cx="3126600" cy="3126600"/>
          </a:xfrm>
        </p:grpSpPr>
        <p:sp>
          <p:nvSpPr>
            <p:cNvPr id="556"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57"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58"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59"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60" name="Freeform 10"/>
          <p:cNvSpPr/>
          <p:nvPr/>
        </p:nvSpPr>
        <p:spPr>
          <a:xfrm>
            <a:off x="16740720" y="4773600"/>
            <a:ext cx="866520" cy="693000"/>
          </a:xfrm>
          <a:custGeom>
            <a:avLst/>
            <a:gdLst>
              <a:gd name="textAreaLeft" fmla="*/ 0 w 866520"/>
              <a:gd name="textAreaRight" fmla="*/ 867600 w 866520"/>
              <a:gd name="textAreaTop" fmla="*/ 0 h 693000"/>
              <a:gd name="textAreaBottom" fmla="*/ 694080 h 693000"/>
            </a:gdLst>
            <a:ahLst/>
            <a:cxn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61" name="Rectangle 10"/>
          <p:cNvSpPr/>
          <p:nvPr/>
        </p:nvSpPr>
        <p:spPr>
          <a:xfrm>
            <a:off x="1232640" y="329040"/>
            <a:ext cx="8698680" cy="824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446400" algn="just" defTabSz="914400">
              <a:lnSpc>
                <a:spcPts val="5788"/>
              </a:lnSpc>
            </a:pPr>
            <a:r>
              <a:rPr lang="fr-FR" sz="4400" b="0" strike="noStrike" spc="-1" dirty="0">
                <a:solidFill>
                  <a:schemeClr val="dk1"/>
                </a:solidFill>
                <a:latin typeface="Calibri"/>
              </a:rPr>
              <a:t>Architecture du notre </a:t>
            </a:r>
            <a:r>
              <a:rPr lang="fr-FR" sz="4400" b="0" strike="noStrike" spc="-1" dirty="0" err="1">
                <a:solidFill>
                  <a:schemeClr val="dk1"/>
                </a:solidFill>
                <a:latin typeface="Calibri"/>
              </a:rPr>
              <a:t>systéme</a:t>
            </a:r>
            <a:r>
              <a:rPr lang="fr-FR" sz="4400" b="0" strike="noStrike" spc="-1" dirty="0">
                <a:solidFill>
                  <a:schemeClr val="dk1"/>
                </a:solidFill>
                <a:latin typeface="Calibri"/>
              </a:rPr>
              <a:t> </a:t>
            </a:r>
            <a:endParaRPr lang="en-US" sz="4400" b="0" strike="noStrike" spc="-1" dirty="0">
              <a:solidFill>
                <a:srgbClr val="000000"/>
              </a:solidFill>
              <a:latin typeface="Arial"/>
            </a:endParaRPr>
          </a:p>
        </p:txBody>
      </p:sp>
      <p:pic>
        <p:nvPicPr>
          <p:cNvPr id="562" name="Image 12"/>
          <p:cNvPicPr/>
          <p:nvPr/>
        </p:nvPicPr>
        <p:blipFill>
          <a:blip r:embed="rId7"/>
          <a:stretch/>
        </p:blipFill>
        <p:spPr>
          <a:xfrm>
            <a:off x="973080" y="1531800"/>
            <a:ext cx="15620040" cy="7989120"/>
          </a:xfrm>
          <a:prstGeom prst="rect">
            <a:avLst/>
          </a:prstGeom>
          <a:ln w="0">
            <a:solidFill>
              <a:srgbClr val="000000"/>
            </a:solidFill>
          </a:ln>
        </p:spPr>
      </p:pic>
      <p:sp>
        <p:nvSpPr>
          <p:cNvPr id="563" name="Rectangle 562"/>
          <p:cNvSpPr/>
          <p:nvPr/>
        </p:nvSpPr>
        <p:spPr>
          <a:xfrm>
            <a:off x="1714500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30</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7" name="Group 2"/>
          <p:cNvGrpSpPr/>
          <p:nvPr/>
        </p:nvGrpSpPr>
        <p:grpSpPr>
          <a:xfrm>
            <a:off x="-1172880" y="-1909440"/>
            <a:ext cx="3126600" cy="3126600"/>
            <a:chOff x="-1172880" y="-1909440"/>
            <a:chExt cx="3126600" cy="3126600"/>
          </a:xfrm>
        </p:grpSpPr>
        <p:sp>
          <p:nvSpPr>
            <p:cNvPr id="578"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79"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80" name="Group 5"/>
          <p:cNvGrpSpPr/>
          <p:nvPr/>
        </p:nvGrpSpPr>
        <p:grpSpPr>
          <a:xfrm>
            <a:off x="16560360" y="8723160"/>
            <a:ext cx="3126600" cy="3126600"/>
            <a:chOff x="16560360" y="8723160"/>
            <a:chExt cx="3126600" cy="3126600"/>
          </a:xfrm>
        </p:grpSpPr>
        <p:sp>
          <p:nvSpPr>
            <p:cNvPr id="581"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82"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83"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84" name="Freeform 9"/>
          <p:cNvSpPr/>
          <p:nvPr/>
        </p:nvSpPr>
        <p:spPr>
          <a:xfrm>
            <a:off x="390960" y="2664720"/>
            <a:ext cx="4425120" cy="2477520"/>
          </a:xfrm>
          <a:custGeom>
            <a:avLst/>
            <a:gdLst>
              <a:gd name="textAreaLeft" fmla="*/ 0 w 4425120"/>
              <a:gd name="textAreaRight" fmla="*/ 4426200 w 4425120"/>
              <a:gd name="textAreaTop" fmla="*/ 0 h 2477520"/>
              <a:gd name="textAreaBottom" fmla="*/ 2478600 h 2477520"/>
            </a:gdLst>
            <a:ahLst/>
            <a:cxnLst/>
            <a:rect l="textAreaLeft" t="textAreaTop" r="textAreaRight" b="textAreaBottom"/>
            <a:pathLst>
              <a:path w="4426256" h="2478704">
                <a:moveTo>
                  <a:pt x="0" y="0"/>
                </a:moveTo>
                <a:lnTo>
                  <a:pt x="4426257" y="0"/>
                </a:lnTo>
                <a:lnTo>
                  <a:pt x="4426257" y="2478704"/>
                </a:lnTo>
                <a:lnTo>
                  <a:pt x="0" y="2478704"/>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nvGrpSpPr>
          <p:cNvPr id="585" name="Group 10"/>
          <p:cNvGrpSpPr/>
          <p:nvPr/>
        </p:nvGrpSpPr>
        <p:grpSpPr>
          <a:xfrm>
            <a:off x="8542800" y="2511360"/>
            <a:ext cx="6733800" cy="2474640"/>
            <a:chOff x="8542800" y="2511360"/>
            <a:chExt cx="6733800" cy="2474640"/>
          </a:xfrm>
        </p:grpSpPr>
        <p:sp>
          <p:nvSpPr>
            <p:cNvPr id="586" name="Freeform 11"/>
            <p:cNvSpPr/>
            <p:nvPr/>
          </p:nvSpPr>
          <p:spPr>
            <a:xfrm>
              <a:off x="8542800" y="2511360"/>
              <a:ext cx="4347360" cy="1238400"/>
            </a:xfrm>
            <a:custGeom>
              <a:avLst/>
              <a:gdLst>
                <a:gd name="textAreaLeft" fmla="*/ 0 w 4347360"/>
                <a:gd name="textAreaRight" fmla="*/ 4348440 w 4347360"/>
                <a:gd name="textAreaTop" fmla="*/ 0 h 1238400"/>
                <a:gd name="textAreaBottom" fmla="*/ 1239480 h 1238400"/>
              </a:gdLst>
              <a:ahLst/>
              <a:cxnLst/>
              <a:rect l="textAreaLeft" t="textAreaTop" r="textAreaRight" b="textAreaBottom"/>
              <a:pathLst>
                <a:path w="5798137" h="1652469">
                  <a:moveTo>
                    <a:pt x="0" y="0"/>
                  </a:moveTo>
                  <a:lnTo>
                    <a:pt x="5798137" y="0"/>
                  </a:lnTo>
                  <a:lnTo>
                    <a:pt x="5798137" y="1652469"/>
                  </a:lnTo>
                  <a:lnTo>
                    <a:pt x="0" y="1652469"/>
                  </a:lnTo>
                  <a:lnTo>
                    <a:pt x="0" y="0"/>
                  </a:lnTo>
                  <a:close/>
                </a:path>
              </a:pathLst>
            </a:custGeom>
            <a:blipFill rotWithShape="0">
              <a:blip r:embed="rId5">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6"/>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587" name="Freeform 12"/>
            <p:cNvSpPr/>
            <p:nvPr/>
          </p:nvSpPr>
          <p:spPr>
            <a:xfrm>
              <a:off x="8542800" y="4153680"/>
              <a:ext cx="6733800" cy="832320"/>
            </a:xfrm>
            <a:custGeom>
              <a:avLst/>
              <a:gdLst>
                <a:gd name="textAreaLeft" fmla="*/ 0 w 6733800"/>
                <a:gd name="textAreaRight" fmla="*/ 6734880 w 6733800"/>
                <a:gd name="textAreaTop" fmla="*/ 0 h 832320"/>
                <a:gd name="textAreaBottom" fmla="*/ 833400 h 832320"/>
              </a:gdLst>
              <a:ahLst/>
              <a:cxnLst/>
              <a:rect l="textAreaLeft" t="textAreaTop" r="textAreaRight" b="textAreaBottom"/>
              <a:pathLst>
                <a:path w="8979880" h="1111260">
                  <a:moveTo>
                    <a:pt x="0" y="0"/>
                  </a:moveTo>
                  <a:lnTo>
                    <a:pt x="8979880" y="0"/>
                  </a:lnTo>
                  <a:lnTo>
                    <a:pt x="8979880" y="1111260"/>
                  </a:lnTo>
                  <a:lnTo>
                    <a:pt x="0" y="1111260"/>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grpSp>
      <p:sp>
        <p:nvSpPr>
          <p:cNvPr id="588" name="TextBox 14"/>
          <p:cNvSpPr/>
          <p:nvPr/>
        </p:nvSpPr>
        <p:spPr>
          <a:xfrm>
            <a:off x="525240" y="86688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OUTILS DE DÉVELOPPEMENT:</a:t>
            </a:r>
            <a:endParaRPr lang="en-US" sz="4000" b="0" strike="noStrike" spc="-1">
              <a:solidFill>
                <a:srgbClr val="000000"/>
              </a:solidFill>
              <a:latin typeface="Arial"/>
            </a:endParaRPr>
          </a:p>
        </p:txBody>
      </p:sp>
      <p:sp>
        <p:nvSpPr>
          <p:cNvPr id="589" name="TextBox 15"/>
          <p:cNvSpPr/>
          <p:nvPr/>
        </p:nvSpPr>
        <p:spPr>
          <a:xfrm>
            <a:off x="277560" y="5142600"/>
            <a:ext cx="7566840" cy="4603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a:solidFill>
                  <a:srgbClr val="000000"/>
                </a:solidFill>
                <a:latin typeface="Open Sans Bold"/>
                <a:ea typeface="Open Sans Bold"/>
              </a:rPr>
              <a:t>React JS:</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React JS est une bibliothèque JavaScript utilisée pour créer des interfaces dynamiques avec des composants réutilisables. Elle permet une interaction fluide entre le front-end et l’API.</a:t>
            </a:r>
            <a:endParaRPr lang="en-US" sz="3700" b="0" strike="noStrike" spc="-1">
              <a:solidFill>
                <a:srgbClr val="000000"/>
              </a:solidFill>
              <a:latin typeface="Arial"/>
            </a:endParaRPr>
          </a:p>
        </p:txBody>
      </p:sp>
      <p:sp>
        <p:nvSpPr>
          <p:cNvPr id="590" name="TextBox 16"/>
          <p:cNvSpPr/>
          <p:nvPr/>
        </p:nvSpPr>
        <p:spPr>
          <a:xfrm>
            <a:off x="8733600" y="5799960"/>
            <a:ext cx="9275760" cy="3945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dirty="0">
                <a:solidFill>
                  <a:srgbClr val="000000"/>
                </a:solidFill>
                <a:latin typeface="Open Sans Bold"/>
                <a:ea typeface="Open Sans Bold"/>
              </a:rPr>
              <a:t>Tailwind CSS et </a:t>
            </a:r>
            <a:r>
              <a:rPr lang="en-US" sz="3700" b="1" strike="noStrike" spc="-1" dirty="0" err="1">
                <a:solidFill>
                  <a:srgbClr val="000000"/>
                </a:solidFill>
                <a:latin typeface="Open Sans Bold"/>
                <a:ea typeface="Open Sans Bold"/>
              </a:rPr>
              <a:t>DaisyUI</a:t>
            </a:r>
            <a:r>
              <a:rPr lang="en-US" sz="3700" b="1" strike="noStrike" spc="-1" dirty="0">
                <a:solidFill>
                  <a:srgbClr val="000000"/>
                </a:solidFill>
                <a:latin typeface="Open Sans Bold"/>
                <a:ea typeface="Open Sans Bold"/>
              </a:rPr>
              <a:t>:</a:t>
            </a:r>
            <a:endParaRPr lang="en-US" sz="3700" b="0" strike="noStrike" spc="-1" dirty="0">
              <a:solidFill>
                <a:srgbClr val="000000"/>
              </a:solidFill>
              <a:latin typeface="Arial"/>
            </a:endParaRPr>
          </a:p>
          <a:p>
            <a:pPr algn="just" defTabSz="914400">
              <a:lnSpc>
                <a:spcPts val="5179"/>
              </a:lnSpc>
            </a:pPr>
            <a:r>
              <a:rPr lang="en-US" sz="3700" b="0" strike="noStrike" spc="-1" dirty="0">
                <a:solidFill>
                  <a:srgbClr val="000000"/>
                </a:solidFill>
                <a:latin typeface="Open Sans"/>
                <a:ea typeface="Open Sans"/>
              </a:rPr>
              <a:t>Tailwind CSS et </a:t>
            </a:r>
            <a:r>
              <a:rPr lang="en-US" sz="3700" b="0" strike="noStrike" spc="-1" dirty="0" err="1">
                <a:solidFill>
                  <a:srgbClr val="000000"/>
                </a:solidFill>
                <a:latin typeface="Open Sans"/>
                <a:ea typeface="Open Sans"/>
              </a:rPr>
              <a:t>DaisyUI</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offrent</a:t>
            </a:r>
            <a:r>
              <a:rPr lang="en-US" sz="3700" b="0" strike="noStrike" spc="-1" dirty="0">
                <a:solidFill>
                  <a:srgbClr val="000000"/>
                </a:solidFill>
                <a:latin typeface="Open Sans"/>
                <a:ea typeface="Open Sans"/>
              </a:rPr>
              <a:t> un design </a:t>
            </a:r>
            <a:r>
              <a:rPr lang="en-US" sz="3700" b="0" strike="noStrike" spc="-1" dirty="0" err="1">
                <a:solidFill>
                  <a:srgbClr val="000000"/>
                </a:solidFill>
                <a:latin typeface="Open Sans"/>
                <a:ea typeface="Open Sans"/>
              </a:rPr>
              <a:t>moderne</a:t>
            </a:r>
            <a:r>
              <a:rPr lang="en-US" sz="3700" b="0" strike="noStrike" spc="-1" dirty="0">
                <a:solidFill>
                  <a:srgbClr val="000000"/>
                </a:solidFill>
                <a:latin typeface="Open Sans"/>
                <a:ea typeface="Open Sans"/>
              </a:rPr>
              <a:t> avec des </a:t>
            </a:r>
            <a:r>
              <a:rPr lang="en-US" sz="3700" b="0" strike="noStrike" spc="-1" dirty="0" err="1">
                <a:solidFill>
                  <a:srgbClr val="000000"/>
                </a:solidFill>
                <a:latin typeface="Open Sans"/>
                <a:ea typeface="Open Sans"/>
              </a:rPr>
              <a:t>composants</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préfabriqués</a:t>
            </a:r>
            <a:r>
              <a:rPr lang="en-US" sz="3700" b="0" strike="noStrike" spc="-1" dirty="0">
                <a:solidFill>
                  <a:srgbClr val="000000"/>
                </a:solidFill>
                <a:latin typeface="Open Sans"/>
                <a:ea typeface="Open Sans"/>
              </a:rPr>
              <a:t> et </a:t>
            </a:r>
            <a:r>
              <a:rPr lang="en-US" sz="3700" b="0" strike="noStrike" spc="-1" dirty="0" err="1">
                <a:solidFill>
                  <a:srgbClr val="000000"/>
                </a:solidFill>
                <a:latin typeface="Open Sans"/>
                <a:ea typeface="Open Sans"/>
              </a:rPr>
              <a:t>personnalisables</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Ils</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assurent</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une</a:t>
            </a:r>
            <a:r>
              <a:rPr lang="en-US" sz="3700" b="0" strike="noStrike" spc="-1" dirty="0">
                <a:solidFill>
                  <a:srgbClr val="000000"/>
                </a:solidFill>
                <a:latin typeface="Open Sans"/>
                <a:ea typeface="Open Sans"/>
              </a:rPr>
              <a:t> interface </a:t>
            </a:r>
            <a:r>
              <a:rPr lang="en-US" sz="3700" b="0" strike="noStrike" spc="-1" dirty="0" err="1">
                <a:solidFill>
                  <a:srgbClr val="000000"/>
                </a:solidFill>
                <a:latin typeface="Open Sans"/>
                <a:ea typeface="Open Sans"/>
              </a:rPr>
              <a:t>esthétique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cohérente</a:t>
            </a:r>
            <a:r>
              <a:rPr lang="en-US" sz="3700" b="0" strike="noStrike" spc="-1" dirty="0">
                <a:solidFill>
                  <a:srgbClr val="000000"/>
                </a:solidFill>
                <a:latin typeface="Open Sans"/>
                <a:ea typeface="Open Sans"/>
              </a:rPr>
              <a:t> et responsive.</a:t>
            </a:r>
            <a:endParaRPr lang="en-US" sz="3700" b="0" strike="noStrike" spc="-1" dirty="0">
              <a:solidFill>
                <a:srgbClr val="000000"/>
              </a:solidFill>
              <a:latin typeface="Arial"/>
            </a:endParaRPr>
          </a:p>
        </p:txBody>
      </p:sp>
      <p:sp>
        <p:nvSpPr>
          <p:cNvPr id="591" name="TextBox 17"/>
          <p:cNvSpPr/>
          <p:nvPr/>
        </p:nvSpPr>
        <p:spPr>
          <a:xfrm>
            <a:off x="277560" y="1746720"/>
            <a:ext cx="659232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63640" lvl="1" indent="-431640" algn="just" defTabSz="914400">
              <a:lnSpc>
                <a:spcPts val="5601"/>
              </a:lnSpc>
              <a:buClr>
                <a:srgbClr val="000000"/>
              </a:buClr>
              <a:buFont typeface="Arial"/>
              <a:buChar char="•"/>
            </a:pPr>
            <a:r>
              <a:rPr lang="en-US" sz="4000" b="1" strike="noStrike" spc="-1">
                <a:solidFill>
                  <a:srgbClr val="000000"/>
                </a:solidFill>
                <a:latin typeface="Arial Bold"/>
                <a:ea typeface="Arial Bold"/>
              </a:rPr>
              <a:t>FRONT-END</a:t>
            </a:r>
            <a:endParaRPr lang="en-US" sz="4000" b="0" strike="noStrike" spc="-1">
              <a:solidFill>
                <a:srgbClr val="000000"/>
              </a:solidFill>
              <a:latin typeface="Arial"/>
            </a:endParaRPr>
          </a:p>
        </p:txBody>
      </p:sp>
      <p:sp>
        <p:nvSpPr>
          <p:cNvPr id="592" name="Rectangle 591"/>
          <p:cNvSpPr/>
          <p:nvPr/>
        </p:nvSpPr>
        <p:spPr>
          <a:xfrm>
            <a:off x="1714500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31</a:t>
            </a:r>
            <a:endParaRPr lang="en-US" sz="3609" b="0" strike="noStrike" spc="-1" dirty="0">
              <a:solidFill>
                <a:srgbClr val="000000"/>
              </a:solidFill>
              <a:latin typeface="Arial"/>
            </a:endParaRPr>
          </a:p>
        </p:txBody>
      </p:sp>
    </p:spTree>
    <p:extLst>
      <p:ext uri="{BB962C8B-B14F-4D97-AF65-F5344CB8AC3E}">
        <p14:creationId xmlns:p14="http://schemas.microsoft.com/office/powerpoint/2010/main" val="215520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 name="Group 2"/>
          <p:cNvGrpSpPr/>
          <p:nvPr/>
        </p:nvGrpSpPr>
        <p:grpSpPr>
          <a:xfrm>
            <a:off x="-1172880" y="-1909440"/>
            <a:ext cx="3126600" cy="3126600"/>
            <a:chOff x="-1172880" y="-1909440"/>
            <a:chExt cx="3126600" cy="3126600"/>
          </a:xfrm>
        </p:grpSpPr>
        <p:sp>
          <p:nvSpPr>
            <p:cNvPr id="594"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95"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596" name="Group 5"/>
          <p:cNvGrpSpPr/>
          <p:nvPr/>
        </p:nvGrpSpPr>
        <p:grpSpPr>
          <a:xfrm>
            <a:off x="16560360" y="8723160"/>
            <a:ext cx="3126600" cy="3126600"/>
            <a:chOff x="16560360" y="8723160"/>
            <a:chExt cx="3126600" cy="3126600"/>
          </a:xfrm>
        </p:grpSpPr>
        <p:sp>
          <p:nvSpPr>
            <p:cNvPr id="597"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598"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599"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00" name="Freeform 9"/>
          <p:cNvSpPr/>
          <p:nvPr/>
        </p:nvSpPr>
        <p:spPr>
          <a:xfrm>
            <a:off x="277560" y="2210040"/>
            <a:ext cx="3932640" cy="3475440"/>
          </a:xfrm>
          <a:custGeom>
            <a:avLst/>
            <a:gdLst>
              <a:gd name="textAreaLeft" fmla="*/ 0 w 3932640"/>
              <a:gd name="textAreaRight" fmla="*/ 3933720 w 3932640"/>
              <a:gd name="textAreaTop" fmla="*/ 0 h 3475440"/>
              <a:gd name="textAreaBottom" fmla="*/ 3476520 h 3475440"/>
            </a:gdLst>
            <a:ahLst/>
            <a:cxnLst/>
            <a:rect l="textAreaLeft" t="textAreaTop" r="textAreaRight" b="textAreaBottom"/>
            <a:pathLst>
              <a:path w="3933764" h="3476464">
                <a:moveTo>
                  <a:pt x="0" y="0"/>
                </a:moveTo>
                <a:lnTo>
                  <a:pt x="3933764" y="0"/>
                </a:lnTo>
                <a:lnTo>
                  <a:pt x="3933764" y="3476463"/>
                </a:lnTo>
                <a:lnTo>
                  <a:pt x="0" y="3476463"/>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01" name="Freeform 10"/>
          <p:cNvSpPr/>
          <p:nvPr/>
        </p:nvSpPr>
        <p:spPr>
          <a:xfrm>
            <a:off x="8733600" y="1537200"/>
            <a:ext cx="4231080" cy="4148280"/>
          </a:xfrm>
          <a:custGeom>
            <a:avLst/>
            <a:gdLst>
              <a:gd name="textAreaLeft" fmla="*/ 0 w 4231080"/>
              <a:gd name="textAreaRight" fmla="*/ 4232160 w 4231080"/>
              <a:gd name="textAreaTop" fmla="*/ 0 h 4148280"/>
              <a:gd name="textAreaBottom" fmla="*/ 4149360 h 4148280"/>
            </a:gdLst>
            <a:ahLst/>
            <a:cxnLst/>
            <a:rect l="textAreaLeft" t="textAreaTop" r="textAreaRight" b="textAreaBottom"/>
            <a:pathLst>
              <a:path w="4232073" h="4149445">
                <a:moveTo>
                  <a:pt x="0" y="0"/>
                </a:moveTo>
                <a:lnTo>
                  <a:pt x="4232073" y="0"/>
                </a:lnTo>
                <a:lnTo>
                  <a:pt x="4232073" y="4149444"/>
                </a:lnTo>
                <a:lnTo>
                  <a:pt x="0" y="4149444"/>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02" name="TextBox 12"/>
          <p:cNvSpPr/>
          <p:nvPr/>
        </p:nvSpPr>
        <p:spPr>
          <a:xfrm>
            <a:off x="525240" y="86688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OUTILS DE DÉVELOPPEMENT:</a:t>
            </a:r>
            <a:endParaRPr lang="en-US" sz="4000" b="0" strike="noStrike" spc="-1">
              <a:solidFill>
                <a:srgbClr val="000000"/>
              </a:solidFill>
              <a:latin typeface="Arial"/>
            </a:endParaRPr>
          </a:p>
        </p:txBody>
      </p:sp>
      <p:sp>
        <p:nvSpPr>
          <p:cNvPr id="603" name="TextBox 13"/>
          <p:cNvSpPr/>
          <p:nvPr/>
        </p:nvSpPr>
        <p:spPr>
          <a:xfrm>
            <a:off x="525240" y="5416560"/>
            <a:ext cx="7566840" cy="4603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a:solidFill>
                  <a:srgbClr val="000000"/>
                </a:solidFill>
                <a:latin typeface="Open Sans Bold"/>
                <a:ea typeface="Open Sans Bold"/>
              </a:rPr>
              <a:t>Go:</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Go, avec le framework Gin, permet de développer une API RESTful rapide et efficace. Il facilite la communication sécurisée entre le front-end et la base de données.</a:t>
            </a:r>
            <a:endParaRPr lang="en-US" sz="3700" b="0" strike="noStrike" spc="-1">
              <a:solidFill>
                <a:srgbClr val="000000"/>
              </a:solidFill>
              <a:latin typeface="Arial"/>
            </a:endParaRPr>
          </a:p>
        </p:txBody>
      </p:sp>
      <p:sp>
        <p:nvSpPr>
          <p:cNvPr id="604" name="TextBox 14"/>
          <p:cNvSpPr/>
          <p:nvPr/>
        </p:nvSpPr>
        <p:spPr>
          <a:xfrm>
            <a:off x="8733600" y="6073920"/>
            <a:ext cx="9275760" cy="3288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a:solidFill>
                  <a:srgbClr val="000000"/>
                </a:solidFill>
                <a:latin typeface="Open Sans Bold"/>
                <a:ea typeface="Open Sans Bold"/>
              </a:rPr>
              <a:t>MongoDB:</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MongoDB est une base NoSQL flexible idéale pour stocker des données en JSON-like. Elle s’intègre facilement avec Go pour gérer les données du projet.</a:t>
            </a:r>
            <a:endParaRPr lang="en-US" sz="3700" b="0" strike="noStrike" spc="-1">
              <a:solidFill>
                <a:srgbClr val="000000"/>
              </a:solidFill>
              <a:latin typeface="Arial"/>
            </a:endParaRPr>
          </a:p>
        </p:txBody>
      </p:sp>
      <p:sp>
        <p:nvSpPr>
          <p:cNvPr id="605" name="TextBox 15"/>
          <p:cNvSpPr/>
          <p:nvPr/>
        </p:nvSpPr>
        <p:spPr>
          <a:xfrm>
            <a:off x="277560" y="1746720"/>
            <a:ext cx="659232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63640" lvl="1" indent="-431640" algn="just" defTabSz="914400">
              <a:lnSpc>
                <a:spcPts val="5601"/>
              </a:lnSpc>
              <a:buClr>
                <a:srgbClr val="000000"/>
              </a:buClr>
              <a:buFont typeface="Arial"/>
              <a:buChar char="•"/>
            </a:pPr>
            <a:r>
              <a:rPr lang="en-US" sz="4000" b="1" strike="noStrike" spc="-1">
                <a:solidFill>
                  <a:srgbClr val="000000"/>
                </a:solidFill>
                <a:latin typeface="Arial Bold"/>
                <a:ea typeface="Arial Bold"/>
              </a:rPr>
              <a:t>BACK-END</a:t>
            </a:r>
            <a:endParaRPr lang="en-US" sz="4000" b="0" strike="noStrike" spc="-1">
              <a:solidFill>
                <a:srgbClr val="000000"/>
              </a:solidFill>
              <a:latin typeface="Arial"/>
            </a:endParaRPr>
          </a:p>
        </p:txBody>
      </p:sp>
      <p:sp>
        <p:nvSpPr>
          <p:cNvPr id="606" name="Rectangle 605"/>
          <p:cNvSpPr/>
          <p:nvPr/>
        </p:nvSpPr>
        <p:spPr>
          <a:xfrm>
            <a:off x="17125920" y="936216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32</a:t>
            </a:r>
            <a:endParaRPr lang="en-US" sz="3609" b="0" strike="noStrike" spc="-1" dirty="0">
              <a:solidFill>
                <a:srgbClr val="000000"/>
              </a:solidFill>
              <a:latin typeface="Arial"/>
            </a:endParaRPr>
          </a:p>
        </p:txBody>
      </p:sp>
    </p:spTree>
    <p:extLst>
      <p:ext uri="{BB962C8B-B14F-4D97-AF65-F5344CB8AC3E}">
        <p14:creationId xmlns:p14="http://schemas.microsoft.com/office/powerpoint/2010/main" val="3825496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7" name="Group 2"/>
          <p:cNvGrpSpPr/>
          <p:nvPr/>
        </p:nvGrpSpPr>
        <p:grpSpPr>
          <a:xfrm>
            <a:off x="-1172880" y="-1909440"/>
            <a:ext cx="3126600" cy="3126600"/>
            <a:chOff x="-1172880" y="-1909440"/>
            <a:chExt cx="3126600" cy="3126600"/>
          </a:xfrm>
        </p:grpSpPr>
        <p:sp>
          <p:nvSpPr>
            <p:cNvPr id="608"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09"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10" name="Group 5"/>
          <p:cNvGrpSpPr/>
          <p:nvPr/>
        </p:nvGrpSpPr>
        <p:grpSpPr>
          <a:xfrm>
            <a:off x="16560360" y="8723160"/>
            <a:ext cx="3126600" cy="3126600"/>
            <a:chOff x="16560360" y="8723160"/>
            <a:chExt cx="3126600" cy="3126600"/>
          </a:xfrm>
        </p:grpSpPr>
        <p:sp>
          <p:nvSpPr>
            <p:cNvPr id="611"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12"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13"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14" name="Freeform 9"/>
          <p:cNvSpPr/>
          <p:nvPr/>
        </p:nvSpPr>
        <p:spPr>
          <a:xfrm>
            <a:off x="390960" y="2652480"/>
            <a:ext cx="7222320" cy="2794680"/>
          </a:xfrm>
          <a:custGeom>
            <a:avLst/>
            <a:gdLst>
              <a:gd name="textAreaLeft" fmla="*/ 0 w 7222320"/>
              <a:gd name="textAreaRight" fmla="*/ 7223400 w 7222320"/>
              <a:gd name="textAreaTop" fmla="*/ 0 h 2794680"/>
              <a:gd name="textAreaBottom" fmla="*/ 2795760 h 2794680"/>
            </a:gdLst>
            <a:ahLst/>
            <a:cxnLst/>
            <a:rect l="textAreaLeft" t="textAreaTop" r="textAreaRight" b="textAreaBottom"/>
            <a:pathLst>
              <a:path w="7223345" h="2795731">
                <a:moveTo>
                  <a:pt x="0" y="0"/>
                </a:moveTo>
                <a:lnTo>
                  <a:pt x="7223345" y="0"/>
                </a:lnTo>
                <a:lnTo>
                  <a:pt x="7223345" y="2795732"/>
                </a:lnTo>
                <a:lnTo>
                  <a:pt x="0" y="279573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15" name="Freeform 10"/>
          <p:cNvSpPr/>
          <p:nvPr/>
        </p:nvSpPr>
        <p:spPr>
          <a:xfrm>
            <a:off x="8542800" y="2957400"/>
            <a:ext cx="7250760" cy="2185200"/>
          </a:xfrm>
          <a:custGeom>
            <a:avLst/>
            <a:gdLst>
              <a:gd name="textAreaLeft" fmla="*/ 0 w 7250760"/>
              <a:gd name="textAreaRight" fmla="*/ 7251840 w 7250760"/>
              <a:gd name="textAreaTop" fmla="*/ 0 h 2185200"/>
              <a:gd name="textAreaBottom" fmla="*/ 2186280 h 2185200"/>
            </a:gdLst>
            <a:ahLst/>
            <a:cxnLst/>
            <a:rect l="textAreaLeft" t="textAreaTop" r="textAreaRight" b="textAreaBottom"/>
            <a:pathLst>
              <a:path w="7251839" h="2186216">
                <a:moveTo>
                  <a:pt x="0" y="0"/>
                </a:moveTo>
                <a:lnTo>
                  <a:pt x="7251839" y="0"/>
                </a:lnTo>
                <a:lnTo>
                  <a:pt x="7251839" y="2186216"/>
                </a:lnTo>
                <a:lnTo>
                  <a:pt x="0" y="2186216"/>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16" name="TextBox 12"/>
          <p:cNvSpPr/>
          <p:nvPr/>
        </p:nvSpPr>
        <p:spPr>
          <a:xfrm>
            <a:off x="525240" y="86688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OUTILS DE DÉVELOPPEMENT:</a:t>
            </a:r>
            <a:endParaRPr lang="en-US" sz="4000" b="0" strike="noStrike" spc="-1">
              <a:solidFill>
                <a:srgbClr val="000000"/>
              </a:solidFill>
              <a:latin typeface="Arial"/>
            </a:endParaRPr>
          </a:p>
        </p:txBody>
      </p:sp>
      <p:sp>
        <p:nvSpPr>
          <p:cNvPr id="617" name="TextBox 13"/>
          <p:cNvSpPr/>
          <p:nvPr/>
        </p:nvSpPr>
        <p:spPr>
          <a:xfrm>
            <a:off x="390960" y="5076720"/>
            <a:ext cx="7566840" cy="5919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a:solidFill>
                  <a:srgbClr val="000000"/>
                </a:solidFill>
                <a:latin typeface="Open Sans Bold"/>
                <a:ea typeface="Open Sans Bold"/>
              </a:rPr>
              <a:t>Git et GitHub:</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Git et GitHub permettent le suivi des versions, la collaboration en équipe et la gestion du code source. Ils assurent une bonne organisation et un développement structuré.</a:t>
            </a: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a:p>
            <a:pPr algn="just" defTabSz="914400">
              <a:lnSpc>
                <a:spcPts val="5179"/>
              </a:lnSpc>
            </a:pPr>
            <a:endParaRPr lang="en-US" sz="3700" b="0" strike="noStrike" spc="-1">
              <a:solidFill>
                <a:srgbClr val="000000"/>
              </a:solidFill>
              <a:latin typeface="Arial"/>
            </a:endParaRPr>
          </a:p>
        </p:txBody>
      </p:sp>
      <p:sp>
        <p:nvSpPr>
          <p:cNvPr id="618" name="TextBox 14"/>
          <p:cNvSpPr/>
          <p:nvPr/>
        </p:nvSpPr>
        <p:spPr>
          <a:xfrm>
            <a:off x="8542800" y="5464440"/>
            <a:ext cx="9275760" cy="3288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a:solidFill>
                  <a:srgbClr val="000000"/>
                </a:solidFill>
                <a:latin typeface="Open Sans Bold"/>
                <a:ea typeface="Open Sans Bold"/>
              </a:rPr>
              <a:t>Postman:</a:t>
            </a:r>
            <a:endParaRPr lang="en-US" sz="3700" b="0" strike="noStrike" spc="-1">
              <a:solidFill>
                <a:srgbClr val="000000"/>
              </a:solidFill>
              <a:latin typeface="Arial"/>
            </a:endParaRPr>
          </a:p>
          <a:p>
            <a:pPr algn="just" defTabSz="914400">
              <a:lnSpc>
                <a:spcPts val="5179"/>
              </a:lnSpc>
            </a:pPr>
            <a:r>
              <a:rPr lang="en-US" sz="3700" b="0" strike="noStrike" spc="-1">
                <a:solidFill>
                  <a:srgbClr val="000000"/>
                </a:solidFill>
                <a:latin typeface="Open Sans"/>
                <a:ea typeface="Open Sans"/>
              </a:rPr>
              <a:t>Postman sert à tester les requêtes API et à vérifier la validité des réponses. Il facilite le debug et la documentation des endpoints de l’API.</a:t>
            </a:r>
            <a:endParaRPr lang="en-US" sz="3700" b="0" strike="noStrike" spc="-1">
              <a:solidFill>
                <a:srgbClr val="000000"/>
              </a:solidFill>
              <a:latin typeface="Arial"/>
            </a:endParaRPr>
          </a:p>
        </p:txBody>
      </p:sp>
      <p:sp>
        <p:nvSpPr>
          <p:cNvPr id="619" name="TextBox 15"/>
          <p:cNvSpPr/>
          <p:nvPr/>
        </p:nvSpPr>
        <p:spPr>
          <a:xfrm>
            <a:off x="277560" y="1746720"/>
            <a:ext cx="826416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63640" lvl="1" indent="-431640" algn="just" defTabSz="914400">
              <a:lnSpc>
                <a:spcPts val="5601"/>
              </a:lnSpc>
              <a:buClr>
                <a:srgbClr val="000000"/>
              </a:buClr>
              <a:buFont typeface="Arial"/>
              <a:buChar char="•"/>
            </a:pPr>
            <a:r>
              <a:rPr lang="en-US" sz="4000" b="1" strike="noStrike" spc="-1">
                <a:solidFill>
                  <a:srgbClr val="000000"/>
                </a:solidFill>
                <a:latin typeface="Arial Bold"/>
                <a:ea typeface="Arial Bold"/>
              </a:rPr>
              <a:t>TESTING &amp; COLLAORATION:</a:t>
            </a:r>
            <a:endParaRPr lang="en-US" sz="4000" b="0" strike="noStrike" spc="-1">
              <a:solidFill>
                <a:srgbClr val="000000"/>
              </a:solidFill>
              <a:latin typeface="Arial"/>
            </a:endParaRPr>
          </a:p>
        </p:txBody>
      </p:sp>
      <p:sp>
        <p:nvSpPr>
          <p:cNvPr id="620" name="Rectangle 619"/>
          <p:cNvSpPr/>
          <p:nvPr/>
        </p:nvSpPr>
        <p:spPr>
          <a:xfrm>
            <a:off x="1714500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33</a:t>
            </a:r>
            <a:endParaRPr lang="en-US" sz="3609" b="0" strike="noStrike" spc="-1" dirty="0">
              <a:solidFill>
                <a:srgbClr val="000000"/>
              </a:solidFill>
              <a:latin typeface="Arial"/>
            </a:endParaRPr>
          </a:p>
        </p:txBody>
      </p:sp>
    </p:spTree>
    <p:extLst>
      <p:ext uri="{BB962C8B-B14F-4D97-AF65-F5344CB8AC3E}">
        <p14:creationId xmlns:p14="http://schemas.microsoft.com/office/powerpoint/2010/main" val="255338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3" name="Group 2"/>
          <p:cNvGrpSpPr/>
          <p:nvPr/>
        </p:nvGrpSpPr>
        <p:grpSpPr>
          <a:xfrm>
            <a:off x="-1172880" y="-1909440"/>
            <a:ext cx="3126600" cy="3126600"/>
            <a:chOff x="-1172880" y="-1909440"/>
            <a:chExt cx="3126600" cy="3126600"/>
          </a:xfrm>
        </p:grpSpPr>
        <p:sp>
          <p:nvSpPr>
            <p:cNvPr id="634"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35"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36" name="Group 5"/>
          <p:cNvGrpSpPr/>
          <p:nvPr/>
        </p:nvGrpSpPr>
        <p:grpSpPr>
          <a:xfrm>
            <a:off x="16560360" y="8723160"/>
            <a:ext cx="3126600" cy="3126600"/>
            <a:chOff x="16560360" y="8723160"/>
            <a:chExt cx="3126600" cy="3126600"/>
          </a:xfrm>
        </p:grpSpPr>
        <p:sp>
          <p:nvSpPr>
            <p:cNvPr id="637"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38"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39"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40" name="TextBox 9"/>
          <p:cNvSpPr/>
          <p:nvPr/>
        </p:nvSpPr>
        <p:spPr>
          <a:xfrm>
            <a:off x="390960" y="1858320"/>
            <a:ext cx="17427600" cy="3945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dirty="0">
                <a:solidFill>
                  <a:srgbClr val="000000"/>
                </a:solidFill>
                <a:latin typeface="Open Sans Bold"/>
                <a:ea typeface="Open Sans Bold"/>
              </a:rPr>
              <a:t>MVVM:</a:t>
            </a:r>
            <a:endParaRPr lang="en-US" sz="3700" b="0" strike="noStrike" spc="-1" dirty="0">
              <a:solidFill>
                <a:srgbClr val="000000"/>
              </a:solidFill>
              <a:latin typeface="Arial"/>
            </a:endParaRPr>
          </a:p>
          <a:p>
            <a:pPr algn="just" defTabSz="914400">
              <a:lnSpc>
                <a:spcPts val="5179"/>
              </a:lnSpc>
            </a:pPr>
            <a:r>
              <a:rPr lang="en-US" sz="3700" b="0" strike="noStrike" spc="-1" dirty="0" err="1">
                <a:solidFill>
                  <a:srgbClr val="000000"/>
                </a:solidFill>
                <a:latin typeface="Open Sans"/>
                <a:ea typeface="Open Sans"/>
              </a:rPr>
              <a:t>Dans</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ce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projet</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l’architecture</a:t>
            </a:r>
            <a:r>
              <a:rPr lang="en-US" sz="3700" b="0" strike="noStrike" spc="-1" dirty="0">
                <a:solidFill>
                  <a:srgbClr val="000000"/>
                </a:solidFill>
                <a:latin typeface="Open Sans"/>
                <a:ea typeface="Open Sans"/>
              </a:rPr>
              <a:t> MVVM a </a:t>
            </a:r>
            <a:r>
              <a:rPr lang="en-US" sz="3700" b="0" strike="noStrike" spc="-1" dirty="0" err="1">
                <a:solidFill>
                  <a:srgbClr val="000000"/>
                </a:solidFill>
                <a:latin typeface="Open Sans"/>
                <a:ea typeface="Open Sans"/>
              </a:rPr>
              <a:t>été</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utilisée</a:t>
            </a:r>
            <a:r>
              <a:rPr lang="en-US" sz="3700" b="0" strike="noStrike" spc="-1" dirty="0">
                <a:solidFill>
                  <a:srgbClr val="000000"/>
                </a:solidFill>
                <a:latin typeface="Open Sans"/>
                <a:ea typeface="Open Sans"/>
              </a:rPr>
              <a:t> pour </a:t>
            </a:r>
            <a:r>
              <a:rPr lang="en-US" sz="3700" b="0" strike="noStrike" spc="-1" dirty="0" err="1">
                <a:solidFill>
                  <a:srgbClr val="000000"/>
                </a:solidFill>
                <a:latin typeface="Open Sans"/>
                <a:ea typeface="Open Sans"/>
              </a:rPr>
              <a:t>structurer</a:t>
            </a:r>
            <a:r>
              <a:rPr lang="en-US" sz="3700" b="0" strike="noStrike" spc="-1" dirty="0">
                <a:solidFill>
                  <a:srgbClr val="000000"/>
                </a:solidFill>
                <a:latin typeface="Open Sans"/>
                <a:ea typeface="Open Sans"/>
              </a:rPr>
              <a:t> le code en </a:t>
            </a:r>
            <a:r>
              <a:rPr lang="en-US" sz="3700" b="0" strike="noStrike" spc="-1" dirty="0" err="1">
                <a:solidFill>
                  <a:srgbClr val="000000"/>
                </a:solidFill>
                <a:latin typeface="Open Sans"/>
                <a:ea typeface="Open Sans"/>
              </a:rPr>
              <a:t>séparant</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clairement</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l’interface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utilisateur</a:t>
            </a:r>
            <a:r>
              <a:rPr lang="en-US" sz="3700" b="0" strike="noStrike" spc="-1" dirty="0">
                <a:solidFill>
                  <a:srgbClr val="000000"/>
                </a:solidFill>
                <a:latin typeface="Open Sans"/>
                <a:ea typeface="Open Sans"/>
              </a:rPr>
              <a:t> de la </a:t>
            </a:r>
            <a:r>
              <a:rPr lang="en-US" sz="3700" b="0" strike="noStrike" spc="-1" dirty="0" err="1">
                <a:solidFill>
                  <a:srgbClr val="000000"/>
                </a:solidFill>
                <a:latin typeface="Open Sans"/>
                <a:ea typeface="Open Sans"/>
              </a:rPr>
              <a:t>logique</a:t>
            </a:r>
            <a:r>
              <a:rPr lang="en-US" sz="3700" b="0" strike="noStrike" spc="-1" dirty="0">
                <a:solidFill>
                  <a:srgbClr val="000000"/>
                </a:solidFill>
                <a:latin typeface="Open Sans"/>
                <a:ea typeface="Open Sans"/>
              </a:rPr>
              <a:t> métier. </a:t>
            </a:r>
            <a:r>
              <a:rPr lang="en-US" sz="3700" b="0" strike="noStrike" spc="-1" dirty="0" err="1">
                <a:solidFill>
                  <a:srgbClr val="000000"/>
                </a:solidFill>
                <a:latin typeface="Open Sans"/>
                <a:ea typeface="Open Sans"/>
              </a:rPr>
              <a:t>Ce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modèle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facilite</a:t>
            </a:r>
            <a:r>
              <a:rPr lang="en-US" sz="3700" b="0" strike="noStrike" spc="-1" dirty="0">
                <a:solidFill>
                  <a:srgbClr val="000000"/>
                </a:solidFill>
                <a:latin typeface="Open Sans"/>
                <a:ea typeface="Open Sans"/>
              </a:rPr>
              <a:t> le </a:t>
            </a:r>
            <a:r>
              <a:rPr lang="en-US" sz="3700" b="0" strike="noStrike" spc="-1" dirty="0" err="1">
                <a:solidFill>
                  <a:srgbClr val="000000"/>
                </a:solidFill>
                <a:latin typeface="Open Sans"/>
                <a:ea typeface="Open Sans"/>
              </a:rPr>
              <a:t>développement</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améliore</a:t>
            </a:r>
            <a:r>
              <a:rPr lang="en-US" sz="3700" b="0" strike="noStrike" spc="-1" dirty="0">
                <a:solidFill>
                  <a:srgbClr val="000000"/>
                </a:solidFill>
                <a:latin typeface="Open Sans"/>
                <a:ea typeface="Open Sans"/>
              </a:rPr>
              <a:t> la </a:t>
            </a:r>
            <a:r>
              <a:rPr lang="en-US" sz="3700" b="0" strike="noStrike" spc="-1" dirty="0" err="1">
                <a:solidFill>
                  <a:srgbClr val="000000"/>
                </a:solidFill>
                <a:latin typeface="Open Sans"/>
                <a:ea typeface="Open Sans"/>
              </a:rPr>
              <a:t>lisibilité</a:t>
            </a:r>
            <a:r>
              <a:rPr lang="en-US" sz="3700" b="0" strike="noStrike" spc="-1" dirty="0">
                <a:solidFill>
                  <a:srgbClr val="000000"/>
                </a:solidFill>
                <a:latin typeface="Open Sans"/>
                <a:ea typeface="Open Sans"/>
              </a:rPr>
              <a:t> du code et </a:t>
            </a:r>
            <a:r>
              <a:rPr lang="en-US" sz="3700" b="0" strike="noStrike" spc="-1" dirty="0" err="1">
                <a:solidFill>
                  <a:srgbClr val="000000"/>
                </a:solidFill>
                <a:latin typeface="Open Sans"/>
                <a:ea typeface="Open Sans"/>
              </a:rPr>
              <a:t>permet</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une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meilleure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maintenabilité</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Parmi</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ses</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avantages</a:t>
            </a:r>
            <a:r>
              <a:rPr lang="en-US" sz="3700" b="0" strike="noStrike" spc="-1" dirty="0">
                <a:solidFill>
                  <a:srgbClr val="000000"/>
                </a:solidFill>
                <a:latin typeface="Open Sans"/>
                <a:ea typeface="Open Sans"/>
              </a:rPr>
              <a:t>, on </a:t>
            </a:r>
            <a:r>
              <a:rPr lang="en-US" sz="3700" b="0" strike="noStrike" spc="-1" dirty="0" err="1">
                <a:solidFill>
                  <a:srgbClr val="000000"/>
                </a:solidFill>
                <a:latin typeface="Open Sans"/>
                <a:ea typeface="Open Sans"/>
              </a:rPr>
              <a:t>retrouve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une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organisation</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modulaire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une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facilité</a:t>
            </a:r>
            <a:r>
              <a:rPr lang="en-US" sz="3700" b="0" strike="noStrike" spc="-1" dirty="0">
                <a:solidFill>
                  <a:srgbClr val="000000"/>
                </a:solidFill>
                <a:latin typeface="Open Sans"/>
                <a:ea typeface="Open Sans"/>
              </a:rPr>
              <a:t> de test, et </a:t>
            </a:r>
            <a:r>
              <a:rPr lang="en-US" sz="3700" b="0" strike="noStrike" spc="-1" dirty="0" err="1">
                <a:solidFill>
                  <a:srgbClr val="000000"/>
                </a:solidFill>
                <a:latin typeface="Open Sans"/>
                <a:ea typeface="Open Sans"/>
              </a:rPr>
              <a:t>une</a:t>
            </a:r>
            <a:r>
              <a:rPr lang="en-US" sz="3700" b="0" strike="noStrike" spc="-1" dirty="0">
                <a:solidFill>
                  <a:srgbClr val="000000"/>
                </a:solidFill>
                <a:latin typeface="Open Sans"/>
                <a:ea typeface="Open Sans"/>
              </a:rPr>
              <a:t> </a:t>
            </a:r>
            <a:r>
              <a:rPr lang="en-US" sz="3700" b="0" strike="noStrike" spc="-1" dirty="0" err="1">
                <a:solidFill>
                  <a:srgbClr val="000000"/>
                </a:solidFill>
                <a:latin typeface="Open Sans"/>
                <a:ea typeface="Open Sans"/>
              </a:rPr>
              <a:t>évolution</a:t>
            </a:r>
            <a:r>
              <a:rPr lang="en-US" sz="3700" b="0" strike="noStrike" spc="-1" dirty="0">
                <a:solidFill>
                  <a:srgbClr val="000000"/>
                </a:solidFill>
                <a:latin typeface="Open Sans"/>
                <a:ea typeface="Open Sans"/>
              </a:rPr>
              <a:t> plus simple de </a:t>
            </a:r>
            <a:r>
              <a:rPr lang="en-US" sz="3700" b="0" strike="noStrike" spc="-1" dirty="0" err="1">
                <a:solidFill>
                  <a:srgbClr val="000000"/>
                </a:solidFill>
                <a:latin typeface="Open Sans"/>
                <a:ea typeface="Open Sans"/>
              </a:rPr>
              <a:t>l’application</a:t>
            </a:r>
            <a:r>
              <a:rPr lang="en-US" sz="3700" b="0" strike="noStrike" spc="-1" dirty="0">
                <a:solidFill>
                  <a:srgbClr val="000000"/>
                </a:solidFill>
                <a:latin typeface="Open Sans"/>
                <a:ea typeface="Open Sans"/>
              </a:rPr>
              <a:t>.</a:t>
            </a:r>
            <a:endParaRPr lang="en-US" sz="3700" b="0" strike="noStrike" spc="-1" dirty="0">
              <a:solidFill>
                <a:srgbClr val="000000"/>
              </a:solidFill>
              <a:latin typeface="Arial"/>
            </a:endParaRPr>
          </a:p>
        </p:txBody>
      </p:sp>
      <p:sp>
        <p:nvSpPr>
          <p:cNvPr id="641" name="Freeform 10"/>
          <p:cNvSpPr/>
          <p:nvPr/>
        </p:nvSpPr>
        <p:spPr>
          <a:xfrm>
            <a:off x="2144880" y="6067080"/>
            <a:ext cx="13997160" cy="4218840"/>
          </a:xfrm>
          <a:custGeom>
            <a:avLst/>
            <a:gdLst>
              <a:gd name="textAreaLeft" fmla="*/ 0 w 13997160"/>
              <a:gd name="textAreaRight" fmla="*/ 13998240 w 13997160"/>
              <a:gd name="textAreaTop" fmla="*/ 0 h 4218840"/>
              <a:gd name="textAreaBottom" fmla="*/ 4219920 h 4218840"/>
            </a:gdLst>
            <a:ahLst/>
            <a:cxnLst/>
            <a:rect l="textAreaLeft" t="textAreaTop" r="textAreaRight" b="textAreaBottom"/>
            <a:pathLst>
              <a:path w="13998152" h="4219894">
                <a:moveTo>
                  <a:pt x="0" y="0"/>
                </a:moveTo>
                <a:lnTo>
                  <a:pt x="13998152" y="0"/>
                </a:lnTo>
                <a:lnTo>
                  <a:pt x="13998152" y="4219894"/>
                </a:lnTo>
                <a:lnTo>
                  <a:pt x="0" y="4219894"/>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42" name="TextBox 12"/>
          <p:cNvSpPr/>
          <p:nvPr/>
        </p:nvSpPr>
        <p:spPr>
          <a:xfrm>
            <a:off x="390960" y="86688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dirty="0">
                <a:solidFill>
                  <a:srgbClr val="000000"/>
                </a:solidFill>
                <a:latin typeface="Arial Bold"/>
                <a:ea typeface="Arial Bold"/>
              </a:rPr>
              <a:t>MODÈLE ARCHITECTURAL</a:t>
            </a:r>
            <a:endParaRPr lang="en-US" sz="4000" b="0" strike="noStrike" spc="-1" dirty="0">
              <a:solidFill>
                <a:srgbClr val="000000"/>
              </a:solidFill>
              <a:latin typeface="Arial"/>
            </a:endParaRPr>
          </a:p>
        </p:txBody>
      </p:sp>
      <p:sp>
        <p:nvSpPr>
          <p:cNvPr id="643" name="Rectangle 642"/>
          <p:cNvSpPr/>
          <p:nvPr/>
        </p:nvSpPr>
        <p:spPr>
          <a:xfrm>
            <a:off x="17125920" y="937260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34</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1" name="Group 2"/>
          <p:cNvGrpSpPr/>
          <p:nvPr/>
        </p:nvGrpSpPr>
        <p:grpSpPr>
          <a:xfrm>
            <a:off x="-1172880" y="-1909440"/>
            <a:ext cx="3126600" cy="3126600"/>
            <a:chOff x="-1172880" y="-1909440"/>
            <a:chExt cx="3126600" cy="3126600"/>
          </a:xfrm>
        </p:grpSpPr>
        <p:sp>
          <p:nvSpPr>
            <p:cNvPr id="622"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23"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24" name="Group 5"/>
          <p:cNvGrpSpPr/>
          <p:nvPr/>
        </p:nvGrpSpPr>
        <p:grpSpPr>
          <a:xfrm>
            <a:off x="16560360" y="8723160"/>
            <a:ext cx="3126600" cy="3126600"/>
            <a:chOff x="16560360" y="8723160"/>
            <a:chExt cx="3126600" cy="3126600"/>
          </a:xfrm>
        </p:grpSpPr>
        <p:sp>
          <p:nvSpPr>
            <p:cNvPr id="625"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26"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27"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28" name="Freeform 9"/>
          <p:cNvSpPr/>
          <p:nvPr/>
        </p:nvSpPr>
        <p:spPr>
          <a:xfrm>
            <a:off x="5085360" y="3075120"/>
            <a:ext cx="6913800" cy="6913800"/>
          </a:xfrm>
          <a:custGeom>
            <a:avLst/>
            <a:gdLst>
              <a:gd name="textAreaLeft" fmla="*/ 0 w 6913800"/>
              <a:gd name="textAreaRight" fmla="*/ 6914880 w 6913800"/>
              <a:gd name="textAreaTop" fmla="*/ 0 h 6913800"/>
              <a:gd name="textAreaBottom" fmla="*/ 6914880 h 6913800"/>
            </a:gdLst>
            <a:ahLst/>
            <a:cxnLst/>
            <a:rect l="textAreaLeft" t="textAreaTop" r="textAreaRight" b="textAreaBottom"/>
            <a:pathLst>
              <a:path w="6914806" h="6914806">
                <a:moveTo>
                  <a:pt x="0" y="0"/>
                </a:moveTo>
                <a:lnTo>
                  <a:pt x="6914806" y="0"/>
                </a:lnTo>
                <a:lnTo>
                  <a:pt x="6914806" y="6914806"/>
                </a:lnTo>
                <a:lnTo>
                  <a:pt x="0" y="6914806"/>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29" name="TextBox 11"/>
          <p:cNvSpPr/>
          <p:nvPr/>
        </p:nvSpPr>
        <p:spPr>
          <a:xfrm>
            <a:off x="525240" y="866880"/>
            <a:ext cx="16033680" cy="65537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601"/>
              </a:lnSpc>
            </a:pPr>
            <a:r>
              <a:rPr lang="en-US" sz="4000" b="1" spc="-1" dirty="0">
                <a:solidFill>
                  <a:srgbClr val="000000"/>
                </a:solidFill>
                <a:latin typeface="Arial Bold"/>
                <a:ea typeface="Arial Bold"/>
              </a:rPr>
              <a:t>MODÈLE ARCHITECTURAL</a:t>
            </a:r>
            <a:endParaRPr lang="en-US" sz="4000" spc="-1" dirty="0">
              <a:solidFill>
                <a:srgbClr val="000000"/>
              </a:solidFill>
              <a:latin typeface="Arial"/>
            </a:endParaRPr>
          </a:p>
        </p:txBody>
      </p:sp>
      <p:sp>
        <p:nvSpPr>
          <p:cNvPr id="630" name="TextBox 12"/>
          <p:cNvSpPr/>
          <p:nvPr/>
        </p:nvSpPr>
        <p:spPr>
          <a:xfrm>
            <a:off x="596160" y="2721240"/>
            <a:ext cx="17094240" cy="65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1" strike="noStrike" spc="-1">
                <a:solidFill>
                  <a:srgbClr val="0E9117"/>
                </a:solidFill>
                <a:latin typeface="Open Sans Bold"/>
                <a:ea typeface="Open Sans Bold"/>
              </a:rPr>
              <a:t>Vous pouvez explorer le repository de projet à l'aide de ce barcode.</a:t>
            </a:r>
            <a:endParaRPr lang="en-US" sz="3700" b="0" strike="noStrike" spc="-1">
              <a:solidFill>
                <a:srgbClr val="000000"/>
              </a:solidFill>
              <a:latin typeface="Arial"/>
            </a:endParaRPr>
          </a:p>
        </p:txBody>
      </p:sp>
      <p:sp>
        <p:nvSpPr>
          <p:cNvPr id="631" name="TextBox 13"/>
          <p:cNvSpPr/>
          <p:nvPr/>
        </p:nvSpPr>
        <p:spPr>
          <a:xfrm>
            <a:off x="277560" y="1746720"/>
            <a:ext cx="826416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63640" lvl="1" indent="-431640" algn="just" defTabSz="914400">
              <a:lnSpc>
                <a:spcPts val="5601"/>
              </a:lnSpc>
              <a:buClr>
                <a:srgbClr val="000000"/>
              </a:buClr>
              <a:buFont typeface="Arial"/>
              <a:buChar char="•"/>
            </a:pPr>
            <a:r>
              <a:rPr lang="en-US" sz="4000" b="1" strike="noStrike" spc="-1" dirty="0">
                <a:solidFill>
                  <a:srgbClr val="000000"/>
                </a:solidFill>
                <a:latin typeface="Arial Bold"/>
                <a:ea typeface="Arial Bold"/>
              </a:rPr>
              <a:t>CODE SOURCE</a:t>
            </a:r>
            <a:endParaRPr lang="en-US" sz="4000" b="0" strike="noStrike" spc="-1" dirty="0">
              <a:solidFill>
                <a:srgbClr val="000000"/>
              </a:solidFill>
              <a:latin typeface="Arial"/>
            </a:endParaRPr>
          </a:p>
        </p:txBody>
      </p:sp>
      <p:sp>
        <p:nvSpPr>
          <p:cNvPr id="632" name="Rectangle 631"/>
          <p:cNvSpPr/>
          <p:nvPr/>
        </p:nvSpPr>
        <p:spPr>
          <a:xfrm>
            <a:off x="1714500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35</a:t>
            </a:r>
            <a:endParaRPr lang="en-US" sz="3609" b="0" strike="noStrike" spc="-1" dirty="0">
              <a:solidFill>
                <a:srgbClr val="000000"/>
              </a:solidFill>
              <a:latin typeface="Arial"/>
            </a:endParaRPr>
          </a:p>
        </p:txBody>
      </p:sp>
    </p:spTree>
    <p:extLst>
      <p:ext uri="{BB962C8B-B14F-4D97-AF65-F5344CB8AC3E}">
        <p14:creationId xmlns:p14="http://schemas.microsoft.com/office/powerpoint/2010/main" val="37325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4" name="Group 2"/>
          <p:cNvGrpSpPr/>
          <p:nvPr/>
        </p:nvGrpSpPr>
        <p:grpSpPr>
          <a:xfrm>
            <a:off x="-1172880" y="-1909440"/>
            <a:ext cx="3126600" cy="3126600"/>
            <a:chOff x="-1172880" y="-1909440"/>
            <a:chExt cx="3126600" cy="3126600"/>
          </a:xfrm>
        </p:grpSpPr>
        <p:sp>
          <p:nvSpPr>
            <p:cNvPr id="64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47" name="Group 5"/>
          <p:cNvGrpSpPr/>
          <p:nvPr/>
        </p:nvGrpSpPr>
        <p:grpSpPr>
          <a:xfrm>
            <a:off x="16560360" y="8723160"/>
            <a:ext cx="3126600" cy="3126600"/>
            <a:chOff x="16560360" y="8723160"/>
            <a:chExt cx="3126600" cy="3126600"/>
          </a:xfrm>
        </p:grpSpPr>
        <p:sp>
          <p:nvSpPr>
            <p:cNvPr id="64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5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51" name="TextBox 9"/>
          <p:cNvSpPr/>
          <p:nvPr/>
        </p:nvSpPr>
        <p:spPr>
          <a:xfrm>
            <a:off x="390960" y="1858320"/>
            <a:ext cx="17427600" cy="1972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179"/>
              </a:lnSpc>
            </a:pPr>
            <a:r>
              <a:rPr lang="en-US" sz="3700" b="0" strike="noStrike" spc="-1">
                <a:solidFill>
                  <a:srgbClr val="000000"/>
                </a:solidFill>
                <a:latin typeface="Open Sans"/>
                <a:ea typeface="Open Sans"/>
              </a:rPr>
              <a:t>Dans le cadre du plan d’hébergement, nous identifions les ressources matérielles requises pour assurer le déploiement et le bon fonctionnement de l’application.</a:t>
            </a:r>
            <a:endParaRPr lang="en-US" sz="3700" b="0" strike="noStrike" spc="-1">
              <a:solidFill>
                <a:srgbClr val="000000"/>
              </a:solidFill>
              <a:latin typeface="Arial"/>
            </a:endParaRPr>
          </a:p>
        </p:txBody>
      </p:sp>
      <p:sp>
        <p:nvSpPr>
          <p:cNvPr id="652" name="TextBox 11"/>
          <p:cNvSpPr/>
          <p:nvPr/>
        </p:nvSpPr>
        <p:spPr>
          <a:xfrm>
            <a:off x="390960" y="866880"/>
            <a:ext cx="160336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PLAN D'HÉBERGEMENT</a:t>
            </a:r>
            <a:endParaRPr lang="en-US" sz="4000" b="0" strike="noStrike" spc="-1">
              <a:solidFill>
                <a:srgbClr val="000000"/>
              </a:solidFill>
              <a:latin typeface="Arial"/>
            </a:endParaRPr>
          </a:p>
        </p:txBody>
      </p:sp>
      <p:grpSp>
        <p:nvGrpSpPr>
          <p:cNvPr id="653" name="Group 12"/>
          <p:cNvGrpSpPr/>
          <p:nvPr/>
        </p:nvGrpSpPr>
        <p:grpSpPr>
          <a:xfrm>
            <a:off x="4110840" y="3774240"/>
            <a:ext cx="4801680" cy="3486240"/>
            <a:chOff x="4110840" y="3774240"/>
            <a:chExt cx="4801680" cy="3486240"/>
          </a:xfrm>
        </p:grpSpPr>
        <p:sp>
          <p:nvSpPr>
            <p:cNvPr id="654" name="Freeform 13"/>
            <p:cNvSpPr/>
            <p:nvPr/>
          </p:nvSpPr>
          <p:spPr>
            <a:xfrm>
              <a:off x="4110840" y="4117320"/>
              <a:ext cx="4801680" cy="3143160"/>
            </a:xfrm>
            <a:custGeom>
              <a:avLst/>
              <a:gdLst>
                <a:gd name="textAreaLeft" fmla="*/ 0 w 4801680"/>
                <a:gd name="textAreaRight" fmla="*/ 4802760 w 4801680"/>
                <a:gd name="textAreaTop" fmla="*/ 0 h 3143160"/>
                <a:gd name="textAreaBottom" fmla="*/ 3144240 h 3143160"/>
              </a:gdLst>
              <a:ahLst/>
              <a:cxnLst/>
              <a:rect l="textAreaLeft" t="textAreaTop" r="textAreaRight" b="textAreaBottom"/>
              <a:pathLst>
                <a:path w="1067619" h="698919">
                  <a:moveTo>
                    <a:pt x="82210" y="0"/>
                  </a:moveTo>
                  <a:lnTo>
                    <a:pt x="985408" y="0"/>
                  </a:lnTo>
                  <a:cubicBezTo>
                    <a:pt x="1007212" y="0"/>
                    <a:pt x="1028122" y="8661"/>
                    <a:pt x="1043540" y="24079"/>
                  </a:cubicBezTo>
                  <a:cubicBezTo>
                    <a:pt x="1058957" y="39496"/>
                    <a:pt x="1067619" y="60407"/>
                    <a:pt x="1067619" y="82210"/>
                  </a:cubicBezTo>
                  <a:lnTo>
                    <a:pt x="1067619" y="616709"/>
                  </a:lnTo>
                  <a:cubicBezTo>
                    <a:pt x="1067619" y="638512"/>
                    <a:pt x="1058957" y="659423"/>
                    <a:pt x="1043540" y="674840"/>
                  </a:cubicBezTo>
                  <a:cubicBezTo>
                    <a:pt x="1028122" y="690257"/>
                    <a:pt x="1007212" y="698919"/>
                    <a:pt x="985408" y="698919"/>
                  </a:cubicBezTo>
                  <a:lnTo>
                    <a:pt x="82210" y="698919"/>
                  </a:lnTo>
                  <a:cubicBezTo>
                    <a:pt x="60407" y="698919"/>
                    <a:pt x="39496" y="690257"/>
                    <a:pt x="24079" y="674840"/>
                  </a:cubicBezTo>
                  <a:cubicBezTo>
                    <a:pt x="8661" y="659423"/>
                    <a:pt x="0" y="638512"/>
                    <a:pt x="0" y="616709"/>
                  </a:cubicBezTo>
                  <a:lnTo>
                    <a:pt x="0" y="82210"/>
                  </a:lnTo>
                  <a:cubicBezTo>
                    <a:pt x="0" y="60407"/>
                    <a:pt x="8661" y="39496"/>
                    <a:pt x="24079" y="24079"/>
                  </a:cubicBezTo>
                  <a:cubicBezTo>
                    <a:pt x="39496" y="8661"/>
                    <a:pt x="60407" y="0"/>
                    <a:pt x="82210" y="0"/>
                  </a:cubicBezTo>
                  <a:close/>
                </a:path>
              </a:pathLst>
            </a:custGeom>
            <a:noFill/>
            <a:ln w="3810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55" name="TextBox 14"/>
            <p:cNvSpPr/>
            <p:nvPr/>
          </p:nvSpPr>
          <p:spPr>
            <a:xfrm>
              <a:off x="4110840" y="3774240"/>
              <a:ext cx="4801680" cy="3485880"/>
            </a:xfrm>
            <a:prstGeom prst="rect">
              <a:avLst/>
            </a:prstGeom>
            <a:noFill/>
            <a:ln w="0">
              <a:noFill/>
            </a:ln>
          </p:spPr>
          <p:style>
            <a:lnRef idx="0">
              <a:scrgbClr r="0" g="0" b="0"/>
            </a:lnRef>
            <a:fillRef idx="0">
              <a:scrgbClr r="0" g="0" b="0"/>
            </a:fillRef>
            <a:effectRef idx="0">
              <a:scrgbClr r="0" g="0" b="0"/>
            </a:effectRef>
            <a:fontRef idx="minor"/>
          </p:style>
          <p:txBody>
            <a:bodyPr lIns="60120" tIns="60120" rIns="60120" bIns="60120" anchor="ctr">
              <a:noAutofit/>
            </a:bodyPr>
            <a:lstStyle/>
            <a:p>
              <a:pPr algn="ctr" defTabSz="914400">
                <a:lnSpc>
                  <a:spcPts val="2747"/>
                </a:lnSpc>
              </a:pPr>
              <a:endParaRPr lang="en-US" sz="1800" b="0" strike="noStrike" spc="-1">
                <a:solidFill>
                  <a:schemeClr val="dk1"/>
                </a:solidFill>
                <a:latin typeface="Calibri"/>
              </a:endParaRPr>
            </a:p>
          </p:txBody>
        </p:sp>
      </p:grpSp>
      <p:sp>
        <p:nvSpPr>
          <p:cNvPr id="656" name="TextBox 15"/>
          <p:cNvSpPr/>
          <p:nvPr/>
        </p:nvSpPr>
        <p:spPr>
          <a:xfrm>
            <a:off x="5526000" y="7361640"/>
            <a:ext cx="165312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000000"/>
                </a:solidFill>
                <a:latin typeface="Open Sans Bold"/>
                <a:ea typeface="Open Sans Bold"/>
              </a:rPr>
              <a:t>VM N2</a:t>
            </a:r>
            <a:endParaRPr lang="en-US" sz="2930" b="0" strike="noStrike" spc="-1">
              <a:solidFill>
                <a:srgbClr val="000000"/>
              </a:solidFill>
              <a:latin typeface="Arial"/>
            </a:endParaRPr>
          </a:p>
        </p:txBody>
      </p:sp>
      <p:sp>
        <p:nvSpPr>
          <p:cNvPr id="657" name="TextBox 16"/>
          <p:cNvSpPr/>
          <p:nvPr/>
        </p:nvSpPr>
        <p:spPr>
          <a:xfrm>
            <a:off x="4397400" y="4570920"/>
            <a:ext cx="391068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575757"/>
                </a:solidFill>
                <a:latin typeface="Open Sans Bold"/>
                <a:ea typeface="Open Sans Bold"/>
              </a:rPr>
              <a:t>SFTP SERVER</a:t>
            </a:r>
            <a:endParaRPr lang="en-US" sz="2930" b="0" strike="noStrike" spc="-1">
              <a:solidFill>
                <a:srgbClr val="000000"/>
              </a:solidFill>
              <a:latin typeface="Arial"/>
            </a:endParaRPr>
          </a:p>
        </p:txBody>
      </p:sp>
      <p:sp>
        <p:nvSpPr>
          <p:cNvPr id="658" name="TextBox 17"/>
          <p:cNvSpPr/>
          <p:nvPr/>
        </p:nvSpPr>
        <p:spPr>
          <a:xfrm>
            <a:off x="4397400" y="5336280"/>
            <a:ext cx="451512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FF3131"/>
                </a:solidFill>
                <a:latin typeface="Open Sans Bold"/>
                <a:ea typeface="Open Sans Bold"/>
              </a:rPr>
              <a:t>RESEAU-BLOCKCHAIN</a:t>
            </a:r>
            <a:endParaRPr lang="en-US" sz="2930" b="0" strike="noStrike" spc="-1">
              <a:solidFill>
                <a:srgbClr val="000000"/>
              </a:solidFill>
              <a:latin typeface="Arial"/>
            </a:endParaRPr>
          </a:p>
        </p:txBody>
      </p:sp>
      <p:sp>
        <p:nvSpPr>
          <p:cNvPr id="659" name="TextBox 18"/>
          <p:cNvSpPr/>
          <p:nvPr/>
        </p:nvSpPr>
        <p:spPr>
          <a:xfrm>
            <a:off x="11635200" y="7508880"/>
            <a:ext cx="165312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000000"/>
                </a:solidFill>
                <a:latin typeface="Open Sans Bold"/>
                <a:ea typeface="Open Sans Bold"/>
              </a:rPr>
              <a:t>VM N1</a:t>
            </a:r>
            <a:endParaRPr lang="en-US" sz="2930" b="0" strike="noStrike" spc="-1">
              <a:solidFill>
                <a:srgbClr val="000000"/>
              </a:solidFill>
              <a:latin typeface="Arial"/>
            </a:endParaRPr>
          </a:p>
        </p:txBody>
      </p:sp>
      <p:sp>
        <p:nvSpPr>
          <p:cNvPr id="660" name="TextBox 19"/>
          <p:cNvSpPr/>
          <p:nvPr/>
        </p:nvSpPr>
        <p:spPr>
          <a:xfrm>
            <a:off x="10435320" y="4570920"/>
            <a:ext cx="391068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0E9117"/>
                </a:solidFill>
                <a:latin typeface="Open Sans Bold"/>
                <a:ea typeface="Open Sans Bold"/>
              </a:rPr>
              <a:t>NGINX WEB SERVER</a:t>
            </a:r>
            <a:endParaRPr lang="en-US" sz="2930" b="0" strike="noStrike" spc="-1">
              <a:solidFill>
                <a:srgbClr val="000000"/>
              </a:solidFill>
              <a:latin typeface="Arial"/>
            </a:endParaRPr>
          </a:p>
        </p:txBody>
      </p:sp>
      <p:sp>
        <p:nvSpPr>
          <p:cNvPr id="661" name="TextBox 20"/>
          <p:cNvSpPr/>
          <p:nvPr/>
        </p:nvSpPr>
        <p:spPr>
          <a:xfrm>
            <a:off x="10435320" y="5418720"/>
            <a:ext cx="391068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D6C000"/>
                </a:solidFill>
                <a:latin typeface="Open Sans Bold"/>
                <a:ea typeface="Open Sans Bold"/>
              </a:rPr>
              <a:t> DB SERVER</a:t>
            </a:r>
            <a:endParaRPr lang="en-US" sz="2930" b="0" strike="noStrike" spc="-1">
              <a:solidFill>
                <a:srgbClr val="000000"/>
              </a:solidFill>
              <a:latin typeface="Arial"/>
            </a:endParaRPr>
          </a:p>
        </p:txBody>
      </p:sp>
      <p:sp>
        <p:nvSpPr>
          <p:cNvPr id="662" name="TextBox 21"/>
          <p:cNvSpPr/>
          <p:nvPr/>
        </p:nvSpPr>
        <p:spPr>
          <a:xfrm>
            <a:off x="10435320" y="6326640"/>
            <a:ext cx="391068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096"/>
              </a:lnSpc>
            </a:pPr>
            <a:r>
              <a:rPr lang="en-US" sz="2930" b="1" strike="noStrike" spc="-1">
                <a:solidFill>
                  <a:srgbClr val="5999CD"/>
                </a:solidFill>
                <a:latin typeface="Open Sans Bold"/>
                <a:ea typeface="Open Sans Bold"/>
              </a:rPr>
              <a:t>BACK-END</a:t>
            </a:r>
            <a:endParaRPr lang="en-US" sz="2930" b="0" strike="noStrike" spc="-1">
              <a:solidFill>
                <a:srgbClr val="000000"/>
              </a:solidFill>
              <a:latin typeface="Arial"/>
            </a:endParaRPr>
          </a:p>
        </p:txBody>
      </p:sp>
      <p:grpSp>
        <p:nvGrpSpPr>
          <p:cNvPr id="663" name="Group 22"/>
          <p:cNvGrpSpPr/>
          <p:nvPr/>
        </p:nvGrpSpPr>
        <p:grpSpPr>
          <a:xfrm>
            <a:off x="10060920" y="3774240"/>
            <a:ext cx="4801680" cy="3486240"/>
            <a:chOff x="10060920" y="3774240"/>
            <a:chExt cx="4801680" cy="3486240"/>
          </a:xfrm>
        </p:grpSpPr>
        <p:sp>
          <p:nvSpPr>
            <p:cNvPr id="664" name="Freeform 23"/>
            <p:cNvSpPr/>
            <p:nvPr/>
          </p:nvSpPr>
          <p:spPr>
            <a:xfrm>
              <a:off x="10060920" y="4117320"/>
              <a:ext cx="4801680" cy="3143160"/>
            </a:xfrm>
            <a:custGeom>
              <a:avLst/>
              <a:gdLst>
                <a:gd name="textAreaLeft" fmla="*/ 0 w 4801680"/>
                <a:gd name="textAreaRight" fmla="*/ 4802760 w 4801680"/>
                <a:gd name="textAreaTop" fmla="*/ 0 h 3143160"/>
                <a:gd name="textAreaBottom" fmla="*/ 3144240 h 3143160"/>
              </a:gdLst>
              <a:ahLst/>
              <a:cxnLst/>
              <a:rect l="textAreaLeft" t="textAreaTop" r="textAreaRight" b="textAreaBottom"/>
              <a:pathLst>
                <a:path w="1067619" h="698919">
                  <a:moveTo>
                    <a:pt x="82210" y="0"/>
                  </a:moveTo>
                  <a:lnTo>
                    <a:pt x="985408" y="0"/>
                  </a:lnTo>
                  <a:cubicBezTo>
                    <a:pt x="1007212" y="0"/>
                    <a:pt x="1028122" y="8661"/>
                    <a:pt x="1043540" y="24079"/>
                  </a:cubicBezTo>
                  <a:cubicBezTo>
                    <a:pt x="1058957" y="39496"/>
                    <a:pt x="1067619" y="60407"/>
                    <a:pt x="1067619" y="82210"/>
                  </a:cubicBezTo>
                  <a:lnTo>
                    <a:pt x="1067619" y="616709"/>
                  </a:lnTo>
                  <a:cubicBezTo>
                    <a:pt x="1067619" y="638512"/>
                    <a:pt x="1058957" y="659423"/>
                    <a:pt x="1043540" y="674840"/>
                  </a:cubicBezTo>
                  <a:cubicBezTo>
                    <a:pt x="1028122" y="690257"/>
                    <a:pt x="1007212" y="698919"/>
                    <a:pt x="985408" y="698919"/>
                  </a:cubicBezTo>
                  <a:lnTo>
                    <a:pt x="82210" y="698919"/>
                  </a:lnTo>
                  <a:cubicBezTo>
                    <a:pt x="60407" y="698919"/>
                    <a:pt x="39496" y="690257"/>
                    <a:pt x="24079" y="674840"/>
                  </a:cubicBezTo>
                  <a:cubicBezTo>
                    <a:pt x="8661" y="659423"/>
                    <a:pt x="0" y="638512"/>
                    <a:pt x="0" y="616709"/>
                  </a:cubicBezTo>
                  <a:lnTo>
                    <a:pt x="0" y="82210"/>
                  </a:lnTo>
                  <a:cubicBezTo>
                    <a:pt x="0" y="60407"/>
                    <a:pt x="8661" y="39496"/>
                    <a:pt x="24079" y="24079"/>
                  </a:cubicBezTo>
                  <a:cubicBezTo>
                    <a:pt x="39496" y="8661"/>
                    <a:pt x="60407" y="0"/>
                    <a:pt x="82210" y="0"/>
                  </a:cubicBezTo>
                  <a:close/>
                </a:path>
              </a:pathLst>
            </a:custGeom>
            <a:noFill/>
            <a:ln w="3810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65" name="TextBox 24"/>
            <p:cNvSpPr/>
            <p:nvPr/>
          </p:nvSpPr>
          <p:spPr>
            <a:xfrm>
              <a:off x="10060920" y="3774240"/>
              <a:ext cx="4801680" cy="3485880"/>
            </a:xfrm>
            <a:prstGeom prst="rect">
              <a:avLst/>
            </a:prstGeom>
            <a:noFill/>
            <a:ln w="0">
              <a:noFill/>
            </a:ln>
          </p:spPr>
          <p:style>
            <a:lnRef idx="0">
              <a:scrgbClr r="0" g="0" b="0"/>
            </a:lnRef>
            <a:fillRef idx="0">
              <a:scrgbClr r="0" g="0" b="0"/>
            </a:fillRef>
            <a:effectRef idx="0">
              <a:scrgbClr r="0" g="0" b="0"/>
            </a:effectRef>
            <a:fontRef idx="minor"/>
          </p:style>
          <p:txBody>
            <a:bodyPr lIns="60120" tIns="60120" rIns="60120" bIns="6012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66" name="Group 25"/>
          <p:cNvGrpSpPr/>
          <p:nvPr/>
        </p:nvGrpSpPr>
        <p:grpSpPr>
          <a:xfrm>
            <a:off x="3620160" y="3459600"/>
            <a:ext cx="11872800" cy="5262480"/>
            <a:chOff x="3620160" y="3459600"/>
            <a:chExt cx="11872800" cy="5262480"/>
          </a:xfrm>
        </p:grpSpPr>
        <p:sp>
          <p:nvSpPr>
            <p:cNvPr id="667" name="Freeform 26"/>
            <p:cNvSpPr/>
            <p:nvPr/>
          </p:nvSpPr>
          <p:spPr>
            <a:xfrm>
              <a:off x="3620160" y="3802680"/>
              <a:ext cx="11872800" cy="4919400"/>
            </a:xfrm>
            <a:custGeom>
              <a:avLst/>
              <a:gdLst>
                <a:gd name="textAreaLeft" fmla="*/ 0 w 11872800"/>
                <a:gd name="textAreaRight" fmla="*/ 11873880 w 11872800"/>
                <a:gd name="textAreaTop" fmla="*/ 0 h 4919400"/>
                <a:gd name="textAreaBottom" fmla="*/ 4920480 h 4919400"/>
              </a:gdLst>
              <a:ahLst/>
              <a:cxnLst/>
              <a:rect l="textAreaLeft" t="textAreaTop" r="textAreaRight" b="textAreaBottom"/>
              <a:pathLst>
                <a:path w="2639463" h="1093803">
                  <a:moveTo>
                    <a:pt x="33253" y="0"/>
                  </a:moveTo>
                  <a:lnTo>
                    <a:pt x="2606211" y="0"/>
                  </a:lnTo>
                  <a:cubicBezTo>
                    <a:pt x="2624576" y="0"/>
                    <a:pt x="2639463" y="14888"/>
                    <a:pt x="2639463" y="33253"/>
                  </a:cubicBezTo>
                  <a:lnTo>
                    <a:pt x="2639463" y="1060550"/>
                  </a:lnTo>
                  <a:cubicBezTo>
                    <a:pt x="2639463" y="1078915"/>
                    <a:pt x="2624576" y="1093803"/>
                    <a:pt x="2606211" y="1093803"/>
                  </a:cubicBezTo>
                  <a:lnTo>
                    <a:pt x="33253" y="1093803"/>
                  </a:lnTo>
                  <a:cubicBezTo>
                    <a:pt x="14888" y="1093803"/>
                    <a:pt x="0" y="1078915"/>
                    <a:pt x="0" y="1060550"/>
                  </a:cubicBezTo>
                  <a:lnTo>
                    <a:pt x="0" y="33253"/>
                  </a:lnTo>
                  <a:cubicBezTo>
                    <a:pt x="0" y="14888"/>
                    <a:pt x="14888" y="0"/>
                    <a:pt x="33253" y="0"/>
                  </a:cubicBezTo>
                  <a:close/>
                </a:path>
              </a:pathLst>
            </a:custGeom>
            <a:noFill/>
            <a:ln w="3810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68" name="TextBox 27"/>
            <p:cNvSpPr/>
            <p:nvPr/>
          </p:nvSpPr>
          <p:spPr>
            <a:xfrm>
              <a:off x="3620160" y="3459600"/>
              <a:ext cx="11872800" cy="5262120"/>
            </a:xfrm>
            <a:prstGeom prst="rect">
              <a:avLst/>
            </a:prstGeom>
            <a:noFill/>
            <a:ln w="0">
              <a:noFill/>
            </a:ln>
          </p:spPr>
          <p:style>
            <a:lnRef idx="0">
              <a:scrgbClr r="0" g="0" b="0"/>
            </a:lnRef>
            <a:fillRef idx="0">
              <a:scrgbClr r="0" g="0" b="0"/>
            </a:fillRef>
            <a:effectRef idx="0">
              <a:scrgbClr r="0" g="0" b="0"/>
            </a:effectRef>
            <a:fontRef idx="minor"/>
          </p:style>
          <p:txBody>
            <a:bodyPr lIns="60120" tIns="60120" rIns="60120" bIns="60120" anchor="ctr">
              <a:noAutofit/>
            </a:bodyPr>
            <a:lstStyle/>
            <a:p>
              <a:pPr algn="ctr" defTabSz="914400">
                <a:lnSpc>
                  <a:spcPts val="2747"/>
                </a:lnSpc>
              </a:pPr>
              <a:endParaRPr lang="en-US" sz="1800" b="0" strike="noStrike" spc="-1">
                <a:solidFill>
                  <a:schemeClr val="dk1"/>
                </a:solidFill>
                <a:latin typeface="Calibri"/>
              </a:endParaRPr>
            </a:p>
          </p:txBody>
        </p:sp>
      </p:grpSp>
      <p:sp>
        <p:nvSpPr>
          <p:cNvPr id="669" name="TextBox 28"/>
          <p:cNvSpPr/>
          <p:nvPr/>
        </p:nvSpPr>
        <p:spPr>
          <a:xfrm>
            <a:off x="5973840" y="8961120"/>
            <a:ext cx="716580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SERVERUR D’APPLICATION</a:t>
            </a:r>
            <a:endParaRPr lang="en-US" sz="4000" b="0" strike="noStrike" spc="-1">
              <a:solidFill>
                <a:srgbClr val="000000"/>
              </a:solidFill>
              <a:latin typeface="Arial"/>
            </a:endParaRPr>
          </a:p>
        </p:txBody>
      </p:sp>
      <p:sp>
        <p:nvSpPr>
          <p:cNvPr id="670" name="Rectangle 669"/>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36</a:t>
            </a:r>
            <a:endParaRPr lang="en-US" sz="3609"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4" name="Group 2"/>
          <p:cNvGrpSpPr/>
          <p:nvPr/>
        </p:nvGrpSpPr>
        <p:grpSpPr>
          <a:xfrm>
            <a:off x="-1172880" y="-1909440"/>
            <a:ext cx="3126600" cy="3126600"/>
            <a:chOff x="-1172880" y="-1909440"/>
            <a:chExt cx="3126600" cy="3126600"/>
          </a:xfrm>
        </p:grpSpPr>
        <p:sp>
          <p:nvSpPr>
            <p:cNvPr id="64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47" name="Group 5"/>
          <p:cNvGrpSpPr/>
          <p:nvPr/>
        </p:nvGrpSpPr>
        <p:grpSpPr>
          <a:xfrm>
            <a:off x="16560360" y="8723160"/>
            <a:ext cx="3126600" cy="3126600"/>
            <a:chOff x="16560360" y="8723160"/>
            <a:chExt cx="3126600" cy="3126600"/>
          </a:xfrm>
        </p:grpSpPr>
        <p:sp>
          <p:nvSpPr>
            <p:cNvPr id="64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5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52" name="TextBox 11"/>
          <p:cNvSpPr/>
          <p:nvPr/>
        </p:nvSpPr>
        <p:spPr>
          <a:xfrm>
            <a:off x="2089800" y="268748"/>
            <a:ext cx="16033680" cy="65537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601"/>
              </a:lnSpc>
            </a:pPr>
            <a:r>
              <a:rPr lang="en-US" sz="4000" b="1" spc="-1" dirty="0" err="1">
                <a:solidFill>
                  <a:srgbClr val="000000"/>
                </a:solidFill>
                <a:latin typeface="Arial Bold"/>
                <a:ea typeface="Arial Bold"/>
              </a:rPr>
              <a:t>Sécurité</a:t>
            </a:r>
            <a:r>
              <a:rPr lang="en-US" sz="4000" b="1" spc="-1" dirty="0">
                <a:solidFill>
                  <a:srgbClr val="000000"/>
                </a:solidFill>
                <a:latin typeface="Arial Bold"/>
                <a:ea typeface="Arial Bold"/>
              </a:rPr>
              <a:t> du </a:t>
            </a:r>
            <a:r>
              <a:rPr lang="en-US" sz="4000" b="1" spc="-1" dirty="0" err="1">
                <a:solidFill>
                  <a:srgbClr val="000000"/>
                </a:solidFill>
                <a:latin typeface="Arial Bold"/>
                <a:ea typeface="Arial Bold"/>
              </a:rPr>
              <a:t>système</a:t>
            </a:r>
            <a:r>
              <a:rPr lang="en-US" sz="4000" b="1" spc="-1" dirty="0">
                <a:solidFill>
                  <a:srgbClr val="000000"/>
                </a:solidFill>
                <a:latin typeface="Arial Bold"/>
                <a:ea typeface="Arial Bold"/>
              </a:rPr>
              <a:t> </a:t>
            </a:r>
            <a:endParaRPr lang="en-US" sz="4000" b="0" strike="noStrike" spc="-1" dirty="0">
              <a:solidFill>
                <a:srgbClr val="000000"/>
              </a:solidFill>
              <a:latin typeface="Arial"/>
            </a:endParaRPr>
          </a:p>
        </p:txBody>
      </p:sp>
      <p:sp>
        <p:nvSpPr>
          <p:cNvPr id="670" name="Rectangle 669"/>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37</a:t>
            </a:r>
            <a:endParaRPr lang="en-US" sz="3609" b="0" strike="noStrike" spc="-1" dirty="0">
              <a:solidFill>
                <a:srgbClr val="000000"/>
              </a:solidFill>
              <a:latin typeface="Arial"/>
            </a:endParaRPr>
          </a:p>
        </p:txBody>
      </p:sp>
      <p:sp>
        <p:nvSpPr>
          <p:cNvPr id="12" name="TextBox 9"/>
          <p:cNvSpPr/>
          <p:nvPr/>
        </p:nvSpPr>
        <p:spPr>
          <a:xfrm>
            <a:off x="390420" y="1492510"/>
            <a:ext cx="17689222" cy="400109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179"/>
              </a:lnSpc>
            </a:pPr>
            <a:r>
              <a:rPr lang="fr-FR" sz="3700" b="1" spc="-1" dirty="0">
                <a:solidFill>
                  <a:srgbClr val="000000"/>
                </a:solidFill>
                <a:latin typeface="Open Sans Bold"/>
                <a:ea typeface="Open Sans Bold"/>
              </a:rPr>
              <a:t>Confidentialité</a:t>
            </a:r>
          </a:p>
          <a:p>
            <a:pPr algn="just">
              <a:lnSpc>
                <a:spcPts val="5179"/>
              </a:lnSpc>
            </a:pPr>
            <a:r>
              <a:rPr lang="fr-FR" sz="3700" spc="-1" dirty="0">
                <a:solidFill>
                  <a:srgbClr val="000000"/>
                </a:solidFill>
                <a:latin typeface="Open Sans Bold"/>
                <a:ea typeface="Open Sans Bold"/>
              </a:rPr>
              <a:t>La confidentialité des données est assurée par </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Le hachage des mots de passe, rendant leur récupération impossible en cas de fuite</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Le chiffrement des communications via SSL/TLS, empêchant toute interception des données échangées entre le client et le serveur.</a:t>
            </a:r>
            <a:endParaRPr lang="en-US" sz="3700" strike="noStrike" spc="-1" dirty="0">
              <a:solidFill>
                <a:srgbClr val="000000"/>
              </a:solidFill>
              <a:latin typeface="Arial"/>
            </a:endParaRPr>
          </a:p>
        </p:txBody>
      </p:sp>
      <p:sp>
        <p:nvSpPr>
          <p:cNvPr id="17" name="TextBox 9"/>
          <p:cNvSpPr/>
          <p:nvPr/>
        </p:nvSpPr>
        <p:spPr>
          <a:xfrm>
            <a:off x="434258" y="6348803"/>
            <a:ext cx="17689222" cy="2667397"/>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179"/>
              </a:lnSpc>
            </a:pPr>
            <a:r>
              <a:rPr lang="fr-FR" sz="3700" b="1" spc="-1" dirty="0">
                <a:solidFill>
                  <a:srgbClr val="000000"/>
                </a:solidFill>
                <a:latin typeface="Open Sans Bold"/>
                <a:ea typeface="Open Sans Bold"/>
              </a:rPr>
              <a:t>Intégrité</a:t>
            </a:r>
          </a:p>
          <a:p>
            <a:pPr algn="just">
              <a:lnSpc>
                <a:spcPts val="5179"/>
              </a:lnSpc>
            </a:pPr>
            <a:r>
              <a:rPr lang="fr-FR" sz="3700" spc="-1" dirty="0">
                <a:solidFill>
                  <a:srgbClr val="000000"/>
                </a:solidFill>
                <a:latin typeface="Open Sans Bold"/>
                <a:ea typeface="Open Sans Bold"/>
              </a:rPr>
              <a:t>L’intégrité des fichiers de paiement est garantie par l’usage de la </a:t>
            </a:r>
            <a:r>
              <a:rPr lang="fr-FR" sz="3700" spc="-1" dirty="0" err="1">
                <a:solidFill>
                  <a:srgbClr val="000000"/>
                </a:solidFill>
                <a:latin typeface="Open Sans Bold"/>
                <a:ea typeface="Open Sans Bold"/>
              </a:rPr>
              <a:t>blockchain</a:t>
            </a:r>
            <a:r>
              <a:rPr lang="fr-FR" sz="3700" spc="-1" dirty="0">
                <a:solidFill>
                  <a:srgbClr val="000000"/>
                </a:solidFill>
                <a:latin typeface="Open Sans Bold"/>
                <a:ea typeface="Open Sans Bold"/>
              </a:rPr>
              <a:t>, qui </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Enregistre chaque transaction de manière immuable</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Permet une traçabilité complète</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p:txBody>
      </p:sp>
    </p:spTree>
    <p:extLst>
      <p:ext uri="{BB962C8B-B14F-4D97-AF65-F5344CB8AC3E}">
        <p14:creationId xmlns:p14="http://schemas.microsoft.com/office/powerpoint/2010/main" val="245118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4" name="Group 2"/>
          <p:cNvGrpSpPr/>
          <p:nvPr/>
        </p:nvGrpSpPr>
        <p:grpSpPr>
          <a:xfrm>
            <a:off x="-1172880" y="-1909440"/>
            <a:ext cx="3126600" cy="3126600"/>
            <a:chOff x="-1172880" y="-1909440"/>
            <a:chExt cx="3126600" cy="3126600"/>
          </a:xfrm>
        </p:grpSpPr>
        <p:sp>
          <p:nvSpPr>
            <p:cNvPr id="64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47" name="Group 5"/>
          <p:cNvGrpSpPr/>
          <p:nvPr/>
        </p:nvGrpSpPr>
        <p:grpSpPr>
          <a:xfrm>
            <a:off x="16560360" y="8723160"/>
            <a:ext cx="3126600" cy="3126600"/>
            <a:chOff x="16560360" y="8723160"/>
            <a:chExt cx="3126600" cy="3126600"/>
          </a:xfrm>
        </p:grpSpPr>
        <p:sp>
          <p:nvSpPr>
            <p:cNvPr id="64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5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52" name="TextBox 11"/>
          <p:cNvSpPr/>
          <p:nvPr/>
        </p:nvSpPr>
        <p:spPr>
          <a:xfrm>
            <a:off x="2089800" y="268748"/>
            <a:ext cx="16033680" cy="65537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601"/>
              </a:lnSpc>
            </a:pPr>
            <a:r>
              <a:rPr lang="en-US" sz="4000" b="1" spc="-1" dirty="0" err="1">
                <a:solidFill>
                  <a:srgbClr val="000000"/>
                </a:solidFill>
                <a:latin typeface="Arial Bold"/>
                <a:ea typeface="Arial Bold"/>
              </a:rPr>
              <a:t>Sécurité</a:t>
            </a:r>
            <a:r>
              <a:rPr lang="en-US" sz="4000" b="1" spc="-1" dirty="0">
                <a:solidFill>
                  <a:srgbClr val="000000"/>
                </a:solidFill>
                <a:latin typeface="Arial Bold"/>
                <a:ea typeface="Arial Bold"/>
              </a:rPr>
              <a:t> du </a:t>
            </a:r>
            <a:r>
              <a:rPr lang="en-US" sz="4000" b="1" spc="-1" dirty="0" err="1">
                <a:solidFill>
                  <a:srgbClr val="000000"/>
                </a:solidFill>
                <a:latin typeface="Arial Bold"/>
                <a:ea typeface="Arial Bold"/>
              </a:rPr>
              <a:t>système</a:t>
            </a:r>
            <a:r>
              <a:rPr lang="en-US" sz="4000" b="1" spc="-1" dirty="0">
                <a:solidFill>
                  <a:srgbClr val="000000"/>
                </a:solidFill>
                <a:latin typeface="Arial Bold"/>
                <a:ea typeface="Arial Bold"/>
              </a:rPr>
              <a:t> </a:t>
            </a:r>
            <a:endParaRPr lang="en-US" sz="4000" b="0" strike="noStrike" spc="-1" dirty="0">
              <a:solidFill>
                <a:srgbClr val="000000"/>
              </a:solidFill>
              <a:latin typeface="Arial"/>
            </a:endParaRPr>
          </a:p>
        </p:txBody>
      </p:sp>
      <p:sp>
        <p:nvSpPr>
          <p:cNvPr id="670" name="Rectangle 669"/>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38</a:t>
            </a:r>
            <a:endParaRPr lang="en-US" sz="3609" b="0" strike="noStrike" spc="-1" dirty="0">
              <a:solidFill>
                <a:srgbClr val="000000"/>
              </a:solidFill>
              <a:latin typeface="Arial"/>
            </a:endParaRPr>
          </a:p>
        </p:txBody>
      </p:sp>
      <p:sp>
        <p:nvSpPr>
          <p:cNvPr id="12" name="TextBox 9"/>
          <p:cNvSpPr/>
          <p:nvPr/>
        </p:nvSpPr>
        <p:spPr>
          <a:xfrm>
            <a:off x="390420" y="1492510"/>
            <a:ext cx="17689222" cy="2667397"/>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179"/>
              </a:lnSpc>
            </a:pPr>
            <a:r>
              <a:rPr lang="fr-FR" sz="3700" b="1" spc="-1" dirty="0">
                <a:solidFill>
                  <a:srgbClr val="000000"/>
                </a:solidFill>
                <a:latin typeface="Open Sans Bold"/>
                <a:ea typeface="Open Sans Bold"/>
              </a:rPr>
              <a:t>Disponibilité</a:t>
            </a:r>
          </a:p>
          <a:p>
            <a:pPr algn="just">
              <a:lnSpc>
                <a:spcPts val="5179"/>
              </a:lnSpc>
            </a:pPr>
            <a:r>
              <a:rPr lang="fr-FR" sz="3700" spc="-1" dirty="0">
                <a:solidFill>
                  <a:srgbClr val="000000"/>
                </a:solidFill>
                <a:latin typeface="Open Sans Bold"/>
                <a:ea typeface="Open Sans Bold"/>
              </a:rPr>
              <a:t>La disponibilité du système est renforcée grâce :</a:t>
            </a:r>
          </a:p>
          <a:p>
            <a:pPr marL="571500" indent="-571500" algn="just">
              <a:lnSpc>
                <a:spcPts val="5179"/>
              </a:lnSpc>
              <a:buFont typeface="Arial" panose="020B0604020202020204" pitchFamily="34" charset="0"/>
              <a:buChar char="•"/>
            </a:pPr>
            <a:r>
              <a:rPr lang="fr-FR" sz="3700" spc="-1" dirty="0" smtClean="0">
                <a:solidFill>
                  <a:srgbClr val="000000"/>
                </a:solidFill>
                <a:latin typeface="Open Sans Bold"/>
                <a:ea typeface="Open Sans Bold"/>
              </a:rPr>
              <a:t>À </a:t>
            </a:r>
            <a:r>
              <a:rPr lang="fr-FR" sz="3700" spc="-1" dirty="0">
                <a:solidFill>
                  <a:srgbClr val="000000"/>
                </a:solidFill>
                <a:latin typeface="Open Sans Bold"/>
                <a:ea typeface="Open Sans Bold"/>
              </a:rPr>
              <a:t>l’usage de CORS (Cross-</a:t>
            </a:r>
            <a:r>
              <a:rPr lang="fr-FR" sz="3700" spc="-1" dirty="0" err="1">
                <a:solidFill>
                  <a:srgbClr val="000000"/>
                </a:solidFill>
                <a:latin typeface="Open Sans Bold"/>
                <a:ea typeface="Open Sans Bold"/>
              </a:rPr>
              <a:t>Origin</a:t>
            </a:r>
            <a:r>
              <a:rPr lang="fr-FR" sz="3700" spc="-1" dirty="0">
                <a:solidFill>
                  <a:srgbClr val="000000"/>
                </a:solidFill>
                <a:latin typeface="Open Sans Bold"/>
                <a:ea typeface="Open Sans Bold"/>
              </a:rPr>
              <a:t> Resource Sharing) pour permettre un accès aux ressources uniquement aux clients autorisés</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p:txBody>
      </p:sp>
      <p:sp>
        <p:nvSpPr>
          <p:cNvPr id="17" name="TextBox 9"/>
          <p:cNvSpPr/>
          <p:nvPr/>
        </p:nvSpPr>
        <p:spPr>
          <a:xfrm>
            <a:off x="390420" y="4805738"/>
            <a:ext cx="17689222" cy="400109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179"/>
              </a:lnSpc>
            </a:pPr>
            <a:r>
              <a:rPr lang="fr-FR" sz="3700" b="1" spc="-1" dirty="0">
                <a:solidFill>
                  <a:srgbClr val="000000"/>
                </a:solidFill>
                <a:latin typeface="Open Sans Bold"/>
                <a:ea typeface="Open Sans Bold"/>
              </a:rPr>
              <a:t>Authentification et autorisation</a:t>
            </a:r>
          </a:p>
          <a:p>
            <a:pPr algn="just">
              <a:lnSpc>
                <a:spcPts val="5179"/>
              </a:lnSpc>
            </a:pPr>
            <a:r>
              <a:rPr lang="fr-FR" sz="3700" spc="-1" dirty="0">
                <a:solidFill>
                  <a:srgbClr val="000000"/>
                </a:solidFill>
                <a:latin typeface="Open Sans Bold"/>
                <a:ea typeface="Open Sans Bold"/>
              </a:rPr>
              <a:t>Le système met en œuvre une double couche de sécurité </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OTP (One-Time </a:t>
            </a:r>
            <a:r>
              <a:rPr lang="fr-FR" sz="3700" spc="-1" dirty="0" err="1">
                <a:solidFill>
                  <a:srgbClr val="000000"/>
                </a:solidFill>
                <a:latin typeface="Open Sans Bold"/>
                <a:ea typeface="Open Sans Bold"/>
              </a:rPr>
              <a:t>Password</a:t>
            </a:r>
            <a:r>
              <a:rPr lang="fr-FR" sz="3700" spc="-1" dirty="0">
                <a:solidFill>
                  <a:srgbClr val="000000"/>
                </a:solidFill>
                <a:latin typeface="Open Sans Bold"/>
                <a:ea typeface="Open Sans Bold"/>
              </a:rPr>
              <a:t>) pour vérifier l’identité de l’utilisateur de manière ponctuelle</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JWT (JSON Web </a:t>
            </a:r>
            <a:r>
              <a:rPr lang="fr-FR" sz="3700" spc="-1" dirty="0" err="1">
                <a:solidFill>
                  <a:srgbClr val="000000"/>
                </a:solidFill>
                <a:latin typeface="Open Sans Bold"/>
                <a:ea typeface="Open Sans Bold"/>
              </a:rPr>
              <a:t>Token</a:t>
            </a:r>
            <a:r>
              <a:rPr lang="fr-FR" sz="3700" spc="-1" dirty="0">
                <a:solidFill>
                  <a:srgbClr val="000000"/>
                </a:solidFill>
                <a:latin typeface="Open Sans Bold"/>
                <a:ea typeface="Open Sans Bold"/>
              </a:rPr>
              <a:t>) pour gérer l’accès sécurisé aux ressources et aux droits utilisateurs sur la durée.</a:t>
            </a:r>
          </a:p>
        </p:txBody>
      </p:sp>
    </p:spTree>
    <p:extLst>
      <p:ext uri="{BB962C8B-B14F-4D97-AF65-F5344CB8AC3E}">
        <p14:creationId xmlns:p14="http://schemas.microsoft.com/office/powerpoint/2010/main" val="3158480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4" name="Group 2"/>
          <p:cNvGrpSpPr/>
          <p:nvPr/>
        </p:nvGrpSpPr>
        <p:grpSpPr>
          <a:xfrm>
            <a:off x="-1172880" y="-1909440"/>
            <a:ext cx="3126600" cy="3126600"/>
            <a:chOff x="-1172880" y="-1909440"/>
            <a:chExt cx="3126600" cy="3126600"/>
          </a:xfrm>
        </p:grpSpPr>
        <p:sp>
          <p:nvSpPr>
            <p:cNvPr id="645"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6"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47" name="Group 5"/>
          <p:cNvGrpSpPr/>
          <p:nvPr/>
        </p:nvGrpSpPr>
        <p:grpSpPr>
          <a:xfrm>
            <a:off x="16560360" y="8723160"/>
            <a:ext cx="3126600" cy="3126600"/>
            <a:chOff x="16560360" y="8723160"/>
            <a:chExt cx="3126600" cy="3126600"/>
          </a:xfrm>
        </p:grpSpPr>
        <p:sp>
          <p:nvSpPr>
            <p:cNvPr id="648"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49"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50"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52" name="TextBox 11"/>
          <p:cNvSpPr/>
          <p:nvPr/>
        </p:nvSpPr>
        <p:spPr>
          <a:xfrm>
            <a:off x="2089800" y="268748"/>
            <a:ext cx="16033680" cy="65537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601"/>
              </a:lnSpc>
            </a:pPr>
            <a:r>
              <a:rPr lang="en-US" sz="4000" b="1" spc="-1" dirty="0" err="1">
                <a:solidFill>
                  <a:srgbClr val="000000"/>
                </a:solidFill>
                <a:latin typeface="Arial Bold"/>
                <a:ea typeface="Arial Bold"/>
              </a:rPr>
              <a:t>Sécurité</a:t>
            </a:r>
            <a:r>
              <a:rPr lang="en-US" sz="4000" b="1" spc="-1" dirty="0">
                <a:solidFill>
                  <a:srgbClr val="000000"/>
                </a:solidFill>
                <a:latin typeface="Arial Bold"/>
                <a:ea typeface="Arial Bold"/>
              </a:rPr>
              <a:t> du </a:t>
            </a:r>
            <a:r>
              <a:rPr lang="en-US" sz="4000" b="1" spc="-1" dirty="0" err="1">
                <a:solidFill>
                  <a:srgbClr val="000000"/>
                </a:solidFill>
                <a:latin typeface="Arial Bold"/>
                <a:ea typeface="Arial Bold"/>
              </a:rPr>
              <a:t>système</a:t>
            </a:r>
            <a:r>
              <a:rPr lang="en-US" sz="4000" b="1" spc="-1" dirty="0">
                <a:solidFill>
                  <a:srgbClr val="000000"/>
                </a:solidFill>
                <a:latin typeface="Arial Bold"/>
                <a:ea typeface="Arial Bold"/>
              </a:rPr>
              <a:t> </a:t>
            </a:r>
            <a:endParaRPr lang="en-US" sz="4000" b="0" strike="noStrike" spc="-1" dirty="0">
              <a:solidFill>
                <a:srgbClr val="000000"/>
              </a:solidFill>
              <a:latin typeface="Arial"/>
            </a:endParaRPr>
          </a:p>
        </p:txBody>
      </p:sp>
      <p:sp>
        <p:nvSpPr>
          <p:cNvPr id="670" name="Rectangle 669"/>
          <p:cNvSpPr/>
          <p:nvPr/>
        </p:nvSpPr>
        <p:spPr>
          <a:xfrm>
            <a:off x="17125920" y="9342720"/>
            <a:ext cx="704520" cy="71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dirty="0" smtClean="0">
                <a:solidFill>
                  <a:srgbClr val="FFFFFF"/>
                </a:solidFill>
                <a:latin typeface="Arial Bold"/>
                <a:ea typeface="Arial Bold"/>
              </a:rPr>
              <a:t>39</a:t>
            </a:r>
            <a:endParaRPr lang="en-US" sz="3609" b="0" strike="noStrike" spc="-1" dirty="0">
              <a:solidFill>
                <a:srgbClr val="000000"/>
              </a:solidFill>
              <a:latin typeface="Arial"/>
            </a:endParaRPr>
          </a:p>
        </p:txBody>
      </p:sp>
      <p:sp>
        <p:nvSpPr>
          <p:cNvPr id="12" name="TextBox 9"/>
          <p:cNvSpPr/>
          <p:nvPr/>
        </p:nvSpPr>
        <p:spPr>
          <a:xfrm>
            <a:off x="390420" y="1492510"/>
            <a:ext cx="17689222" cy="600164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179"/>
              </a:lnSpc>
            </a:pPr>
            <a:r>
              <a:rPr lang="fr-FR" sz="3700" b="1" spc="-1" dirty="0">
                <a:solidFill>
                  <a:srgbClr val="000000"/>
                </a:solidFill>
                <a:latin typeface="Open Sans Bold"/>
                <a:ea typeface="Open Sans Bold"/>
              </a:rPr>
              <a:t>Non-répudiation</a:t>
            </a:r>
          </a:p>
          <a:p>
            <a:pPr algn="just">
              <a:lnSpc>
                <a:spcPts val="5179"/>
              </a:lnSpc>
            </a:pPr>
            <a:r>
              <a:rPr lang="fr-FR" sz="3700" spc="-1" dirty="0">
                <a:solidFill>
                  <a:srgbClr val="000000"/>
                </a:solidFill>
                <a:latin typeface="Open Sans Bold"/>
                <a:ea typeface="Open Sans Bold"/>
              </a:rPr>
              <a:t>Chaque opération sensible est signée numériquement à l’aide de la clé privée RSA de l’utilisateur. Cela garantit </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Que l’action a bien été réalisée par l’utilisateur en question</a:t>
            </a:r>
            <a:r>
              <a:rPr lang="fr-FR" sz="3700" spc="-1" dirty="0" smtClean="0">
                <a:solidFill>
                  <a:srgbClr val="000000"/>
                </a:solidFill>
                <a:latin typeface="Open Sans Bold"/>
                <a:ea typeface="Open Sans Bold"/>
              </a:rPr>
              <a:t>,</a:t>
            </a:r>
            <a:endParaRPr lang="fr-FR" sz="3700" spc="-1" dirty="0">
              <a:solidFill>
                <a:srgbClr val="000000"/>
              </a:solidFill>
              <a:latin typeface="Open Sans Bold"/>
              <a:ea typeface="Open Sans Bold"/>
            </a:endParaRPr>
          </a:p>
          <a:p>
            <a:pPr marL="571500" indent="-571500" algn="just">
              <a:lnSpc>
                <a:spcPts val="5179"/>
              </a:lnSpc>
              <a:buFont typeface="Arial" panose="020B0604020202020204" pitchFamily="34" charset="0"/>
              <a:buChar char="•"/>
            </a:pPr>
            <a:r>
              <a:rPr lang="fr-FR" sz="3700" spc="-1" dirty="0">
                <a:solidFill>
                  <a:srgbClr val="000000"/>
                </a:solidFill>
                <a:latin typeface="Open Sans Bold"/>
                <a:ea typeface="Open Sans Bold"/>
              </a:rPr>
              <a:t>Qu’il ne peut en nier l’exécution, assurant ainsi la traçabilité et la responsabilité</a:t>
            </a:r>
            <a:r>
              <a:rPr lang="fr-FR" sz="3700" spc="-1" dirty="0" smtClean="0">
                <a:solidFill>
                  <a:srgbClr val="000000"/>
                </a:solidFill>
                <a:latin typeface="Open Sans Bold"/>
                <a:ea typeface="Open Sans Bold"/>
              </a:rPr>
              <a:t>.</a:t>
            </a:r>
          </a:p>
          <a:p>
            <a:pPr marL="571500" indent="-571500" algn="just">
              <a:lnSpc>
                <a:spcPts val="5179"/>
              </a:lnSpc>
              <a:buFont typeface="Arial" panose="020B0604020202020204" pitchFamily="34" charset="0"/>
              <a:buChar char="•"/>
            </a:pPr>
            <a:r>
              <a:rPr lang="fr-FR" sz="4000" dirty="0"/>
              <a:t>En cas de compromission du compte (piratage), les actions ne peuvent plus être effectuées sans la clé privée de l’utilisateur</a:t>
            </a:r>
            <a:r>
              <a:rPr lang="fr-FR" sz="4000" dirty="0" smtClean="0"/>
              <a:t>.</a:t>
            </a:r>
          </a:p>
          <a:p>
            <a:pPr algn="just">
              <a:lnSpc>
                <a:spcPts val="5179"/>
              </a:lnSpc>
            </a:pPr>
            <a:r>
              <a:rPr lang="fr-FR" sz="4000" b="1" dirty="0"/>
              <a:t>Il est donc recommandé que l’utilisateur conserve sa clé privée dans un support externe sécurisé, tel qu’un périphérique de stockage USB</a:t>
            </a:r>
            <a:endParaRPr lang="fr-FR" sz="3700" b="1" spc="-1" dirty="0">
              <a:solidFill>
                <a:srgbClr val="000000"/>
              </a:solidFill>
              <a:latin typeface="Open Sans Bold"/>
              <a:ea typeface="Open Sans Bold"/>
            </a:endParaRPr>
          </a:p>
        </p:txBody>
      </p:sp>
    </p:spTree>
    <p:extLst>
      <p:ext uri="{BB962C8B-B14F-4D97-AF65-F5344CB8AC3E}">
        <p14:creationId xmlns:p14="http://schemas.microsoft.com/office/powerpoint/2010/main" val="1512701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2"/>
          <p:cNvGrpSpPr/>
          <p:nvPr/>
        </p:nvGrpSpPr>
        <p:grpSpPr>
          <a:xfrm>
            <a:off x="-1172880" y="-1909440"/>
            <a:ext cx="3126600" cy="3126600"/>
            <a:chOff x="-1172880" y="-1909440"/>
            <a:chExt cx="3126600" cy="3126600"/>
          </a:xfrm>
        </p:grpSpPr>
        <p:sp>
          <p:nvSpPr>
            <p:cNvPr id="114"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15"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16" name="Group 5"/>
          <p:cNvGrpSpPr/>
          <p:nvPr/>
        </p:nvGrpSpPr>
        <p:grpSpPr>
          <a:xfrm>
            <a:off x="16560360" y="8723160"/>
            <a:ext cx="3126600" cy="3126600"/>
            <a:chOff x="16560360" y="8723160"/>
            <a:chExt cx="3126600" cy="3126600"/>
          </a:xfrm>
        </p:grpSpPr>
        <p:sp>
          <p:nvSpPr>
            <p:cNvPr id="117"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18"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19"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0"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21" name="TextBox 10"/>
          <p:cNvSpPr/>
          <p:nvPr/>
        </p:nvSpPr>
        <p:spPr>
          <a:xfrm>
            <a:off x="2328840" y="1499400"/>
            <a:ext cx="13629240" cy="2488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9799"/>
              </a:lnSpc>
            </a:pPr>
            <a:r>
              <a:rPr lang="en-US" sz="7000" b="0" strike="noStrike" spc="-1">
                <a:solidFill>
                  <a:srgbClr val="0365B2"/>
                </a:solidFill>
                <a:latin typeface="Fredoka"/>
                <a:ea typeface="Fredoka"/>
              </a:rPr>
              <a:t>GÉNÉRALITÉS SUR LA BLOCKCHAIN</a:t>
            </a:r>
            <a:endParaRPr lang="en-US" sz="7000" b="0" strike="noStrike" spc="-1">
              <a:solidFill>
                <a:srgbClr val="000000"/>
              </a:solidFill>
              <a:latin typeface="Arial"/>
            </a:endParaRPr>
          </a:p>
        </p:txBody>
      </p:sp>
      <p:sp>
        <p:nvSpPr>
          <p:cNvPr id="122" name="TextBox 11"/>
          <p:cNvSpPr/>
          <p:nvPr/>
        </p:nvSpPr>
        <p:spPr>
          <a:xfrm>
            <a:off x="1207440" y="462672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a:solidFill>
                  <a:srgbClr val="000000"/>
                </a:solidFill>
                <a:latin typeface="Open Sans Bold"/>
                <a:ea typeface="Open Sans Bold"/>
              </a:rPr>
              <a:t>Définition de la blockchain.</a:t>
            </a:r>
            <a:endParaRPr lang="en-US" sz="4140" b="0" strike="noStrike" spc="-1">
              <a:solidFill>
                <a:srgbClr val="000000"/>
              </a:solidFill>
              <a:latin typeface="Arial"/>
            </a:endParaRPr>
          </a:p>
        </p:txBody>
      </p:sp>
      <p:sp>
        <p:nvSpPr>
          <p:cNvPr id="123" name="TextBox 12"/>
          <p:cNvSpPr/>
          <p:nvPr/>
        </p:nvSpPr>
        <p:spPr>
          <a:xfrm>
            <a:off x="1207440" y="784584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a:solidFill>
                  <a:srgbClr val="000000"/>
                </a:solidFill>
                <a:latin typeface="Open Sans Bold"/>
                <a:ea typeface="Open Sans Bold"/>
              </a:rPr>
              <a:t>Types de la blockchain.</a:t>
            </a:r>
            <a:endParaRPr lang="en-US" sz="4140" b="0" strike="noStrike" spc="-1">
              <a:solidFill>
                <a:srgbClr val="000000"/>
              </a:solidFill>
              <a:latin typeface="Arial"/>
            </a:endParaRPr>
          </a:p>
        </p:txBody>
      </p:sp>
      <p:sp>
        <p:nvSpPr>
          <p:cNvPr id="124" name="TextBox 13"/>
          <p:cNvSpPr/>
          <p:nvPr/>
        </p:nvSpPr>
        <p:spPr>
          <a:xfrm>
            <a:off x="1207440" y="565884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a:solidFill>
                  <a:srgbClr val="000000"/>
                </a:solidFill>
                <a:latin typeface="Open Sans Bold"/>
                <a:ea typeface="Open Sans Bold"/>
              </a:rPr>
              <a:t>Limites des bases de données traditionnelles.</a:t>
            </a:r>
            <a:endParaRPr lang="en-US" sz="4140" b="0" strike="noStrike" spc="-1">
              <a:solidFill>
                <a:srgbClr val="000000"/>
              </a:solidFill>
              <a:latin typeface="Arial"/>
            </a:endParaRPr>
          </a:p>
        </p:txBody>
      </p:sp>
      <p:sp>
        <p:nvSpPr>
          <p:cNvPr id="125" name="TextBox 14"/>
          <p:cNvSpPr/>
          <p:nvPr/>
        </p:nvSpPr>
        <p:spPr>
          <a:xfrm>
            <a:off x="1207440" y="675252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a:solidFill>
                  <a:srgbClr val="000000"/>
                </a:solidFill>
                <a:latin typeface="Open Sans Bold"/>
                <a:ea typeface="Open Sans Bold"/>
              </a:rPr>
              <a:t>Solution apportée par la blockchain.</a:t>
            </a:r>
            <a:endParaRPr lang="en-US" sz="4140" b="0" strike="noStrike" spc="-1">
              <a:solidFill>
                <a:srgbClr val="000000"/>
              </a:solidFill>
              <a:latin typeface="Arial"/>
            </a:endParaRPr>
          </a:p>
        </p:txBody>
      </p:sp>
      <p:sp>
        <p:nvSpPr>
          <p:cNvPr id="126" name="TextBox 15"/>
          <p:cNvSpPr/>
          <p:nvPr/>
        </p:nvSpPr>
        <p:spPr>
          <a:xfrm>
            <a:off x="1207440" y="8795520"/>
            <a:ext cx="16915680" cy="73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892800" lvl="1" indent="-446400" algn="just" defTabSz="914400">
              <a:lnSpc>
                <a:spcPts val="5788"/>
              </a:lnSpc>
              <a:buClr>
                <a:srgbClr val="000000"/>
              </a:buClr>
              <a:buFont typeface="Arial"/>
              <a:buChar char="•"/>
            </a:pPr>
            <a:r>
              <a:rPr lang="en-US" sz="4140" b="1" strike="noStrike" spc="-1">
                <a:solidFill>
                  <a:srgbClr val="000000"/>
                </a:solidFill>
                <a:latin typeface="Open Sans Bold"/>
                <a:ea typeface="Open Sans Bold"/>
              </a:rPr>
              <a:t>Choix de Type.</a:t>
            </a:r>
            <a:endParaRPr lang="en-US" sz="4140" b="0" strike="noStrike" spc="-1">
              <a:solidFill>
                <a:srgbClr val="000000"/>
              </a:solidFill>
              <a:latin typeface="Arial"/>
            </a:endParaRPr>
          </a:p>
        </p:txBody>
      </p:sp>
      <p:sp>
        <p:nvSpPr>
          <p:cNvPr id="127" name="Rectangle 126"/>
          <p:cNvSpPr/>
          <p:nvPr/>
        </p:nvSpPr>
        <p:spPr>
          <a:xfrm>
            <a:off x="17388000" y="9343080"/>
            <a:ext cx="442440" cy="71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609" b="1" strike="noStrike" spc="-1">
                <a:solidFill>
                  <a:srgbClr val="FFFFFF"/>
                </a:solidFill>
                <a:latin typeface="Arial Bold"/>
                <a:ea typeface="Arial Bold"/>
              </a:rPr>
              <a:t>4</a:t>
            </a:r>
            <a:endParaRPr lang="en-US" sz="3609"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5" name="Group 2"/>
          <p:cNvGrpSpPr/>
          <p:nvPr/>
        </p:nvGrpSpPr>
        <p:grpSpPr>
          <a:xfrm>
            <a:off x="-1172880" y="-1909440"/>
            <a:ext cx="3126600" cy="3126600"/>
            <a:chOff x="-1172880" y="-1909440"/>
            <a:chExt cx="3126600" cy="3126600"/>
          </a:xfrm>
        </p:grpSpPr>
        <p:sp>
          <p:nvSpPr>
            <p:cNvPr id="686"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87"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688" name="Group 5"/>
          <p:cNvGrpSpPr/>
          <p:nvPr/>
        </p:nvGrpSpPr>
        <p:grpSpPr>
          <a:xfrm>
            <a:off x="16560360" y="8723160"/>
            <a:ext cx="3126600" cy="3126600"/>
            <a:chOff x="16560360" y="8723160"/>
            <a:chExt cx="3126600" cy="3126600"/>
          </a:xfrm>
        </p:grpSpPr>
        <p:sp>
          <p:nvSpPr>
            <p:cNvPr id="689"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690"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691"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92"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693" name="TextBox 10"/>
          <p:cNvSpPr/>
          <p:nvPr/>
        </p:nvSpPr>
        <p:spPr>
          <a:xfrm>
            <a:off x="3335400" y="3744720"/>
            <a:ext cx="11615760" cy="2844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200"/>
              </a:lnSpc>
            </a:pPr>
            <a:r>
              <a:rPr lang="en-US" sz="8000" b="0" strike="noStrike" spc="-1" dirty="0">
                <a:solidFill>
                  <a:srgbClr val="0365B2"/>
                </a:solidFill>
                <a:latin typeface="Fredoka"/>
                <a:ea typeface="Fredoka"/>
              </a:rPr>
              <a:t>MERCI  POUR VOTRE ATTENTION </a:t>
            </a:r>
            <a:endParaRPr lang="en-US" sz="8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2"/>
          <p:cNvGrpSpPr/>
          <p:nvPr/>
        </p:nvGrpSpPr>
        <p:grpSpPr>
          <a:xfrm>
            <a:off x="-1172880" y="-1909440"/>
            <a:ext cx="3126600" cy="3126600"/>
            <a:chOff x="-1172880" y="-1909440"/>
            <a:chExt cx="3126600" cy="3126600"/>
          </a:xfrm>
        </p:grpSpPr>
        <p:sp>
          <p:nvSpPr>
            <p:cNvPr id="129"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30"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31" name="Group 5"/>
          <p:cNvGrpSpPr/>
          <p:nvPr/>
        </p:nvGrpSpPr>
        <p:grpSpPr>
          <a:xfrm>
            <a:off x="16560360" y="8723160"/>
            <a:ext cx="3126600" cy="3126600"/>
            <a:chOff x="16560360" y="8723160"/>
            <a:chExt cx="3126600" cy="3126600"/>
          </a:xfrm>
        </p:grpSpPr>
        <p:sp>
          <p:nvSpPr>
            <p:cNvPr id="132"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33"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34"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5"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39" name="TextBox 13"/>
          <p:cNvSpPr/>
          <p:nvPr/>
        </p:nvSpPr>
        <p:spPr>
          <a:xfrm>
            <a:off x="17564400" y="9261000"/>
            <a:ext cx="25416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5</a:t>
            </a:r>
            <a:endParaRPr lang="en-US" sz="3609" b="0" strike="noStrike" spc="-1">
              <a:solidFill>
                <a:srgbClr val="000000"/>
              </a:solidFill>
              <a:latin typeface="Arial"/>
            </a:endParaRPr>
          </a:p>
        </p:txBody>
      </p:sp>
      <p:sp>
        <p:nvSpPr>
          <p:cNvPr id="140" name="TextBox 14"/>
          <p:cNvSpPr/>
          <p:nvPr/>
        </p:nvSpPr>
        <p:spPr>
          <a:xfrm>
            <a:off x="1953720" y="1398142"/>
            <a:ext cx="9785520" cy="852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6718"/>
              </a:lnSpc>
            </a:pPr>
            <a:r>
              <a:rPr lang="en-US" sz="4800" b="1" strike="noStrike" spc="-1" dirty="0">
                <a:solidFill>
                  <a:srgbClr val="000000"/>
                </a:solidFill>
                <a:latin typeface="Arial Bold"/>
                <a:ea typeface="Arial Bold"/>
              </a:rPr>
              <a:t>DEFINITION:</a:t>
            </a:r>
            <a:endParaRPr lang="en-US" sz="4800" b="0" strike="noStrike" spc="-1" dirty="0">
              <a:solidFill>
                <a:srgbClr val="000000"/>
              </a:solidFill>
              <a:latin typeface="Arial"/>
            </a:endParaRPr>
          </a:p>
        </p:txBody>
      </p:sp>
      <p:sp>
        <p:nvSpPr>
          <p:cNvPr id="141" name="TextBox 15"/>
          <p:cNvSpPr/>
          <p:nvPr/>
        </p:nvSpPr>
        <p:spPr>
          <a:xfrm>
            <a:off x="821062" y="3199484"/>
            <a:ext cx="16362720" cy="369331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a:latin typeface="Open Sans Bold"/>
                <a:ea typeface="Open Sans Bold"/>
              </a:rPr>
              <a:t>La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technologie</a:t>
            </a:r>
            <a:r>
              <a:rPr lang="en-US" sz="3400" b="1" strike="noStrike" spc="-1" dirty="0">
                <a:latin typeface="Open Sans Bold"/>
                <a:ea typeface="Open Sans Bold"/>
              </a:rPr>
              <a:t> de </a:t>
            </a:r>
            <a:r>
              <a:rPr lang="en-US" sz="3400" b="1" strike="noStrike" spc="-1" dirty="0" err="1">
                <a:latin typeface="Open Sans Bold"/>
                <a:ea typeface="Open Sans Bold"/>
              </a:rPr>
              <a:t>stockage</a:t>
            </a:r>
            <a:r>
              <a:rPr lang="en-US" sz="3400" b="1" strike="noStrike" spc="-1" dirty="0">
                <a:latin typeface="Open Sans Bold"/>
                <a:ea typeface="Open Sans Bold"/>
              </a:rPr>
              <a:t> et de transmission </a:t>
            </a:r>
            <a:r>
              <a:rPr lang="en-US" sz="3400" b="1" strike="noStrike" spc="-1" dirty="0" err="1">
                <a:latin typeface="Open Sans Bold"/>
                <a:ea typeface="Open Sans Bold"/>
              </a:rPr>
              <a:t>d’informations</a:t>
            </a:r>
            <a:r>
              <a:rPr lang="en-US" sz="3400" b="1" strike="noStrike" spc="-1" dirty="0">
                <a:latin typeface="Open Sans Bold"/>
                <a:ea typeface="Open Sans Bold"/>
              </a:rPr>
              <a:t> </a:t>
            </a:r>
            <a:r>
              <a:rPr lang="en-US" sz="3400" b="1" strike="noStrike" spc="-1" dirty="0" err="1">
                <a:latin typeface="Open Sans Bold"/>
                <a:ea typeface="Open Sans Bold"/>
              </a:rPr>
              <a:t>sécurisée</a:t>
            </a:r>
            <a:r>
              <a:rPr lang="en-US" sz="3400" b="1" strike="noStrike" spc="-1" dirty="0">
                <a:latin typeface="Open Sans Bold"/>
                <a:ea typeface="Open Sans Bold"/>
              </a:rPr>
              <a:t>, </a:t>
            </a:r>
            <a:r>
              <a:rPr lang="en-US" sz="3400" b="1" strike="noStrike" spc="-1" dirty="0" err="1">
                <a:latin typeface="Open Sans Bold"/>
                <a:ea typeface="Open Sans Bold"/>
              </a:rPr>
              <a:t>fonctionnant</a:t>
            </a:r>
            <a:r>
              <a:rPr lang="en-US" sz="3400" b="1" strike="noStrike" spc="-1" dirty="0">
                <a:latin typeface="Open Sans Bold"/>
                <a:ea typeface="Open Sans Bold"/>
              </a:rPr>
              <a:t> sans </a:t>
            </a:r>
            <a:r>
              <a:rPr lang="en-US" sz="3400" b="1" strike="noStrike" spc="-1" dirty="0" err="1">
                <a:latin typeface="Open Sans Bold"/>
                <a:ea typeface="Open Sans Bold"/>
              </a:rPr>
              <a:t>intermédiaire</a:t>
            </a:r>
            <a:r>
              <a:rPr lang="en-US" sz="3400" b="1" strike="noStrike" spc="-1" dirty="0">
                <a:latin typeface="Open Sans Bold"/>
                <a:ea typeface="Open Sans Bold"/>
              </a:rPr>
              <a:t>. Elle repose </a:t>
            </a:r>
            <a:r>
              <a:rPr lang="en-US" sz="3400" b="1" strike="noStrike" spc="-1" dirty="0" err="1">
                <a:latin typeface="Open Sans Bold"/>
                <a:ea typeface="Open Sans Bold"/>
              </a:rPr>
              <a:t>sur</a:t>
            </a:r>
            <a:r>
              <a:rPr lang="en-US" sz="3400" b="1" strike="noStrike" spc="-1" dirty="0">
                <a:latin typeface="Open Sans Bold"/>
                <a:ea typeface="Open Sans Bold"/>
              </a:rPr>
              <a:t> un </a:t>
            </a:r>
            <a:r>
              <a:rPr lang="en-US" sz="3400" b="1" strike="noStrike" spc="-1" dirty="0" err="1">
                <a:latin typeface="Open Sans Bold"/>
                <a:ea typeface="Open Sans Bold"/>
              </a:rPr>
              <a:t>registre</a:t>
            </a:r>
            <a:r>
              <a:rPr lang="en-US" sz="3400" b="1" strike="noStrike" spc="-1" dirty="0">
                <a:latin typeface="Open Sans Bold"/>
                <a:ea typeface="Open Sans Bold"/>
              </a:rPr>
              <a:t> </a:t>
            </a:r>
            <a:r>
              <a:rPr lang="en-US" sz="3400" b="1" strike="noStrike" spc="-1" dirty="0" err="1">
                <a:latin typeface="Open Sans Bold"/>
                <a:ea typeface="Open Sans Bold"/>
              </a:rPr>
              <a:t>distribué</a:t>
            </a:r>
            <a:r>
              <a:rPr lang="en-US" sz="3400" b="1" strike="noStrike" spc="-1" dirty="0">
                <a:latin typeface="Open Sans Bold"/>
                <a:ea typeface="Open Sans Bold"/>
              </a:rPr>
              <a:t> </a:t>
            </a:r>
            <a:r>
              <a:rPr lang="en-US" sz="3400" b="1" strike="noStrike" spc="-1" dirty="0" err="1">
                <a:latin typeface="Open Sans Bold"/>
                <a:ea typeface="Open Sans Bold"/>
              </a:rPr>
              <a:t>où</a:t>
            </a:r>
            <a:r>
              <a:rPr lang="en-US" sz="3400" b="1" strike="noStrike" spc="-1" dirty="0">
                <a:latin typeface="Open Sans Bold"/>
                <a:ea typeface="Open Sans Bold"/>
              </a:rPr>
              <a:t> les </a:t>
            </a:r>
            <a:r>
              <a:rPr lang="en-US" sz="3400" b="1" strike="noStrike" spc="-1" dirty="0" err="1">
                <a:latin typeface="Open Sans Bold"/>
                <a:ea typeface="Open Sans Bold"/>
              </a:rPr>
              <a:t>données</a:t>
            </a:r>
            <a:r>
              <a:rPr lang="en-US" sz="3400" b="1" strike="noStrike" spc="-1" dirty="0">
                <a:latin typeface="Open Sans Bold"/>
                <a:ea typeface="Open Sans Bold"/>
              </a:rPr>
              <a:t>, </a:t>
            </a:r>
            <a:r>
              <a:rPr lang="en-US" sz="3400" b="1" strike="noStrike" spc="-1" dirty="0" err="1">
                <a:latin typeface="Open Sans Bold"/>
                <a:ea typeface="Open Sans Bold"/>
              </a:rPr>
              <a:t>regroupées</a:t>
            </a:r>
            <a:r>
              <a:rPr lang="en-US" sz="3400" b="1" strike="noStrike" spc="-1" dirty="0">
                <a:latin typeface="Open Sans Bold"/>
                <a:ea typeface="Open Sans Bold"/>
              </a:rPr>
              <a:t> en blocs </a:t>
            </a:r>
            <a:r>
              <a:rPr lang="en-US" sz="3400" b="1" strike="noStrike" spc="-1" dirty="0" err="1">
                <a:latin typeface="Open Sans Bold"/>
                <a:ea typeface="Open Sans Bold"/>
              </a:rPr>
              <a:t>liés</a:t>
            </a:r>
            <a:r>
              <a:rPr lang="en-US" sz="3400" b="1" strike="noStrike" spc="-1" dirty="0">
                <a:latin typeface="Open Sans Bold"/>
                <a:ea typeface="Open Sans Bold"/>
              </a:rPr>
              <a:t> </a:t>
            </a:r>
            <a:r>
              <a:rPr lang="en-US" sz="3400" b="1" strike="noStrike" spc="-1" dirty="0" err="1">
                <a:latin typeface="Open Sans Bold"/>
                <a:ea typeface="Open Sans Bold"/>
              </a:rPr>
              <a:t>chronologiquement</a:t>
            </a:r>
            <a:r>
              <a:rPr lang="en-US" sz="3400" b="1" strike="noStrike" spc="-1" dirty="0">
                <a:latin typeface="Open Sans Bold"/>
                <a:ea typeface="Open Sans Bold"/>
              </a:rPr>
              <a:t>, </a:t>
            </a:r>
            <a:r>
              <a:rPr lang="en-US" sz="3400" b="1" strike="noStrike" spc="-1" dirty="0" err="1">
                <a:latin typeface="Open Sans Bold"/>
                <a:ea typeface="Open Sans Bold"/>
              </a:rPr>
              <a:t>sont</a:t>
            </a:r>
            <a:r>
              <a:rPr lang="en-US" sz="3400" b="1" strike="noStrike" spc="-1" dirty="0">
                <a:latin typeface="Open Sans Bold"/>
                <a:ea typeface="Open Sans Bold"/>
              </a:rPr>
              <a:t> protégées par </a:t>
            </a:r>
            <a:r>
              <a:rPr lang="en-US" sz="3400" b="1" strike="noStrike" spc="-1" dirty="0" err="1">
                <a:latin typeface="Open Sans Bold"/>
                <a:ea typeface="Open Sans Bold"/>
              </a:rPr>
              <a:t>cryptographie</a:t>
            </a:r>
            <a:r>
              <a:rPr lang="en-US" sz="3400" b="1" strike="noStrike" spc="-1" dirty="0">
                <a:latin typeface="Open Sans Bold"/>
                <a:ea typeface="Open Sans Bold"/>
              </a:rPr>
              <a:t>. </a:t>
            </a:r>
            <a:r>
              <a:rPr lang="en-US" sz="3400" b="1" strike="noStrike" spc="-1" dirty="0" err="1">
                <a:latin typeface="Open Sans Bold"/>
                <a:ea typeface="Open Sans Bold"/>
              </a:rPr>
              <a:t>Chaque</a:t>
            </a:r>
            <a:r>
              <a:rPr lang="en-US" sz="3400" b="1" strike="noStrike" spc="-1" dirty="0">
                <a:latin typeface="Open Sans Bold"/>
                <a:ea typeface="Open Sans Bold"/>
              </a:rPr>
              <a:t> bloc </a:t>
            </a:r>
            <a:r>
              <a:rPr lang="en-US" sz="3400" b="1" strike="noStrike" spc="-1" dirty="0" err="1">
                <a:latin typeface="Open Sans Bold"/>
                <a:ea typeface="Open Sans Bold"/>
              </a:rPr>
              <a:t>contient</a:t>
            </a:r>
            <a:r>
              <a:rPr lang="en-US" sz="3400" b="1" strike="noStrike" spc="-1" dirty="0">
                <a:latin typeface="Open Sans Bold"/>
                <a:ea typeface="Open Sans Bold"/>
              </a:rPr>
              <a:t> des transactions </a:t>
            </a:r>
            <a:r>
              <a:rPr lang="en-US" sz="3400" b="1" strike="noStrike" spc="-1" dirty="0" err="1">
                <a:latin typeface="Open Sans Bold"/>
                <a:ea typeface="Open Sans Bold"/>
              </a:rPr>
              <a:t>validées</a:t>
            </a:r>
            <a:r>
              <a:rPr lang="en-US" sz="3400" b="1" strike="noStrike" spc="-1" dirty="0">
                <a:latin typeface="Open Sans Bold"/>
                <a:ea typeface="Open Sans Bold"/>
              </a:rPr>
              <a:t> par un </a:t>
            </a:r>
            <a:r>
              <a:rPr lang="en-US" sz="3400" b="1" strike="noStrike" spc="-1" dirty="0" err="1">
                <a:latin typeface="Open Sans Bold"/>
                <a:ea typeface="Open Sans Bold"/>
              </a:rPr>
              <a:t>mécanisme</a:t>
            </a:r>
            <a:r>
              <a:rPr lang="en-US" sz="3400" b="1" strike="noStrike" spc="-1" dirty="0">
                <a:latin typeface="Open Sans Bold"/>
                <a:ea typeface="Open Sans Bold"/>
              </a:rPr>
              <a:t> de </a:t>
            </a:r>
            <a:r>
              <a:rPr lang="en-US" sz="3400" b="1" strike="noStrike" spc="-1" dirty="0" smtClean="0">
                <a:latin typeface="Open Sans Bold"/>
                <a:ea typeface="Open Sans Bold"/>
              </a:rPr>
              <a:t>consensus, </a:t>
            </a:r>
            <a:r>
              <a:rPr lang="en-US" sz="3400" b="1" strike="noStrike" spc="-1" dirty="0" err="1">
                <a:latin typeface="Open Sans Bold"/>
                <a:ea typeface="Open Sans Bold"/>
              </a:rPr>
              <a:t>assurant</a:t>
            </a:r>
            <a:r>
              <a:rPr lang="en-US" sz="3400" b="1" strike="noStrike" spc="-1" dirty="0">
                <a:latin typeface="Open Sans Bold"/>
                <a:ea typeface="Open Sans Bold"/>
              </a:rPr>
              <a:t> </a:t>
            </a:r>
            <a:r>
              <a:rPr lang="en-US" sz="3400" b="1" strike="noStrike" spc="-1" dirty="0" err="1">
                <a:latin typeface="Open Sans Bold"/>
                <a:ea typeface="Open Sans Bold"/>
              </a:rPr>
              <a:t>l’intégrité</a:t>
            </a:r>
            <a:r>
              <a:rPr lang="en-US" sz="3400" b="1" strike="noStrike" spc="-1" dirty="0">
                <a:latin typeface="Open Sans Bold"/>
                <a:ea typeface="Open Sans Bold"/>
              </a:rPr>
              <a:t> des </a:t>
            </a:r>
            <a:r>
              <a:rPr lang="en-US" sz="3400" b="1" strike="noStrike" spc="-1" dirty="0" err="1">
                <a:latin typeface="Open Sans Bold"/>
                <a:ea typeface="Open Sans Bold"/>
              </a:rPr>
              <a:t>données</a:t>
            </a:r>
            <a:r>
              <a:rPr lang="en-US" sz="3400" b="1" strike="noStrike" spc="-1" dirty="0">
                <a:latin typeface="Open Sans Bold"/>
                <a:ea typeface="Open Sans Bold"/>
              </a:rPr>
              <a:t>.</a:t>
            </a:r>
            <a:endParaRPr lang="en-US" sz="3400" b="0" strike="noStrike" spc="-1" dirty="0">
              <a:latin typeface="Arial"/>
            </a:endParaRPr>
          </a:p>
          <a:p>
            <a:pPr algn="just" defTabSz="914400">
              <a:lnSpc>
                <a:spcPts val="4759"/>
              </a:lnSpc>
            </a:pPr>
            <a:endParaRPr lang="en-US" sz="3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2"/>
          <p:cNvGrpSpPr/>
          <p:nvPr/>
        </p:nvGrpSpPr>
        <p:grpSpPr>
          <a:xfrm>
            <a:off x="-1172880" y="-1909440"/>
            <a:ext cx="3126600" cy="3126600"/>
            <a:chOff x="-1172880" y="-1909440"/>
            <a:chExt cx="3126600" cy="3126600"/>
          </a:xfrm>
        </p:grpSpPr>
        <p:sp>
          <p:nvSpPr>
            <p:cNvPr id="143"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44"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45" name="Group 5"/>
          <p:cNvGrpSpPr/>
          <p:nvPr/>
        </p:nvGrpSpPr>
        <p:grpSpPr>
          <a:xfrm>
            <a:off x="16560360" y="8723160"/>
            <a:ext cx="3126600" cy="3126600"/>
            <a:chOff x="16560360" y="8723160"/>
            <a:chExt cx="3126600" cy="3126600"/>
          </a:xfrm>
        </p:grpSpPr>
        <p:sp>
          <p:nvSpPr>
            <p:cNvPr id="146"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47"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48"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49"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50" name="TextBox 10"/>
          <p:cNvSpPr/>
          <p:nvPr/>
        </p:nvSpPr>
        <p:spPr>
          <a:xfrm>
            <a:off x="17564400" y="9261000"/>
            <a:ext cx="25416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6</a:t>
            </a:r>
            <a:endParaRPr lang="en-US" sz="3609" b="0" strike="noStrike" spc="-1">
              <a:solidFill>
                <a:srgbClr val="000000"/>
              </a:solidFill>
              <a:latin typeface="Arial"/>
            </a:endParaRPr>
          </a:p>
        </p:txBody>
      </p:sp>
      <p:sp>
        <p:nvSpPr>
          <p:cNvPr id="151" name="TextBox 11"/>
          <p:cNvSpPr/>
          <p:nvPr/>
        </p:nvSpPr>
        <p:spPr>
          <a:xfrm>
            <a:off x="961920" y="770760"/>
            <a:ext cx="16948080" cy="711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601"/>
              </a:lnSpc>
            </a:pPr>
            <a:r>
              <a:rPr lang="en-US" sz="4000" b="1" strike="noStrike" spc="-1">
                <a:solidFill>
                  <a:srgbClr val="000000"/>
                </a:solidFill>
                <a:latin typeface="Arial Bold"/>
                <a:ea typeface="Arial Bold"/>
              </a:rPr>
              <a:t>LIMITES DES BASES DE DONNÉES TRADITIONNELLES </a:t>
            </a:r>
            <a:endParaRPr lang="en-US" sz="4000" b="0" strike="noStrike" spc="-1">
              <a:solidFill>
                <a:srgbClr val="000000"/>
              </a:solidFill>
              <a:latin typeface="Arial"/>
            </a:endParaRPr>
          </a:p>
        </p:txBody>
      </p:sp>
      <p:sp>
        <p:nvSpPr>
          <p:cNvPr id="152" name="TextBox 12"/>
          <p:cNvSpPr/>
          <p:nvPr/>
        </p:nvSpPr>
        <p:spPr>
          <a:xfrm>
            <a:off x="895320" y="1996920"/>
            <a:ext cx="16362720" cy="2879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690840" lvl="1" indent="-345600" algn="just" defTabSz="914400">
              <a:lnSpc>
                <a:spcPts val="4479"/>
              </a:lnSpc>
              <a:buClr>
                <a:srgbClr val="000000"/>
              </a:buClr>
              <a:buFont typeface="Arial"/>
              <a:buChar char="•"/>
            </a:pPr>
            <a:r>
              <a:rPr lang="en-US" sz="3200" b="1" strike="noStrike" spc="-1" dirty="0" err="1">
                <a:solidFill>
                  <a:srgbClr val="000000"/>
                </a:solidFill>
                <a:latin typeface="Open Sans Bold"/>
                <a:ea typeface="Open Sans Bold"/>
              </a:rPr>
              <a:t>Manque</a:t>
            </a:r>
            <a:r>
              <a:rPr lang="en-US" sz="3200" b="1" strike="noStrike" spc="-1" dirty="0">
                <a:solidFill>
                  <a:srgbClr val="000000"/>
                </a:solidFill>
                <a:latin typeface="Open Sans Bold"/>
                <a:ea typeface="Open Sans Bold"/>
              </a:rPr>
              <a:t> de </a:t>
            </a:r>
            <a:r>
              <a:rPr lang="en-US" sz="3200" b="1" strike="noStrike" spc="-1" dirty="0" err="1">
                <a:solidFill>
                  <a:srgbClr val="000000"/>
                </a:solidFill>
                <a:latin typeface="Open Sans Bold"/>
                <a:ea typeface="Open Sans Bold"/>
              </a:rPr>
              <a:t>fiabilité</a:t>
            </a:r>
            <a:r>
              <a:rPr lang="en-US" sz="3200" b="1" strike="noStrike" spc="-1" dirty="0">
                <a:solidFill>
                  <a:srgbClr val="000000"/>
                </a:solidFill>
                <a:latin typeface="Open Sans Bold"/>
                <a:ea typeface="Open Sans Bold"/>
              </a:rPr>
              <a:t> des bases de </a:t>
            </a:r>
            <a:r>
              <a:rPr lang="en-US" sz="3200" b="1" strike="noStrike" spc="-1" dirty="0" err="1">
                <a:solidFill>
                  <a:srgbClr val="000000"/>
                </a:solidFill>
                <a:latin typeface="Open Sans Bold"/>
                <a:ea typeface="Open Sans Bold"/>
              </a:rPr>
              <a:t>données</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traditionnelles</a:t>
            </a:r>
            <a:r>
              <a:rPr lang="en-US" sz="3200" b="1" strike="noStrike" spc="-1" dirty="0">
                <a:solidFill>
                  <a:srgbClr val="000000"/>
                </a:solidFill>
                <a:latin typeface="Open Sans Bold"/>
                <a:ea typeface="Open Sans Bold"/>
              </a:rPr>
              <a:t> :</a:t>
            </a:r>
            <a:endParaRPr lang="en-US" sz="3200" b="0" strike="noStrike" spc="-1" dirty="0">
              <a:solidFill>
                <a:srgbClr val="000000"/>
              </a:solidFill>
              <a:latin typeface="Arial"/>
            </a:endParaRPr>
          </a:p>
          <a:p>
            <a:pPr algn="just">
              <a:lnSpc>
                <a:spcPts val="4479"/>
              </a:lnSpc>
            </a:pPr>
            <a:r>
              <a:rPr lang="en-US" sz="3200" b="1" strike="noStrike" spc="-1" dirty="0">
                <a:solidFill>
                  <a:srgbClr val="000000"/>
                </a:solidFill>
                <a:latin typeface="Open Sans Bold"/>
                <a:ea typeface="Open Sans Bold"/>
              </a:rPr>
              <a:t>Les </a:t>
            </a:r>
            <a:r>
              <a:rPr lang="en-US" sz="3200" b="1" strike="noStrike" spc="-1" dirty="0" err="1">
                <a:solidFill>
                  <a:srgbClr val="000000"/>
                </a:solidFill>
                <a:latin typeface="Open Sans Bold"/>
                <a:ea typeface="Open Sans Bold"/>
              </a:rPr>
              <a:t>systèmes</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classiques</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permettent</a:t>
            </a:r>
            <a:r>
              <a:rPr lang="en-US" sz="3200" b="1" strike="noStrike" spc="-1" dirty="0">
                <a:solidFill>
                  <a:srgbClr val="000000"/>
                </a:solidFill>
                <a:latin typeface="Open Sans Bold"/>
                <a:ea typeface="Open Sans Bold"/>
              </a:rPr>
              <a:t> à </a:t>
            </a:r>
            <a:r>
              <a:rPr lang="en-US" sz="3200" b="1" strike="noStrike" spc="-1" dirty="0" err="1">
                <a:solidFill>
                  <a:srgbClr val="000000"/>
                </a:solidFill>
                <a:latin typeface="Open Sans Bold"/>
                <a:ea typeface="Open Sans Bold"/>
              </a:rPr>
              <a:t>chaque</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partie</a:t>
            </a:r>
            <a:r>
              <a:rPr lang="en-US" sz="3200" b="1" strike="noStrike" spc="-1" dirty="0">
                <a:solidFill>
                  <a:srgbClr val="000000"/>
                </a:solidFill>
                <a:latin typeface="Open Sans Bold"/>
                <a:ea typeface="Open Sans Bold"/>
              </a:rPr>
              <a:t> </a:t>
            </a:r>
            <a:r>
              <a:rPr lang="en-US" sz="3200" b="1" spc="-1" dirty="0">
                <a:solidFill>
                  <a:srgbClr val="000000"/>
                </a:solidFill>
                <a:latin typeface="Open Sans Bold"/>
                <a:ea typeface="Open Sans Bold"/>
              </a:rPr>
              <a:t>(</a:t>
            </a:r>
            <a:r>
              <a:rPr lang="en-US" sz="3200" b="1" spc="-1" dirty="0" err="1" smtClean="0">
                <a:solidFill>
                  <a:srgbClr val="000000"/>
                </a:solidFill>
                <a:latin typeface="Open Sans Bold"/>
                <a:ea typeface="Open Sans Bold"/>
              </a:rPr>
              <a:t>émetteur</a:t>
            </a:r>
            <a:r>
              <a:rPr lang="en-US" sz="3200" b="1" spc="-1" dirty="0" smtClean="0">
                <a:solidFill>
                  <a:srgbClr val="000000"/>
                </a:solidFill>
                <a:latin typeface="Open Sans Bold"/>
                <a:ea typeface="Open Sans Bold"/>
              </a:rPr>
              <a:t> / </a:t>
            </a:r>
            <a:r>
              <a:rPr lang="en-US" sz="3200" b="1" spc="-1" dirty="0" err="1" smtClean="0">
                <a:solidFill>
                  <a:srgbClr val="000000"/>
                </a:solidFill>
                <a:latin typeface="Open Sans Bold"/>
                <a:ea typeface="Open Sans Bold"/>
              </a:rPr>
              <a:t>récepteur</a:t>
            </a:r>
            <a:r>
              <a:rPr lang="en-US" sz="3200" b="1"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d’enregistrer</a:t>
            </a:r>
            <a:r>
              <a:rPr lang="en-US" sz="3200" b="1" strike="noStrike" spc="-1" dirty="0">
                <a:solidFill>
                  <a:srgbClr val="000000"/>
                </a:solidFill>
                <a:latin typeface="Open Sans Bold"/>
                <a:ea typeface="Open Sans Bold"/>
              </a:rPr>
              <a:t> les transactions </a:t>
            </a:r>
            <a:r>
              <a:rPr lang="en-US" sz="3200" b="1" strike="noStrike" spc="-1" dirty="0" err="1">
                <a:solidFill>
                  <a:srgbClr val="000000"/>
                </a:solidFill>
                <a:latin typeface="Open Sans Bold"/>
                <a:ea typeface="Open Sans Bold"/>
              </a:rPr>
              <a:t>séparément</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ce</a:t>
            </a:r>
            <a:r>
              <a:rPr lang="en-US" sz="3200" b="1" strike="noStrike" spc="-1" dirty="0">
                <a:solidFill>
                  <a:srgbClr val="000000"/>
                </a:solidFill>
                <a:latin typeface="Open Sans Bold"/>
                <a:ea typeface="Open Sans Bold"/>
              </a:rPr>
              <a:t> qui </a:t>
            </a:r>
            <a:r>
              <a:rPr lang="en-US" sz="3200" b="1" strike="noStrike" spc="-1" dirty="0" err="1">
                <a:solidFill>
                  <a:srgbClr val="000000"/>
                </a:solidFill>
                <a:latin typeface="Open Sans Bold"/>
                <a:ea typeface="Open Sans Bold"/>
              </a:rPr>
              <a:t>peut</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entraîner</a:t>
            </a:r>
            <a:r>
              <a:rPr lang="en-US" sz="3200" b="1" strike="noStrike" spc="-1" dirty="0">
                <a:solidFill>
                  <a:srgbClr val="000000"/>
                </a:solidFill>
                <a:latin typeface="Open Sans Bold"/>
                <a:ea typeface="Open Sans Bold"/>
              </a:rPr>
              <a:t> des </a:t>
            </a:r>
            <a:r>
              <a:rPr lang="en-US" sz="3200" b="1" strike="noStrike" spc="-1" dirty="0" err="1">
                <a:solidFill>
                  <a:srgbClr val="000000"/>
                </a:solidFill>
                <a:latin typeface="Open Sans Bold"/>
                <a:ea typeface="Open Sans Bold"/>
              </a:rPr>
              <a:t>conflits</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ou</a:t>
            </a:r>
            <a:r>
              <a:rPr lang="en-US" sz="3200" b="1" strike="noStrike" spc="-1" dirty="0">
                <a:solidFill>
                  <a:srgbClr val="000000"/>
                </a:solidFill>
                <a:latin typeface="Open Sans Bold"/>
                <a:ea typeface="Open Sans Bold"/>
              </a:rPr>
              <a:t> </a:t>
            </a:r>
            <a:r>
              <a:rPr lang="en-US" sz="3200" b="1" strike="noStrike" spc="-1" dirty="0" err="1">
                <a:solidFill>
                  <a:srgbClr val="000000"/>
                </a:solidFill>
                <a:latin typeface="Open Sans Bold"/>
                <a:ea typeface="Open Sans Bold"/>
              </a:rPr>
              <a:t>fraudes</a:t>
            </a:r>
            <a:r>
              <a:rPr lang="en-US" sz="3200" b="1" strike="noStrike" spc="-1" dirty="0">
                <a:solidFill>
                  <a:srgbClr val="000000"/>
                </a:solidFill>
                <a:latin typeface="Open Sans Bold"/>
                <a:ea typeface="Open Sans Bold"/>
              </a:rPr>
              <a:t>.</a:t>
            </a:r>
            <a:endParaRPr lang="en-US" sz="3200" b="0" strike="noStrike" spc="-1" dirty="0">
              <a:solidFill>
                <a:srgbClr val="000000"/>
              </a:solidFill>
              <a:latin typeface="Arial"/>
            </a:endParaRPr>
          </a:p>
          <a:p>
            <a:pPr algn="just" defTabSz="914400">
              <a:lnSpc>
                <a:spcPts val="4759"/>
              </a:lnSpc>
            </a:pPr>
            <a:endParaRPr lang="en-US" sz="3200" b="0" strike="noStrike" spc="-1" dirty="0">
              <a:solidFill>
                <a:srgbClr val="000000"/>
              </a:solidFill>
              <a:latin typeface="Arial"/>
            </a:endParaRPr>
          </a:p>
        </p:txBody>
      </p:sp>
      <p:sp>
        <p:nvSpPr>
          <p:cNvPr id="153" name="TextBox 13"/>
          <p:cNvSpPr/>
          <p:nvPr/>
        </p:nvSpPr>
        <p:spPr>
          <a:xfrm>
            <a:off x="895320" y="4761360"/>
            <a:ext cx="16362720" cy="2381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690840" lvl="1" indent="-345600" algn="just" defTabSz="914400">
              <a:lnSpc>
                <a:spcPts val="4479"/>
              </a:lnSpc>
              <a:buClr>
                <a:srgbClr val="000000"/>
              </a:buClr>
              <a:buFont typeface="Arial"/>
              <a:buChar char="•"/>
            </a:pPr>
            <a:r>
              <a:rPr lang="en-US" sz="3200" b="1" strike="noStrike" spc="-1" dirty="0" err="1">
                <a:solidFill>
                  <a:srgbClr val="000000"/>
                </a:solidFill>
                <a:latin typeface="Open Sans Bold"/>
                <a:ea typeface="Open Sans Bold"/>
              </a:rPr>
              <a:t>Nécessité</a:t>
            </a:r>
            <a:r>
              <a:rPr lang="en-US" sz="3200" b="1" strike="noStrike" spc="-1" dirty="0">
                <a:solidFill>
                  <a:srgbClr val="000000"/>
                </a:solidFill>
                <a:latin typeface="Open Sans Bold"/>
                <a:ea typeface="Open Sans Bold"/>
              </a:rPr>
              <a:t> d’un tiers de </a:t>
            </a:r>
            <a:r>
              <a:rPr lang="en-US" sz="3200" b="1" strike="noStrike" spc="-1" dirty="0" err="1">
                <a:solidFill>
                  <a:srgbClr val="000000"/>
                </a:solidFill>
                <a:latin typeface="Open Sans Bold"/>
                <a:ea typeface="Open Sans Bold"/>
              </a:rPr>
              <a:t>confiance</a:t>
            </a:r>
            <a:r>
              <a:rPr lang="en-US" sz="3200" b="1" strike="noStrike" spc="-1" dirty="0">
                <a:solidFill>
                  <a:srgbClr val="000000"/>
                </a:solidFill>
                <a:latin typeface="Open Sans Bold"/>
                <a:ea typeface="Open Sans Bold"/>
              </a:rPr>
              <a:t> :</a:t>
            </a:r>
            <a:endParaRPr lang="en-US" sz="3200" b="0" strike="noStrike" spc="-1" dirty="0">
              <a:solidFill>
                <a:srgbClr val="000000"/>
              </a:solidFill>
              <a:latin typeface="Arial"/>
            </a:endParaRPr>
          </a:p>
          <a:p>
            <a:pPr algn="just" defTabSz="914400">
              <a:lnSpc>
                <a:spcPts val="4759"/>
              </a:lnSpc>
            </a:pPr>
            <a:r>
              <a:rPr lang="en-US" sz="3400" b="1" strike="noStrike" spc="-1" dirty="0">
                <a:solidFill>
                  <a:srgbClr val="000000"/>
                </a:solidFill>
                <a:latin typeface="Open Sans Bold"/>
                <a:ea typeface="Open Sans Bold"/>
              </a:rPr>
              <a:t>Pour </a:t>
            </a:r>
            <a:r>
              <a:rPr lang="en-US" sz="3400" b="1" strike="noStrike" spc="-1" dirty="0" err="1">
                <a:solidFill>
                  <a:srgbClr val="000000"/>
                </a:solidFill>
                <a:latin typeface="Open Sans Bold"/>
                <a:ea typeface="Open Sans Bold"/>
              </a:rPr>
              <a:t>garantir</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l’authenticité</a:t>
            </a:r>
            <a:r>
              <a:rPr lang="en-US" sz="3400" b="1" strike="noStrike" spc="-1" dirty="0">
                <a:solidFill>
                  <a:srgbClr val="000000"/>
                </a:solidFill>
                <a:latin typeface="Open Sans Bold"/>
                <a:ea typeface="Open Sans Bold"/>
              </a:rPr>
              <a:t> des transactions, </a:t>
            </a:r>
            <a:r>
              <a:rPr lang="en-US" sz="3400" b="1" strike="noStrike" spc="-1" dirty="0" err="1">
                <a:solidFill>
                  <a:srgbClr val="000000"/>
                </a:solidFill>
                <a:latin typeface="Open Sans Bold"/>
                <a:ea typeface="Open Sans Bold"/>
              </a:rPr>
              <a:t>une</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autorité</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centrale</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est</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souvent</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requise</a:t>
            </a:r>
            <a:r>
              <a:rPr lang="en-US" sz="3400" b="1" strike="noStrike" spc="-1" dirty="0">
                <a:solidFill>
                  <a:srgbClr val="000000"/>
                </a:solidFill>
                <a:latin typeface="Open Sans Bold"/>
                <a:ea typeface="Open Sans Bold"/>
              </a:rPr>
              <a:t>, </a:t>
            </a:r>
            <a:r>
              <a:rPr lang="en-US" sz="3400" b="1" strike="noStrike" spc="-1" dirty="0" err="1">
                <a:solidFill>
                  <a:srgbClr val="000000"/>
                </a:solidFill>
                <a:latin typeface="Open Sans Bold"/>
                <a:ea typeface="Open Sans Bold"/>
              </a:rPr>
              <a:t>ce</a:t>
            </a:r>
            <a:r>
              <a:rPr lang="en-US" sz="3400" b="1" strike="noStrike" spc="-1" dirty="0">
                <a:solidFill>
                  <a:srgbClr val="000000"/>
                </a:solidFill>
                <a:latin typeface="Open Sans Bold"/>
                <a:ea typeface="Open Sans Bold"/>
              </a:rPr>
              <a:t> qui </a:t>
            </a:r>
            <a:r>
              <a:rPr lang="en-US" sz="3400" b="1" strike="noStrike" spc="-1" dirty="0" err="1">
                <a:solidFill>
                  <a:srgbClr val="000000"/>
                </a:solidFill>
                <a:latin typeface="Open Sans Bold"/>
                <a:ea typeface="Open Sans Bold"/>
              </a:rPr>
              <a:t>complique</a:t>
            </a:r>
            <a:r>
              <a:rPr lang="en-US" sz="3400" b="1" strike="noStrike" spc="-1" dirty="0">
                <a:solidFill>
                  <a:srgbClr val="000000"/>
                </a:solidFill>
                <a:latin typeface="Open Sans Bold"/>
                <a:ea typeface="Open Sans Bold"/>
              </a:rPr>
              <a:t> les </a:t>
            </a:r>
            <a:r>
              <a:rPr lang="en-US" sz="3400" b="1" strike="noStrike" spc="-1" dirty="0" err="1">
                <a:solidFill>
                  <a:srgbClr val="000000"/>
                </a:solidFill>
                <a:latin typeface="Open Sans Bold"/>
                <a:ea typeface="Open Sans Bold"/>
              </a:rPr>
              <a:t>processus</a:t>
            </a:r>
            <a:r>
              <a:rPr lang="en-US" sz="3400" b="1" strike="noStrike" spc="-1" dirty="0">
                <a:solidFill>
                  <a:srgbClr val="000000"/>
                </a:solidFill>
                <a:latin typeface="Open Sans Bold"/>
                <a:ea typeface="Open Sans Bold"/>
              </a:rPr>
              <a:t> et </a:t>
            </a:r>
            <a:r>
              <a:rPr lang="en-US" sz="3400" b="1" strike="noStrike" spc="-1" dirty="0" err="1">
                <a:solidFill>
                  <a:srgbClr val="000000"/>
                </a:solidFill>
                <a:latin typeface="Open Sans Bold"/>
                <a:ea typeface="Open Sans Bold"/>
              </a:rPr>
              <a:t>crée</a:t>
            </a:r>
            <a:r>
              <a:rPr lang="en-US" sz="3400" b="1" strike="noStrike" spc="-1" dirty="0">
                <a:solidFill>
                  <a:srgbClr val="000000"/>
                </a:solidFill>
                <a:latin typeface="Open Sans Bold"/>
                <a:ea typeface="Open Sans Bold"/>
              </a:rPr>
              <a:t> un point unique de </a:t>
            </a:r>
            <a:r>
              <a:rPr lang="en-US" sz="3400" b="1" strike="noStrike" spc="-1" dirty="0" err="1">
                <a:solidFill>
                  <a:srgbClr val="000000"/>
                </a:solidFill>
                <a:latin typeface="Open Sans Bold"/>
                <a:ea typeface="Open Sans Bold"/>
              </a:rPr>
              <a:t>vulnérabilité</a:t>
            </a:r>
            <a:r>
              <a:rPr lang="en-US" sz="3400" b="1" strike="noStrike" spc="-1" dirty="0">
                <a:solidFill>
                  <a:srgbClr val="000000"/>
                </a:solidFill>
                <a:latin typeface="Open Sans Bold"/>
                <a:ea typeface="Open Sans Bold"/>
              </a:rPr>
              <a:t>.</a:t>
            </a:r>
            <a:endParaRPr lang="en-US" sz="3400" b="0" strike="noStrike" spc="-1" dirty="0">
              <a:solidFill>
                <a:srgbClr val="000000"/>
              </a:solidFill>
              <a:latin typeface="Arial"/>
            </a:endParaRPr>
          </a:p>
        </p:txBody>
      </p:sp>
      <p:sp>
        <p:nvSpPr>
          <p:cNvPr id="154" name="TextBox 14"/>
          <p:cNvSpPr/>
          <p:nvPr/>
        </p:nvSpPr>
        <p:spPr>
          <a:xfrm>
            <a:off x="895320" y="7435440"/>
            <a:ext cx="16362720" cy="1777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690840" lvl="1" indent="-345600" algn="just" defTabSz="914400">
              <a:lnSpc>
                <a:spcPts val="4479"/>
              </a:lnSpc>
              <a:buClr>
                <a:srgbClr val="000000"/>
              </a:buClr>
              <a:buFont typeface="Arial"/>
              <a:buChar char="•"/>
            </a:pPr>
            <a:r>
              <a:rPr lang="en-US" sz="3200" b="1" strike="noStrike" spc="-1">
                <a:solidFill>
                  <a:srgbClr val="000000"/>
                </a:solidFill>
                <a:latin typeface="Open Sans Bold"/>
                <a:ea typeface="Open Sans Bold"/>
              </a:rPr>
              <a:t>Risque de compromission des données :</a:t>
            </a:r>
            <a:endParaRPr lang="en-US" sz="3200" b="0" strike="noStrike" spc="-1">
              <a:solidFill>
                <a:srgbClr val="000000"/>
              </a:solidFill>
              <a:latin typeface="Arial"/>
            </a:endParaRPr>
          </a:p>
          <a:p>
            <a:pPr algn="just" defTabSz="914400">
              <a:lnSpc>
                <a:spcPts val="4759"/>
              </a:lnSpc>
            </a:pPr>
            <a:r>
              <a:rPr lang="en-US" sz="3400" b="1" strike="noStrike" spc="-1">
                <a:solidFill>
                  <a:srgbClr val="000000"/>
                </a:solidFill>
                <a:latin typeface="Open Sans Bold"/>
                <a:ea typeface="Open Sans Bold"/>
              </a:rPr>
              <a:t>Si la base centrale est piratée ou corrompue, toutes les informations peuvent être altérées, mettant en danger les deux parties.</a:t>
            </a:r>
            <a:endParaRPr lang="en-US" sz="3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2"/>
          <p:cNvGrpSpPr/>
          <p:nvPr/>
        </p:nvGrpSpPr>
        <p:grpSpPr>
          <a:xfrm>
            <a:off x="-1172880" y="-1909440"/>
            <a:ext cx="3126600" cy="3126600"/>
            <a:chOff x="-1172880" y="-1909440"/>
            <a:chExt cx="3126600" cy="3126600"/>
          </a:xfrm>
        </p:grpSpPr>
        <p:sp>
          <p:nvSpPr>
            <p:cNvPr id="156"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57"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58" name="Group 5"/>
          <p:cNvGrpSpPr/>
          <p:nvPr/>
        </p:nvGrpSpPr>
        <p:grpSpPr>
          <a:xfrm>
            <a:off x="16560360" y="8723160"/>
            <a:ext cx="3126600" cy="3126600"/>
            <a:chOff x="16560360" y="8723160"/>
            <a:chExt cx="3126600" cy="3126600"/>
          </a:xfrm>
        </p:grpSpPr>
        <p:sp>
          <p:nvSpPr>
            <p:cNvPr id="159"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60"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61"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2"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63" name="TextBox 10"/>
          <p:cNvSpPr/>
          <p:nvPr/>
        </p:nvSpPr>
        <p:spPr>
          <a:xfrm>
            <a:off x="17564400" y="9261000"/>
            <a:ext cx="25416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7</a:t>
            </a:r>
            <a:endParaRPr lang="en-US" sz="3609" b="0" strike="noStrike" spc="-1">
              <a:solidFill>
                <a:srgbClr val="000000"/>
              </a:solidFill>
              <a:latin typeface="Arial"/>
            </a:endParaRPr>
          </a:p>
        </p:txBody>
      </p:sp>
      <p:sp>
        <p:nvSpPr>
          <p:cNvPr id="164" name="TextBox 11"/>
          <p:cNvSpPr/>
          <p:nvPr/>
        </p:nvSpPr>
        <p:spPr>
          <a:xfrm>
            <a:off x="1028880" y="1247760"/>
            <a:ext cx="1370988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a:solidFill>
                  <a:srgbClr val="000000"/>
                </a:solidFill>
                <a:latin typeface="Arial Bold"/>
                <a:ea typeface="Arial Bold"/>
              </a:rPr>
              <a:t>SOLUTION APPORTÉE PAR LA BLOCKCHAIN:</a:t>
            </a:r>
            <a:endParaRPr lang="en-US" sz="4100" b="0" strike="noStrike" spc="-1">
              <a:solidFill>
                <a:srgbClr val="000000"/>
              </a:solidFill>
              <a:latin typeface="Arial"/>
            </a:endParaRPr>
          </a:p>
        </p:txBody>
      </p:sp>
      <p:sp>
        <p:nvSpPr>
          <p:cNvPr id="165" name="TextBox 12"/>
          <p:cNvSpPr/>
          <p:nvPr/>
        </p:nvSpPr>
        <p:spPr>
          <a:xfrm>
            <a:off x="1028880" y="2162880"/>
            <a:ext cx="16362720" cy="3412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479"/>
              </a:lnSpc>
            </a:pPr>
            <a:endParaRPr lang="en-US" sz="1800" b="0" strike="noStrike" spc="-1">
              <a:solidFill>
                <a:srgbClr val="000000"/>
              </a:solidFill>
              <a:latin typeface="Arial"/>
            </a:endParaRPr>
          </a:p>
          <a:p>
            <a:pPr marL="690840" lvl="1" indent="-345600" algn="just" defTabSz="914400">
              <a:lnSpc>
                <a:spcPts val="4479"/>
              </a:lnSpc>
              <a:buClr>
                <a:srgbClr val="000000"/>
              </a:buClr>
              <a:buFont typeface="Arial"/>
              <a:buChar char="•"/>
            </a:pPr>
            <a:r>
              <a:rPr lang="en-US" sz="3200" b="1" strike="noStrike" spc="-1">
                <a:solidFill>
                  <a:srgbClr val="000000"/>
                </a:solidFill>
                <a:latin typeface="Open Sans Bold"/>
                <a:ea typeface="Open Sans Bold"/>
              </a:rPr>
              <a:t>Grâce à un registre décentralisé et partagé, la blockchain élimine le besoin d’un tiers et assure que chaque transaction est validée et visible en temps réel par toutes les parties concernées.</a:t>
            </a:r>
            <a:endParaRPr lang="en-US" sz="3200" b="0" strike="noStrike" spc="-1">
              <a:solidFill>
                <a:srgbClr val="000000"/>
              </a:solidFill>
              <a:latin typeface="Arial"/>
            </a:endParaRPr>
          </a:p>
          <a:p>
            <a:pPr marL="690840" lvl="1" indent="-345600" algn="just" defTabSz="914400">
              <a:lnSpc>
                <a:spcPts val="4479"/>
              </a:lnSpc>
              <a:buClr>
                <a:srgbClr val="000000"/>
              </a:buClr>
              <a:buFont typeface="Arial"/>
              <a:buChar char="•"/>
            </a:pPr>
            <a:r>
              <a:rPr lang="en-US" sz="3200" b="1" strike="noStrike" spc="-1">
                <a:solidFill>
                  <a:srgbClr val="000000"/>
                </a:solidFill>
                <a:latin typeface="Open Sans Bold"/>
                <a:ea typeface="Open Sans Bold"/>
              </a:rPr>
              <a:t>Toute tentative de modification rétroactive corrompt l’ensemble de la chaîne, rendant les fraudes pratiquement impossibles.</a:t>
            </a:r>
            <a:endParaRPr lang="en-US"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2"/>
          <p:cNvGrpSpPr/>
          <p:nvPr/>
        </p:nvGrpSpPr>
        <p:grpSpPr>
          <a:xfrm>
            <a:off x="-1172880" y="-1909440"/>
            <a:ext cx="3126600" cy="3126600"/>
            <a:chOff x="-1172880" y="-1909440"/>
            <a:chExt cx="3126600" cy="3126600"/>
          </a:xfrm>
        </p:grpSpPr>
        <p:sp>
          <p:nvSpPr>
            <p:cNvPr id="167"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68"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69" name="Group 5"/>
          <p:cNvGrpSpPr/>
          <p:nvPr/>
        </p:nvGrpSpPr>
        <p:grpSpPr>
          <a:xfrm>
            <a:off x="16560360" y="8723160"/>
            <a:ext cx="3126600" cy="3126600"/>
            <a:chOff x="16560360" y="8723160"/>
            <a:chExt cx="3126600" cy="3126600"/>
          </a:xfrm>
        </p:grpSpPr>
        <p:sp>
          <p:nvSpPr>
            <p:cNvPr id="170"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71"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72"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3"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74" name="TextBox 10"/>
          <p:cNvSpPr/>
          <p:nvPr/>
        </p:nvSpPr>
        <p:spPr>
          <a:xfrm>
            <a:off x="17564400" y="9261000"/>
            <a:ext cx="25416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8</a:t>
            </a:r>
            <a:endParaRPr lang="en-US" sz="3609" b="0" strike="noStrike" spc="-1">
              <a:solidFill>
                <a:srgbClr val="000000"/>
              </a:solidFill>
              <a:latin typeface="Arial"/>
            </a:endParaRPr>
          </a:p>
        </p:txBody>
      </p:sp>
      <p:sp>
        <p:nvSpPr>
          <p:cNvPr id="175" name="TextBox 11"/>
          <p:cNvSpPr/>
          <p:nvPr/>
        </p:nvSpPr>
        <p:spPr>
          <a:xfrm>
            <a:off x="1028880" y="1480320"/>
            <a:ext cx="736596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a:solidFill>
                  <a:srgbClr val="000000"/>
                </a:solidFill>
                <a:latin typeface="Arial Bold"/>
                <a:ea typeface="Arial Bold"/>
              </a:rPr>
              <a:t>TYPE DE LA BLOCKCHAIN :</a:t>
            </a:r>
            <a:endParaRPr lang="en-US" sz="4100" b="0" strike="noStrike" spc="-1">
              <a:solidFill>
                <a:srgbClr val="000000"/>
              </a:solidFill>
              <a:latin typeface="Arial"/>
            </a:endParaRPr>
          </a:p>
        </p:txBody>
      </p:sp>
      <p:sp>
        <p:nvSpPr>
          <p:cNvPr id="179" name="TextBox 15"/>
          <p:cNvSpPr/>
          <p:nvPr/>
        </p:nvSpPr>
        <p:spPr>
          <a:xfrm>
            <a:off x="1028880" y="2886840"/>
            <a:ext cx="16362720" cy="241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a:latin typeface="Open Sans Bold"/>
                <a:ea typeface="Open Sans Bold"/>
              </a:rPr>
              <a:t>Il </a:t>
            </a:r>
            <a:r>
              <a:rPr lang="en-US" sz="3400" b="1" strike="noStrike" spc="-1" dirty="0" err="1">
                <a:latin typeface="Open Sans Bold"/>
                <a:ea typeface="Open Sans Bold"/>
              </a:rPr>
              <a:t>existe</a:t>
            </a:r>
            <a:r>
              <a:rPr lang="en-US" sz="3400" b="1" strike="noStrike" spc="-1" dirty="0">
                <a:latin typeface="Open Sans Bold"/>
                <a:ea typeface="Open Sans Bold"/>
              </a:rPr>
              <a:t> </a:t>
            </a:r>
            <a:r>
              <a:rPr lang="en-US" sz="3400" b="1" strike="noStrike" spc="-1" dirty="0" err="1">
                <a:latin typeface="Open Sans Bold"/>
                <a:ea typeface="Open Sans Bold"/>
              </a:rPr>
              <a:t>différents</a:t>
            </a:r>
            <a:r>
              <a:rPr lang="en-US" sz="3400" b="1" strike="noStrike" spc="-1" dirty="0">
                <a:latin typeface="Open Sans Bold"/>
                <a:ea typeface="Open Sans Bold"/>
              </a:rPr>
              <a:t> types de </a:t>
            </a:r>
            <a:r>
              <a:rPr lang="en-US" sz="3400" b="1" strike="noStrike" spc="-1" dirty="0" err="1">
                <a:latin typeface="Open Sans Bold"/>
                <a:ea typeface="Open Sans Bold"/>
              </a:rPr>
              <a:t>blockchains</a:t>
            </a:r>
            <a:r>
              <a:rPr lang="en-US" sz="3400" b="1" strike="noStrike" spc="-1" dirty="0">
                <a:latin typeface="Open Sans Bold"/>
                <a:ea typeface="Open Sans Bold"/>
              </a:rPr>
              <a:t>, qui se </a:t>
            </a:r>
            <a:r>
              <a:rPr lang="en-US" sz="3400" b="1" strike="noStrike" spc="-1" dirty="0" err="1">
                <a:latin typeface="Open Sans Bold"/>
                <a:ea typeface="Open Sans Bold"/>
              </a:rPr>
              <a:t>distinguent</a:t>
            </a:r>
            <a:r>
              <a:rPr lang="en-US" sz="3400" b="1" strike="noStrike" spc="-1" dirty="0">
                <a:latin typeface="Open Sans Bold"/>
                <a:ea typeface="Open Sans Bold"/>
              </a:rPr>
              <a:t> par </a:t>
            </a:r>
            <a:r>
              <a:rPr lang="en-US" sz="3400" b="1" strike="noStrike" spc="-1" dirty="0" err="1">
                <a:latin typeface="Open Sans Bold"/>
                <a:ea typeface="Open Sans Bold"/>
              </a:rPr>
              <a:t>leur</a:t>
            </a:r>
            <a:r>
              <a:rPr lang="en-US" sz="3400" b="1" strike="noStrike" spc="-1" dirty="0">
                <a:latin typeface="Open Sans Bold"/>
                <a:ea typeface="Open Sans Bold"/>
              </a:rPr>
              <a:t> mode de </a:t>
            </a:r>
            <a:r>
              <a:rPr lang="en-US" sz="3400" b="1" strike="noStrike" spc="-1" dirty="0" err="1">
                <a:latin typeface="Open Sans Bold"/>
                <a:ea typeface="Open Sans Bold"/>
              </a:rPr>
              <a:t>gestion</a:t>
            </a:r>
            <a:r>
              <a:rPr lang="en-US" sz="3400" b="1" strike="noStrike" spc="-1" dirty="0">
                <a:latin typeface="Open Sans Bold"/>
                <a:ea typeface="Open Sans Bold"/>
              </a:rPr>
              <a:t> des </a:t>
            </a:r>
            <a:r>
              <a:rPr lang="en-US" sz="3400" b="1" strike="noStrike" spc="-1" dirty="0" err="1">
                <a:latin typeface="Open Sans Bold"/>
                <a:ea typeface="Open Sans Bold"/>
              </a:rPr>
              <a:t>droits</a:t>
            </a:r>
            <a:r>
              <a:rPr lang="en-US" sz="3400" b="1" strike="noStrike" spc="-1" dirty="0">
                <a:latin typeface="Open Sans Bold"/>
                <a:ea typeface="Open Sans Bold"/>
              </a:rPr>
              <a:t> </a:t>
            </a:r>
            <a:r>
              <a:rPr lang="en-US" sz="3400" b="1" strike="noStrike" spc="-1" dirty="0" err="1">
                <a:latin typeface="Open Sans Bold"/>
                <a:ea typeface="Open Sans Bold"/>
              </a:rPr>
              <a:t>d’accès</a:t>
            </a:r>
            <a:r>
              <a:rPr lang="en-US" sz="3400" b="1" strike="noStrike" spc="-1" dirty="0">
                <a:latin typeface="Open Sans Bold"/>
                <a:ea typeface="Open Sans Bold"/>
              </a:rPr>
              <a:t>, de </a:t>
            </a:r>
            <a:r>
              <a:rPr lang="en-US" sz="3400" b="1" strike="noStrike" spc="-1" dirty="0" err="1">
                <a:latin typeface="Open Sans Bold"/>
                <a:ea typeface="Open Sans Bold"/>
              </a:rPr>
              <a:t>visibilité</a:t>
            </a:r>
            <a:r>
              <a:rPr lang="en-US" sz="3400" b="1" strike="noStrike" spc="-1" dirty="0">
                <a:latin typeface="Open Sans Bold"/>
                <a:ea typeface="Open Sans Bold"/>
              </a:rPr>
              <a:t> des </a:t>
            </a:r>
            <a:r>
              <a:rPr lang="en-US" sz="3400" b="1" strike="noStrike" spc="-1" dirty="0" err="1">
                <a:latin typeface="Open Sans Bold"/>
                <a:ea typeface="Open Sans Bold"/>
              </a:rPr>
              <a:t>données</a:t>
            </a:r>
            <a:r>
              <a:rPr lang="en-US" sz="3400" b="1" strike="noStrike" spc="-1" dirty="0">
                <a:latin typeface="Open Sans Bold"/>
                <a:ea typeface="Open Sans Bold"/>
              </a:rPr>
              <a:t>, de validation des transactions et </a:t>
            </a:r>
            <a:r>
              <a:rPr lang="en-US" sz="3400" b="1" strike="noStrike" spc="-1" dirty="0" err="1">
                <a:latin typeface="Open Sans Bold"/>
                <a:ea typeface="Open Sans Bold"/>
              </a:rPr>
              <a:t>d’ajout</a:t>
            </a:r>
            <a:r>
              <a:rPr lang="en-US" sz="3400" b="1" strike="noStrike" spc="-1" dirty="0">
                <a:latin typeface="Open Sans Bold"/>
                <a:ea typeface="Open Sans Bold"/>
              </a:rPr>
              <a:t> de blocs. On distingue </a:t>
            </a:r>
            <a:r>
              <a:rPr lang="en-US" sz="3400" b="1" strike="noStrike" spc="-1" dirty="0" err="1">
                <a:latin typeface="Open Sans Bold"/>
                <a:ea typeface="Open Sans Bold"/>
              </a:rPr>
              <a:t>principalement</a:t>
            </a:r>
            <a:r>
              <a:rPr lang="en-US" sz="3400" b="1" strike="noStrike" spc="-1" dirty="0">
                <a:latin typeface="Open Sans Bold"/>
                <a:ea typeface="Open Sans Bold"/>
              </a:rPr>
              <a:t> </a:t>
            </a:r>
            <a:r>
              <a:rPr lang="en-US" sz="3400" b="1" strike="noStrike" spc="-1" dirty="0" err="1">
                <a:latin typeface="Open Sans Bold"/>
                <a:ea typeface="Open Sans Bold"/>
              </a:rPr>
              <a:t>quatre</a:t>
            </a:r>
            <a:r>
              <a:rPr lang="en-US" sz="3400" b="1" strike="noStrike" spc="-1" dirty="0">
                <a:latin typeface="Open Sans Bold"/>
                <a:ea typeface="Open Sans Bold"/>
              </a:rPr>
              <a:t> </a:t>
            </a:r>
            <a:r>
              <a:rPr lang="en-US" sz="3400" b="1" strike="noStrike" spc="-1" dirty="0" err="1">
                <a:latin typeface="Open Sans Bold"/>
                <a:ea typeface="Open Sans Bold"/>
              </a:rPr>
              <a:t>catégories</a:t>
            </a:r>
            <a:r>
              <a:rPr lang="en-US" sz="3400" b="1" strike="noStrike" spc="-1" dirty="0">
                <a:latin typeface="Open Sans Bold"/>
                <a:ea typeface="Open Sans Bold"/>
              </a:rPr>
              <a:t> : la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publique</a:t>
            </a:r>
            <a:r>
              <a:rPr lang="en-US" sz="3400" b="1" strike="noStrike" spc="-1" dirty="0">
                <a:latin typeface="Open Sans Bold"/>
                <a:ea typeface="Open Sans Bold"/>
              </a:rPr>
              <a:t>, </a:t>
            </a:r>
            <a:r>
              <a:rPr lang="en-US" sz="3400" b="1" strike="noStrike" spc="-1" dirty="0" err="1">
                <a:latin typeface="Open Sans Bold"/>
                <a:ea typeface="Open Sans Bold"/>
              </a:rPr>
              <a:t>privée</a:t>
            </a:r>
            <a:r>
              <a:rPr lang="en-US" sz="3400" b="1" strike="noStrike" spc="-1" dirty="0">
                <a:latin typeface="Open Sans Bold"/>
                <a:ea typeface="Open Sans Bold"/>
              </a:rPr>
              <a:t>, </a:t>
            </a:r>
            <a:r>
              <a:rPr lang="en-US" sz="3400" b="1" strike="noStrike" spc="-1" dirty="0" err="1">
                <a:latin typeface="Open Sans Bold"/>
                <a:ea typeface="Open Sans Bold"/>
              </a:rPr>
              <a:t>hybride</a:t>
            </a:r>
            <a:r>
              <a:rPr lang="en-US" sz="3400" b="1" strike="noStrike" spc="-1" dirty="0">
                <a:latin typeface="Open Sans Bold"/>
                <a:ea typeface="Open Sans Bold"/>
              </a:rPr>
              <a:t> et </a:t>
            </a:r>
            <a:r>
              <a:rPr lang="en-US" sz="3400" b="1" strike="noStrike" spc="-1" dirty="0" err="1">
                <a:latin typeface="Open Sans Bold"/>
                <a:ea typeface="Open Sans Bold"/>
              </a:rPr>
              <a:t>celle</a:t>
            </a:r>
            <a:r>
              <a:rPr lang="en-US" sz="3400" b="1" strike="noStrike" spc="-1" dirty="0">
                <a:latin typeface="Open Sans Bold"/>
                <a:ea typeface="Open Sans Bold"/>
              </a:rPr>
              <a:t> de consortium.</a:t>
            </a:r>
            <a:endParaRPr lang="en-US" sz="3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Group 2"/>
          <p:cNvGrpSpPr/>
          <p:nvPr/>
        </p:nvGrpSpPr>
        <p:grpSpPr>
          <a:xfrm>
            <a:off x="-1172880" y="-1909440"/>
            <a:ext cx="3126600" cy="3126600"/>
            <a:chOff x="-1172880" y="-1909440"/>
            <a:chExt cx="3126600" cy="3126600"/>
          </a:xfrm>
        </p:grpSpPr>
        <p:sp>
          <p:nvSpPr>
            <p:cNvPr id="181" name="Freeform 3"/>
            <p:cNvSpPr/>
            <p:nvPr/>
          </p:nvSpPr>
          <p:spPr>
            <a:xfrm>
              <a:off x="-1172880" y="-190944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82" name="TextBox 4"/>
            <p:cNvSpPr/>
            <p:nvPr/>
          </p:nvSpPr>
          <p:spPr>
            <a:xfrm>
              <a:off x="-879480" y="-190944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grpSp>
        <p:nvGrpSpPr>
          <p:cNvPr id="183" name="Group 5"/>
          <p:cNvGrpSpPr/>
          <p:nvPr/>
        </p:nvGrpSpPr>
        <p:grpSpPr>
          <a:xfrm>
            <a:off x="16560360" y="8723160"/>
            <a:ext cx="3126600" cy="3126600"/>
            <a:chOff x="16560360" y="8723160"/>
            <a:chExt cx="3126600" cy="3126600"/>
          </a:xfrm>
        </p:grpSpPr>
        <p:sp>
          <p:nvSpPr>
            <p:cNvPr id="184" name="Freeform 6"/>
            <p:cNvSpPr/>
            <p:nvPr/>
          </p:nvSpPr>
          <p:spPr>
            <a:xfrm>
              <a:off x="16560360" y="8723160"/>
              <a:ext cx="3126600" cy="3126600"/>
            </a:xfrm>
            <a:custGeom>
              <a:avLst/>
              <a:gdLst>
                <a:gd name="textAreaLeft" fmla="*/ 0 w 3126600"/>
                <a:gd name="textAreaRight" fmla="*/ 3127680 w 3126600"/>
                <a:gd name="textAreaTop" fmla="*/ 0 h 3126600"/>
                <a:gd name="textAreaBottom" fmla="*/ 3127680 h 3126600"/>
              </a:gdLst>
              <a:ahLst/>
              <a:cxn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ndParaRPr>
            </a:p>
          </p:txBody>
        </p:sp>
        <p:sp>
          <p:nvSpPr>
            <p:cNvPr id="185" name="TextBox 7"/>
            <p:cNvSpPr/>
            <p:nvPr/>
          </p:nvSpPr>
          <p:spPr>
            <a:xfrm>
              <a:off x="16853400" y="8723160"/>
              <a:ext cx="2540160" cy="283356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defTabSz="914400">
                <a:lnSpc>
                  <a:spcPts val="2747"/>
                </a:lnSpc>
              </a:pPr>
              <a:endParaRPr lang="en-US" sz="1800" b="0" strike="noStrike" spc="-1">
                <a:solidFill>
                  <a:schemeClr val="dk1"/>
                </a:solidFill>
                <a:latin typeface="Calibri"/>
              </a:endParaRPr>
            </a:p>
          </p:txBody>
        </p:sp>
      </p:grpSp>
      <p:sp>
        <p:nvSpPr>
          <p:cNvPr id="186" name="Freeform 8"/>
          <p:cNvSpPr/>
          <p:nvPr/>
        </p:nvSpPr>
        <p:spPr>
          <a:xfrm>
            <a:off x="16560360" y="-150696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3"/>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7" name="Freeform 9"/>
          <p:cNvSpPr/>
          <p:nvPr/>
        </p:nvSpPr>
        <p:spPr>
          <a:xfrm>
            <a:off x="-2156400" y="9490680"/>
            <a:ext cx="4311720" cy="2359080"/>
          </a:xfrm>
          <a:custGeom>
            <a:avLst/>
            <a:gdLst>
              <a:gd name="textAreaLeft" fmla="*/ 0 w 4311720"/>
              <a:gd name="textAreaRight" fmla="*/ 4312800 w 4311720"/>
              <a:gd name="textAreaTop" fmla="*/ 0 h 2359080"/>
              <a:gd name="textAreaBottom" fmla="*/ 2360160 h 2359080"/>
            </a:gdLst>
            <a:ahLst/>
            <a:cxn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2">
              <a:extLst>
                <a:ext uri="{96DAC541-7B7A-43D3-8B79-37D633B846F1}">
                  <asvg:svgBlip xmlns="" xmlns:p14="http://schemas.microsoft.com/office/powerpoint/2010/main" xmlns:p15="http://schemas.microsoft.com/office/powerpoint/2012/main" xmlns:mc="http://schemas.openxmlformats.org/markup-compatibility/2006" xmlns:asvg="http://schemas.microsoft.com/office/drawing/2016/SVG/main" r:embed="rId4"/>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p:txBody>
      </p:sp>
      <p:sp>
        <p:nvSpPr>
          <p:cNvPr id="188" name="TextBox 10"/>
          <p:cNvSpPr/>
          <p:nvPr/>
        </p:nvSpPr>
        <p:spPr>
          <a:xfrm>
            <a:off x="17564400" y="9261000"/>
            <a:ext cx="254160" cy="687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420"/>
              </a:lnSpc>
            </a:pPr>
            <a:r>
              <a:rPr lang="en-US" sz="3609" b="1" strike="noStrike" spc="-1">
                <a:solidFill>
                  <a:srgbClr val="FFFFFF"/>
                </a:solidFill>
                <a:latin typeface="Arial Bold"/>
                <a:ea typeface="Arial Bold"/>
              </a:rPr>
              <a:t>9</a:t>
            </a:r>
            <a:endParaRPr lang="en-US" sz="3609" b="0" strike="noStrike" spc="-1">
              <a:solidFill>
                <a:srgbClr val="000000"/>
              </a:solidFill>
              <a:latin typeface="Arial"/>
            </a:endParaRPr>
          </a:p>
        </p:txBody>
      </p:sp>
      <p:sp>
        <p:nvSpPr>
          <p:cNvPr id="189" name="TextBox 11"/>
          <p:cNvSpPr/>
          <p:nvPr/>
        </p:nvSpPr>
        <p:spPr>
          <a:xfrm>
            <a:off x="1028880" y="1056600"/>
            <a:ext cx="7365960" cy="728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5740"/>
              </a:lnSpc>
            </a:pPr>
            <a:r>
              <a:rPr lang="en-US" sz="4100" b="1" strike="noStrike" spc="-1">
                <a:solidFill>
                  <a:srgbClr val="000000"/>
                </a:solidFill>
                <a:latin typeface="Arial Bold"/>
                <a:ea typeface="Arial Bold"/>
              </a:rPr>
              <a:t>LA BLOCKCHAIN PUBLIQUE:</a:t>
            </a:r>
            <a:endParaRPr lang="en-US" sz="4100" b="0" strike="noStrike" spc="-1">
              <a:solidFill>
                <a:srgbClr val="000000"/>
              </a:solidFill>
              <a:latin typeface="Arial"/>
            </a:endParaRPr>
          </a:p>
        </p:txBody>
      </p:sp>
      <p:sp>
        <p:nvSpPr>
          <p:cNvPr id="193" name="TextBox 15"/>
          <p:cNvSpPr/>
          <p:nvPr/>
        </p:nvSpPr>
        <p:spPr>
          <a:xfrm>
            <a:off x="1003680" y="2400840"/>
            <a:ext cx="16362720" cy="4230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defTabSz="914400">
              <a:lnSpc>
                <a:spcPts val="4759"/>
              </a:lnSpc>
            </a:pPr>
            <a:r>
              <a:rPr lang="en-US" sz="3400" b="1" strike="noStrike" spc="-1" dirty="0">
                <a:latin typeface="Open Sans Bold"/>
                <a:ea typeface="Open Sans Bold"/>
              </a:rPr>
              <a:t>La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publique</a:t>
            </a:r>
            <a:r>
              <a:rPr lang="en-US" sz="3400" b="1" strike="noStrike" spc="-1" dirty="0">
                <a:latin typeface="Open Sans Bold"/>
                <a:ea typeface="Open Sans Bold"/>
              </a:rPr>
              <a:t>, </a:t>
            </a:r>
            <a:r>
              <a:rPr lang="en-US" sz="3400" b="1" strike="noStrike" spc="-1" dirty="0" err="1">
                <a:latin typeface="Open Sans Bold"/>
                <a:ea typeface="Open Sans Bold"/>
              </a:rPr>
              <a:t>ou</a:t>
            </a:r>
            <a:r>
              <a:rPr lang="en-US" sz="3400" b="1" strike="noStrike" spc="-1" dirty="0">
                <a:latin typeface="Open Sans Bold"/>
                <a:ea typeface="Open Sans Bold"/>
              </a:rPr>
              <a:t> </a:t>
            </a:r>
            <a:r>
              <a:rPr lang="en-US" sz="3400" b="1" strike="noStrike" spc="-1" dirty="0" err="1">
                <a:latin typeface="Open Sans Bold"/>
                <a:ea typeface="Open Sans Bold"/>
              </a:rPr>
              <a:t>permissionless</a:t>
            </a:r>
            <a:r>
              <a:rPr lang="en-US" sz="3400" b="1" strike="noStrike" spc="-1" dirty="0">
                <a:latin typeface="Open Sans Bold"/>
                <a:ea typeface="Open Sans Bold"/>
              </a:rPr>
              <a:t>, </a:t>
            </a:r>
            <a:r>
              <a:rPr lang="en-US" sz="3400" b="1" strike="noStrike" spc="-1" dirty="0" err="1">
                <a:latin typeface="Open Sans Bold"/>
                <a:ea typeface="Open Sans Bold"/>
              </a:rPr>
              <a:t>est</a:t>
            </a:r>
            <a:r>
              <a:rPr lang="en-US" sz="3400" b="1" strike="noStrike" spc="-1" dirty="0">
                <a:latin typeface="Open Sans Bold"/>
                <a:ea typeface="Open Sans Bold"/>
              </a:rPr>
              <a:t> un </a:t>
            </a:r>
            <a:r>
              <a:rPr lang="en-US" sz="3400" b="1" strike="noStrike" spc="-1" dirty="0" err="1">
                <a:latin typeface="Open Sans Bold"/>
                <a:ea typeface="Open Sans Bold"/>
              </a:rPr>
              <a:t>réseau</a:t>
            </a:r>
            <a:r>
              <a:rPr lang="en-US" sz="3400" b="1" strike="noStrike" spc="-1" dirty="0">
                <a:latin typeface="Open Sans Bold"/>
                <a:ea typeface="Open Sans Bold"/>
              </a:rPr>
              <a:t> </a:t>
            </a:r>
            <a:r>
              <a:rPr lang="en-US" sz="3400" b="1" strike="noStrike" spc="-1" dirty="0" err="1">
                <a:latin typeface="Open Sans Bold"/>
                <a:ea typeface="Open Sans Bold"/>
              </a:rPr>
              <a:t>ouvert</a:t>
            </a:r>
            <a:r>
              <a:rPr lang="en-US" sz="3400" b="1" strike="noStrike" spc="-1" dirty="0">
                <a:latin typeface="Open Sans Bold"/>
                <a:ea typeface="Open Sans Bold"/>
              </a:rPr>
              <a:t> </a:t>
            </a:r>
            <a:r>
              <a:rPr lang="en-US" sz="3400" b="1" strike="noStrike" spc="-1" dirty="0" err="1">
                <a:latin typeface="Open Sans Bold"/>
                <a:ea typeface="Open Sans Bold"/>
              </a:rPr>
              <a:t>où</a:t>
            </a:r>
            <a:r>
              <a:rPr lang="en-US" sz="3400" b="1" strike="noStrike" spc="-1" dirty="0">
                <a:latin typeface="Open Sans Bold"/>
                <a:ea typeface="Open Sans Bold"/>
              </a:rPr>
              <a:t> tout le monde </a:t>
            </a:r>
            <a:r>
              <a:rPr lang="en-US" sz="3400" b="1" strike="noStrike" spc="-1" dirty="0" err="1">
                <a:latin typeface="Open Sans Bold"/>
                <a:ea typeface="Open Sans Bold"/>
              </a:rPr>
              <a:t>peut</a:t>
            </a:r>
            <a:r>
              <a:rPr lang="en-US" sz="3400" b="1" strike="noStrike" spc="-1" dirty="0">
                <a:latin typeface="Open Sans Bold"/>
                <a:ea typeface="Open Sans Bold"/>
              </a:rPr>
              <a:t> lire, </a:t>
            </a:r>
            <a:r>
              <a:rPr lang="en-US" sz="3400" b="1" strike="noStrike" spc="-1" dirty="0" err="1">
                <a:latin typeface="Open Sans Bold"/>
                <a:ea typeface="Open Sans Bold"/>
              </a:rPr>
              <a:t>valider</a:t>
            </a:r>
            <a:r>
              <a:rPr lang="en-US" sz="3400" b="1" strike="noStrike" spc="-1" dirty="0">
                <a:latin typeface="Open Sans Bold"/>
                <a:ea typeface="Open Sans Bold"/>
              </a:rPr>
              <a:t> et </a:t>
            </a:r>
            <a:r>
              <a:rPr lang="en-US" sz="3400" b="1" strike="noStrike" spc="-1" dirty="0" err="1">
                <a:latin typeface="Open Sans Bold"/>
                <a:ea typeface="Open Sans Bold"/>
              </a:rPr>
              <a:t>participer</a:t>
            </a:r>
            <a:r>
              <a:rPr lang="en-US" sz="3400" b="1" strike="noStrike" spc="-1" dirty="0">
                <a:latin typeface="Open Sans Bold"/>
                <a:ea typeface="Open Sans Bold"/>
              </a:rPr>
              <a:t> aux transactions. Elle </a:t>
            </a:r>
            <a:r>
              <a:rPr lang="en-US" sz="3400" b="1" strike="noStrike" spc="-1" dirty="0" err="1">
                <a:latin typeface="Open Sans Bold"/>
                <a:ea typeface="Open Sans Bold"/>
              </a:rPr>
              <a:t>est</a:t>
            </a:r>
            <a:r>
              <a:rPr lang="en-US" sz="3400" b="1" strike="noStrike" spc="-1" dirty="0">
                <a:latin typeface="Open Sans Bold"/>
                <a:ea typeface="Open Sans Bold"/>
              </a:rPr>
              <a:t> </a:t>
            </a:r>
            <a:r>
              <a:rPr lang="en-US" sz="3400" b="1" strike="noStrike" spc="-1" dirty="0" err="1">
                <a:latin typeface="Open Sans Bold"/>
                <a:ea typeface="Open Sans Bold"/>
              </a:rPr>
              <a:t>principalement</a:t>
            </a:r>
            <a:r>
              <a:rPr lang="en-US" sz="3400" b="1" strike="noStrike" spc="-1" dirty="0">
                <a:latin typeface="Open Sans Bold"/>
                <a:ea typeface="Open Sans Bold"/>
              </a:rPr>
              <a:t> </a:t>
            </a:r>
            <a:r>
              <a:rPr lang="en-US" sz="3400" b="1" strike="noStrike" spc="-1" dirty="0" err="1">
                <a:latin typeface="Open Sans Bold"/>
                <a:ea typeface="Open Sans Bold"/>
              </a:rPr>
              <a:t>utilisée</a:t>
            </a:r>
            <a:r>
              <a:rPr lang="en-US" sz="3400" b="1" strike="noStrike" spc="-1" dirty="0">
                <a:latin typeface="Open Sans Bold"/>
                <a:ea typeface="Open Sans Bold"/>
              </a:rPr>
              <a:t> pour les crypto-</a:t>
            </a:r>
            <a:r>
              <a:rPr lang="en-US" sz="3400" b="1" strike="noStrike" spc="-1" dirty="0" err="1">
                <a:latin typeface="Open Sans Bold"/>
                <a:ea typeface="Open Sans Bold"/>
              </a:rPr>
              <a:t>monnaies</a:t>
            </a:r>
            <a:r>
              <a:rPr lang="en-US" sz="3400" b="1" strike="noStrike" spc="-1" dirty="0">
                <a:latin typeface="Open Sans Bold"/>
                <a:ea typeface="Open Sans Bold"/>
              </a:rPr>
              <a:t> </a:t>
            </a:r>
            <a:r>
              <a:rPr lang="en-US" sz="3400" b="1" strike="noStrike" spc="-1" dirty="0" err="1">
                <a:latin typeface="Open Sans Bold"/>
                <a:ea typeface="Open Sans Bold"/>
              </a:rPr>
              <a:t>comme</a:t>
            </a:r>
            <a:r>
              <a:rPr lang="en-US" sz="3400" b="1" strike="noStrike" spc="-1" dirty="0">
                <a:latin typeface="Open Sans Bold"/>
                <a:ea typeface="Open Sans Bold"/>
              </a:rPr>
              <a:t> </a:t>
            </a:r>
            <a:r>
              <a:rPr lang="en-US" sz="3400" b="1" strike="noStrike" spc="-1" dirty="0" err="1">
                <a:latin typeface="Open Sans Bold"/>
                <a:ea typeface="Open Sans Bold"/>
              </a:rPr>
              <a:t>Bitcoin</a:t>
            </a:r>
            <a:r>
              <a:rPr lang="en-US" sz="3400" b="1" strike="noStrike" spc="-1" dirty="0">
                <a:latin typeface="Open Sans Bold"/>
                <a:ea typeface="Open Sans Bold"/>
              </a:rPr>
              <a:t> </a:t>
            </a:r>
            <a:r>
              <a:rPr lang="en-US" sz="3400" b="1" strike="noStrike" spc="-1" dirty="0" err="1">
                <a:latin typeface="Open Sans Bold"/>
                <a:ea typeface="Open Sans Bold"/>
              </a:rPr>
              <a:t>ou</a:t>
            </a:r>
            <a:r>
              <a:rPr lang="en-US" sz="3400" b="1" strike="noStrike" spc="-1" dirty="0">
                <a:latin typeface="Open Sans Bold"/>
                <a:ea typeface="Open Sans Bold"/>
              </a:rPr>
              <a:t> </a:t>
            </a:r>
            <a:r>
              <a:rPr lang="en-US" sz="3400" b="1" strike="noStrike" spc="-1" dirty="0" err="1">
                <a:latin typeface="Open Sans Bold"/>
                <a:ea typeface="Open Sans Bold"/>
              </a:rPr>
              <a:t>Ethereum</a:t>
            </a:r>
            <a:r>
              <a:rPr lang="en-US" sz="3400" b="1" strike="noStrike" spc="-1" dirty="0">
                <a:latin typeface="Open Sans Bold"/>
                <a:ea typeface="Open Sans Bold"/>
              </a:rPr>
              <a:t>. </a:t>
            </a:r>
            <a:r>
              <a:rPr lang="en-US" sz="3400" b="1" strike="noStrike" spc="-1" dirty="0" err="1">
                <a:latin typeface="Open Sans Bold"/>
                <a:ea typeface="Open Sans Bold"/>
              </a:rPr>
              <a:t>Ce</a:t>
            </a:r>
            <a:r>
              <a:rPr lang="en-US" sz="3400" b="1" strike="noStrike" spc="-1" dirty="0">
                <a:latin typeface="Open Sans Bold"/>
                <a:ea typeface="Open Sans Bold"/>
              </a:rPr>
              <a:t> type de </a:t>
            </a:r>
            <a:r>
              <a:rPr lang="en-US" sz="3400" b="1" strike="noStrike" spc="-1" dirty="0" err="1">
                <a:latin typeface="Open Sans Bold"/>
                <a:ea typeface="Open Sans Bold"/>
              </a:rPr>
              <a:t>blockchain</a:t>
            </a:r>
            <a:r>
              <a:rPr lang="en-US" sz="3400" b="1" strike="noStrike" spc="-1" dirty="0">
                <a:latin typeface="Open Sans Bold"/>
                <a:ea typeface="Open Sans Bold"/>
              </a:rPr>
              <a:t> </a:t>
            </a:r>
            <a:r>
              <a:rPr lang="en-US" sz="3400" b="1" strike="noStrike" spc="-1" dirty="0" err="1">
                <a:latin typeface="Open Sans Bold"/>
                <a:ea typeface="Open Sans Bold"/>
              </a:rPr>
              <a:t>garantit</a:t>
            </a:r>
            <a:r>
              <a:rPr lang="en-US" sz="3400" b="1" strike="noStrike" spc="-1" dirty="0">
                <a:latin typeface="Open Sans Bold"/>
                <a:ea typeface="Open Sans Bold"/>
              </a:rPr>
              <a:t> </a:t>
            </a:r>
            <a:r>
              <a:rPr lang="en-US" sz="3400" b="1" strike="noStrike" spc="-1" dirty="0" err="1">
                <a:latin typeface="Open Sans Bold"/>
                <a:ea typeface="Open Sans Bold"/>
              </a:rPr>
              <a:t>une</a:t>
            </a:r>
            <a:r>
              <a:rPr lang="en-US" sz="3400" b="1" strike="noStrike" spc="-1" dirty="0">
                <a:latin typeface="Open Sans Bold"/>
                <a:ea typeface="Open Sans Bold"/>
              </a:rPr>
              <a:t> transparence et </a:t>
            </a:r>
            <a:r>
              <a:rPr lang="en-US" sz="3400" b="1" strike="noStrike" spc="-1" dirty="0" err="1">
                <a:latin typeface="Open Sans Bold"/>
                <a:ea typeface="Open Sans Bold"/>
              </a:rPr>
              <a:t>une</a:t>
            </a:r>
            <a:r>
              <a:rPr lang="en-US" sz="3400" b="1" strike="noStrike" spc="-1" dirty="0">
                <a:latin typeface="Open Sans Bold"/>
                <a:ea typeface="Open Sans Bold"/>
              </a:rPr>
              <a:t> </a:t>
            </a:r>
            <a:r>
              <a:rPr lang="en-US" sz="3400" b="1" strike="noStrike" spc="-1" dirty="0" err="1">
                <a:latin typeface="Open Sans Bold"/>
                <a:ea typeface="Open Sans Bold"/>
              </a:rPr>
              <a:t>sécurité</a:t>
            </a:r>
            <a:r>
              <a:rPr lang="en-US" sz="3400" b="1" strike="noStrike" spc="-1" dirty="0">
                <a:latin typeface="Open Sans Bold"/>
                <a:ea typeface="Open Sans Bold"/>
              </a:rPr>
              <a:t> </a:t>
            </a:r>
            <a:r>
              <a:rPr lang="en-US" sz="3400" b="1" strike="noStrike" spc="-1" dirty="0" err="1">
                <a:latin typeface="Open Sans Bold"/>
                <a:ea typeface="Open Sans Bold"/>
              </a:rPr>
              <a:t>élevées</a:t>
            </a:r>
            <a:r>
              <a:rPr lang="en-US" sz="3400" b="1" strike="noStrike" spc="-1" dirty="0">
                <a:latin typeface="Open Sans Bold"/>
                <a:ea typeface="Open Sans Bold"/>
              </a:rPr>
              <a:t> grâce à la </a:t>
            </a:r>
            <a:r>
              <a:rPr lang="en-US" sz="3400" b="1" strike="noStrike" spc="-1" dirty="0" err="1">
                <a:latin typeface="Open Sans Bold"/>
                <a:ea typeface="Open Sans Bold"/>
              </a:rPr>
              <a:t>cryptographie</a:t>
            </a:r>
            <a:r>
              <a:rPr lang="en-US" sz="3400" b="1" strike="noStrike" spc="-1" dirty="0">
                <a:latin typeface="Open Sans Bold"/>
                <a:ea typeface="Open Sans Bold"/>
              </a:rPr>
              <a:t>. </a:t>
            </a:r>
            <a:r>
              <a:rPr lang="en-US" sz="3400" b="1" strike="noStrike" spc="-1" dirty="0" err="1">
                <a:latin typeface="Open Sans Bold"/>
                <a:ea typeface="Open Sans Bold"/>
              </a:rPr>
              <a:t>Toutefois</a:t>
            </a:r>
            <a:r>
              <a:rPr lang="en-US" sz="3400" b="1" strike="noStrike" spc="-1" dirty="0">
                <a:latin typeface="Open Sans Bold"/>
                <a:ea typeface="Open Sans Bold"/>
              </a:rPr>
              <a:t>, </a:t>
            </a:r>
            <a:r>
              <a:rPr lang="en-US" sz="3400" b="1" strike="noStrike" spc="-1" dirty="0" err="1">
                <a:latin typeface="Open Sans Bold"/>
                <a:ea typeface="Open Sans Bold"/>
              </a:rPr>
              <a:t>il</a:t>
            </a:r>
            <a:r>
              <a:rPr lang="en-US" sz="3400" b="1" strike="noStrike" spc="-1" dirty="0">
                <a:latin typeface="Open Sans Bold"/>
                <a:ea typeface="Open Sans Bold"/>
              </a:rPr>
              <a:t> </a:t>
            </a:r>
            <a:r>
              <a:rPr lang="en-US" sz="3400" b="1" strike="noStrike" spc="-1" dirty="0" err="1">
                <a:latin typeface="Open Sans Bold"/>
                <a:ea typeface="Open Sans Bold"/>
              </a:rPr>
              <a:t>peut</a:t>
            </a:r>
            <a:r>
              <a:rPr lang="en-US" sz="3400" b="1" strike="noStrike" spc="-1" dirty="0">
                <a:latin typeface="Open Sans Bold"/>
                <a:ea typeface="Open Sans Bold"/>
              </a:rPr>
              <a:t> </a:t>
            </a:r>
            <a:r>
              <a:rPr lang="en-US" sz="3400" b="1" strike="noStrike" spc="-1" dirty="0" err="1">
                <a:latin typeface="Open Sans Bold"/>
                <a:ea typeface="Open Sans Bold"/>
              </a:rPr>
              <a:t>être</a:t>
            </a:r>
            <a:r>
              <a:rPr lang="en-US" sz="3400" b="1" strike="noStrike" spc="-1" dirty="0">
                <a:latin typeface="Open Sans Bold"/>
                <a:ea typeface="Open Sans Bold"/>
              </a:rPr>
              <a:t> </a:t>
            </a:r>
            <a:r>
              <a:rPr lang="en-US" sz="3400" b="1" strike="noStrike" spc="-1" dirty="0" err="1">
                <a:latin typeface="Open Sans Bold"/>
                <a:ea typeface="Open Sans Bold"/>
              </a:rPr>
              <a:t>énergivore</a:t>
            </a:r>
            <a:r>
              <a:rPr lang="en-US" sz="3400" b="1" strike="noStrike" spc="-1" dirty="0">
                <a:latin typeface="Open Sans Bold"/>
                <a:ea typeface="Open Sans Bold"/>
              </a:rPr>
              <a:t>, </a:t>
            </a:r>
            <a:r>
              <a:rPr lang="en-US" sz="3400" b="1" strike="noStrike" spc="-1" dirty="0" err="1">
                <a:latin typeface="Open Sans Bold"/>
                <a:ea typeface="Open Sans Bold"/>
              </a:rPr>
              <a:t>notamment</a:t>
            </a:r>
            <a:r>
              <a:rPr lang="en-US" sz="3400" b="1" strike="noStrike" spc="-1" dirty="0">
                <a:latin typeface="Open Sans Bold"/>
                <a:ea typeface="Open Sans Bold"/>
              </a:rPr>
              <a:t> avec les </a:t>
            </a:r>
            <a:r>
              <a:rPr lang="en-US" sz="3400" b="1" strike="noStrike" spc="-1" dirty="0" err="1">
                <a:latin typeface="Open Sans Bold"/>
                <a:ea typeface="Open Sans Bold"/>
              </a:rPr>
              <a:t>mécanismes</a:t>
            </a:r>
            <a:r>
              <a:rPr lang="en-US" sz="3400" b="1" strike="noStrike" spc="-1" dirty="0">
                <a:latin typeface="Open Sans Bold"/>
                <a:ea typeface="Open Sans Bold"/>
              </a:rPr>
              <a:t> de </a:t>
            </a:r>
            <a:r>
              <a:rPr lang="en-US" sz="3400" b="1" strike="noStrike" spc="-1" dirty="0" err="1">
                <a:latin typeface="Open Sans Bold"/>
                <a:ea typeface="Open Sans Bold"/>
              </a:rPr>
              <a:t>preuve</a:t>
            </a:r>
            <a:r>
              <a:rPr lang="en-US" sz="3400" b="1" strike="noStrike" spc="-1" dirty="0">
                <a:latin typeface="Open Sans Bold"/>
                <a:ea typeface="Open Sans Bold"/>
              </a:rPr>
              <a:t> de travail (</a:t>
            </a:r>
            <a:r>
              <a:rPr lang="en-US" sz="3400" b="1" strike="noStrike" spc="-1" dirty="0" err="1">
                <a:latin typeface="Open Sans Bold"/>
                <a:ea typeface="Open Sans Bold"/>
              </a:rPr>
              <a:t>PoW</a:t>
            </a:r>
            <a:r>
              <a:rPr lang="en-US" sz="3400" b="1" strike="noStrike" spc="-1" dirty="0">
                <a:latin typeface="Open Sans Bold"/>
                <a:ea typeface="Open Sans Bold"/>
              </a:rPr>
              <a:t>). </a:t>
            </a:r>
            <a:r>
              <a:rPr lang="en-US" sz="3400" b="1" strike="noStrike" spc="-1" dirty="0" err="1">
                <a:latin typeface="Open Sans Bold"/>
                <a:ea typeface="Open Sans Bold"/>
              </a:rPr>
              <a:t>Malgré</a:t>
            </a:r>
            <a:r>
              <a:rPr lang="en-US" sz="3400" b="1" strike="noStrike" spc="-1" dirty="0">
                <a:latin typeface="Open Sans Bold"/>
                <a:ea typeface="Open Sans Bold"/>
              </a:rPr>
              <a:t> </a:t>
            </a:r>
            <a:r>
              <a:rPr lang="en-US" sz="3400" b="1" strike="noStrike" spc="-1" dirty="0" err="1">
                <a:latin typeface="Open Sans Bold"/>
                <a:ea typeface="Open Sans Bold"/>
              </a:rPr>
              <a:t>cela</a:t>
            </a:r>
            <a:r>
              <a:rPr lang="en-US" sz="3400" b="1" strike="noStrike" spc="-1" dirty="0">
                <a:latin typeface="Open Sans Bold"/>
                <a:ea typeface="Open Sans Bold"/>
              </a:rPr>
              <a:t>, </a:t>
            </a:r>
            <a:r>
              <a:rPr lang="en-US" sz="3400" b="1" strike="noStrike" spc="-1" dirty="0" err="1">
                <a:latin typeface="Open Sans Bold"/>
                <a:ea typeface="Open Sans Bold"/>
              </a:rPr>
              <a:t>elle</a:t>
            </a:r>
            <a:r>
              <a:rPr lang="en-US" sz="3400" b="1" strike="noStrike" spc="-1" dirty="0">
                <a:latin typeface="Open Sans Bold"/>
                <a:ea typeface="Open Sans Bold"/>
              </a:rPr>
              <a:t> </a:t>
            </a:r>
            <a:r>
              <a:rPr lang="en-US" sz="3400" b="1" strike="noStrike" spc="-1" dirty="0" err="1">
                <a:latin typeface="Open Sans Bold"/>
                <a:ea typeface="Open Sans Bold"/>
              </a:rPr>
              <a:t>reste</a:t>
            </a:r>
            <a:r>
              <a:rPr lang="en-US" sz="3400" b="1" strike="noStrike" spc="-1" dirty="0">
                <a:latin typeface="Open Sans Bold"/>
                <a:ea typeface="Open Sans Bold"/>
              </a:rPr>
              <a:t> un </a:t>
            </a:r>
            <a:r>
              <a:rPr lang="en-US" sz="3400" b="1" strike="noStrike" spc="-1" dirty="0" err="1">
                <a:latin typeface="Open Sans Bold"/>
                <a:ea typeface="Open Sans Bold"/>
              </a:rPr>
              <a:t>modèle</a:t>
            </a:r>
            <a:r>
              <a:rPr lang="en-US" sz="3400" b="1" strike="noStrike" spc="-1" dirty="0">
                <a:latin typeface="Open Sans Bold"/>
                <a:ea typeface="Open Sans Bold"/>
              </a:rPr>
              <a:t> </a:t>
            </a:r>
            <a:r>
              <a:rPr lang="en-US" sz="3400" b="1" strike="noStrike" spc="-1" dirty="0" err="1">
                <a:latin typeface="Open Sans Bold"/>
                <a:ea typeface="Open Sans Bold"/>
              </a:rPr>
              <a:t>décentralisé</a:t>
            </a:r>
            <a:r>
              <a:rPr lang="en-US" sz="3400" b="1" strike="noStrike" spc="-1" dirty="0">
                <a:latin typeface="Open Sans Bold"/>
                <a:ea typeface="Open Sans Bold"/>
              </a:rPr>
              <a:t> </a:t>
            </a:r>
            <a:r>
              <a:rPr lang="en-US" sz="3400" b="1" strike="noStrike" spc="-1" dirty="0" err="1">
                <a:latin typeface="Open Sans Bold"/>
                <a:ea typeface="Open Sans Bold"/>
              </a:rPr>
              <a:t>fiable</a:t>
            </a:r>
            <a:r>
              <a:rPr lang="en-US" sz="3400" b="1" strike="noStrike" spc="-1" dirty="0">
                <a:latin typeface="Open Sans Bold"/>
                <a:ea typeface="Open Sans Bold"/>
              </a:rPr>
              <a:t>.</a:t>
            </a:r>
            <a:endParaRPr lang="en-US" sz="3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TotalTime>
  <Words>2363</Words>
  <Application>Microsoft Office PowerPoint</Application>
  <PresentationFormat>Personnalisé</PresentationFormat>
  <Paragraphs>307</Paragraphs>
  <Slides>40</Slides>
  <Notes>0</Notes>
  <HiddenSlides>0</HiddenSlides>
  <MMClips>0</MMClips>
  <ScaleCrop>false</ScaleCrop>
  <HeadingPairs>
    <vt:vector size="6" baseType="variant">
      <vt:variant>
        <vt:lpstr>Polices utilisées</vt:lpstr>
      </vt:variant>
      <vt:variant>
        <vt:i4>15</vt:i4>
      </vt:variant>
      <vt:variant>
        <vt:lpstr>Thème</vt:lpstr>
      </vt:variant>
      <vt:variant>
        <vt:i4>11</vt:i4>
      </vt:variant>
      <vt:variant>
        <vt:lpstr>Titres des diapositives</vt:lpstr>
      </vt:variant>
      <vt:variant>
        <vt:i4>40</vt:i4>
      </vt:variant>
    </vt:vector>
  </HeadingPairs>
  <TitlesOfParts>
    <vt:vector size="66" baseType="lpstr">
      <vt:lpstr>Archivo Black</vt:lpstr>
      <vt:lpstr>Arial</vt:lpstr>
      <vt:lpstr>Arial Bold</vt:lpstr>
      <vt:lpstr>Calibri</vt:lpstr>
      <vt:lpstr>Cambria</vt:lpstr>
      <vt:lpstr>Fredoka</vt:lpstr>
      <vt:lpstr>MS Mincho</vt:lpstr>
      <vt:lpstr>Now Bold</vt:lpstr>
      <vt:lpstr>Nunito Bold</vt:lpstr>
      <vt:lpstr>Nunito Bold Italics</vt:lpstr>
      <vt:lpstr>Open Sans</vt:lpstr>
      <vt:lpstr>Open Sans 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CNR</dc:title>
  <dc:subject/>
  <dc:creator/>
  <dc:description/>
  <cp:lastModifiedBy>DELL</cp:lastModifiedBy>
  <cp:revision>57</cp:revision>
  <dcterms:created xsi:type="dcterms:W3CDTF">2006-08-16T00:00:00Z</dcterms:created>
  <dcterms:modified xsi:type="dcterms:W3CDTF">2025-04-15T01:39:40Z</dcterms:modified>
  <dc:identifier>DAGkBjM0kSk</dc:identifier>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Personnalisé</vt:lpwstr>
  </property>
  <property fmtid="{D5CDD505-2E9C-101B-9397-08002B2CF9AE}" pid="3" name="Slides">
    <vt:i4>40</vt:i4>
  </property>
</Properties>
</file>