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8" r:id="rId6"/>
    <p:sldId id="264" r:id="rId7"/>
    <p:sldId id="265" r:id="rId8"/>
    <p:sldId id="288" r:id="rId9"/>
    <p:sldId id="287" r:id="rId10"/>
    <p:sldId id="282" r:id="rId11"/>
    <p:sldId id="307" r:id="rId12"/>
    <p:sldId id="266" r:id="rId13"/>
    <p:sldId id="267" r:id="rId14"/>
    <p:sldId id="281" r:id="rId15"/>
    <p:sldId id="308" r:id="rId16"/>
    <p:sldId id="268" r:id="rId17"/>
    <p:sldId id="277" r:id="rId18"/>
    <p:sldId id="278" r:id="rId19"/>
    <p:sldId id="279" r:id="rId20"/>
    <p:sldId id="280" r:id="rId21"/>
    <p:sldId id="269" r:id="rId22"/>
    <p:sldId id="270" r:id="rId23"/>
    <p:sldId id="272" r:id="rId24"/>
    <p:sldId id="271" r:id="rId25"/>
    <p:sldId id="273" r:id="rId26"/>
    <p:sldId id="274" r:id="rId27"/>
    <p:sldId id="275" r:id="rId28"/>
    <p:sldId id="276" r:id="rId29"/>
    <p:sldId id="325" r:id="rId30"/>
  </p:sldIdLst>
  <p:sldSz cx="14630400" cy="8229600"/>
  <p:notesSz cx="8229600" cy="14630400"/>
  <p:custDataLst>
    <p:tags r:id="rId3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gs" Target="tags/tag35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3.xml"/><Relationship Id="rId2" Type="http://schemas.openxmlformats.org/officeDocument/2006/relationships/image" Target="../media/image16.png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tags" Target="../tags/tag21.xml"/><Relationship Id="rId4" Type="http://schemas.openxmlformats.org/officeDocument/2006/relationships/image" Target="../media/image24.png"/><Relationship Id="rId3" Type="http://schemas.openxmlformats.org/officeDocument/2006/relationships/tags" Target="../tags/tag20.xml"/><Relationship Id="rId2" Type="http://schemas.openxmlformats.org/officeDocument/2006/relationships/image" Target="../media/image23.png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tags" Target="../tags/tag25.xml"/><Relationship Id="rId4" Type="http://schemas.openxmlformats.org/officeDocument/2006/relationships/image" Target="../media/image28.png"/><Relationship Id="rId3" Type="http://schemas.openxmlformats.org/officeDocument/2006/relationships/tags" Target="../tags/tag24.xml"/><Relationship Id="rId2" Type="http://schemas.openxmlformats.org/officeDocument/2006/relationships/image" Target="../media/image27.png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tags" Target="../tags/tag28.xml"/><Relationship Id="rId4" Type="http://schemas.openxmlformats.org/officeDocument/2006/relationships/image" Target="../media/image33.png"/><Relationship Id="rId3" Type="http://schemas.openxmlformats.org/officeDocument/2006/relationships/tags" Target="../tags/tag27.xml"/><Relationship Id="rId2" Type="http://schemas.openxmlformats.org/officeDocument/2006/relationships/image" Target="../media/image32.png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4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2.xml"/><Relationship Id="rId6" Type="http://schemas.openxmlformats.org/officeDocument/2006/relationships/image" Target="../media/image37.png"/><Relationship Id="rId5" Type="http://schemas.openxmlformats.org/officeDocument/2006/relationships/tags" Target="../tags/tag31.xml"/><Relationship Id="rId4" Type="http://schemas.openxmlformats.org/officeDocument/2006/relationships/image" Target="../media/image36.png"/><Relationship Id="rId3" Type="http://schemas.openxmlformats.org/officeDocument/2006/relationships/tags" Target="../tags/tag30.xml"/><Relationship Id="rId2" Type="http://schemas.openxmlformats.org/officeDocument/2006/relationships/image" Target="../media/image35.png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7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10.xml"/><Relationship Id="rId2" Type="http://schemas.openxmlformats.org/officeDocument/2006/relationships/image" Target="../media/image11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290685" y="3038475"/>
            <a:ext cx="4506595" cy="83312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Web服务器</a:t>
            </a:r>
            <a:endParaRPr lang="en-US" sz="5250" dirty="0"/>
          </a:p>
        </p:txBody>
      </p:sp>
      <p:sp>
        <p:nvSpPr>
          <p:cNvPr id="6" name="Text 3"/>
          <p:cNvSpPr/>
          <p:nvPr/>
        </p:nvSpPr>
        <p:spPr>
          <a:xfrm>
            <a:off x="6319599" y="4023241"/>
            <a:ext cx="7477601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61500" y="4114800"/>
            <a:ext cx="1909445" cy="139700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zh-CN" altLang="en-US" sz="28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计科</a:t>
            </a:r>
            <a:r>
              <a:rPr lang="en-US" altLang="zh-CN" sz="28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21-2</a:t>
            </a:r>
            <a:br>
              <a:rPr lang="en-US" altLang="zh-CN" sz="28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altLang="zh-CN" sz="28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2021011587</a:t>
            </a:r>
            <a:br>
              <a:rPr lang="en-US" altLang="zh-CN" sz="28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zh-CN" altLang="en-US" sz="28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吴维皓</a:t>
            </a:r>
            <a:endParaRPr lang="zh-CN" altLang="en-US" sz="2800" b="1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6585" y="2478405"/>
            <a:ext cx="8370570" cy="32721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6" name="图片 5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2670" y="1348105"/>
            <a:ext cx="8274050" cy="4886325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>
            <a:off x="5582920" y="3608070"/>
            <a:ext cx="1485265" cy="1802765"/>
          </a:xfrm>
          <a:prstGeom prst="leftBrac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36370" y="3817620"/>
            <a:ext cx="38131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param</a:t>
            </a:r>
            <a:r>
              <a:rPr lang="zh-CN" alt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结构体存</a:t>
            </a:r>
            <a:r>
              <a:rPr lang="en-US" altLang="zh-CN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hit</a:t>
            </a:r>
            <a:r>
              <a:rPr lang="zh-CN" alt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和</a:t>
            </a:r>
            <a:r>
              <a:rPr lang="en-US" altLang="zh-CN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socket</a:t>
            </a:r>
            <a:r>
              <a:rPr lang="zh-CN" alt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的值，</a:t>
            </a:r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任务队列的arg指针指向</a:t>
            </a:r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param</a:t>
            </a:r>
            <a:endParaRPr lang="en-US" sz="2800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5" name="图片 4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4740" y="1320165"/>
            <a:ext cx="9373235" cy="5883910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>
            <a:off x="4387850" y="2113915"/>
            <a:ext cx="1136015" cy="1086485"/>
          </a:xfrm>
          <a:prstGeom prst="leftBrac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9315" y="2113915"/>
            <a:ext cx="3114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线程阻塞等待任务队列中有任务到来</a:t>
            </a:r>
            <a:endParaRPr lang="en-US" sz="2800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4328795" y="4928870"/>
            <a:ext cx="1503680" cy="1493520"/>
          </a:xfrm>
          <a:prstGeom prst="leftBrace">
            <a:avLst>
              <a:gd name="adj1" fmla="val 8333"/>
              <a:gd name="adj2" fmla="val 50000"/>
            </a:avLst>
          </a:prstGeom>
          <a:ln w="76200">
            <a:solidFill>
              <a:srgbClr val="FF0000">
                <a:alpha val="49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69315" y="4768215"/>
            <a:ext cx="27933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取出任务队列中的任务结点，并交给线程</a:t>
            </a:r>
            <a:r>
              <a:rPr lang="zh-CN" alt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池</a:t>
            </a:r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中的线程执行</a:t>
            </a:r>
            <a:endParaRPr lang="en-US" sz="2800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36495" y="839470"/>
            <a:ext cx="8637905" cy="6550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zh-CN" altLang="en-US" sz="437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实验</a:t>
            </a:r>
            <a:r>
              <a:rPr lang="zh-CN" altLang="en-US" sz="437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五</a:t>
            </a: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54425" y="1753235"/>
            <a:ext cx="6202045" cy="1968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31645" y="3721735"/>
            <a:ext cx="11166475" cy="26282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5" name="图片 4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6595" y="146685"/>
            <a:ext cx="6029325" cy="79330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54425" y="1490980"/>
            <a:ext cx="1630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读</a:t>
            </a:r>
            <a:r>
              <a:rPr lang="zh-CN" alt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文件名</a:t>
            </a:r>
            <a:endParaRPr lang="zh-CN" altLang="en-US" sz="2800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54425" y="3694430"/>
            <a:ext cx="2762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文件名格式化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53790" y="6045200"/>
            <a:ext cx="27622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创建read_file队列的任务，并加入read_file队列</a:t>
            </a:r>
            <a:endParaRPr lang="en-US" sz="2800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5284470" y="1780540"/>
            <a:ext cx="2374900" cy="12065"/>
          </a:xfrm>
          <a:prstGeom prst="straightConnector1">
            <a:avLst/>
          </a:prstGeom>
          <a:ln w="76200" cmpd="sng">
            <a:solidFill>
              <a:srgbClr val="FF0000">
                <a:alpha val="50000"/>
              </a:srgb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左大括号 9"/>
          <p:cNvSpPr/>
          <p:nvPr/>
        </p:nvSpPr>
        <p:spPr>
          <a:xfrm>
            <a:off x="6416040" y="1842135"/>
            <a:ext cx="1268095" cy="4203065"/>
          </a:xfrm>
          <a:prstGeom prst="leftBrace">
            <a:avLst/>
          </a:prstGeom>
          <a:ln w="76200" cap="flat">
            <a:solidFill>
              <a:srgbClr val="FF0000">
                <a:alpha val="50000"/>
              </a:srgbClr>
            </a:solidFill>
            <a:round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6733540" y="6045200"/>
            <a:ext cx="1001395" cy="1383665"/>
          </a:xfrm>
          <a:prstGeom prst="leftBrace">
            <a:avLst/>
          </a:prstGeom>
          <a:ln w="666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5" name="图片 4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0525" y="385445"/>
            <a:ext cx="8641715" cy="7458710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>
            <a:off x="4970780" y="2474595"/>
            <a:ext cx="1110615" cy="1508125"/>
          </a:xfrm>
          <a:prstGeom prst="leftBrac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>
            <p:custDataLst>
              <p:tags r:id="rId2"/>
            </p:custDataLst>
          </p:nvPr>
        </p:nvSpPr>
        <p:spPr>
          <a:xfrm>
            <a:off x="4970780" y="4109720"/>
            <a:ext cx="1110615" cy="1508125"/>
          </a:xfrm>
          <a:prstGeom prst="leftBrac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>
            <p:custDataLst>
              <p:tags r:id="rId3"/>
            </p:custDataLst>
          </p:nvPr>
        </p:nvSpPr>
        <p:spPr>
          <a:xfrm>
            <a:off x="4970780" y="5744845"/>
            <a:ext cx="1110615" cy="1508125"/>
          </a:xfrm>
          <a:prstGeom prst="leftBrac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80440" y="2770505"/>
            <a:ext cx="2922270" cy="742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根据文件拓展名确定文件类型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4100" y="3930015"/>
            <a:ext cx="26003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从文件名中读出数据，并先将http响应头发到对应端口</a:t>
            </a:r>
            <a:endParaRPr lang="en-US" sz="2800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054100" y="6029325"/>
            <a:ext cx="27622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创建</a:t>
            </a:r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send_msg队列的任务，并加入send_msg队列</a:t>
            </a:r>
            <a:endParaRPr lang="en-US" sz="2800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5" name="图片 4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1585" y="1873885"/>
            <a:ext cx="6948805" cy="392620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5276850" y="3792855"/>
            <a:ext cx="2037080" cy="12065"/>
          </a:xfrm>
          <a:prstGeom prst="straightConnector1">
            <a:avLst/>
          </a:prstGeom>
          <a:ln w="76200">
            <a:solidFill>
              <a:srgbClr val="FF0000">
                <a:alpha val="5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26005" y="3274060"/>
            <a:ext cx="29514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根据任务结点参数将数据发送到对应端口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00960" y="825500"/>
            <a:ext cx="8374380" cy="62807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zh-CN" altLang="en-US" sz="437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实验</a:t>
            </a:r>
            <a:r>
              <a:rPr lang="zh-CN" altLang="en-US" sz="437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六</a:t>
            </a: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71675" y="1304925"/>
            <a:ext cx="11041380" cy="50984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30070" y="1166495"/>
            <a:ext cx="10067925" cy="29038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30070" y="4035425"/>
            <a:ext cx="2263775" cy="34410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093845" y="4035425"/>
            <a:ext cx="7850505" cy="34042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zh-CN" altLang="en-US" sz="437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实验</a:t>
            </a:r>
            <a:r>
              <a:rPr lang="zh-CN" altLang="en-US" sz="437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一</a:t>
            </a: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49375" y="1558925"/>
            <a:ext cx="11990070" cy="30962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68210" y="331470"/>
            <a:ext cx="5569585" cy="7566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35100" y="3359150"/>
            <a:ext cx="5050790" cy="755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当在哈希表中找不到时，调用addItem函数进行插入操作</a:t>
            </a:r>
            <a:endParaRPr lang="en-US" sz="2800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89125" y="1150620"/>
            <a:ext cx="10851515" cy="29641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39290" y="4114800"/>
            <a:ext cx="2437130" cy="37896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76420" y="4043045"/>
            <a:ext cx="838708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5" name="图片 4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720" y="357505"/>
            <a:ext cx="5892165" cy="6481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96085" y="7126605"/>
            <a:ext cx="487680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  <a:sym typeface="+mn-ea"/>
              </a:rPr>
              <a:t>当在哈希表中找不到时，调用addItem函数进行插入操作</a:t>
            </a:r>
            <a:endParaRPr lang="en-US" sz="2800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46160" y="5336540"/>
            <a:ext cx="48768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其中，delPair会返回当前链表中被访问次数最少的pair</a:t>
            </a:r>
            <a:endParaRPr lang="en-US" sz="2800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8" name="图片 7" descr="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0" y="357505"/>
            <a:ext cx="5466080" cy="45872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7585" y="774065"/>
            <a:ext cx="7211695" cy="2040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05840" y="3124835"/>
            <a:ext cx="7185660" cy="19862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7585" y="5421630"/>
            <a:ext cx="7212330" cy="19710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63915" y="3322955"/>
            <a:ext cx="5203190" cy="1583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LRU 替换算法在最高并行数为1000线程的环境下，分别执行5、15、25分钟的性能监测</a:t>
            </a:r>
            <a:endParaRPr lang="en-US" sz="2800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2315" y="1037590"/>
            <a:ext cx="6708775" cy="1844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2315" y="3215005"/>
            <a:ext cx="6708140" cy="1819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2315" y="5462270"/>
            <a:ext cx="6708140" cy="185102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7920355" y="3322955"/>
            <a:ext cx="5203190" cy="1583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</a:t>
            </a:r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 替换算法在最高并行数为1000线程的环境下，分别执行5、15、25分钟的性能监测</a:t>
            </a:r>
            <a:endParaRPr lang="en-US" sz="2800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85390" y="644525"/>
            <a:ext cx="8878570" cy="67316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08985" y="2915920"/>
            <a:ext cx="8012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/>
              <a:t>感谢倾听</a:t>
            </a:r>
            <a:r>
              <a:rPr lang="en-US" altLang="zh-CN" sz="7200"/>
              <a:t>  </a:t>
            </a:r>
            <a:r>
              <a:rPr lang="zh-CN" altLang="en-US" sz="7200"/>
              <a:t>恳请</a:t>
            </a:r>
            <a:r>
              <a:rPr lang="zh-CN" altLang="en-US" sz="7200"/>
              <a:t>指正</a:t>
            </a:r>
            <a:endParaRPr lang="zh-CN" altLang="en-US" sz="7200"/>
          </a:p>
        </p:txBody>
      </p:sp>
      <p:cxnSp>
        <p:nvCxnSpPr>
          <p:cNvPr id="7" name="直接连接符 6"/>
          <p:cNvCxnSpPr/>
          <p:nvPr/>
        </p:nvCxnSpPr>
        <p:spPr>
          <a:xfrm>
            <a:off x="3462020" y="2718435"/>
            <a:ext cx="7859395" cy="0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>
            <a:off x="3589020" y="4312285"/>
            <a:ext cx="78593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zh-CN" altLang="en-US" sz="437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实验</a:t>
            </a:r>
            <a:r>
              <a:rPr lang="zh-CN" altLang="en-US" sz="437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二</a:t>
            </a: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85920" y="1401445"/>
            <a:ext cx="5456555" cy="2355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0720" y="3757295"/>
            <a:ext cx="12984480" cy="2072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6" name="图片 5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1960" y="1052195"/>
            <a:ext cx="8778875" cy="6464935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>
            <a:off x="4727575" y="3669665"/>
            <a:ext cx="1728470" cy="2913380"/>
          </a:xfrm>
          <a:prstGeom prst="leftBrace">
            <a:avLst/>
          </a:prstGeom>
          <a:ln w="76200">
            <a:solidFill>
              <a:srgbClr val="FF0000">
                <a:alpha val="49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16585" y="4336415"/>
            <a:ext cx="3604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· </a:t>
            </a:r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子进程处理网络请求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6585" y="5521325"/>
            <a:ext cx="48768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· </a:t>
            </a:r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父进程直接进入下一层循环，继续监听端口</a:t>
            </a:r>
            <a:endParaRPr lang="en-US" sz="2800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41015" y="996950"/>
            <a:ext cx="8347710" cy="6235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-123825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zh-CN" altLang="en-US" sz="437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实验</a:t>
            </a:r>
            <a:r>
              <a:rPr lang="zh-CN" altLang="en-US" sz="437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三</a:t>
            </a: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09110" y="1677035"/>
            <a:ext cx="4871720" cy="1771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49400" y="3448685"/>
            <a:ext cx="11147425" cy="2213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p>
            <a:endParaRPr lang="zh-CN" altLang="en-US" u="heavy"/>
          </a:p>
        </p:txBody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5" name="图片 4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0640" y="546100"/>
            <a:ext cx="9469120" cy="4671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38905" y="5529580"/>
            <a:ext cx="79013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·</a:t>
            </a:r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创建一个param结构体来存 sokcet 和 hit</a:t>
            </a:r>
            <a:b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b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28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· </a:t>
            </a:r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param作为线程调用的函数</a:t>
            </a:r>
            <a:r>
              <a:rPr lang="zh-CN" alt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的</a:t>
            </a:r>
            <a:r>
              <a:rPr lang="zh-CN" alt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参数</a:t>
            </a:r>
            <a:endParaRPr lang="zh-CN" altLang="en-US" sz="2800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6210" y="871220"/>
            <a:ext cx="8508365" cy="640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8985" y="357505"/>
            <a:ext cx="2885440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zh-CN" altLang="en-US" sz="437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实验</a:t>
            </a:r>
            <a:r>
              <a:rPr lang="zh-CN" altLang="en-US" sz="437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四</a:t>
            </a:r>
            <a:endParaRPr lang="zh-CN" altLang="en-US" sz="4375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26105" y="1794510"/>
            <a:ext cx="8078470" cy="1952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10435" y="3747135"/>
            <a:ext cx="10209530" cy="16624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commondata" val="eyJoZGlkIjoiODVlZGE1MjAyOGE5MTIxNWNhZThiZjU1NmNjOTU4NmU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演示</Application>
  <PresentationFormat>On-screen Show (16:9)</PresentationFormat>
  <Paragraphs>55</Paragraphs>
  <Slides>26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Raleway</vt:lpstr>
      <vt:lpstr>Segoe Print</vt:lpstr>
      <vt:lpstr>Raleway</vt:lpstr>
      <vt:lpstr>Raleway</vt:lpstr>
      <vt:lpstr>Roboto</vt:lpstr>
      <vt:lpstr>Roboto</vt:lpstr>
      <vt:lpstr>Roboto</vt:lpstr>
      <vt:lpstr>Calibri</vt:lpstr>
      <vt:lpstr>Times New Roman</vt:lpstr>
      <vt:lpstr>微软雅黑</vt:lpstr>
      <vt:lpstr>Arial Unicode MS</vt:lpstr>
      <vt:lpstr>等线</vt:lpstr>
      <vt:lpstr>MingLiU-ExtB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　　　號</cp:lastModifiedBy>
  <cp:revision>101</cp:revision>
  <dcterms:created xsi:type="dcterms:W3CDTF">2024-01-02T09:36:00Z</dcterms:created>
  <dcterms:modified xsi:type="dcterms:W3CDTF">2024-01-03T02:00:24Z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00F14EA2907148BC867E1FD9EA2FD1D9_12</vt:lpwstr>
  </property>
  <property fmtid="{D5CDD505-2E9C-101B-9397-08002B2CF9AE}" pid="3" name="KSOProductBuildVer">
    <vt:lpwstr>2052-12.1.0.16120</vt:lpwstr>
  </property>
</Properties>
</file>