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8"/>
  </p:notesMasterIdLst>
  <p:sldIdLst>
    <p:sldId id="256" r:id="rId2"/>
    <p:sldId id="339" r:id="rId3"/>
    <p:sldId id="298" r:id="rId4"/>
    <p:sldId id="258" r:id="rId5"/>
    <p:sldId id="300" r:id="rId6"/>
    <p:sldId id="301" r:id="rId7"/>
    <p:sldId id="263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46" r:id="rId41"/>
    <p:sldId id="347" r:id="rId42"/>
    <p:sldId id="348" r:id="rId43"/>
    <p:sldId id="349" r:id="rId44"/>
    <p:sldId id="350" r:id="rId45"/>
    <p:sldId id="351" r:id="rId46"/>
    <p:sldId id="352" r:id="rId47"/>
    <p:sldId id="353" r:id="rId48"/>
    <p:sldId id="354" r:id="rId49"/>
    <p:sldId id="355" r:id="rId50"/>
    <p:sldId id="356" r:id="rId51"/>
    <p:sldId id="357" r:id="rId52"/>
    <p:sldId id="358" r:id="rId53"/>
    <p:sldId id="359" r:id="rId54"/>
    <p:sldId id="360" r:id="rId55"/>
    <p:sldId id="361" r:id="rId56"/>
    <p:sldId id="362" r:id="rId57"/>
    <p:sldId id="363" r:id="rId58"/>
    <p:sldId id="364" r:id="rId59"/>
    <p:sldId id="365" r:id="rId60"/>
    <p:sldId id="366" r:id="rId61"/>
    <p:sldId id="367" r:id="rId62"/>
    <p:sldId id="368" r:id="rId63"/>
    <p:sldId id="369" r:id="rId64"/>
    <p:sldId id="370" r:id="rId65"/>
    <p:sldId id="371" r:id="rId66"/>
    <p:sldId id="372" r:id="rId6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2"/>
    <p:restoredTop sz="94648"/>
  </p:normalViewPr>
  <p:slideViewPr>
    <p:cSldViewPr snapToGrid="0">
      <p:cViewPr varScale="1">
        <p:scale>
          <a:sx n="117" d="100"/>
          <a:sy n="117" d="100"/>
        </p:scale>
        <p:origin x="1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E9A6F9-F94F-426F-A4E7-2630A4C8216A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322D2E3-4D66-4C13-87DE-C66100A84796}">
      <dgm:prSet phldrT="[Текст]"/>
      <dgm:spPr/>
      <dgm:t>
        <a:bodyPr/>
        <a:lstStyle/>
        <a:p>
          <a:r>
            <a:rPr lang="en-US" dirty="0"/>
            <a:t>Model</a:t>
          </a:r>
          <a:endParaRPr lang="ru-RU" dirty="0"/>
        </a:p>
      </dgm:t>
    </dgm:pt>
    <dgm:pt modelId="{23D3F078-3931-406A-8482-5D90E4FA2154}" type="parTrans" cxnId="{CB64E812-C36F-48AE-96AA-3890CE451687}">
      <dgm:prSet/>
      <dgm:spPr/>
      <dgm:t>
        <a:bodyPr/>
        <a:lstStyle/>
        <a:p>
          <a:endParaRPr lang="ru-RU"/>
        </a:p>
      </dgm:t>
    </dgm:pt>
    <dgm:pt modelId="{1D523B6D-6130-4213-A012-14A153E1D71A}" type="sibTrans" cxnId="{CB64E812-C36F-48AE-96AA-3890CE451687}">
      <dgm:prSet custT="1"/>
      <dgm:spPr/>
      <dgm:t>
        <a:bodyPr/>
        <a:lstStyle/>
        <a:p>
          <a:r>
            <a:rPr lang="en-US" sz="900" dirty="0">
              <a:solidFill>
                <a:srgbClr val="7030A0"/>
              </a:solidFill>
            </a:rPr>
            <a:t>manipulates</a:t>
          </a:r>
          <a:endParaRPr lang="ru-RU" sz="900" dirty="0">
            <a:solidFill>
              <a:srgbClr val="7030A0"/>
            </a:solidFill>
          </a:endParaRPr>
        </a:p>
      </dgm:t>
    </dgm:pt>
    <dgm:pt modelId="{097C2F7E-9528-4069-B600-DE8163305016}">
      <dgm:prSet phldrT="[Текст]"/>
      <dgm:spPr/>
      <dgm:t>
        <a:bodyPr/>
        <a:lstStyle/>
        <a:p>
          <a:r>
            <a:rPr lang="en-US" dirty="0"/>
            <a:t>Controller</a:t>
          </a:r>
          <a:endParaRPr lang="ru-RU" dirty="0"/>
        </a:p>
      </dgm:t>
    </dgm:pt>
    <dgm:pt modelId="{74D0F776-0F29-46E9-A4F1-D987F9240C0A}" type="parTrans" cxnId="{20BADF62-966C-4588-9A6C-545775F49F8C}">
      <dgm:prSet/>
      <dgm:spPr/>
      <dgm:t>
        <a:bodyPr/>
        <a:lstStyle/>
        <a:p>
          <a:endParaRPr lang="ru-RU"/>
        </a:p>
      </dgm:t>
    </dgm:pt>
    <dgm:pt modelId="{853AB252-AAB6-4790-B072-23EC807CEC1B}" type="sibTrans" cxnId="{20BADF62-966C-4588-9A6C-545775F49F8C}">
      <dgm:prSet custT="1"/>
      <dgm:spPr/>
      <dgm:t>
        <a:bodyPr/>
        <a:lstStyle/>
        <a:p>
          <a:r>
            <a:rPr lang="en-US" sz="2000" dirty="0">
              <a:solidFill>
                <a:srgbClr val="7030A0"/>
              </a:solidFill>
            </a:rPr>
            <a:t>sets</a:t>
          </a:r>
          <a:endParaRPr lang="ru-RU" sz="2000" dirty="0">
            <a:solidFill>
              <a:srgbClr val="7030A0"/>
            </a:solidFill>
          </a:endParaRPr>
        </a:p>
      </dgm:t>
    </dgm:pt>
    <dgm:pt modelId="{94535179-A516-40FE-9470-DFBA76B3DA04}">
      <dgm:prSet phldrT="[Текст]"/>
      <dgm:spPr/>
      <dgm:t>
        <a:bodyPr/>
        <a:lstStyle/>
        <a:p>
          <a:r>
            <a:rPr lang="en-US" dirty="0"/>
            <a:t>View</a:t>
          </a:r>
          <a:endParaRPr lang="ru-RU" dirty="0"/>
        </a:p>
      </dgm:t>
    </dgm:pt>
    <dgm:pt modelId="{50698317-E7C5-47ED-979B-56FA50564AE4}" type="parTrans" cxnId="{36659AFB-20FC-4958-BE4E-385760461A78}">
      <dgm:prSet/>
      <dgm:spPr/>
      <dgm:t>
        <a:bodyPr/>
        <a:lstStyle/>
        <a:p>
          <a:endParaRPr lang="ru-RU"/>
        </a:p>
      </dgm:t>
    </dgm:pt>
    <dgm:pt modelId="{3012DEEE-9D47-4AFC-85CA-5389B379AD4A}" type="sibTrans" cxnId="{36659AFB-20FC-4958-BE4E-385760461A78}">
      <dgm:prSet custT="1"/>
      <dgm:spPr/>
      <dgm:t>
        <a:bodyPr/>
        <a:lstStyle/>
        <a:p>
          <a:r>
            <a:rPr lang="en-US" sz="1400" dirty="0">
              <a:solidFill>
                <a:srgbClr val="7030A0"/>
              </a:solidFill>
            </a:rPr>
            <a:t>updates</a:t>
          </a:r>
          <a:endParaRPr lang="ru-RU" sz="1400" dirty="0">
            <a:solidFill>
              <a:srgbClr val="7030A0"/>
            </a:solidFill>
          </a:endParaRPr>
        </a:p>
      </dgm:t>
    </dgm:pt>
    <dgm:pt modelId="{B4E5B233-D50D-43CC-8045-978C2A64044B}" type="pres">
      <dgm:prSet presAssocID="{FDE9A6F9-F94F-426F-A4E7-2630A4C8216A}" presName="Name0" presStyleCnt="0">
        <dgm:presLayoutVars>
          <dgm:dir/>
          <dgm:resizeHandles val="exact"/>
        </dgm:presLayoutVars>
      </dgm:prSet>
      <dgm:spPr/>
    </dgm:pt>
    <dgm:pt modelId="{33F79D14-9465-4FCB-AD80-C568805FFB64}" type="pres">
      <dgm:prSet presAssocID="{7322D2E3-4D66-4C13-87DE-C66100A84796}" presName="node" presStyleLbl="node1" presStyleIdx="0" presStyleCnt="3" custRadScaleRad="69733">
        <dgm:presLayoutVars>
          <dgm:bulletEnabled val="1"/>
        </dgm:presLayoutVars>
      </dgm:prSet>
      <dgm:spPr/>
    </dgm:pt>
    <dgm:pt modelId="{E96C4264-EBB7-437C-BB28-B4577DB36294}" type="pres">
      <dgm:prSet presAssocID="{1D523B6D-6130-4213-A012-14A153E1D71A}" presName="sibTrans" presStyleLbl="sibTrans2D1" presStyleIdx="0" presStyleCnt="3"/>
      <dgm:spPr/>
    </dgm:pt>
    <dgm:pt modelId="{DBC8E464-533F-4D2D-99F7-64455E16507F}" type="pres">
      <dgm:prSet presAssocID="{1D523B6D-6130-4213-A012-14A153E1D71A}" presName="connectorText" presStyleLbl="sibTrans2D1" presStyleIdx="0" presStyleCnt="3"/>
      <dgm:spPr/>
    </dgm:pt>
    <dgm:pt modelId="{5FB33FE3-D448-46FC-825D-8F47034753B4}" type="pres">
      <dgm:prSet presAssocID="{097C2F7E-9528-4069-B600-DE8163305016}" presName="node" presStyleLbl="node1" presStyleIdx="1" presStyleCnt="3">
        <dgm:presLayoutVars>
          <dgm:bulletEnabled val="1"/>
        </dgm:presLayoutVars>
      </dgm:prSet>
      <dgm:spPr/>
    </dgm:pt>
    <dgm:pt modelId="{24F0CD2C-AE55-40E9-A1CA-C04E1DFD0998}" type="pres">
      <dgm:prSet presAssocID="{853AB252-AAB6-4790-B072-23EC807CEC1B}" presName="sibTrans" presStyleLbl="sibTrans2D1" presStyleIdx="1" presStyleCnt="3"/>
      <dgm:spPr/>
    </dgm:pt>
    <dgm:pt modelId="{AEFECF36-9F21-4C2E-880D-6F6158D05E9E}" type="pres">
      <dgm:prSet presAssocID="{853AB252-AAB6-4790-B072-23EC807CEC1B}" presName="connectorText" presStyleLbl="sibTrans2D1" presStyleIdx="1" presStyleCnt="3"/>
      <dgm:spPr/>
    </dgm:pt>
    <dgm:pt modelId="{AEA11F73-729B-44D8-9F49-1E017C6F7D0C}" type="pres">
      <dgm:prSet presAssocID="{94535179-A516-40FE-9470-DFBA76B3DA04}" presName="node" presStyleLbl="node1" presStyleIdx="2" presStyleCnt="3">
        <dgm:presLayoutVars>
          <dgm:bulletEnabled val="1"/>
        </dgm:presLayoutVars>
      </dgm:prSet>
      <dgm:spPr/>
    </dgm:pt>
    <dgm:pt modelId="{D35912E5-EDC1-4D5A-8A3B-BDC83210A0CC}" type="pres">
      <dgm:prSet presAssocID="{3012DEEE-9D47-4AFC-85CA-5389B379AD4A}" presName="sibTrans" presStyleLbl="sibTrans2D1" presStyleIdx="2" presStyleCnt="3"/>
      <dgm:spPr/>
    </dgm:pt>
    <dgm:pt modelId="{CB79AC44-82D4-4814-B380-767064718FE1}" type="pres">
      <dgm:prSet presAssocID="{3012DEEE-9D47-4AFC-85CA-5389B379AD4A}" presName="connectorText" presStyleLbl="sibTrans2D1" presStyleIdx="2" presStyleCnt="3"/>
      <dgm:spPr/>
    </dgm:pt>
  </dgm:ptLst>
  <dgm:cxnLst>
    <dgm:cxn modelId="{3872B20E-27BD-40CB-A0A1-07BC5E0D2831}" type="presOf" srcId="{853AB252-AAB6-4790-B072-23EC807CEC1B}" destId="{AEFECF36-9F21-4C2E-880D-6F6158D05E9E}" srcOrd="1" destOrd="0" presId="urn:microsoft.com/office/officeart/2005/8/layout/cycle7"/>
    <dgm:cxn modelId="{DBC63A11-DEAC-4A1F-934F-DEEF7A902DB2}" type="presOf" srcId="{853AB252-AAB6-4790-B072-23EC807CEC1B}" destId="{24F0CD2C-AE55-40E9-A1CA-C04E1DFD0998}" srcOrd="0" destOrd="0" presId="urn:microsoft.com/office/officeart/2005/8/layout/cycle7"/>
    <dgm:cxn modelId="{4AD92C12-B3DC-44B3-9AF7-12EDB534EAD4}" type="presOf" srcId="{FDE9A6F9-F94F-426F-A4E7-2630A4C8216A}" destId="{B4E5B233-D50D-43CC-8045-978C2A64044B}" srcOrd="0" destOrd="0" presId="urn:microsoft.com/office/officeart/2005/8/layout/cycle7"/>
    <dgm:cxn modelId="{CB64E812-C36F-48AE-96AA-3890CE451687}" srcId="{FDE9A6F9-F94F-426F-A4E7-2630A4C8216A}" destId="{7322D2E3-4D66-4C13-87DE-C66100A84796}" srcOrd="0" destOrd="0" parTransId="{23D3F078-3931-406A-8482-5D90E4FA2154}" sibTransId="{1D523B6D-6130-4213-A012-14A153E1D71A}"/>
    <dgm:cxn modelId="{5562612B-3A1D-475C-8230-4859BE8C9AED}" type="presOf" srcId="{1D523B6D-6130-4213-A012-14A153E1D71A}" destId="{E96C4264-EBB7-437C-BB28-B4577DB36294}" srcOrd="0" destOrd="0" presId="urn:microsoft.com/office/officeart/2005/8/layout/cycle7"/>
    <dgm:cxn modelId="{1697D033-ADC1-4D86-97E2-2F4BEFB0AA49}" type="presOf" srcId="{3012DEEE-9D47-4AFC-85CA-5389B379AD4A}" destId="{D35912E5-EDC1-4D5A-8A3B-BDC83210A0CC}" srcOrd="0" destOrd="0" presId="urn:microsoft.com/office/officeart/2005/8/layout/cycle7"/>
    <dgm:cxn modelId="{20BADF62-966C-4588-9A6C-545775F49F8C}" srcId="{FDE9A6F9-F94F-426F-A4E7-2630A4C8216A}" destId="{097C2F7E-9528-4069-B600-DE8163305016}" srcOrd="1" destOrd="0" parTransId="{74D0F776-0F29-46E9-A4F1-D987F9240C0A}" sibTransId="{853AB252-AAB6-4790-B072-23EC807CEC1B}"/>
    <dgm:cxn modelId="{EE008B8E-31CB-4431-97DD-65B09A97B3DE}" type="presOf" srcId="{94535179-A516-40FE-9470-DFBA76B3DA04}" destId="{AEA11F73-729B-44D8-9F49-1E017C6F7D0C}" srcOrd="0" destOrd="0" presId="urn:microsoft.com/office/officeart/2005/8/layout/cycle7"/>
    <dgm:cxn modelId="{978F8C98-3006-4673-8D90-580D9A0DB74C}" type="presOf" srcId="{1D523B6D-6130-4213-A012-14A153E1D71A}" destId="{DBC8E464-533F-4D2D-99F7-64455E16507F}" srcOrd="1" destOrd="0" presId="urn:microsoft.com/office/officeart/2005/8/layout/cycle7"/>
    <dgm:cxn modelId="{67F13EC6-9012-444D-BB2D-8C570777B4FE}" type="presOf" srcId="{097C2F7E-9528-4069-B600-DE8163305016}" destId="{5FB33FE3-D448-46FC-825D-8F47034753B4}" srcOrd="0" destOrd="0" presId="urn:microsoft.com/office/officeart/2005/8/layout/cycle7"/>
    <dgm:cxn modelId="{DCCF07E6-3A99-4D77-8CF5-6F39CB82571C}" type="presOf" srcId="{3012DEEE-9D47-4AFC-85CA-5389B379AD4A}" destId="{CB79AC44-82D4-4814-B380-767064718FE1}" srcOrd="1" destOrd="0" presId="urn:microsoft.com/office/officeart/2005/8/layout/cycle7"/>
    <dgm:cxn modelId="{75A161F6-DF64-4AA1-82B5-25377AB33F8E}" type="presOf" srcId="{7322D2E3-4D66-4C13-87DE-C66100A84796}" destId="{33F79D14-9465-4FCB-AD80-C568805FFB64}" srcOrd="0" destOrd="0" presId="urn:microsoft.com/office/officeart/2005/8/layout/cycle7"/>
    <dgm:cxn modelId="{36659AFB-20FC-4958-BE4E-385760461A78}" srcId="{FDE9A6F9-F94F-426F-A4E7-2630A4C8216A}" destId="{94535179-A516-40FE-9470-DFBA76B3DA04}" srcOrd="2" destOrd="0" parTransId="{50698317-E7C5-47ED-979B-56FA50564AE4}" sibTransId="{3012DEEE-9D47-4AFC-85CA-5389B379AD4A}"/>
    <dgm:cxn modelId="{5CD13508-7EEE-43E9-9C23-12152C5DF049}" type="presParOf" srcId="{B4E5B233-D50D-43CC-8045-978C2A64044B}" destId="{33F79D14-9465-4FCB-AD80-C568805FFB64}" srcOrd="0" destOrd="0" presId="urn:microsoft.com/office/officeart/2005/8/layout/cycle7"/>
    <dgm:cxn modelId="{90CDB0CA-BE2A-418A-8DB2-BEF41D27563D}" type="presParOf" srcId="{B4E5B233-D50D-43CC-8045-978C2A64044B}" destId="{E96C4264-EBB7-437C-BB28-B4577DB36294}" srcOrd="1" destOrd="0" presId="urn:microsoft.com/office/officeart/2005/8/layout/cycle7"/>
    <dgm:cxn modelId="{8DFD854E-61CD-4DAE-A458-AB670DBA14A6}" type="presParOf" srcId="{E96C4264-EBB7-437C-BB28-B4577DB36294}" destId="{DBC8E464-533F-4D2D-99F7-64455E16507F}" srcOrd="0" destOrd="0" presId="urn:microsoft.com/office/officeart/2005/8/layout/cycle7"/>
    <dgm:cxn modelId="{EF69B356-709F-40D2-9739-EF729275C683}" type="presParOf" srcId="{B4E5B233-D50D-43CC-8045-978C2A64044B}" destId="{5FB33FE3-D448-46FC-825D-8F47034753B4}" srcOrd="2" destOrd="0" presId="urn:microsoft.com/office/officeart/2005/8/layout/cycle7"/>
    <dgm:cxn modelId="{670F01D2-CD91-416C-8F85-A952764ECDEA}" type="presParOf" srcId="{B4E5B233-D50D-43CC-8045-978C2A64044B}" destId="{24F0CD2C-AE55-40E9-A1CA-C04E1DFD0998}" srcOrd="3" destOrd="0" presId="urn:microsoft.com/office/officeart/2005/8/layout/cycle7"/>
    <dgm:cxn modelId="{F79B677D-1B86-4FC7-93D5-CC8C6B2025FD}" type="presParOf" srcId="{24F0CD2C-AE55-40E9-A1CA-C04E1DFD0998}" destId="{AEFECF36-9F21-4C2E-880D-6F6158D05E9E}" srcOrd="0" destOrd="0" presId="urn:microsoft.com/office/officeart/2005/8/layout/cycle7"/>
    <dgm:cxn modelId="{FB89D1CF-2474-4779-B888-C07A1263657E}" type="presParOf" srcId="{B4E5B233-D50D-43CC-8045-978C2A64044B}" destId="{AEA11F73-729B-44D8-9F49-1E017C6F7D0C}" srcOrd="4" destOrd="0" presId="urn:microsoft.com/office/officeart/2005/8/layout/cycle7"/>
    <dgm:cxn modelId="{1B551D77-D497-4B4C-AB55-BEEBE25EEEE6}" type="presParOf" srcId="{B4E5B233-D50D-43CC-8045-978C2A64044B}" destId="{D35912E5-EDC1-4D5A-8A3B-BDC83210A0CC}" srcOrd="5" destOrd="0" presId="urn:microsoft.com/office/officeart/2005/8/layout/cycle7"/>
    <dgm:cxn modelId="{74366D96-0FCB-4BF2-AAC3-6F6FE60FFB3B}" type="presParOf" srcId="{D35912E5-EDC1-4D5A-8A3B-BDC83210A0CC}" destId="{CB79AC44-82D4-4814-B380-767064718FE1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E9A6F9-F94F-426F-A4E7-2630A4C8216A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322D2E3-4D66-4C13-87DE-C66100A84796}">
      <dgm:prSet phldrT="[Текст]"/>
      <dgm:spPr/>
      <dgm:t>
        <a:bodyPr/>
        <a:lstStyle/>
        <a:p>
          <a:r>
            <a:rPr lang="en-US" dirty="0"/>
            <a:t>Model</a:t>
          </a:r>
          <a:endParaRPr lang="ru-RU" dirty="0"/>
        </a:p>
      </dgm:t>
    </dgm:pt>
    <dgm:pt modelId="{23D3F078-3931-406A-8482-5D90E4FA2154}" type="parTrans" cxnId="{CB64E812-C36F-48AE-96AA-3890CE451687}">
      <dgm:prSet/>
      <dgm:spPr/>
      <dgm:t>
        <a:bodyPr/>
        <a:lstStyle/>
        <a:p>
          <a:endParaRPr lang="ru-RU"/>
        </a:p>
      </dgm:t>
    </dgm:pt>
    <dgm:pt modelId="{1D523B6D-6130-4213-A012-14A153E1D71A}" type="sibTrans" cxnId="{CB64E812-C36F-48AE-96AA-3890CE451687}">
      <dgm:prSet custT="1"/>
      <dgm:spPr/>
      <dgm:t>
        <a:bodyPr/>
        <a:lstStyle/>
        <a:p>
          <a:r>
            <a:rPr lang="en-US" sz="900" dirty="0">
              <a:solidFill>
                <a:srgbClr val="7030A0"/>
              </a:solidFill>
            </a:rPr>
            <a:t>manipulates</a:t>
          </a:r>
          <a:endParaRPr lang="ru-RU" sz="900" dirty="0">
            <a:solidFill>
              <a:srgbClr val="7030A0"/>
            </a:solidFill>
          </a:endParaRPr>
        </a:p>
      </dgm:t>
    </dgm:pt>
    <dgm:pt modelId="{097C2F7E-9528-4069-B600-DE8163305016}">
      <dgm:prSet phldrT="[Текст]"/>
      <dgm:spPr/>
      <dgm:t>
        <a:bodyPr/>
        <a:lstStyle/>
        <a:p>
          <a:r>
            <a:rPr lang="en-US" dirty="0"/>
            <a:t>View</a:t>
          </a:r>
          <a:endParaRPr lang="ru-RU" dirty="0"/>
        </a:p>
      </dgm:t>
    </dgm:pt>
    <dgm:pt modelId="{74D0F776-0F29-46E9-A4F1-D987F9240C0A}" type="parTrans" cxnId="{20BADF62-966C-4588-9A6C-545775F49F8C}">
      <dgm:prSet/>
      <dgm:spPr/>
      <dgm:t>
        <a:bodyPr/>
        <a:lstStyle/>
        <a:p>
          <a:endParaRPr lang="ru-RU"/>
        </a:p>
      </dgm:t>
    </dgm:pt>
    <dgm:pt modelId="{853AB252-AAB6-4790-B072-23EC807CEC1B}" type="sibTrans" cxnId="{20BADF62-966C-4588-9A6C-545775F49F8C}">
      <dgm:prSet custT="1"/>
      <dgm:spPr/>
      <dgm:t>
        <a:bodyPr/>
        <a:lstStyle/>
        <a:p>
          <a:r>
            <a:rPr lang="en-US" sz="2000" dirty="0">
              <a:solidFill>
                <a:srgbClr val="7030A0"/>
              </a:solidFill>
            </a:rPr>
            <a:t>sets</a:t>
          </a:r>
          <a:endParaRPr lang="ru-RU" sz="2000" dirty="0">
            <a:solidFill>
              <a:srgbClr val="7030A0"/>
            </a:solidFill>
          </a:endParaRPr>
        </a:p>
      </dgm:t>
    </dgm:pt>
    <dgm:pt modelId="{94535179-A516-40FE-9470-DFBA76B3DA04}">
      <dgm:prSet phldrT="[Текст]"/>
      <dgm:spPr/>
      <dgm:t>
        <a:bodyPr/>
        <a:lstStyle/>
        <a:p>
          <a:r>
            <a:rPr lang="en-US" dirty="0"/>
            <a:t>Template</a:t>
          </a:r>
          <a:endParaRPr lang="ru-RU" dirty="0"/>
        </a:p>
      </dgm:t>
    </dgm:pt>
    <dgm:pt modelId="{50698317-E7C5-47ED-979B-56FA50564AE4}" type="parTrans" cxnId="{36659AFB-20FC-4958-BE4E-385760461A78}">
      <dgm:prSet/>
      <dgm:spPr/>
      <dgm:t>
        <a:bodyPr/>
        <a:lstStyle/>
        <a:p>
          <a:endParaRPr lang="ru-RU"/>
        </a:p>
      </dgm:t>
    </dgm:pt>
    <dgm:pt modelId="{3012DEEE-9D47-4AFC-85CA-5389B379AD4A}" type="sibTrans" cxnId="{36659AFB-20FC-4958-BE4E-385760461A78}">
      <dgm:prSet custT="1"/>
      <dgm:spPr/>
      <dgm:t>
        <a:bodyPr/>
        <a:lstStyle/>
        <a:p>
          <a:r>
            <a:rPr lang="en-US" sz="1400" dirty="0">
              <a:solidFill>
                <a:srgbClr val="7030A0"/>
              </a:solidFill>
            </a:rPr>
            <a:t>updates</a:t>
          </a:r>
          <a:endParaRPr lang="ru-RU" sz="1400" dirty="0">
            <a:solidFill>
              <a:srgbClr val="7030A0"/>
            </a:solidFill>
          </a:endParaRPr>
        </a:p>
      </dgm:t>
    </dgm:pt>
    <dgm:pt modelId="{B4E5B233-D50D-43CC-8045-978C2A64044B}" type="pres">
      <dgm:prSet presAssocID="{FDE9A6F9-F94F-426F-A4E7-2630A4C8216A}" presName="Name0" presStyleCnt="0">
        <dgm:presLayoutVars>
          <dgm:dir/>
          <dgm:resizeHandles val="exact"/>
        </dgm:presLayoutVars>
      </dgm:prSet>
      <dgm:spPr/>
    </dgm:pt>
    <dgm:pt modelId="{33F79D14-9465-4FCB-AD80-C568805FFB64}" type="pres">
      <dgm:prSet presAssocID="{7322D2E3-4D66-4C13-87DE-C66100A84796}" presName="node" presStyleLbl="node1" presStyleIdx="0" presStyleCnt="3" custRadScaleRad="69733">
        <dgm:presLayoutVars>
          <dgm:bulletEnabled val="1"/>
        </dgm:presLayoutVars>
      </dgm:prSet>
      <dgm:spPr/>
    </dgm:pt>
    <dgm:pt modelId="{E96C4264-EBB7-437C-BB28-B4577DB36294}" type="pres">
      <dgm:prSet presAssocID="{1D523B6D-6130-4213-A012-14A153E1D71A}" presName="sibTrans" presStyleLbl="sibTrans2D1" presStyleIdx="0" presStyleCnt="3"/>
      <dgm:spPr/>
    </dgm:pt>
    <dgm:pt modelId="{DBC8E464-533F-4D2D-99F7-64455E16507F}" type="pres">
      <dgm:prSet presAssocID="{1D523B6D-6130-4213-A012-14A153E1D71A}" presName="connectorText" presStyleLbl="sibTrans2D1" presStyleIdx="0" presStyleCnt="3"/>
      <dgm:spPr/>
    </dgm:pt>
    <dgm:pt modelId="{5FB33FE3-D448-46FC-825D-8F47034753B4}" type="pres">
      <dgm:prSet presAssocID="{097C2F7E-9528-4069-B600-DE8163305016}" presName="node" presStyleLbl="node1" presStyleIdx="1" presStyleCnt="3">
        <dgm:presLayoutVars>
          <dgm:bulletEnabled val="1"/>
        </dgm:presLayoutVars>
      </dgm:prSet>
      <dgm:spPr/>
    </dgm:pt>
    <dgm:pt modelId="{24F0CD2C-AE55-40E9-A1CA-C04E1DFD0998}" type="pres">
      <dgm:prSet presAssocID="{853AB252-AAB6-4790-B072-23EC807CEC1B}" presName="sibTrans" presStyleLbl="sibTrans2D1" presStyleIdx="1" presStyleCnt="3"/>
      <dgm:spPr/>
    </dgm:pt>
    <dgm:pt modelId="{AEFECF36-9F21-4C2E-880D-6F6158D05E9E}" type="pres">
      <dgm:prSet presAssocID="{853AB252-AAB6-4790-B072-23EC807CEC1B}" presName="connectorText" presStyleLbl="sibTrans2D1" presStyleIdx="1" presStyleCnt="3"/>
      <dgm:spPr/>
    </dgm:pt>
    <dgm:pt modelId="{AEA11F73-729B-44D8-9F49-1E017C6F7D0C}" type="pres">
      <dgm:prSet presAssocID="{94535179-A516-40FE-9470-DFBA76B3DA04}" presName="node" presStyleLbl="node1" presStyleIdx="2" presStyleCnt="3">
        <dgm:presLayoutVars>
          <dgm:bulletEnabled val="1"/>
        </dgm:presLayoutVars>
      </dgm:prSet>
      <dgm:spPr/>
    </dgm:pt>
    <dgm:pt modelId="{D35912E5-EDC1-4D5A-8A3B-BDC83210A0CC}" type="pres">
      <dgm:prSet presAssocID="{3012DEEE-9D47-4AFC-85CA-5389B379AD4A}" presName="sibTrans" presStyleLbl="sibTrans2D1" presStyleIdx="2" presStyleCnt="3"/>
      <dgm:spPr/>
    </dgm:pt>
    <dgm:pt modelId="{CB79AC44-82D4-4814-B380-767064718FE1}" type="pres">
      <dgm:prSet presAssocID="{3012DEEE-9D47-4AFC-85CA-5389B379AD4A}" presName="connectorText" presStyleLbl="sibTrans2D1" presStyleIdx="2" presStyleCnt="3"/>
      <dgm:spPr/>
    </dgm:pt>
  </dgm:ptLst>
  <dgm:cxnLst>
    <dgm:cxn modelId="{3872B20E-27BD-40CB-A0A1-07BC5E0D2831}" type="presOf" srcId="{853AB252-AAB6-4790-B072-23EC807CEC1B}" destId="{AEFECF36-9F21-4C2E-880D-6F6158D05E9E}" srcOrd="1" destOrd="0" presId="urn:microsoft.com/office/officeart/2005/8/layout/cycle7"/>
    <dgm:cxn modelId="{DBC63A11-DEAC-4A1F-934F-DEEF7A902DB2}" type="presOf" srcId="{853AB252-AAB6-4790-B072-23EC807CEC1B}" destId="{24F0CD2C-AE55-40E9-A1CA-C04E1DFD0998}" srcOrd="0" destOrd="0" presId="urn:microsoft.com/office/officeart/2005/8/layout/cycle7"/>
    <dgm:cxn modelId="{4AD92C12-B3DC-44B3-9AF7-12EDB534EAD4}" type="presOf" srcId="{FDE9A6F9-F94F-426F-A4E7-2630A4C8216A}" destId="{B4E5B233-D50D-43CC-8045-978C2A64044B}" srcOrd="0" destOrd="0" presId="urn:microsoft.com/office/officeart/2005/8/layout/cycle7"/>
    <dgm:cxn modelId="{CB64E812-C36F-48AE-96AA-3890CE451687}" srcId="{FDE9A6F9-F94F-426F-A4E7-2630A4C8216A}" destId="{7322D2E3-4D66-4C13-87DE-C66100A84796}" srcOrd="0" destOrd="0" parTransId="{23D3F078-3931-406A-8482-5D90E4FA2154}" sibTransId="{1D523B6D-6130-4213-A012-14A153E1D71A}"/>
    <dgm:cxn modelId="{5562612B-3A1D-475C-8230-4859BE8C9AED}" type="presOf" srcId="{1D523B6D-6130-4213-A012-14A153E1D71A}" destId="{E96C4264-EBB7-437C-BB28-B4577DB36294}" srcOrd="0" destOrd="0" presId="urn:microsoft.com/office/officeart/2005/8/layout/cycle7"/>
    <dgm:cxn modelId="{1697D033-ADC1-4D86-97E2-2F4BEFB0AA49}" type="presOf" srcId="{3012DEEE-9D47-4AFC-85CA-5389B379AD4A}" destId="{D35912E5-EDC1-4D5A-8A3B-BDC83210A0CC}" srcOrd="0" destOrd="0" presId="urn:microsoft.com/office/officeart/2005/8/layout/cycle7"/>
    <dgm:cxn modelId="{20BADF62-966C-4588-9A6C-545775F49F8C}" srcId="{FDE9A6F9-F94F-426F-A4E7-2630A4C8216A}" destId="{097C2F7E-9528-4069-B600-DE8163305016}" srcOrd="1" destOrd="0" parTransId="{74D0F776-0F29-46E9-A4F1-D987F9240C0A}" sibTransId="{853AB252-AAB6-4790-B072-23EC807CEC1B}"/>
    <dgm:cxn modelId="{EE008B8E-31CB-4431-97DD-65B09A97B3DE}" type="presOf" srcId="{94535179-A516-40FE-9470-DFBA76B3DA04}" destId="{AEA11F73-729B-44D8-9F49-1E017C6F7D0C}" srcOrd="0" destOrd="0" presId="urn:microsoft.com/office/officeart/2005/8/layout/cycle7"/>
    <dgm:cxn modelId="{978F8C98-3006-4673-8D90-580D9A0DB74C}" type="presOf" srcId="{1D523B6D-6130-4213-A012-14A153E1D71A}" destId="{DBC8E464-533F-4D2D-99F7-64455E16507F}" srcOrd="1" destOrd="0" presId="urn:microsoft.com/office/officeart/2005/8/layout/cycle7"/>
    <dgm:cxn modelId="{67F13EC6-9012-444D-BB2D-8C570777B4FE}" type="presOf" srcId="{097C2F7E-9528-4069-B600-DE8163305016}" destId="{5FB33FE3-D448-46FC-825D-8F47034753B4}" srcOrd="0" destOrd="0" presId="urn:microsoft.com/office/officeart/2005/8/layout/cycle7"/>
    <dgm:cxn modelId="{DCCF07E6-3A99-4D77-8CF5-6F39CB82571C}" type="presOf" srcId="{3012DEEE-9D47-4AFC-85CA-5389B379AD4A}" destId="{CB79AC44-82D4-4814-B380-767064718FE1}" srcOrd="1" destOrd="0" presId="urn:microsoft.com/office/officeart/2005/8/layout/cycle7"/>
    <dgm:cxn modelId="{75A161F6-DF64-4AA1-82B5-25377AB33F8E}" type="presOf" srcId="{7322D2E3-4D66-4C13-87DE-C66100A84796}" destId="{33F79D14-9465-4FCB-AD80-C568805FFB64}" srcOrd="0" destOrd="0" presId="urn:microsoft.com/office/officeart/2005/8/layout/cycle7"/>
    <dgm:cxn modelId="{36659AFB-20FC-4958-BE4E-385760461A78}" srcId="{FDE9A6F9-F94F-426F-A4E7-2630A4C8216A}" destId="{94535179-A516-40FE-9470-DFBA76B3DA04}" srcOrd="2" destOrd="0" parTransId="{50698317-E7C5-47ED-979B-56FA50564AE4}" sibTransId="{3012DEEE-9D47-4AFC-85CA-5389B379AD4A}"/>
    <dgm:cxn modelId="{5CD13508-7EEE-43E9-9C23-12152C5DF049}" type="presParOf" srcId="{B4E5B233-D50D-43CC-8045-978C2A64044B}" destId="{33F79D14-9465-4FCB-AD80-C568805FFB64}" srcOrd="0" destOrd="0" presId="urn:microsoft.com/office/officeart/2005/8/layout/cycle7"/>
    <dgm:cxn modelId="{90CDB0CA-BE2A-418A-8DB2-BEF41D27563D}" type="presParOf" srcId="{B4E5B233-D50D-43CC-8045-978C2A64044B}" destId="{E96C4264-EBB7-437C-BB28-B4577DB36294}" srcOrd="1" destOrd="0" presId="urn:microsoft.com/office/officeart/2005/8/layout/cycle7"/>
    <dgm:cxn modelId="{8DFD854E-61CD-4DAE-A458-AB670DBA14A6}" type="presParOf" srcId="{E96C4264-EBB7-437C-BB28-B4577DB36294}" destId="{DBC8E464-533F-4D2D-99F7-64455E16507F}" srcOrd="0" destOrd="0" presId="urn:microsoft.com/office/officeart/2005/8/layout/cycle7"/>
    <dgm:cxn modelId="{EF69B356-709F-40D2-9739-EF729275C683}" type="presParOf" srcId="{B4E5B233-D50D-43CC-8045-978C2A64044B}" destId="{5FB33FE3-D448-46FC-825D-8F47034753B4}" srcOrd="2" destOrd="0" presId="urn:microsoft.com/office/officeart/2005/8/layout/cycle7"/>
    <dgm:cxn modelId="{670F01D2-CD91-416C-8F85-A952764ECDEA}" type="presParOf" srcId="{B4E5B233-D50D-43CC-8045-978C2A64044B}" destId="{24F0CD2C-AE55-40E9-A1CA-C04E1DFD0998}" srcOrd="3" destOrd="0" presId="urn:microsoft.com/office/officeart/2005/8/layout/cycle7"/>
    <dgm:cxn modelId="{F79B677D-1B86-4FC7-93D5-CC8C6B2025FD}" type="presParOf" srcId="{24F0CD2C-AE55-40E9-A1CA-C04E1DFD0998}" destId="{AEFECF36-9F21-4C2E-880D-6F6158D05E9E}" srcOrd="0" destOrd="0" presId="urn:microsoft.com/office/officeart/2005/8/layout/cycle7"/>
    <dgm:cxn modelId="{FB89D1CF-2474-4779-B888-C07A1263657E}" type="presParOf" srcId="{B4E5B233-D50D-43CC-8045-978C2A64044B}" destId="{AEA11F73-729B-44D8-9F49-1E017C6F7D0C}" srcOrd="4" destOrd="0" presId="urn:microsoft.com/office/officeart/2005/8/layout/cycle7"/>
    <dgm:cxn modelId="{1B551D77-D497-4B4C-AB55-BEEBE25EEEE6}" type="presParOf" srcId="{B4E5B233-D50D-43CC-8045-978C2A64044B}" destId="{D35912E5-EDC1-4D5A-8A3B-BDC83210A0CC}" srcOrd="5" destOrd="0" presId="urn:microsoft.com/office/officeart/2005/8/layout/cycle7"/>
    <dgm:cxn modelId="{74366D96-0FCB-4BF2-AAC3-6F6FE60FFB3B}" type="presParOf" srcId="{D35912E5-EDC1-4D5A-8A3B-BDC83210A0CC}" destId="{CB79AC44-82D4-4814-B380-767064718FE1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79D14-9465-4FCB-AD80-C568805FFB64}">
      <dsp:nvSpPr>
        <dsp:cNvPr id="0" name=""/>
        <dsp:cNvSpPr/>
      </dsp:nvSpPr>
      <dsp:spPr>
        <a:xfrm>
          <a:off x="940417" y="304036"/>
          <a:ext cx="1052865" cy="5264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</a:t>
          </a:r>
          <a:endParaRPr lang="ru-RU" sz="1700" kern="1200" dirty="0"/>
        </a:p>
      </dsp:txBody>
      <dsp:txXfrm>
        <a:off x="955836" y="319455"/>
        <a:ext cx="1022027" cy="495594"/>
      </dsp:txXfrm>
    </dsp:sp>
    <dsp:sp modelId="{E96C4264-EBB7-437C-BB28-B4577DB36294}">
      <dsp:nvSpPr>
        <dsp:cNvPr id="0" name=""/>
        <dsp:cNvSpPr/>
      </dsp:nvSpPr>
      <dsp:spPr>
        <a:xfrm rot="3247313">
          <a:off x="1627365" y="1075688"/>
          <a:ext cx="547737" cy="18425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rgbClr val="7030A0"/>
              </a:solidFill>
            </a:rPr>
            <a:t>manipulates</a:t>
          </a:r>
          <a:endParaRPr lang="ru-RU" sz="900" kern="1200" dirty="0">
            <a:solidFill>
              <a:srgbClr val="7030A0"/>
            </a:solidFill>
          </a:endParaRPr>
        </a:p>
      </dsp:txBody>
      <dsp:txXfrm>
        <a:off x="1682640" y="1112538"/>
        <a:ext cx="437187" cy="110551"/>
      </dsp:txXfrm>
    </dsp:sp>
    <dsp:sp modelId="{5FB33FE3-D448-46FC-825D-8F47034753B4}">
      <dsp:nvSpPr>
        <dsp:cNvPr id="0" name=""/>
        <dsp:cNvSpPr/>
      </dsp:nvSpPr>
      <dsp:spPr>
        <a:xfrm>
          <a:off x="1809186" y="1505159"/>
          <a:ext cx="1052865" cy="5264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Controller</a:t>
          </a:r>
          <a:endParaRPr lang="ru-RU" sz="1700" kern="1200" dirty="0"/>
        </a:p>
      </dsp:txBody>
      <dsp:txXfrm>
        <a:off x="1824605" y="1520578"/>
        <a:ext cx="1022027" cy="495594"/>
      </dsp:txXfrm>
    </dsp:sp>
    <dsp:sp modelId="{24F0CD2C-AE55-40E9-A1CA-C04E1DFD0998}">
      <dsp:nvSpPr>
        <dsp:cNvPr id="0" name=""/>
        <dsp:cNvSpPr/>
      </dsp:nvSpPr>
      <dsp:spPr>
        <a:xfrm rot="10800000">
          <a:off x="1192981" y="1676250"/>
          <a:ext cx="547737" cy="18425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7030A0"/>
              </a:solidFill>
            </a:rPr>
            <a:t>sets</a:t>
          </a:r>
          <a:endParaRPr lang="ru-RU" sz="2000" kern="1200" dirty="0">
            <a:solidFill>
              <a:srgbClr val="7030A0"/>
            </a:solidFill>
          </a:endParaRPr>
        </a:p>
      </dsp:txBody>
      <dsp:txXfrm rot="10800000">
        <a:off x="1248256" y="1713100"/>
        <a:ext cx="437187" cy="110551"/>
      </dsp:txXfrm>
    </dsp:sp>
    <dsp:sp modelId="{AEA11F73-729B-44D8-9F49-1E017C6F7D0C}">
      <dsp:nvSpPr>
        <dsp:cNvPr id="0" name=""/>
        <dsp:cNvSpPr/>
      </dsp:nvSpPr>
      <dsp:spPr>
        <a:xfrm>
          <a:off x="71647" y="1505159"/>
          <a:ext cx="1052865" cy="5264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View</a:t>
          </a:r>
          <a:endParaRPr lang="ru-RU" sz="1700" kern="1200" dirty="0"/>
        </a:p>
      </dsp:txBody>
      <dsp:txXfrm>
        <a:off x="87066" y="1520578"/>
        <a:ext cx="1022027" cy="495594"/>
      </dsp:txXfrm>
    </dsp:sp>
    <dsp:sp modelId="{D35912E5-EDC1-4D5A-8A3B-BDC83210A0CC}">
      <dsp:nvSpPr>
        <dsp:cNvPr id="0" name=""/>
        <dsp:cNvSpPr/>
      </dsp:nvSpPr>
      <dsp:spPr>
        <a:xfrm rot="18352687">
          <a:off x="758596" y="1075688"/>
          <a:ext cx="547737" cy="18425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7030A0"/>
              </a:solidFill>
            </a:rPr>
            <a:t>updates</a:t>
          </a:r>
          <a:endParaRPr lang="ru-RU" sz="1400" kern="1200" dirty="0">
            <a:solidFill>
              <a:srgbClr val="7030A0"/>
            </a:solidFill>
          </a:endParaRPr>
        </a:p>
      </dsp:txBody>
      <dsp:txXfrm>
        <a:off x="813871" y="1112538"/>
        <a:ext cx="437187" cy="1105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79D14-9465-4FCB-AD80-C568805FFB64}">
      <dsp:nvSpPr>
        <dsp:cNvPr id="0" name=""/>
        <dsp:cNvSpPr/>
      </dsp:nvSpPr>
      <dsp:spPr>
        <a:xfrm>
          <a:off x="940417" y="304036"/>
          <a:ext cx="1052865" cy="5264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</a:t>
          </a:r>
          <a:endParaRPr lang="ru-RU" sz="1800" kern="1200" dirty="0"/>
        </a:p>
      </dsp:txBody>
      <dsp:txXfrm>
        <a:off x="955836" y="319455"/>
        <a:ext cx="1022027" cy="495594"/>
      </dsp:txXfrm>
    </dsp:sp>
    <dsp:sp modelId="{E96C4264-EBB7-437C-BB28-B4577DB36294}">
      <dsp:nvSpPr>
        <dsp:cNvPr id="0" name=""/>
        <dsp:cNvSpPr/>
      </dsp:nvSpPr>
      <dsp:spPr>
        <a:xfrm rot="3247313">
          <a:off x="1627365" y="1075688"/>
          <a:ext cx="547737" cy="18425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rgbClr val="7030A0"/>
              </a:solidFill>
            </a:rPr>
            <a:t>manipulates</a:t>
          </a:r>
          <a:endParaRPr lang="ru-RU" sz="900" kern="1200" dirty="0">
            <a:solidFill>
              <a:srgbClr val="7030A0"/>
            </a:solidFill>
          </a:endParaRPr>
        </a:p>
      </dsp:txBody>
      <dsp:txXfrm>
        <a:off x="1682640" y="1112538"/>
        <a:ext cx="437187" cy="110551"/>
      </dsp:txXfrm>
    </dsp:sp>
    <dsp:sp modelId="{5FB33FE3-D448-46FC-825D-8F47034753B4}">
      <dsp:nvSpPr>
        <dsp:cNvPr id="0" name=""/>
        <dsp:cNvSpPr/>
      </dsp:nvSpPr>
      <dsp:spPr>
        <a:xfrm>
          <a:off x="1809186" y="1505159"/>
          <a:ext cx="1052865" cy="5264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View</a:t>
          </a:r>
          <a:endParaRPr lang="ru-RU" sz="1800" kern="1200" dirty="0"/>
        </a:p>
      </dsp:txBody>
      <dsp:txXfrm>
        <a:off x="1824605" y="1520578"/>
        <a:ext cx="1022027" cy="495594"/>
      </dsp:txXfrm>
    </dsp:sp>
    <dsp:sp modelId="{24F0CD2C-AE55-40E9-A1CA-C04E1DFD0998}">
      <dsp:nvSpPr>
        <dsp:cNvPr id="0" name=""/>
        <dsp:cNvSpPr/>
      </dsp:nvSpPr>
      <dsp:spPr>
        <a:xfrm rot="10800000">
          <a:off x="1192981" y="1676250"/>
          <a:ext cx="547737" cy="18425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7030A0"/>
              </a:solidFill>
            </a:rPr>
            <a:t>sets</a:t>
          </a:r>
          <a:endParaRPr lang="ru-RU" sz="2000" kern="1200" dirty="0">
            <a:solidFill>
              <a:srgbClr val="7030A0"/>
            </a:solidFill>
          </a:endParaRPr>
        </a:p>
      </dsp:txBody>
      <dsp:txXfrm rot="10800000">
        <a:off x="1248256" y="1713100"/>
        <a:ext cx="437187" cy="110551"/>
      </dsp:txXfrm>
    </dsp:sp>
    <dsp:sp modelId="{AEA11F73-729B-44D8-9F49-1E017C6F7D0C}">
      <dsp:nvSpPr>
        <dsp:cNvPr id="0" name=""/>
        <dsp:cNvSpPr/>
      </dsp:nvSpPr>
      <dsp:spPr>
        <a:xfrm>
          <a:off x="71647" y="1505159"/>
          <a:ext cx="1052865" cy="5264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Template</a:t>
          </a:r>
          <a:endParaRPr lang="ru-RU" sz="1800" kern="1200" dirty="0"/>
        </a:p>
      </dsp:txBody>
      <dsp:txXfrm>
        <a:off x="87066" y="1520578"/>
        <a:ext cx="1022027" cy="495594"/>
      </dsp:txXfrm>
    </dsp:sp>
    <dsp:sp modelId="{D35912E5-EDC1-4D5A-8A3B-BDC83210A0CC}">
      <dsp:nvSpPr>
        <dsp:cNvPr id="0" name=""/>
        <dsp:cNvSpPr/>
      </dsp:nvSpPr>
      <dsp:spPr>
        <a:xfrm rot="18352687">
          <a:off x="758596" y="1075688"/>
          <a:ext cx="547737" cy="18425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7030A0"/>
              </a:solidFill>
            </a:rPr>
            <a:t>updates</a:t>
          </a:r>
          <a:endParaRPr lang="ru-RU" sz="1400" kern="1200" dirty="0">
            <a:solidFill>
              <a:srgbClr val="7030A0"/>
            </a:solidFill>
          </a:endParaRPr>
        </a:p>
      </dsp:txBody>
      <dsp:txXfrm>
        <a:off x="813871" y="1112538"/>
        <a:ext cx="437187" cy="110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3C1A4-0C35-2C4B-AA1D-9C26A0DB69E9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9B564-49EB-CB4F-84AB-E5411057A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977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F3AC8F-CE3B-41B1-AC30-EDF80ACB5D59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503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F3AC8F-CE3B-41B1-AC30-EDF80ACB5D59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48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F3AC8F-CE3B-41B1-AC30-EDF80ACB5D59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130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F3AC8F-CE3B-41B1-AC30-EDF80ACB5D59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344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F3AC8F-CE3B-41B1-AC30-EDF80ACB5D59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721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F3AC8F-CE3B-41B1-AC30-EDF80ACB5D59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177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F3AC8F-CE3B-41B1-AC30-EDF80ACB5D59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679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F3AC8F-CE3B-41B1-AC30-EDF80ACB5D59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179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F3AC8F-CE3B-41B1-AC30-EDF80ACB5D59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993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F3AC8F-CE3B-41B1-AC30-EDF80ACB5D59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52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F3AC8F-CE3B-41B1-AC30-EDF80ACB5D5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70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3524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77493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07607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50552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2026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50258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61842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70834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75627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800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F3AC8F-CE3B-41B1-AC30-EDF80ACB5D5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8460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60490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52837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11229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09420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10460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06249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55684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73863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02689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898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F3AC8F-CE3B-41B1-AC30-EDF80ACB5D5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8049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96728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17248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9655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39838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6165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82596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7888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F3AC8F-CE3B-41B1-AC30-EDF80ACB5D59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735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F3AC8F-CE3B-41B1-AC30-EDF80ACB5D59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375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F3AC8F-CE3B-41B1-AC30-EDF80ACB5D59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597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F3AC8F-CE3B-41B1-AC30-EDF80ACB5D59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530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F3AC8F-CE3B-41B1-AC30-EDF80ACB5D59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25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1BD0E-02AF-136F-D469-9E657821C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D29689-E064-7FFF-6683-BEC94DBFF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1208A3-7EC4-A5B4-9762-C09B9243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C5B7-431A-3D4D-889B-FE491553CBBC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14ABB1-2663-E968-ADB4-53ED0D92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5DB7E5-40EA-AA64-BD4B-7A4A2227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EC8A-FFE9-5C41-93B7-6942126564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50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259AF-2724-4495-5A9D-D41428625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138441-70AC-36B5-CB12-44109E487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39D799-7A04-7B66-9EE6-D0C0A8105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C5B7-431A-3D4D-889B-FE491553CBBC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602304-EAD3-9395-51F1-ABACFBC1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86B29F-AF3C-5F3F-132C-914AC8AD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EC8A-FFE9-5C41-93B7-6942126564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76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3062F80-C8B8-4E47-C19B-611D00844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B9F041-2DA6-1F47-3767-5B324042C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88A25D-503E-425E-8316-6B643041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C5B7-431A-3D4D-889B-FE491553CBBC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6DA677-FEF9-1018-756F-05D2E05B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E7E7AD-01CF-2AE4-291E-AA0A4200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EC8A-FFE9-5C41-93B7-6942126564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14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46B18-DCF9-1545-0601-1DA6F84B1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AE5432-44A1-414D-4188-743B50B18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147516-3143-9C5C-1425-F3696B0A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C5B7-431A-3D4D-889B-FE491553CBBC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58CB95-4D8B-F19A-AB66-9FEA9EE2C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A8CBCC-738C-1189-4ACF-538BF308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EC8A-FFE9-5C41-93B7-6942126564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50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32541-339E-94F4-4A06-832EC2C3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16A123-CDC4-0EDA-3BE5-56DEB5BF7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29F7D7-2DC0-0B00-4B9E-AE5034B5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C5B7-431A-3D4D-889B-FE491553CBBC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9588D-9812-A165-00FD-0509A8FF6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5A2A0E-F9F6-6186-2FF1-E0C11739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EC8A-FFE9-5C41-93B7-6942126564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0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4BBE24-2557-70D8-302E-3606A686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6C521E-7A50-5DEF-E57A-1ACBCB436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64DA72-3E01-969D-95E1-D1AECD7B6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3B9707-BA47-60BF-D0C6-B4645DB6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C5B7-431A-3D4D-889B-FE491553CBBC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3DBFE6-939D-C811-2967-E16E83D3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49BC85-C5DC-0073-5787-3D66FC4F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EC8A-FFE9-5C41-93B7-6942126564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5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49B33-D7CD-7B31-DE30-6AD4A1E2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EC8570-BE7F-5C4E-76CD-0575470BD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0D8A91-CFCC-19FD-BE50-8EF29813A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700D329-99B2-E733-E8DC-F599C1C7A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31EA11-1B32-5823-7FB5-0CC4CDFA0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3CEEA68-0E4E-C8CD-ADE9-B7D86EDE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C5B7-431A-3D4D-889B-FE491553CBBC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FD7D89B-38EA-F011-4DC2-85ED4713C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FAC331A-9389-FF4D-5D46-28470E12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EC8A-FFE9-5C41-93B7-6942126564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04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4A07C-5255-FCE8-DBAC-B8F6969F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8C28D5-C8C3-A045-841C-0546D805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C5B7-431A-3D4D-889B-FE491553CBBC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93D9435-E69C-0F5C-4FFD-6B169F62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044B288-1D8D-F469-954C-76FF623D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EC8A-FFE9-5C41-93B7-6942126564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60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AA6D375-C76C-15CB-5648-3A612797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C5B7-431A-3D4D-889B-FE491553CBBC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ED50BE-2912-B759-4D4E-B70519BB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E0FAA6-28A3-8662-B810-CA5EBD71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EC8A-FFE9-5C41-93B7-6942126564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68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BAE41-3519-8909-FEA3-3BD29C22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965E89-FE57-9361-2FA3-C4066CDF9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97474D-4276-21EB-FEF5-F98890E30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0BD451-7097-087C-33CE-3FF02E3CA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C5B7-431A-3D4D-889B-FE491553CBBC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728493-CA30-E5D5-05D2-87890E6B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F0656C-3EDF-5144-9679-0470657B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EC8A-FFE9-5C41-93B7-6942126564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87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4B763D-C6E6-53B9-A354-2B7D33C2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C44F134-26CD-206E-0D35-4CC02BF1F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F1827D-DF82-A7FF-A1C6-EE6EE93FD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A99F87-17DC-B7E8-515B-801A57DC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C5B7-431A-3D4D-889B-FE491553CBBC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9239D4-862B-6827-1535-F651A420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52D1C9-482C-56B9-6720-A6297347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EC8A-FFE9-5C41-93B7-6942126564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28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9A98D6-FA45-9BD5-2C2D-38719FB21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4DAEE7-F3C6-0D60-12BC-2C2BF4083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B1BDF2-9B54-D57E-6405-E43C4139D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EC5B7-431A-3D4D-889B-FE491553CBBC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60C1A5-0A81-4D7C-F350-929800F37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36211A-B8D3-EC20-2BAF-68C3098F0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CEC8A-FFE9-5C41-93B7-6942126564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80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bout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5book.ru/osnovy-html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CC3B15-DDFD-2E5A-A20C-B7315B405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Информатика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922792-A83E-EBE5-49FB-D2B15CCC5A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Баранов М.А.</a:t>
            </a:r>
          </a:p>
          <a:p>
            <a:r>
              <a:rPr lang="ru-RU" dirty="0"/>
              <a:t>Зима 2023</a:t>
            </a:r>
          </a:p>
        </p:txBody>
      </p:sp>
    </p:spTree>
    <p:extLst>
      <p:ext uri="{BB962C8B-B14F-4D97-AF65-F5344CB8AC3E}">
        <p14:creationId xmlns:p14="http://schemas.microsoft.com/office/powerpoint/2010/main" val="539477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Фреймворки </a:t>
            </a:r>
            <a:r>
              <a:rPr lang="en-US" dirty="0"/>
              <a:t>Python. Flask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dirty="0"/>
              <a:t>ПЛЮСЫ</a:t>
            </a:r>
          </a:p>
          <a:p>
            <a:r>
              <a:rPr lang="ru-RU" sz="2400" dirty="0"/>
              <a:t>Быстрое </a:t>
            </a:r>
            <a:r>
              <a:rPr lang="ru-RU" sz="2400" dirty="0" err="1"/>
              <a:t>прототипирование</a:t>
            </a:r>
            <a:endParaRPr lang="ru-RU" sz="2400" dirty="0"/>
          </a:p>
          <a:p>
            <a:r>
              <a:rPr lang="ru-RU" sz="2400" dirty="0"/>
              <a:t>Множество возможностей за счет более низкоуровневой работы </a:t>
            </a:r>
          </a:p>
          <a:p>
            <a:pPr marL="0" indent="0" algn="ctr">
              <a:buNone/>
            </a:pPr>
            <a:endParaRPr lang="ru-RU" sz="2400" b="1" dirty="0"/>
          </a:p>
          <a:p>
            <a:pPr marL="0" indent="0" algn="ctr">
              <a:buNone/>
            </a:pPr>
            <a:r>
              <a:rPr lang="ru-RU" sz="2400" b="1" dirty="0"/>
              <a:t>МИНУСЫ</a:t>
            </a:r>
          </a:p>
          <a:p>
            <a:r>
              <a:rPr lang="ru-RU" sz="2400" dirty="0"/>
              <a:t>Сложность работы </a:t>
            </a:r>
          </a:p>
          <a:p>
            <a:r>
              <a:rPr lang="ru-RU" sz="2400" dirty="0"/>
              <a:t>Высокий порог вхождения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2508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Фреймворки </a:t>
            </a:r>
            <a:r>
              <a:rPr lang="en-US" dirty="0"/>
              <a:t>Python. Tornado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690689"/>
            <a:ext cx="6937397" cy="3110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25" b="1" dirty="0"/>
              <a:t>Особенности</a:t>
            </a:r>
          </a:p>
          <a:p>
            <a:pPr marL="0" indent="0" algn="ctr">
              <a:buNone/>
            </a:pPr>
            <a:endParaRPr lang="ru-RU" sz="2025" b="1" dirty="0"/>
          </a:p>
          <a:p>
            <a:r>
              <a:rPr lang="ru-RU" sz="2025" dirty="0"/>
              <a:t> Основная «фишка» - асинхронность работы</a:t>
            </a:r>
          </a:p>
          <a:p>
            <a:r>
              <a:rPr lang="ru-RU" sz="2025" dirty="0"/>
              <a:t>Работа в реальном времени</a:t>
            </a:r>
          </a:p>
          <a:p>
            <a:r>
              <a:rPr lang="ru-RU" sz="2025" dirty="0"/>
              <a:t>Возможности аутентификации</a:t>
            </a:r>
          </a:p>
          <a:p>
            <a:r>
              <a:rPr lang="ru-RU" sz="2025" dirty="0"/>
              <a:t>Может выдерживать проблемы 10 000 соединений</a:t>
            </a:r>
            <a:endParaRPr lang="en-US" sz="2025" dirty="0"/>
          </a:p>
          <a:p>
            <a:pPr marL="0" indent="0">
              <a:buNone/>
            </a:pPr>
            <a:endParaRPr lang="ru-RU" sz="2025" dirty="0"/>
          </a:p>
          <a:p>
            <a:pPr marL="0" indent="0">
              <a:buNone/>
            </a:pPr>
            <a:r>
              <a:rPr lang="ru-RU" sz="2025" dirty="0"/>
              <a:t>Пример использования: </a:t>
            </a:r>
            <a:r>
              <a:rPr lang="en-US" sz="2025" dirty="0" err="1"/>
              <a:t>Uploadcare</a:t>
            </a:r>
            <a:endParaRPr lang="en-US" sz="2025" dirty="0"/>
          </a:p>
        </p:txBody>
      </p:sp>
    </p:spTree>
    <p:extLst>
      <p:ext uri="{BB962C8B-B14F-4D97-AF65-F5344CB8AC3E}">
        <p14:creationId xmlns:p14="http://schemas.microsoft.com/office/powerpoint/2010/main" val="2973771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Фреймворки </a:t>
            </a:r>
            <a:r>
              <a:rPr lang="en-US" dirty="0"/>
              <a:t>Python. Tornado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dirty="0"/>
              <a:t>ПЛЮСЫ</a:t>
            </a:r>
          </a:p>
          <a:p>
            <a:r>
              <a:rPr lang="ru-RU" sz="2400" dirty="0"/>
              <a:t>Поддержка множественных пользовательских соединений</a:t>
            </a:r>
          </a:p>
          <a:p>
            <a:r>
              <a:rPr lang="ru-RU" sz="2400" dirty="0"/>
              <a:t>Работа в реальном времени</a:t>
            </a:r>
          </a:p>
          <a:p>
            <a:r>
              <a:rPr lang="ru-RU" sz="2400" dirty="0"/>
              <a:t>Поддержка переводов и локализации</a:t>
            </a:r>
          </a:p>
          <a:p>
            <a:pPr marL="0" indent="0" algn="ctr">
              <a:buNone/>
            </a:pPr>
            <a:endParaRPr lang="ru-RU" sz="2400" b="1" dirty="0"/>
          </a:p>
          <a:p>
            <a:pPr marL="0" indent="0" algn="ctr">
              <a:buNone/>
            </a:pPr>
            <a:r>
              <a:rPr lang="ru-RU" sz="2400" b="1" dirty="0"/>
              <a:t>МИНУСЫ</a:t>
            </a:r>
          </a:p>
          <a:p>
            <a:r>
              <a:rPr lang="ru-RU" sz="2400" dirty="0"/>
              <a:t>Сложность работы </a:t>
            </a:r>
          </a:p>
          <a:p>
            <a:r>
              <a:rPr lang="ru-RU" sz="2400" dirty="0"/>
              <a:t>Высокий порог вхождения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5770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Фреймворки </a:t>
            </a:r>
            <a:r>
              <a:rPr lang="en-US" dirty="0"/>
              <a:t>Python. Django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690689"/>
            <a:ext cx="6937397" cy="3110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25" b="1" dirty="0"/>
              <a:t>Особенности</a:t>
            </a:r>
          </a:p>
          <a:p>
            <a:pPr marL="0" indent="0" algn="ctr">
              <a:buNone/>
            </a:pPr>
            <a:endParaRPr lang="ru-RU" sz="2025" b="1" dirty="0"/>
          </a:p>
          <a:p>
            <a:r>
              <a:rPr lang="ru-RU" sz="2025" dirty="0"/>
              <a:t> Контроль версий для БД (миграции).</a:t>
            </a:r>
          </a:p>
          <a:p>
            <a:r>
              <a:rPr lang="ru-RU" sz="2025" dirty="0"/>
              <a:t>Маршрутизация URL.</a:t>
            </a:r>
          </a:p>
          <a:p>
            <a:r>
              <a:rPr lang="ru-RU" sz="2025" dirty="0"/>
              <a:t>Поддержка веб-серверов, аутентификации, интернационализации</a:t>
            </a:r>
          </a:p>
          <a:p>
            <a:pPr marL="0" indent="0">
              <a:buNone/>
            </a:pPr>
            <a:r>
              <a:rPr lang="ru-RU" sz="2025" dirty="0"/>
              <a:t>Пример использования: </a:t>
            </a:r>
            <a:r>
              <a:rPr lang="en-US" sz="2025" dirty="0"/>
              <a:t>Instagram, Spotify</a:t>
            </a:r>
          </a:p>
        </p:txBody>
      </p:sp>
    </p:spTree>
    <p:extLst>
      <p:ext uri="{BB962C8B-B14F-4D97-AF65-F5344CB8AC3E}">
        <p14:creationId xmlns:p14="http://schemas.microsoft.com/office/powerpoint/2010/main" val="1560397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Фреймворки </a:t>
            </a:r>
            <a:r>
              <a:rPr lang="en-US" dirty="0"/>
              <a:t>Python. Django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dirty="0"/>
              <a:t>ПЛЮСЫ</a:t>
            </a:r>
          </a:p>
          <a:p>
            <a:r>
              <a:rPr lang="ru-RU" sz="2400" dirty="0"/>
              <a:t>Множество библиотек</a:t>
            </a:r>
          </a:p>
          <a:p>
            <a:r>
              <a:rPr lang="ru-RU" sz="2400" dirty="0"/>
              <a:t>Сообщество и документация</a:t>
            </a:r>
          </a:p>
          <a:p>
            <a:r>
              <a:rPr lang="ru-RU" sz="2400" dirty="0"/>
              <a:t>Масштабируемость</a:t>
            </a:r>
          </a:p>
          <a:p>
            <a:pPr marL="0" indent="0" algn="ctr">
              <a:buNone/>
            </a:pPr>
            <a:endParaRPr lang="ru-RU" sz="2400" b="1" dirty="0"/>
          </a:p>
          <a:p>
            <a:pPr marL="0" indent="0" algn="ctr">
              <a:buNone/>
            </a:pPr>
            <a:r>
              <a:rPr lang="ru-RU" sz="2400" b="1" dirty="0"/>
              <a:t>МИНУСЫ</a:t>
            </a:r>
          </a:p>
          <a:p>
            <a:r>
              <a:rPr lang="ru-RU" sz="2400" dirty="0"/>
              <a:t>Проблемы при работе с </a:t>
            </a:r>
            <a:r>
              <a:rPr lang="en-US" sz="2400" dirty="0" err="1"/>
              <a:t>WebSockets</a:t>
            </a:r>
            <a:endParaRPr lang="en-US" sz="2400" dirty="0"/>
          </a:p>
          <a:p>
            <a:r>
              <a:rPr lang="ru-RU" sz="2400" dirty="0"/>
              <a:t>Готовые библиотеки могут снижать гибкость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0204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498" y="314680"/>
            <a:ext cx="7060943" cy="960668"/>
          </a:xfrm>
        </p:spPr>
        <p:txBody>
          <a:bodyPr/>
          <a:lstStyle/>
          <a:p>
            <a:r>
              <a:rPr lang="ru-RU" dirty="0"/>
              <a:t>Фреймворки </a:t>
            </a:r>
            <a:r>
              <a:rPr lang="en-US" dirty="0"/>
              <a:t>Python. Django</a:t>
            </a:r>
            <a:r>
              <a:rPr lang="ru-RU" dirty="0"/>
              <a:t>.</a:t>
            </a:r>
            <a:r>
              <a:rPr lang="en-US" dirty="0"/>
              <a:t> MVC/MTV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23" y="1415143"/>
            <a:ext cx="5363567" cy="3600202"/>
          </a:xfrm>
          <a:prstGeom prst="rect">
            <a:avLst/>
          </a:prstGeom>
        </p:spPr>
      </p:pic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6178868" y="1728107"/>
            <a:ext cx="3296652" cy="3714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/>
              <a:t>Model</a:t>
            </a:r>
            <a:r>
              <a:rPr lang="ru-RU" sz="1800" i="1" dirty="0"/>
              <a:t> (Модель)</a:t>
            </a:r>
            <a:endParaRPr lang="en-US" sz="1800" i="1" dirty="0"/>
          </a:p>
          <a:p>
            <a:pPr marL="0" indent="0">
              <a:buNone/>
            </a:pPr>
            <a:r>
              <a:rPr lang="en-US" sz="1800" i="1" dirty="0"/>
              <a:t>View</a:t>
            </a:r>
            <a:r>
              <a:rPr lang="ru-RU" sz="1800" i="1" dirty="0"/>
              <a:t> (Представление)</a:t>
            </a:r>
            <a:endParaRPr lang="en-US" sz="1800" i="1" dirty="0"/>
          </a:p>
          <a:p>
            <a:pPr marL="0" indent="0">
              <a:buNone/>
            </a:pPr>
            <a:r>
              <a:rPr lang="en-US" sz="1800" i="1" dirty="0"/>
              <a:t>Controller</a:t>
            </a:r>
            <a:r>
              <a:rPr lang="ru-RU" sz="1800" i="1" dirty="0"/>
              <a:t> (Контроллер)</a:t>
            </a:r>
            <a:endParaRPr lang="en-US" sz="1800" i="1" dirty="0"/>
          </a:p>
          <a:p>
            <a:pPr marL="385763" indent="-385763">
              <a:buAutoNum type="arabicPeriod"/>
            </a:pPr>
            <a:endParaRPr lang="en-US" sz="1800" i="1" dirty="0"/>
          </a:p>
          <a:p>
            <a:pPr marL="0" indent="0">
              <a:buNone/>
            </a:pPr>
            <a:r>
              <a:rPr lang="en-US" sz="1800" i="1" dirty="0"/>
              <a:t>Model</a:t>
            </a:r>
            <a:r>
              <a:rPr lang="ru-RU" sz="1800" i="1" dirty="0"/>
              <a:t> (модель)</a:t>
            </a:r>
            <a:endParaRPr lang="en-US" sz="1800" i="1" dirty="0"/>
          </a:p>
          <a:p>
            <a:pPr marL="0" indent="0">
              <a:buNone/>
            </a:pPr>
            <a:r>
              <a:rPr lang="en-US" sz="1800" i="1" dirty="0"/>
              <a:t>Template</a:t>
            </a:r>
            <a:r>
              <a:rPr lang="ru-RU" sz="1800" i="1" dirty="0"/>
              <a:t> (шаблон)</a:t>
            </a:r>
            <a:endParaRPr lang="en-US" sz="1800" i="1" dirty="0"/>
          </a:p>
          <a:p>
            <a:pPr marL="0" indent="0">
              <a:buNone/>
            </a:pPr>
            <a:r>
              <a:rPr lang="en-US" sz="1800" i="1" dirty="0"/>
              <a:t>View (</a:t>
            </a:r>
            <a:r>
              <a:rPr lang="ru-RU" sz="1800" i="1" dirty="0"/>
              <a:t>представление)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34096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Фреймворки </a:t>
            </a:r>
            <a:r>
              <a:rPr lang="en-US" dirty="0"/>
              <a:t>Python. Django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2943135" y="1690689"/>
            <a:ext cx="4746488" cy="3714750"/>
          </a:xfrm>
        </p:spPr>
        <p:txBody>
          <a:bodyPr>
            <a:normAutofit fontScale="70000" lnSpcReduction="20000"/>
          </a:bodyPr>
          <a:lstStyle/>
          <a:p>
            <a:pPr marL="385763" indent="-385763">
              <a:buAutoNum type="arabicPeriod"/>
            </a:pPr>
            <a:r>
              <a:rPr lang="ru-RU" sz="2400" i="1" dirty="0"/>
              <a:t>Выполнив команду </a:t>
            </a:r>
            <a:endParaRPr lang="en-US" sz="2400" i="1" dirty="0"/>
          </a:p>
          <a:p>
            <a:pPr marL="0" indent="0">
              <a:buNone/>
            </a:pPr>
            <a:r>
              <a:rPr lang="en-US" sz="2400" i="1" dirty="0"/>
              <a:t>&gt;&gt; django-admin.py </a:t>
            </a:r>
            <a:r>
              <a:rPr lang="en-US" sz="2400" i="1" dirty="0" err="1"/>
              <a:t>startproject</a:t>
            </a:r>
            <a:r>
              <a:rPr lang="en-US" sz="2400" i="1" dirty="0"/>
              <a:t> first</a:t>
            </a:r>
            <a:endParaRPr lang="ru-RU" sz="2400" i="1" dirty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ru-RU" sz="2400" i="1" dirty="0"/>
              <a:t>Был создан проект </a:t>
            </a:r>
            <a:r>
              <a:rPr lang="en-US" sz="2400" i="1" dirty="0"/>
              <a:t>first, </a:t>
            </a:r>
            <a:r>
              <a:rPr lang="ru-RU" sz="2400" i="1" dirty="0"/>
              <a:t>где:</a:t>
            </a:r>
          </a:p>
          <a:p>
            <a:pPr marL="0" indent="0">
              <a:buNone/>
            </a:pPr>
            <a:r>
              <a:rPr lang="en-US" sz="2400" i="1" dirty="0"/>
              <a:t>manage.py – </a:t>
            </a:r>
            <a:r>
              <a:rPr lang="ru-RU" sz="2400" i="1" dirty="0"/>
              <a:t>скрип управления проектом (добавление новых приложений, сборка файлов и пр.);</a:t>
            </a:r>
          </a:p>
          <a:p>
            <a:pPr marL="0" indent="0">
              <a:buNone/>
            </a:pPr>
            <a:r>
              <a:rPr lang="en-US" sz="2400" i="1" dirty="0"/>
              <a:t>__init__.py </a:t>
            </a:r>
            <a:r>
              <a:rPr lang="ru-RU" sz="2400" i="1" dirty="0"/>
              <a:t>необходим для определения директории/пакета;</a:t>
            </a:r>
          </a:p>
          <a:p>
            <a:pPr marL="0" indent="0">
              <a:buNone/>
            </a:pPr>
            <a:r>
              <a:rPr lang="en-US" sz="2400" i="1" dirty="0"/>
              <a:t>settings.py </a:t>
            </a:r>
            <a:r>
              <a:rPr lang="ru-RU" sz="2400" i="1" dirty="0"/>
              <a:t>– глобальные настройки проекта (пути, БД, подключения и пр.);</a:t>
            </a:r>
          </a:p>
          <a:p>
            <a:pPr marL="0" indent="0">
              <a:buNone/>
            </a:pPr>
            <a:r>
              <a:rPr lang="en-US" sz="2400" i="1" dirty="0"/>
              <a:t>urls.py – </a:t>
            </a:r>
            <a:r>
              <a:rPr lang="ru-RU" sz="2400" i="1" dirty="0"/>
              <a:t>файл привязок </a:t>
            </a:r>
            <a:r>
              <a:rPr lang="en-US" sz="2400" i="1" dirty="0" err="1"/>
              <a:t>url</a:t>
            </a:r>
            <a:r>
              <a:rPr lang="en-US" sz="2400" i="1" dirty="0"/>
              <a:t> (</a:t>
            </a:r>
            <a:r>
              <a:rPr lang="ru-RU" sz="2400" i="1" dirty="0"/>
              <a:t>по какому адресу вызывается тот или иной скрипт);</a:t>
            </a:r>
          </a:p>
          <a:p>
            <a:pPr marL="0" indent="0">
              <a:buNone/>
            </a:pPr>
            <a:r>
              <a:rPr lang="en-US" sz="2400" i="1" dirty="0"/>
              <a:t>wsgi.py – WSGI</a:t>
            </a:r>
            <a:r>
              <a:rPr lang="ru-RU" sz="2400" i="1" dirty="0"/>
              <a:t>-приложение для работы с </a:t>
            </a:r>
            <a:r>
              <a:rPr lang="en-US" sz="2400" i="1" dirty="0"/>
              <a:t>web-</a:t>
            </a:r>
            <a:r>
              <a:rPr lang="ru-RU" sz="2400" i="1" dirty="0"/>
              <a:t>сервером</a:t>
            </a:r>
            <a:endParaRPr lang="en-US" sz="2400" i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2269109" cy="210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86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Фреймворки </a:t>
            </a:r>
            <a:r>
              <a:rPr lang="en-US" dirty="0"/>
              <a:t>Python. Django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3039979" y="1690689"/>
            <a:ext cx="4746488" cy="3714750"/>
          </a:xfrm>
        </p:spPr>
        <p:txBody>
          <a:bodyPr>
            <a:normAutofit fontScale="92500" lnSpcReduction="10000"/>
          </a:bodyPr>
          <a:lstStyle/>
          <a:p>
            <a:pPr marL="385763" indent="-385763">
              <a:buAutoNum type="arabicPeriod"/>
            </a:pPr>
            <a:r>
              <a:rPr lang="ru-RU" sz="2400" i="1" dirty="0"/>
              <a:t>Выполнив команду </a:t>
            </a:r>
            <a:endParaRPr lang="en-US" sz="2400" i="1" dirty="0"/>
          </a:p>
          <a:p>
            <a:pPr marL="0" indent="0">
              <a:buNone/>
            </a:pPr>
            <a:r>
              <a:rPr lang="en-US" sz="2400" i="1" dirty="0"/>
              <a:t>&gt;&gt; ./manage.py </a:t>
            </a:r>
            <a:r>
              <a:rPr lang="en-US" sz="2400" i="1" dirty="0" err="1"/>
              <a:t>startapp</a:t>
            </a:r>
            <a:r>
              <a:rPr lang="en-US" sz="2400" i="1" dirty="0"/>
              <a:t> main</a:t>
            </a:r>
            <a:endParaRPr lang="ru-RU" sz="2400" i="1" dirty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ru-RU" sz="2400" i="1" dirty="0"/>
              <a:t>Было создано приложение </a:t>
            </a:r>
            <a:r>
              <a:rPr lang="en-US" sz="2400" i="1" dirty="0"/>
              <a:t>main, </a:t>
            </a:r>
            <a:r>
              <a:rPr lang="ru-RU" sz="2400" i="1" dirty="0"/>
              <a:t>где:</a:t>
            </a:r>
          </a:p>
          <a:p>
            <a:pPr marL="0" indent="0">
              <a:buNone/>
            </a:pPr>
            <a:r>
              <a:rPr lang="en-US" sz="2400" i="1" dirty="0"/>
              <a:t>__init__.py </a:t>
            </a:r>
            <a:r>
              <a:rPr lang="ru-RU" sz="2400" i="1" dirty="0"/>
              <a:t>необходим для определения директории/пакета;</a:t>
            </a:r>
          </a:p>
          <a:p>
            <a:pPr marL="0" indent="0">
              <a:buNone/>
            </a:pPr>
            <a:r>
              <a:rPr lang="en-US" sz="2400" i="1" dirty="0"/>
              <a:t>models.py </a:t>
            </a:r>
            <a:r>
              <a:rPr lang="ru-RU" sz="2400" i="1" dirty="0"/>
              <a:t>– модели приложения</a:t>
            </a:r>
          </a:p>
          <a:p>
            <a:pPr marL="0" indent="0">
              <a:buNone/>
            </a:pPr>
            <a:r>
              <a:rPr lang="en-US" sz="2400" i="1" dirty="0"/>
              <a:t>tests.py – </a:t>
            </a:r>
            <a:r>
              <a:rPr lang="ru-RU" sz="2400" i="1" dirty="0"/>
              <a:t>шаблон для тестов; </a:t>
            </a:r>
          </a:p>
          <a:p>
            <a:pPr marL="0" indent="0">
              <a:buNone/>
            </a:pPr>
            <a:r>
              <a:rPr lang="en-US" sz="2400" i="1" dirty="0"/>
              <a:t>views.py – </a:t>
            </a:r>
            <a:r>
              <a:rPr lang="ru-RU" sz="2400" i="1" dirty="0"/>
              <a:t>представления приложения</a:t>
            </a:r>
            <a:endParaRPr lang="en-US" sz="2400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94" y="1690689"/>
            <a:ext cx="1908288" cy="292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43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Фреймворки </a:t>
            </a:r>
            <a:r>
              <a:rPr lang="en-US" dirty="0"/>
              <a:t>Python. Django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628650" y="1690689"/>
            <a:ext cx="7199306" cy="371475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ru-RU" sz="2400" b="1" i="1" dirty="0"/>
              <a:t>Порядок работы</a:t>
            </a:r>
          </a:p>
          <a:p>
            <a:pPr marL="385763" indent="-385763">
              <a:buAutoNum type="arabicPeriod"/>
            </a:pPr>
            <a:r>
              <a:rPr lang="ru-RU" sz="2400" i="1" dirty="0"/>
              <a:t>Браузер запрашивает </a:t>
            </a:r>
            <a:r>
              <a:rPr lang="en-US" sz="2400" i="1" dirty="0"/>
              <a:t>URL</a:t>
            </a:r>
            <a:r>
              <a:rPr lang="ru-RU" sz="2400" i="1" dirty="0"/>
              <a:t>, сервер передает запрос в </a:t>
            </a:r>
            <a:r>
              <a:rPr lang="en-US" sz="2400" i="1" dirty="0"/>
              <a:t>Django</a:t>
            </a:r>
          </a:p>
          <a:p>
            <a:pPr marL="385763" indent="-385763">
              <a:buAutoNum type="arabicPeriod"/>
            </a:pPr>
            <a:r>
              <a:rPr lang="en-US" sz="2400" i="1" dirty="0"/>
              <a:t>Django </a:t>
            </a:r>
            <a:r>
              <a:rPr lang="ru-RU" sz="2400" i="1" dirty="0"/>
              <a:t>формирует объект </a:t>
            </a:r>
            <a:r>
              <a:rPr lang="en-US" sz="2400" i="1" dirty="0" err="1"/>
              <a:t>HttpRequest</a:t>
            </a:r>
            <a:endParaRPr lang="en-US" sz="2400" i="1" dirty="0"/>
          </a:p>
          <a:p>
            <a:pPr marL="385763" indent="-385763">
              <a:buAutoNum type="arabicPeriod"/>
            </a:pPr>
            <a:r>
              <a:rPr lang="ru-RU" sz="2400" i="1" dirty="0"/>
              <a:t>Запускаются методы </a:t>
            </a:r>
            <a:r>
              <a:rPr lang="en-US" sz="2400" i="1" dirty="0" err="1"/>
              <a:t>process_request</a:t>
            </a:r>
            <a:r>
              <a:rPr lang="en-US" sz="2400" i="1" dirty="0"/>
              <a:t> Middleware-</a:t>
            </a:r>
            <a:r>
              <a:rPr lang="ru-RU" sz="2400" i="1" dirty="0"/>
              <a:t>классов*</a:t>
            </a:r>
          </a:p>
          <a:p>
            <a:pPr marL="385763" indent="-385763">
              <a:buAutoNum type="arabicPeriod"/>
            </a:pPr>
            <a:r>
              <a:rPr lang="ru-RU" sz="2400" i="1" dirty="0"/>
              <a:t>Поиск соответствия в файле </a:t>
            </a:r>
            <a:r>
              <a:rPr lang="en-US" sz="2400" i="1" dirty="0"/>
              <a:t>uels.py</a:t>
            </a:r>
          </a:p>
          <a:p>
            <a:pPr marL="385763" indent="-385763">
              <a:buFont typeface="Wingdings 3" charset="2"/>
              <a:buAutoNum type="arabicPeriod"/>
            </a:pPr>
            <a:r>
              <a:rPr lang="ru-RU" sz="2400" i="1" dirty="0"/>
              <a:t>Запускаются методы </a:t>
            </a:r>
            <a:r>
              <a:rPr lang="en-US" sz="2400" i="1" dirty="0" err="1"/>
              <a:t>process_request</a:t>
            </a:r>
            <a:r>
              <a:rPr lang="en-US" sz="2400" i="1" dirty="0"/>
              <a:t> Middleware-</a:t>
            </a:r>
            <a:r>
              <a:rPr lang="ru-RU" sz="2400" i="1" dirty="0"/>
              <a:t>классов</a:t>
            </a:r>
          </a:p>
          <a:p>
            <a:pPr marL="385763" indent="-385763">
              <a:buAutoNum type="arabicPeriod"/>
            </a:pPr>
            <a:r>
              <a:rPr lang="ru-RU" sz="2400" i="1" dirty="0"/>
              <a:t>Передается </a:t>
            </a:r>
            <a:r>
              <a:rPr lang="en-US" sz="2400" i="1" dirty="0"/>
              <a:t>Request</a:t>
            </a:r>
            <a:r>
              <a:rPr lang="ru-RU" sz="2400" i="1" dirty="0"/>
              <a:t> с параметрами (при их определении в файле </a:t>
            </a:r>
            <a:r>
              <a:rPr lang="en-US" sz="2400" i="1" dirty="0"/>
              <a:t>urls.py</a:t>
            </a:r>
            <a:r>
              <a:rPr lang="ru-RU" sz="2400" i="1" dirty="0"/>
              <a:t>) в найденное представление</a:t>
            </a:r>
          </a:p>
          <a:p>
            <a:pPr marL="385763" indent="-385763">
              <a:buAutoNum type="arabicPeriod"/>
            </a:pPr>
            <a:r>
              <a:rPr lang="ru-RU" sz="2400" i="1" dirty="0"/>
              <a:t>Выполняется функция представления, возвращается объект </a:t>
            </a:r>
            <a:r>
              <a:rPr lang="en-US" sz="2400" i="1" dirty="0" err="1"/>
              <a:t>HttpResponse</a:t>
            </a:r>
            <a:endParaRPr lang="en-US" sz="2400" i="1" dirty="0"/>
          </a:p>
          <a:p>
            <a:pPr marL="385763" indent="-385763">
              <a:buAutoNum type="arabicPeriod"/>
            </a:pPr>
            <a:r>
              <a:rPr lang="ru-RU" sz="2400" i="1" dirty="0"/>
              <a:t>Запускаются методы </a:t>
            </a:r>
            <a:r>
              <a:rPr lang="en-US" sz="2400" i="1" dirty="0" err="1"/>
              <a:t>process_request</a:t>
            </a:r>
            <a:r>
              <a:rPr lang="en-US" sz="2400" i="1" dirty="0"/>
              <a:t> Middleware-</a:t>
            </a:r>
            <a:r>
              <a:rPr lang="ru-RU" sz="2400" i="1" dirty="0"/>
              <a:t>классов</a:t>
            </a:r>
          </a:p>
          <a:p>
            <a:pPr marL="385763" indent="-385763">
              <a:buAutoNum type="arabicPeriod"/>
            </a:pPr>
            <a:r>
              <a:rPr lang="en-US" sz="2400" i="1" dirty="0"/>
              <a:t>Django </a:t>
            </a:r>
            <a:r>
              <a:rPr lang="ru-RU" sz="2400" i="1" dirty="0"/>
              <a:t>возвращает ответ на </a:t>
            </a:r>
            <a:r>
              <a:rPr lang="en-US" sz="2400" i="1" dirty="0"/>
              <a:t>web-</a:t>
            </a:r>
            <a:r>
              <a:rPr lang="ru-RU" sz="2400" i="1" dirty="0"/>
              <a:t>сервер, а затем – в браузер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490616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Фреймворки </a:t>
            </a:r>
            <a:r>
              <a:rPr lang="en-US" dirty="0"/>
              <a:t>Python. Django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628650" y="1690689"/>
            <a:ext cx="7199306" cy="37147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i="1" dirty="0"/>
              <a:t>Middleware</a:t>
            </a:r>
            <a:r>
              <a:rPr lang="ru-RU" sz="2400" b="1" i="1" dirty="0"/>
              <a:t>-классы</a:t>
            </a:r>
          </a:p>
          <a:p>
            <a:pPr marL="0" indent="0" algn="ctr">
              <a:buNone/>
            </a:pPr>
            <a:endParaRPr lang="ru-RU" sz="2400" b="1" i="1" dirty="0"/>
          </a:p>
          <a:p>
            <a:pPr marL="0" indent="0" algn="just">
              <a:buNone/>
            </a:pPr>
            <a:r>
              <a:rPr lang="ru-RU" sz="2400" i="1" dirty="0"/>
              <a:t>Выполняют работу по модификации запросов и ответов </a:t>
            </a:r>
          </a:p>
          <a:p>
            <a:pPr marL="0" indent="0" algn="just">
              <a:buNone/>
            </a:pPr>
            <a:r>
              <a:rPr lang="ru-RU" sz="2400" i="1" dirty="0"/>
              <a:t>Например, </a:t>
            </a:r>
            <a:r>
              <a:rPr lang="en-US" sz="2400" i="1" dirty="0" err="1"/>
              <a:t>django.contrib.auth</a:t>
            </a:r>
            <a:r>
              <a:rPr lang="en-US" sz="2400" i="1" dirty="0"/>
              <a:t> </a:t>
            </a:r>
            <a:r>
              <a:rPr lang="ru-RU" sz="2400" i="1" dirty="0"/>
              <a:t>добавляет к каждому запросу поле с именем пользователя, который осуществил данный запрос</a:t>
            </a:r>
          </a:p>
        </p:txBody>
      </p:sp>
    </p:spTree>
    <p:extLst>
      <p:ext uri="{BB962C8B-B14F-4D97-AF65-F5344CB8AC3E}">
        <p14:creationId xmlns:p14="http://schemas.microsoft.com/office/powerpoint/2010/main" val="105364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>
            <a:spLocks noGrp="1"/>
          </p:cNvSpPr>
          <p:nvPr>
            <p:ph type="title"/>
          </p:nvPr>
        </p:nvSpPr>
        <p:spPr>
          <a:xfrm>
            <a:off x="800100" y="1339196"/>
            <a:ext cx="7543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262626"/>
              </a:buClr>
              <a:buSzPts val="4000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План занятия</a:t>
            </a:r>
            <a:endParaRPr/>
          </a:p>
        </p:txBody>
      </p:sp>
      <p:sp>
        <p:nvSpPr>
          <p:cNvPr id="144" name="Google Shape;144;p2"/>
          <p:cNvSpPr txBox="1"/>
          <p:nvPr/>
        </p:nvSpPr>
        <p:spPr>
          <a:xfrm>
            <a:off x="890753" y="2367896"/>
            <a:ext cx="6613634" cy="256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dk1"/>
              </a:buClr>
              <a:buSzPts val="3600"/>
              <a:buFont typeface="Century Gothic"/>
              <a:buAutoNum type="arabicParenR"/>
            </a:pPr>
            <a:r>
              <a:rPr lang="ru-RU" sz="2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Основы </a:t>
            </a:r>
            <a:r>
              <a:rPr lang="en-US" sz="2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WEB-</a:t>
            </a:r>
            <a:r>
              <a:rPr lang="ru-RU" sz="2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разработки</a:t>
            </a:r>
            <a:endParaRPr sz="1350" dirty="0"/>
          </a:p>
          <a:p>
            <a:pPr marL="257175" indent="-257175">
              <a:lnSpc>
                <a:spcPct val="150000"/>
              </a:lnSpc>
              <a:buClr>
                <a:schemeClr val="dk1"/>
              </a:buClr>
              <a:buSzPts val="3600"/>
              <a:buFont typeface="Century Gothic"/>
              <a:buAutoNum type="arabicParenR"/>
            </a:pPr>
            <a:r>
              <a:rPr lang="en-US" sz="27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Django</a:t>
            </a:r>
            <a:endParaRPr sz="1350" dirty="0"/>
          </a:p>
          <a:p>
            <a:pPr marL="257175" indent="-257175">
              <a:lnSpc>
                <a:spcPct val="150000"/>
              </a:lnSpc>
              <a:buClr>
                <a:schemeClr val="dk1"/>
              </a:buClr>
              <a:buSzPts val="3600"/>
              <a:buFont typeface="Century Gothic"/>
              <a:buAutoNum type="arabicParenR"/>
            </a:pPr>
            <a:r>
              <a:rPr lang="en-US" sz="2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Первый проект</a:t>
            </a:r>
            <a:endParaRPr sz="2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7175" indent="-85725">
              <a:lnSpc>
                <a:spcPct val="150000"/>
              </a:lnSpc>
              <a:buClr>
                <a:schemeClr val="dk1"/>
              </a:buClr>
              <a:buSzPts val="3600"/>
            </a:pPr>
            <a:endParaRPr sz="2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Фреймворки </a:t>
            </a:r>
            <a:r>
              <a:rPr lang="en-US" dirty="0"/>
              <a:t>Python. Django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3343214" cy="3155282"/>
          </a:xfrm>
          <a:prstGeom prst="rect">
            <a:avLst/>
          </a:prstGeom>
        </p:spPr>
      </p:pic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343623" y="1690689"/>
            <a:ext cx="3345999" cy="315528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400" dirty="0"/>
              <a:t>Существует проект </a:t>
            </a:r>
            <a:r>
              <a:rPr lang="ru-RU" sz="2400" i="1" dirty="0" err="1"/>
              <a:t>example_project</a:t>
            </a:r>
            <a:r>
              <a:rPr lang="ru-RU" sz="2400" dirty="0"/>
              <a:t> с приложением </a:t>
            </a:r>
            <a:r>
              <a:rPr lang="ru-RU" sz="2400" i="1" dirty="0" err="1"/>
              <a:t>pages</a:t>
            </a:r>
            <a:r>
              <a:rPr lang="ru-RU" sz="2400" dirty="0"/>
              <a:t> и файлом шаблона </a:t>
            </a:r>
            <a:r>
              <a:rPr lang="ru-RU" sz="2400" i="1" dirty="0"/>
              <a:t>home.html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Структура может выглядеть следующим образом: в приложении </a:t>
            </a:r>
            <a:r>
              <a:rPr lang="ru-RU" sz="2400" i="1" dirty="0" err="1"/>
              <a:t>pages</a:t>
            </a:r>
            <a:r>
              <a:rPr lang="ru-RU" sz="2400" dirty="0"/>
              <a:t> создается каталог </a:t>
            </a:r>
            <a:r>
              <a:rPr lang="ru-RU" sz="2400" i="1" dirty="0" err="1"/>
              <a:t>templates</a:t>
            </a:r>
            <a:r>
              <a:rPr lang="ru-RU" sz="2400" dirty="0"/>
              <a:t>, а в нем каталог </a:t>
            </a:r>
            <a:r>
              <a:rPr lang="ru-RU" sz="2400" i="1" dirty="0" err="1"/>
              <a:t>pages</a:t>
            </a:r>
            <a:r>
              <a:rPr lang="ru-RU" sz="2400" dirty="0"/>
              <a:t>, в котором размещается файл шаблона </a:t>
            </a:r>
            <a:r>
              <a:rPr lang="ru-RU" sz="2400" i="1" dirty="0"/>
              <a:t>home.html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28650" y="4845971"/>
            <a:ext cx="668376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350" i="1" dirty="0"/>
              <a:t>* загрузчик шаблонов сначала ищет их в приложениях, а затем при настроенном DIRS, в каталоге </a:t>
            </a:r>
            <a:r>
              <a:rPr lang="ru-RU" sz="1350" i="1" dirty="0" err="1"/>
              <a:t>templates</a:t>
            </a:r>
            <a:r>
              <a:rPr lang="ru-RU" sz="1350" i="1" dirty="0"/>
              <a:t> проекта. </a:t>
            </a:r>
            <a:endParaRPr lang="en-US" sz="1350" i="1" dirty="0"/>
          </a:p>
        </p:txBody>
      </p:sp>
    </p:spTree>
    <p:extLst>
      <p:ext uri="{BB962C8B-B14F-4D97-AF65-F5344CB8AC3E}">
        <p14:creationId xmlns:p14="http://schemas.microsoft.com/office/powerpoint/2010/main" val="2560183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2545-F3D1-4854-ABFD-D59671F3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Полнота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EBBC3A-9C12-4A79-B163-D72E55FA0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err="1"/>
              <a:t>Django</a:t>
            </a:r>
            <a:r>
              <a:rPr lang="ru-RU" sz="1800" dirty="0"/>
              <a:t> следует философии «Всё включено» и предоставляет почти всё, что разработчики могут захотеть сделать «из коробки». Поскольку всё, что вам нужно, является частью единого «продукта», всё это безупречно работает вместе, соответствует последовательным принципам проектирования и имеет обширную и актуальную документацию.</a:t>
            </a:r>
          </a:p>
        </p:txBody>
      </p:sp>
    </p:spTree>
    <p:extLst>
      <p:ext uri="{BB962C8B-B14F-4D97-AF65-F5344CB8AC3E}">
        <p14:creationId xmlns:p14="http://schemas.microsoft.com/office/powerpoint/2010/main" val="1790499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2545-F3D1-4854-ABFD-D59671F3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Многогранность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EBBC3A-9C12-4A79-B163-D72E55FA0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1800" dirty="0" err="1"/>
              <a:t>Django</a:t>
            </a:r>
            <a:r>
              <a:rPr lang="ru-RU" sz="1800" dirty="0"/>
              <a:t> может быть (и был) использован для создания практически любого типа веб-сайтов — от систем управления контентом и </a:t>
            </a:r>
            <a:r>
              <a:rPr lang="ru-RU" sz="1800" dirty="0" err="1"/>
              <a:t>wiki</a:t>
            </a:r>
            <a:r>
              <a:rPr lang="ru-RU" sz="1800" dirty="0"/>
              <a:t> до социальных сетей и новостных сайтов. Он может работать с любой клиентской средой и может доставлять контент практически в любом формате (включая HTML, RSS-каналы, JSON, XML и т. д.). </a:t>
            </a:r>
          </a:p>
          <a:p>
            <a:pPr algn="just"/>
            <a:r>
              <a:rPr lang="ru-RU" sz="1800" dirty="0"/>
              <a:t>Хотя </a:t>
            </a:r>
            <a:r>
              <a:rPr lang="ru-RU" sz="1800" dirty="0" err="1"/>
              <a:t>Django</a:t>
            </a:r>
            <a:r>
              <a:rPr lang="ru-RU" sz="1800" dirty="0"/>
              <a:t> предоставляет решения практически для любой функциональности, которая вам может понадобиться (например, для нескольких популярных баз данных, </a:t>
            </a:r>
            <a:r>
              <a:rPr lang="ru-RU" sz="1800" dirty="0" err="1"/>
              <a:t>шаблонизаторов</a:t>
            </a:r>
            <a:r>
              <a:rPr lang="ru-RU" sz="1800" dirty="0"/>
              <a:t> и т. д.), внутренне он также может быть расширен сторонними компонентами, если это необходимо.</a:t>
            </a:r>
          </a:p>
        </p:txBody>
      </p:sp>
    </p:spTree>
    <p:extLst>
      <p:ext uri="{BB962C8B-B14F-4D97-AF65-F5344CB8AC3E}">
        <p14:creationId xmlns:p14="http://schemas.microsoft.com/office/powerpoint/2010/main" val="227537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2545-F3D1-4854-ABFD-D59671F3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Безопасность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EBBC3A-9C12-4A79-B163-D72E55FA0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241550"/>
            <a:ext cx="7543800" cy="3323624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1800" dirty="0" err="1"/>
              <a:t>Django</a:t>
            </a:r>
            <a:r>
              <a:rPr lang="ru-RU" sz="1800" dirty="0"/>
              <a:t> помогает разработчикам избежать многих распространённых ошибок безопасности, предоставляя фреймворк, разработанный чтобы «делать правильные вещи» для автоматической защиты сайта. </a:t>
            </a:r>
          </a:p>
          <a:p>
            <a:pPr algn="just"/>
            <a:r>
              <a:rPr lang="ru-RU" sz="1800" dirty="0"/>
              <a:t>Например, </a:t>
            </a:r>
            <a:r>
              <a:rPr lang="ru-RU" sz="1800" dirty="0" err="1"/>
              <a:t>Django</a:t>
            </a:r>
            <a:r>
              <a:rPr lang="ru-RU" sz="1800" dirty="0"/>
              <a:t> предоставляет безопасный способ управления учётными записями пользователей и паролями, избегая распространённых ошибок, таких как размещение информации о сеансе в файлы </a:t>
            </a:r>
            <a:r>
              <a:rPr lang="ru-RU" sz="1800" dirty="0" err="1"/>
              <a:t>cookie</a:t>
            </a:r>
            <a:r>
              <a:rPr lang="ru-RU" sz="1800" dirty="0"/>
              <a:t>, где она уязвима (вместо этого файлы </a:t>
            </a:r>
            <a:r>
              <a:rPr lang="ru-RU" sz="1800" dirty="0" err="1"/>
              <a:t>cookie</a:t>
            </a:r>
            <a:r>
              <a:rPr lang="ru-RU" sz="1800" dirty="0"/>
              <a:t> содержат только ключ, а фактические данные хранятся в базе данных) или непосредственное хранение паролей вместо хэша пароля.</a:t>
            </a:r>
          </a:p>
          <a:p>
            <a:pPr algn="just"/>
            <a:r>
              <a:rPr lang="ru-RU" sz="1800" dirty="0" err="1"/>
              <a:t>Django</a:t>
            </a:r>
            <a:r>
              <a:rPr lang="ru-RU" sz="1800" dirty="0"/>
              <a:t>, по умолчанию, обеспечивает защиту от многих уязвимостей, включая SQL-инъекцию, межсайтовый </a:t>
            </a:r>
            <a:r>
              <a:rPr lang="ru-RU" sz="1800" dirty="0" err="1"/>
              <a:t>скриптинг</a:t>
            </a:r>
            <a:r>
              <a:rPr lang="ru-RU" sz="1800" dirty="0"/>
              <a:t>, подделку межсайтовых запросов и </a:t>
            </a:r>
            <a:r>
              <a:rPr lang="ru-RU" sz="1800" dirty="0" err="1"/>
              <a:t>кликджекинг</a:t>
            </a:r>
            <a:r>
              <a:rPr lang="ru-RU" sz="1800" dirty="0"/>
              <a:t> (см. </a:t>
            </a:r>
            <a:r>
              <a:rPr lang="ru-RU" sz="1800" dirty="0" err="1"/>
              <a:t>Website</a:t>
            </a:r>
            <a:r>
              <a:rPr lang="ru-RU" sz="1800" dirty="0"/>
              <a:t> </a:t>
            </a:r>
            <a:r>
              <a:rPr lang="ru-RU" sz="1800" dirty="0" err="1"/>
              <a:t>security</a:t>
            </a:r>
            <a:r>
              <a:rPr lang="ru-RU" sz="1800" dirty="0"/>
              <a:t> для получения дополнительной информации об этих атаках).</a:t>
            </a:r>
          </a:p>
        </p:txBody>
      </p:sp>
    </p:spTree>
    <p:extLst>
      <p:ext uri="{BB962C8B-B14F-4D97-AF65-F5344CB8AC3E}">
        <p14:creationId xmlns:p14="http://schemas.microsoft.com/office/powerpoint/2010/main" val="3277234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2545-F3D1-4854-ABFD-D59671F3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Масштабируемость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EBBC3A-9C12-4A79-B163-D72E55FA0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241550"/>
            <a:ext cx="7543800" cy="3323624"/>
          </a:xfrm>
        </p:spPr>
        <p:txBody>
          <a:bodyPr>
            <a:normAutofit/>
          </a:bodyPr>
          <a:lstStyle/>
          <a:p>
            <a:pPr algn="just"/>
            <a:r>
              <a:rPr lang="ru-RU" sz="1800" dirty="0"/>
              <a:t>Код </a:t>
            </a:r>
            <a:r>
              <a:rPr lang="ru-RU" sz="1800" dirty="0" err="1"/>
              <a:t>Django</a:t>
            </a:r>
            <a:r>
              <a:rPr lang="ru-RU" sz="1800" dirty="0"/>
              <a:t> написан с использованием принципов и шаблонов проектирования, которые поощряют создание поддерживаемого и повторно используемого кода. В частности, в нём используется принцип «</a:t>
            </a:r>
            <a:r>
              <a:rPr lang="ru-RU" sz="1800" dirty="0" err="1"/>
              <a:t>Don't</a:t>
            </a:r>
            <a:r>
              <a:rPr lang="ru-RU" sz="1800" dirty="0"/>
              <a:t> </a:t>
            </a:r>
            <a:r>
              <a:rPr lang="ru-RU" sz="1800" dirty="0" err="1"/>
              <a:t>Repeat</a:t>
            </a:r>
            <a:r>
              <a:rPr lang="ru-RU" sz="1800" dirty="0"/>
              <a:t> </a:t>
            </a:r>
            <a:r>
              <a:rPr lang="ru-RU" sz="1800" dirty="0" err="1"/>
              <a:t>Yourself</a:t>
            </a:r>
            <a:r>
              <a:rPr lang="ru-RU" sz="1800" dirty="0"/>
              <a:t>» (DRY, «не повторяйся»), поэтому нет ненужного дублирования, что сокращает объём кода. </a:t>
            </a:r>
          </a:p>
          <a:p>
            <a:pPr algn="just"/>
            <a:r>
              <a:rPr lang="ru-RU" sz="1800" dirty="0" err="1"/>
              <a:t>Django</a:t>
            </a:r>
            <a:r>
              <a:rPr lang="ru-RU" sz="1800" dirty="0"/>
              <a:t> также способствует группированию связанных функциональных возможностей в повторно используемые «приложения» и, на более низком уровне, группирует связанный код в модули (в соответствии с шаблоном Model View </a:t>
            </a:r>
            <a:r>
              <a:rPr lang="ru-RU" sz="1800" dirty="0" err="1"/>
              <a:t>Controller</a:t>
            </a:r>
            <a:r>
              <a:rPr lang="ru-RU" sz="1800" dirty="0"/>
              <a:t> (MVC)).</a:t>
            </a:r>
          </a:p>
        </p:txBody>
      </p:sp>
    </p:spTree>
    <p:extLst>
      <p:ext uri="{BB962C8B-B14F-4D97-AF65-F5344CB8AC3E}">
        <p14:creationId xmlns:p14="http://schemas.microsoft.com/office/powerpoint/2010/main" val="4011622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2545-F3D1-4854-ABFD-D59671F3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Переносимость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EBBC3A-9C12-4A79-B163-D72E55FA0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241550"/>
            <a:ext cx="7543800" cy="3323624"/>
          </a:xfrm>
        </p:spPr>
        <p:txBody>
          <a:bodyPr>
            <a:normAutofit/>
          </a:bodyPr>
          <a:lstStyle/>
          <a:p>
            <a:pPr algn="just"/>
            <a:r>
              <a:rPr lang="ru-RU" sz="1800" dirty="0" err="1"/>
              <a:t>Django</a:t>
            </a:r>
            <a:r>
              <a:rPr lang="ru-RU" sz="1800" dirty="0"/>
              <a:t> написан на Python, который работает на многих платформах. Это означает, что вы не привязаны к какой-либо конкретной серверной платформе и можете запускать приложения на многих версиях Linux, Windows и Mac OS X. </a:t>
            </a:r>
          </a:p>
          <a:p>
            <a:pPr algn="just"/>
            <a:r>
              <a:rPr lang="ru-RU" sz="1800" dirty="0"/>
              <a:t>Кроме того, </a:t>
            </a:r>
            <a:r>
              <a:rPr lang="ru-RU" sz="1800" dirty="0" err="1"/>
              <a:t>Django</a:t>
            </a:r>
            <a:r>
              <a:rPr lang="ru-RU" sz="1800" dirty="0"/>
              <a:t> хорошо поддерживается многими веб-хостингами, которые часто предоставляют определённую инфраструктуру и документацию для размещения сайтов </a:t>
            </a:r>
            <a:r>
              <a:rPr lang="ru-RU" sz="1800" dirty="0" err="1"/>
              <a:t>Django</a:t>
            </a:r>
            <a:r>
              <a:rPr lang="ru-RU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8061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6F0FE-0D71-43A7-9CB7-17540FC3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возможности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90F137-3562-4BB1-94E2-1FE978DB7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241551"/>
            <a:ext cx="7543800" cy="3230949"/>
          </a:xfrm>
        </p:spPr>
        <p:txBody>
          <a:bodyPr>
            <a:normAutofit fontScale="85000" lnSpcReduction="10000"/>
          </a:bodyPr>
          <a:lstStyle/>
          <a:p>
            <a:pPr lvl="1">
              <a:lnSpc>
                <a:spcPct val="110000"/>
              </a:lnSpc>
            </a:pPr>
            <a:r>
              <a:rPr lang="ru-RU" dirty="0"/>
              <a:t>Формы: HTML-формы используются для сбора пользовательских данных для обработки на сервере. </a:t>
            </a:r>
            <a:r>
              <a:rPr lang="ru-RU" dirty="0" err="1"/>
              <a:t>Django</a:t>
            </a:r>
            <a:r>
              <a:rPr lang="ru-RU" dirty="0"/>
              <a:t> упрощает создание, проверку и обработку формы.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Аутентификация пользователя и разрешения: </a:t>
            </a:r>
            <a:r>
              <a:rPr lang="ru-RU" dirty="0" err="1"/>
              <a:t>Django</a:t>
            </a:r>
            <a:r>
              <a:rPr lang="ru-RU" dirty="0"/>
              <a:t> включает надёжную систему аутентификации и авторизации пользователей, которая была построена с учётом безопасности.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Кеширование: </a:t>
            </a:r>
            <a:r>
              <a:rPr lang="ru-RU" dirty="0" err="1"/>
              <a:t>Django</a:t>
            </a:r>
            <a:r>
              <a:rPr lang="ru-RU" dirty="0"/>
              <a:t> обеспечивает гибкое кеширование, чтобы вы могли хранить всю или часть отображаемой страницы, для того, чтобы она не вызывалась повторно, за исключением случаев, когда это необходимо.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Админ-панель: Административная панель в </a:t>
            </a:r>
            <a:r>
              <a:rPr lang="ru-RU" dirty="0" err="1"/>
              <a:t>Django</a:t>
            </a:r>
            <a:r>
              <a:rPr lang="ru-RU" dirty="0"/>
              <a:t> включена по умолчанию при создании приложения с использованием основного каркаса. </a:t>
            </a:r>
          </a:p>
          <a:p>
            <a:pPr lvl="1">
              <a:lnSpc>
                <a:spcPct val="110000"/>
              </a:lnSpc>
            </a:pPr>
            <a:r>
              <a:rPr lang="ru-RU" dirty="0" err="1"/>
              <a:t>Сериализация</a:t>
            </a:r>
            <a:r>
              <a:rPr lang="ru-RU" dirty="0"/>
              <a:t> данных: </a:t>
            </a:r>
            <a:r>
              <a:rPr lang="ru-RU" dirty="0" err="1"/>
              <a:t>Django</a:t>
            </a:r>
            <a:r>
              <a:rPr lang="ru-RU" dirty="0"/>
              <a:t> упрощает </a:t>
            </a:r>
            <a:r>
              <a:rPr lang="ru-RU" dirty="0" err="1"/>
              <a:t>сериализацию</a:t>
            </a:r>
            <a:r>
              <a:rPr lang="ru-RU" dirty="0"/>
              <a:t> и обслуживание ваших данных в таких форматах как XML или JSON. </a:t>
            </a:r>
          </a:p>
        </p:txBody>
      </p:sp>
    </p:spTree>
    <p:extLst>
      <p:ext uri="{BB962C8B-B14F-4D97-AF65-F5344CB8AC3E}">
        <p14:creationId xmlns:p14="http://schemas.microsoft.com/office/powerpoint/2010/main" val="4073192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2545-F3D1-4854-ABFD-D59671F3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</a:t>
            </a:r>
            <a:r>
              <a:rPr lang="en-US" dirty="0"/>
              <a:t>Django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EBBC3A-9C12-4A79-B163-D72E55FA0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241550"/>
            <a:ext cx="7543800" cy="3323624"/>
          </a:xfrm>
        </p:spPr>
        <p:txBody>
          <a:bodyPr>
            <a:normAutofit lnSpcReduction="10000"/>
          </a:bodyPr>
          <a:lstStyle/>
          <a:p>
            <a:pPr lvl="1" algn="just"/>
            <a:r>
              <a:rPr lang="ru-RU" sz="2100" dirty="0"/>
              <a:t>ORM, API доступа к БД с поддержкой транзакций</a:t>
            </a:r>
            <a:endParaRPr lang="en-US" sz="2100" dirty="0"/>
          </a:p>
          <a:p>
            <a:pPr lvl="1" algn="just"/>
            <a:r>
              <a:rPr lang="ru-RU" sz="2100" dirty="0"/>
              <a:t>диспетчер URL на основе регулярных выражений</a:t>
            </a:r>
            <a:endParaRPr lang="en-US" sz="2100" dirty="0"/>
          </a:p>
          <a:p>
            <a:pPr lvl="1" algn="just"/>
            <a:r>
              <a:rPr lang="ru-RU" sz="2100" dirty="0"/>
              <a:t>расширяемая система шаблонов с тегами и наследованием</a:t>
            </a:r>
            <a:endParaRPr lang="en-US" sz="2100" dirty="0"/>
          </a:p>
          <a:p>
            <a:pPr lvl="1" algn="just"/>
            <a:r>
              <a:rPr lang="ru-RU" sz="2100" dirty="0"/>
              <a:t>подключаемая архитектура приложений, которые можно устанавливать на любые </a:t>
            </a:r>
            <a:r>
              <a:rPr lang="ru-RU" sz="2100" dirty="0" err="1"/>
              <a:t>Django</a:t>
            </a:r>
            <a:r>
              <a:rPr lang="ru-RU" sz="2100" dirty="0"/>
              <a:t>-сайты</a:t>
            </a:r>
            <a:endParaRPr lang="en-US" sz="2100" dirty="0"/>
          </a:p>
          <a:p>
            <a:pPr lvl="1" algn="just"/>
            <a:r>
              <a:rPr lang="ru-RU" sz="2100" dirty="0"/>
              <a:t>библиотека для работы с формами (наследование, построение форм по существующей модели БД)</a:t>
            </a:r>
            <a:endParaRPr lang="en-US" sz="2100" dirty="0"/>
          </a:p>
          <a:p>
            <a:pPr lvl="1" algn="just"/>
            <a:r>
              <a:rPr lang="ru-RU" sz="2100" dirty="0"/>
              <a:t>встроенная автоматическая документация по тегам шаблонов и моделям данных, доступная через административное приложение</a:t>
            </a:r>
            <a:endParaRPr lang="en-US" sz="2100" dirty="0"/>
          </a:p>
          <a:p>
            <a:pPr lvl="1" algn="just"/>
            <a:r>
              <a:rPr lang="en-US" sz="2100" dirty="0"/>
              <a:t>MVT</a:t>
            </a:r>
            <a:r>
              <a:rPr lang="ru-RU" sz="2100" dirty="0"/>
              <a:t> архитектура.</a:t>
            </a:r>
          </a:p>
          <a:p>
            <a:pPr algn="just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61408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462D3-4678-4312-8CFF-2047DF1C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517649"/>
            <a:ext cx="7543800" cy="642621"/>
          </a:xfrm>
        </p:spPr>
        <p:txBody>
          <a:bodyPr/>
          <a:lstStyle/>
          <a:p>
            <a:r>
              <a:rPr lang="en-US" dirty="0"/>
              <a:t>Model-View-Controller (MVC)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F9FCF5-275A-446E-854B-C81DD440B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241551"/>
            <a:ext cx="5309133" cy="338849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5000"/>
              </a:lnSpc>
            </a:pPr>
            <a:r>
              <a:rPr lang="ru-RU" sz="1800" dirty="0"/>
              <a:t>— </a:t>
            </a:r>
            <a:r>
              <a:rPr lang="ru-RU" sz="1800" i="1" dirty="0"/>
              <a:t>архитектура программного обеспечения, в которой модель данных</a:t>
            </a:r>
            <a:r>
              <a:rPr lang="en-US" sz="1800" i="1" dirty="0"/>
              <a:t> </a:t>
            </a:r>
            <a:r>
              <a:rPr lang="ru-RU" sz="1800" i="1" dirty="0"/>
              <a:t>приложения, пользовательский интерфейс</a:t>
            </a:r>
            <a:r>
              <a:rPr lang="en-US" sz="1800" i="1" dirty="0"/>
              <a:t> </a:t>
            </a:r>
            <a:r>
              <a:rPr lang="ru-RU" sz="1800" i="1" dirty="0"/>
              <a:t>и управляющая логика разделены на три отдельных компонента, так, что</a:t>
            </a:r>
            <a:r>
              <a:rPr lang="en-US" sz="1800" i="1" dirty="0"/>
              <a:t> </a:t>
            </a:r>
            <a:r>
              <a:rPr lang="ru-RU" sz="1800" i="1" dirty="0"/>
              <a:t>модификация одного из компонентов оказывает минимальное воздействие на другие компоненты.</a:t>
            </a:r>
            <a:endParaRPr lang="en-US" sz="1800" i="1" dirty="0"/>
          </a:p>
          <a:p>
            <a:pPr>
              <a:lnSpc>
                <a:spcPct val="145000"/>
              </a:lnSpc>
            </a:pPr>
            <a:r>
              <a:rPr lang="ru-RU" sz="1500" dirty="0"/>
              <a:t>Шаблон </a:t>
            </a:r>
            <a:r>
              <a:rPr lang="ru-RU" sz="1500" i="1" dirty="0"/>
              <a:t>MVC</a:t>
            </a:r>
            <a:r>
              <a:rPr lang="ru-RU" sz="1500" dirty="0"/>
              <a:t> позволяет разделить данные, представление и обработку действий пользователя на три отдельных компонента</a:t>
            </a:r>
            <a:r>
              <a:rPr lang="en-US" sz="1500" dirty="0"/>
              <a:t>:</a:t>
            </a:r>
          </a:p>
          <a:p>
            <a:pPr lvl="1">
              <a:lnSpc>
                <a:spcPct val="145000"/>
              </a:lnSpc>
            </a:pPr>
            <a:r>
              <a:rPr lang="ru-RU" sz="1500" b="1" dirty="0"/>
              <a:t>Модель</a:t>
            </a:r>
            <a:r>
              <a:rPr lang="ru-RU" sz="1500" dirty="0"/>
              <a:t> (Model</a:t>
            </a:r>
            <a:r>
              <a:rPr lang="en-US" sz="1500" dirty="0"/>
              <a:t>)</a:t>
            </a:r>
          </a:p>
          <a:p>
            <a:pPr lvl="1">
              <a:lnSpc>
                <a:spcPct val="145000"/>
              </a:lnSpc>
            </a:pPr>
            <a:r>
              <a:rPr lang="ru-RU" sz="1500" b="1" dirty="0"/>
              <a:t>Представление</a:t>
            </a:r>
            <a:r>
              <a:rPr lang="ru-RU" sz="1500" dirty="0"/>
              <a:t> (View)</a:t>
            </a:r>
            <a:endParaRPr lang="en-US" sz="1500" dirty="0"/>
          </a:p>
          <a:p>
            <a:pPr lvl="1">
              <a:lnSpc>
                <a:spcPct val="145000"/>
              </a:lnSpc>
            </a:pPr>
            <a:r>
              <a:rPr lang="ru-RU" sz="1500" b="1" dirty="0"/>
              <a:t>Поведение</a:t>
            </a:r>
            <a:r>
              <a:rPr lang="ru-RU" sz="1500" dirty="0"/>
              <a:t> (</a:t>
            </a:r>
            <a:r>
              <a:rPr lang="ru-RU" sz="1500" dirty="0" err="1"/>
              <a:t>Controller</a:t>
            </a:r>
            <a:r>
              <a:rPr lang="en-US" sz="1500" dirty="0"/>
              <a:t>)</a:t>
            </a:r>
            <a:endParaRPr lang="ru-RU" sz="1500" dirty="0"/>
          </a:p>
          <a:p>
            <a:pPr>
              <a:lnSpc>
                <a:spcPct val="125000"/>
              </a:lnSpc>
            </a:pPr>
            <a:endParaRPr lang="en-US" sz="1800" i="1" dirty="0"/>
          </a:p>
          <a:p>
            <a:endParaRPr lang="ru-RU" dirty="0"/>
          </a:p>
        </p:txBody>
      </p:sp>
      <p:graphicFrame>
        <p:nvGraphicFramePr>
          <p:cNvPr id="16" name="Схема 15">
            <a:extLst>
              <a:ext uri="{FF2B5EF4-FFF2-40B4-BE49-F238E27FC236}">
                <a16:creationId xmlns:a16="http://schemas.microsoft.com/office/drawing/2014/main" id="{87756D82-330C-45BD-8F6D-25AA8C570A9C}"/>
              </a:ext>
            </a:extLst>
          </p:cNvPr>
          <p:cNvGraphicFramePr/>
          <p:nvPr/>
        </p:nvGraphicFramePr>
        <p:xfrm>
          <a:off x="6132093" y="2034351"/>
          <a:ext cx="2933700" cy="20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9418345-B6A5-4EA4-9146-33F1DB1B14AB}"/>
              </a:ext>
            </a:extLst>
          </p:cNvPr>
          <p:cNvGrpSpPr/>
          <p:nvPr/>
        </p:nvGrpSpPr>
        <p:grpSpPr>
          <a:xfrm>
            <a:off x="7983828" y="4146718"/>
            <a:ext cx="184251" cy="547737"/>
            <a:chOff x="1253786" y="989508"/>
            <a:chExt cx="245668" cy="730316"/>
          </a:xfrm>
        </p:grpSpPr>
        <p:sp>
          <p:nvSpPr>
            <p:cNvPr id="21" name="Стрелка: влево-вправо 20">
              <a:extLst>
                <a:ext uri="{FF2B5EF4-FFF2-40B4-BE49-F238E27FC236}">
                  <a16:creationId xmlns:a16="http://schemas.microsoft.com/office/drawing/2014/main" id="{7766EFAD-5595-4461-9899-F691A1DBE1A3}"/>
                </a:ext>
              </a:extLst>
            </p:cNvPr>
            <p:cNvSpPr/>
            <p:nvPr/>
          </p:nvSpPr>
          <p:spPr>
            <a:xfrm rot="18000000">
              <a:off x="1011462" y="1231832"/>
              <a:ext cx="730316" cy="245668"/>
            </a:xfrm>
            <a:prstGeom prst="left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2" name="Стрелка: влево-вправо 4">
              <a:extLst>
                <a:ext uri="{FF2B5EF4-FFF2-40B4-BE49-F238E27FC236}">
                  <a16:creationId xmlns:a16="http://schemas.microsoft.com/office/drawing/2014/main" id="{5EAFC2E9-B0B2-47CD-9A39-FCBDEA92DE0F}"/>
                </a:ext>
              </a:extLst>
            </p:cNvPr>
            <p:cNvSpPr txBox="1"/>
            <p:nvPr/>
          </p:nvSpPr>
          <p:spPr>
            <a:xfrm rot="18000000">
              <a:off x="1085162" y="1280966"/>
              <a:ext cx="582916" cy="147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50" dirty="0">
                  <a:solidFill>
                    <a:srgbClr val="7030A0"/>
                  </a:solidFill>
                </a:rPr>
                <a:t>uses</a:t>
              </a:r>
              <a:endParaRPr lang="ru-RU" sz="105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68D41804-333D-4AB1-8B07-A8B72099D925}"/>
              </a:ext>
            </a:extLst>
          </p:cNvPr>
          <p:cNvGrpSpPr/>
          <p:nvPr/>
        </p:nvGrpSpPr>
        <p:grpSpPr>
          <a:xfrm>
            <a:off x="6995803" y="4137346"/>
            <a:ext cx="184251" cy="547737"/>
            <a:chOff x="2412144" y="989508"/>
            <a:chExt cx="245668" cy="730316"/>
          </a:xfrm>
        </p:grpSpPr>
        <p:sp>
          <p:nvSpPr>
            <p:cNvPr id="24" name="Стрелка: влево-вправо 23">
              <a:extLst>
                <a:ext uri="{FF2B5EF4-FFF2-40B4-BE49-F238E27FC236}">
                  <a16:creationId xmlns:a16="http://schemas.microsoft.com/office/drawing/2014/main" id="{7C4646AB-6985-4BCE-AB96-35167E96D90D}"/>
                </a:ext>
              </a:extLst>
            </p:cNvPr>
            <p:cNvSpPr/>
            <p:nvPr/>
          </p:nvSpPr>
          <p:spPr>
            <a:xfrm rot="3600000">
              <a:off x="2169820" y="1231832"/>
              <a:ext cx="730316" cy="245668"/>
            </a:xfrm>
            <a:prstGeom prst="left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5" name="Стрелка: влево-вправо 4">
              <a:extLst>
                <a:ext uri="{FF2B5EF4-FFF2-40B4-BE49-F238E27FC236}">
                  <a16:creationId xmlns:a16="http://schemas.microsoft.com/office/drawing/2014/main" id="{FC97C3C1-8941-403E-A6D0-3F71BB40AF16}"/>
                </a:ext>
              </a:extLst>
            </p:cNvPr>
            <p:cNvSpPr txBox="1"/>
            <p:nvPr/>
          </p:nvSpPr>
          <p:spPr>
            <a:xfrm rot="3600000">
              <a:off x="2243520" y="1280966"/>
              <a:ext cx="582916" cy="147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30003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50" dirty="0">
                  <a:solidFill>
                    <a:srgbClr val="7030A0"/>
                  </a:solidFill>
                </a:rPr>
                <a:t>sees</a:t>
              </a:r>
              <a:endParaRPr lang="ru-RU" sz="1050" dirty="0">
                <a:solidFill>
                  <a:srgbClr val="7030A0"/>
                </a:solidFill>
              </a:endParaRPr>
            </a:p>
          </p:txBody>
        </p:sp>
      </p:grpSp>
      <p:sp>
        <p:nvSpPr>
          <p:cNvPr id="26" name="Овал 25">
            <a:extLst>
              <a:ext uri="{FF2B5EF4-FFF2-40B4-BE49-F238E27FC236}">
                <a16:creationId xmlns:a16="http://schemas.microsoft.com/office/drawing/2014/main" id="{8E809A2E-B8CB-404E-963E-7B4EAA710993}"/>
              </a:ext>
            </a:extLst>
          </p:cNvPr>
          <p:cNvSpPr/>
          <p:nvPr/>
        </p:nvSpPr>
        <p:spPr>
          <a:xfrm>
            <a:off x="7177269" y="4628160"/>
            <a:ext cx="843349" cy="843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8630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462D3-4678-4312-8CFF-2047DF1C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517649"/>
            <a:ext cx="7543800" cy="642621"/>
          </a:xfrm>
        </p:spPr>
        <p:txBody>
          <a:bodyPr/>
          <a:lstStyle/>
          <a:p>
            <a:r>
              <a:rPr lang="en-US" dirty="0"/>
              <a:t>Model-View-Template (MVT)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F9FCF5-275A-446E-854B-C81DD440B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241551"/>
            <a:ext cx="5309133" cy="338849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5000"/>
              </a:lnSpc>
            </a:pPr>
            <a:r>
              <a:rPr lang="ru-RU" sz="1800" dirty="0"/>
              <a:t>— </a:t>
            </a:r>
            <a:r>
              <a:rPr lang="ru-RU" sz="1800" i="1" dirty="0"/>
              <a:t>модификация распространённого в веб-программировании паттерна MVC.</a:t>
            </a:r>
            <a:endParaRPr lang="en-US" sz="1800" i="1" dirty="0"/>
          </a:p>
          <a:p>
            <a:pPr lvl="1">
              <a:lnSpc>
                <a:spcPct val="125000"/>
              </a:lnSpc>
            </a:pPr>
            <a:r>
              <a:rPr lang="ru-RU" dirty="0" err="1"/>
              <a:t>Мodel</a:t>
            </a:r>
            <a:r>
              <a:rPr lang="ru-RU" dirty="0"/>
              <a:t>, уровень доступа к данным. Здесь сосредоточена вся информация о данных: как получить к ним доступ, как осуществлять контроль, каково их поведение, каковы отношения между данными. </a:t>
            </a:r>
            <a:endParaRPr lang="en-US" dirty="0"/>
          </a:p>
          <a:p>
            <a:pPr lvl="1">
              <a:lnSpc>
                <a:spcPct val="125000"/>
              </a:lnSpc>
            </a:pPr>
            <a:r>
              <a:rPr lang="ru-RU" dirty="0" err="1"/>
              <a:t>Template</a:t>
            </a:r>
            <a:r>
              <a:rPr lang="ru-RU" dirty="0"/>
              <a:t> (шаблон), уровень отображения. Здесь принимаются решения, относящиеся к представлению данных: как следует отображать данные на веб- странице или в ином документе. </a:t>
            </a:r>
            <a:endParaRPr lang="en-US" dirty="0"/>
          </a:p>
          <a:p>
            <a:pPr lvl="1">
              <a:lnSpc>
                <a:spcPct val="125000"/>
              </a:lnSpc>
            </a:pPr>
            <a:r>
              <a:rPr lang="ru-RU" dirty="0"/>
              <a:t>View, уровень логики. Здесь расположена логика доступа к модели и выбора подходящего шаблона (или шаблонов). Это мост между моделями и шаблонами.</a:t>
            </a:r>
          </a:p>
        </p:txBody>
      </p:sp>
      <p:graphicFrame>
        <p:nvGraphicFramePr>
          <p:cNvPr id="16" name="Схема 15">
            <a:extLst>
              <a:ext uri="{FF2B5EF4-FFF2-40B4-BE49-F238E27FC236}">
                <a16:creationId xmlns:a16="http://schemas.microsoft.com/office/drawing/2014/main" id="{87756D82-330C-45BD-8F6D-25AA8C570A9C}"/>
              </a:ext>
            </a:extLst>
          </p:cNvPr>
          <p:cNvGraphicFramePr/>
          <p:nvPr/>
        </p:nvGraphicFramePr>
        <p:xfrm>
          <a:off x="6132093" y="2034351"/>
          <a:ext cx="2933700" cy="20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9418345-B6A5-4EA4-9146-33F1DB1B14AB}"/>
              </a:ext>
            </a:extLst>
          </p:cNvPr>
          <p:cNvGrpSpPr/>
          <p:nvPr/>
        </p:nvGrpSpPr>
        <p:grpSpPr>
          <a:xfrm>
            <a:off x="7983828" y="4146718"/>
            <a:ext cx="184251" cy="547737"/>
            <a:chOff x="1253786" y="989508"/>
            <a:chExt cx="245668" cy="730316"/>
          </a:xfrm>
        </p:grpSpPr>
        <p:sp>
          <p:nvSpPr>
            <p:cNvPr id="21" name="Стрелка: влево-вправо 20">
              <a:extLst>
                <a:ext uri="{FF2B5EF4-FFF2-40B4-BE49-F238E27FC236}">
                  <a16:creationId xmlns:a16="http://schemas.microsoft.com/office/drawing/2014/main" id="{7766EFAD-5595-4461-9899-F691A1DBE1A3}"/>
                </a:ext>
              </a:extLst>
            </p:cNvPr>
            <p:cNvSpPr/>
            <p:nvPr/>
          </p:nvSpPr>
          <p:spPr>
            <a:xfrm rot="18000000">
              <a:off x="1011462" y="1231832"/>
              <a:ext cx="730316" cy="245668"/>
            </a:xfrm>
            <a:prstGeom prst="left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2" name="Стрелка: влево-вправо 4">
              <a:extLst>
                <a:ext uri="{FF2B5EF4-FFF2-40B4-BE49-F238E27FC236}">
                  <a16:creationId xmlns:a16="http://schemas.microsoft.com/office/drawing/2014/main" id="{5EAFC2E9-B0B2-47CD-9A39-FCBDEA92DE0F}"/>
                </a:ext>
              </a:extLst>
            </p:cNvPr>
            <p:cNvSpPr txBox="1"/>
            <p:nvPr/>
          </p:nvSpPr>
          <p:spPr>
            <a:xfrm rot="18000000">
              <a:off x="1085162" y="1280966"/>
              <a:ext cx="582916" cy="147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50" dirty="0">
                  <a:solidFill>
                    <a:srgbClr val="7030A0"/>
                  </a:solidFill>
                </a:rPr>
                <a:t>uses</a:t>
              </a:r>
              <a:endParaRPr lang="ru-RU" sz="105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68D41804-333D-4AB1-8B07-A8B72099D925}"/>
              </a:ext>
            </a:extLst>
          </p:cNvPr>
          <p:cNvGrpSpPr/>
          <p:nvPr/>
        </p:nvGrpSpPr>
        <p:grpSpPr>
          <a:xfrm>
            <a:off x="6995803" y="4137346"/>
            <a:ext cx="184251" cy="547737"/>
            <a:chOff x="2412144" y="989508"/>
            <a:chExt cx="245668" cy="730316"/>
          </a:xfrm>
        </p:grpSpPr>
        <p:sp>
          <p:nvSpPr>
            <p:cNvPr id="24" name="Стрелка: влево-вправо 23">
              <a:extLst>
                <a:ext uri="{FF2B5EF4-FFF2-40B4-BE49-F238E27FC236}">
                  <a16:creationId xmlns:a16="http://schemas.microsoft.com/office/drawing/2014/main" id="{7C4646AB-6985-4BCE-AB96-35167E96D90D}"/>
                </a:ext>
              </a:extLst>
            </p:cNvPr>
            <p:cNvSpPr/>
            <p:nvPr/>
          </p:nvSpPr>
          <p:spPr>
            <a:xfrm rot="3600000">
              <a:off x="2169820" y="1231832"/>
              <a:ext cx="730316" cy="245668"/>
            </a:xfrm>
            <a:prstGeom prst="left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5" name="Стрелка: влево-вправо 4">
              <a:extLst>
                <a:ext uri="{FF2B5EF4-FFF2-40B4-BE49-F238E27FC236}">
                  <a16:creationId xmlns:a16="http://schemas.microsoft.com/office/drawing/2014/main" id="{FC97C3C1-8941-403E-A6D0-3F71BB40AF16}"/>
                </a:ext>
              </a:extLst>
            </p:cNvPr>
            <p:cNvSpPr txBox="1"/>
            <p:nvPr/>
          </p:nvSpPr>
          <p:spPr>
            <a:xfrm rot="3600000">
              <a:off x="2243520" y="1280966"/>
              <a:ext cx="582916" cy="147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30003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50" dirty="0">
                  <a:solidFill>
                    <a:srgbClr val="7030A0"/>
                  </a:solidFill>
                </a:rPr>
                <a:t>sees</a:t>
              </a:r>
              <a:endParaRPr lang="ru-RU" sz="1050" dirty="0">
                <a:solidFill>
                  <a:srgbClr val="7030A0"/>
                </a:solidFill>
              </a:endParaRPr>
            </a:p>
          </p:txBody>
        </p:sp>
      </p:grpSp>
      <p:sp>
        <p:nvSpPr>
          <p:cNvPr id="4" name="Овал 3">
            <a:extLst>
              <a:ext uri="{FF2B5EF4-FFF2-40B4-BE49-F238E27FC236}">
                <a16:creationId xmlns:a16="http://schemas.microsoft.com/office/drawing/2014/main" id="{E1D2A864-6DF7-4A54-BDC1-ABCCF160B44F}"/>
              </a:ext>
            </a:extLst>
          </p:cNvPr>
          <p:cNvSpPr/>
          <p:nvPr/>
        </p:nvSpPr>
        <p:spPr>
          <a:xfrm>
            <a:off x="7177269" y="4628160"/>
            <a:ext cx="843349" cy="843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842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Фреймворки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1800" dirty="0"/>
              <a:t>Фреймворк – программная платформа, определяющая структуру разрабатываемого программного решения. </a:t>
            </a:r>
          </a:p>
          <a:p>
            <a:pPr algn="just"/>
            <a:r>
              <a:rPr lang="ru-RU" sz="1800" dirty="0"/>
              <a:t>Фреймворк облегчает разработку компонентов программного решения. </a:t>
            </a:r>
          </a:p>
          <a:p>
            <a:pPr algn="just"/>
            <a:r>
              <a:rPr lang="ru-RU" sz="1800" dirty="0"/>
              <a:t>Фреймворк влияет на выбор того или иного паттерна (шаблона) проектирования, например, использование </a:t>
            </a:r>
            <a:r>
              <a:rPr lang="en-US" sz="1800" dirty="0"/>
              <a:t>MVC </a:t>
            </a:r>
            <a:r>
              <a:rPr lang="ru-RU" sz="1800" dirty="0"/>
              <a:t>схемы разделения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91692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F4BAE-1AA5-4854-BCAF-8E337979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MVT</a:t>
            </a:r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C1699DA7-E75B-4692-9F8A-D3BD75040251}"/>
              </a:ext>
            </a:extLst>
          </p:cNvPr>
          <p:cNvSpPr/>
          <p:nvPr/>
        </p:nvSpPr>
        <p:spPr>
          <a:xfrm>
            <a:off x="2631989" y="2293861"/>
            <a:ext cx="3438268" cy="48973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Browser</a:t>
            </a:r>
            <a:endParaRPr lang="ru-RU" sz="1350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7798E76-9F75-4E27-A3F5-543C0C7236A0}"/>
              </a:ext>
            </a:extLst>
          </p:cNvPr>
          <p:cNvSpPr/>
          <p:nvPr/>
        </p:nvSpPr>
        <p:spPr>
          <a:xfrm>
            <a:off x="4550375" y="3014257"/>
            <a:ext cx="1519882" cy="489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URL Dispatcher</a:t>
            </a:r>
            <a:endParaRPr lang="ru-RU" sz="1350" dirty="0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5219BE4D-604B-414F-9695-B3411C43B7FC}"/>
              </a:ext>
            </a:extLst>
          </p:cNvPr>
          <p:cNvSpPr/>
          <p:nvPr/>
        </p:nvSpPr>
        <p:spPr>
          <a:xfrm>
            <a:off x="2657433" y="3717754"/>
            <a:ext cx="3438268" cy="489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View</a:t>
            </a:r>
            <a:endParaRPr lang="ru-RU" sz="1350" dirty="0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873C7991-F4FD-418A-BE68-FA9C1087601C}"/>
              </a:ext>
            </a:extLst>
          </p:cNvPr>
          <p:cNvSpPr/>
          <p:nvPr/>
        </p:nvSpPr>
        <p:spPr>
          <a:xfrm>
            <a:off x="2657433" y="4421250"/>
            <a:ext cx="3438268" cy="489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Model</a:t>
            </a:r>
            <a:endParaRPr lang="ru-RU" sz="1350" dirty="0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58829D2C-3B14-49DA-B72C-8463063534E0}"/>
              </a:ext>
            </a:extLst>
          </p:cNvPr>
          <p:cNvSpPr/>
          <p:nvPr/>
        </p:nvSpPr>
        <p:spPr>
          <a:xfrm>
            <a:off x="2657433" y="5099508"/>
            <a:ext cx="3438268" cy="48973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Database</a:t>
            </a:r>
            <a:endParaRPr lang="ru-RU" sz="1350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FE9CEBAD-485C-438B-9FF7-2247A97326D7}"/>
              </a:ext>
            </a:extLst>
          </p:cNvPr>
          <p:cNvSpPr/>
          <p:nvPr/>
        </p:nvSpPr>
        <p:spPr>
          <a:xfrm>
            <a:off x="2657433" y="3014257"/>
            <a:ext cx="1519882" cy="489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Template</a:t>
            </a:r>
            <a:endParaRPr lang="ru-RU" sz="1350" dirty="0"/>
          </a:p>
        </p:txBody>
      </p:sp>
      <p:sp>
        <p:nvSpPr>
          <p:cNvPr id="30" name="Стрелка: вниз 29">
            <a:extLst>
              <a:ext uri="{FF2B5EF4-FFF2-40B4-BE49-F238E27FC236}">
                <a16:creationId xmlns:a16="http://schemas.microsoft.com/office/drawing/2014/main" id="{919BB81A-FE1E-4D8E-995F-3CF0CD7D1B81}"/>
              </a:ext>
            </a:extLst>
          </p:cNvPr>
          <p:cNvSpPr/>
          <p:nvPr/>
        </p:nvSpPr>
        <p:spPr>
          <a:xfrm>
            <a:off x="5206913" y="2783592"/>
            <a:ext cx="194620" cy="23066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31" name="Стрелка: вниз 30">
            <a:extLst>
              <a:ext uri="{FF2B5EF4-FFF2-40B4-BE49-F238E27FC236}">
                <a16:creationId xmlns:a16="http://schemas.microsoft.com/office/drawing/2014/main" id="{AEF5D406-E501-4E3D-8B96-558E7446402D}"/>
              </a:ext>
            </a:extLst>
          </p:cNvPr>
          <p:cNvSpPr/>
          <p:nvPr/>
        </p:nvSpPr>
        <p:spPr>
          <a:xfrm>
            <a:off x="5213005" y="3482919"/>
            <a:ext cx="194620" cy="230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32" name="Стрелка: вниз 31">
            <a:extLst>
              <a:ext uri="{FF2B5EF4-FFF2-40B4-BE49-F238E27FC236}">
                <a16:creationId xmlns:a16="http://schemas.microsoft.com/office/drawing/2014/main" id="{9F74576C-86B8-4201-9375-EC7F88C4CC89}"/>
              </a:ext>
            </a:extLst>
          </p:cNvPr>
          <p:cNvSpPr/>
          <p:nvPr/>
        </p:nvSpPr>
        <p:spPr>
          <a:xfrm>
            <a:off x="5206912" y="4178541"/>
            <a:ext cx="194620" cy="230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33" name="Стрелка: вниз 32">
            <a:extLst>
              <a:ext uri="{FF2B5EF4-FFF2-40B4-BE49-F238E27FC236}">
                <a16:creationId xmlns:a16="http://schemas.microsoft.com/office/drawing/2014/main" id="{12BAEF31-5E22-4D43-BDDE-4FC314E5F715}"/>
              </a:ext>
            </a:extLst>
          </p:cNvPr>
          <p:cNvSpPr/>
          <p:nvPr/>
        </p:nvSpPr>
        <p:spPr>
          <a:xfrm>
            <a:off x="5216181" y="4892961"/>
            <a:ext cx="194620" cy="23066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9FED6A28-3E72-4CA2-9A3F-D792F0A845C3}"/>
              </a:ext>
            </a:extLst>
          </p:cNvPr>
          <p:cNvSpPr/>
          <p:nvPr/>
        </p:nvSpPr>
        <p:spPr>
          <a:xfrm rot="10800000">
            <a:off x="3320064" y="2786042"/>
            <a:ext cx="194620" cy="23066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5625B9F3-44ED-4273-8570-EFE8DB0902E2}"/>
              </a:ext>
            </a:extLst>
          </p:cNvPr>
          <p:cNvSpPr/>
          <p:nvPr/>
        </p:nvSpPr>
        <p:spPr>
          <a:xfrm rot="10800000">
            <a:off x="3320064" y="3502835"/>
            <a:ext cx="194620" cy="230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D77045E1-33A5-4EB8-8866-EBE1E2C7143A}"/>
              </a:ext>
            </a:extLst>
          </p:cNvPr>
          <p:cNvSpPr/>
          <p:nvPr/>
        </p:nvSpPr>
        <p:spPr>
          <a:xfrm rot="10800000">
            <a:off x="3320064" y="4183996"/>
            <a:ext cx="194620" cy="230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2A74EC49-EB8C-4CC4-BEE2-DC5440420366}"/>
              </a:ext>
            </a:extLst>
          </p:cNvPr>
          <p:cNvSpPr/>
          <p:nvPr/>
        </p:nvSpPr>
        <p:spPr>
          <a:xfrm rot="10800000">
            <a:off x="3320063" y="4874425"/>
            <a:ext cx="194620" cy="23066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EB00450-9A41-4039-9860-0E67952791F2}"/>
              </a:ext>
            </a:extLst>
          </p:cNvPr>
          <p:cNvSpPr txBox="1"/>
          <p:nvPr/>
        </p:nvSpPr>
        <p:spPr>
          <a:xfrm>
            <a:off x="6225489" y="2855165"/>
            <a:ext cx="27640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i="1" dirty="0"/>
              <a:t>при получение запроса на основании запрошенного адреса URL определяет, какой ресурс должен обрабатывать данный запрос.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8C781D-2707-464C-BC25-4CBC16553945}"/>
              </a:ext>
            </a:extLst>
          </p:cNvPr>
          <p:cNvSpPr txBox="1"/>
          <p:nvPr/>
        </p:nvSpPr>
        <p:spPr>
          <a:xfrm>
            <a:off x="6094" y="3650995"/>
            <a:ext cx="26258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i="1" dirty="0"/>
              <a:t>получает запрос, обрабатывает его и отправляет в ответ пользователю некоторый ответ.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558B82-C047-41FC-BA1F-CEE1465BEDC3}"/>
              </a:ext>
            </a:extLst>
          </p:cNvPr>
          <p:cNvSpPr txBox="1"/>
          <p:nvPr/>
        </p:nvSpPr>
        <p:spPr>
          <a:xfrm>
            <a:off x="6225489" y="4274242"/>
            <a:ext cx="27640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i="1" dirty="0"/>
              <a:t>описывает данные, используемые в приложении. Отдельные классы, как правило, соответствуют таблицам в базе данных.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E1BA43-1F9D-466D-82AE-CFF19DF54663}"/>
              </a:ext>
            </a:extLst>
          </p:cNvPr>
          <p:cNvSpPr txBox="1"/>
          <p:nvPr/>
        </p:nvSpPr>
        <p:spPr>
          <a:xfrm>
            <a:off x="0" y="2972118"/>
            <a:ext cx="27206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i="1" dirty="0"/>
              <a:t>представляет логику представления в виде сгенерированной разметки </a:t>
            </a:r>
            <a:r>
              <a:rPr lang="ru-RU" sz="1200" i="1" dirty="0" err="1"/>
              <a:t>html</a:t>
            </a:r>
            <a:r>
              <a:rPr lang="ru-RU" sz="12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9687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B0425-D10D-47B1-A8AC-04C91481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</a:t>
            </a:r>
            <a:r>
              <a:rPr lang="ru-RU" dirty="0"/>
              <a:t>-проект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CF1037-9CB6-44BB-BC7C-D6A78D8D4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160270"/>
            <a:ext cx="7543800" cy="309880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ru-RU" sz="1800" dirty="0"/>
              <a:t>При установке </a:t>
            </a:r>
            <a:r>
              <a:rPr lang="ru-RU" sz="1800" dirty="0" err="1"/>
              <a:t>Django</a:t>
            </a:r>
            <a:r>
              <a:rPr lang="ru-RU" sz="1800" dirty="0"/>
              <a:t> устанавливается скрипт </a:t>
            </a:r>
            <a:r>
              <a:rPr lang="ru-RU" i="1" dirty="0">
                <a:solidFill>
                  <a:srgbClr val="0070C0"/>
                </a:solidFill>
              </a:rPr>
              <a:t>django-admin.py</a:t>
            </a:r>
            <a:r>
              <a:rPr lang="ru-RU" sz="1800" dirty="0"/>
              <a:t>. А на Windows также исполняемый файл </a:t>
            </a:r>
            <a:r>
              <a:rPr lang="ru-RU" i="1" dirty="0">
                <a:solidFill>
                  <a:srgbClr val="0070C0"/>
                </a:solidFill>
              </a:rPr>
              <a:t>django-admin.exe</a:t>
            </a:r>
            <a:r>
              <a:rPr lang="ru-RU" sz="1800" dirty="0"/>
              <a:t>. </a:t>
            </a:r>
          </a:p>
          <a:p>
            <a:pPr>
              <a:lnSpc>
                <a:spcPct val="125000"/>
              </a:lnSpc>
            </a:pPr>
            <a:r>
              <a:rPr lang="ru-RU" sz="1650" dirty="0" err="1"/>
              <a:t>django-admin</a:t>
            </a:r>
            <a:r>
              <a:rPr lang="ru-RU" sz="1650" dirty="0"/>
              <a:t> предоставляет ряд команд для управления проектом </a:t>
            </a:r>
            <a:r>
              <a:rPr lang="ru-RU" sz="1650" dirty="0" err="1"/>
              <a:t>Django</a:t>
            </a:r>
            <a:r>
              <a:rPr lang="ru-RU" sz="1650" dirty="0"/>
              <a:t>. В частности, для создания проекта применяется команда </a:t>
            </a:r>
            <a:r>
              <a:rPr lang="ru-RU" sz="1650" dirty="0" err="1"/>
              <a:t>startproject</a:t>
            </a:r>
            <a:r>
              <a:rPr lang="ru-RU" sz="1650" dirty="0"/>
              <a:t>. Этой команде в качестве аргумента передается название проекта.</a:t>
            </a:r>
            <a:endParaRPr lang="ru-RU" sz="1800" dirty="0"/>
          </a:p>
          <a:p>
            <a:pPr lvl="1">
              <a:lnSpc>
                <a:spcPct val="125000"/>
              </a:lnSpc>
            </a:pPr>
            <a:r>
              <a:rPr lang="ru-RU" sz="1650" b="1" dirty="0"/>
              <a:t>Проект</a:t>
            </a:r>
            <a:r>
              <a:rPr lang="ru-RU" sz="1650" dirty="0"/>
              <a:t> — набор настроек для экземпляра </a:t>
            </a:r>
            <a:r>
              <a:rPr lang="ru-RU" sz="1650" dirty="0" err="1"/>
              <a:t>Django</a:t>
            </a:r>
            <a:r>
              <a:rPr lang="ru-RU" sz="1650" dirty="0"/>
              <a:t>, включая конфигурацию базы данных, параметров для </a:t>
            </a:r>
            <a:r>
              <a:rPr lang="ru-RU" sz="1650" dirty="0" err="1"/>
              <a:t>Django</a:t>
            </a:r>
            <a:r>
              <a:rPr lang="ru-RU" sz="1650" dirty="0"/>
              <a:t> и настроек приложения. </a:t>
            </a:r>
            <a:endParaRPr lang="ru-RU" i="1" dirty="0"/>
          </a:p>
          <a:p>
            <a:r>
              <a:rPr lang="ru-RU" i="1" dirty="0"/>
              <a:t>Проект создаётся при помощи соответствующей команды: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C9C088-3A3C-45C2-90C6-37BF2805F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793"/>
          <a:stretch/>
        </p:blipFill>
        <p:spPr>
          <a:xfrm>
            <a:off x="897101" y="5063377"/>
            <a:ext cx="7543800" cy="53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22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B0425-D10D-47B1-A8AC-04C91481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CF1037-9CB6-44BB-BC7C-D6A78D8D4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1" y="2160270"/>
            <a:ext cx="4927826" cy="3451242"/>
          </a:xfrm>
        </p:spPr>
        <p:txBody>
          <a:bodyPr>
            <a:normAutofit fontScale="85000" lnSpcReduction="20000"/>
          </a:bodyPr>
          <a:lstStyle/>
          <a:p>
            <a:pPr lvl="1">
              <a:lnSpc>
                <a:spcPct val="125000"/>
              </a:lnSpc>
            </a:pPr>
            <a:r>
              <a:rPr lang="ru-RU" sz="1650" i="1" dirty="0">
                <a:solidFill>
                  <a:srgbClr val="0070C0"/>
                </a:solidFill>
              </a:rPr>
              <a:t>__init__.py</a:t>
            </a:r>
            <a:r>
              <a:rPr lang="ru-RU" sz="1650" i="1" dirty="0"/>
              <a:t>: </a:t>
            </a:r>
            <a:r>
              <a:rPr lang="ru-RU" sz="1650" dirty="0"/>
              <a:t>Файл необходим для того, чтобы Python рассматривал данный каталог как пакет, т.е., как группу модулей. </a:t>
            </a:r>
          </a:p>
          <a:p>
            <a:pPr lvl="1">
              <a:lnSpc>
                <a:spcPct val="125000"/>
              </a:lnSpc>
            </a:pPr>
            <a:r>
              <a:rPr lang="ru-RU" sz="1650" i="1" dirty="0">
                <a:solidFill>
                  <a:srgbClr val="0070C0"/>
                </a:solidFill>
              </a:rPr>
              <a:t>manage.py</a:t>
            </a:r>
            <a:r>
              <a:rPr lang="ru-RU" sz="1650" i="1" dirty="0"/>
              <a:t>: </a:t>
            </a:r>
            <a:r>
              <a:rPr lang="ru-RU" sz="1650" dirty="0"/>
              <a:t>Это утилита командной строки, которая позволяет вам взаимодействовать с проектом различными методами. </a:t>
            </a:r>
          </a:p>
          <a:p>
            <a:pPr lvl="1">
              <a:lnSpc>
                <a:spcPct val="125000"/>
              </a:lnSpc>
            </a:pPr>
            <a:r>
              <a:rPr lang="ru-RU" sz="1650" i="1" dirty="0">
                <a:solidFill>
                  <a:srgbClr val="0070C0"/>
                </a:solidFill>
              </a:rPr>
              <a:t>settings.py</a:t>
            </a:r>
            <a:r>
              <a:rPr lang="ru-RU" sz="1650" i="1" dirty="0"/>
              <a:t>: </a:t>
            </a:r>
            <a:r>
              <a:rPr lang="ru-RU" sz="1650" dirty="0"/>
              <a:t>Настройки для текущего проекта </a:t>
            </a:r>
            <a:r>
              <a:rPr lang="ru-RU" sz="1650" dirty="0" err="1"/>
              <a:t>Django</a:t>
            </a:r>
            <a:r>
              <a:rPr lang="ru-RU" sz="1650" dirty="0"/>
              <a:t>. </a:t>
            </a:r>
          </a:p>
          <a:p>
            <a:pPr lvl="1">
              <a:lnSpc>
                <a:spcPct val="125000"/>
              </a:lnSpc>
            </a:pPr>
            <a:r>
              <a:rPr lang="ru-RU" sz="1650" i="1" dirty="0">
                <a:solidFill>
                  <a:srgbClr val="0070C0"/>
                </a:solidFill>
              </a:rPr>
              <a:t>urls.py</a:t>
            </a:r>
            <a:r>
              <a:rPr lang="ru-RU" sz="1650" i="1" dirty="0"/>
              <a:t>: </a:t>
            </a:r>
            <a:r>
              <a:rPr lang="ru-RU" sz="1650" dirty="0"/>
              <a:t>Описания URL для текущего проекта </a:t>
            </a:r>
            <a:r>
              <a:rPr lang="ru-RU" sz="1650" dirty="0" err="1"/>
              <a:t>Django</a:t>
            </a:r>
            <a:r>
              <a:rPr lang="ru-RU" sz="1650" dirty="0"/>
              <a:t>, так сказать «оглавление» для вашего сайта.</a:t>
            </a:r>
          </a:p>
          <a:p>
            <a:pPr lvl="1">
              <a:lnSpc>
                <a:spcPct val="125000"/>
              </a:lnSpc>
            </a:pPr>
            <a:r>
              <a:rPr lang="ru-RU" sz="1650" dirty="0">
                <a:solidFill>
                  <a:srgbClr val="0070C0"/>
                </a:solidFill>
              </a:rPr>
              <a:t>wsgi.py </a:t>
            </a:r>
            <a:r>
              <a:rPr lang="ru-RU" sz="1650" dirty="0"/>
              <a:t>и </a:t>
            </a:r>
            <a:r>
              <a:rPr lang="en-US" sz="1650" dirty="0">
                <a:solidFill>
                  <a:srgbClr val="0070C0"/>
                </a:solidFill>
              </a:rPr>
              <a:t>asgi.py</a:t>
            </a:r>
            <a:r>
              <a:rPr lang="ru-RU" sz="1650" dirty="0"/>
              <a:t>: содержит свойства конфигурации WSGI (</a:t>
            </a:r>
            <a:r>
              <a:rPr lang="ru-RU" sz="1650" i="1" dirty="0"/>
              <a:t>Web Server Gateway </a:t>
            </a:r>
            <a:r>
              <a:rPr lang="ru-RU" sz="1650" i="1" dirty="0" err="1"/>
              <a:t>Inerface</a:t>
            </a:r>
            <a:r>
              <a:rPr lang="ru-RU" sz="1650" dirty="0"/>
              <a:t>)</a:t>
            </a:r>
            <a:r>
              <a:rPr lang="en-US" sz="1650" dirty="0"/>
              <a:t> </a:t>
            </a:r>
            <a:r>
              <a:rPr lang="ru-RU" sz="1650" dirty="0"/>
              <a:t>и </a:t>
            </a:r>
            <a:r>
              <a:rPr lang="en-US" sz="1650" dirty="0"/>
              <a:t>ASGI</a:t>
            </a:r>
            <a:r>
              <a:rPr lang="ru-RU" sz="1650" dirty="0"/>
              <a:t> (</a:t>
            </a:r>
            <a:r>
              <a:rPr lang="en-US" sz="1650" i="1" dirty="0"/>
              <a:t>Asynchronous Server Gateway Interface</a:t>
            </a:r>
            <a:r>
              <a:rPr lang="ru-RU" sz="1650" dirty="0"/>
              <a:t>). Они используется при развертывании проекта. </a:t>
            </a:r>
          </a:p>
          <a:p>
            <a:pPr>
              <a:lnSpc>
                <a:spcPct val="125000"/>
              </a:lnSpc>
            </a:pPr>
            <a:endParaRPr lang="ru-RU" sz="1800" i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515030-4C59-4F39-A972-1DE1F49E78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077"/>
          <a:stretch/>
        </p:blipFill>
        <p:spPr>
          <a:xfrm>
            <a:off x="5750787" y="2242972"/>
            <a:ext cx="2615974" cy="201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21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B0425-D10D-47B1-A8AC-04C91481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</a:t>
            </a:r>
            <a:r>
              <a:rPr lang="ru-RU" dirty="0"/>
              <a:t>-приложение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CF1037-9CB6-44BB-BC7C-D6A78D8D4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160270"/>
            <a:ext cx="7543800" cy="3098800"/>
          </a:xfrm>
        </p:spPr>
        <p:txBody>
          <a:bodyPr>
            <a:normAutofit fontScale="92500"/>
          </a:bodyPr>
          <a:lstStyle/>
          <a:p>
            <a:pPr>
              <a:lnSpc>
                <a:spcPct val="125000"/>
              </a:lnSpc>
            </a:pPr>
            <a:r>
              <a:rPr lang="ru-RU" sz="1800" dirty="0"/>
              <a:t>Веб-приложение или проект </a:t>
            </a:r>
            <a:r>
              <a:rPr lang="ru-RU" sz="1800" dirty="0" err="1"/>
              <a:t>Django</a:t>
            </a:r>
            <a:r>
              <a:rPr lang="ru-RU" sz="1800" dirty="0"/>
              <a:t> состоит из отдельных приложений. Вместе они образуют полноценное веб-приложение. </a:t>
            </a:r>
          </a:p>
          <a:p>
            <a:pPr lvl="1">
              <a:lnSpc>
                <a:spcPct val="125000"/>
              </a:lnSpc>
            </a:pPr>
            <a:r>
              <a:rPr lang="ru-RU" sz="1650" dirty="0"/>
              <a:t>Каждое приложение представляет какую-то определенную функциональность. </a:t>
            </a:r>
          </a:p>
          <a:p>
            <a:pPr lvl="1">
              <a:lnSpc>
                <a:spcPct val="125000"/>
              </a:lnSpc>
            </a:pPr>
            <a:r>
              <a:rPr lang="ru-RU" sz="1650" dirty="0"/>
              <a:t>Один проект может включать множество приложений. Это позволяет выделить группу задач в отдельный модуль и разрабатывать их относительно независимо от других. </a:t>
            </a:r>
          </a:p>
          <a:p>
            <a:pPr lvl="1">
              <a:lnSpc>
                <a:spcPct val="125000"/>
              </a:lnSpc>
            </a:pPr>
            <a:r>
              <a:rPr lang="ru-RU" sz="1650" dirty="0"/>
              <a:t>Мы можем переносить приложение из одного проекта в другой независимо от другой функциональности проекта.</a:t>
            </a:r>
          </a:p>
          <a:p>
            <a:pPr>
              <a:lnSpc>
                <a:spcPct val="125000"/>
              </a:lnSpc>
            </a:pPr>
            <a:r>
              <a:rPr lang="ru-RU" sz="1350" i="1" dirty="0"/>
              <a:t>Приложение создаётся при помощи соответствующей команды: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DDDC81-204F-44DE-8F3D-156BCC391C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272"/>
          <a:stretch/>
        </p:blipFill>
        <p:spPr>
          <a:xfrm>
            <a:off x="822960" y="5089045"/>
            <a:ext cx="7435896" cy="5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4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B0425-D10D-47B1-A8AC-04C91481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</a:t>
            </a:r>
            <a:r>
              <a:rPr lang="ru-RU" dirty="0"/>
              <a:t>-приложение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CF1037-9CB6-44BB-BC7C-D6A78D8D4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160270"/>
            <a:ext cx="7543800" cy="3414172"/>
          </a:xfrm>
        </p:spPr>
        <p:txBody>
          <a:bodyPr>
            <a:normAutofit lnSpcReduction="10000"/>
          </a:bodyPr>
          <a:lstStyle/>
          <a:p>
            <a:pPr>
              <a:lnSpc>
                <a:spcPct val="125000"/>
              </a:lnSpc>
            </a:pPr>
            <a:r>
              <a:rPr lang="ru-RU" sz="1950" dirty="0"/>
              <a:t>После создания приложения, для того, чтобы оно задействовалось в проекте, его необходимо зарегистрировать в файле </a:t>
            </a:r>
            <a:r>
              <a:rPr lang="ru-RU" sz="1425" i="1" dirty="0">
                <a:solidFill>
                  <a:srgbClr val="0070C0"/>
                </a:solidFill>
              </a:rPr>
              <a:t>settings.py</a:t>
            </a:r>
            <a:r>
              <a:rPr lang="ru-RU" sz="1425" i="1" dirty="0"/>
              <a:t>.</a:t>
            </a:r>
            <a:endParaRPr lang="en-US" sz="1425" i="1" dirty="0"/>
          </a:p>
          <a:p>
            <a:pPr>
              <a:lnSpc>
                <a:spcPct val="125000"/>
              </a:lnSpc>
            </a:pPr>
            <a:endParaRPr lang="ru-RU" sz="1350" i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50" dirty="0">
                <a:latin typeface="Consolas" panose="020B0609020204030204" pitchFamily="49" charset="0"/>
              </a:rPr>
              <a:t>INSTALLED_APPS = [</a:t>
            </a:r>
          </a:p>
          <a:p>
            <a:pPr marL="150876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25" dirty="0">
                <a:latin typeface="Consolas" panose="020B0609020204030204" pitchFamily="49" charset="0"/>
              </a:rPr>
              <a:t>'</a:t>
            </a:r>
            <a:r>
              <a:rPr lang="en-US" sz="1425" dirty="0" err="1">
                <a:latin typeface="Consolas" panose="020B0609020204030204" pitchFamily="49" charset="0"/>
              </a:rPr>
              <a:t>django.contrib.admin</a:t>
            </a:r>
            <a:r>
              <a:rPr lang="en-US" sz="1425" dirty="0">
                <a:latin typeface="Consolas" panose="020B0609020204030204" pitchFamily="49" charset="0"/>
              </a:rPr>
              <a:t>’,</a:t>
            </a:r>
            <a:endParaRPr lang="ru-RU" sz="1425" dirty="0">
              <a:latin typeface="Consolas" panose="020B0609020204030204" pitchFamily="49" charset="0"/>
            </a:endParaRPr>
          </a:p>
          <a:p>
            <a:pPr marL="150876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25" dirty="0">
                <a:latin typeface="Consolas" panose="020B0609020204030204" pitchFamily="49" charset="0"/>
              </a:rPr>
              <a:t>'</a:t>
            </a:r>
            <a:r>
              <a:rPr lang="en-US" sz="1425" dirty="0" err="1">
                <a:latin typeface="Consolas" panose="020B0609020204030204" pitchFamily="49" charset="0"/>
              </a:rPr>
              <a:t>django.contrib.auth</a:t>
            </a:r>
            <a:r>
              <a:rPr lang="en-US" sz="1425" dirty="0">
                <a:latin typeface="Consolas" panose="020B0609020204030204" pitchFamily="49" charset="0"/>
              </a:rPr>
              <a:t>’,</a:t>
            </a:r>
            <a:endParaRPr lang="ru-RU" sz="1425" dirty="0">
              <a:latin typeface="Consolas" panose="020B0609020204030204" pitchFamily="49" charset="0"/>
            </a:endParaRPr>
          </a:p>
          <a:p>
            <a:pPr marL="150876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25" dirty="0">
                <a:latin typeface="Consolas" panose="020B0609020204030204" pitchFamily="49" charset="0"/>
              </a:rPr>
              <a:t>'</a:t>
            </a:r>
            <a:r>
              <a:rPr lang="en-US" sz="1425" dirty="0" err="1">
                <a:latin typeface="Consolas" panose="020B0609020204030204" pitchFamily="49" charset="0"/>
              </a:rPr>
              <a:t>django.contrib.contenttypes</a:t>
            </a:r>
            <a:r>
              <a:rPr lang="en-US" sz="1425" dirty="0">
                <a:latin typeface="Consolas" panose="020B0609020204030204" pitchFamily="49" charset="0"/>
              </a:rPr>
              <a:t>’,</a:t>
            </a:r>
            <a:endParaRPr lang="ru-RU" sz="1425" dirty="0">
              <a:latin typeface="Consolas" panose="020B0609020204030204" pitchFamily="49" charset="0"/>
            </a:endParaRPr>
          </a:p>
          <a:p>
            <a:pPr marL="150876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25" dirty="0">
                <a:latin typeface="Consolas" panose="020B0609020204030204" pitchFamily="49" charset="0"/>
              </a:rPr>
              <a:t>'</a:t>
            </a:r>
            <a:r>
              <a:rPr lang="en-US" sz="1425" dirty="0" err="1">
                <a:latin typeface="Consolas" panose="020B0609020204030204" pitchFamily="49" charset="0"/>
              </a:rPr>
              <a:t>django.contrib.sessions</a:t>
            </a:r>
            <a:r>
              <a:rPr lang="en-US" sz="1425" dirty="0">
                <a:latin typeface="Consolas" panose="020B0609020204030204" pitchFamily="49" charset="0"/>
              </a:rPr>
              <a:t>’,</a:t>
            </a:r>
            <a:endParaRPr lang="ru-RU" sz="1425" dirty="0">
              <a:latin typeface="Consolas" panose="020B0609020204030204" pitchFamily="49" charset="0"/>
            </a:endParaRPr>
          </a:p>
          <a:p>
            <a:pPr marL="150876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25" dirty="0">
                <a:latin typeface="Consolas" panose="020B0609020204030204" pitchFamily="49" charset="0"/>
              </a:rPr>
              <a:t>'</a:t>
            </a:r>
            <a:r>
              <a:rPr lang="en-US" sz="1425" dirty="0" err="1">
                <a:latin typeface="Consolas" panose="020B0609020204030204" pitchFamily="49" charset="0"/>
              </a:rPr>
              <a:t>django.contrib.messages</a:t>
            </a:r>
            <a:r>
              <a:rPr lang="en-US" sz="1425" dirty="0">
                <a:latin typeface="Consolas" panose="020B0609020204030204" pitchFamily="49" charset="0"/>
              </a:rPr>
              <a:t>’,</a:t>
            </a:r>
            <a:endParaRPr lang="ru-RU" sz="1425" dirty="0">
              <a:latin typeface="Consolas" panose="020B0609020204030204" pitchFamily="49" charset="0"/>
            </a:endParaRPr>
          </a:p>
          <a:p>
            <a:pPr marL="150876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25" dirty="0">
                <a:latin typeface="Consolas" panose="020B0609020204030204" pitchFamily="49" charset="0"/>
              </a:rPr>
              <a:t>'</a:t>
            </a:r>
            <a:r>
              <a:rPr lang="en-US" sz="1425" dirty="0" err="1">
                <a:latin typeface="Consolas" panose="020B0609020204030204" pitchFamily="49" charset="0"/>
              </a:rPr>
              <a:t>django.contrib.staticfiles</a:t>
            </a:r>
            <a:r>
              <a:rPr lang="en-US" sz="1425" dirty="0">
                <a:latin typeface="Consolas" panose="020B0609020204030204" pitchFamily="49" charset="0"/>
              </a:rPr>
              <a:t>’,</a:t>
            </a:r>
            <a:endParaRPr lang="ru-RU" sz="1425" dirty="0">
              <a:latin typeface="Consolas" panose="020B0609020204030204" pitchFamily="49" charset="0"/>
            </a:endParaRPr>
          </a:p>
          <a:p>
            <a:pPr marL="150876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25" b="1" dirty="0">
                <a:latin typeface="Consolas" panose="020B0609020204030204" pitchFamily="49" charset="0"/>
              </a:rPr>
              <a:t>‘polls’</a:t>
            </a:r>
            <a:endParaRPr lang="ru-RU" sz="1425" b="1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50" dirty="0">
                <a:latin typeface="Consolas" panose="020B0609020204030204" pitchFamily="49" charset="0"/>
              </a:rPr>
              <a:t>]</a:t>
            </a:r>
            <a:endParaRPr lang="ru-RU" sz="16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935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B0425-D10D-47B1-A8AC-04C91481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CF1037-9CB6-44BB-BC7C-D6A78D8D4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160270"/>
            <a:ext cx="5052678" cy="3377102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25000"/>
              </a:lnSpc>
            </a:pPr>
            <a:r>
              <a:rPr lang="ru-RU" dirty="0"/>
              <a:t>папка </a:t>
            </a:r>
            <a:r>
              <a:rPr lang="ru-RU" dirty="0" err="1"/>
              <a:t>migrations</a:t>
            </a:r>
            <a:r>
              <a:rPr lang="ru-RU" dirty="0"/>
              <a:t>: хранит информацию, которая позволяет сопоставить базу данных и определение моделей</a:t>
            </a:r>
          </a:p>
          <a:p>
            <a:pPr lvl="1">
              <a:lnSpc>
                <a:spcPct val="125000"/>
              </a:lnSpc>
            </a:pPr>
            <a:r>
              <a:rPr lang="ru-RU" dirty="0"/>
              <a:t>__init__.py: указывает интерпретатору </a:t>
            </a:r>
            <a:r>
              <a:rPr lang="ru-RU" dirty="0" err="1"/>
              <a:t>python</a:t>
            </a:r>
            <a:r>
              <a:rPr lang="ru-RU" dirty="0"/>
              <a:t>, что текущий каталог будет рассматриваться в качестве пакета</a:t>
            </a:r>
          </a:p>
          <a:p>
            <a:pPr lvl="1">
              <a:lnSpc>
                <a:spcPct val="125000"/>
              </a:lnSpc>
            </a:pPr>
            <a:r>
              <a:rPr lang="ru-RU" dirty="0"/>
              <a:t>admin.py: предназначен для административных функций, в частности, здесь производится регистрация моделей, которые используются в интерфейсе администратора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2A3244-22FF-4B1F-882D-7576AC6E8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338" y="2233285"/>
            <a:ext cx="2374423" cy="265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12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B0425-D10D-47B1-A8AC-04C91481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CF1037-9CB6-44BB-BC7C-D6A78D8D4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160270"/>
            <a:ext cx="5052678" cy="3377102"/>
          </a:xfrm>
        </p:spPr>
        <p:txBody>
          <a:bodyPr>
            <a:normAutofit/>
          </a:bodyPr>
          <a:lstStyle/>
          <a:p>
            <a:pPr lvl="1">
              <a:lnSpc>
                <a:spcPct val="125000"/>
              </a:lnSpc>
            </a:pPr>
            <a:r>
              <a:rPr lang="ru-RU" dirty="0"/>
              <a:t>apps.py: определяет конфигурацию приложения</a:t>
            </a:r>
          </a:p>
          <a:p>
            <a:pPr lvl="1">
              <a:lnSpc>
                <a:spcPct val="125000"/>
              </a:lnSpc>
            </a:pPr>
            <a:r>
              <a:rPr lang="ru-RU" dirty="0"/>
              <a:t>models.py: хранит определение моделей, которые описывают используемые в приложении данные</a:t>
            </a:r>
          </a:p>
          <a:p>
            <a:pPr lvl="1">
              <a:lnSpc>
                <a:spcPct val="125000"/>
              </a:lnSpc>
            </a:pPr>
            <a:r>
              <a:rPr lang="ru-RU" dirty="0"/>
              <a:t>tests.py: хранит тесты приложения</a:t>
            </a:r>
          </a:p>
          <a:p>
            <a:pPr lvl="1">
              <a:lnSpc>
                <a:spcPct val="125000"/>
              </a:lnSpc>
            </a:pPr>
            <a:r>
              <a:rPr lang="ru-RU" dirty="0"/>
              <a:t>views.py: определяет функции, которые получают запросы пользователей, обрабатывают их и возвращают ответ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2A3244-22FF-4B1F-882D-7576AC6E8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338" y="2233285"/>
            <a:ext cx="2374423" cy="265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35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261FC8-D3EA-4425-8C48-92FFA049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строительные блоки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BE33B8-DF3E-4091-98CD-624521CF0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241550"/>
            <a:ext cx="3838627" cy="3258983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1350" b="1" dirty="0" err="1"/>
              <a:t>URLs</a:t>
            </a:r>
            <a:r>
              <a:rPr lang="ru-RU" sz="1350" dirty="0"/>
              <a:t>: Хотя можно обрабатывать запросы с каждого URL-адреса с помощью одной функции, гораздо удобнее писать отдельную функцию для обработки каждого ресурса.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350" b="1" dirty="0"/>
              <a:t>View</a:t>
            </a:r>
            <a:r>
              <a:rPr lang="ru-RU" sz="1350" dirty="0"/>
              <a:t>: это функция обработчика запросов, которая получает HTTP-запросы и возвращает ответы.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350" b="1" dirty="0" err="1"/>
              <a:t>Models</a:t>
            </a:r>
            <a:r>
              <a:rPr lang="ru-RU" sz="1350" dirty="0"/>
              <a:t>: Модели представляют собой объекты Python, которые определяют структуру данных приложения и предоставляют механизмы для управления (добавления, изменения, удаления) и выполнения запросов в базу данных.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350" b="1" dirty="0" err="1"/>
              <a:t>Templates</a:t>
            </a:r>
            <a:r>
              <a:rPr lang="ru-RU" sz="1350" dirty="0"/>
              <a:t>: это текстовый файл, определяющий структуру или разметку страницы (например HTML-страницы), с полями для подстановки, которые используются для вывода актуального содержимого. 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17502F2-36E3-43C6-A63C-F64A6C1C8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71296"/>
            <a:ext cx="4277708" cy="301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971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8940F-DFAF-43EF-B003-703C9401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View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A6883A-9293-4B54-9CF2-1BF223526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ru-RU" sz="1800" dirty="0"/>
              <a:t>Определим какие-нибудь простейшие действия, которые будет выполнять данное приложение, например, отправлять в ответ пользователю строку "</a:t>
            </a:r>
            <a:r>
              <a:rPr lang="en-US" sz="1800" dirty="0"/>
              <a:t>Hello, world. You're at the polls index.</a:t>
            </a:r>
            <a:r>
              <a:rPr lang="ru-RU" sz="1800" dirty="0"/>
              <a:t>".</a:t>
            </a:r>
          </a:p>
          <a:p>
            <a:pPr>
              <a:lnSpc>
                <a:spcPct val="125000"/>
              </a:lnSpc>
            </a:pPr>
            <a:r>
              <a:rPr lang="ru-RU" sz="1800" dirty="0"/>
              <a:t>Для этого перейдем в проекте приложения </a:t>
            </a:r>
            <a:r>
              <a:rPr lang="en-US" sz="1800" dirty="0"/>
              <a:t>polls</a:t>
            </a:r>
            <a:r>
              <a:rPr lang="ru-RU" sz="1800" dirty="0"/>
              <a:t> к файлу </a:t>
            </a:r>
            <a:r>
              <a:rPr lang="ru-RU" i="1" dirty="0">
                <a:solidFill>
                  <a:srgbClr val="0070C0"/>
                </a:solidFill>
              </a:rPr>
              <a:t>views.py</a:t>
            </a:r>
            <a:r>
              <a:rPr lang="en-US" sz="1800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906C9A-F9E2-4A6F-964E-072E95C4F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804" y="3763675"/>
            <a:ext cx="6936392" cy="180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488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10CE3-293C-4A95-881B-4BAFAD50F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Сопоставление маршрута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9963E2-A987-4C9E-BB9C-4B9BFEB60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ru-RU" sz="1800" dirty="0"/>
              <a:t>Теперь также в проекте </a:t>
            </a:r>
            <a:r>
              <a:rPr lang="en-US" sz="1800" i="1" dirty="0" err="1"/>
              <a:t>mysite</a:t>
            </a:r>
            <a:r>
              <a:rPr lang="ru-RU" sz="1800" dirty="0"/>
              <a:t> откроем файл </a:t>
            </a:r>
            <a:r>
              <a:rPr lang="ru-RU" i="1" dirty="0">
                <a:solidFill>
                  <a:srgbClr val="0070C0"/>
                </a:solidFill>
              </a:rPr>
              <a:t>urls.py</a:t>
            </a:r>
            <a:r>
              <a:rPr lang="ru-RU" sz="1800" dirty="0"/>
              <a:t>, который позволяет сопоставить маршруты с представлениями, которые будут обрабатывать запрос по этим маршрутам.</a:t>
            </a:r>
            <a:r>
              <a:rPr lang="en-US" sz="1800" dirty="0"/>
              <a:t> </a:t>
            </a:r>
            <a:r>
              <a:rPr lang="ru-RU" sz="1800" dirty="0"/>
              <a:t>Переменная </a:t>
            </a:r>
            <a:r>
              <a:rPr lang="ru-RU" sz="1800" dirty="0" err="1"/>
              <a:t>urlpatterns</a:t>
            </a:r>
            <a:r>
              <a:rPr lang="ru-RU" sz="1800" dirty="0"/>
              <a:t> определяет набор сопоставлений функций обработки с определенными строками запроса.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4E1058F-9967-48C6-BB7F-1844D5A3C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72" y="3634090"/>
            <a:ext cx="5770176" cy="197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Фреймворки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Django</a:t>
            </a:r>
          </a:p>
          <a:p>
            <a:r>
              <a:rPr lang="en-US" sz="2400" dirty="0"/>
              <a:t>Pyramid</a:t>
            </a:r>
          </a:p>
          <a:p>
            <a:r>
              <a:rPr lang="en-US" sz="2400" dirty="0" err="1"/>
              <a:t>TurboGears</a:t>
            </a:r>
            <a:endParaRPr lang="en-US" sz="2400" dirty="0"/>
          </a:p>
          <a:p>
            <a:r>
              <a:rPr lang="en-US" sz="2400" dirty="0"/>
              <a:t>Flask</a:t>
            </a:r>
          </a:p>
          <a:p>
            <a:r>
              <a:rPr lang="en-US" sz="2400" dirty="0"/>
              <a:t>Tornado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690509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6515" y="3147421"/>
            <a:ext cx="5066937" cy="221771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9"/>
          <p:cNvSpPr txBox="1"/>
          <p:nvPr/>
        </p:nvSpPr>
        <p:spPr>
          <a:xfrm>
            <a:off x="769434" y="1141606"/>
            <a:ext cx="6991815" cy="2320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lnSpc>
                <a:spcPct val="107000"/>
              </a:lnSpc>
            </a:pPr>
            <a:r>
              <a:rPr lang="ru-RU" sz="2100" b="1">
                <a:solidFill>
                  <a:srgbClr val="1C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Установите Django</a:t>
            </a:r>
            <a:endParaRPr sz="2100" b="1">
              <a:solidFill>
                <a:srgbClr val="1C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107000"/>
              </a:lnSpc>
              <a:spcBef>
                <a:spcPts val="600"/>
              </a:spcBef>
            </a:pPr>
            <a:endParaRPr sz="2100">
              <a:solidFill>
                <a:srgbClr val="1C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ru-RU" sz="2100">
                <a:solidFill>
                  <a:srgbClr val="1C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Установите Django, </a:t>
            </a:r>
            <a:r>
              <a:rPr lang="ru-RU" sz="2100" b="1">
                <a:solidFill>
                  <a:srgbClr val="1C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введя</a:t>
            </a:r>
            <a:r>
              <a:rPr lang="ru-RU" sz="2100">
                <a:solidFill>
                  <a:srgbClr val="1C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следующую команду</a:t>
            </a:r>
            <a:r>
              <a:rPr lang="ru-RU" sz="1350">
                <a:solidFill>
                  <a:srgbClr val="1C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ru-RU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07000"/>
              </a:lnSpc>
              <a:spcBef>
                <a:spcPts val="600"/>
              </a:spcBef>
            </a:pPr>
            <a:r>
              <a:rPr lang="ru-RU" b="1">
                <a:solidFill>
                  <a:srgbClr val="1C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 install django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440"/>
              </a:spcBef>
            </a:pPr>
            <a:endParaRPr sz="13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70275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>
            <a:spLocks noGrp="1"/>
          </p:cNvSpPr>
          <p:nvPr>
            <p:ph type="title"/>
          </p:nvPr>
        </p:nvSpPr>
        <p:spPr>
          <a:xfrm>
            <a:off x="800100" y="1339196"/>
            <a:ext cx="7543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262626"/>
              </a:buClr>
              <a:buSzPts val="4000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Создадим первый проект</a:t>
            </a:r>
            <a:endParaRPr/>
          </a:p>
        </p:txBody>
      </p:sp>
      <p:sp>
        <p:nvSpPr>
          <p:cNvPr id="194" name="Google Shape;194;p10"/>
          <p:cNvSpPr txBox="1"/>
          <p:nvPr/>
        </p:nvSpPr>
        <p:spPr>
          <a:xfrm>
            <a:off x="568712" y="2367895"/>
            <a:ext cx="7911900" cy="1361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ru-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Создайте новый проект в PyCharm. Назовём его ViceVersa. Затем переходим в терминал и продолжаем работу там: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ru-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django startproject viceversa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Google Shape;19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619" y="4112176"/>
            <a:ext cx="7471317" cy="9854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56124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/>
          <p:nvPr/>
        </p:nvSpPr>
        <p:spPr>
          <a:xfrm>
            <a:off x="371533" y="1478204"/>
            <a:ext cx="5628578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данном пакете лежат файлы:</a:t>
            </a:r>
            <a:endParaRPr sz="1350"/>
          </a:p>
          <a:p>
            <a:pPr>
              <a:lnSpc>
                <a:spcPct val="150000"/>
              </a:lnSpc>
            </a:pPr>
            <a:r>
              <a:rPr lang="ru-RU" sz="16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__init.py__ </a:t>
            </a:r>
            <a:r>
              <a:rPr lang="ru-RU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пустой файл, сообщающий Python, что папка, в которой он находится, является полноценным пакетом.</a:t>
            </a:r>
            <a:endParaRPr sz="1350"/>
          </a:p>
          <a:p>
            <a:pPr>
              <a:lnSpc>
                <a:spcPct val="150000"/>
              </a:lnSpc>
            </a:pPr>
            <a:r>
              <a:rPr lang="ru-RU" sz="16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settings.py </a:t>
            </a:r>
            <a:r>
              <a:rPr lang="ru-RU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модуль с настройками самого проекта. Включает описание конфигурации базы данных проекта, пути ключевых папок, важные параметры, связанные с безопасностью.</a:t>
            </a:r>
            <a:endParaRPr sz="1350"/>
          </a:p>
          <a:p>
            <a:pPr>
              <a:lnSpc>
                <a:spcPct val="150000"/>
              </a:lnSpc>
            </a:pPr>
            <a:r>
              <a:rPr lang="ru-RU" sz="16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urls.py </a:t>
            </a:r>
            <a:r>
              <a:rPr lang="ru-RU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модуль с маршрутами уровня проекта.</a:t>
            </a:r>
            <a:endParaRPr sz="1350"/>
          </a:p>
          <a:p>
            <a:pPr>
              <a:lnSpc>
                <a:spcPct val="150000"/>
              </a:lnSpc>
            </a:pPr>
            <a:r>
              <a:rPr lang="ru-RU" sz="16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wsgi.py </a:t>
            </a:r>
            <a:r>
              <a:rPr lang="ru-RU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модуль, связывающий проект с веб-сервером. Используется при публикации готового сайта в Интернете.</a:t>
            </a:r>
            <a:endParaRPr sz="1350"/>
          </a:p>
        </p:txBody>
      </p:sp>
      <p:pic>
        <p:nvPicPr>
          <p:cNvPr id="201" name="Google Shape;20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38384" y="2034204"/>
            <a:ext cx="2734083" cy="29545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5630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"/>
          <p:cNvSpPr txBox="1"/>
          <p:nvPr/>
        </p:nvSpPr>
        <p:spPr>
          <a:xfrm>
            <a:off x="780585" y="1163928"/>
            <a:ext cx="7794703" cy="200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/>
            <a:r>
              <a:rPr lang="ru-RU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Отладочный сервер Django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ru-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состав Django входит отладочный веб-сервер, написанный на языке Python, не требующий сложной настройки и всегда готовый к работе.</a:t>
            </a:r>
            <a:endParaRPr sz="1350"/>
          </a:p>
          <a:p>
            <a:r>
              <a:rPr lang="ru-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Перейдём в папку с проектом.</a:t>
            </a:r>
            <a:endParaRPr sz="1350"/>
          </a:p>
          <a:p>
            <a:r>
              <a:rPr lang="ru-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Чтобы запустить веб-сервер необходимо выполнить команду: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ru-RU" sz="1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 имя_проекта</a:t>
            </a:r>
            <a:endParaRPr sz="15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ru-RU" sz="1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manage.py runserver</a:t>
            </a:r>
            <a:endParaRPr sz="1350"/>
          </a:p>
        </p:txBody>
      </p:sp>
      <p:pic>
        <p:nvPicPr>
          <p:cNvPr id="207" name="Google Shape;20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9705" y="3172562"/>
            <a:ext cx="4424590" cy="209560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2"/>
          <p:cNvSpPr txBox="1"/>
          <p:nvPr/>
        </p:nvSpPr>
        <p:spPr>
          <a:xfrm>
            <a:off x="780585" y="5305023"/>
            <a:ext cx="8158655" cy="30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ru-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Примечание: чтобы остановить сервер используйте комбинацию ctrl + C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3205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5530" y="2052057"/>
            <a:ext cx="6861893" cy="342556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3"/>
          <p:cNvSpPr txBox="1"/>
          <p:nvPr/>
        </p:nvSpPr>
        <p:spPr>
          <a:xfrm>
            <a:off x="978520" y="1384146"/>
            <a:ext cx="7108903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/>
            <a:r>
              <a:rPr lang="ru-RU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Поздравляю с успешным созданием проекта!!!</a:t>
            </a: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2289499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>
            <a:spLocks noGrp="1"/>
          </p:cNvSpPr>
          <p:nvPr>
            <p:ph type="title"/>
          </p:nvPr>
        </p:nvSpPr>
        <p:spPr>
          <a:xfrm>
            <a:off x="751313" y="1057195"/>
            <a:ext cx="7543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262626"/>
              </a:buClr>
              <a:buSzPts val="4000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manage.py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637013" y="1831029"/>
            <a:ext cx="7658100" cy="168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ru-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Помогает делать административные команды верхнего уровня:</a:t>
            </a:r>
            <a:endParaRPr sz="1350"/>
          </a:p>
          <a:p>
            <a:pPr marL="385763" indent="-385763">
              <a:buClr>
                <a:schemeClr val="dk1"/>
              </a:buClr>
              <a:buSzPts val="2800"/>
              <a:buFont typeface="Century Gothic"/>
              <a:buAutoNum type="arabicPeriod"/>
            </a:pPr>
            <a:r>
              <a:rPr lang="ru-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Добавляет пакет проекта в sys.path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5763" indent="-385763">
              <a:buClr>
                <a:schemeClr val="dk1"/>
              </a:buClr>
              <a:buSzPts val="2800"/>
              <a:buFont typeface="Century Gothic"/>
              <a:buAutoNum type="arabicPeriod"/>
            </a:pPr>
            <a:r>
              <a:rPr lang="ru-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Устанавливает переменную окружения DJANGO_SETTINGS_MODULE, чтобы она указывала на файл settings.py проекта</a:t>
            </a:r>
            <a:endParaRPr sz="1350"/>
          </a:p>
        </p:txBody>
      </p:sp>
      <p:pic>
        <p:nvPicPr>
          <p:cNvPr id="221" name="Google Shape;22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8764" y="4126570"/>
            <a:ext cx="3067300" cy="478172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4"/>
          <p:cNvSpPr txBox="1"/>
          <p:nvPr/>
        </p:nvSpPr>
        <p:spPr>
          <a:xfrm>
            <a:off x="4775754" y="3516106"/>
            <a:ext cx="2818227" cy="168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ru-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Список команд, которыми мы можем управлять нашим сайтом при помощи manage.py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609832" y="5340040"/>
            <a:ext cx="7826762" cy="30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/>
            <a:r>
              <a:rPr lang="ru-RU" sz="15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Нельзя редактировать, пока не станете экспертами в Джанго</a:t>
            </a: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4877785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title"/>
          </p:nvPr>
        </p:nvSpPr>
        <p:spPr>
          <a:xfrm>
            <a:off x="751313" y="1057195"/>
            <a:ext cx="7543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262626"/>
              </a:buClr>
              <a:buSzPts val="4000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db.sqlite3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15"/>
          <p:cNvSpPr txBox="1"/>
          <p:nvPr/>
        </p:nvSpPr>
        <p:spPr>
          <a:xfrm>
            <a:off x="637013" y="2006662"/>
            <a:ext cx="7658100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ru-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Файл Базы Данных</a:t>
            </a:r>
            <a:endParaRPr sz="1350"/>
          </a:p>
          <a:p>
            <a:r>
              <a:rPr lang="ru-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Удобно открывать и просматривать с помощью sqlitestudio-2.1.3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0" name="Google Shape;23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3860" y="2933519"/>
            <a:ext cx="2571750" cy="2571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80364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751313" y="1057195"/>
            <a:ext cx="7543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262626"/>
              </a:buClr>
              <a:buSzPts val="4000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settings.py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16"/>
          <p:cNvSpPr txBox="1"/>
          <p:nvPr/>
        </p:nvSpPr>
        <p:spPr>
          <a:xfrm>
            <a:off x="476132" y="1893759"/>
            <a:ext cx="765810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ru-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Показывает, где находится основная директория проекта:</a:t>
            </a:r>
            <a:endParaRPr sz="1350"/>
          </a:p>
        </p:txBody>
      </p:sp>
      <p:pic>
        <p:nvPicPr>
          <p:cNvPr id="237" name="Google Shape;2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132" y="2440273"/>
            <a:ext cx="7818981" cy="478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133" y="3399729"/>
            <a:ext cx="6089140" cy="356207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6"/>
          <p:cNvSpPr txBox="1"/>
          <p:nvPr/>
        </p:nvSpPr>
        <p:spPr>
          <a:xfrm>
            <a:off x="476132" y="3934774"/>
            <a:ext cx="765810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ru-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Режим разработчика включен, т.е. позволяет видеть ошибки:</a:t>
            </a:r>
            <a:endParaRPr sz="1350"/>
          </a:p>
        </p:txBody>
      </p:sp>
      <p:pic>
        <p:nvPicPr>
          <p:cNvPr id="240" name="Google Shape;24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6132" y="4463245"/>
            <a:ext cx="2510411" cy="35620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6"/>
          <p:cNvSpPr txBox="1"/>
          <p:nvPr/>
        </p:nvSpPr>
        <p:spPr>
          <a:xfrm>
            <a:off x="476132" y="3024682"/>
            <a:ext cx="765810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ru-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Секретный ключ проекта(нельзя никому показывать):</a:t>
            </a:r>
            <a:endParaRPr sz="1350"/>
          </a:p>
        </p:txBody>
      </p:sp>
      <p:sp>
        <p:nvSpPr>
          <p:cNvPr id="242" name="Google Shape;242;p16"/>
          <p:cNvSpPr txBox="1"/>
          <p:nvPr/>
        </p:nvSpPr>
        <p:spPr>
          <a:xfrm>
            <a:off x="751313" y="5110886"/>
            <a:ext cx="765810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/>
            <a:r>
              <a:rPr lang="ru-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Более подробно этот файл будем разбирать дальше</a:t>
            </a: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2476765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 txBox="1">
            <a:spLocks noGrp="1"/>
          </p:cNvSpPr>
          <p:nvPr>
            <p:ph type="title"/>
          </p:nvPr>
        </p:nvSpPr>
        <p:spPr>
          <a:xfrm>
            <a:off x="751313" y="1057195"/>
            <a:ext cx="7543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262626"/>
              </a:buClr>
              <a:buSzPts val="4000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urls.py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17"/>
          <p:cNvSpPr txBox="1"/>
          <p:nvPr/>
        </p:nvSpPr>
        <p:spPr>
          <a:xfrm>
            <a:off x="476132" y="1893759"/>
            <a:ext cx="7658100" cy="1038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ru-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Каждый раз, когда кто-то будет посещать Ваш сайт он будет попадать в urlpatterns(list with path(лист с путями)), а этот список будет решать, куда запрос пользователя будет перенаправляться</a:t>
            </a:r>
            <a:endParaRPr sz="1350"/>
          </a:p>
        </p:txBody>
      </p:sp>
      <p:pic>
        <p:nvPicPr>
          <p:cNvPr id="249" name="Google Shape;24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6623" y="3421987"/>
            <a:ext cx="5030754" cy="1748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13422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"/>
          <p:cNvSpPr txBox="1"/>
          <p:nvPr/>
        </p:nvSpPr>
        <p:spPr>
          <a:xfrm>
            <a:off x="543622" y="1505745"/>
            <a:ext cx="7326351" cy="900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urls.py добавим новый путь about. И дальше мы должны связать этот путь с каким-то python файлом (например, в котором мы сможем устанавливать какой-то текст на этой странице)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5" name="Google Shape;255;p18"/>
          <p:cNvSpPr txBox="1"/>
          <p:nvPr/>
        </p:nvSpPr>
        <p:spPr>
          <a:xfrm>
            <a:off x="543622" y="3896720"/>
            <a:ext cx="7326351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этого создадим новый файл views.py и напишем его импорт в urls.py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6" name="Google Shape;25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621" y="2678067"/>
            <a:ext cx="3793406" cy="900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3621" y="4454481"/>
            <a:ext cx="4442446" cy="9114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228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Фреймворки </a:t>
            </a:r>
            <a:r>
              <a:rPr lang="en-US" dirty="0"/>
              <a:t>Python. Pyramid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690689"/>
            <a:ext cx="6937397" cy="3110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25" b="1" dirty="0"/>
              <a:t>Особенности</a:t>
            </a:r>
          </a:p>
          <a:p>
            <a:pPr marL="0" indent="0" algn="ctr">
              <a:buNone/>
            </a:pPr>
            <a:endParaRPr lang="ru-RU" sz="2025" b="1" dirty="0"/>
          </a:p>
          <a:p>
            <a:r>
              <a:rPr lang="ru-RU" sz="2025" dirty="0"/>
              <a:t>Инструментарий для работы со статичными </a:t>
            </a:r>
            <a:r>
              <a:rPr lang="ru-RU" sz="2025" dirty="0" err="1"/>
              <a:t>ассетами</a:t>
            </a:r>
            <a:r>
              <a:rPr lang="ru-RU" sz="2025" dirty="0"/>
              <a:t>.</a:t>
            </a:r>
          </a:p>
          <a:p>
            <a:r>
              <a:rPr lang="ru-RU" sz="2025" dirty="0"/>
              <a:t>Генерация URL</a:t>
            </a:r>
          </a:p>
          <a:p>
            <a:r>
              <a:rPr lang="ru-RU" sz="2025" dirty="0"/>
              <a:t>Предикаты</a:t>
            </a:r>
          </a:p>
          <a:p>
            <a:pPr marL="0" indent="0">
              <a:buNone/>
            </a:pPr>
            <a:endParaRPr lang="ru-RU" sz="2025" dirty="0"/>
          </a:p>
          <a:p>
            <a:pPr marL="0" indent="0">
              <a:buNone/>
            </a:pPr>
            <a:r>
              <a:rPr lang="ru-RU" sz="2025" dirty="0"/>
              <a:t>Пример использования: </a:t>
            </a:r>
            <a:r>
              <a:rPr lang="en-US" sz="2025" dirty="0"/>
              <a:t>Substance-D, Charte.ca</a:t>
            </a:r>
          </a:p>
        </p:txBody>
      </p:sp>
    </p:spTree>
    <p:extLst>
      <p:ext uri="{BB962C8B-B14F-4D97-AF65-F5344CB8AC3E}">
        <p14:creationId xmlns:p14="http://schemas.microsoft.com/office/powerpoint/2010/main" val="8084795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>
            <a:spLocks noGrp="1"/>
          </p:cNvSpPr>
          <p:nvPr>
            <p:ph type="title"/>
          </p:nvPr>
        </p:nvSpPr>
        <p:spPr>
          <a:xfrm>
            <a:off x="800100" y="868259"/>
            <a:ext cx="7543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262626"/>
              </a:buClr>
              <a:buSzPts val="4000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views.py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19"/>
          <p:cNvSpPr txBox="1"/>
          <p:nvPr/>
        </p:nvSpPr>
        <p:spPr>
          <a:xfrm>
            <a:off x="427637" y="1687873"/>
            <a:ext cx="8288726" cy="256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Создадим функцию about с параметром request (т.е. каждый раз, когда кто-то что-то делает на Вашем сайте, он отправляет request – запрос).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Функция представления принимает один аргумент request. Этот объект HttpRequestObject создается, когда страница загружается. Он содержит информацию о запросе, такую ​​как метод, который может принимать несколько значений, включая GET и POST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того, что вернуть Http ответ импортируем его из соответствующей библиотеки.</a:t>
            </a:r>
            <a:endParaRPr sz="1350"/>
          </a:p>
          <a:p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Вернём ответ в виде строки</a:t>
            </a:r>
            <a:endParaRPr sz="1350"/>
          </a:p>
        </p:txBody>
      </p:sp>
      <p:pic>
        <p:nvPicPr>
          <p:cNvPr id="264" name="Google Shape;26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7222" y="4321435"/>
            <a:ext cx="5249555" cy="1283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8929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"/>
          <p:cNvSpPr txBox="1"/>
          <p:nvPr/>
        </p:nvSpPr>
        <p:spPr>
          <a:xfrm>
            <a:off x="657922" y="3429001"/>
            <a:ext cx="7326351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Перейдём в браузере на страницу </a:t>
            </a:r>
            <a:r>
              <a:rPr lang="ru-RU" b="1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127.0.0.1:8000/about/</a:t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0" name="Google Shape;27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3621" y="2063506"/>
            <a:ext cx="4766031" cy="1152227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0"/>
          <p:cNvSpPr txBox="1"/>
          <p:nvPr/>
        </p:nvSpPr>
        <p:spPr>
          <a:xfrm>
            <a:off x="657922" y="1620046"/>
            <a:ext cx="7326351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Перейдём в urls.py свяжем путь about с нашей функцией.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2" name="Google Shape;272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3621" y="3988515"/>
            <a:ext cx="4906849" cy="1560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50064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"/>
          <p:cNvSpPr txBox="1">
            <a:spLocks noGrp="1"/>
          </p:cNvSpPr>
          <p:nvPr>
            <p:ph type="title"/>
          </p:nvPr>
        </p:nvSpPr>
        <p:spPr>
          <a:xfrm>
            <a:off x="800100" y="2537375"/>
            <a:ext cx="7543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262626"/>
              </a:buClr>
              <a:buSzPts val="4000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Задание №1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7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Cоздайте путь home/ и привяжите к нему функцию, которая выведет: “My home”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46847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"/>
          <p:cNvSpPr txBox="1">
            <a:spLocks noGrp="1"/>
          </p:cNvSpPr>
          <p:nvPr>
            <p:ph type="title"/>
          </p:nvPr>
        </p:nvSpPr>
        <p:spPr>
          <a:xfrm>
            <a:off x="673976" y="1224004"/>
            <a:ext cx="7543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262626"/>
              </a:buClr>
              <a:buSzPts val="4000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Решение</a:t>
            </a:r>
            <a:endParaRPr/>
          </a:p>
        </p:txBody>
      </p:sp>
      <p:pic>
        <p:nvPicPr>
          <p:cNvPr id="283" name="Google Shape;28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857" y="3202738"/>
            <a:ext cx="4207144" cy="1307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8824" y="2961091"/>
            <a:ext cx="3950320" cy="169887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2"/>
          <p:cNvSpPr txBox="1"/>
          <p:nvPr/>
        </p:nvSpPr>
        <p:spPr>
          <a:xfrm>
            <a:off x="5499666" y="2374966"/>
            <a:ext cx="271811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/>
            <a:r>
              <a:rPr lang="ru-RU" sz="2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views.py</a:t>
            </a:r>
            <a:endParaRPr sz="21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22"/>
          <p:cNvSpPr txBox="1"/>
          <p:nvPr/>
        </p:nvSpPr>
        <p:spPr>
          <a:xfrm>
            <a:off x="1018055" y="2374966"/>
            <a:ext cx="271811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/>
            <a:r>
              <a:rPr lang="ru-RU" sz="2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urls.py</a:t>
            </a:r>
            <a:endParaRPr sz="21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4145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"/>
          <p:cNvSpPr txBox="1"/>
          <p:nvPr/>
        </p:nvSpPr>
        <p:spPr>
          <a:xfrm>
            <a:off x="1296329" y="1375782"/>
            <a:ext cx="6147110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/>
            <a:r>
              <a:rPr lang="ru-RU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Templates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23"/>
          <p:cNvSpPr txBox="1"/>
          <p:nvPr/>
        </p:nvSpPr>
        <p:spPr>
          <a:xfrm>
            <a:off x="393081" y="2044855"/>
            <a:ext cx="8396869" cy="316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ru-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папке проекта создадим новую папку с именем: templates. В ней создадим новый файл с расширением html.</a:t>
            </a:r>
            <a:endParaRPr sz="1350"/>
          </a:p>
          <a:p>
            <a:r>
              <a:rPr lang="ru-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Эта папка хранит в себе шаблоны, которые отвечают за формирование внешнего вида приложения. Они представляют специальный синтаксис, который позволяет внедрять данные в код html</a:t>
            </a:r>
            <a:endParaRPr sz="1350"/>
          </a:p>
          <a:p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ru-RU" sz="15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Справка </a:t>
            </a:r>
            <a:endParaRPr sz="15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ru-RU" sz="1500" b="1" i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r>
              <a:rPr lang="ru-RU" sz="1500" i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(от английского HyperText </a:t>
            </a:r>
            <a:r>
              <a:rPr lang="ru-RU" sz="1500" b="1" i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Markup</a:t>
            </a:r>
            <a:r>
              <a:rPr lang="ru-RU" sz="1500" i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ru-RU" sz="1500" b="1" i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</a:t>
            </a:r>
            <a:r>
              <a:rPr lang="ru-RU" sz="1500" i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— это </a:t>
            </a:r>
            <a:endParaRPr sz="1500" i="1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ru-RU" sz="1500" i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язык гипертекстовой разметки страницы. Он используется для того, чтобы дать </a:t>
            </a:r>
            <a:endParaRPr sz="1500" i="1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ru-RU" sz="1500" i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браузеру понять, как нужно отображать загруженный сайт. </a:t>
            </a:r>
            <a:endParaRPr sz="15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3" name="Google Shape;29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0382" y="3429000"/>
            <a:ext cx="2060401" cy="21454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70564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"/>
          <p:cNvSpPr txBox="1">
            <a:spLocks noGrp="1"/>
          </p:cNvSpPr>
          <p:nvPr>
            <p:ph type="title"/>
          </p:nvPr>
        </p:nvSpPr>
        <p:spPr>
          <a:xfrm>
            <a:off x="800100" y="1130110"/>
            <a:ext cx="7543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262626"/>
              </a:buClr>
              <a:buSzPts val="4400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settings.py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24"/>
          <p:cNvSpPr txBox="1"/>
          <p:nvPr/>
        </p:nvSpPr>
        <p:spPr>
          <a:xfrm>
            <a:off x="593803" y="1874455"/>
            <a:ext cx="8129239" cy="1454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Перейдя в данный файл, находим раздел templates. Он содержит лист DIRS, в котором мы можем указывать все места, в которых Джанго должен искать шаблоны.</a:t>
            </a:r>
            <a:endParaRPr sz="1350"/>
          </a:p>
          <a:p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нём мы указываем нашу созданную директорию templates  в кавычках.</a:t>
            </a:r>
            <a:endParaRPr sz="1350"/>
          </a:p>
          <a:p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Это строка говорит Джанго, что он должен искать шаблоны внутри данной папки </a:t>
            </a:r>
            <a:endParaRPr sz="1350"/>
          </a:p>
        </p:txBody>
      </p:sp>
      <p:pic>
        <p:nvPicPr>
          <p:cNvPr id="300" name="Google Shape;30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4459" y="3328699"/>
            <a:ext cx="4515082" cy="2271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26787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 txBox="1">
            <a:spLocks noGrp="1"/>
          </p:cNvSpPr>
          <p:nvPr>
            <p:ph type="title"/>
          </p:nvPr>
        </p:nvSpPr>
        <p:spPr>
          <a:xfrm>
            <a:off x="726223" y="865059"/>
            <a:ext cx="7543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262626"/>
              </a:buClr>
              <a:buSzPts val="4000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views.py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25"/>
          <p:cNvSpPr txBox="1"/>
          <p:nvPr/>
        </p:nvSpPr>
        <p:spPr>
          <a:xfrm>
            <a:off x="427637" y="1668653"/>
            <a:ext cx="8288726" cy="1084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ru-RU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Теперь изменим нашу функцию home, чтобы на странице текст выводился из файла home.html</a:t>
            </a:r>
            <a:endParaRPr sz="1350"/>
          </a:p>
          <a:p>
            <a:r>
              <a:rPr lang="ru-RU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этого импортируем функцию render. Затем в return вызываем эту функцию и передаём в неё 2 параметра: первый – request, второй – имя html файла</a:t>
            </a:r>
            <a:endParaRPr sz="1350"/>
          </a:p>
        </p:txBody>
      </p:sp>
      <p:pic>
        <p:nvPicPr>
          <p:cNvPr id="307" name="Google Shape;30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5355" y="3073730"/>
            <a:ext cx="4013288" cy="2410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14199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"/>
          <p:cNvSpPr txBox="1">
            <a:spLocks noGrp="1"/>
          </p:cNvSpPr>
          <p:nvPr>
            <p:ph type="title"/>
          </p:nvPr>
        </p:nvSpPr>
        <p:spPr>
          <a:xfrm>
            <a:off x="800099" y="954479"/>
            <a:ext cx="7543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262626"/>
              </a:buClr>
              <a:buSzPts val="4000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26"/>
          <p:cNvSpPr txBox="1"/>
          <p:nvPr/>
        </p:nvSpPr>
        <p:spPr>
          <a:xfrm>
            <a:off x="464169" y="1731817"/>
            <a:ext cx="8215661" cy="4385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ru-RU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Основы HTML содержат основные правила языка HTML, описание структуры HTML-страницы, отношения в структуре HTML-документа между HTML-элементами.</a:t>
            </a:r>
            <a:endParaRPr sz="1350"/>
          </a:p>
          <a:p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ru-RU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HTML-документ — это обычный текстовый документ, может быть создан как в обычном текстовом редакторе (Блокнот), так и в специализированном, с подсветкой кода (Notepad++, Visual Studio Code и т.п.). HTML-документ имеет расширение .html.</a:t>
            </a:r>
            <a:endParaRPr sz="1350"/>
          </a:p>
          <a:p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ru-RU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HTML-документ состоит из дерева HTML-элементов и текста. Каждый элемент обозначается в исходном документе начальным (открывающим) и конечным (закрывающим) тегом (за редким исключением).</a:t>
            </a:r>
            <a:endParaRPr sz="1350"/>
          </a:p>
          <a:p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ru-RU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Начальный тег показывает, где начинается элемент, конечный — где заканчивается. Закрывающий тег образуется путем добавления слэша / перед именем тега: &lt;имя тега&gt;…&lt;/имя тега&gt;. Между начальным и закрывающим тегами находится содержимое элемента — контент.</a:t>
            </a:r>
            <a:endParaRPr sz="1350"/>
          </a:p>
          <a:p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ru-RU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Элементы, представленные одиночными тегами, не могут хранить в себе содержимого напрямую, оно прописывается как значение атрибута, например, элемент &lt;input type="button" value="Кнопка"&gt; создаст кнопку с текстом Кнопка внутри.</a:t>
            </a:r>
            <a:endParaRPr sz="1350"/>
          </a:p>
          <a:p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ru-RU" sz="1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Ссылка на документацию: </a:t>
            </a:r>
            <a:r>
              <a:rPr lang="ru-RU" sz="1500" b="1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Основы HTML (html5book.ru)</a:t>
            </a:r>
            <a:endParaRPr sz="15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30462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1176" y="1233744"/>
            <a:ext cx="5861649" cy="4390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82828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"/>
          <p:cNvSpPr txBox="1">
            <a:spLocks noGrp="1"/>
          </p:cNvSpPr>
          <p:nvPr>
            <p:ph type="title"/>
          </p:nvPr>
        </p:nvSpPr>
        <p:spPr>
          <a:xfrm>
            <a:off x="726223" y="865059"/>
            <a:ext cx="7543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262626"/>
              </a:buClr>
              <a:buSzPts val="4000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home.html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28"/>
          <p:cNvSpPr txBox="1"/>
          <p:nvPr/>
        </p:nvSpPr>
        <p:spPr>
          <a:xfrm>
            <a:off x="486181" y="1972084"/>
            <a:ext cx="8288726" cy="1038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ru-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данном случае мы используем простой тэг h1, в котором заключим наш текст.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ru-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PyCharm предусмотрен вариант работы с HTML кодом.</a:t>
            </a:r>
            <a:endParaRPr sz="1350"/>
          </a:p>
        </p:txBody>
      </p:sp>
      <p:pic>
        <p:nvPicPr>
          <p:cNvPr id="325" name="Google Shape;32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8061" y="3719221"/>
            <a:ext cx="4900123" cy="11666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392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Фреймворки </a:t>
            </a:r>
            <a:r>
              <a:rPr lang="en-US" dirty="0"/>
              <a:t>Python. Pyramid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dirty="0"/>
              <a:t>ПЛЮСЫ</a:t>
            </a:r>
          </a:p>
          <a:p>
            <a:r>
              <a:rPr lang="ru-RU" sz="2400" dirty="0"/>
              <a:t>Гибкость</a:t>
            </a:r>
          </a:p>
          <a:p>
            <a:r>
              <a:rPr lang="ru-RU" sz="2400" dirty="0"/>
              <a:t>Работа с </a:t>
            </a:r>
            <a:r>
              <a:rPr lang="en-US" sz="2400" dirty="0"/>
              <a:t>Ajax-</a:t>
            </a:r>
            <a:r>
              <a:rPr lang="ru-RU" sz="2400" dirty="0"/>
              <a:t>запросами</a:t>
            </a:r>
          </a:p>
          <a:p>
            <a:r>
              <a:rPr lang="ru-RU" sz="2400" dirty="0"/>
              <a:t>Поддержка </a:t>
            </a:r>
            <a:r>
              <a:rPr lang="en-US" sz="2400" dirty="0" err="1"/>
              <a:t>SQLAlchemy</a:t>
            </a:r>
            <a:endParaRPr lang="ru-RU" sz="2400" dirty="0"/>
          </a:p>
          <a:p>
            <a:pPr marL="0" indent="0" algn="ctr">
              <a:buNone/>
            </a:pPr>
            <a:endParaRPr lang="ru-RU" sz="2400" b="1" dirty="0"/>
          </a:p>
          <a:p>
            <a:pPr marL="0" indent="0" algn="ctr">
              <a:buNone/>
            </a:pPr>
            <a:r>
              <a:rPr lang="ru-RU" sz="2400" b="1" dirty="0"/>
              <a:t>МИНУСЫ</a:t>
            </a:r>
          </a:p>
          <a:p>
            <a:r>
              <a:rPr lang="ru-RU" sz="2400" dirty="0"/>
              <a:t>Сложность подготовки к работе</a:t>
            </a:r>
            <a:endParaRPr lang="en-US" sz="2400" dirty="0"/>
          </a:p>
          <a:p>
            <a:r>
              <a:rPr lang="ru-RU" sz="2400" dirty="0"/>
              <a:t>Излишняя </a:t>
            </a:r>
            <a:r>
              <a:rPr lang="ru-RU" sz="2400" dirty="0" err="1"/>
              <a:t>нагруженность</a:t>
            </a:r>
            <a:r>
              <a:rPr lang="ru-RU" sz="2400" dirty="0"/>
              <a:t> для простых приложений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24273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800100" y="1339196"/>
            <a:ext cx="7543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262626"/>
              </a:buClr>
              <a:buSzPts val="4800"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Результат</a:t>
            </a:r>
            <a:endParaRPr/>
          </a:p>
        </p:txBody>
      </p:sp>
      <p:pic>
        <p:nvPicPr>
          <p:cNvPr id="331" name="Google Shape;33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0575" y="2718401"/>
            <a:ext cx="5362850" cy="2257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86155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"/>
          <p:cNvSpPr txBox="1">
            <a:spLocks noGrp="1"/>
          </p:cNvSpPr>
          <p:nvPr>
            <p:ph type="title"/>
          </p:nvPr>
        </p:nvSpPr>
        <p:spPr>
          <a:xfrm>
            <a:off x="726223" y="865059"/>
            <a:ext cx="7543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262626"/>
              </a:buClr>
              <a:buSzPts val="4000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views.py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30"/>
          <p:cNvSpPr txBox="1"/>
          <p:nvPr/>
        </p:nvSpPr>
        <p:spPr>
          <a:xfrm>
            <a:off x="441024" y="2229001"/>
            <a:ext cx="8412493" cy="1038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ru-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Изменим функцию render, добавив передачу в неё третьего параметра.</a:t>
            </a:r>
            <a:endParaRPr sz="1350"/>
          </a:p>
          <a:p>
            <a:r>
              <a:rPr lang="ru-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качестве него может быть передан словарь, который заключается в {}.</a:t>
            </a:r>
            <a:endParaRPr sz="1350"/>
          </a:p>
          <a:p>
            <a:r>
              <a:rPr lang="ru-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качестве ключа передадим greeting, в качестве значения для него Hello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8" name="Google Shape;33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7899" y="3870615"/>
            <a:ext cx="6988202" cy="758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80677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>
            <a:spLocks noGrp="1"/>
          </p:cNvSpPr>
          <p:nvPr>
            <p:ph type="title"/>
          </p:nvPr>
        </p:nvSpPr>
        <p:spPr>
          <a:xfrm>
            <a:off x="726223" y="865059"/>
            <a:ext cx="7543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262626"/>
              </a:buClr>
              <a:buSzPts val="4000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home.html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31"/>
          <p:cNvSpPr txBox="1"/>
          <p:nvPr/>
        </p:nvSpPr>
        <p:spPr>
          <a:xfrm>
            <a:off x="427635" y="2302153"/>
            <a:ext cx="8288726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ru-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Укажем ключ в двух парах фигурных скобок {{}}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5" name="Google Shape;34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618" y="3211688"/>
            <a:ext cx="7028758" cy="10421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35678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"/>
          <p:cNvSpPr txBox="1">
            <a:spLocks noGrp="1"/>
          </p:cNvSpPr>
          <p:nvPr>
            <p:ph type="title"/>
          </p:nvPr>
        </p:nvSpPr>
        <p:spPr>
          <a:xfrm>
            <a:off x="800100" y="1253879"/>
            <a:ext cx="7543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262626"/>
              </a:buClr>
              <a:buSzPts val="4800"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Результат</a:t>
            </a:r>
            <a:endParaRPr/>
          </a:p>
        </p:txBody>
      </p:sp>
      <p:pic>
        <p:nvPicPr>
          <p:cNvPr id="351" name="Google Shape;35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2026" y="3258162"/>
            <a:ext cx="6079948" cy="234596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2"/>
          <p:cNvSpPr txBox="1"/>
          <p:nvPr/>
        </p:nvSpPr>
        <p:spPr>
          <a:xfrm>
            <a:off x="535259" y="2111762"/>
            <a:ext cx="8187783" cy="1038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ru-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Вывод</a:t>
            </a:r>
            <a:endParaRPr sz="1350"/>
          </a:p>
          <a:p>
            <a:r>
              <a:rPr lang="ru-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Получаем на нашей странице значение по данному ключу. </a:t>
            </a:r>
            <a:endParaRPr sz="1350"/>
          </a:p>
          <a:p>
            <a:r>
              <a:rPr lang="ru-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Т.е. мы можем использовать какой-то Python код, а не только html код.</a:t>
            </a: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9988529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"/>
          <p:cNvSpPr txBox="1">
            <a:spLocks noGrp="1"/>
          </p:cNvSpPr>
          <p:nvPr>
            <p:ph type="title"/>
          </p:nvPr>
        </p:nvSpPr>
        <p:spPr>
          <a:xfrm>
            <a:off x="751313" y="1057195"/>
            <a:ext cx="7543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262626"/>
              </a:buClr>
              <a:buSzPts val="4000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urls.py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33"/>
          <p:cNvSpPr txBox="1"/>
          <p:nvPr/>
        </p:nvSpPr>
        <p:spPr>
          <a:xfrm>
            <a:off x="533573" y="2135299"/>
            <a:ext cx="7979280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ru-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того, чтобы на главной странице у нас отображалась страница home.html. Изменим путь, оставив просто пустые кавычки</a:t>
            </a:r>
            <a:endParaRPr sz="1350"/>
          </a:p>
        </p:txBody>
      </p:sp>
      <p:pic>
        <p:nvPicPr>
          <p:cNvPr id="359" name="Google Shape;35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2900" y="3429000"/>
            <a:ext cx="5618201" cy="1386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42541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4"/>
          <p:cNvSpPr txBox="1">
            <a:spLocks noGrp="1"/>
          </p:cNvSpPr>
          <p:nvPr>
            <p:ph type="title"/>
          </p:nvPr>
        </p:nvSpPr>
        <p:spPr>
          <a:xfrm>
            <a:off x="800100" y="1204360"/>
            <a:ext cx="7543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262626"/>
              </a:buClr>
              <a:buSzPts val="5400"/>
            </a:pPr>
            <a:r>
              <a:rPr lang="ru-RU" sz="4050">
                <a:latin typeface="Times New Roman"/>
                <a:ea typeface="Times New Roman"/>
                <a:cs typeface="Times New Roman"/>
                <a:sym typeface="Times New Roman"/>
              </a:rPr>
              <a:t>Домашнее задание</a:t>
            </a:r>
            <a:endParaRPr/>
          </a:p>
        </p:txBody>
      </p:sp>
      <p:pic>
        <p:nvPicPr>
          <p:cNvPr id="365" name="Google Shape;36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2381" y="3789869"/>
            <a:ext cx="2481146" cy="1863772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4"/>
          <p:cNvSpPr txBox="1"/>
          <p:nvPr/>
        </p:nvSpPr>
        <p:spPr>
          <a:xfrm>
            <a:off x="666285" y="2233060"/>
            <a:ext cx="7429500" cy="2192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Создать PyCharm проект: Ваше Имя_2022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Создать новый Django проект: portfolio. В нём создать папку templates.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сегодняшнем проекте изменить файл home.html, как показано на следующем слайде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973984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816" y="2169450"/>
            <a:ext cx="3968186" cy="267398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5"/>
          <p:cNvSpPr txBox="1"/>
          <p:nvPr/>
        </p:nvSpPr>
        <p:spPr>
          <a:xfrm>
            <a:off x="4601020" y="2286380"/>
            <a:ext cx="4031165" cy="2285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Your_name – тэг </a:t>
            </a: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h1</a:t>
            </a:r>
            <a:endParaRPr sz="1350"/>
          </a:p>
          <a:p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прямоугольника используйте тэг </a:t>
            </a: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textarea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кнопки используйте либо тэг button, либо </a:t>
            </a:r>
            <a:endParaRPr sz="1350"/>
          </a:p>
          <a:p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&lt;input type = “submit”…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5228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Фреймворки </a:t>
            </a:r>
            <a:r>
              <a:rPr lang="en-US" dirty="0"/>
              <a:t>Python. </a:t>
            </a:r>
            <a:r>
              <a:rPr lang="en-US" dirty="0" err="1"/>
              <a:t>TurboGears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690689"/>
            <a:ext cx="6937397" cy="3110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25" b="1" dirty="0"/>
              <a:t>Особенности</a:t>
            </a:r>
          </a:p>
          <a:p>
            <a:pPr marL="0" indent="0" algn="ctr">
              <a:buNone/>
            </a:pPr>
            <a:endParaRPr lang="ru-RU" sz="2025" b="1" dirty="0"/>
          </a:p>
          <a:p>
            <a:r>
              <a:rPr lang="ru-RU" sz="2025" dirty="0"/>
              <a:t> Интеграция с библиотеками </a:t>
            </a:r>
            <a:r>
              <a:rPr lang="en-US" sz="2025" dirty="0"/>
              <a:t>JS (</a:t>
            </a:r>
            <a:r>
              <a:rPr lang="en-US" sz="2025" dirty="0" err="1"/>
              <a:t>MochiKit</a:t>
            </a:r>
            <a:r>
              <a:rPr lang="en-US" sz="2025" dirty="0"/>
              <a:t>) </a:t>
            </a:r>
            <a:r>
              <a:rPr lang="ru-RU" sz="2025" dirty="0"/>
              <a:t>для работы</a:t>
            </a:r>
            <a:endParaRPr lang="en-US" sz="2025" dirty="0"/>
          </a:p>
          <a:p>
            <a:r>
              <a:rPr lang="ru-RU" sz="2025" dirty="0"/>
              <a:t>Одновременная поддержка нескольких БД</a:t>
            </a:r>
          </a:p>
          <a:p>
            <a:r>
              <a:rPr lang="ru-RU" sz="2025" dirty="0"/>
              <a:t>поддерживает </a:t>
            </a:r>
            <a:r>
              <a:rPr lang="en-US" sz="2025" dirty="0" err="1"/>
              <a:t>SQLAlchemy</a:t>
            </a:r>
            <a:r>
              <a:rPr lang="en-US" sz="2025" dirty="0"/>
              <a:t>, </a:t>
            </a:r>
            <a:r>
              <a:rPr lang="en-US" sz="2025" dirty="0" err="1"/>
              <a:t>Genshi</a:t>
            </a:r>
            <a:r>
              <a:rPr lang="en-US" sz="2025" dirty="0"/>
              <a:t>, </a:t>
            </a:r>
            <a:r>
              <a:rPr lang="en-US" sz="2025" dirty="0" err="1"/>
              <a:t>WebOb</a:t>
            </a:r>
            <a:r>
              <a:rPr lang="ru-RU" sz="2025" dirty="0"/>
              <a:t> и </a:t>
            </a:r>
            <a:r>
              <a:rPr lang="en-US" sz="2025" dirty="0" err="1"/>
              <a:t>Repoze</a:t>
            </a:r>
            <a:endParaRPr lang="ru-RU" sz="2025" dirty="0"/>
          </a:p>
          <a:p>
            <a:pPr marL="0" indent="0">
              <a:buNone/>
            </a:pPr>
            <a:endParaRPr lang="ru-RU" sz="2025" dirty="0"/>
          </a:p>
          <a:p>
            <a:pPr marL="0" indent="0">
              <a:buNone/>
            </a:pPr>
            <a:r>
              <a:rPr lang="ru-RU" sz="2025" dirty="0"/>
              <a:t>Пример использования: </a:t>
            </a:r>
            <a:r>
              <a:rPr lang="en-US" sz="2025" dirty="0"/>
              <a:t>Apache </a:t>
            </a:r>
            <a:r>
              <a:rPr lang="en-US" sz="2025" dirty="0" err="1"/>
              <a:t>Allura</a:t>
            </a:r>
            <a:r>
              <a:rPr lang="ru-RU" sz="2025" dirty="0"/>
              <a:t> от </a:t>
            </a:r>
            <a:r>
              <a:rPr lang="en-US" sz="2025" dirty="0" err="1"/>
              <a:t>SourceForge</a:t>
            </a:r>
            <a:endParaRPr lang="en-US" sz="2025" dirty="0"/>
          </a:p>
        </p:txBody>
      </p:sp>
    </p:spTree>
    <p:extLst>
      <p:ext uri="{BB962C8B-B14F-4D97-AF65-F5344CB8AC3E}">
        <p14:creationId xmlns:p14="http://schemas.microsoft.com/office/powerpoint/2010/main" val="2488437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Фреймворки </a:t>
            </a:r>
            <a:r>
              <a:rPr lang="en-US" dirty="0"/>
              <a:t>Python. </a:t>
            </a:r>
            <a:r>
              <a:rPr lang="en-US" dirty="0" err="1"/>
              <a:t>TurboGears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dirty="0"/>
              <a:t>ПЛЮСЫ</a:t>
            </a:r>
          </a:p>
          <a:p>
            <a:r>
              <a:rPr lang="ru-RU" sz="2400" dirty="0"/>
              <a:t>Гибкость</a:t>
            </a:r>
            <a:r>
              <a:rPr lang="en-US" sz="2400" dirty="0"/>
              <a:t> </a:t>
            </a:r>
            <a:r>
              <a:rPr lang="ru-RU" sz="2400" dirty="0"/>
              <a:t>и расширяемость</a:t>
            </a:r>
          </a:p>
          <a:p>
            <a:r>
              <a:rPr lang="en-US" sz="2400" dirty="0"/>
              <a:t>Open</a:t>
            </a:r>
            <a:r>
              <a:rPr lang="ru-RU" sz="2400" dirty="0"/>
              <a:t> </a:t>
            </a:r>
            <a:r>
              <a:rPr lang="en-US" sz="2400" dirty="0"/>
              <a:t>Source </a:t>
            </a:r>
            <a:r>
              <a:rPr lang="ru-RU" sz="2400" dirty="0"/>
              <a:t>проект </a:t>
            </a:r>
          </a:p>
          <a:p>
            <a:pPr marL="0" indent="0" algn="ctr">
              <a:buNone/>
            </a:pPr>
            <a:endParaRPr lang="ru-RU" sz="2400" b="1" dirty="0"/>
          </a:p>
          <a:p>
            <a:pPr marL="0" indent="0" algn="ctr">
              <a:buNone/>
            </a:pPr>
            <a:r>
              <a:rPr lang="ru-RU" sz="2400" b="1" dirty="0"/>
              <a:t>МИНУСЫ</a:t>
            </a:r>
          </a:p>
          <a:p>
            <a:r>
              <a:rPr lang="ru-RU" sz="2400" dirty="0"/>
              <a:t>Сложность работы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7012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Фреймворки </a:t>
            </a:r>
            <a:r>
              <a:rPr lang="en-US" dirty="0"/>
              <a:t>Python. Flask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690689"/>
            <a:ext cx="6937397" cy="3110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25" b="1" dirty="0"/>
              <a:t>Особенности</a:t>
            </a:r>
          </a:p>
          <a:p>
            <a:pPr marL="0" indent="0" algn="ctr">
              <a:buNone/>
            </a:pPr>
            <a:endParaRPr lang="ru-RU" sz="2025" b="1" dirty="0"/>
          </a:p>
          <a:p>
            <a:r>
              <a:rPr lang="ru-RU" sz="2025" dirty="0"/>
              <a:t> Встроенный </a:t>
            </a:r>
            <a:r>
              <a:rPr lang="ru-RU" sz="2025" dirty="0" err="1"/>
              <a:t>дебаггер</a:t>
            </a:r>
            <a:endParaRPr lang="ru-RU" sz="2025" dirty="0"/>
          </a:p>
          <a:p>
            <a:r>
              <a:rPr lang="ru-RU" sz="2025" dirty="0"/>
              <a:t>Шаблоны </a:t>
            </a:r>
            <a:r>
              <a:rPr lang="en-US" sz="2025" dirty="0"/>
              <a:t>Jinja2</a:t>
            </a:r>
          </a:p>
          <a:p>
            <a:r>
              <a:rPr lang="ru-RU" sz="2025" dirty="0"/>
              <a:t>Безопасность работы с </a:t>
            </a:r>
            <a:r>
              <a:rPr lang="ru-RU" sz="2025" dirty="0" err="1"/>
              <a:t>куки</a:t>
            </a:r>
            <a:r>
              <a:rPr lang="ru-RU" sz="2025" dirty="0"/>
              <a:t> на клиенте</a:t>
            </a:r>
          </a:p>
          <a:p>
            <a:r>
              <a:rPr lang="ru-RU" sz="2025" dirty="0"/>
              <a:t>Поддержка юнит-тестов</a:t>
            </a:r>
          </a:p>
          <a:p>
            <a:pPr marL="0" indent="0">
              <a:buNone/>
            </a:pPr>
            <a:endParaRPr lang="ru-RU" sz="2025" dirty="0"/>
          </a:p>
          <a:p>
            <a:pPr marL="0" indent="0">
              <a:buNone/>
            </a:pPr>
            <a:r>
              <a:rPr lang="ru-RU" sz="2025" dirty="0"/>
              <a:t>Пример использования: </a:t>
            </a:r>
            <a:r>
              <a:rPr lang="en-US" sz="2025" dirty="0"/>
              <a:t>Netflix</a:t>
            </a:r>
          </a:p>
        </p:txBody>
      </p:sp>
    </p:spTree>
    <p:extLst>
      <p:ext uri="{BB962C8B-B14F-4D97-AF65-F5344CB8AC3E}">
        <p14:creationId xmlns:p14="http://schemas.microsoft.com/office/powerpoint/2010/main" val="41279446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3210</Words>
  <Application>Microsoft Macintosh PowerPoint</Application>
  <PresentationFormat>Экран (4:3)</PresentationFormat>
  <Paragraphs>386</Paragraphs>
  <Slides>66</Slides>
  <Notes>46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66</vt:i4>
      </vt:variant>
    </vt:vector>
  </HeadingPairs>
  <TitlesOfParts>
    <vt:vector size="74" baseType="lpstr">
      <vt:lpstr>Arial</vt:lpstr>
      <vt:lpstr>Calibri</vt:lpstr>
      <vt:lpstr>Calibri Light</vt:lpstr>
      <vt:lpstr>Century Gothic</vt:lpstr>
      <vt:lpstr>Consolas</vt:lpstr>
      <vt:lpstr>Times New Roman</vt:lpstr>
      <vt:lpstr>Wingdings 3</vt:lpstr>
      <vt:lpstr>Тема Office</vt:lpstr>
      <vt:lpstr>Информатика</vt:lpstr>
      <vt:lpstr>План занятия</vt:lpstr>
      <vt:lpstr>Фреймворки</vt:lpstr>
      <vt:lpstr>Фреймворки Python</vt:lpstr>
      <vt:lpstr>Фреймворки Python. Pyramid</vt:lpstr>
      <vt:lpstr>Фреймворки Python. Pyramid</vt:lpstr>
      <vt:lpstr>Фреймворки Python. TurboGears</vt:lpstr>
      <vt:lpstr>Фреймворки Python. TurboGears</vt:lpstr>
      <vt:lpstr>Фреймворки Python. Flask</vt:lpstr>
      <vt:lpstr>Фреймворки Python. Flask</vt:lpstr>
      <vt:lpstr>Фреймворки Python. Tornado</vt:lpstr>
      <vt:lpstr>Фреймворки Python. Tornado</vt:lpstr>
      <vt:lpstr>Фреймворки Python. Django</vt:lpstr>
      <vt:lpstr>Фреймворки Python. Django</vt:lpstr>
      <vt:lpstr>Фреймворки Python. Django. MVC/MTV</vt:lpstr>
      <vt:lpstr>Фреймворки Python. Django</vt:lpstr>
      <vt:lpstr>Фреймворки Python. Django</vt:lpstr>
      <vt:lpstr>Фреймворки Python. Django</vt:lpstr>
      <vt:lpstr>Фреймворки Python. Django</vt:lpstr>
      <vt:lpstr>Фреймворки Python. Django</vt:lpstr>
      <vt:lpstr>Полнота</vt:lpstr>
      <vt:lpstr>Многогранность</vt:lpstr>
      <vt:lpstr>Безопасность</vt:lpstr>
      <vt:lpstr>Масштабируемость</vt:lpstr>
      <vt:lpstr>Переносимость</vt:lpstr>
      <vt:lpstr>Дополнительные возможности</vt:lpstr>
      <vt:lpstr>Особенности Django</vt:lpstr>
      <vt:lpstr>Model-View-Controller (MVC)</vt:lpstr>
      <vt:lpstr>Model-View-Template (MVT)</vt:lpstr>
      <vt:lpstr>Django MVT</vt:lpstr>
      <vt:lpstr>Django-проект</vt:lpstr>
      <vt:lpstr>Структура проекта</vt:lpstr>
      <vt:lpstr>Django-приложение</vt:lpstr>
      <vt:lpstr>Django-приложение</vt:lpstr>
      <vt:lpstr>Структура приложения</vt:lpstr>
      <vt:lpstr>Структура приложения</vt:lpstr>
      <vt:lpstr>Основные строительные блоки</vt:lpstr>
      <vt:lpstr>Создание View</vt:lpstr>
      <vt:lpstr>Сопоставление маршрута</vt:lpstr>
      <vt:lpstr>Презентация PowerPoint</vt:lpstr>
      <vt:lpstr>Создадим первый проект</vt:lpstr>
      <vt:lpstr>Презентация PowerPoint</vt:lpstr>
      <vt:lpstr>Презентация PowerPoint</vt:lpstr>
      <vt:lpstr>Презентация PowerPoint</vt:lpstr>
      <vt:lpstr>manage.py</vt:lpstr>
      <vt:lpstr>db.sqlite3</vt:lpstr>
      <vt:lpstr>settings.py</vt:lpstr>
      <vt:lpstr>urls.py</vt:lpstr>
      <vt:lpstr>Презентация PowerPoint</vt:lpstr>
      <vt:lpstr>views.py</vt:lpstr>
      <vt:lpstr>Презентация PowerPoint</vt:lpstr>
      <vt:lpstr>Задание №1  Cоздайте путь home/ и привяжите к нему функцию, которая выведет: “My home”</vt:lpstr>
      <vt:lpstr>Решение</vt:lpstr>
      <vt:lpstr>Презентация PowerPoint</vt:lpstr>
      <vt:lpstr>settings.py</vt:lpstr>
      <vt:lpstr>views.py</vt:lpstr>
      <vt:lpstr>HTML</vt:lpstr>
      <vt:lpstr>Презентация PowerPoint</vt:lpstr>
      <vt:lpstr>home.html</vt:lpstr>
      <vt:lpstr>Результат</vt:lpstr>
      <vt:lpstr>views.py</vt:lpstr>
      <vt:lpstr>home.html</vt:lpstr>
      <vt:lpstr>Результат</vt:lpstr>
      <vt:lpstr>urls.py</vt:lpstr>
      <vt:lpstr>Домашнее задание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Информатика</dc:title>
  <dc:creator>Maksim Baranov</dc:creator>
  <cp:lastModifiedBy>Maksim Baranov</cp:lastModifiedBy>
  <cp:revision>4</cp:revision>
  <dcterms:created xsi:type="dcterms:W3CDTF">2023-12-15T15:02:55Z</dcterms:created>
  <dcterms:modified xsi:type="dcterms:W3CDTF">2023-12-16T10:30:09Z</dcterms:modified>
</cp:coreProperties>
</file>