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4074"/>
  </p:normalViewPr>
  <p:slideViewPr>
    <p:cSldViewPr snapToGrid="0">
      <p:cViewPr varScale="1">
        <p:scale>
          <a:sx n="92" d="100"/>
          <a:sy n="92" d="100"/>
        </p:scale>
        <p:origin x="2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2AC82-FE8F-E346-9D9E-8B3D74EA59D6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7320C-E786-1F46-AF3A-083884DFDC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243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При работе со структурами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Series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и </a:t>
            </a:r>
            <a:r>
              <a:rPr lang="en-US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DataFrame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из библиотеки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pandas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,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как правило, используют два основных способа получения значений элементов.</a:t>
            </a:r>
            <a:endParaRPr lang="en-US" b="0" i="0" u="none" strike="noStrike" dirty="0">
              <a:solidFill>
                <a:srgbClr val="444444"/>
              </a:solidFill>
              <a:effectLst/>
              <a:latin typeface="Ubuntu" panose="020B0504030602030204" pitchFamily="34" charset="0"/>
            </a:endParaRPr>
          </a:p>
          <a:p>
            <a:endParaRPr lang="en-US" b="0" i="0" u="none" strike="noStrike" dirty="0">
              <a:solidFill>
                <a:srgbClr val="444444"/>
              </a:solidFill>
              <a:effectLst/>
              <a:latin typeface="Ubuntu" panose="020B0504030602030204" pitchFamily="34" charset="0"/>
            </a:endParaRPr>
          </a:p>
          <a:p>
            <a:pPr algn="l" fontAlgn="base"/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Первый способ основан на использовании меток, в этом случае работа ведется через метод </a:t>
            </a:r>
            <a:r>
              <a:rPr lang="ru-RU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.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loc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.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Если вы обращаетесь к отсутствующей метке, то будет сгенерировано исключение </a:t>
            </a:r>
            <a:r>
              <a:rPr lang="en-US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KeyError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. </a:t>
            </a:r>
          </a:p>
          <a:p>
            <a:br>
              <a:rPr lang="en-US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7320C-E786-1F46-AF3A-083884DFDC7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789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7320C-E786-1F46-AF3A-083884DFDC7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474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В нашем примере, у объектов с индексами 0 и 2 отсутствуют данные в поле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percent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.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Отсутствующие данные помечаются как </a:t>
            </a:r>
            <a:r>
              <a:rPr lang="en-US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NaN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.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Добавим к существующей структуре еще один объект (запись), у которого будет отсутствовать значение в поле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count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.</a:t>
            </a:r>
            <a:endParaRPr lang="ru-RU" b="0" i="0" u="none" strike="noStrike" dirty="0">
              <a:solidFill>
                <a:srgbClr val="444444"/>
              </a:solidFill>
              <a:effectLst/>
              <a:latin typeface="Ubuntu" panose="020B0504030602030204" pitchFamily="34" charset="0"/>
            </a:endParaRPr>
          </a:p>
          <a:p>
            <a:endParaRPr lang="ru-RU" b="0" i="0" u="none" strike="noStrike" dirty="0">
              <a:solidFill>
                <a:srgbClr val="444444"/>
              </a:solidFill>
              <a:effectLst/>
              <a:latin typeface="Ubuntu" panose="020B0504030602030204" pitchFamily="34" charset="0"/>
            </a:endParaRPr>
          </a:p>
          <a:p>
            <a:endParaRPr lang="ru-RU" b="0" i="0" u="none" strike="noStrike" dirty="0">
              <a:solidFill>
                <a:srgbClr val="444444"/>
              </a:solidFill>
              <a:effectLst/>
              <a:latin typeface="Ubuntu" panose="020B0504030602030204" pitchFamily="34" charset="0"/>
            </a:endParaRPr>
          </a:p>
          <a:p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Для начала обратимся к методам из библиотеки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pandas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,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которые позволяют быстро определить наличие элементов </a:t>
            </a:r>
            <a:r>
              <a:rPr lang="en-US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NaN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в структурах. Если таблица небольшая, то можно использовать библиотечный метод </a:t>
            </a:r>
            <a:r>
              <a:rPr lang="en-US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isnull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.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Выглядит это так.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7320C-E786-1F46-AF3A-083884DFDC7C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770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Таким образом мы получаем таблицу того же размера, но на месте реальных данных в ней находятся логические переменные, которые принимают значение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False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,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если значение поля у объекта есть, или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True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,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если значение в данном поле – это </a:t>
            </a:r>
            <a:r>
              <a:rPr lang="en-US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NaN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.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В дополнение к этому можно посмотреть подробную информацию об объекте, для этого можно воспользоваться методом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info()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.</a:t>
            </a:r>
          </a:p>
          <a:p>
            <a:endParaRPr lang="en-US" b="0" i="0" u="none" strike="noStrike" dirty="0">
              <a:solidFill>
                <a:srgbClr val="444444"/>
              </a:solidFill>
              <a:effectLst/>
              <a:latin typeface="Ubuntu" panose="020B0504030602030204" pitchFamily="34" charset="0"/>
            </a:endParaRPr>
          </a:p>
          <a:p>
            <a:endParaRPr lang="en-US" b="0" i="0" u="none" strike="noStrike" dirty="0">
              <a:solidFill>
                <a:srgbClr val="444444"/>
              </a:solidFill>
              <a:effectLst/>
              <a:latin typeface="Ubuntu" panose="020B0504030602030204" pitchFamily="34" charset="0"/>
            </a:endParaRPr>
          </a:p>
          <a:p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В нашем примере видно, что объект </a:t>
            </a:r>
            <a:r>
              <a:rPr lang="en-US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df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имеет три столбца (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count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,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percent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и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price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),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при этом в столбце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price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все объекты значимы – не </a:t>
            </a:r>
            <a:r>
              <a:rPr lang="en-US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NaN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,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в столбце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count 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–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один </a:t>
            </a:r>
            <a:r>
              <a:rPr lang="en-US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NaN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объект, в поле 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percent –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два </a:t>
            </a:r>
            <a:r>
              <a:rPr lang="en-US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NaN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объекта. Можно воспользоваться следующим подходом для получения количества </a:t>
            </a:r>
            <a:r>
              <a:rPr lang="en-US" b="0" i="0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NaN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элементов в записях.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7320C-E786-1F46-AF3A-083884DFDC7C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935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Отсутствующие данные объектов можно заменить на конкретные числовые значения, для этого можно использовать метод </a:t>
            </a:r>
            <a:r>
              <a:rPr lang="en-US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fillna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()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.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Для экспериментов будем использовать структуру </a:t>
            </a:r>
            <a:r>
              <a:rPr lang="en-US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df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,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созданную в предыдущем разделе.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7320C-E786-1F46-AF3A-083884DFDC7C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996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Этот метод не изменяет текущую структуру, он возвращает структуру </a:t>
            </a:r>
            <a:r>
              <a:rPr lang="en-US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DataFrame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,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созданную на базе существующей, с заменой </a:t>
            </a:r>
            <a:r>
              <a:rPr lang="en-US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NaN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значений на те, что переданы в метод в качестве аргумента. Данные можно заполнить средним значением по столбцу.</a:t>
            </a:r>
            <a:endParaRPr lang="en-US" b="0" i="0" u="none" strike="noStrike" dirty="0">
              <a:solidFill>
                <a:srgbClr val="444444"/>
              </a:solidFill>
              <a:effectLst/>
              <a:latin typeface="Ubuntu" panose="020B0504030602030204" pitchFamily="34" charset="0"/>
            </a:endParaRPr>
          </a:p>
          <a:p>
            <a:endParaRPr lang="en-US" b="0" i="0" u="none" strike="noStrike" dirty="0">
              <a:solidFill>
                <a:srgbClr val="444444"/>
              </a:solidFill>
              <a:effectLst/>
              <a:latin typeface="Ubuntu" panose="020B0504030602030204" pitchFamily="34" charset="0"/>
            </a:endParaRPr>
          </a:p>
          <a:p>
            <a:endParaRPr lang="en-US" b="0" i="0" u="none" strike="noStrike" dirty="0">
              <a:solidFill>
                <a:srgbClr val="444444"/>
              </a:solidFill>
              <a:effectLst/>
              <a:latin typeface="Ubuntu" panose="020B0504030602030204" pitchFamily="34" charset="0"/>
            </a:endParaRPr>
          </a:p>
          <a:p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В зависимости от задачи используется тот или иной метод заполнения отсутствующих элементов, это может быть нулевое значение, математическое ожидание, медиана и т.п. Для замены </a:t>
            </a:r>
            <a:r>
              <a:rPr lang="en-US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NaN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элементов на конкретные значения, можно использовать интерполяцию, которая реализована в методе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interpolate()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,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алгоритм интерполяции задается через аргументы метода.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7320C-E786-1F46-AF3A-083884DFDC7C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454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Второй способ основан на использовании целых чисел для доступа к данных, он предоставляется через метод </a:t>
            </a:r>
            <a:r>
              <a:rPr lang="ru-RU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.</a:t>
            </a:r>
            <a:r>
              <a:rPr lang="en-US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iloc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.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При использовании </a:t>
            </a:r>
            <a:r>
              <a:rPr lang="ru-RU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.</a:t>
            </a:r>
            <a:r>
              <a:rPr lang="en-US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iloc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,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если вы обращаетесь к несуществующему элементу, то будет сгенерировано исключение </a:t>
            </a:r>
            <a:r>
              <a:rPr lang="en-US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IndexError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.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Логика использования </a:t>
            </a:r>
            <a:r>
              <a:rPr lang="ru-RU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.</a:t>
            </a:r>
            <a:r>
              <a:rPr lang="en-US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iloc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очень похожа на работу с </a:t>
            </a:r>
            <a:r>
              <a:rPr lang="ru-RU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.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loc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7320C-E786-1F46-AF3A-083884DFDC7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494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Библиотека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pandas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предоставляет возможность получить случайный набор данных из уже существующей структуры. Такой функционал предоставляет как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Series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так и </a:t>
            </a:r>
            <a:r>
              <a:rPr lang="en-US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DataFrame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.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У данных структур есть метод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sample()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,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предоставляющий случайную </a:t>
            </a:r>
            <a:r>
              <a:rPr lang="ru-RU" b="0" i="0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подвыборку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7320C-E786-1F46-AF3A-083884DFDC7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520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Очень интересной особенностью является то, что мы можем передать вектор весов, длина которого должна быть равна количеству элементов в структуре. Сумма весов должна быть равна единице, вес, в данном случае, это вероятность появления элемента в выборке.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7320C-E786-1F46-AF3A-083884DFDC7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180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7320C-E786-1F46-AF3A-083884DFDC7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541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7320C-E786-1F46-AF3A-083884DFDC7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437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Увеличение размера структуры – т.е. добавление новых, дополнительных, элементов – это довольно распространенная задача. В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pandas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она решается очень просто. И самый быстрый способ понять, как это делать – попробовать реализовать эту задачу на практике.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7320C-E786-1F46-AF3A-083884DFDC7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680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На практике очень часто приходится получать определенную </a:t>
            </a:r>
            <a:r>
              <a:rPr lang="ru-RU" b="0" i="0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подвыборку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 из существующего набора данных. Например, получить все товары, скидка на которые больше пяти процентов, или выбрать из базы информацию о сотрудниках мужского пола старше 30 лет. Это очень похоже на процесс фильтрации при работе с таблицами или получение выборки из базы данных. Похожий функционал реализован в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pandas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и мы уже касались этого вопроса, когда рассматривали различные подходы к индексации.</a:t>
            </a:r>
          </a:p>
          <a:p>
            <a:pPr algn="l" fontAlgn="base"/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Условное выражение записывается вместо индекса в квадратных скобках при обращении к элементам структуры.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7320C-E786-1F46-AF3A-083884DFDC7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278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7320C-E786-1F46-AF3A-083884DFDC7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339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31A1-BB31-644B-A63D-5D7D077687BC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1075-952E-5E47-92B5-0FA092FB7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64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31A1-BB31-644B-A63D-5D7D077687BC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1075-952E-5E47-92B5-0FA092FB7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80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31A1-BB31-644B-A63D-5D7D077687BC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1075-952E-5E47-92B5-0FA092FB7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18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31A1-BB31-644B-A63D-5D7D077687BC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1075-952E-5E47-92B5-0FA092FB7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22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31A1-BB31-644B-A63D-5D7D077687BC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1075-952E-5E47-92B5-0FA092FB7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607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31A1-BB31-644B-A63D-5D7D077687BC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1075-952E-5E47-92B5-0FA092FB7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44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31A1-BB31-644B-A63D-5D7D077687BC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1075-952E-5E47-92B5-0FA092FB7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23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31A1-BB31-644B-A63D-5D7D077687BC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1075-952E-5E47-92B5-0FA092FB7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98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31A1-BB31-644B-A63D-5D7D077687BC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1075-952E-5E47-92B5-0FA092FB7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75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31A1-BB31-644B-A63D-5D7D077687BC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1075-952E-5E47-92B5-0FA092FB7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9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31A1-BB31-644B-A63D-5D7D077687BC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1075-952E-5E47-92B5-0FA092FB7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43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D31A1-BB31-644B-A63D-5D7D077687BC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31075-952E-5E47-92B5-0FA092FB7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61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CC3B15-DDFD-2E5A-A20C-B7315B405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Информатика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922792-A83E-EBE5-49FB-D2B15CCC5A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Баранов М.А.</a:t>
            </a:r>
          </a:p>
          <a:p>
            <a:r>
              <a:rPr lang="ru-RU" dirty="0"/>
              <a:t>Осень 2023</a:t>
            </a:r>
          </a:p>
        </p:txBody>
      </p:sp>
    </p:spTree>
    <p:extLst>
      <p:ext uri="{BB962C8B-B14F-4D97-AF65-F5344CB8AC3E}">
        <p14:creationId xmlns:p14="http://schemas.microsoft.com/office/powerpoint/2010/main" val="539477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4EEE0-168C-C277-6681-935E44C6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Доступ к данным структуры </a:t>
            </a:r>
            <a:r>
              <a:rPr lang="en-US" dirty="0"/>
              <a:t>Series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27CB26-7007-8BD9-D434-02AEDB8EC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90689"/>
            <a:ext cx="7772400" cy="504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04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4EEE0-168C-C277-6681-935E44C6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Доступ к данным структуры </a:t>
            </a:r>
            <a:r>
              <a:rPr lang="en-US" dirty="0"/>
              <a:t>Series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D8B597-6B02-6808-985D-BF6F15BF14E4}"/>
              </a:ext>
            </a:extLst>
          </p:cNvPr>
          <p:cNvSpPr txBox="1"/>
          <p:nvPr/>
        </p:nvSpPr>
        <p:spPr>
          <a:xfrm>
            <a:off x="628649" y="1789929"/>
            <a:ext cx="78866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b="1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Обращение через </a:t>
            </a:r>
            <a:r>
              <a:rPr lang="en-US" b="1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callable </a:t>
            </a:r>
            <a:r>
              <a:rPr lang="ru-RU" b="1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функцию</a:t>
            </a:r>
          </a:p>
          <a:p>
            <a:pPr algn="l" fontAlgn="base"/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При таком подходе в квадратных скобках указывается не индекс или метка, а функция (как правило, это лямбда функция), которая используется для выборки элементов структуры.</a:t>
            </a:r>
          </a:p>
          <a:p>
            <a:pPr algn="l" fontAlgn="base"/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Получение всех элементов, значение которых больше либо равно 30: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E86ADE-96BC-B16F-DCD9-C2B89115D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8" y="3739056"/>
            <a:ext cx="7772400" cy="137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87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4EEE0-168C-C277-6681-935E44C6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Доступ к данным структуры </a:t>
            </a:r>
            <a:r>
              <a:rPr lang="en-US" dirty="0"/>
              <a:t>Series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E0F09-9ABA-E489-714F-9809E619EB57}"/>
              </a:ext>
            </a:extLst>
          </p:cNvPr>
          <p:cNvSpPr txBox="1"/>
          <p:nvPr/>
        </p:nvSpPr>
        <p:spPr>
          <a:xfrm>
            <a:off x="628650" y="1690689"/>
            <a:ext cx="78866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b="1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Обращение через логическое выражение </a:t>
            </a:r>
          </a:p>
          <a:p>
            <a:pPr algn="l" fontAlgn="base"/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Данный подход похож на использование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callable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функции: в квадратных скобках записывается логическое выражение, согласно которому будет произведен отбор.</a:t>
            </a:r>
          </a:p>
          <a:p>
            <a:pPr algn="l" fontAlgn="base"/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Получение всех элементов, значение которых больше 30: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6188D6-4F66-5D8E-422C-00C72381E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3505200"/>
            <a:ext cx="7772400" cy="137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4EEE0-168C-C277-6681-935E44C6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Доступ к данным структуры </a:t>
            </a:r>
            <a:r>
              <a:rPr lang="en-US" dirty="0" err="1"/>
              <a:t>DataFrame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4DCD5D-99E0-2E8E-90E4-3F419B807CA4}"/>
              </a:ext>
            </a:extLst>
          </p:cNvPr>
          <p:cNvSpPr txBox="1"/>
          <p:nvPr/>
        </p:nvSpPr>
        <p:spPr>
          <a:xfrm>
            <a:off x="628649" y="1831401"/>
            <a:ext cx="78866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b="1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Доступ с использованием меток</a:t>
            </a:r>
          </a:p>
          <a:p>
            <a:pPr algn="l" fontAlgn="base"/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Рассмотрим различные варианты использования меток, которые могут являться как именами столбцов таблицы, так и именами строк.</a:t>
            </a:r>
          </a:p>
          <a:p>
            <a:pPr algn="l" fontAlgn="base"/>
            <a:r>
              <a:rPr lang="ru-RU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Обращение к конкретному столбцу.</a:t>
            </a:r>
            <a:endParaRPr lang="ru-RU" b="0" i="0" u="none" strike="noStrike" dirty="0">
              <a:solidFill>
                <a:srgbClr val="444444"/>
              </a:solidFill>
              <a:effectLst/>
              <a:latin typeface="Ubuntu" panose="020B050403060203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C48391-B7A2-682A-CE63-BBAF95170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8" y="3429000"/>
            <a:ext cx="7772400" cy="190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51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4EEE0-168C-C277-6681-935E44C6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Доступ к данным структуры </a:t>
            </a:r>
            <a:r>
              <a:rPr lang="en-US" dirty="0" err="1"/>
              <a:t>DataFrame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4FFCBCC-3D60-16E4-6D19-840B7B0FD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90689"/>
            <a:ext cx="7772400" cy="483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37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4EEE0-168C-C277-6681-935E44C6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Доступ к данным структуры </a:t>
            </a:r>
            <a:r>
              <a:rPr lang="en-US" dirty="0" err="1"/>
              <a:t>DataFrame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D314BB-87A7-AF3E-419B-5B8E124159DB}"/>
              </a:ext>
            </a:extLst>
          </p:cNvPr>
          <p:cNvSpPr txBox="1"/>
          <p:nvPr/>
        </p:nvSpPr>
        <p:spPr>
          <a:xfrm>
            <a:off x="628649" y="1859110"/>
            <a:ext cx="78866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b="1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Обращение через </a:t>
            </a:r>
            <a:r>
              <a:rPr lang="en-US" b="1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callable </a:t>
            </a:r>
            <a:r>
              <a:rPr lang="ru-RU" b="1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функцию</a:t>
            </a:r>
          </a:p>
          <a:p>
            <a:pPr algn="l" fontAlgn="base"/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Подход в работе с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callable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функцией для </a:t>
            </a:r>
            <a:r>
              <a:rPr lang="en-US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DataFrame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аналогичен тому, что используется для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Series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,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только при формировании условий необходимо дополнительно указывать имя столбца.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DD0BB84-E599-05D1-ED2C-A32CE8025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8" y="3798562"/>
            <a:ext cx="7772400" cy="173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97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4EEE0-168C-C277-6681-935E44C6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Доступ к данным структуры </a:t>
            </a:r>
            <a:r>
              <a:rPr lang="en-US" dirty="0" err="1"/>
              <a:t>DataFrame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CE526-49FE-AC34-A7A5-31AE64D35CD4}"/>
              </a:ext>
            </a:extLst>
          </p:cNvPr>
          <p:cNvSpPr txBox="1"/>
          <p:nvPr/>
        </p:nvSpPr>
        <p:spPr>
          <a:xfrm>
            <a:off x="628650" y="1859157"/>
            <a:ext cx="78866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b="1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Обращение через логическое выражение</a:t>
            </a:r>
          </a:p>
          <a:p>
            <a:pPr algn="l" fontAlgn="base"/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При формировании логического выражения необходимо указывать имена столбцов, также как и при работе с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callable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функциями, по которым будет производиться выборка.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1561D75-3267-33E7-82E6-5BD11A2B7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3798515"/>
            <a:ext cx="7772400" cy="173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44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7BA2C-E695-35DB-C729-F0633CE9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Использование атрибутов для доступа к данным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2067876-0273-2AB1-923D-9CDDF85B3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35301"/>
            <a:ext cx="7886700" cy="393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64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7BA2C-E695-35DB-C729-F0633CE9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Использование атрибутов для доступа к данным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E40E2E0-7E4D-2118-0484-B25B7FD38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01209"/>
            <a:ext cx="7886700" cy="400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77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A3F6D9-B921-C6F3-9FFE-81F6821E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Получение случайного набора из структур </a:t>
            </a:r>
            <a:r>
              <a:rPr lang="en-US" dirty="0"/>
              <a:t>pandas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035CCFB-217F-C495-4540-728ACC2AF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0852" y="1690689"/>
            <a:ext cx="7282295" cy="498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8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26D2FE-64BD-DC96-6A18-4E9C1829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Два подхода получения доступа к данным в </a:t>
            </a:r>
            <a:r>
              <a:rPr lang="en-US" dirty="0"/>
              <a:t>pandas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A1DF40-696F-0E1A-2E79-7FFB79FFA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base">
              <a:buNone/>
            </a:pPr>
            <a:r>
              <a:rPr lang="ru-RU" sz="2000" dirty="0">
                <a:solidFill>
                  <a:srgbClr val="444444"/>
                </a:solidFill>
                <a:latin typeface="Ubuntu" panose="020B0504030602030204" pitchFamily="34" charset="0"/>
              </a:rPr>
              <a:t>Первый</a:t>
            </a:r>
            <a:r>
              <a:rPr lang="ru-RU" sz="2000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 подход позволяет использовать: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метки в виде отдельных символов [‘</a:t>
            </a:r>
            <a:r>
              <a:rPr lang="en-US" sz="2000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a</a:t>
            </a:r>
            <a:r>
              <a:rPr lang="en-US" sz="2000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’] </a:t>
            </a:r>
            <a:r>
              <a:rPr lang="ru-RU" sz="2000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или чисел [5], числа используются в качестве меток, если при создании структуры не был указан список с метками;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список меток [‘</a:t>
            </a:r>
            <a:r>
              <a:rPr lang="en-US" sz="2000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a</a:t>
            </a:r>
            <a:r>
              <a:rPr lang="en-US" sz="2000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’, ‘</a:t>
            </a:r>
            <a:r>
              <a:rPr lang="en-US" sz="2000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b</a:t>
            </a:r>
            <a:r>
              <a:rPr lang="en-US" sz="2000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’, ‘</a:t>
            </a:r>
            <a:r>
              <a:rPr lang="en-US" sz="2000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c</a:t>
            </a:r>
            <a:r>
              <a:rPr lang="en-US" sz="2000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’];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слайс меток [‘</a:t>
            </a:r>
            <a:r>
              <a:rPr lang="en-US" sz="2000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a</a:t>
            </a:r>
            <a:r>
              <a:rPr lang="en-US" sz="2000" b="0" i="0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’:’</a:t>
            </a:r>
            <a:r>
              <a:rPr lang="en-US" sz="2000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c</a:t>
            </a:r>
            <a:r>
              <a:rPr lang="en-US" sz="2000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’];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массив логических переменных;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callable </a:t>
            </a:r>
            <a:r>
              <a:rPr lang="ru-RU" sz="2000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функция с одним аргументом.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3441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A3F6D9-B921-C6F3-9FFE-81F6821E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Получение случайного набора из структур </a:t>
            </a:r>
            <a:r>
              <a:rPr lang="en-US" dirty="0"/>
              <a:t>pandas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4355ED9-AB99-D50F-4ABC-DB6DB0961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690689"/>
            <a:ext cx="7886700" cy="205690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2076BB9-B824-7A94-D1C8-E4134CABB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747594"/>
            <a:ext cx="7772400" cy="258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52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A3F6D9-B921-C6F3-9FFE-81F6821E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Получение случайного набора из структур </a:t>
            </a:r>
            <a:r>
              <a:rPr lang="en-US" dirty="0"/>
              <a:t>pandas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30B2B96-731C-6FF5-5A54-3D1CD6743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4900" y="1825625"/>
            <a:ext cx="69741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31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A3F6D9-B921-C6F3-9FFE-81F6821E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Получение случайного набора из структур </a:t>
            </a:r>
            <a:r>
              <a:rPr lang="en-US" dirty="0"/>
              <a:t>pandas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877FD03-A2E3-95EA-05C7-ACAB5A0AB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2256901"/>
            <a:ext cx="7886700" cy="348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58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A05DE1-2E5D-E2C4-A318-A27E3533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Добавление элементов в структуры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7F55D36-A5A5-1BA4-5C2D-16E2DDE79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9261" y="1825625"/>
            <a:ext cx="71054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01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4E34E-CF18-9C34-24D5-A815E397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элементов в структуры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2D41BB0-93BA-36CD-C1FC-848234878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819" y="1825625"/>
            <a:ext cx="69103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47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AB3974-DCB5-2DCF-D9B7-35DF73FF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Индексация с использованием логических выражений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9CC461A-317D-9751-5323-3202E92B2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6819" y="1825625"/>
            <a:ext cx="69103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78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AB3974-DCB5-2DCF-D9B7-35DF73FF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Индексация с использованием логических выражений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84F33BD-7DD6-AC2A-690E-534FB52DC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6819" y="1825625"/>
            <a:ext cx="69103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75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AB3974-DCB5-2DCF-D9B7-35DF73FF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Индексация с использованием логических выражений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6ED869E-A3E1-B180-2CA9-E70EDB07C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2694420"/>
            <a:ext cx="7886700" cy="261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89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7EF2C9-A7B6-6EF7-5E5D-20F304F3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Использование </a:t>
            </a:r>
            <a:r>
              <a:rPr lang="en-US" dirty="0" err="1"/>
              <a:t>isin</a:t>
            </a:r>
            <a:r>
              <a:rPr lang="en-US" dirty="0"/>
              <a:t> </a:t>
            </a:r>
            <a:r>
              <a:rPr lang="ru-RU" dirty="0"/>
              <a:t>для работы с данными в </a:t>
            </a:r>
            <a:r>
              <a:rPr lang="en-US" dirty="0"/>
              <a:t>pandas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627EAAE-3616-0DF5-0DCD-0C9771017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73948"/>
            <a:ext cx="7886700" cy="345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52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7EF2C9-A7B6-6EF7-5E5D-20F304F3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Использование </a:t>
            </a:r>
            <a:r>
              <a:rPr lang="en-US" dirty="0" err="1"/>
              <a:t>isin</a:t>
            </a:r>
            <a:r>
              <a:rPr lang="en-US" dirty="0"/>
              <a:t> </a:t>
            </a:r>
            <a:r>
              <a:rPr lang="ru-RU" dirty="0"/>
              <a:t>для работы с данными в </a:t>
            </a:r>
            <a:r>
              <a:rPr lang="en-US" dirty="0"/>
              <a:t>pandas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78F0E41-39CD-C683-B695-52EEF573E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614871"/>
            <a:ext cx="7886700" cy="277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5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26D2FE-64BD-DC96-6A18-4E9C1829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Два подхода получения доступа к данным в </a:t>
            </a:r>
            <a:r>
              <a:rPr lang="en-US" dirty="0"/>
              <a:t>pandas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A1DF40-696F-0E1A-2E79-7FFB79FFA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ru-RU" sz="2000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При таком подходе можно использовать: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отдельные целые числа для доступа к элементам структуры;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массивы целых чисел [0, 1, 2];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слайсы целых чисел [1:4];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массивы логических переменных;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callable </a:t>
            </a:r>
            <a:r>
              <a:rPr lang="ru-RU" sz="2000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функцию с одним аргументом.</a:t>
            </a:r>
          </a:p>
          <a:p>
            <a:endParaRPr lang="ru-RU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5F186C-D88B-5FCD-6925-1CC0955018CA}"/>
              </a:ext>
            </a:extLst>
          </p:cNvPr>
          <p:cNvSpPr txBox="1"/>
          <p:nvPr/>
        </p:nvSpPr>
        <p:spPr>
          <a:xfrm>
            <a:off x="628649" y="4422637"/>
            <a:ext cx="78866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В зависимости от типа используемой структуры, будет меняться форма </a:t>
            </a:r>
            <a:r>
              <a:rPr lang="ru-RU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.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loc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для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Series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,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она выглядит так: </a:t>
            </a:r>
            <a:r>
              <a:rPr lang="en-US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s.loc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[indexer]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для </a:t>
            </a:r>
            <a:r>
              <a:rPr lang="en-US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DataFrame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так: </a:t>
            </a:r>
            <a:r>
              <a:rPr lang="en-US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df.loc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[</a:t>
            </a:r>
            <a:r>
              <a:rPr lang="en-US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row_indexer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, </a:t>
            </a:r>
            <a:r>
              <a:rPr lang="en-US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column_indexer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].</a:t>
            </a:r>
            <a:endParaRPr lang="en-US" b="0" i="0" u="none" strike="noStrike" dirty="0">
              <a:solidFill>
                <a:srgbClr val="444444"/>
              </a:solidFill>
              <a:effectLst/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156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53D0C-845D-957A-7EA0-DCEF0C25B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 </a:t>
            </a:r>
            <a:r>
              <a:rPr lang="ru-RU" dirty="0"/>
              <a:t>и отсутствующие данные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008F04B-3868-BE7C-BBC5-EB9A1F302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770" y="1396134"/>
            <a:ext cx="7338459" cy="509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00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AC8B0D-D11F-EB41-D17F-8BB6FCB6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 </a:t>
            </a:r>
            <a:r>
              <a:rPr lang="ru-RU" dirty="0"/>
              <a:t>и отсутствующие данные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E915063-22E1-1EA8-959D-84F0228A5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794503"/>
            <a:ext cx="7886700" cy="211372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88C3B5-DCFD-727B-7452-4E8C3E48D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318207"/>
            <a:ext cx="7886700" cy="165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15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AC8B0D-D11F-EB41-D17F-8BB6FCB6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 </a:t>
            </a:r>
            <a:r>
              <a:rPr lang="ru-RU" dirty="0"/>
              <a:t>и отсутствующие данные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29D5B1-3C3E-B9C1-D3F5-DC6826263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90689"/>
            <a:ext cx="7772400" cy="198229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62C56CF-BE5B-5FDD-0F81-8E3156854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509" y="4011620"/>
            <a:ext cx="7772400" cy="146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28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AC8B0D-D11F-EB41-D17F-8BB6FCB6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/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Замена отсутствующих данных</a:t>
            </a:r>
            <a:endParaRPr lang="ru-RU" b="1" i="0" u="none" strike="noStrike" dirty="0">
              <a:solidFill>
                <a:srgbClr val="444444"/>
              </a:solidFill>
              <a:effectLst/>
              <a:latin typeface="Ubuntu" panose="020B050403060203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6426013-0ACB-C5B3-1554-B46B2AF34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90689"/>
            <a:ext cx="7772400" cy="471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8949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AC8B0D-D11F-EB41-D17F-8BB6FCB6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/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Замена отсутствующих данных</a:t>
            </a:r>
            <a:endParaRPr lang="ru-RU" b="1" i="0" u="none" strike="noStrike" dirty="0">
              <a:solidFill>
                <a:srgbClr val="444444"/>
              </a:solidFill>
              <a:effectLst/>
              <a:latin typeface="Ubuntu" panose="020B050403060203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EE6073-32E4-5753-F028-73EFDF281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026896"/>
            <a:ext cx="7772400" cy="161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68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400CB3-0437-F43A-A7BE-22A6BC015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Удаление объектов/столбцов с отсутствующими данными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6B30744-11D2-EFEB-C7AE-02BA3C24A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698" y="1690688"/>
            <a:ext cx="7090886" cy="480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151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400CB3-0437-F43A-A7BE-22A6BC015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Удаление объектов/столбцов с отсутствующими данными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ED9B67C-264B-11C3-162D-41FBDCDB7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751241"/>
            <a:ext cx="7886700" cy="25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4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825ED4-3CD0-97EC-2F11-7C09E676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Использование различных способов доступа к данным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895F3C-F9EF-0999-7A07-6E22E5AE6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52934"/>
            <a:ext cx="7772400" cy="335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1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825ED4-3CD0-97EC-2F11-7C09E676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Использование различных способов доступа к данным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86B14E-D322-9644-6B67-868433E2B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97242"/>
            <a:ext cx="7772400" cy="286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9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4EEE0-168C-C277-6681-935E44C6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Доступ к данным структуры </a:t>
            </a:r>
            <a:r>
              <a:rPr lang="en-US" dirty="0"/>
              <a:t>Series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29F49D-8A16-E2D6-CC36-998265CFA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ru-RU" sz="2000" b="1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Доступ с использованием меток</a:t>
            </a:r>
          </a:p>
          <a:p>
            <a:pPr marL="0" indent="0" algn="l" fontAlgn="base">
              <a:buNone/>
            </a:pPr>
            <a:r>
              <a:rPr lang="ru-RU" sz="2000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При использовании меток для доступа к данным можно применять один из следующих подходов: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первый, когда вы записываете имя переменной типа </a:t>
            </a:r>
            <a:r>
              <a:rPr lang="en-US" sz="2000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Series </a:t>
            </a:r>
            <a:r>
              <a:rPr lang="ru-RU" sz="2000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и в квадратных скобках указываете метку, по которой хотите обратиться (пример: </a:t>
            </a:r>
            <a:r>
              <a:rPr lang="en-US" sz="2000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s[‘a’]</a:t>
            </a:r>
            <a:r>
              <a:rPr lang="en-US" sz="2000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);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второй, когда после имени переменной пишите </a:t>
            </a:r>
            <a:r>
              <a:rPr lang="ru-RU" sz="2000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.</a:t>
            </a:r>
            <a:r>
              <a:rPr lang="en-US" sz="2000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loc</a:t>
            </a:r>
            <a:r>
              <a:rPr lang="en-US" sz="2000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 </a:t>
            </a:r>
            <a:r>
              <a:rPr lang="ru-RU" sz="2000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и далее указываете метку в квадратных скобках (пример:</a:t>
            </a:r>
            <a:r>
              <a:rPr lang="ru-RU" sz="2000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 </a:t>
            </a:r>
            <a:r>
              <a:rPr lang="en-US" sz="2000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s.loc</a:t>
            </a:r>
            <a:r>
              <a:rPr lang="en-US" sz="2000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[‘a’]</a:t>
            </a:r>
            <a:r>
              <a:rPr lang="en-US" sz="2000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7813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4EEE0-168C-C277-6681-935E44C6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Доступ к данным структуры </a:t>
            </a:r>
            <a:r>
              <a:rPr lang="en-US" dirty="0"/>
              <a:t>Series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F873C9C-987B-A74E-7CF9-24EC78CB0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84FC70-8601-7424-E555-DCAFF5A02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90689"/>
            <a:ext cx="7772400" cy="434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6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4EEE0-168C-C277-6681-935E44C6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Доступ к данным структуры </a:t>
            </a:r>
            <a:r>
              <a:rPr lang="en-US" dirty="0"/>
              <a:t>Series</a:t>
            </a:r>
            <a:endParaRPr lang="ru-RU" dirty="0"/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5D969E3A-5AEA-F79B-0ACC-0BBD0A49A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565776"/>
            <a:ext cx="7886700" cy="287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17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4EEE0-168C-C277-6681-935E44C6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Доступ к данным структуры </a:t>
            </a:r>
            <a:r>
              <a:rPr lang="en-US" dirty="0"/>
              <a:t>Series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7407E-EF42-43BC-DFF8-950412F6054C}"/>
              </a:ext>
            </a:extLst>
          </p:cNvPr>
          <p:cNvSpPr txBox="1"/>
          <p:nvPr/>
        </p:nvSpPr>
        <p:spPr>
          <a:xfrm>
            <a:off x="628649" y="1845301"/>
            <a:ext cx="78866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b="1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Доступ с использованием целочисленных индексов</a:t>
            </a:r>
          </a:p>
          <a:p>
            <a:pPr algn="l" fontAlgn="base"/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При работе с целочисленными индексами, индекс можно ставить сразу после имени переменной в квадратных скобках (пример: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s[1]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),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или можно воспользоваться </a:t>
            </a:r>
            <a:r>
              <a:rPr lang="ru-RU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.</a:t>
            </a:r>
            <a:r>
              <a:rPr lang="en-US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iloc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 (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пример: </a:t>
            </a:r>
            <a:r>
              <a:rPr lang="en-US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s.iloc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[1]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).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EFF9C3E-AA0D-C4CD-719D-BBA2E7CB0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3736171"/>
            <a:ext cx="7772400" cy="157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465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80</TotalTime>
  <Words>1263</Words>
  <Application>Microsoft Macintosh PowerPoint</Application>
  <PresentationFormat>Экран (4:3)</PresentationFormat>
  <Paragraphs>109</Paragraphs>
  <Slides>36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Ubuntu</vt:lpstr>
      <vt:lpstr>Тема Office</vt:lpstr>
      <vt:lpstr>Информатика</vt:lpstr>
      <vt:lpstr>Два подхода получения доступа к данным в pandas</vt:lpstr>
      <vt:lpstr>Два подхода получения доступа к данным в pandas</vt:lpstr>
      <vt:lpstr>Использование различных способов доступа к данным</vt:lpstr>
      <vt:lpstr>Использование различных способов доступа к данным</vt:lpstr>
      <vt:lpstr>Доступ к данным структуры Series</vt:lpstr>
      <vt:lpstr>Доступ к данным структуры Series</vt:lpstr>
      <vt:lpstr>Доступ к данным структуры Series</vt:lpstr>
      <vt:lpstr>Доступ к данным структуры Series</vt:lpstr>
      <vt:lpstr>Доступ к данным структуры Series</vt:lpstr>
      <vt:lpstr>Доступ к данным структуры Series</vt:lpstr>
      <vt:lpstr>Доступ к данным структуры Series</vt:lpstr>
      <vt:lpstr>Доступ к данным структуры DataFrame</vt:lpstr>
      <vt:lpstr>Доступ к данным структуры DataFrame</vt:lpstr>
      <vt:lpstr>Доступ к данным структуры DataFrame</vt:lpstr>
      <vt:lpstr>Доступ к данным структуры DataFrame</vt:lpstr>
      <vt:lpstr>Использование атрибутов для доступа к данным</vt:lpstr>
      <vt:lpstr>Использование атрибутов для доступа к данным</vt:lpstr>
      <vt:lpstr>Получение случайного набора из структур pandas</vt:lpstr>
      <vt:lpstr>Получение случайного набора из структур pandas</vt:lpstr>
      <vt:lpstr>Получение случайного набора из структур pandas</vt:lpstr>
      <vt:lpstr>Получение случайного набора из структур pandas</vt:lpstr>
      <vt:lpstr>Добавление элементов в структуры</vt:lpstr>
      <vt:lpstr>Добавление элементов в структуры</vt:lpstr>
      <vt:lpstr>Индексация с использованием логических выражений</vt:lpstr>
      <vt:lpstr>Индексация с использованием логических выражений</vt:lpstr>
      <vt:lpstr>Индексация с использованием логических выражений</vt:lpstr>
      <vt:lpstr>Использование isin для работы с данными в pandas</vt:lpstr>
      <vt:lpstr>Использование isin для работы с данными в pandas</vt:lpstr>
      <vt:lpstr>pandas и отсутствующие данные</vt:lpstr>
      <vt:lpstr>pandas и отсутствующие данные</vt:lpstr>
      <vt:lpstr>pandas и отсутствующие данные</vt:lpstr>
      <vt:lpstr>Замена отсутствующих данных</vt:lpstr>
      <vt:lpstr>Замена отсутствующих данных</vt:lpstr>
      <vt:lpstr>Удаление объектов/столбцов с отсутствующими данными</vt:lpstr>
      <vt:lpstr>Удаление объектов/столбцов с отсутствующими данными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Информатика</dc:title>
  <dc:creator>Maksim Baranov</dc:creator>
  <cp:lastModifiedBy>Maksim Baranov</cp:lastModifiedBy>
  <cp:revision>11</cp:revision>
  <dcterms:created xsi:type="dcterms:W3CDTF">2023-11-05T11:11:10Z</dcterms:created>
  <dcterms:modified xsi:type="dcterms:W3CDTF">2023-11-05T12:31:43Z</dcterms:modified>
</cp:coreProperties>
</file>