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481"/>
  </p:normalViewPr>
  <p:slideViewPr>
    <p:cSldViewPr snapToGrid="0">
      <p:cViewPr varScale="1">
        <p:scale>
          <a:sx n="102" d="100"/>
          <a:sy n="102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CFA46-2714-4943-9AA4-747C14694A8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6DF7-9BBE-2D42-A57E-00F81F82A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6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focus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andas.pydata.org/pandas-docs/stable/" TargetMode="External"/><Relationship Id="rId4" Type="http://schemas.openxmlformats.org/officeDocument/2006/relationships/hyperlink" Target="http://pandas.pydata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python-lesson-1-instal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pandas-start-part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practice.ru/book-python-lessons/" TargetMode="External"/><Relationship Id="rId4" Type="http://schemas.openxmlformats.org/officeDocument/2006/relationships/hyperlink" Target="https://devpractice.ru/python-lesson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входи в группу проектов, спонсируемых </a:t>
            </a:r>
            <a:r>
              <a:rPr lang="en-US" b="0" i="1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3"/>
              </a:rPr>
              <a:t>numfocus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Numfocus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организация, которая поддерживает различные проекты, связанные с научными вычислениями. 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Официальный сайт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находится 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4"/>
              </a:rPr>
              <a:t>здесь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Стоит отметить, что документация по этому продукту 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5"/>
              </a:rPr>
              <a:t>очень хорошая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Если вы знаете английский язык, то для вас не будет большой проблемой разобраться с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Особенность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состоит в том, что эта библиотека очень быстрая, гибкая и выразительная. Это важно, т.к. она используется с языком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который не отличается высокой производительностью.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прекрасно подходит для работы с одномерными и двумерными таблицами данных, хорошо интегрирован с внешним миром – есть возможность работать с файлами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CSV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таблицами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Excel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может стыковаться с языком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R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3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представляет собой одномерную структуру, которую для себя можно представить как таблицу с одной строкой, то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уже двумерная структура – полноценная таблица с множеством строк и столбцов.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Перед работой с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не забудьте импортировать библиотеку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Конструктор класса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выглядит так: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65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данном случае будет использоваться одномерный словарь, элементами которого будут списки, структуры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т.д.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Начнем с 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0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Теперь построим аналогичный словарь, но на элементах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ndarray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ru-RU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Как видно – результат аналогичен предыдущему. Вместо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ndarray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использовать обычный список из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8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 это мы создавали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из словаря, элементами которого были структуры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списки и массивы, сейчас мы создадим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из списка, элементами которого являются словари.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3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Создать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также и из двумерного массива, в нашем примере это будет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ndarray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из библиотеки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9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Работа с элементами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доступ к элементам данной структуры – тема достаточно обширная и она будет освещена в одном из ближайших уроков. Сейчас мы рассмотрим наиболее часто используемые способы работы с элементами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Основные подходы представлены в таблице ниже.</a:t>
            </a:r>
          </a:p>
          <a:p>
            <a:endParaRPr lang="en-US" dirty="0"/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Теперь посмотрим, как использовать данные операций на практике.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проведения научных расчетов, анализа данных или построения моделей в рамках </a:t>
            </a:r>
            <a:r>
              <a:rPr lang="ru-RU" b="0" i="0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машинно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 обучения для языка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существуют прекрасное решение –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пакет, который содержит в себе большой набор различных библиотек, интерпретатор языка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несколько сред для разработки. Подробно об установке пакета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написано в 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3"/>
              </a:rPr>
              <a:t>этой статье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pPr algn="l" fontAlgn="base"/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присутствует в стандартной поставке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же его там нет, то его можно установить отдельно. Для этого стоит воспользоваться пакетным менеджером, который входит в состав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который называется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его запуска необходимо перейти в каталог </a:t>
            </a:r>
            <a:r>
              <a:rPr lang="ru-RU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[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 install path]\Scripts\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Windows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операционной системе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Linux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после установки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менеджер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conda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должен быть доступен везде.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13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того, чтобы начать работать со структурами данных из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требуется предварительно импортировать необходимые модули. Убедитесь, что нужные модули установлены на вашем компьютере, о том, как это сделать, можно прочитать в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3"/>
              </a:rPr>
              <a:t> первой части данного курса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Также будем считать, что вы знакомы с языком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нет, то специально для вас мы подготовили 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4"/>
              </a:rPr>
              <a:t>он-лайн курс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и </a:t>
            </a:r>
            <a:r>
              <a:rPr lang="ru-RU" b="0" i="0" u="none" strike="noStrike" dirty="0">
                <a:solidFill>
                  <a:srgbClr val="0B91EA"/>
                </a:solidFill>
                <a:effectLst/>
                <a:latin typeface="Ubuntu" panose="020B0504030602030204" pitchFamily="34" charset="0"/>
                <a:hlinkClick r:id="rId5"/>
              </a:rPr>
              <a:t>книгу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Помимо самого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нам понадобится библиотека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Наши эксперименты будем проводить с использованием пакета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качестве среды разработки советуем взять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Spyder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который входит в базовую поставку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того, чтобы запустить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Spyder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перейдите в каталог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Scripts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который находится в папке с установленной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Anaconda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 запустите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spyder.exe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нас он в первую очередь имеет ценность в том, что в нем есть редактор исходного кода, на случай, если нам понадобится написать довольно большую программу, и интерпретатор для быстрых экспериментов. Если строки кода будут содержать префикс в виде цифры в квадратных скобках, то это означает, что данные команды мы вводим в интерпретаторе, в ином случае, это будет означать, что код написан в редакторе.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9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Самый простой способ создать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передать в качестве единственного параметра в конструктор класса список 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Python.</a:t>
            </a: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данном примере была создана структура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на базе списка из языка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доступа к элементам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данном случае, можно использовать только положительные целые числа – левый столбец чисел, начинающийся с нуля – это как раз и есть индексы элементов структуры, которые представлены в правом столбце.</a:t>
            </a:r>
          </a:p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попробовать использоваться больше возможностей из тех, что предлагает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для этого передадим в качестве второго элемента список строк (в нашем случае – это отдельные символы). Такой шаг позволит нам обращаться к элементам структуры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не только по численному индексу, но и по метке, что сделает работу с таким объектом, похожей на работу со словарем.</a:t>
            </a:r>
          </a:p>
          <a:p>
            <a:endParaRPr lang="en-US" dirty="0"/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Обратите внимание на левый столбец, в нем содержатся метки, которые мы передали в качестве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index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параметра при создании структуры. Правый столбец – это по-прежнему элементы нашей структуры.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Создадим простой массив из пяти чисел, аналогичный списку из предыдущего раздела. Библиотеки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должны быть предварительно импортированы.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Теперь создадим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 буквенными метками.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Еще один способ создать структуру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использовать словарь для одновременного задания меток и значений.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Ключи (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keys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из словаря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станут метками структуры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s4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а значения (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values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словаря – значениями в структуре.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1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Рассмотрим еще один способ создания структуры. На этот раз значения в ячейках структуры будут одинаковыми.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созданной структуре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имеется три элемента с одинаковым содержанием.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9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 элементам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обращаться по численному индексу, при таком подходе работа со структурой не отличается от работы со списками 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endParaRPr lang="en-US" dirty="0"/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использовать метку, тогда работа с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будет похожа на работу со словарем (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dict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Доступно получение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slice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’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ов.</a:t>
            </a:r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endParaRPr lang="en-US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поле для индекса можно поместить условное выражение.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1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 структурами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работать как с векторами: складывать, умножать вектор на число и т.п.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6DF7-9BBE-2D42-A57E-00F81F82A1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0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8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8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65EF-456D-2B4E-B85E-6A810C59699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C41A-175D-BD46-9FD3-86E7C9EB3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C3B15-DDFD-2E5A-A20C-B7315B40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2792-A83E-EBE5-49FB-D2B15CCC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М.А.</a:t>
            </a:r>
          </a:p>
          <a:p>
            <a:r>
              <a:rPr lang="ru-RU" dirty="0"/>
              <a:t>Осень 2023</a:t>
            </a:r>
          </a:p>
        </p:txBody>
      </p:sp>
    </p:spTree>
    <p:extLst>
      <p:ext uri="{BB962C8B-B14F-4D97-AF65-F5344CB8AC3E}">
        <p14:creationId xmlns:p14="http://schemas.microsoft.com/office/powerpoint/2010/main" val="5394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5B8D4-C697-38C2-7CC3-9CE94DE7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 </a:t>
            </a:r>
            <a:r>
              <a:rPr lang="en-US" dirty="0"/>
              <a:t>Series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8E2F5C2-C448-CD64-7FEA-0A0C63A0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9"/>
            <a:ext cx="6527800" cy="838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2AF89-198F-5B43-0343-2B4A1441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870200"/>
            <a:ext cx="3086100" cy="558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619095-2DBC-06F8-64F4-1EB7B0410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779706"/>
            <a:ext cx="3060700" cy="1244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7DA7CC-A863-DA6D-8AEE-CA9B353F0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346828"/>
            <a:ext cx="3060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423BF-A436-B735-01DA-0D10F7BF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 </a:t>
            </a:r>
            <a:r>
              <a:rPr lang="en-US" dirty="0"/>
              <a:t>Series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E0E322D-797C-7323-C827-16BDC5BA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50" y="1886744"/>
            <a:ext cx="7048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F969-C994-CC05-266C-71EE964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данных 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74FBD-EA69-0D09-2A6D-87A8454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</a:rPr>
              <a:t>class </a:t>
            </a:r>
            <a:r>
              <a:rPr lang="en-US" sz="2000" b="0" dirty="0" err="1">
                <a:effectLst/>
              </a:rPr>
              <a:t>pandas.DataFrame</a:t>
            </a:r>
            <a:r>
              <a:rPr lang="en-US" sz="2000" b="0" dirty="0">
                <a:effectLst/>
              </a:rPr>
              <a:t>(data=None, index=None, columns=None, </a:t>
            </a:r>
            <a:r>
              <a:rPr lang="en-US" sz="2000" b="0" dirty="0" err="1">
                <a:effectLst/>
              </a:rPr>
              <a:t>dtype</a:t>
            </a:r>
            <a:r>
              <a:rPr lang="en-US" sz="2000" b="0" dirty="0">
                <a:effectLst/>
              </a:rPr>
              <a:t>=None, copy=False)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8E30-C7EC-8494-450D-AFA0A18692B6}"/>
              </a:ext>
            </a:extLst>
          </p:cNvPr>
          <p:cNvSpPr txBox="1"/>
          <p:nvPr/>
        </p:nvSpPr>
        <p:spPr>
          <a:xfrm>
            <a:off x="628649" y="2814449"/>
            <a:ext cx="7886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ndarray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словарь (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dict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)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или другой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DataFrame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index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список меток для записей (имена строк таблицы);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columns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список меток для полей (имена столбцов таблицы);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dtype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объект </a:t>
            </a:r>
            <a:r>
              <a:rPr lang="en-US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numpy.dtype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определяющий тип данных;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copy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создает копию массива данных, если параметр равен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True 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ином случае ничего не делает.</a:t>
            </a:r>
          </a:p>
        </p:txBody>
      </p:sp>
    </p:spTree>
    <p:extLst>
      <p:ext uri="{BB962C8B-B14F-4D97-AF65-F5344CB8AC3E}">
        <p14:creationId xmlns:p14="http://schemas.microsoft.com/office/powerpoint/2010/main" val="318970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76996-CBEA-4C1A-C13F-9B2BF7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 err="1"/>
              <a:t>DataFrame</a:t>
            </a:r>
            <a:r>
              <a:rPr lang="en-US" dirty="0"/>
              <a:t> </a:t>
            </a:r>
            <a:r>
              <a:rPr lang="ru-RU" dirty="0"/>
              <a:t>из словаря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A410B-9196-9A2E-1D64-A94E8F63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5F34BE-F9CE-E590-9B08-33757FFC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6061"/>
            <a:ext cx="7772400" cy="3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7B9F6-2B83-6044-EED7-E0271944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 </a:t>
            </a:r>
            <a:r>
              <a:rPr lang="en-US" dirty="0" err="1"/>
              <a:t>DataFrame</a:t>
            </a:r>
            <a:r>
              <a:rPr lang="en-US" dirty="0"/>
              <a:t> </a:t>
            </a:r>
            <a:r>
              <a:rPr lang="ru-RU" dirty="0"/>
              <a:t>из словаря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7CCD67-AAC4-97FB-90E8-6438DD18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366093"/>
            <a:ext cx="7886700" cy="32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7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6804C-C6E1-E1C3-8200-F2BAA62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 err="1"/>
              <a:t>DataFrame</a:t>
            </a:r>
            <a:r>
              <a:rPr lang="en-US" dirty="0"/>
              <a:t> </a:t>
            </a:r>
            <a:r>
              <a:rPr lang="ru-RU" dirty="0"/>
              <a:t>из списка словарей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8C2C48-E5E5-7B98-9341-77AE22810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133391"/>
            <a:ext cx="7886700" cy="3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95E7E-C702-2951-6CE2-059D77B8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 err="1"/>
              <a:t>DataFrame</a:t>
            </a:r>
            <a:r>
              <a:rPr lang="en-US" dirty="0"/>
              <a:t> </a:t>
            </a:r>
            <a:r>
              <a:rPr lang="ru-RU" dirty="0"/>
              <a:t>из двумерного массива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8487F7-3262-F155-23AA-8E690AFF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55800"/>
            <a:ext cx="5232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126A-0E27-1921-7649-2DF7B658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элементами </a:t>
            </a: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E80787-E252-AD68-257B-05BB8B645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679246"/>
            <a:ext cx="7886700" cy="26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1D08-F1E1-4A2C-E926-2DF842B1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 </a:t>
            </a: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4DC40C-63F3-6BA9-4B60-5A3C403A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48" y="1825625"/>
            <a:ext cx="7667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68E56-F193-B7EB-9FAF-8287652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 </a:t>
            </a: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31FAFC-07FF-B73D-991C-385ED1D7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83990"/>
            <a:ext cx="7886700" cy="38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CEA09-142E-68FB-A75F-EECADD7A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 </a:t>
            </a:r>
            <a:r>
              <a:rPr lang="en-US" dirty="0"/>
              <a:t>pandas?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7CBF8-8D28-C13C-D21B-EB8E72E2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Если очень кратко, то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это библиотека, которая предоставляет очень удобные с точки зрения использования инструменты для хранения данных и работе с ними. Если вы занимаетесь анализом данных или машинным обучением и при этом используете язык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то вы просто обязаны знать и уметь работать с </a:t>
            </a:r>
            <a:r>
              <a:rPr lang="en-US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pandas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1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68E56-F193-B7EB-9FAF-8287652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 </a:t>
            </a: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933274-4F2C-E2A5-E571-3BA45D45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83990"/>
            <a:ext cx="7886700" cy="38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F9302-DFD2-F9D3-E795-46AA495E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 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99761-0BDF-F51C-FF50-A81F10DF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10046"/>
          </a:xfrm>
        </p:spPr>
        <p:txBody>
          <a:bodyPr/>
          <a:lstStyle/>
          <a:p>
            <a:r>
              <a:rPr lang="en-US" sz="2400" dirty="0"/>
              <a:t>PIP</a:t>
            </a:r>
          </a:p>
          <a:p>
            <a:pPr marL="0" indent="0">
              <a:buNone/>
            </a:pPr>
            <a:r>
              <a:rPr lang="en-US" sz="2400" dirty="0"/>
              <a:t>&gt;pip install pandas</a:t>
            </a:r>
          </a:p>
          <a:p>
            <a:r>
              <a:rPr lang="en-US" sz="2400" dirty="0"/>
              <a:t>Linux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sudo</a:t>
            </a:r>
            <a:r>
              <a:rPr lang="en-US" sz="2400" dirty="0"/>
              <a:t> apt-get install python-pandas</a:t>
            </a:r>
          </a:p>
          <a:p>
            <a:r>
              <a:rPr lang="ru-RU" sz="2400" dirty="0"/>
              <a:t>Проверка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4938"/>
                </a:solidFill>
                <a:effectLst/>
              </a:rPr>
              <a:t>&gt;&gt;&gt;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94938"/>
                </a:solidFill>
                <a:effectLst/>
              </a:rPr>
              <a:t>import</a:t>
            </a:r>
            <a:r>
              <a:rPr lang="en-US" sz="2400" dirty="0"/>
              <a:t> pandas </a:t>
            </a:r>
            <a:r>
              <a:rPr lang="en-US" sz="2400" dirty="0">
                <a:solidFill>
                  <a:srgbClr val="794938"/>
                </a:solidFill>
                <a:effectLst/>
              </a:rPr>
              <a:t>as</a:t>
            </a:r>
            <a:r>
              <a:rPr lang="en-US" sz="2400" dirty="0"/>
              <a:t> pd </a:t>
            </a:r>
            <a:r>
              <a:rPr lang="en-US" sz="2400" dirty="0">
                <a:solidFill>
                  <a:srgbClr val="794938"/>
                </a:solidFill>
                <a:effectLst/>
              </a:rPr>
              <a:t>&gt;&gt;&gt;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err="1"/>
              <a:t>pd.test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CB0F1-B880-E7E7-CA95-20466AD68902}"/>
              </a:ext>
            </a:extLst>
          </p:cNvPr>
          <p:cNvSpPr txBox="1"/>
          <p:nvPr/>
        </p:nvSpPr>
        <p:spPr>
          <a:xfrm>
            <a:off x="628649" y="4983591"/>
            <a:ext cx="7989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Running unit tests for pandas</a:t>
            </a:r>
            <a:r>
              <a:rPr lang="en-US" dirty="0"/>
              <a:t> </a:t>
            </a:r>
            <a:r>
              <a:rPr lang="en-US" b="0" dirty="0">
                <a:effectLst/>
              </a:rPr>
              <a:t>pandas version 0.18.1</a:t>
            </a:r>
            <a:r>
              <a:rPr lang="en-US" dirty="0"/>
              <a:t> </a:t>
            </a:r>
            <a:r>
              <a:rPr lang="en-US" b="0" dirty="0" err="1">
                <a:effectLst/>
              </a:rPr>
              <a:t>numpy</a:t>
            </a:r>
            <a:r>
              <a:rPr lang="en-US" b="0" dirty="0">
                <a:effectLst/>
              </a:rPr>
              <a:t> version 1.11.1</a:t>
            </a:r>
            <a:r>
              <a:rPr lang="en-US" dirty="0"/>
              <a:t> </a:t>
            </a:r>
            <a:r>
              <a:rPr lang="en-US" b="0" dirty="0">
                <a:effectLst/>
              </a:rPr>
              <a:t>pandas is installed in c:\Anaconda3\lib\site-packages\pandas</a:t>
            </a:r>
            <a:r>
              <a:rPr lang="en-US" dirty="0"/>
              <a:t> </a:t>
            </a:r>
            <a:r>
              <a:rPr lang="en-US" b="0" dirty="0">
                <a:effectLst/>
              </a:rPr>
              <a:t>Python version 3.5.2 |Anaconda 4.1.1 (64-bit)| (default, </a:t>
            </a:r>
            <a:r>
              <a:rPr lang="en-US" dirty="0"/>
              <a:t>Nov</a:t>
            </a:r>
            <a:r>
              <a:rPr lang="en-US" b="0" dirty="0">
                <a:effectLst/>
              </a:rPr>
              <a:t> </a:t>
            </a:r>
            <a:r>
              <a:rPr lang="en-US" dirty="0"/>
              <a:t>12</a:t>
            </a:r>
            <a:r>
              <a:rPr lang="en-US" b="0" dirty="0">
                <a:effectLst/>
              </a:rPr>
              <a:t> 2023, 11:41:13) [MSC v.1900 64 bit (AMD64)]</a:t>
            </a:r>
            <a:r>
              <a:rPr lang="en-US" dirty="0"/>
              <a:t> </a:t>
            </a:r>
            <a:r>
              <a:rPr lang="en-US" b="0" dirty="0">
                <a:effectLst/>
              </a:rPr>
              <a:t>nose version 1.3.7</a:t>
            </a:r>
            <a:r>
              <a:rPr lang="en-US" dirty="0"/>
              <a:t> </a:t>
            </a:r>
            <a:r>
              <a:rPr lang="en-US" b="0" dirty="0">
                <a:effectLst/>
              </a:rPr>
              <a:t>..........</a:t>
            </a:r>
            <a:r>
              <a:rPr lang="en-US" dirty="0"/>
              <a:t> </a:t>
            </a:r>
            <a:r>
              <a:rPr lang="en-US" b="0" dirty="0">
                <a:effectLst/>
              </a:rPr>
              <a:t>----------------------------------------------------------------------</a:t>
            </a:r>
            <a:r>
              <a:rPr lang="en-US" dirty="0"/>
              <a:t> </a:t>
            </a:r>
            <a:r>
              <a:rPr lang="en-US" b="0" dirty="0">
                <a:effectLst/>
              </a:rPr>
              <a:t>Ran 11 tests in 0.422s</a:t>
            </a:r>
            <a:r>
              <a:rPr lang="en-US" dirty="0"/>
              <a:t> </a:t>
            </a:r>
            <a:r>
              <a:rPr lang="en-US" b="0" dirty="0">
                <a:effectLst/>
              </a:rPr>
              <a:t>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9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9C4AC-CEA0-E60F-258F-189D00F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3674A39F-98A6-BA39-FF48-B554D29AFEC7}"/>
              </a:ext>
            </a:extLst>
          </p:cNvPr>
          <p:cNvSpPr/>
          <p:nvPr/>
        </p:nvSpPr>
        <p:spPr>
          <a:xfrm>
            <a:off x="628650" y="4515924"/>
            <a:ext cx="7663580" cy="669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E6F51-ECCA-D21F-5D11-4FE3123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Создать структуру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можно на базе различных типов данных: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словари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списки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Python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массивы из </a:t>
            </a:r>
            <a:r>
              <a:rPr lang="en-US" sz="20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: </a:t>
            </a:r>
            <a:r>
              <a:rPr lang="en-US" sz="20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ndarray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скалярные величины.</a:t>
            </a:r>
          </a:p>
          <a:p>
            <a:pPr marL="0" indent="0">
              <a:buNone/>
            </a:pP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Конструктор класса </a:t>
            </a:r>
            <a:r>
              <a:rPr lang="en-US" sz="20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 </a:t>
            </a:r>
            <a:r>
              <a:rPr lang="ru-RU" sz="20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выглядит следующим образом:</a:t>
            </a:r>
          </a:p>
          <a:p>
            <a:pPr marL="0" indent="0">
              <a:buNone/>
            </a:pPr>
            <a:r>
              <a:rPr lang="en-US" sz="1800" b="0" dirty="0" err="1">
                <a:effectLst/>
              </a:rPr>
              <a:t>pandas.Series</a:t>
            </a:r>
            <a:r>
              <a:rPr lang="en-US" sz="1800" b="0" dirty="0">
                <a:effectLst/>
              </a:rPr>
              <a:t>(data=None, index=None, </a:t>
            </a:r>
            <a:r>
              <a:rPr lang="en-US" sz="1800" b="0" dirty="0" err="1">
                <a:effectLst/>
              </a:rPr>
              <a:t>dtype</a:t>
            </a:r>
            <a:r>
              <a:rPr lang="en-US" sz="1800" b="0" dirty="0">
                <a:effectLst/>
              </a:rPr>
              <a:t>=None, name=None, copy=False, </a:t>
            </a:r>
            <a:r>
              <a:rPr lang="en-US" sz="1800" b="0" dirty="0" err="1">
                <a:effectLst/>
              </a:rPr>
              <a:t>fastpath</a:t>
            </a:r>
            <a:r>
              <a:rPr lang="en-US" sz="1800" b="0" dirty="0">
                <a:effectLst/>
              </a:rPr>
              <a:t>=False)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4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610D-1DE2-3D91-1DB9-9882DEEE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 </a:t>
            </a:r>
            <a:r>
              <a:rPr lang="en-US" dirty="0"/>
              <a:t>Series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1C372-2D3F-59A2-B0B3-BF1B16A6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 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массив, словарь или скалярное значение, на базе которого будет построен </a:t>
            </a:r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Series;</a:t>
            </a:r>
            <a:endParaRPr lang="en-US" sz="2400" b="0" i="0" u="none" strike="noStrike" dirty="0">
              <a:solidFill>
                <a:srgbClr val="444444"/>
              </a:solidFill>
              <a:effectLst/>
              <a:latin typeface="Ubuntu" panose="020B0504030602030204" pitchFamily="34" charset="0"/>
            </a:endParaRPr>
          </a:p>
          <a:p>
            <a:pPr algn="l" fontAlgn="base"/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index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–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список меток, который будет использоваться для доступа к элементам </a:t>
            </a:r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Series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.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Длина списка должна быть равна длине </a:t>
            </a:r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data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;</a:t>
            </a:r>
          </a:p>
          <a:p>
            <a:pPr algn="l" fontAlgn="base"/>
            <a:r>
              <a:rPr lang="en-US" sz="24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dtype</a:t>
            </a:r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объект </a:t>
            </a:r>
            <a:r>
              <a:rPr lang="en-US" sz="2400" b="0" i="1" u="none" strike="noStrike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numpy.dtype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определяющий тип данных;</a:t>
            </a:r>
          </a:p>
          <a:p>
            <a:pPr algn="l" fontAlgn="base"/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copy 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– 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создает копию массива данных, если параметр равен </a:t>
            </a:r>
            <a:r>
              <a:rPr lang="en-US" sz="2400" b="0" i="1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True </a:t>
            </a:r>
            <a:r>
              <a:rPr lang="ru-RU" sz="2400" b="0" i="0" u="none" strike="noStrike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в ином случае ничего не делает.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0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7A3ED-26AC-ACE3-FB87-A467FBBB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/>
              <a:t>Series </a:t>
            </a:r>
            <a:r>
              <a:rPr lang="ru-RU" dirty="0"/>
              <a:t>из списка 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805A06-C72F-41E2-76D9-3604066D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9"/>
            <a:ext cx="5346700" cy="1968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7188C-E2C7-0BDD-5FF8-AFBED4F7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83061"/>
            <a:ext cx="5346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FA72C-8DC9-E24B-0D4B-7331F290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/>
              <a:t>Series </a:t>
            </a:r>
            <a:r>
              <a:rPr lang="ru-RU" dirty="0"/>
              <a:t>из </a:t>
            </a:r>
            <a:r>
              <a:rPr lang="en-US" dirty="0" err="1"/>
              <a:t>ndarray</a:t>
            </a:r>
            <a:r>
              <a:rPr lang="en-US" dirty="0"/>
              <a:t> </a:t>
            </a:r>
            <a:br>
              <a:rPr lang="en-US" dirty="0"/>
            </a:br>
            <a:r>
              <a:rPr lang="ru-RU" dirty="0"/>
              <a:t>массива из </a:t>
            </a:r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9D52D2-736C-D589-3544-9C1907BE7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654" y="1903532"/>
            <a:ext cx="4051300" cy="863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CB7BE-6DA5-C0A4-F677-42C9A276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4" y="3202488"/>
            <a:ext cx="548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61192-AF01-9098-0F72-A63A0590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/>
              <a:t>Series </a:t>
            </a:r>
            <a:r>
              <a:rPr lang="ru-RU" dirty="0"/>
              <a:t>из словаря (</a:t>
            </a:r>
            <a:r>
              <a:rPr lang="en-US" dirty="0" err="1"/>
              <a:t>dict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AF9056-F012-C6C7-68ED-7EAD9C82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741" y="2023051"/>
            <a:ext cx="4330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20F7F-5EB9-A8A4-9D85-69BB318F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 </a:t>
            </a:r>
            <a:r>
              <a:rPr lang="en-US" dirty="0"/>
              <a:t>Series </a:t>
            </a:r>
            <a:r>
              <a:rPr lang="ru-RU" dirty="0"/>
              <a:t>с использованием константы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1191BB-2525-D0DA-F3CB-6E1BED48F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73156"/>
            <a:ext cx="4330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5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1452</Words>
  <Application>Microsoft Macintosh PowerPoint</Application>
  <PresentationFormat>Экран (4:3)</PresentationFormat>
  <Paragraphs>107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Ubuntu</vt:lpstr>
      <vt:lpstr>Тема Office</vt:lpstr>
      <vt:lpstr>Информатика</vt:lpstr>
      <vt:lpstr>Что такое pandas?</vt:lpstr>
      <vt:lpstr>Установка pandas</vt:lpstr>
      <vt:lpstr>Структура данных Series</vt:lpstr>
      <vt:lpstr>Структура данных Series</vt:lpstr>
      <vt:lpstr>Создание Series из списка Python</vt:lpstr>
      <vt:lpstr>Создание Series из ndarray  массива из numpy</vt:lpstr>
      <vt:lpstr>Создание Series из словаря (dict)</vt:lpstr>
      <vt:lpstr>Создание Series с использованием константы</vt:lpstr>
      <vt:lpstr>Работа с элементами Series</vt:lpstr>
      <vt:lpstr>Работа с элементами Series</vt:lpstr>
      <vt:lpstr>Структура данных DataFrame</vt:lpstr>
      <vt:lpstr>Создание DataFrame из словаря</vt:lpstr>
      <vt:lpstr>Создание DataFrame из словаря</vt:lpstr>
      <vt:lpstr>Создание DataFrame из списка словарей</vt:lpstr>
      <vt:lpstr>Создание DataFrame из двумерного массива</vt:lpstr>
      <vt:lpstr>Работа с элементами DataFrame</vt:lpstr>
      <vt:lpstr>Работа с элементами DataFrame</vt:lpstr>
      <vt:lpstr>Работа с элементами DataFrame</vt:lpstr>
      <vt:lpstr>Работа с элементами 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Maksim Baranov</dc:creator>
  <cp:lastModifiedBy>Maksim Baranov</cp:lastModifiedBy>
  <cp:revision>6</cp:revision>
  <dcterms:created xsi:type="dcterms:W3CDTF">2023-11-05T10:09:30Z</dcterms:created>
  <dcterms:modified xsi:type="dcterms:W3CDTF">2023-11-05T11:04:41Z</dcterms:modified>
</cp:coreProperties>
</file>