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79" r:id="rId4"/>
    <p:sldId id="277" r:id="rId5"/>
    <p:sldId id="278" r:id="rId6"/>
    <p:sldId id="264" r:id="rId7"/>
    <p:sldId id="274" r:id="rId8"/>
    <p:sldId id="261" r:id="rId9"/>
    <p:sldId id="262" r:id="rId10"/>
    <p:sldId id="280" r:id="rId11"/>
    <p:sldId id="281" r:id="rId12"/>
    <p:sldId id="282" r:id="rId13"/>
    <p:sldId id="276" r:id="rId14"/>
    <p:sldId id="283" r:id="rId15"/>
    <p:sldId id="284" r:id="rId16"/>
    <p:sldId id="289" r:id="rId17"/>
    <p:sldId id="290" r:id="rId18"/>
    <p:sldId id="275" r:id="rId19"/>
    <p:sldId id="287" r:id="rId20"/>
    <p:sldId id="338" r:id="rId21"/>
    <p:sldId id="335" r:id="rId22"/>
    <p:sldId id="337" r:id="rId23"/>
    <p:sldId id="336" r:id="rId24"/>
    <p:sldId id="334" r:id="rId25"/>
    <p:sldId id="342" r:id="rId26"/>
    <p:sldId id="344" r:id="rId27"/>
    <p:sldId id="345" r:id="rId28"/>
    <p:sldId id="341" r:id="rId29"/>
    <p:sldId id="346" r:id="rId30"/>
    <p:sldId id="343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256" autoAdjust="0"/>
  </p:normalViewPr>
  <p:slideViewPr>
    <p:cSldViewPr snapToGrid="0">
      <p:cViewPr varScale="1">
        <p:scale>
          <a:sx n="89" d="100"/>
          <a:sy n="89" d="100"/>
        </p:scale>
        <p:origin x="21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5FEA42-9984-4950-AB74-2B0892944535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96E05D-8DE0-4733-9262-06E37A6BE6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272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Строить графический интерфейс пользователя (GUI, G </a:t>
            </a:r>
            <a:r>
              <a:rPr lang="ru-RU" dirty="0" err="1"/>
              <a:t>raphical</a:t>
            </a:r>
            <a:r>
              <a:rPr lang="ru-RU" dirty="0"/>
              <a:t> U </a:t>
            </a:r>
            <a:r>
              <a:rPr lang="ru-RU" dirty="0" err="1"/>
              <a:t>ser</a:t>
            </a:r>
            <a:r>
              <a:rPr lang="ru-RU" dirty="0"/>
              <a:t> I </a:t>
            </a:r>
            <a:r>
              <a:rPr lang="ru-RU" dirty="0" err="1"/>
              <a:t>nterface</a:t>
            </a:r>
            <a:r>
              <a:rPr lang="ru-RU" dirty="0"/>
              <a:t>) для программ на языке Python можно при помощи соответствующих библиотек компонентов графического интерфейса или, используя кальку с английского, библиотек виджетов. Следующий список далеко не полон, но отражает многообразие существующих решений: 1. </a:t>
            </a:r>
            <a:r>
              <a:rPr lang="ru-RU" dirty="0" err="1"/>
              <a:t>Tkinter</a:t>
            </a:r>
            <a:r>
              <a:rPr lang="ru-RU" dirty="0"/>
              <a:t> </a:t>
            </a:r>
            <a:r>
              <a:rPr lang="ru-RU" dirty="0" err="1"/>
              <a:t>Многоплатформенный</a:t>
            </a:r>
            <a:r>
              <a:rPr lang="ru-RU" dirty="0"/>
              <a:t> пакет имеет хорошее управление расположением компонентов. Интерфейс выглядит одинаково на различных платформах (Unix, Windows, Macintosh). Входит в стандартную поставку Python. В качестве документации можно использовать руководство "</a:t>
            </a:r>
            <a:r>
              <a:rPr lang="ru-RU" dirty="0" err="1"/>
              <a:t>An</a:t>
            </a:r>
            <a:r>
              <a:rPr lang="ru-RU" dirty="0"/>
              <a:t> </a:t>
            </a:r>
            <a:r>
              <a:rPr lang="ru-RU" dirty="0" err="1"/>
              <a:t>Introduction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Tkinter</a:t>
            </a:r>
            <a:r>
              <a:rPr lang="ru-RU" dirty="0"/>
              <a:t>" ("Введение в </a:t>
            </a:r>
            <a:r>
              <a:rPr lang="ru-RU" dirty="0" err="1"/>
              <a:t>Tkinter</a:t>
            </a:r>
            <a:r>
              <a:rPr lang="ru-RU" dirty="0"/>
              <a:t>"), написанное </a:t>
            </a:r>
            <a:r>
              <a:rPr lang="ru-RU" dirty="0" err="1"/>
              <a:t>Фредриком</a:t>
            </a:r>
            <a:r>
              <a:rPr lang="ru-RU" dirty="0"/>
              <a:t> </a:t>
            </a:r>
            <a:r>
              <a:rPr lang="ru-RU" dirty="0" err="1"/>
              <a:t>Лундом</a:t>
            </a:r>
            <a:r>
              <a:rPr lang="ru-RU" dirty="0"/>
              <a:t>: http://www.pythonware.com/library/tkinter/introduction/  2. </a:t>
            </a:r>
            <a:r>
              <a:rPr lang="ru-RU" dirty="0" err="1"/>
              <a:t>wxPython</a:t>
            </a:r>
            <a:r>
              <a:rPr lang="ru-RU" dirty="0"/>
              <a:t> Построен на </a:t>
            </a:r>
            <a:r>
              <a:rPr lang="ru-RU" dirty="0" err="1"/>
              <a:t>многоплатформной</a:t>
            </a:r>
            <a:r>
              <a:rPr lang="ru-RU" dirty="0"/>
              <a:t> библиотеке </a:t>
            </a:r>
            <a:r>
              <a:rPr lang="ru-RU" dirty="0" err="1"/>
              <a:t>wxWidgets</a:t>
            </a:r>
            <a:r>
              <a:rPr lang="ru-RU" dirty="0"/>
              <a:t> (раньше называлась </a:t>
            </a:r>
            <a:r>
              <a:rPr lang="ru-RU" dirty="0" err="1"/>
              <a:t>wxWindows</a:t>
            </a:r>
            <a:r>
              <a:rPr lang="ru-RU" dirty="0"/>
              <a:t>). Выглядит родным для всех платформ, активно совершенствуется, осуществлена поддержка GL. Имеется для всех основных платформ. Возможно, займет место </a:t>
            </a:r>
            <a:r>
              <a:rPr lang="ru-RU" dirty="0" err="1"/>
              <a:t>Tkinter</a:t>
            </a:r>
            <a:r>
              <a:rPr lang="ru-RU" dirty="0"/>
              <a:t> в будущих версиях Python. Сайт: http://www.wxpython.org/  3. </a:t>
            </a:r>
            <a:r>
              <a:rPr lang="ru-RU" dirty="0" err="1"/>
              <a:t>PyGTK</a:t>
            </a:r>
            <a:r>
              <a:rPr lang="ru-RU" dirty="0"/>
              <a:t> Набор визуальных компонентов для GTK+ и </a:t>
            </a:r>
            <a:r>
              <a:rPr lang="ru-RU" dirty="0" err="1"/>
              <a:t>Gnome</a:t>
            </a:r>
            <a:r>
              <a:rPr lang="ru-RU" dirty="0"/>
              <a:t>. Только для платформы GTK.  4. </a:t>
            </a:r>
            <a:r>
              <a:rPr lang="ru-RU" dirty="0" err="1"/>
              <a:t>PyQT</a:t>
            </a:r>
            <a:r>
              <a:rPr lang="ru-RU" dirty="0"/>
              <a:t>/</a:t>
            </a:r>
            <a:r>
              <a:rPr lang="ru-RU" dirty="0" err="1"/>
              <a:t>PyKDE</a:t>
            </a:r>
            <a:r>
              <a:rPr lang="ru-RU" dirty="0"/>
              <a:t> Хорошие пакеты для тех, кто использует </a:t>
            </a:r>
            <a:r>
              <a:rPr lang="ru-RU" dirty="0" err="1"/>
              <a:t>Qt</a:t>
            </a:r>
            <a:r>
              <a:rPr lang="ru-RU" dirty="0"/>
              <a:t> (под UNIX или Windows) или KDE.  5. </a:t>
            </a:r>
            <a:r>
              <a:rPr lang="ru-RU" dirty="0" err="1"/>
              <a:t>Pythonwin</a:t>
            </a:r>
            <a:r>
              <a:rPr lang="ru-RU" dirty="0"/>
              <a:t> Построен вокруг MFC, поставляется вместе с оболочкой в пакете win32all; только для Windows.  6. </a:t>
            </a:r>
            <a:r>
              <a:rPr lang="ru-RU" dirty="0" err="1"/>
              <a:t>pyFLTK</a:t>
            </a:r>
            <a:r>
              <a:rPr lang="ru-RU" dirty="0"/>
              <a:t> Аналог </a:t>
            </a:r>
            <a:r>
              <a:rPr lang="ru-RU" dirty="0" err="1"/>
              <a:t>Xforms</a:t>
            </a:r>
            <a:r>
              <a:rPr lang="ru-RU" dirty="0"/>
              <a:t>, поддержка OpenGL. Имеется для платформ Windows и Unix. Сайт: http://pyfltk.sourceforge.net/  7. AWT, JFC, </a:t>
            </a:r>
            <a:r>
              <a:rPr lang="ru-RU" dirty="0" err="1"/>
              <a:t>Swing</a:t>
            </a:r>
            <a:r>
              <a:rPr lang="ru-RU" dirty="0"/>
              <a:t> Поставляется вместе с </a:t>
            </a:r>
            <a:r>
              <a:rPr lang="ru-RU" dirty="0" err="1"/>
              <a:t>Jython</a:t>
            </a:r>
            <a:r>
              <a:rPr lang="ru-RU" dirty="0"/>
              <a:t>, а для </a:t>
            </a:r>
            <a:r>
              <a:rPr lang="ru-RU" dirty="0" err="1"/>
              <a:t>Jython</a:t>
            </a:r>
            <a:r>
              <a:rPr lang="ru-RU" dirty="0"/>
              <a:t> доступны средства, которые использует Java. Поддерживает платформу Java.  8. </a:t>
            </a:r>
            <a:r>
              <a:rPr lang="ru-RU" dirty="0" err="1"/>
              <a:t>anygui</a:t>
            </a:r>
            <a:r>
              <a:rPr lang="ru-RU" dirty="0"/>
              <a:t> Независимый от нижележащей платформы пакет для построения графического интерфейса для программ на Python. Сайт: http://anygui.sourceforge.net/  9. </a:t>
            </a:r>
            <a:r>
              <a:rPr lang="ru-RU" dirty="0" err="1"/>
              <a:t>PythonCard</a:t>
            </a:r>
            <a:r>
              <a:rPr lang="ru-RU" dirty="0"/>
              <a:t> Построитель графического интерфейса, сходный по идеологии с </a:t>
            </a:r>
            <a:r>
              <a:rPr lang="ru-RU" dirty="0" err="1"/>
              <a:t>HyperCard</a:t>
            </a:r>
            <a:r>
              <a:rPr lang="ru-RU" dirty="0"/>
              <a:t>/</a:t>
            </a:r>
            <a:r>
              <a:rPr lang="ru-RU" dirty="0" err="1"/>
              <a:t>MetaCard</a:t>
            </a:r>
            <a:r>
              <a:rPr lang="ru-RU" dirty="0"/>
              <a:t>. Разработан на базе </a:t>
            </a:r>
            <a:r>
              <a:rPr lang="ru-RU" dirty="0" err="1"/>
              <a:t>wxPython</a:t>
            </a:r>
            <a:r>
              <a:rPr lang="ru-RU" dirty="0"/>
              <a:t>. Сайт: http://pythoncard.sourceforge.net/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96E05D-8DE0-4733-9262-06E37A6BE6C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136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EA55E-47F7-474F-8717-9F36708C6404}" type="slidenum">
              <a:rPr lang="ru-RU" smtClean="0"/>
              <a:pPr/>
              <a:t>28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EA55E-47F7-474F-8717-9F36708C6404}" type="slidenum">
              <a:rPr lang="ru-RU" smtClean="0"/>
              <a:pPr/>
              <a:t>29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EA55E-47F7-474F-8717-9F36708C6404}" type="slidenum">
              <a:rPr lang="ru-RU" smtClean="0"/>
              <a:pPr/>
              <a:t>30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EA55E-47F7-474F-8717-9F36708C6404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EA55E-47F7-474F-8717-9F36708C6404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EA55E-47F7-474F-8717-9F36708C6404}" type="slidenum">
              <a:rPr lang="ru-RU" smtClean="0"/>
              <a:pPr/>
              <a:t>22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EA55E-47F7-474F-8717-9F36708C6404}" type="slidenum">
              <a:rPr lang="ru-RU" smtClean="0"/>
              <a:pPr/>
              <a:t>23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EA55E-47F7-474F-8717-9F36708C6404}" type="slidenum">
              <a:rPr lang="ru-RU" smtClean="0"/>
              <a:pPr/>
              <a:t>24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EA55E-47F7-474F-8717-9F36708C6404}" type="slidenum">
              <a:rPr lang="ru-RU" smtClean="0"/>
              <a:pPr/>
              <a:t>25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EA55E-47F7-474F-8717-9F36708C6404}" type="slidenum">
              <a:rPr lang="ru-RU" smtClean="0"/>
              <a:pPr/>
              <a:t>26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EA55E-47F7-474F-8717-9F36708C6404}" type="slidenum">
              <a:rPr lang="ru-RU" smtClean="0"/>
              <a:pPr/>
              <a:t>27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83ED8-CF02-44B9-9829-DE211C7E1EF5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97AE4-DFD8-499D-84A1-8D4E37AA6E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21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83ED8-CF02-44B9-9829-DE211C7E1EF5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97AE4-DFD8-499D-84A1-8D4E37AA6E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62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83ED8-CF02-44B9-9829-DE211C7E1EF5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97AE4-DFD8-499D-84A1-8D4E37AA6E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50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83ED8-CF02-44B9-9829-DE211C7E1EF5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97AE4-DFD8-499D-84A1-8D4E37AA6E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9933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83ED8-CF02-44B9-9829-DE211C7E1EF5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97AE4-DFD8-499D-84A1-8D4E37AA6E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879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83ED8-CF02-44B9-9829-DE211C7E1EF5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97AE4-DFD8-499D-84A1-8D4E37AA6E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0519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83ED8-CF02-44B9-9829-DE211C7E1EF5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97AE4-DFD8-499D-84A1-8D4E37AA6E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4328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83ED8-CF02-44B9-9829-DE211C7E1EF5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97AE4-DFD8-499D-84A1-8D4E37AA6E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4302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83ED8-CF02-44B9-9829-DE211C7E1EF5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97AE4-DFD8-499D-84A1-8D4E37AA6E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288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83ED8-CF02-44B9-9829-DE211C7E1EF5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97AE4-DFD8-499D-84A1-8D4E37AA6E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9808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83ED8-CF02-44B9-9829-DE211C7E1EF5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97AE4-DFD8-499D-84A1-8D4E37AA6E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868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83ED8-CF02-44B9-9829-DE211C7E1EF5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97AE4-DFD8-499D-84A1-8D4E37AA6E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089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1.png"/><Relationship Id="rId4" Type="http://schemas.openxmlformats.org/officeDocument/2006/relationships/image" Target="../media/image36.png"/><Relationship Id="rId9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qt.io/qt-5/qtgui-module.html" TargetMode="External"/><Relationship Id="rId2" Type="http://schemas.openxmlformats.org/officeDocument/2006/relationships/hyperlink" Target="https://doc.qt.io/qt-5/qtcore-modu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.qt.io/qt-5/qtsql-module.html" TargetMode="External"/><Relationship Id="rId5" Type="http://schemas.openxmlformats.org/officeDocument/2006/relationships/hyperlink" Target="https://doc.qt.io/qt-5/qtnetwork-module.html" TargetMode="External"/><Relationship Id="rId4" Type="http://schemas.openxmlformats.org/officeDocument/2006/relationships/hyperlink" Target="https://doc.qt.io/qt-5/qtwidgets-module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doc.qt.io/qtforpython/PySide6/QtOpenGL/index.html#module-PySide6.QtOpenGL" TargetMode="External"/><Relationship Id="rId13" Type="http://schemas.openxmlformats.org/officeDocument/2006/relationships/hyperlink" Target="https://doc.qt.io/qtforpython/PySide6/QtSql/index.html#module-PySide6.QtSql" TargetMode="External"/><Relationship Id="rId3" Type="http://schemas.openxmlformats.org/officeDocument/2006/relationships/hyperlink" Target="https://doc.qt.io/qtforpython/PySide6/QtGui/index.html#module-PySide6.QtGui" TargetMode="External"/><Relationship Id="rId7" Type="http://schemas.openxmlformats.org/officeDocument/2006/relationships/hyperlink" Target="https://doc.qt.io/qtforpython/PySide6/QtNetwork/index.html#module-PySide6.QtNetwork" TargetMode="External"/><Relationship Id="rId12" Type="http://schemas.openxmlformats.org/officeDocument/2006/relationships/hyperlink" Target="https://doc.qt.io/qtforpython/PySide6/QtQuickWidgets/index.html#module-PySide6.QtQuickWidgets" TargetMode="External"/><Relationship Id="rId17" Type="http://schemas.openxmlformats.org/officeDocument/2006/relationships/hyperlink" Target="https://doc.qt.io/qtforpython/PySide6/QtXml/index.html#module-PySide6.QtXml" TargetMode="External"/><Relationship Id="rId2" Type="http://schemas.openxmlformats.org/officeDocument/2006/relationships/hyperlink" Target="https://doc.qt.io/qtforpython/PySide6/QtCore/index.html#module-PySide6.QtCore" TargetMode="External"/><Relationship Id="rId16" Type="http://schemas.openxmlformats.org/officeDocument/2006/relationships/hyperlink" Target="https://doc.qt.io/qtforpython/PySide6/QtUiTools/index.html#module-PySide6.QtUiTool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.qt.io/qtforpython/PySide6/QtHelp/index.html#module-PySide6.QtHelp" TargetMode="External"/><Relationship Id="rId11" Type="http://schemas.openxmlformats.org/officeDocument/2006/relationships/hyperlink" Target="https://doc.qt.io/qtforpython/PySide6/QtQuick/index.html#module-PySide6.QtQuick" TargetMode="External"/><Relationship Id="rId5" Type="http://schemas.openxmlformats.org/officeDocument/2006/relationships/hyperlink" Target="https://doc.qt.io/qtforpython/PySide6/QtConcurrent/index.html#module-PySide6.QtConcurrent" TargetMode="External"/><Relationship Id="rId15" Type="http://schemas.openxmlformats.org/officeDocument/2006/relationships/hyperlink" Target="https://doc.qt.io/qtforpython/PySide6/QtTest/index.html#module-PySide6.QtTest" TargetMode="External"/><Relationship Id="rId10" Type="http://schemas.openxmlformats.org/officeDocument/2006/relationships/hyperlink" Target="https://doc.qt.io/qtforpython/PySide6/QtQml/index.html#module-PySide6.QtQml" TargetMode="External"/><Relationship Id="rId4" Type="http://schemas.openxmlformats.org/officeDocument/2006/relationships/hyperlink" Target="https://doc.qt.io/qtforpython/PySide6/QtWidgets/index.html#module-PySide6.QtWidgets" TargetMode="External"/><Relationship Id="rId9" Type="http://schemas.openxmlformats.org/officeDocument/2006/relationships/hyperlink" Target="https://doc.qt.io/qtforpython/PySide6/QtPrintSupport/index.html#module-PySide6.QtPrintSupport" TargetMode="External"/><Relationship Id="rId14" Type="http://schemas.openxmlformats.org/officeDocument/2006/relationships/hyperlink" Target="https://doc.qt.io/qtforpython/PySide6/QtSvg/index.html#module-PySide6.QtSvg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CC3B15-DDFD-2E5A-A20C-B7315B405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Информатика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E922792-A83E-EBE5-49FB-D2B15CCC5A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Баранов М.А.</a:t>
            </a:r>
          </a:p>
          <a:p>
            <a:r>
              <a:rPr lang="ru-RU" dirty="0"/>
              <a:t>Осень 2023</a:t>
            </a:r>
          </a:p>
        </p:txBody>
      </p:sp>
    </p:spTree>
    <p:extLst>
      <p:ext uri="{BB962C8B-B14F-4D97-AF65-F5344CB8AC3E}">
        <p14:creationId xmlns:p14="http://schemas.microsoft.com/office/powerpoint/2010/main" val="539477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A1C23935-9356-4AA1-A0C8-BD8E88894314}"/>
              </a:ext>
            </a:extLst>
          </p:cNvPr>
          <p:cNvGraphicFramePr>
            <a:graphicFrameLocks noGrp="1"/>
          </p:cNvGraphicFramePr>
          <p:nvPr/>
        </p:nvGraphicFramePr>
        <p:xfrm>
          <a:off x="0" y="857250"/>
          <a:ext cx="9144000" cy="51435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305177874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338039459"/>
                    </a:ext>
                  </a:extLst>
                </a:gridCol>
              </a:tblGrid>
              <a:tr h="5356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strike="noStrike" dirty="0">
                          <a:solidFill>
                            <a:schemeClr val="tx1"/>
                          </a:solidFill>
                          <a:effectLst/>
                        </a:rPr>
                        <a:t>Создание окна через </a:t>
                      </a:r>
                      <a:r>
                        <a:rPr lang="en-US" sz="1800" strike="noStrike" dirty="0">
                          <a:solidFill>
                            <a:schemeClr val="tx1"/>
                          </a:solidFill>
                          <a:effectLst/>
                        </a:rPr>
                        <a:t>QMainWindow: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Создание окна через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QWidget: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415089"/>
                  </a:ext>
                </a:extLst>
              </a:tr>
              <a:tr h="4607842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8101670"/>
                  </a:ext>
                </a:extLst>
              </a:tr>
            </a:tbl>
          </a:graphicData>
        </a:graphic>
      </p:graphicFrame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55DE631-208A-4724-BA6E-17FBB0A75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931" y="1992800"/>
            <a:ext cx="3317846" cy="3621266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82AFC514-A2EB-4C12-80EC-1A245359E71C}"/>
              </a:ext>
            </a:extLst>
          </p:cNvPr>
          <p:cNvSpPr/>
          <p:nvPr/>
        </p:nvSpPr>
        <p:spPr>
          <a:xfrm>
            <a:off x="1887524" y="3216655"/>
            <a:ext cx="2491530" cy="1128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C0751772-79CB-412D-8B0D-51D8F899D39D}"/>
              </a:ext>
            </a:extLst>
          </p:cNvPr>
          <p:cNvCxnSpPr>
            <a:cxnSpLocks/>
          </p:cNvCxnSpPr>
          <p:nvPr/>
        </p:nvCxnSpPr>
        <p:spPr>
          <a:xfrm>
            <a:off x="692475" y="3280358"/>
            <a:ext cx="1195049" cy="297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A07AB69-53F3-4669-9FE0-7C664DF5FE32}"/>
              </a:ext>
            </a:extLst>
          </p:cNvPr>
          <p:cNvSpPr txBox="1"/>
          <p:nvPr/>
        </p:nvSpPr>
        <p:spPr>
          <a:xfrm>
            <a:off x="184806" y="2605174"/>
            <a:ext cx="765496" cy="698589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788" dirty="0"/>
              <a:t>Код для примера, запустить окно можно и без него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30E6757F-227B-4BB8-B1C1-17912A958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2126" y="2237893"/>
            <a:ext cx="3470392" cy="273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077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527F4D-55D4-4EA1-8DEB-FDAFED7DA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7251"/>
            <a:ext cx="9144000" cy="540000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u-RU" sz="2100" b="1" dirty="0">
                <a:latin typeface="+mn-lt"/>
              </a:rPr>
              <a:t>Варианты добавления виджетов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DE9A1D-6D70-4228-825B-BD870CAE7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546" y="1662593"/>
            <a:ext cx="8569353" cy="4064466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Напрямую:</a:t>
            </a:r>
          </a:p>
          <a:p>
            <a:endParaRPr lang="ru-RU" sz="100" dirty="0"/>
          </a:p>
          <a:p>
            <a:endParaRPr lang="ru-RU" dirty="0"/>
          </a:p>
          <a:p>
            <a:r>
              <a:rPr lang="ru-RU" dirty="0"/>
              <a:t>Через компоновку:</a:t>
            </a:r>
            <a:endParaRPr lang="en-US" dirty="0"/>
          </a:p>
          <a:p>
            <a:endParaRPr lang="en-US" dirty="0"/>
          </a:p>
          <a:p>
            <a:endParaRPr lang="en-US" sz="2700" dirty="0"/>
          </a:p>
          <a:p>
            <a:endParaRPr lang="ru-RU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Через </a:t>
            </a:r>
            <a:r>
              <a:rPr lang="en-US" dirty="0"/>
              <a:t>QtDesigner.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7C46EE4-959A-44BD-B309-CBF832F5B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25" y="2014930"/>
            <a:ext cx="5925995" cy="23756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5166147-4FF3-477B-ADB0-4FC8ED923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63" y="3223141"/>
            <a:ext cx="3261753" cy="15125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ECBCE5A-D5C2-45C7-BF90-BEB0D4E58F84}"/>
              </a:ext>
            </a:extLst>
          </p:cNvPr>
          <p:cNvSpPr txBox="1"/>
          <p:nvPr/>
        </p:nvSpPr>
        <p:spPr>
          <a:xfrm>
            <a:off x="969630" y="2848391"/>
            <a:ext cx="2435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QMainWindow</a:t>
            </a:r>
            <a:endParaRPr lang="ru-RU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338D7F2-9A11-42A4-A9CE-96DD92B502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9049" y="3223141"/>
            <a:ext cx="3941081" cy="105013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9835A77-0F94-4A81-B237-EBE3209494B7}"/>
              </a:ext>
            </a:extLst>
          </p:cNvPr>
          <p:cNvSpPr txBox="1"/>
          <p:nvPr/>
        </p:nvSpPr>
        <p:spPr>
          <a:xfrm>
            <a:off x="4555223" y="2847165"/>
            <a:ext cx="1262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QWidget</a:t>
            </a:r>
            <a:endParaRPr lang="ru-RU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4564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4">
            <a:extLst>
              <a:ext uri="{FF2B5EF4-FFF2-40B4-BE49-F238E27FC236}">
                <a16:creationId xmlns:a16="http://schemas.microsoft.com/office/drawing/2014/main" id="{CC2DDFEC-DCFD-4C3D-8076-41B510F1E566}"/>
              </a:ext>
            </a:extLst>
          </p:cNvPr>
          <p:cNvGraphicFramePr>
            <a:graphicFrameLocks/>
          </p:cNvGraphicFramePr>
          <p:nvPr/>
        </p:nvGraphicFramePr>
        <p:xfrm>
          <a:off x="0" y="857250"/>
          <a:ext cx="9153000" cy="51435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412219038"/>
                    </a:ext>
                  </a:extLst>
                </a:gridCol>
                <a:gridCol w="1890000">
                  <a:extLst>
                    <a:ext uri="{9D8B030D-6E8A-4147-A177-3AD203B41FA5}">
                      <a16:colId xmlns:a16="http://schemas.microsoft.com/office/drawing/2014/main" val="1046820732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195087433"/>
                    </a:ext>
                  </a:extLst>
                </a:gridCol>
                <a:gridCol w="4023000">
                  <a:extLst>
                    <a:ext uri="{9D8B030D-6E8A-4147-A177-3AD203B41FA5}">
                      <a16:colId xmlns:a16="http://schemas.microsoft.com/office/drawing/2014/main" val="4121672586"/>
                    </a:ext>
                  </a:extLst>
                </a:gridCol>
              </a:tblGrid>
              <a:tr h="589523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200" b="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Внешний вид</a:t>
                      </a:r>
                      <a:endParaRPr lang="en-US" sz="1200" b="0" i="0" u="none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68580" marR="142875" marT="35719" marB="3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Название</a:t>
                      </a:r>
                      <a:endParaRPr lang="en-US" sz="1200" b="0" i="0" u="none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68580" marR="142875" marT="35719" marB="3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</a:t>
                      </a:r>
                      <a:endParaRPr lang="en-US" sz="1200" b="0" i="0" u="none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68580" marR="142875" marT="35719" marB="3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Наследование</a:t>
                      </a:r>
                      <a:endParaRPr lang="en-US" sz="1200" b="0" i="0" u="none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68580" marR="142875" marT="35719" marB="35719" anchor="ctr"/>
                </a:tc>
                <a:extLst>
                  <a:ext uri="{0D108BD9-81ED-4DB2-BD59-A6C34878D82A}">
                    <a16:rowId xmlns:a16="http://schemas.microsoft.com/office/drawing/2014/main" val="2454902675"/>
                  </a:ext>
                </a:extLst>
              </a:tr>
              <a:tr h="455147">
                <a:tc>
                  <a:txBody>
                    <a:bodyPr/>
                    <a:lstStyle/>
                    <a:p>
                      <a:pPr algn="ctr" fontAlgn="base"/>
                      <a:endParaRPr lang="en-US" sz="1100" b="1" u="sng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8580" marR="142875" marT="35719" marB="3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effectLst>
                            <a:glow rad="2286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+mj-lt"/>
                        </a:rPr>
                        <a:t>QPushButton</a:t>
                      </a:r>
                      <a:endParaRPr lang="en-US" sz="1100" b="0" u="sng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glow rad="228600">
                            <a:schemeClr val="accent6">
                              <a:satMod val="175000"/>
                              <a:alpha val="40000"/>
                            </a:schemeClr>
                          </a:glow>
                        </a:effectLst>
                        <a:latin typeface="+mj-lt"/>
                      </a:endParaRPr>
                    </a:p>
                  </a:txBody>
                  <a:tcPr marL="68580" marR="142875" marT="35719" marB="3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0" dirty="0"/>
                        <a:t>  Командная кнопка. </a:t>
                      </a:r>
                      <a:endParaRPr lang="en-US" sz="1100" b="0" u="sng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8580" marR="142875" marT="35719" marB="3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QWidget -&gt; QAbstractButton -&gt; QPushButton </a:t>
                      </a:r>
                      <a:endParaRPr lang="en-US" sz="1100" b="0" u="sng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8580" marR="142875" marT="35719" marB="35719" anchor="ctr"/>
                </a:tc>
                <a:extLst>
                  <a:ext uri="{0D108BD9-81ED-4DB2-BD59-A6C34878D82A}">
                    <a16:rowId xmlns:a16="http://schemas.microsoft.com/office/drawing/2014/main" val="2334102033"/>
                  </a:ext>
                </a:extLst>
              </a:tr>
              <a:tr h="455147">
                <a:tc>
                  <a:txBody>
                    <a:bodyPr/>
                    <a:lstStyle/>
                    <a:p>
                      <a:pPr algn="ctr"/>
                      <a:endParaRPr lang="en-US" sz="1100" u="sng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8580" marR="142875" marT="35719" marB="3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>
                            <a:glow rad="2286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+mj-lt"/>
                        </a:rPr>
                        <a:t>QToolButton</a:t>
                      </a:r>
                      <a:endParaRPr lang="ru-RU" sz="1100" u="sng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glow rad="2286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  <a:latin typeface="+mj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QTollButton</a:t>
                      </a:r>
                      <a:r>
                        <a:rPr lang="ru-RU" sz="1100" dirty="0"/>
                        <a:t>.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+mn-lt"/>
                        </a:rPr>
                        <a:t>(</a:t>
                      </a:r>
                      <a:r>
                        <a:rPr lang="ru-RU" sz="800" b="1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+mn-lt"/>
                        </a:rPr>
                        <a:t>Создается</a:t>
                      </a:r>
                      <a:r>
                        <a:rPr lang="ru-RU" sz="800" b="1" u="none" baseline="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+mn-lt"/>
                        </a:rPr>
                        <a:t> в </a:t>
                      </a:r>
                      <a:r>
                        <a:rPr lang="en-US" sz="800" b="1" u="none" baseline="0" dirty="0" err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+mn-lt"/>
                        </a:rPr>
                        <a:t>QToolBar</a:t>
                      </a:r>
                      <a:r>
                        <a:rPr lang="en-US" sz="800" b="1" u="none" baseline="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+mn-lt"/>
                        </a:rPr>
                        <a:t>)</a:t>
                      </a:r>
                      <a:endParaRPr lang="ru-RU" sz="1100" b="1" u="none" dirty="0">
                        <a:solidFill>
                          <a:schemeClr val="tx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/>
                        <a:t>QWidget</a:t>
                      </a:r>
                      <a:r>
                        <a:rPr lang="en-US" sz="1100" dirty="0"/>
                        <a:t> -&gt; QAbstractButton -&gt; QToolButton</a:t>
                      </a:r>
                      <a:endParaRPr lang="ru-RU" sz="1100" u="sng" dirty="0">
                        <a:solidFill>
                          <a:schemeClr val="tx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4259903349"/>
                  </a:ext>
                </a:extLst>
              </a:tr>
              <a:tr h="451386">
                <a:tc>
                  <a:txBody>
                    <a:bodyPr/>
                    <a:lstStyle/>
                    <a:p>
                      <a:pPr algn="ctr"/>
                      <a:endParaRPr lang="ru-RU" sz="1100" u="sng" dirty="0">
                        <a:solidFill>
                          <a:schemeClr val="tx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kern="1200" dirty="0">
                          <a:solidFill>
                            <a:schemeClr val="tx1"/>
                          </a:solidFill>
                          <a:effectLst>
                            <a:glow rad="2286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+mj-lt"/>
                          <a:ea typeface="+mn-ea"/>
                          <a:cs typeface="+mn-cs"/>
                        </a:rPr>
                        <a:t>QRadioButton</a:t>
                      </a:r>
                      <a:endParaRPr lang="ru-RU" sz="1100" b="0" kern="1200" dirty="0">
                        <a:solidFill>
                          <a:schemeClr val="tx1"/>
                        </a:solidFill>
                        <a:effectLst>
                          <a:glow rad="228600">
                            <a:schemeClr val="accent6">
                              <a:satMod val="175000"/>
                              <a:alpha val="40000"/>
                            </a:schemeClr>
                          </a:glow>
                        </a:effectLst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/>
                        <a:t>Переключатель. </a:t>
                      </a:r>
                      <a:endParaRPr lang="ru-RU" sz="1100" u="sng" dirty="0">
                        <a:solidFill>
                          <a:schemeClr val="tx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/>
                        <a:t>QWidget</a:t>
                      </a:r>
                      <a:r>
                        <a:rPr lang="en-US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 -&gt; QAbstractButton -&gt; QRadioButton</a:t>
                      </a:r>
                      <a:endParaRPr lang="ru-RU" sz="1100" u="none" dirty="0">
                        <a:solidFill>
                          <a:schemeClr val="tx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254319663"/>
                  </a:ext>
                </a:extLst>
              </a:tr>
              <a:tr h="451386">
                <a:tc>
                  <a:txBody>
                    <a:bodyPr/>
                    <a:lstStyle/>
                    <a:p>
                      <a:pPr algn="ctr"/>
                      <a:endParaRPr lang="ru-RU" sz="1100" u="sng" dirty="0">
                        <a:solidFill>
                          <a:schemeClr val="tx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kern="1200" dirty="0">
                          <a:solidFill>
                            <a:schemeClr val="tx1"/>
                          </a:solidFill>
                          <a:effectLst>
                            <a:glow rad="2286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+mj-lt"/>
                          <a:ea typeface="+mn-ea"/>
                          <a:cs typeface="+mn-cs"/>
                        </a:rPr>
                        <a:t>QCheckBox</a:t>
                      </a:r>
                      <a:endParaRPr lang="ru-RU" sz="1100" b="0" kern="1200" dirty="0">
                        <a:solidFill>
                          <a:schemeClr val="tx1"/>
                        </a:solidFill>
                        <a:effectLst>
                          <a:glow rad="228600">
                            <a:schemeClr val="accent6">
                              <a:satMod val="175000"/>
                              <a:alpha val="40000"/>
                            </a:schemeClr>
                          </a:glow>
                        </a:effectLst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«Флажок»</a:t>
                      </a:r>
                      <a:endParaRPr lang="ru-RU" sz="1100" u="none" dirty="0">
                        <a:solidFill>
                          <a:schemeClr val="tx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/>
                        <a:t>QWidget</a:t>
                      </a:r>
                      <a:r>
                        <a:rPr lang="en-US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 -&gt; QAbstractButton -&gt; QCheckBox</a:t>
                      </a:r>
                      <a:endParaRPr lang="ru-RU" sz="1100" u="none" dirty="0">
                        <a:solidFill>
                          <a:schemeClr val="tx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4037341503"/>
                  </a:ext>
                </a:extLst>
              </a:tr>
              <a:tr h="524021">
                <a:tc>
                  <a:txBody>
                    <a:bodyPr/>
                    <a:lstStyle/>
                    <a:p>
                      <a:pPr algn="ctr"/>
                      <a:endParaRPr lang="ru-RU" sz="1100" u="sng" dirty="0">
                        <a:solidFill>
                          <a:schemeClr val="tx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effectLst>
                            <a:glow rad="228600">
                              <a:srgbClr val="FF0000">
                                <a:alpha val="40000"/>
                              </a:srgbClr>
                            </a:glow>
                          </a:effectLst>
                          <a:latin typeface="+mj-lt"/>
                        </a:rPr>
                        <a:t>QCommandLinkButton</a:t>
                      </a:r>
                      <a:endParaRPr lang="ru-RU" sz="1100" u="none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glow rad="228600">
                            <a:srgbClr val="FF0000">
                              <a:alpha val="40000"/>
                            </a:srgbClr>
                          </a:glow>
                        </a:effectLst>
                        <a:latin typeface="+mj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Ссылка на команду</a:t>
                      </a:r>
                      <a:endParaRPr lang="ru-RU" sz="1100" u="none" dirty="0">
                        <a:solidFill>
                          <a:schemeClr val="tx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/>
                        <a:t>QWidget -&gt; QAbstractButton -&gt; QPushButton </a:t>
                      </a:r>
                      <a:r>
                        <a:rPr lang="ru-RU" sz="1100" b="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-</a:t>
                      </a:r>
                      <a:r>
                        <a:rPr lang="en-US" sz="1100" b="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&gt; </a:t>
                      </a:r>
                      <a:r>
                        <a:rPr lang="en-US" sz="1100" b="0" kern="1200" dirty="0">
                          <a:solidFill>
                            <a:schemeClr val="tx1"/>
                          </a:solidFill>
                          <a:effectLst/>
                        </a:rPr>
                        <a:t>QCommandLinkButton</a:t>
                      </a:r>
                      <a:endParaRPr lang="en-US" sz="1100" b="0" u="sng" kern="12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198192226"/>
                  </a:ext>
                </a:extLst>
              </a:tr>
              <a:tr h="403061">
                <a:tc>
                  <a:txBody>
                    <a:bodyPr/>
                    <a:lstStyle/>
                    <a:p>
                      <a:pPr algn="ctr"/>
                      <a:endParaRPr lang="ru-RU" sz="1100" u="sng" dirty="0">
                        <a:solidFill>
                          <a:schemeClr val="tx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effectLst>
                            <a:glow rad="228600">
                              <a:srgbClr val="FF0000">
                                <a:alpha val="40000"/>
                              </a:srgbClr>
                            </a:glow>
                          </a:effectLst>
                          <a:latin typeface="+mj-lt"/>
                          <a:ea typeface="+mn-ea"/>
                          <a:cs typeface="+mn-cs"/>
                        </a:rPr>
                        <a:t>QDialogButtonBox</a:t>
                      </a:r>
                      <a:endParaRPr lang="ru-RU" sz="1100" b="0" kern="1200" dirty="0">
                        <a:solidFill>
                          <a:schemeClr val="tx1"/>
                        </a:solidFill>
                        <a:effectLst>
                          <a:glow rad="228600">
                            <a:srgbClr val="FF0000">
                              <a:alpha val="40000"/>
                            </a:srgbClr>
                          </a:glow>
                        </a:effectLst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Макет группы кнопок</a:t>
                      </a:r>
                      <a:endParaRPr lang="ru-RU" sz="1100" u="none" dirty="0">
                        <a:solidFill>
                          <a:schemeClr val="tx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QWidget -&gt; </a:t>
                      </a:r>
                      <a:r>
                        <a:rPr lang="en-US" sz="1100" b="0" kern="1200" dirty="0">
                          <a:solidFill>
                            <a:schemeClr val="tx1"/>
                          </a:solidFill>
                          <a:effectLst/>
                        </a:rPr>
                        <a:t>QDialogButtonBox</a:t>
                      </a:r>
                      <a:endParaRPr lang="ru-RU" sz="1100" u="non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288766721"/>
                  </a:ext>
                </a:extLst>
              </a:tr>
              <a:tr h="739795">
                <a:tc>
                  <a:txBody>
                    <a:bodyPr/>
                    <a:lstStyle/>
                    <a:p>
                      <a:pPr algn="ctr"/>
                      <a:endParaRPr lang="ru-RU" sz="1100" u="sng" dirty="0">
                        <a:solidFill>
                          <a:schemeClr val="tx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kern="1200" dirty="0">
                          <a:solidFill>
                            <a:schemeClr val="tx1"/>
                          </a:solidFill>
                          <a:effectLst>
                            <a:glow rad="2286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+mj-lt"/>
                          <a:ea typeface="+mn-ea"/>
                          <a:cs typeface="+mn-cs"/>
                        </a:rPr>
                        <a:t>QListView</a:t>
                      </a:r>
                    </a:p>
                    <a:p>
                      <a:pPr algn="ctr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>
                            <a:glow rad="2286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+mj-lt"/>
                          <a:ea typeface="+mn-ea"/>
                          <a:cs typeface="+mn-cs"/>
                        </a:rPr>
                        <a:t>QListWidget</a:t>
                      </a:r>
                    </a:p>
                    <a:p>
                      <a:pPr algn="ctr"/>
                      <a:r>
                        <a:rPr lang="en-US" sz="1100" b="0" kern="1200" dirty="0">
                          <a:solidFill>
                            <a:schemeClr val="tx1"/>
                          </a:solidFill>
                          <a:effectLst>
                            <a:glow rad="228600">
                              <a:srgbClr val="FF0000">
                                <a:alpha val="40000"/>
                              </a:srgbClr>
                            </a:glow>
                          </a:effectLst>
                          <a:latin typeface="+mj-lt"/>
                          <a:ea typeface="+mn-ea"/>
                          <a:cs typeface="+mn-cs"/>
                        </a:rPr>
                        <a:t>QUndoView</a:t>
                      </a:r>
                      <a:endParaRPr lang="ru-RU" sz="1100" b="0" kern="1200" dirty="0">
                        <a:solidFill>
                          <a:schemeClr val="tx1"/>
                        </a:solidFill>
                        <a:effectLst>
                          <a:glow rad="228600">
                            <a:srgbClr val="FF0000">
                              <a:alpha val="40000"/>
                            </a:srgbClr>
                          </a:glow>
                        </a:effectLst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Список элементов</a:t>
                      </a:r>
                      <a:endParaRPr lang="ru-RU" sz="1100" u="none" dirty="0">
                        <a:solidFill>
                          <a:schemeClr val="tx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QWidget</a:t>
                      </a:r>
                      <a:r>
                        <a:rPr lang="ru-RU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 -</a:t>
                      </a:r>
                      <a:r>
                        <a:rPr lang="en-US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&gt; QFrame </a:t>
                      </a:r>
                      <a:r>
                        <a:rPr lang="ru-RU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-</a:t>
                      </a:r>
                      <a:r>
                        <a:rPr lang="en-US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&gt; QAbstractScrollArea -&gt; </a:t>
                      </a:r>
                      <a:r>
                        <a:rPr lang="en-US" sz="1100" b="0" kern="1200" dirty="0">
                          <a:solidFill>
                            <a:schemeClr val="tx1"/>
                          </a:solidFill>
                          <a:effectLst/>
                        </a:rPr>
                        <a:t>QAbstractItemView -&gt; </a:t>
                      </a:r>
                      <a:r>
                        <a:rPr lang="en-US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QListView -&gt; QListWidget/QUndoView</a:t>
                      </a:r>
                      <a:endParaRPr lang="ru-RU" sz="1100" u="non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790637617"/>
                  </a:ext>
                </a:extLst>
              </a:tr>
              <a:tr h="1074034">
                <a:tc>
                  <a:txBody>
                    <a:bodyPr/>
                    <a:lstStyle/>
                    <a:p>
                      <a:pPr algn="ctr"/>
                      <a:endParaRPr lang="ru-RU" sz="1100" u="sng" dirty="0">
                        <a:solidFill>
                          <a:schemeClr val="tx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kern="1200" dirty="0">
                          <a:solidFill>
                            <a:schemeClr val="tx1"/>
                          </a:solidFill>
                          <a:effectLst>
                            <a:glow rad="2286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+mj-lt"/>
                          <a:ea typeface="+mn-ea"/>
                          <a:cs typeface="+mn-cs"/>
                        </a:rPr>
                        <a:t>QTreeView</a:t>
                      </a:r>
                    </a:p>
                    <a:p>
                      <a:pPr algn="ctr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>
                            <a:glow rad="2286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+mj-lt"/>
                          <a:ea typeface="+mn-ea"/>
                          <a:cs typeface="+mn-cs"/>
                        </a:rPr>
                        <a:t>QTreeWidget</a:t>
                      </a:r>
                      <a:endParaRPr lang="ru-RU" sz="1100" kern="1200" dirty="0">
                        <a:solidFill>
                          <a:schemeClr val="tx1"/>
                        </a:solidFill>
                        <a:effectLst>
                          <a:glow rad="2286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Древовидный список элементов</a:t>
                      </a:r>
                      <a:endParaRPr lang="ru-RU" sz="1100" u="none" dirty="0">
                        <a:solidFill>
                          <a:schemeClr val="tx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QWidget</a:t>
                      </a:r>
                      <a:r>
                        <a:rPr lang="ru-RU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 -</a:t>
                      </a:r>
                      <a:r>
                        <a:rPr lang="en-US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&gt; QFrame </a:t>
                      </a:r>
                      <a:r>
                        <a:rPr lang="ru-RU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-</a:t>
                      </a:r>
                      <a:r>
                        <a:rPr lang="en-US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&gt; QAbstractScrollArea -&gt; </a:t>
                      </a:r>
                      <a:r>
                        <a:rPr lang="en-US" sz="1100" b="0" kern="1200" dirty="0">
                          <a:solidFill>
                            <a:schemeClr val="tx1"/>
                          </a:solidFill>
                          <a:effectLst/>
                        </a:rPr>
                        <a:t>QAbstractItemView -&gt; </a:t>
                      </a:r>
                      <a:r>
                        <a:rPr lang="en-US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QTreeView -&gt; QTreeWidget</a:t>
                      </a:r>
                      <a:endParaRPr lang="ru-RU" sz="1100" u="non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554883322"/>
                  </a:ext>
                </a:extLst>
              </a:tr>
            </a:tbl>
          </a:graphicData>
        </a:graphic>
      </p:graphicFrame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ACB32D0-2022-4CF4-AE6E-5164610D45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99" t="18892" r="8929" b="20341"/>
          <a:stretch/>
        </p:blipFill>
        <p:spPr>
          <a:xfrm>
            <a:off x="293137" y="1531672"/>
            <a:ext cx="1141711" cy="256271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4F99144-F4EF-4BF8-BD41-580BC96B79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101" t="26230" r="39045" b="31374"/>
          <a:stretch/>
        </p:blipFill>
        <p:spPr>
          <a:xfrm>
            <a:off x="612814" y="1985943"/>
            <a:ext cx="473039" cy="27067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CE96DD3-9020-4CCB-A9DA-BB2DAB9532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74" t="13022" r="5863" b="14330"/>
          <a:stretch/>
        </p:blipFill>
        <p:spPr>
          <a:xfrm>
            <a:off x="209877" y="2873590"/>
            <a:ext cx="1308231" cy="30964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63D93F8-A7C4-4199-8604-2303AD10C56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2219"/>
          <a:stretch/>
        </p:blipFill>
        <p:spPr>
          <a:xfrm>
            <a:off x="264097" y="2454618"/>
            <a:ext cx="1199791" cy="25627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8799280-698E-42D8-92BC-3E24234F74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930" y="3416767"/>
            <a:ext cx="1463888" cy="201434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3520A319-48DC-48BB-9936-5CB72328AE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9634" y="3899136"/>
            <a:ext cx="1116118" cy="184073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8E786DB9-678B-41FF-A81B-049A8832B3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2573" y="4276917"/>
            <a:ext cx="823982" cy="569237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A4341CA4-26ED-4B29-BAA7-69E63B9251A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3240" y="4995061"/>
            <a:ext cx="902645" cy="93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249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0E959FD4-B16F-453D-A153-42AAA8161098}"/>
              </a:ext>
            </a:extLst>
          </p:cNvPr>
          <p:cNvGraphicFramePr>
            <a:graphicFrameLocks/>
          </p:cNvGraphicFramePr>
          <p:nvPr/>
        </p:nvGraphicFramePr>
        <p:xfrm>
          <a:off x="0" y="857251"/>
          <a:ext cx="9153000" cy="51435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412219038"/>
                    </a:ext>
                  </a:extLst>
                </a:gridCol>
                <a:gridCol w="1890000">
                  <a:extLst>
                    <a:ext uri="{9D8B030D-6E8A-4147-A177-3AD203B41FA5}">
                      <a16:colId xmlns:a16="http://schemas.microsoft.com/office/drawing/2014/main" val="1046820732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195087433"/>
                    </a:ext>
                  </a:extLst>
                </a:gridCol>
                <a:gridCol w="4023000">
                  <a:extLst>
                    <a:ext uri="{9D8B030D-6E8A-4147-A177-3AD203B41FA5}">
                      <a16:colId xmlns:a16="http://schemas.microsoft.com/office/drawing/2014/main" val="4121672586"/>
                    </a:ext>
                  </a:extLst>
                </a:gridCol>
              </a:tblGrid>
              <a:tr h="623794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200" b="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Внешний вид</a:t>
                      </a:r>
                      <a:endParaRPr lang="en-US" sz="1200" b="0" i="0" u="none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68580" marR="142875" marT="35719" marB="3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Название</a:t>
                      </a:r>
                      <a:endParaRPr lang="en-US" sz="1200" b="0" i="0" u="none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68580" marR="142875" marT="35719" marB="3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</a:t>
                      </a:r>
                      <a:endParaRPr lang="en-US" sz="1200" b="0" i="0" u="none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68580" marR="142875" marT="35719" marB="3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Наследование</a:t>
                      </a:r>
                      <a:endParaRPr lang="en-US" sz="1200" b="0" i="0" u="none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68580" marR="142875" marT="35719" marB="35719" anchor="ctr"/>
                </a:tc>
                <a:extLst>
                  <a:ext uri="{0D108BD9-81ED-4DB2-BD59-A6C34878D82A}">
                    <a16:rowId xmlns:a16="http://schemas.microsoft.com/office/drawing/2014/main" val="2454902675"/>
                  </a:ext>
                </a:extLst>
              </a:tr>
              <a:tr h="671222">
                <a:tc>
                  <a:txBody>
                    <a:bodyPr/>
                    <a:lstStyle/>
                    <a:p>
                      <a:pPr algn="ctr" fontAlgn="base"/>
                      <a:endParaRPr lang="en-US" sz="1100" b="1" u="non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8580" marR="142875" marT="35719" marB="3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glow rad="2286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+mj-lt"/>
                        </a:rPr>
                        <a:t>QTableView</a:t>
                      </a:r>
                    </a:p>
                    <a:p>
                      <a:pPr algn="ctr"/>
                      <a:r>
                        <a:rPr lang="en-US" sz="1100" b="0" u="none" kern="12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glow rad="2286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+mj-lt"/>
                          <a:ea typeface="+mn-ea"/>
                          <a:cs typeface="+mn-cs"/>
                        </a:rPr>
                        <a:t>QTableWidget</a:t>
                      </a:r>
                    </a:p>
                  </a:txBody>
                  <a:tcPr marL="68580" marR="142875" marT="35719" marB="3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Таблица</a:t>
                      </a:r>
                      <a:endParaRPr lang="en-US" sz="1100" b="0" u="non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8580" marR="142875" marT="35719" marB="3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QWidget</a:t>
                      </a:r>
                      <a:r>
                        <a:rPr lang="ru-RU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 -</a:t>
                      </a:r>
                      <a:r>
                        <a:rPr lang="en-US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&gt; QFrame </a:t>
                      </a:r>
                      <a:r>
                        <a:rPr lang="ru-RU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-</a:t>
                      </a:r>
                      <a:r>
                        <a:rPr lang="en-US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&gt; QAbstractScrollArea -&gt; </a:t>
                      </a:r>
                      <a:r>
                        <a:rPr lang="en-US" sz="1100" b="0" kern="1200" dirty="0">
                          <a:solidFill>
                            <a:schemeClr val="tx1"/>
                          </a:solidFill>
                          <a:effectLst/>
                        </a:rPr>
                        <a:t>QAbstractItemView -&gt; QTableView -&gt; QTableWidget</a:t>
                      </a:r>
                      <a:endParaRPr lang="en-US" sz="1100" b="0" u="non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8580" marR="142875" marT="35719" marB="35719" anchor="ctr"/>
                </a:tc>
                <a:extLst>
                  <a:ext uri="{0D108BD9-81ED-4DB2-BD59-A6C34878D82A}">
                    <a16:rowId xmlns:a16="http://schemas.microsoft.com/office/drawing/2014/main" val="2334102033"/>
                  </a:ext>
                </a:extLst>
              </a:tr>
              <a:tr h="982577">
                <a:tc>
                  <a:txBody>
                    <a:bodyPr/>
                    <a:lstStyle/>
                    <a:p>
                      <a:pPr algn="ctr"/>
                      <a:endParaRPr lang="en-US" sz="1100" u="non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</a:endParaRPr>
                    </a:p>
                    <a:p>
                      <a:pPr algn="ctr"/>
                      <a:endParaRPr lang="en-US" sz="900" u="non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</a:endParaRPr>
                    </a:p>
                    <a:p>
                      <a:pPr algn="ctr"/>
                      <a:endParaRPr lang="en-US" sz="1100" u="non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</a:endParaRPr>
                    </a:p>
                    <a:p>
                      <a:pPr algn="ctr"/>
                      <a:endParaRPr lang="en-US" sz="1100" u="non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8580" marR="142875" marT="35719" marB="3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kern="12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glow rad="2286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+mj-lt"/>
                          <a:ea typeface="+mn-ea"/>
                          <a:cs typeface="+mn-cs"/>
                        </a:rPr>
                        <a:t>QColumnView</a:t>
                      </a:r>
                      <a:r>
                        <a:rPr lang="en-US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glow rad="63500">
                              <a:schemeClr val="accent5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+mj-lt"/>
                        </a:rPr>
                        <a:t> </a:t>
                      </a:r>
                      <a:endParaRPr lang="ru-RU" sz="1100" u="none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glow rad="63500">
                            <a:schemeClr val="accent5">
                              <a:satMod val="175000"/>
                              <a:alpha val="40000"/>
                            </a:schemeClr>
                          </a:glow>
                        </a:effectLst>
                        <a:latin typeface="+mj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Таблица столбцов</a:t>
                      </a:r>
                      <a:endParaRPr lang="ru-RU" sz="1100" u="none" dirty="0">
                        <a:solidFill>
                          <a:schemeClr val="tx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QWidget</a:t>
                      </a:r>
                      <a:r>
                        <a:rPr lang="ru-RU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 -</a:t>
                      </a:r>
                      <a:r>
                        <a:rPr lang="en-US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&gt; QFrame </a:t>
                      </a:r>
                      <a:r>
                        <a:rPr lang="ru-RU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-</a:t>
                      </a:r>
                      <a:r>
                        <a:rPr lang="en-US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&gt; QAbstractScrollArea -&gt; </a:t>
                      </a:r>
                      <a:r>
                        <a:rPr lang="en-US" sz="1100" b="0" kern="1200" dirty="0">
                          <a:solidFill>
                            <a:schemeClr val="tx1"/>
                          </a:solidFill>
                          <a:effectLst/>
                        </a:rPr>
                        <a:t>QAbstractItemView </a:t>
                      </a:r>
                      <a:r>
                        <a:rPr lang="ru-RU" sz="1100" b="0" kern="12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en-US" sz="1100" b="0" kern="1200" dirty="0">
                          <a:solidFill>
                            <a:schemeClr val="tx1"/>
                          </a:solidFill>
                          <a:effectLst/>
                        </a:rPr>
                        <a:t>&gt; QColumnView</a:t>
                      </a:r>
                      <a:endParaRPr lang="ru-RU" sz="1100" u="none" dirty="0">
                        <a:solidFill>
                          <a:schemeClr val="tx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4259903349"/>
                  </a:ext>
                </a:extLst>
              </a:tr>
              <a:tr h="477626">
                <a:tc>
                  <a:txBody>
                    <a:bodyPr/>
                    <a:lstStyle/>
                    <a:p>
                      <a:pPr algn="ctr"/>
                      <a:endParaRPr lang="ru-RU" sz="1100" u="none" dirty="0">
                        <a:solidFill>
                          <a:schemeClr val="tx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kern="12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glow rad="2286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+mj-lt"/>
                          <a:ea typeface="+mn-ea"/>
                          <a:cs typeface="+mn-cs"/>
                        </a:rPr>
                        <a:t>QGroupBox</a:t>
                      </a:r>
                      <a:endParaRPr lang="ru-RU" sz="1100" b="0" u="none" kern="120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glow rad="228600">
                            <a:schemeClr val="accent6">
                              <a:satMod val="175000"/>
                              <a:alpha val="40000"/>
                            </a:schemeClr>
                          </a:glow>
                        </a:effectLst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Группировка виджетов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+mn-lt"/>
                        </a:rPr>
                        <a:t>с заголовком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QWidget -&gt; QGroupBox</a:t>
                      </a:r>
                      <a:endParaRPr lang="ru-RU" sz="1100" u="none" dirty="0">
                        <a:solidFill>
                          <a:schemeClr val="tx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254319663"/>
                  </a:ext>
                </a:extLst>
              </a:tr>
              <a:tr h="477626">
                <a:tc>
                  <a:txBody>
                    <a:bodyPr/>
                    <a:lstStyle/>
                    <a:p>
                      <a:pPr algn="ctr"/>
                      <a:endParaRPr lang="ru-RU" sz="1100" u="none" dirty="0">
                        <a:solidFill>
                          <a:schemeClr val="tx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kern="12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glow rad="2286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+mj-lt"/>
                          <a:ea typeface="+mn-ea"/>
                          <a:cs typeface="+mn-cs"/>
                        </a:rPr>
                        <a:t>QScrollArea</a:t>
                      </a:r>
                      <a:endParaRPr lang="ru-RU" sz="1100" b="0" u="none" kern="120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glow rad="228600">
                            <a:schemeClr val="accent6">
                              <a:satMod val="175000"/>
                              <a:alpha val="40000"/>
                            </a:schemeClr>
                          </a:glow>
                        </a:effectLst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Зона с прокруткой</a:t>
                      </a:r>
                      <a:endParaRPr lang="ru-RU" sz="1100" u="none" dirty="0">
                        <a:solidFill>
                          <a:schemeClr val="tx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QWidget</a:t>
                      </a:r>
                      <a:r>
                        <a:rPr lang="ru-RU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 -</a:t>
                      </a:r>
                      <a:r>
                        <a:rPr lang="en-US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&gt; QFrame </a:t>
                      </a:r>
                      <a:r>
                        <a:rPr lang="ru-RU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-</a:t>
                      </a:r>
                      <a:r>
                        <a:rPr lang="en-US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&gt; QAbstractScrollArea -&gt; QScrollArea</a:t>
                      </a:r>
                      <a:endParaRPr lang="ru-RU" sz="1100" u="none" dirty="0">
                        <a:solidFill>
                          <a:schemeClr val="tx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4037341503"/>
                  </a:ext>
                </a:extLst>
              </a:tr>
              <a:tr h="541308">
                <a:tc>
                  <a:txBody>
                    <a:bodyPr/>
                    <a:lstStyle/>
                    <a:p>
                      <a:pPr algn="ctr"/>
                      <a:endParaRPr lang="ru-RU" sz="1100" u="none" dirty="0">
                        <a:solidFill>
                          <a:schemeClr val="tx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kern="12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glow rad="2286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+mj-lt"/>
                          <a:ea typeface="+mn-ea"/>
                          <a:cs typeface="+mn-cs"/>
                        </a:rPr>
                        <a:t>QToolBox</a:t>
                      </a:r>
                      <a:endParaRPr lang="ru-RU" sz="1100" b="0" u="none" kern="120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glow rad="228600">
                            <a:schemeClr val="accent6">
                              <a:satMod val="175000"/>
                              <a:alpha val="40000"/>
                            </a:schemeClr>
                          </a:glow>
                        </a:effectLst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«Аккордеон»</a:t>
                      </a:r>
                      <a:endParaRPr lang="ru-RU" sz="1100" u="none" dirty="0">
                        <a:solidFill>
                          <a:schemeClr val="tx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QWidget</a:t>
                      </a:r>
                      <a:r>
                        <a:rPr lang="ru-RU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 -</a:t>
                      </a:r>
                      <a:r>
                        <a:rPr lang="en-US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&gt; QFrame </a:t>
                      </a:r>
                      <a:r>
                        <a:rPr lang="ru-RU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-</a:t>
                      </a:r>
                      <a:r>
                        <a:rPr lang="en-US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&gt; QToolBox</a:t>
                      </a:r>
                      <a:endParaRPr lang="en-US" sz="1100" b="0" u="none" kern="12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198192226"/>
                  </a:ext>
                </a:extLst>
              </a:tr>
              <a:tr h="456449">
                <a:tc>
                  <a:txBody>
                    <a:bodyPr/>
                    <a:lstStyle/>
                    <a:p>
                      <a:pPr algn="ctr"/>
                      <a:endParaRPr lang="ru-RU" sz="1100" u="none" dirty="0">
                        <a:solidFill>
                          <a:schemeClr val="tx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kern="12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glow rad="2286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+mj-lt"/>
                          <a:ea typeface="+mn-ea"/>
                          <a:cs typeface="+mn-cs"/>
                        </a:rPr>
                        <a:t>QTabWidget</a:t>
                      </a:r>
                      <a:endParaRPr lang="ru-RU" sz="1100" b="0" u="none" kern="120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glow rad="228600">
                            <a:schemeClr val="accent6">
                              <a:satMod val="175000"/>
                              <a:alpha val="40000"/>
                            </a:schemeClr>
                          </a:glow>
                        </a:effectLst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Зона с вкладками</a:t>
                      </a:r>
                      <a:endParaRPr lang="ru-RU" sz="1100" u="none" dirty="0">
                        <a:solidFill>
                          <a:schemeClr val="tx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QWidget -&gt; QTabWidget</a:t>
                      </a:r>
                      <a:endParaRPr lang="ru-RU" sz="1100" u="none" dirty="0">
                        <a:solidFill>
                          <a:schemeClr val="tx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288766721"/>
                  </a:ext>
                </a:extLst>
              </a:tr>
              <a:tr h="456449">
                <a:tc>
                  <a:txBody>
                    <a:bodyPr/>
                    <a:lstStyle/>
                    <a:p>
                      <a:pPr algn="ctr"/>
                      <a:endParaRPr lang="ru-RU" sz="1100" u="none" dirty="0">
                        <a:solidFill>
                          <a:schemeClr val="tx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kern="12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glow rad="2286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+mj-lt"/>
                          <a:ea typeface="+mn-ea"/>
                          <a:cs typeface="+mn-cs"/>
                        </a:rPr>
                        <a:t>QStackedWidget</a:t>
                      </a:r>
                      <a:endParaRPr lang="ru-RU" sz="1100" b="0" u="none" kern="120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glow rad="228600">
                            <a:schemeClr val="accent6">
                              <a:satMod val="175000"/>
                              <a:alpha val="40000"/>
                            </a:schemeClr>
                          </a:glow>
                        </a:effectLst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Стек окон</a:t>
                      </a:r>
                      <a:endParaRPr lang="ru-RU" sz="1100" u="none" dirty="0">
                        <a:solidFill>
                          <a:schemeClr val="tx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QWidget</a:t>
                      </a:r>
                      <a:r>
                        <a:rPr lang="ru-RU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 -</a:t>
                      </a:r>
                      <a:r>
                        <a:rPr lang="en-US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&gt; QFrame </a:t>
                      </a:r>
                      <a:r>
                        <a:rPr lang="ru-RU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-</a:t>
                      </a:r>
                      <a:r>
                        <a:rPr lang="en-US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&gt; QStackedWidget</a:t>
                      </a:r>
                      <a:endParaRPr lang="ru-RU" sz="1100" u="non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790637617"/>
                  </a:ext>
                </a:extLst>
              </a:tr>
              <a:tr h="456449">
                <a:tc>
                  <a:txBody>
                    <a:bodyPr/>
                    <a:lstStyle/>
                    <a:p>
                      <a:pPr algn="ctr"/>
                      <a:endParaRPr lang="ru-RU" sz="1100" u="none" dirty="0">
                        <a:solidFill>
                          <a:schemeClr val="tx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kern="12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glow rad="2286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+mj-lt"/>
                          <a:ea typeface="+mn-ea"/>
                          <a:cs typeface="+mn-cs"/>
                        </a:rPr>
                        <a:t>QFrame</a:t>
                      </a:r>
                      <a:endParaRPr lang="ru-RU" sz="1100" b="0" u="none" kern="120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glow rad="228600">
                            <a:schemeClr val="accent6">
                              <a:satMod val="175000"/>
                              <a:alpha val="40000"/>
                            </a:schemeClr>
                          </a:glow>
                        </a:effectLst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Группировка виджетов</a:t>
                      </a:r>
                      <a:endParaRPr lang="ru-RU" sz="1100" u="none" dirty="0">
                        <a:solidFill>
                          <a:schemeClr val="tx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QWidget</a:t>
                      </a:r>
                      <a:r>
                        <a:rPr lang="ru-RU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 -</a:t>
                      </a:r>
                      <a:r>
                        <a:rPr lang="en-US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&gt; QFrame</a:t>
                      </a:r>
                      <a:endParaRPr lang="ru-RU" sz="1100" u="non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554883322"/>
                  </a:ext>
                </a:extLst>
              </a:tr>
            </a:tbl>
          </a:graphicData>
        </a:graphic>
      </p:graphicFrame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BED653C-FDE5-44B6-B04C-084817A09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995" y="1511208"/>
            <a:ext cx="976014" cy="60165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91BA4E4-D41A-4081-B730-52C4C0B15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11" y="2216273"/>
            <a:ext cx="1312711" cy="86326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B86C37E-008A-4065-8EEA-4DAAC972CE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r="2298" b="6944"/>
          <a:stretch/>
        </p:blipFill>
        <p:spPr>
          <a:xfrm>
            <a:off x="305001" y="3182948"/>
            <a:ext cx="1011918" cy="39881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383F076-A847-4004-BCF6-5C40126E83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740" y="3639619"/>
            <a:ext cx="718441" cy="41160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2BAE3DE-120E-4210-A1AA-5F9A8BBFF59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619" r="3619" b="6311"/>
          <a:stretch/>
        </p:blipFill>
        <p:spPr>
          <a:xfrm>
            <a:off x="448213" y="4134506"/>
            <a:ext cx="721967" cy="45573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316458B-9D9A-4233-81D1-13A7EBF197C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209" r="6250" b="16037"/>
          <a:stretch/>
        </p:blipFill>
        <p:spPr>
          <a:xfrm>
            <a:off x="305001" y="4655729"/>
            <a:ext cx="1015704" cy="39881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B36B3DD-466E-4EC2-B5A1-778916BFF5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5613" y="5115259"/>
            <a:ext cx="714568" cy="38976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F4CD14E-C0F4-4BDC-BE00-04BE4F778C9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9718" y="5573530"/>
            <a:ext cx="714568" cy="39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715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39E403B4-C73A-4935-A71C-EDC50D14772E}"/>
              </a:ext>
            </a:extLst>
          </p:cNvPr>
          <p:cNvGraphicFramePr>
            <a:graphicFrameLocks/>
          </p:cNvGraphicFramePr>
          <p:nvPr/>
        </p:nvGraphicFramePr>
        <p:xfrm>
          <a:off x="0" y="857250"/>
          <a:ext cx="9153000" cy="51435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412219038"/>
                    </a:ext>
                  </a:extLst>
                </a:gridCol>
                <a:gridCol w="1890000">
                  <a:extLst>
                    <a:ext uri="{9D8B030D-6E8A-4147-A177-3AD203B41FA5}">
                      <a16:colId xmlns:a16="http://schemas.microsoft.com/office/drawing/2014/main" val="1046820732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195087433"/>
                    </a:ext>
                  </a:extLst>
                </a:gridCol>
                <a:gridCol w="4023000">
                  <a:extLst>
                    <a:ext uri="{9D8B030D-6E8A-4147-A177-3AD203B41FA5}">
                      <a16:colId xmlns:a16="http://schemas.microsoft.com/office/drawing/2014/main" val="4121672586"/>
                    </a:ext>
                  </a:extLst>
                </a:gridCol>
              </a:tblGrid>
              <a:tr h="589576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200" b="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Внешний вид</a:t>
                      </a:r>
                      <a:endParaRPr lang="en-US" sz="1200" b="0" i="0" u="none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68580" marR="142875" marT="35719" marB="3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Название</a:t>
                      </a:r>
                      <a:endParaRPr lang="en-US" sz="1200" b="0" i="0" u="none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68580" marR="142875" marT="35719" marB="3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</a:t>
                      </a:r>
                      <a:endParaRPr lang="en-US" sz="1200" b="0" i="0" u="none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68580" marR="142875" marT="35719" marB="3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Наследование</a:t>
                      </a:r>
                      <a:endParaRPr lang="en-US" sz="1200" b="0" i="0" u="none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68580" marR="142875" marT="35719" marB="35719" anchor="ctr"/>
                </a:tc>
                <a:extLst>
                  <a:ext uri="{0D108BD9-81ED-4DB2-BD59-A6C34878D82A}">
                    <a16:rowId xmlns:a16="http://schemas.microsoft.com/office/drawing/2014/main" val="2454902675"/>
                  </a:ext>
                </a:extLst>
              </a:tr>
              <a:tr h="403196">
                <a:tc>
                  <a:txBody>
                    <a:bodyPr/>
                    <a:lstStyle/>
                    <a:p>
                      <a:pPr algn="ctr" fontAlgn="base"/>
                      <a:endParaRPr lang="en-US" sz="1100" b="1" u="non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8580" marR="142875" marT="35719" marB="3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glow rad="2286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+mj-lt"/>
                        </a:rPr>
                        <a:t>QWidget</a:t>
                      </a:r>
                    </a:p>
                  </a:txBody>
                  <a:tcPr marL="68580" marR="142875" marT="35719" marB="3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Базовый класс</a:t>
                      </a:r>
                      <a:endParaRPr lang="en-US" sz="1100" b="0" u="non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8580" marR="142875" marT="35719" marB="3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QObject &amp; QPaintDevice -&gt; QWidget</a:t>
                      </a:r>
                      <a:endParaRPr lang="en-US" sz="1100" b="0" u="non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8580" marR="142875" marT="35719" marB="35719" anchor="ctr"/>
                </a:tc>
                <a:extLst>
                  <a:ext uri="{0D108BD9-81ED-4DB2-BD59-A6C34878D82A}">
                    <a16:rowId xmlns:a16="http://schemas.microsoft.com/office/drawing/2014/main" val="2334102033"/>
                  </a:ext>
                </a:extLst>
              </a:tr>
              <a:tr h="739861">
                <a:tc>
                  <a:txBody>
                    <a:bodyPr/>
                    <a:lstStyle/>
                    <a:p>
                      <a:pPr algn="ctr"/>
                      <a:endParaRPr lang="en-US" sz="1100" u="non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8580" marR="142875" marT="35719" marB="3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glow rad="2286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+mj-lt"/>
                        </a:rPr>
                        <a:t>QMdiArea</a:t>
                      </a:r>
                      <a:endParaRPr lang="ru-RU" sz="1100" u="none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glow rad="228600">
                            <a:schemeClr val="accent6">
                              <a:satMod val="175000"/>
                              <a:alpha val="40000"/>
                            </a:schemeClr>
                          </a:glow>
                        </a:effectLst>
                        <a:latin typeface="+mj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Окна </a:t>
                      </a:r>
                      <a:r>
                        <a:rPr lang="en-US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MDI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(</a:t>
                      </a:r>
                      <a:r>
                        <a:rPr lang="ru-RU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многодокументный интерфейс)</a:t>
                      </a:r>
                      <a:endParaRPr lang="ru-RU" sz="1100" u="none" dirty="0">
                        <a:solidFill>
                          <a:schemeClr val="tx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QWidget</a:t>
                      </a:r>
                      <a:r>
                        <a:rPr lang="ru-RU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 -</a:t>
                      </a:r>
                      <a:r>
                        <a:rPr lang="en-US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&gt; QFrame </a:t>
                      </a:r>
                      <a:r>
                        <a:rPr lang="ru-RU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-</a:t>
                      </a:r>
                      <a:r>
                        <a:rPr lang="en-US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&gt; QAbstractScrollArea -&gt; QMdiArea</a:t>
                      </a:r>
                      <a:endParaRPr lang="ru-RU" sz="1100" u="none" dirty="0">
                        <a:solidFill>
                          <a:schemeClr val="tx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4259903349"/>
                  </a:ext>
                </a:extLst>
              </a:tr>
              <a:tr h="451426">
                <a:tc>
                  <a:txBody>
                    <a:bodyPr/>
                    <a:lstStyle/>
                    <a:p>
                      <a:pPr algn="ctr"/>
                      <a:endParaRPr lang="ru-RU" sz="1100" u="none" dirty="0">
                        <a:solidFill>
                          <a:schemeClr val="tx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kern="12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glow rad="2286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+mj-lt"/>
                          <a:ea typeface="+mn-ea"/>
                          <a:cs typeface="+mn-cs"/>
                        </a:rPr>
                        <a:t>QDockWidget</a:t>
                      </a:r>
                      <a:endParaRPr lang="ru-RU" sz="1100" u="none" kern="120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glow rad="228600">
                            <a:schemeClr val="accent6">
                              <a:satMod val="175000"/>
                              <a:alpha val="40000"/>
                            </a:schemeClr>
                          </a:glow>
                        </a:effectLst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«Плавающее» окно</a:t>
                      </a:r>
                      <a:endParaRPr lang="ru-RU" sz="1100" u="none" dirty="0">
                        <a:solidFill>
                          <a:schemeClr val="tx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QWidget</a:t>
                      </a:r>
                      <a:r>
                        <a:rPr lang="ru-RU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 -</a:t>
                      </a:r>
                      <a:r>
                        <a:rPr lang="en-US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&gt; QDockWidget</a:t>
                      </a:r>
                      <a:endParaRPr lang="ru-RU" sz="1100" u="none" dirty="0">
                        <a:solidFill>
                          <a:schemeClr val="tx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254319663"/>
                  </a:ext>
                </a:extLst>
              </a:tr>
              <a:tr h="524068">
                <a:tc>
                  <a:txBody>
                    <a:bodyPr/>
                    <a:lstStyle/>
                    <a:p>
                      <a:pPr algn="ctr"/>
                      <a:endParaRPr lang="ru-RU" sz="1100" u="none" dirty="0">
                        <a:solidFill>
                          <a:schemeClr val="tx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kern="1200" dirty="0" err="1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glow rad="2286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+mj-lt"/>
                          <a:ea typeface="+mn-ea"/>
                          <a:cs typeface="+mn-cs"/>
                        </a:rPr>
                        <a:t>QComboBoxWidget</a:t>
                      </a:r>
                      <a:endParaRPr lang="en-US" sz="1100" u="none" kern="120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glow rad="228600">
                            <a:schemeClr val="accent6">
                              <a:satMod val="175000"/>
                              <a:alpha val="40000"/>
                            </a:schemeClr>
                          </a:glow>
                        </a:effectLst>
                        <a:latin typeface="+mj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glow rad="228600">
                              <a:srgbClr val="FF0000">
                                <a:alpha val="40000"/>
                              </a:srgbClr>
                            </a:glow>
                          </a:effectLst>
                          <a:latin typeface="+mj-lt"/>
                        </a:rPr>
                        <a:t>QFontComboBox</a:t>
                      </a:r>
                      <a:endParaRPr lang="ru-RU" sz="1100" u="none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glow rad="228600">
                            <a:srgbClr val="FF0000">
                              <a:alpha val="40000"/>
                            </a:srgbClr>
                          </a:glow>
                        </a:effectLst>
                        <a:latin typeface="+mj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Выпадающий список</a:t>
                      </a:r>
                      <a:endParaRPr lang="ru-RU" sz="1100" u="none" dirty="0">
                        <a:solidFill>
                          <a:schemeClr val="tx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QWidget</a:t>
                      </a:r>
                      <a:r>
                        <a:rPr lang="ru-RU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 -</a:t>
                      </a:r>
                      <a:r>
                        <a:rPr lang="en-US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&gt; QComboBox -&gt; QFontComboBox</a:t>
                      </a:r>
                      <a:endParaRPr lang="ru-RU" sz="1100" u="none" dirty="0">
                        <a:solidFill>
                          <a:schemeClr val="tx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4037341503"/>
                  </a:ext>
                </a:extLst>
              </a:tr>
              <a:tr h="1171445">
                <a:tc>
                  <a:txBody>
                    <a:bodyPr/>
                    <a:lstStyle/>
                    <a:p>
                      <a:pPr algn="ctr"/>
                      <a:endParaRPr lang="ru-RU" sz="1100" u="none" dirty="0">
                        <a:solidFill>
                          <a:schemeClr val="tx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glow rad="2286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+mj-lt"/>
                        </a:rPr>
                        <a:t>QLineEdit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glow rad="2286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+mj-lt"/>
                        </a:rPr>
                        <a:t>QTextEdit</a:t>
                      </a:r>
                      <a:endParaRPr lang="ru-RU" sz="1100" u="none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glow rad="228600">
                            <a:schemeClr val="accent6">
                              <a:satMod val="175000"/>
                              <a:alpha val="40000"/>
                            </a:schemeClr>
                          </a:glow>
                        </a:effectLst>
                        <a:latin typeface="+mj-lt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glow rad="2286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+mj-lt"/>
                        </a:rPr>
                        <a:t>QPlainTextEdit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 err="1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glow rad="2286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+mj-lt"/>
                        </a:rPr>
                        <a:t>QTextBrowser</a:t>
                      </a:r>
                      <a:endParaRPr lang="ru-RU" sz="1100" u="none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glow rad="228600">
                            <a:schemeClr val="accent6">
                              <a:satMod val="175000"/>
                              <a:alpha val="40000"/>
                            </a:schemeClr>
                          </a:glow>
                        </a:effectLst>
                        <a:latin typeface="+mj-lt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100" u="none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  <a:latin typeface="+mj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Зона редактирования текста</a:t>
                      </a:r>
                      <a:endParaRPr lang="en-US" sz="1100" u="none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kern="12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QWidget -&gt; QLineEdit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QWidget</a:t>
                      </a:r>
                      <a:r>
                        <a:rPr lang="ru-RU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 -</a:t>
                      </a:r>
                      <a:r>
                        <a:rPr lang="en-US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&gt; QFrame </a:t>
                      </a:r>
                      <a:r>
                        <a:rPr lang="ru-RU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-</a:t>
                      </a:r>
                      <a:r>
                        <a:rPr lang="en-US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&gt; QAbstractScrollArea -&gt; QTextEdit</a:t>
                      </a:r>
                      <a:endParaRPr lang="ru-RU" sz="1100" u="non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QWidget</a:t>
                      </a:r>
                      <a:r>
                        <a:rPr lang="ru-RU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 -</a:t>
                      </a:r>
                      <a:r>
                        <a:rPr lang="en-US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&gt; QFrame </a:t>
                      </a:r>
                      <a:r>
                        <a:rPr lang="ru-RU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-</a:t>
                      </a:r>
                      <a:r>
                        <a:rPr lang="en-US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&gt; QAbstractScrollArea -&gt; QPlainTextEdit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QWidget</a:t>
                      </a:r>
                      <a:r>
                        <a:rPr lang="ru-RU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 -</a:t>
                      </a:r>
                      <a:r>
                        <a:rPr lang="en-US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&gt; QFrame </a:t>
                      </a:r>
                      <a:r>
                        <a:rPr lang="ru-RU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-</a:t>
                      </a:r>
                      <a:r>
                        <a:rPr lang="en-US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&gt; QAbstractScrollArea -&gt; QTextEdit -&gt; QTextBrowser</a:t>
                      </a:r>
                      <a:endParaRPr lang="ru-RU" sz="1100" u="non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198192226"/>
                  </a:ext>
                </a:extLst>
              </a:tr>
              <a:tr h="524068">
                <a:tc>
                  <a:txBody>
                    <a:bodyPr/>
                    <a:lstStyle/>
                    <a:p>
                      <a:pPr algn="ctr"/>
                      <a:endParaRPr lang="ru-RU" sz="1100" u="none" dirty="0">
                        <a:solidFill>
                          <a:schemeClr val="tx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glow rad="2286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+mj-lt"/>
                        </a:rPr>
                        <a:t>QSpinBox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glow rad="2286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+mj-lt"/>
                        </a:rPr>
                        <a:t>QDoubleSpinBox</a:t>
                      </a:r>
                      <a:endParaRPr lang="ru-RU" sz="1100" u="none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glow rad="228600">
                            <a:schemeClr val="accent6">
                              <a:satMod val="175000"/>
                              <a:alpha val="40000"/>
                            </a:schemeClr>
                          </a:glow>
                        </a:effectLst>
                        <a:latin typeface="+mj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Счётчик с увеличением</a:t>
                      </a:r>
                      <a:endParaRPr lang="ru-RU" sz="1100" u="none" dirty="0">
                        <a:solidFill>
                          <a:schemeClr val="tx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QWidget</a:t>
                      </a:r>
                      <a:r>
                        <a:rPr lang="ru-RU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 -</a:t>
                      </a:r>
                      <a:r>
                        <a:rPr lang="en-US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&gt; QAbstractSpinBox -&gt; QSpinBox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QWidget -&gt; QAbstractSpinBox -&gt; QDoubleSpinBox</a:t>
                      </a:r>
                      <a:endParaRPr lang="ru-RU" sz="1100" u="none" dirty="0">
                        <a:solidFill>
                          <a:schemeClr val="tx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288766721"/>
                  </a:ext>
                </a:extLst>
              </a:tr>
              <a:tr h="739861">
                <a:tc>
                  <a:txBody>
                    <a:bodyPr/>
                    <a:lstStyle/>
                    <a:p>
                      <a:pPr algn="ctr"/>
                      <a:endParaRPr lang="ru-RU" sz="1100" u="none" dirty="0">
                        <a:solidFill>
                          <a:schemeClr val="tx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glow rad="2286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+mj-lt"/>
                        </a:rPr>
                        <a:t>QTimeEdit</a:t>
                      </a:r>
                    </a:p>
                    <a:p>
                      <a:pPr algn="ctr"/>
                      <a:r>
                        <a:rPr lang="en-US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glow rad="2286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+mj-lt"/>
                        </a:rPr>
                        <a:t>QDateEdit</a:t>
                      </a:r>
                    </a:p>
                    <a:p>
                      <a:pPr algn="ctr"/>
                      <a:r>
                        <a:rPr lang="en-US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glow rad="2286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+mj-lt"/>
                        </a:rPr>
                        <a:t>QDateTimeEdit</a:t>
                      </a:r>
                      <a:endParaRPr lang="ru-RU" sz="1100" u="none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glow rad="228600">
                            <a:schemeClr val="accent6">
                              <a:satMod val="175000"/>
                              <a:alpha val="40000"/>
                            </a:schemeClr>
                          </a:glow>
                        </a:effectLst>
                        <a:latin typeface="+mj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Работа с временем и датой</a:t>
                      </a:r>
                      <a:endParaRPr lang="ru-RU" sz="1100" u="none" dirty="0">
                        <a:solidFill>
                          <a:schemeClr val="tx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QWidget -&gt; QAbstractSpinBox -&gt; QDateTimeEdit -&gt; QTimeEdit</a:t>
                      </a:r>
                    </a:p>
                    <a:p>
                      <a:pPr algn="ctr"/>
                      <a:r>
                        <a:rPr lang="en-US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QWidget -&gt; QAbstractSpinBox -&gt; QDateTimeEdit -&gt; QDateEdit</a:t>
                      </a:r>
                    </a:p>
                    <a:p>
                      <a:pPr algn="ctr"/>
                      <a:r>
                        <a:rPr lang="en-US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QWidget -&gt; QAbstractSpinBox -&gt; QDateTimeEdit -&gt; </a:t>
                      </a:r>
                      <a:endParaRPr lang="ru-RU" sz="1100" u="non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790637617"/>
                  </a:ext>
                </a:extLst>
              </a:tr>
            </a:tbl>
          </a:graphicData>
        </a:graphic>
      </p:graphicFrame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102CB0E-E3EB-4B72-9140-F113950541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33" t="4907" r="5934" b="7129"/>
          <a:stretch/>
        </p:blipFill>
        <p:spPr>
          <a:xfrm>
            <a:off x="506517" y="1469449"/>
            <a:ext cx="508808" cy="35673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A3D9CF2-76F0-421B-A4F0-1AFDA271DA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4" r="4722" b="7684"/>
          <a:stretch/>
        </p:blipFill>
        <p:spPr>
          <a:xfrm>
            <a:off x="451856" y="1931998"/>
            <a:ext cx="624282" cy="52318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39CDC2C-8022-4C27-9634-63AF32126A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990" y="2639760"/>
            <a:ext cx="796988" cy="311467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5DDE966-8B34-47C2-BA60-C1242DB1DA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689" y="3081736"/>
            <a:ext cx="690974" cy="441902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55BDD21-058C-47A4-BF74-60383BA9D8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977" y="4019684"/>
            <a:ext cx="630161" cy="281322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6CF03A3E-676A-40F6-866A-9E6A349866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7064" y="4797053"/>
            <a:ext cx="567713" cy="445436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8E37E0F9-883B-4310-8094-D3D86738CA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0832" y="5346007"/>
            <a:ext cx="820175" cy="57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421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Таблица 4">
            <a:extLst>
              <a:ext uri="{FF2B5EF4-FFF2-40B4-BE49-F238E27FC236}">
                <a16:creationId xmlns:a16="http://schemas.microsoft.com/office/drawing/2014/main" id="{4153A760-EA75-48A6-A5D7-F6B5CE709F7E}"/>
              </a:ext>
            </a:extLst>
          </p:cNvPr>
          <p:cNvGraphicFramePr>
            <a:graphicFrameLocks/>
          </p:cNvGraphicFramePr>
          <p:nvPr/>
        </p:nvGraphicFramePr>
        <p:xfrm>
          <a:off x="0" y="857251"/>
          <a:ext cx="9153000" cy="518522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412219038"/>
                    </a:ext>
                  </a:extLst>
                </a:gridCol>
                <a:gridCol w="1890000">
                  <a:extLst>
                    <a:ext uri="{9D8B030D-6E8A-4147-A177-3AD203B41FA5}">
                      <a16:colId xmlns:a16="http://schemas.microsoft.com/office/drawing/2014/main" val="1046820732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195087433"/>
                    </a:ext>
                  </a:extLst>
                </a:gridCol>
                <a:gridCol w="4023000">
                  <a:extLst>
                    <a:ext uri="{9D8B030D-6E8A-4147-A177-3AD203B41FA5}">
                      <a16:colId xmlns:a16="http://schemas.microsoft.com/office/drawing/2014/main" val="4121672586"/>
                    </a:ext>
                  </a:extLst>
                </a:gridCol>
              </a:tblGrid>
              <a:tr h="724004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200" b="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Внешний вид</a:t>
                      </a:r>
                      <a:endParaRPr lang="en-US" sz="1200" b="0" i="0" u="none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68580" marR="142875" marT="35719" marB="3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Название</a:t>
                      </a:r>
                      <a:endParaRPr lang="en-US" sz="1200" b="0" i="0" u="none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68580" marR="142875" marT="35719" marB="3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</a:t>
                      </a:r>
                      <a:endParaRPr lang="en-US" sz="1200" b="0" i="0" u="none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68580" marR="142875" marT="35719" marB="3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Наследование</a:t>
                      </a:r>
                      <a:endParaRPr lang="en-US" sz="1200" b="0" i="0" u="none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68580" marR="142875" marT="35719" marB="35719" anchor="ctr"/>
                </a:tc>
                <a:extLst>
                  <a:ext uri="{0D108BD9-81ED-4DB2-BD59-A6C34878D82A}">
                    <a16:rowId xmlns:a16="http://schemas.microsoft.com/office/drawing/2014/main" val="2454902675"/>
                  </a:ext>
                </a:extLst>
              </a:tr>
              <a:tr h="501300">
                <a:tc>
                  <a:txBody>
                    <a:bodyPr/>
                    <a:lstStyle/>
                    <a:p>
                      <a:pPr algn="ctr" fontAlgn="base"/>
                      <a:endParaRPr lang="en-US" sz="1100" b="1" u="non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8580" marR="142875" marT="35719" marB="3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glow rad="2286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+mj-lt"/>
                        </a:rPr>
                        <a:t>QDial</a:t>
                      </a:r>
                    </a:p>
                  </a:txBody>
                  <a:tcPr marL="68580" marR="142875" marT="35719" marB="3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Контроль диапазона</a:t>
                      </a:r>
                      <a:endParaRPr lang="ru-RU" sz="1100" b="0" u="non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8580" marR="142875" marT="35719" marB="3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QWidget</a:t>
                      </a:r>
                      <a:r>
                        <a:rPr lang="ru-RU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 -</a:t>
                      </a:r>
                      <a:r>
                        <a:rPr lang="en-US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&gt;</a:t>
                      </a:r>
                      <a:r>
                        <a:rPr lang="ru-RU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QAbstractSlider</a:t>
                      </a:r>
                      <a:r>
                        <a:rPr lang="ru-RU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 -</a:t>
                      </a:r>
                      <a:r>
                        <a:rPr lang="en-US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&gt; QDial</a:t>
                      </a:r>
                      <a:endParaRPr lang="en-US" sz="1100" b="0" u="non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8580" marR="142875" marT="35719" marB="35719" anchor="ctr"/>
                </a:tc>
                <a:extLst>
                  <a:ext uri="{0D108BD9-81ED-4DB2-BD59-A6C34878D82A}">
                    <a16:rowId xmlns:a16="http://schemas.microsoft.com/office/drawing/2014/main" val="2334102033"/>
                  </a:ext>
                </a:extLst>
              </a:tr>
              <a:tr h="516385">
                <a:tc>
                  <a:txBody>
                    <a:bodyPr/>
                    <a:lstStyle/>
                    <a:p>
                      <a:pPr algn="ctr"/>
                      <a:endParaRPr lang="en-US" sz="1100" u="non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8580" marR="142875" marT="35719" marB="3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glow rad="2286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+mj-lt"/>
                        </a:rPr>
                        <a:t>QScrollBar</a:t>
                      </a:r>
                      <a:endParaRPr lang="ru-RU" sz="1100" u="none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glow rad="2286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  <a:latin typeface="+mj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Полоса прокрутки</a:t>
                      </a:r>
                      <a:endParaRPr lang="ru-RU" sz="1100" u="none" dirty="0">
                        <a:solidFill>
                          <a:schemeClr val="tx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QWidget</a:t>
                      </a:r>
                      <a:r>
                        <a:rPr lang="ru-RU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 -</a:t>
                      </a:r>
                      <a:r>
                        <a:rPr lang="en-US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&gt;</a:t>
                      </a:r>
                      <a:r>
                        <a:rPr lang="ru-RU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QAbstractSlider</a:t>
                      </a:r>
                      <a:r>
                        <a:rPr lang="ru-RU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 -</a:t>
                      </a:r>
                      <a:r>
                        <a:rPr lang="en-US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&gt; QScrollBar</a:t>
                      </a:r>
                      <a:endParaRPr lang="en-US" sz="1100" b="0" u="non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4259903349"/>
                  </a:ext>
                </a:extLst>
              </a:tr>
              <a:tr h="382292">
                <a:tc>
                  <a:txBody>
                    <a:bodyPr/>
                    <a:lstStyle/>
                    <a:p>
                      <a:pPr algn="ctr"/>
                      <a:endParaRPr lang="ru-RU" sz="1100" u="none" dirty="0">
                        <a:solidFill>
                          <a:schemeClr val="tx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glow rad="2286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+mj-lt"/>
                        </a:rPr>
                        <a:t>QSlider</a:t>
                      </a:r>
                      <a:endParaRPr lang="ru-RU" sz="1100" u="none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glow rad="2286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  <a:latin typeface="+mj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Слайдер</a:t>
                      </a:r>
                      <a:endParaRPr lang="ru-RU" sz="1100" u="none" dirty="0">
                        <a:solidFill>
                          <a:schemeClr val="tx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QWidget</a:t>
                      </a:r>
                      <a:r>
                        <a:rPr lang="ru-RU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 -</a:t>
                      </a:r>
                      <a:r>
                        <a:rPr lang="en-US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&gt;</a:t>
                      </a:r>
                      <a:r>
                        <a:rPr lang="ru-RU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QAbstractSlider</a:t>
                      </a:r>
                      <a:r>
                        <a:rPr lang="ru-RU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 -</a:t>
                      </a:r>
                      <a:r>
                        <a:rPr lang="en-US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&gt; QSlider</a:t>
                      </a:r>
                      <a:endParaRPr lang="ru-RU" sz="1100" u="none" dirty="0">
                        <a:solidFill>
                          <a:schemeClr val="tx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254319663"/>
                  </a:ext>
                </a:extLst>
              </a:tr>
              <a:tr h="440225">
                <a:tc>
                  <a:txBody>
                    <a:bodyPr/>
                    <a:lstStyle/>
                    <a:p>
                      <a:pPr algn="ctr"/>
                      <a:endParaRPr lang="ru-RU" sz="1100" u="none" dirty="0">
                        <a:solidFill>
                          <a:schemeClr val="tx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glow rad="228600">
                              <a:srgbClr val="FF0000">
                                <a:alpha val="40000"/>
                              </a:srgbClr>
                            </a:glow>
                          </a:effectLst>
                          <a:latin typeface="+mj-lt"/>
                        </a:rPr>
                        <a:t>QKeySequenceEdit</a:t>
                      </a:r>
                      <a:endParaRPr lang="ru-RU" sz="1100" u="none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glow rad="228600">
                            <a:srgbClr val="FF0000">
                              <a:alpha val="40000"/>
                            </a:srgbClr>
                          </a:glow>
                        </a:effectLst>
                        <a:latin typeface="+mj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Проверка нажатия</a:t>
                      </a:r>
                      <a:endParaRPr lang="ru-RU" sz="1100" u="none" dirty="0">
                        <a:solidFill>
                          <a:schemeClr val="tx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QWidget</a:t>
                      </a:r>
                      <a:r>
                        <a:rPr lang="ru-RU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 -</a:t>
                      </a:r>
                      <a:r>
                        <a:rPr lang="en-US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&gt; QKeySequenceEdit</a:t>
                      </a:r>
                      <a:endParaRPr lang="ru-RU" sz="1100" u="none" dirty="0">
                        <a:solidFill>
                          <a:schemeClr val="tx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4037341503"/>
                  </a:ext>
                </a:extLst>
              </a:tr>
              <a:tr h="378563">
                <a:tc>
                  <a:txBody>
                    <a:bodyPr/>
                    <a:lstStyle/>
                    <a:p>
                      <a:pPr algn="ctr"/>
                      <a:endParaRPr lang="ru-RU" sz="1100" u="none" dirty="0">
                        <a:solidFill>
                          <a:schemeClr val="tx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kern="12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glow rad="2286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+mj-lt"/>
                        </a:rPr>
                        <a:t>QLabel</a:t>
                      </a:r>
                      <a:endParaRPr lang="ru-RU" sz="1100" b="0" u="none" kern="120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glow rad="228600">
                            <a:schemeClr val="accent6">
                              <a:satMod val="175000"/>
                              <a:alpha val="40000"/>
                            </a:schemeClr>
                          </a:glow>
                        </a:effectLst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Подпись</a:t>
                      </a:r>
                      <a:endParaRPr lang="ru-RU" sz="1100" u="none" dirty="0">
                        <a:solidFill>
                          <a:schemeClr val="tx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QWidget</a:t>
                      </a:r>
                      <a:r>
                        <a:rPr lang="ru-RU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 -</a:t>
                      </a:r>
                      <a:r>
                        <a:rPr lang="en-US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&gt; QFrame </a:t>
                      </a:r>
                      <a:r>
                        <a:rPr lang="ru-RU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-</a:t>
                      </a:r>
                      <a:r>
                        <a:rPr lang="en-US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&gt; QLabel</a:t>
                      </a:r>
                      <a:endParaRPr lang="en-US" sz="1100" b="0" u="none" kern="12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19819222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ru-RU" sz="1100" u="none" dirty="0">
                        <a:solidFill>
                          <a:schemeClr val="tx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kern="12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glow rad="2286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+mj-lt"/>
                        </a:rPr>
                        <a:t>QGraphicsView</a:t>
                      </a:r>
                      <a:endParaRPr lang="ru-RU" sz="1100" u="none" kern="120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glow rad="2286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Отображение</a:t>
                      </a:r>
                      <a:r>
                        <a:rPr lang="en-US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 </a:t>
                      </a:r>
                      <a:r>
                        <a:rPr lang="ru-RU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графики</a:t>
                      </a:r>
                      <a:r>
                        <a:rPr lang="en-US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 (</a:t>
                      </a:r>
                      <a:r>
                        <a:rPr lang="ru-RU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объектов </a:t>
                      </a:r>
                      <a:r>
                        <a:rPr lang="en-US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QGraphicsScene)</a:t>
                      </a:r>
                      <a:endParaRPr lang="ru-RU" sz="1100" u="none" dirty="0">
                        <a:solidFill>
                          <a:schemeClr val="tx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QWidget</a:t>
                      </a:r>
                      <a:r>
                        <a:rPr lang="ru-RU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 -</a:t>
                      </a:r>
                      <a:r>
                        <a:rPr lang="en-US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&gt; QFrame </a:t>
                      </a:r>
                      <a:r>
                        <a:rPr lang="ru-RU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-</a:t>
                      </a:r>
                      <a:r>
                        <a:rPr lang="en-US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&gt; QAbstractScrollArea -&gt;</a:t>
                      </a:r>
                      <a:r>
                        <a:rPr lang="ru-RU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QGraphicsView</a:t>
                      </a:r>
                      <a:r>
                        <a:rPr lang="ru-RU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 </a:t>
                      </a:r>
                      <a:endParaRPr lang="ru-RU" sz="1100" u="none" dirty="0">
                        <a:solidFill>
                          <a:schemeClr val="tx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288766721"/>
                  </a:ext>
                </a:extLst>
              </a:tr>
              <a:tr h="378563">
                <a:tc>
                  <a:txBody>
                    <a:bodyPr/>
                    <a:lstStyle/>
                    <a:p>
                      <a:pPr algn="ctr"/>
                      <a:endParaRPr lang="ru-RU" sz="1100" u="none" dirty="0">
                        <a:solidFill>
                          <a:schemeClr val="tx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kern="12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glow rad="2286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+mj-lt"/>
                        </a:rPr>
                        <a:t>QCalendarWidget</a:t>
                      </a:r>
                      <a:endParaRPr lang="ru-RU" sz="1100" b="0" u="none" kern="120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glow rad="228600">
                            <a:schemeClr val="accent6">
                              <a:satMod val="175000"/>
                              <a:alpha val="40000"/>
                            </a:schemeClr>
                          </a:glow>
                        </a:effectLst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Календарь</a:t>
                      </a:r>
                      <a:endParaRPr lang="ru-RU" sz="1100" u="none" dirty="0">
                        <a:solidFill>
                          <a:schemeClr val="tx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QWidget</a:t>
                      </a:r>
                      <a:r>
                        <a:rPr lang="ru-RU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 -</a:t>
                      </a:r>
                      <a:r>
                        <a:rPr lang="en-US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&gt; QCalendarWidget</a:t>
                      </a:r>
                      <a:endParaRPr lang="ru-RU" sz="1100" u="non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790637617"/>
                  </a:ext>
                </a:extLst>
              </a:tr>
              <a:tr h="384053">
                <a:tc>
                  <a:txBody>
                    <a:bodyPr/>
                    <a:lstStyle/>
                    <a:p>
                      <a:pPr algn="ctr"/>
                      <a:endParaRPr lang="ru-RU" sz="1100" u="none" dirty="0">
                        <a:solidFill>
                          <a:schemeClr val="tx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kern="12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glow rad="2286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+mj-lt"/>
                        </a:rPr>
                        <a:t>QLCDNumber</a:t>
                      </a:r>
                      <a:endParaRPr lang="ru-RU" sz="1100" u="none" kern="120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glow rad="2286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«Цифровое табло»</a:t>
                      </a:r>
                      <a:endParaRPr lang="ru-RU" sz="1100" u="none" dirty="0">
                        <a:solidFill>
                          <a:schemeClr val="tx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QWidget</a:t>
                      </a:r>
                      <a:r>
                        <a:rPr lang="ru-RU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 -</a:t>
                      </a:r>
                      <a:r>
                        <a:rPr lang="en-US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&gt; QFrame </a:t>
                      </a:r>
                      <a:r>
                        <a:rPr lang="ru-RU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-</a:t>
                      </a:r>
                      <a:r>
                        <a:rPr lang="en-US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&gt; QLCDNumber</a:t>
                      </a:r>
                      <a:endParaRPr lang="ru-RU" sz="1100" u="non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554883322"/>
                  </a:ext>
                </a:extLst>
              </a:tr>
              <a:tr h="378563">
                <a:tc>
                  <a:txBody>
                    <a:bodyPr/>
                    <a:lstStyle/>
                    <a:p>
                      <a:pPr algn="ctr"/>
                      <a:endParaRPr lang="ru-RU" sz="1100" u="none" dirty="0">
                        <a:solidFill>
                          <a:schemeClr val="tx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kern="12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glow rad="2286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+mj-lt"/>
                        </a:rPr>
                        <a:t>QProgressBar</a:t>
                      </a:r>
                      <a:endParaRPr lang="ru-RU" sz="1100" b="0" u="none" kern="120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glow rad="228600">
                            <a:schemeClr val="accent6">
                              <a:satMod val="175000"/>
                              <a:alpha val="40000"/>
                            </a:schemeClr>
                          </a:glow>
                        </a:effectLst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Шкала выполнения</a:t>
                      </a:r>
                      <a:endParaRPr lang="ru-RU" sz="1100" u="none" dirty="0">
                        <a:solidFill>
                          <a:schemeClr val="tx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QWidget</a:t>
                      </a:r>
                      <a:r>
                        <a:rPr lang="ru-RU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 -</a:t>
                      </a:r>
                      <a:r>
                        <a:rPr lang="en-US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&gt; QProgressBar</a:t>
                      </a:r>
                      <a:endParaRPr lang="ru-RU" sz="1100" u="non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695194320"/>
                  </a:ext>
                </a:extLst>
              </a:tr>
              <a:tr h="529776">
                <a:tc>
                  <a:txBody>
                    <a:bodyPr/>
                    <a:lstStyle/>
                    <a:p>
                      <a:pPr algn="ctr"/>
                      <a:endParaRPr lang="ru-RU" sz="1100" u="none" dirty="0">
                        <a:solidFill>
                          <a:schemeClr val="tx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kern="12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glow rad="2286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+mj-lt"/>
                        </a:rPr>
                        <a:t>QOpenGLWidget</a:t>
                      </a:r>
                      <a:endParaRPr lang="ru-RU" sz="1100" u="none" kern="120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glow rad="2286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Отображение </a:t>
                      </a:r>
                      <a:r>
                        <a:rPr lang="en-US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2D/</a:t>
                      </a:r>
                      <a:r>
                        <a:rPr lang="ru-RU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3</a:t>
                      </a:r>
                      <a:r>
                        <a:rPr lang="en-US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D</a:t>
                      </a:r>
                      <a:endParaRPr lang="ru-RU" sz="1100" u="none" dirty="0">
                        <a:solidFill>
                          <a:schemeClr val="tx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QWidget</a:t>
                      </a:r>
                      <a:r>
                        <a:rPr lang="ru-RU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 -</a:t>
                      </a:r>
                      <a:r>
                        <a:rPr lang="en-US" sz="11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&gt; QOpenGLWidget</a:t>
                      </a:r>
                      <a:endParaRPr lang="ru-RU" sz="1100" u="non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320077510"/>
                  </a:ext>
                </a:extLst>
              </a:tr>
            </a:tbl>
          </a:graphicData>
        </a:graphic>
      </p:graphicFrame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4D70A07-A8B4-4B98-990A-5780054CBE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98" r="4487" b="4878"/>
          <a:stretch/>
        </p:blipFill>
        <p:spPr>
          <a:xfrm>
            <a:off x="561863" y="1619662"/>
            <a:ext cx="434150" cy="42540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6E2C996-D5C2-405F-9967-A961FCCE3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88" y="2135689"/>
            <a:ext cx="742531" cy="42540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CBC5D8D-EA2B-4ECF-AC95-142D21923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255" y="2650248"/>
            <a:ext cx="1136838" cy="29488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C89E099-7511-4D2A-A94F-E6BC658405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157" y="3048345"/>
            <a:ext cx="1359035" cy="294885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A0BEBDAE-75E5-433E-A59A-A4CBEC4483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987" y="3483218"/>
            <a:ext cx="773901" cy="295814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3707062-0DB7-4045-8FEA-70D8DFC4C5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0867" y="3850604"/>
            <a:ext cx="782382" cy="433319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DCC0CFAB-D827-4B46-B74B-ECD93C40E7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9389" y="4413687"/>
            <a:ext cx="1226526" cy="223758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45D87AA6-2B09-43DE-A361-574EFA70FFA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9442" y="4767210"/>
            <a:ext cx="680610" cy="276190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13D70837-663B-4D90-8F53-14EB49EC03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9637" y="5135340"/>
            <a:ext cx="1203398" cy="276190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CBEBA273-5C56-4FE8-9E17-F4CA5490AD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0867" y="5541293"/>
            <a:ext cx="732973" cy="4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6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6051EE-025C-414A-83F6-EC422CE86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7250"/>
            <a:ext cx="9144000" cy="540000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u-RU" sz="2100" b="1" dirty="0">
                <a:latin typeface="+mn-lt"/>
              </a:rPr>
              <a:t>Смысл концепции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5336D0-A0A6-43FC-998D-075366504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628" y="1667250"/>
            <a:ext cx="8789565" cy="4066101"/>
          </a:xfrm>
        </p:spPr>
        <p:txBody>
          <a:bodyPr>
            <a:normAutofit fontScale="85000" lnSpcReduction="20000"/>
          </a:bodyPr>
          <a:lstStyle/>
          <a:p>
            <a:r>
              <a:rPr lang="ru-RU" b="1" dirty="0">
                <a:latin typeface="+mj-lt"/>
              </a:rPr>
              <a:t>Модель</a:t>
            </a:r>
            <a:r>
              <a:rPr lang="ru-RU" dirty="0"/>
              <a:t> – «обёртка» над данными, которая позволяет управлять и взаимодействовать с ними.</a:t>
            </a:r>
          </a:p>
          <a:p>
            <a:r>
              <a:rPr lang="ru-RU" dirty="0">
                <a:latin typeface="+mj-lt"/>
              </a:rPr>
              <a:t>Представление</a:t>
            </a:r>
            <a:r>
              <a:rPr lang="ru-RU" dirty="0"/>
              <a:t> – служит для отображения элементов на экране. Одну модель можно установить сразу в несколько представлений.</a:t>
            </a:r>
          </a:p>
          <a:p>
            <a:r>
              <a:rPr lang="ru-RU" dirty="0">
                <a:latin typeface="+mj-lt"/>
              </a:rPr>
              <a:t>Модель выделения</a:t>
            </a:r>
            <a:r>
              <a:rPr lang="ru-RU" dirty="0"/>
              <a:t> – управляет выделением данных в модели.</a:t>
            </a:r>
          </a:p>
          <a:p>
            <a:r>
              <a:rPr lang="ru-RU" dirty="0">
                <a:latin typeface="+mj-lt"/>
              </a:rPr>
              <a:t>Промежуточная модель </a:t>
            </a:r>
            <a:r>
              <a:rPr lang="ru-RU" dirty="0"/>
              <a:t>– «прослойка» между основной моделью и представлением. Служит для сортировки и фильтрации данных без изменения порядка следования элементов в базовой модели.</a:t>
            </a:r>
          </a:p>
          <a:p>
            <a:r>
              <a:rPr lang="ru-RU" dirty="0">
                <a:latin typeface="+mj-lt"/>
              </a:rPr>
              <a:t>Делегат</a:t>
            </a:r>
            <a:r>
              <a:rPr lang="ru-RU" dirty="0"/>
              <a:t> – обеспечивает компонент для вывода и редактирования данных.</a:t>
            </a:r>
          </a:p>
        </p:txBody>
      </p:sp>
    </p:spTree>
    <p:extLst>
      <p:ext uri="{BB962C8B-B14F-4D97-AF65-F5344CB8AC3E}">
        <p14:creationId xmlns:p14="http://schemas.microsoft.com/office/powerpoint/2010/main" val="1181588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5DC5D74-D522-430B-8083-4B4DF19A0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573" y="1385757"/>
            <a:ext cx="8644855" cy="170669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QStringListModel – </a:t>
            </a:r>
            <a:r>
              <a:rPr lang="ru-RU" dirty="0"/>
              <a:t>список строк. Отображение через </a:t>
            </a:r>
            <a:r>
              <a:rPr lang="en-US" dirty="0"/>
              <a:t>QListView, QComboBox;</a:t>
            </a:r>
          </a:p>
          <a:p>
            <a:r>
              <a:rPr lang="en-US" dirty="0"/>
              <a:t>QStringItemModel – </a:t>
            </a:r>
            <a:r>
              <a:rPr lang="ru-RU" dirty="0"/>
              <a:t>двумерная таблица. Отображение через </a:t>
            </a:r>
            <a:r>
              <a:rPr lang="en-US" dirty="0"/>
              <a:t>QTableView, QTreeView.</a:t>
            </a:r>
          </a:p>
          <a:p>
            <a:r>
              <a:rPr lang="en-US" dirty="0"/>
              <a:t>QStandardItem – </a:t>
            </a:r>
            <a:r>
              <a:rPr lang="ru-RU" dirty="0"/>
              <a:t>создание элементов и вложенных структур.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6E2B0F4-7B87-4F79-95DB-556E5B577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7251"/>
            <a:ext cx="9144000" cy="528506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u-RU" sz="2100" b="1" dirty="0">
                <a:latin typeface="+mn-lt"/>
              </a:rPr>
              <a:t>Виды моделей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9EE029A0-C981-4D9F-B85D-F66F7EC50352}"/>
              </a:ext>
            </a:extLst>
          </p:cNvPr>
          <p:cNvSpPr txBox="1">
            <a:spLocks/>
          </p:cNvSpPr>
          <p:nvPr/>
        </p:nvSpPr>
        <p:spPr>
          <a:xfrm>
            <a:off x="249573" y="3620959"/>
            <a:ext cx="8644855" cy="170669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QListView –</a:t>
            </a:r>
            <a:r>
              <a:rPr lang="ru-RU" sz="2100" dirty="0"/>
              <a:t> простой список.</a:t>
            </a:r>
          </a:p>
          <a:p>
            <a:r>
              <a:rPr lang="en-US" sz="2100" dirty="0"/>
              <a:t>QTableView</a:t>
            </a:r>
            <a:r>
              <a:rPr lang="ru-RU" sz="2100" dirty="0"/>
              <a:t> – таблица</a:t>
            </a:r>
            <a:r>
              <a:rPr lang="en-US" sz="2100" dirty="0"/>
              <a:t>.</a:t>
            </a:r>
          </a:p>
          <a:p>
            <a:r>
              <a:rPr lang="en-US" sz="2100" dirty="0"/>
              <a:t>QTreeView – </a:t>
            </a:r>
            <a:r>
              <a:rPr lang="ru-RU" sz="2100" dirty="0"/>
              <a:t>иерархический список.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A0D3F4F-85C7-465F-B277-F979F35D95BB}"/>
              </a:ext>
            </a:extLst>
          </p:cNvPr>
          <p:cNvSpPr txBox="1">
            <a:spLocks/>
          </p:cNvSpPr>
          <p:nvPr/>
        </p:nvSpPr>
        <p:spPr>
          <a:xfrm>
            <a:off x="0" y="3092453"/>
            <a:ext cx="9144000" cy="5285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100" b="1" dirty="0">
                <a:latin typeface="+mn-lt"/>
              </a:rPr>
              <a:t>Виды представлений</a:t>
            </a:r>
          </a:p>
        </p:txBody>
      </p:sp>
    </p:spTree>
    <p:extLst>
      <p:ext uri="{BB962C8B-B14F-4D97-AF65-F5344CB8AC3E}">
        <p14:creationId xmlns:p14="http://schemas.microsoft.com/office/powerpoint/2010/main" val="2405919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B7E714A-07F6-4E42-A5AA-581283BC3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876" y="273387"/>
            <a:ext cx="4604470" cy="631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85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3FB3532-2386-4077-8FC1-1EF3A39C4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894" y="1878806"/>
            <a:ext cx="8529638" cy="3857626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+mj-lt"/>
              </a:rPr>
              <a:t>QtCore:</a:t>
            </a:r>
            <a:r>
              <a:rPr lang="en-US" dirty="0"/>
              <a:t> 		</a:t>
            </a:r>
            <a:r>
              <a:rPr lang="en-US" dirty="0">
                <a:hlinkClick r:id="rId2"/>
              </a:rPr>
              <a:t>https://doc.qt.io/qt-5/qtcore-module.html</a:t>
            </a:r>
            <a:endParaRPr lang="en-US" dirty="0"/>
          </a:p>
          <a:p>
            <a:r>
              <a:rPr lang="en-US" dirty="0">
                <a:latin typeface="+mj-lt"/>
              </a:rPr>
              <a:t>QtGui:</a:t>
            </a:r>
            <a:r>
              <a:rPr lang="en-US" dirty="0"/>
              <a:t> 		</a:t>
            </a:r>
            <a:r>
              <a:rPr lang="en-US" dirty="0">
                <a:hlinkClick r:id="rId3"/>
              </a:rPr>
              <a:t>https://doc.qt.io/qt-5/qtgui-module.html</a:t>
            </a:r>
            <a:endParaRPr lang="en-US" dirty="0"/>
          </a:p>
          <a:p>
            <a:r>
              <a:rPr lang="en-US" dirty="0">
                <a:latin typeface="+mj-lt"/>
              </a:rPr>
              <a:t>QtWidgets:</a:t>
            </a:r>
            <a:r>
              <a:rPr lang="en-US" dirty="0"/>
              <a:t> 	</a:t>
            </a:r>
            <a:r>
              <a:rPr lang="en-US" dirty="0">
                <a:hlinkClick r:id="rId4"/>
              </a:rPr>
              <a:t>https://doc.qt.io/qt-5/qtwidgets-module.html</a:t>
            </a:r>
            <a:endParaRPr lang="en-US" dirty="0"/>
          </a:p>
          <a:p>
            <a:r>
              <a:rPr lang="en-US" dirty="0">
                <a:latin typeface="+mj-lt"/>
              </a:rPr>
              <a:t>QtNetwork:</a:t>
            </a:r>
            <a:r>
              <a:rPr lang="en-US" dirty="0"/>
              <a:t> 	</a:t>
            </a:r>
            <a:r>
              <a:rPr lang="en-US" dirty="0">
                <a:hlinkClick r:id="rId5"/>
              </a:rPr>
              <a:t>https://doc.qt.io/qt-5/qtnetwork-module.html</a:t>
            </a:r>
            <a:endParaRPr lang="en-US" dirty="0"/>
          </a:p>
          <a:p>
            <a:r>
              <a:rPr lang="en-US" dirty="0">
                <a:latin typeface="+mj-lt"/>
              </a:rPr>
              <a:t>QtSQL:</a:t>
            </a:r>
            <a:r>
              <a:rPr lang="en-US" dirty="0"/>
              <a:t> 		</a:t>
            </a:r>
            <a:r>
              <a:rPr lang="en-US" dirty="0">
                <a:hlinkClick r:id="rId6"/>
              </a:rPr>
              <a:t>https://doc.qt.io/qt-5/qtsql-module.html</a:t>
            </a:r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A1E2B25-42EB-4D96-A1E3-657BCD57D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7250"/>
            <a:ext cx="9144000" cy="540000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u-RU" sz="2100" b="1" dirty="0">
                <a:latin typeface="+mn-lt"/>
              </a:rPr>
              <a:t>Классы основных модулей </a:t>
            </a:r>
            <a:r>
              <a:rPr lang="en-US" sz="2100" b="1" dirty="0">
                <a:latin typeface="+mn-lt"/>
              </a:rPr>
              <a:t>Qt</a:t>
            </a:r>
            <a:endParaRPr lang="ru-RU" sz="21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85776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6F6AB3-C710-42DE-9BEC-E2CE4E3FA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Обзор графических библиотек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BC9305-6F7F-4281-B11E-48F7BAEE7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Tkinter</a:t>
            </a:r>
            <a:r>
              <a:rPr lang="ru-RU" dirty="0"/>
              <a:t>;</a:t>
            </a:r>
          </a:p>
          <a:p>
            <a:r>
              <a:rPr lang="en-US" dirty="0" err="1"/>
              <a:t>wxPython</a:t>
            </a:r>
            <a:r>
              <a:rPr lang="ru-RU" dirty="0"/>
              <a:t>;</a:t>
            </a:r>
          </a:p>
          <a:p>
            <a:r>
              <a:rPr lang="en-US" dirty="0" err="1"/>
              <a:t>PyGTK</a:t>
            </a:r>
            <a:r>
              <a:rPr lang="ru-RU" dirty="0"/>
              <a:t>;</a:t>
            </a:r>
          </a:p>
          <a:p>
            <a:r>
              <a:rPr lang="en-US" dirty="0" err="1"/>
              <a:t>PyQT</a:t>
            </a:r>
            <a:r>
              <a:rPr lang="en-US" dirty="0"/>
              <a:t>/</a:t>
            </a:r>
            <a:r>
              <a:rPr lang="en-US" dirty="0" err="1"/>
              <a:t>PyKDE</a:t>
            </a:r>
            <a:r>
              <a:rPr lang="ru-RU" dirty="0"/>
              <a:t>;</a:t>
            </a:r>
          </a:p>
          <a:p>
            <a:r>
              <a:rPr lang="en-US" dirty="0" err="1"/>
              <a:t>Pythonwin</a:t>
            </a:r>
            <a:r>
              <a:rPr lang="ru-RU" dirty="0"/>
              <a:t>;</a:t>
            </a:r>
          </a:p>
          <a:p>
            <a:r>
              <a:rPr lang="en-US" dirty="0" err="1"/>
              <a:t>pyFLTK</a:t>
            </a:r>
            <a:r>
              <a:rPr lang="ru-RU" dirty="0"/>
              <a:t>;</a:t>
            </a:r>
          </a:p>
          <a:p>
            <a:r>
              <a:rPr lang="en-US" dirty="0"/>
              <a:t>AWT, JFC, Swing</a:t>
            </a:r>
            <a:r>
              <a:rPr lang="ru-RU" dirty="0"/>
              <a:t>;</a:t>
            </a:r>
          </a:p>
          <a:p>
            <a:r>
              <a:rPr lang="en-US" dirty="0" err="1"/>
              <a:t>Anygui</a:t>
            </a:r>
            <a:r>
              <a:rPr lang="ru-RU" dirty="0"/>
              <a:t>;</a:t>
            </a:r>
          </a:p>
          <a:p>
            <a:r>
              <a:rPr lang="en-US" dirty="0" err="1"/>
              <a:t>PythonCard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BE9255E-E0AE-4FB1-A2B6-D9D727F5F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0787" y="1690689"/>
            <a:ext cx="174307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6628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Qt</a:t>
            </a:r>
            <a:r>
              <a:rPr lang="ru-RU" dirty="0"/>
              <a:t> </a:t>
            </a:r>
            <a:r>
              <a:rPr lang="ru-RU" dirty="0" err="1"/>
              <a:t>Designer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/>
          </a:bodyPr>
          <a:lstStyle/>
          <a:p>
            <a:r>
              <a:rPr lang="ru-RU" dirty="0"/>
              <a:t>В </a:t>
            </a:r>
            <a:r>
              <a:rPr lang="en-US" dirty="0" err="1"/>
              <a:t>PyQt</a:t>
            </a:r>
            <a:r>
              <a:rPr lang="en-US" dirty="0"/>
              <a:t> </a:t>
            </a:r>
            <a:r>
              <a:rPr lang="ru-RU" dirty="0"/>
              <a:t>есть интеграция с </a:t>
            </a:r>
            <a:r>
              <a:rPr lang="ru-RU" dirty="0" err="1"/>
              <a:t>Qt-шной</a:t>
            </a:r>
            <a:r>
              <a:rPr lang="ru-RU" dirty="0"/>
              <a:t> программой </a:t>
            </a:r>
            <a:r>
              <a:rPr lang="ru-RU" b="1" dirty="0" err="1"/>
              <a:t>Qt</a:t>
            </a:r>
            <a:r>
              <a:rPr lang="ru-RU" b="1" dirty="0"/>
              <a:t> </a:t>
            </a:r>
            <a:r>
              <a:rPr lang="ru-RU" b="1" dirty="0" err="1"/>
              <a:t>Designer</a:t>
            </a:r>
            <a:r>
              <a:rPr lang="ru-RU" dirty="0"/>
              <a:t> (</a:t>
            </a:r>
            <a:r>
              <a:rPr lang="ru-RU" dirty="0" err="1"/>
              <a:t>Qt</a:t>
            </a:r>
            <a:r>
              <a:rPr lang="ru-RU" dirty="0"/>
              <a:t> </a:t>
            </a:r>
            <a:r>
              <a:rPr lang="ru-RU" dirty="0" err="1"/>
              <a:t>Creator</a:t>
            </a:r>
            <a:r>
              <a:rPr lang="ru-RU" dirty="0"/>
              <a:t>)</a:t>
            </a:r>
          </a:p>
          <a:p>
            <a:pPr indent="9525">
              <a:buNone/>
            </a:pPr>
            <a:r>
              <a:rPr lang="ru-RU" dirty="0"/>
              <a:t>(дизайнер графического интерфейса пользователя)</a:t>
            </a:r>
            <a:endParaRPr lang="en-US" dirty="0"/>
          </a:p>
          <a:p>
            <a:pPr>
              <a:buNone/>
            </a:pPr>
            <a:r>
              <a:rPr lang="ru-RU" dirty="0"/>
              <a:t>— при помощи приложения </a:t>
            </a:r>
            <a:r>
              <a:rPr lang="ru-RU" b="1" i="1" dirty="0" err="1"/>
              <a:t>pyuic</a:t>
            </a:r>
            <a:r>
              <a:rPr lang="ru-RU" dirty="0"/>
              <a:t> можно преобразовывать файлы </a:t>
            </a:r>
            <a:r>
              <a:rPr lang="ru-RU" dirty="0" err="1"/>
              <a:t>Qt</a:t>
            </a:r>
            <a:r>
              <a:rPr lang="ru-RU" dirty="0"/>
              <a:t> </a:t>
            </a:r>
            <a:r>
              <a:rPr lang="ru-RU" dirty="0" err="1"/>
              <a:t>Designer</a:t>
            </a:r>
            <a:r>
              <a:rPr lang="ru-RU" dirty="0"/>
              <a:t> в код на </a:t>
            </a:r>
            <a:r>
              <a:rPr lang="ru-RU" dirty="0" err="1"/>
              <a:t>Python</a:t>
            </a:r>
            <a:r>
              <a:rPr lang="ru-RU" dirty="0"/>
              <a:t>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Qt</a:t>
            </a:r>
            <a:r>
              <a:rPr lang="ru-RU" dirty="0"/>
              <a:t> </a:t>
            </a:r>
            <a:r>
              <a:rPr lang="ru-RU" dirty="0" err="1"/>
              <a:t>Designer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/>
          </a:bodyPr>
          <a:lstStyle/>
          <a:p>
            <a:r>
              <a:rPr lang="ru-RU" dirty="0" err="1"/>
              <a:t>аааа</a:t>
            </a:r>
            <a:endParaRPr lang="ru-RU" dirty="0"/>
          </a:p>
          <a:p>
            <a:r>
              <a:rPr lang="ru-RU" dirty="0" err="1"/>
              <a:t>аааа</a:t>
            </a:r>
            <a:endParaRPr lang="ru-RU" dirty="0"/>
          </a:p>
          <a:p>
            <a:r>
              <a:rPr lang="ru-RU" dirty="0" err="1"/>
              <a:t>аааа</a:t>
            </a:r>
            <a:endParaRPr lang="ru-RU" dirty="0"/>
          </a:p>
        </p:txBody>
      </p:sp>
      <p:pic>
        <p:nvPicPr>
          <p:cNvPr id="27650" name="Picture 2" descr="Screenshot-qt-designer-qwebvie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220368"/>
            <a:ext cx="9144000" cy="56376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Приложения с оконным интерфейсом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/>
          </a:bodyPr>
          <a:lstStyle/>
          <a:p>
            <a:r>
              <a:rPr lang="en-US" dirty="0"/>
              <a:t>NB! </a:t>
            </a:r>
            <a:r>
              <a:rPr lang="ru-RU" dirty="0"/>
              <a:t>для приложений с оконным графическим интерфейсом используется расширение файлов не </a:t>
            </a:r>
            <a:r>
              <a:rPr lang="en-US" i="1" dirty="0"/>
              <a:t>.</a:t>
            </a:r>
            <a:r>
              <a:rPr lang="en-US" i="1" dirty="0" err="1"/>
              <a:t>py</a:t>
            </a:r>
            <a:r>
              <a:rPr lang="en-US" dirty="0"/>
              <a:t>, </a:t>
            </a:r>
            <a:r>
              <a:rPr lang="ru-RU" dirty="0"/>
              <a:t>а</a:t>
            </a:r>
            <a:r>
              <a:rPr lang="en-US" dirty="0"/>
              <a:t> </a:t>
            </a:r>
            <a:r>
              <a:rPr lang="en-US" b="1" i="1" dirty="0"/>
              <a:t>.</a:t>
            </a:r>
            <a:r>
              <a:rPr lang="en-US" b="1" i="1" dirty="0" err="1"/>
              <a:t>pyw</a:t>
            </a:r>
            <a:endParaRPr lang="ru-RU" dirty="0"/>
          </a:p>
          <a:p>
            <a:pPr>
              <a:buNone/>
            </a:pPr>
            <a:r>
              <a:rPr lang="ru-RU" dirty="0"/>
              <a:t>— при их запуске не открывается отдельным окном консоль Питона</a:t>
            </a:r>
            <a:endParaRPr lang="ru-RU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“Hello, World!” </a:t>
            </a:r>
            <a:r>
              <a:rPr lang="ru-RU" dirty="0"/>
              <a:t>на </a:t>
            </a:r>
            <a:r>
              <a:rPr lang="en-US" dirty="0" err="1"/>
              <a:t>PyQt</a:t>
            </a:r>
            <a:r>
              <a:rPr lang="ru-RU" dirty="0"/>
              <a:t>5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55748" y="1457324"/>
            <a:ext cx="8832504" cy="4186254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 fontAlgn="t">
              <a:lnSpc>
                <a:spcPts val="144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000" b="1" dirty="0" err="1">
                <a:solidFill>
                  <a:srgbClr val="FF7700"/>
                </a:solidFill>
                <a:latin typeface="Courier New"/>
                <a:ea typeface="Times New Roman"/>
                <a:cs typeface="NTTimes"/>
              </a:rPr>
              <a:t>import</a:t>
            </a:r>
            <a:r>
              <a:rPr lang="ru-RU" sz="2000" b="1" dirty="0">
                <a:latin typeface="Courier New"/>
                <a:ea typeface="Times New Roman"/>
                <a:cs typeface="NTTimes"/>
              </a:rPr>
              <a:t> </a:t>
            </a:r>
            <a:r>
              <a:rPr lang="ru-RU" sz="2000" b="1" dirty="0" err="1">
                <a:solidFill>
                  <a:srgbClr val="DC143C"/>
                </a:solidFill>
                <a:latin typeface="Courier New"/>
                <a:ea typeface="Times New Roman"/>
                <a:cs typeface="NTTimes"/>
              </a:rPr>
              <a:t>sys</a:t>
            </a:r>
            <a:endParaRPr lang="ru-RU" b="1" dirty="0">
              <a:latin typeface="Times New Roman"/>
              <a:ea typeface="Batang"/>
              <a:cs typeface="NTTimes"/>
            </a:endParaRPr>
          </a:p>
          <a:p>
            <a:pPr marL="0" indent="0" fontAlgn="t">
              <a:lnSpc>
                <a:spcPts val="144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000" b="1" dirty="0">
                <a:solidFill>
                  <a:srgbClr val="FF7700"/>
                </a:solidFill>
                <a:latin typeface="Courier New"/>
                <a:ea typeface="Times New Roman"/>
                <a:cs typeface="NTTimes"/>
              </a:rPr>
              <a:t>from</a:t>
            </a:r>
            <a:r>
              <a:rPr lang="ru-RU" sz="2000" b="1" dirty="0">
                <a:latin typeface="Courier New"/>
                <a:ea typeface="Times New Roman"/>
                <a:cs typeface="NTTimes"/>
              </a:rPr>
              <a:t> PyQt5.</a:t>
            </a:r>
            <a:r>
              <a:rPr lang="ru-RU" sz="2000" b="1" dirty="0">
                <a:solidFill>
                  <a:srgbClr val="000000"/>
                </a:solidFill>
                <a:latin typeface="Courier New"/>
                <a:ea typeface="Times New Roman"/>
                <a:cs typeface="NTTimes"/>
              </a:rPr>
              <a:t>QtWidgets</a:t>
            </a:r>
            <a:r>
              <a:rPr lang="ru-RU" sz="2000" b="1" dirty="0">
                <a:latin typeface="Courier New"/>
                <a:ea typeface="Times New Roman"/>
                <a:cs typeface="NTTimes"/>
              </a:rPr>
              <a:t> </a:t>
            </a:r>
            <a:r>
              <a:rPr lang="ru-RU" sz="2000" b="1" dirty="0" err="1">
                <a:solidFill>
                  <a:srgbClr val="FF7700"/>
                </a:solidFill>
                <a:latin typeface="Courier New"/>
                <a:ea typeface="Times New Roman"/>
                <a:cs typeface="NTTimes"/>
              </a:rPr>
              <a:t>import</a:t>
            </a:r>
            <a:r>
              <a:rPr lang="ru-RU" sz="2000" b="1" dirty="0">
                <a:latin typeface="Courier New"/>
                <a:ea typeface="Times New Roman"/>
                <a:cs typeface="NTTimes"/>
              </a:rPr>
              <a:t> </a:t>
            </a:r>
            <a:r>
              <a:rPr lang="ru-RU" sz="2000" b="1" dirty="0" err="1">
                <a:latin typeface="Courier New"/>
                <a:ea typeface="Times New Roman"/>
                <a:cs typeface="NTTimes"/>
              </a:rPr>
              <a:t>QApplication</a:t>
            </a:r>
            <a:r>
              <a:rPr lang="ru-RU" sz="2000" b="1" dirty="0">
                <a:solidFill>
                  <a:srgbClr val="66CC66"/>
                </a:solidFill>
                <a:latin typeface="Courier New"/>
                <a:ea typeface="Times New Roman"/>
                <a:cs typeface="NTTimes"/>
              </a:rPr>
              <a:t>,</a:t>
            </a:r>
            <a:r>
              <a:rPr lang="ru-RU" sz="2000" b="1" dirty="0">
                <a:latin typeface="Courier New"/>
                <a:ea typeface="Times New Roman"/>
                <a:cs typeface="NTTimes"/>
              </a:rPr>
              <a:t> </a:t>
            </a:r>
            <a:r>
              <a:rPr lang="ru-RU" sz="2000" b="1" dirty="0" err="1">
                <a:latin typeface="Courier New"/>
                <a:ea typeface="Times New Roman"/>
                <a:cs typeface="NTTimes"/>
              </a:rPr>
              <a:t>QWidget</a:t>
            </a:r>
            <a:endParaRPr lang="ru-RU" b="1" dirty="0">
              <a:latin typeface="Times New Roman"/>
              <a:ea typeface="Batang"/>
              <a:cs typeface="NTTimes"/>
            </a:endParaRPr>
          </a:p>
          <a:p>
            <a:pPr marL="0" indent="0" fontAlgn="t">
              <a:lnSpc>
                <a:spcPts val="144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000" b="1" dirty="0">
                <a:latin typeface="Courier New"/>
                <a:ea typeface="Times New Roman"/>
                <a:cs typeface="NTTimes"/>
              </a:rPr>
              <a:t> </a:t>
            </a:r>
            <a:endParaRPr lang="ru-RU" b="1" dirty="0">
              <a:latin typeface="Times New Roman"/>
              <a:ea typeface="Batang"/>
              <a:cs typeface="NTTimes"/>
            </a:endParaRPr>
          </a:p>
          <a:p>
            <a:pPr marL="0" indent="0" fontAlgn="t">
              <a:lnSpc>
                <a:spcPts val="144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600" b="1" i="1" dirty="0">
                <a:solidFill>
                  <a:srgbClr val="808080"/>
                </a:solidFill>
                <a:latin typeface="Courier New"/>
                <a:ea typeface="Times New Roman"/>
                <a:cs typeface="NTTimes"/>
              </a:rPr>
              <a:t># Каждое приложение должно создать объект </a:t>
            </a:r>
            <a:r>
              <a:rPr lang="ru-RU" sz="1600" b="1" i="1" dirty="0" err="1">
                <a:solidFill>
                  <a:srgbClr val="808080"/>
                </a:solidFill>
                <a:latin typeface="Courier New"/>
                <a:ea typeface="Times New Roman"/>
                <a:cs typeface="NTTimes"/>
              </a:rPr>
              <a:t>QApplication</a:t>
            </a:r>
            <a:endParaRPr lang="ru-RU" sz="2400" b="1" dirty="0">
              <a:latin typeface="Times New Roman"/>
              <a:ea typeface="Batang"/>
              <a:cs typeface="NTTimes"/>
            </a:endParaRPr>
          </a:p>
          <a:p>
            <a:pPr marL="0" indent="0" fontAlgn="t">
              <a:lnSpc>
                <a:spcPts val="144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600" b="1" i="1" dirty="0">
                <a:solidFill>
                  <a:srgbClr val="808080"/>
                </a:solidFill>
                <a:latin typeface="Courier New"/>
                <a:ea typeface="Times New Roman"/>
                <a:cs typeface="NTTimes"/>
              </a:rPr>
              <a:t># </a:t>
            </a:r>
            <a:r>
              <a:rPr lang="ru-RU" sz="1600" b="1" i="1" dirty="0" err="1">
                <a:solidFill>
                  <a:srgbClr val="808080"/>
                </a:solidFill>
                <a:latin typeface="Courier New"/>
                <a:ea typeface="Times New Roman"/>
                <a:cs typeface="NTTimes"/>
              </a:rPr>
              <a:t>sys.argv</a:t>
            </a:r>
            <a:r>
              <a:rPr lang="ru-RU" sz="1600" b="1" i="1" dirty="0">
                <a:solidFill>
                  <a:srgbClr val="808080"/>
                </a:solidFill>
                <a:latin typeface="Courier New"/>
                <a:ea typeface="Times New Roman"/>
                <a:cs typeface="NTTimes"/>
              </a:rPr>
              <a:t> - список аргументов командной строки</a:t>
            </a:r>
            <a:endParaRPr lang="ru-RU" sz="2400" b="1" dirty="0">
              <a:latin typeface="Times New Roman"/>
              <a:ea typeface="Batang"/>
              <a:cs typeface="NTTimes"/>
            </a:endParaRPr>
          </a:p>
          <a:p>
            <a:pPr marL="0" indent="0" fontAlgn="t">
              <a:lnSpc>
                <a:spcPts val="144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000" b="1" dirty="0" err="1">
                <a:latin typeface="Courier New"/>
                <a:ea typeface="Times New Roman"/>
                <a:cs typeface="NTTimes"/>
              </a:rPr>
              <a:t>application</a:t>
            </a:r>
            <a:r>
              <a:rPr lang="ru-RU" sz="2000" b="1" dirty="0">
                <a:latin typeface="Courier New"/>
                <a:ea typeface="Times New Roman"/>
                <a:cs typeface="NTTimes"/>
              </a:rPr>
              <a:t> </a:t>
            </a:r>
            <a:r>
              <a:rPr lang="ru-RU" sz="2000" b="1" dirty="0">
                <a:solidFill>
                  <a:srgbClr val="66CC66"/>
                </a:solidFill>
                <a:latin typeface="Courier New"/>
                <a:ea typeface="Times New Roman"/>
                <a:cs typeface="NTTimes"/>
              </a:rPr>
              <a:t>=</a:t>
            </a:r>
            <a:r>
              <a:rPr lang="ru-RU" sz="2000" b="1" dirty="0">
                <a:latin typeface="Courier New"/>
                <a:ea typeface="Times New Roman"/>
                <a:cs typeface="NTTimes"/>
              </a:rPr>
              <a:t> </a:t>
            </a:r>
            <a:r>
              <a:rPr lang="ru-RU" sz="2000" b="1" dirty="0" err="1">
                <a:latin typeface="Courier New"/>
                <a:ea typeface="Times New Roman"/>
                <a:cs typeface="NTTimes"/>
              </a:rPr>
              <a:t>QApplication</a:t>
            </a:r>
            <a:r>
              <a:rPr lang="ru-RU" sz="2000" b="1" dirty="0">
                <a:solidFill>
                  <a:srgbClr val="000000"/>
                </a:solidFill>
                <a:latin typeface="Courier New"/>
                <a:ea typeface="Times New Roman"/>
                <a:cs typeface="NTTimes"/>
              </a:rPr>
              <a:t>(</a:t>
            </a:r>
            <a:r>
              <a:rPr lang="ru-RU" sz="2000" b="1" dirty="0" err="1">
                <a:solidFill>
                  <a:srgbClr val="DC143C"/>
                </a:solidFill>
                <a:latin typeface="Courier New"/>
                <a:ea typeface="Times New Roman"/>
                <a:cs typeface="NTTimes"/>
              </a:rPr>
              <a:t>sys</a:t>
            </a:r>
            <a:r>
              <a:rPr lang="ru-RU" sz="2000" b="1" dirty="0" err="1">
                <a:latin typeface="Courier New"/>
                <a:ea typeface="Times New Roman"/>
                <a:cs typeface="NTTimes"/>
              </a:rPr>
              <a:t>.</a:t>
            </a:r>
            <a:r>
              <a:rPr lang="ru-RU" sz="2000" b="1" dirty="0" err="1">
                <a:solidFill>
                  <a:srgbClr val="000000"/>
                </a:solidFill>
                <a:latin typeface="Courier New"/>
                <a:ea typeface="Times New Roman"/>
                <a:cs typeface="NTTimes"/>
              </a:rPr>
              <a:t>argv</a:t>
            </a:r>
            <a:r>
              <a:rPr lang="ru-RU" sz="2000" b="1" dirty="0">
                <a:solidFill>
                  <a:srgbClr val="000000"/>
                </a:solidFill>
                <a:latin typeface="Courier New"/>
                <a:ea typeface="Times New Roman"/>
                <a:cs typeface="NTTimes"/>
              </a:rPr>
              <a:t>)</a:t>
            </a:r>
            <a:endParaRPr lang="ru-RU" b="1" dirty="0">
              <a:latin typeface="Times New Roman"/>
              <a:ea typeface="Batang"/>
              <a:cs typeface="NTTimes"/>
            </a:endParaRPr>
          </a:p>
          <a:p>
            <a:pPr marL="0" indent="0" fontAlgn="t">
              <a:lnSpc>
                <a:spcPts val="144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000" b="1" dirty="0">
                <a:latin typeface="Courier New"/>
                <a:ea typeface="Times New Roman"/>
                <a:cs typeface="NTTimes"/>
              </a:rPr>
              <a:t> </a:t>
            </a:r>
            <a:endParaRPr lang="ru-RU" b="1" dirty="0">
              <a:latin typeface="Times New Roman"/>
              <a:ea typeface="Batang"/>
              <a:cs typeface="NTTimes"/>
            </a:endParaRPr>
          </a:p>
          <a:p>
            <a:pPr marL="0" indent="0" fontAlgn="t">
              <a:lnSpc>
                <a:spcPts val="144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600" b="1" i="1" dirty="0">
                <a:solidFill>
                  <a:srgbClr val="808080"/>
                </a:solidFill>
                <a:latin typeface="Courier New"/>
                <a:ea typeface="Times New Roman"/>
                <a:cs typeface="NTTimes"/>
              </a:rPr>
              <a:t># </a:t>
            </a:r>
            <a:r>
              <a:rPr lang="ru-RU" sz="1600" b="1" i="1" dirty="0" err="1">
                <a:solidFill>
                  <a:srgbClr val="808080"/>
                </a:solidFill>
                <a:latin typeface="Courier New"/>
                <a:ea typeface="Times New Roman"/>
                <a:cs typeface="NTTimes"/>
              </a:rPr>
              <a:t>QWidget</a:t>
            </a:r>
            <a:r>
              <a:rPr lang="ru-RU" sz="1600" b="1" i="1" dirty="0">
                <a:solidFill>
                  <a:srgbClr val="808080"/>
                </a:solidFill>
                <a:latin typeface="Courier New"/>
                <a:ea typeface="Times New Roman"/>
                <a:cs typeface="NTTimes"/>
              </a:rPr>
              <a:t> - базовый класс для всех объектов интерфейса</a:t>
            </a:r>
            <a:endParaRPr lang="ru-RU" sz="2400" b="1" dirty="0">
              <a:latin typeface="Times New Roman"/>
              <a:ea typeface="Batang"/>
              <a:cs typeface="NTTimes"/>
            </a:endParaRPr>
          </a:p>
          <a:p>
            <a:pPr marL="0" indent="0" fontAlgn="t">
              <a:lnSpc>
                <a:spcPts val="144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600" b="1" i="1" dirty="0">
                <a:solidFill>
                  <a:srgbClr val="808080"/>
                </a:solidFill>
                <a:latin typeface="Courier New"/>
                <a:ea typeface="Times New Roman"/>
                <a:cs typeface="NTTimes"/>
              </a:rPr>
              <a:t># пользователя; если использовать для </a:t>
            </a:r>
            <a:r>
              <a:rPr lang="ru-RU" sz="1600" b="1" i="1" dirty="0" err="1">
                <a:solidFill>
                  <a:srgbClr val="808080"/>
                </a:solidFill>
                <a:latin typeface="Courier New"/>
                <a:ea typeface="Times New Roman"/>
                <a:cs typeface="NTTimes"/>
              </a:rPr>
              <a:t>виджета</a:t>
            </a:r>
            <a:r>
              <a:rPr lang="ru-RU" sz="1600" b="1" i="1" dirty="0">
                <a:solidFill>
                  <a:srgbClr val="808080"/>
                </a:solidFill>
                <a:latin typeface="Courier New"/>
                <a:ea typeface="Times New Roman"/>
                <a:cs typeface="NTTimes"/>
              </a:rPr>
              <a:t> конструктор</a:t>
            </a:r>
            <a:endParaRPr lang="ru-RU" sz="2400" b="1" dirty="0">
              <a:latin typeface="Times New Roman"/>
              <a:ea typeface="Batang"/>
              <a:cs typeface="NTTimes"/>
            </a:endParaRPr>
          </a:p>
          <a:p>
            <a:pPr marL="0" indent="0" fontAlgn="t">
              <a:lnSpc>
                <a:spcPts val="144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600" b="1" i="1" dirty="0">
                <a:solidFill>
                  <a:srgbClr val="808080"/>
                </a:solidFill>
                <a:latin typeface="Courier New"/>
                <a:ea typeface="Times New Roman"/>
                <a:cs typeface="NTTimes"/>
              </a:rPr>
              <a:t># без родителя, такой </a:t>
            </a:r>
            <a:r>
              <a:rPr lang="ru-RU" sz="1600" b="1" i="1" dirty="0" err="1">
                <a:solidFill>
                  <a:srgbClr val="808080"/>
                </a:solidFill>
                <a:latin typeface="Courier New"/>
                <a:ea typeface="Times New Roman"/>
                <a:cs typeface="NTTimes"/>
              </a:rPr>
              <a:t>виджет</a:t>
            </a:r>
            <a:r>
              <a:rPr lang="ru-RU" sz="1600" b="1" i="1" dirty="0">
                <a:solidFill>
                  <a:srgbClr val="808080"/>
                </a:solidFill>
                <a:latin typeface="Courier New"/>
                <a:ea typeface="Times New Roman"/>
                <a:cs typeface="NTTimes"/>
              </a:rPr>
              <a:t> станет окном</a:t>
            </a:r>
            <a:endParaRPr lang="ru-RU" b="1" dirty="0">
              <a:latin typeface="Times New Roman"/>
              <a:ea typeface="Batang"/>
              <a:cs typeface="NTTimes"/>
            </a:endParaRPr>
          </a:p>
          <a:p>
            <a:pPr marL="0" indent="0" fontAlgn="t">
              <a:lnSpc>
                <a:spcPts val="144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000" b="1" dirty="0" err="1">
                <a:latin typeface="Courier New"/>
                <a:ea typeface="Times New Roman"/>
                <a:cs typeface="NTTimes"/>
              </a:rPr>
              <a:t>widget</a:t>
            </a:r>
            <a:r>
              <a:rPr lang="ru-RU" sz="2000" b="1" dirty="0">
                <a:latin typeface="Courier New"/>
                <a:ea typeface="Times New Roman"/>
                <a:cs typeface="NTTimes"/>
              </a:rPr>
              <a:t> </a:t>
            </a:r>
            <a:r>
              <a:rPr lang="ru-RU" sz="2000" b="1" dirty="0">
                <a:solidFill>
                  <a:srgbClr val="66CC66"/>
                </a:solidFill>
                <a:latin typeface="Courier New"/>
                <a:ea typeface="Times New Roman"/>
                <a:cs typeface="NTTimes"/>
              </a:rPr>
              <a:t>=</a:t>
            </a:r>
            <a:r>
              <a:rPr lang="ru-RU" sz="2000" b="1" dirty="0">
                <a:latin typeface="Courier New"/>
                <a:ea typeface="Times New Roman"/>
                <a:cs typeface="NTTimes"/>
              </a:rPr>
              <a:t> </a:t>
            </a:r>
            <a:r>
              <a:rPr lang="ru-RU" sz="2000" b="1" dirty="0" err="1">
                <a:latin typeface="Courier New"/>
                <a:ea typeface="Times New Roman"/>
                <a:cs typeface="NTTimes"/>
              </a:rPr>
              <a:t>QWidget</a:t>
            </a:r>
            <a:r>
              <a:rPr lang="ru-RU" sz="2000" b="1" dirty="0">
                <a:solidFill>
                  <a:srgbClr val="000000"/>
                </a:solidFill>
                <a:latin typeface="Courier New"/>
                <a:ea typeface="Times New Roman"/>
                <a:cs typeface="NTTimes"/>
              </a:rPr>
              <a:t>()</a:t>
            </a:r>
            <a:endParaRPr lang="ru-RU" b="1" dirty="0">
              <a:latin typeface="Times New Roman"/>
              <a:ea typeface="Batang"/>
              <a:cs typeface="NTTimes"/>
            </a:endParaRPr>
          </a:p>
          <a:p>
            <a:pPr marL="0" indent="0" fontAlgn="t">
              <a:lnSpc>
                <a:spcPts val="144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000" b="1" dirty="0">
                <a:latin typeface="Courier New"/>
                <a:ea typeface="Times New Roman"/>
                <a:cs typeface="NTTimes"/>
              </a:rPr>
              <a:t> </a:t>
            </a:r>
            <a:endParaRPr lang="ru-RU" b="1" dirty="0">
              <a:latin typeface="Times New Roman"/>
              <a:ea typeface="Batang"/>
              <a:cs typeface="NTTimes"/>
            </a:endParaRPr>
          </a:p>
          <a:p>
            <a:pPr marL="0" indent="0" fontAlgn="t">
              <a:lnSpc>
                <a:spcPts val="144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000" b="1" dirty="0" err="1">
                <a:latin typeface="Courier New"/>
                <a:ea typeface="Times New Roman"/>
                <a:cs typeface="NTTimes"/>
              </a:rPr>
              <a:t>widget.</a:t>
            </a:r>
            <a:r>
              <a:rPr lang="ru-RU" sz="2000" b="1" dirty="0" err="1">
                <a:solidFill>
                  <a:srgbClr val="000000"/>
                </a:solidFill>
                <a:latin typeface="Courier New"/>
                <a:ea typeface="Times New Roman"/>
                <a:cs typeface="NTTimes"/>
              </a:rPr>
              <a:t>resize</a:t>
            </a:r>
            <a:r>
              <a:rPr lang="ru-RU" sz="2000" b="1" dirty="0">
                <a:solidFill>
                  <a:srgbClr val="000000"/>
                </a:solidFill>
                <a:latin typeface="Courier New"/>
                <a:ea typeface="Times New Roman"/>
                <a:cs typeface="NTTimes"/>
              </a:rPr>
              <a:t>(</a:t>
            </a:r>
            <a:r>
              <a:rPr lang="ru-RU" sz="2000" b="1" dirty="0">
                <a:solidFill>
                  <a:srgbClr val="FF4500"/>
                </a:solidFill>
                <a:latin typeface="Courier New"/>
                <a:ea typeface="Times New Roman"/>
                <a:cs typeface="NTTimes"/>
              </a:rPr>
              <a:t>320</a:t>
            </a:r>
            <a:r>
              <a:rPr lang="ru-RU" sz="2000" b="1" dirty="0">
                <a:solidFill>
                  <a:srgbClr val="66CC66"/>
                </a:solidFill>
                <a:latin typeface="Courier New"/>
                <a:ea typeface="Times New Roman"/>
                <a:cs typeface="NTTimes"/>
              </a:rPr>
              <a:t>,</a:t>
            </a:r>
            <a:r>
              <a:rPr lang="ru-RU" sz="2000" b="1" dirty="0">
                <a:latin typeface="Courier New"/>
                <a:ea typeface="Times New Roman"/>
                <a:cs typeface="NTTimes"/>
              </a:rPr>
              <a:t> </a:t>
            </a:r>
            <a:r>
              <a:rPr lang="ru-RU" sz="2000" b="1" dirty="0">
                <a:solidFill>
                  <a:srgbClr val="FF4500"/>
                </a:solidFill>
                <a:latin typeface="Courier New"/>
                <a:ea typeface="Times New Roman"/>
                <a:cs typeface="NTTimes"/>
              </a:rPr>
              <a:t>240</a:t>
            </a:r>
            <a:r>
              <a:rPr lang="ru-RU" sz="2000" b="1" dirty="0">
                <a:solidFill>
                  <a:srgbClr val="000000"/>
                </a:solidFill>
                <a:latin typeface="Courier New"/>
                <a:ea typeface="Times New Roman"/>
                <a:cs typeface="NTTimes"/>
              </a:rPr>
              <a:t>)</a:t>
            </a:r>
            <a:r>
              <a:rPr lang="ru-RU" sz="2000" b="1" dirty="0">
                <a:latin typeface="Courier New"/>
                <a:ea typeface="Times New Roman"/>
                <a:cs typeface="NTTimes"/>
              </a:rPr>
              <a:t> </a:t>
            </a:r>
            <a:r>
              <a:rPr lang="ru-RU" sz="1600" b="1" i="1" dirty="0">
                <a:solidFill>
                  <a:srgbClr val="808080"/>
                </a:solidFill>
                <a:latin typeface="Courier New"/>
                <a:ea typeface="Times New Roman"/>
                <a:cs typeface="NTTimes"/>
              </a:rPr>
              <a:t># изменить размеры </a:t>
            </a:r>
            <a:r>
              <a:rPr lang="ru-RU" sz="1600" b="1" i="1" dirty="0" err="1">
                <a:solidFill>
                  <a:srgbClr val="808080"/>
                </a:solidFill>
                <a:latin typeface="Courier New"/>
                <a:ea typeface="Times New Roman"/>
                <a:cs typeface="NTTimes"/>
              </a:rPr>
              <a:t>виджета</a:t>
            </a:r>
            <a:endParaRPr lang="ru-RU" b="1" dirty="0">
              <a:latin typeface="Times New Roman"/>
              <a:ea typeface="Batang"/>
              <a:cs typeface="NTTimes"/>
            </a:endParaRPr>
          </a:p>
          <a:p>
            <a:pPr marL="0" indent="0" fontAlgn="t">
              <a:lnSpc>
                <a:spcPts val="144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000" b="1" dirty="0" err="1">
                <a:latin typeface="Courier New"/>
                <a:ea typeface="Times New Roman"/>
                <a:cs typeface="NTTimes"/>
              </a:rPr>
              <a:t>widget.</a:t>
            </a:r>
            <a:r>
              <a:rPr lang="ru-RU" sz="2000" b="1" dirty="0" err="1">
                <a:solidFill>
                  <a:srgbClr val="000000"/>
                </a:solidFill>
                <a:latin typeface="Courier New"/>
                <a:ea typeface="Times New Roman"/>
                <a:cs typeface="NTTimes"/>
              </a:rPr>
              <a:t>setWindowTitle</a:t>
            </a:r>
            <a:r>
              <a:rPr lang="ru-RU" sz="2000" b="1" dirty="0">
                <a:solidFill>
                  <a:srgbClr val="000000"/>
                </a:solidFill>
                <a:latin typeface="Courier New"/>
                <a:ea typeface="Times New Roman"/>
                <a:cs typeface="NTTimes"/>
              </a:rPr>
              <a:t>(</a:t>
            </a:r>
            <a:r>
              <a:rPr lang="ru-RU" sz="2000" b="1" dirty="0">
                <a:solidFill>
                  <a:srgbClr val="483D8B"/>
                </a:solidFill>
                <a:latin typeface="Courier New"/>
                <a:ea typeface="Times New Roman"/>
                <a:cs typeface="NTTimes"/>
              </a:rPr>
              <a:t>"</a:t>
            </a:r>
            <a:r>
              <a:rPr lang="ru-RU" sz="2000" b="1" dirty="0" err="1">
                <a:solidFill>
                  <a:srgbClr val="483D8B"/>
                </a:solidFill>
                <a:latin typeface="Courier New"/>
                <a:ea typeface="Times New Roman"/>
                <a:cs typeface="NTTimes"/>
              </a:rPr>
              <a:t>Hello</a:t>
            </a:r>
            <a:r>
              <a:rPr lang="ru-RU" sz="2000" b="1" dirty="0">
                <a:solidFill>
                  <a:srgbClr val="483D8B"/>
                </a:solidFill>
                <a:latin typeface="Courier New"/>
                <a:ea typeface="Times New Roman"/>
                <a:cs typeface="NTTimes"/>
              </a:rPr>
              <a:t>, </a:t>
            </a:r>
            <a:r>
              <a:rPr lang="ru-RU" sz="2000" b="1" dirty="0" err="1">
                <a:solidFill>
                  <a:srgbClr val="483D8B"/>
                </a:solidFill>
                <a:latin typeface="Courier New"/>
                <a:ea typeface="Times New Roman"/>
                <a:cs typeface="NTTimes"/>
              </a:rPr>
              <a:t>World</a:t>
            </a:r>
            <a:r>
              <a:rPr lang="ru-RU" sz="2000" b="1" dirty="0">
                <a:solidFill>
                  <a:srgbClr val="483D8B"/>
                </a:solidFill>
                <a:latin typeface="Courier New"/>
                <a:ea typeface="Times New Roman"/>
                <a:cs typeface="NTTimes"/>
              </a:rPr>
              <a:t>!"</a:t>
            </a:r>
            <a:r>
              <a:rPr lang="ru-RU" sz="2000" b="1" dirty="0">
                <a:solidFill>
                  <a:srgbClr val="000000"/>
                </a:solidFill>
                <a:latin typeface="Courier New"/>
                <a:ea typeface="Times New Roman"/>
                <a:cs typeface="NTTimes"/>
              </a:rPr>
              <a:t>)</a:t>
            </a:r>
            <a:r>
              <a:rPr lang="ru-RU" sz="2000" b="1" dirty="0">
                <a:latin typeface="Courier New"/>
                <a:ea typeface="Times New Roman"/>
                <a:cs typeface="NTTimes"/>
              </a:rPr>
              <a:t> </a:t>
            </a:r>
            <a:r>
              <a:rPr lang="ru-RU" sz="1600" b="1" i="1" dirty="0">
                <a:solidFill>
                  <a:srgbClr val="808080"/>
                </a:solidFill>
                <a:latin typeface="Courier New"/>
                <a:ea typeface="Times New Roman"/>
                <a:cs typeface="NTTimes"/>
              </a:rPr>
              <a:t># установить заголовок</a:t>
            </a:r>
            <a:endParaRPr lang="ru-RU" b="1" dirty="0">
              <a:latin typeface="Times New Roman"/>
              <a:ea typeface="Batang"/>
              <a:cs typeface="NTTimes"/>
            </a:endParaRPr>
          </a:p>
          <a:p>
            <a:pPr marL="0" indent="0" fontAlgn="t">
              <a:lnSpc>
                <a:spcPts val="144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000" b="1" dirty="0" err="1">
                <a:latin typeface="Courier New"/>
                <a:ea typeface="Times New Roman"/>
                <a:cs typeface="NTTimes"/>
              </a:rPr>
              <a:t>widget.</a:t>
            </a:r>
            <a:r>
              <a:rPr lang="ru-RU" sz="2000" b="1" dirty="0" err="1">
                <a:solidFill>
                  <a:srgbClr val="000000"/>
                </a:solidFill>
                <a:latin typeface="Courier New"/>
                <a:ea typeface="Times New Roman"/>
                <a:cs typeface="NTTimes"/>
              </a:rPr>
              <a:t>show</a:t>
            </a:r>
            <a:r>
              <a:rPr lang="ru-RU" sz="2000" b="1" dirty="0">
                <a:solidFill>
                  <a:srgbClr val="000000"/>
                </a:solidFill>
                <a:latin typeface="Courier New"/>
                <a:ea typeface="Times New Roman"/>
                <a:cs typeface="NTTimes"/>
              </a:rPr>
              <a:t>()</a:t>
            </a:r>
            <a:r>
              <a:rPr lang="ru-RU" sz="2000" b="1" dirty="0">
                <a:latin typeface="Courier New"/>
                <a:ea typeface="Times New Roman"/>
                <a:cs typeface="NTTimes"/>
              </a:rPr>
              <a:t> </a:t>
            </a:r>
            <a:r>
              <a:rPr lang="ru-RU" sz="1600" b="1" i="1" dirty="0">
                <a:solidFill>
                  <a:srgbClr val="808080"/>
                </a:solidFill>
                <a:latin typeface="Courier New"/>
                <a:ea typeface="Times New Roman"/>
                <a:cs typeface="NTTimes"/>
              </a:rPr>
              <a:t># отобразить окно на экране</a:t>
            </a:r>
            <a:endParaRPr lang="ru-RU" b="1" dirty="0">
              <a:latin typeface="Times New Roman"/>
              <a:ea typeface="Batang"/>
              <a:cs typeface="NTTimes"/>
            </a:endParaRPr>
          </a:p>
          <a:p>
            <a:pPr marL="0" indent="0" fontAlgn="t">
              <a:lnSpc>
                <a:spcPts val="144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000" b="1" dirty="0">
                <a:latin typeface="Courier New"/>
                <a:ea typeface="Times New Roman"/>
                <a:cs typeface="NTTimes"/>
              </a:rPr>
              <a:t> </a:t>
            </a:r>
            <a:endParaRPr lang="ru-RU" b="1" dirty="0">
              <a:latin typeface="Times New Roman"/>
              <a:ea typeface="Batang"/>
              <a:cs typeface="NTTimes"/>
            </a:endParaRPr>
          </a:p>
          <a:p>
            <a:pPr marL="0" indent="0" fontAlgn="t">
              <a:lnSpc>
                <a:spcPts val="144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000" b="1" dirty="0" err="1">
                <a:solidFill>
                  <a:srgbClr val="DC143C"/>
                </a:solidFill>
                <a:latin typeface="Courier New"/>
                <a:ea typeface="Times New Roman"/>
                <a:cs typeface="NTTimes"/>
              </a:rPr>
              <a:t>sys</a:t>
            </a:r>
            <a:r>
              <a:rPr lang="ru-RU" sz="2000" b="1" dirty="0" err="1">
                <a:latin typeface="Courier New"/>
                <a:ea typeface="Times New Roman"/>
                <a:cs typeface="NTTimes"/>
              </a:rPr>
              <a:t>.</a:t>
            </a:r>
            <a:r>
              <a:rPr lang="ru-RU" sz="2000" b="1" dirty="0" err="1">
                <a:solidFill>
                  <a:srgbClr val="000000"/>
                </a:solidFill>
                <a:latin typeface="Courier New"/>
                <a:ea typeface="Times New Roman"/>
                <a:cs typeface="NTTimes"/>
              </a:rPr>
              <a:t>exit</a:t>
            </a:r>
            <a:r>
              <a:rPr lang="ru-RU" sz="2000" b="1" dirty="0">
                <a:solidFill>
                  <a:srgbClr val="000000"/>
                </a:solidFill>
                <a:latin typeface="Courier New"/>
                <a:ea typeface="Times New Roman"/>
                <a:cs typeface="NTTimes"/>
              </a:rPr>
              <a:t>(</a:t>
            </a:r>
            <a:r>
              <a:rPr lang="ru-RU" sz="2000" b="1" dirty="0" err="1">
                <a:latin typeface="Courier New"/>
                <a:ea typeface="Times New Roman"/>
                <a:cs typeface="NTTimes"/>
              </a:rPr>
              <a:t>application.</a:t>
            </a:r>
            <a:r>
              <a:rPr lang="ru-RU" sz="2000" b="1" dirty="0" err="1">
                <a:solidFill>
                  <a:srgbClr val="000000"/>
                </a:solidFill>
                <a:latin typeface="Courier New"/>
                <a:ea typeface="Times New Roman"/>
                <a:cs typeface="NTTimes"/>
              </a:rPr>
              <a:t>exec_</a:t>
            </a:r>
            <a:r>
              <a:rPr lang="ru-RU" sz="2000" b="1" dirty="0">
                <a:solidFill>
                  <a:srgbClr val="000000"/>
                </a:solidFill>
                <a:latin typeface="Courier New"/>
                <a:ea typeface="Times New Roman"/>
                <a:cs typeface="NTTimes"/>
              </a:rPr>
              <a:t>())</a:t>
            </a:r>
            <a:r>
              <a:rPr lang="ru-RU" sz="2000" b="1" dirty="0">
                <a:latin typeface="Courier New"/>
                <a:ea typeface="Times New Roman"/>
                <a:cs typeface="NTTimes"/>
              </a:rPr>
              <a:t> </a:t>
            </a:r>
            <a:r>
              <a:rPr lang="ru-RU" sz="1600" b="1" i="1" dirty="0">
                <a:solidFill>
                  <a:srgbClr val="808080"/>
                </a:solidFill>
                <a:latin typeface="Courier New"/>
                <a:ea typeface="Times New Roman"/>
                <a:cs typeface="NTTimes"/>
              </a:rPr>
              <a:t># запуск </a:t>
            </a:r>
            <a:r>
              <a:rPr lang="ru-RU" sz="1600" b="1" i="1" dirty="0" err="1">
                <a:solidFill>
                  <a:srgbClr val="808080"/>
                </a:solidFill>
                <a:latin typeface="Courier New"/>
                <a:ea typeface="Times New Roman"/>
                <a:cs typeface="NTTimes"/>
              </a:rPr>
              <a:t>основн</a:t>
            </a:r>
            <a:r>
              <a:rPr lang="ru-RU" sz="1600" b="1" i="1" dirty="0">
                <a:solidFill>
                  <a:srgbClr val="808080"/>
                </a:solidFill>
                <a:latin typeface="Courier New"/>
                <a:ea typeface="Times New Roman"/>
                <a:cs typeface="NTTimes"/>
              </a:rPr>
              <a:t>. цикла приложения</a:t>
            </a:r>
            <a:endParaRPr lang="ru-RU" b="1" dirty="0">
              <a:latin typeface="Times New Roman"/>
              <a:ea typeface="Batang"/>
              <a:cs typeface="NTTime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0232" y="2071678"/>
            <a:ext cx="5180540" cy="4286280"/>
          </a:xfrm>
          <a:prstGeom prst="roundRect">
            <a:avLst>
              <a:gd name="adj" fmla="val 2380"/>
            </a:avLst>
          </a:prstGeom>
          <a:noFill/>
          <a:ln w="9525">
            <a:noFill/>
            <a:miter lim="800000"/>
            <a:headEnd/>
            <a:tailEnd/>
          </a:ln>
          <a:effectLst>
            <a:outerShdw blurRad="215900" dist="38100" dir="2700000" sx="103000" sy="103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“Hello, World!” </a:t>
            </a:r>
            <a:r>
              <a:rPr lang="ru-RU" dirty="0"/>
              <a:t>на </a:t>
            </a:r>
            <a:r>
              <a:rPr lang="en-US" dirty="0" err="1"/>
              <a:t>PyQt</a:t>
            </a:r>
            <a:r>
              <a:rPr lang="ru-RU" dirty="0"/>
              <a:t>4</a:t>
            </a:r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155748" y="1457324"/>
            <a:ext cx="8832504" cy="41862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t" latinLnBrk="0" hangingPunct="1">
              <a:lnSpc>
                <a:spcPts val="144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ru-RU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urier New"/>
                <a:ea typeface="Times New Roman"/>
                <a:cs typeface="NTTimes"/>
              </a:rPr>
              <a:t>import</a:t>
            </a: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Times New Roman"/>
                <a:cs typeface="NTTimes"/>
              </a:rPr>
              <a:t> </a:t>
            </a:r>
            <a:r>
              <a:rPr kumimoji="0" lang="ru-RU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DC143C"/>
                </a:solidFill>
                <a:effectLst/>
                <a:uLnTx/>
                <a:uFillTx/>
                <a:latin typeface="Courier New"/>
                <a:ea typeface="Times New Roman"/>
                <a:cs typeface="NTTimes"/>
              </a:rPr>
              <a:t>sys</a:t>
            </a: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  <a:ea typeface="Batang"/>
              <a:cs typeface="NTTimes"/>
            </a:endParaRPr>
          </a:p>
          <a:p>
            <a:pPr marL="0" marR="0" lvl="0" indent="0" algn="l" defTabSz="914400" rtl="0" eaLnBrk="1" fontAlgn="t" latinLnBrk="0" hangingPunct="1">
              <a:lnSpc>
                <a:spcPts val="144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urier New"/>
                <a:ea typeface="Times New Roman"/>
                <a:cs typeface="NTTimes"/>
              </a:rPr>
              <a:t>from</a:t>
            </a: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Times New Roman"/>
                <a:cs typeface="NTTimes"/>
              </a:rPr>
              <a:t> </a:t>
            </a:r>
            <a:r>
              <a:rPr kumimoji="0" lang="ru-RU" sz="20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Times New Roman"/>
                <a:cs typeface="NTTimes"/>
              </a:rPr>
              <a:t>PyQt4.</a:t>
            </a:r>
            <a:r>
              <a:rPr kumimoji="0" lang="ru-RU" sz="20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NTTimes"/>
              </a:rPr>
              <a:t>Qt</a:t>
            </a:r>
            <a:r>
              <a:rPr kumimoji="0" lang="en-US" sz="20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NTTimes"/>
              </a:rPr>
              <a:t>Gui</a:t>
            </a: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Times New Roman"/>
                <a:cs typeface="NTTimes"/>
              </a:rPr>
              <a:t> </a:t>
            </a:r>
            <a:r>
              <a:rPr kumimoji="0" lang="ru-RU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urier New"/>
                <a:ea typeface="Times New Roman"/>
                <a:cs typeface="NTTimes"/>
              </a:rPr>
              <a:t>import</a:t>
            </a: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Times New Roman"/>
                <a:cs typeface="NTTimes"/>
              </a:rPr>
              <a:t> </a:t>
            </a:r>
            <a:r>
              <a:rPr kumimoji="0" lang="ru-RU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Times New Roman"/>
                <a:cs typeface="NTTimes"/>
              </a:rPr>
              <a:t>QApplication</a:t>
            </a: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66CC66"/>
                </a:solidFill>
                <a:effectLst/>
                <a:uLnTx/>
                <a:uFillTx/>
                <a:latin typeface="Courier New"/>
                <a:ea typeface="Times New Roman"/>
                <a:cs typeface="NTTimes"/>
              </a:rPr>
              <a:t>,</a:t>
            </a: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Times New Roman"/>
                <a:cs typeface="NTTimes"/>
              </a:rPr>
              <a:t> </a:t>
            </a:r>
            <a:r>
              <a:rPr kumimoji="0" lang="ru-RU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Times New Roman"/>
                <a:cs typeface="NTTimes"/>
              </a:rPr>
              <a:t>QWidget</a:t>
            </a: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  <a:ea typeface="Batang"/>
              <a:cs typeface="NTTimes"/>
            </a:endParaRPr>
          </a:p>
          <a:p>
            <a:pPr marL="0" marR="0" lvl="0" indent="0" algn="l" defTabSz="914400" rtl="0" eaLnBrk="1" fontAlgn="t" latinLnBrk="0" hangingPunct="1">
              <a:lnSpc>
                <a:spcPts val="144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Times New Roman"/>
                <a:cs typeface="NTTimes"/>
              </a:rPr>
              <a:t> </a:t>
            </a: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  <a:ea typeface="Batang"/>
              <a:cs typeface="NTTimes"/>
            </a:endParaRPr>
          </a:p>
          <a:p>
            <a:pPr marL="0" marR="0" lvl="0" indent="0" algn="l" defTabSz="914400" rtl="0" eaLnBrk="1" fontAlgn="t" latinLnBrk="0" hangingPunct="1">
              <a:lnSpc>
                <a:spcPts val="144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ru-RU" sz="1600" b="1" i="1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/>
                <a:ea typeface="Times New Roman"/>
                <a:cs typeface="NTTimes"/>
              </a:rPr>
              <a:t># Каждое приложение должно создать объект </a:t>
            </a:r>
            <a:r>
              <a:rPr kumimoji="0" lang="ru-RU" sz="1600" b="1" i="1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/>
                <a:ea typeface="Times New Roman"/>
                <a:cs typeface="NTTimes"/>
              </a:rPr>
              <a:t>QApplication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  <a:ea typeface="Batang"/>
              <a:cs typeface="NTTimes"/>
            </a:endParaRPr>
          </a:p>
          <a:p>
            <a:pPr marL="0" marR="0" lvl="0" indent="0" algn="l" defTabSz="914400" rtl="0" eaLnBrk="1" fontAlgn="t" latinLnBrk="0" hangingPunct="1">
              <a:lnSpc>
                <a:spcPts val="144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ru-RU" sz="1600" b="1" i="1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/>
                <a:ea typeface="Times New Roman"/>
                <a:cs typeface="NTTimes"/>
              </a:rPr>
              <a:t># </a:t>
            </a:r>
            <a:r>
              <a:rPr kumimoji="0" lang="ru-RU" sz="1600" b="1" i="1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/>
                <a:ea typeface="Times New Roman"/>
                <a:cs typeface="NTTimes"/>
              </a:rPr>
              <a:t>sys.argv</a:t>
            </a:r>
            <a:r>
              <a:rPr kumimoji="0" lang="ru-RU" sz="1600" b="1" i="1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/>
                <a:ea typeface="Times New Roman"/>
                <a:cs typeface="NTTimes"/>
              </a:rPr>
              <a:t> - список аргументов командной строки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  <a:ea typeface="Batang"/>
              <a:cs typeface="NTTimes"/>
            </a:endParaRPr>
          </a:p>
          <a:p>
            <a:pPr marL="0" marR="0" lvl="0" indent="0" algn="l" defTabSz="914400" rtl="0" eaLnBrk="1" fontAlgn="t" latinLnBrk="0" hangingPunct="1">
              <a:lnSpc>
                <a:spcPts val="144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ru-RU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Times New Roman"/>
                <a:cs typeface="NTTimes"/>
              </a:rPr>
              <a:t>application</a:t>
            </a: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Times New Roman"/>
                <a:cs typeface="NTTimes"/>
              </a:rPr>
              <a:t> </a:t>
            </a: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66CC66"/>
                </a:solidFill>
                <a:effectLst/>
                <a:uLnTx/>
                <a:uFillTx/>
                <a:latin typeface="Courier New"/>
                <a:ea typeface="Times New Roman"/>
                <a:cs typeface="NTTimes"/>
              </a:rPr>
              <a:t>=</a:t>
            </a: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Times New Roman"/>
                <a:cs typeface="NTTimes"/>
              </a:rPr>
              <a:t> </a:t>
            </a:r>
            <a:r>
              <a:rPr kumimoji="0" lang="ru-RU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Times New Roman"/>
                <a:cs typeface="NTTimes"/>
              </a:rPr>
              <a:t>QApplication</a:t>
            </a: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NTTimes"/>
              </a:rPr>
              <a:t>(</a:t>
            </a:r>
            <a:r>
              <a:rPr kumimoji="0" lang="ru-RU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DC143C"/>
                </a:solidFill>
                <a:effectLst/>
                <a:uLnTx/>
                <a:uFillTx/>
                <a:latin typeface="Courier New"/>
                <a:ea typeface="Times New Roman"/>
                <a:cs typeface="NTTimes"/>
              </a:rPr>
              <a:t>sys</a:t>
            </a:r>
            <a:r>
              <a:rPr kumimoji="0" lang="ru-RU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Times New Roman"/>
                <a:cs typeface="NTTimes"/>
              </a:rPr>
              <a:t>.</a:t>
            </a:r>
            <a:r>
              <a:rPr kumimoji="0" lang="ru-RU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NTTimes"/>
              </a:rPr>
              <a:t>argv</a:t>
            </a: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NTTimes"/>
              </a:rPr>
              <a:t>)</a:t>
            </a: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  <a:ea typeface="Batang"/>
              <a:cs typeface="NTTimes"/>
            </a:endParaRPr>
          </a:p>
          <a:p>
            <a:pPr marL="0" marR="0" lvl="0" indent="0" algn="l" defTabSz="914400" rtl="0" eaLnBrk="1" fontAlgn="t" latinLnBrk="0" hangingPunct="1">
              <a:lnSpc>
                <a:spcPts val="144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Times New Roman"/>
                <a:cs typeface="NTTimes"/>
              </a:rPr>
              <a:t> </a:t>
            </a: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  <a:ea typeface="Batang"/>
              <a:cs typeface="NTTimes"/>
            </a:endParaRPr>
          </a:p>
          <a:p>
            <a:pPr marL="0" marR="0" lvl="0" indent="0" algn="l" defTabSz="914400" rtl="0" eaLnBrk="1" fontAlgn="t" latinLnBrk="0" hangingPunct="1">
              <a:lnSpc>
                <a:spcPts val="144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ru-RU" sz="1600" b="1" i="1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/>
                <a:ea typeface="Times New Roman"/>
                <a:cs typeface="NTTimes"/>
              </a:rPr>
              <a:t># </a:t>
            </a:r>
            <a:r>
              <a:rPr kumimoji="0" lang="ru-RU" sz="1600" b="1" i="1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/>
                <a:ea typeface="Times New Roman"/>
                <a:cs typeface="NTTimes"/>
              </a:rPr>
              <a:t>QWidget</a:t>
            </a:r>
            <a:r>
              <a:rPr kumimoji="0" lang="ru-RU" sz="1600" b="1" i="1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/>
                <a:ea typeface="Times New Roman"/>
                <a:cs typeface="NTTimes"/>
              </a:rPr>
              <a:t> - базовый класс для всех объектов интерфейса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  <a:ea typeface="Batang"/>
              <a:cs typeface="NTTimes"/>
            </a:endParaRPr>
          </a:p>
          <a:p>
            <a:pPr marL="0" marR="0" lvl="0" indent="0" algn="l" defTabSz="914400" rtl="0" eaLnBrk="1" fontAlgn="t" latinLnBrk="0" hangingPunct="1">
              <a:lnSpc>
                <a:spcPts val="144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ru-RU" sz="1600" b="1" i="1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/>
                <a:ea typeface="Times New Roman"/>
                <a:cs typeface="NTTimes"/>
              </a:rPr>
              <a:t># пользователя; если использовать для </a:t>
            </a:r>
            <a:r>
              <a:rPr kumimoji="0" lang="ru-RU" sz="1600" b="1" i="1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/>
                <a:ea typeface="Times New Roman"/>
                <a:cs typeface="NTTimes"/>
              </a:rPr>
              <a:t>виджета</a:t>
            </a:r>
            <a:r>
              <a:rPr kumimoji="0" lang="ru-RU" sz="1600" b="1" i="1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/>
                <a:ea typeface="Times New Roman"/>
                <a:cs typeface="NTTimes"/>
              </a:rPr>
              <a:t> конструктор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  <a:ea typeface="Batang"/>
              <a:cs typeface="NTTimes"/>
            </a:endParaRPr>
          </a:p>
          <a:p>
            <a:pPr marL="0" marR="0" lvl="0" indent="0" algn="l" defTabSz="914400" rtl="0" eaLnBrk="1" fontAlgn="t" latinLnBrk="0" hangingPunct="1">
              <a:lnSpc>
                <a:spcPts val="144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ru-RU" sz="1600" b="1" i="1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/>
                <a:ea typeface="Times New Roman"/>
                <a:cs typeface="NTTimes"/>
              </a:rPr>
              <a:t># без родителя, такой </a:t>
            </a:r>
            <a:r>
              <a:rPr kumimoji="0" lang="ru-RU" sz="1600" b="1" i="1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/>
                <a:ea typeface="Times New Roman"/>
                <a:cs typeface="NTTimes"/>
              </a:rPr>
              <a:t>виджет</a:t>
            </a:r>
            <a:r>
              <a:rPr kumimoji="0" lang="ru-RU" sz="1600" b="1" i="1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/>
                <a:ea typeface="Times New Roman"/>
                <a:cs typeface="NTTimes"/>
              </a:rPr>
              <a:t> станет окном</a:t>
            </a: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  <a:ea typeface="Batang"/>
              <a:cs typeface="NTTimes"/>
            </a:endParaRPr>
          </a:p>
          <a:p>
            <a:pPr marL="0" marR="0" lvl="0" indent="0" algn="l" defTabSz="914400" rtl="0" eaLnBrk="1" fontAlgn="t" latinLnBrk="0" hangingPunct="1">
              <a:lnSpc>
                <a:spcPts val="144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ru-RU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Times New Roman"/>
                <a:cs typeface="NTTimes"/>
              </a:rPr>
              <a:t>widget</a:t>
            </a: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Times New Roman"/>
                <a:cs typeface="NTTimes"/>
              </a:rPr>
              <a:t> </a:t>
            </a: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66CC66"/>
                </a:solidFill>
                <a:effectLst/>
                <a:uLnTx/>
                <a:uFillTx/>
                <a:latin typeface="Courier New"/>
                <a:ea typeface="Times New Roman"/>
                <a:cs typeface="NTTimes"/>
              </a:rPr>
              <a:t>=</a:t>
            </a: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Times New Roman"/>
                <a:cs typeface="NTTimes"/>
              </a:rPr>
              <a:t> </a:t>
            </a:r>
            <a:r>
              <a:rPr kumimoji="0" lang="ru-RU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Times New Roman"/>
                <a:cs typeface="NTTimes"/>
              </a:rPr>
              <a:t>QWidget</a:t>
            </a: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NTTimes"/>
              </a:rPr>
              <a:t>()</a:t>
            </a: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  <a:ea typeface="Batang"/>
              <a:cs typeface="NTTimes"/>
            </a:endParaRPr>
          </a:p>
          <a:p>
            <a:pPr marL="0" marR="0" lvl="0" indent="0" algn="l" defTabSz="914400" rtl="0" eaLnBrk="1" fontAlgn="t" latinLnBrk="0" hangingPunct="1">
              <a:lnSpc>
                <a:spcPts val="144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Times New Roman"/>
                <a:cs typeface="NTTimes"/>
              </a:rPr>
              <a:t> </a:t>
            </a: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  <a:ea typeface="Batang"/>
              <a:cs typeface="NTTimes"/>
            </a:endParaRPr>
          </a:p>
          <a:p>
            <a:pPr marL="0" marR="0" lvl="0" indent="0" algn="l" defTabSz="914400" rtl="0" eaLnBrk="1" fontAlgn="t" latinLnBrk="0" hangingPunct="1">
              <a:lnSpc>
                <a:spcPts val="144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ru-RU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Times New Roman"/>
                <a:cs typeface="NTTimes"/>
              </a:rPr>
              <a:t>widget.</a:t>
            </a:r>
            <a:r>
              <a:rPr kumimoji="0" lang="ru-RU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NTTimes"/>
              </a:rPr>
              <a:t>resize</a:t>
            </a: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NTTimes"/>
              </a:rPr>
              <a:t>(</a:t>
            </a: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4500"/>
                </a:solidFill>
                <a:effectLst/>
                <a:uLnTx/>
                <a:uFillTx/>
                <a:latin typeface="Courier New"/>
                <a:ea typeface="Times New Roman"/>
                <a:cs typeface="NTTimes"/>
              </a:rPr>
              <a:t>320</a:t>
            </a: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66CC66"/>
                </a:solidFill>
                <a:effectLst/>
                <a:uLnTx/>
                <a:uFillTx/>
                <a:latin typeface="Courier New"/>
                <a:ea typeface="Times New Roman"/>
                <a:cs typeface="NTTimes"/>
              </a:rPr>
              <a:t>,</a:t>
            </a: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Times New Roman"/>
                <a:cs typeface="NTTimes"/>
              </a:rPr>
              <a:t> </a:t>
            </a: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4500"/>
                </a:solidFill>
                <a:effectLst/>
                <a:uLnTx/>
                <a:uFillTx/>
                <a:latin typeface="Courier New"/>
                <a:ea typeface="Times New Roman"/>
                <a:cs typeface="NTTimes"/>
              </a:rPr>
              <a:t>240</a:t>
            </a: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NTTimes"/>
              </a:rPr>
              <a:t>)</a:t>
            </a: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Times New Roman"/>
                <a:cs typeface="NTTimes"/>
              </a:rPr>
              <a:t> </a:t>
            </a:r>
            <a:r>
              <a:rPr kumimoji="0" lang="ru-RU" sz="1600" b="1" i="1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/>
                <a:ea typeface="Times New Roman"/>
                <a:cs typeface="NTTimes"/>
              </a:rPr>
              <a:t># изменить размеры </a:t>
            </a:r>
            <a:r>
              <a:rPr kumimoji="0" lang="ru-RU" sz="1600" b="1" i="1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/>
                <a:ea typeface="Times New Roman"/>
                <a:cs typeface="NTTimes"/>
              </a:rPr>
              <a:t>виджета</a:t>
            </a: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  <a:ea typeface="Batang"/>
              <a:cs typeface="NTTimes"/>
            </a:endParaRPr>
          </a:p>
          <a:p>
            <a:pPr marL="0" marR="0" lvl="0" indent="0" algn="l" defTabSz="914400" rtl="0" eaLnBrk="1" fontAlgn="t" latinLnBrk="0" hangingPunct="1">
              <a:lnSpc>
                <a:spcPts val="144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ru-RU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Times New Roman"/>
                <a:cs typeface="NTTimes"/>
              </a:rPr>
              <a:t>widget.</a:t>
            </a:r>
            <a:r>
              <a:rPr kumimoji="0" lang="ru-RU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NTTimes"/>
              </a:rPr>
              <a:t>setWindowTitle</a:t>
            </a: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NTTimes"/>
              </a:rPr>
              <a:t>(</a:t>
            </a: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483D8B"/>
                </a:solidFill>
                <a:effectLst/>
                <a:uLnTx/>
                <a:uFillTx/>
                <a:latin typeface="Courier New"/>
                <a:ea typeface="Times New Roman"/>
                <a:cs typeface="NTTimes"/>
              </a:rPr>
              <a:t>"</a:t>
            </a:r>
            <a:r>
              <a:rPr kumimoji="0" lang="ru-RU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483D8B"/>
                </a:solidFill>
                <a:effectLst/>
                <a:uLnTx/>
                <a:uFillTx/>
                <a:latin typeface="Courier New"/>
                <a:ea typeface="Times New Roman"/>
                <a:cs typeface="NTTimes"/>
              </a:rPr>
              <a:t>Hello</a:t>
            </a: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483D8B"/>
                </a:solidFill>
                <a:effectLst/>
                <a:uLnTx/>
                <a:uFillTx/>
                <a:latin typeface="Courier New"/>
                <a:ea typeface="Times New Roman"/>
                <a:cs typeface="NTTimes"/>
              </a:rPr>
              <a:t>, </a:t>
            </a:r>
            <a:r>
              <a:rPr kumimoji="0" lang="ru-RU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483D8B"/>
                </a:solidFill>
                <a:effectLst/>
                <a:uLnTx/>
                <a:uFillTx/>
                <a:latin typeface="Courier New"/>
                <a:ea typeface="Times New Roman"/>
                <a:cs typeface="NTTimes"/>
              </a:rPr>
              <a:t>World</a:t>
            </a: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483D8B"/>
                </a:solidFill>
                <a:effectLst/>
                <a:uLnTx/>
                <a:uFillTx/>
                <a:latin typeface="Courier New"/>
                <a:ea typeface="Times New Roman"/>
                <a:cs typeface="NTTimes"/>
              </a:rPr>
              <a:t>!"</a:t>
            </a: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NTTimes"/>
              </a:rPr>
              <a:t>)</a:t>
            </a: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Times New Roman"/>
                <a:cs typeface="NTTimes"/>
              </a:rPr>
              <a:t> </a:t>
            </a:r>
            <a:r>
              <a:rPr kumimoji="0" lang="ru-RU" sz="1600" b="1" i="1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/>
                <a:ea typeface="Times New Roman"/>
                <a:cs typeface="NTTimes"/>
              </a:rPr>
              <a:t># установить заголовок</a:t>
            </a: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  <a:ea typeface="Batang"/>
              <a:cs typeface="NTTimes"/>
            </a:endParaRPr>
          </a:p>
          <a:p>
            <a:pPr marL="0" marR="0" lvl="0" indent="0" algn="l" defTabSz="914400" rtl="0" eaLnBrk="1" fontAlgn="t" latinLnBrk="0" hangingPunct="1">
              <a:lnSpc>
                <a:spcPts val="144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ru-RU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Times New Roman"/>
                <a:cs typeface="NTTimes"/>
              </a:rPr>
              <a:t>widget.</a:t>
            </a:r>
            <a:r>
              <a:rPr kumimoji="0" lang="ru-RU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NTTimes"/>
              </a:rPr>
              <a:t>show</a:t>
            </a: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NTTimes"/>
              </a:rPr>
              <a:t>()</a:t>
            </a: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Times New Roman"/>
                <a:cs typeface="NTTimes"/>
              </a:rPr>
              <a:t> </a:t>
            </a:r>
            <a:r>
              <a:rPr kumimoji="0" lang="ru-RU" sz="1600" b="1" i="1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/>
                <a:ea typeface="Times New Roman"/>
                <a:cs typeface="NTTimes"/>
              </a:rPr>
              <a:t># отобразить окно на экране</a:t>
            </a: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  <a:ea typeface="Batang"/>
              <a:cs typeface="NTTimes"/>
            </a:endParaRPr>
          </a:p>
          <a:p>
            <a:pPr marL="0" marR="0" lvl="0" indent="0" algn="l" defTabSz="914400" rtl="0" eaLnBrk="1" fontAlgn="t" latinLnBrk="0" hangingPunct="1">
              <a:lnSpc>
                <a:spcPts val="144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Times New Roman"/>
                <a:cs typeface="NTTimes"/>
              </a:rPr>
              <a:t> </a:t>
            </a: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  <a:ea typeface="Batang"/>
              <a:cs typeface="NTTimes"/>
            </a:endParaRPr>
          </a:p>
          <a:p>
            <a:pPr marL="0" marR="0" lvl="0" indent="0" algn="l" defTabSz="914400" rtl="0" eaLnBrk="1" fontAlgn="t" latinLnBrk="0" hangingPunct="1">
              <a:lnSpc>
                <a:spcPts val="144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ru-RU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DC143C"/>
                </a:solidFill>
                <a:effectLst/>
                <a:uLnTx/>
                <a:uFillTx/>
                <a:latin typeface="Courier New"/>
                <a:ea typeface="Times New Roman"/>
                <a:cs typeface="NTTimes"/>
              </a:rPr>
              <a:t>sys</a:t>
            </a:r>
            <a:r>
              <a:rPr kumimoji="0" lang="ru-RU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Times New Roman"/>
                <a:cs typeface="NTTimes"/>
              </a:rPr>
              <a:t>.</a:t>
            </a:r>
            <a:r>
              <a:rPr kumimoji="0" lang="ru-RU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NTTimes"/>
              </a:rPr>
              <a:t>exit</a:t>
            </a: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NTTimes"/>
              </a:rPr>
              <a:t>(</a:t>
            </a:r>
            <a:r>
              <a:rPr kumimoji="0" lang="ru-RU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Times New Roman"/>
                <a:cs typeface="NTTimes"/>
              </a:rPr>
              <a:t>application.</a:t>
            </a:r>
            <a:r>
              <a:rPr kumimoji="0" lang="ru-RU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NTTimes"/>
              </a:rPr>
              <a:t>exec_</a:t>
            </a: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NTTimes"/>
              </a:rPr>
              <a:t>())</a:t>
            </a: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Times New Roman"/>
                <a:cs typeface="NTTimes"/>
              </a:rPr>
              <a:t> </a:t>
            </a:r>
            <a:r>
              <a:rPr kumimoji="0" lang="ru-RU" sz="1600" b="1" i="1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/>
                <a:ea typeface="Times New Roman"/>
                <a:cs typeface="NTTimes"/>
              </a:rPr>
              <a:t># запуск </a:t>
            </a:r>
            <a:r>
              <a:rPr kumimoji="0" lang="ru-RU" sz="1600" b="1" i="1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/>
                <a:ea typeface="Times New Roman"/>
                <a:cs typeface="NTTimes"/>
              </a:rPr>
              <a:t>основн</a:t>
            </a:r>
            <a:r>
              <a:rPr kumimoji="0" lang="ru-RU" sz="1600" b="1" i="1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/>
                <a:ea typeface="Times New Roman"/>
                <a:cs typeface="NTTimes"/>
              </a:rPr>
              <a:t>. цикла приложения</a:t>
            </a: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  <a:ea typeface="Batang"/>
              <a:cs typeface="NTTime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Добавляем кнопочку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55748" y="1457324"/>
            <a:ext cx="8832504" cy="5114948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 fontAlgn="t">
              <a:lnSpc>
                <a:spcPts val="144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000" b="1" dirty="0" err="1">
                <a:solidFill>
                  <a:srgbClr val="FF7700"/>
                </a:solidFill>
                <a:latin typeface="Courier New"/>
                <a:ea typeface="Times New Roman"/>
                <a:cs typeface="NTTimes"/>
              </a:rPr>
              <a:t>import</a:t>
            </a:r>
            <a:r>
              <a:rPr lang="ru-RU" sz="2000" b="1" dirty="0">
                <a:latin typeface="Courier New"/>
                <a:ea typeface="Times New Roman"/>
                <a:cs typeface="NTTimes"/>
              </a:rPr>
              <a:t> </a:t>
            </a:r>
            <a:r>
              <a:rPr lang="ru-RU" sz="2000" b="1" dirty="0" err="1">
                <a:solidFill>
                  <a:srgbClr val="DC143C"/>
                </a:solidFill>
                <a:latin typeface="Courier New"/>
                <a:ea typeface="Times New Roman"/>
                <a:cs typeface="NTTimes"/>
              </a:rPr>
              <a:t>sys</a:t>
            </a:r>
            <a:endParaRPr lang="ru-RU" b="1" dirty="0">
              <a:latin typeface="Times New Roman"/>
              <a:ea typeface="Batang"/>
              <a:cs typeface="NTTimes"/>
            </a:endParaRPr>
          </a:p>
          <a:p>
            <a:pPr marL="6811963" indent="-6811963" fontAlgn="t">
              <a:lnSpc>
                <a:spcPts val="144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000" b="1" dirty="0">
                <a:solidFill>
                  <a:srgbClr val="FF7700"/>
                </a:solidFill>
                <a:latin typeface="Courier New"/>
                <a:ea typeface="Times New Roman"/>
                <a:cs typeface="NTTimes"/>
              </a:rPr>
              <a:t>from</a:t>
            </a:r>
            <a:r>
              <a:rPr lang="ru-RU" sz="2000" b="1" dirty="0">
                <a:latin typeface="Courier New"/>
                <a:ea typeface="Times New Roman"/>
                <a:cs typeface="NTTimes"/>
              </a:rPr>
              <a:t> PyQt5.</a:t>
            </a:r>
            <a:r>
              <a:rPr lang="ru-RU" sz="2000" b="1" dirty="0">
                <a:solidFill>
                  <a:srgbClr val="000000"/>
                </a:solidFill>
                <a:latin typeface="Courier New"/>
                <a:ea typeface="Times New Roman"/>
                <a:cs typeface="NTTimes"/>
              </a:rPr>
              <a:t>QtWidgets</a:t>
            </a:r>
            <a:r>
              <a:rPr lang="ru-RU" sz="2000" b="1" dirty="0">
                <a:latin typeface="Courier New"/>
                <a:ea typeface="Times New Roman"/>
                <a:cs typeface="NTTimes"/>
              </a:rPr>
              <a:t> </a:t>
            </a:r>
            <a:r>
              <a:rPr lang="ru-RU" sz="2000" b="1" dirty="0" err="1">
                <a:solidFill>
                  <a:srgbClr val="FF7700"/>
                </a:solidFill>
                <a:latin typeface="Courier New"/>
                <a:ea typeface="Times New Roman"/>
                <a:cs typeface="NTTimes"/>
              </a:rPr>
              <a:t>import</a:t>
            </a:r>
            <a:r>
              <a:rPr lang="ru-RU" sz="2000" b="1" dirty="0">
                <a:latin typeface="Courier New"/>
                <a:ea typeface="Times New Roman"/>
                <a:cs typeface="NTTimes"/>
              </a:rPr>
              <a:t> </a:t>
            </a:r>
            <a:r>
              <a:rPr lang="ru-RU" sz="2000" b="1" dirty="0" err="1">
                <a:latin typeface="Courier New"/>
                <a:ea typeface="Times New Roman"/>
                <a:cs typeface="NTTimes"/>
              </a:rPr>
              <a:t>QApplication</a:t>
            </a:r>
            <a:r>
              <a:rPr lang="ru-RU" sz="2000" b="1" dirty="0">
                <a:solidFill>
                  <a:srgbClr val="66CC66"/>
                </a:solidFill>
                <a:latin typeface="Courier New"/>
                <a:ea typeface="Times New Roman"/>
                <a:cs typeface="NTTimes"/>
              </a:rPr>
              <a:t>,</a:t>
            </a:r>
            <a:r>
              <a:rPr lang="ru-RU" sz="2000" b="1" dirty="0">
                <a:latin typeface="Courier New"/>
                <a:ea typeface="Times New Roman"/>
                <a:cs typeface="NTTimes"/>
              </a:rPr>
              <a:t> </a:t>
            </a:r>
            <a:r>
              <a:rPr lang="ru-RU" sz="2000" b="1" dirty="0" err="1">
                <a:latin typeface="Courier New"/>
                <a:ea typeface="Times New Roman"/>
                <a:cs typeface="NTTimes"/>
              </a:rPr>
              <a:t>QWidget</a:t>
            </a:r>
            <a:r>
              <a:rPr lang="ru-RU" sz="2000" b="1" dirty="0">
                <a:solidFill>
                  <a:srgbClr val="66CC66"/>
                </a:solidFill>
                <a:latin typeface="Courier New"/>
                <a:ea typeface="Times New Roman"/>
                <a:cs typeface="NTTimes"/>
              </a:rPr>
              <a:t>,</a:t>
            </a:r>
            <a:r>
              <a:rPr lang="ru-RU" sz="2000" b="1" dirty="0">
                <a:latin typeface="Courier New"/>
                <a:ea typeface="Times New Roman"/>
                <a:cs typeface="NTTimes"/>
              </a:rPr>
              <a:t> </a:t>
            </a:r>
            <a:r>
              <a:rPr lang="en-US" sz="2000" b="1" dirty="0" err="1">
                <a:latin typeface="Courier New"/>
                <a:ea typeface="Times New Roman"/>
                <a:cs typeface="NTTimes"/>
              </a:rPr>
              <a:t>QPushButton</a:t>
            </a:r>
            <a:endParaRPr lang="ru-RU" b="1" dirty="0">
              <a:latin typeface="Times New Roman"/>
              <a:ea typeface="Batang"/>
              <a:cs typeface="NTTimes"/>
            </a:endParaRPr>
          </a:p>
          <a:p>
            <a:pPr marL="0" indent="0" fontAlgn="t">
              <a:lnSpc>
                <a:spcPts val="144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000" b="1" dirty="0">
                <a:latin typeface="Courier New"/>
                <a:ea typeface="Times New Roman"/>
                <a:cs typeface="NTTimes"/>
              </a:rPr>
              <a:t> </a:t>
            </a:r>
            <a:endParaRPr lang="ru-RU" b="1" dirty="0">
              <a:latin typeface="Times New Roman"/>
              <a:ea typeface="Batang"/>
              <a:cs typeface="NTTimes"/>
            </a:endParaRPr>
          </a:p>
          <a:p>
            <a:pPr marL="0" indent="0" fontAlgn="t">
              <a:lnSpc>
                <a:spcPts val="144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000" b="1" dirty="0" err="1">
                <a:latin typeface="Courier New"/>
                <a:ea typeface="Times New Roman"/>
                <a:cs typeface="NTTimes"/>
              </a:rPr>
              <a:t>application</a:t>
            </a:r>
            <a:r>
              <a:rPr lang="ru-RU" sz="2000" b="1" dirty="0">
                <a:latin typeface="Courier New"/>
                <a:ea typeface="Times New Roman"/>
                <a:cs typeface="NTTimes"/>
              </a:rPr>
              <a:t> </a:t>
            </a:r>
            <a:r>
              <a:rPr lang="ru-RU" sz="2000" b="1" dirty="0">
                <a:solidFill>
                  <a:srgbClr val="66CC66"/>
                </a:solidFill>
                <a:latin typeface="Courier New"/>
                <a:ea typeface="Times New Roman"/>
                <a:cs typeface="NTTimes"/>
              </a:rPr>
              <a:t>=</a:t>
            </a:r>
            <a:r>
              <a:rPr lang="ru-RU" sz="2000" b="1" dirty="0">
                <a:latin typeface="Courier New"/>
                <a:ea typeface="Times New Roman"/>
                <a:cs typeface="NTTimes"/>
              </a:rPr>
              <a:t> </a:t>
            </a:r>
            <a:r>
              <a:rPr lang="ru-RU" sz="2000" b="1" dirty="0" err="1">
                <a:latin typeface="Courier New"/>
                <a:ea typeface="Times New Roman"/>
                <a:cs typeface="NTTimes"/>
              </a:rPr>
              <a:t>QApplication</a:t>
            </a:r>
            <a:r>
              <a:rPr lang="ru-RU" sz="2000" b="1" dirty="0">
                <a:solidFill>
                  <a:srgbClr val="000000"/>
                </a:solidFill>
                <a:latin typeface="Courier New"/>
                <a:ea typeface="Times New Roman"/>
                <a:cs typeface="NTTimes"/>
              </a:rPr>
              <a:t>(</a:t>
            </a:r>
            <a:r>
              <a:rPr lang="ru-RU" sz="2000" b="1" dirty="0" err="1">
                <a:solidFill>
                  <a:srgbClr val="DC143C"/>
                </a:solidFill>
                <a:latin typeface="Courier New"/>
                <a:ea typeface="Times New Roman"/>
                <a:cs typeface="NTTimes"/>
              </a:rPr>
              <a:t>sys</a:t>
            </a:r>
            <a:r>
              <a:rPr lang="ru-RU" sz="2000" b="1" dirty="0" err="1">
                <a:latin typeface="Courier New"/>
                <a:ea typeface="Times New Roman"/>
                <a:cs typeface="NTTimes"/>
              </a:rPr>
              <a:t>.</a:t>
            </a:r>
            <a:r>
              <a:rPr lang="ru-RU" sz="2000" b="1" dirty="0" err="1">
                <a:solidFill>
                  <a:srgbClr val="000000"/>
                </a:solidFill>
                <a:latin typeface="Courier New"/>
                <a:ea typeface="Times New Roman"/>
                <a:cs typeface="NTTimes"/>
              </a:rPr>
              <a:t>argv</a:t>
            </a:r>
            <a:r>
              <a:rPr lang="ru-RU" sz="2000" b="1" dirty="0">
                <a:solidFill>
                  <a:srgbClr val="000000"/>
                </a:solidFill>
                <a:latin typeface="Courier New"/>
                <a:ea typeface="Times New Roman"/>
                <a:cs typeface="NTTimes"/>
              </a:rPr>
              <a:t>)</a:t>
            </a:r>
            <a:endParaRPr lang="ru-RU" b="1" dirty="0">
              <a:latin typeface="Times New Roman"/>
              <a:ea typeface="Batang"/>
              <a:cs typeface="NTTimes"/>
            </a:endParaRPr>
          </a:p>
          <a:p>
            <a:pPr marL="0" indent="0" fontAlgn="t">
              <a:lnSpc>
                <a:spcPts val="144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000" b="1" dirty="0">
                <a:latin typeface="Courier New"/>
                <a:ea typeface="Times New Roman"/>
                <a:cs typeface="NTTimes"/>
              </a:rPr>
              <a:t> </a:t>
            </a:r>
            <a:endParaRPr lang="ru-RU" b="1" dirty="0">
              <a:latin typeface="Times New Roman"/>
              <a:ea typeface="Batang"/>
              <a:cs typeface="NTTimes"/>
            </a:endParaRPr>
          </a:p>
          <a:p>
            <a:pPr marL="0" indent="0" fontAlgn="t">
              <a:lnSpc>
                <a:spcPts val="144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000" b="1" dirty="0" err="1">
                <a:latin typeface="Courier New"/>
                <a:ea typeface="Times New Roman"/>
                <a:cs typeface="NTTimes"/>
              </a:rPr>
              <a:t>widget</a:t>
            </a:r>
            <a:r>
              <a:rPr lang="ru-RU" sz="2000" b="1" dirty="0">
                <a:latin typeface="Courier New"/>
                <a:ea typeface="Times New Roman"/>
                <a:cs typeface="NTTimes"/>
              </a:rPr>
              <a:t> </a:t>
            </a:r>
            <a:r>
              <a:rPr lang="ru-RU" sz="2000" b="1" dirty="0">
                <a:solidFill>
                  <a:srgbClr val="66CC66"/>
                </a:solidFill>
                <a:latin typeface="Courier New"/>
                <a:ea typeface="Times New Roman"/>
                <a:cs typeface="NTTimes"/>
              </a:rPr>
              <a:t>=</a:t>
            </a:r>
            <a:r>
              <a:rPr lang="ru-RU" sz="2000" b="1" dirty="0">
                <a:latin typeface="Courier New"/>
                <a:ea typeface="Times New Roman"/>
                <a:cs typeface="NTTimes"/>
              </a:rPr>
              <a:t> </a:t>
            </a:r>
            <a:r>
              <a:rPr lang="ru-RU" sz="2000" b="1" dirty="0" err="1">
                <a:latin typeface="Courier New"/>
                <a:ea typeface="Times New Roman"/>
                <a:cs typeface="NTTimes"/>
              </a:rPr>
              <a:t>QWidget</a:t>
            </a:r>
            <a:r>
              <a:rPr lang="ru-RU" sz="2000" b="1" dirty="0">
                <a:solidFill>
                  <a:srgbClr val="000000"/>
                </a:solidFill>
                <a:latin typeface="Courier New"/>
                <a:ea typeface="Times New Roman"/>
                <a:cs typeface="NTTimes"/>
              </a:rPr>
              <a:t>()</a:t>
            </a:r>
            <a:endParaRPr lang="ru-RU" b="1" dirty="0">
              <a:latin typeface="Times New Roman"/>
              <a:ea typeface="Batang"/>
              <a:cs typeface="NTTimes"/>
            </a:endParaRPr>
          </a:p>
          <a:p>
            <a:pPr marL="0" indent="0" fontAlgn="t">
              <a:lnSpc>
                <a:spcPts val="144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000" b="1" dirty="0">
                <a:latin typeface="Courier New"/>
                <a:ea typeface="Times New Roman"/>
                <a:cs typeface="NTTimes"/>
              </a:rPr>
              <a:t> </a:t>
            </a:r>
            <a:endParaRPr lang="ru-RU" b="1" dirty="0">
              <a:latin typeface="Times New Roman"/>
              <a:ea typeface="Batang"/>
              <a:cs typeface="NTTimes"/>
            </a:endParaRPr>
          </a:p>
          <a:p>
            <a:pPr marL="0" indent="0" fontAlgn="t">
              <a:lnSpc>
                <a:spcPts val="144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000" b="1" dirty="0" err="1">
                <a:latin typeface="Courier New"/>
                <a:ea typeface="Times New Roman"/>
                <a:cs typeface="NTTimes"/>
              </a:rPr>
              <a:t>widget.</a:t>
            </a:r>
            <a:r>
              <a:rPr lang="ru-RU" sz="2000" b="1" dirty="0" err="1">
                <a:solidFill>
                  <a:srgbClr val="000000"/>
                </a:solidFill>
                <a:latin typeface="Courier New"/>
                <a:ea typeface="Times New Roman"/>
                <a:cs typeface="NTTimes"/>
              </a:rPr>
              <a:t>resize</a:t>
            </a:r>
            <a:r>
              <a:rPr lang="ru-RU" sz="2000" b="1" dirty="0">
                <a:solidFill>
                  <a:srgbClr val="000000"/>
                </a:solidFill>
                <a:latin typeface="Courier New"/>
                <a:ea typeface="Times New Roman"/>
                <a:cs typeface="NTTimes"/>
              </a:rPr>
              <a:t>(</a:t>
            </a:r>
            <a:r>
              <a:rPr lang="en-US" sz="2000" b="1" dirty="0">
                <a:solidFill>
                  <a:srgbClr val="FF4500"/>
                </a:solidFill>
                <a:latin typeface="Courier New"/>
                <a:ea typeface="Times New Roman"/>
                <a:cs typeface="NTTimes"/>
              </a:rPr>
              <a:t>20</a:t>
            </a:r>
            <a:r>
              <a:rPr lang="ru-RU" sz="2000" b="1" dirty="0">
                <a:solidFill>
                  <a:srgbClr val="FF4500"/>
                </a:solidFill>
                <a:latin typeface="Courier New"/>
                <a:ea typeface="Times New Roman"/>
                <a:cs typeface="NTTimes"/>
              </a:rPr>
              <a:t>0</a:t>
            </a:r>
            <a:r>
              <a:rPr lang="ru-RU" sz="2000" b="1" dirty="0">
                <a:solidFill>
                  <a:srgbClr val="66CC66"/>
                </a:solidFill>
                <a:latin typeface="Courier New"/>
                <a:ea typeface="Times New Roman"/>
                <a:cs typeface="NTTimes"/>
              </a:rPr>
              <a:t>,</a:t>
            </a:r>
            <a:r>
              <a:rPr lang="ru-RU" sz="2000" b="1" dirty="0">
                <a:latin typeface="Courier New"/>
                <a:ea typeface="Times New Roman"/>
                <a:cs typeface="NTTimes"/>
              </a:rPr>
              <a:t> </a:t>
            </a:r>
            <a:r>
              <a:rPr lang="en-US" sz="2000" b="1" dirty="0">
                <a:solidFill>
                  <a:srgbClr val="FF4500"/>
                </a:solidFill>
                <a:latin typeface="Courier New"/>
                <a:ea typeface="Times New Roman"/>
                <a:cs typeface="NTTimes"/>
              </a:rPr>
              <a:t>12</a:t>
            </a:r>
            <a:r>
              <a:rPr lang="ru-RU" sz="2000" b="1" dirty="0">
                <a:solidFill>
                  <a:srgbClr val="FF4500"/>
                </a:solidFill>
                <a:latin typeface="Courier New"/>
                <a:ea typeface="Times New Roman"/>
                <a:cs typeface="NTTimes"/>
              </a:rPr>
              <a:t>0</a:t>
            </a:r>
            <a:r>
              <a:rPr lang="ru-RU" sz="2000" b="1" dirty="0">
                <a:solidFill>
                  <a:srgbClr val="000000"/>
                </a:solidFill>
                <a:latin typeface="Courier New"/>
                <a:ea typeface="Times New Roman"/>
                <a:cs typeface="NTTimes"/>
              </a:rPr>
              <a:t>)</a:t>
            </a:r>
            <a:endParaRPr lang="ru-RU" b="1" dirty="0">
              <a:latin typeface="Times New Roman"/>
              <a:ea typeface="Batang"/>
              <a:cs typeface="NTTimes"/>
            </a:endParaRPr>
          </a:p>
          <a:p>
            <a:pPr marL="0" indent="0" fontAlgn="t">
              <a:lnSpc>
                <a:spcPts val="144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000" b="1" dirty="0" err="1">
                <a:latin typeface="Courier New"/>
                <a:ea typeface="Times New Roman"/>
                <a:cs typeface="NTTimes"/>
              </a:rPr>
              <a:t>widget.</a:t>
            </a:r>
            <a:r>
              <a:rPr lang="ru-RU" sz="2000" b="1" dirty="0" err="1">
                <a:solidFill>
                  <a:srgbClr val="000000"/>
                </a:solidFill>
                <a:latin typeface="Courier New"/>
                <a:ea typeface="Times New Roman"/>
                <a:cs typeface="NTTimes"/>
              </a:rPr>
              <a:t>setWindowTitle</a:t>
            </a:r>
            <a:r>
              <a:rPr lang="ru-RU" sz="2000" b="1" dirty="0">
                <a:solidFill>
                  <a:srgbClr val="000000"/>
                </a:solidFill>
                <a:latin typeface="Courier New"/>
                <a:ea typeface="Times New Roman"/>
                <a:cs typeface="NTTimes"/>
              </a:rPr>
              <a:t>(</a:t>
            </a:r>
            <a:r>
              <a:rPr lang="ru-RU" sz="2000" b="1" dirty="0">
                <a:solidFill>
                  <a:srgbClr val="483D8B"/>
                </a:solidFill>
                <a:latin typeface="Courier New"/>
                <a:ea typeface="Times New Roman"/>
                <a:cs typeface="NTTimes"/>
              </a:rPr>
              <a:t>“</a:t>
            </a:r>
            <a:r>
              <a:rPr lang="en-US" sz="2000" b="1" dirty="0">
                <a:solidFill>
                  <a:srgbClr val="483D8B"/>
                </a:solidFill>
                <a:latin typeface="Courier New"/>
                <a:ea typeface="Times New Roman"/>
                <a:cs typeface="NTTimes"/>
              </a:rPr>
              <a:t>Button test</a:t>
            </a:r>
            <a:r>
              <a:rPr lang="ru-RU" sz="2000" b="1" dirty="0">
                <a:solidFill>
                  <a:srgbClr val="483D8B"/>
                </a:solidFill>
                <a:latin typeface="Courier New"/>
                <a:ea typeface="Times New Roman"/>
                <a:cs typeface="NTTimes"/>
              </a:rPr>
              <a:t>"</a:t>
            </a:r>
            <a:r>
              <a:rPr lang="ru-RU" sz="2000" b="1" dirty="0">
                <a:solidFill>
                  <a:srgbClr val="000000"/>
                </a:solidFill>
                <a:latin typeface="Courier New"/>
                <a:ea typeface="Times New Roman"/>
                <a:cs typeface="NTTimes"/>
              </a:rPr>
              <a:t>)</a:t>
            </a:r>
            <a:endParaRPr lang="ru-RU" b="1" dirty="0">
              <a:latin typeface="Times New Roman"/>
              <a:ea typeface="Batang"/>
              <a:cs typeface="NTTimes"/>
            </a:endParaRPr>
          </a:p>
          <a:p>
            <a:pPr marL="0" indent="0" fontAlgn="t">
              <a:lnSpc>
                <a:spcPts val="144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b="1" dirty="0">
              <a:latin typeface="Courier New"/>
              <a:ea typeface="Times New Roman"/>
              <a:cs typeface="NTTimes"/>
            </a:endParaRPr>
          </a:p>
          <a:p>
            <a:pPr marL="0" indent="0" fontAlgn="t">
              <a:lnSpc>
                <a:spcPts val="144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 err="1">
                <a:latin typeface="Courier New"/>
                <a:ea typeface="Times New Roman"/>
                <a:cs typeface="NTTimes"/>
              </a:rPr>
              <a:t>btn</a:t>
            </a:r>
            <a:r>
              <a:rPr lang="en-US" sz="2000" b="1" dirty="0">
                <a:latin typeface="Courier New"/>
                <a:ea typeface="Times New Roman"/>
                <a:cs typeface="NTTimes"/>
              </a:rPr>
              <a:t> </a:t>
            </a:r>
            <a:r>
              <a:rPr lang="ru-RU" sz="2000" b="1" dirty="0">
                <a:solidFill>
                  <a:srgbClr val="66CC66"/>
                </a:solidFill>
                <a:latin typeface="Courier New"/>
                <a:ea typeface="Times New Roman"/>
                <a:cs typeface="NTTimes"/>
              </a:rPr>
              <a:t>=</a:t>
            </a:r>
            <a:r>
              <a:rPr lang="en-US" sz="2000" b="1" dirty="0">
                <a:latin typeface="Courier New"/>
                <a:ea typeface="Times New Roman"/>
                <a:cs typeface="NTTimes"/>
              </a:rPr>
              <a:t> </a:t>
            </a:r>
            <a:r>
              <a:rPr lang="en-US" sz="2000" b="1" dirty="0" err="1">
                <a:latin typeface="Courier New"/>
                <a:ea typeface="Times New Roman"/>
                <a:cs typeface="NTTimes"/>
              </a:rPr>
              <a:t>QPushButton</a:t>
            </a:r>
            <a:r>
              <a:rPr lang="en-US" sz="2000" b="1" dirty="0">
                <a:latin typeface="Courier New"/>
                <a:ea typeface="Times New Roman"/>
                <a:cs typeface="NTTimes"/>
              </a:rPr>
              <a:t>(</a:t>
            </a:r>
            <a:r>
              <a:rPr lang="en-US" sz="2000" b="1" dirty="0">
                <a:solidFill>
                  <a:srgbClr val="483D8B"/>
                </a:solidFill>
                <a:latin typeface="Courier New"/>
                <a:ea typeface="Times New Roman"/>
                <a:cs typeface="NTTimes"/>
              </a:rPr>
              <a:t>'Close me'</a:t>
            </a:r>
            <a:r>
              <a:rPr lang="en-US" sz="2000" b="1" dirty="0">
                <a:latin typeface="Courier New"/>
                <a:ea typeface="Times New Roman"/>
                <a:cs typeface="NTTimes"/>
              </a:rPr>
              <a:t>, widget)</a:t>
            </a:r>
            <a:r>
              <a:rPr lang="en-US" sz="1600" b="1" i="1" dirty="0">
                <a:solidFill>
                  <a:srgbClr val="808080"/>
                </a:solidFill>
                <a:latin typeface="Courier New"/>
                <a:ea typeface="Times New Roman"/>
                <a:cs typeface="NTTimes"/>
              </a:rPr>
              <a:t> # </a:t>
            </a:r>
            <a:r>
              <a:rPr lang="ru-RU" sz="1600" b="1" i="1" dirty="0">
                <a:solidFill>
                  <a:srgbClr val="808080"/>
                </a:solidFill>
                <a:latin typeface="Courier New"/>
                <a:ea typeface="Times New Roman"/>
                <a:cs typeface="NTTimes"/>
              </a:rPr>
              <a:t>добавляем кнопку</a:t>
            </a:r>
          </a:p>
          <a:p>
            <a:pPr marL="0" indent="0" fontAlgn="t">
              <a:lnSpc>
                <a:spcPts val="144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 err="1">
                <a:latin typeface="Courier New"/>
                <a:ea typeface="Times New Roman"/>
                <a:cs typeface="NTTimes"/>
              </a:rPr>
              <a:t>btn.clicked.connect</a:t>
            </a:r>
            <a:r>
              <a:rPr lang="en-US" sz="2000" b="1" dirty="0">
                <a:latin typeface="Courier New"/>
                <a:ea typeface="Times New Roman"/>
                <a:cs typeface="NTTimes"/>
              </a:rPr>
              <a:t>(</a:t>
            </a:r>
            <a:r>
              <a:rPr lang="en-US" sz="2000" b="1" dirty="0" err="1">
                <a:latin typeface="Courier New"/>
                <a:ea typeface="Times New Roman"/>
                <a:cs typeface="NTTimes"/>
              </a:rPr>
              <a:t>QApplication.instance</a:t>
            </a:r>
            <a:r>
              <a:rPr lang="en-US" sz="2000" b="1" dirty="0">
                <a:latin typeface="Courier New"/>
                <a:ea typeface="Times New Roman"/>
                <a:cs typeface="NTTimes"/>
              </a:rPr>
              <a:t>().quit)</a:t>
            </a:r>
          </a:p>
          <a:p>
            <a:pPr marL="0" indent="0" fontAlgn="t">
              <a:lnSpc>
                <a:spcPts val="144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i="1" dirty="0">
                <a:solidFill>
                  <a:srgbClr val="808080"/>
                </a:solidFill>
                <a:latin typeface="Courier New"/>
                <a:ea typeface="Times New Roman"/>
                <a:cs typeface="NTTimes"/>
              </a:rPr>
              <a:t># </a:t>
            </a:r>
            <a:r>
              <a:rPr lang="ru-RU" sz="1600" b="1" i="1" dirty="0">
                <a:solidFill>
                  <a:srgbClr val="808080"/>
                </a:solidFill>
                <a:latin typeface="Courier New"/>
                <a:ea typeface="Times New Roman"/>
                <a:cs typeface="NTTimes"/>
              </a:rPr>
              <a:t>присоединяем к ней метод, который будет выполняться при нажатии</a:t>
            </a:r>
          </a:p>
          <a:p>
            <a:pPr marL="0" indent="0" fontAlgn="t">
              <a:lnSpc>
                <a:spcPts val="144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 err="1">
                <a:latin typeface="Courier New"/>
                <a:ea typeface="Times New Roman"/>
                <a:cs typeface="NTTimes"/>
              </a:rPr>
              <a:t>btn.resize</a:t>
            </a:r>
            <a:r>
              <a:rPr lang="en-US" sz="2000" b="1" dirty="0">
                <a:latin typeface="Courier New"/>
                <a:ea typeface="Times New Roman"/>
                <a:cs typeface="NTTimes"/>
              </a:rPr>
              <a:t>(</a:t>
            </a:r>
            <a:r>
              <a:rPr lang="en-US" sz="2000" b="1" dirty="0" err="1">
                <a:latin typeface="Courier New"/>
                <a:ea typeface="Times New Roman"/>
                <a:cs typeface="NTTimes"/>
              </a:rPr>
              <a:t>btn.sizeHint</a:t>
            </a:r>
            <a:r>
              <a:rPr lang="en-US" sz="2000" b="1" dirty="0">
                <a:latin typeface="Courier New"/>
                <a:ea typeface="Times New Roman"/>
                <a:cs typeface="NTTimes"/>
              </a:rPr>
              <a:t>())</a:t>
            </a:r>
          </a:p>
          <a:p>
            <a:pPr marL="0" indent="0" fontAlgn="t">
              <a:lnSpc>
                <a:spcPts val="144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i="1" dirty="0">
                <a:solidFill>
                  <a:srgbClr val="808080"/>
                </a:solidFill>
                <a:latin typeface="Courier New"/>
                <a:ea typeface="Times New Roman"/>
                <a:cs typeface="NTTimes"/>
              </a:rPr>
              <a:t># </a:t>
            </a:r>
            <a:r>
              <a:rPr lang="ru-RU" sz="1600" b="1" i="1" dirty="0">
                <a:solidFill>
                  <a:srgbClr val="808080"/>
                </a:solidFill>
                <a:latin typeface="Courier New"/>
                <a:ea typeface="Times New Roman"/>
                <a:cs typeface="NTTimes"/>
              </a:rPr>
              <a:t>устанавливаем размер кнопки;</a:t>
            </a:r>
            <a:endParaRPr lang="en-US" sz="1600" b="1" i="1" dirty="0">
              <a:solidFill>
                <a:srgbClr val="808080"/>
              </a:solidFill>
              <a:latin typeface="Courier New"/>
              <a:ea typeface="Times New Roman"/>
              <a:cs typeface="NTTimes"/>
            </a:endParaRPr>
          </a:p>
          <a:p>
            <a:pPr marL="0" indent="0" fontAlgn="t">
              <a:lnSpc>
                <a:spcPts val="144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i="1" dirty="0">
                <a:solidFill>
                  <a:srgbClr val="808080"/>
                </a:solidFill>
                <a:latin typeface="Courier New"/>
                <a:ea typeface="Times New Roman"/>
                <a:cs typeface="NTTimes"/>
              </a:rPr>
              <a:t># </a:t>
            </a:r>
            <a:r>
              <a:rPr lang="en-US" sz="1600" b="1" i="1" dirty="0" err="1">
                <a:solidFill>
                  <a:srgbClr val="808080"/>
                </a:solidFill>
                <a:latin typeface="Courier New"/>
                <a:ea typeface="Times New Roman"/>
                <a:cs typeface="NTTimes"/>
              </a:rPr>
              <a:t>sizeHint</a:t>
            </a:r>
            <a:r>
              <a:rPr lang="en-US" sz="1600" b="1" i="1" dirty="0">
                <a:solidFill>
                  <a:srgbClr val="808080"/>
                </a:solidFill>
                <a:latin typeface="Courier New"/>
                <a:ea typeface="Times New Roman"/>
                <a:cs typeface="NTTimes"/>
              </a:rPr>
              <a:t>() </a:t>
            </a:r>
            <a:r>
              <a:rPr lang="ru-RU" sz="1600" b="1" i="1" dirty="0">
                <a:solidFill>
                  <a:srgbClr val="808080"/>
                </a:solidFill>
                <a:latin typeface="Courier New"/>
                <a:ea typeface="Times New Roman"/>
                <a:cs typeface="NTTimes"/>
              </a:rPr>
              <a:t>подстраивает размер под текст</a:t>
            </a:r>
          </a:p>
          <a:p>
            <a:pPr marL="0" indent="0" fontAlgn="t">
              <a:lnSpc>
                <a:spcPts val="144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 err="1">
                <a:latin typeface="Courier New"/>
                <a:ea typeface="Times New Roman"/>
                <a:cs typeface="NTTimes"/>
              </a:rPr>
              <a:t>btn.move</a:t>
            </a:r>
            <a:r>
              <a:rPr lang="en-US" sz="2000" b="1" dirty="0">
                <a:latin typeface="Courier New"/>
                <a:ea typeface="Times New Roman"/>
                <a:cs typeface="NTTimes"/>
              </a:rPr>
              <a:t>(</a:t>
            </a:r>
            <a:r>
              <a:rPr lang="en-US" sz="2000" b="1" dirty="0">
                <a:solidFill>
                  <a:srgbClr val="FF4500"/>
                </a:solidFill>
                <a:latin typeface="Courier New"/>
                <a:ea typeface="Times New Roman"/>
                <a:cs typeface="NTTimes"/>
              </a:rPr>
              <a:t>50</a:t>
            </a:r>
            <a:r>
              <a:rPr lang="en-US" sz="2000" b="1" dirty="0">
                <a:latin typeface="Courier New"/>
                <a:ea typeface="Times New Roman"/>
                <a:cs typeface="NTTimes"/>
              </a:rPr>
              <a:t>, </a:t>
            </a:r>
            <a:r>
              <a:rPr lang="en-US" sz="2000" b="1" dirty="0">
                <a:solidFill>
                  <a:srgbClr val="FF4500"/>
                </a:solidFill>
                <a:latin typeface="Courier New"/>
                <a:ea typeface="Times New Roman"/>
                <a:cs typeface="NTTimes"/>
              </a:rPr>
              <a:t>50</a:t>
            </a:r>
            <a:r>
              <a:rPr lang="en-US" sz="2000" b="1" dirty="0">
                <a:latin typeface="Courier New"/>
                <a:ea typeface="Times New Roman"/>
                <a:cs typeface="NTTimes"/>
              </a:rPr>
              <a:t>)</a:t>
            </a:r>
            <a:r>
              <a:rPr lang="en-US" sz="1600" b="1" i="1" dirty="0">
                <a:solidFill>
                  <a:srgbClr val="808080"/>
                </a:solidFill>
                <a:latin typeface="Courier New"/>
                <a:ea typeface="Times New Roman"/>
                <a:cs typeface="NTTimes"/>
              </a:rPr>
              <a:t># </a:t>
            </a:r>
            <a:r>
              <a:rPr lang="ru-RU" sz="1600" b="1" i="1" dirty="0">
                <a:solidFill>
                  <a:srgbClr val="808080"/>
                </a:solidFill>
                <a:latin typeface="Courier New"/>
                <a:ea typeface="Times New Roman"/>
                <a:cs typeface="NTTimes"/>
              </a:rPr>
              <a:t>устанавливаем расположение кнопки в окне</a:t>
            </a:r>
            <a:endParaRPr lang="en-US" sz="1600" b="1" i="1" dirty="0">
              <a:solidFill>
                <a:srgbClr val="808080"/>
              </a:solidFill>
              <a:latin typeface="Courier New"/>
              <a:ea typeface="Times New Roman"/>
              <a:cs typeface="NTTimes"/>
            </a:endParaRPr>
          </a:p>
          <a:p>
            <a:pPr marL="0" indent="0" fontAlgn="t">
              <a:lnSpc>
                <a:spcPts val="144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b="1" dirty="0">
              <a:latin typeface="Courier New"/>
              <a:ea typeface="Times New Roman"/>
              <a:cs typeface="NTTimes"/>
            </a:endParaRPr>
          </a:p>
          <a:p>
            <a:pPr marL="0" indent="0" fontAlgn="t">
              <a:lnSpc>
                <a:spcPts val="144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000" b="1" dirty="0" err="1">
                <a:latin typeface="Courier New"/>
                <a:ea typeface="Times New Roman"/>
                <a:cs typeface="NTTimes"/>
              </a:rPr>
              <a:t>widget.</a:t>
            </a:r>
            <a:r>
              <a:rPr lang="ru-RU" sz="2000" b="1" dirty="0" err="1">
                <a:solidFill>
                  <a:srgbClr val="000000"/>
                </a:solidFill>
                <a:latin typeface="Courier New"/>
                <a:ea typeface="Times New Roman"/>
                <a:cs typeface="NTTimes"/>
              </a:rPr>
              <a:t>show</a:t>
            </a:r>
            <a:r>
              <a:rPr lang="ru-RU" sz="2000" b="1" dirty="0">
                <a:solidFill>
                  <a:srgbClr val="000000"/>
                </a:solidFill>
                <a:latin typeface="Courier New"/>
                <a:ea typeface="Times New Roman"/>
                <a:cs typeface="NTTimes"/>
              </a:rPr>
              <a:t>()</a:t>
            </a:r>
            <a:r>
              <a:rPr lang="en-US" sz="2000" b="1" dirty="0">
                <a:solidFill>
                  <a:srgbClr val="000000"/>
                </a:solidFill>
                <a:latin typeface="Courier New"/>
                <a:ea typeface="Times New Roman"/>
                <a:cs typeface="NTTimes"/>
              </a:rPr>
              <a:t> </a:t>
            </a:r>
            <a:r>
              <a:rPr lang="en-US" sz="1600" b="1" i="1" dirty="0">
                <a:solidFill>
                  <a:srgbClr val="808080"/>
                </a:solidFill>
                <a:latin typeface="Courier New"/>
                <a:ea typeface="Times New Roman"/>
                <a:cs typeface="NTTimes"/>
              </a:rPr>
              <a:t># </a:t>
            </a:r>
            <a:r>
              <a:rPr lang="ru-RU" sz="1600" b="1" i="1" dirty="0">
                <a:solidFill>
                  <a:srgbClr val="808080"/>
                </a:solidFill>
                <a:latin typeface="Courier New"/>
                <a:ea typeface="Times New Roman"/>
                <a:cs typeface="NTTimes"/>
              </a:rPr>
              <a:t>только потом показываем окно!</a:t>
            </a:r>
            <a:endParaRPr lang="ru-RU" b="1" dirty="0">
              <a:latin typeface="Times New Roman"/>
              <a:ea typeface="Batang"/>
              <a:cs typeface="NTTimes"/>
            </a:endParaRPr>
          </a:p>
          <a:p>
            <a:pPr marL="0" indent="0" fontAlgn="t">
              <a:lnSpc>
                <a:spcPts val="144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000" b="1" dirty="0">
                <a:latin typeface="Courier New"/>
                <a:ea typeface="Times New Roman"/>
                <a:cs typeface="NTTimes"/>
              </a:rPr>
              <a:t> </a:t>
            </a:r>
            <a:endParaRPr lang="ru-RU" b="1" dirty="0">
              <a:latin typeface="Times New Roman"/>
              <a:ea typeface="Batang"/>
              <a:cs typeface="NTTimes"/>
            </a:endParaRPr>
          </a:p>
          <a:p>
            <a:pPr marL="0" indent="0" fontAlgn="t">
              <a:lnSpc>
                <a:spcPts val="144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000" b="1" dirty="0" err="1">
                <a:solidFill>
                  <a:srgbClr val="DC143C"/>
                </a:solidFill>
                <a:latin typeface="Courier New"/>
                <a:ea typeface="Times New Roman"/>
                <a:cs typeface="NTTimes"/>
              </a:rPr>
              <a:t>sys</a:t>
            </a:r>
            <a:r>
              <a:rPr lang="ru-RU" sz="2000" b="1" dirty="0" err="1">
                <a:latin typeface="Courier New"/>
                <a:ea typeface="Times New Roman"/>
                <a:cs typeface="NTTimes"/>
              </a:rPr>
              <a:t>.</a:t>
            </a:r>
            <a:r>
              <a:rPr lang="ru-RU" sz="2000" b="1" dirty="0" err="1">
                <a:solidFill>
                  <a:srgbClr val="000000"/>
                </a:solidFill>
                <a:latin typeface="Courier New"/>
                <a:ea typeface="Times New Roman"/>
                <a:cs typeface="NTTimes"/>
              </a:rPr>
              <a:t>exit</a:t>
            </a:r>
            <a:r>
              <a:rPr lang="ru-RU" sz="2000" b="1" dirty="0">
                <a:solidFill>
                  <a:srgbClr val="000000"/>
                </a:solidFill>
                <a:latin typeface="Courier New"/>
                <a:ea typeface="Times New Roman"/>
                <a:cs typeface="NTTimes"/>
              </a:rPr>
              <a:t>(</a:t>
            </a:r>
            <a:r>
              <a:rPr lang="ru-RU" sz="2000" b="1" dirty="0" err="1">
                <a:latin typeface="Courier New"/>
                <a:ea typeface="Times New Roman"/>
                <a:cs typeface="NTTimes"/>
              </a:rPr>
              <a:t>application.</a:t>
            </a:r>
            <a:r>
              <a:rPr lang="ru-RU" sz="2000" b="1" dirty="0" err="1">
                <a:solidFill>
                  <a:srgbClr val="000000"/>
                </a:solidFill>
                <a:latin typeface="Courier New"/>
                <a:ea typeface="Times New Roman"/>
                <a:cs typeface="NTTimes"/>
              </a:rPr>
              <a:t>exec_</a:t>
            </a:r>
            <a:r>
              <a:rPr lang="ru-RU" sz="2000" b="1" dirty="0">
                <a:solidFill>
                  <a:srgbClr val="000000"/>
                </a:solidFill>
                <a:latin typeface="Courier New"/>
                <a:ea typeface="Times New Roman"/>
                <a:cs typeface="NTTimes"/>
              </a:rPr>
              <a:t>())</a:t>
            </a:r>
            <a:endParaRPr lang="ru-RU" b="1" dirty="0">
              <a:latin typeface="Times New Roman"/>
              <a:ea typeface="Batang"/>
              <a:cs typeface="NTTime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Вызываем свой метод кнопочкой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55748" y="1285860"/>
            <a:ext cx="8832504" cy="5286412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5654675" indent="-5654675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800" b="1" dirty="0" err="1">
                <a:solidFill>
                  <a:srgbClr val="FF7700"/>
                </a:solidFill>
                <a:latin typeface="Courier New"/>
                <a:ea typeface="Times New Roman"/>
                <a:cs typeface="NTTimes"/>
              </a:rPr>
              <a:t>import</a:t>
            </a:r>
            <a:r>
              <a:rPr lang="ru-RU" sz="1800" b="1" dirty="0">
                <a:latin typeface="Courier New"/>
                <a:ea typeface="Times New Roman"/>
                <a:cs typeface="NTTimes"/>
              </a:rPr>
              <a:t> </a:t>
            </a:r>
            <a:r>
              <a:rPr lang="ru-RU" sz="1800" b="1" dirty="0" err="1">
                <a:solidFill>
                  <a:srgbClr val="DC143C"/>
                </a:solidFill>
                <a:latin typeface="Courier New"/>
                <a:ea typeface="Times New Roman"/>
                <a:cs typeface="NTTimes"/>
              </a:rPr>
              <a:t>sys</a:t>
            </a:r>
            <a:endParaRPr lang="ru-RU" b="1" dirty="0">
              <a:latin typeface="Times New Roman"/>
              <a:ea typeface="Batang"/>
              <a:cs typeface="NTTimes"/>
            </a:endParaRPr>
          </a:p>
          <a:p>
            <a:pPr marL="5654675" indent="-5654675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800" b="1" dirty="0">
                <a:solidFill>
                  <a:srgbClr val="FF7700"/>
                </a:solidFill>
                <a:latin typeface="Courier New"/>
                <a:ea typeface="Times New Roman"/>
                <a:cs typeface="NTTimes"/>
              </a:rPr>
              <a:t>from</a:t>
            </a:r>
            <a:r>
              <a:rPr lang="ru-RU" sz="1800" b="1" dirty="0">
                <a:latin typeface="Courier New"/>
                <a:ea typeface="Times New Roman"/>
                <a:cs typeface="NTTimes"/>
              </a:rPr>
              <a:t> PyQt5.</a:t>
            </a:r>
            <a:r>
              <a:rPr lang="ru-RU" sz="1800" b="1" dirty="0">
                <a:solidFill>
                  <a:srgbClr val="000000"/>
                </a:solidFill>
                <a:latin typeface="Courier New"/>
                <a:ea typeface="Times New Roman"/>
                <a:cs typeface="NTTimes"/>
              </a:rPr>
              <a:t>QtWidgets</a:t>
            </a:r>
            <a:r>
              <a:rPr lang="ru-RU" sz="1800" b="1" dirty="0">
                <a:latin typeface="Courier New"/>
                <a:ea typeface="Times New Roman"/>
                <a:cs typeface="NTTimes"/>
              </a:rPr>
              <a:t> </a:t>
            </a:r>
            <a:r>
              <a:rPr lang="ru-RU" sz="1800" b="1" dirty="0" err="1">
                <a:solidFill>
                  <a:srgbClr val="FF7700"/>
                </a:solidFill>
                <a:latin typeface="Courier New"/>
                <a:ea typeface="Times New Roman"/>
                <a:cs typeface="NTTimes"/>
              </a:rPr>
              <a:t>import</a:t>
            </a:r>
            <a:r>
              <a:rPr lang="ru-RU" sz="1800" b="1" dirty="0">
                <a:latin typeface="Courier New"/>
                <a:ea typeface="Times New Roman"/>
                <a:cs typeface="NTTimes"/>
              </a:rPr>
              <a:t> </a:t>
            </a:r>
            <a:r>
              <a:rPr lang="ru-RU" sz="1800" b="1" dirty="0" err="1">
                <a:latin typeface="Courier New"/>
                <a:ea typeface="Times New Roman"/>
                <a:cs typeface="NTTimes"/>
              </a:rPr>
              <a:t>QApplication</a:t>
            </a:r>
            <a:r>
              <a:rPr lang="ru-RU" sz="1800" b="1" dirty="0">
                <a:solidFill>
                  <a:srgbClr val="66CC66"/>
                </a:solidFill>
                <a:latin typeface="Courier New"/>
                <a:ea typeface="Times New Roman"/>
                <a:cs typeface="NTTimes"/>
              </a:rPr>
              <a:t>,</a:t>
            </a:r>
            <a:r>
              <a:rPr lang="ru-RU" sz="1800" b="1" dirty="0">
                <a:latin typeface="Courier New"/>
                <a:ea typeface="Times New Roman"/>
                <a:cs typeface="NTTimes"/>
              </a:rPr>
              <a:t> </a:t>
            </a:r>
            <a:r>
              <a:rPr lang="ru-RU" sz="1800" b="1" dirty="0" err="1">
                <a:latin typeface="Courier New"/>
                <a:ea typeface="Times New Roman"/>
                <a:cs typeface="NTTimes"/>
              </a:rPr>
              <a:t>QWidget</a:t>
            </a:r>
            <a:r>
              <a:rPr lang="ru-RU" sz="1800" b="1" dirty="0">
                <a:solidFill>
                  <a:srgbClr val="66CC66"/>
                </a:solidFill>
                <a:latin typeface="Courier New"/>
                <a:ea typeface="Times New Roman"/>
                <a:cs typeface="NTTimes"/>
              </a:rPr>
              <a:t>,</a:t>
            </a:r>
            <a:r>
              <a:rPr lang="ru-RU" sz="1800" b="1" dirty="0">
                <a:latin typeface="Courier New"/>
                <a:ea typeface="Times New Roman"/>
                <a:cs typeface="NTTimes"/>
              </a:rPr>
              <a:t> </a:t>
            </a:r>
            <a:r>
              <a:rPr lang="ru-RU" sz="1800" b="1" dirty="0" err="1">
                <a:latin typeface="Courier New"/>
                <a:ea typeface="Times New Roman"/>
                <a:cs typeface="NTTimes"/>
              </a:rPr>
              <a:t>QPushButton</a:t>
            </a:r>
            <a:r>
              <a:rPr lang="ru-RU" sz="1800" b="1" dirty="0">
                <a:solidFill>
                  <a:srgbClr val="66CC66"/>
                </a:solidFill>
                <a:latin typeface="Courier New"/>
                <a:ea typeface="Times New Roman"/>
                <a:cs typeface="NTTimes"/>
              </a:rPr>
              <a:t>,</a:t>
            </a:r>
            <a:r>
              <a:rPr lang="ru-RU" sz="1800" b="1" dirty="0">
                <a:latin typeface="Courier New"/>
                <a:ea typeface="Times New Roman"/>
                <a:cs typeface="NTTimes"/>
              </a:rPr>
              <a:t> </a:t>
            </a:r>
            <a:r>
              <a:rPr lang="ru-RU" sz="1800" b="1" dirty="0" err="1">
                <a:latin typeface="Courier New"/>
                <a:ea typeface="Times New Roman"/>
                <a:cs typeface="NTTimes"/>
              </a:rPr>
              <a:t>QMessageBox</a:t>
            </a:r>
            <a:endParaRPr lang="ru-RU" b="1" dirty="0">
              <a:latin typeface="Times New Roman"/>
              <a:ea typeface="Batang"/>
              <a:cs typeface="NTTimes"/>
            </a:endParaRPr>
          </a:p>
          <a:p>
            <a:pPr marL="5654675" indent="-5654675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ru-RU" sz="1400" b="1" dirty="0">
              <a:latin typeface="Times New Roman"/>
              <a:ea typeface="Batang"/>
              <a:cs typeface="NTTimes"/>
            </a:endParaRPr>
          </a:p>
          <a:p>
            <a:pPr marL="5654675" indent="-5654675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800" b="1" dirty="0" err="1">
                <a:solidFill>
                  <a:srgbClr val="FF7700"/>
                </a:solidFill>
                <a:latin typeface="Courier New"/>
                <a:ea typeface="Times New Roman"/>
                <a:cs typeface="NTTimes"/>
              </a:rPr>
              <a:t>class</a:t>
            </a:r>
            <a:r>
              <a:rPr lang="ru-RU" sz="1800" b="1" dirty="0">
                <a:latin typeface="Courier New"/>
                <a:ea typeface="Times New Roman"/>
                <a:cs typeface="NTTimes"/>
              </a:rPr>
              <a:t> </a:t>
            </a:r>
            <a:r>
              <a:rPr lang="ru-RU" sz="1800" b="1" dirty="0" err="1">
                <a:latin typeface="Courier New"/>
                <a:ea typeface="Times New Roman"/>
                <a:cs typeface="NTTimes"/>
              </a:rPr>
              <a:t>MyWidget</a:t>
            </a:r>
            <a:r>
              <a:rPr lang="ru-RU" sz="1800" b="1" dirty="0">
                <a:solidFill>
                  <a:srgbClr val="000000"/>
                </a:solidFill>
                <a:latin typeface="Courier New"/>
                <a:ea typeface="Times New Roman"/>
                <a:cs typeface="NTTimes"/>
              </a:rPr>
              <a:t>(</a:t>
            </a:r>
            <a:r>
              <a:rPr lang="ru-RU" sz="1800" b="1" dirty="0" err="1">
                <a:latin typeface="Courier New"/>
                <a:ea typeface="Times New Roman"/>
                <a:cs typeface="NTTimes"/>
              </a:rPr>
              <a:t>QWidget</a:t>
            </a:r>
            <a:r>
              <a:rPr lang="ru-RU" sz="1800" b="1" dirty="0">
                <a:solidFill>
                  <a:srgbClr val="000000"/>
                </a:solidFill>
                <a:latin typeface="Courier New"/>
                <a:ea typeface="Times New Roman"/>
                <a:cs typeface="NTTimes"/>
              </a:rPr>
              <a:t>)</a:t>
            </a:r>
            <a:r>
              <a:rPr lang="ru-RU" sz="1800" b="1" dirty="0">
                <a:latin typeface="Courier New"/>
                <a:ea typeface="Times New Roman"/>
                <a:cs typeface="NTTimes"/>
              </a:rPr>
              <a:t>:</a:t>
            </a:r>
            <a:r>
              <a:rPr lang="ru-RU" sz="1400" b="1" dirty="0">
                <a:latin typeface="Courier New"/>
                <a:ea typeface="Times New Roman"/>
                <a:cs typeface="NTTimes"/>
              </a:rPr>
              <a:t> </a:t>
            </a:r>
            <a:r>
              <a:rPr lang="ru-RU" sz="1400" b="1" i="1" dirty="0">
                <a:solidFill>
                  <a:srgbClr val="808080"/>
                </a:solidFill>
                <a:latin typeface="Courier New"/>
                <a:ea typeface="Times New Roman"/>
                <a:cs typeface="NTTimes"/>
              </a:rPr>
              <a:t># создаём на основе стандартного свой </a:t>
            </a:r>
            <a:r>
              <a:rPr lang="ru-RU" sz="1400" b="1" i="1" dirty="0" err="1">
                <a:solidFill>
                  <a:srgbClr val="808080"/>
                </a:solidFill>
                <a:latin typeface="Courier New"/>
                <a:ea typeface="Times New Roman"/>
                <a:cs typeface="NTTimes"/>
              </a:rPr>
              <a:t>виджет</a:t>
            </a:r>
            <a:r>
              <a:rPr lang="ru-RU" sz="1400" b="1" i="1" dirty="0">
                <a:solidFill>
                  <a:srgbClr val="808080"/>
                </a:solidFill>
                <a:latin typeface="Courier New"/>
                <a:ea typeface="Times New Roman"/>
                <a:cs typeface="NTTimes"/>
              </a:rPr>
              <a:t> с </a:t>
            </a:r>
            <a:r>
              <a:rPr lang="ru-RU" sz="1400" b="1" i="1" dirty="0" err="1">
                <a:solidFill>
                  <a:srgbClr val="808080"/>
                </a:solidFill>
                <a:latin typeface="Courier New"/>
                <a:ea typeface="Times New Roman"/>
                <a:cs typeface="NTTimes"/>
              </a:rPr>
              <a:t>блэкджеком</a:t>
            </a:r>
            <a:r>
              <a:rPr lang="ru-RU" sz="1400" b="1" i="1" dirty="0">
                <a:solidFill>
                  <a:srgbClr val="808080"/>
                </a:solidFill>
                <a:latin typeface="Courier New"/>
                <a:ea typeface="Times New Roman"/>
                <a:cs typeface="NTTimes"/>
              </a:rPr>
              <a:t> и </a:t>
            </a:r>
            <a:r>
              <a:rPr lang="ru-RU" sz="1400" b="1" i="1" dirty="0" err="1">
                <a:solidFill>
                  <a:srgbClr val="808080"/>
                </a:solidFill>
                <a:latin typeface="Courier New"/>
                <a:ea typeface="Times New Roman"/>
                <a:cs typeface="NTTimes"/>
              </a:rPr>
              <a:t>шлюхами</a:t>
            </a:r>
            <a:endParaRPr lang="ru-RU" b="1" dirty="0">
              <a:latin typeface="Times New Roman"/>
              <a:ea typeface="Batang"/>
              <a:cs typeface="NTTimes"/>
            </a:endParaRPr>
          </a:p>
          <a:p>
            <a:pPr marL="5654675" indent="-5654675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ru-RU" sz="1400" b="1" dirty="0">
              <a:latin typeface="Times New Roman"/>
              <a:ea typeface="Batang"/>
              <a:cs typeface="NTTimes"/>
            </a:endParaRPr>
          </a:p>
          <a:p>
            <a:pPr marL="5654675" indent="-5654675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800" b="1" dirty="0">
                <a:latin typeface="Courier New"/>
                <a:ea typeface="Times New Roman"/>
                <a:cs typeface="NTTimes"/>
              </a:rPr>
              <a:t>    </a:t>
            </a:r>
            <a:r>
              <a:rPr lang="ru-RU" sz="1800" b="1" dirty="0" err="1">
                <a:solidFill>
                  <a:srgbClr val="FF7700"/>
                </a:solidFill>
                <a:latin typeface="Courier New"/>
                <a:ea typeface="Times New Roman"/>
                <a:cs typeface="NTTimes"/>
              </a:rPr>
              <a:t>def</a:t>
            </a:r>
            <a:r>
              <a:rPr lang="ru-RU" sz="1800" b="1" dirty="0">
                <a:latin typeface="Courier New"/>
                <a:ea typeface="Times New Roman"/>
                <a:cs typeface="NTTimes"/>
              </a:rPr>
              <a:t> </a:t>
            </a:r>
            <a:r>
              <a:rPr lang="ru-RU" sz="1800" b="1" dirty="0" err="1">
                <a:solidFill>
                  <a:srgbClr val="0000CD"/>
                </a:solidFill>
                <a:latin typeface="Courier New"/>
                <a:ea typeface="Times New Roman"/>
                <a:cs typeface="NTTimes"/>
              </a:rPr>
              <a:t>__init__</a:t>
            </a:r>
            <a:r>
              <a:rPr lang="ru-RU" sz="1800" b="1" dirty="0">
                <a:solidFill>
                  <a:srgbClr val="000000"/>
                </a:solidFill>
                <a:latin typeface="Courier New"/>
                <a:ea typeface="Times New Roman"/>
                <a:cs typeface="NTTimes"/>
              </a:rPr>
              <a:t>(</a:t>
            </a:r>
            <a:r>
              <a:rPr lang="ru-RU" sz="1800" b="1" dirty="0" err="1">
                <a:solidFill>
                  <a:srgbClr val="008000"/>
                </a:solidFill>
                <a:latin typeface="Courier New"/>
                <a:ea typeface="Times New Roman"/>
                <a:cs typeface="NTTimes"/>
              </a:rPr>
              <a:t>self</a:t>
            </a:r>
            <a:r>
              <a:rPr lang="ru-RU" sz="1800" b="1" dirty="0">
                <a:solidFill>
                  <a:srgbClr val="000000"/>
                </a:solidFill>
                <a:latin typeface="Courier New"/>
                <a:ea typeface="Times New Roman"/>
                <a:cs typeface="NTTimes"/>
              </a:rPr>
              <a:t>)</a:t>
            </a:r>
            <a:r>
              <a:rPr lang="ru-RU" sz="1800" b="1" dirty="0">
                <a:latin typeface="Courier New"/>
                <a:ea typeface="Times New Roman"/>
                <a:cs typeface="NTTimes"/>
              </a:rPr>
              <a:t>:</a:t>
            </a:r>
            <a:endParaRPr lang="ru-RU" b="1" dirty="0">
              <a:latin typeface="Times New Roman"/>
              <a:ea typeface="Batang"/>
              <a:cs typeface="NTTimes"/>
            </a:endParaRPr>
          </a:p>
          <a:p>
            <a:pPr marL="5654675" indent="-5654675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800" b="1" dirty="0">
                <a:latin typeface="Courier New"/>
                <a:ea typeface="Times New Roman"/>
                <a:cs typeface="NTTimes"/>
              </a:rPr>
              <a:t>        </a:t>
            </a:r>
            <a:r>
              <a:rPr lang="ru-RU" sz="1800" b="1" dirty="0" err="1">
                <a:solidFill>
                  <a:srgbClr val="008000"/>
                </a:solidFill>
                <a:latin typeface="Courier New"/>
                <a:ea typeface="Times New Roman"/>
                <a:cs typeface="NTTimes"/>
              </a:rPr>
              <a:t>super</a:t>
            </a:r>
            <a:r>
              <a:rPr lang="ru-RU" sz="1800" b="1" dirty="0">
                <a:solidFill>
                  <a:srgbClr val="000000"/>
                </a:solidFill>
                <a:latin typeface="Courier New"/>
                <a:ea typeface="Times New Roman"/>
                <a:cs typeface="NTTimes"/>
              </a:rPr>
              <a:t>()</a:t>
            </a:r>
            <a:r>
              <a:rPr lang="ru-RU" sz="1800" b="1" dirty="0">
                <a:latin typeface="Courier New"/>
                <a:ea typeface="Times New Roman"/>
                <a:cs typeface="NTTimes"/>
              </a:rPr>
              <a:t>.</a:t>
            </a:r>
            <a:r>
              <a:rPr lang="ru-RU" sz="1800" b="1" dirty="0" err="1">
                <a:solidFill>
                  <a:srgbClr val="0000CD"/>
                </a:solidFill>
                <a:latin typeface="Courier New"/>
                <a:ea typeface="Times New Roman"/>
                <a:cs typeface="NTTimes"/>
              </a:rPr>
              <a:t>__init__</a:t>
            </a:r>
            <a:r>
              <a:rPr lang="ru-RU" sz="1800" b="1" dirty="0">
                <a:solidFill>
                  <a:srgbClr val="000000"/>
                </a:solidFill>
                <a:latin typeface="Courier New"/>
                <a:ea typeface="Times New Roman"/>
                <a:cs typeface="NTTimes"/>
              </a:rPr>
              <a:t>()</a:t>
            </a:r>
            <a:endParaRPr lang="ru-RU" b="1" dirty="0">
              <a:latin typeface="Times New Roman"/>
              <a:ea typeface="Batang"/>
              <a:cs typeface="NTTimes"/>
            </a:endParaRPr>
          </a:p>
          <a:p>
            <a:pPr marL="5654675" indent="-5654675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ru-RU" sz="1400" b="1" dirty="0">
              <a:latin typeface="Times New Roman"/>
              <a:ea typeface="Batang"/>
              <a:cs typeface="NTTimes"/>
            </a:endParaRPr>
          </a:p>
          <a:p>
            <a:pPr marL="5654675" indent="-5654675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800" b="1" dirty="0">
                <a:latin typeface="Courier New"/>
                <a:ea typeface="Times New Roman"/>
                <a:cs typeface="NTTimes"/>
              </a:rPr>
              <a:t>        </a:t>
            </a:r>
            <a:r>
              <a:rPr lang="ru-RU" sz="1800" b="1" dirty="0" err="1">
                <a:solidFill>
                  <a:srgbClr val="008000"/>
                </a:solidFill>
                <a:latin typeface="Courier New"/>
                <a:ea typeface="Times New Roman"/>
                <a:cs typeface="NTTimes"/>
              </a:rPr>
              <a:t>self</a:t>
            </a:r>
            <a:r>
              <a:rPr lang="ru-RU" sz="1800" b="1" dirty="0" err="1">
                <a:latin typeface="Courier New"/>
                <a:ea typeface="Times New Roman"/>
                <a:cs typeface="NTTimes"/>
              </a:rPr>
              <a:t>.</a:t>
            </a:r>
            <a:r>
              <a:rPr lang="ru-RU" sz="1800" b="1" dirty="0" err="1">
                <a:solidFill>
                  <a:srgbClr val="000000"/>
                </a:solidFill>
                <a:latin typeface="Courier New"/>
                <a:ea typeface="Times New Roman"/>
                <a:cs typeface="NTTimes"/>
              </a:rPr>
              <a:t>initUI</a:t>
            </a:r>
            <a:r>
              <a:rPr lang="ru-RU" sz="1800" b="1" dirty="0">
                <a:solidFill>
                  <a:srgbClr val="000000"/>
                </a:solidFill>
                <a:latin typeface="Courier New"/>
                <a:ea typeface="Times New Roman"/>
                <a:cs typeface="NTTimes"/>
              </a:rPr>
              <a:t>()</a:t>
            </a:r>
            <a:endParaRPr lang="ru-RU" b="1" dirty="0">
              <a:latin typeface="Times New Roman"/>
              <a:ea typeface="Batang"/>
              <a:cs typeface="NTTimes"/>
            </a:endParaRPr>
          </a:p>
          <a:p>
            <a:pPr marL="5654675" indent="-5654675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ru-RU" sz="1400" b="1" dirty="0">
              <a:latin typeface="Times New Roman"/>
              <a:ea typeface="Batang"/>
              <a:cs typeface="NTTimes"/>
            </a:endParaRPr>
          </a:p>
          <a:p>
            <a:pPr marL="5654675" indent="-5654675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800" b="1" dirty="0">
                <a:latin typeface="Courier New"/>
                <a:ea typeface="Times New Roman"/>
                <a:cs typeface="NTTimes"/>
              </a:rPr>
              <a:t>    </a:t>
            </a:r>
            <a:r>
              <a:rPr lang="ru-RU" sz="1800" b="1" dirty="0" err="1">
                <a:solidFill>
                  <a:srgbClr val="FF7700"/>
                </a:solidFill>
                <a:latin typeface="Courier New"/>
                <a:ea typeface="Times New Roman"/>
                <a:cs typeface="NTTimes"/>
              </a:rPr>
              <a:t>def</a:t>
            </a:r>
            <a:r>
              <a:rPr lang="ru-RU" sz="1800" b="1" dirty="0">
                <a:latin typeface="Courier New"/>
                <a:ea typeface="Times New Roman"/>
                <a:cs typeface="NTTimes"/>
              </a:rPr>
              <a:t> </a:t>
            </a:r>
            <a:r>
              <a:rPr lang="ru-RU" sz="1800" b="1" dirty="0" err="1">
                <a:latin typeface="Courier New"/>
                <a:ea typeface="Times New Roman"/>
                <a:cs typeface="NTTimes"/>
              </a:rPr>
              <a:t>initUI</a:t>
            </a:r>
            <a:r>
              <a:rPr lang="ru-RU" sz="1800" b="1" dirty="0">
                <a:solidFill>
                  <a:srgbClr val="000000"/>
                </a:solidFill>
                <a:latin typeface="Courier New"/>
                <a:ea typeface="Times New Roman"/>
                <a:cs typeface="NTTimes"/>
              </a:rPr>
              <a:t>(</a:t>
            </a:r>
            <a:r>
              <a:rPr lang="ru-RU" sz="1800" b="1" dirty="0" err="1">
                <a:solidFill>
                  <a:srgbClr val="008000"/>
                </a:solidFill>
                <a:latin typeface="Courier New"/>
                <a:ea typeface="Times New Roman"/>
                <a:cs typeface="NTTimes"/>
              </a:rPr>
              <a:t>self</a:t>
            </a:r>
            <a:r>
              <a:rPr lang="ru-RU" sz="1800" b="1" dirty="0">
                <a:solidFill>
                  <a:srgbClr val="000000"/>
                </a:solidFill>
                <a:latin typeface="Courier New"/>
                <a:ea typeface="Times New Roman"/>
                <a:cs typeface="NTTimes"/>
              </a:rPr>
              <a:t>)</a:t>
            </a:r>
            <a:r>
              <a:rPr lang="ru-RU" sz="1800" b="1" dirty="0">
                <a:latin typeface="Courier New"/>
                <a:ea typeface="Times New Roman"/>
                <a:cs typeface="NTTimes"/>
              </a:rPr>
              <a:t>:</a:t>
            </a:r>
            <a:r>
              <a:rPr lang="ru-RU" sz="1400" b="1" dirty="0">
                <a:latin typeface="Courier New"/>
                <a:ea typeface="Times New Roman"/>
                <a:cs typeface="NTTimes"/>
              </a:rPr>
              <a:t> </a:t>
            </a:r>
            <a:r>
              <a:rPr lang="ru-RU" sz="1400" b="1" i="1" dirty="0">
                <a:solidFill>
                  <a:srgbClr val="808080"/>
                </a:solidFill>
                <a:latin typeface="Courier New"/>
                <a:ea typeface="Times New Roman"/>
                <a:cs typeface="NTTimes"/>
              </a:rPr>
              <a:t># переопределяем стандартную инициализацию интерфейса</a:t>
            </a:r>
            <a:endParaRPr lang="ru-RU" sz="2400" b="1" dirty="0">
              <a:latin typeface="Times New Roman"/>
              <a:ea typeface="Batang"/>
              <a:cs typeface="NTTimes"/>
            </a:endParaRPr>
          </a:p>
          <a:p>
            <a:pPr marL="5654675" indent="-5654675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800" b="1" dirty="0">
                <a:latin typeface="Courier New"/>
                <a:ea typeface="Times New Roman"/>
                <a:cs typeface="NTTimes"/>
              </a:rPr>
              <a:t>        </a:t>
            </a:r>
            <a:r>
              <a:rPr lang="ru-RU" sz="1800" b="1" dirty="0" err="1">
                <a:solidFill>
                  <a:srgbClr val="008000"/>
                </a:solidFill>
                <a:latin typeface="Courier New"/>
                <a:ea typeface="Times New Roman"/>
                <a:cs typeface="NTTimes"/>
              </a:rPr>
              <a:t>self</a:t>
            </a:r>
            <a:r>
              <a:rPr lang="ru-RU" sz="1800" b="1" dirty="0" err="1">
                <a:latin typeface="Courier New"/>
                <a:ea typeface="Times New Roman"/>
                <a:cs typeface="NTTimes"/>
              </a:rPr>
              <a:t>.</a:t>
            </a:r>
            <a:r>
              <a:rPr lang="ru-RU" sz="1800" b="1" dirty="0" err="1">
                <a:solidFill>
                  <a:srgbClr val="000000"/>
                </a:solidFill>
                <a:latin typeface="Courier New"/>
                <a:ea typeface="Times New Roman"/>
                <a:cs typeface="NTTimes"/>
              </a:rPr>
              <a:t>resize</a:t>
            </a:r>
            <a:r>
              <a:rPr lang="ru-RU" sz="1800" b="1" dirty="0">
                <a:solidFill>
                  <a:srgbClr val="000000"/>
                </a:solidFill>
                <a:latin typeface="Courier New"/>
                <a:ea typeface="Times New Roman"/>
                <a:cs typeface="NTTimes"/>
              </a:rPr>
              <a:t>(</a:t>
            </a:r>
            <a:r>
              <a:rPr lang="ru-RU" sz="1800" b="1" dirty="0">
                <a:solidFill>
                  <a:srgbClr val="FF4500"/>
                </a:solidFill>
                <a:latin typeface="Courier New"/>
                <a:ea typeface="Times New Roman"/>
                <a:cs typeface="NTTimes"/>
              </a:rPr>
              <a:t>200</a:t>
            </a:r>
            <a:r>
              <a:rPr lang="ru-RU" sz="1800" b="1" dirty="0">
                <a:solidFill>
                  <a:srgbClr val="66CC66"/>
                </a:solidFill>
                <a:latin typeface="Courier New"/>
                <a:ea typeface="Times New Roman"/>
                <a:cs typeface="NTTimes"/>
              </a:rPr>
              <a:t>,</a:t>
            </a:r>
            <a:r>
              <a:rPr lang="ru-RU" sz="1800" b="1" dirty="0">
                <a:latin typeface="Courier New"/>
                <a:ea typeface="Times New Roman"/>
                <a:cs typeface="NTTimes"/>
              </a:rPr>
              <a:t> </a:t>
            </a:r>
            <a:r>
              <a:rPr lang="ru-RU" sz="1800" b="1" dirty="0">
                <a:solidFill>
                  <a:srgbClr val="FF4500"/>
                </a:solidFill>
                <a:latin typeface="Courier New"/>
                <a:ea typeface="Times New Roman"/>
                <a:cs typeface="NTTimes"/>
              </a:rPr>
              <a:t>120</a:t>
            </a:r>
            <a:r>
              <a:rPr lang="ru-RU" sz="1800" b="1" dirty="0">
                <a:solidFill>
                  <a:srgbClr val="000000"/>
                </a:solidFill>
                <a:latin typeface="Courier New"/>
                <a:ea typeface="Times New Roman"/>
                <a:cs typeface="NTTimes"/>
              </a:rPr>
              <a:t>)</a:t>
            </a:r>
            <a:r>
              <a:rPr lang="ru-RU" sz="1400" b="1" dirty="0">
                <a:latin typeface="Courier New"/>
                <a:ea typeface="Times New Roman"/>
                <a:cs typeface="NTTimes"/>
              </a:rPr>
              <a:t> </a:t>
            </a:r>
            <a:r>
              <a:rPr lang="ru-RU" sz="1400" b="1" i="1" dirty="0">
                <a:solidFill>
                  <a:srgbClr val="808080"/>
                </a:solidFill>
                <a:latin typeface="Courier New"/>
                <a:ea typeface="Times New Roman"/>
                <a:cs typeface="NTTimes"/>
              </a:rPr>
              <a:t># NB! теперь всё через </a:t>
            </a:r>
            <a:r>
              <a:rPr lang="ru-RU" sz="1400" b="1" i="1" dirty="0" err="1">
                <a:solidFill>
                  <a:srgbClr val="808080"/>
                </a:solidFill>
                <a:latin typeface="Courier New"/>
                <a:ea typeface="Times New Roman"/>
                <a:cs typeface="NTTimes"/>
              </a:rPr>
              <a:t>self</a:t>
            </a:r>
            <a:endParaRPr lang="ru-RU" b="1" dirty="0">
              <a:latin typeface="Times New Roman"/>
              <a:ea typeface="Batang"/>
              <a:cs typeface="NTTimes"/>
            </a:endParaRPr>
          </a:p>
          <a:p>
            <a:pPr marL="5654675" indent="-5654675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800" b="1" dirty="0">
                <a:latin typeface="Courier New"/>
                <a:ea typeface="Times New Roman"/>
                <a:cs typeface="NTTimes"/>
              </a:rPr>
              <a:t>        </a:t>
            </a:r>
            <a:r>
              <a:rPr lang="ru-RU" sz="1800" b="1" dirty="0" err="1">
                <a:solidFill>
                  <a:srgbClr val="008000"/>
                </a:solidFill>
                <a:latin typeface="Courier New"/>
                <a:ea typeface="Times New Roman"/>
                <a:cs typeface="NTTimes"/>
              </a:rPr>
              <a:t>self</a:t>
            </a:r>
            <a:r>
              <a:rPr lang="ru-RU" sz="1800" b="1" dirty="0" err="1">
                <a:latin typeface="Courier New"/>
                <a:ea typeface="Times New Roman"/>
                <a:cs typeface="NTTimes"/>
              </a:rPr>
              <a:t>.</a:t>
            </a:r>
            <a:r>
              <a:rPr lang="ru-RU" sz="1800" b="1" dirty="0" err="1">
                <a:solidFill>
                  <a:srgbClr val="000000"/>
                </a:solidFill>
                <a:latin typeface="Courier New"/>
                <a:ea typeface="Times New Roman"/>
                <a:cs typeface="NTTimes"/>
              </a:rPr>
              <a:t>setWindowTitle</a:t>
            </a:r>
            <a:r>
              <a:rPr lang="ru-RU" sz="1800" b="1" dirty="0">
                <a:solidFill>
                  <a:srgbClr val="000000"/>
                </a:solidFill>
                <a:latin typeface="Courier New"/>
                <a:ea typeface="Times New Roman"/>
                <a:cs typeface="NTTimes"/>
              </a:rPr>
              <a:t>(</a:t>
            </a:r>
            <a:r>
              <a:rPr lang="ru-RU" sz="1800" b="1" dirty="0">
                <a:solidFill>
                  <a:srgbClr val="483D8B"/>
                </a:solidFill>
                <a:latin typeface="Courier New"/>
                <a:ea typeface="Times New Roman"/>
                <a:cs typeface="NTTimes"/>
              </a:rPr>
              <a:t>"</a:t>
            </a:r>
            <a:r>
              <a:rPr lang="ru-RU" sz="1800" b="1" dirty="0" err="1">
                <a:solidFill>
                  <a:srgbClr val="483D8B"/>
                </a:solidFill>
                <a:latin typeface="Courier New"/>
                <a:ea typeface="Times New Roman"/>
                <a:cs typeface="NTTimes"/>
              </a:rPr>
              <a:t>Button</a:t>
            </a:r>
            <a:r>
              <a:rPr lang="ru-RU" sz="1800" b="1" dirty="0">
                <a:solidFill>
                  <a:srgbClr val="483D8B"/>
                </a:solidFill>
                <a:latin typeface="Courier New"/>
                <a:ea typeface="Times New Roman"/>
                <a:cs typeface="NTTimes"/>
              </a:rPr>
              <a:t> </a:t>
            </a:r>
            <a:r>
              <a:rPr lang="ru-RU" sz="1800" b="1" dirty="0" err="1">
                <a:solidFill>
                  <a:srgbClr val="483D8B"/>
                </a:solidFill>
                <a:latin typeface="Courier New"/>
                <a:ea typeface="Times New Roman"/>
                <a:cs typeface="NTTimes"/>
              </a:rPr>
              <a:t>test</a:t>
            </a:r>
            <a:r>
              <a:rPr lang="ru-RU" sz="1800" b="1" dirty="0">
                <a:solidFill>
                  <a:srgbClr val="483D8B"/>
                </a:solidFill>
                <a:latin typeface="Courier New"/>
                <a:ea typeface="Times New Roman"/>
                <a:cs typeface="NTTimes"/>
              </a:rPr>
              <a:t> 2"</a:t>
            </a:r>
            <a:r>
              <a:rPr lang="ru-RU" sz="1800" b="1" dirty="0">
                <a:solidFill>
                  <a:srgbClr val="000000"/>
                </a:solidFill>
                <a:latin typeface="Courier New"/>
                <a:ea typeface="Times New Roman"/>
                <a:cs typeface="NTTimes"/>
              </a:rPr>
              <a:t>)</a:t>
            </a:r>
            <a:endParaRPr lang="ru-RU" b="1" dirty="0">
              <a:latin typeface="Times New Roman"/>
              <a:ea typeface="Batang"/>
              <a:cs typeface="NTTime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Вызываем свой метод кнопочкой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55748" y="1285860"/>
            <a:ext cx="8832504" cy="5286412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5654675" indent="-5654675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latin typeface="Courier New"/>
                <a:ea typeface="Times New Roman"/>
                <a:cs typeface="NTTimes"/>
              </a:rPr>
              <a:t>        </a:t>
            </a:r>
            <a:r>
              <a:rPr lang="ru-RU" sz="1800" b="1" dirty="0" err="1">
                <a:latin typeface="Courier New"/>
                <a:ea typeface="Times New Roman"/>
                <a:cs typeface="NTTimes"/>
              </a:rPr>
              <a:t>btn</a:t>
            </a:r>
            <a:r>
              <a:rPr lang="ru-RU" sz="1800" b="1" dirty="0">
                <a:latin typeface="Courier New"/>
                <a:ea typeface="Times New Roman"/>
                <a:cs typeface="NTTimes"/>
              </a:rPr>
              <a:t> </a:t>
            </a:r>
            <a:r>
              <a:rPr lang="ru-RU" sz="1800" b="1" dirty="0">
                <a:solidFill>
                  <a:srgbClr val="66CC66"/>
                </a:solidFill>
                <a:latin typeface="Courier New"/>
                <a:ea typeface="Times New Roman"/>
                <a:cs typeface="NTTimes"/>
              </a:rPr>
              <a:t>=</a:t>
            </a:r>
            <a:r>
              <a:rPr lang="ru-RU" sz="1800" b="1" dirty="0">
                <a:latin typeface="Courier New"/>
                <a:ea typeface="Times New Roman"/>
                <a:cs typeface="NTTimes"/>
              </a:rPr>
              <a:t> </a:t>
            </a:r>
            <a:r>
              <a:rPr lang="ru-RU" sz="1800" b="1" dirty="0" err="1">
                <a:latin typeface="Courier New"/>
                <a:ea typeface="Times New Roman"/>
                <a:cs typeface="NTTimes"/>
              </a:rPr>
              <a:t>QPushButton</a:t>
            </a:r>
            <a:r>
              <a:rPr lang="ru-RU" sz="1800" b="1" dirty="0">
                <a:solidFill>
                  <a:srgbClr val="000000"/>
                </a:solidFill>
                <a:latin typeface="Courier New"/>
                <a:ea typeface="Times New Roman"/>
                <a:cs typeface="NTTimes"/>
              </a:rPr>
              <a:t>(</a:t>
            </a:r>
            <a:r>
              <a:rPr lang="ru-RU" sz="1800" b="1" dirty="0">
                <a:solidFill>
                  <a:srgbClr val="483D8B"/>
                </a:solidFill>
                <a:latin typeface="Courier New"/>
                <a:ea typeface="Times New Roman"/>
                <a:cs typeface="NTTimes"/>
              </a:rPr>
              <a:t>'</a:t>
            </a:r>
            <a:r>
              <a:rPr lang="ru-RU" sz="1800" b="1" dirty="0" err="1">
                <a:solidFill>
                  <a:srgbClr val="483D8B"/>
                </a:solidFill>
                <a:latin typeface="Courier New"/>
                <a:ea typeface="Times New Roman"/>
                <a:cs typeface="NTTimes"/>
              </a:rPr>
              <a:t>Pop</a:t>
            </a:r>
            <a:r>
              <a:rPr lang="ru-RU" sz="1800" b="1" dirty="0">
                <a:solidFill>
                  <a:srgbClr val="483D8B"/>
                </a:solidFill>
                <a:latin typeface="Courier New"/>
                <a:ea typeface="Times New Roman"/>
                <a:cs typeface="NTTimes"/>
              </a:rPr>
              <a:t> </a:t>
            </a:r>
            <a:r>
              <a:rPr lang="ru-RU" sz="1800" b="1" dirty="0" err="1">
                <a:solidFill>
                  <a:srgbClr val="483D8B"/>
                </a:solidFill>
                <a:latin typeface="Courier New"/>
                <a:ea typeface="Times New Roman"/>
                <a:cs typeface="NTTimes"/>
              </a:rPr>
              <a:t>up</a:t>
            </a:r>
            <a:r>
              <a:rPr lang="ru-RU" sz="1800" b="1" dirty="0">
                <a:solidFill>
                  <a:srgbClr val="483D8B"/>
                </a:solidFill>
                <a:latin typeface="Courier New"/>
                <a:ea typeface="Times New Roman"/>
                <a:cs typeface="NTTimes"/>
              </a:rPr>
              <a:t>!'</a:t>
            </a:r>
            <a:r>
              <a:rPr lang="ru-RU" sz="1800" b="1" dirty="0">
                <a:solidFill>
                  <a:srgbClr val="66CC66"/>
                </a:solidFill>
                <a:latin typeface="Courier New"/>
                <a:ea typeface="Times New Roman"/>
                <a:cs typeface="NTTimes"/>
              </a:rPr>
              <a:t>,</a:t>
            </a:r>
            <a:r>
              <a:rPr lang="ru-RU" sz="1800" b="1" dirty="0">
                <a:latin typeface="Courier New"/>
                <a:ea typeface="Times New Roman"/>
                <a:cs typeface="NTTimes"/>
              </a:rPr>
              <a:t> </a:t>
            </a:r>
            <a:r>
              <a:rPr lang="ru-RU" sz="1800" b="1" dirty="0" err="1">
                <a:solidFill>
                  <a:srgbClr val="008000"/>
                </a:solidFill>
                <a:latin typeface="Courier New"/>
                <a:ea typeface="Times New Roman"/>
                <a:cs typeface="NTTimes"/>
              </a:rPr>
              <a:t>self</a:t>
            </a:r>
            <a:r>
              <a:rPr lang="ru-RU" sz="1800" b="1" dirty="0">
                <a:solidFill>
                  <a:srgbClr val="000000"/>
                </a:solidFill>
                <a:latin typeface="Courier New"/>
                <a:ea typeface="Times New Roman"/>
                <a:cs typeface="NTTimes"/>
              </a:rPr>
              <a:t>)</a:t>
            </a:r>
            <a:endParaRPr lang="ru-RU" sz="1800" b="1" dirty="0">
              <a:latin typeface="Times New Roman"/>
              <a:ea typeface="Batang"/>
              <a:cs typeface="NTTimes"/>
            </a:endParaRPr>
          </a:p>
          <a:p>
            <a:pPr marL="5654675" indent="-5654675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800" b="1" dirty="0">
                <a:latin typeface="Courier New"/>
                <a:ea typeface="Times New Roman"/>
                <a:cs typeface="NTTimes"/>
              </a:rPr>
              <a:t>        </a:t>
            </a:r>
            <a:r>
              <a:rPr lang="ru-RU" sz="1800" b="1" dirty="0" err="1">
                <a:latin typeface="Courier New"/>
                <a:ea typeface="Times New Roman"/>
                <a:cs typeface="NTTimes"/>
              </a:rPr>
              <a:t>btn.</a:t>
            </a:r>
            <a:r>
              <a:rPr lang="ru-RU" sz="1800" b="1" dirty="0" err="1">
                <a:solidFill>
                  <a:srgbClr val="000000"/>
                </a:solidFill>
                <a:latin typeface="Courier New"/>
                <a:ea typeface="Times New Roman"/>
                <a:cs typeface="NTTimes"/>
              </a:rPr>
              <a:t>clicked</a:t>
            </a:r>
            <a:r>
              <a:rPr lang="ru-RU" sz="1800" b="1" dirty="0" err="1">
                <a:latin typeface="Courier New"/>
                <a:ea typeface="Times New Roman"/>
                <a:cs typeface="NTTimes"/>
              </a:rPr>
              <a:t>.</a:t>
            </a:r>
            <a:r>
              <a:rPr lang="ru-RU" sz="1800" b="1" dirty="0" err="1">
                <a:solidFill>
                  <a:srgbClr val="000000"/>
                </a:solidFill>
                <a:latin typeface="Courier New"/>
                <a:ea typeface="Times New Roman"/>
                <a:cs typeface="NTTimes"/>
              </a:rPr>
              <a:t>connect</a:t>
            </a:r>
            <a:r>
              <a:rPr lang="ru-RU" sz="1800" b="1" dirty="0">
                <a:solidFill>
                  <a:srgbClr val="000000"/>
                </a:solidFill>
                <a:latin typeface="Courier New"/>
                <a:ea typeface="Times New Roman"/>
                <a:cs typeface="NTTimes"/>
              </a:rPr>
              <a:t>(</a:t>
            </a:r>
            <a:r>
              <a:rPr lang="ru-RU" sz="1800" b="1" dirty="0" err="1">
                <a:solidFill>
                  <a:srgbClr val="008000"/>
                </a:solidFill>
                <a:latin typeface="Courier New"/>
                <a:ea typeface="Times New Roman"/>
                <a:cs typeface="NTTimes"/>
              </a:rPr>
              <a:t>self</a:t>
            </a:r>
            <a:r>
              <a:rPr lang="ru-RU" sz="1800" b="1" dirty="0" err="1">
                <a:latin typeface="Courier New"/>
                <a:ea typeface="Times New Roman"/>
                <a:cs typeface="NTTimes"/>
              </a:rPr>
              <a:t>.</a:t>
            </a:r>
            <a:r>
              <a:rPr lang="ru-RU" sz="1800" b="1" dirty="0" err="1">
                <a:solidFill>
                  <a:srgbClr val="000000"/>
                </a:solidFill>
                <a:latin typeface="Courier New"/>
                <a:ea typeface="Times New Roman"/>
                <a:cs typeface="NTTimes"/>
              </a:rPr>
              <a:t>pop_up_hello_world</a:t>
            </a:r>
            <a:r>
              <a:rPr lang="ru-RU" sz="1800" b="1" dirty="0">
                <a:solidFill>
                  <a:srgbClr val="000000"/>
                </a:solidFill>
                <a:latin typeface="Courier New"/>
                <a:ea typeface="Times New Roman"/>
                <a:cs typeface="NTTimes"/>
              </a:rPr>
              <a:t>)</a:t>
            </a:r>
            <a:endParaRPr lang="ru-RU" sz="1800" b="1" dirty="0">
              <a:latin typeface="Courier New"/>
              <a:ea typeface="Times New Roman"/>
              <a:cs typeface="NTTimes"/>
            </a:endParaRPr>
          </a:p>
          <a:p>
            <a:pPr marL="5654675" indent="-5654675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400" b="1" i="1" dirty="0">
                <a:solidFill>
                  <a:srgbClr val="808080"/>
                </a:solidFill>
                <a:latin typeface="Courier New"/>
                <a:ea typeface="Times New Roman"/>
                <a:cs typeface="NTTimes"/>
              </a:rPr>
              <a:t>        # вешаем на кнопку на </a:t>
            </a:r>
            <a:r>
              <a:rPr lang="ru-RU" sz="1400" b="1" i="1" dirty="0" err="1">
                <a:solidFill>
                  <a:srgbClr val="808080"/>
                </a:solidFill>
                <a:latin typeface="Courier New"/>
                <a:ea typeface="Times New Roman"/>
                <a:cs typeface="NTTimes"/>
              </a:rPr>
              <a:t>кастомный</a:t>
            </a:r>
            <a:r>
              <a:rPr lang="ru-RU" sz="1400" b="1" i="1" dirty="0">
                <a:solidFill>
                  <a:srgbClr val="808080"/>
                </a:solidFill>
                <a:latin typeface="Courier New"/>
                <a:ea typeface="Times New Roman"/>
                <a:cs typeface="NTTimes"/>
              </a:rPr>
              <a:t> метод (см. ниже)</a:t>
            </a:r>
            <a:endParaRPr lang="ru-RU" sz="1400" b="1" dirty="0">
              <a:latin typeface="Times New Roman"/>
              <a:ea typeface="Batang"/>
              <a:cs typeface="NTTimes"/>
            </a:endParaRPr>
          </a:p>
          <a:p>
            <a:pPr marL="5654675" indent="-5654675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800" b="1" dirty="0">
                <a:latin typeface="Courier New"/>
                <a:ea typeface="Times New Roman"/>
                <a:cs typeface="NTTimes"/>
              </a:rPr>
              <a:t>        </a:t>
            </a:r>
            <a:r>
              <a:rPr lang="ru-RU" sz="1800" b="1" dirty="0" err="1">
                <a:latin typeface="Courier New"/>
                <a:ea typeface="Times New Roman"/>
                <a:cs typeface="NTTimes"/>
              </a:rPr>
              <a:t>btn.</a:t>
            </a:r>
            <a:r>
              <a:rPr lang="ru-RU" sz="1800" b="1" dirty="0" err="1">
                <a:solidFill>
                  <a:srgbClr val="000000"/>
                </a:solidFill>
                <a:latin typeface="Courier New"/>
                <a:ea typeface="Times New Roman"/>
                <a:cs typeface="NTTimes"/>
              </a:rPr>
              <a:t>resize</a:t>
            </a:r>
            <a:r>
              <a:rPr lang="ru-RU" sz="1800" b="1" dirty="0">
                <a:solidFill>
                  <a:srgbClr val="000000"/>
                </a:solidFill>
                <a:latin typeface="Courier New"/>
                <a:ea typeface="Times New Roman"/>
                <a:cs typeface="NTTimes"/>
              </a:rPr>
              <a:t>(</a:t>
            </a:r>
            <a:r>
              <a:rPr lang="ru-RU" sz="1800" b="1" dirty="0" err="1">
                <a:latin typeface="Courier New"/>
                <a:ea typeface="Times New Roman"/>
                <a:cs typeface="NTTimes"/>
              </a:rPr>
              <a:t>btn.</a:t>
            </a:r>
            <a:r>
              <a:rPr lang="ru-RU" sz="1800" b="1" dirty="0" err="1">
                <a:solidFill>
                  <a:srgbClr val="000000"/>
                </a:solidFill>
                <a:latin typeface="Courier New"/>
                <a:ea typeface="Times New Roman"/>
                <a:cs typeface="NTTimes"/>
              </a:rPr>
              <a:t>sizeHint</a:t>
            </a:r>
            <a:r>
              <a:rPr lang="ru-RU" sz="1800" b="1" dirty="0">
                <a:solidFill>
                  <a:srgbClr val="000000"/>
                </a:solidFill>
                <a:latin typeface="Courier New"/>
                <a:ea typeface="Times New Roman"/>
                <a:cs typeface="NTTimes"/>
              </a:rPr>
              <a:t>())</a:t>
            </a:r>
            <a:endParaRPr lang="ru-RU" sz="1800" b="1" dirty="0">
              <a:latin typeface="Times New Roman"/>
              <a:ea typeface="Batang"/>
              <a:cs typeface="NTTimes"/>
            </a:endParaRPr>
          </a:p>
          <a:p>
            <a:pPr marL="5654675" indent="-5654675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800" b="1" dirty="0">
                <a:latin typeface="Courier New"/>
                <a:ea typeface="Times New Roman"/>
                <a:cs typeface="NTTimes"/>
              </a:rPr>
              <a:t>        </a:t>
            </a:r>
            <a:r>
              <a:rPr lang="ru-RU" sz="1800" b="1" dirty="0" err="1">
                <a:latin typeface="Courier New"/>
                <a:ea typeface="Times New Roman"/>
                <a:cs typeface="NTTimes"/>
              </a:rPr>
              <a:t>btn.</a:t>
            </a:r>
            <a:r>
              <a:rPr lang="ru-RU" sz="1800" b="1" dirty="0" err="1">
                <a:solidFill>
                  <a:srgbClr val="000000"/>
                </a:solidFill>
                <a:latin typeface="Courier New"/>
                <a:ea typeface="Times New Roman"/>
                <a:cs typeface="NTTimes"/>
              </a:rPr>
              <a:t>move</a:t>
            </a:r>
            <a:r>
              <a:rPr lang="ru-RU" sz="1800" b="1" dirty="0">
                <a:solidFill>
                  <a:srgbClr val="000000"/>
                </a:solidFill>
                <a:latin typeface="Courier New"/>
                <a:ea typeface="Times New Roman"/>
                <a:cs typeface="NTTimes"/>
              </a:rPr>
              <a:t>(</a:t>
            </a:r>
            <a:r>
              <a:rPr lang="ru-RU" sz="1800" b="1" dirty="0">
                <a:solidFill>
                  <a:srgbClr val="FF4500"/>
                </a:solidFill>
                <a:latin typeface="Courier New"/>
                <a:ea typeface="Times New Roman"/>
                <a:cs typeface="NTTimes"/>
              </a:rPr>
              <a:t>50</a:t>
            </a:r>
            <a:r>
              <a:rPr lang="ru-RU" sz="1800" b="1" dirty="0">
                <a:solidFill>
                  <a:srgbClr val="66CC66"/>
                </a:solidFill>
                <a:latin typeface="Courier New"/>
                <a:ea typeface="Times New Roman"/>
                <a:cs typeface="NTTimes"/>
              </a:rPr>
              <a:t>,</a:t>
            </a:r>
            <a:r>
              <a:rPr lang="ru-RU" sz="1800" b="1" dirty="0">
                <a:latin typeface="Courier New"/>
                <a:ea typeface="Times New Roman"/>
                <a:cs typeface="NTTimes"/>
              </a:rPr>
              <a:t> </a:t>
            </a:r>
            <a:r>
              <a:rPr lang="ru-RU" sz="1800" b="1" dirty="0">
                <a:solidFill>
                  <a:srgbClr val="FF4500"/>
                </a:solidFill>
                <a:latin typeface="Courier New"/>
                <a:ea typeface="Times New Roman"/>
                <a:cs typeface="NTTimes"/>
              </a:rPr>
              <a:t>50</a:t>
            </a:r>
            <a:r>
              <a:rPr lang="ru-RU" sz="1800" b="1" dirty="0">
                <a:solidFill>
                  <a:srgbClr val="000000"/>
                </a:solidFill>
                <a:latin typeface="Courier New"/>
                <a:ea typeface="Times New Roman"/>
                <a:cs typeface="NTTimes"/>
              </a:rPr>
              <a:t>)</a:t>
            </a:r>
            <a:endParaRPr lang="ru-RU" sz="1800" b="1" dirty="0">
              <a:latin typeface="Times New Roman"/>
              <a:ea typeface="Batang"/>
              <a:cs typeface="NTTimes"/>
            </a:endParaRPr>
          </a:p>
          <a:p>
            <a:pPr marL="5654675" indent="-5654675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ru-RU" sz="1050" b="1" dirty="0">
              <a:latin typeface="Times New Roman"/>
              <a:ea typeface="Batang"/>
              <a:cs typeface="NTTimes"/>
            </a:endParaRPr>
          </a:p>
          <a:p>
            <a:pPr marL="5654675" indent="-5654675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800" b="1" dirty="0">
                <a:latin typeface="Courier New"/>
                <a:ea typeface="Times New Roman"/>
                <a:cs typeface="NTTimes"/>
              </a:rPr>
              <a:t>        </a:t>
            </a:r>
            <a:r>
              <a:rPr lang="ru-RU" sz="1800" b="1" dirty="0" err="1">
                <a:solidFill>
                  <a:srgbClr val="008000"/>
                </a:solidFill>
                <a:latin typeface="Courier New"/>
                <a:ea typeface="Times New Roman"/>
                <a:cs typeface="NTTimes"/>
              </a:rPr>
              <a:t>self</a:t>
            </a:r>
            <a:r>
              <a:rPr lang="ru-RU" sz="1800" b="1" dirty="0" err="1">
                <a:latin typeface="Courier New"/>
                <a:ea typeface="Times New Roman"/>
                <a:cs typeface="NTTimes"/>
              </a:rPr>
              <a:t>.</a:t>
            </a:r>
            <a:r>
              <a:rPr lang="ru-RU" sz="1800" b="1" dirty="0" err="1">
                <a:solidFill>
                  <a:srgbClr val="000000"/>
                </a:solidFill>
                <a:latin typeface="Courier New"/>
                <a:ea typeface="Times New Roman"/>
                <a:cs typeface="NTTimes"/>
              </a:rPr>
              <a:t>show</a:t>
            </a:r>
            <a:r>
              <a:rPr lang="ru-RU" sz="1800" b="1" dirty="0">
                <a:solidFill>
                  <a:srgbClr val="000000"/>
                </a:solidFill>
                <a:latin typeface="Courier New"/>
                <a:ea typeface="Times New Roman"/>
                <a:cs typeface="NTTimes"/>
              </a:rPr>
              <a:t>()</a:t>
            </a:r>
            <a:endParaRPr lang="ru-RU" sz="1800" b="1" dirty="0">
              <a:latin typeface="Times New Roman"/>
              <a:ea typeface="Batang"/>
              <a:cs typeface="NTTimes"/>
            </a:endParaRPr>
          </a:p>
          <a:p>
            <a:pPr marL="5654675" indent="-5654675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ru-RU" sz="1050" b="1" dirty="0">
              <a:latin typeface="Times New Roman"/>
              <a:ea typeface="Batang"/>
              <a:cs typeface="NTTimes"/>
            </a:endParaRPr>
          </a:p>
          <a:p>
            <a:pPr marL="5654675" indent="-5654675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800" b="1" dirty="0">
                <a:latin typeface="Courier New"/>
                <a:ea typeface="Times New Roman"/>
                <a:cs typeface="NTTimes"/>
              </a:rPr>
              <a:t>    </a:t>
            </a:r>
            <a:r>
              <a:rPr lang="ru-RU" sz="1800" b="1" dirty="0" err="1">
                <a:solidFill>
                  <a:srgbClr val="FF7700"/>
                </a:solidFill>
                <a:latin typeface="Courier New"/>
                <a:ea typeface="Times New Roman"/>
                <a:cs typeface="NTTimes"/>
              </a:rPr>
              <a:t>def</a:t>
            </a:r>
            <a:r>
              <a:rPr lang="ru-RU" sz="1800" b="1" dirty="0">
                <a:latin typeface="Courier New"/>
                <a:ea typeface="Times New Roman"/>
                <a:cs typeface="NTTimes"/>
              </a:rPr>
              <a:t> </a:t>
            </a:r>
            <a:r>
              <a:rPr lang="ru-RU" sz="1800" b="1" dirty="0" err="1">
                <a:latin typeface="Courier New"/>
                <a:ea typeface="Times New Roman"/>
                <a:cs typeface="NTTimes"/>
              </a:rPr>
              <a:t>pop_up_hello_world</a:t>
            </a:r>
            <a:r>
              <a:rPr lang="ru-RU" sz="1800" b="1" dirty="0">
                <a:solidFill>
                  <a:srgbClr val="000000"/>
                </a:solidFill>
                <a:latin typeface="Courier New"/>
                <a:ea typeface="Times New Roman"/>
                <a:cs typeface="NTTimes"/>
              </a:rPr>
              <a:t>(</a:t>
            </a:r>
            <a:r>
              <a:rPr lang="ru-RU" sz="1800" b="1" dirty="0" err="1">
                <a:solidFill>
                  <a:srgbClr val="008000"/>
                </a:solidFill>
                <a:latin typeface="Courier New"/>
                <a:ea typeface="Times New Roman"/>
                <a:cs typeface="NTTimes"/>
              </a:rPr>
              <a:t>self</a:t>
            </a:r>
            <a:r>
              <a:rPr lang="ru-RU" sz="1800" b="1" dirty="0">
                <a:solidFill>
                  <a:srgbClr val="000000"/>
                </a:solidFill>
                <a:latin typeface="Courier New"/>
                <a:ea typeface="Times New Roman"/>
                <a:cs typeface="NTTimes"/>
              </a:rPr>
              <a:t>)</a:t>
            </a:r>
            <a:r>
              <a:rPr lang="ru-RU" sz="1800" b="1" dirty="0">
                <a:latin typeface="Courier New"/>
                <a:ea typeface="Times New Roman"/>
                <a:cs typeface="NTTimes"/>
              </a:rPr>
              <a:t>:</a:t>
            </a:r>
          </a:p>
          <a:p>
            <a:pPr marL="5654675" indent="-5654675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400" b="1" i="1" dirty="0">
                <a:solidFill>
                  <a:srgbClr val="808080"/>
                </a:solidFill>
                <a:latin typeface="Courier New"/>
                <a:ea typeface="Times New Roman"/>
                <a:cs typeface="NTTimes"/>
              </a:rPr>
              <a:t>    # создаём свой метод (который будет вызываться кнопкой)</a:t>
            </a:r>
            <a:r>
              <a:rPr lang="en-US" sz="1400" b="1" i="1" dirty="0">
                <a:solidFill>
                  <a:srgbClr val="808080"/>
                </a:solidFill>
                <a:latin typeface="Courier New"/>
                <a:ea typeface="Times New Roman"/>
                <a:cs typeface="NTTimes"/>
              </a:rPr>
              <a:t> </a:t>
            </a:r>
            <a:r>
              <a:rPr lang="ru-RU" sz="1400" b="1" i="1" dirty="0">
                <a:solidFill>
                  <a:srgbClr val="808080"/>
                </a:solidFill>
                <a:latin typeface="Courier New"/>
                <a:ea typeface="Times New Roman"/>
                <a:cs typeface="NTTimes"/>
              </a:rPr>
              <a:t>ВНУТРИ нашего класса</a:t>
            </a:r>
            <a:endParaRPr lang="en-US" sz="1400" b="1" i="1" dirty="0">
              <a:solidFill>
                <a:srgbClr val="808080"/>
              </a:solidFill>
              <a:latin typeface="Courier New"/>
              <a:ea typeface="Times New Roman"/>
              <a:cs typeface="NTTimes"/>
            </a:endParaRPr>
          </a:p>
          <a:p>
            <a:pPr marL="5654675" indent="-5654675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i="1" dirty="0">
                <a:solidFill>
                  <a:srgbClr val="808080"/>
                </a:solidFill>
                <a:latin typeface="Courier New"/>
                <a:ea typeface="Times New Roman"/>
                <a:cs typeface="NTTimes"/>
              </a:rPr>
              <a:t>    # </a:t>
            </a:r>
            <a:r>
              <a:rPr lang="ru-RU" sz="1400" b="1" i="1" dirty="0">
                <a:solidFill>
                  <a:srgbClr val="808080"/>
                </a:solidFill>
                <a:latin typeface="Courier New"/>
                <a:ea typeface="Times New Roman"/>
                <a:cs typeface="NTTimes"/>
              </a:rPr>
              <a:t>— тогда можно будет его повесить на кнопку</a:t>
            </a:r>
            <a:endParaRPr lang="ru-RU" sz="2400" b="1" dirty="0">
              <a:latin typeface="Times New Roman"/>
              <a:ea typeface="Batang"/>
              <a:cs typeface="NTTimes"/>
            </a:endParaRPr>
          </a:p>
          <a:p>
            <a:pPr marL="5654675" indent="-5654675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800" b="1" dirty="0">
                <a:latin typeface="Courier New"/>
                <a:ea typeface="Times New Roman"/>
                <a:cs typeface="NTTimes"/>
              </a:rPr>
              <a:t>        </a:t>
            </a:r>
            <a:r>
              <a:rPr lang="ru-RU" sz="1800" b="1" dirty="0" err="1">
                <a:latin typeface="Courier New"/>
                <a:ea typeface="Times New Roman"/>
                <a:cs typeface="NTTimes"/>
              </a:rPr>
              <a:t>QMessageBox.</a:t>
            </a:r>
            <a:r>
              <a:rPr lang="ru-RU" sz="1800" b="1" dirty="0" err="1">
                <a:solidFill>
                  <a:srgbClr val="000000"/>
                </a:solidFill>
                <a:latin typeface="Courier New"/>
                <a:ea typeface="Times New Roman"/>
                <a:cs typeface="NTTimes"/>
              </a:rPr>
              <a:t>information</a:t>
            </a:r>
            <a:r>
              <a:rPr lang="ru-RU" sz="1800" b="1" dirty="0">
                <a:solidFill>
                  <a:srgbClr val="000000"/>
                </a:solidFill>
                <a:latin typeface="Courier New"/>
                <a:ea typeface="Times New Roman"/>
                <a:cs typeface="NTTimes"/>
              </a:rPr>
              <a:t>(</a:t>
            </a:r>
            <a:r>
              <a:rPr lang="ru-RU" sz="1800" b="1" dirty="0" err="1">
                <a:solidFill>
                  <a:srgbClr val="008000"/>
                </a:solidFill>
                <a:latin typeface="Courier New"/>
                <a:ea typeface="Times New Roman"/>
                <a:cs typeface="NTTimes"/>
              </a:rPr>
              <a:t>self</a:t>
            </a:r>
            <a:r>
              <a:rPr lang="ru-RU" sz="1800" b="1" dirty="0">
                <a:solidFill>
                  <a:srgbClr val="66CC66"/>
                </a:solidFill>
                <a:latin typeface="Courier New"/>
                <a:ea typeface="Times New Roman"/>
                <a:cs typeface="NTTimes"/>
              </a:rPr>
              <a:t>,</a:t>
            </a:r>
            <a:r>
              <a:rPr lang="ru-RU" sz="1800" b="1" dirty="0">
                <a:latin typeface="Courier New"/>
                <a:ea typeface="Times New Roman"/>
                <a:cs typeface="NTTimes"/>
              </a:rPr>
              <a:t> </a:t>
            </a:r>
            <a:r>
              <a:rPr lang="ru-RU" sz="1800" b="1" dirty="0">
                <a:solidFill>
                  <a:srgbClr val="483D8B"/>
                </a:solidFill>
                <a:latin typeface="Courier New"/>
                <a:ea typeface="Times New Roman"/>
                <a:cs typeface="NTTimes"/>
              </a:rPr>
              <a:t>"</a:t>
            </a:r>
            <a:r>
              <a:rPr lang="ru-RU" sz="1800" b="1" dirty="0" err="1">
                <a:solidFill>
                  <a:srgbClr val="483D8B"/>
                </a:solidFill>
                <a:latin typeface="Courier New"/>
                <a:ea typeface="Times New Roman"/>
                <a:cs typeface="NTTimes"/>
              </a:rPr>
              <a:t>Title</a:t>
            </a:r>
            <a:r>
              <a:rPr lang="ru-RU" sz="1800" b="1" dirty="0">
                <a:solidFill>
                  <a:srgbClr val="483D8B"/>
                </a:solidFill>
                <a:latin typeface="Courier New"/>
                <a:ea typeface="Times New Roman"/>
                <a:cs typeface="NTTimes"/>
              </a:rPr>
              <a:t>"</a:t>
            </a:r>
            <a:r>
              <a:rPr lang="ru-RU" sz="1800" b="1" dirty="0">
                <a:solidFill>
                  <a:srgbClr val="66CC66"/>
                </a:solidFill>
                <a:latin typeface="Courier New"/>
                <a:ea typeface="Times New Roman"/>
                <a:cs typeface="NTTimes"/>
              </a:rPr>
              <a:t>,</a:t>
            </a:r>
            <a:r>
              <a:rPr lang="ru-RU" sz="1800" b="1" dirty="0">
                <a:latin typeface="Courier New"/>
                <a:ea typeface="Times New Roman"/>
                <a:cs typeface="NTTimes"/>
              </a:rPr>
              <a:t> </a:t>
            </a:r>
            <a:r>
              <a:rPr lang="ru-RU" sz="1800" b="1" dirty="0">
                <a:solidFill>
                  <a:srgbClr val="483D8B"/>
                </a:solidFill>
                <a:latin typeface="Courier New"/>
                <a:ea typeface="Times New Roman"/>
                <a:cs typeface="NTTimes"/>
              </a:rPr>
              <a:t>"</a:t>
            </a:r>
            <a:r>
              <a:rPr lang="ru-RU" sz="1800" b="1" dirty="0" err="1">
                <a:solidFill>
                  <a:srgbClr val="483D8B"/>
                </a:solidFill>
                <a:latin typeface="Courier New"/>
                <a:ea typeface="Times New Roman"/>
                <a:cs typeface="NTTimes"/>
              </a:rPr>
              <a:t>Hello</a:t>
            </a:r>
            <a:r>
              <a:rPr lang="ru-RU" sz="1800" b="1" dirty="0">
                <a:solidFill>
                  <a:srgbClr val="483D8B"/>
                </a:solidFill>
                <a:latin typeface="Courier New"/>
                <a:ea typeface="Times New Roman"/>
                <a:cs typeface="NTTimes"/>
              </a:rPr>
              <a:t>, </a:t>
            </a:r>
            <a:r>
              <a:rPr lang="ru-RU" sz="1800" b="1" dirty="0" err="1">
                <a:solidFill>
                  <a:srgbClr val="483D8B"/>
                </a:solidFill>
                <a:latin typeface="Courier New"/>
                <a:ea typeface="Times New Roman"/>
                <a:cs typeface="NTTimes"/>
              </a:rPr>
              <a:t>World</a:t>
            </a:r>
            <a:r>
              <a:rPr lang="ru-RU" sz="1800" b="1" dirty="0">
                <a:solidFill>
                  <a:srgbClr val="483D8B"/>
                </a:solidFill>
                <a:latin typeface="Courier New"/>
                <a:ea typeface="Times New Roman"/>
                <a:cs typeface="NTTimes"/>
              </a:rPr>
              <a:t>!"</a:t>
            </a:r>
            <a:r>
              <a:rPr lang="ru-RU" sz="1800" b="1" dirty="0">
                <a:solidFill>
                  <a:srgbClr val="000000"/>
                </a:solidFill>
                <a:latin typeface="Courier New"/>
                <a:ea typeface="Times New Roman"/>
                <a:cs typeface="NTTimes"/>
              </a:rPr>
              <a:t>)</a:t>
            </a:r>
            <a:endParaRPr lang="en-US" sz="1800" b="1" dirty="0">
              <a:latin typeface="Courier New"/>
              <a:ea typeface="Times New Roman"/>
              <a:cs typeface="NTTimes"/>
            </a:endParaRPr>
          </a:p>
          <a:p>
            <a:pPr marL="5654675" indent="-5654675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i="1" dirty="0">
                <a:solidFill>
                  <a:srgbClr val="808080"/>
                </a:solidFill>
                <a:latin typeface="Courier New"/>
                <a:ea typeface="Times New Roman"/>
                <a:cs typeface="NTTimes"/>
              </a:rPr>
              <a:t>        </a:t>
            </a:r>
            <a:r>
              <a:rPr lang="ru-RU" sz="1400" b="1" i="1" dirty="0">
                <a:solidFill>
                  <a:srgbClr val="808080"/>
                </a:solidFill>
                <a:latin typeface="Courier New"/>
                <a:ea typeface="Times New Roman"/>
                <a:cs typeface="NTTimes"/>
              </a:rPr>
              <a:t># </a:t>
            </a:r>
            <a:r>
              <a:rPr lang="ru-RU" sz="1400" b="1" i="1" dirty="0" err="1">
                <a:solidFill>
                  <a:srgbClr val="808080"/>
                </a:solidFill>
                <a:latin typeface="Courier New"/>
                <a:ea typeface="Times New Roman"/>
                <a:cs typeface="NTTimes"/>
              </a:rPr>
              <a:t>выплёваем</a:t>
            </a:r>
            <a:r>
              <a:rPr lang="ru-RU" sz="1400" b="1" i="1" dirty="0">
                <a:solidFill>
                  <a:srgbClr val="808080"/>
                </a:solidFill>
                <a:latin typeface="Courier New"/>
                <a:ea typeface="Times New Roman"/>
                <a:cs typeface="NTTimes"/>
              </a:rPr>
              <a:t> окошко на экран с заданным заголовком и текстом</a:t>
            </a:r>
            <a:endParaRPr lang="ru-RU" sz="1800" b="1" dirty="0">
              <a:latin typeface="Times New Roman"/>
              <a:ea typeface="Batang"/>
              <a:cs typeface="NTTimes"/>
            </a:endParaRPr>
          </a:p>
          <a:p>
            <a:pPr marL="5654675" indent="-5654675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000" b="1" dirty="0">
              <a:solidFill>
                <a:srgbClr val="FF7700"/>
              </a:solidFill>
              <a:latin typeface="Courier New"/>
              <a:ea typeface="Times New Roman"/>
              <a:cs typeface="NTTimes"/>
            </a:endParaRPr>
          </a:p>
          <a:p>
            <a:pPr marL="5654675" indent="-5654675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800" b="1" dirty="0" err="1">
                <a:solidFill>
                  <a:srgbClr val="FF7700"/>
                </a:solidFill>
                <a:latin typeface="Courier New"/>
                <a:ea typeface="Times New Roman"/>
                <a:cs typeface="NTTimes"/>
              </a:rPr>
              <a:t>if</a:t>
            </a:r>
            <a:r>
              <a:rPr lang="ru-RU" sz="1800" b="1" dirty="0">
                <a:latin typeface="Courier New"/>
                <a:ea typeface="Times New Roman"/>
                <a:cs typeface="NTTimes"/>
              </a:rPr>
              <a:t> </a:t>
            </a:r>
            <a:r>
              <a:rPr lang="ru-RU" sz="1800" b="1" dirty="0" err="1">
                <a:latin typeface="Courier New"/>
                <a:ea typeface="Times New Roman"/>
                <a:cs typeface="NTTimes"/>
              </a:rPr>
              <a:t>__name__</a:t>
            </a:r>
            <a:r>
              <a:rPr lang="ru-RU" sz="1800" b="1" dirty="0">
                <a:latin typeface="Courier New"/>
                <a:ea typeface="Times New Roman"/>
                <a:cs typeface="NTTimes"/>
              </a:rPr>
              <a:t> </a:t>
            </a:r>
            <a:r>
              <a:rPr lang="ru-RU" sz="1800" b="1" dirty="0">
                <a:solidFill>
                  <a:srgbClr val="66CC66"/>
                </a:solidFill>
                <a:latin typeface="Courier New"/>
                <a:ea typeface="Times New Roman"/>
                <a:cs typeface="NTTimes"/>
              </a:rPr>
              <a:t>==</a:t>
            </a:r>
            <a:r>
              <a:rPr lang="ru-RU" sz="1800" b="1" dirty="0">
                <a:latin typeface="Courier New"/>
                <a:ea typeface="Times New Roman"/>
                <a:cs typeface="NTTimes"/>
              </a:rPr>
              <a:t> </a:t>
            </a:r>
            <a:r>
              <a:rPr lang="ru-RU" sz="1800" b="1" dirty="0">
                <a:solidFill>
                  <a:srgbClr val="483D8B"/>
                </a:solidFill>
                <a:latin typeface="Courier New"/>
                <a:ea typeface="Times New Roman"/>
                <a:cs typeface="NTTimes"/>
              </a:rPr>
              <a:t>'</a:t>
            </a:r>
            <a:r>
              <a:rPr lang="ru-RU" sz="1800" b="1" dirty="0" err="1">
                <a:solidFill>
                  <a:srgbClr val="483D8B"/>
                </a:solidFill>
                <a:latin typeface="Courier New"/>
                <a:ea typeface="Times New Roman"/>
                <a:cs typeface="NTTimes"/>
              </a:rPr>
              <a:t>__main__</a:t>
            </a:r>
            <a:r>
              <a:rPr lang="ru-RU" sz="1800" b="1" dirty="0">
                <a:solidFill>
                  <a:srgbClr val="483D8B"/>
                </a:solidFill>
                <a:latin typeface="Courier New"/>
                <a:ea typeface="Times New Roman"/>
                <a:cs typeface="NTTimes"/>
              </a:rPr>
              <a:t>'</a:t>
            </a:r>
            <a:r>
              <a:rPr lang="ru-RU" sz="1800" b="1" dirty="0">
                <a:latin typeface="Courier New"/>
                <a:ea typeface="Times New Roman"/>
                <a:cs typeface="NTTimes"/>
              </a:rPr>
              <a:t>:</a:t>
            </a:r>
            <a:endParaRPr lang="ru-RU" sz="1800" b="1" dirty="0">
              <a:latin typeface="Times New Roman"/>
              <a:ea typeface="Batang"/>
              <a:cs typeface="NTTimes"/>
            </a:endParaRPr>
          </a:p>
          <a:p>
            <a:pPr marL="5654675" indent="-5654675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800" b="1" dirty="0">
                <a:latin typeface="Courier New"/>
                <a:ea typeface="Times New Roman"/>
                <a:cs typeface="NTTimes"/>
              </a:rPr>
              <a:t>    </a:t>
            </a:r>
            <a:r>
              <a:rPr lang="ru-RU" sz="1800" b="1" dirty="0" err="1">
                <a:latin typeface="Courier New"/>
                <a:ea typeface="Times New Roman"/>
                <a:cs typeface="NTTimes"/>
              </a:rPr>
              <a:t>app</a:t>
            </a:r>
            <a:r>
              <a:rPr lang="ru-RU" sz="1800" b="1" dirty="0">
                <a:latin typeface="Courier New"/>
                <a:ea typeface="Times New Roman"/>
                <a:cs typeface="NTTimes"/>
              </a:rPr>
              <a:t> </a:t>
            </a:r>
            <a:r>
              <a:rPr lang="ru-RU" sz="1800" b="1" dirty="0">
                <a:solidFill>
                  <a:srgbClr val="66CC66"/>
                </a:solidFill>
                <a:latin typeface="Courier New"/>
                <a:ea typeface="Times New Roman"/>
                <a:cs typeface="NTTimes"/>
              </a:rPr>
              <a:t>=</a:t>
            </a:r>
            <a:r>
              <a:rPr lang="ru-RU" sz="1800" b="1" dirty="0">
                <a:latin typeface="Courier New"/>
                <a:ea typeface="Times New Roman"/>
                <a:cs typeface="NTTimes"/>
              </a:rPr>
              <a:t> </a:t>
            </a:r>
            <a:r>
              <a:rPr lang="ru-RU" sz="1800" b="1" dirty="0" err="1">
                <a:latin typeface="Courier New"/>
                <a:ea typeface="Times New Roman"/>
                <a:cs typeface="NTTimes"/>
              </a:rPr>
              <a:t>QApplication</a:t>
            </a:r>
            <a:r>
              <a:rPr lang="ru-RU" sz="1800" b="1" dirty="0">
                <a:solidFill>
                  <a:srgbClr val="000000"/>
                </a:solidFill>
                <a:latin typeface="Courier New"/>
                <a:ea typeface="Times New Roman"/>
                <a:cs typeface="NTTimes"/>
              </a:rPr>
              <a:t>(</a:t>
            </a:r>
            <a:r>
              <a:rPr lang="ru-RU" sz="1800" b="1" dirty="0" err="1">
                <a:solidFill>
                  <a:srgbClr val="DC143C"/>
                </a:solidFill>
                <a:latin typeface="Courier New"/>
                <a:ea typeface="Times New Roman"/>
                <a:cs typeface="NTTimes"/>
              </a:rPr>
              <a:t>sys</a:t>
            </a:r>
            <a:r>
              <a:rPr lang="ru-RU" sz="1800" b="1" dirty="0" err="1">
                <a:latin typeface="Courier New"/>
                <a:ea typeface="Times New Roman"/>
                <a:cs typeface="NTTimes"/>
              </a:rPr>
              <a:t>.</a:t>
            </a:r>
            <a:r>
              <a:rPr lang="ru-RU" sz="1800" b="1" dirty="0" err="1">
                <a:solidFill>
                  <a:srgbClr val="000000"/>
                </a:solidFill>
                <a:latin typeface="Courier New"/>
                <a:ea typeface="Times New Roman"/>
                <a:cs typeface="NTTimes"/>
              </a:rPr>
              <a:t>argv</a:t>
            </a:r>
            <a:r>
              <a:rPr lang="ru-RU" sz="1800" b="1" dirty="0">
                <a:solidFill>
                  <a:srgbClr val="000000"/>
                </a:solidFill>
                <a:latin typeface="Courier New"/>
                <a:ea typeface="Times New Roman"/>
                <a:cs typeface="NTTimes"/>
              </a:rPr>
              <a:t>)</a:t>
            </a:r>
            <a:endParaRPr lang="ru-RU" sz="1800" b="1" dirty="0">
              <a:latin typeface="Times New Roman"/>
              <a:ea typeface="Batang"/>
              <a:cs typeface="NTTimes"/>
            </a:endParaRPr>
          </a:p>
          <a:p>
            <a:pPr marL="5654675" indent="-5654675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800" b="1" dirty="0">
                <a:latin typeface="Courier New"/>
                <a:ea typeface="Times New Roman"/>
                <a:cs typeface="NTTimes"/>
              </a:rPr>
              <a:t>    </a:t>
            </a:r>
            <a:r>
              <a:rPr lang="ru-RU" sz="1800" b="1" dirty="0" err="1">
                <a:latin typeface="Courier New"/>
                <a:ea typeface="Times New Roman"/>
                <a:cs typeface="NTTimes"/>
              </a:rPr>
              <a:t>my_widget</a:t>
            </a:r>
            <a:r>
              <a:rPr lang="ru-RU" sz="1800" b="1" dirty="0">
                <a:latin typeface="Courier New"/>
                <a:ea typeface="Times New Roman"/>
                <a:cs typeface="NTTimes"/>
              </a:rPr>
              <a:t> </a:t>
            </a:r>
            <a:r>
              <a:rPr lang="ru-RU" sz="1800" b="1" dirty="0">
                <a:solidFill>
                  <a:srgbClr val="66CC66"/>
                </a:solidFill>
                <a:latin typeface="Courier New"/>
                <a:ea typeface="Times New Roman"/>
                <a:cs typeface="NTTimes"/>
              </a:rPr>
              <a:t>=</a:t>
            </a:r>
            <a:r>
              <a:rPr lang="ru-RU" sz="1800" b="1" dirty="0">
                <a:latin typeface="Courier New"/>
                <a:ea typeface="Times New Roman"/>
                <a:cs typeface="NTTimes"/>
              </a:rPr>
              <a:t> </a:t>
            </a:r>
            <a:r>
              <a:rPr lang="ru-RU" sz="1800" b="1" dirty="0" err="1">
                <a:latin typeface="Courier New"/>
                <a:ea typeface="Times New Roman"/>
                <a:cs typeface="NTTimes"/>
              </a:rPr>
              <a:t>MyWidget</a:t>
            </a:r>
            <a:r>
              <a:rPr lang="ru-RU" sz="1800" b="1" dirty="0">
                <a:solidFill>
                  <a:srgbClr val="000000"/>
                </a:solidFill>
                <a:latin typeface="Courier New"/>
                <a:ea typeface="Times New Roman"/>
                <a:cs typeface="NTTimes"/>
              </a:rPr>
              <a:t>()</a:t>
            </a:r>
            <a:r>
              <a:rPr lang="en-US" sz="1400" b="1" dirty="0">
                <a:latin typeface="Courier New"/>
                <a:ea typeface="Times New Roman"/>
                <a:cs typeface="NTTimes"/>
              </a:rPr>
              <a:t> </a:t>
            </a:r>
            <a:r>
              <a:rPr lang="ru-RU" sz="1300" b="1" i="1" spc="-40" dirty="0">
                <a:solidFill>
                  <a:srgbClr val="808080"/>
                </a:solidFill>
                <a:latin typeface="Courier New"/>
                <a:ea typeface="Times New Roman"/>
                <a:cs typeface="NTTimes"/>
              </a:rPr>
              <a:t># создаём экземпляр нашего </a:t>
            </a:r>
            <a:r>
              <a:rPr lang="ru-RU" sz="1300" b="1" i="1" spc="-40" dirty="0" err="1">
                <a:solidFill>
                  <a:srgbClr val="808080"/>
                </a:solidFill>
                <a:latin typeface="Courier New"/>
                <a:ea typeface="Times New Roman"/>
                <a:cs typeface="NTTimes"/>
              </a:rPr>
              <a:t>виджета</a:t>
            </a:r>
            <a:r>
              <a:rPr lang="ru-RU" sz="1300" b="1" i="1" spc="-40" dirty="0">
                <a:solidFill>
                  <a:srgbClr val="808080"/>
                </a:solidFill>
                <a:latin typeface="Courier New"/>
                <a:ea typeface="Times New Roman"/>
                <a:cs typeface="NTTimes"/>
              </a:rPr>
              <a:t>, и он запускается</a:t>
            </a:r>
            <a:endParaRPr lang="ru-RU" sz="1300" b="1" spc="-40" dirty="0">
              <a:latin typeface="Times New Roman"/>
              <a:ea typeface="Batang"/>
              <a:cs typeface="NTTimes"/>
            </a:endParaRPr>
          </a:p>
          <a:p>
            <a:pPr marL="5654675" indent="-5654675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800" b="1" dirty="0">
                <a:latin typeface="Courier New"/>
                <a:ea typeface="Times New Roman"/>
                <a:cs typeface="NTTimes"/>
              </a:rPr>
              <a:t>    </a:t>
            </a:r>
            <a:r>
              <a:rPr lang="ru-RU" sz="1800" b="1" dirty="0" err="1">
                <a:solidFill>
                  <a:srgbClr val="DC143C"/>
                </a:solidFill>
                <a:latin typeface="Courier New"/>
                <a:ea typeface="Times New Roman"/>
                <a:cs typeface="NTTimes"/>
              </a:rPr>
              <a:t>sys</a:t>
            </a:r>
            <a:r>
              <a:rPr lang="ru-RU" sz="1800" b="1" dirty="0" err="1">
                <a:latin typeface="Courier New"/>
                <a:ea typeface="Times New Roman"/>
                <a:cs typeface="NTTimes"/>
              </a:rPr>
              <a:t>.</a:t>
            </a:r>
            <a:r>
              <a:rPr lang="ru-RU" sz="1800" b="1" dirty="0" err="1">
                <a:solidFill>
                  <a:srgbClr val="000000"/>
                </a:solidFill>
                <a:latin typeface="Courier New"/>
                <a:ea typeface="Times New Roman"/>
                <a:cs typeface="NTTimes"/>
              </a:rPr>
              <a:t>exit</a:t>
            </a:r>
            <a:r>
              <a:rPr lang="ru-RU" sz="1800" b="1" dirty="0">
                <a:solidFill>
                  <a:srgbClr val="000000"/>
                </a:solidFill>
                <a:latin typeface="Courier New"/>
                <a:ea typeface="Times New Roman"/>
                <a:cs typeface="NTTimes"/>
              </a:rPr>
              <a:t>(</a:t>
            </a:r>
            <a:r>
              <a:rPr lang="ru-RU" sz="1800" b="1" dirty="0" err="1">
                <a:latin typeface="Courier New"/>
                <a:ea typeface="Times New Roman"/>
                <a:cs typeface="NTTimes"/>
              </a:rPr>
              <a:t>app.</a:t>
            </a:r>
            <a:r>
              <a:rPr lang="ru-RU" sz="1800" b="1" dirty="0" err="1">
                <a:solidFill>
                  <a:srgbClr val="000000"/>
                </a:solidFill>
                <a:latin typeface="Courier New"/>
                <a:ea typeface="Times New Roman"/>
                <a:cs typeface="NTTimes"/>
              </a:rPr>
              <a:t>exec_</a:t>
            </a:r>
            <a:r>
              <a:rPr lang="ru-RU" sz="1800" b="1" dirty="0">
                <a:solidFill>
                  <a:srgbClr val="000000"/>
                </a:solidFill>
                <a:latin typeface="Courier New"/>
                <a:ea typeface="Times New Roman"/>
                <a:cs typeface="NTTimes"/>
              </a:rPr>
              <a:t>())</a:t>
            </a:r>
            <a:endParaRPr lang="en-US" sz="1800" b="1" dirty="0">
              <a:solidFill>
                <a:srgbClr val="000000"/>
              </a:solidFill>
              <a:latin typeface="Courier New"/>
              <a:ea typeface="Times New Roman"/>
              <a:cs typeface="NTTime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PyIstaller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/>
          </a:bodyPr>
          <a:lstStyle/>
          <a:p>
            <a:r>
              <a:rPr lang="ru-RU" dirty="0"/>
              <a:t>Приложение, использующее </a:t>
            </a:r>
            <a:r>
              <a:rPr lang="ru-RU" dirty="0" err="1"/>
              <a:t>PyQt</a:t>
            </a:r>
            <a:r>
              <a:rPr lang="ru-RU" dirty="0"/>
              <a:t>, можно потом ещё и собрать вместе с</a:t>
            </a:r>
            <a:r>
              <a:rPr lang="en-US" dirty="0"/>
              <a:t> </a:t>
            </a:r>
            <a:r>
              <a:rPr lang="ru-RU" dirty="0"/>
              <a:t>интерпретатором и всеми модулями в </a:t>
            </a:r>
            <a:r>
              <a:rPr lang="ru-RU" b="1" dirty="0"/>
              <a:t>исполняемый файл</a:t>
            </a:r>
            <a:r>
              <a:rPr lang="ru-RU" dirty="0"/>
              <a:t> (не требующий отдельной установки всего этого) для </a:t>
            </a:r>
            <a:r>
              <a:rPr lang="ru-RU" dirty="0" err="1"/>
              <a:t>Windows</a:t>
            </a:r>
            <a:r>
              <a:rPr lang="ru-RU" dirty="0"/>
              <a:t> / </a:t>
            </a:r>
            <a:r>
              <a:rPr lang="ru-RU" dirty="0" err="1"/>
              <a:t>Linux</a:t>
            </a:r>
            <a:r>
              <a:rPr lang="en-US" dirty="0"/>
              <a:t> </a:t>
            </a:r>
            <a:r>
              <a:rPr lang="ru-RU" dirty="0"/>
              <a:t>/ </a:t>
            </a:r>
            <a:r>
              <a:rPr lang="ru-RU" dirty="0" err="1"/>
              <a:t>Mac</a:t>
            </a:r>
            <a:r>
              <a:rPr lang="ru-RU" dirty="0"/>
              <a:t> OS и др.</a:t>
            </a:r>
            <a:br>
              <a:rPr lang="ru-RU" dirty="0"/>
            </a:br>
            <a:r>
              <a:rPr lang="ru-RU" dirty="0"/>
              <a:t>при помощи </a:t>
            </a:r>
            <a:r>
              <a:rPr lang="ru-RU" b="1" dirty="0" err="1"/>
              <a:t>PyInstaller</a:t>
            </a:r>
            <a:endParaRPr lang="en-US" b="1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ООП-стиль создания окна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/>
          </a:bodyPr>
          <a:lstStyle/>
          <a:p>
            <a:r>
              <a:rPr lang="ru-RU" dirty="0"/>
              <a:t>Библиотека </a:t>
            </a:r>
            <a:r>
              <a:rPr lang="ru-RU" dirty="0" err="1"/>
              <a:t>PyQt</a:t>
            </a:r>
            <a:r>
              <a:rPr lang="ru-RU" dirty="0"/>
              <a:t> </a:t>
            </a:r>
            <a:r>
              <a:rPr lang="ru-RU" dirty="0" err="1"/>
              <a:t>наnисана</a:t>
            </a:r>
            <a:r>
              <a:rPr lang="ru-RU" dirty="0"/>
              <a:t> в объектно-ориентированном стиле (ООП-стиле) и содержит более 600 классов. Иерархия наследования всех классов имеет слишком большой размер, </a:t>
            </a:r>
            <a:r>
              <a:rPr lang="ru-RU" dirty="0" err="1"/>
              <a:t>nоэтому</a:t>
            </a:r>
            <a:r>
              <a:rPr lang="ru-RU" dirty="0"/>
              <a:t> </a:t>
            </a:r>
            <a:r>
              <a:rPr lang="ru-RU" dirty="0" err="1"/>
              <a:t>nриводить</a:t>
            </a:r>
            <a:r>
              <a:rPr lang="ru-RU" dirty="0"/>
              <a:t> ее в книге нет возможности. Тем не менее, чтобы </a:t>
            </a:r>
            <a:r>
              <a:rPr lang="ru-RU" dirty="0" err="1"/>
              <a:t>nоказать</a:t>
            </a:r>
            <a:r>
              <a:rPr lang="ru-RU" dirty="0"/>
              <a:t> зависимости, </a:t>
            </a:r>
            <a:r>
              <a:rPr lang="ru-RU" dirty="0" err="1"/>
              <a:t>nри</a:t>
            </a:r>
            <a:r>
              <a:rPr lang="ru-RU" dirty="0"/>
              <a:t> </a:t>
            </a:r>
            <a:r>
              <a:rPr lang="ru-RU" dirty="0" err="1"/>
              <a:t>оnисании</a:t>
            </a:r>
            <a:r>
              <a:rPr lang="ru-RU" dirty="0"/>
              <a:t> </a:t>
            </a:r>
            <a:r>
              <a:rPr lang="ru-RU" dirty="0" err="1"/>
              <a:t>комnонентов</a:t>
            </a:r>
            <a:r>
              <a:rPr lang="ru-RU" dirty="0"/>
              <a:t> иерархия наследования конкретного класса будет </a:t>
            </a:r>
            <a:r>
              <a:rPr lang="ru-RU" dirty="0" err="1"/>
              <a:t>nоказываться</a:t>
            </a:r>
            <a:r>
              <a:rPr lang="ru-RU" dirty="0"/>
              <a:t>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23880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4AB7D17E-4A81-44D6-92CC-D426B5A8D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7250"/>
            <a:ext cx="9144000" cy="540000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u-RU" sz="2100" b="1" dirty="0">
                <a:latin typeface="+mn-lt"/>
              </a:rPr>
              <a:t>О </a:t>
            </a:r>
            <a:r>
              <a:rPr lang="en-US" sz="2100" b="1" dirty="0">
                <a:latin typeface="+mn-lt"/>
              </a:rPr>
              <a:t>PyQt/PySide</a:t>
            </a:r>
            <a:endParaRPr lang="ru-RU" sz="2100" b="1" dirty="0">
              <a:latin typeface="+mn-lt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5C6C4EE6-2874-4342-9E73-2821CF9C2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888" y="1735933"/>
            <a:ext cx="8651081" cy="400346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ru-RU" b="1" i="0" dirty="0">
                <a:effectLst/>
              </a:rPr>
              <a:t>PyQt/</a:t>
            </a:r>
            <a:r>
              <a:rPr lang="en-US" b="1" i="0" dirty="0">
                <a:effectLst/>
              </a:rPr>
              <a:t>PySide</a:t>
            </a:r>
            <a:r>
              <a:rPr lang="ru-RU" b="0" i="0" dirty="0">
                <a:effectLst/>
              </a:rPr>
              <a:t> — набор расширений (биндингов</a:t>
            </a:r>
            <a:r>
              <a:rPr lang="en-US" b="0" i="0" dirty="0">
                <a:effectLst/>
              </a:rPr>
              <a:t>, </a:t>
            </a:r>
            <a:r>
              <a:rPr lang="ru-RU" b="0" i="0" dirty="0">
                <a:effectLst/>
              </a:rPr>
              <a:t>привязок) на уровне </a:t>
            </a:r>
            <a:r>
              <a:rPr lang="en-US" b="0" i="0" dirty="0">
                <a:effectLst/>
              </a:rPr>
              <a:t>API</a:t>
            </a:r>
            <a:r>
              <a:rPr lang="ru-RU" b="0" i="0" dirty="0">
                <a:effectLst/>
              </a:rPr>
              <a:t> </a:t>
            </a:r>
            <a:r>
              <a:rPr lang="ru-RU" b="0" i="0" u="none" strike="noStrike" dirty="0">
                <a:effectLst/>
              </a:rPr>
              <a:t>графического</a:t>
            </a:r>
            <a:r>
              <a:rPr lang="ru-RU" b="0" i="0" dirty="0">
                <a:effectLst/>
              </a:rPr>
              <a:t> </a:t>
            </a:r>
            <a:r>
              <a:rPr lang="ru-RU" b="0" i="0" u="none" strike="noStrike" dirty="0">
                <a:effectLst/>
              </a:rPr>
              <a:t>фреймворка</a:t>
            </a:r>
            <a:r>
              <a:rPr lang="ru-RU" b="0" i="0" dirty="0">
                <a:effectLst/>
              </a:rPr>
              <a:t> </a:t>
            </a:r>
            <a:r>
              <a:rPr lang="ru-RU" b="0" i="0" u="none" strike="noStrike" dirty="0">
                <a:effectLst/>
              </a:rPr>
              <a:t>Qt</a:t>
            </a:r>
            <a:r>
              <a:rPr lang="ru-RU" b="0" i="0" dirty="0">
                <a:effectLst/>
              </a:rPr>
              <a:t> для </a:t>
            </a:r>
            <a:r>
              <a:rPr lang="ru-RU" b="0" i="0" u="none" strike="noStrike" dirty="0">
                <a:effectLst/>
              </a:rPr>
              <a:t>Python</a:t>
            </a:r>
            <a:r>
              <a:rPr lang="ru-RU" b="0" i="0" dirty="0">
                <a:effectLst/>
              </a:rPr>
              <a:t>.</a:t>
            </a:r>
            <a:endParaRPr lang="en-US" b="0" i="0" dirty="0">
              <a:effectLst/>
            </a:endParaRPr>
          </a:p>
          <a:p>
            <a:pPr algn="l"/>
            <a:r>
              <a:rPr lang="ru-RU" b="0" i="0" dirty="0">
                <a:effectLst/>
              </a:rPr>
              <a:t>Фреймворки практически полностью реализует возможности Qt. Это более 600 классов, более 6000 функций и методов, включая:</a:t>
            </a:r>
          </a:p>
          <a:p>
            <a:pPr lvl="1"/>
            <a:r>
              <a:rPr lang="ru-RU" b="0" i="0" dirty="0">
                <a:effectLst/>
              </a:rPr>
              <a:t>набор </a:t>
            </a:r>
            <a:r>
              <a:rPr lang="ru-RU" b="0" i="0" u="none" strike="noStrike" dirty="0">
                <a:effectLst/>
              </a:rPr>
              <a:t>виджетов</a:t>
            </a:r>
            <a:r>
              <a:rPr lang="ru-RU" b="0" i="0" dirty="0">
                <a:effectLst/>
              </a:rPr>
              <a:t> графического интерфейса;</a:t>
            </a:r>
          </a:p>
          <a:p>
            <a:pPr lvl="1"/>
            <a:r>
              <a:rPr lang="ru-RU" b="0" i="0" dirty="0">
                <a:effectLst/>
              </a:rPr>
              <a:t>стили виджетов;</a:t>
            </a:r>
          </a:p>
          <a:p>
            <a:pPr lvl="1"/>
            <a:r>
              <a:rPr lang="ru-RU" b="0" i="0" dirty="0">
                <a:effectLst/>
              </a:rPr>
              <a:t>доступ к </a:t>
            </a:r>
            <a:r>
              <a:rPr lang="ru-RU" b="0" i="0" u="none" strike="noStrike" dirty="0">
                <a:effectLst/>
              </a:rPr>
              <a:t>базам данных</a:t>
            </a:r>
            <a:r>
              <a:rPr lang="ru-RU" b="0" i="0" dirty="0">
                <a:effectLst/>
              </a:rPr>
              <a:t> с помощью </a:t>
            </a:r>
            <a:r>
              <a:rPr lang="ru-RU" b="0" i="0" u="none" strike="noStrike" dirty="0">
                <a:effectLst/>
              </a:rPr>
              <a:t>SQL</a:t>
            </a:r>
            <a:r>
              <a:rPr lang="ru-RU" b="0" i="0" dirty="0">
                <a:effectLst/>
              </a:rPr>
              <a:t> (</a:t>
            </a:r>
            <a:r>
              <a:rPr lang="ru-RU" b="0" i="0" u="none" strike="noStrike" dirty="0">
                <a:effectLst/>
              </a:rPr>
              <a:t>ODBC</a:t>
            </a:r>
            <a:r>
              <a:rPr lang="ru-RU" b="0" i="0" dirty="0">
                <a:effectLst/>
              </a:rPr>
              <a:t>, </a:t>
            </a:r>
            <a:r>
              <a:rPr lang="ru-RU" b="0" i="0" u="none" strike="noStrike" dirty="0">
                <a:effectLst/>
              </a:rPr>
              <a:t>MySQL</a:t>
            </a:r>
            <a:r>
              <a:rPr lang="ru-RU" b="0" i="0" dirty="0">
                <a:effectLst/>
              </a:rPr>
              <a:t>, </a:t>
            </a:r>
            <a:r>
              <a:rPr lang="ru-RU" b="0" i="0" u="none" strike="noStrike" dirty="0">
                <a:effectLst/>
              </a:rPr>
              <a:t>PostgreSQL</a:t>
            </a:r>
            <a:r>
              <a:rPr lang="ru-RU" b="0" i="0" dirty="0">
                <a:effectLst/>
              </a:rPr>
              <a:t>, </a:t>
            </a:r>
            <a:r>
              <a:rPr lang="ru-RU" b="0" i="0" u="none" strike="noStrike" dirty="0">
                <a:effectLst/>
              </a:rPr>
              <a:t>Oracle</a:t>
            </a:r>
            <a:r>
              <a:rPr lang="ru-RU" b="0" i="0" dirty="0">
                <a:effectLst/>
              </a:rPr>
              <a:t>);</a:t>
            </a:r>
          </a:p>
          <a:p>
            <a:pPr lvl="1"/>
            <a:r>
              <a:rPr lang="ru-RU" b="0" i="0" dirty="0">
                <a:effectLst/>
              </a:rPr>
              <a:t>поддержку </a:t>
            </a:r>
            <a:r>
              <a:rPr lang="ru-RU" b="0" i="0" u="none" strike="noStrike" dirty="0">
                <a:effectLst/>
              </a:rPr>
              <a:t>интернационализации</a:t>
            </a:r>
            <a:r>
              <a:rPr lang="ru-RU" b="0" i="0" dirty="0">
                <a:effectLst/>
              </a:rPr>
              <a:t> (i18n);</a:t>
            </a:r>
          </a:p>
          <a:p>
            <a:pPr lvl="1"/>
            <a:r>
              <a:rPr lang="ru-RU" b="0" i="0" u="none" strike="noStrike" dirty="0">
                <a:effectLst/>
              </a:rPr>
              <a:t>парсер</a:t>
            </a:r>
            <a:r>
              <a:rPr lang="ru-RU" b="0" i="0" dirty="0">
                <a:effectLst/>
              </a:rPr>
              <a:t> </a:t>
            </a:r>
            <a:r>
              <a:rPr lang="ru-RU" b="0" i="0" u="none" strike="noStrike" dirty="0">
                <a:effectLst/>
              </a:rPr>
              <a:t>XML</a:t>
            </a:r>
            <a:r>
              <a:rPr lang="ru-RU" b="0" i="0" dirty="0">
                <a:effectLst/>
              </a:rPr>
              <a:t>;</a:t>
            </a:r>
          </a:p>
          <a:p>
            <a:pPr lvl="1"/>
            <a:r>
              <a:rPr lang="ru-RU" b="0" i="0" dirty="0">
                <a:effectLst/>
              </a:rPr>
              <a:t>интеграцию с </a:t>
            </a:r>
            <a:r>
              <a:rPr lang="ru-RU" b="0" i="0" u="none" strike="noStrike" dirty="0">
                <a:effectLst/>
              </a:rPr>
              <a:t>WebKit</a:t>
            </a:r>
            <a:r>
              <a:rPr lang="ru-RU" b="0" i="0" dirty="0">
                <a:effectLst/>
              </a:rPr>
              <a:t>, движком рендеринга HTML;</a:t>
            </a:r>
          </a:p>
          <a:p>
            <a:pPr lvl="1"/>
            <a:r>
              <a:rPr lang="ru-RU" b="0" i="0" dirty="0">
                <a:effectLst/>
              </a:rPr>
              <a:t>поддержку воспроизведения видео и аудио.</a:t>
            </a:r>
          </a:p>
          <a:p>
            <a:r>
              <a:rPr lang="ru-RU" b="0" i="0" dirty="0">
                <a:effectLst/>
              </a:rPr>
              <a:t>Существует 3 версии: PyQt6, PyQt5 и PyQt4 (</a:t>
            </a:r>
            <a:r>
              <a:rPr lang="en-US" b="0" i="0" dirty="0">
                <a:effectLst/>
              </a:rPr>
              <a:t>PySide6, PySide2, PySide)</a:t>
            </a:r>
            <a:r>
              <a:rPr lang="ru-RU" b="0" i="0" dirty="0">
                <a:effectLst/>
              </a:rPr>
              <a:t>, поддерживающие соответствующие версии Qt. </a:t>
            </a:r>
          </a:p>
        </p:txBody>
      </p:sp>
    </p:spTree>
    <p:extLst>
      <p:ext uri="{BB962C8B-B14F-4D97-AF65-F5344CB8AC3E}">
        <p14:creationId xmlns:p14="http://schemas.microsoft.com/office/powerpoint/2010/main" val="25853685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1785918" y="3929065"/>
            <a:ext cx="5572164" cy="1285885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5400" dirty="0"/>
              <a:t>Спасибо</a:t>
            </a:r>
          </a:p>
        </p:txBody>
      </p:sp>
      <p:pic>
        <p:nvPicPr>
          <p:cNvPr id="5" name="Picture 4" descr="https://upload.wikimedia.org/wikipedia/commons/thumb/b/b1/Python_and_Qt_2.svg/768px-Python_and_Qt_2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79025" y="1785926"/>
            <a:ext cx="1785950" cy="1785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24410C47-3FF0-40C6-9B98-369E91499F9D}"/>
              </a:ext>
            </a:extLst>
          </p:cNvPr>
          <p:cNvGraphicFramePr>
            <a:graphicFrameLocks/>
          </p:cNvGraphicFramePr>
          <p:nvPr/>
        </p:nvGraphicFramePr>
        <p:xfrm>
          <a:off x="159794" y="1543051"/>
          <a:ext cx="8818773" cy="4295267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592431">
                  <a:extLst>
                    <a:ext uri="{9D8B030D-6E8A-4147-A177-3AD203B41FA5}">
                      <a16:colId xmlns:a16="http://schemas.microsoft.com/office/drawing/2014/main" val="112067079"/>
                    </a:ext>
                  </a:extLst>
                </a:gridCol>
                <a:gridCol w="1619129">
                  <a:extLst>
                    <a:ext uri="{9D8B030D-6E8A-4147-A177-3AD203B41FA5}">
                      <a16:colId xmlns:a16="http://schemas.microsoft.com/office/drawing/2014/main" val="1273100862"/>
                    </a:ext>
                  </a:extLst>
                </a:gridCol>
                <a:gridCol w="4607213">
                  <a:extLst>
                    <a:ext uri="{9D8B030D-6E8A-4147-A177-3AD203B41FA5}">
                      <a16:colId xmlns:a16="http://schemas.microsoft.com/office/drawing/2014/main" val="1093190856"/>
                    </a:ext>
                  </a:extLst>
                </a:gridCol>
              </a:tblGrid>
              <a:tr h="312383">
                <a:tc gridSpan="2"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Платформа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Описание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7011474"/>
                  </a:ext>
                </a:extLst>
              </a:tr>
              <a:tr h="312383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Linux/Unix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4435991"/>
                  </a:ext>
                </a:extLst>
              </a:tr>
              <a:tr h="312383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X11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Qt </a:t>
                      </a:r>
                      <a:r>
                        <a:rPr lang="ru-RU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для оконного менеджера 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 (Linux, FreeBSD, HP-UX, Solaris, AIX, </a:t>
                      </a:r>
                      <a:r>
                        <a:rPr lang="ru-RU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 т. д.)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Qt </a:t>
                      </a:r>
                      <a:r>
                        <a:rPr lang="ru-RU">
                          <a:effectLst/>
                        </a:rPr>
                        <a:t>для </a:t>
                      </a:r>
                      <a:r>
                        <a:rPr lang="ru-RU" u="none" strike="noStrike">
                          <a:solidFill>
                            <a:srgbClr val="0645AD"/>
                          </a:solidFill>
                          <a:effectLst/>
                          <a:hlinkClick r:id=""/>
                        </a:rPr>
                        <a:t>оконного менеджера </a:t>
                      </a:r>
                      <a:r>
                        <a:rPr lang="en-US" u="none" strike="noStrike">
                          <a:solidFill>
                            <a:srgbClr val="0645AD"/>
                          </a:solidFill>
                          <a:effectLst/>
                          <a:hlinkClick r:id=""/>
                        </a:rPr>
                        <a:t>X</a:t>
                      </a:r>
                      <a:r>
                        <a:rPr lang="en-US">
                          <a:effectLst/>
                        </a:rPr>
                        <a:t> (</a:t>
                      </a:r>
                      <a:r>
                        <a:rPr lang="en-US" u="none" strike="noStrike">
                          <a:solidFill>
                            <a:srgbClr val="0645AD"/>
                          </a:solidFill>
                          <a:effectLst/>
                          <a:hlinkClick r:id=""/>
                        </a:rPr>
                        <a:t>Linux</a:t>
                      </a:r>
                      <a:r>
                        <a:rPr lang="en-US">
                          <a:effectLst/>
                        </a:rPr>
                        <a:t>, </a:t>
                      </a:r>
                      <a:r>
                        <a:rPr lang="en-US" u="none" strike="noStrike">
                          <a:solidFill>
                            <a:srgbClr val="0645AD"/>
                          </a:solidFill>
                          <a:effectLst/>
                          <a:hlinkClick r:id=""/>
                        </a:rPr>
                        <a:t>FreeBSD</a:t>
                      </a:r>
                      <a:r>
                        <a:rPr lang="en-US">
                          <a:effectLst/>
                        </a:rPr>
                        <a:t>, HP-UX, Solaris, AIX, </a:t>
                      </a:r>
                      <a:r>
                        <a:rPr lang="ru-RU">
                          <a:effectLst/>
                        </a:rPr>
                        <a:t>и т. д.).</a:t>
                      </a:r>
                      <a:r>
                        <a:rPr lang="ru-RU" b="0" i="0" u="none" strike="noStrike" baseline="30000">
                          <a:solidFill>
                            <a:srgbClr val="0645AD"/>
                          </a:solidFill>
                          <a:effectLst/>
                          <a:hlinkClick r:id=""/>
                        </a:rPr>
                        <a:t>[11]</a:t>
                      </a:r>
                      <a:endParaRPr lang="ru-RU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0902444"/>
                  </a:ext>
                </a:extLst>
              </a:tr>
              <a:tr h="312383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Wayland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Qt для </a:t>
                      </a:r>
                      <a:r>
                        <a:rPr lang="ru-RU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Wayland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. </a:t>
                      </a:r>
                      <a:endParaRPr lang="ru-RU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Qt для </a:t>
                      </a:r>
                      <a:r>
                        <a:rPr lang="ru-RU" u="none" strike="noStrike">
                          <a:solidFill>
                            <a:srgbClr val="0645AD"/>
                          </a:solidFill>
                          <a:effectLst/>
                          <a:hlinkClick r:id=""/>
                        </a:rPr>
                        <a:t>Wayland</a:t>
                      </a:r>
                      <a:r>
                        <a:rPr lang="ru-RU">
                          <a:effectLst/>
                        </a:rPr>
                        <a:t>.</a:t>
                      </a:r>
                      <a:r>
                        <a:rPr lang="ru-RU" b="0" i="0" u="none" strike="noStrike" baseline="30000">
                          <a:solidFill>
                            <a:srgbClr val="0645AD"/>
                          </a:solidFill>
                          <a:effectLst/>
                          <a:hlinkClick r:id=""/>
                        </a:rPr>
                        <a:t>[12]</a:t>
                      </a:r>
                      <a:r>
                        <a:rPr lang="ru-RU">
                          <a:effectLst/>
                        </a:rPr>
                        <a:t> Приложения на Qt могут переключаться между графическими бэкэндами вроде X и Wayland во </a:t>
                      </a:r>
                      <a:r>
                        <a:rPr lang="ru-RU" u="none" strike="noStrike">
                          <a:solidFill>
                            <a:srgbClr val="BA0000"/>
                          </a:solidFill>
                          <a:effectLst/>
                          <a:hlinkClick r:id=""/>
                        </a:rPr>
                        <a:t>время загрузки</a:t>
                      </a:r>
                      <a:r>
                        <a:rPr lang="ru-RU">
                          <a:effectLst/>
                        </a:rPr>
                        <a:t>, если добавить опцию командной строки -platform.</a:t>
                      </a:r>
                      <a:r>
                        <a:rPr lang="ru-RU" b="0" i="0" u="none" strike="noStrike" baseline="30000">
                          <a:solidFill>
                            <a:srgbClr val="0645AD"/>
                          </a:solidFill>
                          <a:effectLst/>
                          <a:hlinkClick r:id=""/>
                        </a:rPr>
                        <a:t>[13]</a:t>
                      </a:r>
                      <a:r>
                        <a:rPr lang="ru-RU" b="0" i="0" u="none" strike="noStrike" baseline="30000">
                          <a:solidFill>
                            <a:srgbClr val="0645AD"/>
                          </a:solidFill>
                          <a:effectLst/>
                          <a:hlinkClick r:id=""/>
                        </a:rPr>
                        <a:t>[14]</a:t>
                      </a:r>
                      <a:r>
                        <a:rPr lang="ru-RU">
                          <a:effectLst/>
                        </a:rPr>
                        <a:t> Это позволяет приложениям незаметно переходить с X11 на Wayland.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3778342"/>
                  </a:ext>
                </a:extLst>
              </a:tr>
              <a:tr h="312383">
                <a:tc>
                  <a:txBody>
                    <a:bodyPr/>
                    <a:lstStyle/>
                    <a:p>
                      <a:r>
                        <a:rPr lang="ru-RU" sz="1400" b="1" dirty="0">
                          <a:solidFill>
                            <a:schemeClr val="tx1"/>
                          </a:solidFill>
                          <a:effectLst/>
                        </a:rPr>
                        <a:t>Встраиваемые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Linux-</a:t>
                      </a:r>
                      <a:r>
                        <a:rPr lang="ru-RU" sz="1400" b="1" dirty="0">
                          <a:solidFill>
                            <a:schemeClr val="tx1"/>
                          </a:solidFill>
                          <a:effectLst/>
                        </a:rPr>
                        <a:t>системы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Qt для встраиваемых систем: </a:t>
                      </a:r>
                      <a:r>
                        <a:rPr lang="ru-RU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КПК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, </a:t>
                      </a:r>
                      <a:r>
                        <a:rPr lang="ru-RU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смартфонов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, и т. д.</a:t>
                      </a:r>
                      <a:endParaRPr lang="ru-RU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Qt для встраиваемых систем: </a:t>
                      </a:r>
                      <a:r>
                        <a:rPr lang="ru-RU" u="none" strike="noStrike">
                          <a:solidFill>
                            <a:srgbClr val="0645AD"/>
                          </a:solidFill>
                          <a:effectLst/>
                          <a:hlinkClick r:id=""/>
                        </a:rPr>
                        <a:t>КПК</a:t>
                      </a:r>
                      <a:r>
                        <a:rPr lang="ru-RU">
                          <a:effectLst/>
                        </a:rPr>
                        <a:t>, </a:t>
                      </a:r>
                      <a:r>
                        <a:rPr lang="ru-RU" u="none" strike="noStrike">
                          <a:solidFill>
                            <a:srgbClr val="0645AD"/>
                          </a:solidFill>
                          <a:effectLst/>
                          <a:hlinkClick r:id=""/>
                        </a:rPr>
                        <a:t>смартфонов</a:t>
                      </a:r>
                      <a:r>
                        <a:rPr lang="ru-RU">
                          <a:effectLst/>
                        </a:rPr>
                        <a:t>, и т. д.</a:t>
                      </a:r>
                      <a:r>
                        <a:rPr lang="ru-RU" b="0" i="0" u="none" strike="noStrike" baseline="30000">
                          <a:solidFill>
                            <a:srgbClr val="0645AD"/>
                          </a:solidFill>
                          <a:effectLst/>
                          <a:hlinkClick r:id=""/>
                        </a:rPr>
                        <a:t>[15]</a:t>
                      </a:r>
                      <a:r>
                        <a:rPr lang="ru-RU">
                          <a:effectLst/>
                        </a:rPr>
                        <a:t> Существует в виде нескольких платформ, в зависимости от технологии отрисовки. </a:t>
                      </a:r>
                      <a:r>
                        <a:rPr lang="ru-RU" u="none" strike="noStrike">
                          <a:solidFill>
                            <a:srgbClr val="0645AD"/>
                          </a:solidFill>
                          <a:effectLst/>
                          <a:hlinkClick r:id=""/>
                        </a:rPr>
                        <a:t>DirectFB</a:t>
                      </a:r>
                      <a:r>
                        <a:rPr lang="ru-RU">
                          <a:effectLst/>
                        </a:rPr>
                        <a:t>, </a:t>
                      </a:r>
                      <a:r>
                        <a:rPr lang="ru-RU" u="none" strike="noStrike">
                          <a:solidFill>
                            <a:srgbClr val="0645AD"/>
                          </a:solidFill>
                          <a:effectLst/>
                          <a:hlinkClick r:id=""/>
                        </a:rPr>
                        <a:t>LinuxFB</a:t>
                      </a:r>
                      <a:r>
                        <a:rPr lang="ru-RU">
                          <a:effectLst/>
                        </a:rPr>
                        <a:t> и EGLFS (</a:t>
                      </a:r>
                      <a:r>
                        <a:rPr lang="ru-RU" u="none" strike="noStrike">
                          <a:solidFill>
                            <a:srgbClr val="BA0000"/>
                          </a:solidFill>
                          <a:effectLst/>
                          <a:hlinkClick r:id=""/>
                        </a:rPr>
                        <a:t>EGL</a:t>
                      </a:r>
                      <a:r>
                        <a:rPr lang="ru-RU">
                          <a:effectLst/>
                        </a:rPr>
                        <a:t> Full Screen).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8043148"/>
                  </a:ext>
                </a:extLst>
              </a:tr>
              <a:tr h="312383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</a:rPr>
                        <a:t>Android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Qt для </a:t>
                      </a:r>
                      <a:r>
                        <a:rPr lang="ru-RU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Android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, ранее известный как Necessitas.</a:t>
                      </a:r>
                      <a:endParaRPr lang="ru-RU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Qt для </a:t>
                      </a:r>
                      <a:r>
                        <a:rPr lang="ru-RU" u="none" strike="noStrike">
                          <a:solidFill>
                            <a:srgbClr val="0645AD"/>
                          </a:solidFill>
                          <a:effectLst/>
                          <a:hlinkClick r:id=""/>
                        </a:rPr>
                        <a:t>Android</a:t>
                      </a:r>
                      <a:r>
                        <a:rPr lang="ru-RU" b="0" i="0" u="none" strike="noStrike" baseline="30000">
                          <a:solidFill>
                            <a:srgbClr val="0645AD"/>
                          </a:solidFill>
                          <a:effectLst/>
                          <a:hlinkClick r:id=""/>
                        </a:rPr>
                        <a:t>[16]</a:t>
                      </a:r>
                      <a:r>
                        <a:rPr lang="ru-RU">
                          <a:effectLst/>
                        </a:rPr>
                        <a:t>, ранее известный как Necessitas.</a:t>
                      </a:r>
                      <a:r>
                        <a:rPr lang="ru-RU" b="0" i="0" u="none" strike="noStrike" baseline="30000">
                          <a:solidFill>
                            <a:srgbClr val="0645AD"/>
                          </a:solidFill>
                          <a:effectLst/>
                          <a:hlinkClick r:id=""/>
                        </a:rPr>
                        <a:t>[17]</a:t>
                      </a:r>
                      <a:endParaRPr lang="ru-RU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9317047"/>
                  </a:ext>
                </a:extLst>
              </a:tr>
              <a:tr h="312383">
                <a:tc gridSpan="3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/>
                        </a:rPr>
                        <a:t>Платформы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Apple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2181389"/>
                  </a:ext>
                </a:extLst>
              </a:tr>
              <a:tr h="312383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OS X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Qt для Apple </a:t>
                      </a:r>
                      <a:r>
                        <a:rPr lang="ru-RU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OS X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; поддерживает приложения на </a:t>
                      </a:r>
                      <a:r>
                        <a:rPr lang="ru-RU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Cocoa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ru-RU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effectLst/>
                        </a:rPr>
                        <a:t>Qt для Apple </a:t>
                      </a:r>
                      <a:r>
                        <a:rPr lang="ru-RU" u="none" strike="noStrike" dirty="0">
                          <a:solidFill>
                            <a:schemeClr val="tx1"/>
                          </a:solidFill>
                          <a:effectLst/>
                        </a:rPr>
                        <a:t>OS X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effectLst/>
                        </a:rPr>
                        <a:t>; поддерживает приложения на </a:t>
                      </a:r>
                      <a:r>
                        <a:rPr lang="ru-RU" u="none" strike="noStrike" dirty="0">
                          <a:solidFill>
                            <a:schemeClr val="tx1"/>
                          </a:solidFill>
                          <a:effectLst/>
                        </a:rPr>
                        <a:t>Cocoa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1857594"/>
                  </a:ext>
                </a:extLst>
              </a:tr>
              <a:tr h="312383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iOS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Qt 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для </a:t>
                      </a:r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iOS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платформ (</a:t>
                      </a:r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iPhone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, </a:t>
                      </a:r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iPad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).</a:t>
                      </a:r>
                      <a:endParaRPr lang="ru-RU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Qt 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effectLst/>
                        </a:rPr>
                        <a:t>для </a:t>
                      </a:r>
                      <a:r>
                        <a:rPr lang="en-US" u="none" strike="noStrike" dirty="0">
                          <a:solidFill>
                            <a:schemeClr val="tx1"/>
                          </a:solidFill>
                          <a:effectLst/>
                          <a:hlinkClick r:id="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iO</a:t>
                      </a:r>
                      <a:r>
                        <a:rPr lang="en-US" u="none" strike="noStrike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effectLst/>
                        </a:rPr>
                        <a:t>платформ (</a:t>
                      </a:r>
                      <a:r>
                        <a:rPr lang="en-US" u="none" strike="noStrike" dirty="0">
                          <a:solidFill>
                            <a:schemeClr val="tx1"/>
                          </a:solidFill>
                          <a:effectLst/>
                        </a:rPr>
                        <a:t>iPhone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, </a:t>
                      </a:r>
                      <a:r>
                        <a:rPr lang="en-US" u="none" strike="noStrike" dirty="0">
                          <a:solidFill>
                            <a:schemeClr val="tx1"/>
                          </a:solidFill>
                          <a:effectLst/>
                        </a:rPr>
                        <a:t>iPad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).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574429"/>
                  </a:ext>
                </a:extLst>
              </a:tr>
              <a:tr h="312383">
                <a:tc gridSpan="3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/>
                        </a:rPr>
                        <a:t>Платформы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Microsoft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4564755"/>
                  </a:ext>
                </a:extLst>
              </a:tr>
              <a:tr h="312383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</a:rPr>
                        <a:t>Windows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Qt 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для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Microsoft </a:t>
                      </a:r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Windows XP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, </a:t>
                      </a:r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Vista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, </a:t>
                      </a:r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en-US" sz="1400" b="0" i="0" u="none" strike="noStrike" baseline="300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и </a:t>
                      </a:r>
                      <a:r>
                        <a:rPr lang="ru-RU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ru-RU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Qt 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effectLst/>
                        </a:rPr>
                        <a:t>для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Microsoft </a:t>
                      </a:r>
                      <a:r>
                        <a:rPr lang="en-US" u="none" strike="noStrike" dirty="0">
                          <a:solidFill>
                            <a:schemeClr val="tx1"/>
                          </a:solidFill>
                          <a:effectLst/>
                        </a:rPr>
                        <a:t>Windows XP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, </a:t>
                      </a:r>
                      <a:r>
                        <a:rPr lang="en-US" u="none" strike="noStrike" dirty="0">
                          <a:solidFill>
                            <a:schemeClr val="tx1"/>
                          </a:solidFill>
                          <a:effectLst/>
                        </a:rPr>
                        <a:t>Vista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, </a:t>
                      </a:r>
                      <a:r>
                        <a:rPr lang="en-US" u="none" strike="noStrike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en-US" b="0" i="0" u="none" strike="noStrike" baseline="300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u="none" strike="noStrike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effectLst/>
                        </a:rPr>
                        <a:t>и </a:t>
                      </a:r>
                      <a:r>
                        <a:rPr lang="ru-RU" u="none" strike="noStrike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1223651"/>
                  </a:ext>
                </a:extLst>
              </a:tr>
              <a:tr h="312383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</a:rPr>
                        <a:t>Windows CE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Qt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</a:rPr>
                        <a:t>для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Windows CE 6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 и </a:t>
                      </a:r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Windows Embedded Compact 7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ru-RU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Qt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для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u="none" strike="noStrike" dirty="0">
                          <a:solidFill>
                            <a:schemeClr val="tx1"/>
                          </a:solidFill>
                          <a:effectLst/>
                        </a:rPr>
                        <a:t>Windows CE 6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 и </a:t>
                      </a:r>
                      <a:r>
                        <a:rPr lang="en-US" u="none" strike="noStrike" dirty="0">
                          <a:solidFill>
                            <a:schemeClr val="tx1"/>
                          </a:solidFill>
                          <a:effectLst/>
                        </a:rPr>
                        <a:t>Windows Embedded Compact 7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en-US" b="0" i="0" u="none" strike="noStrike" baseline="30000" dirty="0">
                          <a:solidFill>
                            <a:schemeClr val="tx1"/>
                          </a:solidFill>
                          <a:effectLst/>
                          <a:hlinkClick r:id="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[22]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6680287"/>
                  </a:ext>
                </a:extLst>
              </a:tr>
              <a:tr h="546671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</a:rPr>
                        <a:t>Windows RT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Поддержка для основанных на </a:t>
                      </a:r>
                      <a:r>
                        <a:rPr lang="ru-RU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WinRT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 приложениях для </a:t>
                      </a:r>
                      <a:r>
                        <a:rPr lang="ru-RU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Windows 8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 и </a:t>
                      </a:r>
                      <a:r>
                        <a:rPr lang="ru-RU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Windows </a:t>
                      </a:r>
                      <a:r>
                        <a:rPr lang="ru-RU" sz="14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Phone</a:t>
                      </a:r>
                      <a:r>
                        <a:rPr lang="ru-RU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8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ru-RU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effectLst/>
                        </a:rPr>
                        <a:t>Поддержка для основанных на </a:t>
                      </a:r>
                      <a:r>
                        <a:rPr lang="ru-RU" u="none" strike="noStrike" dirty="0">
                          <a:solidFill>
                            <a:schemeClr val="tx1"/>
                          </a:solidFill>
                          <a:effectLst/>
                        </a:rPr>
                        <a:t>WinRT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effectLst/>
                        </a:rPr>
                        <a:t> приложениях для </a:t>
                      </a:r>
                      <a:r>
                        <a:rPr lang="ru-RU" u="none" strike="noStrike" dirty="0">
                          <a:solidFill>
                            <a:schemeClr val="tx1"/>
                          </a:solidFill>
                          <a:effectLst/>
                        </a:rPr>
                        <a:t>Windows 8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effectLst/>
                        </a:rPr>
                        <a:t> и </a:t>
                      </a:r>
                      <a:r>
                        <a:rPr lang="ru-RU" u="none" strike="noStrike" dirty="0">
                          <a:solidFill>
                            <a:schemeClr val="tx1"/>
                          </a:solidFill>
                          <a:effectLst/>
                        </a:rPr>
                        <a:t>Windows </a:t>
                      </a:r>
                      <a:r>
                        <a:rPr lang="ru-RU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Phone</a:t>
                      </a:r>
                      <a:r>
                        <a:rPr lang="ru-RU" u="none" strike="noStrike" dirty="0">
                          <a:solidFill>
                            <a:schemeClr val="tx1"/>
                          </a:solidFill>
                          <a:effectLst/>
                        </a:rPr>
                        <a:t> 8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2393864"/>
                  </a:ext>
                </a:extLst>
              </a:tr>
            </a:tbl>
          </a:graphicData>
        </a:graphic>
      </p:graphicFrame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4AB7D17E-4A81-44D6-92CC-D426B5A8D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7250"/>
            <a:ext cx="9144000" cy="540000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u-RU" sz="2100" b="1" dirty="0">
                <a:latin typeface="+mn-lt"/>
              </a:rPr>
              <a:t>Доступные платформы.</a:t>
            </a:r>
          </a:p>
        </p:txBody>
      </p:sp>
    </p:spTree>
    <p:extLst>
      <p:ext uri="{BB962C8B-B14F-4D97-AF65-F5344CB8AC3E}">
        <p14:creationId xmlns:p14="http://schemas.microsoft.com/office/powerpoint/2010/main" val="2940218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24410C47-3FF0-40C6-9B98-369E91499F9D}"/>
              </a:ext>
            </a:extLst>
          </p:cNvPr>
          <p:cNvGraphicFramePr>
            <a:graphicFrameLocks/>
          </p:cNvGraphicFramePr>
          <p:nvPr/>
        </p:nvGraphicFramePr>
        <p:xfrm>
          <a:off x="171451" y="1569370"/>
          <a:ext cx="8789067" cy="2177269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929689">
                  <a:extLst>
                    <a:ext uri="{9D8B030D-6E8A-4147-A177-3AD203B41FA5}">
                      <a16:colId xmlns:a16="http://schemas.microsoft.com/office/drawing/2014/main" val="112067079"/>
                    </a:ext>
                  </a:extLst>
                </a:gridCol>
                <a:gridCol w="2929689">
                  <a:extLst>
                    <a:ext uri="{9D8B030D-6E8A-4147-A177-3AD203B41FA5}">
                      <a16:colId xmlns:a16="http://schemas.microsoft.com/office/drawing/2014/main" val="1093190856"/>
                    </a:ext>
                  </a:extLst>
                </a:gridCol>
                <a:gridCol w="2929689">
                  <a:extLst>
                    <a:ext uri="{9D8B030D-6E8A-4147-A177-3AD203B41FA5}">
                      <a16:colId xmlns:a16="http://schemas.microsoft.com/office/drawing/2014/main" val="2974078845"/>
                    </a:ext>
                  </a:extLst>
                </a:gridCol>
              </a:tblGrid>
              <a:tr h="283396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Категория/Фреймворк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PyQt</a:t>
                      </a:r>
                      <a:endParaRPr lang="ru-RU" sz="14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PySide</a:t>
                      </a:r>
                      <a:endParaRPr lang="ru-RU" sz="14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7011474"/>
                  </a:ext>
                </a:extLst>
              </a:tr>
              <a:tr h="336481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Лицензия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</a:rPr>
                        <a:t>GPL </a:t>
                      </a:r>
                      <a:r>
                        <a:rPr lang="ru-RU" sz="1400" b="0" kern="1200" dirty="0">
                          <a:solidFill>
                            <a:schemeClr val="tx1"/>
                          </a:solidFill>
                          <a:effectLst/>
                        </a:rPr>
                        <a:t>или коммерческая лицензия</a:t>
                      </a:r>
                      <a:endParaRPr lang="ru-RU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</a:rPr>
                        <a:t>LGPL</a:t>
                      </a:r>
                      <a:endParaRPr lang="ru-RU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2393864"/>
                  </a:ext>
                </a:extLst>
              </a:tr>
              <a:tr h="283396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Версия </a:t>
                      </a:r>
                      <a:r>
                        <a:rPr lang="en-US" sz="1400" b="1" dirty="0"/>
                        <a:t>Qt</a:t>
                      </a:r>
                      <a:endParaRPr lang="ru-RU" sz="14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</a:rPr>
                        <a:t>v5.15.6/v6.0.2 (PyQt6)</a:t>
                      </a: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</a:rPr>
                        <a:t>v5.15.2/v6.2.1+(PySide6)</a:t>
                      </a: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323569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Платформа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Python 3+</a:t>
                      </a:r>
                      <a:endParaRPr lang="ru-RU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kern="1200" dirty="0">
                          <a:solidFill>
                            <a:schemeClr val="tx1"/>
                          </a:solidFill>
                          <a:effectLst/>
                        </a:rPr>
                        <a:t>Python 3 и Python 2.7 (только для Linux и MacOS)</a:t>
                      </a:r>
                      <a:endParaRPr lang="ru-RU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2485562"/>
                  </a:ext>
                </a:extLst>
              </a:tr>
              <a:tr h="283396">
                <a:tc>
                  <a:txBody>
                    <a:bodyPr/>
                    <a:lstStyle/>
                    <a:p>
                      <a:pPr algn="ctr"/>
                      <a:r>
                        <a:rPr lang="ru-RU" sz="1400" b="1" kern="1200" dirty="0">
                          <a:solidFill>
                            <a:schemeClr val="tx1"/>
                          </a:solidFill>
                          <a:effectLst/>
                        </a:rPr>
                        <a:t>Первый стабильный выпуск</a:t>
                      </a:r>
                      <a:endParaRPr lang="ru-RU" sz="14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kern="1200" dirty="0">
                          <a:solidFill>
                            <a:schemeClr val="tx1"/>
                          </a:solidFill>
                          <a:effectLst/>
                        </a:rPr>
                        <a:t>Апрель 2016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ru-RU" sz="1400" b="0" kern="1200" dirty="0">
                          <a:solidFill>
                            <a:schemeClr val="tx1"/>
                          </a:solidFill>
                          <a:effectLst/>
                        </a:rPr>
                        <a:t>Январь 2021</a:t>
                      </a:r>
                      <a:endParaRPr lang="ru-RU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kern="1200" dirty="0">
                          <a:solidFill>
                            <a:schemeClr val="tx1"/>
                          </a:solidFill>
                          <a:effectLst/>
                        </a:rPr>
                        <a:t>Июль 2018/Декабрь 2020</a:t>
                      </a:r>
                      <a:endParaRPr lang="ru-RU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731405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Состав пакета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Основное ядро </a:t>
                      </a:r>
                      <a:r>
                        <a:rPr lang="en-US" sz="1400" dirty="0"/>
                        <a:t>~50Mb</a:t>
                      </a:r>
                      <a:endParaRPr lang="ru-RU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Полный пакет со всеми инструментами</a:t>
                      </a:r>
                      <a:r>
                        <a:rPr lang="en-US" sz="1400" dirty="0"/>
                        <a:t> ~120Mb</a:t>
                      </a:r>
                      <a:endParaRPr lang="ru-RU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6444480"/>
                  </a:ext>
                </a:extLst>
              </a:tr>
            </a:tbl>
          </a:graphicData>
        </a:graphic>
      </p:graphicFrame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4AB7D17E-4A81-44D6-92CC-D426B5A8D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7250"/>
            <a:ext cx="9144000" cy="540000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u-RU" sz="2100" b="1" dirty="0">
                <a:latin typeface="+mn-lt"/>
              </a:rPr>
              <a:t>Различия в поставке.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74A403-6059-41F5-B12C-42C88FD33FFF}"/>
              </a:ext>
            </a:extLst>
          </p:cNvPr>
          <p:cNvSpPr txBox="1"/>
          <p:nvPr/>
        </p:nvSpPr>
        <p:spPr>
          <a:xfrm>
            <a:off x="177467" y="3835914"/>
            <a:ext cx="8789067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50" b="1" dirty="0">
                <a:solidFill>
                  <a:srgbClr val="333333"/>
                </a:solidFill>
              </a:rPr>
              <a:t>Пишите открытое/свободное ПО </a:t>
            </a:r>
            <a:r>
              <a:rPr lang="ru-RU" sz="1350" dirty="0">
                <a:solidFill>
                  <a:srgbClr val="333333"/>
                </a:solidFill>
              </a:rPr>
              <a:t>-- можно использовать как PyQt5, так и PySide 2.o</a:t>
            </a:r>
            <a:br>
              <a:rPr lang="ru-RU" sz="1350" dirty="0"/>
            </a:br>
            <a:r>
              <a:rPr lang="ru-RU" sz="1350" b="1" dirty="0">
                <a:solidFill>
                  <a:srgbClr val="333333"/>
                </a:solidFill>
              </a:rPr>
              <a:t>Пишите закрытое/коммерческое ПО</a:t>
            </a:r>
            <a:r>
              <a:rPr lang="ru-RU" sz="1350" dirty="0">
                <a:solidFill>
                  <a:srgbClr val="333333"/>
                </a:solidFill>
              </a:rPr>
              <a:t> -- бесплатно можно использовать только PySide 2, а для использования PyQt5 потребуется покупать коммерческую лицензию.</a:t>
            </a:r>
            <a:endParaRPr lang="en-US" sz="1350" dirty="0">
              <a:solidFill>
                <a:srgbClr val="333333"/>
              </a:solidFill>
            </a:endParaRPr>
          </a:p>
          <a:p>
            <a:endParaRPr lang="en-US" sz="1350" dirty="0">
              <a:solidFill>
                <a:srgbClr val="202122"/>
              </a:solidFill>
            </a:endParaRPr>
          </a:p>
          <a:p>
            <a:r>
              <a:rPr lang="ru-RU" sz="1350" dirty="0">
                <a:solidFill>
                  <a:srgbClr val="202122"/>
                </a:solidFill>
              </a:rPr>
              <a:t>Полная поставка включает в </a:t>
            </a:r>
            <a:r>
              <a:rPr lang="ru-RU" sz="1350" dirty="0"/>
              <a:t>себя Qt Designer </a:t>
            </a:r>
            <a:r>
              <a:rPr lang="ru-RU" sz="1350" dirty="0">
                <a:solidFill>
                  <a:srgbClr val="202122"/>
                </a:solidFill>
              </a:rPr>
              <a:t>— дизайнер графического интерфейса пользователя. Программу pyuic — генерирует Python код из файлов, созданных в Qt Designer. Это делает PyQt очень полезным инструментом для быстрого прототипирования. Кроме того, можно добавлять новые графические элементы управления, написанные на Python, в Qt Designer.</a:t>
            </a:r>
          </a:p>
          <a:p>
            <a:r>
              <a:rPr lang="ru-RU" sz="1350" dirty="0">
                <a:solidFill>
                  <a:srgbClr val="202122"/>
                </a:solidFill>
              </a:rPr>
              <a:t>Программа </a:t>
            </a:r>
            <a:r>
              <a:rPr lang="en-US" sz="1350" dirty="0">
                <a:solidFill>
                  <a:srgbClr val="202122"/>
                </a:solidFill>
              </a:rPr>
              <a:t>QTranslator </a:t>
            </a:r>
            <a:r>
              <a:rPr lang="ru-RU" sz="1350" dirty="0">
                <a:solidFill>
                  <a:srgbClr val="202122"/>
                </a:solidFill>
              </a:rPr>
              <a:t>—</a:t>
            </a:r>
            <a:r>
              <a:rPr lang="en-US" sz="1350" dirty="0">
                <a:solidFill>
                  <a:srgbClr val="202122"/>
                </a:solidFill>
              </a:rPr>
              <a:t> </a:t>
            </a:r>
            <a:r>
              <a:rPr lang="ru-RU" sz="1350" dirty="0">
                <a:solidFill>
                  <a:srgbClr val="202122"/>
                </a:solidFill>
              </a:rPr>
              <a:t>служит для локализации интерфейса.</a:t>
            </a:r>
            <a:endParaRPr lang="ru-RU" sz="1350" dirty="0"/>
          </a:p>
        </p:txBody>
      </p:sp>
    </p:spTree>
    <p:extLst>
      <p:ext uri="{BB962C8B-B14F-4D97-AF65-F5344CB8AC3E}">
        <p14:creationId xmlns:p14="http://schemas.microsoft.com/office/powerpoint/2010/main" val="3688660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B7D17E-4A81-44D6-92CC-D426B5A8D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4684"/>
            <a:ext cx="9144000" cy="540000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u-RU" sz="2100" b="1" dirty="0">
                <a:latin typeface="+mn-lt"/>
              </a:rPr>
              <a:t>Различия в коде.</a:t>
            </a:r>
            <a:endParaRPr lang="ru-RU" sz="36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EAA572-8856-4676-9E11-9375F5FE9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888" y="1735933"/>
            <a:ext cx="8651081" cy="4003460"/>
          </a:xfrm>
        </p:spPr>
        <p:txBody>
          <a:bodyPr/>
          <a:lstStyle/>
          <a:p>
            <a:r>
              <a:rPr lang="en-US" sz="1500" dirty="0"/>
              <a:t>1. </a:t>
            </a:r>
            <a:r>
              <a:rPr lang="ru-RU" sz="1500" dirty="0"/>
              <a:t>Конвертация </a:t>
            </a:r>
            <a:r>
              <a:rPr lang="en-US" sz="1500" dirty="0"/>
              <a:t>Ui</a:t>
            </a:r>
            <a:r>
              <a:rPr lang="ru-RU" sz="1500" dirty="0"/>
              <a:t> – файлов в </a:t>
            </a:r>
            <a:r>
              <a:rPr lang="en-US" sz="1500" dirty="0" err="1"/>
              <a:t>Py</a:t>
            </a:r>
            <a:r>
              <a:rPr lang="en-US" sz="1500" dirty="0"/>
              <a:t>:</a:t>
            </a:r>
          </a:p>
          <a:p>
            <a:endParaRPr lang="en-US" dirty="0"/>
          </a:p>
          <a:p>
            <a:r>
              <a:rPr lang="en-US" sz="1500" dirty="0"/>
              <a:t>2. </a:t>
            </a:r>
            <a:r>
              <a:rPr lang="ru-RU" sz="1500" dirty="0"/>
              <a:t>Использование </a:t>
            </a:r>
            <a:r>
              <a:rPr lang="en-US" sz="1500" dirty="0"/>
              <a:t>exec() </a:t>
            </a:r>
            <a:r>
              <a:rPr lang="ru-RU" sz="1500" dirty="0"/>
              <a:t>или </a:t>
            </a:r>
            <a:r>
              <a:rPr lang="en-US" sz="1500" dirty="0"/>
              <a:t>exec_()</a:t>
            </a:r>
            <a:r>
              <a:rPr lang="ru-RU" sz="1500" dirty="0"/>
              <a:t>:</a:t>
            </a:r>
          </a:p>
          <a:p>
            <a:endParaRPr lang="ru-RU" sz="900" dirty="0"/>
          </a:p>
          <a:p>
            <a:endParaRPr lang="ru-RU" sz="2400" dirty="0"/>
          </a:p>
          <a:p>
            <a:endParaRPr lang="ru-RU" sz="1050" dirty="0"/>
          </a:p>
          <a:p>
            <a:r>
              <a:rPr lang="ru-RU" sz="1500" dirty="0"/>
              <a:t>3. Слоты и сигналы:</a:t>
            </a:r>
          </a:p>
          <a:p>
            <a:endParaRPr lang="ru-RU" sz="1500" dirty="0"/>
          </a:p>
          <a:p>
            <a:endParaRPr lang="ru-RU" sz="1500" dirty="0"/>
          </a:p>
          <a:p>
            <a:endParaRPr lang="ru-RU" sz="1500" dirty="0"/>
          </a:p>
          <a:p>
            <a:pPr marL="0" indent="0">
              <a:buNone/>
            </a:pPr>
            <a:endParaRPr lang="ru-RU" sz="1500" dirty="0"/>
          </a:p>
          <a:p>
            <a:pPr marL="0" indent="0">
              <a:buNone/>
            </a:pPr>
            <a:endParaRPr lang="en-US" sz="1500" dirty="0"/>
          </a:p>
          <a:p>
            <a:endParaRPr lang="ru-RU" sz="15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0D7186B-1850-4BC6-AC36-11D9152D50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047"/>
          <a:stretch/>
        </p:blipFill>
        <p:spPr>
          <a:xfrm>
            <a:off x="765233" y="2073531"/>
            <a:ext cx="2428875" cy="12144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F4A6239-4E5F-47B7-BA9C-2F6D9F4DD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233" y="2213850"/>
            <a:ext cx="2150269" cy="1214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5B3DC1-1725-4E88-8CB2-D41044C918BE}"/>
              </a:ext>
            </a:extLst>
          </p:cNvPr>
          <p:cNvSpPr txBox="1"/>
          <p:nvPr/>
        </p:nvSpPr>
        <p:spPr>
          <a:xfrm>
            <a:off x="3227859" y="2011588"/>
            <a:ext cx="9771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Courier New" panose="02070309020205020404" pitchFamily="49" charset="0"/>
              <a:buChar char="o"/>
            </a:pPr>
            <a:r>
              <a:rPr lang="en-US" sz="1050" dirty="0"/>
              <a:t>Pyside2</a:t>
            </a:r>
          </a:p>
          <a:p>
            <a:pPr marL="214313" indent="-214313">
              <a:buFont typeface="Courier New" panose="02070309020205020404" pitchFamily="49" charset="0"/>
              <a:buChar char="o"/>
            </a:pPr>
            <a:r>
              <a:rPr lang="en-US" sz="1050" dirty="0"/>
              <a:t>PyQt5</a:t>
            </a:r>
            <a:endParaRPr lang="ru-RU" sz="10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F04DFF-7C1C-4F47-980C-5FB11E673C1C}"/>
              </a:ext>
            </a:extLst>
          </p:cNvPr>
          <p:cNvSpPr txBox="1"/>
          <p:nvPr/>
        </p:nvSpPr>
        <p:spPr>
          <a:xfrm>
            <a:off x="3227859" y="2836585"/>
            <a:ext cx="499938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 algn="just">
              <a:buFont typeface="Courier New" panose="02070309020205020404" pitchFamily="49" charset="0"/>
              <a:buChar char="o"/>
            </a:pPr>
            <a:r>
              <a:rPr lang="en-US" sz="1050" dirty="0"/>
              <a:t>PySide2 – </a:t>
            </a:r>
            <a:r>
              <a:rPr lang="ru-RU" sz="1050" dirty="0"/>
              <a:t>только </a:t>
            </a:r>
            <a:r>
              <a:rPr lang="en-US" sz="1050" dirty="0"/>
              <a:t>exec_(), </a:t>
            </a:r>
            <a:r>
              <a:rPr lang="ru-RU" sz="1050" dirty="0"/>
              <a:t>т.к. присутствует поддержка </a:t>
            </a:r>
            <a:r>
              <a:rPr lang="en-US" sz="1050" dirty="0"/>
              <a:t>Python 2</a:t>
            </a:r>
            <a:r>
              <a:rPr lang="ru-RU" sz="1050" dirty="0"/>
              <a:t>;</a:t>
            </a:r>
            <a:endParaRPr lang="en-US" sz="1050" dirty="0"/>
          </a:p>
          <a:p>
            <a:pPr marL="214313" indent="-214313" algn="just">
              <a:buFont typeface="Courier New" panose="02070309020205020404" pitchFamily="49" charset="0"/>
              <a:buChar char="o"/>
            </a:pPr>
            <a:r>
              <a:rPr lang="en-US" sz="1050" dirty="0"/>
              <a:t>PyQt5 – </a:t>
            </a:r>
            <a:r>
              <a:rPr lang="ru-RU" sz="1050" dirty="0"/>
              <a:t>возможны оба варианта, т.к. в </a:t>
            </a:r>
            <a:r>
              <a:rPr lang="en-US" sz="1050" dirty="0"/>
              <a:t>Python 3 “</a:t>
            </a:r>
            <a:r>
              <a:rPr lang="en-US" sz="1050" i="1" dirty="0"/>
              <a:t>exec</a:t>
            </a:r>
            <a:r>
              <a:rPr lang="en-US" sz="1050" dirty="0"/>
              <a:t>” </a:t>
            </a:r>
            <a:r>
              <a:rPr lang="ru-RU" sz="1050" dirty="0"/>
              <a:t>не</a:t>
            </a:r>
            <a:r>
              <a:rPr lang="en-US" sz="1050" dirty="0"/>
              <a:t> </a:t>
            </a:r>
            <a:r>
              <a:rPr lang="ru-RU" sz="1050" dirty="0"/>
              <a:t>является ключевым</a:t>
            </a:r>
            <a:r>
              <a:rPr lang="en-US" sz="1050" dirty="0"/>
              <a:t>/</a:t>
            </a:r>
            <a:r>
              <a:rPr lang="ru-RU" sz="1050" dirty="0"/>
              <a:t>зарезервированным словом.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77874EF-178A-4709-AFBC-899543911D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233" y="2749970"/>
            <a:ext cx="2035314" cy="72622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113432B-4790-4EFC-A7DC-CBC6B6CA2C8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/>
          <a:stretch/>
        </p:blipFill>
        <p:spPr>
          <a:xfrm>
            <a:off x="765233" y="3948015"/>
            <a:ext cx="2958783" cy="170411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F183087-D7F6-4AD0-8E60-4231D006D7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5078" y="4138362"/>
            <a:ext cx="2958783" cy="151376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EB8C0E6-2496-42E4-8F5B-6DAAE2EC4F07}"/>
              </a:ext>
            </a:extLst>
          </p:cNvPr>
          <p:cNvSpPr txBox="1"/>
          <p:nvPr/>
        </p:nvSpPr>
        <p:spPr>
          <a:xfrm>
            <a:off x="4845078" y="3879028"/>
            <a:ext cx="2958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Обеспечение обратной совместимости:</a:t>
            </a:r>
          </a:p>
        </p:txBody>
      </p:sp>
      <p:sp>
        <p:nvSpPr>
          <p:cNvPr id="18" name="Стрелка: вправо 17">
            <a:extLst>
              <a:ext uri="{FF2B5EF4-FFF2-40B4-BE49-F238E27FC236}">
                <a16:creationId xmlns:a16="http://schemas.microsoft.com/office/drawing/2014/main" id="{9F3E4241-7E12-4877-AFA0-F45409CC2E1D}"/>
              </a:ext>
            </a:extLst>
          </p:cNvPr>
          <p:cNvSpPr/>
          <p:nvPr/>
        </p:nvSpPr>
        <p:spPr>
          <a:xfrm>
            <a:off x="3790271" y="4636603"/>
            <a:ext cx="988551" cy="253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</p:spTree>
    <p:extLst>
      <p:ext uri="{BB962C8B-B14F-4D97-AF65-F5344CB8AC3E}">
        <p14:creationId xmlns:p14="http://schemas.microsoft.com/office/powerpoint/2010/main" val="2748918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88C8D1B8-DA24-4DE0-9132-83616FF58AD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0106" y="1735931"/>
          <a:ext cx="7435455" cy="3944288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478485">
                  <a:extLst>
                    <a:ext uri="{9D8B030D-6E8A-4147-A177-3AD203B41FA5}">
                      <a16:colId xmlns:a16="http://schemas.microsoft.com/office/drawing/2014/main" val="412219038"/>
                    </a:ext>
                  </a:extLst>
                </a:gridCol>
                <a:gridCol w="2478485">
                  <a:extLst>
                    <a:ext uri="{9D8B030D-6E8A-4147-A177-3AD203B41FA5}">
                      <a16:colId xmlns:a16="http://schemas.microsoft.com/office/drawing/2014/main" val="1046820732"/>
                    </a:ext>
                  </a:extLst>
                </a:gridCol>
                <a:gridCol w="2478485">
                  <a:extLst>
                    <a:ext uri="{9D8B030D-6E8A-4147-A177-3AD203B41FA5}">
                      <a16:colId xmlns:a16="http://schemas.microsoft.com/office/drawing/2014/main" val="785729101"/>
                    </a:ext>
                  </a:extLst>
                </a:gridCol>
              </a:tblGrid>
              <a:tr h="540126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u="sng" strike="noStrike" kern="12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hlinkClick r:id="rId2" tooltip="PySide6.QtCor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QtCore</a:t>
                      </a:r>
                      <a:endParaRPr lang="en-US" sz="1800" b="1" u="sng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68580" marR="142875" marT="35719" marB="3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sng" strike="noStrike" kern="12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hlinkClick r:id="rId3" tooltip="PySide6.QtGui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QtGui</a:t>
                      </a:r>
                      <a:endParaRPr lang="en-US" sz="1800" b="1" u="sng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68580" marR="142875" marT="35719" marB="3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sng" strike="noStrike" kern="12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hlinkClick r:id="rId4" tooltip="PySide6.QtWidgets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QtWidgets</a:t>
                      </a:r>
                      <a:endParaRPr lang="en-US" sz="1800" b="1" u="sng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68580" marR="142875" marT="35719" marB="35719" anchor="ctr"/>
                </a:tc>
                <a:extLst>
                  <a:ext uri="{0D108BD9-81ED-4DB2-BD59-A6C34878D82A}">
                    <a16:rowId xmlns:a16="http://schemas.microsoft.com/office/drawing/2014/main" val="2334102033"/>
                  </a:ext>
                </a:extLst>
              </a:tr>
              <a:tr h="540126">
                <a:tc>
                  <a:txBody>
                    <a:bodyPr/>
                    <a:lstStyle/>
                    <a:p>
                      <a:pPr algn="ctr"/>
                      <a:r>
                        <a:rPr lang="en-US" sz="1800" u="sng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hlinkClick r:id="rId5" tooltip="PySide6.QtConcurrent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QtConcurrent</a:t>
                      </a:r>
                      <a:endParaRPr lang="en-US" sz="1800" u="sng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8580" marR="142875" marT="35719" marB="3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sng" strike="noStrike" kern="12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hlinkClick r:id="rId6" tooltip="PySide6.QtHel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QtHelp</a:t>
                      </a:r>
                      <a:endParaRPr lang="ru-RU" sz="1800" u="sng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sng" strike="noStrike" kern="12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hlinkClick r:id="rId7" tooltip="PySide6.QtNetwork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QtNetwork</a:t>
                      </a:r>
                      <a:endParaRPr lang="ru-RU" sz="1800" u="sng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4259903349"/>
                  </a:ext>
                </a:extLst>
              </a:tr>
              <a:tr h="540126">
                <a:tc>
                  <a:txBody>
                    <a:bodyPr/>
                    <a:lstStyle/>
                    <a:p>
                      <a:pPr algn="ctr"/>
                      <a:r>
                        <a:rPr lang="en-US" sz="1800" b="0" u="sng" strike="noStrike" kern="12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hlinkClick r:id="rId8" tooltip="PySide6.QtOpenGL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QtOpenGL</a:t>
                      </a:r>
                      <a:endParaRPr lang="ru-RU" sz="1800" u="sng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sng" kern="12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QtOpenGLFunctions</a:t>
                      </a:r>
                      <a:endParaRPr lang="ru-RU" sz="1800" u="sng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sng" kern="12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QtOpenGLWidgets</a:t>
                      </a:r>
                      <a:endParaRPr lang="ru-RU" sz="1800" u="sng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254319663"/>
                  </a:ext>
                </a:extLst>
              </a:tr>
              <a:tr h="540126">
                <a:tc>
                  <a:txBody>
                    <a:bodyPr/>
                    <a:lstStyle/>
                    <a:p>
                      <a:pPr algn="ctr"/>
                      <a:r>
                        <a:rPr lang="en-US" sz="1800" b="0" u="sng" strike="noStrike" kern="12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hlinkClick r:id="rId9" tooltip="PySide6.QtPrintSupport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QtPrintSupport</a:t>
                      </a:r>
                      <a:endParaRPr lang="ru-RU" sz="1800" u="sng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sng" strike="noStrike" kern="12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hlinkClick r:id="rId10" tooltip="PySide6.QtQml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QtQml</a:t>
                      </a:r>
                      <a:endParaRPr lang="ru-RU" sz="1800" u="sng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sng" strike="noStrike" kern="12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hlinkClick r:id="rId11" tooltip="PySide6.QtQuick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QtQuick</a:t>
                      </a:r>
                      <a:endParaRPr lang="ru-RU" sz="1800" u="sng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4037341503"/>
                  </a:ext>
                </a:extLst>
              </a:tr>
              <a:tr h="540126">
                <a:tc>
                  <a:txBody>
                    <a:bodyPr/>
                    <a:lstStyle/>
                    <a:p>
                      <a:pPr algn="ctr"/>
                      <a:r>
                        <a:rPr lang="en-US" sz="1800" b="0" u="sng" kern="12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QtQuickControls2</a:t>
                      </a:r>
                      <a:endParaRPr lang="ru-RU" sz="1800" u="sng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sng" strike="noStrike" kern="120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hlinkClick r:id="rId12" tooltip="PySide6.QtQuickWidgets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QtQuickWidgets</a:t>
                      </a:r>
                      <a:endParaRPr lang="ru-RU" sz="1800" u="sng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sng" strike="noStrike" kern="12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hlinkClick r:id="rId13" tooltip="PySide6.QtSql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QtSql</a:t>
                      </a:r>
                      <a:endParaRPr lang="ru-RU" sz="1800" u="sng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198192226"/>
                  </a:ext>
                </a:extLst>
              </a:tr>
              <a:tr h="540126">
                <a:tc>
                  <a:txBody>
                    <a:bodyPr/>
                    <a:lstStyle/>
                    <a:p>
                      <a:pPr algn="ctr"/>
                      <a:r>
                        <a:rPr lang="en-US" sz="1800" b="0" u="sng" strike="noStrike" kern="12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hlinkClick r:id="rId14" tooltip="PySide6.QtSvg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QtSvg</a:t>
                      </a:r>
                      <a:endParaRPr lang="ru-RU" sz="1800" u="sng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sng" kern="12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QtSvgWidgets</a:t>
                      </a:r>
                      <a:endParaRPr lang="ru-RU" sz="1800" u="sng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sng" strike="noStrike" kern="12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hlinkClick r:id="rId15" tooltip="PySide6.QtTest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QtTest</a:t>
                      </a:r>
                      <a:endParaRPr lang="ru-RU" sz="1800" u="sng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288766721"/>
                  </a:ext>
                </a:extLst>
              </a:tr>
              <a:tr h="703532">
                <a:tc>
                  <a:txBody>
                    <a:bodyPr/>
                    <a:lstStyle/>
                    <a:p>
                      <a:pPr algn="ctr"/>
                      <a:r>
                        <a:rPr lang="en-US" sz="1800" b="0" u="sng" strike="noStrike" kern="12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hlinkClick r:id="rId16" tooltip="PySide6.QtUiTools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QtUiTools</a:t>
                      </a:r>
                      <a:endParaRPr lang="ru-RU" sz="1800" u="sng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u="sng" strike="noStrike" kern="12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hlinkClick r:id="rId17" tooltip="PySide6.QtXml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QtXml</a:t>
                      </a:r>
                      <a:endParaRPr lang="ru-RU" sz="1800" u="sng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  <a:p>
                      <a:pPr algn="ctr"/>
                      <a:endParaRPr lang="ru-RU" sz="1800" u="sng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800" u="sng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790637617"/>
                  </a:ext>
                </a:extLst>
              </a:tr>
            </a:tbl>
          </a:graphicData>
        </a:graphic>
      </p:graphicFrame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36F2B24B-0D85-47C9-BC27-80D0C804A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7249"/>
            <a:ext cx="9144000" cy="540000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u-RU" sz="2100" b="1" dirty="0">
                <a:latin typeface="+mn-lt"/>
              </a:rPr>
              <a:t>Модули </a:t>
            </a:r>
            <a:r>
              <a:rPr lang="en-US" sz="2100" b="1" dirty="0">
                <a:latin typeface="+mn-lt"/>
              </a:rPr>
              <a:t>Qt.</a:t>
            </a:r>
            <a:endParaRPr lang="ru-RU" sz="21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75208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>
            <a:extLst>
              <a:ext uri="{FF2B5EF4-FFF2-40B4-BE49-F238E27FC236}">
                <a16:creationId xmlns:a16="http://schemas.microsoft.com/office/drawing/2014/main" id="{A8F76A94-4605-40BB-919F-6BC93CD73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894" y="1164432"/>
            <a:ext cx="8522494" cy="4574632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b="1" strike="noStrike" kern="12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ea typeface="+mn-ea"/>
                <a:cs typeface="+mn-cs"/>
              </a:rPr>
              <a:t>QtCore</a:t>
            </a:r>
            <a:r>
              <a:rPr lang="ru-RU" i="0" strike="noStrike" kern="1200" dirty="0">
                <a:solidFill>
                  <a:schemeClr val="tx1">
                    <a:lumMod val="95000"/>
                  </a:schemeClr>
                </a:solidFill>
                <a:ea typeface="+mn-ea"/>
                <a:cs typeface="+mn-cs"/>
              </a:rPr>
              <a:t>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–</a:t>
            </a:r>
            <a:r>
              <a:rPr lang="ru-RU" i="0" strike="noStrike" kern="1200" dirty="0">
                <a:solidFill>
                  <a:schemeClr val="tx1">
                    <a:lumMod val="95000"/>
                  </a:schemeClr>
                </a:solidFill>
                <a:ea typeface="+mn-ea"/>
                <a:cs typeface="+mn-cs"/>
              </a:rPr>
              <a:t> основные функции, не связанные с графическим интерфейсом.</a:t>
            </a:r>
          </a:p>
          <a:p>
            <a:pPr algn="just"/>
            <a:r>
              <a:rPr lang="en-US" b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QtGui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– </a:t>
            </a:r>
            <a:r>
              <a:rPr lang="ru-RU" dirty="0">
                <a:solidFill>
                  <a:schemeClr val="tx1">
                    <a:lumMod val="95000"/>
                  </a:schemeClr>
                </a:solidFill>
              </a:rPr>
              <a:t>расширяет функциональность графического интерфейса.</a:t>
            </a:r>
          </a:p>
          <a:p>
            <a:pPr algn="just"/>
            <a:r>
              <a:rPr lang="en-US" b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QtWidgets</a:t>
            </a:r>
            <a:r>
              <a:rPr lang="ru-RU" i="0" strike="noStrike" kern="1200" dirty="0">
                <a:solidFill>
                  <a:schemeClr val="tx1">
                    <a:lumMod val="95000"/>
                  </a:schemeClr>
                </a:solidFill>
                <a:ea typeface="+mn-ea"/>
                <a:cs typeface="+mn-cs"/>
              </a:rPr>
              <a:t>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–</a:t>
            </a:r>
            <a:r>
              <a:rPr lang="ru-RU" dirty="0">
                <a:solidFill>
                  <a:schemeClr val="tx1">
                    <a:lumMod val="95000"/>
                  </a:schemeClr>
                </a:solidFill>
              </a:rPr>
              <a:t> работа с виджетами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Qt.</a:t>
            </a:r>
          </a:p>
          <a:p>
            <a:pPr algn="just"/>
            <a:r>
              <a:rPr lang="en-US" b="1" strike="noStrike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QtConcurrent</a:t>
            </a:r>
            <a:r>
              <a:rPr lang="en-US" strike="noStrike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– </a:t>
            </a:r>
            <a:r>
              <a:rPr lang="ru-RU" dirty="0">
                <a:solidFill>
                  <a:schemeClr val="tx1">
                    <a:lumMod val="95000"/>
                  </a:schemeClr>
                </a:solidFill>
              </a:rPr>
              <a:t>высокоуровневое</a:t>
            </a:r>
            <a:r>
              <a:rPr lang="en-US">
                <a:solidFill>
                  <a:schemeClr val="tx1">
                    <a:lumMod val="95000"/>
                  </a:schemeClr>
                </a:solidFill>
              </a:rPr>
              <a:t> API</a:t>
            </a:r>
            <a:r>
              <a:rPr lang="en-US" strike="noStrike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ru-RU" strike="noStrike" dirty="0">
                <a:solidFill>
                  <a:schemeClr val="tx1">
                    <a:lumMod val="95000"/>
                  </a:schemeClr>
                </a:solidFill>
              </a:rPr>
              <a:t>для работы с потоками.</a:t>
            </a:r>
          </a:p>
          <a:p>
            <a:pPr algn="just"/>
            <a:r>
              <a:rPr lang="en-US" b="1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QtHelp</a:t>
            </a:r>
            <a:r>
              <a:rPr lang="ru-RU" strike="noStrike" dirty="0">
                <a:solidFill>
                  <a:schemeClr val="tx1">
                    <a:lumMod val="95000"/>
                  </a:schemeClr>
                </a:solidFill>
              </a:rPr>
              <a:t> – интеграция онлайн-документации в приложения.</a:t>
            </a:r>
            <a:endParaRPr lang="en-US" strike="noStrike" dirty="0">
              <a:solidFill>
                <a:schemeClr val="tx1">
                  <a:lumMod val="95000"/>
                </a:schemeClr>
              </a:solidFill>
            </a:endParaRPr>
          </a:p>
          <a:p>
            <a:pPr algn="just"/>
            <a:r>
              <a:rPr lang="en-US" b="1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QtNetwork</a:t>
            </a:r>
            <a:r>
              <a:rPr lang="en-US" b="1" strike="noStrike" dirty="0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ru-RU" strike="noStrike" dirty="0">
                <a:solidFill>
                  <a:schemeClr val="tx1">
                    <a:lumMod val="95000"/>
                  </a:schemeClr>
                </a:solidFill>
              </a:rPr>
              <a:t>–</a:t>
            </a:r>
            <a:r>
              <a:rPr lang="en-US" strike="noStrike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ru-RU" strike="noStrike" dirty="0">
                <a:solidFill>
                  <a:schemeClr val="tx1">
                    <a:lumMod val="95000"/>
                  </a:schemeClr>
                </a:solidFill>
              </a:rPr>
              <a:t>позволя</a:t>
            </a:r>
            <a:r>
              <a:rPr lang="ru-RU" dirty="0">
                <a:solidFill>
                  <a:schemeClr val="tx1">
                    <a:lumMod val="95000"/>
                  </a:schemeClr>
                </a:solidFill>
              </a:rPr>
              <a:t>ет</a:t>
            </a:r>
            <a:r>
              <a:rPr lang="ru-RU" strike="noStrike" dirty="0">
                <a:solidFill>
                  <a:schemeClr val="tx1">
                    <a:lumMod val="95000"/>
                  </a:schemeClr>
                </a:solidFill>
              </a:rPr>
              <a:t> писать клиент-серверные</a:t>
            </a:r>
            <a:r>
              <a:rPr lang="en-US" strike="noStrike" dirty="0">
                <a:solidFill>
                  <a:schemeClr val="tx1">
                    <a:lumMod val="95000"/>
                  </a:schemeClr>
                </a:solidFill>
              </a:rPr>
              <a:t> (TCP/IP)</a:t>
            </a:r>
            <a:r>
              <a:rPr lang="ru-RU" strike="noStrike" dirty="0">
                <a:solidFill>
                  <a:schemeClr val="tx1">
                    <a:lumMod val="95000"/>
                  </a:schemeClr>
                </a:solidFill>
              </a:rPr>
              <a:t> приложения</a:t>
            </a:r>
            <a:r>
              <a:rPr lang="en-US" strike="noStrike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pPr algn="just"/>
            <a:r>
              <a:rPr lang="en-US" b="1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QtOpenGL</a:t>
            </a:r>
            <a:r>
              <a:rPr lang="ru-RU" b="1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/</a:t>
            </a:r>
            <a:r>
              <a:rPr lang="en-US" b="1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QtOpenGLFunctions</a:t>
            </a:r>
            <a:r>
              <a:rPr lang="ru-RU" b="1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/</a:t>
            </a:r>
            <a:r>
              <a:rPr lang="en-US" b="1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QtOpenGLWidgets </a:t>
            </a:r>
            <a:r>
              <a:rPr lang="en-US" strike="noStrike" dirty="0">
                <a:solidFill>
                  <a:schemeClr val="tx1">
                    <a:lumMod val="95000"/>
                  </a:schemeClr>
                </a:solidFill>
              </a:rPr>
              <a:t>–</a:t>
            </a:r>
            <a:r>
              <a:rPr lang="ru-RU" strike="noStrike" dirty="0">
                <a:solidFill>
                  <a:schemeClr val="tx1">
                    <a:lumMod val="95000"/>
                  </a:schemeClr>
                </a:solidFill>
              </a:rPr>
              <a:t>работа с 2</a:t>
            </a:r>
            <a:r>
              <a:rPr lang="en-US" strike="noStrike" dirty="0">
                <a:solidFill>
                  <a:schemeClr val="tx1">
                    <a:lumMod val="95000"/>
                  </a:schemeClr>
                </a:solidFill>
              </a:rPr>
              <a:t>D/3D </a:t>
            </a:r>
            <a:r>
              <a:rPr lang="ru-RU" strike="noStrike" dirty="0">
                <a:solidFill>
                  <a:schemeClr val="tx1">
                    <a:lumMod val="95000"/>
                  </a:schemeClr>
                </a:solidFill>
              </a:rPr>
              <a:t>графикой.</a:t>
            </a:r>
          </a:p>
          <a:p>
            <a:pPr algn="just"/>
            <a:r>
              <a:rPr lang="en-US" b="1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QtPrintSupport</a:t>
            </a:r>
            <a:r>
              <a:rPr lang="ru-RU" strike="noStrike" dirty="0">
                <a:solidFill>
                  <a:schemeClr val="tx1">
                    <a:lumMod val="95000"/>
                  </a:schemeClr>
                </a:solidFill>
              </a:rPr>
              <a:t> – класс обеспечивающий поддержку печати.</a:t>
            </a:r>
          </a:p>
          <a:p>
            <a:pPr algn="just"/>
            <a:endParaRPr lang="ru-RU" sz="1800" dirty="0">
              <a:solidFill>
                <a:schemeClr val="tx1">
                  <a:lumMod val="95000"/>
                </a:schemeClr>
              </a:solidFill>
            </a:endParaRPr>
          </a:p>
          <a:p>
            <a:pPr algn="just"/>
            <a:endParaRPr lang="ru-RU" sz="1800" dirty="0">
              <a:solidFill>
                <a:schemeClr val="tx1">
                  <a:lumMod val="95000"/>
                </a:schemeClr>
              </a:solidFill>
            </a:endParaRPr>
          </a:p>
          <a:p>
            <a:pPr algn="just"/>
            <a:endParaRPr lang="en-US" sz="1800" dirty="0">
              <a:solidFill>
                <a:schemeClr val="tx1">
                  <a:lumMod val="95000"/>
                </a:schemeClr>
              </a:solidFill>
            </a:endParaRPr>
          </a:p>
          <a:p>
            <a:pPr algn="just"/>
            <a:endParaRPr lang="ru-RU" sz="1800" dirty="0">
              <a:solidFill>
                <a:schemeClr val="tx1">
                  <a:lumMod val="95000"/>
                </a:schemeClr>
              </a:solidFill>
            </a:endParaRPr>
          </a:p>
          <a:p>
            <a:pPr algn="just"/>
            <a:endParaRPr lang="en-US" sz="1800" dirty="0">
              <a:solidFill>
                <a:schemeClr val="tx1">
                  <a:lumMod val="95000"/>
                </a:schemeClr>
              </a:solidFill>
            </a:endParaRPr>
          </a:p>
          <a:p>
            <a:pPr algn="just"/>
            <a:endParaRPr lang="ru-RU" sz="1800" dirty="0">
              <a:solidFill>
                <a:schemeClr val="tx1">
                  <a:lumMod val="95000"/>
                </a:schemeClr>
              </a:solidFill>
            </a:endParaRPr>
          </a:p>
          <a:p>
            <a:pPr algn="just"/>
            <a:endParaRPr lang="en-US" sz="1800" dirty="0">
              <a:solidFill>
                <a:schemeClr val="tx1">
                  <a:lumMod val="95000"/>
                </a:schemeClr>
              </a:solidFill>
            </a:endParaRPr>
          </a:p>
          <a:p>
            <a:pPr algn="just"/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pPr algn="just"/>
            <a:endParaRPr lang="en-US" sz="1800" dirty="0">
              <a:solidFill>
                <a:schemeClr val="tx1">
                  <a:lumMod val="95000"/>
                </a:schemeClr>
              </a:solidFill>
            </a:endParaRPr>
          </a:p>
          <a:p>
            <a:pPr algn="just"/>
            <a:endParaRPr lang="ru-RU" dirty="0">
              <a:solidFill>
                <a:schemeClr val="tx1">
                  <a:lumMod val="95000"/>
                </a:schemeClr>
              </a:solidFill>
            </a:endParaRPr>
          </a:p>
          <a:p>
            <a:pPr algn="just"/>
            <a:endParaRPr lang="en-US" sz="1800" dirty="0">
              <a:solidFill>
                <a:schemeClr val="tx1">
                  <a:lumMod val="95000"/>
                </a:schemeClr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5253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4">
            <a:extLst>
              <a:ext uri="{FF2B5EF4-FFF2-40B4-BE49-F238E27FC236}">
                <a16:creationId xmlns:a16="http://schemas.microsoft.com/office/drawing/2014/main" id="{E3715E2C-4224-47B0-BC92-8FE231F7E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893" y="1193007"/>
            <a:ext cx="8551069" cy="4493419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sz="2100" b="1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QtQml/QtQuick/QtQuickControls2/QtQuickWidgets</a:t>
            </a:r>
            <a:r>
              <a:rPr lang="en-US" sz="2100" b="1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100" dirty="0">
                <a:solidFill>
                  <a:schemeClr val="tx1">
                    <a:lumMod val="95000"/>
                  </a:schemeClr>
                </a:solidFill>
              </a:rPr>
              <a:t>– 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API </a:t>
            </a:r>
            <a:r>
              <a:rPr lang="ru-RU" sz="2100" dirty="0">
                <a:solidFill>
                  <a:schemeClr val="tx1">
                    <a:lumMod val="95000"/>
                  </a:schemeClr>
                </a:solidFill>
              </a:rPr>
              <a:t>для использования 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Qt QML (Qt Meta/Modeling Language) </a:t>
            </a:r>
            <a:r>
              <a:rPr lang="ru-RU" sz="2100" dirty="0">
                <a:solidFill>
                  <a:schemeClr val="tx1">
                    <a:lumMod val="95000"/>
                  </a:schemeClr>
                </a:solidFill>
              </a:rPr>
              <a:t>и создания настраиваемых высокодинамичных графических пользовательских интерфейсов с плавными переходами и эффектами.</a:t>
            </a:r>
            <a:endParaRPr lang="ru-RU" b="1" dirty="0">
              <a:ln>
                <a:solidFill>
                  <a:schemeClr val="accent6">
                    <a:lumMod val="75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just"/>
            <a:r>
              <a:rPr lang="en-US" b="1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QtSql</a:t>
            </a:r>
            <a:r>
              <a:rPr lang="ru-RU" sz="18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– </a:t>
            </a:r>
            <a:r>
              <a:rPr lang="ru-RU" dirty="0">
                <a:solidFill>
                  <a:schemeClr val="tx1">
                    <a:lumMod val="95000"/>
                  </a:schemeClr>
                </a:solidFill>
              </a:rPr>
              <a:t>содержит драйвера для обеспечения интеграции БД приложением.</a:t>
            </a:r>
          </a:p>
          <a:p>
            <a:pPr algn="just"/>
            <a:r>
              <a:rPr lang="en-US" b="1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QtSvg</a:t>
            </a:r>
            <a:r>
              <a:rPr lang="ru-RU" b="1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/</a:t>
            </a:r>
            <a:r>
              <a:rPr lang="en-US" b="1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QtSvgWidgets</a:t>
            </a:r>
            <a:r>
              <a:rPr lang="ru-RU" b="1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1800" dirty="0">
                <a:solidFill>
                  <a:schemeClr val="tx1">
                    <a:lumMod val="95000"/>
                  </a:schemeClr>
                </a:solidFill>
              </a:rPr>
              <a:t>– для работы с файлами 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SVG.</a:t>
            </a:r>
          </a:p>
          <a:p>
            <a:pPr algn="just"/>
            <a:r>
              <a:rPr lang="en-US" b="1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QtTest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– </a:t>
            </a:r>
            <a:r>
              <a:rPr lang="ru-RU" dirty="0">
                <a:solidFill>
                  <a:schemeClr val="tx1">
                    <a:lumMod val="95000"/>
                  </a:schemeClr>
                </a:solidFill>
              </a:rPr>
              <a:t>классы для модульного тестирования.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pPr algn="just"/>
            <a:r>
              <a:rPr lang="en-US" b="1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QtUiTools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– </a:t>
            </a:r>
            <a:r>
              <a:rPr lang="ru-RU" dirty="0">
                <a:solidFill>
                  <a:schemeClr val="tx1">
                    <a:lumMod val="95000"/>
                  </a:schemeClr>
                </a:solidFill>
              </a:rPr>
              <a:t>служит для обработки форм, созданных с помощью </a:t>
            </a:r>
            <a:br>
              <a:rPr lang="ru-RU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ru-RU" dirty="0">
                <a:solidFill>
                  <a:schemeClr val="tx1">
                    <a:lumMod val="95000"/>
                  </a:schemeClr>
                </a:solidFill>
              </a:rPr>
              <a:t>Qt Designer.</a:t>
            </a:r>
          </a:p>
          <a:p>
            <a:pPr algn="just"/>
            <a:r>
              <a:rPr lang="en-US" b="1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QtXml</a:t>
            </a:r>
            <a:r>
              <a:rPr lang="ru-RU" dirty="0">
                <a:solidFill>
                  <a:schemeClr val="tx1">
                    <a:lumMod val="95000"/>
                  </a:schemeClr>
                </a:solidFill>
              </a:rPr>
              <a:t> – обеспечивает работу с потоками чтения и записи XML документов и реализацию их в форме SAX (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Simple API for XML)</a:t>
            </a:r>
            <a:r>
              <a:rPr lang="ru-RU" dirty="0">
                <a:solidFill>
                  <a:schemeClr val="tx1">
                    <a:lumMod val="95000"/>
                  </a:schemeClr>
                </a:solidFill>
              </a:rPr>
              <a:t> </a:t>
            </a:r>
            <a:br>
              <a:rPr lang="en-US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ru-RU" dirty="0">
                <a:solidFill>
                  <a:schemeClr val="tx1">
                    <a:lumMod val="95000"/>
                  </a:schemeClr>
                </a:solidFill>
              </a:rPr>
              <a:t>и DOM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(Document Object Model)</a:t>
            </a:r>
            <a:endParaRPr lang="en-US" sz="1800" dirty="0">
              <a:solidFill>
                <a:schemeClr val="tx1">
                  <a:lumMod val="95000"/>
                </a:schemeClr>
              </a:solidFill>
            </a:endParaRPr>
          </a:p>
          <a:p>
            <a:pPr algn="just"/>
            <a:endParaRPr lang="ru-RU" sz="1800" dirty="0">
              <a:solidFill>
                <a:schemeClr val="tx1">
                  <a:lumMod val="95000"/>
                </a:schemeClr>
              </a:solidFill>
            </a:endParaRPr>
          </a:p>
          <a:p>
            <a:pPr algn="just"/>
            <a:endParaRPr lang="ru-RU" sz="1800" dirty="0">
              <a:solidFill>
                <a:schemeClr val="tx1">
                  <a:lumMod val="95000"/>
                </a:schemeClr>
              </a:solidFill>
            </a:endParaRPr>
          </a:p>
          <a:p>
            <a:pPr algn="just"/>
            <a:endParaRPr lang="en-US" sz="1800" dirty="0">
              <a:solidFill>
                <a:schemeClr val="tx1">
                  <a:lumMod val="95000"/>
                </a:schemeClr>
              </a:solidFill>
            </a:endParaRPr>
          </a:p>
          <a:p>
            <a:pPr algn="just"/>
            <a:endParaRPr lang="ru-RU" sz="1800" dirty="0">
              <a:solidFill>
                <a:schemeClr val="tx1">
                  <a:lumMod val="95000"/>
                </a:schemeClr>
              </a:solidFill>
            </a:endParaRPr>
          </a:p>
          <a:p>
            <a:pPr algn="just"/>
            <a:endParaRPr lang="en-US" sz="1800" dirty="0">
              <a:solidFill>
                <a:schemeClr val="tx1">
                  <a:lumMod val="95000"/>
                </a:schemeClr>
              </a:solidFill>
            </a:endParaRPr>
          </a:p>
          <a:p>
            <a:pPr algn="just"/>
            <a:endParaRPr lang="ru-RU" sz="1800" dirty="0">
              <a:solidFill>
                <a:schemeClr val="tx1">
                  <a:lumMod val="95000"/>
                </a:schemeClr>
              </a:solidFill>
            </a:endParaRPr>
          </a:p>
          <a:p>
            <a:pPr algn="just"/>
            <a:endParaRPr lang="en-US" sz="1800" dirty="0">
              <a:solidFill>
                <a:schemeClr val="tx1">
                  <a:lumMod val="95000"/>
                </a:schemeClr>
              </a:solidFill>
            </a:endParaRPr>
          </a:p>
          <a:p>
            <a:pPr algn="just"/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pPr algn="just"/>
            <a:endParaRPr lang="en-US" sz="1800" dirty="0">
              <a:solidFill>
                <a:schemeClr val="tx1">
                  <a:lumMod val="95000"/>
                </a:schemeClr>
              </a:solidFill>
            </a:endParaRPr>
          </a:p>
          <a:p>
            <a:pPr algn="just"/>
            <a:endParaRPr lang="ru-RU" dirty="0">
              <a:solidFill>
                <a:schemeClr val="tx1">
                  <a:lumMod val="95000"/>
                </a:schemeClr>
              </a:solidFill>
            </a:endParaRPr>
          </a:p>
          <a:p>
            <a:pPr algn="just"/>
            <a:endParaRPr lang="en-US" sz="1800" dirty="0">
              <a:solidFill>
                <a:schemeClr val="tx1">
                  <a:lumMod val="95000"/>
                </a:schemeClr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56828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2551</Words>
  <Application>Microsoft Office PowerPoint</Application>
  <PresentationFormat>Экран (4:3)</PresentationFormat>
  <Paragraphs>442</Paragraphs>
  <Slides>30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Courier New</vt:lpstr>
      <vt:lpstr>Times New Roman</vt:lpstr>
      <vt:lpstr>Тема Office</vt:lpstr>
      <vt:lpstr>Информатика</vt:lpstr>
      <vt:lpstr>Обзор графических библиотек</vt:lpstr>
      <vt:lpstr>О PyQt/PySide</vt:lpstr>
      <vt:lpstr>Доступные платформы.</vt:lpstr>
      <vt:lpstr>Различия в поставке.</vt:lpstr>
      <vt:lpstr>Различия в коде.</vt:lpstr>
      <vt:lpstr>Модули Qt.</vt:lpstr>
      <vt:lpstr>Презентация PowerPoint</vt:lpstr>
      <vt:lpstr>Презентация PowerPoint</vt:lpstr>
      <vt:lpstr>Презентация PowerPoint</vt:lpstr>
      <vt:lpstr>Варианты добавления виджетов</vt:lpstr>
      <vt:lpstr>Презентация PowerPoint</vt:lpstr>
      <vt:lpstr>Презентация PowerPoint</vt:lpstr>
      <vt:lpstr>Презентация PowerPoint</vt:lpstr>
      <vt:lpstr>Презентация PowerPoint</vt:lpstr>
      <vt:lpstr>Смысл концепции</vt:lpstr>
      <vt:lpstr>Виды моделей</vt:lpstr>
      <vt:lpstr>Презентация PowerPoint</vt:lpstr>
      <vt:lpstr>Классы основных модулей Qt</vt:lpstr>
      <vt:lpstr>Qt Designer</vt:lpstr>
      <vt:lpstr>Qt Designer</vt:lpstr>
      <vt:lpstr>Приложения с оконным интерфейсом</vt:lpstr>
      <vt:lpstr>“Hello, World!” на PyQt5</vt:lpstr>
      <vt:lpstr>“Hello, World!” на PyQt4</vt:lpstr>
      <vt:lpstr>Добавляем кнопочку</vt:lpstr>
      <vt:lpstr>Вызываем свой метод кнопочкой</vt:lpstr>
      <vt:lpstr>Вызываем свой метод кнопочкой</vt:lpstr>
      <vt:lpstr>PyIstaller</vt:lpstr>
      <vt:lpstr>ООП-стиль создания окна 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Информатика</dc:title>
  <dc:creator>Maksim Baranov</dc:creator>
  <cp:lastModifiedBy>Maksim Baranov</cp:lastModifiedBy>
  <cp:revision>4</cp:revision>
  <dcterms:created xsi:type="dcterms:W3CDTF">2023-12-08T13:08:11Z</dcterms:created>
  <dcterms:modified xsi:type="dcterms:W3CDTF">2023-12-08T13:59:13Z</dcterms:modified>
</cp:coreProperties>
</file>