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09" r:id="rId2"/>
    <p:sldId id="258" r:id="rId3"/>
    <p:sldId id="259" r:id="rId4"/>
    <p:sldId id="267" r:id="rId5"/>
    <p:sldId id="266" r:id="rId6"/>
    <p:sldId id="265" r:id="rId7"/>
    <p:sldId id="264" r:id="rId8"/>
    <p:sldId id="272" r:id="rId9"/>
    <p:sldId id="311" r:id="rId10"/>
    <p:sldId id="312" r:id="rId11"/>
    <p:sldId id="314" r:id="rId12"/>
    <p:sldId id="313" r:id="rId13"/>
    <p:sldId id="315" r:id="rId14"/>
    <p:sldId id="316" r:id="rId15"/>
    <p:sldId id="271" r:id="rId16"/>
    <p:sldId id="268" r:id="rId17"/>
    <p:sldId id="270" r:id="rId18"/>
    <p:sldId id="310" r:id="rId19"/>
    <p:sldId id="317" r:id="rId20"/>
    <p:sldId id="318" r:id="rId21"/>
    <p:sldId id="319" r:id="rId22"/>
    <p:sldId id="320" r:id="rId23"/>
    <p:sldId id="321" r:id="rId24"/>
    <p:sldId id="277" r:id="rId25"/>
    <p:sldId id="322" r:id="rId26"/>
    <p:sldId id="307" r:id="rId27"/>
    <p:sldId id="262" r:id="rId28"/>
    <p:sldId id="278" r:id="rId29"/>
    <p:sldId id="260" r:id="rId3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5"/>
  </p:normalViewPr>
  <p:slideViewPr>
    <p:cSldViewPr>
      <p:cViewPr varScale="1">
        <p:scale>
          <a:sx n="111" d="100"/>
          <a:sy n="111" d="100"/>
        </p:scale>
        <p:origin x="165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18/07/2023</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‹nº›</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18/07/2023</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‹nº›</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42731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10712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2290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267559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3424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9177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87927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79121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794069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74871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8389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273782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08001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03160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pt-PT" dirty="0">
                <a:latin typeface="Arial" pitchFamily="34" charset="0"/>
              </a:rPr>
              <a:t>Tiago 1º Luís 2º</a:t>
            </a:r>
          </a:p>
        </p:txBody>
      </p:sp>
    </p:spTree>
    <p:extLst>
      <p:ext uri="{BB962C8B-B14F-4D97-AF65-F5344CB8AC3E}">
        <p14:creationId xmlns:p14="http://schemas.microsoft.com/office/powerpoint/2010/main" val="624050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pt-PT" dirty="0">
                <a:latin typeface="Arial" pitchFamily="34" charset="0"/>
              </a:rPr>
              <a:t>Tiago 1º Luís 2º</a:t>
            </a:r>
          </a:p>
        </p:txBody>
      </p:sp>
    </p:spTree>
    <p:extLst>
      <p:ext uri="{BB962C8B-B14F-4D97-AF65-F5344CB8AC3E}">
        <p14:creationId xmlns:p14="http://schemas.microsoft.com/office/powerpoint/2010/main" val="76887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pt-PT" dirty="0">
                <a:latin typeface="Arial" pitchFamily="34" charset="0"/>
              </a:rPr>
              <a:t>Tiago 1º Luís 2º</a:t>
            </a:r>
          </a:p>
        </p:txBody>
      </p:sp>
    </p:spTree>
    <p:extLst>
      <p:ext uri="{BB962C8B-B14F-4D97-AF65-F5344CB8AC3E}">
        <p14:creationId xmlns:p14="http://schemas.microsoft.com/office/powerpoint/2010/main" val="745566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63862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64774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pt-PT" dirty="0">
                <a:latin typeface="Arial" pitchFamily="34" charset="0"/>
              </a:rPr>
              <a:t>Tiago (acabar referencias)</a:t>
            </a:r>
          </a:p>
        </p:txBody>
      </p:sp>
    </p:spTree>
    <p:extLst>
      <p:ext uri="{BB962C8B-B14F-4D97-AF65-F5344CB8AC3E}">
        <p14:creationId xmlns:p14="http://schemas.microsoft.com/office/powerpoint/2010/main" val="931110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1991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55372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48022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62309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5578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686256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579497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7/18/2023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7/18/2023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7/18/2023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7/18/2023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7/18/2023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7/18/2023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7/18/2023</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7/18/2023</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7/18/2023</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7/18/2023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7/18/2023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7/18/2023</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3.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 y="0"/>
            <a:ext cx="9982200" cy="6858000"/>
          </a:xfrm>
          <a:prstGeom prst="rect">
            <a:avLst/>
          </a:prstGeom>
        </p:spPr>
      </p:pic>
      <p:sp>
        <p:nvSpPr>
          <p:cNvPr id="2" name="Título 1"/>
          <p:cNvSpPr>
            <a:spLocks noGrp="1"/>
          </p:cNvSpPr>
          <p:nvPr>
            <p:ph type="ctrTitle"/>
          </p:nvPr>
        </p:nvSpPr>
        <p:spPr>
          <a:xfrm>
            <a:off x="1828800" y="3115184"/>
            <a:ext cx="5486400" cy="552329"/>
          </a:xfrm>
        </p:spPr>
        <p:txBody>
          <a:bodyPr>
            <a:normAutofit/>
          </a:bodyPr>
          <a:lstStyle/>
          <a:p>
            <a:r>
              <a:rPr lang="pt-PT" sz="2500" b="1" dirty="0">
                <a:solidFill>
                  <a:schemeClr val="bg1"/>
                </a:solidFill>
                <a:latin typeface="Arial" charset="0"/>
                <a:ea typeface="Arial" charset="0"/>
                <a:cs typeface="Arial" charset="0"/>
              </a:rPr>
              <a:t>COLAB4FOOD</a:t>
            </a:r>
          </a:p>
        </p:txBody>
      </p:sp>
      <p:sp>
        <p:nvSpPr>
          <p:cNvPr id="3" name="Subtítulo 2"/>
          <p:cNvSpPr>
            <a:spLocks noGrp="1"/>
          </p:cNvSpPr>
          <p:nvPr>
            <p:ph type="subTitle" idx="1"/>
          </p:nvPr>
        </p:nvSpPr>
        <p:spPr>
          <a:xfrm>
            <a:off x="2000250" y="3695984"/>
            <a:ext cx="5143500" cy="404742"/>
          </a:xfrm>
        </p:spPr>
        <p:txBody>
          <a:bodyPr>
            <a:normAutofit fontScale="77500" lnSpcReduction="20000"/>
          </a:bodyPr>
          <a:lstStyle/>
          <a:p>
            <a:r>
              <a:rPr lang="pt-PT" dirty="0">
                <a:solidFill>
                  <a:schemeClr val="bg1"/>
                </a:solidFill>
                <a:latin typeface="Arial" charset="0"/>
                <a:ea typeface="Arial" charset="0"/>
                <a:cs typeface="Arial" charset="0"/>
              </a:rPr>
              <a:t>Património App</a:t>
            </a:r>
          </a:p>
        </p:txBody>
      </p:sp>
      <p:sp>
        <p:nvSpPr>
          <p:cNvPr id="6" name="Subtítulo 2"/>
          <p:cNvSpPr txBox="1">
            <a:spLocks/>
          </p:cNvSpPr>
          <p:nvPr/>
        </p:nvSpPr>
        <p:spPr>
          <a:xfrm>
            <a:off x="762000" y="6394330"/>
            <a:ext cx="8191499" cy="276444"/>
          </a:xfrm>
          <a:prstGeom prst="rect">
            <a:avLst/>
          </a:prstGeom>
        </p:spPr>
        <p:txBody>
          <a:bodyPr vert="horz" lIns="68580" tIns="34290" rIns="68580" bIns="3429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dirty="0">
                <a:solidFill>
                  <a:schemeClr val="bg1"/>
                </a:solidFill>
                <a:latin typeface="Arial" charset="0"/>
                <a:ea typeface="Arial" charset="0"/>
                <a:cs typeface="Arial" charset="0"/>
              </a:rPr>
              <a:t>Licenciatura em Engenharia Informática</a:t>
            </a:r>
            <a:r>
              <a:rPr lang="pt-PT" sz="1100" dirty="0">
                <a:solidFill>
                  <a:schemeClr val="bg1"/>
                </a:solidFill>
                <a:latin typeface="Arial" charset="0"/>
                <a:ea typeface="Arial" charset="0"/>
                <a:cs typeface="Arial" charset="0"/>
              </a:rPr>
              <a:t> | Escola Superior de Tecnologia e Gestão| Unidade Curricular: Projeto III | Ano Letivo 2022/2023</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30" y="392731"/>
            <a:ext cx="3872752" cy="962356"/>
          </a:xfrm>
          <a:prstGeom prst="rect">
            <a:avLst/>
          </a:prstGeom>
        </p:spPr>
      </p:pic>
      <p:sp>
        <p:nvSpPr>
          <p:cNvPr id="8" name="Subtítulo 2">
            <a:extLst>
              <a:ext uri="{FF2B5EF4-FFF2-40B4-BE49-F238E27FC236}">
                <a16:creationId xmlns:a16="http://schemas.microsoft.com/office/drawing/2014/main" id="{6D890E14-880C-4963-9EA0-EE9200F689F8}"/>
              </a:ext>
            </a:extLst>
          </p:cNvPr>
          <p:cNvSpPr txBox="1">
            <a:spLocks/>
          </p:cNvSpPr>
          <p:nvPr/>
        </p:nvSpPr>
        <p:spPr>
          <a:xfrm>
            <a:off x="892549" y="5635668"/>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100" dirty="0">
                <a:solidFill>
                  <a:schemeClr val="bg1"/>
                </a:solidFill>
                <a:latin typeface="Arial" charset="0"/>
                <a:ea typeface="Arial" charset="0"/>
                <a:cs typeface="Arial" charset="0"/>
              </a:rPr>
              <a:t>N.º 23456 – João Marques;</a:t>
            </a:r>
          </a:p>
          <a:p>
            <a:pPr algn="l"/>
            <a:r>
              <a:rPr lang="pt-PT" sz="1100" dirty="0">
                <a:solidFill>
                  <a:schemeClr val="bg1"/>
                </a:solidFill>
                <a:latin typeface="Arial" charset="0"/>
                <a:ea typeface="Arial" charset="0"/>
                <a:cs typeface="Arial" charset="0"/>
              </a:rPr>
              <a:t>N.º 23442 – José Lima</a:t>
            </a:r>
          </a:p>
          <a:p>
            <a:pPr algn="l"/>
            <a:endParaRPr lang="pt-PT" sz="1100" dirty="0">
              <a:solidFill>
                <a:schemeClr val="bg1"/>
              </a:solidFill>
              <a:latin typeface="Arial" charset="0"/>
              <a:ea typeface="Arial" charset="0"/>
              <a:cs typeface="Arial" charset="0"/>
            </a:endParaRPr>
          </a:p>
        </p:txBody>
      </p:sp>
      <p:sp>
        <p:nvSpPr>
          <p:cNvPr id="10" name="Subtítulo 2">
            <a:extLst>
              <a:ext uri="{FF2B5EF4-FFF2-40B4-BE49-F238E27FC236}">
                <a16:creationId xmlns:a16="http://schemas.microsoft.com/office/drawing/2014/main" id="{CDB7617E-BD9F-40A8-BCFA-781CEC4CEE46}"/>
              </a:ext>
            </a:extLst>
          </p:cNvPr>
          <p:cNvSpPr txBox="1">
            <a:spLocks/>
          </p:cNvSpPr>
          <p:nvPr/>
        </p:nvSpPr>
        <p:spPr>
          <a:xfrm>
            <a:off x="4953495" y="5615784"/>
            <a:ext cx="4000004" cy="552329"/>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Orientador(</a:t>
            </a:r>
            <a:r>
              <a:rPr lang="pt-PT" sz="1050" dirty="0" err="1">
                <a:solidFill>
                  <a:schemeClr val="bg1"/>
                </a:solidFill>
                <a:latin typeface="Arial" charset="0"/>
                <a:ea typeface="Arial" charset="0"/>
                <a:cs typeface="Arial" charset="0"/>
              </a:rPr>
              <a:t>es</a:t>
            </a:r>
            <a:r>
              <a:rPr lang="pt-PT" sz="1050" dirty="0">
                <a:solidFill>
                  <a:schemeClr val="bg1"/>
                </a:solidFill>
                <a:latin typeface="Arial" charset="0"/>
                <a:ea typeface="Arial" charset="0"/>
                <a:cs typeface="Arial" charset="0"/>
              </a:rPr>
              <a:t>): </a:t>
            </a:r>
          </a:p>
          <a:p>
            <a:pPr marL="171450" indent="-171450" algn="l">
              <a:buFont typeface="Arial" panose="020B0604020202020204" pitchFamily="34" charset="0"/>
              <a:buChar char="•"/>
            </a:pPr>
            <a:r>
              <a:rPr lang="pt-PT" sz="1050" dirty="0">
                <a:solidFill>
                  <a:schemeClr val="bg1"/>
                </a:solidFill>
                <a:latin typeface="Arial" charset="0"/>
                <a:ea typeface="Arial" charset="0"/>
                <a:cs typeface="Arial" charset="0"/>
              </a:rPr>
              <a:t>Professor Doutor António Cruz, Professor José Evaristo</a:t>
            </a: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p:txBody>
      </p:sp>
      <p:sp>
        <p:nvSpPr>
          <p:cNvPr id="9" name="CaixaDeTexto 8">
            <a:extLst>
              <a:ext uri="{FF2B5EF4-FFF2-40B4-BE49-F238E27FC236}">
                <a16:creationId xmlns:a16="http://schemas.microsoft.com/office/drawing/2014/main" id="{802F2A86-A50E-0283-3B8A-EB9B059E210D}"/>
              </a:ext>
            </a:extLst>
          </p:cNvPr>
          <p:cNvSpPr txBox="1"/>
          <p:nvPr/>
        </p:nvSpPr>
        <p:spPr>
          <a:xfrm>
            <a:off x="838200" y="1273976"/>
            <a:ext cx="9266714" cy="369332"/>
          </a:xfrm>
          <a:prstGeom prst="rect">
            <a:avLst/>
          </a:prstGeom>
          <a:noFill/>
        </p:spPr>
        <p:txBody>
          <a:bodyPr wrap="square">
            <a:spAutoFit/>
          </a:bodyPr>
          <a:lstStyle/>
          <a:p>
            <a:r>
              <a:rPr lang="pt-PT" sz="1800" b="1" u="sng" dirty="0">
                <a:solidFill>
                  <a:srgbClr val="FFFF00"/>
                </a:solidFill>
                <a:latin typeface="Arial" charset="0"/>
                <a:ea typeface="Arial" charset="0"/>
                <a:cs typeface="Arial" charset="0"/>
              </a:rPr>
              <a:t>Licenciatura em ENGENHARIA INFORMÁTICA / </a:t>
            </a:r>
            <a:r>
              <a:rPr lang="pt-PT" sz="1800" b="1" u="sng" dirty="0" err="1">
                <a:solidFill>
                  <a:srgbClr val="FFFF00"/>
                </a:solidFill>
                <a:latin typeface="Arial" charset="0"/>
                <a:ea typeface="Arial" charset="0"/>
                <a:cs typeface="Arial" charset="0"/>
              </a:rPr>
              <a:t>Degree</a:t>
            </a:r>
            <a:r>
              <a:rPr lang="pt-PT" sz="1800" b="1" u="sng" dirty="0">
                <a:solidFill>
                  <a:srgbClr val="FFFF00"/>
                </a:solidFill>
                <a:latin typeface="Arial" charset="0"/>
                <a:ea typeface="Arial" charset="0"/>
                <a:cs typeface="Arial" charset="0"/>
              </a:rPr>
              <a:t> </a:t>
            </a:r>
            <a:r>
              <a:rPr lang="pt-PT" sz="1800" b="1" cap="all" dirty="0" err="1">
                <a:solidFill>
                  <a:srgbClr val="FFFF00"/>
                </a:solidFill>
              </a:rPr>
              <a:t>Informatics</a:t>
            </a:r>
            <a:r>
              <a:rPr lang="pt-PT" sz="1800" b="1" cap="all" dirty="0">
                <a:solidFill>
                  <a:srgbClr val="FFFF00"/>
                </a:solidFill>
              </a:rPr>
              <a:t> </a:t>
            </a:r>
            <a:r>
              <a:rPr lang="pt-PT" sz="1800" b="1" cap="all" dirty="0" err="1">
                <a:solidFill>
                  <a:srgbClr val="FFFF00"/>
                </a:solidFill>
              </a:rPr>
              <a:t>engineering</a:t>
            </a:r>
            <a:endParaRPr lang="pt-PT" dirty="0">
              <a:solidFill>
                <a:srgbClr val="FFFF00"/>
              </a:solidFill>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4.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5" name="Imagem 14">
            <a:extLst>
              <a:ext uri="{FF2B5EF4-FFF2-40B4-BE49-F238E27FC236}">
                <a16:creationId xmlns:a16="http://schemas.microsoft.com/office/drawing/2014/main" id="{FFA2D27F-23A3-4D09-B63F-0245FEE8982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DA46745-4D65-4210-BC8A-A0405D4987A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0AF17D49-A3B8-454E-990B-1ADCF9F030A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10</a:t>
            </a:fld>
            <a:r>
              <a:rPr lang="pt-PT" sz="1000" dirty="0"/>
              <a:t> -</a:t>
            </a:r>
          </a:p>
        </p:txBody>
      </p:sp>
      <p:pic>
        <p:nvPicPr>
          <p:cNvPr id="20" name="Imagem 19">
            <a:extLst>
              <a:ext uri="{FF2B5EF4-FFF2-40B4-BE49-F238E27FC236}">
                <a16:creationId xmlns:a16="http://schemas.microsoft.com/office/drawing/2014/main" id="{14032CC8-10BD-4497-90E2-6C3CD36775CF}"/>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A4DA9783-3AED-4248-867A-BDCFCAC46DA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5D7E7220-D174-41F4-B9E0-549F1264DC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BAEE75AC-F564-4E6B-81E8-9436DD87964B}"/>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CAA5EA9C-135E-4C6D-BC51-9A362FEDAE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Imagem 2">
            <a:extLst>
              <a:ext uri="{FF2B5EF4-FFF2-40B4-BE49-F238E27FC236}">
                <a16:creationId xmlns:a16="http://schemas.microsoft.com/office/drawing/2014/main" id="{61FA366E-2D4F-F9A1-D6A0-4E0AC52D1487}"/>
              </a:ext>
            </a:extLst>
          </p:cNvPr>
          <p:cNvPicPr>
            <a:picLocks noChangeAspect="1"/>
          </p:cNvPicPr>
          <p:nvPr/>
        </p:nvPicPr>
        <p:blipFill>
          <a:blip r:embed="rId7"/>
          <a:stretch>
            <a:fillRect/>
          </a:stretch>
        </p:blipFill>
        <p:spPr>
          <a:xfrm>
            <a:off x="990600" y="1403490"/>
            <a:ext cx="6530354" cy="4847206"/>
          </a:xfrm>
          <a:prstGeom prst="rect">
            <a:avLst/>
          </a:prstGeom>
        </p:spPr>
      </p:pic>
    </p:spTree>
    <p:extLst>
      <p:ext uri="{BB962C8B-B14F-4D97-AF65-F5344CB8AC3E}">
        <p14:creationId xmlns:p14="http://schemas.microsoft.com/office/powerpoint/2010/main" val="338481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4.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5" name="Imagem 14">
            <a:extLst>
              <a:ext uri="{FF2B5EF4-FFF2-40B4-BE49-F238E27FC236}">
                <a16:creationId xmlns:a16="http://schemas.microsoft.com/office/drawing/2014/main" id="{FFA2D27F-23A3-4D09-B63F-0245FEE8982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DA46745-4D65-4210-BC8A-A0405D4987A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0AF17D49-A3B8-454E-990B-1ADCF9F030A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11</a:t>
            </a:fld>
            <a:r>
              <a:rPr lang="pt-PT" sz="1000" dirty="0"/>
              <a:t> -</a:t>
            </a:r>
          </a:p>
        </p:txBody>
      </p:sp>
      <p:pic>
        <p:nvPicPr>
          <p:cNvPr id="20" name="Imagem 19">
            <a:extLst>
              <a:ext uri="{FF2B5EF4-FFF2-40B4-BE49-F238E27FC236}">
                <a16:creationId xmlns:a16="http://schemas.microsoft.com/office/drawing/2014/main" id="{14032CC8-10BD-4497-90E2-6C3CD36775CF}"/>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A4DA9783-3AED-4248-867A-BDCFCAC46DA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5D7E7220-D174-41F4-B9E0-549F1264DC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BAEE75AC-F564-4E6B-81E8-9436DD87964B}"/>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CAA5EA9C-135E-4C6D-BC51-9A362FEDAE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Imagem 2">
            <a:extLst>
              <a:ext uri="{FF2B5EF4-FFF2-40B4-BE49-F238E27FC236}">
                <a16:creationId xmlns:a16="http://schemas.microsoft.com/office/drawing/2014/main" id="{4EF67225-0020-9FD8-7F05-4AABB3CA4B26}"/>
              </a:ext>
            </a:extLst>
          </p:cNvPr>
          <p:cNvPicPr>
            <a:picLocks noChangeAspect="1"/>
          </p:cNvPicPr>
          <p:nvPr/>
        </p:nvPicPr>
        <p:blipFill>
          <a:blip r:embed="rId7"/>
          <a:stretch>
            <a:fillRect/>
          </a:stretch>
        </p:blipFill>
        <p:spPr>
          <a:xfrm>
            <a:off x="1160107" y="1517751"/>
            <a:ext cx="6111565" cy="4521564"/>
          </a:xfrm>
          <a:prstGeom prst="rect">
            <a:avLst/>
          </a:prstGeom>
        </p:spPr>
      </p:pic>
    </p:spTree>
    <p:extLst>
      <p:ext uri="{BB962C8B-B14F-4D97-AF65-F5344CB8AC3E}">
        <p14:creationId xmlns:p14="http://schemas.microsoft.com/office/powerpoint/2010/main" val="3046819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4.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5" name="Imagem 14">
            <a:extLst>
              <a:ext uri="{FF2B5EF4-FFF2-40B4-BE49-F238E27FC236}">
                <a16:creationId xmlns:a16="http://schemas.microsoft.com/office/drawing/2014/main" id="{FFA2D27F-23A3-4D09-B63F-0245FEE8982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DA46745-4D65-4210-BC8A-A0405D4987A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0AF17D49-A3B8-454E-990B-1ADCF9F030A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12</a:t>
            </a:fld>
            <a:r>
              <a:rPr lang="pt-PT" sz="1000" dirty="0"/>
              <a:t> -</a:t>
            </a:r>
          </a:p>
        </p:txBody>
      </p:sp>
      <p:pic>
        <p:nvPicPr>
          <p:cNvPr id="20" name="Imagem 19">
            <a:extLst>
              <a:ext uri="{FF2B5EF4-FFF2-40B4-BE49-F238E27FC236}">
                <a16:creationId xmlns:a16="http://schemas.microsoft.com/office/drawing/2014/main" id="{14032CC8-10BD-4497-90E2-6C3CD36775CF}"/>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A4DA9783-3AED-4248-867A-BDCFCAC46DA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5D7E7220-D174-41F4-B9E0-549F1264DC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BAEE75AC-F564-4E6B-81E8-9436DD87964B}"/>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CAA5EA9C-135E-4C6D-BC51-9A362FEDAE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Imagem 2">
            <a:extLst>
              <a:ext uri="{FF2B5EF4-FFF2-40B4-BE49-F238E27FC236}">
                <a16:creationId xmlns:a16="http://schemas.microsoft.com/office/drawing/2014/main" id="{60BD11A1-3B70-966F-44DF-4CA8635B0721}"/>
              </a:ext>
            </a:extLst>
          </p:cNvPr>
          <p:cNvPicPr>
            <a:picLocks noChangeAspect="1"/>
          </p:cNvPicPr>
          <p:nvPr/>
        </p:nvPicPr>
        <p:blipFill>
          <a:blip r:embed="rId7"/>
          <a:stretch>
            <a:fillRect/>
          </a:stretch>
        </p:blipFill>
        <p:spPr>
          <a:xfrm>
            <a:off x="1295400" y="1527949"/>
            <a:ext cx="6075851" cy="4492447"/>
          </a:xfrm>
          <a:prstGeom prst="rect">
            <a:avLst/>
          </a:prstGeom>
        </p:spPr>
      </p:pic>
    </p:spTree>
    <p:extLst>
      <p:ext uri="{BB962C8B-B14F-4D97-AF65-F5344CB8AC3E}">
        <p14:creationId xmlns:p14="http://schemas.microsoft.com/office/powerpoint/2010/main" val="148756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4.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5" name="Imagem 14">
            <a:extLst>
              <a:ext uri="{FF2B5EF4-FFF2-40B4-BE49-F238E27FC236}">
                <a16:creationId xmlns:a16="http://schemas.microsoft.com/office/drawing/2014/main" id="{FFA2D27F-23A3-4D09-B63F-0245FEE8982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DA46745-4D65-4210-BC8A-A0405D4987A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0AF17D49-A3B8-454E-990B-1ADCF9F030A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13</a:t>
            </a:fld>
            <a:r>
              <a:rPr lang="pt-PT" sz="1000" dirty="0"/>
              <a:t> -</a:t>
            </a:r>
          </a:p>
        </p:txBody>
      </p:sp>
      <p:pic>
        <p:nvPicPr>
          <p:cNvPr id="20" name="Imagem 19">
            <a:extLst>
              <a:ext uri="{FF2B5EF4-FFF2-40B4-BE49-F238E27FC236}">
                <a16:creationId xmlns:a16="http://schemas.microsoft.com/office/drawing/2014/main" id="{14032CC8-10BD-4497-90E2-6C3CD36775CF}"/>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A4DA9783-3AED-4248-867A-BDCFCAC46DA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5D7E7220-D174-41F4-B9E0-549F1264DC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BAEE75AC-F564-4E6B-81E8-9436DD87964B}"/>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CAA5EA9C-135E-4C6D-BC51-9A362FEDAE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4" name="Imagem 3">
            <a:extLst>
              <a:ext uri="{FF2B5EF4-FFF2-40B4-BE49-F238E27FC236}">
                <a16:creationId xmlns:a16="http://schemas.microsoft.com/office/drawing/2014/main" id="{87F485AB-C911-014C-CB29-DE81F8C4FEAF}"/>
              </a:ext>
            </a:extLst>
          </p:cNvPr>
          <p:cNvPicPr>
            <a:picLocks noChangeAspect="1"/>
          </p:cNvPicPr>
          <p:nvPr/>
        </p:nvPicPr>
        <p:blipFill>
          <a:blip r:embed="rId7"/>
          <a:stretch>
            <a:fillRect/>
          </a:stretch>
        </p:blipFill>
        <p:spPr>
          <a:xfrm>
            <a:off x="1160154" y="1529985"/>
            <a:ext cx="6062356" cy="4389361"/>
          </a:xfrm>
          <a:prstGeom prst="rect">
            <a:avLst/>
          </a:prstGeom>
        </p:spPr>
      </p:pic>
    </p:spTree>
    <p:extLst>
      <p:ext uri="{BB962C8B-B14F-4D97-AF65-F5344CB8AC3E}">
        <p14:creationId xmlns:p14="http://schemas.microsoft.com/office/powerpoint/2010/main" val="181021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4.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5" name="Imagem 14">
            <a:extLst>
              <a:ext uri="{FF2B5EF4-FFF2-40B4-BE49-F238E27FC236}">
                <a16:creationId xmlns:a16="http://schemas.microsoft.com/office/drawing/2014/main" id="{FFA2D27F-23A3-4D09-B63F-0245FEE8982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DA46745-4D65-4210-BC8A-A0405D4987A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0AF17D49-A3B8-454E-990B-1ADCF9F030A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14</a:t>
            </a:fld>
            <a:r>
              <a:rPr lang="pt-PT" sz="1000" dirty="0"/>
              <a:t> -</a:t>
            </a:r>
          </a:p>
        </p:txBody>
      </p:sp>
      <p:pic>
        <p:nvPicPr>
          <p:cNvPr id="20" name="Imagem 19">
            <a:extLst>
              <a:ext uri="{FF2B5EF4-FFF2-40B4-BE49-F238E27FC236}">
                <a16:creationId xmlns:a16="http://schemas.microsoft.com/office/drawing/2014/main" id="{14032CC8-10BD-4497-90E2-6C3CD36775CF}"/>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A4DA9783-3AED-4248-867A-BDCFCAC46DA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5D7E7220-D174-41F4-B9E0-549F1264DC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BAEE75AC-F564-4E6B-81E8-9436DD87964B}"/>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CAA5EA9C-135E-4C6D-BC51-9A362FEDAE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Imagem 2">
            <a:extLst>
              <a:ext uri="{FF2B5EF4-FFF2-40B4-BE49-F238E27FC236}">
                <a16:creationId xmlns:a16="http://schemas.microsoft.com/office/drawing/2014/main" id="{454531E2-7B8C-179E-6BD6-C2CB477846BB}"/>
              </a:ext>
            </a:extLst>
          </p:cNvPr>
          <p:cNvPicPr>
            <a:picLocks noChangeAspect="1"/>
          </p:cNvPicPr>
          <p:nvPr/>
        </p:nvPicPr>
        <p:blipFill>
          <a:blip r:embed="rId7"/>
          <a:stretch>
            <a:fillRect/>
          </a:stretch>
        </p:blipFill>
        <p:spPr>
          <a:xfrm>
            <a:off x="1169375" y="1521871"/>
            <a:ext cx="6118838" cy="4296205"/>
          </a:xfrm>
          <a:prstGeom prst="rect">
            <a:avLst/>
          </a:prstGeom>
        </p:spPr>
      </p:pic>
    </p:spTree>
    <p:extLst>
      <p:ext uri="{BB962C8B-B14F-4D97-AF65-F5344CB8AC3E}">
        <p14:creationId xmlns:p14="http://schemas.microsoft.com/office/powerpoint/2010/main" val="148255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5.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1" name="Rectângulo 19">
            <a:extLst>
              <a:ext uri="{FF2B5EF4-FFF2-40B4-BE49-F238E27FC236}">
                <a16:creationId xmlns:a16="http://schemas.microsoft.com/office/drawing/2014/main" id="{F6343307-EB2E-4180-A30C-87241B728572}"/>
              </a:ext>
            </a:extLst>
          </p:cNvPr>
          <p:cNvSpPr/>
          <p:nvPr/>
        </p:nvSpPr>
        <p:spPr>
          <a:xfrm>
            <a:off x="444124" y="1221554"/>
            <a:ext cx="2832475" cy="307777"/>
          </a:xfrm>
          <a:prstGeom prst="rect">
            <a:avLst/>
          </a:prstGeom>
        </p:spPr>
        <p:txBody>
          <a:bodyPr wrap="square">
            <a:spAutoFit/>
          </a:bodyPr>
          <a:lstStyle/>
          <a:p>
            <a:r>
              <a:rPr lang="en-US" sz="1400" i="1" dirty="0">
                <a:solidFill>
                  <a:srgbClr val="FFC000"/>
                </a:solidFill>
                <a:latin typeface="Arial"/>
                <a:cs typeface="Arial"/>
              </a:rPr>
              <a:t>■ </a:t>
            </a:r>
            <a:r>
              <a:rPr lang="pt-PT" sz="1400" b="1" cap="all" dirty="0"/>
              <a:t>FUNCTIONALITY </a:t>
            </a:r>
            <a:r>
              <a:rPr lang="pt-PT" sz="1400" b="1" cap="all" dirty="0" err="1"/>
              <a:t>lOGIN</a:t>
            </a:r>
            <a:r>
              <a:rPr lang="pt-PT" sz="1400" b="1" cap="all" dirty="0"/>
              <a:t>:</a:t>
            </a:r>
            <a:endParaRPr lang="pt-PT" sz="1400" dirty="0"/>
          </a:p>
        </p:txBody>
      </p:sp>
      <p:pic>
        <p:nvPicPr>
          <p:cNvPr id="15" name="Imagem 14">
            <a:extLst>
              <a:ext uri="{FF2B5EF4-FFF2-40B4-BE49-F238E27FC236}">
                <a16:creationId xmlns:a16="http://schemas.microsoft.com/office/drawing/2014/main" id="{BBD8A7F9-0954-4A7E-9EFF-4B2CC0CD3AA6}"/>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A8D26660-094F-41F9-B3CF-69D76F987A9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B3246B4D-3313-4988-A93E-CFB2976690F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15</a:t>
            </a:fld>
            <a:r>
              <a:rPr lang="pt-PT" sz="1000" dirty="0"/>
              <a:t> -</a:t>
            </a:r>
          </a:p>
        </p:txBody>
      </p:sp>
      <p:pic>
        <p:nvPicPr>
          <p:cNvPr id="20" name="Imagem 19">
            <a:extLst>
              <a:ext uri="{FF2B5EF4-FFF2-40B4-BE49-F238E27FC236}">
                <a16:creationId xmlns:a16="http://schemas.microsoft.com/office/drawing/2014/main" id="{07B3A0BE-092C-48DA-9CB3-9434A3626078}"/>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79C56CDB-2C2B-4C42-821D-558F777D1F74}"/>
              </a:ext>
            </a:extLst>
          </p:cNvPr>
          <p:cNvSpPr txBox="1">
            <a:spLocks/>
          </p:cNvSpPr>
          <p:nvPr/>
        </p:nvSpPr>
        <p:spPr>
          <a:xfrm>
            <a:off x="823317" y="655766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C61B130C-A20B-4783-A0C9-3D8E3727B2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784A6D0D-D3E9-47A2-9B7A-1D52235DB92D}"/>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C58F9926-5680-40C8-88E6-09A7EF1385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Imagem 2">
            <a:extLst>
              <a:ext uri="{FF2B5EF4-FFF2-40B4-BE49-F238E27FC236}">
                <a16:creationId xmlns:a16="http://schemas.microsoft.com/office/drawing/2014/main" id="{DC3D57A8-5039-4A65-3CEC-4906D640F0AB}"/>
              </a:ext>
            </a:extLst>
          </p:cNvPr>
          <p:cNvPicPr>
            <a:picLocks noChangeAspect="1"/>
          </p:cNvPicPr>
          <p:nvPr/>
        </p:nvPicPr>
        <p:blipFill>
          <a:blip r:embed="rId7"/>
          <a:stretch>
            <a:fillRect/>
          </a:stretch>
        </p:blipFill>
        <p:spPr>
          <a:xfrm>
            <a:off x="776234" y="1727818"/>
            <a:ext cx="7086599" cy="3994524"/>
          </a:xfrm>
          <a:prstGeom prst="rect">
            <a:avLst/>
          </a:prstGeom>
        </p:spPr>
      </p:pic>
    </p:spTree>
    <p:extLst>
      <p:ext uri="{BB962C8B-B14F-4D97-AF65-F5344CB8AC3E}">
        <p14:creationId xmlns:p14="http://schemas.microsoft.com/office/powerpoint/2010/main" val="2990070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pt-PT" b="1" dirty="0">
                <a:solidFill>
                  <a:srgbClr val="C00000"/>
                </a:solidFill>
                <a:effectLst>
                  <a:outerShdw blurRad="38100" dist="38100" dir="2700000" algn="tl">
                    <a:srgbClr val="C0C0C0"/>
                  </a:outerShdw>
                </a:effectLst>
                <a:latin typeface="Arial"/>
                <a:cs typeface="Arial"/>
              </a:rPr>
              <a:t>■</a:t>
            </a:r>
            <a:r>
              <a:rPr lang="pt-PT" b="1" dirty="0">
                <a:effectLst>
                  <a:outerShdw blurRad="38100" dist="38100" dir="2700000" algn="tl">
                    <a:srgbClr val="C0C0C0"/>
                  </a:outerShdw>
                </a:effectLst>
                <a:latin typeface="Arial"/>
                <a:cs typeface="Arial"/>
              </a:rPr>
              <a:t> 5. </a:t>
            </a:r>
            <a:r>
              <a:rPr lang="pt-PT" b="1" dirty="0" err="1">
                <a:effectLst>
                  <a:outerShdw blurRad="38100" dist="38100" dir="2700000" algn="tl">
                    <a:srgbClr val="C0C0C0"/>
                  </a:outerShdw>
                </a:effectLst>
                <a:latin typeface="Arial"/>
                <a:cs typeface="Arial"/>
              </a:rPr>
              <a:t>Practical</a:t>
            </a:r>
            <a:r>
              <a:rPr lang="pt-PT" b="1" dirty="0">
                <a:effectLst>
                  <a:outerShdw blurRad="38100" dist="38100" dir="2700000" algn="tl">
                    <a:srgbClr val="C0C0C0"/>
                  </a:outerShdw>
                </a:effectLst>
                <a:latin typeface="Arial"/>
                <a:cs typeface="Arial"/>
              </a:rPr>
              <a:t> Case/Project </a:t>
            </a:r>
            <a:r>
              <a:rPr lang="pt-PT" b="1" dirty="0" err="1">
                <a:effectLst>
                  <a:outerShdw blurRad="38100" dist="38100" dir="2700000" algn="tl">
                    <a:srgbClr val="C0C0C0"/>
                  </a:outerShdw>
                </a:effectLst>
                <a:latin typeface="Arial"/>
                <a:cs typeface="Arial"/>
              </a:rPr>
              <a:t>Developed</a:t>
            </a:r>
            <a:endParaRPr lang="pt-PT"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1" name="Rectângulo 19">
            <a:extLst>
              <a:ext uri="{FF2B5EF4-FFF2-40B4-BE49-F238E27FC236}">
                <a16:creationId xmlns:a16="http://schemas.microsoft.com/office/drawing/2014/main" id="{3D3A16D5-B6A3-44F7-A79D-D5AF60EE7619}"/>
              </a:ext>
            </a:extLst>
          </p:cNvPr>
          <p:cNvSpPr/>
          <p:nvPr/>
        </p:nvSpPr>
        <p:spPr>
          <a:xfrm>
            <a:off x="444124" y="1221554"/>
            <a:ext cx="2832475" cy="307777"/>
          </a:xfrm>
          <a:prstGeom prst="rect">
            <a:avLst/>
          </a:prstGeom>
        </p:spPr>
        <p:txBody>
          <a:bodyPr wrap="square">
            <a:spAutoFit/>
          </a:bodyPr>
          <a:lstStyle/>
          <a:p>
            <a:r>
              <a:rPr lang="en-US" sz="1400" i="1" dirty="0">
                <a:solidFill>
                  <a:srgbClr val="FFC000"/>
                </a:solidFill>
                <a:latin typeface="Arial"/>
                <a:cs typeface="Arial"/>
              </a:rPr>
              <a:t>■ </a:t>
            </a:r>
            <a:r>
              <a:rPr lang="pt-PT" sz="1400" b="1" cap="all" dirty="0"/>
              <a:t>APP MAIN PAGE:</a:t>
            </a:r>
            <a:endParaRPr lang="pt-PT" sz="1400" dirty="0"/>
          </a:p>
        </p:txBody>
      </p:sp>
      <p:pic>
        <p:nvPicPr>
          <p:cNvPr id="16" name="Imagem 15">
            <a:extLst>
              <a:ext uri="{FF2B5EF4-FFF2-40B4-BE49-F238E27FC236}">
                <a16:creationId xmlns:a16="http://schemas.microsoft.com/office/drawing/2014/main" id="{BAD3A579-0D01-4CE3-8C51-2F320DF92A1F}"/>
              </a:ext>
            </a:extLst>
          </p:cNvPr>
          <p:cNvPicPr>
            <a:picLocks noChangeAspect="1"/>
          </p:cNvPicPr>
          <p:nvPr/>
        </p:nvPicPr>
        <p:blipFill>
          <a:blip r:embed="rId3"/>
          <a:stretch>
            <a:fillRect/>
          </a:stretch>
        </p:blipFill>
        <p:spPr>
          <a:xfrm>
            <a:off x="101225" y="904241"/>
            <a:ext cx="9014192" cy="266482"/>
          </a:xfrm>
          <a:prstGeom prst="rect">
            <a:avLst/>
          </a:prstGeom>
        </p:spPr>
      </p:pic>
      <p:sp>
        <p:nvSpPr>
          <p:cNvPr id="19" name="Text Box 10">
            <a:extLst>
              <a:ext uri="{FF2B5EF4-FFF2-40B4-BE49-F238E27FC236}">
                <a16:creationId xmlns:a16="http://schemas.microsoft.com/office/drawing/2014/main" id="{6DF7F333-BB49-4970-9D76-D0A746A9BEC4}"/>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0" name="Rectangle 11">
            <a:extLst>
              <a:ext uri="{FF2B5EF4-FFF2-40B4-BE49-F238E27FC236}">
                <a16:creationId xmlns:a16="http://schemas.microsoft.com/office/drawing/2014/main" id="{BDBC9878-513B-49A9-8B6F-2ABB82D36F06}"/>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16</a:t>
            </a:fld>
            <a:r>
              <a:rPr lang="pt-PT" sz="1000" dirty="0"/>
              <a:t> -</a:t>
            </a:r>
          </a:p>
        </p:txBody>
      </p:sp>
      <p:pic>
        <p:nvPicPr>
          <p:cNvPr id="21" name="Imagem 20">
            <a:extLst>
              <a:ext uri="{FF2B5EF4-FFF2-40B4-BE49-F238E27FC236}">
                <a16:creationId xmlns:a16="http://schemas.microsoft.com/office/drawing/2014/main" id="{275A948A-B85B-41FD-945A-B6B1E7BA59A8}"/>
              </a:ext>
            </a:extLst>
          </p:cNvPr>
          <p:cNvPicPr>
            <a:picLocks noChangeAspect="1"/>
          </p:cNvPicPr>
          <p:nvPr/>
        </p:nvPicPr>
        <p:blipFill>
          <a:blip r:embed="rId4"/>
          <a:stretch>
            <a:fillRect/>
          </a:stretch>
        </p:blipFill>
        <p:spPr>
          <a:xfrm>
            <a:off x="0" y="6320212"/>
            <a:ext cx="9144000" cy="253252"/>
          </a:xfrm>
          <a:prstGeom prst="rect">
            <a:avLst/>
          </a:prstGeom>
        </p:spPr>
      </p:pic>
      <p:sp>
        <p:nvSpPr>
          <p:cNvPr id="22" name="Subtítulo 2">
            <a:extLst>
              <a:ext uri="{FF2B5EF4-FFF2-40B4-BE49-F238E27FC236}">
                <a16:creationId xmlns:a16="http://schemas.microsoft.com/office/drawing/2014/main" id="{29851AA8-39B7-4FFE-92EB-E24A9C6DCCDB}"/>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3" name="Imagem 22">
            <a:extLst>
              <a:ext uri="{FF2B5EF4-FFF2-40B4-BE49-F238E27FC236}">
                <a16:creationId xmlns:a16="http://schemas.microsoft.com/office/drawing/2014/main" id="{03521513-CCBB-4A31-83A7-8592512E3C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4" name="Rectângulo 19">
            <a:extLst>
              <a:ext uri="{FF2B5EF4-FFF2-40B4-BE49-F238E27FC236}">
                <a16:creationId xmlns:a16="http://schemas.microsoft.com/office/drawing/2014/main" id="{4F3788CC-5FAB-48AE-B1AC-69859D3C6B5D}"/>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5" name="Imagem 24">
            <a:extLst>
              <a:ext uri="{FF2B5EF4-FFF2-40B4-BE49-F238E27FC236}">
                <a16:creationId xmlns:a16="http://schemas.microsoft.com/office/drawing/2014/main" id="{5291E28A-01FB-4588-B9D4-5842FE6AF6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4" name="Imagem 3">
            <a:extLst>
              <a:ext uri="{FF2B5EF4-FFF2-40B4-BE49-F238E27FC236}">
                <a16:creationId xmlns:a16="http://schemas.microsoft.com/office/drawing/2014/main" id="{85A89C8B-66DA-46FC-8185-418EC7EF3A1C}"/>
              </a:ext>
            </a:extLst>
          </p:cNvPr>
          <p:cNvPicPr>
            <a:picLocks noChangeAspect="1"/>
          </p:cNvPicPr>
          <p:nvPr/>
        </p:nvPicPr>
        <p:blipFill>
          <a:blip r:embed="rId7"/>
          <a:stretch>
            <a:fillRect/>
          </a:stretch>
        </p:blipFill>
        <p:spPr>
          <a:xfrm>
            <a:off x="902652" y="1568978"/>
            <a:ext cx="7338696" cy="4084674"/>
          </a:xfrm>
          <a:prstGeom prst="rect">
            <a:avLst/>
          </a:prstGeom>
        </p:spPr>
      </p:pic>
    </p:spTree>
    <p:extLst>
      <p:ext uri="{BB962C8B-B14F-4D97-AF65-F5344CB8AC3E}">
        <p14:creationId xmlns:p14="http://schemas.microsoft.com/office/powerpoint/2010/main" val="47157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5.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Rectângulo 19">
            <a:extLst>
              <a:ext uri="{FF2B5EF4-FFF2-40B4-BE49-F238E27FC236}">
                <a16:creationId xmlns:a16="http://schemas.microsoft.com/office/drawing/2014/main" id="{76DC759E-D989-43C6-A9FB-51F034D4FCA1}"/>
              </a:ext>
            </a:extLst>
          </p:cNvPr>
          <p:cNvSpPr/>
          <p:nvPr/>
        </p:nvSpPr>
        <p:spPr>
          <a:xfrm>
            <a:off x="444124" y="1221554"/>
            <a:ext cx="3289676" cy="307777"/>
          </a:xfrm>
          <a:prstGeom prst="rect">
            <a:avLst/>
          </a:prstGeom>
        </p:spPr>
        <p:txBody>
          <a:bodyPr wrap="square">
            <a:spAutoFit/>
          </a:bodyPr>
          <a:lstStyle/>
          <a:p>
            <a:r>
              <a:rPr lang="en-US" sz="1400" i="1" dirty="0">
                <a:solidFill>
                  <a:srgbClr val="FFC000"/>
                </a:solidFill>
                <a:latin typeface="Arial"/>
                <a:cs typeface="Arial"/>
              </a:rPr>
              <a:t>■ </a:t>
            </a:r>
            <a:r>
              <a:rPr lang="pt-PT" sz="1400" b="1" cap="all" dirty="0"/>
              <a:t>FUNCTIONALITY ADD EQUIPAMENT:</a:t>
            </a:r>
            <a:endParaRPr lang="pt-PT" sz="1400" dirty="0"/>
          </a:p>
        </p:txBody>
      </p:sp>
      <p:pic>
        <p:nvPicPr>
          <p:cNvPr id="15" name="Imagem 14">
            <a:extLst>
              <a:ext uri="{FF2B5EF4-FFF2-40B4-BE49-F238E27FC236}">
                <a16:creationId xmlns:a16="http://schemas.microsoft.com/office/drawing/2014/main" id="{872C32EF-6175-4ED6-9E8E-417B8FBD714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CDF325E-3575-497F-8176-D70CF8855CF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6F28D202-E823-4FA6-A8E0-FE3D4E79FA9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17</a:t>
            </a:fld>
            <a:r>
              <a:rPr lang="pt-PT" sz="1000" dirty="0"/>
              <a:t> -</a:t>
            </a:r>
          </a:p>
        </p:txBody>
      </p:sp>
      <p:pic>
        <p:nvPicPr>
          <p:cNvPr id="20" name="Imagem 19">
            <a:extLst>
              <a:ext uri="{FF2B5EF4-FFF2-40B4-BE49-F238E27FC236}">
                <a16:creationId xmlns:a16="http://schemas.microsoft.com/office/drawing/2014/main" id="{90E83F4D-9D25-493D-AA51-0C7AE49FDCAA}"/>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E3126C78-B89A-4240-B6C9-F21CB751DE28}"/>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7AD41DE2-59DC-4917-844C-B14F426F85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3B098EA2-56EF-4D1B-A0DD-69D71E9C495E}"/>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B3EA2397-AC61-4A22-833F-DDAB5E3BEA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Imagem 2">
            <a:extLst>
              <a:ext uri="{FF2B5EF4-FFF2-40B4-BE49-F238E27FC236}">
                <a16:creationId xmlns:a16="http://schemas.microsoft.com/office/drawing/2014/main" id="{CAA11202-62BE-FA74-4821-71B6E6B76DC2}"/>
              </a:ext>
            </a:extLst>
          </p:cNvPr>
          <p:cNvPicPr>
            <a:picLocks noChangeAspect="1"/>
          </p:cNvPicPr>
          <p:nvPr/>
        </p:nvPicPr>
        <p:blipFill>
          <a:blip r:embed="rId7"/>
          <a:stretch>
            <a:fillRect/>
          </a:stretch>
        </p:blipFill>
        <p:spPr>
          <a:xfrm>
            <a:off x="917893" y="1733635"/>
            <a:ext cx="7308213" cy="4122777"/>
          </a:xfrm>
          <a:prstGeom prst="rect">
            <a:avLst/>
          </a:prstGeom>
        </p:spPr>
      </p:pic>
    </p:spTree>
    <p:extLst>
      <p:ext uri="{BB962C8B-B14F-4D97-AF65-F5344CB8AC3E}">
        <p14:creationId xmlns:p14="http://schemas.microsoft.com/office/powerpoint/2010/main" val="198354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5.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Rectângulo 19">
            <a:extLst>
              <a:ext uri="{FF2B5EF4-FFF2-40B4-BE49-F238E27FC236}">
                <a16:creationId xmlns:a16="http://schemas.microsoft.com/office/drawing/2014/main" id="{76DC759E-D989-43C6-A9FB-51F034D4FCA1}"/>
              </a:ext>
            </a:extLst>
          </p:cNvPr>
          <p:cNvSpPr/>
          <p:nvPr/>
        </p:nvSpPr>
        <p:spPr>
          <a:xfrm>
            <a:off x="444124" y="1221554"/>
            <a:ext cx="3289676" cy="307777"/>
          </a:xfrm>
          <a:prstGeom prst="rect">
            <a:avLst/>
          </a:prstGeom>
        </p:spPr>
        <p:txBody>
          <a:bodyPr wrap="square">
            <a:spAutoFit/>
          </a:bodyPr>
          <a:lstStyle/>
          <a:p>
            <a:r>
              <a:rPr lang="en-US" sz="1400" i="1" dirty="0">
                <a:solidFill>
                  <a:srgbClr val="FFC000"/>
                </a:solidFill>
                <a:latin typeface="Arial"/>
                <a:cs typeface="Arial"/>
              </a:rPr>
              <a:t>■ </a:t>
            </a:r>
            <a:r>
              <a:rPr lang="pt-PT" sz="1400" b="1" cap="all" dirty="0"/>
              <a:t>FUNCTIONALITY USER MANAGEMENT:</a:t>
            </a:r>
            <a:endParaRPr lang="pt-PT" sz="1400" dirty="0"/>
          </a:p>
        </p:txBody>
      </p:sp>
      <p:pic>
        <p:nvPicPr>
          <p:cNvPr id="15" name="Imagem 14">
            <a:extLst>
              <a:ext uri="{FF2B5EF4-FFF2-40B4-BE49-F238E27FC236}">
                <a16:creationId xmlns:a16="http://schemas.microsoft.com/office/drawing/2014/main" id="{872C32EF-6175-4ED6-9E8E-417B8FBD714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CDF325E-3575-497F-8176-D70CF8855CF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6F28D202-E823-4FA6-A8E0-FE3D4E79FA9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18</a:t>
            </a:fld>
            <a:r>
              <a:rPr lang="pt-PT" sz="1000" dirty="0"/>
              <a:t> -</a:t>
            </a:r>
          </a:p>
        </p:txBody>
      </p:sp>
      <p:pic>
        <p:nvPicPr>
          <p:cNvPr id="20" name="Imagem 19">
            <a:extLst>
              <a:ext uri="{FF2B5EF4-FFF2-40B4-BE49-F238E27FC236}">
                <a16:creationId xmlns:a16="http://schemas.microsoft.com/office/drawing/2014/main" id="{90E83F4D-9D25-493D-AA51-0C7AE49FDCAA}"/>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E3126C78-B89A-4240-B6C9-F21CB751DE28}"/>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7AD41DE2-59DC-4917-844C-B14F426F85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3B098EA2-56EF-4D1B-A0DD-69D71E9C495E}"/>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B3EA2397-AC61-4A22-833F-DDAB5E3BEA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4" name="Imagem 3">
            <a:extLst>
              <a:ext uri="{FF2B5EF4-FFF2-40B4-BE49-F238E27FC236}">
                <a16:creationId xmlns:a16="http://schemas.microsoft.com/office/drawing/2014/main" id="{D2532043-0281-A45C-CDA2-DB07AF7534E7}"/>
              </a:ext>
            </a:extLst>
          </p:cNvPr>
          <p:cNvPicPr>
            <a:picLocks noChangeAspect="1"/>
          </p:cNvPicPr>
          <p:nvPr/>
        </p:nvPicPr>
        <p:blipFill>
          <a:blip r:embed="rId7"/>
          <a:stretch>
            <a:fillRect/>
          </a:stretch>
        </p:blipFill>
        <p:spPr>
          <a:xfrm>
            <a:off x="925870" y="1713133"/>
            <a:ext cx="7292259" cy="4085422"/>
          </a:xfrm>
          <a:prstGeom prst="rect">
            <a:avLst/>
          </a:prstGeom>
        </p:spPr>
      </p:pic>
    </p:spTree>
    <p:extLst>
      <p:ext uri="{BB962C8B-B14F-4D97-AF65-F5344CB8AC3E}">
        <p14:creationId xmlns:p14="http://schemas.microsoft.com/office/powerpoint/2010/main" val="170245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5.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Rectângulo 19">
            <a:extLst>
              <a:ext uri="{FF2B5EF4-FFF2-40B4-BE49-F238E27FC236}">
                <a16:creationId xmlns:a16="http://schemas.microsoft.com/office/drawing/2014/main" id="{76DC759E-D989-43C6-A9FB-51F034D4FCA1}"/>
              </a:ext>
            </a:extLst>
          </p:cNvPr>
          <p:cNvSpPr/>
          <p:nvPr/>
        </p:nvSpPr>
        <p:spPr>
          <a:xfrm>
            <a:off x="444124" y="1221554"/>
            <a:ext cx="3289676" cy="307777"/>
          </a:xfrm>
          <a:prstGeom prst="rect">
            <a:avLst/>
          </a:prstGeom>
        </p:spPr>
        <p:txBody>
          <a:bodyPr wrap="square">
            <a:spAutoFit/>
          </a:bodyPr>
          <a:lstStyle/>
          <a:p>
            <a:r>
              <a:rPr lang="en-US" sz="1400" i="1" dirty="0">
                <a:solidFill>
                  <a:srgbClr val="FFC000"/>
                </a:solidFill>
                <a:latin typeface="Arial"/>
                <a:cs typeface="Arial"/>
              </a:rPr>
              <a:t>■ </a:t>
            </a:r>
            <a:r>
              <a:rPr lang="pt-PT" sz="1400" b="1" cap="all" dirty="0"/>
              <a:t>FUNCTIONALITY </a:t>
            </a:r>
            <a:r>
              <a:rPr lang="pt-PT" sz="1400" b="1" cap="all" dirty="0" err="1"/>
              <a:t>Search</a:t>
            </a:r>
            <a:r>
              <a:rPr lang="pt-PT" sz="1400" b="1" cap="all" dirty="0"/>
              <a:t> </a:t>
            </a:r>
            <a:r>
              <a:rPr lang="pt-PT" sz="1400" b="1" cap="all" dirty="0" err="1"/>
              <a:t>equipment</a:t>
            </a:r>
            <a:r>
              <a:rPr lang="pt-PT" sz="1400" b="1" cap="all" dirty="0"/>
              <a:t>:</a:t>
            </a:r>
            <a:endParaRPr lang="pt-PT" sz="1400" dirty="0"/>
          </a:p>
        </p:txBody>
      </p:sp>
      <p:pic>
        <p:nvPicPr>
          <p:cNvPr id="15" name="Imagem 14">
            <a:extLst>
              <a:ext uri="{FF2B5EF4-FFF2-40B4-BE49-F238E27FC236}">
                <a16:creationId xmlns:a16="http://schemas.microsoft.com/office/drawing/2014/main" id="{872C32EF-6175-4ED6-9E8E-417B8FBD714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CDF325E-3575-497F-8176-D70CF8855CF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6F28D202-E823-4FA6-A8E0-FE3D4E79FA9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19</a:t>
            </a:fld>
            <a:r>
              <a:rPr lang="pt-PT" sz="1000" dirty="0"/>
              <a:t> -</a:t>
            </a:r>
          </a:p>
        </p:txBody>
      </p:sp>
      <p:pic>
        <p:nvPicPr>
          <p:cNvPr id="20" name="Imagem 19">
            <a:extLst>
              <a:ext uri="{FF2B5EF4-FFF2-40B4-BE49-F238E27FC236}">
                <a16:creationId xmlns:a16="http://schemas.microsoft.com/office/drawing/2014/main" id="{90E83F4D-9D25-493D-AA51-0C7AE49FDCAA}"/>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E3126C78-B89A-4240-B6C9-F21CB751DE28}"/>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7AD41DE2-59DC-4917-844C-B14F426F85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3B098EA2-56EF-4D1B-A0DD-69D71E9C495E}"/>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B3EA2397-AC61-4A22-833F-DDAB5E3BEA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6" name="Picture 5">
            <a:extLst>
              <a:ext uri="{FF2B5EF4-FFF2-40B4-BE49-F238E27FC236}">
                <a16:creationId xmlns:a16="http://schemas.microsoft.com/office/drawing/2014/main" id="{6AFCB0FC-D7B5-DF33-9A1A-42425A3E1BD5}"/>
              </a:ext>
            </a:extLst>
          </p:cNvPr>
          <p:cNvPicPr>
            <a:picLocks noChangeAspect="1"/>
          </p:cNvPicPr>
          <p:nvPr/>
        </p:nvPicPr>
        <p:blipFill rotWithShape="1">
          <a:blip r:embed="rId7"/>
          <a:srcRect l="8967" t="14535" r="9734" b="4198"/>
          <a:stretch/>
        </p:blipFill>
        <p:spPr>
          <a:xfrm>
            <a:off x="968185" y="1713044"/>
            <a:ext cx="7434045" cy="4179950"/>
          </a:xfrm>
          <a:prstGeom prst="rect">
            <a:avLst/>
          </a:prstGeom>
        </p:spPr>
      </p:pic>
    </p:spTree>
    <p:extLst>
      <p:ext uri="{BB962C8B-B14F-4D97-AF65-F5344CB8AC3E}">
        <p14:creationId xmlns:p14="http://schemas.microsoft.com/office/powerpoint/2010/main" val="341483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0244" name="Rectangle 11"/>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a:t>
            </a:fld>
            <a:r>
              <a:rPr lang="pt-PT" sz="1000" dirty="0"/>
              <a:t> -</a:t>
            </a:r>
          </a:p>
        </p:txBody>
      </p:sp>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Summary</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9" name="Marcador de Posição de Conteúdo 2"/>
          <p:cNvSpPr txBox="1">
            <a:spLocks/>
          </p:cNvSpPr>
          <p:nvPr/>
        </p:nvSpPr>
        <p:spPr>
          <a:xfrm>
            <a:off x="457200" y="1219200"/>
            <a:ext cx="8229600" cy="4937760"/>
          </a:xfrm>
          <a:prstGeom prst="rect">
            <a:avLst/>
          </a:prstGeom>
        </p:spPr>
        <p:txBody>
          <a:bodyPr vert="horz" lIns="91440" tIns="45720" rIns="91440" bIns="45720" rtlCol="0">
            <a:normAutofit/>
          </a:bodyPr>
          <a:lstStyle/>
          <a:p>
            <a:pPr>
              <a:lnSpc>
                <a:spcPct val="150000"/>
              </a:lnSpc>
            </a:pPr>
            <a:r>
              <a:rPr lang="pt-PT" dirty="0">
                <a:latin typeface="Arial" pitchFamily="34" charset="0"/>
                <a:cs typeface="Arial" pitchFamily="34" charset="0"/>
              </a:rPr>
              <a:t>1. </a:t>
            </a:r>
            <a:r>
              <a:rPr lang="pt-PT" dirty="0" err="1">
                <a:latin typeface="Arial" pitchFamily="34" charset="0"/>
                <a:cs typeface="Arial" pitchFamily="34" charset="0"/>
              </a:rPr>
              <a:t>Introduction</a:t>
            </a:r>
            <a:r>
              <a:rPr lang="pt-PT" dirty="0">
                <a:latin typeface="Arial" pitchFamily="34" charset="0"/>
                <a:cs typeface="Arial" pitchFamily="34" charset="0"/>
              </a:rPr>
              <a:t> </a:t>
            </a:r>
            <a:r>
              <a:rPr lang="pt-PT" dirty="0" err="1">
                <a:latin typeface="Arial" pitchFamily="34" charset="0"/>
                <a:cs typeface="Arial" pitchFamily="34" charset="0"/>
              </a:rPr>
              <a:t>and</a:t>
            </a:r>
            <a:r>
              <a:rPr lang="pt-PT" dirty="0">
                <a:latin typeface="Arial" pitchFamily="34" charset="0"/>
                <a:cs typeface="Arial" pitchFamily="34" charset="0"/>
              </a:rPr>
              <a:t> </a:t>
            </a:r>
            <a:r>
              <a:rPr lang="pt-PT" dirty="0" err="1">
                <a:latin typeface="Arial" pitchFamily="34" charset="0"/>
                <a:cs typeface="Arial" pitchFamily="34" charset="0"/>
              </a:rPr>
              <a:t>Objectives</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2. Technologies, tools, libraries, methodology and project management</a:t>
            </a:r>
          </a:p>
          <a:p>
            <a:pPr lvl="1">
              <a:lnSpc>
                <a:spcPct val="150000"/>
              </a:lnSpc>
            </a:pPr>
            <a:r>
              <a:rPr lang="en-US" dirty="0">
                <a:latin typeface="Arial" pitchFamily="34" charset="0"/>
                <a:cs typeface="Arial" pitchFamily="34" charset="0"/>
              </a:rPr>
              <a:t>2.1 Programming Environment </a:t>
            </a:r>
          </a:p>
          <a:p>
            <a:pPr>
              <a:lnSpc>
                <a:spcPct val="150000"/>
              </a:lnSpc>
            </a:pPr>
            <a:r>
              <a:rPr lang="en-US" dirty="0">
                <a:latin typeface="Arial" pitchFamily="34" charset="0"/>
                <a:cs typeface="Arial" pitchFamily="34" charset="0"/>
              </a:rPr>
              <a:t>3. Use Cases, Users Analysis, Class Diagram</a:t>
            </a:r>
          </a:p>
          <a:p>
            <a:pPr lvl="1">
              <a:lnSpc>
                <a:spcPct val="150000"/>
              </a:lnSpc>
            </a:pPr>
            <a:r>
              <a:rPr lang="en-US" dirty="0">
                <a:latin typeface="Arial" pitchFamily="34" charset="0"/>
                <a:cs typeface="Arial" pitchFamily="34" charset="0"/>
              </a:rPr>
              <a:t>3.1 Use Cases</a:t>
            </a:r>
          </a:p>
          <a:p>
            <a:pPr lvl="1">
              <a:lnSpc>
                <a:spcPct val="150000"/>
              </a:lnSpc>
            </a:pPr>
            <a:r>
              <a:rPr lang="en-US" dirty="0">
                <a:latin typeface="Arial" pitchFamily="34" charset="0"/>
                <a:cs typeface="Arial" pitchFamily="34" charset="0"/>
              </a:rPr>
              <a:t>3.2 Class Diagram / E-R Diagram</a:t>
            </a:r>
          </a:p>
          <a:p>
            <a:pPr>
              <a:lnSpc>
                <a:spcPct val="150000"/>
              </a:lnSpc>
            </a:pPr>
            <a:r>
              <a:rPr lang="en-US" dirty="0">
                <a:latin typeface="Arial" pitchFamily="34" charset="0"/>
                <a:cs typeface="Arial" pitchFamily="34" charset="0"/>
              </a:rPr>
              <a:t>4. Practical Case/Project Developed</a:t>
            </a:r>
          </a:p>
          <a:p>
            <a:pPr>
              <a:lnSpc>
                <a:spcPct val="150000"/>
              </a:lnSpc>
            </a:pPr>
            <a:r>
              <a:rPr lang="pt-PT" dirty="0">
                <a:effectLst>
                  <a:outerShdw blurRad="38100" dist="38100" dir="2700000" algn="tl">
                    <a:srgbClr val="C0C0C0"/>
                  </a:outerShdw>
                </a:effectLst>
                <a:latin typeface="Arial"/>
                <a:cs typeface="Arial"/>
              </a:rPr>
              <a:t>5</a:t>
            </a:r>
            <a:r>
              <a:rPr lang="pt-PT" sz="1800" dirty="0">
                <a:effectLst>
                  <a:outerShdw blurRad="38100" dist="38100" dir="2700000" algn="tl">
                    <a:srgbClr val="C0C0C0"/>
                  </a:outerShdw>
                </a:effectLst>
                <a:latin typeface="Arial"/>
                <a:cs typeface="Arial"/>
              </a:rPr>
              <a:t>. </a:t>
            </a:r>
            <a:r>
              <a:rPr lang="pt-PT" sz="1800" dirty="0" err="1">
                <a:effectLst>
                  <a:outerShdw blurRad="38100" dist="38100" dir="2700000" algn="tl">
                    <a:srgbClr val="C0C0C0"/>
                  </a:outerShdw>
                </a:effectLst>
                <a:latin typeface="Arial" charset="0"/>
              </a:rPr>
              <a:t>Difficulties</a:t>
            </a:r>
            <a:r>
              <a:rPr lang="pt-PT" sz="1800" dirty="0">
                <a:effectLst>
                  <a:outerShdw blurRad="38100" dist="38100" dir="2700000" algn="tl">
                    <a:srgbClr val="C0C0C0"/>
                  </a:outerShdw>
                </a:effectLst>
                <a:latin typeface="Arial" charset="0"/>
              </a:rPr>
              <a:t> </a:t>
            </a:r>
            <a:r>
              <a:rPr lang="pt-PT" sz="1800" dirty="0" err="1">
                <a:effectLst>
                  <a:outerShdw blurRad="38100" dist="38100" dir="2700000" algn="tl">
                    <a:srgbClr val="C0C0C0"/>
                  </a:outerShdw>
                </a:effectLst>
                <a:latin typeface="Arial" charset="0"/>
              </a:rPr>
              <a:t>and</a:t>
            </a:r>
            <a:r>
              <a:rPr lang="pt-PT" dirty="0">
                <a:effectLst>
                  <a:outerShdw blurRad="38100" dist="38100" dir="2700000" algn="tl">
                    <a:srgbClr val="C0C0C0"/>
                  </a:outerShdw>
                </a:effectLst>
                <a:latin typeface="Arial" charset="0"/>
              </a:rPr>
              <a:t> </a:t>
            </a:r>
            <a:r>
              <a:rPr lang="pt-PT" sz="1800" dirty="0">
                <a:effectLst>
                  <a:outerShdw blurRad="38100" dist="38100" dir="2700000" algn="tl">
                    <a:srgbClr val="C0C0C0"/>
                  </a:outerShdw>
                </a:effectLst>
                <a:latin typeface="Arial" charset="0"/>
              </a:rPr>
              <a:t>future </a:t>
            </a:r>
            <a:r>
              <a:rPr lang="pt-PT" sz="1800" dirty="0" err="1">
                <a:effectLst>
                  <a:outerShdw blurRad="38100" dist="38100" dir="2700000" algn="tl">
                    <a:srgbClr val="C0C0C0"/>
                  </a:outerShdw>
                </a:effectLst>
                <a:latin typeface="Arial" charset="0"/>
              </a:rPr>
              <a:t>features</a:t>
            </a:r>
            <a:endParaRPr lang="pt-PT" sz="1800" dirty="0">
              <a:effectLst>
                <a:outerShdw blurRad="38100" dist="38100" dir="2700000" algn="tl">
                  <a:srgbClr val="C0C0C0"/>
                </a:outerShdw>
              </a:effectLst>
              <a:latin typeface="Arial" charset="0"/>
            </a:endParaRPr>
          </a:p>
          <a:p>
            <a:pPr>
              <a:lnSpc>
                <a:spcPct val="150000"/>
              </a:lnSpc>
            </a:pPr>
            <a:r>
              <a:rPr lang="en-US" dirty="0">
                <a:latin typeface="Arial" pitchFamily="34" charset="0"/>
                <a:cs typeface="Arial" pitchFamily="34" charset="0"/>
              </a:rPr>
              <a:t>6. </a:t>
            </a:r>
            <a:r>
              <a:rPr lang="pt-PT" dirty="0" err="1">
                <a:effectLst>
                  <a:outerShdw blurRad="38100" dist="38100" dir="2700000" algn="tl">
                    <a:srgbClr val="C0C0C0"/>
                  </a:outerShdw>
                </a:effectLst>
                <a:latin typeface="Arial" charset="0"/>
              </a:rPr>
              <a:t>Reviews</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7. Conclusion and Future Work</a:t>
            </a:r>
          </a:p>
          <a:p>
            <a:pPr>
              <a:lnSpc>
                <a:spcPct val="150000"/>
              </a:lnSpc>
            </a:pPr>
            <a:r>
              <a:rPr lang="en-US" dirty="0">
                <a:latin typeface="Arial" pitchFamily="34" charset="0"/>
                <a:cs typeface="Arial" pitchFamily="34" charset="0"/>
              </a:rPr>
              <a:t>8. Bibliography and Web References </a:t>
            </a:r>
          </a:p>
          <a:p>
            <a:pPr>
              <a:lnSpc>
                <a:spcPct val="200000"/>
              </a:lnSpc>
              <a:spcBef>
                <a:spcPct val="20000"/>
              </a:spcBef>
            </a:pPr>
            <a:endParaRPr lang="pt-PT" sz="2000" dirty="0">
              <a:latin typeface="Arial" pitchFamily="34" charset="0"/>
              <a:cs typeface="Arial" pitchFamily="34" charset="0"/>
            </a:endParaRPr>
          </a:p>
          <a:p>
            <a:pPr lvl="0">
              <a:lnSpc>
                <a:spcPct val="200000"/>
              </a:lnSpc>
              <a:spcBef>
                <a:spcPct val="20000"/>
              </a:spcBef>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pic>
        <p:nvPicPr>
          <p:cNvPr id="9" name="Imagem 8">
            <a:extLst>
              <a:ext uri="{FF2B5EF4-FFF2-40B4-BE49-F238E27FC236}">
                <a16:creationId xmlns:a16="http://schemas.microsoft.com/office/drawing/2014/main" id="{81982921-1900-46B5-BE82-07BECCD63918}"/>
              </a:ext>
            </a:extLst>
          </p:cNvPr>
          <p:cNvPicPr>
            <a:picLocks noChangeAspect="1"/>
          </p:cNvPicPr>
          <p:nvPr/>
        </p:nvPicPr>
        <p:blipFill>
          <a:blip r:embed="rId4"/>
          <a:stretch>
            <a:fillRect/>
          </a:stretch>
        </p:blipFill>
        <p:spPr>
          <a:xfrm>
            <a:off x="0" y="6320212"/>
            <a:ext cx="9144000" cy="253252"/>
          </a:xfrm>
          <a:prstGeom prst="rect">
            <a:avLst/>
          </a:prstGeom>
        </p:spPr>
      </p:pic>
      <p:sp>
        <p:nvSpPr>
          <p:cNvPr id="22" name="Subtítulo 2">
            <a:extLst>
              <a:ext uri="{FF2B5EF4-FFF2-40B4-BE49-F238E27FC236}">
                <a16:creationId xmlns:a16="http://schemas.microsoft.com/office/drawing/2014/main" id="{4398899E-D25D-42E0-BC1A-908F28573164}"/>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13" name="Imagem 12">
            <a:extLst>
              <a:ext uri="{FF2B5EF4-FFF2-40B4-BE49-F238E27FC236}">
                <a16:creationId xmlns:a16="http://schemas.microsoft.com/office/drawing/2014/main" id="{BE263CB9-5E3B-4385-9450-974CDF0F6C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Rectângulo 19">
            <a:extLst>
              <a:ext uri="{FF2B5EF4-FFF2-40B4-BE49-F238E27FC236}">
                <a16:creationId xmlns:a16="http://schemas.microsoft.com/office/drawing/2014/main" id="{850208AF-C5A5-C009-177D-8C27BB5DCC8B}"/>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5" name="Imagem 4">
            <a:extLst>
              <a:ext uri="{FF2B5EF4-FFF2-40B4-BE49-F238E27FC236}">
                <a16:creationId xmlns:a16="http://schemas.microsoft.com/office/drawing/2014/main" id="{4B69841B-4743-42E9-837A-73B87FC5C8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5.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Rectângulo 19">
            <a:extLst>
              <a:ext uri="{FF2B5EF4-FFF2-40B4-BE49-F238E27FC236}">
                <a16:creationId xmlns:a16="http://schemas.microsoft.com/office/drawing/2014/main" id="{76DC759E-D989-43C6-A9FB-51F034D4FCA1}"/>
              </a:ext>
            </a:extLst>
          </p:cNvPr>
          <p:cNvSpPr/>
          <p:nvPr/>
        </p:nvSpPr>
        <p:spPr>
          <a:xfrm>
            <a:off x="444124" y="1221554"/>
            <a:ext cx="3289676" cy="307777"/>
          </a:xfrm>
          <a:prstGeom prst="rect">
            <a:avLst/>
          </a:prstGeom>
        </p:spPr>
        <p:txBody>
          <a:bodyPr wrap="square">
            <a:spAutoFit/>
          </a:bodyPr>
          <a:lstStyle/>
          <a:p>
            <a:r>
              <a:rPr lang="en-US" sz="1400" i="1" dirty="0">
                <a:solidFill>
                  <a:srgbClr val="FFC000"/>
                </a:solidFill>
                <a:latin typeface="Arial"/>
                <a:cs typeface="Arial"/>
              </a:rPr>
              <a:t>■ </a:t>
            </a:r>
            <a:r>
              <a:rPr lang="pt-PT" sz="1400" b="1" cap="all" dirty="0"/>
              <a:t>FUNCTIONALITY </a:t>
            </a:r>
            <a:r>
              <a:rPr lang="pt-PT" sz="1400" b="1" cap="all" dirty="0" err="1"/>
              <a:t>Equipment</a:t>
            </a:r>
            <a:r>
              <a:rPr lang="pt-PT" sz="1400" b="1" cap="all" dirty="0"/>
              <a:t> </a:t>
            </a:r>
            <a:r>
              <a:rPr lang="pt-PT" sz="1400" b="1" cap="all" dirty="0" err="1"/>
              <a:t>page</a:t>
            </a:r>
            <a:r>
              <a:rPr lang="pt-PT" sz="1400" b="1" cap="all" dirty="0"/>
              <a:t>:</a:t>
            </a:r>
            <a:endParaRPr lang="pt-PT" sz="1400" dirty="0"/>
          </a:p>
        </p:txBody>
      </p:sp>
      <p:pic>
        <p:nvPicPr>
          <p:cNvPr id="15" name="Imagem 14">
            <a:extLst>
              <a:ext uri="{FF2B5EF4-FFF2-40B4-BE49-F238E27FC236}">
                <a16:creationId xmlns:a16="http://schemas.microsoft.com/office/drawing/2014/main" id="{872C32EF-6175-4ED6-9E8E-417B8FBD714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CDF325E-3575-497F-8176-D70CF8855CF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6F28D202-E823-4FA6-A8E0-FE3D4E79FA9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20</a:t>
            </a:fld>
            <a:r>
              <a:rPr lang="pt-PT" sz="1000" dirty="0"/>
              <a:t> -</a:t>
            </a:r>
          </a:p>
        </p:txBody>
      </p:sp>
      <p:pic>
        <p:nvPicPr>
          <p:cNvPr id="20" name="Imagem 19">
            <a:extLst>
              <a:ext uri="{FF2B5EF4-FFF2-40B4-BE49-F238E27FC236}">
                <a16:creationId xmlns:a16="http://schemas.microsoft.com/office/drawing/2014/main" id="{90E83F4D-9D25-493D-AA51-0C7AE49FDCAA}"/>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E3126C78-B89A-4240-B6C9-F21CB751DE28}"/>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7AD41DE2-59DC-4917-844C-B14F426F85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3B098EA2-56EF-4D1B-A0DD-69D71E9C495E}"/>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B3EA2397-AC61-4A22-833F-DDAB5E3BEA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Picture 2">
            <a:extLst>
              <a:ext uri="{FF2B5EF4-FFF2-40B4-BE49-F238E27FC236}">
                <a16:creationId xmlns:a16="http://schemas.microsoft.com/office/drawing/2014/main" id="{0A1AEDBE-1B05-1979-3882-25546E074A91}"/>
              </a:ext>
            </a:extLst>
          </p:cNvPr>
          <p:cNvPicPr>
            <a:picLocks noChangeAspect="1"/>
          </p:cNvPicPr>
          <p:nvPr/>
        </p:nvPicPr>
        <p:blipFill rotWithShape="1">
          <a:blip r:embed="rId7"/>
          <a:srcRect l="9142" t="14055" r="9357" b="3931"/>
          <a:stretch/>
        </p:blipFill>
        <p:spPr>
          <a:xfrm>
            <a:off x="959047" y="1649090"/>
            <a:ext cx="7452322" cy="4218393"/>
          </a:xfrm>
          <a:prstGeom prst="rect">
            <a:avLst/>
          </a:prstGeom>
        </p:spPr>
      </p:pic>
    </p:spTree>
    <p:extLst>
      <p:ext uri="{BB962C8B-B14F-4D97-AF65-F5344CB8AC3E}">
        <p14:creationId xmlns:p14="http://schemas.microsoft.com/office/powerpoint/2010/main" val="2754631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5.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Rectângulo 19">
            <a:extLst>
              <a:ext uri="{FF2B5EF4-FFF2-40B4-BE49-F238E27FC236}">
                <a16:creationId xmlns:a16="http://schemas.microsoft.com/office/drawing/2014/main" id="{76DC759E-D989-43C6-A9FB-51F034D4FCA1}"/>
              </a:ext>
            </a:extLst>
          </p:cNvPr>
          <p:cNvSpPr/>
          <p:nvPr/>
        </p:nvSpPr>
        <p:spPr>
          <a:xfrm>
            <a:off x="444124" y="1221554"/>
            <a:ext cx="5880476" cy="307777"/>
          </a:xfrm>
          <a:prstGeom prst="rect">
            <a:avLst/>
          </a:prstGeom>
        </p:spPr>
        <p:txBody>
          <a:bodyPr wrap="square">
            <a:spAutoFit/>
          </a:bodyPr>
          <a:lstStyle/>
          <a:p>
            <a:r>
              <a:rPr lang="en-US" sz="1400" i="1" dirty="0">
                <a:solidFill>
                  <a:srgbClr val="FFC000"/>
                </a:solidFill>
                <a:latin typeface="Arial"/>
                <a:cs typeface="Arial"/>
              </a:rPr>
              <a:t>■ </a:t>
            </a:r>
            <a:r>
              <a:rPr lang="pt-PT" sz="1400" b="1" cap="all" dirty="0"/>
              <a:t>FUNCTIONALITY </a:t>
            </a:r>
            <a:r>
              <a:rPr lang="pt-PT" sz="1400" b="1" cap="all" dirty="0" err="1"/>
              <a:t>My</a:t>
            </a:r>
            <a:r>
              <a:rPr lang="pt-PT" sz="1400" b="1" cap="all" dirty="0"/>
              <a:t> </a:t>
            </a:r>
            <a:r>
              <a:rPr lang="pt-PT" sz="1400" b="1" cap="all" dirty="0" err="1"/>
              <a:t>equipments</a:t>
            </a:r>
            <a:r>
              <a:rPr lang="pt-PT" sz="1400" b="1" cap="all" dirty="0"/>
              <a:t> </a:t>
            </a:r>
            <a:r>
              <a:rPr lang="pt-PT" sz="1400" b="1" cap="all" dirty="0" err="1"/>
              <a:t>page</a:t>
            </a:r>
            <a:r>
              <a:rPr lang="pt-PT" sz="1400" b="1" cap="all" dirty="0"/>
              <a:t> </a:t>
            </a:r>
            <a:r>
              <a:rPr lang="pt-PT" sz="1400" b="1" cap="all" dirty="0" err="1"/>
              <a:t>tier</a:t>
            </a:r>
            <a:r>
              <a:rPr lang="pt-PT" sz="1400" b="1" cap="all" dirty="0"/>
              <a:t> 2 </a:t>
            </a:r>
            <a:r>
              <a:rPr lang="pt-PT" sz="1400" b="1" cap="all" dirty="0" err="1"/>
              <a:t>user</a:t>
            </a:r>
            <a:r>
              <a:rPr lang="pt-PT" sz="1400" b="1" cap="all" dirty="0"/>
              <a:t>:</a:t>
            </a:r>
            <a:endParaRPr lang="pt-PT" sz="1400" dirty="0"/>
          </a:p>
        </p:txBody>
      </p:sp>
      <p:pic>
        <p:nvPicPr>
          <p:cNvPr id="15" name="Imagem 14">
            <a:extLst>
              <a:ext uri="{FF2B5EF4-FFF2-40B4-BE49-F238E27FC236}">
                <a16:creationId xmlns:a16="http://schemas.microsoft.com/office/drawing/2014/main" id="{872C32EF-6175-4ED6-9E8E-417B8FBD714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CDF325E-3575-497F-8176-D70CF8855CF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6F28D202-E823-4FA6-A8E0-FE3D4E79FA9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21</a:t>
            </a:fld>
            <a:r>
              <a:rPr lang="pt-PT" sz="1000" dirty="0"/>
              <a:t> -</a:t>
            </a:r>
          </a:p>
        </p:txBody>
      </p:sp>
      <p:pic>
        <p:nvPicPr>
          <p:cNvPr id="20" name="Imagem 19">
            <a:extLst>
              <a:ext uri="{FF2B5EF4-FFF2-40B4-BE49-F238E27FC236}">
                <a16:creationId xmlns:a16="http://schemas.microsoft.com/office/drawing/2014/main" id="{90E83F4D-9D25-493D-AA51-0C7AE49FDCAA}"/>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E3126C78-B89A-4240-B6C9-F21CB751DE28}"/>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7AD41DE2-59DC-4917-844C-B14F426F85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3B098EA2-56EF-4D1B-A0DD-69D71E9C495E}"/>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B3EA2397-AC61-4A22-833F-DDAB5E3BEA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4" name="Picture 3">
            <a:extLst>
              <a:ext uri="{FF2B5EF4-FFF2-40B4-BE49-F238E27FC236}">
                <a16:creationId xmlns:a16="http://schemas.microsoft.com/office/drawing/2014/main" id="{476C1437-BCD2-074D-09D0-66CFB826F4A7}"/>
              </a:ext>
            </a:extLst>
          </p:cNvPr>
          <p:cNvPicPr>
            <a:picLocks noChangeAspect="1"/>
          </p:cNvPicPr>
          <p:nvPr/>
        </p:nvPicPr>
        <p:blipFill rotWithShape="1">
          <a:blip r:embed="rId7"/>
          <a:srcRect l="9142" t="14055" r="8929" b="4401"/>
          <a:stretch/>
        </p:blipFill>
        <p:spPr>
          <a:xfrm>
            <a:off x="939430" y="1677436"/>
            <a:ext cx="7491555" cy="4194206"/>
          </a:xfrm>
          <a:prstGeom prst="rect">
            <a:avLst/>
          </a:prstGeom>
        </p:spPr>
      </p:pic>
    </p:spTree>
    <p:extLst>
      <p:ext uri="{BB962C8B-B14F-4D97-AF65-F5344CB8AC3E}">
        <p14:creationId xmlns:p14="http://schemas.microsoft.com/office/powerpoint/2010/main" val="997657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5.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Rectângulo 19">
            <a:extLst>
              <a:ext uri="{FF2B5EF4-FFF2-40B4-BE49-F238E27FC236}">
                <a16:creationId xmlns:a16="http://schemas.microsoft.com/office/drawing/2014/main" id="{76DC759E-D989-43C6-A9FB-51F034D4FCA1}"/>
              </a:ext>
            </a:extLst>
          </p:cNvPr>
          <p:cNvSpPr/>
          <p:nvPr/>
        </p:nvSpPr>
        <p:spPr>
          <a:xfrm>
            <a:off x="444124" y="1221554"/>
            <a:ext cx="5880476" cy="307777"/>
          </a:xfrm>
          <a:prstGeom prst="rect">
            <a:avLst/>
          </a:prstGeom>
        </p:spPr>
        <p:txBody>
          <a:bodyPr wrap="square">
            <a:spAutoFit/>
          </a:bodyPr>
          <a:lstStyle/>
          <a:p>
            <a:r>
              <a:rPr lang="en-US" sz="1400" i="1" dirty="0">
                <a:solidFill>
                  <a:srgbClr val="FFC000"/>
                </a:solidFill>
                <a:latin typeface="Arial"/>
                <a:cs typeface="Arial"/>
              </a:rPr>
              <a:t>■ </a:t>
            </a:r>
            <a:r>
              <a:rPr lang="pt-PT" sz="1400" b="1" cap="all" dirty="0"/>
              <a:t>FUNCTIONALITY </a:t>
            </a:r>
            <a:r>
              <a:rPr lang="pt-PT" sz="1400" b="1" cap="all" dirty="0" err="1"/>
              <a:t>My</a:t>
            </a:r>
            <a:r>
              <a:rPr lang="pt-PT" sz="1400" b="1" cap="all" dirty="0"/>
              <a:t> </a:t>
            </a:r>
            <a:r>
              <a:rPr lang="pt-PT" sz="1400" b="1" cap="all" dirty="0" err="1"/>
              <a:t>equipments</a:t>
            </a:r>
            <a:r>
              <a:rPr lang="pt-PT" sz="1400" b="1" cap="all" dirty="0"/>
              <a:t> </a:t>
            </a:r>
            <a:r>
              <a:rPr lang="pt-PT" sz="1400" b="1" cap="all" dirty="0" err="1"/>
              <a:t>page</a:t>
            </a:r>
            <a:r>
              <a:rPr lang="pt-PT" sz="1400" b="1" cap="all" dirty="0"/>
              <a:t> </a:t>
            </a:r>
            <a:r>
              <a:rPr lang="pt-PT" sz="1400" b="1" cap="all" dirty="0" err="1"/>
              <a:t>tier</a:t>
            </a:r>
            <a:r>
              <a:rPr lang="pt-PT" sz="1400" b="1" cap="all" dirty="0"/>
              <a:t> 3 </a:t>
            </a:r>
            <a:r>
              <a:rPr lang="pt-PT" sz="1400" b="1" cap="all" dirty="0" err="1"/>
              <a:t>user</a:t>
            </a:r>
            <a:r>
              <a:rPr lang="pt-PT" sz="1400" b="1" cap="all" dirty="0"/>
              <a:t>:</a:t>
            </a:r>
            <a:endParaRPr lang="pt-PT" sz="1400" dirty="0"/>
          </a:p>
        </p:txBody>
      </p:sp>
      <p:pic>
        <p:nvPicPr>
          <p:cNvPr id="15" name="Imagem 14">
            <a:extLst>
              <a:ext uri="{FF2B5EF4-FFF2-40B4-BE49-F238E27FC236}">
                <a16:creationId xmlns:a16="http://schemas.microsoft.com/office/drawing/2014/main" id="{872C32EF-6175-4ED6-9E8E-417B8FBD714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CDF325E-3575-497F-8176-D70CF8855CF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6F28D202-E823-4FA6-A8E0-FE3D4E79FA9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22</a:t>
            </a:fld>
            <a:r>
              <a:rPr lang="pt-PT" sz="1000" dirty="0"/>
              <a:t> -</a:t>
            </a:r>
          </a:p>
        </p:txBody>
      </p:sp>
      <p:pic>
        <p:nvPicPr>
          <p:cNvPr id="20" name="Imagem 19">
            <a:extLst>
              <a:ext uri="{FF2B5EF4-FFF2-40B4-BE49-F238E27FC236}">
                <a16:creationId xmlns:a16="http://schemas.microsoft.com/office/drawing/2014/main" id="{90E83F4D-9D25-493D-AA51-0C7AE49FDCAA}"/>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E3126C78-B89A-4240-B6C9-F21CB751DE28}"/>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7AD41DE2-59DC-4917-844C-B14F426F85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3B098EA2-56EF-4D1B-A0DD-69D71E9C495E}"/>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B3EA2397-AC61-4A22-833F-DDAB5E3BEA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Picture 2">
            <a:extLst>
              <a:ext uri="{FF2B5EF4-FFF2-40B4-BE49-F238E27FC236}">
                <a16:creationId xmlns:a16="http://schemas.microsoft.com/office/drawing/2014/main" id="{7E832E8E-DF8D-432B-FF24-0B55E1AAA119}"/>
              </a:ext>
            </a:extLst>
          </p:cNvPr>
          <p:cNvPicPr>
            <a:picLocks noChangeAspect="1"/>
          </p:cNvPicPr>
          <p:nvPr/>
        </p:nvPicPr>
        <p:blipFill rotWithShape="1">
          <a:blip r:embed="rId7"/>
          <a:srcRect l="9142" t="14055" r="8929" b="4401"/>
          <a:stretch/>
        </p:blipFill>
        <p:spPr>
          <a:xfrm>
            <a:off x="939430" y="1695240"/>
            <a:ext cx="7491555" cy="4194206"/>
          </a:xfrm>
          <a:prstGeom prst="rect">
            <a:avLst/>
          </a:prstGeom>
        </p:spPr>
      </p:pic>
    </p:spTree>
    <p:extLst>
      <p:ext uri="{BB962C8B-B14F-4D97-AF65-F5344CB8AC3E}">
        <p14:creationId xmlns:p14="http://schemas.microsoft.com/office/powerpoint/2010/main" val="17689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 </a:t>
            </a:r>
            <a:r>
              <a:rPr lang="pt-PT" sz="2000" b="1" dirty="0" err="1">
                <a:effectLst>
                  <a:outerShdw blurRad="38100" dist="38100" dir="2700000" algn="tl">
                    <a:srgbClr val="C0C0C0"/>
                  </a:outerShdw>
                </a:effectLst>
                <a:latin typeface="Arial" charset="0"/>
              </a:rPr>
              <a:t>Difficulties</a:t>
            </a:r>
            <a:r>
              <a:rPr lang="pt-PT" sz="2000" b="1" dirty="0">
                <a:effectLst>
                  <a:outerShdw blurRad="38100" dist="38100" dir="2700000" algn="tl">
                    <a:srgbClr val="C0C0C0"/>
                  </a:outerShdw>
                </a:effectLst>
                <a:latin typeface="Arial" charset="0"/>
              </a:rPr>
              <a:t> &amp; future </a:t>
            </a:r>
            <a:r>
              <a:rPr lang="pt-PT" sz="2000" b="1" dirty="0" err="1">
                <a:effectLst>
                  <a:outerShdw blurRad="38100" dist="38100" dir="2700000" algn="tl">
                    <a:srgbClr val="C0C0C0"/>
                  </a:outerShdw>
                </a:effectLst>
                <a:latin typeface="Arial" charset="0"/>
              </a:rPr>
              <a:t>features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8" name="Content Placeholder 2"/>
          <p:cNvSpPr txBox="1">
            <a:spLocks/>
          </p:cNvSpPr>
          <p:nvPr/>
        </p:nvSpPr>
        <p:spPr>
          <a:xfrm>
            <a:off x="152400" y="1066800"/>
            <a:ext cx="8839200" cy="5257800"/>
          </a:xfrm>
          <a:prstGeom prst="rect">
            <a:avLst/>
          </a:prstGeom>
        </p:spPr>
        <p:txBody>
          <a:bodyPr vert="horz" lIns="91440" tIns="45720" rIns="91440" bIns="45720" rtlCol="0">
            <a:normAutofit/>
          </a:bodyPr>
          <a:lstStyle/>
          <a:p>
            <a:pPr marL="493776" lvl="1">
              <a:lnSpc>
                <a:spcPct val="170000"/>
              </a:lnSpc>
              <a:spcBef>
                <a:spcPct val="20000"/>
              </a:spcBef>
              <a:defRPr/>
            </a:pPr>
            <a:r>
              <a:rPr lang="en-US" sz="2000" b="1" dirty="0">
                <a:solidFill>
                  <a:srgbClr val="C00000"/>
                </a:solidFill>
                <a:latin typeface="Arial" panose="020B0604020202020204" pitchFamily="34" charset="0"/>
                <a:cs typeface="Arial" panose="020B0604020202020204" pitchFamily="34" charset="0"/>
              </a:rPr>
              <a:t>Difficulties:</a:t>
            </a:r>
            <a:br>
              <a:rPr lang="en-US" sz="2000" dirty="0">
                <a:solidFill>
                  <a:srgbClr val="FFC000"/>
                </a:solidFill>
                <a:latin typeface="Arial" panose="020B0604020202020204" pitchFamily="34" charset="0"/>
                <a:cs typeface="Arial" panose="020B0604020202020204" pitchFamily="34" charset="0"/>
              </a:rPr>
            </a:br>
            <a:r>
              <a:rPr lang="en-US" sz="2000" dirty="0">
                <a:solidFill>
                  <a:srgbClr val="FFC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Recently PowerApps updated the way their formulas are written, and replaced comma (,) with semicolon (;) making it difficult to find updated tutorials and documentation. </a:t>
            </a:r>
          </a:p>
          <a:p>
            <a:pPr marL="493776" lvl="1">
              <a:lnSpc>
                <a:spcPct val="170000"/>
              </a:lnSpc>
              <a:spcBef>
                <a:spcPct val="20000"/>
              </a:spcBef>
              <a:defRPr/>
            </a:pPr>
            <a:r>
              <a:rPr lang="en-US" sz="2000" dirty="0">
                <a:solidFill>
                  <a:srgbClr val="FFC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We found it difficult to understand the errors, there was little information about the error itself</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36576" algn="just">
              <a:lnSpc>
                <a:spcPct val="170000"/>
              </a:lnSpc>
              <a:spcBef>
                <a:spcPct val="20000"/>
              </a:spcBef>
              <a:defRPr/>
            </a:pPr>
            <a:endParaRPr kumimoji="0" lang="en-US" sz="2000" b="0" i="1"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15" name="Imagem 14">
            <a:extLst>
              <a:ext uri="{FF2B5EF4-FFF2-40B4-BE49-F238E27FC236}">
                <a16:creationId xmlns:a16="http://schemas.microsoft.com/office/drawing/2014/main" id="{7BBF0F15-4B91-4F5F-9814-3675016DFBC1}"/>
              </a:ext>
            </a:extLst>
          </p:cNvPr>
          <p:cNvPicPr>
            <a:picLocks noChangeAspect="1"/>
          </p:cNvPicPr>
          <p:nvPr/>
        </p:nvPicPr>
        <p:blipFill>
          <a:blip r:embed="rId3"/>
          <a:stretch>
            <a:fillRect/>
          </a:stretch>
        </p:blipFill>
        <p:spPr>
          <a:xfrm>
            <a:off x="101225" y="904241"/>
            <a:ext cx="9014192" cy="266482"/>
          </a:xfrm>
          <a:prstGeom prst="rect">
            <a:avLst/>
          </a:prstGeom>
        </p:spPr>
      </p:pic>
      <p:sp>
        <p:nvSpPr>
          <p:cNvPr id="19" name="Text Box 10">
            <a:extLst>
              <a:ext uri="{FF2B5EF4-FFF2-40B4-BE49-F238E27FC236}">
                <a16:creationId xmlns:a16="http://schemas.microsoft.com/office/drawing/2014/main" id="{120F1A0A-E7BD-44B9-93B5-FDDB2E0CA157}"/>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0" name="Rectangle 11">
            <a:extLst>
              <a:ext uri="{FF2B5EF4-FFF2-40B4-BE49-F238E27FC236}">
                <a16:creationId xmlns:a16="http://schemas.microsoft.com/office/drawing/2014/main" id="{7609B174-D44E-4A96-AEDC-64DB4C12EA5D}"/>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23</a:t>
            </a:fld>
            <a:r>
              <a:rPr lang="pt-PT" sz="1000" dirty="0"/>
              <a:t> -</a:t>
            </a:r>
          </a:p>
        </p:txBody>
      </p:sp>
      <p:pic>
        <p:nvPicPr>
          <p:cNvPr id="21" name="Imagem 20">
            <a:extLst>
              <a:ext uri="{FF2B5EF4-FFF2-40B4-BE49-F238E27FC236}">
                <a16:creationId xmlns:a16="http://schemas.microsoft.com/office/drawing/2014/main" id="{CDD47C43-E3EE-49A2-8B0D-B75E9C06B978}"/>
              </a:ext>
            </a:extLst>
          </p:cNvPr>
          <p:cNvPicPr>
            <a:picLocks noChangeAspect="1"/>
          </p:cNvPicPr>
          <p:nvPr/>
        </p:nvPicPr>
        <p:blipFill>
          <a:blip r:embed="rId4"/>
          <a:stretch>
            <a:fillRect/>
          </a:stretch>
        </p:blipFill>
        <p:spPr>
          <a:xfrm>
            <a:off x="0" y="6320212"/>
            <a:ext cx="9144000" cy="253252"/>
          </a:xfrm>
          <a:prstGeom prst="rect">
            <a:avLst/>
          </a:prstGeom>
        </p:spPr>
      </p:pic>
      <p:sp>
        <p:nvSpPr>
          <p:cNvPr id="22" name="Subtítulo 2">
            <a:extLst>
              <a:ext uri="{FF2B5EF4-FFF2-40B4-BE49-F238E27FC236}">
                <a16:creationId xmlns:a16="http://schemas.microsoft.com/office/drawing/2014/main" id="{1BD79282-07CF-4D78-93E9-DD870651AC06}"/>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3" name="Imagem 22">
            <a:extLst>
              <a:ext uri="{FF2B5EF4-FFF2-40B4-BE49-F238E27FC236}">
                <a16:creationId xmlns:a16="http://schemas.microsoft.com/office/drawing/2014/main" id="{37EEF0E9-2D4B-4CC1-B6C6-3DF6EB389C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4" name="Rectângulo 19">
            <a:extLst>
              <a:ext uri="{FF2B5EF4-FFF2-40B4-BE49-F238E27FC236}">
                <a16:creationId xmlns:a16="http://schemas.microsoft.com/office/drawing/2014/main" id="{1B9FB62A-0D6F-4501-973E-7432608174C5}"/>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5" name="Imagem 24">
            <a:extLst>
              <a:ext uri="{FF2B5EF4-FFF2-40B4-BE49-F238E27FC236}">
                <a16:creationId xmlns:a16="http://schemas.microsoft.com/office/drawing/2014/main" id="{21848E39-DFA0-4F6C-BC3E-90AC1413D6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Tree>
    <p:extLst>
      <p:ext uri="{BB962C8B-B14F-4D97-AF65-F5344CB8AC3E}">
        <p14:creationId xmlns:p14="http://schemas.microsoft.com/office/powerpoint/2010/main" val="747759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7. </a:t>
            </a:r>
            <a:r>
              <a:rPr lang="pt-PT" sz="2000" b="1" dirty="0">
                <a:effectLst>
                  <a:outerShdw blurRad="38100" dist="38100" dir="2700000" algn="tl">
                    <a:srgbClr val="C0C0C0"/>
                  </a:outerShdw>
                </a:effectLst>
                <a:latin typeface="Arial" charset="0"/>
              </a:rPr>
              <a:t>REVIEWS</a:t>
            </a: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8" name="Content Placeholder 2"/>
          <p:cNvSpPr txBox="1">
            <a:spLocks/>
          </p:cNvSpPr>
          <p:nvPr/>
        </p:nvSpPr>
        <p:spPr>
          <a:xfrm>
            <a:off x="152400" y="1066800"/>
            <a:ext cx="8839200" cy="5257800"/>
          </a:xfrm>
          <a:prstGeom prst="rect">
            <a:avLst/>
          </a:prstGeom>
        </p:spPr>
        <p:txBody>
          <a:bodyPr vert="horz" lIns="91440" tIns="45720" rIns="91440" bIns="45720" rtlCol="0">
            <a:normAutofit fontScale="92500"/>
          </a:bodyPr>
          <a:lstStyle/>
          <a:p>
            <a:pPr marL="493776" lvl="1">
              <a:lnSpc>
                <a:spcPct val="170000"/>
              </a:lnSpc>
              <a:spcBef>
                <a:spcPct val="20000"/>
              </a:spcBef>
              <a:defRPr/>
            </a:pPr>
            <a:r>
              <a:rPr lang="en-US" sz="2000" dirty="0">
                <a:solidFill>
                  <a:srgbClr val="FFC000"/>
                </a:solidFill>
                <a:latin typeface="Arial" panose="020B0604020202020204" pitchFamily="34" charset="0"/>
                <a:cs typeface="Arial" panose="020B0604020202020204" pitchFamily="34" charset="0"/>
              </a:rPr>
              <a:t>■ </a:t>
            </a:r>
            <a:r>
              <a:rPr lang="pt-PT" sz="2000" dirty="0"/>
              <a:t>85.7% “Eu gostaria de usar esta aplicação frequentemente</a:t>
            </a:r>
            <a:r>
              <a:rPr lang="en-US" sz="2000" dirty="0">
                <a:latin typeface="Arial" panose="020B0604020202020204" pitchFamily="34" charset="0"/>
                <a:cs typeface="Arial" panose="020B0604020202020204" pitchFamily="34" charset="0"/>
              </a:rPr>
              <a:t>.” </a:t>
            </a:r>
          </a:p>
          <a:p>
            <a:pPr marL="493776" lvl="1">
              <a:lnSpc>
                <a:spcPct val="170000"/>
              </a:lnSpc>
              <a:spcBef>
                <a:spcPct val="20000"/>
              </a:spcBef>
              <a:defRPr/>
            </a:pPr>
            <a:r>
              <a:rPr lang="en-US" sz="2000" dirty="0">
                <a:solidFill>
                  <a:srgbClr val="FFC000"/>
                </a:solidFill>
                <a:latin typeface="Arial" panose="020B0604020202020204" pitchFamily="34" charset="0"/>
                <a:cs typeface="Arial" panose="020B0604020202020204" pitchFamily="34" charset="0"/>
              </a:rPr>
              <a:t>■</a:t>
            </a:r>
            <a:r>
              <a:rPr lang="pt-PT" sz="2000" dirty="0"/>
              <a:t> 85.7% Discorda de “Acho a aplicação desnecessariamente complexa”</a:t>
            </a:r>
            <a:endParaRPr lang="en-US" sz="2000" dirty="0">
              <a:latin typeface="Arial" panose="020B0604020202020204" pitchFamily="34" charset="0"/>
              <a:cs typeface="Arial" panose="020B0604020202020204" pitchFamily="34" charset="0"/>
            </a:endParaRPr>
          </a:p>
          <a:p>
            <a:pPr marL="493776" lvl="1">
              <a:lnSpc>
                <a:spcPct val="170000"/>
              </a:lnSpc>
              <a:spcBef>
                <a:spcPct val="20000"/>
              </a:spcBef>
              <a:defRPr/>
            </a:pPr>
            <a:r>
              <a:rPr lang="en-US" sz="2000" dirty="0">
                <a:solidFill>
                  <a:srgbClr val="FFC000"/>
                </a:solidFill>
                <a:latin typeface="Arial" panose="020B0604020202020204" pitchFamily="34" charset="0"/>
                <a:cs typeface="Arial" panose="020B0604020202020204" pitchFamily="34" charset="0"/>
              </a:rPr>
              <a:t>■ </a:t>
            </a:r>
            <a:r>
              <a:rPr lang="pt-PT" sz="2000" dirty="0"/>
              <a:t>42.9% Concorda totalmente de “Achei a aplicação fácil de usar”</a:t>
            </a:r>
            <a:endParaRPr lang="en-US" sz="2000" dirty="0">
              <a:solidFill>
                <a:srgbClr val="FFC000"/>
              </a:solidFill>
              <a:latin typeface="Arial" panose="020B0604020202020204" pitchFamily="34" charset="0"/>
              <a:cs typeface="Arial" panose="020B0604020202020204" pitchFamily="34" charset="0"/>
            </a:endParaRPr>
          </a:p>
          <a:p>
            <a:pPr marL="493776" lvl="1">
              <a:lnSpc>
                <a:spcPct val="170000"/>
              </a:lnSpc>
              <a:spcBef>
                <a:spcPct val="20000"/>
              </a:spcBef>
              <a:defRPr/>
            </a:pPr>
            <a:r>
              <a:rPr lang="en-US" sz="2000" dirty="0">
                <a:solidFill>
                  <a:srgbClr val="FFC000"/>
                </a:solidFill>
                <a:latin typeface="Arial" panose="020B0604020202020204" pitchFamily="34" charset="0"/>
                <a:cs typeface="Arial" panose="020B0604020202020204" pitchFamily="34" charset="0"/>
              </a:rPr>
              <a:t>■ </a:t>
            </a:r>
            <a:r>
              <a:rPr lang="pt-PT" sz="2000" dirty="0"/>
              <a:t>100% Concorda totalmente de “Acho que as funcionalidades da aplicação estão bem implementadas”</a:t>
            </a:r>
            <a:r>
              <a:rPr lang="en-US" sz="2000" dirty="0">
                <a:latin typeface="Arial" panose="020B0604020202020204" pitchFamily="34" charset="0"/>
                <a:cs typeface="Arial" panose="020B0604020202020204" pitchFamily="34" charset="0"/>
              </a:rPr>
              <a:t> </a:t>
            </a:r>
            <a:endParaRPr lang="en-US" sz="2000" dirty="0">
              <a:solidFill>
                <a:srgbClr val="FFC000"/>
              </a:solidFill>
              <a:latin typeface="Arial" panose="020B0604020202020204" pitchFamily="34" charset="0"/>
              <a:cs typeface="Arial" panose="020B0604020202020204" pitchFamily="34" charset="0"/>
            </a:endParaRPr>
          </a:p>
          <a:p>
            <a:pPr marL="493776" lvl="1">
              <a:lnSpc>
                <a:spcPct val="170000"/>
              </a:lnSpc>
              <a:spcBef>
                <a:spcPct val="20000"/>
              </a:spcBef>
              <a:defRPr/>
            </a:pPr>
            <a:r>
              <a:rPr lang="en-US" sz="2000" dirty="0">
                <a:solidFill>
                  <a:srgbClr val="FFC000"/>
                </a:solidFill>
                <a:latin typeface="Arial" panose="020B0604020202020204" pitchFamily="34" charset="0"/>
                <a:cs typeface="Arial" panose="020B0604020202020204" pitchFamily="34" charset="0"/>
              </a:rPr>
              <a:t>■ </a:t>
            </a:r>
            <a:r>
              <a:rPr lang="pt-PT" sz="2000" dirty="0"/>
              <a:t>42.9%  Discorda totalmente de “Acho que havia demasiada inconsistência na aplicação”</a:t>
            </a:r>
            <a:br>
              <a:rPr lang="en-US" sz="2000" dirty="0">
                <a:latin typeface="Arial" panose="020B0604020202020204" pitchFamily="34" charset="0"/>
                <a:cs typeface="Arial" panose="020B0604020202020204" pitchFamily="34" charset="0"/>
              </a:rPr>
            </a:br>
            <a:r>
              <a:rPr lang="en-US" sz="2000" dirty="0">
                <a:solidFill>
                  <a:srgbClr val="FFC000"/>
                </a:solidFill>
                <a:latin typeface="Arial" panose="020B0604020202020204" pitchFamily="34" charset="0"/>
                <a:cs typeface="Arial" panose="020B0604020202020204" pitchFamily="34" charset="0"/>
              </a:rPr>
              <a:t>■ </a:t>
            </a:r>
            <a:r>
              <a:rPr lang="pt-PT" sz="2000" u="sng" dirty="0"/>
              <a:t>28.6% “Acho que precisaria de apoio técnico para conseguir usar a aplicação”</a:t>
            </a:r>
          </a:p>
          <a:p>
            <a:pPr marL="493776" lvl="1" algn="just">
              <a:lnSpc>
                <a:spcPct val="170000"/>
              </a:lnSpc>
              <a:spcBef>
                <a:spcPct val="20000"/>
              </a:spcBef>
              <a:defRPr/>
            </a:pPr>
            <a:r>
              <a:rPr lang="en-US" sz="2000" dirty="0">
                <a:solidFill>
                  <a:srgbClr val="FFC000"/>
                </a:solidFill>
                <a:latin typeface="Arial" panose="020B0604020202020204" pitchFamily="34" charset="0"/>
                <a:cs typeface="Arial" panose="020B0604020202020204" pitchFamily="34" charset="0"/>
              </a:rPr>
              <a:t>■ </a:t>
            </a:r>
            <a:r>
              <a:rPr lang="pt-PT" sz="2000" dirty="0"/>
              <a:t>28.6% Discorda totalmente Achei a aplicação muito difícil de usar</a:t>
            </a:r>
            <a:endParaRPr lang="en-US" sz="2000" dirty="0">
              <a:latin typeface="Arial" panose="020B0604020202020204" pitchFamily="34" charset="0"/>
              <a:cs typeface="Arial" panose="020B0604020202020204" pitchFamily="34" charset="0"/>
            </a:endParaRPr>
          </a:p>
          <a:p>
            <a:pPr marL="36576" algn="just">
              <a:lnSpc>
                <a:spcPct val="170000"/>
              </a:lnSpc>
              <a:spcBef>
                <a:spcPct val="20000"/>
              </a:spcBef>
              <a:defRPr/>
            </a:pPr>
            <a:endParaRPr kumimoji="0" lang="en-US" sz="2000" b="0" i="1"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15" name="Imagem 14">
            <a:extLst>
              <a:ext uri="{FF2B5EF4-FFF2-40B4-BE49-F238E27FC236}">
                <a16:creationId xmlns:a16="http://schemas.microsoft.com/office/drawing/2014/main" id="{7BBF0F15-4B91-4F5F-9814-3675016DFBC1}"/>
              </a:ext>
            </a:extLst>
          </p:cNvPr>
          <p:cNvPicPr>
            <a:picLocks noChangeAspect="1"/>
          </p:cNvPicPr>
          <p:nvPr/>
        </p:nvPicPr>
        <p:blipFill>
          <a:blip r:embed="rId3"/>
          <a:stretch>
            <a:fillRect/>
          </a:stretch>
        </p:blipFill>
        <p:spPr>
          <a:xfrm>
            <a:off x="101225" y="904241"/>
            <a:ext cx="9014192" cy="266482"/>
          </a:xfrm>
          <a:prstGeom prst="rect">
            <a:avLst/>
          </a:prstGeom>
        </p:spPr>
      </p:pic>
      <p:sp>
        <p:nvSpPr>
          <p:cNvPr id="19" name="Text Box 10">
            <a:extLst>
              <a:ext uri="{FF2B5EF4-FFF2-40B4-BE49-F238E27FC236}">
                <a16:creationId xmlns:a16="http://schemas.microsoft.com/office/drawing/2014/main" id="{120F1A0A-E7BD-44B9-93B5-FDDB2E0CA157}"/>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0" name="Rectangle 11">
            <a:extLst>
              <a:ext uri="{FF2B5EF4-FFF2-40B4-BE49-F238E27FC236}">
                <a16:creationId xmlns:a16="http://schemas.microsoft.com/office/drawing/2014/main" id="{7609B174-D44E-4A96-AEDC-64DB4C12EA5D}"/>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24</a:t>
            </a:fld>
            <a:r>
              <a:rPr lang="pt-PT" sz="1000" dirty="0"/>
              <a:t> -</a:t>
            </a:r>
          </a:p>
        </p:txBody>
      </p:sp>
      <p:pic>
        <p:nvPicPr>
          <p:cNvPr id="21" name="Imagem 20">
            <a:extLst>
              <a:ext uri="{FF2B5EF4-FFF2-40B4-BE49-F238E27FC236}">
                <a16:creationId xmlns:a16="http://schemas.microsoft.com/office/drawing/2014/main" id="{CDD47C43-E3EE-49A2-8B0D-B75E9C06B978}"/>
              </a:ext>
            </a:extLst>
          </p:cNvPr>
          <p:cNvPicPr>
            <a:picLocks noChangeAspect="1"/>
          </p:cNvPicPr>
          <p:nvPr/>
        </p:nvPicPr>
        <p:blipFill>
          <a:blip r:embed="rId4"/>
          <a:stretch>
            <a:fillRect/>
          </a:stretch>
        </p:blipFill>
        <p:spPr>
          <a:xfrm>
            <a:off x="0" y="6320212"/>
            <a:ext cx="9144000" cy="253252"/>
          </a:xfrm>
          <a:prstGeom prst="rect">
            <a:avLst/>
          </a:prstGeom>
        </p:spPr>
      </p:pic>
      <p:sp>
        <p:nvSpPr>
          <p:cNvPr id="22" name="Subtítulo 2">
            <a:extLst>
              <a:ext uri="{FF2B5EF4-FFF2-40B4-BE49-F238E27FC236}">
                <a16:creationId xmlns:a16="http://schemas.microsoft.com/office/drawing/2014/main" id="{1BD79282-07CF-4D78-93E9-DD870651AC06}"/>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3" name="Imagem 22">
            <a:extLst>
              <a:ext uri="{FF2B5EF4-FFF2-40B4-BE49-F238E27FC236}">
                <a16:creationId xmlns:a16="http://schemas.microsoft.com/office/drawing/2014/main" id="{37EEF0E9-2D4B-4CC1-B6C6-3DF6EB389C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4" name="Rectângulo 19">
            <a:extLst>
              <a:ext uri="{FF2B5EF4-FFF2-40B4-BE49-F238E27FC236}">
                <a16:creationId xmlns:a16="http://schemas.microsoft.com/office/drawing/2014/main" id="{1B9FB62A-0D6F-4501-973E-7432608174C5}"/>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5" name="Imagem 24">
            <a:extLst>
              <a:ext uri="{FF2B5EF4-FFF2-40B4-BE49-F238E27FC236}">
                <a16:creationId xmlns:a16="http://schemas.microsoft.com/office/drawing/2014/main" id="{21848E39-DFA0-4F6C-BC3E-90AC1413D6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Tree>
    <p:extLst>
      <p:ext uri="{BB962C8B-B14F-4D97-AF65-F5344CB8AC3E}">
        <p14:creationId xmlns:p14="http://schemas.microsoft.com/office/powerpoint/2010/main" val="1239444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7. </a:t>
            </a:r>
            <a:r>
              <a:rPr lang="pt-PT" sz="2000" b="1" dirty="0">
                <a:effectLst>
                  <a:outerShdw blurRad="38100" dist="38100" dir="2700000" algn="tl">
                    <a:srgbClr val="C0C0C0"/>
                  </a:outerShdw>
                </a:effectLst>
                <a:latin typeface="Arial" charset="0"/>
              </a:rPr>
              <a:t>REVIEWS</a:t>
            </a: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8" name="Content Placeholder 2"/>
          <p:cNvSpPr txBox="1">
            <a:spLocks/>
          </p:cNvSpPr>
          <p:nvPr/>
        </p:nvSpPr>
        <p:spPr>
          <a:xfrm>
            <a:off x="152400" y="1066800"/>
            <a:ext cx="8839200" cy="5257800"/>
          </a:xfrm>
          <a:prstGeom prst="rect">
            <a:avLst/>
          </a:prstGeom>
        </p:spPr>
        <p:txBody>
          <a:bodyPr vert="horz" lIns="91440" tIns="45720" rIns="91440" bIns="45720" rtlCol="0">
            <a:normAutofit/>
          </a:bodyPr>
          <a:lstStyle/>
          <a:p>
            <a:pPr marL="493776" lvl="1">
              <a:lnSpc>
                <a:spcPct val="170000"/>
              </a:lnSpc>
              <a:spcBef>
                <a:spcPct val="20000"/>
              </a:spcBef>
              <a:defRPr/>
            </a:pPr>
            <a:endParaRPr kumimoji="0" lang="en-US" sz="2000" b="0" i="1"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15" name="Imagem 14">
            <a:extLst>
              <a:ext uri="{FF2B5EF4-FFF2-40B4-BE49-F238E27FC236}">
                <a16:creationId xmlns:a16="http://schemas.microsoft.com/office/drawing/2014/main" id="{7BBF0F15-4B91-4F5F-9814-3675016DFBC1}"/>
              </a:ext>
            </a:extLst>
          </p:cNvPr>
          <p:cNvPicPr>
            <a:picLocks noChangeAspect="1"/>
          </p:cNvPicPr>
          <p:nvPr/>
        </p:nvPicPr>
        <p:blipFill>
          <a:blip r:embed="rId3"/>
          <a:stretch>
            <a:fillRect/>
          </a:stretch>
        </p:blipFill>
        <p:spPr>
          <a:xfrm>
            <a:off x="101225" y="904241"/>
            <a:ext cx="9014192" cy="266482"/>
          </a:xfrm>
          <a:prstGeom prst="rect">
            <a:avLst/>
          </a:prstGeom>
        </p:spPr>
      </p:pic>
      <p:sp>
        <p:nvSpPr>
          <p:cNvPr id="19" name="Text Box 10">
            <a:extLst>
              <a:ext uri="{FF2B5EF4-FFF2-40B4-BE49-F238E27FC236}">
                <a16:creationId xmlns:a16="http://schemas.microsoft.com/office/drawing/2014/main" id="{120F1A0A-E7BD-44B9-93B5-FDDB2E0CA157}"/>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0" name="Rectangle 11">
            <a:extLst>
              <a:ext uri="{FF2B5EF4-FFF2-40B4-BE49-F238E27FC236}">
                <a16:creationId xmlns:a16="http://schemas.microsoft.com/office/drawing/2014/main" id="{7609B174-D44E-4A96-AEDC-64DB4C12EA5D}"/>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25</a:t>
            </a:fld>
            <a:r>
              <a:rPr lang="pt-PT" sz="1000" dirty="0"/>
              <a:t> -</a:t>
            </a:r>
          </a:p>
        </p:txBody>
      </p:sp>
      <p:pic>
        <p:nvPicPr>
          <p:cNvPr id="21" name="Imagem 20">
            <a:extLst>
              <a:ext uri="{FF2B5EF4-FFF2-40B4-BE49-F238E27FC236}">
                <a16:creationId xmlns:a16="http://schemas.microsoft.com/office/drawing/2014/main" id="{CDD47C43-E3EE-49A2-8B0D-B75E9C06B978}"/>
              </a:ext>
            </a:extLst>
          </p:cNvPr>
          <p:cNvPicPr>
            <a:picLocks noChangeAspect="1"/>
          </p:cNvPicPr>
          <p:nvPr/>
        </p:nvPicPr>
        <p:blipFill>
          <a:blip r:embed="rId4"/>
          <a:stretch>
            <a:fillRect/>
          </a:stretch>
        </p:blipFill>
        <p:spPr>
          <a:xfrm>
            <a:off x="0" y="6320212"/>
            <a:ext cx="9144000" cy="253252"/>
          </a:xfrm>
          <a:prstGeom prst="rect">
            <a:avLst/>
          </a:prstGeom>
        </p:spPr>
      </p:pic>
      <p:sp>
        <p:nvSpPr>
          <p:cNvPr id="22" name="Subtítulo 2">
            <a:extLst>
              <a:ext uri="{FF2B5EF4-FFF2-40B4-BE49-F238E27FC236}">
                <a16:creationId xmlns:a16="http://schemas.microsoft.com/office/drawing/2014/main" id="{1BD79282-07CF-4D78-93E9-DD870651AC06}"/>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3" name="Imagem 22">
            <a:extLst>
              <a:ext uri="{FF2B5EF4-FFF2-40B4-BE49-F238E27FC236}">
                <a16:creationId xmlns:a16="http://schemas.microsoft.com/office/drawing/2014/main" id="{37EEF0E9-2D4B-4CC1-B6C6-3DF6EB389C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4" name="Rectângulo 19">
            <a:extLst>
              <a:ext uri="{FF2B5EF4-FFF2-40B4-BE49-F238E27FC236}">
                <a16:creationId xmlns:a16="http://schemas.microsoft.com/office/drawing/2014/main" id="{1B9FB62A-0D6F-4501-973E-7432608174C5}"/>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5" name="Imagem 24">
            <a:extLst>
              <a:ext uri="{FF2B5EF4-FFF2-40B4-BE49-F238E27FC236}">
                <a16:creationId xmlns:a16="http://schemas.microsoft.com/office/drawing/2014/main" id="{21848E39-DFA0-4F6C-BC3E-90AC1413D6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Imagem 2">
            <a:extLst>
              <a:ext uri="{FF2B5EF4-FFF2-40B4-BE49-F238E27FC236}">
                <a16:creationId xmlns:a16="http://schemas.microsoft.com/office/drawing/2014/main" id="{D1190D04-FF5A-7892-6CF9-7543D3936C7C}"/>
              </a:ext>
            </a:extLst>
          </p:cNvPr>
          <p:cNvPicPr>
            <a:picLocks noChangeAspect="1"/>
          </p:cNvPicPr>
          <p:nvPr/>
        </p:nvPicPr>
        <p:blipFill>
          <a:blip r:embed="rId7"/>
          <a:stretch>
            <a:fillRect/>
          </a:stretch>
        </p:blipFill>
        <p:spPr>
          <a:xfrm>
            <a:off x="1513443" y="1512254"/>
            <a:ext cx="6117113" cy="4352231"/>
          </a:xfrm>
          <a:prstGeom prst="rect">
            <a:avLst/>
          </a:prstGeom>
        </p:spPr>
      </p:pic>
    </p:spTree>
    <p:extLst>
      <p:ext uri="{BB962C8B-B14F-4D97-AF65-F5344CB8AC3E}">
        <p14:creationId xmlns:p14="http://schemas.microsoft.com/office/powerpoint/2010/main" val="3932394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45068"/>
            <a:ext cx="6981825" cy="369332"/>
          </a:xfrm>
          <a:prstGeom prst="rect">
            <a:avLst/>
          </a:prstGeom>
          <a:noFill/>
          <a:ln w="9525">
            <a:noFill/>
            <a:miter lim="800000"/>
            <a:headEnd/>
            <a:tailEnd/>
          </a:ln>
          <a:effectLst/>
        </p:spPr>
        <p:txBody>
          <a:bodyPr>
            <a:spAutoFit/>
          </a:bodyPr>
          <a:lstStyle/>
          <a:p>
            <a:pPr>
              <a:spcBef>
                <a:spcPct val="50000"/>
              </a:spcBef>
              <a:defRPr/>
            </a:pPr>
            <a:r>
              <a:rPr lang="pt-PT" b="1" dirty="0">
                <a:solidFill>
                  <a:srgbClr val="C00000"/>
                </a:solidFill>
                <a:effectLst>
                  <a:outerShdw blurRad="38100" dist="38100" dir="2700000" algn="tl">
                    <a:srgbClr val="C0C0C0"/>
                  </a:outerShdw>
                </a:effectLst>
                <a:latin typeface="Arial"/>
                <a:cs typeface="Arial"/>
              </a:rPr>
              <a:t>■</a:t>
            </a:r>
            <a:r>
              <a:rPr lang="pt-PT" b="1" dirty="0">
                <a:effectLst>
                  <a:outerShdw blurRad="38100" dist="38100" dir="2700000" algn="tl">
                    <a:srgbClr val="C0C0C0"/>
                  </a:outerShdw>
                </a:effectLst>
                <a:latin typeface="Arial"/>
                <a:cs typeface="Arial"/>
              </a:rPr>
              <a:t> 9. Future </a:t>
            </a:r>
            <a:r>
              <a:rPr lang="pt-PT" b="1" dirty="0" err="1">
                <a:effectLst>
                  <a:outerShdw blurRad="38100" dist="38100" dir="2700000" algn="tl">
                    <a:srgbClr val="C0C0C0"/>
                  </a:outerShdw>
                </a:effectLst>
                <a:latin typeface="Arial"/>
                <a:cs typeface="Arial"/>
              </a:rPr>
              <a:t>Work</a:t>
            </a:r>
            <a:endParaRPr lang="pt-PT"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317274" y="43419"/>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8" name="Content Placeholder 2">
            <a:extLst>
              <a:ext uri="{FF2B5EF4-FFF2-40B4-BE49-F238E27FC236}">
                <a16:creationId xmlns:a16="http://schemas.microsoft.com/office/drawing/2014/main" id="{8E0830EF-ABA4-4AB5-8E11-4285C542BC49}"/>
              </a:ext>
            </a:extLst>
          </p:cNvPr>
          <p:cNvSpPr txBox="1">
            <a:spLocks/>
          </p:cNvSpPr>
          <p:nvPr/>
        </p:nvSpPr>
        <p:spPr>
          <a:xfrm>
            <a:off x="152400" y="949325"/>
            <a:ext cx="8839200" cy="5257800"/>
          </a:xfrm>
          <a:prstGeom prst="rect">
            <a:avLst/>
          </a:prstGeom>
        </p:spPr>
        <p:txBody>
          <a:bodyPr vert="horz" lIns="91440" tIns="45720" rIns="91440" bIns="45720" rtlCol="0">
            <a:normAutofit fontScale="77500" lnSpcReduction="20000"/>
          </a:bodyPr>
          <a:lstStyle/>
          <a:p>
            <a:pPr marL="36576" algn="just">
              <a:lnSpc>
                <a:spcPct val="200000"/>
              </a:lnSpc>
              <a:spcBef>
                <a:spcPct val="20000"/>
              </a:spcBef>
              <a:defRPr/>
            </a:pPr>
            <a:endParaRPr lang="en-US" sz="1600" dirty="0">
              <a:solidFill>
                <a:srgbClr val="FFC000"/>
              </a:solidFill>
              <a:latin typeface="Arial" panose="020B0604020202020204" pitchFamily="34" charset="0"/>
              <a:cs typeface="Arial" panose="020B0604020202020204" pitchFamily="34" charset="0"/>
            </a:endParaRPr>
          </a:p>
          <a:p>
            <a:pPr marL="36576" algn="just">
              <a:lnSpc>
                <a:spcPct val="200000"/>
              </a:lnSpc>
              <a:spcBef>
                <a:spcPct val="20000"/>
              </a:spcBef>
              <a:defRPr/>
            </a:pPr>
            <a:endParaRPr lang="en-US" sz="1600" dirty="0">
              <a:solidFill>
                <a:srgbClr val="FFC000"/>
              </a:solidFill>
              <a:latin typeface="Arial" panose="020B0604020202020204" pitchFamily="34" charset="0"/>
              <a:cs typeface="Arial" panose="020B0604020202020204" pitchFamily="34" charset="0"/>
            </a:endParaRPr>
          </a:p>
          <a:p>
            <a:pPr marL="36576" algn="just">
              <a:lnSpc>
                <a:spcPct val="200000"/>
              </a:lnSpc>
              <a:spcBef>
                <a:spcPct val="20000"/>
              </a:spcBef>
              <a:defRPr/>
            </a:pPr>
            <a:r>
              <a:rPr lang="en-US" sz="1600" dirty="0">
                <a:solidFill>
                  <a:srgbClr val="FFC000"/>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Simplify the addition of equipment: Remove unnecessary fields, such as latitude and longitude, to make the adding process more straightforward and intuitive. </a:t>
            </a:r>
          </a:p>
          <a:p>
            <a:pPr marL="36576" algn="just">
              <a:lnSpc>
                <a:spcPct val="200000"/>
              </a:lnSpc>
              <a:spcBef>
                <a:spcPct val="20000"/>
              </a:spcBef>
              <a:defRPr/>
            </a:pPr>
            <a:endParaRPr lang="en-US" sz="1600" dirty="0">
              <a:solidFill>
                <a:srgbClr val="FFC000"/>
              </a:solidFill>
              <a:latin typeface="Arial" panose="020B0604020202020204" pitchFamily="34" charset="0"/>
              <a:cs typeface="Arial" panose="020B0604020202020204" pitchFamily="34" charset="0"/>
            </a:endParaRPr>
          </a:p>
          <a:p>
            <a:pPr marL="36576" algn="just">
              <a:lnSpc>
                <a:spcPct val="200000"/>
              </a:lnSpc>
              <a:spcBef>
                <a:spcPct val="20000"/>
              </a:spcBef>
              <a:defRPr/>
            </a:pPr>
            <a:r>
              <a:rPr lang="en-US" sz="1600" dirty="0">
                <a:solidFill>
                  <a:srgbClr val="FFC000"/>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Approval notifications: Implement notifications to inform users when an equipment request is awaiting approval. </a:t>
            </a:r>
          </a:p>
          <a:p>
            <a:pPr marL="36576" algn="just">
              <a:lnSpc>
                <a:spcPct val="200000"/>
              </a:lnSpc>
              <a:spcBef>
                <a:spcPct val="20000"/>
              </a:spcBef>
              <a:defRPr/>
            </a:pPr>
            <a:endParaRPr lang="en-US" sz="1600" dirty="0">
              <a:latin typeface="Arial" panose="020B0604020202020204" pitchFamily="34" charset="0"/>
              <a:cs typeface="Arial" panose="020B0604020202020204" pitchFamily="34" charset="0"/>
            </a:endParaRPr>
          </a:p>
          <a:p>
            <a:pPr marL="36576" algn="just">
              <a:lnSpc>
                <a:spcPct val="200000"/>
              </a:lnSpc>
              <a:spcBef>
                <a:spcPct val="20000"/>
              </a:spcBef>
              <a:defRPr/>
            </a:pPr>
            <a:r>
              <a:rPr lang="en-US" sz="1600" dirty="0">
                <a:solidFill>
                  <a:srgbClr val="FFC000"/>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User interface improvements: Refine the layout and design of the application to improve the user experience and make it more intuitive and visually pleasing.</a:t>
            </a:r>
          </a:p>
          <a:p>
            <a:pPr marL="36576" algn="just">
              <a:lnSpc>
                <a:spcPct val="200000"/>
              </a:lnSpc>
              <a:spcBef>
                <a:spcPct val="20000"/>
              </a:spcBef>
              <a:defRPr/>
            </a:pPr>
            <a:r>
              <a:rPr lang="en-US" sz="1600" dirty="0">
                <a:solidFill>
                  <a:srgbClr val="FFC000"/>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Develop a notification system, so the equipment responsible knows when someone created a request, and the user knows when the request was accepted. </a:t>
            </a:r>
          </a:p>
          <a:p>
            <a:pPr marL="36576" algn="just">
              <a:lnSpc>
                <a:spcPct val="200000"/>
              </a:lnSpc>
              <a:spcBef>
                <a:spcPct val="20000"/>
              </a:spcBef>
              <a:defRPr/>
            </a:pPr>
            <a:r>
              <a:rPr lang="en-US" sz="1600" dirty="0">
                <a:solidFill>
                  <a:srgbClr val="FFC000"/>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Develop a “status” for each equipment, so everyone knows when the equipment is available to request or not. </a:t>
            </a:r>
          </a:p>
          <a:p>
            <a:pPr marL="36576" algn="just">
              <a:lnSpc>
                <a:spcPct val="200000"/>
              </a:lnSpc>
              <a:spcBef>
                <a:spcPct val="20000"/>
              </a:spcBef>
              <a:defRPr/>
            </a:pPr>
            <a:endParaRPr lang="en-US" sz="1600" dirty="0">
              <a:latin typeface="Arial" panose="020B0604020202020204" pitchFamily="34" charset="0"/>
              <a:cs typeface="Arial" panose="020B0604020202020204" pitchFamily="34" charset="0"/>
            </a:endParaRPr>
          </a:p>
          <a:p>
            <a:pPr marL="36576" algn="just">
              <a:lnSpc>
                <a:spcPct val="200000"/>
              </a:lnSpc>
              <a:spcBef>
                <a:spcPct val="20000"/>
              </a:spcBef>
              <a:defRPr/>
            </a:pPr>
            <a:endParaRPr lang="en-US" sz="2000" dirty="0">
              <a:latin typeface="Arial" panose="020B0604020202020204" pitchFamily="34" charset="0"/>
              <a:cs typeface="Arial" panose="020B0604020202020204" pitchFamily="34" charset="0"/>
            </a:endParaRPr>
          </a:p>
          <a:p>
            <a:pPr marL="36576" algn="just">
              <a:lnSpc>
                <a:spcPct val="200000"/>
              </a:lnSpc>
              <a:spcBef>
                <a:spcPct val="20000"/>
              </a:spcBef>
              <a:defRPr/>
            </a:pPr>
            <a:endParaRPr lang="en-US" sz="2000" dirty="0">
              <a:latin typeface="Arial" panose="020B0604020202020204" pitchFamily="34" charset="0"/>
              <a:cs typeface="Arial" panose="020B0604020202020204" pitchFamily="34" charset="0"/>
            </a:endParaRPr>
          </a:p>
          <a:p>
            <a:pPr marL="36576" algn="just">
              <a:lnSpc>
                <a:spcPct val="200000"/>
              </a:lnSpc>
              <a:spcBef>
                <a:spcPct val="20000"/>
              </a:spcBef>
              <a:defRPr/>
            </a:pPr>
            <a:endParaRPr lang="en-US" sz="2000" dirty="0">
              <a:latin typeface="Arial" panose="020B0604020202020204" pitchFamily="34" charset="0"/>
              <a:cs typeface="Arial" panose="020B0604020202020204" pitchFamily="34" charset="0"/>
            </a:endParaRPr>
          </a:p>
        </p:txBody>
      </p:sp>
      <p:pic>
        <p:nvPicPr>
          <p:cNvPr id="15" name="Imagem 14">
            <a:extLst>
              <a:ext uri="{FF2B5EF4-FFF2-40B4-BE49-F238E27FC236}">
                <a16:creationId xmlns:a16="http://schemas.microsoft.com/office/drawing/2014/main" id="{48CE301F-4D2A-420A-9071-9EC466321D7E}"/>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4A7CCD90-D66C-4E05-B4E2-C77CF254E187}"/>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BB49C8A0-A5D6-400A-AE8C-1D6D9FF45C0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26</a:t>
            </a:fld>
            <a:r>
              <a:rPr lang="pt-PT" sz="1000" dirty="0"/>
              <a:t> -</a:t>
            </a:r>
          </a:p>
        </p:txBody>
      </p:sp>
      <p:pic>
        <p:nvPicPr>
          <p:cNvPr id="20" name="Imagem 19">
            <a:extLst>
              <a:ext uri="{FF2B5EF4-FFF2-40B4-BE49-F238E27FC236}">
                <a16:creationId xmlns:a16="http://schemas.microsoft.com/office/drawing/2014/main" id="{45283E34-7739-47C5-BC5C-02F5F3212551}"/>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37B82FD3-7F35-4B0C-A8C6-7A2CB045E3AB}"/>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B23061A6-CE18-4A0A-892F-6F73949E6F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F3205D47-42F9-433F-A298-927D4A50A05C}"/>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EEB89B00-514F-40DA-A07A-D64C01970A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Tree>
    <p:extLst>
      <p:ext uri="{BB962C8B-B14F-4D97-AF65-F5344CB8AC3E}">
        <p14:creationId xmlns:p14="http://schemas.microsoft.com/office/powerpoint/2010/main" val="1126444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45068"/>
            <a:ext cx="6981825" cy="369332"/>
          </a:xfrm>
          <a:prstGeom prst="rect">
            <a:avLst/>
          </a:prstGeom>
          <a:noFill/>
          <a:ln w="9525">
            <a:noFill/>
            <a:miter lim="800000"/>
            <a:headEnd/>
            <a:tailEnd/>
          </a:ln>
          <a:effectLst/>
        </p:spPr>
        <p:txBody>
          <a:bodyPr>
            <a:spAutoFit/>
          </a:bodyPr>
          <a:lstStyle/>
          <a:p>
            <a:pPr>
              <a:spcBef>
                <a:spcPct val="50000"/>
              </a:spcBef>
              <a:defRPr/>
            </a:pPr>
            <a:r>
              <a:rPr lang="pt-PT" b="1" dirty="0">
                <a:solidFill>
                  <a:srgbClr val="C00000"/>
                </a:solidFill>
                <a:effectLst>
                  <a:outerShdw blurRad="38100" dist="38100" dir="2700000" algn="tl">
                    <a:srgbClr val="C0C0C0"/>
                  </a:outerShdw>
                </a:effectLst>
                <a:latin typeface="Arial"/>
                <a:cs typeface="Arial"/>
              </a:rPr>
              <a:t>■</a:t>
            </a:r>
            <a:r>
              <a:rPr lang="pt-PT" b="1" dirty="0">
                <a:effectLst>
                  <a:outerShdw blurRad="38100" dist="38100" dir="2700000" algn="tl">
                    <a:srgbClr val="C0C0C0"/>
                  </a:outerShdw>
                </a:effectLst>
                <a:latin typeface="Arial"/>
                <a:cs typeface="Arial"/>
              </a:rPr>
              <a:t> 8. </a:t>
            </a:r>
            <a:r>
              <a:rPr lang="pt-PT" b="1" dirty="0" err="1">
                <a:effectLst>
                  <a:outerShdw blurRad="38100" dist="38100" dir="2700000" algn="tl">
                    <a:srgbClr val="C0C0C0"/>
                  </a:outerShdw>
                </a:effectLst>
                <a:latin typeface="Arial"/>
                <a:cs typeface="Arial"/>
              </a:rPr>
              <a:t>Conclusion</a:t>
            </a:r>
            <a:endParaRPr lang="pt-PT"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CaixaDeTexto 11">
            <a:extLst>
              <a:ext uri="{FF2B5EF4-FFF2-40B4-BE49-F238E27FC236}">
                <a16:creationId xmlns:a16="http://schemas.microsoft.com/office/drawing/2014/main" id="{C2DC10BB-EE90-490B-903C-92703AA9B487}"/>
              </a:ext>
            </a:extLst>
          </p:cNvPr>
          <p:cNvSpPr txBox="1"/>
          <p:nvPr/>
        </p:nvSpPr>
        <p:spPr>
          <a:xfrm>
            <a:off x="419100" y="1087714"/>
            <a:ext cx="8572500" cy="3813352"/>
          </a:xfrm>
          <a:prstGeom prst="rect">
            <a:avLst/>
          </a:prstGeom>
          <a:noFill/>
          <a:ln>
            <a:noFill/>
          </a:ln>
        </p:spPr>
        <p:txBody>
          <a:bodyPr wrap="square" rtlCol="0">
            <a:spAutoFit/>
          </a:bodyPr>
          <a:lstStyle/>
          <a:p>
            <a:pPr>
              <a:lnSpc>
                <a:spcPct val="200000"/>
              </a:lnSpc>
            </a:pPr>
            <a:r>
              <a:rPr lang="en-US" sz="1500" dirty="0"/>
              <a:t>■ 	We would like to express our deep gratitude to my supervisors, José Evaristo and António Cruz, for their invaluable support and guidance during these 5 months of project development. We would also like to thank the company Colab4Food for the opportunity to participate in this project. It is important to highlight that the development of projects like this is an ongoing process. Based on user feedback and the company's ever-evolving needs, we are committed to continuing to improve and refine the application to better meet expectations and requirements. Thanks again to everyone involved in this project, including our advisors and the company Colab4Food. This experience was enriching and motivates us to constantly seek improvements and innovations in future projects.</a:t>
            </a:r>
            <a:endParaRPr lang="pt-PT" dirty="0"/>
          </a:p>
        </p:txBody>
      </p:sp>
      <p:pic>
        <p:nvPicPr>
          <p:cNvPr id="15" name="Imagem 14">
            <a:extLst>
              <a:ext uri="{FF2B5EF4-FFF2-40B4-BE49-F238E27FC236}">
                <a16:creationId xmlns:a16="http://schemas.microsoft.com/office/drawing/2014/main" id="{64A3D3A2-11DD-4557-AB2A-E3DDF575B119}"/>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52DC5E7A-915F-4309-9A58-4DB1D8F8F83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147A4060-88F8-4EA0-A0E6-017C8E77DB9F}"/>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27</a:t>
            </a:fld>
            <a:r>
              <a:rPr lang="pt-PT" sz="1000" dirty="0"/>
              <a:t> -</a:t>
            </a:r>
          </a:p>
        </p:txBody>
      </p:sp>
      <p:pic>
        <p:nvPicPr>
          <p:cNvPr id="20" name="Imagem 19">
            <a:extLst>
              <a:ext uri="{FF2B5EF4-FFF2-40B4-BE49-F238E27FC236}">
                <a16:creationId xmlns:a16="http://schemas.microsoft.com/office/drawing/2014/main" id="{063D0A12-7269-471C-A636-6A216D5C4092}"/>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2D59F31C-783F-498C-ABF7-C3E44CBF8B66}"/>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E2381B2C-2472-499D-AA50-2A52367E68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65C3353E-895D-4138-8467-776217C9BA47}"/>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AEEDEC7D-0897-4C52-BABF-22CAF94FF4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Tree>
    <p:extLst>
      <p:ext uri="{BB962C8B-B14F-4D97-AF65-F5344CB8AC3E}">
        <p14:creationId xmlns:p14="http://schemas.microsoft.com/office/powerpoint/2010/main" val="3463421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en-US" sz="2000" b="1" dirty="0">
                <a:effectLst>
                  <a:outerShdw blurRad="38100" dist="38100" dir="2700000" algn="tl">
                    <a:srgbClr val="C0C0C0"/>
                  </a:outerShdw>
                </a:effectLst>
                <a:latin typeface="Arial" pitchFamily="34" charset="0"/>
                <a:cs typeface="Arial" pitchFamily="34" charset="0"/>
              </a:rPr>
              <a:t>10</a:t>
            </a:r>
            <a:r>
              <a:rPr lang="en-US" sz="2000" b="1" dirty="0">
                <a:latin typeface="Arial" pitchFamily="34" charset="0"/>
                <a:cs typeface="Arial" pitchFamily="34" charset="0"/>
              </a:rPr>
              <a:t>. Bibliography and Web References </a:t>
            </a: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8" name="Content Placeholder 2"/>
          <p:cNvSpPr txBox="1">
            <a:spLocks/>
          </p:cNvSpPr>
          <p:nvPr/>
        </p:nvSpPr>
        <p:spPr>
          <a:xfrm>
            <a:off x="152400" y="1066800"/>
            <a:ext cx="8839200" cy="5257800"/>
          </a:xfrm>
          <a:prstGeom prst="rect">
            <a:avLst/>
          </a:prstGeom>
        </p:spPr>
        <p:txBody>
          <a:bodyPr vert="horz" lIns="91440" tIns="45720" rIns="91440" bIns="45720" rtlCol="0">
            <a:normAutofit/>
          </a:bodyPr>
          <a:lstStyle/>
          <a:p>
            <a:pPr>
              <a:lnSpc>
                <a:spcPct val="200000"/>
              </a:lnSpc>
              <a:spcBef>
                <a:spcPct val="20000"/>
              </a:spcBef>
              <a:defRPr/>
            </a:pPr>
            <a:r>
              <a:rPr lang="en-US" sz="1600" dirty="0">
                <a:solidFill>
                  <a:srgbClr val="FFC000"/>
                </a:solidFill>
                <a:cs typeface="Arial" panose="020B0604020202020204" pitchFamily="34" charset="0"/>
              </a:rPr>
              <a:t>■ </a:t>
            </a:r>
            <a:r>
              <a:rPr lang="pt-PT" sz="1600" b="1" dirty="0"/>
              <a:t>Microsoft </a:t>
            </a:r>
            <a:r>
              <a:rPr lang="pt-PT" sz="1600" b="1" dirty="0" err="1"/>
              <a:t>Power</a:t>
            </a:r>
            <a:r>
              <a:rPr lang="pt-PT" sz="1600" b="1" dirty="0"/>
              <a:t> Apps </a:t>
            </a:r>
            <a:r>
              <a:rPr lang="pt-PT" sz="1600" b="1" dirty="0" err="1"/>
              <a:t>documentation</a:t>
            </a:r>
            <a:r>
              <a:rPr lang="pt-PT" sz="1600" b="1" dirty="0"/>
              <a:t>: </a:t>
            </a:r>
            <a:r>
              <a:rPr lang="en-US" sz="1600" dirty="0"/>
              <a:t>https://learn.microsoft.com/en-us/power-apps/</a:t>
            </a:r>
            <a:br>
              <a:rPr lang="en-US" sz="1600" dirty="0">
                <a:cs typeface="Arial" panose="020B0604020202020204" pitchFamily="34" charset="0"/>
              </a:rPr>
            </a:br>
            <a:r>
              <a:rPr lang="en-US" sz="1600" dirty="0">
                <a:solidFill>
                  <a:srgbClr val="FFC000"/>
                </a:solidFill>
                <a:cs typeface="Arial" panose="020B0604020202020204" pitchFamily="34" charset="0"/>
              </a:rPr>
              <a:t>■ </a:t>
            </a:r>
            <a:r>
              <a:rPr lang="pt-PT" sz="1600" b="1" dirty="0"/>
              <a:t>Youtube: </a:t>
            </a:r>
            <a:r>
              <a:rPr lang="pt-PT" sz="1600" dirty="0"/>
              <a:t>https://www.youtube.com/@RezaDorrani</a:t>
            </a:r>
            <a:br>
              <a:rPr lang="pt-PT" sz="1600" dirty="0"/>
            </a:br>
            <a:r>
              <a:rPr lang="en-US" sz="1600" dirty="0">
                <a:solidFill>
                  <a:srgbClr val="FFC000"/>
                </a:solidFill>
                <a:cs typeface="Arial" panose="020B0604020202020204" pitchFamily="34" charset="0"/>
              </a:rPr>
              <a:t>■ </a:t>
            </a:r>
            <a:r>
              <a:rPr lang="pt-PT" sz="1600" b="1" dirty="0" err="1"/>
              <a:t>Stack</a:t>
            </a:r>
            <a:r>
              <a:rPr lang="pt-PT" sz="1600" b="1" dirty="0"/>
              <a:t> </a:t>
            </a:r>
            <a:r>
              <a:rPr lang="pt-PT" sz="1600" b="1" dirty="0" err="1"/>
              <a:t>Overflow</a:t>
            </a:r>
            <a:r>
              <a:rPr lang="pt-PT" sz="1600" b="1" dirty="0"/>
              <a:t>: </a:t>
            </a:r>
            <a:r>
              <a:rPr lang="en-US" sz="1600" dirty="0"/>
              <a:t>https://stackoverflow.com/</a:t>
            </a:r>
            <a:endParaRPr kumimoji="0" lang="en-US" sz="2000" b="0" i="1"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15" name="Imagem 14">
            <a:extLst>
              <a:ext uri="{FF2B5EF4-FFF2-40B4-BE49-F238E27FC236}">
                <a16:creationId xmlns:a16="http://schemas.microsoft.com/office/drawing/2014/main" id="{5DEBD917-885F-4E14-9AAA-FA7433880DF4}"/>
              </a:ext>
            </a:extLst>
          </p:cNvPr>
          <p:cNvPicPr>
            <a:picLocks noChangeAspect="1"/>
          </p:cNvPicPr>
          <p:nvPr/>
        </p:nvPicPr>
        <p:blipFill>
          <a:blip r:embed="rId3"/>
          <a:stretch>
            <a:fillRect/>
          </a:stretch>
        </p:blipFill>
        <p:spPr>
          <a:xfrm>
            <a:off x="101225" y="904241"/>
            <a:ext cx="9014192" cy="266482"/>
          </a:xfrm>
          <a:prstGeom prst="rect">
            <a:avLst/>
          </a:prstGeom>
        </p:spPr>
      </p:pic>
      <p:sp>
        <p:nvSpPr>
          <p:cNvPr id="22" name="Text Box 10">
            <a:extLst>
              <a:ext uri="{FF2B5EF4-FFF2-40B4-BE49-F238E27FC236}">
                <a16:creationId xmlns:a16="http://schemas.microsoft.com/office/drawing/2014/main" id="{DA5B9C9C-A53C-457C-B627-555280D1CB8B}"/>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3" name="Rectangle 11">
            <a:extLst>
              <a:ext uri="{FF2B5EF4-FFF2-40B4-BE49-F238E27FC236}">
                <a16:creationId xmlns:a16="http://schemas.microsoft.com/office/drawing/2014/main" id="{BB99FE70-D639-4143-8929-E0DCB4730DC1}"/>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28</a:t>
            </a:fld>
            <a:r>
              <a:rPr lang="pt-PT" sz="1000" dirty="0"/>
              <a:t> -</a:t>
            </a:r>
          </a:p>
        </p:txBody>
      </p:sp>
      <p:pic>
        <p:nvPicPr>
          <p:cNvPr id="24" name="Imagem 23">
            <a:extLst>
              <a:ext uri="{FF2B5EF4-FFF2-40B4-BE49-F238E27FC236}">
                <a16:creationId xmlns:a16="http://schemas.microsoft.com/office/drawing/2014/main" id="{F0F6DBA2-3272-4ADE-89D0-26028F95569C}"/>
              </a:ext>
            </a:extLst>
          </p:cNvPr>
          <p:cNvPicPr>
            <a:picLocks noChangeAspect="1"/>
          </p:cNvPicPr>
          <p:nvPr/>
        </p:nvPicPr>
        <p:blipFill>
          <a:blip r:embed="rId4"/>
          <a:stretch>
            <a:fillRect/>
          </a:stretch>
        </p:blipFill>
        <p:spPr>
          <a:xfrm>
            <a:off x="0" y="6320212"/>
            <a:ext cx="9144000" cy="253252"/>
          </a:xfrm>
          <a:prstGeom prst="rect">
            <a:avLst/>
          </a:prstGeom>
        </p:spPr>
      </p:pic>
      <p:sp>
        <p:nvSpPr>
          <p:cNvPr id="25" name="Subtítulo 2">
            <a:extLst>
              <a:ext uri="{FF2B5EF4-FFF2-40B4-BE49-F238E27FC236}">
                <a16:creationId xmlns:a16="http://schemas.microsoft.com/office/drawing/2014/main" id="{A2840E1B-3AEA-43AD-BBA6-C2ECFCA81839}"/>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6" name="Imagem 25">
            <a:extLst>
              <a:ext uri="{FF2B5EF4-FFF2-40B4-BE49-F238E27FC236}">
                <a16:creationId xmlns:a16="http://schemas.microsoft.com/office/drawing/2014/main" id="{5E229B33-7BB1-4C1A-91F4-D6178C8F47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8C1A7A11-171A-4B51-AF54-818C7D826E60}"/>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BC0DA002-1D3A-41DC-B132-1A19805390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Tree>
    <p:extLst>
      <p:ext uri="{BB962C8B-B14F-4D97-AF65-F5344CB8AC3E}">
        <p14:creationId xmlns:p14="http://schemas.microsoft.com/office/powerpoint/2010/main" val="1590949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dirty="0" err="1">
                <a:solidFill>
                  <a:schemeClr val="bg1"/>
                </a:solidFill>
                <a:latin typeface="Arial" charset="0"/>
                <a:ea typeface="Arial" charset="0"/>
                <a:cs typeface="Arial" charset="0"/>
              </a:rPr>
              <a:t>www.ipvc.pt</a:t>
            </a:r>
            <a:endParaRPr lang="pt-PT" sz="1500" dirty="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94725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1. </a:t>
            </a:r>
            <a:r>
              <a:rPr lang="pt-PT" sz="2000" b="1" dirty="0" err="1">
                <a:effectLst>
                  <a:outerShdw blurRad="38100" dist="38100" dir="2700000" algn="tl">
                    <a:srgbClr val="C0C0C0"/>
                  </a:outerShdw>
                </a:effectLst>
                <a:latin typeface="Arial" charset="0"/>
              </a:rPr>
              <a:t>Introduction</a:t>
            </a:r>
            <a:r>
              <a:rPr lang="pt-PT" sz="2000" b="1" dirty="0">
                <a:effectLst>
                  <a:outerShdw blurRad="38100" dist="38100" dir="2700000" algn="tl">
                    <a:srgbClr val="C0C0C0"/>
                  </a:outerShdw>
                </a:effectLst>
                <a:latin typeface="Arial" charset="0"/>
              </a:rPr>
              <a:t> </a:t>
            </a:r>
            <a:r>
              <a:rPr lang="pt-PT" sz="2000" b="1" dirty="0" err="1">
                <a:effectLst>
                  <a:outerShdw blurRad="38100" dist="38100" dir="2700000" algn="tl">
                    <a:srgbClr val="C0C0C0"/>
                  </a:outerShdw>
                </a:effectLst>
                <a:latin typeface="Arial" charset="0"/>
              </a:rPr>
              <a:t>and</a:t>
            </a:r>
            <a:r>
              <a:rPr lang="pt-PT" sz="2000" b="1" dirty="0">
                <a:effectLst>
                  <a:outerShdw blurRad="38100" dist="38100" dir="2700000" algn="tl">
                    <a:srgbClr val="C0C0C0"/>
                  </a:outerShdw>
                </a:effectLst>
                <a:latin typeface="Arial" charset="0"/>
              </a:rPr>
              <a:t> </a:t>
            </a:r>
            <a:r>
              <a:rPr lang="pt-PT" sz="2000" b="1" dirty="0" err="1">
                <a:effectLst>
                  <a:outerShdw blurRad="38100" dist="38100" dir="2700000" algn="tl">
                    <a:srgbClr val="C0C0C0"/>
                  </a:outerShdw>
                </a:effectLst>
                <a:latin typeface="Arial" charset="0"/>
              </a:rPr>
              <a:t>Objectives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CaixaDeTexto 11">
            <a:extLst>
              <a:ext uri="{FF2B5EF4-FFF2-40B4-BE49-F238E27FC236}">
                <a16:creationId xmlns:a16="http://schemas.microsoft.com/office/drawing/2014/main" id="{E11EED7C-F203-447C-8DD1-A9C2FABC7866}"/>
              </a:ext>
            </a:extLst>
          </p:cNvPr>
          <p:cNvSpPr txBox="1"/>
          <p:nvPr/>
        </p:nvSpPr>
        <p:spPr>
          <a:xfrm>
            <a:off x="419100" y="1087714"/>
            <a:ext cx="8305800" cy="4022833"/>
          </a:xfrm>
          <a:prstGeom prst="rect">
            <a:avLst/>
          </a:prstGeom>
          <a:noFill/>
          <a:ln>
            <a:noFill/>
          </a:ln>
        </p:spPr>
        <p:txBody>
          <a:bodyPr wrap="square" rtlCol="0">
            <a:spAutoFit/>
          </a:bodyPr>
          <a:lstStyle/>
          <a:p>
            <a:pPr>
              <a:lnSpc>
                <a:spcPct val="200000"/>
              </a:lnSpc>
            </a:pPr>
            <a:r>
              <a:rPr lang="en-US" i="1" dirty="0">
                <a:solidFill>
                  <a:srgbClr val="FFC000"/>
                </a:solidFill>
                <a:latin typeface="Arial"/>
                <a:cs typeface="Arial"/>
              </a:rPr>
              <a:t>■</a:t>
            </a:r>
            <a:r>
              <a:rPr lang="pt-PT" dirty="0"/>
              <a:t> </a:t>
            </a:r>
            <a:r>
              <a:rPr lang="en-US" sz="1600" dirty="0"/>
              <a:t>Conduct a survey of requirements and subsequent development of an application that allows the registration of equipment</a:t>
            </a:r>
            <a:endParaRPr lang="pt-PT" sz="1600" dirty="0"/>
          </a:p>
          <a:p>
            <a:pPr>
              <a:lnSpc>
                <a:spcPct val="200000"/>
              </a:lnSpc>
            </a:pPr>
            <a:endParaRPr lang="en-US" sz="1600" i="1" dirty="0">
              <a:solidFill>
                <a:srgbClr val="FFC000"/>
              </a:solidFill>
              <a:latin typeface="Arial"/>
              <a:cs typeface="Arial"/>
            </a:endParaRPr>
          </a:p>
          <a:p>
            <a:pPr>
              <a:lnSpc>
                <a:spcPct val="200000"/>
              </a:lnSpc>
            </a:pPr>
            <a:r>
              <a:rPr lang="en-US" sz="1600" i="1" dirty="0">
                <a:solidFill>
                  <a:srgbClr val="FFC000"/>
                </a:solidFill>
                <a:latin typeface="Arial"/>
                <a:cs typeface="Arial"/>
              </a:rPr>
              <a:t>■ </a:t>
            </a:r>
            <a:r>
              <a:rPr lang="pt-PT" sz="1600" dirty="0" err="1"/>
              <a:t>Insert</a:t>
            </a:r>
            <a:r>
              <a:rPr lang="pt-PT" sz="1600" dirty="0"/>
              <a:t> </a:t>
            </a:r>
            <a:r>
              <a:rPr lang="pt-PT" sz="1600" dirty="0" err="1"/>
              <a:t>information</a:t>
            </a:r>
            <a:r>
              <a:rPr lang="pt-PT" sz="1600" dirty="0"/>
              <a:t> </a:t>
            </a:r>
            <a:r>
              <a:rPr lang="pt-PT" sz="1600" dirty="0" err="1"/>
              <a:t>about</a:t>
            </a:r>
            <a:r>
              <a:rPr lang="pt-PT" sz="1600" dirty="0"/>
              <a:t> </a:t>
            </a:r>
            <a:r>
              <a:rPr lang="pt-PT" sz="1600" dirty="0" err="1"/>
              <a:t>equipment</a:t>
            </a:r>
            <a:r>
              <a:rPr lang="pt-PT" sz="1600" dirty="0"/>
              <a:t> (</a:t>
            </a:r>
            <a:r>
              <a:rPr lang="pt-PT" sz="1600" dirty="0" err="1"/>
              <a:t>description</a:t>
            </a:r>
            <a:r>
              <a:rPr lang="pt-PT" sz="1600" dirty="0"/>
              <a:t>, </a:t>
            </a:r>
            <a:r>
              <a:rPr lang="pt-PT" sz="1600" dirty="0" err="1"/>
              <a:t>brand</a:t>
            </a:r>
            <a:r>
              <a:rPr lang="pt-PT" sz="1600" dirty="0"/>
              <a:t>, </a:t>
            </a:r>
            <a:r>
              <a:rPr lang="pt-PT" sz="1600" dirty="0" err="1"/>
              <a:t>purchase</a:t>
            </a:r>
            <a:r>
              <a:rPr lang="pt-PT" sz="1600" dirty="0"/>
              <a:t> </a:t>
            </a:r>
            <a:r>
              <a:rPr lang="pt-PT" sz="1600" dirty="0" err="1"/>
              <a:t>price</a:t>
            </a:r>
            <a:r>
              <a:rPr lang="pt-PT" sz="1600" dirty="0"/>
              <a:t>, </a:t>
            </a:r>
            <a:r>
              <a:rPr lang="pt-PT" sz="1600" dirty="0" err="1"/>
              <a:t>location</a:t>
            </a:r>
            <a:r>
              <a:rPr lang="pt-PT" sz="1600" dirty="0"/>
              <a:t>, etc.)</a:t>
            </a:r>
            <a:endParaRPr lang="en-US" sz="1600" i="1" dirty="0">
              <a:solidFill>
                <a:srgbClr val="FFC000"/>
              </a:solidFill>
              <a:latin typeface="Arial"/>
              <a:cs typeface="Arial"/>
            </a:endParaRPr>
          </a:p>
          <a:p>
            <a:pPr>
              <a:lnSpc>
                <a:spcPct val="200000"/>
              </a:lnSpc>
            </a:pPr>
            <a:endParaRPr lang="en-US" sz="1600" i="1" dirty="0">
              <a:solidFill>
                <a:srgbClr val="FFC000"/>
              </a:solidFill>
              <a:latin typeface="Arial"/>
              <a:cs typeface="Arial"/>
            </a:endParaRPr>
          </a:p>
          <a:p>
            <a:pPr>
              <a:lnSpc>
                <a:spcPct val="200000"/>
              </a:lnSpc>
            </a:pPr>
            <a:r>
              <a:rPr lang="en-US" sz="1600" i="1" dirty="0">
                <a:solidFill>
                  <a:srgbClr val="FFC000"/>
                </a:solidFill>
                <a:latin typeface="Arial"/>
                <a:cs typeface="Arial"/>
              </a:rPr>
              <a:t>■ </a:t>
            </a:r>
            <a:r>
              <a:rPr lang="en-US" sz="1600" dirty="0"/>
              <a:t> Allow access to information by different types of users (viewer, editor, admin) </a:t>
            </a:r>
          </a:p>
          <a:p>
            <a:pPr>
              <a:lnSpc>
                <a:spcPct val="200000"/>
              </a:lnSpc>
            </a:pPr>
            <a:endParaRPr lang="en-US" sz="1600" i="1" dirty="0">
              <a:solidFill>
                <a:srgbClr val="FFC000"/>
              </a:solidFill>
              <a:latin typeface="Arial"/>
              <a:cs typeface="Arial"/>
            </a:endParaRPr>
          </a:p>
          <a:p>
            <a:pPr>
              <a:lnSpc>
                <a:spcPct val="200000"/>
              </a:lnSpc>
            </a:pPr>
            <a:r>
              <a:rPr lang="en-US" sz="1600" i="1" dirty="0">
                <a:solidFill>
                  <a:srgbClr val="FFC000"/>
                </a:solidFill>
                <a:latin typeface="Arial"/>
                <a:cs typeface="Arial"/>
              </a:rPr>
              <a:t>■ </a:t>
            </a:r>
            <a:r>
              <a:rPr lang="en-US" sz="1600" dirty="0"/>
              <a:t> Allow the request/allocation of equipment</a:t>
            </a:r>
            <a:endParaRPr lang="pt-PT" sz="1600" dirty="0"/>
          </a:p>
        </p:txBody>
      </p:sp>
      <p:pic>
        <p:nvPicPr>
          <p:cNvPr id="15" name="Imagem 14">
            <a:extLst>
              <a:ext uri="{FF2B5EF4-FFF2-40B4-BE49-F238E27FC236}">
                <a16:creationId xmlns:a16="http://schemas.microsoft.com/office/drawing/2014/main" id="{FA544920-6707-4659-B18A-D26D8633DBD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6" name="Rectângulo 19">
            <a:extLst>
              <a:ext uri="{FF2B5EF4-FFF2-40B4-BE49-F238E27FC236}">
                <a16:creationId xmlns:a16="http://schemas.microsoft.com/office/drawing/2014/main" id="{852A70B7-6323-4A44-B834-BA855D329613}"/>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17" name="Imagem 16">
            <a:extLst>
              <a:ext uri="{FF2B5EF4-FFF2-40B4-BE49-F238E27FC236}">
                <a16:creationId xmlns:a16="http://schemas.microsoft.com/office/drawing/2014/main" id="{0F765A22-79AE-4071-8A9D-ABBA4AA7F8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18" name="Text Box 10">
            <a:extLst>
              <a:ext uri="{FF2B5EF4-FFF2-40B4-BE49-F238E27FC236}">
                <a16:creationId xmlns:a16="http://schemas.microsoft.com/office/drawing/2014/main" id="{8ECF715B-F9E0-4863-AD75-966FC8E630D1}"/>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B4BC6908-8354-4FC5-85E7-48B4C5A18C4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a:t>
            </a:fld>
            <a:r>
              <a:rPr lang="pt-PT" sz="1000" dirty="0"/>
              <a:t> -</a:t>
            </a:r>
          </a:p>
        </p:txBody>
      </p:sp>
      <p:pic>
        <p:nvPicPr>
          <p:cNvPr id="20" name="Imagem 19">
            <a:extLst>
              <a:ext uri="{FF2B5EF4-FFF2-40B4-BE49-F238E27FC236}">
                <a16:creationId xmlns:a16="http://schemas.microsoft.com/office/drawing/2014/main" id="{A1746237-96D0-449B-A7D4-FA769D2A3FA1}"/>
              </a:ext>
            </a:extLst>
          </p:cNvPr>
          <p:cNvPicPr>
            <a:picLocks noChangeAspect="1"/>
          </p:cNvPicPr>
          <p:nvPr/>
        </p:nvPicPr>
        <p:blipFill>
          <a:blip r:embed="rId5"/>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2084FA7D-AEDB-4C8C-965A-F8C23AD4DE71}"/>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46E91E86-CA20-4A52-9179-FD95DE3478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pt-PT" b="1" dirty="0">
                <a:solidFill>
                  <a:srgbClr val="C00000"/>
                </a:solidFill>
                <a:effectLst>
                  <a:outerShdw blurRad="38100" dist="38100" dir="2700000" algn="tl">
                    <a:srgbClr val="C0C0C0"/>
                  </a:outerShdw>
                </a:effectLst>
                <a:latin typeface="Arial"/>
                <a:cs typeface="Arial"/>
              </a:rPr>
              <a:t>■</a:t>
            </a:r>
            <a:r>
              <a:rPr lang="pt-PT" b="1" dirty="0">
                <a:effectLst>
                  <a:outerShdw blurRad="38100" dist="38100" dir="2700000" algn="tl">
                    <a:srgbClr val="C0C0C0"/>
                  </a:outerShdw>
                </a:effectLst>
                <a:latin typeface="Arial"/>
                <a:cs typeface="Arial"/>
              </a:rPr>
              <a:t> 2.Technologies, </a:t>
            </a:r>
            <a:r>
              <a:rPr lang="pt-PT" b="1" dirty="0" err="1">
                <a:effectLst>
                  <a:outerShdw blurRad="38100" dist="38100" dir="2700000" algn="tl">
                    <a:srgbClr val="C0C0C0"/>
                  </a:outerShdw>
                </a:effectLst>
                <a:latin typeface="Arial"/>
                <a:cs typeface="Arial"/>
              </a:rPr>
              <a:t>tools</a:t>
            </a:r>
            <a:r>
              <a:rPr lang="pt-PT" b="1" dirty="0">
                <a:effectLst>
                  <a:outerShdw blurRad="38100" dist="38100" dir="2700000" algn="tl">
                    <a:srgbClr val="C0C0C0"/>
                  </a:outerShdw>
                </a:effectLst>
                <a:latin typeface="Arial"/>
                <a:cs typeface="Arial"/>
              </a:rPr>
              <a:t> </a:t>
            </a:r>
            <a:r>
              <a:rPr lang="pt-PT" b="1" dirty="0" err="1">
                <a:effectLst>
                  <a:outerShdw blurRad="38100" dist="38100" dir="2700000" algn="tl">
                    <a:srgbClr val="C0C0C0"/>
                  </a:outerShdw>
                </a:effectLst>
                <a:latin typeface="Arial"/>
                <a:cs typeface="Arial"/>
              </a:rPr>
              <a:t>and</a:t>
            </a:r>
            <a:r>
              <a:rPr lang="pt-PT" b="1" dirty="0">
                <a:effectLst>
                  <a:outerShdw blurRad="38100" dist="38100" dir="2700000" algn="tl">
                    <a:srgbClr val="C0C0C0"/>
                  </a:outerShdw>
                </a:effectLst>
                <a:latin typeface="Arial"/>
                <a:cs typeface="Arial"/>
              </a:rPr>
              <a:t> </a:t>
            </a:r>
            <a:r>
              <a:rPr lang="pt-PT" b="1" dirty="0" err="1">
                <a:effectLst>
                  <a:outerShdw blurRad="38100" dist="38100" dir="2700000" algn="tl">
                    <a:srgbClr val="C0C0C0"/>
                  </a:outerShdw>
                </a:effectLst>
                <a:latin typeface="Arial"/>
                <a:cs typeface="Arial"/>
              </a:rPr>
              <a:t>libraries</a:t>
            </a:r>
            <a:endParaRPr lang="pt-PT"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40" name="Imagem 39">
            <a:extLst>
              <a:ext uri="{FF2B5EF4-FFF2-40B4-BE49-F238E27FC236}">
                <a16:creationId xmlns:a16="http://schemas.microsoft.com/office/drawing/2014/main" id="{B2B9021C-33D3-4986-B5CC-BFC6C209BD72}"/>
              </a:ext>
            </a:extLst>
          </p:cNvPr>
          <p:cNvPicPr>
            <a:picLocks noChangeAspect="1"/>
          </p:cNvPicPr>
          <p:nvPr/>
        </p:nvPicPr>
        <p:blipFill>
          <a:blip r:embed="rId3"/>
          <a:stretch>
            <a:fillRect/>
          </a:stretch>
        </p:blipFill>
        <p:spPr>
          <a:xfrm>
            <a:off x="101225" y="904241"/>
            <a:ext cx="9014192" cy="266482"/>
          </a:xfrm>
          <a:prstGeom prst="rect">
            <a:avLst/>
          </a:prstGeom>
        </p:spPr>
      </p:pic>
      <p:sp>
        <p:nvSpPr>
          <p:cNvPr id="43" name="Text Box 10">
            <a:extLst>
              <a:ext uri="{FF2B5EF4-FFF2-40B4-BE49-F238E27FC236}">
                <a16:creationId xmlns:a16="http://schemas.microsoft.com/office/drawing/2014/main" id="{C60B2A76-1CA6-4FEC-9E17-A1F355E6FAC2}"/>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44" name="Rectangle 11">
            <a:extLst>
              <a:ext uri="{FF2B5EF4-FFF2-40B4-BE49-F238E27FC236}">
                <a16:creationId xmlns:a16="http://schemas.microsoft.com/office/drawing/2014/main" id="{2BE5C4B7-5780-4878-9485-C87EE12FCB4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a:t>
            </a:fld>
            <a:r>
              <a:rPr lang="pt-PT" sz="1000" dirty="0"/>
              <a:t> -</a:t>
            </a:r>
          </a:p>
        </p:txBody>
      </p:sp>
      <p:pic>
        <p:nvPicPr>
          <p:cNvPr id="45" name="Imagem 44">
            <a:extLst>
              <a:ext uri="{FF2B5EF4-FFF2-40B4-BE49-F238E27FC236}">
                <a16:creationId xmlns:a16="http://schemas.microsoft.com/office/drawing/2014/main" id="{565488DE-6862-4CD0-BBBC-66BBC01113F1}"/>
              </a:ext>
            </a:extLst>
          </p:cNvPr>
          <p:cNvPicPr>
            <a:picLocks noChangeAspect="1"/>
          </p:cNvPicPr>
          <p:nvPr/>
        </p:nvPicPr>
        <p:blipFill>
          <a:blip r:embed="rId4"/>
          <a:stretch>
            <a:fillRect/>
          </a:stretch>
        </p:blipFill>
        <p:spPr>
          <a:xfrm>
            <a:off x="0" y="6320212"/>
            <a:ext cx="9144000" cy="253252"/>
          </a:xfrm>
          <a:prstGeom prst="rect">
            <a:avLst/>
          </a:prstGeom>
        </p:spPr>
      </p:pic>
      <p:sp>
        <p:nvSpPr>
          <p:cNvPr id="46" name="Subtítulo 2">
            <a:extLst>
              <a:ext uri="{FF2B5EF4-FFF2-40B4-BE49-F238E27FC236}">
                <a16:creationId xmlns:a16="http://schemas.microsoft.com/office/drawing/2014/main" id="{08B105B8-C2B0-4DE6-A7F0-4349AB1FC524}"/>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47" name="Imagem 46">
            <a:extLst>
              <a:ext uri="{FF2B5EF4-FFF2-40B4-BE49-F238E27FC236}">
                <a16:creationId xmlns:a16="http://schemas.microsoft.com/office/drawing/2014/main" id="{163CB395-3DA0-45C3-87B5-64A97FA9D2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0" name="Rectângulo 19">
            <a:extLst>
              <a:ext uri="{FF2B5EF4-FFF2-40B4-BE49-F238E27FC236}">
                <a16:creationId xmlns:a16="http://schemas.microsoft.com/office/drawing/2014/main" id="{902010C1-8DBA-4196-9345-63F0E6924A7E}"/>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51" name="Imagem 50">
            <a:extLst>
              <a:ext uri="{FF2B5EF4-FFF2-40B4-BE49-F238E27FC236}">
                <a16:creationId xmlns:a16="http://schemas.microsoft.com/office/drawing/2014/main" id="{E44D641E-02E8-446D-8DB6-B61961C63A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5" name="Imagem 4" descr="Uma imagem com texto, captura de ecrã, diagrama, Tipo de letra&#10;&#10;Descrição gerada automaticamente">
            <a:extLst>
              <a:ext uri="{FF2B5EF4-FFF2-40B4-BE49-F238E27FC236}">
                <a16:creationId xmlns:a16="http://schemas.microsoft.com/office/drawing/2014/main" id="{27FBD11C-F51D-0B92-3C08-B579ABE4F1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017" y="1260335"/>
            <a:ext cx="7700009" cy="4331255"/>
          </a:xfrm>
          <a:prstGeom prst="rect">
            <a:avLst/>
          </a:prstGeom>
        </p:spPr>
      </p:pic>
    </p:spTree>
    <p:extLst>
      <p:ext uri="{BB962C8B-B14F-4D97-AF65-F5344CB8AC3E}">
        <p14:creationId xmlns:p14="http://schemas.microsoft.com/office/powerpoint/2010/main" val="66048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2.1. </a:t>
            </a:r>
            <a:r>
              <a:rPr lang="pt-PT" sz="2000" b="1" dirty="0" err="1">
                <a:effectLst>
                  <a:outerShdw blurRad="38100" dist="38100" dir="2700000" algn="tl">
                    <a:srgbClr val="C0C0C0"/>
                  </a:outerShdw>
                </a:effectLst>
                <a:latin typeface="Arial"/>
                <a:cs typeface="Arial"/>
              </a:rPr>
              <a:t>Programming</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Environment</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28" name="Imagem 27">
            <a:extLst>
              <a:ext uri="{FF2B5EF4-FFF2-40B4-BE49-F238E27FC236}">
                <a16:creationId xmlns:a16="http://schemas.microsoft.com/office/drawing/2014/main" id="{FDC163DA-8775-4087-BC40-F66F1F4462C4}"/>
              </a:ext>
            </a:extLst>
          </p:cNvPr>
          <p:cNvPicPr>
            <a:picLocks noChangeAspect="1"/>
          </p:cNvPicPr>
          <p:nvPr/>
        </p:nvPicPr>
        <p:blipFill>
          <a:blip r:embed="rId3"/>
          <a:stretch>
            <a:fillRect/>
          </a:stretch>
        </p:blipFill>
        <p:spPr>
          <a:xfrm>
            <a:off x="101225" y="904241"/>
            <a:ext cx="9014192" cy="266482"/>
          </a:xfrm>
          <a:prstGeom prst="rect">
            <a:avLst/>
          </a:prstGeom>
        </p:spPr>
      </p:pic>
      <p:sp>
        <p:nvSpPr>
          <p:cNvPr id="31" name="Text Box 10">
            <a:extLst>
              <a:ext uri="{FF2B5EF4-FFF2-40B4-BE49-F238E27FC236}">
                <a16:creationId xmlns:a16="http://schemas.microsoft.com/office/drawing/2014/main" id="{F302A233-2C52-4FBD-A2BB-AFA1586E8101}"/>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32" name="Rectangle 11">
            <a:extLst>
              <a:ext uri="{FF2B5EF4-FFF2-40B4-BE49-F238E27FC236}">
                <a16:creationId xmlns:a16="http://schemas.microsoft.com/office/drawing/2014/main" id="{69E5C486-AA79-416C-AC9C-7D31D18DFD89}"/>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5</a:t>
            </a:fld>
            <a:r>
              <a:rPr lang="pt-PT" sz="1000" dirty="0"/>
              <a:t> -</a:t>
            </a:r>
          </a:p>
        </p:txBody>
      </p:sp>
      <p:pic>
        <p:nvPicPr>
          <p:cNvPr id="33" name="Imagem 32">
            <a:extLst>
              <a:ext uri="{FF2B5EF4-FFF2-40B4-BE49-F238E27FC236}">
                <a16:creationId xmlns:a16="http://schemas.microsoft.com/office/drawing/2014/main" id="{62B969BA-B8EC-4327-9057-DB16F90CEDCE}"/>
              </a:ext>
            </a:extLst>
          </p:cNvPr>
          <p:cNvPicPr>
            <a:picLocks noChangeAspect="1"/>
          </p:cNvPicPr>
          <p:nvPr/>
        </p:nvPicPr>
        <p:blipFill>
          <a:blip r:embed="rId4"/>
          <a:stretch>
            <a:fillRect/>
          </a:stretch>
        </p:blipFill>
        <p:spPr>
          <a:xfrm>
            <a:off x="0" y="6320212"/>
            <a:ext cx="9144000" cy="253252"/>
          </a:xfrm>
          <a:prstGeom prst="rect">
            <a:avLst/>
          </a:prstGeom>
        </p:spPr>
      </p:pic>
      <p:sp>
        <p:nvSpPr>
          <p:cNvPr id="34" name="Subtítulo 2">
            <a:extLst>
              <a:ext uri="{FF2B5EF4-FFF2-40B4-BE49-F238E27FC236}">
                <a16:creationId xmlns:a16="http://schemas.microsoft.com/office/drawing/2014/main" id="{F1713A2E-74B0-490C-B104-94E6EB78DCA9}"/>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35" name="Imagem 34">
            <a:extLst>
              <a:ext uri="{FF2B5EF4-FFF2-40B4-BE49-F238E27FC236}">
                <a16:creationId xmlns:a16="http://schemas.microsoft.com/office/drawing/2014/main" id="{D57D3C15-DC3B-4A4F-AFBA-433F2BB9E7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6" name="Rectângulo 19">
            <a:extLst>
              <a:ext uri="{FF2B5EF4-FFF2-40B4-BE49-F238E27FC236}">
                <a16:creationId xmlns:a16="http://schemas.microsoft.com/office/drawing/2014/main" id="{9DE19FDB-B75B-4F1A-AA53-80640BB38DE3}"/>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37" name="Imagem 36">
            <a:extLst>
              <a:ext uri="{FF2B5EF4-FFF2-40B4-BE49-F238E27FC236}">
                <a16:creationId xmlns:a16="http://schemas.microsoft.com/office/drawing/2014/main" id="{A30D16B5-9BBC-44F0-9831-19AED58C70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6" name="Imagem 5" descr="Uma imagem com texto, Tipo de letra, Gráficos, logótipo&#10;&#10;Descrição gerada automaticamente">
            <a:extLst>
              <a:ext uri="{FF2B5EF4-FFF2-40B4-BE49-F238E27FC236}">
                <a16:creationId xmlns:a16="http://schemas.microsoft.com/office/drawing/2014/main" id="{6281E9F4-77CD-3284-47CD-FEDBDA594D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388" y="1512254"/>
            <a:ext cx="4724400" cy="2362200"/>
          </a:xfrm>
          <a:prstGeom prst="rect">
            <a:avLst/>
          </a:prstGeom>
        </p:spPr>
      </p:pic>
      <p:pic>
        <p:nvPicPr>
          <p:cNvPr id="8" name="Imagem 7" descr="Uma imagem com círculo, Saturação de cores, Gráficos, verde&#10;&#10;Descrição gerada automaticamente">
            <a:extLst>
              <a:ext uri="{FF2B5EF4-FFF2-40B4-BE49-F238E27FC236}">
                <a16:creationId xmlns:a16="http://schemas.microsoft.com/office/drawing/2014/main" id="{43A0715C-F1FE-75B7-1FB6-6443F5C1A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0465" y="3655430"/>
            <a:ext cx="2143125" cy="2143125"/>
          </a:xfrm>
          <a:prstGeom prst="rect">
            <a:avLst/>
          </a:prstGeom>
        </p:spPr>
      </p:pic>
    </p:spTree>
    <p:extLst>
      <p:ext uri="{BB962C8B-B14F-4D97-AF65-F5344CB8AC3E}">
        <p14:creationId xmlns:p14="http://schemas.microsoft.com/office/powerpoint/2010/main" val="133461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3.2. Use Case </a:t>
            </a:r>
            <a:r>
              <a:rPr lang="pt-PT" sz="2000" b="1" dirty="0" err="1">
                <a:effectLst>
                  <a:outerShdw blurRad="38100" dist="38100" dir="2700000" algn="tl">
                    <a:srgbClr val="C0C0C0"/>
                  </a:outerShdw>
                </a:effectLst>
                <a:latin typeface="Arial"/>
                <a:cs typeface="Arial"/>
              </a:rPr>
              <a:t>Diagram</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8" name="Imagem 17">
            <a:extLst>
              <a:ext uri="{FF2B5EF4-FFF2-40B4-BE49-F238E27FC236}">
                <a16:creationId xmlns:a16="http://schemas.microsoft.com/office/drawing/2014/main" id="{654421F9-9188-4704-8DF1-CBE0B14600E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1" name="Text Box 10">
            <a:extLst>
              <a:ext uri="{FF2B5EF4-FFF2-40B4-BE49-F238E27FC236}">
                <a16:creationId xmlns:a16="http://schemas.microsoft.com/office/drawing/2014/main" id="{79E0F332-2BF0-4244-8686-4780C6D12C93}"/>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2" name="Rectangle 11">
            <a:extLst>
              <a:ext uri="{FF2B5EF4-FFF2-40B4-BE49-F238E27FC236}">
                <a16:creationId xmlns:a16="http://schemas.microsoft.com/office/drawing/2014/main" id="{25695971-4FF5-4D50-A92A-B6825C14A340}"/>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6</a:t>
            </a:fld>
            <a:r>
              <a:rPr lang="pt-PT" sz="1000" dirty="0"/>
              <a:t> -</a:t>
            </a:r>
          </a:p>
        </p:txBody>
      </p:sp>
      <p:pic>
        <p:nvPicPr>
          <p:cNvPr id="23" name="Imagem 22">
            <a:extLst>
              <a:ext uri="{FF2B5EF4-FFF2-40B4-BE49-F238E27FC236}">
                <a16:creationId xmlns:a16="http://schemas.microsoft.com/office/drawing/2014/main" id="{2E1F0DB4-D2E3-4157-86E2-FFFDA310C355}"/>
              </a:ext>
            </a:extLst>
          </p:cNvPr>
          <p:cNvPicPr>
            <a:picLocks noChangeAspect="1"/>
          </p:cNvPicPr>
          <p:nvPr/>
        </p:nvPicPr>
        <p:blipFill>
          <a:blip r:embed="rId4"/>
          <a:stretch>
            <a:fillRect/>
          </a:stretch>
        </p:blipFill>
        <p:spPr>
          <a:xfrm>
            <a:off x="0" y="6320212"/>
            <a:ext cx="9144000" cy="253252"/>
          </a:xfrm>
          <a:prstGeom prst="rect">
            <a:avLst/>
          </a:prstGeom>
        </p:spPr>
      </p:pic>
      <p:sp>
        <p:nvSpPr>
          <p:cNvPr id="24" name="Subtítulo 2">
            <a:extLst>
              <a:ext uri="{FF2B5EF4-FFF2-40B4-BE49-F238E27FC236}">
                <a16:creationId xmlns:a16="http://schemas.microsoft.com/office/drawing/2014/main" id="{2B18F946-8FA9-4E9B-AA9A-1DF8B754C91F}"/>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5" name="Imagem 24">
            <a:extLst>
              <a:ext uri="{FF2B5EF4-FFF2-40B4-BE49-F238E27FC236}">
                <a16:creationId xmlns:a16="http://schemas.microsoft.com/office/drawing/2014/main" id="{8DACB5EC-5599-415A-B286-69D9206ABE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6" name="Rectângulo 19">
            <a:extLst>
              <a:ext uri="{FF2B5EF4-FFF2-40B4-BE49-F238E27FC236}">
                <a16:creationId xmlns:a16="http://schemas.microsoft.com/office/drawing/2014/main" id="{77828CD5-ED62-478B-BAC8-0651BBDE341C}"/>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7" name="Imagem 26">
            <a:extLst>
              <a:ext uri="{FF2B5EF4-FFF2-40B4-BE49-F238E27FC236}">
                <a16:creationId xmlns:a16="http://schemas.microsoft.com/office/drawing/2014/main" id="{84A6F7D9-0AB5-47E0-A56B-3D0221005E7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5" name="Imagem 4">
            <a:extLst>
              <a:ext uri="{FF2B5EF4-FFF2-40B4-BE49-F238E27FC236}">
                <a16:creationId xmlns:a16="http://schemas.microsoft.com/office/drawing/2014/main" id="{43B4627D-89C9-4A85-14C2-8F3E7EA573B6}"/>
              </a:ext>
            </a:extLst>
          </p:cNvPr>
          <p:cNvPicPr>
            <a:picLocks noChangeAspect="1"/>
          </p:cNvPicPr>
          <p:nvPr/>
        </p:nvPicPr>
        <p:blipFill>
          <a:blip r:embed="rId7"/>
          <a:stretch>
            <a:fillRect/>
          </a:stretch>
        </p:blipFill>
        <p:spPr>
          <a:xfrm>
            <a:off x="1865214" y="1558338"/>
            <a:ext cx="5639988" cy="4374259"/>
          </a:xfrm>
          <a:prstGeom prst="rect">
            <a:avLst/>
          </a:prstGeom>
        </p:spPr>
      </p:pic>
    </p:spTree>
    <p:extLst>
      <p:ext uri="{BB962C8B-B14F-4D97-AF65-F5344CB8AC3E}">
        <p14:creationId xmlns:p14="http://schemas.microsoft.com/office/powerpoint/2010/main" val="153920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9" y="557213"/>
            <a:ext cx="4875212" cy="400050"/>
          </a:xfrm>
          <a:prstGeom prst="rect">
            <a:avLst/>
          </a:prstGeom>
          <a:noFill/>
          <a:ln w="9525">
            <a:noFill/>
            <a:miter lim="800000"/>
            <a:headEnd/>
            <a:tailEnd/>
          </a:ln>
          <a:effectLst/>
        </p:spPr>
        <p:txBody>
          <a:bodyPr wrap="square">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3.3. </a:t>
            </a:r>
            <a:r>
              <a:rPr lang="pt-PT" sz="2000" b="1" dirty="0" err="1">
                <a:effectLst>
                  <a:outerShdw blurRad="38100" dist="38100" dir="2700000" algn="tl">
                    <a:srgbClr val="C0C0C0"/>
                  </a:outerShdw>
                </a:effectLst>
                <a:latin typeface="Arial"/>
                <a:cs typeface="Arial"/>
              </a:rPr>
              <a:t>Class</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Diagram</a:t>
            </a:r>
            <a:r>
              <a:rPr lang="pt-PT" sz="2000" b="1" dirty="0">
                <a:effectLst>
                  <a:outerShdw blurRad="38100" dist="38100" dir="2700000" algn="tl">
                    <a:srgbClr val="C0C0C0"/>
                  </a:outerShdw>
                </a:effectLst>
                <a:latin typeface="Arial"/>
                <a:cs typeface="Arial"/>
              </a:rPr>
              <a:t> / E-R </a:t>
            </a:r>
            <a:r>
              <a:rPr lang="pt-PT" sz="2000" b="1" dirty="0" err="1">
                <a:effectLst>
                  <a:outerShdw blurRad="38100" dist="38100" dir="2700000" algn="tl">
                    <a:srgbClr val="C0C0C0"/>
                  </a:outerShdw>
                </a:effectLst>
                <a:latin typeface="Arial"/>
                <a:cs typeface="Arial"/>
              </a:rPr>
              <a:t>Diagram</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5" name="Imagem 14">
            <a:extLst>
              <a:ext uri="{FF2B5EF4-FFF2-40B4-BE49-F238E27FC236}">
                <a16:creationId xmlns:a16="http://schemas.microsoft.com/office/drawing/2014/main" id="{FF36922C-45E9-413D-A804-893CEE2DE4A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D2504052-72AD-4CFC-AC5B-B1F44D32275E}"/>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4E02AD88-6AEF-4462-8B08-24B99D67752C}"/>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7</a:t>
            </a:fld>
            <a:r>
              <a:rPr lang="pt-PT" sz="1000" dirty="0"/>
              <a:t> -</a:t>
            </a:r>
          </a:p>
        </p:txBody>
      </p:sp>
      <p:pic>
        <p:nvPicPr>
          <p:cNvPr id="20" name="Imagem 19">
            <a:extLst>
              <a:ext uri="{FF2B5EF4-FFF2-40B4-BE49-F238E27FC236}">
                <a16:creationId xmlns:a16="http://schemas.microsoft.com/office/drawing/2014/main" id="{07D45348-C7E9-4928-8A27-0082E648B8AE}"/>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9D511AC4-8FEC-4EDB-91C9-E1404AE7968C}"/>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F40D0D80-3AC2-48AA-8C27-9EB5A697C3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83EA4406-CE2F-4628-817F-CB7A171D2927}"/>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D377ECD0-6F92-4A22-956A-551E51603A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Imagem 2">
            <a:extLst>
              <a:ext uri="{FF2B5EF4-FFF2-40B4-BE49-F238E27FC236}">
                <a16:creationId xmlns:a16="http://schemas.microsoft.com/office/drawing/2014/main" id="{AC83A844-7B54-5FBA-ED41-CEABF1B742E6}"/>
              </a:ext>
            </a:extLst>
          </p:cNvPr>
          <p:cNvPicPr>
            <a:picLocks noChangeAspect="1"/>
          </p:cNvPicPr>
          <p:nvPr/>
        </p:nvPicPr>
        <p:blipFill>
          <a:blip r:embed="rId7"/>
          <a:stretch>
            <a:fillRect/>
          </a:stretch>
        </p:blipFill>
        <p:spPr>
          <a:xfrm>
            <a:off x="1295400" y="1161566"/>
            <a:ext cx="6019799" cy="5060405"/>
          </a:xfrm>
          <a:prstGeom prst="rect">
            <a:avLst/>
          </a:prstGeom>
        </p:spPr>
      </p:pic>
    </p:spTree>
    <p:extLst>
      <p:ext uri="{BB962C8B-B14F-4D97-AF65-F5344CB8AC3E}">
        <p14:creationId xmlns:p14="http://schemas.microsoft.com/office/powerpoint/2010/main" val="4804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4.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5" name="Imagem 14">
            <a:extLst>
              <a:ext uri="{FF2B5EF4-FFF2-40B4-BE49-F238E27FC236}">
                <a16:creationId xmlns:a16="http://schemas.microsoft.com/office/drawing/2014/main" id="{FFA2D27F-23A3-4D09-B63F-0245FEE8982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DA46745-4D65-4210-BC8A-A0405D4987A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0AF17D49-A3B8-454E-990B-1ADCF9F030A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8</a:t>
            </a:fld>
            <a:r>
              <a:rPr lang="pt-PT" sz="1000" dirty="0"/>
              <a:t> -</a:t>
            </a:r>
          </a:p>
        </p:txBody>
      </p:sp>
      <p:pic>
        <p:nvPicPr>
          <p:cNvPr id="20" name="Imagem 19">
            <a:extLst>
              <a:ext uri="{FF2B5EF4-FFF2-40B4-BE49-F238E27FC236}">
                <a16:creationId xmlns:a16="http://schemas.microsoft.com/office/drawing/2014/main" id="{14032CC8-10BD-4497-90E2-6C3CD36775CF}"/>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A4DA9783-3AED-4248-867A-BDCFCAC46DA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5D7E7220-D174-41F4-B9E0-549F1264DC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BAEE75AC-F564-4E6B-81E8-9436DD87964B}"/>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CAA5EA9C-135E-4C6D-BC51-9A362FEDAE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4" name="Imagem 3">
            <a:extLst>
              <a:ext uri="{FF2B5EF4-FFF2-40B4-BE49-F238E27FC236}">
                <a16:creationId xmlns:a16="http://schemas.microsoft.com/office/drawing/2014/main" id="{362A72BB-EC04-A1D3-67E9-4AA5F55941C3}"/>
              </a:ext>
            </a:extLst>
          </p:cNvPr>
          <p:cNvPicPr>
            <a:picLocks noChangeAspect="1"/>
          </p:cNvPicPr>
          <p:nvPr/>
        </p:nvPicPr>
        <p:blipFill>
          <a:blip r:embed="rId7"/>
          <a:stretch>
            <a:fillRect/>
          </a:stretch>
        </p:blipFill>
        <p:spPr>
          <a:xfrm>
            <a:off x="1411179" y="1530041"/>
            <a:ext cx="5877034" cy="4335945"/>
          </a:xfrm>
          <a:prstGeom prst="rect">
            <a:avLst/>
          </a:prstGeom>
        </p:spPr>
      </p:pic>
    </p:spTree>
    <p:extLst>
      <p:ext uri="{BB962C8B-B14F-4D97-AF65-F5344CB8AC3E}">
        <p14:creationId xmlns:p14="http://schemas.microsoft.com/office/powerpoint/2010/main" val="82556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en-US" b="1" dirty="0">
                <a:solidFill>
                  <a:srgbClr val="C00000"/>
                </a:solidFill>
                <a:effectLst>
                  <a:outerShdw blurRad="38100" dist="38100" dir="2700000" algn="tl">
                    <a:srgbClr val="C0C0C0"/>
                  </a:outerShdw>
                </a:effectLst>
                <a:latin typeface="Arial"/>
                <a:cs typeface="Arial"/>
              </a:rPr>
              <a:t>■</a:t>
            </a:r>
            <a:r>
              <a:rPr lang="en-US" b="1" dirty="0">
                <a:effectLst>
                  <a:outerShdw blurRad="38100" dist="38100" dir="2700000" algn="tl">
                    <a:srgbClr val="C0C0C0"/>
                  </a:outerShdw>
                </a:effectLst>
                <a:latin typeface="Arial"/>
                <a:cs typeface="Arial"/>
              </a:rPr>
              <a:t> 4. Practical Case/Project Developed</a:t>
            </a:r>
            <a:endParaRPr lang="en-US"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5" name="Imagem 14">
            <a:extLst>
              <a:ext uri="{FF2B5EF4-FFF2-40B4-BE49-F238E27FC236}">
                <a16:creationId xmlns:a16="http://schemas.microsoft.com/office/drawing/2014/main" id="{FFA2D27F-23A3-4D09-B63F-0245FEE8982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Text Box 10">
            <a:extLst>
              <a:ext uri="{FF2B5EF4-FFF2-40B4-BE49-F238E27FC236}">
                <a16:creationId xmlns:a16="http://schemas.microsoft.com/office/drawing/2014/main" id="{8DA46745-4D65-4210-BC8A-A0405D4987A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0AF17D49-A3B8-454E-990B-1ADCF9F030A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9</a:t>
            </a:fld>
            <a:r>
              <a:rPr lang="pt-PT" sz="1000" dirty="0"/>
              <a:t> -</a:t>
            </a:r>
          </a:p>
        </p:txBody>
      </p:sp>
      <p:pic>
        <p:nvPicPr>
          <p:cNvPr id="20" name="Imagem 19">
            <a:extLst>
              <a:ext uri="{FF2B5EF4-FFF2-40B4-BE49-F238E27FC236}">
                <a16:creationId xmlns:a16="http://schemas.microsoft.com/office/drawing/2014/main" id="{14032CC8-10BD-4497-90E2-6C3CD36775CF}"/>
              </a:ext>
            </a:extLst>
          </p:cNvPr>
          <p:cNvPicPr>
            <a:picLocks noChangeAspect="1"/>
          </p:cNvPicPr>
          <p:nvPr/>
        </p:nvPicPr>
        <p:blipFill>
          <a:blip r:embed="rId4"/>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A4DA9783-3AED-4248-867A-BDCFCAC46DA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@José Lima, João Marques | </a:t>
            </a:r>
            <a:r>
              <a:rPr lang="pt-PT" sz="900" b="1" dirty="0">
                <a:solidFill>
                  <a:srgbClr val="C00000"/>
                </a:solidFill>
                <a:latin typeface="Arial" charset="0"/>
                <a:ea typeface="Arial" charset="0"/>
                <a:cs typeface="Arial" charset="0"/>
              </a:rPr>
              <a:t>Unidade Curricular: Projeto IV </a:t>
            </a:r>
            <a:r>
              <a:rPr lang="pt-PT" sz="900" dirty="0">
                <a:latin typeface="Arial" charset="0"/>
                <a:ea typeface="Arial" charset="0"/>
                <a:cs typeface="Arial" charset="0"/>
              </a:rPr>
              <a:t>– Ano Letivo 2022/2023 – </a:t>
            </a:r>
            <a:r>
              <a:rPr lang="pt-PT" sz="900" b="1" dirty="0">
                <a:latin typeface="Arial" charset="0"/>
                <a:ea typeface="Arial" charset="0"/>
                <a:cs typeface="Arial" charset="0"/>
              </a:rPr>
              <a:t>COLAB4FOOD</a:t>
            </a:r>
          </a:p>
        </p:txBody>
      </p:sp>
      <p:pic>
        <p:nvPicPr>
          <p:cNvPr id="22" name="Imagem 21">
            <a:extLst>
              <a:ext uri="{FF2B5EF4-FFF2-40B4-BE49-F238E27FC236}">
                <a16:creationId xmlns:a16="http://schemas.microsoft.com/office/drawing/2014/main" id="{5D7E7220-D174-41F4-B9E0-549F1264DC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3" name="Rectângulo 19">
            <a:extLst>
              <a:ext uri="{FF2B5EF4-FFF2-40B4-BE49-F238E27FC236}">
                <a16:creationId xmlns:a16="http://schemas.microsoft.com/office/drawing/2014/main" id="{BAEE75AC-F564-4E6B-81E8-9436DD87964B}"/>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4" name="Imagem 23">
            <a:extLst>
              <a:ext uri="{FF2B5EF4-FFF2-40B4-BE49-F238E27FC236}">
                <a16:creationId xmlns:a16="http://schemas.microsoft.com/office/drawing/2014/main" id="{CAA5EA9C-135E-4C6D-BC51-9A362FEDAE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Imagem 2">
            <a:extLst>
              <a:ext uri="{FF2B5EF4-FFF2-40B4-BE49-F238E27FC236}">
                <a16:creationId xmlns:a16="http://schemas.microsoft.com/office/drawing/2014/main" id="{F583DA24-066D-306A-1717-C82B14677972}"/>
              </a:ext>
            </a:extLst>
          </p:cNvPr>
          <p:cNvPicPr>
            <a:picLocks noChangeAspect="1"/>
          </p:cNvPicPr>
          <p:nvPr/>
        </p:nvPicPr>
        <p:blipFill>
          <a:blip r:embed="rId7"/>
          <a:stretch>
            <a:fillRect/>
          </a:stretch>
        </p:blipFill>
        <p:spPr>
          <a:xfrm>
            <a:off x="1472678" y="1462769"/>
            <a:ext cx="5817993" cy="4267100"/>
          </a:xfrm>
          <a:prstGeom prst="rect">
            <a:avLst/>
          </a:prstGeom>
        </p:spPr>
      </p:pic>
    </p:spTree>
    <p:extLst>
      <p:ext uri="{BB962C8B-B14F-4D97-AF65-F5344CB8AC3E}">
        <p14:creationId xmlns:p14="http://schemas.microsoft.com/office/powerpoint/2010/main" val="101534580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5754</TotalTime>
  <Words>1588</Words>
  <Application>Microsoft Office PowerPoint</Application>
  <PresentationFormat>Apresentação no Ecrã (4:3)</PresentationFormat>
  <Paragraphs>201</Paragraphs>
  <Slides>29</Slides>
  <Notes>27</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29</vt:i4>
      </vt:variant>
    </vt:vector>
  </HeadingPairs>
  <TitlesOfParts>
    <vt:vector size="32" baseType="lpstr">
      <vt:lpstr>Arial</vt:lpstr>
      <vt:lpstr>Calibri</vt:lpstr>
      <vt:lpstr>Tema do Office</vt:lpstr>
      <vt:lpstr>COLAB4FOOD</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João Marques</cp:lastModifiedBy>
  <cp:revision>226</cp:revision>
  <cp:lastPrinted>2020-09-27T18:04:57Z</cp:lastPrinted>
  <dcterms:created xsi:type="dcterms:W3CDTF">2011-05-31T09:21:51Z</dcterms:created>
  <dcterms:modified xsi:type="dcterms:W3CDTF">2023-07-18T13:09:01Z</dcterms:modified>
</cp:coreProperties>
</file>