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4"/>
  </p:notesMasterIdLst>
  <p:sldIdLst>
    <p:sldId id="257" r:id="rId2"/>
    <p:sldId id="394" r:id="rId3"/>
    <p:sldId id="349" r:id="rId4"/>
    <p:sldId id="350" r:id="rId5"/>
    <p:sldId id="331" r:id="rId6"/>
    <p:sldId id="260" r:id="rId7"/>
    <p:sldId id="333" r:id="rId8"/>
    <p:sldId id="271" r:id="rId9"/>
    <p:sldId id="273" r:id="rId10"/>
    <p:sldId id="357" r:id="rId11"/>
    <p:sldId id="401" r:id="rId12"/>
    <p:sldId id="274" r:id="rId13"/>
    <p:sldId id="415" r:id="rId14"/>
    <p:sldId id="334" r:id="rId15"/>
    <p:sldId id="275" r:id="rId16"/>
    <p:sldId id="315" r:id="rId17"/>
    <p:sldId id="316" r:id="rId18"/>
    <p:sldId id="278" r:id="rId19"/>
    <p:sldId id="396" r:id="rId20"/>
    <p:sldId id="279" r:id="rId21"/>
    <p:sldId id="413" r:id="rId22"/>
    <p:sldId id="402" r:id="rId23"/>
    <p:sldId id="284" r:id="rId24"/>
    <p:sldId id="399" r:id="rId25"/>
    <p:sldId id="285" r:id="rId26"/>
    <p:sldId id="407" r:id="rId27"/>
    <p:sldId id="414" r:id="rId28"/>
    <p:sldId id="405" r:id="rId29"/>
    <p:sldId id="298" r:id="rId30"/>
    <p:sldId id="398" r:id="rId31"/>
    <p:sldId id="300" r:id="rId32"/>
    <p:sldId id="301" r:id="rId33"/>
    <p:sldId id="406" r:id="rId34"/>
    <p:sldId id="306" r:id="rId35"/>
    <p:sldId id="395" r:id="rId36"/>
    <p:sldId id="353" r:id="rId37"/>
    <p:sldId id="354" r:id="rId38"/>
    <p:sldId id="355" r:id="rId39"/>
    <p:sldId id="390" r:id="rId40"/>
    <p:sldId id="358" r:id="rId41"/>
    <p:sldId id="391" r:id="rId42"/>
    <p:sldId id="360" r:id="rId43"/>
    <p:sldId id="362" r:id="rId44"/>
    <p:sldId id="417" r:id="rId45"/>
    <p:sldId id="363" r:id="rId46"/>
    <p:sldId id="364" r:id="rId47"/>
    <p:sldId id="365" r:id="rId48"/>
    <p:sldId id="366" r:id="rId49"/>
    <p:sldId id="367" r:id="rId50"/>
    <p:sldId id="368" r:id="rId51"/>
    <p:sldId id="369" r:id="rId52"/>
    <p:sldId id="370" r:id="rId53"/>
    <p:sldId id="371" r:id="rId54"/>
    <p:sldId id="386" r:id="rId55"/>
    <p:sldId id="412" r:id="rId56"/>
    <p:sldId id="372" r:id="rId57"/>
    <p:sldId id="382" r:id="rId58"/>
    <p:sldId id="381" r:id="rId59"/>
    <p:sldId id="374" r:id="rId60"/>
    <p:sldId id="375" r:id="rId61"/>
    <p:sldId id="376" r:id="rId62"/>
    <p:sldId id="404" r:id="rId63"/>
    <p:sldId id="379" r:id="rId64"/>
    <p:sldId id="377" r:id="rId65"/>
    <p:sldId id="378" r:id="rId66"/>
    <p:sldId id="380" r:id="rId67"/>
    <p:sldId id="387" r:id="rId68"/>
    <p:sldId id="392" r:id="rId69"/>
    <p:sldId id="385" r:id="rId70"/>
    <p:sldId id="393" r:id="rId71"/>
    <p:sldId id="384" r:id="rId72"/>
    <p:sldId id="416" r:id="rId7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072" autoAdjust="0"/>
  </p:normalViewPr>
  <p:slideViewPr>
    <p:cSldViewPr>
      <p:cViewPr varScale="1">
        <p:scale>
          <a:sx n="57" d="100"/>
          <a:sy n="57" d="100"/>
        </p:scale>
        <p:origin x="144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5.xml.rels><?xml version="1.0" encoding="UTF-8" standalone="yes"?>
<Relationships xmlns="http://schemas.openxmlformats.org/package/2006/relationships"><Relationship Id="rId1" Type="http://schemas.openxmlformats.org/officeDocument/2006/relationships/image" Target="../media/image330.png"/></Relationships>
</file>

<file path=ppt/diagrams/_rels/data7.xml.rels><?xml version="1.0" encoding="UTF-8" standalone="yes"?>
<Relationships xmlns="http://schemas.openxmlformats.org/package/2006/relationships"><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search problems?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a:t>State space</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dirty="0"/>
            <a:t>Tree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a:t>Uninformed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a:t>Informed search</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B35F0-DD7C-44B7-A5EE-FA5F074BB7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9331C5-3173-479A-991A-130DE1C12DC1}">
      <dgm:prSet custT="1"/>
      <dgm:spPr/>
      <dgm:t>
        <a:bodyPr/>
        <a:lstStyle/>
        <a:p>
          <a:r>
            <a:rPr lang="en-US" sz="1800" dirty="0"/>
            <a:t>Given a search problem definition</a:t>
          </a:r>
        </a:p>
      </dgm:t>
    </dgm:pt>
    <dgm:pt modelId="{FB5829C9-BCE3-4442-951E-C2C9542065F6}" type="parTrans" cxnId="{8C2E26C2-0238-4D88-856A-972958EA1005}">
      <dgm:prSet/>
      <dgm:spPr/>
      <dgm:t>
        <a:bodyPr/>
        <a:lstStyle/>
        <a:p>
          <a:endParaRPr lang="en-US"/>
        </a:p>
      </dgm:t>
    </dgm:pt>
    <dgm:pt modelId="{B0DEE2C9-A5A9-485E-AD79-939446786DF5}" type="sibTrans" cxnId="{8C2E26C2-0238-4D88-856A-972958EA1005}">
      <dgm:prSet/>
      <dgm:spPr/>
      <dgm:t>
        <a:bodyPr/>
        <a:lstStyle/>
        <a:p>
          <a:endParaRPr lang="en-US"/>
        </a:p>
      </dgm:t>
    </dgm:pt>
    <dgm:pt modelId="{7830783F-9F12-4D05-BAAA-4021C7065760}">
      <dgm:prSet custT="1"/>
      <dgm:spPr/>
      <dgm:t>
        <a:bodyPr/>
        <a:lstStyle/>
        <a:p>
          <a:r>
            <a:rPr lang="en-US" sz="1800" dirty="0"/>
            <a:t>Initial state</a:t>
          </a:r>
        </a:p>
      </dgm:t>
    </dgm:pt>
    <dgm:pt modelId="{726606B3-11A0-4651-B4CC-860830C1F0EB}" type="parTrans" cxnId="{08CE92E4-9B06-41DE-83CC-15BCC88653FA}">
      <dgm:prSet/>
      <dgm:spPr/>
      <dgm:t>
        <a:bodyPr/>
        <a:lstStyle/>
        <a:p>
          <a:endParaRPr lang="en-US"/>
        </a:p>
      </dgm:t>
    </dgm:pt>
    <dgm:pt modelId="{EC91F9A7-770B-4D17-ACE1-43AD505FAC78}" type="sibTrans" cxnId="{08CE92E4-9B06-41DE-83CC-15BCC88653FA}">
      <dgm:prSet/>
      <dgm:spPr/>
      <dgm:t>
        <a:bodyPr/>
        <a:lstStyle/>
        <a:p>
          <a:endParaRPr lang="en-US"/>
        </a:p>
      </dgm:t>
    </dgm:pt>
    <dgm:pt modelId="{61D9AF60-CC36-477E-88EB-42B03A7530F7}">
      <dgm:prSet custT="1"/>
      <dgm:spPr/>
      <dgm:t>
        <a:bodyPr/>
        <a:lstStyle/>
        <a:p>
          <a:r>
            <a:rPr lang="en-US" sz="1800" dirty="0"/>
            <a:t>Actions</a:t>
          </a:r>
        </a:p>
      </dgm:t>
    </dgm:pt>
    <dgm:pt modelId="{A083548C-B958-42AF-857A-BA52DBA2DEDD}" type="parTrans" cxnId="{FF63512A-B75F-482B-BD9C-09223D0B54CB}">
      <dgm:prSet/>
      <dgm:spPr/>
      <dgm:t>
        <a:bodyPr/>
        <a:lstStyle/>
        <a:p>
          <a:endParaRPr lang="en-US"/>
        </a:p>
      </dgm:t>
    </dgm:pt>
    <dgm:pt modelId="{427F5599-2440-4B96-AC6B-B68DF4D99358}" type="sibTrans" cxnId="{FF63512A-B75F-482B-BD9C-09223D0B54CB}">
      <dgm:prSet/>
      <dgm:spPr/>
      <dgm:t>
        <a:bodyPr/>
        <a:lstStyle/>
        <a:p>
          <a:endParaRPr lang="en-US"/>
        </a:p>
      </dgm:t>
    </dgm:pt>
    <dgm:pt modelId="{A6D83732-67A5-4F7E-9591-F91564075C9F}">
      <dgm:prSet custT="1"/>
      <dgm:spPr/>
      <dgm:t>
        <a:bodyPr/>
        <a:lstStyle/>
        <a:p>
          <a:r>
            <a:rPr lang="en-US" sz="1800" dirty="0"/>
            <a:t>Transition model</a:t>
          </a:r>
        </a:p>
      </dgm:t>
    </dgm:pt>
    <dgm:pt modelId="{F82C7628-CA4F-4405-8BC8-64EAD12D5907}" type="parTrans" cxnId="{AFEA61F9-CDEC-4207-9D8E-9A2BB126CE48}">
      <dgm:prSet/>
      <dgm:spPr/>
      <dgm:t>
        <a:bodyPr/>
        <a:lstStyle/>
        <a:p>
          <a:endParaRPr lang="en-US"/>
        </a:p>
      </dgm:t>
    </dgm:pt>
    <dgm:pt modelId="{75C393A3-9ADF-4939-A2E3-A1407EC30A5E}" type="sibTrans" cxnId="{AFEA61F9-CDEC-4207-9D8E-9A2BB126CE48}">
      <dgm:prSet/>
      <dgm:spPr/>
      <dgm:t>
        <a:bodyPr/>
        <a:lstStyle/>
        <a:p>
          <a:endParaRPr lang="en-US"/>
        </a:p>
      </dgm:t>
    </dgm:pt>
    <dgm:pt modelId="{F0335D94-D374-41AD-8817-3F88B24B6920}">
      <dgm:prSet custT="1"/>
      <dgm:spPr/>
      <dgm:t>
        <a:bodyPr/>
        <a:lstStyle/>
        <a:p>
          <a:r>
            <a:rPr lang="en-US" sz="1800" dirty="0"/>
            <a:t>Goal state</a:t>
          </a:r>
        </a:p>
      </dgm:t>
    </dgm:pt>
    <dgm:pt modelId="{C5C3229C-26EA-4C2B-ADF5-8CE31BFD2B56}" type="parTrans" cxnId="{7C040ABF-F808-4E1A-BCE9-29A065211413}">
      <dgm:prSet/>
      <dgm:spPr/>
      <dgm:t>
        <a:bodyPr/>
        <a:lstStyle/>
        <a:p>
          <a:endParaRPr lang="en-US"/>
        </a:p>
      </dgm:t>
    </dgm:pt>
    <dgm:pt modelId="{DC5FFA83-1564-44FE-A05D-DEC072FB324A}" type="sibTrans" cxnId="{7C040ABF-F808-4E1A-BCE9-29A065211413}">
      <dgm:prSet/>
      <dgm:spPr/>
      <dgm:t>
        <a:bodyPr/>
        <a:lstStyle/>
        <a:p>
          <a:endParaRPr lang="en-US"/>
        </a:p>
      </dgm:t>
    </dgm:pt>
    <dgm:pt modelId="{27D33799-3B04-4365-B080-7CE7041B6744}">
      <dgm:prSet custT="1"/>
      <dgm:spPr/>
      <dgm:t>
        <a:bodyPr/>
        <a:lstStyle/>
        <a:p>
          <a:r>
            <a:rPr lang="en-US" sz="1800" dirty="0"/>
            <a:t>Path cost</a:t>
          </a:r>
        </a:p>
      </dgm:t>
    </dgm:pt>
    <dgm:pt modelId="{9B34E884-74EA-42FF-BD61-5E46FC81D493}" type="parTrans" cxnId="{201E55EB-D9CE-49F4-AD53-991BAF673B02}">
      <dgm:prSet/>
      <dgm:spPr/>
      <dgm:t>
        <a:bodyPr/>
        <a:lstStyle/>
        <a:p>
          <a:endParaRPr lang="en-US"/>
        </a:p>
      </dgm:t>
    </dgm:pt>
    <dgm:pt modelId="{682E82E2-7787-4B51-9E0C-BE9912162640}" type="sibTrans" cxnId="{201E55EB-D9CE-49F4-AD53-991BAF673B02}">
      <dgm:prSet/>
      <dgm:spPr/>
      <dgm:t>
        <a:bodyPr/>
        <a:lstStyle/>
        <a:p>
          <a:endParaRPr lang="en-US"/>
        </a:p>
      </dgm:t>
    </dgm:pt>
    <dgm:pt modelId="{A474BE47-4AC3-4F4F-A58E-4DCA74DCFC50}" type="pres">
      <dgm:prSet presAssocID="{C4CB35F0-DD7C-44B7-A5EE-FA5F074BB79A}" presName="Name0" presStyleCnt="0">
        <dgm:presLayoutVars>
          <dgm:dir/>
          <dgm:animLvl val="lvl"/>
          <dgm:resizeHandles val="exact"/>
        </dgm:presLayoutVars>
      </dgm:prSet>
      <dgm:spPr/>
    </dgm:pt>
    <dgm:pt modelId="{4F716255-B208-4099-8B7B-F8286980C794}" type="pres">
      <dgm:prSet presAssocID="{B09331C5-3173-479A-991A-130DE1C12DC1}" presName="composite" presStyleCnt="0"/>
      <dgm:spPr/>
    </dgm:pt>
    <dgm:pt modelId="{7AB49BB4-A94C-41D3-94D4-8DEFEB2DB72C}" type="pres">
      <dgm:prSet presAssocID="{B09331C5-3173-479A-991A-130DE1C12DC1}" presName="parTx" presStyleLbl="alignNode1" presStyleIdx="0" presStyleCnt="1">
        <dgm:presLayoutVars>
          <dgm:chMax val="0"/>
          <dgm:chPref val="0"/>
          <dgm:bulletEnabled val="1"/>
        </dgm:presLayoutVars>
      </dgm:prSet>
      <dgm:spPr/>
    </dgm:pt>
    <dgm:pt modelId="{75826E61-882F-4E42-B2DE-53BD198C8B82}" type="pres">
      <dgm:prSet presAssocID="{B09331C5-3173-479A-991A-130DE1C12DC1}" presName="desTx" presStyleLbl="alignAccFollowNode1" presStyleIdx="0" presStyleCnt="1">
        <dgm:presLayoutVars>
          <dgm:bulletEnabled val="1"/>
        </dgm:presLayoutVars>
      </dgm:prSet>
      <dgm:spPr/>
    </dgm:pt>
  </dgm:ptLst>
  <dgm:cxnLst>
    <dgm:cxn modelId="{0B13DE07-506D-430A-8094-3CED932A67DF}" type="presOf" srcId="{A6D83732-67A5-4F7E-9591-F91564075C9F}" destId="{75826E61-882F-4E42-B2DE-53BD198C8B82}" srcOrd="0" destOrd="2" presId="urn:microsoft.com/office/officeart/2005/8/layout/hList1"/>
    <dgm:cxn modelId="{9DF7D512-55FA-41AD-8A0A-4993F081FA96}" type="presOf" srcId="{C4CB35F0-DD7C-44B7-A5EE-FA5F074BB79A}" destId="{A474BE47-4AC3-4F4F-A58E-4DCA74DCFC50}" srcOrd="0" destOrd="0" presId="urn:microsoft.com/office/officeart/2005/8/layout/hList1"/>
    <dgm:cxn modelId="{FF63512A-B75F-482B-BD9C-09223D0B54CB}" srcId="{B09331C5-3173-479A-991A-130DE1C12DC1}" destId="{61D9AF60-CC36-477E-88EB-42B03A7530F7}" srcOrd="1" destOrd="0" parTransId="{A083548C-B958-42AF-857A-BA52DBA2DEDD}" sibTransId="{427F5599-2440-4B96-AC6B-B68DF4D99358}"/>
    <dgm:cxn modelId="{F12F0041-9083-4B2F-9479-8A446A63C24E}" type="presOf" srcId="{61D9AF60-CC36-477E-88EB-42B03A7530F7}" destId="{75826E61-882F-4E42-B2DE-53BD198C8B82}" srcOrd="0" destOrd="1" presId="urn:microsoft.com/office/officeart/2005/8/layout/hList1"/>
    <dgm:cxn modelId="{F7199764-38BE-4EE6-979C-5C83910F2A20}" type="presOf" srcId="{B09331C5-3173-479A-991A-130DE1C12DC1}" destId="{7AB49BB4-A94C-41D3-94D4-8DEFEB2DB72C}" srcOrd="0" destOrd="0" presId="urn:microsoft.com/office/officeart/2005/8/layout/hList1"/>
    <dgm:cxn modelId="{1AAA8F4C-BF24-4E52-9000-8B5339ABF60B}" type="presOf" srcId="{27D33799-3B04-4365-B080-7CE7041B6744}" destId="{75826E61-882F-4E42-B2DE-53BD198C8B82}" srcOrd="0" destOrd="4" presId="urn:microsoft.com/office/officeart/2005/8/layout/hList1"/>
    <dgm:cxn modelId="{3B809D72-991F-4357-B1CB-1A73E0D4BC93}" type="presOf" srcId="{7830783F-9F12-4D05-BAAA-4021C7065760}" destId="{75826E61-882F-4E42-B2DE-53BD198C8B82}" srcOrd="0" destOrd="0" presId="urn:microsoft.com/office/officeart/2005/8/layout/hList1"/>
    <dgm:cxn modelId="{64E6F553-7D23-488F-9FAC-DC596BD9BB59}" type="presOf" srcId="{F0335D94-D374-41AD-8817-3F88B24B6920}" destId="{75826E61-882F-4E42-B2DE-53BD198C8B82}" srcOrd="0" destOrd="3" presId="urn:microsoft.com/office/officeart/2005/8/layout/hList1"/>
    <dgm:cxn modelId="{7C040ABF-F808-4E1A-BCE9-29A065211413}" srcId="{B09331C5-3173-479A-991A-130DE1C12DC1}" destId="{F0335D94-D374-41AD-8817-3F88B24B6920}" srcOrd="3" destOrd="0" parTransId="{C5C3229C-26EA-4C2B-ADF5-8CE31BFD2B56}" sibTransId="{DC5FFA83-1564-44FE-A05D-DEC072FB324A}"/>
    <dgm:cxn modelId="{8C2E26C2-0238-4D88-856A-972958EA1005}" srcId="{C4CB35F0-DD7C-44B7-A5EE-FA5F074BB79A}" destId="{B09331C5-3173-479A-991A-130DE1C12DC1}" srcOrd="0" destOrd="0" parTransId="{FB5829C9-BCE3-4442-951E-C2C9542065F6}" sibTransId="{B0DEE2C9-A5A9-485E-AD79-939446786DF5}"/>
    <dgm:cxn modelId="{08CE92E4-9B06-41DE-83CC-15BCC88653FA}" srcId="{B09331C5-3173-479A-991A-130DE1C12DC1}" destId="{7830783F-9F12-4D05-BAAA-4021C7065760}" srcOrd="0" destOrd="0" parTransId="{726606B3-11A0-4651-B4CC-860830C1F0EB}" sibTransId="{EC91F9A7-770B-4D17-ACE1-43AD505FAC78}"/>
    <dgm:cxn modelId="{201E55EB-D9CE-49F4-AD53-991BAF673B02}" srcId="{B09331C5-3173-479A-991A-130DE1C12DC1}" destId="{27D33799-3B04-4365-B080-7CE7041B6744}" srcOrd="4" destOrd="0" parTransId="{9B34E884-74EA-42FF-BD61-5E46FC81D493}" sibTransId="{682E82E2-7787-4B51-9E0C-BE9912162640}"/>
    <dgm:cxn modelId="{AFEA61F9-CDEC-4207-9D8E-9A2BB126CE48}" srcId="{B09331C5-3173-479A-991A-130DE1C12DC1}" destId="{A6D83732-67A5-4F7E-9591-F91564075C9F}" srcOrd="2" destOrd="0" parTransId="{F82C7628-CA4F-4405-8BC8-64EAD12D5907}" sibTransId="{75C393A3-9ADF-4939-A2E3-A1407EC30A5E}"/>
    <dgm:cxn modelId="{BCFC57D9-065A-419B-A19A-801121FE42A3}" type="presParOf" srcId="{A474BE47-4AC3-4F4F-A58E-4DCA74DCFC50}" destId="{4F716255-B208-4099-8B7B-F8286980C794}" srcOrd="0" destOrd="0" presId="urn:microsoft.com/office/officeart/2005/8/layout/hList1"/>
    <dgm:cxn modelId="{A6DD11C1-FCC1-4ECB-B5C5-17028639224F}" type="presParOf" srcId="{4F716255-B208-4099-8B7B-F8286980C794}" destId="{7AB49BB4-A94C-41D3-94D4-8DEFEB2DB72C}" srcOrd="0" destOrd="0" presId="urn:microsoft.com/office/officeart/2005/8/layout/hList1"/>
    <dgm:cxn modelId="{77FE4B48-19A1-4837-AA93-74A7B27413DD}" type="presParOf" srcId="{4F716255-B208-4099-8B7B-F8286980C794}" destId="{75826E61-882F-4E42-B2DE-53BD198C8B8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CB35F0-DD7C-44B7-A5EE-FA5F074BB7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9331C5-3173-479A-991A-130DE1C12DC1}">
      <dgm:prSet custT="1"/>
      <dgm:spPr/>
      <dgm:t>
        <a:bodyPr/>
        <a:lstStyle/>
        <a:p>
          <a:r>
            <a:rPr lang="en-US" sz="1800" dirty="0"/>
            <a:t>Given a search problem definition</a:t>
          </a:r>
        </a:p>
      </dgm:t>
    </dgm:pt>
    <dgm:pt modelId="{FB5829C9-BCE3-4442-951E-C2C9542065F6}" type="parTrans" cxnId="{8C2E26C2-0238-4D88-856A-972958EA1005}">
      <dgm:prSet/>
      <dgm:spPr/>
      <dgm:t>
        <a:bodyPr/>
        <a:lstStyle/>
        <a:p>
          <a:endParaRPr lang="en-US"/>
        </a:p>
      </dgm:t>
    </dgm:pt>
    <dgm:pt modelId="{B0DEE2C9-A5A9-485E-AD79-939446786DF5}" type="sibTrans" cxnId="{8C2E26C2-0238-4D88-856A-972958EA1005}">
      <dgm:prSet/>
      <dgm:spPr/>
      <dgm:t>
        <a:bodyPr/>
        <a:lstStyle/>
        <a:p>
          <a:endParaRPr lang="en-US"/>
        </a:p>
      </dgm:t>
    </dgm:pt>
    <dgm:pt modelId="{7830783F-9F12-4D05-BAAA-4021C7065760}">
      <dgm:prSet custT="1"/>
      <dgm:spPr/>
      <dgm:t>
        <a:bodyPr/>
        <a:lstStyle/>
        <a:p>
          <a:r>
            <a:rPr lang="en-US" sz="1800" dirty="0"/>
            <a:t>Initial state</a:t>
          </a:r>
        </a:p>
      </dgm:t>
    </dgm:pt>
    <dgm:pt modelId="{726606B3-11A0-4651-B4CC-860830C1F0EB}" type="parTrans" cxnId="{08CE92E4-9B06-41DE-83CC-15BCC88653FA}">
      <dgm:prSet/>
      <dgm:spPr/>
      <dgm:t>
        <a:bodyPr/>
        <a:lstStyle/>
        <a:p>
          <a:endParaRPr lang="en-US"/>
        </a:p>
      </dgm:t>
    </dgm:pt>
    <dgm:pt modelId="{EC91F9A7-770B-4D17-ACE1-43AD505FAC78}" type="sibTrans" cxnId="{08CE92E4-9B06-41DE-83CC-15BCC88653FA}">
      <dgm:prSet/>
      <dgm:spPr/>
      <dgm:t>
        <a:bodyPr/>
        <a:lstStyle/>
        <a:p>
          <a:endParaRPr lang="en-US"/>
        </a:p>
      </dgm:t>
    </dgm:pt>
    <dgm:pt modelId="{61D9AF60-CC36-477E-88EB-42B03A7530F7}">
      <dgm:prSet custT="1"/>
      <dgm:spPr/>
      <dgm:t>
        <a:bodyPr/>
        <a:lstStyle/>
        <a:p>
          <a:r>
            <a:rPr lang="en-US" sz="1800" dirty="0"/>
            <a:t>Actions</a:t>
          </a:r>
        </a:p>
      </dgm:t>
    </dgm:pt>
    <dgm:pt modelId="{A083548C-B958-42AF-857A-BA52DBA2DEDD}" type="parTrans" cxnId="{FF63512A-B75F-482B-BD9C-09223D0B54CB}">
      <dgm:prSet/>
      <dgm:spPr/>
      <dgm:t>
        <a:bodyPr/>
        <a:lstStyle/>
        <a:p>
          <a:endParaRPr lang="en-US"/>
        </a:p>
      </dgm:t>
    </dgm:pt>
    <dgm:pt modelId="{427F5599-2440-4B96-AC6B-B68DF4D99358}" type="sibTrans" cxnId="{FF63512A-B75F-482B-BD9C-09223D0B54CB}">
      <dgm:prSet/>
      <dgm:spPr/>
      <dgm:t>
        <a:bodyPr/>
        <a:lstStyle/>
        <a:p>
          <a:endParaRPr lang="en-US"/>
        </a:p>
      </dgm:t>
    </dgm:pt>
    <dgm:pt modelId="{A6D83732-67A5-4F7E-9591-F91564075C9F}">
      <dgm:prSet custT="1"/>
      <dgm:spPr/>
      <dgm:t>
        <a:bodyPr/>
        <a:lstStyle/>
        <a:p>
          <a:r>
            <a:rPr lang="en-US" sz="1800" dirty="0"/>
            <a:t>Transition model</a:t>
          </a:r>
        </a:p>
      </dgm:t>
    </dgm:pt>
    <dgm:pt modelId="{F82C7628-CA4F-4405-8BC8-64EAD12D5907}" type="parTrans" cxnId="{AFEA61F9-CDEC-4207-9D8E-9A2BB126CE48}">
      <dgm:prSet/>
      <dgm:spPr/>
      <dgm:t>
        <a:bodyPr/>
        <a:lstStyle/>
        <a:p>
          <a:endParaRPr lang="en-US"/>
        </a:p>
      </dgm:t>
    </dgm:pt>
    <dgm:pt modelId="{75C393A3-9ADF-4939-A2E3-A1407EC30A5E}" type="sibTrans" cxnId="{AFEA61F9-CDEC-4207-9D8E-9A2BB126CE48}">
      <dgm:prSet/>
      <dgm:spPr/>
      <dgm:t>
        <a:bodyPr/>
        <a:lstStyle/>
        <a:p>
          <a:endParaRPr lang="en-US"/>
        </a:p>
      </dgm:t>
    </dgm:pt>
    <dgm:pt modelId="{F0335D94-D374-41AD-8817-3F88B24B6920}">
      <dgm:prSet custT="1"/>
      <dgm:spPr/>
      <dgm:t>
        <a:bodyPr/>
        <a:lstStyle/>
        <a:p>
          <a:r>
            <a:rPr lang="en-US" sz="1800" dirty="0"/>
            <a:t>Goal state</a:t>
          </a:r>
        </a:p>
      </dgm:t>
    </dgm:pt>
    <dgm:pt modelId="{C5C3229C-26EA-4C2B-ADF5-8CE31BFD2B56}" type="parTrans" cxnId="{7C040ABF-F808-4E1A-BCE9-29A065211413}">
      <dgm:prSet/>
      <dgm:spPr/>
      <dgm:t>
        <a:bodyPr/>
        <a:lstStyle/>
        <a:p>
          <a:endParaRPr lang="en-US"/>
        </a:p>
      </dgm:t>
    </dgm:pt>
    <dgm:pt modelId="{DC5FFA83-1564-44FE-A05D-DEC072FB324A}" type="sibTrans" cxnId="{7C040ABF-F808-4E1A-BCE9-29A065211413}">
      <dgm:prSet/>
      <dgm:spPr/>
      <dgm:t>
        <a:bodyPr/>
        <a:lstStyle/>
        <a:p>
          <a:endParaRPr lang="en-US"/>
        </a:p>
      </dgm:t>
    </dgm:pt>
    <dgm:pt modelId="{27D33799-3B04-4365-B080-7CE7041B6744}">
      <dgm:prSet custT="1"/>
      <dgm:spPr/>
      <dgm:t>
        <a:bodyPr/>
        <a:lstStyle/>
        <a:p>
          <a:r>
            <a:rPr lang="en-US" sz="1800" dirty="0"/>
            <a:t>Path cost</a:t>
          </a:r>
        </a:p>
      </dgm:t>
    </dgm:pt>
    <dgm:pt modelId="{9B34E884-74EA-42FF-BD61-5E46FC81D493}" type="parTrans" cxnId="{201E55EB-D9CE-49F4-AD53-991BAF673B02}">
      <dgm:prSet/>
      <dgm:spPr/>
      <dgm:t>
        <a:bodyPr/>
        <a:lstStyle/>
        <a:p>
          <a:endParaRPr lang="en-US"/>
        </a:p>
      </dgm:t>
    </dgm:pt>
    <dgm:pt modelId="{682E82E2-7787-4B51-9E0C-BE9912162640}" type="sibTrans" cxnId="{201E55EB-D9CE-49F4-AD53-991BAF673B02}">
      <dgm:prSet/>
      <dgm:spPr/>
      <dgm:t>
        <a:bodyPr/>
        <a:lstStyle/>
        <a:p>
          <a:endParaRPr lang="en-US"/>
        </a:p>
      </dgm:t>
    </dgm:pt>
    <dgm:pt modelId="{A474BE47-4AC3-4F4F-A58E-4DCA74DCFC50}" type="pres">
      <dgm:prSet presAssocID="{C4CB35F0-DD7C-44B7-A5EE-FA5F074BB79A}" presName="Name0" presStyleCnt="0">
        <dgm:presLayoutVars>
          <dgm:dir/>
          <dgm:animLvl val="lvl"/>
          <dgm:resizeHandles val="exact"/>
        </dgm:presLayoutVars>
      </dgm:prSet>
      <dgm:spPr/>
    </dgm:pt>
    <dgm:pt modelId="{4F716255-B208-4099-8B7B-F8286980C794}" type="pres">
      <dgm:prSet presAssocID="{B09331C5-3173-479A-991A-130DE1C12DC1}" presName="composite" presStyleCnt="0"/>
      <dgm:spPr/>
    </dgm:pt>
    <dgm:pt modelId="{7AB49BB4-A94C-41D3-94D4-8DEFEB2DB72C}" type="pres">
      <dgm:prSet presAssocID="{B09331C5-3173-479A-991A-130DE1C12DC1}" presName="parTx" presStyleLbl="alignNode1" presStyleIdx="0" presStyleCnt="1">
        <dgm:presLayoutVars>
          <dgm:chMax val="0"/>
          <dgm:chPref val="0"/>
          <dgm:bulletEnabled val="1"/>
        </dgm:presLayoutVars>
      </dgm:prSet>
      <dgm:spPr/>
    </dgm:pt>
    <dgm:pt modelId="{75826E61-882F-4E42-B2DE-53BD198C8B82}" type="pres">
      <dgm:prSet presAssocID="{B09331C5-3173-479A-991A-130DE1C12DC1}" presName="desTx" presStyleLbl="alignAccFollowNode1" presStyleIdx="0" presStyleCnt="1">
        <dgm:presLayoutVars>
          <dgm:bulletEnabled val="1"/>
        </dgm:presLayoutVars>
      </dgm:prSet>
      <dgm:spPr/>
    </dgm:pt>
  </dgm:ptLst>
  <dgm:cxnLst>
    <dgm:cxn modelId="{0B13DE07-506D-430A-8094-3CED932A67DF}" type="presOf" srcId="{A6D83732-67A5-4F7E-9591-F91564075C9F}" destId="{75826E61-882F-4E42-B2DE-53BD198C8B82}" srcOrd="0" destOrd="2" presId="urn:microsoft.com/office/officeart/2005/8/layout/hList1"/>
    <dgm:cxn modelId="{9DF7D512-55FA-41AD-8A0A-4993F081FA96}" type="presOf" srcId="{C4CB35F0-DD7C-44B7-A5EE-FA5F074BB79A}" destId="{A474BE47-4AC3-4F4F-A58E-4DCA74DCFC50}" srcOrd="0" destOrd="0" presId="urn:microsoft.com/office/officeart/2005/8/layout/hList1"/>
    <dgm:cxn modelId="{FF63512A-B75F-482B-BD9C-09223D0B54CB}" srcId="{B09331C5-3173-479A-991A-130DE1C12DC1}" destId="{61D9AF60-CC36-477E-88EB-42B03A7530F7}" srcOrd="1" destOrd="0" parTransId="{A083548C-B958-42AF-857A-BA52DBA2DEDD}" sibTransId="{427F5599-2440-4B96-AC6B-B68DF4D99358}"/>
    <dgm:cxn modelId="{F12F0041-9083-4B2F-9479-8A446A63C24E}" type="presOf" srcId="{61D9AF60-CC36-477E-88EB-42B03A7530F7}" destId="{75826E61-882F-4E42-B2DE-53BD198C8B82}" srcOrd="0" destOrd="1" presId="urn:microsoft.com/office/officeart/2005/8/layout/hList1"/>
    <dgm:cxn modelId="{F7199764-38BE-4EE6-979C-5C83910F2A20}" type="presOf" srcId="{B09331C5-3173-479A-991A-130DE1C12DC1}" destId="{7AB49BB4-A94C-41D3-94D4-8DEFEB2DB72C}" srcOrd="0" destOrd="0" presId="urn:microsoft.com/office/officeart/2005/8/layout/hList1"/>
    <dgm:cxn modelId="{1AAA8F4C-BF24-4E52-9000-8B5339ABF60B}" type="presOf" srcId="{27D33799-3B04-4365-B080-7CE7041B6744}" destId="{75826E61-882F-4E42-B2DE-53BD198C8B82}" srcOrd="0" destOrd="4" presId="urn:microsoft.com/office/officeart/2005/8/layout/hList1"/>
    <dgm:cxn modelId="{3B809D72-991F-4357-B1CB-1A73E0D4BC93}" type="presOf" srcId="{7830783F-9F12-4D05-BAAA-4021C7065760}" destId="{75826E61-882F-4E42-B2DE-53BD198C8B82}" srcOrd="0" destOrd="0" presId="urn:microsoft.com/office/officeart/2005/8/layout/hList1"/>
    <dgm:cxn modelId="{64E6F553-7D23-488F-9FAC-DC596BD9BB59}" type="presOf" srcId="{F0335D94-D374-41AD-8817-3F88B24B6920}" destId="{75826E61-882F-4E42-B2DE-53BD198C8B82}" srcOrd="0" destOrd="3" presId="urn:microsoft.com/office/officeart/2005/8/layout/hList1"/>
    <dgm:cxn modelId="{7C040ABF-F808-4E1A-BCE9-29A065211413}" srcId="{B09331C5-3173-479A-991A-130DE1C12DC1}" destId="{F0335D94-D374-41AD-8817-3F88B24B6920}" srcOrd="3" destOrd="0" parTransId="{C5C3229C-26EA-4C2B-ADF5-8CE31BFD2B56}" sibTransId="{DC5FFA83-1564-44FE-A05D-DEC072FB324A}"/>
    <dgm:cxn modelId="{8C2E26C2-0238-4D88-856A-972958EA1005}" srcId="{C4CB35F0-DD7C-44B7-A5EE-FA5F074BB79A}" destId="{B09331C5-3173-479A-991A-130DE1C12DC1}" srcOrd="0" destOrd="0" parTransId="{FB5829C9-BCE3-4442-951E-C2C9542065F6}" sibTransId="{B0DEE2C9-A5A9-485E-AD79-939446786DF5}"/>
    <dgm:cxn modelId="{08CE92E4-9B06-41DE-83CC-15BCC88653FA}" srcId="{B09331C5-3173-479A-991A-130DE1C12DC1}" destId="{7830783F-9F12-4D05-BAAA-4021C7065760}" srcOrd="0" destOrd="0" parTransId="{726606B3-11A0-4651-B4CC-860830C1F0EB}" sibTransId="{EC91F9A7-770B-4D17-ACE1-43AD505FAC78}"/>
    <dgm:cxn modelId="{201E55EB-D9CE-49F4-AD53-991BAF673B02}" srcId="{B09331C5-3173-479A-991A-130DE1C12DC1}" destId="{27D33799-3B04-4365-B080-7CE7041B6744}" srcOrd="4" destOrd="0" parTransId="{9B34E884-74EA-42FF-BD61-5E46FC81D493}" sibTransId="{682E82E2-7787-4B51-9E0C-BE9912162640}"/>
    <dgm:cxn modelId="{AFEA61F9-CDEC-4207-9D8E-9A2BB126CE48}" srcId="{B09331C5-3173-479A-991A-130DE1C12DC1}" destId="{A6D83732-67A5-4F7E-9591-F91564075C9F}" srcOrd="2" destOrd="0" parTransId="{F82C7628-CA4F-4405-8BC8-64EAD12D5907}" sibTransId="{75C393A3-9ADF-4939-A2E3-A1407EC30A5E}"/>
    <dgm:cxn modelId="{BCFC57D9-065A-419B-A19A-801121FE42A3}" type="presParOf" srcId="{A474BE47-4AC3-4F4F-A58E-4DCA74DCFC50}" destId="{4F716255-B208-4099-8B7B-F8286980C794}" srcOrd="0" destOrd="0" presId="urn:microsoft.com/office/officeart/2005/8/layout/hList1"/>
    <dgm:cxn modelId="{A6DD11C1-FCC1-4ECB-B5C5-17028639224F}" type="presParOf" srcId="{4F716255-B208-4099-8B7B-F8286980C794}" destId="{7AB49BB4-A94C-41D3-94D4-8DEFEB2DB72C}" srcOrd="0" destOrd="0" presId="urn:microsoft.com/office/officeart/2005/8/layout/hList1"/>
    <dgm:cxn modelId="{77FE4B48-19A1-4837-AA93-74A7B27413DD}" type="presParOf" srcId="{4F716255-B208-4099-8B7B-F8286980C794}" destId="{75826E61-882F-4E42-B2DE-53BD198C8B8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A58764-EBBE-49BF-A498-49139B7CB4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E0C0BF2-F4D1-4727-ADCF-9B451ABC73DB}">
      <dgm:prSet/>
      <dgm:spPr/>
      <dgm:t>
        <a:bodyPr/>
        <a:lstStyle/>
        <a:p>
          <a:r>
            <a:rPr lang="en-US"/>
            <a:t>Best-First Search</a:t>
          </a:r>
        </a:p>
      </dgm:t>
    </dgm:pt>
    <dgm:pt modelId="{73B01A1B-E2B4-4509-8641-7469EA41DDAA}" type="parTrans" cxnId="{D76041C7-DD70-46B3-B28C-24F4E12957D4}">
      <dgm:prSet/>
      <dgm:spPr/>
      <dgm:t>
        <a:bodyPr/>
        <a:lstStyle/>
        <a:p>
          <a:endParaRPr lang="en-US"/>
        </a:p>
      </dgm:t>
    </dgm:pt>
    <dgm:pt modelId="{F9814398-7DA9-4AA7-8484-4444395A0F34}" type="sibTrans" cxnId="{D76041C7-DD70-46B3-B28C-24F4E12957D4}">
      <dgm:prSet/>
      <dgm:spPr/>
      <dgm:t>
        <a:bodyPr/>
        <a:lstStyle/>
        <a:p>
          <a:endParaRPr lang="en-US"/>
        </a:p>
      </dgm:t>
    </dgm:pt>
    <mc:AlternateContent xmlns:mc="http://schemas.openxmlformats.org/markup-compatibility/2006" xmlns:a14="http://schemas.microsoft.com/office/drawing/2010/main">
      <mc:Choice Requires="a14">
        <dgm:pt modelId="{EC73D527-BE38-4729-9A4D-0823CBA25C0D}">
          <dgm:prSet custT="1"/>
          <dgm:spPr/>
          <dgm:t>
            <a:bodyPr/>
            <a:lstStyle/>
            <a:p>
              <a:pPr/>
              <a:r>
                <a:rPr lang="en-US" sz="2400" dirty="0"/>
                <a:t>Expand the frontier using</a:t>
              </a:r>
              <a:br>
                <a:rPr lang="en-US" sz="2400" dirty="0"/>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m:oMathPara>
              </a14:m>
              <a:endParaRPr lang="en-US" sz="2400" dirty="0"/>
            </a:p>
          </dgm:t>
        </dgm:pt>
      </mc:Choice>
      <mc:Fallback xmlns="">
        <dgm:pt modelId="{EC73D527-BE38-4729-9A4D-0823CBA25C0D}">
          <dgm:prSet custT="1"/>
          <dgm:spPr/>
          <dgm:t>
            <a:bodyPr/>
            <a:lstStyle/>
            <a:p>
              <a:r>
                <a:rPr lang="en-US" sz="2400" dirty="0"/>
                <a:t>Expand the frontier using</a:t>
              </a:r>
              <a:br>
                <a:rPr lang="en-US" sz="2400" dirty="0"/>
              </a:br>
              <a:r>
                <a:rPr lang="en-US" sz="2400" b="0" i="0">
                  <a:latin typeface="Cambria Math" panose="02040503050406030204" pitchFamily="18" charset="0"/>
                </a:rPr>
                <a:t> 𝑓(𝑛)=ℎ(𝑛)</a:t>
              </a:r>
              <a:endParaRPr lang="en-US" sz="2400" dirty="0"/>
            </a:p>
          </dgm:t>
        </dgm:pt>
      </mc:Fallback>
    </mc:AlternateContent>
    <dgm:pt modelId="{ACC501FE-A2DA-490D-AF45-42F62616BD47}" type="parTrans" cxnId="{0E8B253E-8D53-4D10-B37A-4EF9D0379F52}">
      <dgm:prSet/>
      <dgm:spPr/>
      <dgm:t>
        <a:bodyPr/>
        <a:lstStyle/>
        <a:p>
          <a:endParaRPr lang="en-US"/>
        </a:p>
      </dgm:t>
    </dgm:pt>
    <dgm:pt modelId="{AF618160-5B07-428C-AE26-4B29479CF0A6}" type="sibTrans" cxnId="{0E8B253E-8D53-4D10-B37A-4EF9D0379F52}">
      <dgm:prSet/>
      <dgm:spPr/>
      <dgm:t>
        <a:bodyPr/>
        <a:lstStyle/>
        <a:p>
          <a:endParaRPr lang="en-US"/>
        </a:p>
      </dgm:t>
    </dgm:pt>
    <dgm:pt modelId="{B3C12791-4D5E-42F8-A981-E2D6EC9606A4}" type="pres">
      <dgm:prSet presAssocID="{2CA58764-EBBE-49BF-A498-49139B7CB444}" presName="Name0" presStyleCnt="0">
        <dgm:presLayoutVars>
          <dgm:dir/>
          <dgm:animLvl val="lvl"/>
          <dgm:resizeHandles val="exact"/>
        </dgm:presLayoutVars>
      </dgm:prSet>
      <dgm:spPr/>
    </dgm:pt>
    <dgm:pt modelId="{2C759D0A-DD49-4496-98DB-8559F7A2A54B}" type="pres">
      <dgm:prSet presAssocID="{0E0C0BF2-F4D1-4727-ADCF-9B451ABC73DB}" presName="linNode" presStyleCnt="0"/>
      <dgm:spPr/>
    </dgm:pt>
    <dgm:pt modelId="{A1947C06-6504-4B2C-BA4A-52FBD55BC516}" type="pres">
      <dgm:prSet presAssocID="{0E0C0BF2-F4D1-4727-ADCF-9B451ABC73DB}" presName="parentText" presStyleLbl="node1" presStyleIdx="0" presStyleCnt="2" custLinFactNeighborX="-70773" custLinFactNeighborY="3737">
        <dgm:presLayoutVars>
          <dgm:chMax val="1"/>
          <dgm:bulletEnabled val="1"/>
        </dgm:presLayoutVars>
      </dgm:prSet>
      <dgm:spPr/>
    </dgm:pt>
    <dgm:pt modelId="{CBB345F7-9E86-46C2-B70D-C74E54A750E2}" type="pres">
      <dgm:prSet presAssocID="{F9814398-7DA9-4AA7-8484-4444395A0F34}" presName="sp" presStyleCnt="0"/>
      <dgm:spPr/>
    </dgm:pt>
    <dgm:pt modelId="{B4FC76ED-2B95-4493-8031-AB9620827C7A}" type="pres">
      <dgm:prSet presAssocID="{EC73D527-BE38-4729-9A4D-0823CBA25C0D}" presName="linNode" presStyleCnt="0"/>
      <dgm:spPr/>
    </dgm:pt>
    <dgm:pt modelId="{B991C32F-A05D-4B9E-8E65-9276A1A5031C}" type="pres">
      <dgm:prSet presAssocID="{EC73D527-BE38-4729-9A4D-0823CBA25C0D}" presName="parentText" presStyleLbl="node1" presStyleIdx="1" presStyleCnt="2" custScaleX="110682" custLinFactY="-1263" custLinFactNeighborX="82206" custLinFactNeighborY="-100000">
        <dgm:presLayoutVars>
          <dgm:chMax val="1"/>
          <dgm:bulletEnabled val="1"/>
        </dgm:presLayoutVars>
      </dgm:prSet>
      <dgm:spPr/>
    </dgm:pt>
  </dgm:ptLst>
  <dgm:cxnLst>
    <dgm:cxn modelId="{0E8B253E-8D53-4D10-B37A-4EF9D0379F52}" srcId="{2CA58764-EBBE-49BF-A498-49139B7CB444}" destId="{EC73D527-BE38-4729-9A4D-0823CBA25C0D}" srcOrd="1" destOrd="0" parTransId="{ACC501FE-A2DA-490D-AF45-42F62616BD47}" sibTransId="{AF618160-5B07-428C-AE26-4B29479CF0A6}"/>
    <dgm:cxn modelId="{C8B5C046-E234-4B63-82BA-F181354B3231}" type="presOf" srcId="{EC73D527-BE38-4729-9A4D-0823CBA25C0D}" destId="{B991C32F-A05D-4B9E-8E65-9276A1A5031C}" srcOrd="0" destOrd="0" presId="urn:microsoft.com/office/officeart/2005/8/layout/vList5"/>
    <dgm:cxn modelId="{E16E1B4D-7C1C-4E89-8216-ED63007AD517}" type="presOf" srcId="{0E0C0BF2-F4D1-4727-ADCF-9B451ABC73DB}" destId="{A1947C06-6504-4B2C-BA4A-52FBD55BC516}" srcOrd="0" destOrd="0" presId="urn:microsoft.com/office/officeart/2005/8/layout/vList5"/>
    <dgm:cxn modelId="{CDFBD0A8-D350-4F34-ADD8-C10B1520383A}" type="presOf" srcId="{2CA58764-EBBE-49BF-A498-49139B7CB444}" destId="{B3C12791-4D5E-42F8-A981-E2D6EC9606A4}" srcOrd="0" destOrd="0" presId="urn:microsoft.com/office/officeart/2005/8/layout/vList5"/>
    <dgm:cxn modelId="{D76041C7-DD70-46B3-B28C-24F4E12957D4}" srcId="{2CA58764-EBBE-49BF-A498-49139B7CB444}" destId="{0E0C0BF2-F4D1-4727-ADCF-9B451ABC73DB}" srcOrd="0" destOrd="0" parTransId="{73B01A1B-E2B4-4509-8641-7469EA41DDAA}" sibTransId="{F9814398-7DA9-4AA7-8484-4444395A0F34}"/>
    <dgm:cxn modelId="{D284200D-B2F3-489D-980B-0E4A4F582B75}" type="presParOf" srcId="{B3C12791-4D5E-42F8-A981-E2D6EC9606A4}" destId="{2C759D0A-DD49-4496-98DB-8559F7A2A54B}" srcOrd="0" destOrd="0" presId="urn:microsoft.com/office/officeart/2005/8/layout/vList5"/>
    <dgm:cxn modelId="{3081EBBA-C193-4A7C-A8FA-14C5A6AFBBF1}" type="presParOf" srcId="{2C759D0A-DD49-4496-98DB-8559F7A2A54B}" destId="{A1947C06-6504-4B2C-BA4A-52FBD55BC516}" srcOrd="0" destOrd="0" presId="urn:microsoft.com/office/officeart/2005/8/layout/vList5"/>
    <dgm:cxn modelId="{C1E0438C-F71A-4416-8AED-35A5872FC6DC}" type="presParOf" srcId="{B3C12791-4D5E-42F8-A981-E2D6EC9606A4}" destId="{CBB345F7-9E86-46C2-B70D-C74E54A750E2}" srcOrd="1" destOrd="0" presId="urn:microsoft.com/office/officeart/2005/8/layout/vList5"/>
    <dgm:cxn modelId="{86C72FDE-D25D-49E1-A421-90C3D40163ED}" type="presParOf" srcId="{B3C12791-4D5E-42F8-A981-E2D6EC9606A4}" destId="{B4FC76ED-2B95-4493-8031-AB9620827C7A}" srcOrd="2" destOrd="0" presId="urn:microsoft.com/office/officeart/2005/8/layout/vList5"/>
    <dgm:cxn modelId="{78162856-6315-4243-809C-C037F636D67A}" type="presParOf" srcId="{B4FC76ED-2B95-4493-8031-AB9620827C7A}" destId="{B991C32F-A05D-4B9E-8E65-9276A1A5031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A58764-EBBE-49BF-A498-49139B7CB4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E0C0BF2-F4D1-4727-ADCF-9B451ABC73DB}">
      <dgm:prSet/>
      <dgm:spPr/>
      <dgm:t>
        <a:bodyPr/>
        <a:lstStyle/>
        <a:p>
          <a:r>
            <a:rPr lang="en-US"/>
            <a:t>Best-First Search</a:t>
          </a:r>
        </a:p>
      </dgm:t>
    </dgm:pt>
    <dgm:pt modelId="{73B01A1B-E2B4-4509-8641-7469EA41DDAA}" type="parTrans" cxnId="{D76041C7-DD70-46B3-B28C-24F4E12957D4}">
      <dgm:prSet/>
      <dgm:spPr/>
      <dgm:t>
        <a:bodyPr/>
        <a:lstStyle/>
        <a:p>
          <a:endParaRPr lang="en-US"/>
        </a:p>
      </dgm:t>
    </dgm:pt>
    <dgm:pt modelId="{F9814398-7DA9-4AA7-8484-4444395A0F34}" type="sibTrans" cxnId="{D76041C7-DD70-46B3-B28C-24F4E12957D4}">
      <dgm:prSet/>
      <dgm:spPr/>
      <dgm:t>
        <a:bodyPr/>
        <a:lstStyle/>
        <a:p>
          <a:endParaRPr lang="en-US"/>
        </a:p>
      </dgm:t>
    </dgm:pt>
    <dgm:pt modelId="{EC73D527-BE38-4729-9A4D-0823CBA25C0D}">
      <dgm:prSet custT="1"/>
      <dgm:spPr>
        <a:blipFill>
          <a:blip xmlns:r="http://schemas.openxmlformats.org/officeDocument/2006/relationships" r:embed="rId1"/>
          <a:stretch>
            <a:fillRect/>
          </a:stretch>
        </a:blipFill>
      </dgm:spPr>
      <dgm:t>
        <a:bodyPr/>
        <a:lstStyle/>
        <a:p>
          <a:r>
            <a:rPr lang="en-US">
              <a:noFill/>
            </a:rPr>
            <a:t> </a:t>
          </a:r>
        </a:p>
      </dgm:t>
    </dgm:pt>
    <dgm:pt modelId="{ACC501FE-A2DA-490D-AF45-42F62616BD47}" type="parTrans" cxnId="{0E8B253E-8D53-4D10-B37A-4EF9D0379F52}">
      <dgm:prSet/>
      <dgm:spPr/>
      <dgm:t>
        <a:bodyPr/>
        <a:lstStyle/>
        <a:p>
          <a:endParaRPr lang="en-US"/>
        </a:p>
      </dgm:t>
    </dgm:pt>
    <dgm:pt modelId="{AF618160-5B07-428C-AE26-4B29479CF0A6}" type="sibTrans" cxnId="{0E8B253E-8D53-4D10-B37A-4EF9D0379F52}">
      <dgm:prSet/>
      <dgm:spPr/>
      <dgm:t>
        <a:bodyPr/>
        <a:lstStyle/>
        <a:p>
          <a:endParaRPr lang="en-US"/>
        </a:p>
      </dgm:t>
    </dgm:pt>
    <dgm:pt modelId="{B3C12791-4D5E-42F8-A981-E2D6EC9606A4}" type="pres">
      <dgm:prSet presAssocID="{2CA58764-EBBE-49BF-A498-49139B7CB444}" presName="Name0" presStyleCnt="0">
        <dgm:presLayoutVars>
          <dgm:dir/>
          <dgm:animLvl val="lvl"/>
          <dgm:resizeHandles val="exact"/>
        </dgm:presLayoutVars>
      </dgm:prSet>
      <dgm:spPr/>
    </dgm:pt>
    <dgm:pt modelId="{2C759D0A-DD49-4496-98DB-8559F7A2A54B}" type="pres">
      <dgm:prSet presAssocID="{0E0C0BF2-F4D1-4727-ADCF-9B451ABC73DB}" presName="linNode" presStyleCnt="0"/>
      <dgm:spPr/>
    </dgm:pt>
    <dgm:pt modelId="{A1947C06-6504-4B2C-BA4A-52FBD55BC516}" type="pres">
      <dgm:prSet presAssocID="{0E0C0BF2-F4D1-4727-ADCF-9B451ABC73DB}" presName="parentText" presStyleLbl="node1" presStyleIdx="0" presStyleCnt="2" custLinFactNeighborX="-70773" custLinFactNeighborY="3737">
        <dgm:presLayoutVars>
          <dgm:chMax val="1"/>
          <dgm:bulletEnabled val="1"/>
        </dgm:presLayoutVars>
      </dgm:prSet>
      <dgm:spPr/>
    </dgm:pt>
    <dgm:pt modelId="{CBB345F7-9E86-46C2-B70D-C74E54A750E2}" type="pres">
      <dgm:prSet presAssocID="{F9814398-7DA9-4AA7-8484-4444395A0F34}" presName="sp" presStyleCnt="0"/>
      <dgm:spPr/>
    </dgm:pt>
    <dgm:pt modelId="{B4FC76ED-2B95-4493-8031-AB9620827C7A}" type="pres">
      <dgm:prSet presAssocID="{EC73D527-BE38-4729-9A4D-0823CBA25C0D}" presName="linNode" presStyleCnt="0"/>
      <dgm:spPr/>
    </dgm:pt>
    <dgm:pt modelId="{B991C32F-A05D-4B9E-8E65-9276A1A5031C}" type="pres">
      <dgm:prSet presAssocID="{EC73D527-BE38-4729-9A4D-0823CBA25C0D}" presName="parentText" presStyleLbl="node1" presStyleIdx="1" presStyleCnt="2" custScaleX="110682" custLinFactY="-1263" custLinFactNeighborX="82206" custLinFactNeighborY="-100000">
        <dgm:presLayoutVars>
          <dgm:chMax val="1"/>
          <dgm:bulletEnabled val="1"/>
        </dgm:presLayoutVars>
      </dgm:prSet>
      <dgm:spPr/>
    </dgm:pt>
  </dgm:ptLst>
  <dgm:cxnLst>
    <dgm:cxn modelId="{0E8B253E-8D53-4D10-B37A-4EF9D0379F52}" srcId="{2CA58764-EBBE-49BF-A498-49139B7CB444}" destId="{EC73D527-BE38-4729-9A4D-0823CBA25C0D}" srcOrd="1" destOrd="0" parTransId="{ACC501FE-A2DA-490D-AF45-42F62616BD47}" sibTransId="{AF618160-5B07-428C-AE26-4B29479CF0A6}"/>
    <dgm:cxn modelId="{C8B5C046-E234-4B63-82BA-F181354B3231}" type="presOf" srcId="{EC73D527-BE38-4729-9A4D-0823CBA25C0D}" destId="{B991C32F-A05D-4B9E-8E65-9276A1A5031C}" srcOrd="0" destOrd="0" presId="urn:microsoft.com/office/officeart/2005/8/layout/vList5"/>
    <dgm:cxn modelId="{E16E1B4D-7C1C-4E89-8216-ED63007AD517}" type="presOf" srcId="{0E0C0BF2-F4D1-4727-ADCF-9B451ABC73DB}" destId="{A1947C06-6504-4B2C-BA4A-52FBD55BC516}" srcOrd="0" destOrd="0" presId="urn:microsoft.com/office/officeart/2005/8/layout/vList5"/>
    <dgm:cxn modelId="{CDFBD0A8-D350-4F34-ADD8-C10B1520383A}" type="presOf" srcId="{2CA58764-EBBE-49BF-A498-49139B7CB444}" destId="{B3C12791-4D5E-42F8-A981-E2D6EC9606A4}" srcOrd="0" destOrd="0" presId="urn:microsoft.com/office/officeart/2005/8/layout/vList5"/>
    <dgm:cxn modelId="{D76041C7-DD70-46B3-B28C-24F4E12957D4}" srcId="{2CA58764-EBBE-49BF-A498-49139B7CB444}" destId="{0E0C0BF2-F4D1-4727-ADCF-9B451ABC73DB}" srcOrd="0" destOrd="0" parTransId="{73B01A1B-E2B4-4509-8641-7469EA41DDAA}" sibTransId="{F9814398-7DA9-4AA7-8484-4444395A0F34}"/>
    <dgm:cxn modelId="{D284200D-B2F3-489D-980B-0E4A4F582B75}" type="presParOf" srcId="{B3C12791-4D5E-42F8-A981-E2D6EC9606A4}" destId="{2C759D0A-DD49-4496-98DB-8559F7A2A54B}" srcOrd="0" destOrd="0" presId="urn:microsoft.com/office/officeart/2005/8/layout/vList5"/>
    <dgm:cxn modelId="{3081EBBA-C193-4A7C-A8FA-14C5A6AFBBF1}" type="presParOf" srcId="{2C759D0A-DD49-4496-98DB-8559F7A2A54B}" destId="{A1947C06-6504-4B2C-BA4A-52FBD55BC516}" srcOrd="0" destOrd="0" presId="urn:microsoft.com/office/officeart/2005/8/layout/vList5"/>
    <dgm:cxn modelId="{C1E0438C-F71A-4416-8AED-35A5872FC6DC}" type="presParOf" srcId="{B3C12791-4D5E-42F8-A981-E2D6EC9606A4}" destId="{CBB345F7-9E86-46C2-B70D-C74E54A750E2}" srcOrd="1" destOrd="0" presId="urn:microsoft.com/office/officeart/2005/8/layout/vList5"/>
    <dgm:cxn modelId="{86C72FDE-D25D-49E1-A421-90C3D40163ED}" type="presParOf" srcId="{B3C12791-4D5E-42F8-A981-E2D6EC9606A4}" destId="{B4FC76ED-2B95-4493-8031-AB9620827C7A}" srcOrd="2" destOrd="0" presId="urn:microsoft.com/office/officeart/2005/8/layout/vList5"/>
    <dgm:cxn modelId="{78162856-6315-4243-809C-C037F636D67A}" type="presParOf" srcId="{B4FC76ED-2B95-4493-8031-AB9620827C7A}" destId="{B991C32F-A05D-4B9E-8E65-9276A1A5031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A58764-EBBE-49BF-A498-49139B7CB4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E0C0BF2-F4D1-4727-ADCF-9B451ABC73DB}">
      <dgm:prSet/>
      <dgm:spPr/>
      <dgm:t>
        <a:bodyPr/>
        <a:lstStyle/>
        <a:p>
          <a:r>
            <a:rPr lang="en-US"/>
            <a:t>Best-First Search</a:t>
          </a:r>
        </a:p>
      </dgm:t>
    </dgm:pt>
    <dgm:pt modelId="{73B01A1B-E2B4-4509-8641-7469EA41DDAA}" type="parTrans" cxnId="{D76041C7-DD70-46B3-B28C-24F4E12957D4}">
      <dgm:prSet/>
      <dgm:spPr/>
      <dgm:t>
        <a:bodyPr/>
        <a:lstStyle/>
        <a:p>
          <a:endParaRPr lang="en-US"/>
        </a:p>
      </dgm:t>
    </dgm:pt>
    <dgm:pt modelId="{F9814398-7DA9-4AA7-8484-4444395A0F34}" type="sibTrans" cxnId="{D76041C7-DD70-46B3-B28C-24F4E12957D4}">
      <dgm:prSet/>
      <dgm:spPr/>
      <dgm:t>
        <a:bodyPr/>
        <a:lstStyle/>
        <a:p>
          <a:endParaRPr lang="en-US"/>
        </a:p>
      </dgm:t>
    </dgm:pt>
    <mc:AlternateContent xmlns:mc="http://schemas.openxmlformats.org/markup-compatibility/2006" xmlns:a14="http://schemas.microsoft.com/office/drawing/2010/main">
      <mc:Choice Requires="a14">
        <dgm:pt modelId="{EC73D527-BE38-4729-9A4D-0823CBA25C0D}">
          <dgm:prSet custT="1"/>
          <dgm:spPr/>
          <dgm:t>
            <a:bodyPr/>
            <a:lstStyle/>
            <a:p>
              <a:pPr/>
              <a:r>
                <a:rPr lang="en-US" sz="2400" dirty="0"/>
                <a:t>Expand the frontier using</a:t>
              </a:r>
              <a:br>
                <a:rPr lang="en-US" sz="2400" dirty="0"/>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e>
                    </m:d>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m:oMathPara>
              </a14:m>
              <a:endParaRPr lang="en-US" sz="2400" dirty="0"/>
            </a:p>
          </dgm:t>
        </dgm:pt>
      </mc:Choice>
      <mc:Fallback xmlns="">
        <dgm:pt modelId="{EC73D527-BE38-4729-9A4D-0823CBA25C0D}">
          <dgm:prSet custT="1"/>
          <dgm:spPr/>
          <dgm:t>
            <a:bodyPr/>
            <a:lstStyle/>
            <a:p>
              <a:r>
                <a:rPr lang="en-US" sz="2400" dirty="0"/>
                <a:t>Expand the frontier using</a:t>
              </a:r>
              <a:br>
                <a:rPr lang="en-US" sz="2400" dirty="0"/>
              </a:br>
              <a:r>
                <a:rPr lang="en-US" sz="2400" b="0" i="0">
                  <a:latin typeface="Cambria Math" panose="02040503050406030204" pitchFamily="18" charset="0"/>
                </a:rPr>
                <a:t> 𝑓(𝑛)=𝑔(𝑛)+ℎ(𝑛)</a:t>
              </a:r>
              <a:endParaRPr lang="en-US" sz="2400" dirty="0"/>
            </a:p>
          </dgm:t>
        </dgm:pt>
      </mc:Fallback>
    </mc:AlternateContent>
    <dgm:pt modelId="{ACC501FE-A2DA-490D-AF45-42F62616BD47}" type="parTrans" cxnId="{0E8B253E-8D53-4D10-B37A-4EF9D0379F52}">
      <dgm:prSet/>
      <dgm:spPr/>
      <dgm:t>
        <a:bodyPr/>
        <a:lstStyle/>
        <a:p>
          <a:endParaRPr lang="en-US"/>
        </a:p>
      </dgm:t>
    </dgm:pt>
    <dgm:pt modelId="{AF618160-5B07-428C-AE26-4B29479CF0A6}" type="sibTrans" cxnId="{0E8B253E-8D53-4D10-B37A-4EF9D0379F52}">
      <dgm:prSet/>
      <dgm:spPr/>
      <dgm:t>
        <a:bodyPr/>
        <a:lstStyle/>
        <a:p>
          <a:endParaRPr lang="en-US"/>
        </a:p>
      </dgm:t>
    </dgm:pt>
    <dgm:pt modelId="{B3C12791-4D5E-42F8-A981-E2D6EC9606A4}" type="pres">
      <dgm:prSet presAssocID="{2CA58764-EBBE-49BF-A498-49139B7CB444}" presName="Name0" presStyleCnt="0">
        <dgm:presLayoutVars>
          <dgm:dir/>
          <dgm:animLvl val="lvl"/>
          <dgm:resizeHandles val="exact"/>
        </dgm:presLayoutVars>
      </dgm:prSet>
      <dgm:spPr/>
    </dgm:pt>
    <dgm:pt modelId="{2C759D0A-DD49-4496-98DB-8559F7A2A54B}" type="pres">
      <dgm:prSet presAssocID="{0E0C0BF2-F4D1-4727-ADCF-9B451ABC73DB}" presName="linNode" presStyleCnt="0"/>
      <dgm:spPr/>
    </dgm:pt>
    <dgm:pt modelId="{A1947C06-6504-4B2C-BA4A-52FBD55BC516}" type="pres">
      <dgm:prSet presAssocID="{0E0C0BF2-F4D1-4727-ADCF-9B451ABC73DB}" presName="parentText" presStyleLbl="node1" presStyleIdx="0" presStyleCnt="2" custLinFactNeighborX="-70773" custLinFactNeighborY="3737">
        <dgm:presLayoutVars>
          <dgm:chMax val="1"/>
          <dgm:bulletEnabled val="1"/>
        </dgm:presLayoutVars>
      </dgm:prSet>
      <dgm:spPr/>
    </dgm:pt>
    <dgm:pt modelId="{CBB345F7-9E86-46C2-B70D-C74E54A750E2}" type="pres">
      <dgm:prSet presAssocID="{F9814398-7DA9-4AA7-8484-4444395A0F34}" presName="sp" presStyleCnt="0"/>
      <dgm:spPr/>
    </dgm:pt>
    <dgm:pt modelId="{B4FC76ED-2B95-4493-8031-AB9620827C7A}" type="pres">
      <dgm:prSet presAssocID="{EC73D527-BE38-4729-9A4D-0823CBA25C0D}" presName="linNode" presStyleCnt="0"/>
      <dgm:spPr/>
    </dgm:pt>
    <dgm:pt modelId="{B991C32F-A05D-4B9E-8E65-9276A1A5031C}" type="pres">
      <dgm:prSet presAssocID="{EC73D527-BE38-4729-9A4D-0823CBA25C0D}" presName="parentText" presStyleLbl="node1" presStyleIdx="1" presStyleCnt="2" custScaleX="110682" custLinFactY="-1263" custLinFactNeighborX="82206" custLinFactNeighborY="-100000">
        <dgm:presLayoutVars>
          <dgm:chMax val="1"/>
          <dgm:bulletEnabled val="1"/>
        </dgm:presLayoutVars>
      </dgm:prSet>
      <dgm:spPr/>
    </dgm:pt>
  </dgm:ptLst>
  <dgm:cxnLst>
    <dgm:cxn modelId="{0E8B253E-8D53-4D10-B37A-4EF9D0379F52}" srcId="{2CA58764-EBBE-49BF-A498-49139B7CB444}" destId="{EC73D527-BE38-4729-9A4D-0823CBA25C0D}" srcOrd="1" destOrd="0" parTransId="{ACC501FE-A2DA-490D-AF45-42F62616BD47}" sibTransId="{AF618160-5B07-428C-AE26-4B29479CF0A6}"/>
    <dgm:cxn modelId="{C8B5C046-E234-4B63-82BA-F181354B3231}" type="presOf" srcId="{EC73D527-BE38-4729-9A4D-0823CBA25C0D}" destId="{B991C32F-A05D-4B9E-8E65-9276A1A5031C}" srcOrd="0" destOrd="0" presId="urn:microsoft.com/office/officeart/2005/8/layout/vList5"/>
    <dgm:cxn modelId="{E16E1B4D-7C1C-4E89-8216-ED63007AD517}" type="presOf" srcId="{0E0C0BF2-F4D1-4727-ADCF-9B451ABC73DB}" destId="{A1947C06-6504-4B2C-BA4A-52FBD55BC516}" srcOrd="0" destOrd="0" presId="urn:microsoft.com/office/officeart/2005/8/layout/vList5"/>
    <dgm:cxn modelId="{CDFBD0A8-D350-4F34-ADD8-C10B1520383A}" type="presOf" srcId="{2CA58764-EBBE-49BF-A498-49139B7CB444}" destId="{B3C12791-4D5E-42F8-A981-E2D6EC9606A4}" srcOrd="0" destOrd="0" presId="urn:microsoft.com/office/officeart/2005/8/layout/vList5"/>
    <dgm:cxn modelId="{D76041C7-DD70-46B3-B28C-24F4E12957D4}" srcId="{2CA58764-EBBE-49BF-A498-49139B7CB444}" destId="{0E0C0BF2-F4D1-4727-ADCF-9B451ABC73DB}" srcOrd="0" destOrd="0" parTransId="{73B01A1B-E2B4-4509-8641-7469EA41DDAA}" sibTransId="{F9814398-7DA9-4AA7-8484-4444395A0F34}"/>
    <dgm:cxn modelId="{D284200D-B2F3-489D-980B-0E4A4F582B75}" type="presParOf" srcId="{B3C12791-4D5E-42F8-A981-E2D6EC9606A4}" destId="{2C759D0A-DD49-4496-98DB-8559F7A2A54B}" srcOrd="0" destOrd="0" presId="urn:microsoft.com/office/officeart/2005/8/layout/vList5"/>
    <dgm:cxn modelId="{3081EBBA-C193-4A7C-A8FA-14C5A6AFBBF1}" type="presParOf" srcId="{2C759D0A-DD49-4496-98DB-8559F7A2A54B}" destId="{A1947C06-6504-4B2C-BA4A-52FBD55BC516}" srcOrd="0" destOrd="0" presId="urn:microsoft.com/office/officeart/2005/8/layout/vList5"/>
    <dgm:cxn modelId="{C1E0438C-F71A-4416-8AED-35A5872FC6DC}" type="presParOf" srcId="{B3C12791-4D5E-42F8-A981-E2D6EC9606A4}" destId="{CBB345F7-9E86-46C2-B70D-C74E54A750E2}" srcOrd="1" destOrd="0" presId="urn:microsoft.com/office/officeart/2005/8/layout/vList5"/>
    <dgm:cxn modelId="{86C72FDE-D25D-49E1-A421-90C3D40163ED}" type="presParOf" srcId="{B3C12791-4D5E-42F8-A981-E2D6EC9606A4}" destId="{B4FC76ED-2B95-4493-8031-AB9620827C7A}" srcOrd="2" destOrd="0" presId="urn:microsoft.com/office/officeart/2005/8/layout/vList5"/>
    <dgm:cxn modelId="{78162856-6315-4243-809C-C037F636D67A}" type="presParOf" srcId="{B4FC76ED-2B95-4493-8031-AB9620827C7A}" destId="{B991C32F-A05D-4B9E-8E65-9276A1A5031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A58764-EBBE-49BF-A498-49139B7CB44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E0C0BF2-F4D1-4727-ADCF-9B451ABC73DB}">
      <dgm:prSet/>
      <dgm:spPr/>
      <dgm:t>
        <a:bodyPr/>
        <a:lstStyle/>
        <a:p>
          <a:r>
            <a:rPr lang="en-US"/>
            <a:t>Best-First Search</a:t>
          </a:r>
        </a:p>
      </dgm:t>
    </dgm:pt>
    <dgm:pt modelId="{73B01A1B-E2B4-4509-8641-7469EA41DDAA}" type="parTrans" cxnId="{D76041C7-DD70-46B3-B28C-24F4E12957D4}">
      <dgm:prSet/>
      <dgm:spPr/>
      <dgm:t>
        <a:bodyPr/>
        <a:lstStyle/>
        <a:p>
          <a:endParaRPr lang="en-US"/>
        </a:p>
      </dgm:t>
    </dgm:pt>
    <dgm:pt modelId="{F9814398-7DA9-4AA7-8484-4444395A0F34}" type="sibTrans" cxnId="{D76041C7-DD70-46B3-B28C-24F4E12957D4}">
      <dgm:prSet/>
      <dgm:spPr/>
      <dgm:t>
        <a:bodyPr/>
        <a:lstStyle/>
        <a:p>
          <a:endParaRPr lang="en-US"/>
        </a:p>
      </dgm:t>
    </dgm:pt>
    <dgm:pt modelId="{EC73D527-BE38-4729-9A4D-0823CBA25C0D}">
      <dgm:prSet custT="1"/>
      <dgm:spPr>
        <a:blipFill>
          <a:blip xmlns:r="http://schemas.openxmlformats.org/officeDocument/2006/relationships" r:embed="rId1"/>
          <a:stretch>
            <a:fillRect/>
          </a:stretch>
        </a:blipFill>
      </dgm:spPr>
      <dgm:t>
        <a:bodyPr/>
        <a:lstStyle/>
        <a:p>
          <a:r>
            <a:rPr lang="en-US">
              <a:noFill/>
            </a:rPr>
            <a:t> </a:t>
          </a:r>
        </a:p>
      </dgm:t>
    </dgm:pt>
    <dgm:pt modelId="{ACC501FE-A2DA-490D-AF45-42F62616BD47}" type="parTrans" cxnId="{0E8B253E-8D53-4D10-B37A-4EF9D0379F52}">
      <dgm:prSet/>
      <dgm:spPr/>
      <dgm:t>
        <a:bodyPr/>
        <a:lstStyle/>
        <a:p>
          <a:endParaRPr lang="en-US"/>
        </a:p>
      </dgm:t>
    </dgm:pt>
    <dgm:pt modelId="{AF618160-5B07-428C-AE26-4B29479CF0A6}" type="sibTrans" cxnId="{0E8B253E-8D53-4D10-B37A-4EF9D0379F52}">
      <dgm:prSet/>
      <dgm:spPr/>
      <dgm:t>
        <a:bodyPr/>
        <a:lstStyle/>
        <a:p>
          <a:endParaRPr lang="en-US"/>
        </a:p>
      </dgm:t>
    </dgm:pt>
    <dgm:pt modelId="{B3C12791-4D5E-42F8-A981-E2D6EC9606A4}" type="pres">
      <dgm:prSet presAssocID="{2CA58764-EBBE-49BF-A498-49139B7CB444}" presName="Name0" presStyleCnt="0">
        <dgm:presLayoutVars>
          <dgm:dir/>
          <dgm:animLvl val="lvl"/>
          <dgm:resizeHandles val="exact"/>
        </dgm:presLayoutVars>
      </dgm:prSet>
      <dgm:spPr/>
    </dgm:pt>
    <dgm:pt modelId="{2C759D0A-DD49-4496-98DB-8559F7A2A54B}" type="pres">
      <dgm:prSet presAssocID="{0E0C0BF2-F4D1-4727-ADCF-9B451ABC73DB}" presName="linNode" presStyleCnt="0"/>
      <dgm:spPr/>
    </dgm:pt>
    <dgm:pt modelId="{A1947C06-6504-4B2C-BA4A-52FBD55BC516}" type="pres">
      <dgm:prSet presAssocID="{0E0C0BF2-F4D1-4727-ADCF-9B451ABC73DB}" presName="parentText" presStyleLbl="node1" presStyleIdx="0" presStyleCnt="2" custLinFactNeighborX="-70773" custLinFactNeighborY="3737">
        <dgm:presLayoutVars>
          <dgm:chMax val="1"/>
          <dgm:bulletEnabled val="1"/>
        </dgm:presLayoutVars>
      </dgm:prSet>
      <dgm:spPr/>
    </dgm:pt>
    <dgm:pt modelId="{CBB345F7-9E86-46C2-B70D-C74E54A750E2}" type="pres">
      <dgm:prSet presAssocID="{F9814398-7DA9-4AA7-8484-4444395A0F34}" presName="sp" presStyleCnt="0"/>
      <dgm:spPr/>
    </dgm:pt>
    <dgm:pt modelId="{B4FC76ED-2B95-4493-8031-AB9620827C7A}" type="pres">
      <dgm:prSet presAssocID="{EC73D527-BE38-4729-9A4D-0823CBA25C0D}" presName="linNode" presStyleCnt="0"/>
      <dgm:spPr/>
    </dgm:pt>
    <dgm:pt modelId="{B991C32F-A05D-4B9E-8E65-9276A1A5031C}" type="pres">
      <dgm:prSet presAssocID="{EC73D527-BE38-4729-9A4D-0823CBA25C0D}" presName="parentText" presStyleLbl="node1" presStyleIdx="1" presStyleCnt="2" custScaleX="110682" custLinFactY="-1263" custLinFactNeighborX="82206" custLinFactNeighborY="-100000">
        <dgm:presLayoutVars>
          <dgm:chMax val="1"/>
          <dgm:bulletEnabled val="1"/>
        </dgm:presLayoutVars>
      </dgm:prSet>
      <dgm:spPr/>
    </dgm:pt>
  </dgm:ptLst>
  <dgm:cxnLst>
    <dgm:cxn modelId="{0E8B253E-8D53-4D10-B37A-4EF9D0379F52}" srcId="{2CA58764-EBBE-49BF-A498-49139B7CB444}" destId="{EC73D527-BE38-4729-9A4D-0823CBA25C0D}" srcOrd="1" destOrd="0" parTransId="{ACC501FE-A2DA-490D-AF45-42F62616BD47}" sibTransId="{AF618160-5B07-428C-AE26-4B29479CF0A6}"/>
    <dgm:cxn modelId="{C8B5C046-E234-4B63-82BA-F181354B3231}" type="presOf" srcId="{EC73D527-BE38-4729-9A4D-0823CBA25C0D}" destId="{B991C32F-A05D-4B9E-8E65-9276A1A5031C}" srcOrd="0" destOrd="0" presId="urn:microsoft.com/office/officeart/2005/8/layout/vList5"/>
    <dgm:cxn modelId="{E16E1B4D-7C1C-4E89-8216-ED63007AD517}" type="presOf" srcId="{0E0C0BF2-F4D1-4727-ADCF-9B451ABC73DB}" destId="{A1947C06-6504-4B2C-BA4A-52FBD55BC516}" srcOrd="0" destOrd="0" presId="urn:microsoft.com/office/officeart/2005/8/layout/vList5"/>
    <dgm:cxn modelId="{CDFBD0A8-D350-4F34-ADD8-C10B1520383A}" type="presOf" srcId="{2CA58764-EBBE-49BF-A498-49139B7CB444}" destId="{B3C12791-4D5E-42F8-A981-E2D6EC9606A4}" srcOrd="0" destOrd="0" presId="urn:microsoft.com/office/officeart/2005/8/layout/vList5"/>
    <dgm:cxn modelId="{D76041C7-DD70-46B3-B28C-24F4E12957D4}" srcId="{2CA58764-EBBE-49BF-A498-49139B7CB444}" destId="{0E0C0BF2-F4D1-4727-ADCF-9B451ABC73DB}" srcOrd="0" destOrd="0" parTransId="{73B01A1B-E2B4-4509-8641-7469EA41DDAA}" sibTransId="{F9814398-7DA9-4AA7-8484-4444395A0F34}"/>
    <dgm:cxn modelId="{D284200D-B2F3-489D-980B-0E4A4F582B75}" type="presParOf" srcId="{B3C12791-4D5E-42F8-A981-E2D6EC9606A4}" destId="{2C759D0A-DD49-4496-98DB-8559F7A2A54B}" srcOrd="0" destOrd="0" presId="urn:microsoft.com/office/officeart/2005/8/layout/vList5"/>
    <dgm:cxn modelId="{3081EBBA-C193-4A7C-A8FA-14C5A6AFBBF1}" type="presParOf" srcId="{2C759D0A-DD49-4496-98DB-8559F7A2A54B}" destId="{A1947C06-6504-4B2C-BA4A-52FBD55BC516}" srcOrd="0" destOrd="0" presId="urn:microsoft.com/office/officeart/2005/8/layout/vList5"/>
    <dgm:cxn modelId="{C1E0438C-F71A-4416-8AED-35A5872FC6DC}" type="presParOf" srcId="{B3C12791-4D5E-42F8-A981-E2D6EC9606A4}" destId="{CBB345F7-9E86-46C2-B70D-C74E54A750E2}" srcOrd="1" destOrd="0" presId="urn:microsoft.com/office/officeart/2005/8/layout/vList5"/>
    <dgm:cxn modelId="{86C72FDE-D25D-49E1-A421-90C3D40163ED}" type="presParOf" srcId="{B3C12791-4D5E-42F8-A981-E2D6EC9606A4}" destId="{B4FC76ED-2B95-4493-8031-AB9620827C7A}" srcOrd="2" destOrd="0" presId="urn:microsoft.com/office/officeart/2005/8/layout/vList5"/>
    <dgm:cxn modelId="{78162856-6315-4243-809C-C037F636D67A}" type="presParOf" srcId="{B4FC76ED-2B95-4493-8031-AB9620827C7A}" destId="{B991C32F-A05D-4B9E-8E65-9276A1A5031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What are search problems?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State space</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Tree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Uninformed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Informed search</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49BB4-A94C-41D3-94D4-8DEFEB2DB72C}">
      <dsp:nvSpPr>
        <dsp:cNvPr id="0" name=""/>
        <dsp:cNvSpPr/>
      </dsp:nvSpPr>
      <dsp:spPr>
        <a:xfrm>
          <a:off x="0" y="10875"/>
          <a:ext cx="3711033"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Given a search problem definition</a:t>
          </a:r>
        </a:p>
      </dsp:txBody>
      <dsp:txXfrm>
        <a:off x="0" y="10875"/>
        <a:ext cx="3711033" cy="1065600"/>
      </dsp:txXfrm>
    </dsp:sp>
    <dsp:sp modelId="{75826E61-882F-4E42-B2DE-53BD198C8B82}">
      <dsp:nvSpPr>
        <dsp:cNvPr id="0" name=""/>
        <dsp:cNvSpPr/>
      </dsp:nvSpPr>
      <dsp:spPr>
        <a:xfrm>
          <a:off x="0" y="1076475"/>
          <a:ext cx="3711033" cy="16758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Initial state</a:t>
          </a:r>
        </a:p>
        <a:p>
          <a:pPr marL="171450" lvl="1" indent="-171450" algn="l" defTabSz="800100">
            <a:lnSpc>
              <a:spcPct val="90000"/>
            </a:lnSpc>
            <a:spcBef>
              <a:spcPct val="0"/>
            </a:spcBef>
            <a:spcAft>
              <a:spcPct val="15000"/>
            </a:spcAft>
            <a:buChar char="•"/>
          </a:pPr>
          <a:r>
            <a:rPr lang="en-US" sz="1800" kern="1200" dirty="0"/>
            <a:t>Actions</a:t>
          </a:r>
        </a:p>
        <a:p>
          <a:pPr marL="171450" lvl="1" indent="-171450" algn="l" defTabSz="800100">
            <a:lnSpc>
              <a:spcPct val="90000"/>
            </a:lnSpc>
            <a:spcBef>
              <a:spcPct val="0"/>
            </a:spcBef>
            <a:spcAft>
              <a:spcPct val="15000"/>
            </a:spcAft>
            <a:buChar char="•"/>
          </a:pPr>
          <a:r>
            <a:rPr lang="en-US" sz="1800" kern="1200" dirty="0"/>
            <a:t>Transition model</a:t>
          </a:r>
        </a:p>
        <a:p>
          <a:pPr marL="171450" lvl="1" indent="-171450" algn="l" defTabSz="800100">
            <a:lnSpc>
              <a:spcPct val="90000"/>
            </a:lnSpc>
            <a:spcBef>
              <a:spcPct val="0"/>
            </a:spcBef>
            <a:spcAft>
              <a:spcPct val="15000"/>
            </a:spcAft>
            <a:buChar char="•"/>
          </a:pPr>
          <a:r>
            <a:rPr lang="en-US" sz="1800" kern="1200" dirty="0"/>
            <a:t>Goal state</a:t>
          </a:r>
        </a:p>
        <a:p>
          <a:pPr marL="171450" lvl="1" indent="-171450" algn="l" defTabSz="800100">
            <a:lnSpc>
              <a:spcPct val="90000"/>
            </a:lnSpc>
            <a:spcBef>
              <a:spcPct val="0"/>
            </a:spcBef>
            <a:spcAft>
              <a:spcPct val="15000"/>
            </a:spcAft>
            <a:buChar char="•"/>
          </a:pPr>
          <a:r>
            <a:rPr lang="en-US" sz="1800" kern="1200" dirty="0"/>
            <a:t>Path cost</a:t>
          </a:r>
        </a:p>
      </dsp:txBody>
      <dsp:txXfrm>
        <a:off x="0" y="1076475"/>
        <a:ext cx="3711033" cy="1675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49BB4-A94C-41D3-94D4-8DEFEB2DB72C}">
      <dsp:nvSpPr>
        <dsp:cNvPr id="0" name=""/>
        <dsp:cNvSpPr/>
      </dsp:nvSpPr>
      <dsp:spPr>
        <a:xfrm>
          <a:off x="0" y="10875"/>
          <a:ext cx="3711033" cy="1065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Given a search problem definition</a:t>
          </a:r>
        </a:p>
      </dsp:txBody>
      <dsp:txXfrm>
        <a:off x="0" y="10875"/>
        <a:ext cx="3711033" cy="1065600"/>
      </dsp:txXfrm>
    </dsp:sp>
    <dsp:sp modelId="{75826E61-882F-4E42-B2DE-53BD198C8B82}">
      <dsp:nvSpPr>
        <dsp:cNvPr id="0" name=""/>
        <dsp:cNvSpPr/>
      </dsp:nvSpPr>
      <dsp:spPr>
        <a:xfrm>
          <a:off x="0" y="1076475"/>
          <a:ext cx="3711033" cy="16758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Initial state</a:t>
          </a:r>
        </a:p>
        <a:p>
          <a:pPr marL="171450" lvl="1" indent="-171450" algn="l" defTabSz="800100">
            <a:lnSpc>
              <a:spcPct val="90000"/>
            </a:lnSpc>
            <a:spcBef>
              <a:spcPct val="0"/>
            </a:spcBef>
            <a:spcAft>
              <a:spcPct val="15000"/>
            </a:spcAft>
            <a:buChar char="•"/>
          </a:pPr>
          <a:r>
            <a:rPr lang="en-US" sz="1800" kern="1200" dirty="0"/>
            <a:t>Actions</a:t>
          </a:r>
        </a:p>
        <a:p>
          <a:pPr marL="171450" lvl="1" indent="-171450" algn="l" defTabSz="800100">
            <a:lnSpc>
              <a:spcPct val="90000"/>
            </a:lnSpc>
            <a:spcBef>
              <a:spcPct val="0"/>
            </a:spcBef>
            <a:spcAft>
              <a:spcPct val="15000"/>
            </a:spcAft>
            <a:buChar char="•"/>
          </a:pPr>
          <a:r>
            <a:rPr lang="en-US" sz="1800" kern="1200" dirty="0"/>
            <a:t>Transition model</a:t>
          </a:r>
        </a:p>
        <a:p>
          <a:pPr marL="171450" lvl="1" indent="-171450" algn="l" defTabSz="800100">
            <a:lnSpc>
              <a:spcPct val="90000"/>
            </a:lnSpc>
            <a:spcBef>
              <a:spcPct val="0"/>
            </a:spcBef>
            <a:spcAft>
              <a:spcPct val="15000"/>
            </a:spcAft>
            <a:buChar char="•"/>
          </a:pPr>
          <a:r>
            <a:rPr lang="en-US" sz="1800" kern="1200" dirty="0"/>
            <a:t>Goal state</a:t>
          </a:r>
        </a:p>
        <a:p>
          <a:pPr marL="171450" lvl="1" indent="-171450" algn="l" defTabSz="800100">
            <a:lnSpc>
              <a:spcPct val="90000"/>
            </a:lnSpc>
            <a:spcBef>
              <a:spcPct val="0"/>
            </a:spcBef>
            <a:spcAft>
              <a:spcPct val="15000"/>
            </a:spcAft>
            <a:buChar char="•"/>
          </a:pPr>
          <a:r>
            <a:rPr lang="en-US" sz="1800" kern="1200" dirty="0"/>
            <a:t>Path cost</a:t>
          </a:r>
        </a:p>
      </dsp:txBody>
      <dsp:txXfrm>
        <a:off x="0" y="1076475"/>
        <a:ext cx="3711033" cy="1675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47C06-6504-4B2C-BA4A-52FBD55BC516}">
      <dsp:nvSpPr>
        <dsp:cNvPr id="0" name=""/>
        <dsp:cNvSpPr/>
      </dsp:nvSpPr>
      <dsp:spPr>
        <a:xfrm>
          <a:off x="362706" y="79372"/>
          <a:ext cx="2839212"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Best-First Search</a:t>
          </a:r>
        </a:p>
      </dsp:txBody>
      <dsp:txXfrm>
        <a:off x="466320" y="182986"/>
        <a:ext cx="2631984" cy="1915324"/>
      </dsp:txXfrm>
    </dsp:sp>
    <dsp:sp modelId="{B991C32F-A05D-4B9E-8E65-9276A1A5031C}">
      <dsp:nvSpPr>
        <dsp:cNvPr id="0" name=""/>
        <dsp:cNvSpPr/>
      </dsp:nvSpPr>
      <dsp:spPr>
        <a:xfrm>
          <a:off x="4706104" y="79372"/>
          <a:ext cx="314249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𝑛</m:t>
                </m:r>
                <m:r>
                  <a:rPr lang="en-US" sz="2400" b="0" i="1" kern="1200" smtClean="0">
                    <a:latin typeface="Cambria Math" panose="02040503050406030204" pitchFamily="18" charset="0"/>
                  </a:rPr>
                  <m:t>)</m:t>
                </m:r>
              </m:oMath>
            </m:oMathPara>
          </a14:m>
          <a:endParaRPr lang="en-US" sz="2400" kern="1200" dirty="0"/>
        </a:p>
      </dsp:txBody>
      <dsp:txXfrm>
        <a:off x="4809718" y="182986"/>
        <a:ext cx="2935268" cy="191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47C06-6504-4B2C-BA4A-52FBD55BC516}">
      <dsp:nvSpPr>
        <dsp:cNvPr id="0" name=""/>
        <dsp:cNvSpPr/>
      </dsp:nvSpPr>
      <dsp:spPr>
        <a:xfrm>
          <a:off x="362706" y="79372"/>
          <a:ext cx="2839212"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a:t>Best-First Search</a:t>
          </a:r>
        </a:p>
      </dsp:txBody>
      <dsp:txXfrm>
        <a:off x="466320" y="182986"/>
        <a:ext cx="2631984" cy="1915324"/>
      </dsp:txXfrm>
    </dsp:sp>
    <dsp:sp modelId="{B991C32F-A05D-4B9E-8E65-9276A1A5031C}">
      <dsp:nvSpPr>
        <dsp:cNvPr id="0" name=""/>
        <dsp:cNvSpPr/>
      </dsp:nvSpPr>
      <dsp:spPr>
        <a:xfrm>
          <a:off x="4706104" y="79372"/>
          <a:ext cx="314249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xmlns:a14="http://schemas.microsoft.com/office/drawing/2010/main">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𝑔</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𝑛</m:t>
                </m:r>
                <m:r>
                  <a:rPr lang="en-US" sz="2400" b="0" i="1" kern="1200" smtClean="0">
                    <a:latin typeface="Cambria Math" panose="02040503050406030204" pitchFamily="18" charset="0"/>
                  </a:rPr>
                  <m:t>)</m:t>
                </m:r>
              </m:oMath>
            </m:oMathPara>
          </a14:m>
          <a:endParaRPr lang="en-US" sz="2400" kern="1200" dirty="0"/>
        </a:p>
      </dsp:txBody>
      <dsp:txXfrm>
        <a:off x="4809718" y="182986"/>
        <a:ext cx="2935268" cy="19153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Arial" pitchFamily="34" charset="0"/>
              </a:defRPr>
            </a:lvl1pPr>
          </a:lstStyle>
          <a:p>
            <a:endParaRPr lang="en-US"/>
          </a:p>
        </p:txBody>
      </p:sp>
      <p:sp>
        <p:nvSpPr>
          <p:cNvPr id="1095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Arial" pitchFamily="34" charset="0"/>
              </a:defRPr>
            </a:lvl1pPr>
          </a:lstStyle>
          <a:p>
            <a:endParaRPr lang="en-US"/>
          </a:p>
        </p:txBody>
      </p:sp>
      <p:sp>
        <p:nvSpPr>
          <p:cNvPr id="1095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095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95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Arial" pitchFamily="34" charset="0"/>
              </a:defRPr>
            </a:lvl1pPr>
          </a:lstStyle>
          <a:p>
            <a:endParaRPr lang="en-US"/>
          </a:p>
        </p:txBody>
      </p:sp>
      <p:sp>
        <p:nvSpPr>
          <p:cNvPr id="1095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Arial" pitchFamily="34" charset="0"/>
              </a:defRPr>
            </a:lvl1pPr>
          </a:lstStyle>
          <a:p>
            <a:fld id="{3AED0B83-FA1E-482D-AD89-4E224F76AB5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11</a:t>
            </a:fld>
            <a:endParaRPr lang="en-US"/>
          </a:p>
        </p:txBody>
      </p:sp>
    </p:spTree>
    <p:extLst>
      <p:ext uri="{BB962C8B-B14F-4D97-AF65-F5344CB8AC3E}">
        <p14:creationId xmlns:p14="http://schemas.microsoft.com/office/powerpoint/2010/main" val="55221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21</a:t>
            </a:fld>
            <a:endParaRPr lang="en-US"/>
          </a:p>
        </p:txBody>
      </p:sp>
    </p:spTree>
    <p:extLst>
      <p:ext uri="{BB962C8B-B14F-4D97-AF65-F5344CB8AC3E}">
        <p14:creationId xmlns:p14="http://schemas.microsoft.com/office/powerpoint/2010/main" val="1423660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24</a:t>
            </a:fld>
            <a:endParaRPr lang="en-US"/>
          </a:p>
        </p:txBody>
      </p:sp>
    </p:spTree>
    <p:extLst>
      <p:ext uri="{BB962C8B-B14F-4D97-AF65-F5344CB8AC3E}">
        <p14:creationId xmlns:p14="http://schemas.microsoft.com/office/powerpoint/2010/main" val="1329530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30</a:t>
            </a:fld>
            <a:endParaRPr lang="en-US"/>
          </a:p>
        </p:txBody>
      </p:sp>
    </p:spTree>
    <p:extLst>
      <p:ext uri="{BB962C8B-B14F-4D97-AF65-F5344CB8AC3E}">
        <p14:creationId xmlns:p14="http://schemas.microsoft.com/office/powerpoint/2010/main" val="268954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36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44</a:t>
            </a:fld>
            <a:endParaRPr lang="en-US"/>
          </a:p>
        </p:txBody>
      </p:sp>
    </p:spTree>
    <p:extLst>
      <p:ext uri="{BB962C8B-B14F-4D97-AF65-F5344CB8AC3E}">
        <p14:creationId xmlns:p14="http://schemas.microsoft.com/office/powerpoint/2010/main" val="2489896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Dates back to 1968 </a:t>
            </a:r>
          </a:p>
        </p:txBody>
      </p:sp>
      <p:sp>
        <p:nvSpPr>
          <p:cNvPr id="4" name="Slide Number Placeholder 3"/>
          <p:cNvSpPr>
            <a:spLocks noGrp="1"/>
          </p:cNvSpPr>
          <p:nvPr>
            <p:ph type="sldNum" sz="quarter" idx="10"/>
          </p:nvPr>
        </p:nvSpPr>
        <p:spPr/>
        <p:txBody>
          <a:bodyPr/>
          <a:lstStyle/>
          <a:p>
            <a:fld id="{CA8F1D18-9638-4932-8910-B6EDCB447AA8}"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55</a:t>
            </a:fld>
            <a:endParaRPr lang="en-US"/>
          </a:p>
        </p:txBody>
      </p:sp>
    </p:spTree>
    <p:extLst>
      <p:ext uri="{BB962C8B-B14F-4D97-AF65-F5344CB8AC3E}">
        <p14:creationId xmlns:p14="http://schemas.microsoft.com/office/powerpoint/2010/main" val="5433725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57</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59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62</a:t>
            </a:fld>
            <a:endParaRPr lang="en-US"/>
          </a:p>
        </p:txBody>
      </p:sp>
    </p:spTree>
    <p:extLst>
      <p:ext uri="{BB962C8B-B14F-4D97-AF65-F5344CB8AC3E}">
        <p14:creationId xmlns:p14="http://schemas.microsoft.com/office/powerpoint/2010/main" val="8368761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63</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64</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65</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66</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67</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68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69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a:t>
            </a:r>
            <a:r>
              <a:rPr lang="en-US" baseline="0" dirty="0"/>
              <a:t> is UCS equivalent to BFS?</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Can</a:t>
            </a:r>
            <a:r>
              <a:rPr lang="en-US" baseline="0" dirty="0"/>
              <a:t> the complexity of UCS exceed the complexity of BFS?</a:t>
            </a:r>
            <a:endParaRPr lang="en-US" dirty="0"/>
          </a:p>
          <a:p>
            <a:r>
              <a:rPr lang="en-US" baseline="0" dirty="0"/>
              <a:t>How to make DFS complete?</a:t>
            </a:r>
          </a:p>
          <a:p>
            <a:r>
              <a:rPr lang="en-US" baseline="0" dirty="0"/>
              <a:t>When is DFS better than BFS?</a:t>
            </a:r>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70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71</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72</a:t>
            </a:fld>
            <a:endParaRPr lang="en-US"/>
          </a:p>
        </p:txBody>
      </p:sp>
    </p:spTree>
    <p:extLst>
      <p:ext uri="{BB962C8B-B14F-4D97-AF65-F5344CB8AC3E}">
        <p14:creationId xmlns:p14="http://schemas.microsoft.com/office/powerpoint/2010/main" val="87911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9/8/2021</a:t>
            </a:fld>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162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FF2426BF-23F7-454A-AE34-F8D0C0837188}" type="slidenum">
              <a:rPr lang="en-US" smtClean="0"/>
              <a:pPr/>
              <a:t>‹#›</a:t>
            </a:fld>
            <a:endParaRPr lang="en-US"/>
          </a:p>
        </p:txBody>
      </p:sp>
    </p:spTree>
    <p:extLst>
      <p:ext uri="{BB962C8B-B14F-4D97-AF65-F5344CB8AC3E}">
        <p14:creationId xmlns:p14="http://schemas.microsoft.com/office/powerpoint/2010/main" val="70683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14BF256C-05D7-4F8B-A8CD-2D886136ABC4}" type="slidenum">
              <a:rPr lang="en-US" smtClean="0"/>
              <a:pPr/>
              <a:t>‹#›</a:t>
            </a:fld>
            <a:endParaRPr lang="en-US"/>
          </a:p>
        </p:txBody>
      </p:sp>
    </p:spTree>
    <p:extLst>
      <p:ext uri="{BB962C8B-B14F-4D97-AF65-F5344CB8AC3E}">
        <p14:creationId xmlns:p14="http://schemas.microsoft.com/office/powerpoint/2010/main" val="178935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442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9/8/2021</a:t>
            </a:fld>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237835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9/8/2021</a:t>
            </a:fld>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169058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43B963AB-989A-489E-AE33-EB41FB033A09}" type="slidenum">
              <a:rPr lang="en-US" smtClean="0"/>
              <a:pPr/>
              <a:t>‹#›</a:t>
            </a:fld>
            <a:endParaRPr lang="en-US"/>
          </a:p>
        </p:txBody>
      </p:sp>
    </p:spTree>
    <p:extLst>
      <p:ext uri="{BB962C8B-B14F-4D97-AF65-F5344CB8AC3E}">
        <p14:creationId xmlns:p14="http://schemas.microsoft.com/office/powerpoint/2010/main" val="29298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768102A7-0C28-44F0-898D-773E064A07DF}" type="slidenum">
              <a:rPr lang="en-US" smtClean="0"/>
              <a:pPr/>
              <a:t>‹#›</a:t>
            </a:fld>
            <a:endParaRPr lang="en-US"/>
          </a:p>
        </p:txBody>
      </p:sp>
    </p:spTree>
    <p:extLst>
      <p:ext uri="{BB962C8B-B14F-4D97-AF65-F5344CB8AC3E}">
        <p14:creationId xmlns:p14="http://schemas.microsoft.com/office/powerpoint/2010/main" val="115337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A2F3BF20-175F-47CA-9386-D7A8446B7C29}" type="slidenum">
              <a:rPr lang="en-US" smtClean="0"/>
              <a:pPr/>
              <a:t>‹#›</a:t>
            </a:fld>
            <a:endParaRPr lang="en-US"/>
          </a:p>
        </p:txBody>
      </p:sp>
    </p:spTree>
    <p:extLst>
      <p:ext uri="{BB962C8B-B14F-4D97-AF65-F5344CB8AC3E}">
        <p14:creationId xmlns:p14="http://schemas.microsoft.com/office/powerpoint/2010/main" val="374350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39724606-A38D-498A-B460-2362EA3C915A}" type="slidenum">
              <a:rPr lang="en-US" smtClean="0"/>
              <a:pPr/>
              <a:t>‹#›</a:t>
            </a:fld>
            <a:endParaRPr lang="en-US"/>
          </a:p>
        </p:txBody>
      </p:sp>
    </p:spTree>
    <p:extLst>
      <p:ext uri="{BB962C8B-B14F-4D97-AF65-F5344CB8AC3E}">
        <p14:creationId xmlns:p14="http://schemas.microsoft.com/office/powerpoint/2010/main" val="11733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DB1E55EC-528B-4849-B14F-C2768CDCAD28}" type="slidenum">
              <a:rPr lang="en-US" smtClean="0"/>
              <a:pPr/>
              <a:t>‹#›</a:t>
            </a:fld>
            <a:endParaRPr lang="en-US"/>
          </a:p>
        </p:txBody>
      </p:sp>
    </p:spTree>
    <p:extLst>
      <p:ext uri="{BB962C8B-B14F-4D97-AF65-F5344CB8AC3E}">
        <p14:creationId xmlns:p14="http://schemas.microsoft.com/office/powerpoint/2010/main" val="11188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C47EE-1537-423B-A9B2-96D7BC867AC1}" type="slidenum">
              <a:rPr lang="en-US" smtClean="0"/>
              <a:t>‹#›</a:t>
            </a:fld>
            <a:endParaRPr lang="en-US"/>
          </a:p>
        </p:txBody>
      </p:sp>
    </p:spTree>
    <p:extLst>
      <p:ext uri="{BB962C8B-B14F-4D97-AF65-F5344CB8AC3E}">
        <p14:creationId xmlns:p14="http://schemas.microsoft.com/office/powerpoint/2010/main" val="40106287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Dijkstra%27s_algorith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en.wikipedia.org/wiki/File:Astar_progress_animation.gif" TargetMode="External"/></Relationships>
</file>

<file path=ppt/slides/_rels/slide5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5.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8.png"/><Relationship Id="rId7"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420.png"/><Relationship Id="rId4" Type="http://schemas.openxmlformats.org/officeDocument/2006/relationships/image" Target="../media/image41.gif"/><Relationship Id="rId9" Type="http://schemas.openxmlformats.org/officeDocument/2006/relationships/hyperlink" Target="http://en.wikipedia.org/wiki/File:Weighted_A_star_with_eps_5.gif"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aai.org/Papers/AAAI/1986/AAAI86-027.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rotWithShape="1">
          <a:blip r:embed="rId3" cstate="print"/>
          <a:srcRect r="5200"/>
          <a:stretch/>
        </p:blipFill>
        <p:spPr bwMode="auto">
          <a:xfrm>
            <a:off x="2642616" y="10"/>
            <a:ext cx="6501384" cy="6857990"/>
          </a:xfrm>
          <a:prstGeom prst="rect">
            <a:avLst/>
          </a:prstGeom>
          <a:noFill/>
        </p:spPr>
      </p:pic>
      <p:sp>
        <p:nvSpPr>
          <p:cNvPr id="76" name="Rectangle 7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Autofit/>
          </a:bodyPr>
          <a:lstStyle/>
          <a:p>
            <a:pPr algn="l"/>
            <a:r>
              <a:rPr lang="en-US" sz="2400" dirty="0"/>
              <a:t>CS 5/7320 </a:t>
            </a:r>
            <a:br>
              <a:rPr lang="en-US" sz="2400" dirty="0"/>
            </a:br>
            <a:r>
              <a:rPr lang="en-US" sz="2400" dirty="0"/>
              <a:t>Artificial Intelligence</a:t>
            </a:r>
            <a:br>
              <a:rPr lang="en-US" sz="3200" dirty="0"/>
            </a:br>
            <a:br>
              <a:rPr lang="en-US" sz="3200" dirty="0"/>
            </a:br>
            <a:r>
              <a:rPr lang="en-US" sz="3200" dirty="0"/>
              <a:t>Solving problems by searching</a:t>
            </a:r>
            <a:br>
              <a:rPr lang="en-US" sz="3200" dirty="0"/>
            </a:br>
            <a:r>
              <a:rPr lang="en-US" sz="2000" dirty="0"/>
              <a:t>AIMA Chapter 3</a:t>
            </a:r>
            <a:endParaRPr lang="en-US" sz="3200" dirty="0"/>
          </a:p>
        </p:txBody>
      </p:sp>
      <p:sp>
        <p:nvSpPr>
          <p:cNvPr id="3075" name="Rectangle 3"/>
          <p:cNvSpPr>
            <a:spLocks noGrp="1" noChangeArrowheads="1"/>
          </p:cNvSpPr>
          <p:nvPr>
            <p:ph type="subTitle" idx="1"/>
          </p:nvPr>
        </p:nvSpPr>
        <p:spPr>
          <a:xfrm>
            <a:off x="259081" y="4872922"/>
            <a:ext cx="3017519" cy="1208141"/>
          </a:xfrm>
        </p:spPr>
        <p:txBody>
          <a:bodyPr>
            <a:normAutofit/>
          </a:bodyPr>
          <a:lstStyle/>
          <a:p>
            <a:pPr algn="l"/>
            <a:r>
              <a:rPr lang="en-US" dirty="0"/>
              <a:t>Slides by Michael Hahsler</a:t>
            </a:r>
            <a:br>
              <a:rPr lang="en-US" dirty="0"/>
            </a:br>
            <a:r>
              <a:rPr lang="en-US" sz="1400" dirty="0"/>
              <a:t>based on slides by Svetlana </a:t>
            </a:r>
            <a:r>
              <a:rPr lang="en-US" sz="1400" dirty="0" err="1"/>
              <a:t>Lazepnik</a:t>
            </a:r>
            <a:r>
              <a:rPr lang="en-US" sz="1400" dirty="0"/>
              <a:t> with figures from the AIMA textbook.</a:t>
            </a:r>
          </a:p>
        </p:txBody>
      </p:sp>
      <p:sp>
        <p:nvSpPr>
          <p:cNvPr id="78" name="Rectangle 7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4" descr="Creative Commons License">
            <a:extLst>
              <a:ext uri="{FF2B5EF4-FFF2-40B4-BE49-F238E27FC236}">
                <a16:creationId xmlns:a16="http://schemas.microsoft.com/office/drawing/2014/main" id="{DD0046E9-1953-4A65-8AFE-6A01CBC5C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78578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ABB877-EDDD-49CF-96C5-57C1990E3D8A}"/>
              </a:ext>
            </a:extLst>
          </p:cNvPr>
          <p:cNvSpPr txBox="1"/>
          <p:nvPr/>
        </p:nvSpPr>
        <p:spPr>
          <a:xfrm>
            <a:off x="296569" y="6196601"/>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4175709-7E24-4889-BB5C-3F5FE1A911FA}"/>
              </a:ext>
            </a:extLst>
          </p:cNvPr>
          <p:cNvPicPr>
            <a:picLocks noChangeAspect="1" noChangeArrowheads="1"/>
          </p:cNvPicPr>
          <p:nvPr/>
        </p:nvPicPr>
        <p:blipFill>
          <a:blip r:embed="rId3" cstate="print"/>
          <a:srcRect/>
          <a:stretch>
            <a:fillRect/>
          </a:stretch>
        </p:blipFill>
        <p:spPr bwMode="auto">
          <a:xfrm>
            <a:off x="3443345" y="4142196"/>
            <a:ext cx="5700655" cy="271580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Solving search problems</a:t>
            </a:r>
          </a:p>
        </p:txBody>
      </p:sp>
      <p:graphicFrame>
        <p:nvGraphicFramePr>
          <p:cNvPr id="8" name="Content Placeholder 7">
            <a:extLst>
              <a:ext uri="{FF2B5EF4-FFF2-40B4-BE49-F238E27FC236}">
                <a16:creationId xmlns:a16="http://schemas.microsoft.com/office/drawing/2014/main" id="{1A6D5AF7-114F-4BD9-9A5D-050071A97E56}"/>
              </a:ext>
            </a:extLst>
          </p:cNvPr>
          <p:cNvGraphicFramePr>
            <a:graphicFrameLocks noGrp="1"/>
          </p:cNvGraphicFramePr>
          <p:nvPr>
            <p:ph idx="1"/>
            <p:extLst>
              <p:ext uri="{D42A27DB-BD31-4B8C-83A1-F6EECF244321}">
                <p14:modId xmlns:p14="http://schemas.microsoft.com/office/powerpoint/2010/main" val="339594207"/>
              </p:ext>
            </p:extLst>
          </p:nvPr>
        </p:nvGraphicFramePr>
        <p:xfrm>
          <a:off x="632367" y="1482061"/>
          <a:ext cx="3711033" cy="27631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35909678-34B1-4086-BE16-74D3C62031C2}"/>
              </a:ext>
            </a:extLst>
          </p:cNvPr>
          <p:cNvSpPr/>
          <p:nvPr/>
        </p:nvSpPr>
        <p:spPr>
          <a:xfrm>
            <a:off x="4991100" y="1488916"/>
            <a:ext cx="2876550" cy="1569660"/>
          </a:xfrm>
          <a:prstGeom prst="rect">
            <a:avLst/>
          </a:prstGeom>
        </p:spPr>
        <p:txBody>
          <a:bodyPr wrap="square">
            <a:spAutoFit/>
          </a:bodyPr>
          <a:lstStyle/>
          <a:p>
            <a:r>
              <a:rPr lang="en-US" sz="2400" b="1" dirty="0"/>
              <a:t>How do we find the optimal solution (sequence of actions/states)?</a:t>
            </a:r>
          </a:p>
        </p:txBody>
      </p:sp>
      <p:cxnSp>
        <p:nvCxnSpPr>
          <p:cNvPr id="10" name="Straight Arrow Connector 9">
            <a:extLst>
              <a:ext uri="{FF2B5EF4-FFF2-40B4-BE49-F238E27FC236}">
                <a16:creationId xmlns:a16="http://schemas.microsoft.com/office/drawing/2014/main" id="{60BFCA0D-F803-47D3-BFF3-549E7B288DC8}"/>
              </a:ext>
            </a:extLst>
          </p:cNvPr>
          <p:cNvCxnSpPr/>
          <p:nvPr/>
        </p:nvCxnSpPr>
        <p:spPr>
          <a:xfrm flipH="1">
            <a:off x="3976745" y="4588005"/>
            <a:ext cx="1676400" cy="63156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D2844A0-0C70-41CD-A70E-CE2ABC45F44C}"/>
              </a:ext>
            </a:extLst>
          </p:cNvPr>
          <p:cNvCxnSpPr/>
          <p:nvPr/>
        </p:nvCxnSpPr>
        <p:spPr>
          <a:xfrm>
            <a:off x="4510145" y="5328854"/>
            <a:ext cx="60960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812997ED-3FB6-43AF-B3BC-17BD86472D1E}"/>
              </a:ext>
            </a:extLst>
          </p:cNvPr>
          <p:cNvCxnSpPr/>
          <p:nvPr/>
        </p:nvCxnSpPr>
        <p:spPr>
          <a:xfrm>
            <a:off x="5386445" y="5500098"/>
            <a:ext cx="1638300" cy="63387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D66FCBEC-A505-4959-BF00-0EC0DA8BC809}"/>
              </a:ext>
            </a:extLst>
          </p:cNvPr>
          <p:cNvSpPr txBox="1"/>
          <p:nvPr/>
        </p:nvSpPr>
        <p:spPr>
          <a:xfrm>
            <a:off x="3734781" y="6096000"/>
            <a:ext cx="1240917" cy="369332"/>
          </a:xfrm>
          <a:prstGeom prst="rect">
            <a:avLst/>
          </a:prstGeom>
          <a:noFill/>
        </p:spPr>
        <p:txBody>
          <a:bodyPr wrap="none" rtlCol="0">
            <a:spAutoFit/>
          </a:bodyPr>
          <a:lstStyle/>
          <a:p>
            <a:r>
              <a:rPr lang="en-US" b="1" dirty="0">
                <a:solidFill>
                  <a:schemeClr val="accent2">
                    <a:lumMod val="50000"/>
                  </a:schemeClr>
                </a:solidFill>
              </a:rPr>
              <a:t>Goal states</a:t>
            </a:r>
          </a:p>
        </p:txBody>
      </p:sp>
      <p:sp>
        <p:nvSpPr>
          <p:cNvPr id="16" name="TextBox 15">
            <a:extLst>
              <a:ext uri="{FF2B5EF4-FFF2-40B4-BE49-F238E27FC236}">
                <a16:creationId xmlns:a16="http://schemas.microsoft.com/office/drawing/2014/main" id="{75524F9B-6A07-4069-9BA7-639648444157}"/>
              </a:ext>
            </a:extLst>
          </p:cNvPr>
          <p:cNvSpPr txBox="1"/>
          <p:nvPr/>
        </p:nvSpPr>
        <p:spPr>
          <a:xfrm>
            <a:off x="5106832" y="3786606"/>
            <a:ext cx="1255344" cy="369332"/>
          </a:xfrm>
          <a:prstGeom prst="rect">
            <a:avLst/>
          </a:prstGeom>
          <a:noFill/>
        </p:spPr>
        <p:txBody>
          <a:bodyPr wrap="none" rtlCol="0">
            <a:spAutoFit/>
          </a:bodyPr>
          <a:lstStyle/>
          <a:p>
            <a:r>
              <a:rPr lang="en-US" b="1" dirty="0">
                <a:solidFill>
                  <a:schemeClr val="accent2">
                    <a:lumMod val="50000"/>
                  </a:schemeClr>
                </a:solidFill>
              </a:rPr>
              <a:t>Initial state</a:t>
            </a:r>
          </a:p>
        </p:txBody>
      </p:sp>
      <p:sp>
        <p:nvSpPr>
          <p:cNvPr id="17" name="Rectangle 16">
            <a:extLst>
              <a:ext uri="{FF2B5EF4-FFF2-40B4-BE49-F238E27FC236}">
                <a16:creationId xmlns:a16="http://schemas.microsoft.com/office/drawing/2014/main" id="{0A3F790A-73EE-4E53-B55A-5BE346E6B01C}"/>
              </a:ext>
            </a:extLst>
          </p:cNvPr>
          <p:cNvSpPr/>
          <p:nvPr/>
        </p:nvSpPr>
        <p:spPr>
          <a:xfrm>
            <a:off x="5195947" y="4180435"/>
            <a:ext cx="990598"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0B78AC21-C75B-4C15-AC11-ABD2538E14C3}"/>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C7D860EE-A5CB-47C5-B487-2A94B255A892}"/>
              </a:ext>
            </a:extLst>
          </p:cNvPr>
          <p:cNvSpPr txBox="1"/>
          <p:nvPr/>
        </p:nvSpPr>
        <p:spPr>
          <a:xfrm>
            <a:off x="5334000" y="3340416"/>
            <a:ext cx="1752600" cy="400110"/>
          </a:xfrm>
          <a:prstGeom prst="rect">
            <a:avLst/>
          </a:prstGeom>
          <a:noFill/>
        </p:spPr>
        <p:txBody>
          <a:bodyPr wrap="square" rtlCol="0">
            <a:spAutoFit/>
          </a:bodyPr>
          <a:lstStyle/>
          <a:p>
            <a:pPr algn="ctr"/>
            <a:r>
              <a:rPr lang="en-US" sz="2000" b="1" dirty="0"/>
              <a:t>State space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4175709-7E24-4889-BB5C-3F5FE1A911FA}"/>
              </a:ext>
            </a:extLst>
          </p:cNvPr>
          <p:cNvPicPr>
            <a:picLocks noChangeAspect="1" noChangeArrowheads="1"/>
          </p:cNvPicPr>
          <p:nvPr/>
        </p:nvPicPr>
        <p:blipFill>
          <a:blip r:embed="rId3" cstate="print"/>
          <a:srcRect/>
          <a:stretch>
            <a:fillRect/>
          </a:stretch>
        </p:blipFill>
        <p:spPr bwMode="auto">
          <a:xfrm>
            <a:off x="3443345" y="4142196"/>
            <a:ext cx="5700655" cy="271580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Solving search problems</a:t>
            </a:r>
          </a:p>
        </p:txBody>
      </p:sp>
      <p:graphicFrame>
        <p:nvGraphicFramePr>
          <p:cNvPr id="8" name="Content Placeholder 7">
            <a:extLst>
              <a:ext uri="{FF2B5EF4-FFF2-40B4-BE49-F238E27FC236}">
                <a16:creationId xmlns:a16="http://schemas.microsoft.com/office/drawing/2014/main" id="{1A6D5AF7-114F-4BD9-9A5D-050071A97E56}"/>
              </a:ext>
            </a:extLst>
          </p:cNvPr>
          <p:cNvGraphicFramePr>
            <a:graphicFrameLocks noGrp="1"/>
          </p:cNvGraphicFramePr>
          <p:nvPr>
            <p:ph idx="1"/>
          </p:nvPr>
        </p:nvGraphicFramePr>
        <p:xfrm>
          <a:off x="632367" y="1482061"/>
          <a:ext cx="3711033" cy="27631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Rectangle 8">
            <a:extLst>
              <a:ext uri="{FF2B5EF4-FFF2-40B4-BE49-F238E27FC236}">
                <a16:creationId xmlns:a16="http://schemas.microsoft.com/office/drawing/2014/main" id="{35909678-34B1-4086-BE16-74D3C62031C2}"/>
              </a:ext>
            </a:extLst>
          </p:cNvPr>
          <p:cNvSpPr/>
          <p:nvPr/>
        </p:nvSpPr>
        <p:spPr>
          <a:xfrm>
            <a:off x="4991100" y="1488916"/>
            <a:ext cx="2876550" cy="1569660"/>
          </a:xfrm>
          <a:prstGeom prst="rect">
            <a:avLst/>
          </a:prstGeom>
        </p:spPr>
        <p:txBody>
          <a:bodyPr wrap="square">
            <a:spAutoFit/>
          </a:bodyPr>
          <a:lstStyle/>
          <a:p>
            <a:r>
              <a:rPr lang="en-US" sz="2400" b="1" dirty="0"/>
              <a:t>How do we find the optimal solution (sequence of actions/states)?</a:t>
            </a:r>
          </a:p>
        </p:txBody>
      </p:sp>
      <p:cxnSp>
        <p:nvCxnSpPr>
          <p:cNvPr id="10" name="Straight Arrow Connector 9">
            <a:extLst>
              <a:ext uri="{FF2B5EF4-FFF2-40B4-BE49-F238E27FC236}">
                <a16:creationId xmlns:a16="http://schemas.microsoft.com/office/drawing/2014/main" id="{60BFCA0D-F803-47D3-BFF3-549E7B288DC8}"/>
              </a:ext>
            </a:extLst>
          </p:cNvPr>
          <p:cNvCxnSpPr/>
          <p:nvPr/>
        </p:nvCxnSpPr>
        <p:spPr>
          <a:xfrm flipH="1">
            <a:off x="3976745" y="4588005"/>
            <a:ext cx="1676400" cy="63156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D2844A0-0C70-41CD-A70E-CE2ABC45F44C}"/>
              </a:ext>
            </a:extLst>
          </p:cNvPr>
          <p:cNvCxnSpPr/>
          <p:nvPr/>
        </p:nvCxnSpPr>
        <p:spPr>
          <a:xfrm>
            <a:off x="4510145" y="5328854"/>
            <a:ext cx="60960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812997ED-3FB6-43AF-B3BC-17BD86472D1E}"/>
              </a:ext>
            </a:extLst>
          </p:cNvPr>
          <p:cNvCxnSpPr/>
          <p:nvPr/>
        </p:nvCxnSpPr>
        <p:spPr>
          <a:xfrm>
            <a:off x="5386445" y="5500098"/>
            <a:ext cx="1638300" cy="63387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0A3F790A-73EE-4E53-B55A-5BE346E6B01C}"/>
              </a:ext>
            </a:extLst>
          </p:cNvPr>
          <p:cNvSpPr/>
          <p:nvPr/>
        </p:nvSpPr>
        <p:spPr>
          <a:xfrm>
            <a:off x="5195947" y="4180435"/>
            <a:ext cx="990598"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0B78AC21-C75B-4C15-AC11-ABD2538E14C3}"/>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TextBox 2">
            <a:extLst>
              <a:ext uri="{FF2B5EF4-FFF2-40B4-BE49-F238E27FC236}">
                <a16:creationId xmlns:a16="http://schemas.microsoft.com/office/drawing/2014/main" id="{75C77B91-470E-4D83-B04D-01194B871D1C}"/>
              </a:ext>
            </a:extLst>
          </p:cNvPr>
          <p:cNvSpPr txBox="1"/>
          <p:nvPr/>
        </p:nvSpPr>
        <p:spPr>
          <a:xfrm>
            <a:off x="838200" y="4724400"/>
            <a:ext cx="1581149" cy="132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Construct a search tree for the state space graph!</a:t>
            </a:r>
          </a:p>
        </p:txBody>
      </p:sp>
      <p:sp>
        <p:nvSpPr>
          <p:cNvPr id="4" name="Arrow: Right 3">
            <a:extLst>
              <a:ext uri="{FF2B5EF4-FFF2-40B4-BE49-F238E27FC236}">
                <a16:creationId xmlns:a16="http://schemas.microsoft.com/office/drawing/2014/main" id="{8E275448-7194-49A8-9718-B24D47A51189}"/>
              </a:ext>
            </a:extLst>
          </p:cNvPr>
          <p:cNvSpPr/>
          <p:nvPr/>
        </p:nvSpPr>
        <p:spPr>
          <a:xfrm flipH="1">
            <a:off x="2590800" y="5105400"/>
            <a:ext cx="722156"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B1FA59E-D51B-462E-80A8-BBD43C78A614}"/>
              </a:ext>
            </a:extLst>
          </p:cNvPr>
          <p:cNvSpPr txBox="1"/>
          <p:nvPr/>
        </p:nvSpPr>
        <p:spPr>
          <a:xfrm>
            <a:off x="5334000" y="3340416"/>
            <a:ext cx="1752600" cy="400110"/>
          </a:xfrm>
          <a:prstGeom prst="rect">
            <a:avLst/>
          </a:prstGeom>
          <a:noFill/>
        </p:spPr>
        <p:txBody>
          <a:bodyPr wrap="square" rtlCol="0">
            <a:spAutoFit/>
          </a:bodyPr>
          <a:lstStyle/>
          <a:p>
            <a:pPr algn="ctr"/>
            <a:r>
              <a:rPr lang="en-US" sz="2000" b="1" dirty="0"/>
              <a:t>State space</a:t>
            </a:r>
          </a:p>
        </p:txBody>
      </p:sp>
      <p:sp>
        <p:nvSpPr>
          <p:cNvPr id="21" name="TextBox 20">
            <a:extLst>
              <a:ext uri="{FF2B5EF4-FFF2-40B4-BE49-F238E27FC236}">
                <a16:creationId xmlns:a16="http://schemas.microsoft.com/office/drawing/2014/main" id="{C819F4C7-5C99-4CB1-B4CA-2D9228EB892A}"/>
              </a:ext>
            </a:extLst>
          </p:cNvPr>
          <p:cNvSpPr txBox="1"/>
          <p:nvPr/>
        </p:nvSpPr>
        <p:spPr>
          <a:xfrm>
            <a:off x="5106832" y="3786606"/>
            <a:ext cx="1255344" cy="369332"/>
          </a:xfrm>
          <a:prstGeom prst="rect">
            <a:avLst/>
          </a:prstGeom>
          <a:noFill/>
        </p:spPr>
        <p:txBody>
          <a:bodyPr wrap="none" rtlCol="0">
            <a:spAutoFit/>
          </a:bodyPr>
          <a:lstStyle/>
          <a:p>
            <a:r>
              <a:rPr lang="en-US" b="1" dirty="0">
                <a:solidFill>
                  <a:schemeClr val="accent2">
                    <a:lumMod val="50000"/>
                  </a:schemeClr>
                </a:solidFill>
              </a:rPr>
              <a:t>Initial state</a:t>
            </a:r>
          </a:p>
        </p:txBody>
      </p:sp>
      <p:sp>
        <p:nvSpPr>
          <p:cNvPr id="22" name="TextBox 21">
            <a:extLst>
              <a:ext uri="{FF2B5EF4-FFF2-40B4-BE49-F238E27FC236}">
                <a16:creationId xmlns:a16="http://schemas.microsoft.com/office/drawing/2014/main" id="{0EBD072D-4232-47C8-AB5E-6B5B2261D0DC}"/>
              </a:ext>
            </a:extLst>
          </p:cNvPr>
          <p:cNvSpPr txBox="1"/>
          <p:nvPr/>
        </p:nvSpPr>
        <p:spPr>
          <a:xfrm>
            <a:off x="3734781" y="6096000"/>
            <a:ext cx="1240917" cy="369332"/>
          </a:xfrm>
          <a:prstGeom prst="rect">
            <a:avLst/>
          </a:prstGeom>
          <a:noFill/>
        </p:spPr>
        <p:txBody>
          <a:bodyPr wrap="none" rtlCol="0">
            <a:spAutoFit/>
          </a:bodyPr>
          <a:lstStyle/>
          <a:p>
            <a:r>
              <a:rPr lang="en-US" b="1" dirty="0">
                <a:solidFill>
                  <a:schemeClr val="accent2">
                    <a:lumMod val="50000"/>
                  </a:schemeClr>
                </a:solidFill>
              </a:rPr>
              <a:t>Goal states</a:t>
            </a:r>
          </a:p>
        </p:txBody>
      </p:sp>
    </p:spTree>
    <p:extLst>
      <p:ext uri="{BB962C8B-B14F-4D97-AF65-F5344CB8AC3E}">
        <p14:creationId xmlns:p14="http://schemas.microsoft.com/office/powerpoint/2010/main" val="9931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935FE1E2-6862-4B7C-9BCA-FCC147456DF1}"/>
              </a:ext>
            </a:extLst>
          </p:cNvPr>
          <p:cNvGrpSpPr/>
          <p:nvPr/>
        </p:nvGrpSpPr>
        <p:grpSpPr>
          <a:xfrm>
            <a:off x="5175743" y="3384655"/>
            <a:ext cx="1301257" cy="525936"/>
            <a:chOff x="1219200" y="5045074"/>
            <a:chExt cx="2289484" cy="431902"/>
          </a:xfrm>
        </p:grpSpPr>
        <p:cxnSp>
          <p:nvCxnSpPr>
            <p:cNvPr id="36" name="Straight Connector 35">
              <a:extLst>
                <a:ext uri="{FF2B5EF4-FFF2-40B4-BE49-F238E27FC236}">
                  <a16:creationId xmlns:a16="http://schemas.microsoft.com/office/drawing/2014/main" id="{33E656F0-7E44-4750-A40B-08B26E1C2881}"/>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8E7255-DDDF-4DB3-B9D7-63987FDC9C4F}"/>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Rectangle 33">
            <a:extLst>
              <a:ext uri="{FF2B5EF4-FFF2-40B4-BE49-F238E27FC236}">
                <a16:creationId xmlns:a16="http://schemas.microsoft.com/office/drawing/2014/main" id="{018F8CBD-0FF9-413A-B4D5-AAC5A8B148C2}"/>
              </a:ext>
            </a:extLst>
          </p:cNvPr>
          <p:cNvSpPr/>
          <p:nvPr/>
        </p:nvSpPr>
        <p:spPr>
          <a:xfrm>
            <a:off x="4876800" y="3502223"/>
            <a:ext cx="1226312" cy="307777"/>
          </a:xfrm>
          <a:prstGeom prst="rect">
            <a:avLst/>
          </a:prstGeom>
        </p:spPr>
        <p:txBody>
          <a:bodyPr wrap="square">
            <a:spAutoFit/>
          </a:bodyPr>
          <a:lstStyle/>
          <a:p>
            <a:pPr algn="ctr"/>
            <a:r>
              <a:rPr lang="en-US" sz="1400" dirty="0"/>
              <a:t>Cycle</a:t>
            </a:r>
            <a:endParaRPr lang="en-US" dirty="0"/>
          </a:p>
        </p:txBody>
      </p:sp>
      <p:sp>
        <p:nvSpPr>
          <p:cNvPr id="20482" name="Rectangle 2"/>
          <p:cNvSpPr>
            <a:spLocks noGrp="1" noChangeArrowheads="1"/>
          </p:cNvSpPr>
          <p:nvPr>
            <p:ph type="title"/>
          </p:nvPr>
        </p:nvSpPr>
        <p:spPr/>
        <p:txBody>
          <a:bodyPr/>
          <a:lstStyle/>
          <a:p>
            <a:r>
              <a:rPr lang="en-US" dirty="0"/>
              <a:t>Search tree</a:t>
            </a:r>
          </a:p>
        </p:txBody>
      </p:sp>
      <p:sp>
        <p:nvSpPr>
          <p:cNvPr id="20483" name="Rectangle 3"/>
          <p:cNvSpPr>
            <a:spLocks noGrp="1" noChangeArrowheads="1"/>
          </p:cNvSpPr>
          <p:nvPr>
            <p:ph idx="1"/>
          </p:nvPr>
        </p:nvSpPr>
        <p:spPr>
          <a:xfrm>
            <a:off x="628650" y="1825624"/>
            <a:ext cx="4400550" cy="4667249"/>
          </a:xfrm>
        </p:spPr>
        <p:txBody>
          <a:bodyPr>
            <a:normAutofit fontScale="85000" lnSpcReduction="20000"/>
          </a:bodyPr>
          <a:lstStyle/>
          <a:p>
            <a:r>
              <a:rPr lang="en-US" dirty="0"/>
              <a:t>Superimpose a “what if” tree of possible actions and outcomes (states) on the state space graph.</a:t>
            </a:r>
          </a:p>
          <a:p>
            <a:r>
              <a:rPr lang="en-US" dirty="0"/>
              <a:t>The</a:t>
            </a:r>
            <a:r>
              <a:rPr lang="en-US" b="1" dirty="0">
                <a:solidFill>
                  <a:srgbClr val="FF0000"/>
                </a:solidFill>
              </a:rPr>
              <a:t> Root node</a:t>
            </a:r>
            <a:r>
              <a:rPr lang="en-US" dirty="0"/>
              <a:t> represents the starting state.</a:t>
            </a:r>
          </a:p>
          <a:p>
            <a:r>
              <a:rPr lang="en-US" dirty="0"/>
              <a:t>An action child node is reached by an </a:t>
            </a:r>
            <a:r>
              <a:rPr lang="en-US" b="1" dirty="0">
                <a:solidFill>
                  <a:srgbClr val="FF0000"/>
                </a:solidFill>
              </a:rPr>
              <a:t>edge</a:t>
            </a:r>
            <a:r>
              <a:rPr lang="en-US" dirty="0"/>
              <a:t> representing an action. The corresponding state is defined by the transition model.</a:t>
            </a:r>
          </a:p>
          <a:p>
            <a:r>
              <a:rPr lang="en-US" dirty="0"/>
              <a:t>Trees have no </a:t>
            </a:r>
            <a:r>
              <a:rPr lang="en-US" b="1" dirty="0">
                <a:solidFill>
                  <a:srgbClr val="FF0000"/>
                </a:solidFill>
              </a:rPr>
              <a:t>cycles </a:t>
            </a:r>
            <a:r>
              <a:rPr lang="en-US" dirty="0"/>
              <a:t>or</a:t>
            </a:r>
            <a:r>
              <a:rPr lang="en-US" b="1" dirty="0">
                <a:solidFill>
                  <a:srgbClr val="FF0000"/>
                </a:solidFill>
              </a:rPr>
              <a:t> redundant paths</a:t>
            </a:r>
            <a:r>
              <a:rPr lang="en-US" dirty="0"/>
              <a:t>. Cycles in the search space need to be broken. Removing redundant paths improves search efficiency.</a:t>
            </a:r>
          </a:p>
          <a:p>
            <a:r>
              <a:rPr lang="en-US" dirty="0"/>
              <a:t>A </a:t>
            </a:r>
            <a:r>
              <a:rPr lang="en-US" b="1" dirty="0">
                <a:solidFill>
                  <a:srgbClr val="FF0000"/>
                </a:solidFill>
              </a:rPr>
              <a:t>path</a:t>
            </a:r>
            <a:r>
              <a:rPr lang="en-US" dirty="0"/>
              <a:t> through the tree corresponds to a sequence of actions (states).</a:t>
            </a:r>
          </a:p>
          <a:p>
            <a:r>
              <a:rPr lang="en-US" dirty="0"/>
              <a:t>A </a:t>
            </a:r>
            <a:r>
              <a:rPr lang="en-US" b="1" dirty="0">
                <a:solidFill>
                  <a:srgbClr val="FF0000"/>
                </a:solidFill>
              </a:rPr>
              <a:t>solution</a:t>
            </a:r>
            <a:r>
              <a:rPr lang="en-US" dirty="0"/>
              <a:t> is a path ending in a node representing a goal state.</a:t>
            </a:r>
          </a:p>
          <a:p>
            <a:r>
              <a:rPr lang="en-US" b="1" dirty="0">
                <a:solidFill>
                  <a:srgbClr val="FF0000"/>
                </a:solidFill>
              </a:rPr>
              <a:t>Nodes vs. states</a:t>
            </a:r>
            <a:r>
              <a:rPr lang="en-US" b="1" dirty="0"/>
              <a:t>: </a:t>
            </a:r>
            <a:r>
              <a:rPr lang="en-US" dirty="0"/>
              <a:t>Each node represents a state of the environment. It contains the data structure that creates the search tree.</a:t>
            </a:r>
          </a:p>
        </p:txBody>
      </p:sp>
      <p:grpSp>
        <p:nvGrpSpPr>
          <p:cNvPr id="8" name="Group 7"/>
          <p:cNvGrpSpPr/>
          <p:nvPr/>
        </p:nvGrpSpPr>
        <p:grpSpPr>
          <a:xfrm>
            <a:off x="5410200" y="1591270"/>
            <a:ext cx="3200403" cy="4657130"/>
            <a:chOff x="2362200" y="1792069"/>
            <a:chExt cx="3200403" cy="4657130"/>
          </a:xfrm>
        </p:grpSpPr>
        <p:sp>
          <p:nvSpPr>
            <p:cNvPr id="9" name="TextBox 8"/>
            <p:cNvSpPr txBox="1"/>
            <p:nvPr/>
          </p:nvSpPr>
          <p:spPr>
            <a:xfrm>
              <a:off x="2667000"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0" name="TextBox 9"/>
            <p:cNvSpPr txBox="1"/>
            <p:nvPr/>
          </p:nvSpPr>
          <p:spPr>
            <a:xfrm>
              <a:off x="3429000"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1" name="TextBox 10"/>
            <p:cNvSpPr txBox="1"/>
            <p:nvPr/>
          </p:nvSpPr>
          <p:spPr>
            <a:xfrm>
              <a:off x="4200012"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2" name="TextBox 11"/>
            <p:cNvSpPr txBox="1"/>
            <p:nvPr/>
          </p:nvSpPr>
          <p:spPr>
            <a:xfrm>
              <a:off x="4885812" y="35814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3" name="Oval 12"/>
            <p:cNvSpPr/>
            <p:nvPr/>
          </p:nvSpPr>
          <p:spPr>
            <a:xfrm>
              <a:off x="4419600" y="2438400"/>
              <a:ext cx="304800" cy="304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5400000">
              <a:off x="3955863"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346262"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949480" y="467051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362200" y="5867400"/>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Arrow Connector 17"/>
            <p:cNvCxnSpPr/>
            <p:nvPr/>
          </p:nvCxnSpPr>
          <p:spPr>
            <a:xfrm rot="5400000">
              <a:off x="2492283" y="543251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4533900"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24300"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406680"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092484"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549683"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H="1">
              <a:off x="4658123" y="3657601"/>
              <a:ext cx="447282" cy="65423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5159283" y="3756118"/>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62400" y="1792069"/>
              <a:ext cx="1447800" cy="646331"/>
            </a:xfrm>
            <a:prstGeom prst="rect">
              <a:avLst/>
            </a:prstGeom>
          </p:spPr>
          <p:txBody>
            <a:bodyPr wrap="square">
              <a:spAutoFit/>
            </a:bodyPr>
            <a:lstStyle/>
            <a:p>
              <a:pPr algn="ctr"/>
              <a:r>
                <a:rPr lang="en-US" dirty="0"/>
                <a:t>Root node  = </a:t>
              </a:r>
              <a:r>
                <a:rPr lang="en-US" b="1" dirty="0"/>
                <a:t>Starting state</a:t>
              </a:r>
            </a:p>
          </p:txBody>
        </p:sp>
        <p:sp>
          <p:nvSpPr>
            <p:cNvPr id="27" name="Rectangle 26"/>
            <p:cNvSpPr/>
            <p:nvPr/>
          </p:nvSpPr>
          <p:spPr>
            <a:xfrm>
              <a:off x="2748904" y="3087821"/>
              <a:ext cx="1226312" cy="369332"/>
            </a:xfrm>
            <a:prstGeom prst="rect">
              <a:avLst/>
            </a:prstGeom>
          </p:spPr>
          <p:txBody>
            <a:bodyPr wrap="square">
              <a:spAutoFit/>
            </a:bodyPr>
            <a:lstStyle/>
            <a:p>
              <a:pPr algn="ctr"/>
              <a:r>
                <a:rPr lang="en-US" dirty="0"/>
                <a:t>Child node</a:t>
              </a:r>
            </a:p>
          </p:txBody>
        </p:sp>
        <p:sp>
          <p:nvSpPr>
            <p:cNvPr id="28" name="Rectangle 27"/>
            <p:cNvSpPr/>
            <p:nvPr/>
          </p:nvSpPr>
          <p:spPr>
            <a:xfrm>
              <a:off x="2826153" y="2657053"/>
              <a:ext cx="1477777" cy="369332"/>
            </a:xfrm>
            <a:prstGeom prst="rect">
              <a:avLst/>
            </a:prstGeom>
          </p:spPr>
          <p:txBody>
            <a:bodyPr wrap="none">
              <a:spAutoFit/>
            </a:bodyPr>
            <a:lstStyle/>
            <a:p>
              <a:r>
                <a:rPr lang="en-US" dirty="0"/>
                <a:t>Edge = </a:t>
              </a:r>
              <a:r>
                <a:rPr lang="en-US" b="1" dirty="0"/>
                <a:t>Action</a:t>
              </a:r>
            </a:p>
          </p:txBody>
        </p:sp>
        <p:sp>
          <p:nvSpPr>
            <p:cNvPr id="29" name="Rectangle 28"/>
            <p:cNvSpPr/>
            <p:nvPr/>
          </p:nvSpPr>
          <p:spPr>
            <a:xfrm>
              <a:off x="2667000" y="5802868"/>
              <a:ext cx="1991123" cy="646331"/>
            </a:xfrm>
            <a:prstGeom prst="rect">
              <a:avLst/>
            </a:prstGeom>
          </p:spPr>
          <p:txBody>
            <a:bodyPr wrap="none">
              <a:spAutoFit/>
            </a:bodyPr>
            <a:lstStyle/>
            <a:p>
              <a:r>
                <a:rPr lang="en-US" dirty="0"/>
                <a:t>Node representing </a:t>
              </a:r>
              <a:br>
                <a:rPr lang="en-US" dirty="0"/>
              </a:br>
              <a:r>
                <a:rPr lang="en-US" dirty="0"/>
                <a:t>a </a:t>
              </a:r>
              <a:r>
                <a:rPr lang="en-US" b="1" dirty="0"/>
                <a:t>Goal state</a:t>
              </a:r>
            </a:p>
          </p:txBody>
        </p:sp>
        <p:sp>
          <p:nvSpPr>
            <p:cNvPr id="30" name="Oval 29"/>
            <p:cNvSpPr/>
            <p:nvPr/>
          </p:nvSpPr>
          <p:spPr>
            <a:xfrm>
              <a:off x="38100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76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0292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419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reeform: Shape 1">
            <a:extLst>
              <a:ext uri="{FF2B5EF4-FFF2-40B4-BE49-F238E27FC236}">
                <a16:creationId xmlns:a16="http://schemas.microsoft.com/office/drawing/2014/main" id="{3DB9A189-8193-43AF-BBBF-E036969E73F7}"/>
              </a:ext>
            </a:extLst>
          </p:cNvPr>
          <p:cNvSpPr/>
          <p:nvPr/>
        </p:nvSpPr>
        <p:spPr>
          <a:xfrm>
            <a:off x="5956384" y="3280240"/>
            <a:ext cx="884889" cy="869795"/>
          </a:xfrm>
          <a:custGeom>
            <a:avLst/>
            <a:gdLst>
              <a:gd name="connsiteX0" fmla="*/ 305026 w 884889"/>
              <a:gd name="connsiteY0" fmla="*/ 869795 h 869795"/>
              <a:gd name="connsiteX1" fmla="*/ 26245 w 884889"/>
              <a:gd name="connsiteY1" fmla="*/ 289932 h 869795"/>
              <a:gd name="connsiteX2" fmla="*/ 884889 w 884889"/>
              <a:gd name="connsiteY2" fmla="*/ 0 h 869795"/>
              <a:gd name="connsiteX3" fmla="*/ 884889 w 884889"/>
              <a:gd name="connsiteY3" fmla="*/ 0 h 869795"/>
            </a:gdLst>
            <a:ahLst/>
            <a:cxnLst>
              <a:cxn ang="0">
                <a:pos x="connsiteX0" y="connsiteY0"/>
              </a:cxn>
              <a:cxn ang="0">
                <a:pos x="connsiteX1" y="connsiteY1"/>
              </a:cxn>
              <a:cxn ang="0">
                <a:pos x="connsiteX2" y="connsiteY2"/>
              </a:cxn>
              <a:cxn ang="0">
                <a:pos x="connsiteX3" y="connsiteY3"/>
              </a:cxn>
            </a:cxnLst>
            <a:rect l="l" t="t" r="r" b="b"/>
            <a:pathLst>
              <a:path w="884889" h="869795">
                <a:moveTo>
                  <a:pt x="305026" y="869795"/>
                </a:moveTo>
                <a:cubicBezTo>
                  <a:pt x="117313" y="652346"/>
                  <a:pt x="-70399" y="434898"/>
                  <a:pt x="26245" y="289932"/>
                </a:cubicBezTo>
                <a:cubicBezTo>
                  <a:pt x="122889" y="144966"/>
                  <a:pt x="884889" y="0"/>
                  <a:pt x="884889" y="0"/>
                </a:cubicBezTo>
                <a:lnTo>
                  <a:pt x="884889" y="0"/>
                </a:ln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B9BDA743-EF61-4567-90DC-7FD975148AEE}"/>
              </a:ext>
            </a:extLst>
          </p:cNvPr>
          <p:cNvCxnSpPr>
            <a:cxnSpLocks/>
          </p:cNvCxnSpPr>
          <p:nvPr/>
        </p:nvCxnSpPr>
        <p:spPr>
          <a:xfrm flipH="1">
            <a:off x="5715000" y="2746962"/>
            <a:ext cx="1752597" cy="293271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9" name="Rectangle 38">
            <a:extLst>
              <a:ext uri="{FF2B5EF4-FFF2-40B4-BE49-F238E27FC236}">
                <a16:creationId xmlns:a16="http://schemas.microsoft.com/office/drawing/2014/main" id="{9105FE34-4611-45AF-B2C8-50E2984917BF}"/>
              </a:ext>
            </a:extLst>
          </p:cNvPr>
          <p:cNvSpPr/>
          <p:nvPr/>
        </p:nvSpPr>
        <p:spPr>
          <a:xfrm>
            <a:off x="5943600" y="5105048"/>
            <a:ext cx="1533009" cy="369332"/>
          </a:xfrm>
          <a:prstGeom prst="rect">
            <a:avLst/>
          </a:prstGeom>
        </p:spPr>
        <p:txBody>
          <a:bodyPr wrap="square">
            <a:spAutoFit/>
          </a:bodyPr>
          <a:lstStyle/>
          <a:p>
            <a:pPr algn="ctr"/>
            <a:r>
              <a:rPr lang="en-US" dirty="0">
                <a:solidFill>
                  <a:schemeClr val="accent2"/>
                </a:solidFill>
              </a:rPr>
              <a:t>Solution path</a:t>
            </a:r>
          </a:p>
        </p:txBody>
      </p:sp>
      <p:sp>
        <p:nvSpPr>
          <p:cNvPr id="42" name="Rectangle 41">
            <a:extLst>
              <a:ext uri="{FF2B5EF4-FFF2-40B4-BE49-F238E27FC236}">
                <a16:creationId xmlns:a16="http://schemas.microsoft.com/office/drawing/2014/main" id="{B22A040B-3919-4942-B7C7-64E7EB35E7F9}"/>
              </a:ext>
            </a:extLst>
          </p:cNvPr>
          <p:cNvSpPr/>
          <p:nvPr/>
        </p:nvSpPr>
        <p:spPr>
          <a:xfrm>
            <a:off x="7086600" y="3352800"/>
            <a:ext cx="1226312" cy="523220"/>
          </a:xfrm>
          <a:prstGeom prst="rect">
            <a:avLst/>
          </a:prstGeom>
        </p:spPr>
        <p:txBody>
          <a:bodyPr wrap="square">
            <a:spAutoFit/>
          </a:bodyPr>
          <a:lstStyle/>
          <a:p>
            <a:pPr algn="ctr"/>
            <a:r>
              <a:rPr lang="en-US" sz="1400" dirty="0"/>
              <a:t>Redundant</a:t>
            </a:r>
          </a:p>
          <a:p>
            <a:pPr algn="ctr"/>
            <a:r>
              <a:rPr lang="en-US" sz="1400" dirty="0"/>
              <a:t>path</a:t>
            </a:r>
          </a:p>
        </p:txBody>
      </p:sp>
      <p:grpSp>
        <p:nvGrpSpPr>
          <p:cNvPr id="43" name="Group 42">
            <a:extLst>
              <a:ext uri="{FF2B5EF4-FFF2-40B4-BE49-F238E27FC236}">
                <a16:creationId xmlns:a16="http://schemas.microsoft.com/office/drawing/2014/main" id="{55989EFE-E4C9-4186-8D71-597B85C68F60}"/>
              </a:ext>
            </a:extLst>
          </p:cNvPr>
          <p:cNvGrpSpPr/>
          <p:nvPr/>
        </p:nvGrpSpPr>
        <p:grpSpPr>
          <a:xfrm>
            <a:off x="7362034" y="3429000"/>
            <a:ext cx="943766" cy="384232"/>
            <a:chOff x="1219200" y="5045074"/>
            <a:chExt cx="2289484" cy="431902"/>
          </a:xfrm>
        </p:grpSpPr>
        <p:cxnSp>
          <p:nvCxnSpPr>
            <p:cNvPr id="44" name="Straight Connector 43">
              <a:extLst>
                <a:ext uri="{FF2B5EF4-FFF2-40B4-BE49-F238E27FC236}">
                  <a16:creationId xmlns:a16="http://schemas.microsoft.com/office/drawing/2014/main" id="{BD597AAC-0047-4B0F-894D-F6241ACEEBDE}"/>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9E55B2-4647-400B-A3B5-90BA76DA7834}"/>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9027-A669-4E9F-88BB-9B65EE4BFAAE}"/>
              </a:ext>
            </a:extLst>
          </p:cNvPr>
          <p:cNvSpPr>
            <a:spLocks noGrp="1"/>
          </p:cNvSpPr>
          <p:nvPr>
            <p:ph type="title"/>
          </p:nvPr>
        </p:nvSpPr>
        <p:spPr/>
        <p:txBody>
          <a:bodyPr/>
          <a:lstStyle/>
          <a:p>
            <a:r>
              <a:rPr lang="en-US" dirty="0"/>
              <a:t>Differences between typical Tree search and AI search</a:t>
            </a:r>
          </a:p>
        </p:txBody>
      </p:sp>
      <p:sp>
        <p:nvSpPr>
          <p:cNvPr id="4" name="Content Placeholder 3">
            <a:extLst>
              <a:ext uri="{FF2B5EF4-FFF2-40B4-BE49-F238E27FC236}">
                <a16:creationId xmlns:a16="http://schemas.microsoft.com/office/drawing/2014/main" id="{416DDDA6-AE40-4D9F-B2FA-432DA7239574}"/>
              </a:ext>
            </a:extLst>
          </p:cNvPr>
          <p:cNvSpPr>
            <a:spLocks noGrp="1"/>
          </p:cNvSpPr>
          <p:nvPr>
            <p:ph sz="half" idx="1"/>
          </p:nvPr>
        </p:nvSpPr>
        <p:spPr>
          <a:xfrm>
            <a:off x="628650" y="1825625"/>
            <a:ext cx="3257550" cy="4351338"/>
          </a:xfrm>
        </p:spPr>
        <p:txBody>
          <a:bodyPr>
            <a:normAutofit fontScale="92500" lnSpcReduction="20000"/>
          </a:bodyPr>
          <a:lstStyle/>
          <a:p>
            <a:pPr marL="0" indent="0" algn="ctr">
              <a:buNone/>
            </a:pPr>
            <a:r>
              <a:rPr lang="en-US" b="1" dirty="0"/>
              <a:t>Typical tree search</a:t>
            </a:r>
          </a:p>
          <a:p>
            <a:pPr marL="0" indent="0" algn="ctr">
              <a:buNone/>
            </a:pPr>
            <a:endParaRPr lang="en-US" b="1" dirty="0"/>
          </a:p>
          <a:p>
            <a:r>
              <a:rPr lang="en-US" dirty="0"/>
              <a:t>Assumes a given tree that fits in memory.</a:t>
            </a:r>
          </a:p>
          <a:p>
            <a:endParaRPr lang="en-US" dirty="0"/>
          </a:p>
          <a:p>
            <a:endParaRPr lang="en-US" dirty="0"/>
          </a:p>
          <a:p>
            <a:pPr marL="0" indent="0">
              <a:buNone/>
            </a:pPr>
            <a:endParaRPr lang="en-US" dirty="0"/>
          </a:p>
          <a:p>
            <a:pPr marL="0" indent="0">
              <a:buNone/>
            </a:pPr>
            <a:endParaRPr lang="en-US" dirty="0"/>
          </a:p>
          <a:p>
            <a:r>
              <a:rPr lang="en-US" dirty="0"/>
              <a:t>Trees have no cycles or redundant paths.</a:t>
            </a:r>
          </a:p>
          <a:p>
            <a:endParaRPr lang="en-US" dirty="0"/>
          </a:p>
          <a:p>
            <a:endParaRPr lang="en-US" dirty="0"/>
          </a:p>
        </p:txBody>
      </p:sp>
      <p:sp>
        <p:nvSpPr>
          <p:cNvPr id="5" name="Content Placeholder 4">
            <a:extLst>
              <a:ext uri="{FF2B5EF4-FFF2-40B4-BE49-F238E27FC236}">
                <a16:creationId xmlns:a16="http://schemas.microsoft.com/office/drawing/2014/main" id="{06DAD876-9AB5-424E-B7CE-A6A6D5E3C7D0}"/>
              </a:ext>
            </a:extLst>
          </p:cNvPr>
          <p:cNvSpPr>
            <a:spLocks noGrp="1"/>
          </p:cNvSpPr>
          <p:nvPr>
            <p:ph sz="half" idx="2"/>
          </p:nvPr>
        </p:nvSpPr>
        <p:spPr/>
        <p:txBody>
          <a:bodyPr>
            <a:normAutofit fontScale="92500" lnSpcReduction="20000"/>
          </a:bodyPr>
          <a:lstStyle/>
          <a:p>
            <a:pPr marL="0" indent="0" algn="ctr">
              <a:buNone/>
            </a:pPr>
            <a:r>
              <a:rPr lang="en-US" b="1" dirty="0"/>
              <a:t>AI tree/graph search</a:t>
            </a:r>
          </a:p>
          <a:p>
            <a:pPr marL="0" indent="0" algn="ctr">
              <a:buNone/>
            </a:pPr>
            <a:endParaRPr lang="en-US" b="1" dirty="0"/>
          </a:p>
          <a:p>
            <a:r>
              <a:rPr lang="en-US" dirty="0"/>
              <a:t>The search space is too large to fit into </a:t>
            </a:r>
            <a:r>
              <a:rPr lang="en-US" b="1" dirty="0">
                <a:solidFill>
                  <a:srgbClr val="FF0000"/>
                </a:solidFill>
              </a:rPr>
              <a:t>memory</a:t>
            </a:r>
            <a:r>
              <a:rPr lang="en-US" dirty="0"/>
              <a:t>. </a:t>
            </a:r>
          </a:p>
          <a:p>
            <a:pPr marL="685800" lvl="1" indent="-342900">
              <a:buFont typeface="+mj-lt"/>
              <a:buAutoNum type="alphaLcPeriod"/>
            </a:pPr>
            <a:r>
              <a:rPr lang="en-US" b="1" dirty="0"/>
              <a:t>Builds parts of  the tree </a:t>
            </a:r>
            <a:r>
              <a:rPr lang="en-US" dirty="0"/>
              <a:t>from initial state and transition function.</a:t>
            </a:r>
          </a:p>
          <a:p>
            <a:pPr marL="685800" lvl="1" indent="-342900">
              <a:buFont typeface="+mj-lt"/>
              <a:buAutoNum type="alphaLcPeriod"/>
            </a:pPr>
            <a:r>
              <a:rPr lang="en-US" b="1" dirty="0"/>
              <a:t>Memory management </a:t>
            </a:r>
            <a:r>
              <a:rPr lang="en-US" dirty="0"/>
              <a:t>is very important.</a:t>
            </a:r>
          </a:p>
          <a:p>
            <a:pPr marL="0" indent="0">
              <a:buNone/>
            </a:pPr>
            <a:endParaRPr lang="en-US" dirty="0"/>
          </a:p>
          <a:p>
            <a:r>
              <a:rPr lang="en-US" dirty="0"/>
              <a:t>The search space is typically a complicated graph. Memory-efficient </a:t>
            </a:r>
            <a:r>
              <a:rPr lang="en-US" b="1" dirty="0">
                <a:solidFill>
                  <a:srgbClr val="FF0000"/>
                </a:solidFill>
              </a:rPr>
              <a:t>cycle checking</a:t>
            </a:r>
            <a:r>
              <a:rPr lang="en-US" dirty="0">
                <a:solidFill>
                  <a:srgbClr val="FF0000"/>
                </a:solidFill>
              </a:rPr>
              <a:t> </a:t>
            </a:r>
            <a:r>
              <a:rPr lang="en-US" dirty="0"/>
              <a:t>is very important to avoid infinite loops or minimize searching parts of the search space multiple times. </a:t>
            </a:r>
          </a:p>
          <a:p>
            <a:r>
              <a:rPr lang="en-US" dirty="0"/>
              <a:t>Redundant paths are often too memory-expensive to check.</a:t>
            </a:r>
          </a:p>
        </p:txBody>
      </p:sp>
    </p:spTree>
    <p:extLst>
      <p:ext uri="{BB962C8B-B14F-4D97-AF65-F5344CB8AC3E}">
        <p14:creationId xmlns:p14="http://schemas.microsoft.com/office/powerpoint/2010/main" val="63109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Tree Search Algorithm Outline</a:t>
            </a:r>
          </a:p>
        </p:txBody>
      </p:sp>
      <p:sp>
        <p:nvSpPr>
          <p:cNvPr id="20483" name="Rectangle 3"/>
          <p:cNvSpPr>
            <a:spLocks noGrp="1" noChangeArrowheads="1"/>
          </p:cNvSpPr>
          <p:nvPr>
            <p:ph idx="1"/>
          </p:nvPr>
        </p:nvSpPr>
        <p:spPr>
          <a:xfrm>
            <a:off x="762000" y="1828800"/>
            <a:ext cx="7886700" cy="4351338"/>
          </a:xfrm>
        </p:spPr>
        <p:txBody>
          <a:bodyPr>
            <a:normAutofit/>
          </a:bodyPr>
          <a:lstStyle/>
          <a:p>
            <a:pPr marL="457200" indent="-457200">
              <a:buFont typeface="+mj-lt"/>
              <a:buAutoNum type="arabicPeriod"/>
            </a:pPr>
            <a:r>
              <a:rPr lang="en-US" sz="2400" dirty="0"/>
              <a:t>Initialize</a:t>
            </a:r>
            <a:r>
              <a:rPr lang="en-US" sz="2400" b="1" dirty="0"/>
              <a:t> </a:t>
            </a:r>
            <a:r>
              <a:rPr lang="en-US" sz="2400" dirty="0"/>
              <a:t>the </a:t>
            </a:r>
            <a:r>
              <a:rPr lang="en-US" sz="2400" b="1" dirty="0">
                <a:solidFill>
                  <a:srgbClr val="FF0000"/>
                </a:solidFill>
              </a:rPr>
              <a:t>frontier</a:t>
            </a:r>
            <a:r>
              <a:rPr lang="en-US" sz="2400" b="1" dirty="0">
                <a:solidFill>
                  <a:srgbClr val="CC0099"/>
                </a:solidFill>
              </a:rPr>
              <a:t> </a:t>
            </a:r>
            <a:r>
              <a:rPr lang="en-US" sz="2400" dirty="0"/>
              <a:t>(set of unexplored know nodes) using the </a:t>
            </a:r>
            <a:r>
              <a:rPr lang="en-US" sz="2400" b="1" dirty="0">
                <a:solidFill>
                  <a:srgbClr val="FF0000"/>
                </a:solidFill>
              </a:rPr>
              <a:t>starting state/root node.</a:t>
            </a:r>
          </a:p>
          <a:p>
            <a:pPr marL="457200" indent="-457200">
              <a:buFont typeface="+mj-lt"/>
              <a:buAutoNum type="arabicPeriod"/>
            </a:pPr>
            <a:r>
              <a:rPr lang="en-US" sz="2400" dirty="0"/>
              <a:t>While the frontier is not empty:</a:t>
            </a:r>
          </a:p>
          <a:p>
            <a:pPr marL="800100" lvl="1" indent="-457200">
              <a:buFont typeface="+mj-lt"/>
              <a:buAutoNum type="alphaLcParenR"/>
            </a:pPr>
            <a:r>
              <a:rPr lang="en-US" sz="2400" dirty="0"/>
              <a:t>Choose a frontier node to expand according to</a:t>
            </a:r>
            <a:r>
              <a:rPr lang="en-US" sz="2400" dirty="0">
                <a:solidFill>
                  <a:srgbClr val="FF0000"/>
                </a:solidFill>
              </a:rPr>
              <a:t> </a:t>
            </a:r>
            <a:r>
              <a:rPr lang="en-US" sz="2400" b="1" dirty="0">
                <a:solidFill>
                  <a:srgbClr val="FF0000"/>
                </a:solidFill>
              </a:rPr>
              <a:t>search strategy.</a:t>
            </a:r>
          </a:p>
          <a:p>
            <a:pPr marL="800100" lvl="1" indent="-457200">
              <a:buFont typeface="+mj-lt"/>
              <a:buAutoNum type="alphaLcParenR"/>
            </a:pPr>
            <a:r>
              <a:rPr lang="en-US" sz="2400" dirty="0"/>
              <a:t>If the node represents a </a:t>
            </a:r>
            <a:r>
              <a:rPr lang="en-US" sz="2400" b="1" dirty="0">
                <a:solidFill>
                  <a:srgbClr val="FF0000"/>
                </a:solidFill>
              </a:rPr>
              <a:t>goal state,</a:t>
            </a:r>
            <a:r>
              <a:rPr lang="en-US" sz="2400" dirty="0"/>
              <a:t> return it as the solution.</a:t>
            </a:r>
          </a:p>
          <a:p>
            <a:pPr marL="800100" lvl="1" indent="-457200">
              <a:buFont typeface="+mj-lt"/>
              <a:buAutoNum type="alphaLcParenR"/>
            </a:pPr>
            <a:r>
              <a:rPr lang="en-US" sz="2400" dirty="0"/>
              <a:t>Else </a:t>
            </a:r>
            <a:r>
              <a:rPr lang="en-US" sz="2400" b="1" dirty="0">
                <a:solidFill>
                  <a:srgbClr val="FF0000"/>
                </a:solidFill>
              </a:rPr>
              <a:t>expand</a:t>
            </a:r>
            <a:r>
              <a:rPr lang="en-US" sz="2400" dirty="0"/>
              <a:t> the node (i.e., apply all possible actions to the transition model) and add its children nodes representing the newly reached states to the frontier.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Tree search example</a:t>
            </a:r>
          </a:p>
        </p:txBody>
      </p:sp>
      <p:pic>
        <p:nvPicPr>
          <p:cNvPr id="21508" name="Picture 4" descr="search-map1c"/>
          <p:cNvPicPr>
            <a:picLocks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1014984" y="1676400"/>
            <a:ext cx="6986016" cy="1728216"/>
          </a:xfrm>
          <a:prstGeom prst="rect">
            <a:avLst/>
          </a:prstGeom>
          <a:noFill/>
        </p:spPr>
      </p:pic>
      <p:pic>
        <p:nvPicPr>
          <p:cNvPr id="7" name="Picture 4" descr="romania-distances"/>
          <p:cNvPicPr>
            <a:picLocks noChangeAspect="1" noChangeArrowheads="1"/>
          </p:cNvPicPr>
          <p:nvPr/>
        </p:nvPicPr>
        <p:blipFill>
          <a:blip r:embed="rId5" cstate="print"/>
          <a:srcRect/>
          <a:stretch>
            <a:fillRect/>
          </a:stretch>
        </p:blipFill>
        <p:spPr>
          <a:xfrm>
            <a:off x="2362200" y="3456434"/>
            <a:ext cx="5279943" cy="3172966"/>
          </a:xfrm>
          <a:prstGeom prst="rect">
            <a:avLst/>
          </a:prstGeom>
          <a:noFill/>
          <a:ln/>
        </p:spPr>
      </p:pic>
      <p:sp>
        <p:nvSpPr>
          <p:cNvPr id="5" name="Rectangle: Rounded Corners 4">
            <a:extLst>
              <a:ext uri="{FF2B5EF4-FFF2-40B4-BE49-F238E27FC236}">
                <a16:creationId xmlns:a16="http://schemas.microsoft.com/office/drawing/2014/main" id="{9D048B3D-62C5-4B6B-A1E6-E58D13AAF595}"/>
              </a:ext>
            </a:extLst>
          </p:cNvPr>
          <p:cNvSpPr/>
          <p:nvPr/>
        </p:nvSpPr>
        <p:spPr>
          <a:xfrm>
            <a:off x="1790700" y="1475807"/>
            <a:ext cx="5562600" cy="533400"/>
          </a:xfrm>
          <a:prstGeom prst="roundRect">
            <a:avLst/>
          </a:prstGeom>
          <a:noFill/>
          <a:ln w="952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TextBox 5">
            <a:extLst>
              <a:ext uri="{FF2B5EF4-FFF2-40B4-BE49-F238E27FC236}">
                <a16:creationId xmlns:a16="http://schemas.microsoft.com/office/drawing/2014/main" id="{04E0B44B-579F-4FA8-BB7E-E434706A7F0B}"/>
              </a:ext>
            </a:extLst>
          </p:cNvPr>
          <p:cNvSpPr txBox="1"/>
          <p:nvPr/>
        </p:nvSpPr>
        <p:spPr>
          <a:xfrm>
            <a:off x="7695607" y="1506023"/>
            <a:ext cx="933845" cy="369332"/>
          </a:xfrm>
          <a:prstGeom prst="rect">
            <a:avLst/>
          </a:prstGeom>
          <a:noFill/>
        </p:spPr>
        <p:txBody>
          <a:bodyPr wrap="none" rtlCol="0">
            <a:spAutoFit/>
          </a:bodyPr>
          <a:lstStyle/>
          <a:p>
            <a:r>
              <a:rPr lang="en-US" dirty="0">
                <a:latin typeface="+mn-lt"/>
              </a:rPr>
              <a:t>Frontier</a:t>
            </a:r>
          </a:p>
        </p:txBody>
      </p:sp>
      <p:cxnSp>
        <p:nvCxnSpPr>
          <p:cNvPr id="3" name="Straight Arrow Connector 2">
            <a:extLst>
              <a:ext uri="{FF2B5EF4-FFF2-40B4-BE49-F238E27FC236}">
                <a16:creationId xmlns:a16="http://schemas.microsoft.com/office/drawing/2014/main" id="{FE462B81-3A2F-470B-914E-B45A0396CA0D}"/>
              </a:ext>
            </a:extLst>
          </p:cNvPr>
          <p:cNvCxnSpPr/>
          <p:nvPr/>
        </p:nvCxnSpPr>
        <p:spPr>
          <a:xfrm>
            <a:off x="2895600" y="4419600"/>
            <a:ext cx="2667000" cy="137160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2" name="Oval 1">
            <a:extLst>
              <a:ext uri="{FF2B5EF4-FFF2-40B4-BE49-F238E27FC236}">
                <a16:creationId xmlns:a16="http://schemas.microsoft.com/office/drawing/2014/main" id="{7ED9AAB2-3EBF-40E0-B1C0-0AE516F788B4}"/>
              </a:ext>
            </a:extLst>
          </p:cNvPr>
          <p:cNvSpPr/>
          <p:nvPr/>
        </p:nvSpPr>
        <p:spPr>
          <a:xfrm>
            <a:off x="2590800" y="4166618"/>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Tree search example</a:t>
            </a:r>
          </a:p>
        </p:txBody>
      </p:sp>
      <p:pic>
        <p:nvPicPr>
          <p:cNvPr id="75780" name="Picture 4" descr="search-map2c"/>
          <p:cNvPicPr>
            <a:picLocks noGrp="1" noChangeAspect="1" noChangeArrowheads="1"/>
          </p:cNvPicPr>
          <p:nvPr>
            <p:ph idx="1"/>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a:xfrm>
            <a:off x="1014413" y="1671638"/>
            <a:ext cx="6986587" cy="1724025"/>
          </a:xfrm>
          <a:noFill/>
          <a:ln/>
        </p:spPr>
      </p:pic>
      <p:pic>
        <p:nvPicPr>
          <p:cNvPr id="7" name="Picture 4" descr="romania-distances"/>
          <p:cNvPicPr>
            <a:picLocks noChangeAspect="1" noChangeArrowheads="1"/>
          </p:cNvPicPr>
          <p:nvPr/>
        </p:nvPicPr>
        <p:blipFill>
          <a:blip r:embed="rId5" cstate="print"/>
          <a:srcRect/>
          <a:stretch>
            <a:fillRect/>
          </a:stretch>
        </p:blipFill>
        <p:spPr>
          <a:xfrm>
            <a:off x="2362200" y="3457574"/>
            <a:ext cx="5278046" cy="3171826"/>
          </a:xfrm>
          <a:prstGeom prst="rect">
            <a:avLst/>
          </a:prstGeom>
          <a:noFill/>
          <a:ln/>
        </p:spPr>
      </p:pic>
      <p:sp>
        <p:nvSpPr>
          <p:cNvPr id="2" name="TextBox 1">
            <a:extLst>
              <a:ext uri="{FF2B5EF4-FFF2-40B4-BE49-F238E27FC236}">
                <a16:creationId xmlns:a16="http://schemas.microsoft.com/office/drawing/2014/main" id="{D4DE90C8-02CD-4486-BFCA-183F237EC384}"/>
              </a:ext>
            </a:extLst>
          </p:cNvPr>
          <p:cNvSpPr txBox="1"/>
          <p:nvPr/>
        </p:nvSpPr>
        <p:spPr>
          <a:xfrm>
            <a:off x="6046404" y="1536979"/>
            <a:ext cx="1366143" cy="369332"/>
          </a:xfrm>
          <a:prstGeom prst="rect">
            <a:avLst/>
          </a:prstGeom>
          <a:noFill/>
        </p:spPr>
        <p:txBody>
          <a:bodyPr wrap="none" rtlCol="0">
            <a:spAutoFit/>
          </a:bodyPr>
          <a:lstStyle/>
          <a:p>
            <a:r>
              <a:rPr lang="en-US" dirty="0"/>
              <a:t>Expand Arad</a:t>
            </a:r>
          </a:p>
        </p:txBody>
      </p:sp>
      <p:sp>
        <p:nvSpPr>
          <p:cNvPr id="3" name="Rectangle: Rounded Corners 2">
            <a:extLst>
              <a:ext uri="{FF2B5EF4-FFF2-40B4-BE49-F238E27FC236}">
                <a16:creationId xmlns:a16="http://schemas.microsoft.com/office/drawing/2014/main" id="{1255725C-0C1D-4539-BAF0-B10FD4466656}"/>
              </a:ext>
            </a:extLst>
          </p:cNvPr>
          <p:cNvSpPr/>
          <p:nvPr/>
        </p:nvSpPr>
        <p:spPr>
          <a:xfrm>
            <a:off x="2133600" y="2057400"/>
            <a:ext cx="5562600" cy="533400"/>
          </a:xfrm>
          <a:prstGeom prst="roundRect">
            <a:avLst/>
          </a:prstGeom>
          <a:noFill/>
          <a:ln w="952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D70510-3A84-417A-915A-E8440AEA050B}"/>
              </a:ext>
            </a:extLst>
          </p:cNvPr>
          <p:cNvSpPr txBox="1"/>
          <p:nvPr/>
        </p:nvSpPr>
        <p:spPr>
          <a:xfrm>
            <a:off x="7696200" y="2107095"/>
            <a:ext cx="933845" cy="369332"/>
          </a:xfrm>
          <a:prstGeom prst="rect">
            <a:avLst/>
          </a:prstGeom>
          <a:noFill/>
        </p:spPr>
        <p:txBody>
          <a:bodyPr wrap="none" rtlCol="0">
            <a:spAutoFit/>
          </a:bodyPr>
          <a:lstStyle/>
          <a:p>
            <a:r>
              <a:rPr lang="en-US" dirty="0">
                <a:latin typeface="+mn-lt"/>
              </a:rPr>
              <a:t>Frontier</a:t>
            </a:r>
          </a:p>
        </p:txBody>
      </p:sp>
      <p:sp>
        <p:nvSpPr>
          <p:cNvPr id="9" name="Oval 8">
            <a:extLst>
              <a:ext uri="{FF2B5EF4-FFF2-40B4-BE49-F238E27FC236}">
                <a16:creationId xmlns:a16="http://schemas.microsoft.com/office/drawing/2014/main" id="{3E384DE9-A2E5-45D2-A9F0-4EF888BB8AEE}"/>
              </a:ext>
            </a:extLst>
          </p:cNvPr>
          <p:cNvSpPr/>
          <p:nvPr/>
        </p:nvSpPr>
        <p:spPr>
          <a:xfrm>
            <a:off x="3733800" y="4537584"/>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Oval 9">
            <a:extLst>
              <a:ext uri="{FF2B5EF4-FFF2-40B4-BE49-F238E27FC236}">
                <a16:creationId xmlns:a16="http://schemas.microsoft.com/office/drawing/2014/main" id="{ACD1270E-1E26-4E08-8807-C52D91B1AF13}"/>
              </a:ext>
            </a:extLst>
          </p:cNvPr>
          <p:cNvSpPr/>
          <p:nvPr/>
        </p:nvSpPr>
        <p:spPr>
          <a:xfrm>
            <a:off x="2590800" y="5021771"/>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Oval 10">
            <a:extLst>
              <a:ext uri="{FF2B5EF4-FFF2-40B4-BE49-F238E27FC236}">
                <a16:creationId xmlns:a16="http://schemas.microsoft.com/office/drawing/2014/main" id="{82DC03A8-BAE9-488F-84AD-2CA7FE9B150F}"/>
              </a:ext>
            </a:extLst>
          </p:cNvPr>
          <p:cNvSpPr/>
          <p:nvPr/>
        </p:nvSpPr>
        <p:spPr>
          <a:xfrm>
            <a:off x="2750634" y="3762374"/>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Oval 11">
            <a:extLst>
              <a:ext uri="{FF2B5EF4-FFF2-40B4-BE49-F238E27FC236}">
                <a16:creationId xmlns:a16="http://schemas.microsoft.com/office/drawing/2014/main" id="{CCFFAA73-B0A7-4BD5-9939-0F87BE95767F}"/>
              </a:ext>
            </a:extLst>
          </p:cNvPr>
          <p:cNvSpPr/>
          <p:nvPr/>
        </p:nvSpPr>
        <p:spPr>
          <a:xfrm>
            <a:off x="2590800" y="4170812"/>
            <a:ext cx="304800" cy="329182"/>
          </a:xfrm>
          <a:prstGeom prst="ellipse">
            <a:avLst/>
          </a:prstGeom>
          <a:noFill/>
          <a:ln w="28575"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dirty="0"/>
              <a:t>Tree search example</a:t>
            </a:r>
          </a:p>
        </p:txBody>
      </p:sp>
      <p:pic>
        <p:nvPicPr>
          <p:cNvPr id="76804" name="Picture 4" descr="search-map3c"/>
          <p:cNvPicPr>
            <a:picLocks noGrp="1" noChangeAspect="1" noChangeArrowheads="1"/>
          </p:cNvPicPr>
          <p:nvPr>
            <p:ph idx="1"/>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a:xfrm>
            <a:off x="1014413" y="1671638"/>
            <a:ext cx="6986587" cy="1724025"/>
          </a:xfrm>
          <a:noFill/>
          <a:ln/>
        </p:spPr>
      </p:pic>
      <p:sp>
        <p:nvSpPr>
          <p:cNvPr id="8" name="Freeform 7"/>
          <p:cNvSpPr/>
          <p:nvPr/>
        </p:nvSpPr>
        <p:spPr>
          <a:xfrm>
            <a:off x="720456" y="1976894"/>
            <a:ext cx="7248472" cy="1426919"/>
          </a:xfrm>
          <a:custGeom>
            <a:avLst/>
            <a:gdLst>
              <a:gd name="connsiteX0" fmla="*/ 643180 w 7798231"/>
              <a:gd name="connsiteY0" fmla="*/ 700006 h 1560163"/>
              <a:gd name="connsiteX1" fmla="*/ 2859437 w 7798231"/>
              <a:gd name="connsiteY1" fmla="*/ 731003 h 1560163"/>
              <a:gd name="connsiteX2" fmla="*/ 4037309 w 7798231"/>
              <a:gd name="connsiteY2" fmla="*/ 591518 h 1560163"/>
              <a:gd name="connsiteX3" fmla="*/ 4688237 w 7798231"/>
              <a:gd name="connsiteY3" fmla="*/ 250556 h 1560163"/>
              <a:gd name="connsiteX4" fmla="*/ 6036590 w 7798231"/>
              <a:gd name="connsiteY4" fmla="*/ 18081 h 1560163"/>
              <a:gd name="connsiteX5" fmla="*/ 7555424 w 7798231"/>
              <a:gd name="connsiteY5" fmla="*/ 142067 h 1560163"/>
              <a:gd name="connsiteX6" fmla="*/ 7493431 w 7798231"/>
              <a:gd name="connsiteY6" fmla="*/ 622515 h 1560163"/>
              <a:gd name="connsiteX7" fmla="*/ 5943600 w 7798231"/>
              <a:gd name="connsiteY7" fmla="*/ 762000 h 1560163"/>
              <a:gd name="connsiteX8" fmla="*/ 4626244 w 7798231"/>
              <a:gd name="connsiteY8" fmla="*/ 560522 h 1560163"/>
              <a:gd name="connsiteX9" fmla="*/ 4130298 w 7798231"/>
              <a:gd name="connsiteY9" fmla="*/ 1056467 h 1560163"/>
              <a:gd name="connsiteX10" fmla="*/ 3665349 w 7798231"/>
              <a:gd name="connsiteY10" fmla="*/ 1521417 h 1560163"/>
              <a:gd name="connsiteX11" fmla="*/ 503695 w 7798231"/>
              <a:gd name="connsiteY11" fmla="*/ 1288942 h 1560163"/>
              <a:gd name="connsiteX12" fmla="*/ 643180 w 7798231"/>
              <a:gd name="connsiteY12" fmla="*/ 700006 h 1560163"/>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4399581 w 7571568"/>
              <a:gd name="connsiteY8" fmla="*/ 560522 h 1502044"/>
              <a:gd name="connsiteX9" fmla="*/ 3903635 w 7571568"/>
              <a:gd name="connsiteY9" fmla="*/ 1056467 h 1502044"/>
              <a:gd name="connsiteX10" fmla="*/ 2078710 w 7571568"/>
              <a:gd name="connsiteY10" fmla="*/ 1463298 h 1502044"/>
              <a:gd name="connsiteX11" fmla="*/ 277032 w 7571568"/>
              <a:gd name="connsiteY11" fmla="*/ 1288942 h 1502044"/>
              <a:gd name="connsiteX12" fmla="*/ 416517 w 7571568"/>
              <a:gd name="connsiteY12"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4288509 w 7571568"/>
              <a:gd name="connsiteY8" fmla="*/ 777498 h 1502044"/>
              <a:gd name="connsiteX9" fmla="*/ 3903635 w 7571568"/>
              <a:gd name="connsiteY9" fmla="*/ 1056467 h 1502044"/>
              <a:gd name="connsiteX10" fmla="*/ 2078710 w 7571568"/>
              <a:gd name="connsiteY10" fmla="*/ 1463298 h 1502044"/>
              <a:gd name="connsiteX11" fmla="*/ 277032 w 7571568"/>
              <a:gd name="connsiteY11" fmla="*/ 1288942 h 1502044"/>
              <a:gd name="connsiteX12" fmla="*/ 416517 w 7571568"/>
              <a:gd name="connsiteY12"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4288509 w 7571568"/>
              <a:gd name="connsiteY8" fmla="*/ 777498 h 1502044"/>
              <a:gd name="connsiteX9" fmla="*/ 3903635 w 7571568"/>
              <a:gd name="connsiteY9" fmla="*/ 1056467 h 1502044"/>
              <a:gd name="connsiteX10" fmla="*/ 2078710 w 7571568"/>
              <a:gd name="connsiteY10" fmla="*/ 1463298 h 1502044"/>
              <a:gd name="connsiteX11" fmla="*/ 277032 w 7571568"/>
              <a:gd name="connsiteY11" fmla="*/ 1288942 h 1502044"/>
              <a:gd name="connsiteX12" fmla="*/ 416517 w 7571568"/>
              <a:gd name="connsiteY12"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4288509 w 7571568"/>
              <a:gd name="connsiteY8" fmla="*/ 777498 h 1502044"/>
              <a:gd name="connsiteX9" fmla="*/ 3903635 w 7571568"/>
              <a:gd name="connsiteY9" fmla="*/ 1056467 h 1502044"/>
              <a:gd name="connsiteX10" fmla="*/ 2078710 w 7571568"/>
              <a:gd name="connsiteY10" fmla="*/ 1463298 h 1502044"/>
              <a:gd name="connsiteX11" fmla="*/ 277032 w 7571568"/>
              <a:gd name="connsiteY11" fmla="*/ 1288942 h 1502044"/>
              <a:gd name="connsiteX12" fmla="*/ 416517 w 7571568"/>
              <a:gd name="connsiteY12"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4288509 w 7571568"/>
              <a:gd name="connsiteY8" fmla="*/ 777498 h 1502044"/>
              <a:gd name="connsiteX9" fmla="*/ 3903635 w 7571568"/>
              <a:gd name="connsiteY9" fmla="*/ 1056467 h 1502044"/>
              <a:gd name="connsiteX10" fmla="*/ 2078710 w 7571568"/>
              <a:gd name="connsiteY10" fmla="*/ 1463298 h 1502044"/>
              <a:gd name="connsiteX11" fmla="*/ 277032 w 7571568"/>
              <a:gd name="connsiteY11" fmla="*/ 1288942 h 1502044"/>
              <a:gd name="connsiteX12" fmla="*/ 416517 w 7571568"/>
              <a:gd name="connsiteY12"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5272"/>
              <a:gd name="connsiteX1" fmla="*/ 2632774 w 7571568"/>
              <a:gd name="connsiteY1" fmla="*/ 731003 h 1505272"/>
              <a:gd name="connsiteX2" fmla="*/ 3810646 w 7571568"/>
              <a:gd name="connsiteY2" fmla="*/ 591518 h 1505272"/>
              <a:gd name="connsiteX3" fmla="*/ 4461574 w 7571568"/>
              <a:gd name="connsiteY3" fmla="*/ 250556 h 1505272"/>
              <a:gd name="connsiteX4" fmla="*/ 5809927 w 7571568"/>
              <a:gd name="connsiteY4" fmla="*/ 18081 h 1505272"/>
              <a:gd name="connsiteX5" fmla="*/ 7328761 w 7571568"/>
              <a:gd name="connsiteY5" fmla="*/ 142067 h 1505272"/>
              <a:gd name="connsiteX6" fmla="*/ 7266768 w 7571568"/>
              <a:gd name="connsiteY6" fmla="*/ 622515 h 1505272"/>
              <a:gd name="connsiteX7" fmla="*/ 5716937 w 7571568"/>
              <a:gd name="connsiteY7" fmla="*/ 762000 h 1505272"/>
              <a:gd name="connsiteX8" fmla="*/ 3903635 w 7571568"/>
              <a:gd name="connsiteY8" fmla="*/ 1056467 h 1505272"/>
              <a:gd name="connsiteX9" fmla="*/ 2078710 w 7571568"/>
              <a:gd name="connsiteY9" fmla="*/ 1463298 h 1505272"/>
              <a:gd name="connsiteX10" fmla="*/ 277032 w 7571568"/>
              <a:gd name="connsiteY10" fmla="*/ 1288942 h 1505272"/>
              <a:gd name="connsiteX11" fmla="*/ 416517 w 7571568"/>
              <a:gd name="connsiteY11" fmla="*/ 700006 h 1505272"/>
              <a:gd name="connsiteX0" fmla="*/ 416517 w 7571568"/>
              <a:gd name="connsiteY0" fmla="*/ 700006 h 1505272"/>
              <a:gd name="connsiteX1" fmla="*/ 2632774 w 7571568"/>
              <a:gd name="connsiteY1" fmla="*/ 731003 h 1505272"/>
              <a:gd name="connsiteX2" fmla="*/ 3810646 w 7571568"/>
              <a:gd name="connsiteY2" fmla="*/ 591518 h 1505272"/>
              <a:gd name="connsiteX3" fmla="*/ 4461574 w 7571568"/>
              <a:gd name="connsiteY3" fmla="*/ 250556 h 1505272"/>
              <a:gd name="connsiteX4" fmla="*/ 5809927 w 7571568"/>
              <a:gd name="connsiteY4" fmla="*/ 18081 h 1505272"/>
              <a:gd name="connsiteX5" fmla="*/ 7328761 w 7571568"/>
              <a:gd name="connsiteY5" fmla="*/ 142067 h 1505272"/>
              <a:gd name="connsiteX6" fmla="*/ 7266768 w 7571568"/>
              <a:gd name="connsiteY6" fmla="*/ 622515 h 1505272"/>
              <a:gd name="connsiteX7" fmla="*/ 5716937 w 7571568"/>
              <a:gd name="connsiteY7" fmla="*/ 762000 h 1505272"/>
              <a:gd name="connsiteX8" fmla="*/ 3903635 w 7571568"/>
              <a:gd name="connsiteY8" fmla="*/ 1056467 h 1505272"/>
              <a:gd name="connsiteX9" fmla="*/ 2078710 w 7571568"/>
              <a:gd name="connsiteY9" fmla="*/ 1463298 h 1505272"/>
              <a:gd name="connsiteX10" fmla="*/ 277032 w 7571568"/>
              <a:gd name="connsiteY10" fmla="*/ 1288942 h 1505272"/>
              <a:gd name="connsiteX11" fmla="*/ 416517 w 7571568"/>
              <a:gd name="connsiteY11" fmla="*/ 700006 h 1505272"/>
              <a:gd name="connsiteX0" fmla="*/ 416517 w 7571568"/>
              <a:gd name="connsiteY0" fmla="*/ 700006 h 1518187"/>
              <a:gd name="connsiteX1" fmla="*/ 2632774 w 7571568"/>
              <a:gd name="connsiteY1" fmla="*/ 731003 h 1518187"/>
              <a:gd name="connsiteX2" fmla="*/ 3810646 w 7571568"/>
              <a:gd name="connsiteY2" fmla="*/ 591518 h 1518187"/>
              <a:gd name="connsiteX3" fmla="*/ 4461574 w 7571568"/>
              <a:gd name="connsiteY3" fmla="*/ 250556 h 1518187"/>
              <a:gd name="connsiteX4" fmla="*/ 5809927 w 7571568"/>
              <a:gd name="connsiteY4" fmla="*/ 18081 h 1518187"/>
              <a:gd name="connsiteX5" fmla="*/ 7328761 w 7571568"/>
              <a:gd name="connsiteY5" fmla="*/ 142067 h 1518187"/>
              <a:gd name="connsiteX6" fmla="*/ 7266768 w 7571568"/>
              <a:gd name="connsiteY6" fmla="*/ 622515 h 1518187"/>
              <a:gd name="connsiteX7" fmla="*/ 5716937 w 7571568"/>
              <a:gd name="connsiteY7" fmla="*/ 762000 h 1518187"/>
              <a:gd name="connsiteX8" fmla="*/ 3903635 w 7571568"/>
              <a:gd name="connsiteY8" fmla="*/ 1056467 h 1518187"/>
              <a:gd name="connsiteX9" fmla="*/ 2078710 w 7571568"/>
              <a:gd name="connsiteY9" fmla="*/ 1463298 h 1518187"/>
              <a:gd name="connsiteX10" fmla="*/ 277032 w 7571568"/>
              <a:gd name="connsiteY10" fmla="*/ 1288942 h 1518187"/>
              <a:gd name="connsiteX11" fmla="*/ 416517 w 7571568"/>
              <a:gd name="connsiteY11" fmla="*/ 700006 h 1518187"/>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716937 w 7571568"/>
              <a:gd name="connsiteY7" fmla="*/ 762000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71568"/>
              <a:gd name="connsiteY0" fmla="*/ 700006 h 1502044"/>
              <a:gd name="connsiteX1" fmla="*/ 2632774 w 7571568"/>
              <a:gd name="connsiteY1" fmla="*/ 731003 h 1502044"/>
              <a:gd name="connsiteX2" fmla="*/ 3810646 w 7571568"/>
              <a:gd name="connsiteY2" fmla="*/ 591518 h 1502044"/>
              <a:gd name="connsiteX3" fmla="*/ 4461574 w 7571568"/>
              <a:gd name="connsiteY3" fmla="*/ 250556 h 1502044"/>
              <a:gd name="connsiteX4" fmla="*/ 5809927 w 7571568"/>
              <a:gd name="connsiteY4" fmla="*/ 18081 h 1502044"/>
              <a:gd name="connsiteX5" fmla="*/ 7328761 w 7571568"/>
              <a:gd name="connsiteY5" fmla="*/ 142067 h 1502044"/>
              <a:gd name="connsiteX6" fmla="*/ 7266768 w 7571568"/>
              <a:gd name="connsiteY6" fmla="*/ 622515 h 1502044"/>
              <a:gd name="connsiteX7" fmla="*/ 5888709 w 7571568"/>
              <a:gd name="connsiteY7" fmla="*/ 625098 h 1502044"/>
              <a:gd name="connsiteX8" fmla="*/ 3903635 w 7571568"/>
              <a:gd name="connsiteY8" fmla="*/ 1056467 h 1502044"/>
              <a:gd name="connsiteX9" fmla="*/ 2078710 w 7571568"/>
              <a:gd name="connsiteY9" fmla="*/ 1463298 h 1502044"/>
              <a:gd name="connsiteX10" fmla="*/ 277032 w 7571568"/>
              <a:gd name="connsiteY10" fmla="*/ 1288942 h 1502044"/>
              <a:gd name="connsiteX11" fmla="*/ 416517 w 7571568"/>
              <a:gd name="connsiteY11" fmla="*/ 700006 h 1502044"/>
              <a:gd name="connsiteX0" fmla="*/ 416517 w 7558438"/>
              <a:gd name="connsiteY0" fmla="*/ 633708 h 1435746"/>
              <a:gd name="connsiteX1" fmla="*/ 2632774 w 7558438"/>
              <a:gd name="connsiteY1" fmla="*/ 664705 h 1435746"/>
              <a:gd name="connsiteX2" fmla="*/ 3810646 w 7558438"/>
              <a:gd name="connsiteY2" fmla="*/ 525220 h 1435746"/>
              <a:gd name="connsiteX3" fmla="*/ 4461574 w 7558438"/>
              <a:gd name="connsiteY3" fmla="*/ 184258 h 1435746"/>
              <a:gd name="connsiteX4" fmla="*/ 5888709 w 7558438"/>
              <a:gd name="connsiteY4" fmla="*/ 101600 h 1435746"/>
              <a:gd name="connsiteX5" fmla="*/ 7328761 w 7558438"/>
              <a:gd name="connsiteY5" fmla="*/ 75769 h 1435746"/>
              <a:gd name="connsiteX6" fmla="*/ 7266768 w 7558438"/>
              <a:gd name="connsiteY6" fmla="*/ 556217 h 1435746"/>
              <a:gd name="connsiteX7" fmla="*/ 5888709 w 7558438"/>
              <a:gd name="connsiteY7" fmla="*/ 558800 h 1435746"/>
              <a:gd name="connsiteX8" fmla="*/ 3903635 w 7558438"/>
              <a:gd name="connsiteY8" fmla="*/ 990169 h 1435746"/>
              <a:gd name="connsiteX9" fmla="*/ 2078710 w 7558438"/>
              <a:gd name="connsiteY9" fmla="*/ 1397000 h 1435746"/>
              <a:gd name="connsiteX10" fmla="*/ 277032 w 7558438"/>
              <a:gd name="connsiteY10" fmla="*/ 1222644 h 1435746"/>
              <a:gd name="connsiteX11" fmla="*/ 416517 w 7558438"/>
              <a:gd name="connsiteY11" fmla="*/ 633708 h 1435746"/>
              <a:gd name="connsiteX0" fmla="*/ 416517 w 7558438"/>
              <a:gd name="connsiteY0" fmla="*/ 633708 h 1435746"/>
              <a:gd name="connsiteX1" fmla="*/ 2632774 w 7558438"/>
              <a:gd name="connsiteY1" fmla="*/ 664705 h 1435746"/>
              <a:gd name="connsiteX2" fmla="*/ 3810646 w 7558438"/>
              <a:gd name="connsiteY2" fmla="*/ 525220 h 1435746"/>
              <a:gd name="connsiteX3" fmla="*/ 4593309 w 7558438"/>
              <a:gd name="connsiteY3" fmla="*/ 101600 h 1435746"/>
              <a:gd name="connsiteX4" fmla="*/ 5888709 w 7558438"/>
              <a:gd name="connsiteY4" fmla="*/ 101600 h 1435746"/>
              <a:gd name="connsiteX5" fmla="*/ 7328761 w 7558438"/>
              <a:gd name="connsiteY5" fmla="*/ 75769 h 1435746"/>
              <a:gd name="connsiteX6" fmla="*/ 7266768 w 7558438"/>
              <a:gd name="connsiteY6" fmla="*/ 556217 h 1435746"/>
              <a:gd name="connsiteX7" fmla="*/ 5888709 w 7558438"/>
              <a:gd name="connsiteY7" fmla="*/ 558800 h 1435746"/>
              <a:gd name="connsiteX8" fmla="*/ 3903635 w 7558438"/>
              <a:gd name="connsiteY8" fmla="*/ 990169 h 1435746"/>
              <a:gd name="connsiteX9" fmla="*/ 2078710 w 7558438"/>
              <a:gd name="connsiteY9" fmla="*/ 1397000 h 1435746"/>
              <a:gd name="connsiteX10" fmla="*/ 277032 w 7558438"/>
              <a:gd name="connsiteY10" fmla="*/ 1222644 h 1435746"/>
              <a:gd name="connsiteX11" fmla="*/ 416517 w 7558438"/>
              <a:gd name="connsiteY11" fmla="*/ 633708 h 1435746"/>
              <a:gd name="connsiteX0" fmla="*/ 416517 w 7533037"/>
              <a:gd name="connsiteY0" fmla="*/ 688813 h 1490851"/>
              <a:gd name="connsiteX1" fmla="*/ 2632774 w 7533037"/>
              <a:gd name="connsiteY1" fmla="*/ 719810 h 1490851"/>
              <a:gd name="connsiteX2" fmla="*/ 3810646 w 7533037"/>
              <a:gd name="connsiteY2" fmla="*/ 580325 h 1490851"/>
              <a:gd name="connsiteX3" fmla="*/ 4593309 w 7533037"/>
              <a:gd name="connsiteY3" fmla="*/ 156705 h 1490851"/>
              <a:gd name="connsiteX4" fmla="*/ 6041109 w 7533037"/>
              <a:gd name="connsiteY4" fmla="*/ 4305 h 1490851"/>
              <a:gd name="connsiteX5" fmla="*/ 7328761 w 7533037"/>
              <a:gd name="connsiteY5" fmla="*/ 130874 h 1490851"/>
              <a:gd name="connsiteX6" fmla="*/ 7266768 w 7533037"/>
              <a:gd name="connsiteY6" fmla="*/ 611322 h 1490851"/>
              <a:gd name="connsiteX7" fmla="*/ 5888709 w 7533037"/>
              <a:gd name="connsiteY7" fmla="*/ 613905 h 1490851"/>
              <a:gd name="connsiteX8" fmla="*/ 3903635 w 7533037"/>
              <a:gd name="connsiteY8" fmla="*/ 1045274 h 1490851"/>
              <a:gd name="connsiteX9" fmla="*/ 2078710 w 7533037"/>
              <a:gd name="connsiteY9" fmla="*/ 1452105 h 1490851"/>
              <a:gd name="connsiteX10" fmla="*/ 277032 w 7533037"/>
              <a:gd name="connsiteY10" fmla="*/ 1277749 h 1490851"/>
              <a:gd name="connsiteX11" fmla="*/ 416517 w 7533037"/>
              <a:gd name="connsiteY11" fmla="*/ 688813 h 1490851"/>
              <a:gd name="connsiteX0" fmla="*/ 403817 w 7520337"/>
              <a:gd name="connsiteY0" fmla="*/ 688813 h 1426919"/>
              <a:gd name="connsiteX1" fmla="*/ 2620074 w 7520337"/>
              <a:gd name="connsiteY1" fmla="*/ 719810 h 1426919"/>
              <a:gd name="connsiteX2" fmla="*/ 3797946 w 7520337"/>
              <a:gd name="connsiteY2" fmla="*/ 580325 h 1426919"/>
              <a:gd name="connsiteX3" fmla="*/ 4580609 w 7520337"/>
              <a:gd name="connsiteY3" fmla="*/ 156705 h 1426919"/>
              <a:gd name="connsiteX4" fmla="*/ 6028409 w 7520337"/>
              <a:gd name="connsiteY4" fmla="*/ 4305 h 1426919"/>
              <a:gd name="connsiteX5" fmla="*/ 7316061 w 7520337"/>
              <a:gd name="connsiteY5" fmla="*/ 130874 h 1426919"/>
              <a:gd name="connsiteX6" fmla="*/ 7254068 w 7520337"/>
              <a:gd name="connsiteY6" fmla="*/ 611322 h 1426919"/>
              <a:gd name="connsiteX7" fmla="*/ 5876009 w 7520337"/>
              <a:gd name="connsiteY7" fmla="*/ 613905 h 1426919"/>
              <a:gd name="connsiteX8" fmla="*/ 3890935 w 7520337"/>
              <a:gd name="connsiteY8" fmla="*/ 1045274 h 1426919"/>
              <a:gd name="connsiteX9" fmla="*/ 1989810 w 7520337"/>
              <a:gd name="connsiteY9" fmla="*/ 1299706 h 1426919"/>
              <a:gd name="connsiteX10" fmla="*/ 264332 w 7520337"/>
              <a:gd name="connsiteY10" fmla="*/ 1277749 h 1426919"/>
              <a:gd name="connsiteX11" fmla="*/ 403817 w 7520337"/>
              <a:gd name="connsiteY11" fmla="*/ 688813 h 1426919"/>
              <a:gd name="connsiteX0" fmla="*/ 430939 w 7547459"/>
              <a:gd name="connsiteY0" fmla="*/ 688813 h 1426919"/>
              <a:gd name="connsiteX1" fmla="*/ 2647196 w 7547459"/>
              <a:gd name="connsiteY1" fmla="*/ 719810 h 1426919"/>
              <a:gd name="connsiteX2" fmla="*/ 3825068 w 7547459"/>
              <a:gd name="connsiteY2" fmla="*/ 580325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430939 w 7547459"/>
              <a:gd name="connsiteY0" fmla="*/ 688813 h 1426919"/>
              <a:gd name="connsiteX1" fmla="*/ 2647196 w 7547459"/>
              <a:gd name="connsiteY1" fmla="*/ 719810 h 1426919"/>
              <a:gd name="connsiteX2" fmla="*/ 3464732 w 7547459"/>
              <a:gd name="connsiteY2" fmla="*/ 613906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430939 w 7547459"/>
              <a:gd name="connsiteY0" fmla="*/ 688813 h 1426919"/>
              <a:gd name="connsiteX1" fmla="*/ 2647196 w 7547459"/>
              <a:gd name="connsiteY1" fmla="*/ 719810 h 1426919"/>
              <a:gd name="connsiteX2" fmla="*/ 3464732 w 7547459"/>
              <a:gd name="connsiteY2" fmla="*/ 613906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430939 w 7547459"/>
              <a:gd name="connsiteY0" fmla="*/ 688813 h 1426919"/>
              <a:gd name="connsiteX1" fmla="*/ 2647196 w 7547459"/>
              <a:gd name="connsiteY1" fmla="*/ 719810 h 1426919"/>
              <a:gd name="connsiteX2" fmla="*/ 3464732 w 7547459"/>
              <a:gd name="connsiteY2" fmla="*/ 613906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430939 w 7547459"/>
              <a:gd name="connsiteY0" fmla="*/ 688813 h 1426919"/>
              <a:gd name="connsiteX1" fmla="*/ 2647196 w 7547459"/>
              <a:gd name="connsiteY1" fmla="*/ 719810 h 1426919"/>
              <a:gd name="connsiteX2" fmla="*/ 3464732 w 7547459"/>
              <a:gd name="connsiteY2" fmla="*/ 613906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430939 w 7547459"/>
              <a:gd name="connsiteY0" fmla="*/ 688813 h 1426919"/>
              <a:gd name="connsiteX1" fmla="*/ 2647196 w 7547459"/>
              <a:gd name="connsiteY1" fmla="*/ 719810 h 1426919"/>
              <a:gd name="connsiteX2" fmla="*/ 3464732 w 7547459"/>
              <a:gd name="connsiteY2" fmla="*/ 613906 h 1426919"/>
              <a:gd name="connsiteX3" fmla="*/ 4607731 w 7547459"/>
              <a:gd name="connsiteY3" fmla="*/ 156705 h 1426919"/>
              <a:gd name="connsiteX4" fmla="*/ 6055531 w 7547459"/>
              <a:gd name="connsiteY4" fmla="*/ 4305 h 1426919"/>
              <a:gd name="connsiteX5" fmla="*/ 7343183 w 7547459"/>
              <a:gd name="connsiteY5" fmla="*/ 130874 h 1426919"/>
              <a:gd name="connsiteX6" fmla="*/ 7281190 w 7547459"/>
              <a:gd name="connsiteY6" fmla="*/ 611322 h 1426919"/>
              <a:gd name="connsiteX7" fmla="*/ 5903131 w 7547459"/>
              <a:gd name="connsiteY7" fmla="*/ 613905 h 1426919"/>
              <a:gd name="connsiteX8" fmla="*/ 3918057 w 7547459"/>
              <a:gd name="connsiteY8" fmla="*/ 1045274 h 1426919"/>
              <a:gd name="connsiteX9" fmla="*/ 2016932 w 7547459"/>
              <a:gd name="connsiteY9" fmla="*/ 1299706 h 1426919"/>
              <a:gd name="connsiteX10" fmla="*/ 264332 w 7547459"/>
              <a:gd name="connsiteY10" fmla="*/ 1071106 h 1426919"/>
              <a:gd name="connsiteX11" fmla="*/ 430939 w 7547459"/>
              <a:gd name="connsiteY11" fmla="*/ 688813 h 1426919"/>
              <a:gd name="connsiteX0" fmla="*/ 346344 w 7462864"/>
              <a:gd name="connsiteY0" fmla="*/ 688813 h 1426919"/>
              <a:gd name="connsiteX1" fmla="*/ 2562601 w 7462864"/>
              <a:gd name="connsiteY1" fmla="*/ 719810 h 1426919"/>
              <a:gd name="connsiteX2" fmla="*/ 3380137 w 7462864"/>
              <a:gd name="connsiteY2" fmla="*/ 613906 h 1426919"/>
              <a:gd name="connsiteX3" fmla="*/ 4523136 w 7462864"/>
              <a:gd name="connsiteY3" fmla="*/ 156705 h 1426919"/>
              <a:gd name="connsiteX4" fmla="*/ 5970936 w 7462864"/>
              <a:gd name="connsiteY4" fmla="*/ 4305 h 1426919"/>
              <a:gd name="connsiteX5" fmla="*/ 7258588 w 7462864"/>
              <a:gd name="connsiteY5" fmla="*/ 130874 h 1426919"/>
              <a:gd name="connsiteX6" fmla="*/ 7196595 w 7462864"/>
              <a:gd name="connsiteY6" fmla="*/ 611322 h 1426919"/>
              <a:gd name="connsiteX7" fmla="*/ 5818536 w 7462864"/>
              <a:gd name="connsiteY7" fmla="*/ 613905 h 1426919"/>
              <a:gd name="connsiteX8" fmla="*/ 3833462 w 7462864"/>
              <a:gd name="connsiteY8" fmla="*/ 1045274 h 1426919"/>
              <a:gd name="connsiteX9" fmla="*/ 1932337 w 7462864"/>
              <a:gd name="connsiteY9" fmla="*/ 1299706 h 1426919"/>
              <a:gd name="connsiteX10" fmla="*/ 484537 w 7462864"/>
              <a:gd name="connsiteY10" fmla="*/ 1223506 h 1426919"/>
              <a:gd name="connsiteX11" fmla="*/ 346344 w 7462864"/>
              <a:gd name="connsiteY11" fmla="*/ 688813 h 1426919"/>
              <a:gd name="connsiteX0" fmla="*/ 346344 w 7248472"/>
              <a:gd name="connsiteY0" fmla="*/ 766306 h 1426919"/>
              <a:gd name="connsiteX1" fmla="*/ 2348209 w 7248472"/>
              <a:gd name="connsiteY1" fmla="*/ 719810 h 1426919"/>
              <a:gd name="connsiteX2" fmla="*/ 3165745 w 7248472"/>
              <a:gd name="connsiteY2" fmla="*/ 613906 h 1426919"/>
              <a:gd name="connsiteX3" fmla="*/ 4308744 w 7248472"/>
              <a:gd name="connsiteY3" fmla="*/ 156705 h 1426919"/>
              <a:gd name="connsiteX4" fmla="*/ 5756544 w 7248472"/>
              <a:gd name="connsiteY4" fmla="*/ 4305 h 1426919"/>
              <a:gd name="connsiteX5" fmla="*/ 7044196 w 7248472"/>
              <a:gd name="connsiteY5" fmla="*/ 130874 h 1426919"/>
              <a:gd name="connsiteX6" fmla="*/ 6982203 w 7248472"/>
              <a:gd name="connsiteY6" fmla="*/ 611322 h 1426919"/>
              <a:gd name="connsiteX7" fmla="*/ 5604144 w 7248472"/>
              <a:gd name="connsiteY7" fmla="*/ 613905 h 1426919"/>
              <a:gd name="connsiteX8" fmla="*/ 3619070 w 7248472"/>
              <a:gd name="connsiteY8" fmla="*/ 1045274 h 1426919"/>
              <a:gd name="connsiteX9" fmla="*/ 1717945 w 7248472"/>
              <a:gd name="connsiteY9" fmla="*/ 1299706 h 1426919"/>
              <a:gd name="connsiteX10" fmla="*/ 270145 w 7248472"/>
              <a:gd name="connsiteY10" fmla="*/ 1223506 h 1426919"/>
              <a:gd name="connsiteX11" fmla="*/ 346344 w 7248472"/>
              <a:gd name="connsiteY11" fmla="*/ 766306 h 1426919"/>
              <a:gd name="connsiteX0" fmla="*/ 346344 w 7248472"/>
              <a:gd name="connsiteY0" fmla="*/ 690106 h 1426919"/>
              <a:gd name="connsiteX1" fmla="*/ 2348209 w 7248472"/>
              <a:gd name="connsiteY1" fmla="*/ 719810 h 1426919"/>
              <a:gd name="connsiteX2" fmla="*/ 3165745 w 7248472"/>
              <a:gd name="connsiteY2" fmla="*/ 613906 h 1426919"/>
              <a:gd name="connsiteX3" fmla="*/ 4308744 w 7248472"/>
              <a:gd name="connsiteY3" fmla="*/ 156705 h 1426919"/>
              <a:gd name="connsiteX4" fmla="*/ 5756544 w 7248472"/>
              <a:gd name="connsiteY4" fmla="*/ 4305 h 1426919"/>
              <a:gd name="connsiteX5" fmla="*/ 7044196 w 7248472"/>
              <a:gd name="connsiteY5" fmla="*/ 130874 h 1426919"/>
              <a:gd name="connsiteX6" fmla="*/ 6982203 w 7248472"/>
              <a:gd name="connsiteY6" fmla="*/ 611322 h 1426919"/>
              <a:gd name="connsiteX7" fmla="*/ 5604144 w 7248472"/>
              <a:gd name="connsiteY7" fmla="*/ 613905 h 1426919"/>
              <a:gd name="connsiteX8" fmla="*/ 3619070 w 7248472"/>
              <a:gd name="connsiteY8" fmla="*/ 1045274 h 1426919"/>
              <a:gd name="connsiteX9" fmla="*/ 1717945 w 7248472"/>
              <a:gd name="connsiteY9" fmla="*/ 1299706 h 1426919"/>
              <a:gd name="connsiteX10" fmla="*/ 270145 w 7248472"/>
              <a:gd name="connsiteY10" fmla="*/ 1223506 h 1426919"/>
              <a:gd name="connsiteX11" fmla="*/ 346344 w 7248472"/>
              <a:gd name="connsiteY11" fmla="*/ 690106 h 1426919"/>
              <a:gd name="connsiteX0" fmla="*/ 333644 w 7235772"/>
              <a:gd name="connsiteY0" fmla="*/ 690106 h 1426919"/>
              <a:gd name="connsiteX1" fmla="*/ 2335509 w 7235772"/>
              <a:gd name="connsiteY1" fmla="*/ 719810 h 1426919"/>
              <a:gd name="connsiteX2" fmla="*/ 3153045 w 7235772"/>
              <a:gd name="connsiteY2" fmla="*/ 613906 h 1426919"/>
              <a:gd name="connsiteX3" fmla="*/ 4296044 w 7235772"/>
              <a:gd name="connsiteY3" fmla="*/ 156705 h 1426919"/>
              <a:gd name="connsiteX4" fmla="*/ 5743844 w 7235772"/>
              <a:gd name="connsiteY4" fmla="*/ 4305 h 1426919"/>
              <a:gd name="connsiteX5" fmla="*/ 7031496 w 7235772"/>
              <a:gd name="connsiteY5" fmla="*/ 130874 h 1426919"/>
              <a:gd name="connsiteX6" fmla="*/ 6969503 w 7235772"/>
              <a:gd name="connsiteY6" fmla="*/ 611322 h 1426919"/>
              <a:gd name="connsiteX7" fmla="*/ 5591444 w 7235772"/>
              <a:gd name="connsiteY7" fmla="*/ 613905 h 1426919"/>
              <a:gd name="connsiteX8" fmla="*/ 3606370 w 7235772"/>
              <a:gd name="connsiteY8" fmla="*/ 1045274 h 1426919"/>
              <a:gd name="connsiteX9" fmla="*/ 1705245 w 7235772"/>
              <a:gd name="connsiteY9" fmla="*/ 1299706 h 1426919"/>
              <a:gd name="connsiteX10" fmla="*/ 333644 w 7235772"/>
              <a:gd name="connsiteY10" fmla="*/ 1147306 h 1426919"/>
              <a:gd name="connsiteX11" fmla="*/ 333644 w 7235772"/>
              <a:gd name="connsiteY11" fmla="*/ 690106 h 1426919"/>
              <a:gd name="connsiteX0" fmla="*/ 346344 w 7248472"/>
              <a:gd name="connsiteY0" fmla="*/ 690106 h 1426919"/>
              <a:gd name="connsiteX1" fmla="*/ 2348209 w 7248472"/>
              <a:gd name="connsiteY1" fmla="*/ 719810 h 1426919"/>
              <a:gd name="connsiteX2" fmla="*/ 3165745 w 7248472"/>
              <a:gd name="connsiteY2" fmla="*/ 613906 h 1426919"/>
              <a:gd name="connsiteX3" fmla="*/ 4308744 w 7248472"/>
              <a:gd name="connsiteY3" fmla="*/ 156705 h 1426919"/>
              <a:gd name="connsiteX4" fmla="*/ 5756544 w 7248472"/>
              <a:gd name="connsiteY4" fmla="*/ 4305 h 1426919"/>
              <a:gd name="connsiteX5" fmla="*/ 7044196 w 7248472"/>
              <a:gd name="connsiteY5" fmla="*/ 130874 h 1426919"/>
              <a:gd name="connsiteX6" fmla="*/ 6982203 w 7248472"/>
              <a:gd name="connsiteY6" fmla="*/ 611322 h 1426919"/>
              <a:gd name="connsiteX7" fmla="*/ 5604144 w 7248472"/>
              <a:gd name="connsiteY7" fmla="*/ 613905 h 1426919"/>
              <a:gd name="connsiteX8" fmla="*/ 3619070 w 7248472"/>
              <a:gd name="connsiteY8" fmla="*/ 1045274 h 1426919"/>
              <a:gd name="connsiteX9" fmla="*/ 1717945 w 7248472"/>
              <a:gd name="connsiteY9" fmla="*/ 1299706 h 1426919"/>
              <a:gd name="connsiteX10" fmla="*/ 270144 w 7248472"/>
              <a:gd name="connsiteY10" fmla="*/ 1147306 h 1426919"/>
              <a:gd name="connsiteX11" fmla="*/ 346344 w 7248472"/>
              <a:gd name="connsiteY11" fmla="*/ 690106 h 1426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48472" h="1426919">
                <a:moveTo>
                  <a:pt x="346344" y="690106"/>
                </a:moveTo>
                <a:cubicBezTo>
                  <a:pt x="692688" y="618857"/>
                  <a:pt x="1878309" y="732510"/>
                  <a:pt x="2348209" y="719810"/>
                </a:cubicBezTo>
                <a:cubicBezTo>
                  <a:pt x="2818109" y="707110"/>
                  <a:pt x="2876443" y="804621"/>
                  <a:pt x="3165745" y="613906"/>
                </a:cubicBezTo>
                <a:cubicBezTo>
                  <a:pt x="3455047" y="423191"/>
                  <a:pt x="3876944" y="258305"/>
                  <a:pt x="4308744" y="156705"/>
                </a:cubicBezTo>
                <a:cubicBezTo>
                  <a:pt x="4740544" y="55105"/>
                  <a:pt x="5300635" y="8610"/>
                  <a:pt x="5756544" y="4305"/>
                </a:cubicBezTo>
                <a:cubicBezTo>
                  <a:pt x="6212453" y="0"/>
                  <a:pt x="6839920" y="29705"/>
                  <a:pt x="7044196" y="130874"/>
                </a:cubicBezTo>
                <a:cubicBezTo>
                  <a:pt x="7248472" y="232043"/>
                  <a:pt x="7222212" y="530817"/>
                  <a:pt x="6982203" y="611322"/>
                </a:cubicBezTo>
                <a:cubicBezTo>
                  <a:pt x="6742194" y="691827"/>
                  <a:pt x="6127212" y="646194"/>
                  <a:pt x="5604144" y="613905"/>
                </a:cubicBezTo>
                <a:cubicBezTo>
                  <a:pt x="5078493" y="622945"/>
                  <a:pt x="4211714" y="441741"/>
                  <a:pt x="3619070" y="1045274"/>
                </a:cubicBezTo>
                <a:cubicBezTo>
                  <a:pt x="3085025" y="1426919"/>
                  <a:pt x="2276099" y="1282701"/>
                  <a:pt x="1717945" y="1299706"/>
                </a:cubicBezTo>
                <a:cubicBezTo>
                  <a:pt x="1159791" y="1316711"/>
                  <a:pt x="498744" y="1248906"/>
                  <a:pt x="270144" y="1147306"/>
                </a:cubicBezTo>
                <a:cubicBezTo>
                  <a:pt x="41544" y="1045706"/>
                  <a:pt x="0" y="761355"/>
                  <a:pt x="346344" y="690106"/>
                </a:cubicBez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537961" y="1688068"/>
            <a:ext cx="933845" cy="369332"/>
          </a:xfrm>
          <a:prstGeom prst="rect">
            <a:avLst/>
          </a:prstGeom>
          <a:noFill/>
        </p:spPr>
        <p:txBody>
          <a:bodyPr wrap="none" rtlCol="0">
            <a:spAutoFit/>
          </a:bodyPr>
          <a:lstStyle/>
          <a:p>
            <a:r>
              <a:rPr lang="en-US" dirty="0">
                <a:latin typeface="+mn-lt"/>
              </a:rPr>
              <a:t>Frontier</a:t>
            </a:r>
          </a:p>
        </p:txBody>
      </p:sp>
      <p:sp>
        <p:nvSpPr>
          <p:cNvPr id="10" name="TextBox 9">
            <a:extLst>
              <a:ext uri="{FF2B5EF4-FFF2-40B4-BE49-F238E27FC236}">
                <a16:creationId xmlns:a16="http://schemas.microsoft.com/office/drawing/2014/main" id="{9D32D472-F6A7-473F-BBA8-0DCF9977C4C6}"/>
              </a:ext>
            </a:extLst>
          </p:cNvPr>
          <p:cNvSpPr txBox="1"/>
          <p:nvPr/>
        </p:nvSpPr>
        <p:spPr>
          <a:xfrm>
            <a:off x="914400" y="1640634"/>
            <a:ext cx="1380506" cy="369332"/>
          </a:xfrm>
          <a:prstGeom prst="rect">
            <a:avLst/>
          </a:prstGeom>
          <a:noFill/>
        </p:spPr>
        <p:txBody>
          <a:bodyPr wrap="none" rtlCol="0">
            <a:spAutoFit/>
          </a:bodyPr>
          <a:lstStyle/>
          <a:p>
            <a:r>
              <a:rPr lang="en-US" dirty="0"/>
              <a:t>Expand Sibiu</a:t>
            </a:r>
          </a:p>
        </p:txBody>
      </p:sp>
      <p:pic>
        <p:nvPicPr>
          <p:cNvPr id="11" name="Picture 4" descr="romania-distances">
            <a:extLst>
              <a:ext uri="{FF2B5EF4-FFF2-40B4-BE49-F238E27FC236}">
                <a16:creationId xmlns:a16="http://schemas.microsoft.com/office/drawing/2014/main" id="{97B2D255-7FB5-4D3D-841B-5752BBE5D27E}"/>
              </a:ext>
            </a:extLst>
          </p:cNvPr>
          <p:cNvPicPr>
            <a:picLocks noChangeAspect="1" noChangeArrowheads="1"/>
          </p:cNvPicPr>
          <p:nvPr/>
        </p:nvPicPr>
        <p:blipFill>
          <a:blip r:embed="rId5" cstate="print"/>
          <a:srcRect/>
          <a:stretch>
            <a:fillRect/>
          </a:stretch>
        </p:blipFill>
        <p:spPr>
          <a:xfrm>
            <a:off x="2362200" y="3457574"/>
            <a:ext cx="5278046" cy="3171826"/>
          </a:xfrm>
          <a:prstGeom prst="rect">
            <a:avLst/>
          </a:prstGeom>
          <a:noFill/>
          <a:ln/>
        </p:spPr>
      </p:pic>
      <p:sp>
        <p:nvSpPr>
          <p:cNvPr id="12" name="Oval 11">
            <a:extLst>
              <a:ext uri="{FF2B5EF4-FFF2-40B4-BE49-F238E27FC236}">
                <a16:creationId xmlns:a16="http://schemas.microsoft.com/office/drawing/2014/main" id="{987B2805-A04B-4C0A-976D-13B674BCEB8D}"/>
              </a:ext>
            </a:extLst>
          </p:cNvPr>
          <p:cNvSpPr/>
          <p:nvPr/>
        </p:nvSpPr>
        <p:spPr>
          <a:xfrm>
            <a:off x="2590800" y="4191000"/>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Oval 12">
            <a:extLst>
              <a:ext uri="{FF2B5EF4-FFF2-40B4-BE49-F238E27FC236}">
                <a16:creationId xmlns:a16="http://schemas.microsoft.com/office/drawing/2014/main" id="{88BBB50D-BF74-414E-BF5F-54174907CE53}"/>
              </a:ext>
            </a:extLst>
          </p:cNvPr>
          <p:cNvSpPr/>
          <p:nvPr/>
        </p:nvSpPr>
        <p:spPr>
          <a:xfrm>
            <a:off x="4696423" y="4648200"/>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Oval 13">
            <a:extLst>
              <a:ext uri="{FF2B5EF4-FFF2-40B4-BE49-F238E27FC236}">
                <a16:creationId xmlns:a16="http://schemas.microsoft.com/office/drawing/2014/main" id="{04682399-767A-43D5-B887-9F194570AD63}"/>
              </a:ext>
            </a:extLst>
          </p:cNvPr>
          <p:cNvSpPr/>
          <p:nvPr/>
        </p:nvSpPr>
        <p:spPr>
          <a:xfrm>
            <a:off x="2936488" y="3352686"/>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Oval 14">
            <a:extLst>
              <a:ext uri="{FF2B5EF4-FFF2-40B4-BE49-F238E27FC236}">
                <a16:creationId xmlns:a16="http://schemas.microsoft.com/office/drawing/2014/main" id="{F3C85D7A-8DF9-46E2-9E6C-EE53B30D19B9}"/>
              </a:ext>
            </a:extLst>
          </p:cNvPr>
          <p:cNvSpPr/>
          <p:nvPr/>
        </p:nvSpPr>
        <p:spPr>
          <a:xfrm>
            <a:off x="4025024" y="4977382"/>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Oval 15">
            <a:extLst>
              <a:ext uri="{FF2B5EF4-FFF2-40B4-BE49-F238E27FC236}">
                <a16:creationId xmlns:a16="http://schemas.microsoft.com/office/drawing/2014/main" id="{6819EB1F-672C-41AB-AC6A-44E79DEF2928}"/>
              </a:ext>
            </a:extLst>
          </p:cNvPr>
          <p:cNvSpPr/>
          <p:nvPr/>
        </p:nvSpPr>
        <p:spPr>
          <a:xfrm>
            <a:off x="3720224" y="-357047"/>
            <a:ext cx="304800" cy="329182"/>
          </a:xfrm>
          <a:prstGeom prst="ellipse">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Oval 16">
            <a:extLst>
              <a:ext uri="{FF2B5EF4-FFF2-40B4-BE49-F238E27FC236}">
                <a16:creationId xmlns:a16="http://schemas.microsoft.com/office/drawing/2014/main" id="{A06AEF80-FA19-4201-970E-6677EE202BB1}"/>
              </a:ext>
            </a:extLst>
          </p:cNvPr>
          <p:cNvSpPr/>
          <p:nvPr/>
        </p:nvSpPr>
        <p:spPr>
          <a:xfrm>
            <a:off x="3720224" y="4483609"/>
            <a:ext cx="304800" cy="329182"/>
          </a:xfrm>
          <a:prstGeom prst="ellipse">
            <a:avLst/>
          </a:prstGeom>
          <a:noFill/>
          <a:ln w="28575"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id="{477829B3-F2D1-4D4B-91F4-D481BCE2B034}"/>
              </a:ext>
            </a:extLst>
          </p:cNvPr>
          <p:cNvSpPr/>
          <p:nvPr/>
        </p:nvSpPr>
        <p:spPr>
          <a:xfrm>
            <a:off x="121614" y="3657707"/>
            <a:ext cx="1785597" cy="621791"/>
          </a:xfrm>
          <a:prstGeom prst="wedgeRectCallout">
            <a:avLst>
              <a:gd name="adj1" fmla="val 21009"/>
              <a:gd name="adj2" fmla="val -1451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Example of a redundant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Search strategies</a:t>
            </a:r>
          </a:p>
        </p:txBody>
      </p:sp>
      <p:sp>
        <p:nvSpPr>
          <p:cNvPr id="24579" name="Rectangle 3"/>
          <p:cNvSpPr>
            <a:spLocks noGrp="1" noChangeArrowheads="1"/>
          </p:cNvSpPr>
          <p:nvPr>
            <p:ph idx="1"/>
          </p:nvPr>
        </p:nvSpPr>
        <p:spPr/>
        <p:txBody>
          <a:bodyPr>
            <a:normAutofit fontScale="85000" lnSpcReduction="10000"/>
          </a:bodyPr>
          <a:lstStyle/>
          <a:p>
            <a:pPr>
              <a:lnSpc>
                <a:spcPct val="90000"/>
              </a:lnSpc>
            </a:pPr>
            <a:r>
              <a:rPr lang="en-US" sz="2400" dirty="0"/>
              <a:t>A </a:t>
            </a:r>
            <a:r>
              <a:rPr lang="en-US" sz="2400" b="1" dirty="0">
                <a:solidFill>
                  <a:srgbClr val="FF0000"/>
                </a:solidFill>
              </a:rPr>
              <a:t>search strategy</a:t>
            </a:r>
            <a:r>
              <a:rPr lang="en-US" sz="2400" b="1" dirty="0"/>
              <a:t> </a:t>
            </a:r>
            <a:r>
              <a:rPr lang="en-US" sz="2400" dirty="0"/>
              <a:t>is defined by picking the order of node expansion.</a:t>
            </a:r>
          </a:p>
          <a:p>
            <a:pPr>
              <a:lnSpc>
                <a:spcPct val="90000"/>
              </a:lnSpc>
            </a:pPr>
            <a:endParaRPr lang="en-US" sz="2400" dirty="0"/>
          </a:p>
          <a:p>
            <a:pPr>
              <a:lnSpc>
                <a:spcPct val="90000"/>
              </a:lnSpc>
            </a:pPr>
            <a:r>
              <a:rPr lang="en-US" sz="2400" dirty="0"/>
              <a:t>Strategies are evaluated along the following dimensions:</a:t>
            </a:r>
          </a:p>
          <a:p>
            <a:pPr lvl="1">
              <a:lnSpc>
                <a:spcPct val="90000"/>
              </a:lnSpc>
            </a:pPr>
            <a:r>
              <a:rPr lang="en-US" sz="2000" b="1" dirty="0">
                <a:solidFill>
                  <a:srgbClr val="FF0000"/>
                </a:solidFill>
              </a:rPr>
              <a:t>Completeness:</a:t>
            </a:r>
            <a:r>
              <a:rPr lang="en-US" sz="2000" dirty="0">
                <a:solidFill>
                  <a:srgbClr val="FF0000"/>
                </a:solidFill>
              </a:rPr>
              <a:t> </a:t>
            </a:r>
            <a:r>
              <a:rPr lang="en-US" sz="2000" dirty="0"/>
              <a:t>does it always find a solution if one exists?</a:t>
            </a:r>
          </a:p>
          <a:p>
            <a:pPr lvl="1">
              <a:lnSpc>
                <a:spcPct val="90000"/>
              </a:lnSpc>
            </a:pPr>
            <a:r>
              <a:rPr lang="en-US" sz="2000" b="1" dirty="0">
                <a:solidFill>
                  <a:srgbClr val="FF0000"/>
                </a:solidFill>
              </a:rPr>
              <a:t>Optimality:</a:t>
            </a:r>
            <a:r>
              <a:rPr lang="en-US" sz="2000" dirty="0">
                <a:solidFill>
                  <a:srgbClr val="FF0000"/>
                </a:solidFill>
              </a:rPr>
              <a:t> </a:t>
            </a:r>
            <a:r>
              <a:rPr lang="en-US" sz="2000" dirty="0"/>
              <a:t>does it always find a least-cost solution?</a:t>
            </a:r>
          </a:p>
          <a:p>
            <a:pPr lvl="1">
              <a:lnSpc>
                <a:spcPct val="90000"/>
              </a:lnSpc>
            </a:pPr>
            <a:r>
              <a:rPr lang="en-US" sz="2000" b="1" dirty="0">
                <a:solidFill>
                  <a:srgbClr val="FF0000"/>
                </a:solidFill>
              </a:rPr>
              <a:t>Time complexity:</a:t>
            </a:r>
            <a:r>
              <a:rPr lang="en-US" sz="2000" b="1" dirty="0"/>
              <a:t> </a:t>
            </a:r>
            <a:r>
              <a:rPr lang="en-US" sz="2000" dirty="0"/>
              <a:t>how long does it take?</a:t>
            </a:r>
          </a:p>
          <a:p>
            <a:pPr lvl="1">
              <a:lnSpc>
                <a:spcPct val="90000"/>
              </a:lnSpc>
            </a:pPr>
            <a:r>
              <a:rPr lang="en-US" sz="2000" b="1" dirty="0">
                <a:solidFill>
                  <a:srgbClr val="FF0000"/>
                </a:solidFill>
              </a:rPr>
              <a:t>Space complexity: </a:t>
            </a:r>
            <a:r>
              <a:rPr lang="en-US" sz="2000" dirty="0"/>
              <a:t> how much memory does it need?</a:t>
            </a:r>
          </a:p>
          <a:p>
            <a:pPr>
              <a:lnSpc>
                <a:spcPct val="90000"/>
              </a:lnSpc>
            </a:pPr>
            <a:endParaRPr lang="en-US" sz="2400" dirty="0"/>
          </a:p>
          <a:p>
            <a:pPr>
              <a:lnSpc>
                <a:spcPct val="90000"/>
              </a:lnSpc>
            </a:pPr>
            <a:r>
              <a:rPr lang="en-US" sz="2400" dirty="0"/>
              <a:t>Worst case time and space complexity are measured in terms of the </a:t>
            </a:r>
            <a:r>
              <a:rPr lang="en-US" sz="2400" b="1" dirty="0">
                <a:solidFill>
                  <a:srgbClr val="FF0000"/>
                </a:solidFill>
              </a:rPr>
              <a:t>size of the state space </a:t>
            </a:r>
            <a:r>
              <a:rPr lang="en-US" sz="2400" b="1" i="1" dirty="0">
                <a:solidFill>
                  <a:srgbClr val="FF0000"/>
                </a:solidFill>
              </a:rPr>
              <a:t>n</a:t>
            </a:r>
            <a:r>
              <a:rPr lang="en-US" sz="2400" dirty="0"/>
              <a:t>. Metrics used if the state space is only implicitly defined by initial state, actions and a transition function are:</a:t>
            </a:r>
          </a:p>
          <a:p>
            <a:pPr lvl="1">
              <a:lnSpc>
                <a:spcPct val="90000"/>
              </a:lnSpc>
            </a:pPr>
            <a:r>
              <a:rPr lang="en-US" sz="2000" i="1" dirty="0"/>
              <a:t>d: </a:t>
            </a:r>
            <a:r>
              <a:rPr lang="en-US" sz="2000" dirty="0"/>
              <a:t>depth of the optimal solution (= number of actions needed)</a:t>
            </a:r>
          </a:p>
          <a:p>
            <a:pPr lvl="1">
              <a:lnSpc>
                <a:spcPct val="90000"/>
              </a:lnSpc>
            </a:pPr>
            <a:r>
              <a:rPr lang="en-US" sz="2000" i="1" dirty="0"/>
              <a:t>m: </a:t>
            </a:r>
            <a:r>
              <a:rPr lang="en-US" sz="2000" dirty="0"/>
              <a:t>the number of actions in any path (may be infinite with loops)</a:t>
            </a:r>
          </a:p>
          <a:p>
            <a:pPr lvl="1"/>
            <a:r>
              <a:rPr lang="en-US" sz="2000" i="1" dirty="0"/>
              <a:t>b:</a:t>
            </a:r>
            <a:r>
              <a:rPr lang="en-US" sz="2000" dirty="0"/>
              <a:t> maximum branching factor of the search tree (number of successor nodes for a parent)</a:t>
            </a:r>
          </a:p>
          <a:p>
            <a:pPr marL="342900" lvl="1" indent="0">
              <a:lnSpc>
                <a:spcPct val="90000"/>
              </a:lnSpc>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7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oose A Path Stock Photos And Images - 123RF">
            <a:extLst>
              <a:ext uri="{FF2B5EF4-FFF2-40B4-BE49-F238E27FC236}">
                <a16:creationId xmlns:a16="http://schemas.microsoft.com/office/drawing/2014/main" id="{5C15033E-E7BC-49C3-9A52-69C05C52AA2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7F94346C-F8A3-4492-9257-74C89F76464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Uninformed Search</a:t>
            </a:r>
          </a:p>
        </p:txBody>
      </p:sp>
      <p:sp>
        <p:nvSpPr>
          <p:cNvPr id="8" name="Text Placeholder 7">
            <a:extLst>
              <a:ext uri="{FF2B5EF4-FFF2-40B4-BE49-F238E27FC236}">
                <a16:creationId xmlns:a16="http://schemas.microsoft.com/office/drawing/2014/main" id="{6294A58D-C272-4B9A-AE09-CA5EAA3DDC3B}"/>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
        <p:nvSpPr>
          <p:cNvPr id="6" name="Slide Number Placeholder 5">
            <a:extLst>
              <a:ext uri="{FF2B5EF4-FFF2-40B4-BE49-F238E27FC236}">
                <a16:creationId xmlns:a16="http://schemas.microsoft.com/office/drawing/2014/main" id="{97B9A39C-9B09-43C2-B87C-775D7F8AB89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E97C47EE-1537-423B-A9B2-96D7BC867AC1}" type="slidenum">
              <a:rPr lang="en-US" sz="1000">
                <a:solidFill>
                  <a:srgbClr val="FFFFFF"/>
                </a:solidFill>
                <a:latin typeface="Calibri" panose="020F0502020204030204"/>
              </a:rPr>
              <a:pPr>
                <a:spcAft>
                  <a:spcPts val="600"/>
                </a:spcAft>
                <a:defRPr/>
              </a:pPr>
              <a:t>19</a:t>
            </a:fld>
            <a:endParaRPr lang="en-US" sz="1000">
              <a:solidFill>
                <a:srgbClr val="FFFFFF"/>
              </a:solidFill>
              <a:latin typeface="Calibri" panose="020F0502020204030204"/>
            </a:endParaRPr>
          </a:p>
        </p:txBody>
      </p:sp>
    </p:spTree>
    <p:extLst>
      <p:ext uri="{BB962C8B-B14F-4D97-AF65-F5344CB8AC3E}">
        <p14:creationId xmlns:p14="http://schemas.microsoft.com/office/powerpoint/2010/main" val="3790585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Lst>
          </p:cNvPr>
          <p:cNvGraphicFramePr>
            <a:graphicFrameLocks noGrp="1"/>
          </p:cNvGraphicFramePr>
          <p:nvPr>
            <p:ph idx="1"/>
            <p:extLst>
              <p:ext uri="{D42A27DB-BD31-4B8C-83A1-F6EECF244321}">
                <p14:modId xmlns:p14="http://schemas.microsoft.com/office/powerpoint/2010/main" val="481109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Uninformed search strategies</a:t>
            </a:r>
          </a:p>
        </p:txBody>
      </p:sp>
      <p:sp>
        <p:nvSpPr>
          <p:cNvPr id="25603" name="Rectangle 3"/>
          <p:cNvSpPr>
            <a:spLocks noGrp="1" noChangeArrowheads="1"/>
          </p:cNvSpPr>
          <p:nvPr>
            <p:ph idx="1"/>
          </p:nvPr>
        </p:nvSpPr>
        <p:spPr/>
        <p:txBody>
          <a:bodyPr>
            <a:normAutofit/>
          </a:bodyPr>
          <a:lstStyle/>
          <a:p>
            <a:pPr marL="0" indent="0">
              <a:buNone/>
            </a:pPr>
            <a:r>
              <a:rPr lang="en-US" dirty="0"/>
              <a:t>The search algorithm/agent is </a:t>
            </a:r>
            <a:r>
              <a:rPr lang="en-US" b="1" dirty="0"/>
              <a:t>not</a:t>
            </a:r>
            <a:r>
              <a:rPr lang="en-US" dirty="0"/>
              <a:t> provided information about how close a state is to the goal state.</a:t>
            </a:r>
          </a:p>
          <a:p>
            <a:pPr marL="0" indent="0">
              <a:buNone/>
            </a:pPr>
            <a:endParaRPr lang="en-US" dirty="0"/>
          </a:p>
          <a:p>
            <a:pPr marL="0" indent="0">
              <a:buNone/>
            </a:pPr>
            <a:r>
              <a:rPr lang="en-US" dirty="0"/>
              <a:t>It blindly searches until it finds the goal state by chance.</a:t>
            </a:r>
          </a:p>
          <a:p>
            <a:endParaRPr lang="en-US" dirty="0"/>
          </a:p>
          <a:p>
            <a:pPr marL="0" indent="0">
              <a:buNone/>
            </a:pPr>
            <a:r>
              <a:rPr lang="en-US" dirty="0"/>
              <a:t>Algorithms:</a:t>
            </a:r>
          </a:p>
          <a:p>
            <a:r>
              <a:rPr lang="en-US" dirty="0"/>
              <a:t>Breadth-first search</a:t>
            </a:r>
          </a:p>
          <a:p>
            <a:r>
              <a:rPr lang="en-US" dirty="0"/>
              <a:t>Uniform-cost search</a:t>
            </a:r>
          </a:p>
          <a:p>
            <a:r>
              <a:rPr lang="en-US" dirty="0"/>
              <a:t>Depth-first search</a:t>
            </a:r>
          </a:p>
          <a:p>
            <a:r>
              <a:rPr lang="en-US" dirty="0"/>
              <a:t>Iterative deepening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6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Breadth-first search (BFS)</a:t>
            </a:r>
          </a:p>
        </p:txBody>
      </p:sp>
      <p:sp>
        <p:nvSpPr>
          <p:cNvPr id="25603" name="Rectangle 3"/>
          <p:cNvSpPr>
            <a:spLocks noGrp="1" noChangeArrowheads="1"/>
          </p:cNvSpPr>
          <p:nvPr>
            <p:ph idx="1"/>
          </p:nvPr>
        </p:nvSpPr>
        <p:spPr>
          <a:xfrm>
            <a:off x="628650" y="1825625"/>
            <a:ext cx="7886700" cy="1450975"/>
          </a:xfrm>
        </p:spPr>
        <p:txBody>
          <a:bodyPr>
            <a:normAutofit/>
          </a:bodyPr>
          <a:lstStyle/>
          <a:p>
            <a:r>
              <a:rPr lang="en-US" b="1" dirty="0"/>
              <a:t>Expansion rule: </a:t>
            </a:r>
            <a:r>
              <a:rPr lang="en-US" dirty="0"/>
              <a:t>Expand shallowest unexpanded node in the frontier (first added). </a:t>
            </a:r>
          </a:p>
        </p:txBody>
      </p:sp>
      <p:pic>
        <p:nvPicPr>
          <p:cNvPr id="2" name="Picture 1">
            <a:extLst>
              <a:ext uri="{FF2B5EF4-FFF2-40B4-BE49-F238E27FC236}">
                <a16:creationId xmlns:a16="http://schemas.microsoft.com/office/drawing/2014/main" id="{50478804-D19B-42CB-9174-573046574EBF}"/>
              </a:ext>
            </a:extLst>
          </p:cNvPr>
          <p:cNvPicPr>
            <a:picLocks noChangeAspect="1"/>
          </p:cNvPicPr>
          <p:nvPr/>
        </p:nvPicPr>
        <p:blipFill>
          <a:blip r:embed="rId3"/>
          <a:stretch>
            <a:fillRect/>
          </a:stretch>
        </p:blipFill>
        <p:spPr>
          <a:xfrm>
            <a:off x="254062" y="2645929"/>
            <a:ext cx="8635876" cy="2047906"/>
          </a:xfrm>
          <a:prstGeom prst="rect">
            <a:avLst/>
          </a:prstGeom>
        </p:spPr>
      </p:pic>
      <p:sp>
        <p:nvSpPr>
          <p:cNvPr id="3" name="Rectangle 2">
            <a:extLst>
              <a:ext uri="{FF2B5EF4-FFF2-40B4-BE49-F238E27FC236}">
                <a16:creationId xmlns:a16="http://schemas.microsoft.com/office/drawing/2014/main" id="{6586C735-C78E-442B-A9DB-C9383AB15207}"/>
              </a:ext>
            </a:extLst>
          </p:cNvPr>
          <p:cNvSpPr/>
          <p:nvPr/>
        </p:nvSpPr>
        <p:spPr>
          <a:xfrm>
            <a:off x="533400" y="4876800"/>
            <a:ext cx="7981950" cy="1200329"/>
          </a:xfrm>
          <a:prstGeom prst="rect">
            <a:avLst/>
          </a:prstGeom>
        </p:spPr>
        <p:txBody>
          <a:bodyPr wrap="square">
            <a:spAutoFit/>
          </a:bodyPr>
          <a:lstStyle/>
          <a:p>
            <a:pPr marL="285750" indent="-285750">
              <a:buFont typeface="Arial" panose="020B0604020202020204" pitchFamily="34" charset="0"/>
              <a:buChar char="•"/>
            </a:pPr>
            <a:r>
              <a:rPr lang="en-US" b="1" dirty="0"/>
              <a:t>Frontier </a:t>
            </a:r>
            <a:r>
              <a:rPr lang="en-US" dirty="0"/>
              <a:t>data structure: holds references to the green nodes (green) and is implemented as a FIFO queue.</a:t>
            </a:r>
          </a:p>
          <a:p>
            <a:pPr marL="285750" indent="-285750">
              <a:buFont typeface="Arial" panose="020B0604020202020204" pitchFamily="34" charset="0"/>
              <a:buChar char="•"/>
            </a:pPr>
            <a:r>
              <a:rPr lang="en-US" b="1" dirty="0"/>
              <a:t>Reached</a:t>
            </a:r>
            <a:r>
              <a:rPr lang="en-US" dirty="0"/>
              <a:t> data structure: holds references to all visited nodes (gray and green) and is used to prevent visiting nodes more than once (cycle checking).</a:t>
            </a:r>
          </a:p>
        </p:txBody>
      </p:sp>
    </p:spTree>
    <p:extLst>
      <p:ext uri="{BB962C8B-B14F-4D97-AF65-F5344CB8AC3E}">
        <p14:creationId xmlns:p14="http://schemas.microsoft.com/office/powerpoint/2010/main" val="346095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778E-116C-4A58-BEA9-76E3144E1FE8}"/>
              </a:ext>
            </a:extLst>
          </p:cNvPr>
          <p:cNvSpPr>
            <a:spLocks noGrp="1"/>
          </p:cNvSpPr>
          <p:nvPr>
            <p:ph type="title"/>
          </p:nvPr>
        </p:nvSpPr>
        <p:spPr>
          <a:xfrm>
            <a:off x="628650" y="-76200"/>
            <a:ext cx="7886700" cy="1325563"/>
          </a:xfrm>
        </p:spPr>
        <p:txBody>
          <a:bodyPr/>
          <a:lstStyle/>
          <a:p>
            <a:r>
              <a:rPr lang="en-US" dirty="0"/>
              <a:t>Implementation: BFS</a:t>
            </a:r>
          </a:p>
        </p:txBody>
      </p:sp>
      <p:sp>
        <p:nvSpPr>
          <p:cNvPr id="3" name="Content Placeholder 2">
            <a:extLst>
              <a:ext uri="{FF2B5EF4-FFF2-40B4-BE49-F238E27FC236}">
                <a16:creationId xmlns:a16="http://schemas.microsoft.com/office/drawing/2014/main" id="{C292460A-6120-4E3C-9F6D-5E69B2233F88}"/>
              </a:ext>
            </a:extLst>
          </p:cNvPr>
          <p:cNvSpPr>
            <a:spLocks noGrp="1"/>
          </p:cNvSpPr>
          <p:nvPr>
            <p:ph idx="1"/>
          </p:nvPr>
        </p:nvSpPr>
        <p:spPr>
          <a:xfrm>
            <a:off x="800100" y="1520825"/>
            <a:ext cx="7886700" cy="4351338"/>
          </a:xfrm>
        </p:spPr>
        <p:txBody>
          <a:bodyPr/>
          <a:lstStyle/>
          <a:p>
            <a:endParaRPr lang="en-US" dirty="0"/>
          </a:p>
        </p:txBody>
      </p:sp>
      <p:sp>
        <p:nvSpPr>
          <p:cNvPr id="5" name="Footer Placeholder 4">
            <a:extLst>
              <a:ext uri="{FF2B5EF4-FFF2-40B4-BE49-F238E27FC236}">
                <a16:creationId xmlns:a16="http://schemas.microsoft.com/office/drawing/2014/main" id="{3550CC90-5B9A-485D-BB1C-13A85DF9D0E3}"/>
              </a:ext>
            </a:extLst>
          </p:cNvPr>
          <p:cNvSpPr>
            <a:spLocks noGrp="1"/>
          </p:cNvSpPr>
          <p:nvPr>
            <p:ph type="ftr" sz="quarter" idx="4294967295"/>
          </p:nvPr>
        </p:nvSpPr>
        <p:spPr>
          <a:xfrm>
            <a:off x="3200400" y="6051551"/>
            <a:ext cx="30861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4E064F9-98BA-4E2A-A11B-578018FD1F64}"/>
              </a:ext>
            </a:extLst>
          </p:cNvPr>
          <p:cNvSpPr>
            <a:spLocks noGrp="1"/>
          </p:cNvSpPr>
          <p:nvPr>
            <p:ph type="sldNum" sz="quarter" idx="4294967295"/>
          </p:nvPr>
        </p:nvSpPr>
        <p:spPr>
          <a:xfrm>
            <a:off x="6629400" y="6051551"/>
            <a:ext cx="2057400" cy="365125"/>
          </a:xfrm>
        </p:spPr>
        <p:txBody>
          <a:bodyPr/>
          <a:lstStyle/>
          <a:p>
            <a:fld id="{E97C47EE-1537-423B-A9B2-96D7BC867AC1}" type="slidenum">
              <a:rPr lang="en-US" smtClean="0"/>
              <a:t>22</a:t>
            </a:fld>
            <a:endParaRPr lang="en-US"/>
          </a:p>
        </p:txBody>
      </p:sp>
      <p:pic>
        <p:nvPicPr>
          <p:cNvPr id="8" name="Picture 7">
            <a:extLst>
              <a:ext uri="{FF2B5EF4-FFF2-40B4-BE49-F238E27FC236}">
                <a16:creationId xmlns:a16="http://schemas.microsoft.com/office/drawing/2014/main" id="{0445D743-DD23-48C7-BA32-92F6DD07F4DC}"/>
              </a:ext>
            </a:extLst>
          </p:cNvPr>
          <p:cNvPicPr>
            <a:picLocks noChangeAspect="1"/>
          </p:cNvPicPr>
          <p:nvPr/>
        </p:nvPicPr>
        <p:blipFill>
          <a:blip r:embed="rId2"/>
          <a:stretch>
            <a:fillRect/>
          </a:stretch>
        </p:blipFill>
        <p:spPr>
          <a:xfrm>
            <a:off x="337495" y="990600"/>
            <a:ext cx="7682555" cy="3657599"/>
          </a:xfrm>
          <a:prstGeom prst="rect">
            <a:avLst/>
          </a:prstGeom>
        </p:spPr>
        <p:style>
          <a:lnRef idx="2">
            <a:schemeClr val="accent2"/>
          </a:lnRef>
          <a:fillRef idx="1">
            <a:schemeClr val="lt1"/>
          </a:fillRef>
          <a:effectRef idx="0">
            <a:schemeClr val="accent2"/>
          </a:effectRef>
          <a:fontRef idx="minor">
            <a:schemeClr val="dk1"/>
          </a:fontRef>
        </p:style>
      </p:pic>
      <p:sp>
        <p:nvSpPr>
          <p:cNvPr id="10" name="Speech Bubble: Rectangle with Corners Rounded 9">
            <a:extLst>
              <a:ext uri="{FF2B5EF4-FFF2-40B4-BE49-F238E27FC236}">
                <a16:creationId xmlns:a16="http://schemas.microsoft.com/office/drawing/2014/main" id="{1CCC5912-F481-427C-8D65-4F8A17B66501}"/>
              </a:ext>
            </a:extLst>
          </p:cNvPr>
          <p:cNvSpPr/>
          <p:nvPr/>
        </p:nvSpPr>
        <p:spPr>
          <a:xfrm>
            <a:off x="6381091" y="2512043"/>
            <a:ext cx="2329870" cy="1546299"/>
          </a:xfrm>
          <a:prstGeom prst="wedgeRoundRectCallout">
            <a:avLst>
              <a:gd name="adj1" fmla="val -168167"/>
              <a:gd name="adj2" fmla="val 22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reached</a:t>
            </a:r>
            <a:r>
              <a:rPr lang="en-US" dirty="0"/>
              <a:t> makes sure we do not visit nodes twice (e.g., in a loop). Fast lookup is important.</a:t>
            </a:r>
          </a:p>
        </p:txBody>
      </p:sp>
      <p:pic>
        <p:nvPicPr>
          <p:cNvPr id="4" name="Picture 3">
            <a:extLst>
              <a:ext uri="{FF2B5EF4-FFF2-40B4-BE49-F238E27FC236}">
                <a16:creationId xmlns:a16="http://schemas.microsoft.com/office/drawing/2014/main" id="{3A7DE6D3-9BDA-490E-B2A7-C931837A3BE7}"/>
              </a:ext>
            </a:extLst>
          </p:cNvPr>
          <p:cNvPicPr>
            <a:picLocks noChangeAspect="1"/>
          </p:cNvPicPr>
          <p:nvPr/>
        </p:nvPicPr>
        <p:blipFill>
          <a:blip r:embed="rId3"/>
          <a:stretch>
            <a:fillRect/>
          </a:stretch>
        </p:blipFill>
        <p:spPr>
          <a:xfrm>
            <a:off x="337495" y="4591742"/>
            <a:ext cx="7682556" cy="1782288"/>
          </a:xfrm>
          <a:prstGeom prst="rect">
            <a:avLst/>
          </a:prstGeom>
        </p:spPr>
        <p:style>
          <a:lnRef idx="2">
            <a:schemeClr val="accent2"/>
          </a:lnRef>
          <a:fillRef idx="1">
            <a:schemeClr val="lt1"/>
          </a:fillRef>
          <a:effectRef idx="0">
            <a:schemeClr val="accent2"/>
          </a:effectRef>
          <a:fontRef idx="minor">
            <a:schemeClr val="dk1"/>
          </a:fontRef>
        </p:style>
      </p:pic>
      <p:sp>
        <p:nvSpPr>
          <p:cNvPr id="9" name="Speech Bubble: Rectangle with Corners Rounded 8">
            <a:extLst>
              <a:ext uri="{FF2B5EF4-FFF2-40B4-BE49-F238E27FC236}">
                <a16:creationId xmlns:a16="http://schemas.microsoft.com/office/drawing/2014/main" id="{2243B95F-BA60-4A10-B6FF-70AE91F5757E}"/>
              </a:ext>
            </a:extLst>
          </p:cNvPr>
          <p:cNvSpPr/>
          <p:nvPr/>
        </p:nvSpPr>
        <p:spPr>
          <a:xfrm>
            <a:off x="6356930" y="4237730"/>
            <a:ext cx="2329870" cy="1401687"/>
          </a:xfrm>
          <a:prstGeom prst="wedgeRoundRectCallout">
            <a:avLst>
              <a:gd name="adj1" fmla="val -77230"/>
              <a:gd name="adj2" fmla="val 707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structure:  Yield can also be implemented by returning a list of Nodes.</a:t>
            </a:r>
          </a:p>
        </p:txBody>
      </p:sp>
    </p:spTree>
    <p:extLst>
      <p:ext uri="{BB962C8B-B14F-4D97-AF65-F5344CB8AC3E}">
        <p14:creationId xmlns:p14="http://schemas.microsoft.com/office/powerpoint/2010/main" val="2362106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Properties of breadth-first search</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p:txBody>
              <a:bodyPr>
                <a:normAutofit fontScale="70000" lnSpcReduction="20000"/>
              </a:bodyPr>
              <a:lstStyle/>
              <a:p>
                <a:pPr>
                  <a:lnSpc>
                    <a:spcPct val="90000"/>
                  </a:lnSpc>
                </a:pPr>
                <a:r>
                  <a:rPr lang="en-US" sz="2800" b="1" dirty="0">
                    <a:solidFill>
                      <a:srgbClr val="FF0000"/>
                    </a:solidFill>
                  </a:rPr>
                  <a:t>Complete? </a:t>
                </a:r>
              </a:p>
              <a:p>
                <a:pPr lvl="1">
                  <a:lnSpc>
                    <a:spcPct val="90000"/>
                  </a:lnSpc>
                  <a:buNone/>
                </a:pPr>
                <a:r>
                  <a:rPr lang="en-US" sz="2400" dirty="0"/>
                  <a:t>Yes</a:t>
                </a:r>
              </a:p>
              <a:p>
                <a:pPr>
                  <a:lnSpc>
                    <a:spcPct val="90000"/>
                  </a:lnSpc>
                </a:pPr>
                <a:endParaRPr lang="en-US" sz="2800" b="1" dirty="0">
                  <a:solidFill>
                    <a:srgbClr val="FF0000"/>
                  </a:solidFill>
                </a:endParaRPr>
              </a:p>
              <a:p>
                <a:pPr>
                  <a:lnSpc>
                    <a:spcPct val="90000"/>
                  </a:lnSpc>
                </a:pPr>
                <a:r>
                  <a:rPr lang="en-US" sz="2800" b="1" dirty="0">
                    <a:solidFill>
                      <a:srgbClr val="FF0000"/>
                    </a:solidFill>
                  </a:rPr>
                  <a:t>Optimal? </a:t>
                </a:r>
              </a:p>
              <a:p>
                <a:pPr lvl="1">
                  <a:lnSpc>
                    <a:spcPct val="90000"/>
                  </a:lnSpc>
                  <a:buNone/>
                </a:pPr>
                <a:r>
                  <a:rPr lang="en-US" sz="2400" dirty="0"/>
                  <a:t>Yes – if cost is the same per step (action). Otherwise: Use uniform-cost search. </a:t>
                </a:r>
              </a:p>
              <a:p>
                <a:pPr>
                  <a:lnSpc>
                    <a:spcPct val="90000"/>
                  </a:lnSpc>
                </a:pPr>
                <a:endParaRPr lang="en-US" sz="2800" b="1" dirty="0">
                  <a:solidFill>
                    <a:srgbClr val="FF0000"/>
                  </a:solidFill>
                </a:endParaRPr>
              </a:p>
              <a:p>
                <a:pPr>
                  <a:lnSpc>
                    <a:spcPct val="90000"/>
                  </a:lnSpc>
                </a:pPr>
                <a:r>
                  <a:rPr lang="en-US" sz="2800" b="1" dirty="0">
                    <a:solidFill>
                      <a:srgbClr val="FF0000"/>
                    </a:solidFill>
                  </a:rPr>
                  <a:t>Time? </a:t>
                </a:r>
              </a:p>
              <a:p>
                <a:pPr lvl="1">
                  <a:lnSpc>
                    <a:spcPct val="90000"/>
                  </a:lnSpc>
                  <a:buNone/>
                </a:pPr>
                <a:r>
                  <a:rPr lang="en-US" sz="2400" dirty="0"/>
                  <a:t>Number of nodes created in a </a:t>
                </a:r>
                <a:r>
                  <a:rPr lang="en-US" sz="2400" i="1" dirty="0"/>
                  <a:t>b</a:t>
                </a:r>
                <a:r>
                  <a:rPr lang="en-US" sz="2400" dirty="0"/>
                  <a:t>-</a:t>
                </a:r>
                <a:r>
                  <a:rPr lang="en-US" sz="2400" dirty="0" err="1"/>
                  <a:t>ary</a:t>
                </a:r>
                <a:r>
                  <a:rPr lang="en-US" sz="2400" dirty="0"/>
                  <a:t> tree of depth </a:t>
                </a:r>
                <a:r>
                  <a:rPr lang="en-US" sz="2400" i="1" dirty="0"/>
                  <a:t>d </a:t>
                </a:r>
                <a:r>
                  <a:rPr lang="en-US" sz="2400" dirty="0"/>
                  <a:t>(depth of optimal solution): </a:t>
                </a:r>
              </a:p>
              <a:p>
                <a:pPr lvl="1">
                  <a:lnSpc>
                    <a:spcPct val="90000"/>
                  </a:lnSpc>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1 + </m:t>
                      </m:r>
                      <m:r>
                        <a:rPr lang="en-US" sz="2400" i="1" dirty="0" smtClean="0">
                          <a:latin typeface="Cambria Math" panose="02040503050406030204" pitchFamily="18" charset="0"/>
                        </a:rPr>
                        <m:t>𝑏</m:t>
                      </m:r>
                      <m:r>
                        <a:rPr lang="en-US" sz="2400" i="1" dirty="0" smtClean="0">
                          <a:latin typeface="Cambria Math" panose="02040503050406030204" pitchFamily="18" charset="0"/>
                        </a:rPr>
                        <m:t> + </m:t>
                      </m:r>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𝑏</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𝑏</m:t>
                          </m:r>
                        </m:e>
                        <m:sup>
                          <m:r>
                            <a:rPr lang="en-US" sz="2400" b="0" i="1" dirty="0" smtClean="0">
                              <a:latin typeface="Cambria Math" panose="02040503050406030204" pitchFamily="18" charset="0"/>
                            </a:rPr>
                            <m:t>𝑑</m:t>
                          </m:r>
                        </m:sup>
                      </m:sSup>
                      <m:r>
                        <a:rPr lang="en-US" sz="2400" i="1" dirty="0" smtClean="0">
                          <a:latin typeface="Cambria Math" panose="02040503050406030204" pitchFamily="18" charset="0"/>
                        </a:rPr>
                        <m:t> = </m:t>
                      </m:r>
                      <m:r>
                        <a:rPr lang="en-US" sz="2400" i="1" dirty="0" smtClean="0">
                          <a:latin typeface="Cambria Math" panose="02040503050406030204" pitchFamily="18" charset="0"/>
                        </a:rPr>
                        <m:t>𝑂</m:t>
                      </m:r>
                      <m:r>
                        <a:rPr lang="en-US" sz="2400" i="1" dirty="0">
                          <a:latin typeface="Cambria Math" panose="02040503050406030204" pitchFamily="18" charset="0"/>
                        </a:rPr>
                        <m:t>(</m:t>
                      </m:r>
                      <m:r>
                        <a:rPr lang="en-US" sz="2400" i="1" dirty="0">
                          <a:latin typeface="Cambria Math" panose="02040503050406030204" pitchFamily="18" charset="0"/>
                        </a:rPr>
                        <m:t>𝑏𝑑</m:t>
                      </m:r>
                      <m:r>
                        <a:rPr lang="en-US" sz="2400" i="1" dirty="0">
                          <a:latin typeface="Cambria Math" panose="02040503050406030204" pitchFamily="18" charset="0"/>
                        </a:rPr>
                        <m:t>)</m:t>
                      </m:r>
                    </m:oMath>
                  </m:oMathPara>
                </a14:m>
                <a:endParaRPr lang="en-US" sz="2400" dirty="0"/>
              </a:p>
              <a:p>
                <a:pPr>
                  <a:lnSpc>
                    <a:spcPct val="90000"/>
                  </a:lnSpc>
                </a:pPr>
                <a:r>
                  <a:rPr lang="en-US" sz="2800" b="1" dirty="0">
                    <a:solidFill>
                      <a:srgbClr val="FF0000"/>
                    </a:solidFill>
                  </a:rPr>
                  <a:t>Space? </a:t>
                </a:r>
              </a:p>
              <a:p>
                <a:pPr lvl="1">
                  <a:lnSpc>
                    <a:spcPct val="90000"/>
                  </a:lnSpc>
                  <a:buNone/>
                </a:pPr>
                <a:r>
                  <a:rPr lang="en-US" sz="2400" dirty="0"/>
                  <a:t>Stored nodes: </a:t>
                </a:r>
                <a:r>
                  <a:rPr lang="en-US" sz="2400" i="1" dirty="0"/>
                  <a:t>O</a:t>
                </a:r>
                <a:r>
                  <a:rPr lang="en-US" sz="2400" dirty="0"/>
                  <a:t>(</a:t>
                </a:r>
                <a:r>
                  <a:rPr lang="en-US" sz="2400" i="1" dirty="0"/>
                  <a:t>b</a:t>
                </a:r>
                <a:r>
                  <a:rPr lang="en-US" sz="2400" i="1" baseline="30000" dirty="0"/>
                  <a:t>d</a:t>
                </a:r>
                <a:r>
                  <a:rPr lang="en-US" sz="2400" dirty="0"/>
                  <a:t>)</a:t>
                </a:r>
              </a:p>
              <a:p>
                <a:pPr>
                  <a:lnSpc>
                    <a:spcPct val="90000"/>
                  </a:lnSpc>
                </a:pPr>
                <a:endParaRPr lang="en-US" sz="2800" dirty="0">
                  <a:solidFill>
                    <a:srgbClr val="FF0000"/>
                  </a:solidFill>
                </a:endParaRPr>
              </a:p>
              <a:p>
                <a:pPr marL="0" indent="0">
                  <a:lnSpc>
                    <a:spcPct val="90000"/>
                  </a:lnSpc>
                  <a:buNone/>
                </a:pPr>
                <a:r>
                  <a:rPr lang="en-US" sz="2800" dirty="0"/>
                  <a:t>Notes:</a:t>
                </a:r>
              </a:p>
              <a:p>
                <a:pPr lvl="1"/>
                <a:r>
                  <a:rPr lang="en-US" sz="2500" dirty="0"/>
                  <a:t>The state space is typically very large: </a:t>
                </a:r>
                <a:r>
                  <a:rPr lang="en-US" sz="2800" i="1" dirty="0"/>
                  <a:t>O(b</a:t>
                </a:r>
                <a:r>
                  <a:rPr lang="en-US" sz="2800" i="1" baseline="30000" dirty="0"/>
                  <a:t>d</a:t>
                </a:r>
                <a:r>
                  <a:rPr lang="en-US" sz="2800" i="1" dirty="0"/>
                  <a:t>) &lt;&lt; O(n)</a:t>
                </a:r>
                <a:endParaRPr lang="en-US" sz="2500" i="1" dirty="0"/>
              </a:p>
              <a:p>
                <a:pPr lvl="1"/>
                <a:r>
                  <a:rPr lang="en-US" sz="2500" dirty="0"/>
                  <a:t>Space is usually a bigger problem than time!</a:t>
                </a:r>
              </a:p>
            </p:txBody>
          </p:sp>
        </mc:Choice>
        <mc:Fallback xmlns="">
          <p:sp>
            <p:nvSpPr>
              <p:cNvPr id="30723" name="Rectangle 3"/>
              <p:cNvSpPr>
                <a:spLocks noGrp="1" noRot="1" noChangeAspect="1" noMove="1" noResize="1" noEditPoints="1" noAdjustHandles="1" noChangeArrowheads="1" noChangeShapeType="1" noTextEdit="1"/>
              </p:cNvSpPr>
              <p:nvPr>
                <p:ph idx="1"/>
              </p:nvPr>
            </p:nvSpPr>
            <p:spPr>
              <a:blipFill>
                <a:blip r:embed="rId3"/>
                <a:stretch>
                  <a:fillRect l="-773" t="-2521"/>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4041CD2-67CA-4E6C-92E4-1C9A65D63822}"/>
              </a:ext>
            </a:extLst>
          </p:cNvPr>
          <p:cNvSpPr/>
          <p:nvPr/>
        </p:nvSpPr>
        <p:spPr>
          <a:xfrm>
            <a:off x="6248400" y="1675821"/>
            <a:ext cx="2514600" cy="695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90000"/>
              </a:lnSpc>
            </a:pPr>
            <a:r>
              <a:rPr lang="en-US" sz="1400" i="1" dirty="0"/>
              <a:t>d: </a:t>
            </a:r>
            <a:r>
              <a:rPr lang="en-US" sz="1400" dirty="0"/>
              <a:t>depth of the optimal solution</a:t>
            </a:r>
          </a:p>
          <a:p>
            <a:pPr>
              <a:lnSpc>
                <a:spcPct val="90000"/>
              </a:lnSpc>
            </a:pPr>
            <a:r>
              <a:rPr lang="en-US" sz="1400" i="1" dirty="0"/>
              <a:t>m: </a:t>
            </a:r>
            <a:r>
              <a:rPr lang="en-US" sz="1400" dirty="0"/>
              <a:t>max. depth of tree</a:t>
            </a:r>
          </a:p>
          <a:p>
            <a:r>
              <a:rPr lang="en-US" sz="1400" i="1" dirty="0"/>
              <a:t>b:</a:t>
            </a:r>
            <a:r>
              <a:rPr lang="en-US" sz="1400" dirty="0"/>
              <a:t> maximum branching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7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Breadth-first search</a:t>
            </a:r>
          </a:p>
        </p:txBody>
      </p:sp>
      <mc:AlternateContent xmlns:mc="http://schemas.openxmlformats.org/markup-compatibility/2006" xmlns:a14="http://schemas.microsoft.com/office/drawing/2010/main">
        <mc:Choice Requires="a14">
          <p:sp>
            <p:nvSpPr>
              <p:cNvPr id="26627" name="Rectangle 3"/>
              <p:cNvSpPr>
                <a:spLocks noGrp="1" noChangeArrowheads="1"/>
              </p:cNvSpPr>
              <p:nvPr>
                <p:ph idx="1"/>
              </p:nvPr>
            </p:nvSpPr>
            <p:spPr>
              <a:xfrm>
                <a:off x="604489" y="1798637"/>
                <a:ext cx="8686800" cy="4525963"/>
              </a:xfrm>
            </p:spPr>
            <p:txBody>
              <a:bodyPr/>
              <a:lstStyle/>
              <a:p>
                <a:r>
                  <a:rPr lang="en-US" dirty="0"/>
                  <a:t>Time and Space: </a:t>
                </a:r>
                <a14:m>
                  <m:oMath xmlns:m="http://schemas.openxmlformats.org/officeDocument/2006/math">
                    <m:r>
                      <a:rPr lang="en-US" sz="2000" i="1" dirty="0" smtClean="0">
                        <a:latin typeface="Cambria Math" panose="02040503050406030204" pitchFamily="18" charset="0"/>
                      </a:rPr>
                      <m:t>𝑂</m:t>
                    </m:r>
                    <m:d>
                      <m:dPr>
                        <m:ctrlPr>
                          <a:rPr lang="en-US" sz="200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i="1" dirty="0" smtClean="0">
                                <a:latin typeface="Cambria Math" panose="02040503050406030204" pitchFamily="18" charset="0"/>
                              </a:rPr>
                              <m:t>𝑏</m:t>
                            </m:r>
                          </m:e>
                          <m:sup>
                            <m:r>
                              <a:rPr lang="en-US" sz="2000" b="0" i="1" dirty="0" smtClean="0">
                                <a:latin typeface="Cambria Math" panose="02040503050406030204" pitchFamily="18" charset="0"/>
                              </a:rPr>
                              <m:t>𝑑</m:t>
                            </m:r>
                          </m:sup>
                        </m:sSup>
                      </m:e>
                    </m:d>
                  </m:oMath>
                </a14:m>
                <a:r>
                  <a:rPr lang="en-US" sz="2000" dirty="0"/>
                  <a:t> - all paths to the depth of the goal are expanded</a:t>
                </a:r>
              </a:p>
              <a:p>
                <a:endParaRPr lang="en-US" dirty="0"/>
              </a:p>
            </p:txBody>
          </p:sp>
        </mc:Choice>
        <mc:Fallback xmlns="">
          <p:sp>
            <p:nvSpPr>
              <p:cNvPr id="26627" name="Rectangle 3"/>
              <p:cNvSpPr>
                <a:spLocks noGrp="1" noRot="1" noChangeAspect="1" noMove="1" noResize="1" noEditPoints="1" noAdjustHandles="1" noChangeArrowheads="1" noChangeShapeType="1" noTextEdit="1"/>
              </p:cNvSpPr>
              <p:nvPr>
                <p:ph idx="1"/>
              </p:nvPr>
            </p:nvSpPr>
            <p:spPr>
              <a:xfrm>
                <a:off x="604489" y="1798637"/>
                <a:ext cx="8686800" cy="4525963"/>
              </a:xfrm>
              <a:blipFill>
                <a:blip r:embed="rId3"/>
                <a:stretch>
                  <a:fillRect l="-702" t="-1211"/>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5C79020-E1E0-41C3-9911-53098B1F86C0}"/>
              </a:ext>
            </a:extLst>
          </p:cNvPr>
          <p:cNvSpPr txBox="1"/>
          <p:nvPr/>
        </p:nvSpPr>
        <p:spPr>
          <a:xfrm>
            <a:off x="6389733" y="3586031"/>
            <a:ext cx="762000" cy="369332"/>
          </a:xfrm>
          <a:prstGeom prst="rect">
            <a:avLst/>
          </a:prstGeom>
          <a:noFill/>
        </p:spPr>
        <p:txBody>
          <a:bodyPr wrap="square" rtlCol="0">
            <a:spAutoFit/>
          </a:bodyPr>
          <a:lstStyle/>
          <a:p>
            <a:r>
              <a:rPr lang="en-US" dirty="0"/>
              <a:t>Goal</a:t>
            </a:r>
          </a:p>
        </p:txBody>
      </p:sp>
      <p:sp>
        <p:nvSpPr>
          <p:cNvPr id="44" name="TextBox 43">
            <a:extLst>
              <a:ext uri="{FF2B5EF4-FFF2-40B4-BE49-F238E27FC236}">
                <a16:creationId xmlns:a16="http://schemas.microsoft.com/office/drawing/2014/main" id="{F5809868-3B77-46E5-BAC8-FDD95DD8D4DF}"/>
              </a:ext>
            </a:extLst>
          </p:cNvPr>
          <p:cNvSpPr txBox="1"/>
          <p:nvPr/>
        </p:nvSpPr>
        <p:spPr>
          <a:xfrm>
            <a:off x="320525" y="3461266"/>
            <a:ext cx="707245" cy="369332"/>
          </a:xfrm>
          <a:prstGeom prst="rect">
            <a:avLst/>
          </a:prstGeom>
          <a:noFill/>
        </p:spPr>
        <p:txBody>
          <a:bodyPr wrap="none" rtlCol="0">
            <a:spAutoFit/>
          </a:bodyPr>
          <a:lstStyle/>
          <a:p>
            <a:r>
              <a:rPr lang="en-US" dirty="0"/>
              <a:t>m = 4</a:t>
            </a:r>
          </a:p>
        </p:txBody>
      </p:sp>
      <p:sp>
        <p:nvSpPr>
          <p:cNvPr id="45" name="Left Brace 44">
            <a:extLst>
              <a:ext uri="{FF2B5EF4-FFF2-40B4-BE49-F238E27FC236}">
                <a16:creationId xmlns:a16="http://schemas.microsoft.com/office/drawing/2014/main" id="{509624AF-B0F2-4295-8504-10BE28DB98B8}"/>
              </a:ext>
            </a:extLst>
          </p:cNvPr>
          <p:cNvSpPr/>
          <p:nvPr/>
        </p:nvSpPr>
        <p:spPr>
          <a:xfrm>
            <a:off x="1087810" y="2362200"/>
            <a:ext cx="230612" cy="3581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a:extLst>
              <a:ext uri="{FF2B5EF4-FFF2-40B4-BE49-F238E27FC236}">
                <a16:creationId xmlns:a16="http://schemas.microsoft.com/office/drawing/2014/main" id="{B5D101A9-6CFA-4612-8556-4EE42E991A44}"/>
              </a:ext>
            </a:extLst>
          </p:cNvPr>
          <p:cNvSpPr/>
          <p:nvPr/>
        </p:nvSpPr>
        <p:spPr>
          <a:xfrm>
            <a:off x="6939798" y="2286000"/>
            <a:ext cx="223002" cy="16672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a:extLst>
              <a:ext uri="{FF2B5EF4-FFF2-40B4-BE49-F238E27FC236}">
                <a16:creationId xmlns:a16="http://schemas.microsoft.com/office/drawing/2014/main" id="{97D08BDA-CF0D-4B88-B466-CCF30F44C134}"/>
              </a:ext>
            </a:extLst>
          </p:cNvPr>
          <p:cNvSpPr txBox="1"/>
          <p:nvPr/>
        </p:nvSpPr>
        <p:spPr>
          <a:xfrm>
            <a:off x="7197251" y="2895600"/>
            <a:ext cx="1260949" cy="369332"/>
          </a:xfrm>
          <a:prstGeom prst="rect">
            <a:avLst/>
          </a:prstGeom>
          <a:noFill/>
        </p:spPr>
        <p:txBody>
          <a:bodyPr wrap="square" rtlCol="0">
            <a:spAutoFit/>
          </a:bodyPr>
          <a:lstStyle/>
          <a:p>
            <a:r>
              <a:rPr lang="en-US" dirty="0"/>
              <a:t>d = 2</a:t>
            </a:r>
          </a:p>
        </p:txBody>
      </p:sp>
      <p:sp>
        <p:nvSpPr>
          <p:cNvPr id="49" name="TextBox 48">
            <a:extLst>
              <a:ext uri="{FF2B5EF4-FFF2-40B4-BE49-F238E27FC236}">
                <a16:creationId xmlns:a16="http://schemas.microsoft.com/office/drawing/2014/main" id="{6A3E353C-FC3D-4C88-8C18-454C871BF145}"/>
              </a:ext>
            </a:extLst>
          </p:cNvPr>
          <p:cNvSpPr txBox="1"/>
          <p:nvPr/>
        </p:nvSpPr>
        <p:spPr>
          <a:xfrm>
            <a:off x="4271426" y="3023357"/>
            <a:ext cx="644728" cy="369332"/>
          </a:xfrm>
          <a:prstGeom prst="rect">
            <a:avLst/>
          </a:prstGeom>
          <a:noFill/>
        </p:spPr>
        <p:txBody>
          <a:bodyPr wrap="none" rtlCol="0">
            <a:spAutoFit/>
          </a:bodyPr>
          <a:lstStyle/>
          <a:p>
            <a:r>
              <a:rPr lang="en-US" dirty="0"/>
              <a:t>b = 2</a:t>
            </a:r>
          </a:p>
        </p:txBody>
      </p:sp>
      <p:grpSp>
        <p:nvGrpSpPr>
          <p:cNvPr id="25" name="Group 24">
            <a:extLst>
              <a:ext uri="{FF2B5EF4-FFF2-40B4-BE49-F238E27FC236}">
                <a16:creationId xmlns:a16="http://schemas.microsoft.com/office/drawing/2014/main" id="{1CCB5FF2-F4CE-4E55-989B-BC8FCD315E7F}"/>
              </a:ext>
            </a:extLst>
          </p:cNvPr>
          <p:cNvGrpSpPr/>
          <p:nvPr/>
        </p:nvGrpSpPr>
        <p:grpSpPr>
          <a:xfrm>
            <a:off x="1411245" y="2438400"/>
            <a:ext cx="6132555" cy="2406837"/>
            <a:chOff x="2590800" y="3460563"/>
            <a:chExt cx="4191000" cy="1644837"/>
          </a:xfrm>
        </p:grpSpPr>
        <p:cxnSp>
          <p:nvCxnSpPr>
            <p:cNvPr id="26" name="Straight Arrow Connector 25">
              <a:extLst>
                <a:ext uri="{FF2B5EF4-FFF2-40B4-BE49-F238E27FC236}">
                  <a16:creationId xmlns:a16="http://schemas.microsoft.com/office/drawing/2014/main" id="{6C225569-D49E-44F0-B49D-36713E63665A}"/>
                </a:ext>
              </a:extLst>
            </p:cNvPr>
            <p:cNvCxnSpPr/>
            <p:nvPr/>
          </p:nvCxnSpPr>
          <p:spPr>
            <a:xfrm rot="10800000" flipV="1">
              <a:off x="3733801" y="3720726"/>
              <a:ext cx="914403" cy="546474"/>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A8AC78-BDC3-4FB5-BC0C-EE28131540A6}"/>
                </a:ext>
              </a:extLst>
            </p:cNvPr>
            <p:cNvSpPr/>
            <p:nvPr/>
          </p:nvSpPr>
          <p:spPr>
            <a:xfrm>
              <a:off x="4572000" y="3460563"/>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A</a:t>
              </a:r>
            </a:p>
          </p:txBody>
        </p:sp>
        <p:sp>
          <p:nvSpPr>
            <p:cNvPr id="35" name="Oval 34">
              <a:extLst>
                <a:ext uri="{FF2B5EF4-FFF2-40B4-BE49-F238E27FC236}">
                  <a16:creationId xmlns:a16="http://schemas.microsoft.com/office/drawing/2014/main" id="{F54D0E8C-8D16-4A7A-9E51-5661081697C1}"/>
                </a:ext>
              </a:extLst>
            </p:cNvPr>
            <p:cNvSpPr/>
            <p:nvPr/>
          </p:nvSpPr>
          <p:spPr>
            <a:xfrm>
              <a:off x="2590800" y="4800600"/>
              <a:ext cx="304800" cy="304800"/>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cxnSp>
          <p:nvCxnSpPr>
            <p:cNvPr id="36" name="Straight Arrow Connector 35">
              <a:extLst>
                <a:ext uri="{FF2B5EF4-FFF2-40B4-BE49-F238E27FC236}">
                  <a16:creationId xmlns:a16="http://schemas.microsoft.com/office/drawing/2014/main" id="{078ACE95-27EB-4CA1-B33B-A75781CEFC79}"/>
                </a:ext>
              </a:extLst>
            </p:cNvPr>
            <p:cNvCxnSpPr/>
            <p:nvPr/>
          </p:nvCxnSpPr>
          <p:spPr>
            <a:xfrm rot="10800000" flipH="1" flipV="1">
              <a:off x="4800597" y="3733800"/>
              <a:ext cx="914403" cy="546474"/>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032BB1-E185-4595-90C9-83AB9DD75291}"/>
                </a:ext>
              </a:extLst>
            </p:cNvPr>
            <p:cNvCxnSpPr/>
            <p:nvPr/>
          </p:nvCxnSpPr>
          <p:spPr>
            <a:xfrm rot="10800000" flipV="1">
              <a:off x="2895601" y="4419600"/>
              <a:ext cx="609607" cy="38100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92B902C-93F0-43DE-B98B-9D2676429B52}"/>
                </a:ext>
              </a:extLst>
            </p:cNvPr>
            <p:cNvSpPr/>
            <p:nvPr/>
          </p:nvSpPr>
          <p:spPr>
            <a:xfrm>
              <a:off x="4953000" y="4800600"/>
              <a:ext cx="304800" cy="304800"/>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cxnSp>
          <p:nvCxnSpPr>
            <p:cNvPr id="39" name="Straight Arrow Connector 38">
              <a:extLst>
                <a:ext uri="{FF2B5EF4-FFF2-40B4-BE49-F238E27FC236}">
                  <a16:creationId xmlns:a16="http://schemas.microsoft.com/office/drawing/2014/main" id="{87D38D5E-E0D8-4FC0-A7D1-760227C26C68}"/>
                </a:ext>
              </a:extLst>
            </p:cNvPr>
            <p:cNvCxnSpPr/>
            <p:nvPr/>
          </p:nvCxnSpPr>
          <p:spPr>
            <a:xfrm rot="10800000" flipV="1">
              <a:off x="5257801" y="4419600"/>
              <a:ext cx="609607" cy="38100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98382BC-1C18-4687-B0F2-DEE5AB230CF6}"/>
                </a:ext>
              </a:extLst>
            </p:cNvPr>
            <p:cNvCxnSpPr/>
            <p:nvPr/>
          </p:nvCxnSpPr>
          <p:spPr>
            <a:xfrm rot="10800000" flipH="1" flipV="1">
              <a:off x="3657593" y="4419600"/>
              <a:ext cx="609607" cy="38100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F08FCB1-26A9-4172-AD2D-4DFBCC125A64}"/>
                </a:ext>
              </a:extLst>
            </p:cNvPr>
            <p:cNvSpPr/>
            <p:nvPr/>
          </p:nvSpPr>
          <p:spPr>
            <a:xfrm>
              <a:off x="3429000" y="4267200"/>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B</a:t>
              </a:r>
              <a:endParaRPr lang="en-US" sz="2400" dirty="0"/>
            </a:p>
          </p:txBody>
        </p:sp>
        <p:cxnSp>
          <p:nvCxnSpPr>
            <p:cNvPr id="42" name="Straight Arrow Connector 41">
              <a:extLst>
                <a:ext uri="{FF2B5EF4-FFF2-40B4-BE49-F238E27FC236}">
                  <a16:creationId xmlns:a16="http://schemas.microsoft.com/office/drawing/2014/main" id="{3D57EF5F-B3D0-450A-B4B6-80E94D2F3578}"/>
                </a:ext>
              </a:extLst>
            </p:cNvPr>
            <p:cNvCxnSpPr/>
            <p:nvPr/>
          </p:nvCxnSpPr>
          <p:spPr>
            <a:xfrm rot="10800000" flipH="1" flipV="1">
              <a:off x="5867401" y="4419600"/>
              <a:ext cx="609607" cy="38100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65C2780-86C0-4E9F-B0E4-D4E7F986A4D0}"/>
                </a:ext>
              </a:extLst>
            </p:cNvPr>
            <p:cNvSpPr/>
            <p:nvPr/>
          </p:nvSpPr>
          <p:spPr>
            <a:xfrm>
              <a:off x="5715000" y="4267200"/>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C</a:t>
              </a:r>
              <a:endParaRPr lang="en-US" sz="2400" dirty="0"/>
            </a:p>
          </p:txBody>
        </p:sp>
        <p:sp>
          <p:nvSpPr>
            <p:cNvPr id="48" name="Oval 47">
              <a:extLst>
                <a:ext uri="{FF2B5EF4-FFF2-40B4-BE49-F238E27FC236}">
                  <a16:creationId xmlns:a16="http://schemas.microsoft.com/office/drawing/2014/main" id="{3E9452AE-9EC0-45BE-B9A7-068457B12A7B}"/>
                </a:ext>
              </a:extLst>
            </p:cNvPr>
            <p:cNvSpPr/>
            <p:nvPr/>
          </p:nvSpPr>
          <p:spPr>
            <a:xfrm>
              <a:off x="4267200" y="4800600"/>
              <a:ext cx="304800" cy="304800"/>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50" name="Oval 49">
              <a:extLst>
                <a:ext uri="{FF2B5EF4-FFF2-40B4-BE49-F238E27FC236}">
                  <a16:creationId xmlns:a16="http://schemas.microsoft.com/office/drawing/2014/main" id="{3373DE06-E2ED-4518-8D9F-C00FCA449491}"/>
                </a:ext>
              </a:extLst>
            </p:cNvPr>
            <p:cNvSpPr/>
            <p:nvPr/>
          </p:nvSpPr>
          <p:spPr>
            <a:xfrm>
              <a:off x="6477000" y="4800600"/>
              <a:ext cx="304800" cy="304800"/>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grpSp>
      <p:sp>
        <p:nvSpPr>
          <p:cNvPr id="52" name="Oval 51">
            <a:extLst>
              <a:ext uri="{FF2B5EF4-FFF2-40B4-BE49-F238E27FC236}">
                <a16:creationId xmlns:a16="http://schemas.microsoft.com/office/drawing/2014/main" id="{DA83B758-873F-4C06-8169-D3C3CB6E45F8}"/>
              </a:ext>
            </a:extLst>
          </p:cNvPr>
          <p:cNvSpPr/>
          <p:nvPr/>
        </p:nvSpPr>
        <p:spPr>
          <a:xfrm>
            <a:off x="2469320" y="5240189"/>
            <a:ext cx="446004" cy="446004"/>
          </a:xfrm>
          <a:prstGeom prst="ellipse">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endParaRPr lang="en-US" sz="2400" dirty="0"/>
          </a:p>
        </p:txBody>
      </p:sp>
      <p:cxnSp>
        <p:nvCxnSpPr>
          <p:cNvPr id="53" name="Straight Arrow Connector 52">
            <a:extLst>
              <a:ext uri="{FF2B5EF4-FFF2-40B4-BE49-F238E27FC236}">
                <a16:creationId xmlns:a16="http://schemas.microsoft.com/office/drawing/2014/main" id="{62C9D5C5-2700-450E-AB3E-9105AD1DC687}"/>
              </a:ext>
            </a:extLst>
          </p:cNvPr>
          <p:cNvCxnSpPr>
            <a:cxnSpLocks/>
            <a:stCxn id="35" idx="5"/>
            <a:endCxn id="52" idx="1"/>
          </p:cNvCxnSpPr>
          <p:nvPr/>
        </p:nvCxnSpPr>
        <p:spPr>
          <a:xfrm>
            <a:off x="1791933" y="4779921"/>
            <a:ext cx="742703" cy="525584"/>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6C35962-613E-4FFB-9648-BA93C52F7E4D}"/>
              </a:ext>
            </a:extLst>
          </p:cNvPr>
          <p:cNvSpPr txBox="1"/>
          <p:nvPr/>
        </p:nvSpPr>
        <p:spPr>
          <a:xfrm>
            <a:off x="2971800" y="5257800"/>
            <a:ext cx="762000" cy="369332"/>
          </a:xfrm>
          <a:prstGeom prst="rect">
            <a:avLst/>
          </a:prstGeom>
          <a:noFill/>
        </p:spPr>
        <p:txBody>
          <a:bodyPr wrap="square" rtlCol="0">
            <a:spAutoFit/>
          </a:bodyPr>
          <a:lstStyle/>
          <a:p>
            <a:r>
              <a:rPr lang="en-US" dirty="0"/>
              <a:t>Goal</a:t>
            </a:r>
          </a:p>
        </p:txBody>
      </p:sp>
      <p:cxnSp>
        <p:nvCxnSpPr>
          <p:cNvPr id="3" name="Straight Connector 2">
            <a:extLst>
              <a:ext uri="{FF2B5EF4-FFF2-40B4-BE49-F238E27FC236}">
                <a16:creationId xmlns:a16="http://schemas.microsoft.com/office/drawing/2014/main" id="{119342EE-8677-4E16-A498-D17255C990B9}"/>
              </a:ext>
            </a:extLst>
          </p:cNvPr>
          <p:cNvCxnSpPr/>
          <p:nvPr/>
        </p:nvCxnSpPr>
        <p:spPr>
          <a:xfrm flipH="1">
            <a:off x="1371600" y="4191000"/>
            <a:ext cx="7104105" cy="0"/>
          </a:xfrm>
          <a:prstGeom prst="line">
            <a:avLst/>
          </a:prstGeom>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76EB2344-6641-48B3-8DD8-93ACA6CD02BF}"/>
              </a:ext>
            </a:extLst>
          </p:cNvPr>
          <p:cNvSpPr txBox="1"/>
          <p:nvPr/>
        </p:nvSpPr>
        <p:spPr>
          <a:xfrm rot="16200000">
            <a:off x="7799094" y="2891757"/>
            <a:ext cx="1109343" cy="369332"/>
          </a:xfrm>
          <a:prstGeom prst="rect">
            <a:avLst/>
          </a:prstGeom>
          <a:noFill/>
        </p:spPr>
        <p:txBody>
          <a:bodyPr wrap="none" rtlCol="0">
            <a:spAutoFit/>
          </a:bodyPr>
          <a:lstStyle/>
          <a:p>
            <a:r>
              <a:rPr lang="en-US" dirty="0">
                <a:solidFill>
                  <a:schemeClr val="accent2"/>
                </a:solidFill>
              </a:rPr>
              <a:t>expanded</a:t>
            </a:r>
          </a:p>
        </p:txBody>
      </p:sp>
    </p:spTree>
    <p:extLst>
      <p:ext uri="{BB962C8B-B14F-4D97-AF65-F5344CB8AC3E}">
        <p14:creationId xmlns:p14="http://schemas.microsoft.com/office/powerpoint/2010/main" val="196579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Uniform-cost search </a:t>
            </a:r>
            <a:br>
              <a:rPr lang="en-US" dirty="0"/>
            </a:br>
            <a:r>
              <a:rPr lang="en-US" dirty="0"/>
              <a:t>(= Dijkstra’s shortest path algorithm)</a:t>
            </a:r>
          </a:p>
        </p:txBody>
      </p:sp>
      <p:sp>
        <p:nvSpPr>
          <p:cNvPr id="31747" name="Rectangle 3"/>
          <p:cNvSpPr>
            <a:spLocks noGrp="1" noChangeArrowheads="1"/>
          </p:cNvSpPr>
          <p:nvPr>
            <p:ph idx="1"/>
          </p:nvPr>
        </p:nvSpPr>
        <p:spPr>
          <a:xfrm>
            <a:off x="628650" y="1600200"/>
            <a:ext cx="7886700" cy="4953000"/>
          </a:xfrm>
        </p:spPr>
        <p:txBody>
          <a:bodyPr>
            <a:normAutofit fontScale="70000" lnSpcReduction="20000"/>
          </a:bodyPr>
          <a:lstStyle/>
          <a:p>
            <a:pPr>
              <a:lnSpc>
                <a:spcPct val="90000"/>
              </a:lnSpc>
            </a:pPr>
            <a:r>
              <a:rPr lang="en-US" sz="2400" dirty="0"/>
              <a:t>A best-first search strategy: Expand least-cost unexpanded node</a:t>
            </a:r>
          </a:p>
          <a:p>
            <a:pPr>
              <a:lnSpc>
                <a:spcPct val="90000"/>
              </a:lnSpc>
            </a:pPr>
            <a:r>
              <a:rPr lang="en-US" sz="2400" dirty="0"/>
              <a:t>Implementation: </a:t>
            </a:r>
            <a:r>
              <a:rPr lang="en-US" sz="2400" i="1" dirty="0"/>
              <a:t>frontier</a:t>
            </a:r>
            <a:r>
              <a:rPr lang="en-US" sz="2400" dirty="0"/>
              <a:t> is a queue ordered by path cost (priority queue)</a:t>
            </a:r>
          </a:p>
          <a:p>
            <a:pPr>
              <a:lnSpc>
                <a:spcPct val="90000"/>
              </a:lnSpc>
            </a:pPr>
            <a:r>
              <a:rPr lang="en-US" sz="2400" dirty="0"/>
              <a:t>Breadth-first search is a special case when all step costs all equal.</a:t>
            </a:r>
          </a:p>
          <a:p>
            <a:pPr>
              <a:lnSpc>
                <a:spcPct val="90000"/>
              </a:lnSpc>
            </a:pPr>
            <a:endParaRPr lang="en-US" sz="2400" u="sng" dirty="0">
              <a:solidFill>
                <a:srgbClr val="CC0099"/>
              </a:solidFill>
            </a:endParaRPr>
          </a:p>
          <a:p>
            <a:pPr>
              <a:lnSpc>
                <a:spcPct val="90000"/>
              </a:lnSpc>
            </a:pPr>
            <a:r>
              <a:rPr lang="en-US" sz="2400" b="1" dirty="0">
                <a:solidFill>
                  <a:srgbClr val="FF0000"/>
                </a:solidFill>
              </a:rPr>
              <a:t>Complete? </a:t>
            </a:r>
          </a:p>
          <a:p>
            <a:pPr lvl="1">
              <a:lnSpc>
                <a:spcPct val="90000"/>
              </a:lnSpc>
              <a:buNone/>
            </a:pPr>
            <a:r>
              <a:rPr lang="en-US" sz="2000" dirty="0"/>
              <a:t>Yes, if all step cost </a:t>
            </a:r>
            <a:r>
              <a:rPr lang="en-US" sz="2000" dirty="0">
                <a:cs typeface="Arial" pitchFamily="34" charset="0"/>
              </a:rPr>
              <a:t>is greater than some positive constant </a:t>
            </a:r>
            <a:r>
              <a:rPr lang="el-GR" sz="2000" i="1" dirty="0">
                <a:cs typeface="Arial" pitchFamily="34" charset="0"/>
              </a:rPr>
              <a:t>ε</a:t>
            </a:r>
            <a:r>
              <a:rPr lang="en-US" sz="2000" i="1" dirty="0">
                <a:cs typeface="Arial" pitchFamily="34" charset="0"/>
              </a:rPr>
              <a:t>&gt;0</a:t>
            </a:r>
            <a:endParaRPr lang="en-US" sz="2000" dirty="0"/>
          </a:p>
          <a:p>
            <a:pPr>
              <a:lnSpc>
                <a:spcPct val="90000"/>
              </a:lnSpc>
            </a:pPr>
            <a:endParaRPr lang="en-US" sz="2400" b="1" dirty="0">
              <a:solidFill>
                <a:srgbClr val="FF0000"/>
              </a:solidFill>
            </a:endParaRPr>
          </a:p>
          <a:p>
            <a:pPr>
              <a:lnSpc>
                <a:spcPct val="90000"/>
              </a:lnSpc>
            </a:pPr>
            <a:r>
              <a:rPr lang="en-US" sz="2400" b="1" dirty="0">
                <a:solidFill>
                  <a:srgbClr val="FF0000"/>
                </a:solidFill>
              </a:rPr>
              <a:t>Optimal?</a:t>
            </a:r>
          </a:p>
          <a:p>
            <a:pPr lvl="1">
              <a:lnSpc>
                <a:spcPct val="90000"/>
              </a:lnSpc>
              <a:buNone/>
            </a:pPr>
            <a:r>
              <a:rPr lang="en-US" sz="2000" dirty="0"/>
              <a:t>Yes – nodes expanded in increasing order of path cost</a:t>
            </a:r>
          </a:p>
          <a:p>
            <a:pPr>
              <a:lnSpc>
                <a:spcPct val="90000"/>
              </a:lnSpc>
            </a:pPr>
            <a:endParaRPr lang="en-US" sz="2400" b="1" dirty="0">
              <a:solidFill>
                <a:srgbClr val="FF0000"/>
              </a:solidFill>
            </a:endParaRPr>
          </a:p>
          <a:p>
            <a:pPr>
              <a:lnSpc>
                <a:spcPct val="90000"/>
              </a:lnSpc>
            </a:pPr>
            <a:r>
              <a:rPr lang="en-US" sz="2400" b="1" dirty="0">
                <a:solidFill>
                  <a:srgbClr val="FF0000"/>
                </a:solidFill>
              </a:rPr>
              <a:t>Time? </a:t>
            </a:r>
            <a:endParaRPr lang="en-US" sz="2000" dirty="0">
              <a:solidFill>
                <a:srgbClr val="FF0000"/>
              </a:solidFill>
            </a:endParaRPr>
          </a:p>
          <a:p>
            <a:pPr lvl="1">
              <a:lnSpc>
                <a:spcPct val="90000"/>
              </a:lnSpc>
              <a:buNone/>
            </a:pPr>
            <a:r>
              <a:rPr lang="en-US" sz="2000" dirty="0"/>
              <a:t>Number of nodes with path cost</a:t>
            </a:r>
            <a:r>
              <a:rPr lang="en-US" sz="2000" i="1" dirty="0"/>
              <a:t> </a:t>
            </a:r>
            <a:r>
              <a:rPr lang="en-US" sz="2000" dirty="0">
                <a:cs typeface="Arial" pitchFamily="34" charset="0"/>
              </a:rPr>
              <a:t>≤</a:t>
            </a:r>
            <a:r>
              <a:rPr lang="en-US" sz="2000" dirty="0"/>
              <a:t> cost of optimal solution (</a:t>
            </a:r>
            <a:r>
              <a:rPr lang="en-US" sz="2000" i="1" dirty="0"/>
              <a:t>C</a:t>
            </a:r>
            <a:r>
              <a:rPr lang="en-US" sz="2000" dirty="0"/>
              <a:t>*) is </a:t>
            </a:r>
            <a:r>
              <a:rPr lang="en-US" sz="2000" i="1" dirty="0"/>
              <a:t>O</a:t>
            </a:r>
            <a:r>
              <a:rPr lang="en-US" sz="2000" dirty="0"/>
              <a:t>(</a:t>
            </a:r>
            <a:r>
              <a:rPr lang="en-US" sz="2000" i="1" dirty="0"/>
              <a:t>b</a:t>
            </a:r>
            <a:r>
              <a:rPr lang="en-US" sz="2000" i="1" baseline="30000" dirty="0"/>
              <a:t>1+C*/ </a:t>
            </a:r>
            <a:r>
              <a:rPr lang="el-GR" sz="2000" i="1" baseline="30000" dirty="0">
                <a:cs typeface="Arial" pitchFamily="34" charset="0"/>
              </a:rPr>
              <a:t>ε</a:t>
            </a:r>
            <a:r>
              <a:rPr lang="en-US" sz="2000" dirty="0"/>
              <a:t>).</a:t>
            </a:r>
          </a:p>
          <a:p>
            <a:pPr lvl="1">
              <a:lnSpc>
                <a:spcPct val="90000"/>
              </a:lnSpc>
              <a:buNone/>
            </a:pPr>
            <a:r>
              <a:rPr lang="en-US" sz="2000" dirty="0"/>
              <a:t>This can be greater than </a:t>
            </a:r>
            <a:r>
              <a:rPr lang="en-US" sz="2000" i="1" dirty="0"/>
              <a:t>O</a:t>
            </a:r>
            <a:r>
              <a:rPr lang="en-US" sz="2000" dirty="0"/>
              <a:t>(</a:t>
            </a:r>
            <a:r>
              <a:rPr lang="en-US" sz="2000" i="1" dirty="0"/>
              <a:t>b</a:t>
            </a:r>
            <a:r>
              <a:rPr lang="en-US" sz="2000" i="1" baseline="30000" dirty="0"/>
              <a:t>d</a:t>
            </a:r>
            <a:r>
              <a:rPr lang="en-US" sz="2000" dirty="0"/>
              <a:t>): the search can explore long paths consisting of small steps before exploring shorter paths consisting of larger steps </a:t>
            </a:r>
          </a:p>
          <a:p>
            <a:pPr>
              <a:lnSpc>
                <a:spcPct val="90000"/>
              </a:lnSpc>
            </a:pPr>
            <a:endParaRPr lang="en-US" sz="2400" b="1" dirty="0">
              <a:solidFill>
                <a:srgbClr val="FF0000"/>
              </a:solidFill>
            </a:endParaRPr>
          </a:p>
          <a:p>
            <a:pPr>
              <a:lnSpc>
                <a:spcPct val="90000"/>
              </a:lnSpc>
            </a:pPr>
            <a:r>
              <a:rPr lang="en-US" sz="2400" b="1" dirty="0">
                <a:solidFill>
                  <a:srgbClr val="FF0000"/>
                </a:solidFill>
              </a:rPr>
              <a:t>Space? </a:t>
            </a:r>
          </a:p>
          <a:p>
            <a:pPr lvl="1">
              <a:lnSpc>
                <a:spcPct val="90000"/>
              </a:lnSpc>
              <a:buNone/>
            </a:pPr>
            <a:r>
              <a:rPr lang="en-US" sz="2000" i="1" dirty="0"/>
              <a:t>O</a:t>
            </a:r>
            <a:r>
              <a:rPr lang="en-US" sz="2000" dirty="0"/>
              <a:t>(</a:t>
            </a:r>
            <a:r>
              <a:rPr lang="en-US" sz="2000" i="1" dirty="0"/>
              <a:t>b</a:t>
            </a:r>
            <a:r>
              <a:rPr lang="en-US" sz="2000" i="1" baseline="30000" dirty="0"/>
              <a:t>1+C*/ </a:t>
            </a:r>
            <a:r>
              <a:rPr lang="el-GR" sz="2000" i="1" baseline="30000" dirty="0">
                <a:cs typeface="Arial" pitchFamily="34" charset="0"/>
              </a:rPr>
              <a:t>ε</a:t>
            </a:r>
            <a:r>
              <a:rPr lang="en-US" sz="2000" dirty="0"/>
              <a:t>)</a:t>
            </a:r>
          </a:p>
          <a:p>
            <a:pPr lvl="1">
              <a:lnSpc>
                <a:spcPct val="90000"/>
              </a:lnSpc>
              <a:buNone/>
            </a:pPr>
            <a:endParaRPr lang="en-US" sz="2000" dirty="0"/>
          </a:p>
          <a:p>
            <a:pPr>
              <a:buNone/>
            </a:pPr>
            <a:r>
              <a:rPr lang="en-US" sz="2300" dirty="0"/>
              <a:t>See </a:t>
            </a:r>
            <a:r>
              <a:rPr lang="en-US" sz="2300" dirty="0">
                <a:hlinkClick r:id="rId3"/>
              </a:rPr>
              <a:t>Dijkstra's algorithm on Wikipedia</a:t>
            </a:r>
            <a:r>
              <a:rPr lang="en-US" sz="2300" dirty="0"/>
              <a:t> </a:t>
            </a:r>
          </a:p>
        </p:txBody>
      </p:sp>
      <p:sp>
        <p:nvSpPr>
          <p:cNvPr id="4" name="Rectangle 3">
            <a:extLst>
              <a:ext uri="{FF2B5EF4-FFF2-40B4-BE49-F238E27FC236}">
                <a16:creationId xmlns:a16="http://schemas.microsoft.com/office/drawing/2014/main" id="{DB2C96D9-6F99-4670-9C8D-1F23FF85BED6}"/>
              </a:ext>
            </a:extLst>
          </p:cNvPr>
          <p:cNvSpPr/>
          <p:nvPr/>
        </p:nvSpPr>
        <p:spPr>
          <a:xfrm>
            <a:off x="6010043" y="5638800"/>
            <a:ext cx="2514600" cy="695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90000"/>
              </a:lnSpc>
            </a:pPr>
            <a:r>
              <a:rPr lang="en-US" sz="1400" i="1" dirty="0"/>
              <a:t>d: </a:t>
            </a:r>
            <a:r>
              <a:rPr lang="en-US" sz="1400" dirty="0"/>
              <a:t>depth of the optimal solution</a:t>
            </a:r>
          </a:p>
          <a:p>
            <a:pPr>
              <a:lnSpc>
                <a:spcPct val="90000"/>
              </a:lnSpc>
            </a:pPr>
            <a:r>
              <a:rPr lang="en-US" sz="1400" i="1" dirty="0"/>
              <a:t>m: </a:t>
            </a:r>
            <a:r>
              <a:rPr lang="en-US" sz="1400" dirty="0"/>
              <a:t>max. depth of tree</a:t>
            </a:r>
          </a:p>
          <a:p>
            <a:r>
              <a:rPr lang="en-US" sz="1400" i="1" dirty="0"/>
              <a:t>b:</a:t>
            </a:r>
            <a:r>
              <a:rPr lang="en-US" sz="1400" dirty="0"/>
              <a:t> maximum branching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74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4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4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747">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747">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7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778E-116C-4A58-BEA9-76E3144E1FE8}"/>
              </a:ext>
            </a:extLst>
          </p:cNvPr>
          <p:cNvSpPr>
            <a:spLocks noGrp="1"/>
          </p:cNvSpPr>
          <p:nvPr>
            <p:ph type="title"/>
          </p:nvPr>
        </p:nvSpPr>
        <p:spPr>
          <a:xfrm>
            <a:off x="628650" y="-76200"/>
            <a:ext cx="7886700" cy="1325563"/>
          </a:xfrm>
        </p:spPr>
        <p:txBody>
          <a:bodyPr/>
          <a:lstStyle/>
          <a:p>
            <a:r>
              <a:rPr lang="en-US" dirty="0"/>
              <a:t>Implementation: Best-First-Search Strategy</a:t>
            </a:r>
          </a:p>
        </p:txBody>
      </p:sp>
      <p:sp>
        <p:nvSpPr>
          <p:cNvPr id="3" name="Content Placeholder 2">
            <a:extLst>
              <a:ext uri="{FF2B5EF4-FFF2-40B4-BE49-F238E27FC236}">
                <a16:creationId xmlns:a16="http://schemas.microsoft.com/office/drawing/2014/main" id="{C292460A-6120-4E3C-9F6D-5E69B2233F88}"/>
              </a:ext>
            </a:extLst>
          </p:cNvPr>
          <p:cNvSpPr>
            <a:spLocks noGrp="1"/>
          </p:cNvSpPr>
          <p:nvPr>
            <p:ph idx="1"/>
          </p:nvPr>
        </p:nvSpPr>
        <p:spPr>
          <a:xfrm>
            <a:off x="800100" y="1520825"/>
            <a:ext cx="7886700" cy="4351338"/>
          </a:xfrm>
        </p:spPr>
        <p:txBody>
          <a:bodyPr/>
          <a:lstStyle/>
          <a:p>
            <a:endParaRPr lang="en-US" dirty="0"/>
          </a:p>
        </p:txBody>
      </p:sp>
      <p:sp>
        <p:nvSpPr>
          <p:cNvPr id="5" name="Footer Placeholder 4">
            <a:extLst>
              <a:ext uri="{FF2B5EF4-FFF2-40B4-BE49-F238E27FC236}">
                <a16:creationId xmlns:a16="http://schemas.microsoft.com/office/drawing/2014/main" id="{3550CC90-5B9A-485D-BB1C-13A85DF9D0E3}"/>
              </a:ext>
            </a:extLst>
          </p:cNvPr>
          <p:cNvSpPr>
            <a:spLocks noGrp="1"/>
          </p:cNvSpPr>
          <p:nvPr>
            <p:ph type="ftr" sz="quarter" idx="4294967295"/>
          </p:nvPr>
        </p:nvSpPr>
        <p:spPr>
          <a:xfrm>
            <a:off x="3200400" y="6051551"/>
            <a:ext cx="30861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4E064F9-98BA-4E2A-A11B-578018FD1F64}"/>
              </a:ext>
            </a:extLst>
          </p:cNvPr>
          <p:cNvSpPr>
            <a:spLocks noGrp="1"/>
          </p:cNvSpPr>
          <p:nvPr>
            <p:ph type="sldNum" sz="quarter" idx="4294967295"/>
          </p:nvPr>
        </p:nvSpPr>
        <p:spPr>
          <a:xfrm>
            <a:off x="6629400" y="6051551"/>
            <a:ext cx="2057400" cy="365125"/>
          </a:xfrm>
        </p:spPr>
        <p:txBody>
          <a:bodyPr/>
          <a:lstStyle/>
          <a:p>
            <a:fld id="{E97C47EE-1537-423B-A9B2-96D7BC867AC1}" type="slidenum">
              <a:rPr lang="en-US" smtClean="0"/>
              <a:t>26</a:t>
            </a:fld>
            <a:endParaRPr lang="en-US"/>
          </a:p>
        </p:txBody>
      </p:sp>
      <p:pic>
        <p:nvPicPr>
          <p:cNvPr id="7" name="Picture 6">
            <a:extLst>
              <a:ext uri="{FF2B5EF4-FFF2-40B4-BE49-F238E27FC236}">
                <a16:creationId xmlns:a16="http://schemas.microsoft.com/office/drawing/2014/main" id="{6F7C17AE-CAAB-437C-963E-1F1ED4EF3F4F}"/>
              </a:ext>
            </a:extLst>
          </p:cNvPr>
          <p:cNvPicPr>
            <a:picLocks noChangeAspect="1"/>
          </p:cNvPicPr>
          <p:nvPr/>
        </p:nvPicPr>
        <p:blipFill>
          <a:blip r:embed="rId2"/>
          <a:stretch>
            <a:fillRect/>
          </a:stretch>
        </p:blipFill>
        <p:spPr>
          <a:xfrm>
            <a:off x="800101" y="917454"/>
            <a:ext cx="6896100" cy="4731134"/>
          </a:xfrm>
          <a:prstGeom prst="rect">
            <a:avLst/>
          </a:prstGeom>
        </p:spPr>
        <p:style>
          <a:lnRef idx="2">
            <a:schemeClr val="accent2"/>
          </a:lnRef>
          <a:fillRef idx="1">
            <a:schemeClr val="lt1"/>
          </a:fillRef>
          <a:effectRef idx="0">
            <a:schemeClr val="accent2"/>
          </a:effectRef>
          <a:fontRef idx="minor">
            <a:schemeClr val="dk1"/>
          </a:fontRef>
        </p:style>
      </p:pic>
      <p:pic>
        <p:nvPicPr>
          <p:cNvPr id="9" name="Picture 8">
            <a:extLst>
              <a:ext uri="{FF2B5EF4-FFF2-40B4-BE49-F238E27FC236}">
                <a16:creationId xmlns:a16="http://schemas.microsoft.com/office/drawing/2014/main" id="{438F9036-57F1-4C99-AE93-8BB0D0007B5B}"/>
              </a:ext>
            </a:extLst>
          </p:cNvPr>
          <p:cNvPicPr>
            <a:picLocks noChangeAspect="1"/>
          </p:cNvPicPr>
          <p:nvPr/>
        </p:nvPicPr>
        <p:blipFill>
          <a:blip r:embed="rId3"/>
          <a:stretch>
            <a:fillRect/>
          </a:stretch>
        </p:blipFill>
        <p:spPr>
          <a:xfrm>
            <a:off x="800099" y="5663456"/>
            <a:ext cx="6896099" cy="708873"/>
          </a:xfrm>
          <a:prstGeom prst="rect">
            <a:avLst/>
          </a:prstGeom>
        </p:spPr>
        <p:style>
          <a:lnRef idx="2">
            <a:schemeClr val="accent2"/>
          </a:lnRef>
          <a:fillRef idx="1">
            <a:schemeClr val="lt1"/>
          </a:fillRef>
          <a:effectRef idx="0">
            <a:schemeClr val="accent2"/>
          </a:effectRef>
          <a:fontRef idx="minor">
            <a:schemeClr val="dk1"/>
          </a:fontRef>
        </p:style>
      </p:pic>
      <p:sp>
        <p:nvSpPr>
          <p:cNvPr id="10" name="Speech Bubble: Rectangle with Corners Rounded 9">
            <a:extLst>
              <a:ext uri="{FF2B5EF4-FFF2-40B4-BE49-F238E27FC236}">
                <a16:creationId xmlns:a16="http://schemas.microsoft.com/office/drawing/2014/main" id="{1CCC5912-F481-427C-8D65-4F8A17B66501}"/>
              </a:ext>
            </a:extLst>
          </p:cNvPr>
          <p:cNvSpPr/>
          <p:nvPr/>
        </p:nvSpPr>
        <p:spPr>
          <a:xfrm>
            <a:off x="5257800" y="3581400"/>
            <a:ext cx="3733800" cy="1447800"/>
          </a:xfrm>
          <a:prstGeom prst="wedgeRoundRectCallout">
            <a:avLst>
              <a:gd name="adj1" fmla="val -69529"/>
              <a:gd name="adj2" fmla="val -71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order for expanding the frontier (can be implemented as a priority queue) and this check is the difference to BFS! It visits a node again if it can be reached by a better (cheaper) path.</a:t>
            </a:r>
          </a:p>
        </p:txBody>
      </p:sp>
      <p:sp>
        <p:nvSpPr>
          <p:cNvPr id="4" name="Rectangle 3">
            <a:extLst>
              <a:ext uri="{FF2B5EF4-FFF2-40B4-BE49-F238E27FC236}">
                <a16:creationId xmlns:a16="http://schemas.microsoft.com/office/drawing/2014/main" id="{0E198654-E598-446C-949F-CE7BB79A8003}"/>
              </a:ext>
            </a:extLst>
          </p:cNvPr>
          <p:cNvSpPr/>
          <p:nvPr/>
        </p:nvSpPr>
        <p:spPr>
          <a:xfrm>
            <a:off x="2133600" y="1447800"/>
            <a:ext cx="1143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863B32-1384-4BAF-80CC-FCB326C1908A}"/>
              </a:ext>
            </a:extLst>
          </p:cNvPr>
          <p:cNvSpPr/>
          <p:nvPr/>
        </p:nvSpPr>
        <p:spPr>
          <a:xfrm>
            <a:off x="3352800" y="3048000"/>
            <a:ext cx="3429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7F7389-B3C3-48CD-B248-7F7007C75B76}"/>
              </a:ext>
            </a:extLst>
          </p:cNvPr>
          <p:cNvSpPr/>
          <p:nvPr/>
        </p:nvSpPr>
        <p:spPr>
          <a:xfrm>
            <a:off x="4114800" y="990600"/>
            <a:ext cx="2286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8D264A-08AF-4F7D-BAF2-F6130A073787}"/>
              </a:ext>
            </a:extLst>
          </p:cNvPr>
          <p:cNvSpPr/>
          <p:nvPr/>
        </p:nvSpPr>
        <p:spPr>
          <a:xfrm>
            <a:off x="4248148" y="5937250"/>
            <a:ext cx="1009652" cy="23971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73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DE0D-C919-424A-9D58-734DBE89FA8C}"/>
              </a:ext>
            </a:extLst>
          </p:cNvPr>
          <p:cNvSpPr>
            <a:spLocks noGrp="1"/>
          </p:cNvSpPr>
          <p:nvPr>
            <p:ph type="title"/>
          </p:nvPr>
        </p:nvSpPr>
        <p:spPr>
          <a:xfrm>
            <a:off x="628650" y="365126"/>
            <a:ext cx="2343150" cy="1325563"/>
          </a:xfrm>
        </p:spPr>
        <p:txBody>
          <a:bodyPr/>
          <a:lstStyle/>
          <a:p>
            <a:r>
              <a:rPr lang="en-US" dirty="0"/>
              <a:t>Depth-first search (DFS)</a:t>
            </a:r>
          </a:p>
        </p:txBody>
      </p:sp>
      <p:sp>
        <p:nvSpPr>
          <p:cNvPr id="3" name="Content Placeholder 2">
            <a:extLst>
              <a:ext uri="{FF2B5EF4-FFF2-40B4-BE49-F238E27FC236}">
                <a16:creationId xmlns:a16="http://schemas.microsoft.com/office/drawing/2014/main" id="{3A70A56C-8F9C-4D35-94FD-EAECDC56E6A8}"/>
              </a:ext>
            </a:extLst>
          </p:cNvPr>
          <p:cNvSpPr>
            <a:spLocks noGrp="1"/>
          </p:cNvSpPr>
          <p:nvPr>
            <p:ph idx="1"/>
          </p:nvPr>
        </p:nvSpPr>
        <p:spPr>
          <a:xfrm>
            <a:off x="628650" y="1825625"/>
            <a:ext cx="2114550" cy="4351338"/>
          </a:xfrm>
        </p:spPr>
        <p:txBody>
          <a:bodyPr>
            <a:normAutofit fontScale="92500" lnSpcReduction="10000"/>
          </a:bodyPr>
          <a:lstStyle/>
          <a:p>
            <a:r>
              <a:rPr lang="en-US" sz="2000" b="1" dirty="0"/>
              <a:t>Expansion rule</a:t>
            </a:r>
            <a:r>
              <a:rPr lang="en-US" sz="2000" dirty="0"/>
              <a:t>: Expand deepest unexpanded node in the frontier (last added).</a:t>
            </a:r>
          </a:p>
          <a:p>
            <a:r>
              <a:rPr lang="en-US" sz="2000" b="1" dirty="0"/>
              <a:t>Frontier</a:t>
            </a:r>
            <a:r>
              <a:rPr lang="en-US" sz="2000" dirty="0"/>
              <a:t>: stack (LIFO)</a:t>
            </a:r>
          </a:p>
          <a:p>
            <a:r>
              <a:rPr lang="en-US" sz="2000" b="1" dirty="0"/>
              <a:t>Reached</a:t>
            </a:r>
            <a:r>
              <a:rPr lang="en-US" sz="2000" dirty="0"/>
              <a:t>: No reached data structure! Cycle checking can only check the current path and the frontier. This may lead to infinite loops!</a:t>
            </a:r>
          </a:p>
          <a:p>
            <a:endParaRPr lang="en-US" sz="2400" dirty="0"/>
          </a:p>
          <a:p>
            <a:endParaRPr lang="en-US" dirty="0"/>
          </a:p>
        </p:txBody>
      </p:sp>
      <p:pic>
        <p:nvPicPr>
          <p:cNvPr id="4" name="Picture 3">
            <a:extLst>
              <a:ext uri="{FF2B5EF4-FFF2-40B4-BE49-F238E27FC236}">
                <a16:creationId xmlns:a16="http://schemas.microsoft.com/office/drawing/2014/main" id="{4F3E8888-6463-47FB-AB16-25AF11291810}"/>
              </a:ext>
            </a:extLst>
          </p:cNvPr>
          <p:cNvPicPr>
            <a:picLocks noChangeAspect="1"/>
          </p:cNvPicPr>
          <p:nvPr/>
        </p:nvPicPr>
        <p:blipFill>
          <a:blip r:embed="rId2"/>
          <a:stretch>
            <a:fillRect/>
          </a:stretch>
        </p:blipFill>
        <p:spPr>
          <a:xfrm>
            <a:off x="2819400" y="457200"/>
            <a:ext cx="6165376" cy="5943600"/>
          </a:xfrm>
          <a:prstGeom prst="rect">
            <a:avLst/>
          </a:prstGeom>
        </p:spPr>
      </p:pic>
    </p:spTree>
    <p:extLst>
      <p:ext uri="{BB962C8B-B14F-4D97-AF65-F5344CB8AC3E}">
        <p14:creationId xmlns:p14="http://schemas.microsoft.com/office/powerpoint/2010/main" val="6519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AD6C-AEE9-4E04-B1F4-A923B66B8685}"/>
              </a:ext>
            </a:extLst>
          </p:cNvPr>
          <p:cNvSpPr>
            <a:spLocks noGrp="1"/>
          </p:cNvSpPr>
          <p:nvPr>
            <p:ph type="title"/>
          </p:nvPr>
        </p:nvSpPr>
        <p:spPr/>
        <p:txBody>
          <a:bodyPr/>
          <a:lstStyle/>
          <a:p>
            <a:r>
              <a:rPr lang="en-US" dirty="0"/>
              <a:t>Implementation: DFS</a:t>
            </a:r>
          </a:p>
        </p:txBody>
      </p:sp>
      <p:sp>
        <p:nvSpPr>
          <p:cNvPr id="3" name="Content Placeholder 2">
            <a:extLst>
              <a:ext uri="{FF2B5EF4-FFF2-40B4-BE49-F238E27FC236}">
                <a16:creationId xmlns:a16="http://schemas.microsoft.com/office/drawing/2014/main" id="{3301765E-906E-4BF3-A57E-5E064501538F}"/>
              </a:ext>
            </a:extLst>
          </p:cNvPr>
          <p:cNvSpPr>
            <a:spLocks noGrp="1"/>
          </p:cNvSpPr>
          <p:nvPr>
            <p:ph idx="1"/>
          </p:nvPr>
        </p:nvSpPr>
        <p:spPr>
          <a:xfrm>
            <a:off x="628650" y="1371600"/>
            <a:ext cx="7886700" cy="1795413"/>
          </a:xfrm>
        </p:spPr>
        <p:txBody>
          <a:bodyPr>
            <a:normAutofit fontScale="85000" lnSpcReduction="10000"/>
          </a:bodyPr>
          <a:lstStyle/>
          <a:p>
            <a:r>
              <a:rPr lang="en-US" dirty="0"/>
              <a:t>DFS could be implemented like BFS/Best-first search and just taking the last element from the frontier (LIFO).</a:t>
            </a:r>
          </a:p>
          <a:p>
            <a:r>
              <a:rPr lang="en-US" dirty="0"/>
              <a:t>However, to reduce the space complexity to </a:t>
            </a:r>
            <a:r>
              <a:rPr lang="en-US" i="1" dirty="0"/>
              <a:t>O(bm), </a:t>
            </a:r>
            <a:r>
              <a:rPr lang="en-US" dirty="0"/>
              <a:t>the reached data structure needs to be removed! Options: </a:t>
            </a:r>
          </a:p>
          <a:p>
            <a:pPr lvl="1"/>
            <a:r>
              <a:rPr lang="en-US" dirty="0"/>
              <a:t>Recursive implementation (cycle checking is a problem).</a:t>
            </a:r>
          </a:p>
          <a:p>
            <a:pPr lvl="1"/>
            <a:r>
              <a:rPr lang="en-US" dirty="0"/>
              <a:t>We can use a search tree where the abandoned branches are removed from memory (cycle checking is only done against the current path). This is similar to Backtracking search.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E61C5808-93A6-4647-A076-DB3072D09DEF}"/>
              </a:ext>
            </a:extLst>
          </p:cNvPr>
          <p:cNvPicPr>
            <a:picLocks noChangeAspect="1"/>
          </p:cNvPicPr>
          <p:nvPr/>
        </p:nvPicPr>
        <p:blipFill>
          <a:blip r:embed="rId2"/>
          <a:stretch>
            <a:fillRect/>
          </a:stretch>
        </p:blipFill>
        <p:spPr>
          <a:xfrm>
            <a:off x="678831" y="3441223"/>
            <a:ext cx="7524750" cy="3090812"/>
          </a:xfrm>
          <a:prstGeom prst="rect">
            <a:avLst/>
          </a:prstGeom>
        </p:spPr>
        <p:style>
          <a:lnRef idx="2">
            <a:schemeClr val="accent2"/>
          </a:lnRef>
          <a:fillRef idx="1">
            <a:schemeClr val="lt1"/>
          </a:fillRef>
          <a:effectRef idx="0">
            <a:schemeClr val="accent2"/>
          </a:effectRef>
          <a:fontRef idx="minor">
            <a:schemeClr val="dk1"/>
          </a:fontRef>
        </p:style>
      </p:pic>
      <p:sp>
        <p:nvSpPr>
          <p:cNvPr id="9" name="Speech Bubble: Rectangle with Corners Rounded 8">
            <a:extLst>
              <a:ext uri="{FF2B5EF4-FFF2-40B4-BE49-F238E27FC236}">
                <a16:creationId xmlns:a16="http://schemas.microsoft.com/office/drawing/2014/main" id="{0509AEDD-D45E-4C06-BAE9-2996AF55A9CA}"/>
              </a:ext>
            </a:extLst>
          </p:cNvPr>
          <p:cNvSpPr/>
          <p:nvPr/>
        </p:nvSpPr>
        <p:spPr>
          <a:xfrm>
            <a:off x="6019800" y="5045074"/>
            <a:ext cx="2952749" cy="1447800"/>
          </a:xfrm>
          <a:prstGeom prst="wedgeRoundRectCallout">
            <a:avLst>
              <a:gd name="adj1" fmla="val -121896"/>
              <a:gd name="adj2" fmla="val -11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If we only keep the current branch in memory, then we can only check against the path from the root to the current node to prevent cycles. </a:t>
            </a:r>
          </a:p>
        </p:txBody>
      </p:sp>
      <p:grpSp>
        <p:nvGrpSpPr>
          <p:cNvPr id="14" name="Group 13">
            <a:extLst>
              <a:ext uri="{FF2B5EF4-FFF2-40B4-BE49-F238E27FC236}">
                <a16:creationId xmlns:a16="http://schemas.microsoft.com/office/drawing/2014/main" id="{8478D136-ED8C-4E36-9DB4-8C067DE1B0E3}"/>
              </a:ext>
            </a:extLst>
          </p:cNvPr>
          <p:cNvGrpSpPr/>
          <p:nvPr/>
        </p:nvGrpSpPr>
        <p:grpSpPr>
          <a:xfrm>
            <a:off x="1219200" y="4978298"/>
            <a:ext cx="2289484" cy="431902"/>
            <a:chOff x="1219200" y="5045074"/>
            <a:chExt cx="2289484" cy="431902"/>
          </a:xfrm>
        </p:grpSpPr>
        <p:cxnSp>
          <p:nvCxnSpPr>
            <p:cNvPr id="6" name="Straight Connector 5">
              <a:extLst>
                <a:ext uri="{FF2B5EF4-FFF2-40B4-BE49-F238E27FC236}">
                  <a16:creationId xmlns:a16="http://schemas.microsoft.com/office/drawing/2014/main" id="{D3778DBE-5345-4BED-9B6B-1C8A05528F24}"/>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B5E2A20-FA7A-43AE-B260-543702EE4EF9}"/>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A37BBD3B-751B-439A-A8AB-943C27B2BC4B}"/>
              </a:ext>
            </a:extLst>
          </p:cNvPr>
          <p:cNvGrpSpPr/>
          <p:nvPr/>
        </p:nvGrpSpPr>
        <p:grpSpPr>
          <a:xfrm>
            <a:off x="1672916" y="3581400"/>
            <a:ext cx="2289484" cy="203302"/>
            <a:chOff x="1219200" y="5045074"/>
            <a:chExt cx="2289484" cy="431902"/>
          </a:xfrm>
        </p:grpSpPr>
        <p:cxnSp>
          <p:nvCxnSpPr>
            <p:cNvPr id="16" name="Straight Connector 15">
              <a:extLst>
                <a:ext uri="{FF2B5EF4-FFF2-40B4-BE49-F238E27FC236}">
                  <a16:creationId xmlns:a16="http://schemas.microsoft.com/office/drawing/2014/main" id="{D6326975-5238-4688-AED2-524F4932B2B9}"/>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995ED68-C96F-42B2-AEF5-C2556E8DEF8C}"/>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9F8379C-B43D-4FEC-BD4F-6E10578AAB68}"/>
              </a:ext>
            </a:extLst>
          </p:cNvPr>
          <p:cNvSpPr txBox="1"/>
          <p:nvPr/>
        </p:nvSpPr>
        <p:spPr>
          <a:xfrm>
            <a:off x="2438400" y="3276600"/>
            <a:ext cx="1600200" cy="369332"/>
          </a:xfrm>
          <a:prstGeom prst="rect">
            <a:avLst/>
          </a:prstGeom>
          <a:noFill/>
        </p:spPr>
        <p:txBody>
          <a:bodyPr wrap="square" rtlCol="0">
            <a:spAutoFit/>
          </a:bodyPr>
          <a:lstStyle/>
          <a:p>
            <a:r>
              <a:rPr lang="en-US" b="1" dirty="0">
                <a:solidFill>
                  <a:srgbClr val="FF0000"/>
                </a:solidFill>
              </a:rPr>
              <a:t>DFS-SEARCH</a:t>
            </a:r>
          </a:p>
        </p:txBody>
      </p:sp>
    </p:spTree>
    <p:extLst>
      <p:ext uri="{BB962C8B-B14F-4D97-AF65-F5344CB8AC3E}">
        <p14:creationId xmlns:p14="http://schemas.microsoft.com/office/powerpoint/2010/main" val="1519402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000"/>
              <a:t>Properties of depth-first search</a:t>
            </a:r>
          </a:p>
        </p:txBody>
      </p:sp>
      <mc:AlternateContent xmlns:mc="http://schemas.openxmlformats.org/markup-compatibility/2006" xmlns:a14="http://schemas.microsoft.com/office/drawing/2010/main">
        <mc:Choice Requires="a14">
          <p:sp>
            <p:nvSpPr>
              <p:cNvPr id="45059" name="Rectangle 3"/>
              <p:cNvSpPr>
                <a:spLocks noGrp="1" noChangeArrowheads="1"/>
              </p:cNvSpPr>
              <p:nvPr>
                <p:ph idx="1"/>
              </p:nvPr>
            </p:nvSpPr>
            <p:spPr>
              <a:xfrm>
                <a:off x="628650" y="1825625"/>
                <a:ext cx="8210550" cy="4351338"/>
              </a:xfrm>
            </p:spPr>
            <p:txBody>
              <a:bodyPr>
                <a:normAutofit fontScale="70000" lnSpcReduction="20000"/>
              </a:bodyPr>
              <a:lstStyle/>
              <a:p>
                <a:r>
                  <a:rPr lang="en-US" sz="2800" b="1" dirty="0">
                    <a:solidFill>
                      <a:srgbClr val="FF0000"/>
                    </a:solidFill>
                  </a:rPr>
                  <a:t>Complete?</a:t>
                </a:r>
                <a:endParaRPr lang="en-US" sz="2800" dirty="0">
                  <a:solidFill>
                    <a:srgbClr val="FF0000"/>
                  </a:solidFill>
                </a:endParaRPr>
              </a:p>
              <a:p>
                <a:pPr lvl="1"/>
                <a:r>
                  <a:rPr lang="en-US" sz="2400" dirty="0"/>
                  <a:t>Only in finite search spaces. Some cycles can be avoided by checking for repeated states along the path.</a:t>
                </a:r>
              </a:p>
              <a:p>
                <a:pPr lvl="1"/>
                <a:r>
                  <a:rPr lang="en-US" sz="2400" b="1" dirty="0"/>
                  <a:t>Incomplete in infinite search spaces </a:t>
                </a:r>
                <a:r>
                  <a:rPr lang="en-US" sz="2400" dirty="0"/>
                  <a:t>(e.g., with cycles).</a:t>
                </a:r>
              </a:p>
              <a:p>
                <a:endParaRPr lang="en-US" sz="2800" b="1" dirty="0">
                  <a:solidFill>
                    <a:srgbClr val="FF0000"/>
                  </a:solidFill>
                </a:endParaRPr>
              </a:p>
              <a:p>
                <a:r>
                  <a:rPr lang="en-US" sz="2800" b="1" dirty="0">
                    <a:solidFill>
                      <a:srgbClr val="FF0000"/>
                    </a:solidFill>
                  </a:rPr>
                  <a:t>Optimal?</a:t>
                </a:r>
              </a:p>
              <a:p>
                <a:pPr lvl="1">
                  <a:buNone/>
                </a:pPr>
                <a:r>
                  <a:rPr lang="en-US" sz="2400" dirty="0"/>
                  <a:t>No – returns the first solution it finds.</a:t>
                </a:r>
              </a:p>
              <a:p>
                <a:endParaRPr lang="en-US" sz="2800" b="1" dirty="0">
                  <a:solidFill>
                    <a:srgbClr val="FF0000"/>
                  </a:solidFill>
                </a:endParaRPr>
              </a:p>
              <a:p>
                <a:r>
                  <a:rPr lang="en-US" sz="2800" b="1" dirty="0">
                    <a:solidFill>
                      <a:srgbClr val="FF0000"/>
                    </a:solidFill>
                  </a:rPr>
                  <a:t>Time?</a:t>
                </a:r>
                <a:r>
                  <a:rPr lang="en-US" sz="2800" dirty="0">
                    <a:solidFill>
                      <a:srgbClr val="FF0000"/>
                    </a:solidFill>
                  </a:rPr>
                  <a:t> </a:t>
                </a:r>
              </a:p>
              <a:p>
                <a:pPr lvl="1">
                  <a:buNone/>
                </a:pPr>
                <a:r>
                  <a:rPr lang="en-US" sz="2400" dirty="0"/>
                  <a:t>Could be the time to reach a solution at maximum depth </a:t>
                </a:r>
                <a:r>
                  <a:rPr lang="en-US" sz="2400" i="1" dirty="0"/>
                  <a:t>m </a:t>
                </a:r>
                <a:r>
                  <a:rPr lang="en-US" sz="2400" dirty="0"/>
                  <a:t>in the last path:</a:t>
                </a:r>
                <a:r>
                  <a:rPr lang="en-US" sz="2400" i="1" dirty="0"/>
                  <a:t> </a:t>
                </a:r>
                <a14:m>
                  <m:oMath xmlns:m="http://schemas.openxmlformats.org/officeDocument/2006/math">
                    <m:r>
                      <a:rPr lang="en-US" sz="2400" i="1" dirty="0" smtClean="0">
                        <a:latin typeface="Cambria Math" panose="02040503050406030204" pitchFamily="18" charset="0"/>
                      </a:rPr>
                      <m:t>𝑂</m:t>
                    </m:r>
                    <m:d>
                      <m:dPr>
                        <m:ctrlPr>
                          <a:rPr lang="en-US" sz="2400" i="1" dirty="0" smtClean="0">
                            <a:latin typeface="Cambria Math" panose="02040503050406030204" pitchFamily="18" charset="0"/>
                          </a:rPr>
                        </m:ctrlPr>
                      </m:dPr>
                      <m:e>
                        <m:r>
                          <a:rPr lang="en-US" sz="2400" i="1" dirty="0" err="1">
                            <a:latin typeface="Cambria Math" panose="02040503050406030204" pitchFamily="18" charset="0"/>
                          </a:rPr>
                          <m:t>𝑏</m:t>
                        </m:r>
                        <m:r>
                          <a:rPr lang="en-US" sz="2400" i="1" baseline="30000" dirty="0" err="1">
                            <a:latin typeface="Cambria Math" panose="02040503050406030204" pitchFamily="18" charset="0"/>
                          </a:rPr>
                          <m:t>𝑚</m:t>
                        </m:r>
                      </m:e>
                    </m:d>
                  </m:oMath>
                </a14:m>
                <a:br>
                  <a:rPr lang="en-US" sz="2400" i="1" dirty="0"/>
                </a:br>
                <a:r>
                  <a:rPr lang="en-US" sz="2400" dirty="0"/>
                  <a:t>Terrible if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𝑑</m:t>
                    </m:r>
                  </m:oMath>
                </a14:m>
                <a:r>
                  <a:rPr lang="en-US" sz="2400" dirty="0"/>
                  <a:t>, but if there are many shallow solutions, it can be much faster than BFS.</a:t>
                </a:r>
              </a:p>
              <a:p>
                <a:endParaRPr lang="en-US" sz="2800" b="1" dirty="0">
                  <a:solidFill>
                    <a:srgbClr val="FF0000"/>
                  </a:solidFill>
                </a:endParaRPr>
              </a:p>
              <a:p>
                <a:r>
                  <a:rPr lang="en-US" sz="2800" b="1" dirty="0">
                    <a:solidFill>
                      <a:srgbClr val="FF0000"/>
                    </a:solidFill>
                  </a:rPr>
                  <a:t>Space?</a:t>
                </a:r>
                <a:r>
                  <a:rPr lang="en-US" sz="2800" dirty="0">
                    <a:solidFill>
                      <a:srgbClr val="FF0000"/>
                    </a:solidFill>
                  </a:rPr>
                  <a:t> </a:t>
                </a:r>
              </a:p>
              <a:p>
                <a:pPr lvl="1">
                  <a:buNone/>
                </a:pPr>
                <a14:m>
                  <m:oMath xmlns:m="http://schemas.openxmlformats.org/officeDocument/2006/math">
                    <m:r>
                      <a:rPr lang="en-US" sz="2400" i="1" dirty="0" smtClean="0">
                        <a:latin typeface="Cambria Math" panose="02040503050406030204" pitchFamily="18" charset="0"/>
                      </a:rPr>
                      <m:t>𝑂</m:t>
                    </m:r>
                    <m:d>
                      <m:dPr>
                        <m:ctrlPr>
                          <a:rPr lang="en-US" sz="2400" i="1" dirty="0" smtClean="0">
                            <a:latin typeface="Cambria Math" panose="02040503050406030204" pitchFamily="18" charset="0"/>
                          </a:rPr>
                        </m:ctrlPr>
                      </m:dPr>
                      <m:e>
                        <m:r>
                          <a:rPr lang="en-US" sz="2400" i="1" dirty="0" err="1">
                            <a:latin typeface="Cambria Math" panose="02040503050406030204" pitchFamily="18" charset="0"/>
                          </a:rPr>
                          <m:t>𝑏𝑚</m:t>
                        </m:r>
                      </m:e>
                    </m:d>
                  </m:oMath>
                </a14:m>
                <a:r>
                  <a:rPr lang="en-US" sz="2400" dirty="0"/>
                  <a:t> </a:t>
                </a:r>
                <a:r>
                  <a:rPr lang="en-US" sz="2400" dirty="0">
                    <a:sym typeface="Wingdings" panose="05000000000000000000" pitchFamily="2" charset="2"/>
                  </a:rPr>
                  <a:t></a:t>
                </a:r>
                <a:r>
                  <a:rPr lang="en-US" sz="2400" dirty="0"/>
                  <a:t> </a:t>
                </a:r>
                <a:r>
                  <a:rPr lang="en-US" sz="2400" b="1" dirty="0">
                    <a:solidFill>
                      <a:srgbClr val="FF0000"/>
                    </a:solidFill>
                  </a:rPr>
                  <a:t>linear space! (if the reached data structure is not stored)</a:t>
                </a:r>
              </a:p>
            </p:txBody>
          </p:sp>
        </mc:Choice>
        <mc:Fallback xmlns="">
          <p:sp>
            <p:nvSpPr>
              <p:cNvPr id="45059" name="Rectangle 3"/>
              <p:cNvSpPr>
                <a:spLocks noGrp="1" noRot="1" noChangeAspect="1" noMove="1" noResize="1" noEditPoints="1" noAdjustHandles="1" noChangeArrowheads="1" noChangeShapeType="1" noTextEdit="1"/>
              </p:cNvSpPr>
              <p:nvPr>
                <p:ph idx="1"/>
              </p:nvPr>
            </p:nvSpPr>
            <p:spPr>
              <a:xfrm>
                <a:off x="628650" y="1825625"/>
                <a:ext cx="8210550" cy="4351338"/>
              </a:xfrm>
              <a:blipFill>
                <a:blip r:embed="rId3"/>
                <a:stretch>
                  <a:fillRect l="-668" t="-252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5DA9A586-3F8B-4C31-86AD-ABA463DF2FCF}"/>
              </a:ext>
            </a:extLst>
          </p:cNvPr>
          <p:cNvSpPr/>
          <p:nvPr/>
        </p:nvSpPr>
        <p:spPr>
          <a:xfrm>
            <a:off x="5943600" y="3200400"/>
            <a:ext cx="2514600" cy="695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90000"/>
              </a:lnSpc>
            </a:pPr>
            <a:r>
              <a:rPr lang="en-US" sz="1400" i="1" dirty="0"/>
              <a:t>d: </a:t>
            </a:r>
            <a:r>
              <a:rPr lang="en-US" sz="1400" dirty="0"/>
              <a:t>depth of the optimal solution</a:t>
            </a:r>
          </a:p>
          <a:p>
            <a:pPr>
              <a:lnSpc>
                <a:spcPct val="90000"/>
              </a:lnSpc>
            </a:pPr>
            <a:r>
              <a:rPr lang="en-US" sz="1400" i="1" dirty="0"/>
              <a:t>m: </a:t>
            </a:r>
            <a:r>
              <a:rPr lang="en-US" sz="1400" dirty="0"/>
              <a:t>max. depth of tree</a:t>
            </a:r>
          </a:p>
          <a:p>
            <a:r>
              <a:rPr lang="en-US" sz="1400" i="1" dirty="0"/>
              <a:t>b:</a:t>
            </a:r>
            <a:r>
              <a:rPr lang="en-US" sz="1400" dirty="0"/>
              <a:t> maximum branching factor</a:t>
            </a:r>
          </a:p>
        </p:txBody>
      </p:sp>
      <p:sp>
        <p:nvSpPr>
          <p:cNvPr id="2" name="Speech Bubble: Rectangle 1">
            <a:extLst>
              <a:ext uri="{FF2B5EF4-FFF2-40B4-BE49-F238E27FC236}">
                <a16:creationId xmlns:a16="http://schemas.microsoft.com/office/drawing/2014/main" id="{2D0CF4A7-F421-4436-9B05-762669806747}"/>
              </a:ext>
            </a:extLst>
          </p:cNvPr>
          <p:cNvSpPr/>
          <p:nvPr/>
        </p:nvSpPr>
        <p:spPr>
          <a:xfrm>
            <a:off x="1752600" y="6176963"/>
            <a:ext cx="2819400" cy="528637"/>
          </a:xfrm>
          <a:prstGeom prst="wedgeRectCallout">
            <a:avLst>
              <a:gd name="adj1" fmla="val -53150"/>
              <a:gd name="adj2" fmla="val -70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makes DFS into the workhorse of 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05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05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0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What are search problems?</a:t>
            </a:r>
          </a:p>
        </p:txBody>
      </p:sp>
      <p:sp>
        <p:nvSpPr>
          <p:cNvPr id="3" name="Content Placeholder 2"/>
          <p:cNvSpPr>
            <a:spLocks noGrp="1"/>
          </p:cNvSpPr>
          <p:nvPr>
            <p:ph idx="1"/>
          </p:nvPr>
        </p:nvSpPr>
        <p:spPr>
          <a:xfrm>
            <a:off x="457200" y="1219200"/>
            <a:ext cx="8229600" cy="4525963"/>
          </a:xfrm>
        </p:spPr>
        <p:txBody>
          <a:bodyPr>
            <a:normAutofit/>
          </a:bodyPr>
          <a:lstStyle/>
          <a:p>
            <a:r>
              <a:rPr lang="en-US" sz="2200" dirty="0"/>
              <a:t>We will consider the problem of designing </a:t>
            </a:r>
            <a:r>
              <a:rPr lang="en-US" sz="2200" b="1" dirty="0">
                <a:solidFill>
                  <a:srgbClr val="FF0000"/>
                </a:solidFill>
              </a:rPr>
              <a:t>goal-based agents</a:t>
            </a:r>
            <a:r>
              <a:rPr lang="en-US" sz="2200" dirty="0"/>
              <a:t> in </a:t>
            </a:r>
            <a:r>
              <a:rPr lang="en-US" sz="2200" b="1" dirty="0">
                <a:solidFill>
                  <a:srgbClr val="FF0000"/>
                </a:solidFill>
              </a:rPr>
              <a:t>known</a:t>
            </a:r>
            <a:r>
              <a:rPr lang="en-US" sz="2200" dirty="0">
                <a:solidFill>
                  <a:srgbClr val="FF0000"/>
                </a:solidFill>
              </a:rPr>
              <a:t>, </a:t>
            </a:r>
            <a:r>
              <a:rPr lang="en-US" sz="2200" b="1" dirty="0">
                <a:solidFill>
                  <a:srgbClr val="FF0000"/>
                </a:solidFill>
              </a:rPr>
              <a:t>fully observable, and deterministic </a:t>
            </a:r>
            <a:r>
              <a:rPr lang="en-US" sz="2200" dirty="0"/>
              <a:t>environments.</a:t>
            </a:r>
          </a:p>
          <a:p>
            <a:r>
              <a:rPr lang="en-US" sz="2200" dirty="0"/>
              <a:t>Example:</a:t>
            </a:r>
          </a:p>
        </p:txBody>
      </p:sp>
      <p:pic>
        <p:nvPicPr>
          <p:cNvPr id="10"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3072331" y="3208814"/>
            <a:ext cx="2960528" cy="3004457"/>
          </a:xfrm>
          <a:prstGeom prst="rect">
            <a:avLst/>
          </a:prstGeom>
          <a:noFill/>
          <a:ln w="9525">
            <a:noFill/>
            <a:miter lim="800000"/>
            <a:headEnd/>
            <a:tailEnd/>
          </a:ln>
        </p:spPr>
      </p:pic>
      <p:sp>
        <p:nvSpPr>
          <p:cNvPr id="11" name="Down Arrow 10"/>
          <p:cNvSpPr/>
          <p:nvPr/>
        </p:nvSpPr>
        <p:spPr>
          <a:xfrm>
            <a:off x="3236805" y="2977742"/>
            <a:ext cx="164474" cy="222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74316" y="2599890"/>
            <a:ext cx="889451" cy="369332"/>
          </a:xfrm>
          <a:prstGeom prst="rect">
            <a:avLst/>
          </a:prstGeom>
          <a:noFill/>
        </p:spPr>
        <p:txBody>
          <a:bodyPr wrap="square" rtlCol="0">
            <a:spAutoFit/>
          </a:bodyPr>
          <a:lstStyle/>
          <a:p>
            <a:r>
              <a:rPr lang="en-US" dirty="0"/>
              <a:t>Start</a:t>
            </a:r>
          </a:p>
        </p:txBody>
      </p:sp>
      <p:sp>
        <p:nvSpPr>
          <p:cNvPr id="13" name="Down Arrow 12"/>
          <p:cNvSpPr/>
          <p:nvPr/>
        </p:nvSpPr>
        <p:spPr>
          <a:xfrm rot="5400000">
            <a:off x="6141288" y="5882279"/>
            <a:ext cx="166914" cy="2192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349549" y="5791200"/>
            <a:ext cx="889451" cy="369332"/>
          </a:xfrm>
          <a:prstGeom prst="rect">
            <a:avLst/>
          </a:prstGeom>
          <a:noFill/>
        </p:spPr>
        <p:txBody>
          <a:bodyPr wrap="square" rtlCol="0">
            <a:spAutoFit/>
          </a:bodyPr>
          <a:lstStyle/>
          <a:p>
            <a:r>
              <a:rPr lang="en-US" dirty="0"/>
              <a:t>Goal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Depth-first search</a:t>
            </a:r>
          </a:p>
        </p:txBody>
      </p:sp>
      <mc:AlternateContent xmlns:mc="http://schemas.openxmlformats.org/markup-compatibility/2006" xmlns:a14="http://schemas.microsoft.com/office/drawing/2010/main">
        <mc:Choice Requires="a14">
          <p:sp>
            <p:nvSpPr>
              <p:cNvPr id="32771" name="Rectangle 3"/>
              <p:cNvSpPr>
                <a:spLocks noGrp="1" noChangeArrowheads="1"/>
              </p:cNvSpPr>
              <p:nvPr>
                <p:ph idx="1"/>
              </p:nvPr>
            </p:nvSpPr>
            <p:spPr>
              <a:xfrm>
                <a:off x="628650" y="1600200"/>
                <a:ext cx="7886700" cy="4351338"/>
              </a:xfrm>
            </p:spPr>
            <p:txBody>
              <a:bodyPr/>
              <a:lstStyle/>
              <a:p>
                <a:r>
                  <a:rPr lang="en-US" sz="2400" dirty="0"/>
                  <a:t>Time: </a:t>
                </a:r>
                <a14:m>
                  <m:oMath xmlns:m="http://schemas.openxmlformats.org/officeDocument/2006/math">
                    <m:r>
                      <a:rPr lang="en-US" sz="2000" i="1" dirty="0">
                        <a:latin typeface="Cambria Math" panose="02040503050406030204" pitchFamily="18" charset="0"/>
                      </a:rPr>
                      <m:t>𝑂</m:t>
                    </m:r>
                    <m:r>
                      <a:rPr lang="en-US" sz="2000" i="1" dirty="0">
                        <a:latin typeface="Cambria Math" panose="02040503050406030204" pitchFamily="18" charset="0"/>
                      </a:rPr>
                      <m:t>(</m:t>
                    </m:r>
                    <m:r>
                      <a:rPr lang="en-US" sz="2000" i="1" dirty="0" err="1">
                        <a:latin typeface="Cambria Math" panose="02040503050406030204" pitchFamily="18" charset="0"/>
                      </a:rPr>
                      <m:t>𝑏</m:t>
                    </m:r>
                    <m:r>
                      <a:rPr lang="en-US" sz="2000" i="1" baseline="30000" dirty="0" err="1">
                        <a:latin typeface="Cambria Math" panose="02040503050406030204" pitchFamily="18" charset="0"/>
                      </a:rPr>
                      <m:t>𝑚</m:t>
                    </m:r>
                    <m:r>
                      <a:rPr lang="en-US" sz="2000" i="1" dirty="0">
                        <a:latin typeface="Cambria Math" panose="02040503050406030204" pitchFamily="18" charset="0"/>
                      </a:rPr>
                      <m:t>)</m:t>
                    </m:r>
                  </m:oMath>
                </a14:m>
                <a:r>
                  <a:rPr lang="en-US" sz="2000" dirty="0"/>
                  <a:t> – worst case is expanding all paths.</a:t>
                </a:r>
              </a:p>
              <a:p>
                <a:r>
                  <a:rPr lang="en-US" sz="2000" dirty="0"/>
                  <a:t>Space: </a:t>
                </a:r>
                <a14:m>
                  <m:oMath xmlns:m="http://schemas.openxmlformats.org/officeDocument/2006/math">
                    <m:r>
                      <a:rPr lang="en-US" sz="2000" i="1" dirty="0">
                        <a:latin typeface="Cambria Math" panose="02040503050406030204" pitchFamily="18" charset="0"/>
                      </a:rPr>
                      <m:t>𝑂</m:t>
                    </m:r>
                    <m:r>
                      <a:rPr lang="en-US" sz="2000" i="1" dirty="0">
                        <a:latin typeface="Cambria Math" panose="02040503050406030204" pitchFamily="18" charset="0"/>
                      </a:rPr>
                      <m:t>(</m:t>
                    </m:r>
                    <m:r>
                      <a:rPr lang="en-US" sz="2000" b="0" i="1" dirty="0" smtClean="0">
                        <a:latin typeface="Cambria Math" panose="02040503050406030204" pitchFamily="18" charset="0"/>
                      </a:rPr>
                      <m:t>𝑏𝑚</m:t>
                    </m:r>
                    <m:r>
                      <a:rPr lang="en-US" sz="2000" i="1" dirty="0">
                        <a:latin typeface="Cambria Math" panose="02040503050406030204" pitchFamily="18" charset="0"/>
                      </a:rPr>
                      <m:t>)</m:t>
                    </m:r>
                  </m:oMath>
                </a14:m>
                <a:r>
                  <a:rPr lang="en-US" sz="2000" dirty="0"/>
                  <a:t> - if it only stores the frontier nodes and the current path.</a:t>
                </a:r>
              </a:p>
              <a:p>
                <a:endParaRPr lang="en-US" sz="2400" dirty="0"/>
              </a:p>
            </p:txBody>
          </p:sp>
        </mc:Choice>
        <mc:Fallback xmlns="">
          <p:sp>
            <p:nvSpPr>
              <p:cNvPr id="32771" name="Rectangle 3"/>
              <p:cNvSpPr>
                <a:spLocks noGrp="1" noRot="1" noChangeAspect="1" noMove="1" noResize="1" noEditPoints="1" noAdjustHandles="1" noChangeArrowheads="1" noChangeShapeType="1" noTextEdit="1"/>
              </p:cNvSpPr>
              <p:nvPr>
                <p:ph idx="1"/>
              </p:nvPr>
            </p:nvSpPr>
            <p:spPr>
              <a:xfrm>
                <a:off x="628650" y="1600200"/>
                <a:ext cx="7886700" cy="4351338"/>
              </a:xfrm>
              <a:blipFill>
                <a:blip r:embed="rId3"/>
                <a:stretch>
                  <a:fillRect l="-1005" t="-1964"/>
                </a:stretch>
              </a:blipFill>
            </p:spPr>
            <p:txBody>
              <a:bodyPr/>
              <a:lstStyle/>
              <a:p>
                <a:r>
                  <a:rPr lang="en-US">
                    <a:noFill/>
                  </a:rPr>
                  <a:t> </a:t>
                </a:r>
              </a:p>
            </p:txBody>
          </p:sp>
        </mc:Fallback>
      </mc:AlternateContent>
      <p:grpSp>
        <p:nvGrpSpPr>
          <p:cNvPr id="2" name="Group 32"/>
          <p:cNvGrpSpPr/>
          <p:nvPr/>
        </p:nvGrpSpPr>
        <p:grpSpPr>
          <a:xfrm flipH="1">
            <a:off x="1411245" y="2670175"/>
            <a:ext cx="6132555" cy="2406837"/>
            <a:chOff x="2590800" y="3460563"/>
            <a:chExt cx="4191000" cy="1644837"/>
          </a:xfrm>
        </p:grpSpPr>
        <p:cxnSp>
          <p:nvCxnSpPr>
            <p:cNvPr id="24" name="Straight Arrow Connector 23"/>
            <p:cNvCxnSpPr/>
            <p:nvPr/>
          </p:nvCxnSpPr>
          <p:spPr>
            <a:xfrm rot="10800000" flipV="1">
              <a:off x="3733801" y="3720726"/>
              <a:ext cx="914403" cy="5464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4572000" y="3460563"/>
              <a:ext cx="304800" cy="3048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6" name="Oval 25"/>
            <p:cNvSpPr/>
            <p:nvPr/>
          </p:nvSpPr>
          <p:spPr>
            <a:xfrm>
              <a:off x="2590800" y="4800600"/>
              <a:ext cx="304800" cy="30480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tx1"/>
                  </a:solidFill>
                </a:rPr>
                <a:t>G</a:t>
              </a:r>
            </a:p>
          </p:txBody>
        </p:sp>
        <p:cxnSp>
          <p:nvCxnSpPr>
            <p:cNvPr id="27" name="Straight Arrow Connector 26"/>
            <p:cNvCxnSpPr/>
            <p:nvPr/>
          </p:nvCxnSpPr>
          <p:spPr>
            <a:xfrm rot="10800000" flipH="1" flipV="1">
              <a:off x="4800597" y="3733800"/>
              <a:ext cx="914403" cy="54647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2895601" y="4419600"/>
              <a:ext cx="609607" cy="381001"/>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953000" y="4800600"/>
              <a:ext cx="304800" cy="3048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cxnSp>
          <p:nvCxnSpPr>
            <p:cNvPr id="30" name="Straight Arrow Connector 29"/>
            <p:cNvCxnSpPr/>
            <p:nvPr/>
          </p:nvCxnSpPr>
          <p:spPr>
            <a:xfrm rot="10800000" flipV="1">
              <a:off x="5257801" y="4419600"/>
              <a:ext cx="609607" cy="381001"/>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H="1" flipV="1">
              <a:off x="3657593" y="4419600"/>
              <a:ext cx="609607" cy="381001"/>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429000" y="4267200"/>
              <a:ext cx="304800" cy="30480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tx1"/>
                  </a:solidFill>
                </a:rPr>
                <a:t>C</a:t>
              </a:r>
              <a:endParaRPr lang="en-US" sz="2400" dirty="0"/>
            </a:p>
          </p:txBody>
        </p:sp>
        <p:cxnSp>
          <p:nvCxnSpPr>
            <p:cNvPr id="33" name="Straight Arrow Connector 32"/>
            <p:cNvCxnSpPr/>
            <p:nvPr/>
          </p:nvCxnSpPr>
          <p:spPr>
            <a:xfrm rot="10800000" flipH="1" flipV="1">
              <a:off x="5867401" y="4419600"/>
              <a:ext cx="609607" cy="381001"/>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715000" y="4267200"/>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B</a:t>
              </a:r>
              <a:endParaRPr lang="en-US" sz="2400" dirty="0"/>
            </a:p>
          </p:txBody>
        </p:sp>
        <p:sp>
          <p:nvSpPr>
            <p:cNvPr id="35" name="Oval 34"/>
            <p:cNvSpPr/>
            <p:nvPr/>
          </p:nvSpPr>
          <p:spPr>
            <a:xfrm>
              <a:off x="4267200" y="4800600"/>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tx1"/>
                  </a:solidFill>
                </a:rPr>
                <a:t>F</a:t>
              </a:r>
            </a:p>
          </p:txBody>
        </p:sp>
        <p:sp>
          <p:nvSpPr>
            <p:cNvPr id="36" name="Oval 35"/>
            <p:cNvSpPr/>
            <p:nvPr/>
          </p:nvSpPr>
          <p:spPr>
            <a:xfrm>
              <a:off x="6477000" y="4800600"/>
              <a:ext cx="304800" cy="3048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grpSp>
      <p:sp>
        <p:nvSpPr>
          <p:cNvPr id="37" name="Right Arrow 36"/>
          <p:cNvSpPr/>
          <p:nvPr/>
        </p:nvSpPr>
        <p:spPr>
          <a:xfrm>
            <a:off x="5485630" y="5558830"/>
            <a:ext cx="3810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5B1B93-1CE0-4F98-A645-A4A4C493D957}"/>
              </a:ext>
            </a:extLst>
          </p:cNvPr>
          <p:cNvSpPr txBox="1"/>
          <p:nvPr/>
        </p:nvSpPr>
        <p:spPr>
          <a:xfrm>
            <a:off x="8011851" y="4193658"/>
            <a:ext cx="707245" cy="369332"/>
          </a:xfrm>
          <a:prstGeom prst="rect">
            <a:avLst/>
          </a:prstGeom>
          <a:noFill/>
        </p:spPr>
        <p:txBody>
          <a:bodyPr wrap="none" rtlCol="0">
            <a:spAutoFit/>
          </a:bodyPr>
          <a:lstStyle/>
          <a:p>
            <a:r>
              <a:rPr lang="en-US" dirty="0"/>
              <a:t>m = 4</a:t>
            </a:r>
          </a:p>
        </p:txBody>
      </p:sp>
      <p:sp>
        <p:nvSpPr>
          <p:cNvPr id="4" name="Left Brace 3">
            <a:extLst>
              <a:ext uri="{FF2B5EF4-FFF2-40B4-BE49-F238E27FC236}">
                <a16:creationId xmlns:a16="http://schemas.microsoft.com/office/drawing/2014/main" id="{B7BE99B8-0DE5-4D99-93B6-BE8A89B54C2B}"/>
              </a:ext>
            </a:extLst>
          </p:cNvPr>
          <p:cNvSpPr/>
          <p:nvPr/>
        </p:nvSpPr>
        <p:spPr>
          <a:xfrm flipH="1">
            <a:off x="7665595" y="2670175"/>
            <a:ext cx="197397" cy="34162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693F8618-D36B-4815-A84B-40D2ED15308B}"/>
              </a:ext>
            </a:extLst>
          </p:cNvPr>
          <p:cNvSpPr/>
          <p:nvPr/>
        </p:nvSpPr>
        <p:spPr>
          <a:xfrm flipH="1">
            <a:off x="1981200" y="2603144"/>
            <a:ext cx="223002" cy="16672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05E434AD-A887-4ADF-9E65-2B97B4E00869}"/>
              </a:ext>
            </a:extLst>
          </p:cNvPr>
          <p:cNvSpPr txBox="1"/>
          <p:nvPr/>
        </p:nvSpPr>
        <p:spPr>
          <a:xfrm flipH="1">
            <a:off x="1267498" y="3180273"/>
            <a:ext cx="1260949" cy="369332"/>
          </a:xfrm>
          <a:prstGeom prst="rect">
            <a:avLst/>
          </a:prstGeom>
          <a:noFill/>
        </p:spPr>
        <p:txBody>
          <a:bodyPr wrap="square" rtlCol="0">
            <a:spAutoFit/>
          </a:bodyPr>
          <a:lstStyle/>
          <a:p>
            <a:r>
              <a:rPr lang="en-US" dirty="0"/>
              <a:t>d = 2</a:t>
            </a:r>
          </a:p>
        </p:txBody>
      </p:sp>
      <p:sp>
        <p:nvSpPr>
          <p:cNvPr id="23" name="TextBox 22">
            <a:extLst>
              <a:ext uri="{FF2B5EF4-FFF2-40B4-BE49-F238E27FC236}">
                <a16:creationId xmlns:a16="http://schemas.microsoft.com/office/drawing/2014/main" id="{2BA14E98-12E5-4207-93AF-FDC840F89787}"/>
              </a:ext>
            </a:extLst>
          </p:cNvPr>
          <p:cNvSpPr txBox="1"/>
          <p:nvPr/>
        </p:nvSpPr>
        <p:spPr>
          <a:xfrm flipH="1">
            <a:off x="6494775" y="5625926"/>
            <a:ext cx="762000" cy="369332"/>
          </a:xfrm>
          <a:prstGeom prst="rect">
            <a:avLst/>
          </a:prstGeom>
          <a:noFill/>
        </p:spPr>
        <p:txBody>
          <a:bodyPr wrap="square" rtlCol="0">
            <a:spAutoFit/>
          </a:bodyPr>
          <a:lstStyle/>
          <a:p>
            <a:r>
              <a:rPr lang="en-US" dirty="0"/>
              <a:t>Goal</a:t>
            </a:r>
          </a:p>
        </p:txBody>
      </p:sp>
      <p:sp>
        <p:nvSpPr>
          <p:cNvPr id="7" name="TextBox 6">
            <a:extLst>
              <a:ext uri="{FF2B5EF4-FFF2-40B4-BE49-F238E27FC236}">
                <a16:creationId xmlns:a16="http://schemas.microsoft.com/office/drawing/2014/main" id="{B09826F2-A058-429F-8387-718D5A59273A}"/>
              </a:ext>
            </a:extLst>
          </p:cNvPr>
          <p:cNvSpPr txBox="1"/>
          <p:nvPr/>
        </p:nvSpPr>
        <p:spPr>
          <a:xfrm flipH="1">
            <a:off x="4260359" y="3331332"/>
            <a:ext cx="644728" cy="369332"/>
          </a:xfrm>
          <a:prstGeom prst="rect">
            <a:avLst/>
          </a:prstGeom>
          <a:noFill/>
        </p:spPr>
        <p:txBody>
          <a:bodyPr wrap="none" rtlCol="0">
            <a:spAutoFit/>
          </a:bodyPr>
          <a:lstStyle/>
          <a:p>
            <a:r>
              <a:rPr lang="en-US" dirty="0"/>
              <a:t>b = 2</a:t>
            </a:r>
          </a:p>
        </p:txBody>
      </p:sp>
      <p:sp>
        <p:nvSpPr>
          <p:cNvPr id="43" name="Oval 42">
            <a:extLst>
              <a:ext uri="{FF2B5EF4-FFF2-40B4-BE49-F238E27FC236}">
                <a16:creationId xmlns:a16="http://schemas.microsoft.com/office/drawing/2014/main" id="{E758BBCA-CCFD-46A6-BB6B-108A2649B9ED}"/>
              </a:ext>
            </a:extLst>
          </p:cNvPr>
          <p:cNvSpPr/>
          <p:nvPr/>
        </p:nvSpPr>
        <p:spPr>
          <a:xfrm flipH="1">
            <a:off x="5943729" y="5634517"/>
            <a:ext cx="446004" cy="446004"/>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solidFill>
                  <a:schemeClr val="tx1"/>
                </a:solidFill>
              </a:rPr>
              <a:t>H</a:t>
            </a:r>
            <a:endParaRPr lang="en-US" sz="2400" dirty="0"/>
          </a:p>
        </p:txBody>
      </p:sp>
      <p:cxnSp>
        <p:nvCxnSpPr>
          <p:cNvPr id="44" name="Straight Arrow Connector 43">
            <a:extLst>
              <a:ext uri="{FF2B5EF4-FFF2-40B4-BE49-F238E27FC236}">
                <a16:creationId xmlns:a16="http://schemas.microsoft.com/office/drawing/2014/main" id="{5FD7A41C-EEFE-4F55-B0B1-E10394A4253B}"/>
              </a:ext>
            </a:extLst>
          </p:cNvPr>
          <p:cNvCxnSpPr>
            <a:cxnSpLocks/>
          </p:cNvCxnSpPr>
          <p:nvPr/>
        </p:nvCxnSpPr>
        <p:spPr>
          <a:xfrm flipH="1">
            <a:off x="6205775" y="5011696"/>
            <a:ext cx="957338" cy="622821"/>
          </a:xfrm>
          <a:prstGeom prst="straightConnector1">
            <a:avLst/>
          </a:prstGeom>
          <a:ln w="25400">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2529FC-A025-4D3A-A226-231A033626DF}"/>
              </a:ext>
            </a:extLst>
          </p:cNvPr>
          <p:cNvSpPr txBox="1"/>
          <p:nvPr/>
        </p:nvSpPr>
        <p:spPr>
          <a:xfrm>
            <a:off x="1597565" y="5614452"/>
            <a:ext cx="3849515" cy="369332"/>
          </a:xfrm>
          <a:prstGeom prst="rect">
            <a:avLst/>
          </a:prstGeom>
          <a:noFill/>
        </p:spPr>
        <p:txBody>
          <a:bodyPr wrap="none" rtlCol="0">
            <a:spAutoFit/>
          </a:bodyPr>
          <a:lstStyle/>
          <a:p>
            <a:r>
              <a:rPr lang="en-US" dirty="0"/>
              <a:t>DFS finds this goal first </a:t>
            </a:r>
            <a:r>
              <a:rPr lang="en-US" dirty="0">
                <a:sym typeface="Wingdings" panose="05000000000000000000" pitchFamily="2" charset="2"/>
              </a:rPr>
              <a:t> Not optimal!</a:t>
            </a:r>
          </a:p>
        </p:txBody>
      </p:sp>
      <p:sp>
        <p:nvSpPr>
          <p:cNvPr id="38" name="TextBox 37">
            <a:extLst>
              <a:ext uri="{FF2B5EF4-FFF2-40B4-BE49-F238E27FC236}">
                <a16:creationId xmlns:a16="http://schemas.microsoft.com/office/drawing/2014/main" id="{7BEEE4E0-2498-46A6-A726-879ABF8EC5F3}"/>
              </a:ext>
            </a:extLst>
          </p:cNvPr>
          <p:cNvSpPr txBox="1"/>
          <p:nvPr/>
        </p:nvSpPr>
        <p:spPr>
          <a:xfrm flipH="1">
            <a:off x="3055768" y="3892176"/>
            <a:ext cx="762000" cy="369332"/>
          </a:xfrm>
          <a:prstGeom prst="rect">
            <a:avLst/>
          </a:prstGeom>
          <a:noFill/>
        </p:spPr>
        <p:txBody>
          <a:bodyPr wrap="square" rtlCol="0">
            <a:spAutoFit/>
          </a:bodyPr>
          <a:lstStyle/>
          <a:p>
            <a:r>
              <a:rPr lang="en-US" dirty="0"/>
              <a:t>Goal</a:t>
            </a:r>
          </a:p>
        </p:txBody>
      </p:sp>
      <p:sp>
        <p:nvSpPr>
          <p:cNvPr id="39" name="TextBox 38">
            <a:extLst>
              <a:ext uri="{FF2B5EF4-FFF2-40B4-BE49-F238E27FC236}">
                <a16:creationId xmlns:a16="http://schemas.microsoft.com/office/drawing/2014/main" id="{195FBFAB-0345-4DEC-849B-091B20789B25}"/>
              </a:ext>
            </a:extLst>
          </p:cNvPr>
          <p:cNvSpPr txBox="1"/>
          <p:nvPr/>
        </p:nvSpPr>
        <p:spPr>
          <a:xfrm>
            <a:off x="733182" y="6290846"/>
            <a:ext cx="7953618" cy="338554"/>
          </a:xfrm>
          <a:prstGeom prst="rect">
            <a:avLst/>
          </a:prstGeom>
          <a:noFill/>
        </p:spPr>
        <p:txBody>
          <a:bodyPr wrap="square" rtlCol="0">
            <a:spAutoFit/>
          </a:bodyPr>
          <a:lstStyle/>
          <a:p>
            <a:r>
              <a:rPr lang="en-US" sz="1600" b="1" dirty="0"/>
              <a:t>Note</a:t>
            </a:r>
            <a:r>
              <a:rPr lang="en-US" sz="1600" dirty="0"/>
              <a:t>: The order in which we add new nodes to the frontier can change what goal we find!</a:t>
            </a:r>
            <a:endParaRPr lang="en-US" sz="1600" dirty="0">
              <a:sym typeface="Wingdings" panose="05000000000000000000" pitchFamily="2" charset="2"/>
            </a:endParaRPr>
          </a:p>
        </p:txBody>
      </p:sp>
    </p:spTree>
    <p:extLst>
      <p:ext uri="{BB962C8B-B14F-4D97-AF65-F5344CB8AC3E}">
        <p14:creationId xmlns:p14="http://schemas.microsoft.com/office/powerpoint/2010/main" val="872728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Iterative deepening search (IDS)</a:t>
            </a:r>
          </a:p>
        </p:txBody>
      </p:sp>
      <p:sp>
        <p:nvSpPr>
          <p:cNvPr id="7" name="Content Placeholder 6"/>
          <p:cNvSpPr>
            <a:spLocks noGrp="1"/>
          </p:cNvSpPr>
          <p:nvPr>
            <p:ph idx="1"/>
          </p:nvPr>
        </p:nvSpPr>
        <p:spPr/>
        <p:txBody>
          <a:bodyPr/>
          <a:lstStyle/>
          <a:p>
            <a:pPr marL="0" indent="0">
              <a:buNone/>
            </a:pPr>
            <a:r>
              <a:rPr lang="en-US" dirty="0"/>
              <a:t>Can we get</a:t>
            </a:r>
          </a:p>
          <a:p>
            <a:pPr marL="457200" indent="-457200">
              <a:buFont typeface="+mj-lt"/>
              <a:buAutoNum type="alphaLcParenR"/>
            </a:pPr>
            <a:r>
              <a:rPr lang="en-US" b="1" dirty="0"/>
              <a:t>DFS’s good memory footprint, and</a:t>
            </a:r>
          </a:p>
          <a:p>
            <a:pPr marL="457200" indent="-457200">
              <a:buFont typeface="+mj-lt"/>
              <a:buAutoNum type="alphaLcParenR"/>
            </a:pPr>
            <a:r>
              <a:rPr lang="en-US" b="1" dirty="0"/>
              <a:t>BFS’s optimality guaranty?</a:t>
            </a:r>
          </a:p>
          <a:p>
            <a:pPr marL="0" indent="0">
              <a:buNone/>
            </a:pPr>
            <a:endParaRPr lang="en-US" dirty="0"/>
          </a:p>
          <a:p>
            <a:pPr marL="0" indent="0">
              <a:buNone/>
            </a:pPr>
            <a:r>
              <a:rPr lang="en-US" dirty="0"/>
              <a:t>Use depth-restricted DFS and gradually increase the depth.</a:t>
            </a:r>
          </a:p>
          <a:p>
            <a:pPr marL="971550" lvl="1" indent="-514350">
              <a:buFont typeface="+mj-lt"/>
              <a:buAutoNum type="arabicPeriod"/>
            </a:pPr>
            <a:endParaRPr lang="en-US" dirty="0"/>
          </a:p>
          <a:p>
            <a:pPr marL="971550" lvl="1" indent="-514350">
              <a:buFont typeface="+mj-lt"/>
              <a:buAutoNum type="arabicPeriod"/>
            </a:pPr>
            <a:r>
              <a:rPr lang="en-US" dirty="0"/>
              <a:t>Check if the root node is the goal. </a:t>
            </a:r>
          </a:p>
          <a:p>
            <a:pPr marL="971550" lvl="1" indent="-514350">
              <a:buFont typeface="+mj-lt"/>
              <a:buAutoNum type="arabicPeriod"/>
            </a:pPr>
            <a:r>
              <a:rPr lang="en-US" dirty="0"/>
              <a:t>Do a DFS searching for a path of length 1</a:t>
            </a:r>
          </a:p>
          <a:p>
            <a:pPr marL="971550" lvl="1" indent="-514350">
              <a:buFont typeface="+mj-lt"/>
              <a:buAutoNum type="arabicPeriod"/>
            </a:pPr>
            <a:r>
              <a:rPr lang="en-US" dirty="0"/>
              <a:t>If there is no path to the goal of length 1, do a DFS searching for a path of length 2</a:t>
            </a:r>
          </a:p>
          <a:p>
            <a:pPr marL="971550" lvl="1" indent="-514350">
              <a:buFont typeface="+mj-lt"/>
              <a:buAutoNum type="arabicPeriod"/>
            </a:pPr>
            <a:r>
              <a:rPr lang="en-US" dirty="0"/>
              <a:t>If there is no path of length 2, do a DFS searching for a path of length 3</a:t>
            </a:r>
          </a:p>
          <a:p>
            <a:pPr marL="971550" lvl="1" indent="-514350">
              <a:buFont typeface="+mj-lt"/>
              <a:buAutoNum type="arabicPeriod"/>
            </a:pP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8650" y="304800"/>
            <a:ext cx="1809750" cy="2225674"/>
          </a:xfrm>
        </p:spPr>
        <p:txBody>
          <a:bodyPr>
            <a:noAutofit/>
          </a:bodyPr>
          <a:lstStyle/>
          <a:p>
            <a:r>
              <a:rPr lang="en-US" sz="2800" dirty="0"/>
              <a:t>Iterative deepening search (IDS)</a:t>
            </a:r>
          </a:p>
        </p:txBody>
      </p:sp>
      <p:pic>
        <p:nvPicPr>
          <p:cNvPr id="2" name="Picture 1">
            <a:extLst>
              <a:ext uri="{FF2B5EF4-FFF2-40B4-BE49-F238E27FC236}">
                <a16:creationId xmlns:a16="http://schemas.microsoft.com/office/drawing/2014/main" id="{9A793F5F-7E17-4BCF-BDFC-AD093FF0BEC5}"/>
              </a:ext>
            </a:extLst>
          </p:cNvPr>
          <p:cNvPicPr>
            <a:picLocks noChangeAspect="1"/>
          </p:cNvPicPr>
          <p:nvPr/>
        </p:nvPicPr>
        <p:blipFill>
          <a:blip r:embed="rId3"/>
          <a:stretch>
            <a:fillRect/>
          </a:stretch>
        </p:blipFill>
        <p:spPr>
          <a:xfrm>
            <a:off x="2329211" y="411512"/>
            <a:ext cx="6838950" cy="62940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CA42-2D1B-4312-B658-3378B77A7F73}"/>
              </a:ext>
            </a:extLst>
          </p:cNvPr>
          <p:cNvSpPr>
            <a:spLocks noGrp="1"/>
          </p:cNvSpPr>
          <p:nvPr>
            <p:ph type="title"/>
          </p:nvPr>
        </p:nvSpPr>
        <p:spPr/>
        <p:txBody>
          <a:bodyPr/>
          <a:lstStyle/>
          <a:p>
            <a:r>
              <a:rPr lang="en-US" dirty="0"/>
              <a:t>Implementation: IDS</a:t>
            </a:r>
          </a:p>
        </p:txBody>
      </p:sp>
      <p:pic>
        <p:nvPicPr>
          <p:cNvPr id="7" name="Picture 6">
            <a:extLst>
              <a:ext uri="{FF2B5EF4-FFF2-40B4-BE49-F238E27FC236}">
                <a16:creationId xmlns:a16="http://schemas.microsoft.com/office/drawing/2014/main" id="{A54AE572-FD20-4FAF-994D-B9C655BBAB90}"/>
              </a:ext>
            </a:extLst>
          </p:cNvPr>
          <p:cNvPicPr>
            <a:picLocks noChangeAspect="1"/>
          </p:cNvPicPr>
          <p:nvPr/>
        </p:nvPicPr>
        <p:blipFill>
          <a:blip r:embed="rId2"/>
          <a:stretch>
            <a:fillRect/>
          </a:stretch>
        </p:blipFill>
        <p:spPr>
          <a:xfrm>
            <a:off x="704850" y="1676400"/>
            <a:ext cx="7524750" cy="1239829"/>
          </a:xfrm>
          <a:prstGeom prst="rect">
            <a:avLst/>
          </a:prstGeom>
        </p:spPr>
        <p:style>
          <a:lnRef idx="2">
            <a:schemeClr val="accent2"/>
          </a:lnRef>
          <a:fillRef idx="1">
            <a:schemeClr val="lt1"/>
          </a:fillRef>
          <a:effectRef idx="0">
            <a:schemeClr val="accent2"/>
          </a:effectRef>
          <a:fontRef idx="minor">
            <a:schemeClr val="dk1"/>
          </a:fontRef>
        </p:style>
      </p:pic>
      <p:pic>
        <p:nvPicPr>
          <p:cNvPr id="4" name="Picture 3">
            <a:extLst>
              <a:ext uri="{FF2B5EF4-FFF2-40B4-BE49-F238E27FC236}">
                <a16:creationId xmlns:a16="http://schemas.microsoft.com/office/drawing/2014/main" id="{27AFAF2B-AB58-4D99-AE6F-5F9B6AE76714}"/>
              </a:ext>
            </a:extLst>
          </p:cNvPr>
          <p:cNvPicPr>
            <a:picLocks noChangeAspect="1"/>
          </p:cNvPicPr>
          <p:nvPr/>
        </p:nvPicPr>
        <p:blipFill>
          <a:blip r:embed="rId3"/>
          <a:stretch>
            <a:fillRect/>
          </a:stretch>
        </p:blipFill>
        <p:spPr>
          <a:xfrm>
            <a:off x="678831" y="3124200"/>
            <a:ext cx="7524750" cy="309081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318871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a:bodyPr>
          <a:lstStyle/>
          <a:p>
            <a:r>
              <a:rPr lang="en-US" dirty="0"/>
              <a:t>Properties of iterative deepening search</a:t>
            </a:r>
          </a:p>
        </p:txBody>
      </p:sp>
      <mc:AlternateContent xmlns:mc="http://schemas.openxmlformats.org/markup-compatibility/2006" xmlns:a14="http://schemas.microsoft.com/office/drawing/2010/main">
        <mc:Choice Requires="a14">
          <p:sp>
            <p:nvSpPr>
              <p:cNvPr id="53251" name="Rectangle 3"/>
              <p:cNvSpPr>
                <a:spLocks noGrp="1" noChangeArrowheads="1"/>
              </p:cNvSpPr>
              <p:nvPr>
                <p:ph idx="1"/>
              </p:nvPr>
            </p:nvSpPr>
            <p:spPr>
              <a:xfrm>
                <a:off x="628650" y="1825625"/>
                <a:ext cx="7886700" cy="4498975"/>
              </a:xfrm>
            </p:spPr>
            <p:txBody>
              <a:bodyPr>
                <a:normAutofit fontScale="62500" lnSpcReduction="20000"/>
              </a:bodyPr>
              <a:lstStyle/>
              <a:p>
                <a:r>
                  <a:rPr lang="en-US" sz="3200" b="1" dirty="0">
                    <a:solidFill>
                      <a:srgbClr val="FF0000"/>
                    </a:solidFill>
                  </a:rPr>
                  <a:t>Complete?</a:t>
                </a:r>
              </a:p>
              <a:p>
                <a:pPr lvl="1">
                  <a:buNone/>
                </a:pPr>
                <a:r>
                  <a:rPr lang="en-US" sz="2400" dirty="0"/>
                  <a:t>Yes</a:t>
                </a:r>
              </a:p>
              <a:p>
                <a:endParaRPr lang="en-US" sz="3200" b="1" dirty="0">
                  <a:solidFill>
                    <a:srgbClr val="FF0000"/>
                  </a:solidFill>
                </a:endParaRPr>
              </a:p>
              <a:p>
                <a:r>
                  <a:rPr lang="en-US" sz="3200" b="1" dirty="0">
                    <a:solidFill>
                      <a:srgbClr val="FF0000"/>
                    </a:solidFill>
                  </a:rPr>
                  <a:t>Optimal?</a:t>
                </a:r>
                <a:endParaRPr lang="en-US" sz="3200" dirty="0">
                  <a:solidFill>
                    <a:srgbClr val="FF0000"/>
                  </a:solidFill>
                </a:endParaRPr>
              </a:p>
              <a:p>
                <a:pPr lvl="1">
                  <a:buNone/>
                </a:pPr>
                <a:r>
                  <a:rPr lang="en-US" sz="2400" b="1" dirty="0"/>
                  <a:t>Yes</a:t>
                </a:r>
                <a:r>
                  <a:rPr lang="en-US" sz="2400" dirty="0"/>
                  <a:t>, if step cost = 1</a:t>
                </a:r>
              </a:p>
              <a:p>
                <a:endParaRPr lang="en-US" sz="3200" b="1" dirty="0">
                  <a:solidFill>
                    <a:srgbClr val="FF0000"/>
                  </a:solidFill>
                </a:endParaRPr>
              </a:p>
              <a:p>
                <a:r>
                  <a:rPr lang="en-US" sz="3200" b="1" dirty="0">
                    <a:solidFill>
                      <a:srgbClr val="FF0000"/>
                    </a:solidFill>
                  </a:rPr>
                  <a:t>Time? </a:t>
                </a:r>
              </a:p>
              <a:p>
                <a:pPr marL="342900" lvl="1" indent="0">
                  <a:buNone/>
                </a:pPr>
                <a:r>
                  <a:rPr lang="en-US" sz="2300" dirty="0"/>
                  <a:t>Consists of rebuilding trees up to d times</a:t>
                </a:r>
                <a:endParaRPr lang="en-US" sz="2300" b="1" dirty="0">
                  <a:solidFill>
                    <a:srgbClr val="CC0099"/>
                  </a:solidFill>
                </a:endParaRPr>
              </a:p>
              <a:p>
                <a:pPr lvl="1">
                  <a:buNone/>
                </a:pPr>
                <a14:m>
                  <m:oMath xmlns:m="http://schemas.openxmlformats.org/officeDocument/2006/math">
                    <m:r>
                      <a:rPr lang="en-US" sz="2300" i="1" dirty="0" smtClean="0">
                        <a:latin typeface="Cambria Math" panose="02040503050406030204" pitchFamily="18" charset="0"/>
                      </a:rPr>
                      <m:t>𝑑</m:t>
                    </m:r>
                    <m:r>
                      <a:rPr lang="en-US" sz="2300" i="1" dirty="0" smtClean="0">
                        <a:latin typeface="Cambria Math" panose="02040503050406030204" pitchFamily="18" charset="0"/>
                      </a:rPr>
                      <m:t> </m:t>
                    </m:r>
                    <m:r>
                      <a:rPr lang="en-US" sz="2300" i="1" dirty="0">
                        <a:latin typeface="Cambria Math" panose="02040503050406030204" pitchFamily="18" charset="0"/>
                      </a:rPr>
                      <m:t>𝑏</m:t>
                    </m:r>
                    <m:r>
                      <a:rPr lang="en-US" sz="2300" i="1" baseline="30000" dirty="0">
                        <a:latin typeface="Cambria Math" panose="02040503050406030204" pitchFamily="18" charset="0"/>
                      </a:rPr>
                      <m:t>1</m:t>
                    </m:r>
                    <m:r>
                      <a:rPr lang="en-US" sz="2300" i="1" dirty="0">
                        <a:latin typeface="Cambria Math" panose="02040503050406030204" pitchFamily="18" charset="0"/>
                      </a:rPr>
                      <m:t> + (</m:t>
                    </m:r>
                    <m:r>
                      <a:rPr lang="en-US" sz="2300" i="1" dirty="0">
                        <a:latin typeface="Cambria Math" panose="02040503050406030204" pitchFamily="18" charset="0"/>
                      </a:rPr>
                      <m:t>𝑑</m:t>
                    </m:r>
                    <m:r>
                      <a:rPr lang="en-US" sz="2300" i="1" dirty="0">
                        <a:latin typeface="Cambria Math" panose="02040503050406030204" pitchFamily="18" charset="0"/>
                      </a:rPr>
                      <m:t>−1)</m:t>
                    </m:r>
                    <m:r>
                      <a:rPr lang="en-US" sz="2300" i="1" dirty="0">
                        <a:latin typeface="Cambria Math" panose="02040503050406030204" pitchFamily="18" charset="0"/>
                      </a:rPr>
                      <m:t>𝑏</m:t>
                    </m:r>
                    <m:r>
                      <a:rPr lang="en-US" sz="2300" i="1" baseline="30000" dirty="0">
                        <a:latin typeface="Cambria Math" panose="02040503050406030204" pitchFamily="18" charset="0"/>
                      </a:rPr>
                      <m:t>2</m:t>
                    </m:r>
                    <m:r>
                      <a:rPr lang="en-US" sz="2300" i="1" dirty="0">
                        <a:latin typeface="Cambria Math" panose="02040503050406030204" pitchFamily="18" charset="0"/>
                      </a:rPr>
                      <m:t> + … + </m:t>
                    </m:r>
                    <m:r>
                      <a:rPr lang="en-US" sz="2300" i="1" dirty="0">
                        <a:latin typeface="Cambria Math" panose="02040503050406030204" pitchFamily="18" charset="0"/>
                      </a:rPr>
                      <m:t>𝑏𝑑</m:t>
                    </m:r>
                    <m:r>
                      <a:rPr lang="en-US" sz="2300" i="1" dirty="0">
                        <a:latin typeface="Cambria Math" panose="02040503050406030204" pitchFamily="18" charset="0"/>
                      </a:rPr>
                      <m:t> = </m:t>
                    </m:r>
                    <m:r>
                      <a:rPr lang="en-US" sz="2300" i="1" dirty="0">
                        <a:latin typeface="Cambria Math" panose="02040503050406030204" pitchFamily="18" charset="0"/>
                      </a:rPr>
                      <m:t>𝑂</m:t>
                    </m:r>
                    <m:r>
                      <a:rPr lang="en-US" sz="2300" i="1" dirty="0">
                        <a:latin typeface="Cambria Math" panose="02040503050406030204" pitchFamily="18" charset="0"/>
                      </a:rPr>
                      <m:t>(</m:t>
                    </m:r>
                    <m:r>
                      <a:rPr lang="en-US" sz="2300" i="1" dirty="0">
                        <a:latin typeface="Cambria Math" panose="02040503050406030204" pitchFamily="18" charset="0"/>
                      </a:rPr>
                      <m:t>𝑏𝑑</m:t>
                    </m:r>
                    <m:r>
                      <a:rPr lang="en-US" sz="2300" i="1" dirty="0">
                        <a:latin typeface="Cambria Math" panose="02040503050406030204" pitchFamily="18" charset="0"/>
                      </a:rPr>
                      <m:t>)   </m:t>
                    </m:r>
                  </m:oMath>
                </a14:m>
                <a:r>
                  <a:rPr lang="en-US" sz="2300" dirty="0">
                    <a:sym typeface="Wingdings" panose="05000000000000000000" pitchFamily="2" charset="2"/>
                  </a:rPr>
                  <a:t></a:t>
                </a:r>
                <a:r>
                  <a:rPr lang="en-US" sz="2300" dirty="0"/>
                  <a:t>  Slower than BFS, but the same complexity!</a:t>
                </a:r>
              </a:p>
              <a:p>
                <a:endParaRPr lang="en-US" sz="3200" b="1" dirty="0">
                  <a:solidFill>
                    <a:srgbClr val="CC0099"/>
                  </a:solidFill>
                </a:endParaRPr>
              </a:p>
              <a:p>
                <a:r>
                  <a:rPr lang="en-US" sz="3200" b="1" dirty="0">
                    <a:solidFill>
                      <a:srgbClr val="FF0000"/>
                    </a:solidFill>
                  </a:rPr>
                  <a:t>Space?</a:t>
                </a:r>
                <a:endParaRPr lang="en-US" sz="3200" dirty="0">
                  <a:solidFill>
                    <a:srgbClr val="FF0000"/>
                  </a:solidFill>
                </a:endParaRPr>
              </a:p>
              <a:p>
                <a:pPr lvl="1">
                  <a:buNone/>
                </a:pPr>
                <a:r>
                  <a:rPr lang="en-US" sz="2400" b="1" i="1" dirty="0"/>
                  <a:t>O</a:t>
                </a:r>
                <a:r>
                  <a:rPr lang="en-US" sz="2400" b="1" dirty="0"/>
                  <a:t>(</a:t>
                </a:r>
                <a:r>
                  <a:rPr lang="en-US" sz="2400" b="1" i="1" dirty="0"/>
                  <a:t>bd</a:t>
                </a:r>
                <a:r>
                  <a:rPr lang="en-US" sz="2400" b="1" dirty="0"/>
                  <a:t>) </a:t>
                </a:r>
                <a:r>
                  <a:rPr lang="en-US" sz="2400" b="1" dirty="0">
                    <a:sym typeface="Wingdings" panose="05000000000000000000" pitchFamily="2" charset="2"/>
                  </a:rPr>
                  <a:t> linear space. Even less than DFS since m&lt;=d. </a:t>
                </a:r>
                <a:r>
                  <a:rPr lang="en-US" sz="2400" dirty="0">
                    <a:sym typeface="Wingdings" panose="05000000000000000000" pitchFamily="2" charset="2"/>
                  </a:rPr>
                  <a:t>Cycles need to be handled by the depth-limited DFS implementation.</a:t>
                </a:r>
              </a:p>
              <a:p>
                <a:pPr lvl="1">
                  <a:buNone/>
                </a:pPr>
                <a:endParaRPr lang="en-US" sz="2400" dirty="0">
                  <a:sym typeface="Wingdings" panose="05000000000000000000" pitchFamily="2" charset="2"/>
                </a:endParaRPr>
              </a:p>
              <a:p>
                <a:pPr>
                  <a:buNone/>
                </a:pPr>
                <a:r>
                  <a:rPr lang="en-US" sz="2800" b="1" dirty="0"/>
                  <a:t>Note: </a:t>
                </a:r>
                <a:r>
                  <a:rPr lang="en-US" sz="2800" dirty="0"/>
                  <a:t>IDS produces the same result as BFS but trades better space complexity for worse run time.</a:t>
                </a:r>
              </a:p>
              <a:p>
                <a:pPr>
                  <a:buNone/>
                </a:pPr>
                <a:endParaRPr lang="en-US" sz="2700" dirty="0"/>
              </a:p>
            </p:txBody>
          </p:sp>
        </mc:Choice>
        <mc:Fallback xmlns="">
          <p:sp>
            <p:nvSpPr>
              <p:cNvPr id="53251" name="Rectangle 3"/>
              <p:cNvSpPr>
                <a:spLocks noGrp="1" noRot="1" noChangeAspect="1" noMove="1" noResize="1" noEditPoints="1" noAdjustHandles="1" noChangeArrowheads="1" noChangeShapeType="1" noTextEdit="1"/>
              </p:cNvSpPr>
              <p:nvPr>
                <p:ph idx="1"/>
              </p:nvPr>
            </p:nvSpPr>
            <p:spPr>
              <a:xfrm>
                <a:off x="628650" y="1825625"/>
                <a:ext cx="7886700" cy="4498975"/>
              </a:xfrm>
              <a:blipFill>
                <a:blip r:embed="rId3"/>
                <a:stretch>
                  <a:fillRect l="-696" t="-2436"/>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D82E7D8-D9C8-4FA9-8F10-9C6E76D87354}"/>
              </a:ext>
            </a:extLst>
          </p:cNvPr>
          <p:cNvSpPr/>
          <p:nvPr/>
        </p:nvSpPr>
        <p:spPr>
          <a:xfrm>
            <a:off x="6000750" y="1877085"/>
            <a:ext cx="2514600" cy="695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90000"/>
              </a:lnSpc>
            </a:pPr>
            <a:r>
              <a:rPr lang="en-US" sz="1400" i="1" dirty="0"/>
              <a:t>d: </a:t>
            </a:r>
            <a:r>
              <a:rPr lang="en-US" sz="1400" dirty="0"/>
              <a:t>depth of the optimal solution</a:t>
            </a:r>
          </a:p>
          <a:p>
            <a:pPr>
              <a:lnSpc>
                <a:spcPct val="90000"/>
              </a:lnSpc>
            </a:pPr>
            <a:r>
              <a:rPr lang="en-US" sz="1400" i="1" dirty="0"/>
              <a:t>m: </a:t>
            </a:r>
            <a:r>
              <a:rPr lang="en-US" sz="1400" dirty="0"/>
              <a:t>max. depth of tree</a:t>
            </a:r>
          </a:p>
          <a:p>
            <a:r>
              <a:rPr lang="en-US" sz="1400" i="1" dirty="0"/>
              <a:t>b:</a:t>
            </a:r>
            <a:r>
              <a:rPr lang="en-US" sz="1400" dirty="0"/>
              <a:t> maximum branching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25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25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2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2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4" descr="A close up of a map&#10;&#10;Description automatically generated">
            <a:extLst>
              <a:ext uri="{FF2B5EF4-FFF2-40B4-BE49-F238E27FC236}">
                <a16:creationId xmlns:a16="http://schemas.microsoft.com/office/drawing/2014/main" id="{DAC53276-4848-4006-9C46-ADD94360BF00}"/>
              </a:ext>
            </a:extLst>
          </p:cNvPr>
          <p:cNvPicPr>
            <a:picLocks noChangeAspect="1" noChangeArrowheads="1"/>
          </p:cNvPicPr>
          <p:nvPr/>
        </p:nvPicPr>
        <p:blipFill rotWithShape="1">
          <a:blip r:embed="rId2" cstate="print"/>
          <a:srcRect t="3287" b="1171"/>
          <a:stretch/>
        </p:blipFill>
        <p:spPr bwMode="auto">
          <a:xfrm>
            <a:off x="20" y="10"/>
            <a:ext cx="9143980" cy="6857990"/>
          </a:xfrm>
          <a:prstGeom prst="rect">
            <a:avLst/>
          </a:prstGeom>
          <a:noFill/>
        </p:spPr>
      </p:pic>
      <p:sp>
        <p:nvSpPr>
          <p:cNvPr id="25" name="Freeform: Shape 24">
            <a:extLst>
              <a:ext uri="{FF2B5EF4-FFF2-40B4-BE49-F238E27FC236}">
                <a16:creationId xmlns:a16="http://schemas.microsoft.com/office/drawing/2014/main" id="{6B3BAD04-E614-4C16-8360-019FCF0045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8262707"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tx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 Placeholder 7">
            <a:extLst>
              <a:ext uri="{FF2B5EF4-FFF2-40B4-BE49-F238E27FC236}">
                <a16:creationId xmlns:a16="http://schemas.microsoft.com/office/drawing/2014/main" id="{6294A58D-C272-4B9A-AE09-CA5EAA3DDC3B}"/>
              </a:ext>
            </a:extLst>
          </p:cNvPr>
          <p:cNvSpPr>
            <a:spLocks noGrp="1"/>
          </p:cNvSpPr>
          <p:nvPr>
            <p:ph type="body" idx="1"/>
          </p:nvPr>
        </p:nvSpPr>
        <p:spPr>
          <a:xfrm>
            <a:off x="630936" y="5543643"/>
            <a:ext cx="6642044" cy="479701"/>
          </a:xfrm>
        </p:spPr>
        <p:txBody>
          <a:bodyPr vert="horz" lIns="91440" tIns="45720" rIns="91440" bIns="45720" rtlCol="0">
            <a:normAutofit/>
          </a:bodyPr>
          <a:lstStyle/>
          <a:p>
            <a:pPr defTabSz="914400">
              <a:spcBef>
                <a:spcPts val="1000"/>
              </a:spcBef>
            </a:pPr>
            <a:endParaRPr lang="en-US" sz="1700">
              <a:solidFill>
                <a:srgbClr val="FFFFFF"/>
              </a:solidFill>
            </a:endParaRPr>
          </a:p>
        </p:txBody>
      </p:sp>
      <p:sp>
        <p:nvSpPr>
          <p:cNvPr id="7" name="Title 6">
            <a:extLst>
              <a:ext uri="{FF2B5EF4-FFF2-40B4-BE49-F238E27FC236}">
                <a16:creationId xmlns:a16="http://schemas.microsoft.com/office/drawing/2014/main" id="{7F94346C-F8A3-4492-9257-74C89F764643}"/>
              </a:ext>
            </a:extLst>
          </p:cNvPr>
          <p:cNvSpPr>
            <a:spLocks noGrp="1"/>
          </p:cNvSpPr>
          <p:nvPr>
            <p:ph type="title"/>
          </p:nvPr>
        </p:nvSpPr>
        <p:spPr>
          <a:xfrm>
            <a:off x="630936" y="4199861"/>
            <a:ext cx="6642044" cy="1336826"/>
          </a:xfrm>
        </p:spPr>
        <p:txBody>
          <a:bodyPr vert="horz" lIns="91440" tIns="45720" rIns="91440" bIns="45720" rtlCol="0" anchor="b">
            <a:normAutofit/>
          </a:bodyPr>
          <a:lstStyle/>
          <a:p>
            <a:pPr defTabSz="914400"/>
            <a:r>
              <a:rPr lang="en-US" sz="4700">
                <a:solidFill>
                  <a:srgbClr val="FFFFFF"/>
                </a:solidFill>
              </a:rPr>
              <a:t>Informed Search</a:t>
            </a:r>
          </a:p>
        </p:txBody>
      </p:sp>
      <p:sp>
        <p:nvSpPr>
          <p:cNvPr id="6" name="Slide Number Placeholder 5">
            <a:extLst>
              <a:ext uri="{FF2B5EF4-FFF2-40B4-BE49-F238E27FC236}">
                <a16:creationId xmlns:a16="http://schemas.microsoft.com/office/drawing/2014/main" id="{97B9A39C-9B09-43C2-B87C-775D7F8AB895}"/>
              </a:ext>
            </a:extLst>
          </p:cNvPr>
          <p:cNvSpPr>
            <a:spLocks noGrp="1"/>
          </p:cNvSpPr>
          <p:nvPr>
            <p:ph type="sldNum" sz="quarter" idx="12"/>
          </p:nvPr>
        </p:nvSpPr>
        <p:spPr>
          <a:xfrm>
            <a:off x="6460236" y="6355080"/>
            <a:ext cx="2057400" cy="365125"/>
          </a:xfrm>
        </p:spPr>
        <p:txBody>
          <a:bodyPr vert="horz" lIns="91440" tIns="45720" rIns="91440" bIns="45720" rtlCol="0" anchor="ctr">
            <a:normAutofit/>
          </a:bodyPr>
          <a:lstStyle/>
          <a:p>
            <a:pPr>
              <a:spcAft>
                <a:spcPts val="600"/>
              </a:spcAft>
              <a:defRPr/>
            </a:pPr>
            <a:fld id="{E97C47EE-1537-423B-A9B2-96D7BC867AC1}" type="slidenum">
              <a:rPr lang="en-US" sz="1200">
                <a:solidFill>
                  <a:srgbClr val="FFFFFF"/>
                </a:solidFill>
                <a:latin typeface="Calibri" panose="020F0502020204030204"/>
              </a:rPr>
              <a:pPr>
                <a:spcAft>
                  <a:spcPts val="600"/>
                </a:spcAft>
                <a:defRPr/>
              </a:pPr>
              <a:t>35</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565501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Informed search</a:t>
            </a:r>
          </a:p>
        </p:txBody>
      </p:sp>
      <p:sp>
        <p:nvSpPr>
          <p:cNvPr id="3" name="Content Placeholder 2"/>
          <p:cNvSpPr>
            <a:spLocks noGrp="1"/>
          </p:cNvSpPr>
          <p:nvPr>
            <p:ph idx="1"/>
          </p:nvPr>
        </p:nvSpPr>
        <p:spPr>
          <a:xfrm>
            <a:off x="628650" y="1825624"/>
            <a:ext cx="7886700" cy="4498975"/>
          </a:xfrm>
        </p:spPr>
        <p:txBody>
          <a:bodyPr>
            <a:normAutofit fontScale="92500" lnSpcReduction="10000"/>
          </a:bodyPr>
          <a:lstStyle/>
          <a:p>
            <a:r>
              <a:rPr lang="en-US" dirty="0"/>
              <a:t>AI search problems are typically very large. We would like to improve efficiency by </a:t>
            </a:r>
            <a:r>
              <a:rPr lang="en-US" b="1" dirty="0">
                <a:solidFill>
                  <a:srgbClr val="FF0000"/>
                </a:solidFill>
              </a:rPr>
              <a:t>expanding as few nodes as possible.</a:t>
            </a:r>
            <a:endParaRPr lang="en-US" dirty="0">
              <a:solidFill>
                <a:srgbClr val="FF0000"/>
              </a:solidFill>
            </a:endParaRPr>
          </a:p>
          <a:p>
            <a:endParaRPr lang="en-US" dirty="0"/>
          </a:p>
          <a:p>
            <a:r>
              <a:rPr lang="en-US" dirty="0"/>
              <a:t>The agent can use </a:t>
            </a:r>
            <a:r>
              <a:rPr lang="en-US" b="1" dirty="0">
                <a:solidFill>
                  <a:srgbClr val="FF0000"/>
                </a:solidFill>
              </a:rPr>
              <a:t>additional information </a:t>
            </a:r>
            <a:r>
              <a:rPr lang="en-US" dirty="0"/>
              <a:t>in the form of “hints” about how promising different states/nodes are to lead to the goal. These hints are derived from </a:t>
            </a:r>
          </a:p>
          <a:p>
            <a:pPr lvl="1"/>
            <a:r>
              <a:rPr lang="en-US" dirty="0"/>
              <a:t>information the agent has (e.g., a map) or</a:t>
            </a:r>
          </a:p>
          <a:p>
            <a:pPr lvl="1"/>
            <a:r>
              <a:rPr lang="en-US" dirty="0"/>
              <a:t>percepts coming from a sensor.</a:t>
            </a:r>
          </a:p>
          <a:p>
            <a:endParaRPr lang="en-US" dirty="0"/>
          </a:p>
          <a:p>
            <a:r>
              <a:rPr lang="en-US" dirty="0"/>
              <a:t>The agent uses a </a:t>
            </a:r>
            <a:r>
              <a:rPr lang="en-US" b="1" dirty="0">
                <a:solidFill>
                  <a:srgbClr val="FF0000"/>
                </a:solidFill>
              </a:rPr>
              <a:t>heuristic function </a:t>
            </a:r>
            <a:r>
              <a:rPr lang="en-US" dirty="0"/>
              <a:t>to rank nodes in the frontier and select the most promising state in the frontier for expansion using a </a:t>
            </a:r>
            <a:r>
              <a:rPr lang="en-US" b="1" dirty="0">
                <a:solidFill>
                  <a:srgbClr val="FF0000"/>
                </a:solidFill>
              </a:rPr>
              <a:t>best-first search </a:t>
            </a:r>
            <a:r>
              <a:rPr lang="en-US" dirty="0"/>
              <a:t>strategy.</a:t>
            </a:r>
          </a:p>
          <a:p>
            <a:pPr lvl="1"/>
            <a:endParaRPr lang="en-US" dirty="0"/>
          </a:p>
          <a:p>
            <a:r>
              <a:rPr lang="en-US" dirty="0"/>
              <a:t>Algorithms:</a:t>
            </a:r>
          </a:p>
          <a:p>
            <a:pPr lvl="1"/>
            <a:r>
              <a:rPr lang="en-US" dirty="0"/>
              <a:t>Greedy best-first search</a:t>
            </a:r>
          </a:p>
          <a:p>
            <a:pPr lvl="1"/>
            <a:r>
              <a:rPr lang="en-US" dirty="0"/>
              <a:t>A*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Heuristic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525963"/>
              </a:xfrm>
            </p:spPr>
            <p:txBody>
              <a:bodyPr>
                <a:normAutofit/>
              </a:bodyPr>
              <a:lstStyle/>
              <a:p>
                <a:r>
                  <a:rPr lang="en-US" sz="2000" b="1" dirty="0">
                    <a:solidFill>
                      <a:srgbClr val="FF0000"/>
                    </a:solidFill>
                  </a:rPr>
                  <a:t>Heuristic function </a:t>
                </a:r>
                <a14:m>
                  <m:oMath xmlns:m="http://schemas.openxmlformats.org/officeDocument/2006/math">
                    <m:r>
                      <a:rPr lang="en-US" sz="2000" i="1" dirty="0" smtClean="0">
                        <a:latin typeface="Cambria Math" panose="02040503050406030204" pitchFamily="18" charset="0"/>
                      </a:rPr>
                      <m:t>h</m:t>
                    </m:r>
                    <m:r>
                      <a:rPr lang="en-US" sz="2000" i="1" dirty="0" smtClean="0">
                        <a:latin typeface="Cambria Math" panose="02040503050406030204" pitchFamily="18" charset="0"/>
                      </a:rPr>
                      <m:t>(</m:t>
                    </m:r>
                    <m:r>
                      <a:rPr lang="en-US" sz="2000" i="1" dirty="0" smtClean="0">
                        <a:latin typeface="Cambria Math" panose="02040503050406030204" pitchFamily="18" charset="0"/>
                      </a:rPr>
                      <m:t>𝑛</m:t>
                    </m:r>
                    <m:r>
                      <a:rPr lang="en-US" sz="2000" i="1" dirty="0" smtClean="0">
                        <a:latin typeface="Cambria Math" panose="02040503050406030204" pitchFamily="18" charset="0"/>
                      </a:rPr>
                      <m:t>) </m:t>
                    </m:r>
                  </m:oMath>
                </a14:m>
                <a:r>
                  <a:rPr lang="en-US" sz="2000" dirty="0"/>
                  <a:t>estimates the cost of reaching a node representing the goal state from the current node </a:t>
                </a:r>
                <a14:m>
                  <m:oMath xmlns:m="http://schemas.openxmlformats.org/officeDocument/2006/math">
                    <m:r>
                      <a:rPr lang="en-US" sz="2000" i="1" dirty="0" smtClean="0">
                        <a:latin typeface="Cambria Math" panose="02040503050406030204" pitchFamily="18" charset="0"/>
                      </a:rPr>
                      <m:t>𝑛</m:t>
                    </m:r>
                  </m:oMath>
                </a14:m>
                <a:r>
                  <a:rPr lang="en-US" sz="2000" i="1" dirty="0"/>
                  <a:t>.</a:t>
                </a:r>
                <a:endParaRPr lang="en-US" sz="2000" dirty="0"/>
              </a:p>
              <a:p>
                <a:r>
                  <a:rPr lang="en-US" sz="2000" dirty="0"/>
                  <a:t>Examples: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525963"/>
              </a:xfrm>
              <a:blipFill>
                <a:blip r:embed="rId3"/>
                <a:stretch>
                  <a:fillRect l="-667" t="-1348"/>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Lst>
          </a:blip>
          <a:srcRect/>
          <a:stretch>
            <a:fillRect/>
          </a:stretch>
        </p:blipFill>
        <p:spPr bwMode="auto">
          <a:xfrm>
            <a:off x="652534" y="3059960"/>
            <a:ext cx="3272163" cy="3272163"/>
          </a:xfrm>
          <a:prstGeom prst="rect">
            <a:avLst/>
          </a:prstGeom>
          <a:noFill/>
          <a:ln w="9525">
            <a:noFill/>
            <a:miter lim="800000"/>
            <a:headEnd/>
            <a:tailEnd/>
          </a:ln>
        </p:spPr>
      </p:pic>
      <p:sp>
        <p:nvSpPr>
          <p:cNvPr id="6" name="Down Arrow 5"/>
          <p:cNvSpPr/>
          <p:nvPr/>
        </p:nvSpPr>
        <p:spPr>
          <a:xfrm>
            <a:off x="834321" y="2808299"/>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514600"/>
            <a:ext cx="983077" cy="293699"/>
          </a:xfrm>
          <a:prstGeom prst="rect">
            <a:avLst/>
          </a:prstGeom>
          <a:noFill/>
        </p:spPr>
        <p:txBody>
          <a:bodyPr wrap="none" rtlCol="0">
            <a:spAutoFit/>
          </a:bodyPr>
          <a:lstStyle/>
          <a:p>
            <a:r>
              <a:rPr lang="en-US" dirty="0"/>
              <a:t>Start state</a:t>
            </a:r>
          </a:p>
        </p:txBody>
      </p:sp>
      <p:sp>
        <p:nvSpPr>
          <p:cNvPr id="8" name="Down Arrow 7"/>
          <p:cNvSpPr/>
          <p:nvPr/>
        </p:nvSpPr>
        <p:spPr>
          <a:xfrm rot="5400000">
            <a:off x="4068898" y="5928973"/>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2562" y="6355746"/>
            <a:ext cx="983077" cy="293699"/>
          </a:xfrm>
          <a:prstGeom prst="rect">
            <a:avLst/>
          </a:prstGeom>
          <a:noFill/>
        </p:spPr>
        <p:txBody>
          <a:bodyPr wrap="none" rtlCol="0">
            <a:spAutoFit/>
          </a:bodyPr>
          <a:lstStyle/>
          <a:p>
            <a:r>
              <a:rPr lang="en-US" dirty="0"/>
              <a:t>Goal state</a:t>
            </a:r>
          </a:p>
        </p:txBody>
      </p:sp>
      <p:sp>
        <p:nvSpPr>
          <p:cNvPr id="10" name="5-Point Star 9"/>
          <p:cNvSpPr/>
          <p:nvPr/>
        </p:nvSpPr>
        <p:spPr>
          <a:xfrm>
            <a:off x="1864446" y="5301998"/>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985637" y="5423189"/>
            <a:ext cx="1878464" cy="666552"/>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2">
            <a:extLst>
              <a:ext uri="{FF2B5EF4-FFF2-40B4-BE49-F238E27FC236}">
                <a16:creationId xmlns:a16="http://schemas.microsoft.com/office/drawing/2014/main" id="{DF9E533F-BB9B-4439-8E8F-5DED1104394F}"/>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artisticPencilSketch/>
                    </a14:imgEffect>
                  </a14:imgLayer>
                </a14:imgProps>
              </a:ext>
            </a:extLst>
          </a:blip>
          <a:srcRect/>
          <a:stretch>
            <a:fillRect/>
          </a:stretch>
        </p:blipFill>
        <p:spPr bwMode="auto">
          <a:xfrm>
            <a:off x="4843534" y="3031385"/>
            <a:ext cx="3272163" cy="3272163"/>
          </a:xfrm>
          <a:prstGeom prst="rect">
            <a:avLst/>
          </a:prstGeom>
          <a:noFill/>
          <a:ln w="9525">
            <a:noFill/>
            <a:miter lim="800000"/>
            <a:headEnd/>
            <a:tailEnd/>
          </a:ln>
        </p:spPr>
      </p:pic>
      <p:sp>
        <p:nvSpPr>
          <p:cNvPr id="13" name="Down Arrow 5">
            <a:extLst>
              <a:ext uri="{FF2B5EF4-FFF2-40B4-BE49-F238E27FC236}">
                <a16:creationId xmlns:a16="http://schemas.microsoft.com/office/drawing/2014/main" id="{B3F9EDDE-1211-49CC-AE28-0DEA8B67AF1F}"/>
              </a:ext>
            </a:extLst>
          </p:cNvPr>
          <p:cNvSpPr/>
          <p:nvPr/>
        </p:nvSpPr>
        <p:spPr>
          <a:xfrm>
            <a:off x="5025321" y="2779724"/>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A4A6DB-BDAD-44F5-B13C-B4880EE656EE}"/>
              </a:ext>
            </a:extLst>
          </p:cNvPr>
          <p:cNvSpPr txBox="1"/>
          <p:nvPr/>
        </p:nvSpPr>
        <p:spPr>
          <a:xfrm>
            <a:off x="4648200" y="2486025"/>
            <a:ext cx="983077" cy="293699"/>
          </a:xfrm>
          <a:prstGeom prst="rect">
            <a:avLst/>
          </a:prstGeom>
          <a:noFill/>
        </p:spPr>
        <p:txBody>
          <a:bodyPr wrap="none" rtlCol="0">
            <a:spAutoFit/>
          </a:bodyPr>
          <a:lstStyle/>
          <a:p>
            <a:r>
              <a:rPr lang="en-US" dirty="0"/>
              <a:t>Start state</a:t>
            </a:r>
          </a:p>
        </p:txBody>
      </p:sp>
      <p:sp>
        <p:nvSpPr>
          <p:cNvPr id="15" name="Down Arrow 7">
            <a:extLst>
              <a:ext uri="{FF2B5EF4-FFF2-40B4-BE49-F238E27FC236}">
                <a16:creationId xmlns:a16="http://schemas.microsoft.com/office/drawing/2014/main" id="{6552566B-6F41-412F-BD9D-8B255E817642}"/>
              </a:ext>
            </a:extLst>
          </p:cNvPr>
          <p:cNvSpPr/>
          <p:nvPr/>
        </p:nvSpPr>
        <p:spPr>
          <a:xfrm rot="5400000">
            <a:off x="8236888" y="5900398"/>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F9CFA2-F858-4809-8B7D-A3225899B45B}"/>
              </a:ext>
            </a:extLst>
          </p:cNvPr>
          <p:cNvSpPr txBox="1"/>
          <p:nvPr/>
        </p:nvSpPr>
        <p:spPr>
          <a:xfrm>
            <a:off x="7836242" y="6342230"/>
            <a:ext cx="983077" cy="293699"/>
          </a:xfrm>
          <a:prstGeom prst="rect">
            <a:avLst/>
          </a:prstGeom>
          <a:noFill/>
        </p:spPr>
        <p:txBody>
          <a:bodyPr wrap="none" rtlCol="0">
            <a:spAutoFit/>
          </a:bodyPr>
          <a:lstStyle/>
          <a:p>
            <a:r>
              <a:rPr lang="en-US" dirty="0"/>
              <a:t>Goal state</a:t>
            </a:r>
          </a:p>
        </p:txBody>
      </p:sp>
      <p:sp>
        <p:nvSpPr>
          <p:cNvPr id="17" name="5-Point Star 9">
            <a:extLst>
              <a:ext uri="{FF2B5EF4-FFF2-40B4-BE49-F238E27FC236}">
                <a16:creationId xmlns:a16="http://schemas.microsoft.com/office/drawing/2014/main" id="{C5FBD971-D576-46B5-B778-F31D90E6A82B}"/>
              </a:ext>
            </a:extLst>
          </p:cNvPr>
          <p:cNvSpPr/>
          <p:nvPr/>
        </p:nvSpPr>
        <p:spPr>
          <a:xfrm>
            <a:off x="6055446" y="5273423"/>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FB86754-9901-4B12-8CBE-445BFFF5B1E5}"/>
              </a:ext>
            </a:extLst>
          </p:cNvPr>
          <p:cNvCxnSpPr/>
          <p:nvPr/>
        </p:nvCxnSpPr>
        <p:spPr>
          <a:xfrm>
            <a:off x="6176637" y="5394614"/>
            <a:ext cx="1878464" cy="666552"/>
          </a:xfrm>
          <a:prstGeom prst="bentConnector3">
            <a:avLst>
              <a:gd name="adj1" fmla="val 308"/>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19042422-30D2-4FB5-9682-F3AE7571F65B}"/>
              </a:ext>
            </a:extLst>
          </p:cNvPr>
          <p:cNvSpPr/>
          <p:nvPr/>
        </p:nvSpPr>
        <p:spPr>
          <a:xfrm>
            <a:off x="1325338" y="2209800"/>
            <a:ext cx="1952779" cy="369332"/>
          </a:xfrm>
          <a:prstGeom prst="rect">
            <a:avLst/>
          </a:prstGeom>
        </p:spPr>
        <p:txBody>
          <a:bodyPr wrap="none">
            <a:spAutoFit/>
          </a:bodyPr>
          <a:lstStyle/>
          <a:p>
            <a:r>
              <a:rPr lang="en-US" b="1" dirty="0"/>
              <a:t>Euclidean distance</a:t>
            </a:r>
          </a:p>
        </p:txBody>
      </p:sp>
      <p:sp>
        <p:nvSpPr>
          <p:cNvPr id="19" name="Rectangle 18">
            <a:extLst>
              <a:ext uri="{FF2B5EF4-FFF2-40B4-BE49-F238E27FC236}">
                <a16:creationId xmlns:a16="http://schemas.microsoft.com/office/drawing/2014/main" id="{6B0D99D0-DFBD-4069-8820-82E7E0CAE9B6}"/>
              </a:ext>
            </a:extLst>
          </p:cNvPr>
          <p:cNvSpPr/>
          <p:nvPr/>
        </p:nvSpPr>
        <p:spPr>
          <a:xfrm>
            <a:off x="5514821" y="2221468"/>
            <a:ext cx="2099614" cy="369332"/>
          </a:xfrm>
          <a:prstGeom prst="rect">
            <a:avLst/>
          </a:prstGeom>
        </p:spPr>
        <p:txBody>
          <a:bodyPr wrap="none">
            <a:spAutoFit/>
          </a:bodyPr>
          <a:lstStyle/>
          <a:p>
            <a:r>
              <a:rPr lang="en-US" b="1" dirty="0"/>
              <a:t>Manhattan distance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Heuristic for the Romania problem</a:t>
            </a:r>
          </a:p>
        </p:txBody>
      </p:sp>
      <p:pic>
        <p:nvPicPr>
          <p:cNvPr id="8196" name="Picture 4" descr="romania2"/>
          <p:cNvPicPr>
            <a:picLocks noChangeAspect="1" noChangeArrowheads="1"/>
          </p:cNvPicPr>
          <p:nvPr/>
        </p:nvPicPr>
        <p:blipFill>
          <a:blip r:embed="rId3" cstate="print"/>
          <a:srcRect/>
          <a:stretch>
            <a:fillRect/>
          </a:stretch>
        </p:blipFill>
        <p:spPr bwMode="auto">
          <a:xfrm>
            <a:off x="381000" y="1828800"/>
            <a:ext cx="8229600" cy="4033838"/>
          </a:xfrm>
          <a:prstGeom prst="rect">
            <a:avLst/>
          </a:prstGeom>
          <a:noFill/>
        </p:spPr>
      </p:pic>
      <p:sp>
        <p:nvSpPr>
          <p:cNvPr id="7" name="Rectangle 6">
            <a:extLst>
              <a:ext uri="{FF2B5EF4-FFF2-40B4-BE49-F238E27FC236}">
                <a16:creationId xmlns:a16="http://schemas.microsoft.com/office/drawing/2014/main" id="{F78DBA2A-F6A5-49BF-96B9-767627D3AC80}"/>
              </a:ext>
            </a:extLst>
          </p:cNvPr>
          <p:cNvSpPr/>
          <p:nvPr/>
        </p:nvSpPr>
        <p:spPr>
          <a:xfrm>
            <a:off x="8224929" y="1905000"/>
            <a:ext cx="614271" cy="400110"/>
          </a:xfrm>
          <a:prstGeom prst="rect">
            <a:avLst/>
          </a:prstGeom>
        </p:spPr>
        <p:txBody>
          <a:bodyPr wrap="none">
            <a:spAutoFit/>
          </a:bodyPr>
          <a:lstStyle/>
          <a:p>
            <a:r>
              <a:rPr lang="en-US" sz="2000" b="1" i="1" dirty="0"/>
              <a:t>h</a:t>
            </a:r>
            <a:r>
              <a:rPr lang="en-US" sz="2000" b="1" dirty="0"/>
              <a:t>(</a:t>
            </a:r>
            <a:r>
              <a:rPr lang="en-US" sz="2000" b="1" i="1" dirty="0"/>
              <a:t>n</a:t>
            </a:r>
            <a:r>
              <a:rPr lang="en-US" sz="2000" b="1"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Greedy best-first search example</a:t>
            </a:r>
          </a:p>
        </p:txBody>
      </p:sp>
      <p:pic>
        <p:nvPicPr>
          <p:cNvPr id="10244" name="Picture 4" descr="greedy-progress01c"/>
          <p:cNvPicPr>
            <a:picLocks noChangeAspect="1" noChangeArrowheads="1"/>
          </p:cNvPicPr>
          <p:nvPr/>
        </p:nvPicPr>
        <p:blipFill>
          <a:blip r:embed="rId3" cstate="print"/>
          <a:srcRect/>
          <a:stretch>
            <a:fillRect/>
          </a:stretch>
        </p:blipFill>
        <p:spPr bwMode="auto">
          <a:xfrm>
            <a:off x="1752600" y="1828800"/>
            <a:ext cx="5467350" cy="19907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13A329-F65E-4329-9D0F-2A7F26023156}"/>
              </a:ext>
            </a:extLst>
          </p:cNvPr>
          <p:cNvSpPr/>
          <p:nvPr/>
        </p:nvSpPr>
        <p:spPr>
          <a:xfrm>
            <a:off x="685800" y="1420595"/>
            <a:ext cx="3124200" cy="923330"/>
          </a:xfrm>
          <a:prstGeom prst="rect">
            <a:avLst/>
          </a:prstGeom>
        </p:spPr>
        <p:txBody>
          <a:bodyPr wrap="square">
            <a:spAutoFit/>
          </a:bodyPr>
          <a:lstStyle/>
          <a:p>
            <a:r>
              <a:rPr lang="en-US" b="1" dirty="0"/>
              <a:t>Expansion rule: Expand the node that has the lowest value of the heuristic function </a:t>
            </a:r>
            <a:r>
              <a:rPr lang="en-US" b="1" i="1" dirty="0"/>
              <a:t>h</a:t>
            </a:r>
            <a:r>
              <a:rPr lang="en-US" b="1" dirty="0"/>
              <a:t>(</a:t>
            </a:r>
            <a:r>
              <a:rPr lang="en-US" b="1" i="1" dirty="0"/>
              <a:t>n</a:t>
            </a:r>
            <a:r>
              <a:rPr lang="en-US" b="1" dirty="0"/>
              <a:t>)</a:t>
            </a:r>
          </a:p>
        </p:txBody>
      </p:sp>
      <p:sp>
        <p:nvSpPr>
          <p:cNvPr id="8" name="Oval 7">
            <a:extLst>
              <a:ext uri="{FF2B5EF4-FFF2-40B4-BE49-F238E27FC236}">
                <a16:creationId xmlns:a16="http://schemas.microsoft.com/office/drawing/2014/main" id="{BE048C35-3A6E-4B42-803D-03F8170F3848}"/>
              </a:ext>
            </a:extLst>
          </p:cNvPr>
          <p:cNvSpPr/>
          <p:nvPr/>
        </p:nvSpPr>
        <p:spPr>
          <a:xfrm>
            <a:off x="7744968" y="4114800"/>
            <a:ext cx="1371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BCCA6DC-EE15-42ED-A9EB-EAE135849C46}"/>
              </a:ext>
            </a:extLst>
          </p:cNvPr>
          <p:cNvCxnSpPr>
            <a:cxnSpLocks/>
          </p:cNvCxnSpPr>
          <p:nvPr/>
        </p:nvCxnSpPr>
        <p:spPr>
          <a:xfrm>
            <a:off x="3886200" y="4724400"/>
            <a:ext cx="2362200" cy="129540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3" name="Rectangle 2">
            <a:extLst>
              <a:ext uri="{FF2B5EF4-FFF2-40B4-BE49-F238E27FC236}">
                <a16:creationId xmlns:a16="http://schemas.microsoft.com/office/drawing/2014/main" id="{72EE3BD0-89FD-4BAB-9EE2-A555148474C0}"/>
              </a:ext>
            </a:extLst>
          </p:cNvPr>
          <p:cNvSpPr/>
          <p:nvPr/>
        </p:nvSpPr>
        <p:spPr>
          <a:xfrm>
            <a:off x="4122209" y="1905000"/>
            <a:ext cx="678391" cy="369332"/>
          </a:xfrm>
          <a:prstGeom prst="rect">
            <a:avLst/>
          </a:prstGeom>
        </p:spPr>
        <p:txBody>
          <a:bodyPr wrap="none">
            <a:spAutoFit/>
          </a:bodyPr>
          <a:lstStyle/>
          <a:p>
            <a:r>
              <a:rPr lang="en-US" i="1" dirty="0"/>
              <a:t>h</a:t>
            </a:r>
            <a:r>
              <a:rPr lang="en-US" dirty="0"/>
              <a:t>(</a:t>
            </a:r>
            <a:r>
              <a:rPr lang="en-US" i="1" dirty="0"/>
              <a:t>n</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What are search problems?</a:t>
            </a:r>
          </a:p>
        </p:txBody>
      </p:sp>
      <p:sp>
        <p:nvSpPr>
          <p:cNvPr id="3" name="Content Placeholder 2"/>
          <p:cNvSpPr>
            <a:spLocks noGrp="1"/>
          </p:cNvSpPr>
          <p:nvPr>
            <p:ph idx="1"/>
          </p:nvPr>
        </p:nvSpPr>
        <p:spPr>
          <a:xfrm>
            <a:off x="457200" y="1219199"/>
            <a:ext cx="4648200" cy="3483954"/>
          </a:xfrm>
        </p:spPr>
        <p:txBody>
          <a:bodyPr>
            <a:noAutofit/>
          </a:bodyPr>
          <a:lstStyle/>
          <a:p>
            <a:pPr>
              <a:lnSpc>
                <a:spcPct val="120000"/>
              </a:lnSpc>
            </a:pPr>
            <a:r>
              <a:rPr lang="en-US" sz="1800" dirty="0"/>
              <a:t>We will consider the problem of designing </a:t>
            </a:r>
            <a:r>
              <a:rPr lang="en-US" sz="1800" b="1" dirty="0">
                <a:solidFill>
                  <a:srgbClr val="FF0000"/>
                </a:solidFill>
              </a:rPr>
              <a:t>goal-based agents</a:t>
            </a:r>
            <a:r>
              <a:rPr lang="en-US" sz="1800" dirty="0"/>
              <a:t> in </a:t>
            </a:r>
            <a:r>
              <a:rPr lang="en-US" sz="1800" b="1" dirty="0">
                <a:solidFill>
                  <a:srgbClr val="FF0000"/>
                </a:solidFill>
              </a:rPr>
              <a:t>, known</a:t>
            </a:r>
            <a:r>
              <a:rPr lang="en-US" sz="1800" dirty="0">
                <a:solidFill>
                  <a:srgbClr val="FF0000"/>
                </a:solidFill>
              </a:rPr>
              <a:t>, </a:t>
            </a:r>
            <a:r>
              <a:rPr lang="en-US" sz="1800" b="1" dirty="0">
                <a:solidFill>
                  <a:srgbClr val="FF0000"/>
                </a:solidFill>
              </a:rPr>
              <a:t>fully observable</a:t>
            </a:r>
            <a:r>
              <a:rPr lang="en-US" sz="1800" dirty="0">
                <a:solidFill>
                  <a:srgbClr val="FF0000"/>
                </a:solidFill>
              </a:rPr>
              <a:t>, </a:t>
            </a:r>
            <a:r>
              <a:rPr lang="en-US" sz="1800" b="1" dirty="0">
                <a:solidFill>
                  <a:srgbClr val="FF0000"/>
                </a:solidFill>
              </a:rPr>
              <a:t>deterministic </a:t>
            </a:r>
            <a:r>
              <a:rPr lang="en-US" sz="1800" dirty="0"/>
              <a:t>environments.</a:t>
            </a:r>
          </a:p>
          <a:p>
            <a:pPr>
              <a:lnSpc>
                <a:spcPct val="120000"/>
              </a:lnSpc>
            </a:pPr>
            <a:r>
              <a:rPr lang="en-US" sz="1800" dirty="0"/>
              <a:t>For now, we consider only a discrete environment using an </a:t>
            </a:r>
            <a:r>
              <a:rPr lang="en-US" sz="1800" b="1" dirty="0">
                <a:solidFill>
                  <a:srgbClr val="FF0000"/>
                </a:solidFill>
              </a:rPr>
              <a:t>atomic state representation </a:t>
            </a:r>
            <a:r>
              <a:rPr lang="en-US" sz="1800" dirty="0"/>
              <a:t>(states are just labeled 1, 2, 3, …). </a:t>
            </a:r>
          </a:p>
          <a:p>
            <a:pPr>
              <a:lnSpc>
                <a:spcPct val="120000"/>
              </a:lnSpc>
            </a:pPr>
            <a:r>
              <a:rPr lang="en-US" sz="1800" dirty="0"/>
              <a:t>The </a:t>
            </a:r>
            <a:r>
              <a:rPr lang="en-US" sz="1800" b="1" dirty="0">
                <a:solidFill>
                  <a:srgbClr val="FF0000"/>
                </a:solidFill>
              </a:rPr>
              <a:t>state space </a:t>
            </a:r>
            <a:r>
              <a:rPr lang="en-US" sz="1800" dirty="0"/>
              <a:t>is the set of all possible states of the environment and some states are marked as </a:t>
            </a:r>
            <a:r>
              <a:rPr lang="en-US" sz="1800" b="1" dirty="0">
                <a:solidFill>
                  <a:srgbClr val="FF0000"/>
                </a:solidFill>
              </a:rPr>
              <a:t>goal states</a:t>
            </a:r>
            <a:r>
              <a:rPr lang="en-US" sz="1800" dirty="0"/>
              <a:t>.</a:t>
            </a:r>
          </a:p>
        </p:txBody>
      </p:sp>
      <p:sp>
        <p:nvSpPr>
          <p:cNvPr id="5" name="Down Arrow 4">
            <a:extLst>
              <a:ext uri="{FF2B5EF4-FFF2-40B4-BE49-F238E27FC236}">
                <a16:creationId xmlns:a16="http://schemas.microsoft.com/office/drawing/2014/main" id="{073A3626-0AFF-4DB0-9BD3-AB42694A6ECD}"/>
              </a:ext>
            </a:extLst>
          </p:cNvPr>
          <p:cNvSpPr/>
          <p:nvPr/>
        </p:nvSpPr>
        <p:spPr>
          <a:xfrm>
            <a:off x="5514696" y="16002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B475CD-320D-4BEC-8249-FAB7C36E4220}"/>
              </a:ext>
            </a:extLst>
          </p:cNvPr>
          <p:cNvSpPr txBox="1"/>
          <p:nvPr/>
        </p:nvSpPr>
        <p:spPr>
          <a:xfrm>
            <a:off x="4810833" y="1260568"/>
            <a:ext cx="1483925" cy="369332"/>
          </a:xfrm>
          <a:prstGeom prst="rect">
            <a:avLst/>
          </a:prstGeom>
          <a:noFill/>
        </p:spPr>
        <p:txBody>
          <a:bodyPr wrap="square" rtlCol="0">
            <a:spAutoFit/>
          </a:bodyPr>
          <a:lstStyle/>
          <a:p>
            <a:pPr algn="ctr"/>
            <a:r>
              <a:rPr lang="en-US" dirty="0">
                <a:solidFill>
                  <a:srgbClr val="0070C0"/>
                </a:solidFill>
              </a:rPr>
              <a:t>Initial state</a:t>
            </a:r>
          </a:p>
        </p:txBody>
      </p:sp>
      <p:sp>
        <p:nvSpPr>
          <p:cNvPr id="7" name="Down Arrow 6">
            <a:extLst>
              <a:ext uri="{FF2B5EF4-FFF2-40B4-BE49-F238E27FC236}">
                <a16:creationId xmlns:a16="http://schemas.microsoft.com/office/drawing/2014/main" id="{50D635EB-0989-48D8-A8A1-D3A13DCCAA82}"/>
              </a:ext>
            </a:extLst>
          </p:cNvPr>
          <p:cNvSpPr/>
          <p:nvPr/>
        </p:nvSpPr>
        <p:spPr>
          <a:xfrm rot="5400000">
            <a:off x="8202760" y="43053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1210C4A-14C0-45E5-9525-BE6B00C02E6E}"/>
              </a:ext>
            </a:extLst>
          </p:cNvPr>
          <p:cNvSpPr txBox="1"/>
          <p:nvPr/>
        </p:nvSpPr>
        <p:spPr>
          <a:xfrm>
            <a:off x="8475227" y="4154269"/>
            <a:ext cx="668773" cy="646331"/>
          </a:xfrm>
          <a:prstGeom prst="rect">
            <a:avLst/>
          </a:prstGeom>
          <a:noFill/>
        </p:spPr>
        <p:txBody>
          <a:bodyPr wrap="none" rtlCol="0">
            <a:spAutoFit/>
          </a:bodyPr>
          <a:lstStyle/>
          <a:p>
            <a:r>
              <a:rPr lang="en-US" dirty="0">
                <a:solidFill>
                  <a:srgbClr val="0070C0"/>
                </a:solidFill>
              </a:rPr>
              <a:t>Goal </a:t>
            </a:r>
            <a:br>
              <a:rPr lang="en-US" dirty="0">
                <a:solidFill>
                  <a:srgbClr val="0070C0"/>
                </a:solidFill>
              </a:rPr>
            </a:br>
            <a:r>
              <a:rPr lang="en-US" dirty="0">
                <a:solidFill>
                  <a:srgbClr val="0070C0"/>
                </a:solidFill>
              </a:rPr>
              <a:t>state</a:t>
            </a:r>
          </a:p>
        </p:txBody>
      </p:sp>
      <p:pic>
        <p:nvPicPr>
          <p:cNvPr id="9" name="Picture 2">
            <a:extLst>
              <a:ext uri="{FF2B5EF4-FFF2-40B4-BE49-F238E27FC236}">
                <a16:creationId xmlns:a16="http://schemas.microsoft.com/office/drawing/2014/main" id="{115D41D1-098D-4C6D-B23C-D38D3CD0B6F3}"/>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5421460" y="1941626"/>
            <a:ext cx="2667000" cy="2706574"/>
          </a:xfrm>
          <a:prstGeom prst="rect">
            <a:avLst/>
          </a:prstGeom>
          <a:noFill/>
          <a:ln w="9525">
            <a:noFill/>
            <a:miter lim="800000"/>
            <a:headEnd/>
            <a:tailEnd/>
          </a:ln>
        </p:spPr>
      </p:pic>
      <p:sp>
        <p:nvSpPr>
          <p:cNvPr id="10" name="Oval 9">
            <a:extLst>
              <a:ext uri="{FF2B5EF4-FFF2-40B4-BE49-F238E27FC236}">
                <a16:creationId xmlns:a16="http://schemas.microsoft.com/office/drawing/2014/main" id="{763C5F09-DFCB-4B62-A993-0E7C238B344C}"/>
              </a:ext>
            </a:extLst>
          </p:cNvPr>
          <p:cNvSpPr/>
          <p:nvPr/>
        </p:nvSpPr>
        <p:spPr>
          <a:xfrm>
            <a:off x="7951357" y="4343400"/>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083E1FD8-D598-4E42-B662-5A00630748E9}"/>
              </a:ext>
            </a:extLst>
          </p:cNvPr>
          <p:cNvSpPr/>
          <p:nvPr/>
        </p:nvSpPr>
        <p:spPr>
          <a:xfrm>
            <a:off x="5558615" y="1941294"/>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45F34364-3894-46B7-9BF7-13C4B30D6779}"/>
              </a:ext>
            </a:extLst>
          </p:cNvPr>
          <p:cNvSpPr/>
          <p:nvPr/>
        </p:nvSpPr>
        <p:spPr>
          <a:xfrm>
            <a:off x="457200" y="4744859"/>
            <a:ext cx="8077200" cy="1732141"/>
          </a:xfrm>
          <a:prstGeom prst="rect">
            <a:avLst/>
          </a:prstGeom>
        </p:spPr>
        <p:txBody>
          <a:bodyPr wrap="square">
            <a:spAutoFit/>
          </a:bodyPr>
          <a:lstStyle/>
          <a:p>
            <a:pPr>
              <a:lnSpc>
                <a:spcPct val="120000"/>
              </a:lnSpc>
            </a:pPr>
            <a:r>
              <a:rPr lang="en-US" b="1" dirty="0"/>
              <a:t>Phases:</a:t>
            </a:r>
          </a:p>
          <a:p>
            <a:pPr marL="342900" indent="-342900">
              <a:lnSpc>
                <a:spcPct val="120000"/>
              </a:lnSpc>
              <a:buFont typeface="+mj-lt"/>
              <a:buAutoNum type="arabicParenR"/>
            </a:pPr>
            <a:r>
              <a:rPr lang="en-US" b="1" dirty="0"/>
              <a:t>Search</a:t>
            </a:r>
            <a:r>
              <a:rPr lang="en-US" dirty="0"/>
              <a:t>: the process of looking for the </a:t>
            </a:r>
            <a:r>
              <a:rPr lang="en-US" b="1" dirty="0">
                <a:solidFill>
                  <a:srgbClr val="FF0000"/>
                </a:solidFill>
              </a:rPr>
              <a:t>sequence of actions</a:t>
            </a:r>
            <a:r>
              <a:rPr lang="en-US" dirty="0"/>
              <a:t> that reaches a goal state.</a:t>
            </a:r>
            <a:endParaRPr lang="en-US" b="1" dirty="0"/>
          </a:p>
          <a:p>
            <a:pPr marL="342900" indent="-342900">
              <a:lnSpc>
                <a:spcPct val="120000"/>
              </a:lnSpc>
              <a:buFont typeface="+mj-lt"/>
              <a:buAutoNum type="arabicParenR"/>
            </a:pPr>
            <a:r>
              <a:rPr lang="en-US" b="1" dirty="0"/>
              <a:t>Execution</a:t>
            </a:r>
            <a:r>
              <a:rPr lang="en-US" dirty="0"/>
              <a:t>: Once the agent begins executing the search solution in a deterministic, known environment, it can ignore its percepts (</a:t>
            </a:r>
            <a:r>
              <a:rPr lang="en-US" b="1" dirty="0">
                <a:solidFill>
                  <a:srgbClr val="FF0000"/>
                </a:solidFill>
              </a:rPr>
              <a:t>open-loop system</a:t>
            </a:r>
            <a:r>
              <a:rPr lang="en-US" dirty="0"/>
              <a:t>).</a:t>
            </a:r>
          </a:p>
        </p:txBody>
      </p:sp>
      <p:sp>
        <p:nvSpPr>
          <p:cNvPr id="35" name="Freeform: Shape 34">
            <a:extLst>
              <a:ext uri="{FF2B5EF4-FFF2-40B4-BE49-F238E27FC236}">
                <a16:creationId xmlns:a16="http://schemas.microsoft.com/office/drawing/2014/main" id="{E0D0D545-B943-4285-A339-83D7F794D602}"/>
              </a:ext>
            </a:extLst>
          </p:cNvPr>
          <p:cNvSpPr/>
          <p:nvPr/>
        </p:nvSpPr>
        <p:spPr>
          <a:xfrm>
            <a:off x="5596420" y="2134080"/>
            <a:ext cx="2365551" cy="2275128"/>
          </a:xfrm>
          <a:custGeom>
            <a:avLst/>
            <a:gdLst>
              <a:gd name="connsiteX0" fmla="*/ 23795 w 2365551"/>
              <a:gd name="connsiteY0" fmla="*/ 0 h 2275128"/>
              <a:gd name="connsiteX1" fmla="*/ 34946 w 2365551"/>
              <a:gd name="connsiteY1" fmla="*/ 312234 h 2275128"/>
              <a:gd name="connsiteX2" fmla="*/ 336029 w 2365551"/>
              <a:gd name="connsiteY2" fmla="*/ 66908 h 2275128"/>
              <a:gd name="connsiteX3" fmla="*/ 1150068 w 2365551"/>
              <a:gd name="connsiteY3" fmla="*/ 78059 h 2275128"/>
              <a:gd name="connsiteX4" fmla="*/ 1172370 w 2365551"/>
              <a:gd name="connsiteY4" fmla="*/ 323386 h 2275128"/>
              <a:gd name="connsiteX5" fmla="*/ 2242887 w 2365551"/>
              <a:gd name="connsiteY5" fmla="*/ 334537 h 2275128"/>
              <a:gd name="connsiteX6" fmla="*/ 1997560 w 2365551"/>
              <a:gd name="connsiteY6" fmla="*/ 914400 h 2275128"/>
              <a:gd name="connsiteX7" fmla="*/ 1975258 w 2365551"/>
              <a:gd name="connsiteY7" fmla="*/ 936703 h 2275128"/>
              <a:gd name="connsiteX8" fmla="*/ 1964107 w 2365551"/>
              <a:gd name="connsiteY8" fmla="*/ 1449659 h 2275128"/>
              <a:gd name="connsiteX9" fmla="*/ 1674175 w 2365551"/>
              <a:gd name="connsiteY9" fmla="*/ 1438508 h 2275128"/>
              <a:gd name="connsiteX10" fmla="*/ 1462302 w 2365551"/>
              <a:gd name="connsiteY10" fmla="*/ 613317 h 2275128"/>
              <a:gd name="connsiteX11" fmla="*/ 782078 w 2365551"/>
              <a:gd name="connsiteY11" fmla="*/ 635620 h 2275128"/>
              <a:gd name="connsiteX12" fmla="*/ 770926 w 2365551"/>
              <a:gd name="connsiteY12" fmla="*/ 869795 h 2275128"/>
              <a:gd name="connsiteX13" fmla="*/ 692868 w 2365551"/>
              <a:gd name="connsiteY13" fmla="*/ 880947 h 2275128"/>
              <a:gd name="connsiteX14" fmla="*/ 659414 w 2365551"/>
              <a:gd name="connsiteY14" fmla="*/ 892098 h 2275128"/>
              <a:gd name="connsiteX15" fmla="*/ 625960 w 2365551"/>
              <a:gd name="connsiteY15" fmla="*/ 1471961 h 2275128"/>
              <a:gd name="connsiteX16" fmla="*/ 871287 w 2365551"/>
              <a:gd name="connsiteY16" fmla="*/ 1460810 h 2275128"/>
              <a:gd name="connsiteX17" fmla="*/ 882439 w 2365551"/>
              <a:gd name="connsiteY17" fmla="*/ 1237786 h 2275128"/>
              <a:gd name="connsiteX18" fmla="*/ 1216975 w 2365551"/>
              <a:gd name="connsiteY18" fmla="*/ 1248937 h 2275128"/>
              <a:gd name="connsiteX19" fmla="*/ 1228126 w 2365551"/>
              <a:gd name="connsiteY19" fmla="*/ 2007220 h 2275128"/>
              <a:gd name="connsiteX20" fmla="*/ 1406546 w 2365551"/>
              <a:gd name="connsiteY20" fmla="*/ 1996068 h 2275128"/>
              <a:gd name="connsiteX21" fmla="*/ 1428848 w 2365551"/>
              <a:gd name="connsiteY21" fmla="*/ 1572322 h 2275128"/>
              <a:gd name="connsiteX22" fmla="*/ 1518058 w 2365551"/>
              <a:gd name="connsiteY22" fmla="*/ 1594625 h 2275128"/>
              <a:gd name="connsiteX23" fmla="*/ 1685326 w 2365551"/>
              <a:gd name="connsiteY23" fmla="*/ 1661532 h 2275128"/>
              <a:gd name="connsiteX24" fmla="*/ 2265190 w 2365551"/>
              <a:gd name="connsiteY24" fmla="*/ 1750742 h 2275128"/>
              <a:gd name="connsiteX25" fmla="*/ 2365551 w 2365551"/>
              <a:gd name="connsiteY25" fmla="*/ 2274849 h 227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65551" h="2275128">
                <a:moveTo>
                  <a:pt x="23795" y="0"/>
                </a:moveTo>
                <a:cubicBezTo>
                  <a:pt x="27512" y="104078"/>
                  <a:pt x="-38695" y="238593"/>
                  <a:pt x="34946" y="312234"/>
                </a:cubicBezTo>
                <a:cubicBezTo>
                  <a:pt x="385596" y="662884"/>
                  <a:pt x="334314" y="102925"/>
                  <a:pt x="336029" y="66908"/>
                </a:cubicBezTo>
                <a:cubicBezTo>
                  <a:pt x="607375" y="70625"/>
                  <a:pt x="890622" y="-1505"/>
                  <a:pt x="1150068" y="78059"/>
                </a:cubicBezTo>
                <a:cubicBezTo>
                  <a:pt x="1228572" y="102134"/>
                  <a:pt x="1092429" y="304624"/>
                  <a:pt x="1172370" y="323386"/>
                </a:cubicBezTo>
                <a:cubicBezTo>
                  <a:pt x="1519788" y="404923"/>
                  <a:pt x="1886048" y="330820"/>
                  <a:pt x="2242887" y="334537"/>
                </a:cubicBezTo>
                <a:cubicBezTo>
                  <a:pt x="2228259" y="1139118"/>
                  <a:pt x="2434942" y="933416"/>
                  <a:pt x="1997560" y="914400"/>
                </a:cubicBezTo>
                <a:cubicBezTo>
                  <a:pt x="1987056" y="913943"/>
                  <a:pt x="1982692" y="929269"/>
                  <a:pt x="1975258" y="936703"/>
                </a:cubicBezTo>
                <a:cubicBezTo>
                  <a:pt x="1971541" y="1107688"/>
                  <a:pt x="2052099" y="1303006"/>
                  <a:pt x="1964107" y="1449659"/>
                </a:cubicBezTo>
                <a:cubicBezTo>
                  <a:pt x="1914347" y="1532592"/>
                  <a:pt x="1710542" y="1528126"/>
                  <a:pt x="1674175" y="1438508"/>
                </a:cubicBezTo>
                <a:cubicBezTo>
                  <a:pt x="1287360" y="485286"/>
                  <a:pt x="1986401" y="798295"/>
                  <a:pt x="1462302" y="613317"/>
                </a:cubicBezTo>
                <a:cubicBezTo>
                  <a:pt x="1235561" y="620751"/>
                  <a:pt x="994777" y="556715"/>
                  <a:pt x="782078" y="635620"/>
                </a:cubicBezTo>
                <a:cubicBezTo>
                  <a:pt x="708810" y="662800"/>
                  <a:pt x="797632" y="796353"/>
                  <a:pt x="770926" y="869795"/>
                </a:cubicBezTo>
                <a:cubicBezTo>
                  <a:pt x="761944" y="894496"/>
                  <a:pt x="718887" y="877230"/>
                  <a:pt x="692868" y="880947"/>
                </a:cubicBezTo>
                <a:cubicBezTo>
                  <a:pt x="681717" y="884664"/>
                  <a:pt x="670420" y="887971"/>
                  <a:pt x="659414" y="892098"/>
                </a:cubicBezTo>
                <a:cubicBezTo>
                  <a:pt x="430734" y="977851"/>
                  <a:pt x="604950" y="946689"/>
                  <a:pt x="625960" y="1471961"/>
                </a:cubicBezTo>
                <a:cubicBezTo>
                  <a:pt x="707736" y="1468244"/>
                  <a:pt x="810834" y="1516006"/>
                  <a:pt x="871287" y="1460810"/>
                </a:cubicBezTo>
                <a:cubicBezTo>
                  <a:pt x="926256" y="1410621"/>
                  <a:pt x="818976" y="1276682"/>
                  <a:pt x="882439" y="1237786"/>
                </a:cubicBezTo>
                <a:cubicBezTo>
                  <a:pt x="977567" y="1179482"/>
                  <a:pt x="1105463" y="1245220"/>
                  <a:pt x="1216975" y="1248937"/>
                </a:cubicBezTo>
                <a:cubicBezTo>
                  <a:pt x="1220692" y="1501698"/>
                  <a:pt x="1165956" y="1762196"/>
                  <a:pt x="1228126" y="2007220"/>
                </a:cubicBezTo>
                <a:cubicBezTo>
                  <a:pt x="1242781" y="2064979"/>
                  <a:pt x="1381575" y="2050173"/>
                  <a:pt x="1406546" y="1996068"/>
                </a:cubicBezTo>
                <a:cubicBezTo>
                  <a:pt x="1465819" y="1867642"/>
                  <a:pt x="1421414" y="1713571"/>
                  <a:pt x="1428848" y="1572322"/>
                </a:cubicBezTo>
                <a:cubicBezTo>
                  <a:pt x="1458585" y="1579756"/>
                  <a:pt x="1489449" y="1583622"/>
                  <a:pt x="1518058" y="1594625"/>
                </a:cubicBezTo>
                <a:cubicBezTo>
                  <a:pt x="1655933" y="1647654"/>
                  <a:pt x="1465602" y="1622549"/>
                  <a:pt x="1685326" y="1661532"/>
                </a:cubicBezTo>
                <a:cubicBezTo>
                  <a:pt x="1877881" y="1695695"/>
                  <a:pt x="2071902" y="1721005"/>
                  <a:pt x="2265190" y="1750742"/>
                </a:cubicBezTo>
                <a:cubicBezTo>
                  <a:pt x="2276974" y="2304579"/>
                  <a:pt x="2101599" y="2274849"/>
                  <a:pt x="2365551" y="227484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4" descr="greedy-progress02c"/>
          <p:cNvPicPr>
            <a:picLocks noChangeAspect="1" noChangeArrowheads="1"/>
          </p:cNvPicPr>
          <p:nvPr/>
        </p:nvPicPr>
        <p:blipFill>
          <a:blip r:embed="rId3" cstate="print"/>
          <a:srcRect/>
          <a:stretch>
            <a:fillRect/>
          </a:stretch>
        </p:blipFill>
        <p:spPr bwMode="auto">
          <a:xfrm>
            <a:off x="1752600" y="1828800"/>
            <a:ext cx="5467350" cy="1990725"/>
          </a:xfrm>
          <a:prstGeom prst="rect">
            <a:avLst/>
          </a:prstGeom>
          <a:noFill/>
        </p:spPr>
      </p:pic>
      <p:sp>
        <p:nvSpPr>
          <p:cNvPr id="47106" name="Rectangle 2"/>
          <p:cNvSpPr>
            <a:spLocks noGrp="1" noChangeArrowheads="1"/>
          </p:cNvSpPr>
          <p:nvPr>
            <p:ph type="title"/>
          </p:nvPr>
        </p:nvSpPr>
        <p:spPr/>
        <p:txBody>
          <a:bodyPr/>
          <a:lstStyle/>
          <a:p>
            <a:r>
              <a:rPr lang="en-US"/>
              <a:t>Greedy best-first 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B746B4-B1B9-44D5-BA81-8439BB79491A}"/>
              </a:ext>
            </a:extLst>
          </p:cNvPr>
          <p:cNvSpPr/>
          <p:nvPr/>
        </p:nvSpPr>
        <p:spPr>
          <a:xfrm>
            <a:off x="7696200" y="5867400"/>
            <a:ext cx="1371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A8D76BF-BDD2-4FC5-9A22-719605291D78}"/>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2" name="Picture 4" descr="greedy-progress03c"/>
          <p:cNvPicPr>
            <a:picLocks noChangeAspect="1" noChangeArrowheads="1"/>
          </p:cNvPicPr>
          <p:nvPr/>
        </p:nvPicPr>
        <p:blipFill>
          <a:blip r:embed="rId3" cstate="print"/>
          <a:srcRect/>
          <a:stretch>
            <a:fillRect/>
          </a:stretch>
        </p:blipFill>
        <p:spPr bwMode="auto">
          <a:xfrm>
            <a:off x="1752600" y="1828800"/>
            <a:ext cx="5467350" cy="1990725"/>
          </a:xfrm>
          <a:prstGeom prst="rect">
            <a:avLst/>
          </a:prstGeom>
          <a:noFill/>
        </p:spPr>
      </p:pic>
      <p:sp>
        <p:nvSpPr>
          <p:cNvPr id="48130" name="Rectangle 2"/>
          <p:cNvSpPr>
            <a:spLocks noGrp="1" noChangeArrowheads="1"/>
          </p:cNvSpPr>
          <p:nvPr>
            <p:ph type="title"/>
          </p:nvPr>
        </p:nvSpPr>
        <p:spPr/>
        <p:txBody>
          <a:bodyPr/>
          <a:lstStyle/>
          <a:p>
            <a:r>
              <a:rPr lang="en-US"/>
              <a:t>Greedy best-first 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0F009FA-EFF8-44D1-B93C-B44494A504D8}"/>
              </a:ext>
            </a:extLst>
          </p:cNvPr>
          <p:cNvSpPr/>
          <p:nvPr/>
        </p:nvSpPr>
        <p:spPr>
          <a:xfrm>
            <a:off x="7696200" y="4724400"/>
            <a:ext cx="1371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F465874-9D6D-4222-AF59-64148EFA6B50}"/>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97706A2-1E18-4BBE-B631-20117199C7C7}"/>
              </a:ext>
            </a:extLst>
          </p:cNvPr>
          <p:cNvCxnSpPr>
            <a:cxnSpLocks/>
          </p:cNvCxnSpPr>
          <p:nvPr/>
        </p:nvCxnSpPr>
        <p:spPr>
          <a:xfrm>
            <a:off x="4800600" y="5001438"/>
            <a:ext cx="762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6" name="Picture 4" descr="greedy-progress04c"/>
          <p:cNvPicPr>
            <a:picLocks noChangeAspect="1" noChangeArrowheads="1"/>
          </p:cNvPicPr>
          <p:nvPr/>
        </p:nvPicPr>
        <p:blipFill>
          <a:blip r:embed="rId3" cstate="print"/>
          <a:srcRect/>
          <a:stretch>
            <a:fillRect/>
          </a:stretch>
        </p:blipFill>
        <p:spPr bwMode="auto">
          <a:xfrm>
            <a:off x="1752600" y="1828800"/>
            <a:ext cx="5467350" cy="1990725"/>
          </a:xfrm>
          <a:prstGeom prst="rect">
            <a:avLst/>
          </a:prstGeom>
          <a:noFill/>
        </p:spPr>
      </p:pic>
      <p:sp>
        <p:nvSpPr>
          <p:cNvPr id="49154" name="Rectangle 2"/>
          <p:cNvSpPr>
            <a:spLocks noGrp="1" noChangeArrowheads="1"/>
          </p:cNvSpPr>
          <p:nvPr>
            <p:ph type="title"/>
          </p:nvPr>
        </p:nvSpPr>
        <p:spPr/>
        <p:txBody>
          <a:bodyPr/>
          <a:lstStyle/>
          <a:p>
            <a:r>
              <a:rPr lang="en-US"/>
              <a:t>Greedy best-first 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00F6D99-E87D-4AA3-AD8B-447899F886C5}"/>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CE05D85-C802-48A6-843A-9110DD87E92E}"/>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E125D5-DC1E-4678-B2BA-41982719EC83}"/>
              </a:ext>
            </a:extLst>
          </p:cNvPr>
          <p:cNvCxnSpPr>
            <a:cxnSpLocks/>
          </p:cNvCxnSpPr>
          <p:nvPr/>
        </p:nvCxnSpPr>
        <p:spPr>
          <a:xfrm>
            <a:off x="4800600" y="5001438"/>
            <a:ext cx="762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49CB5D-1B80-4844-9594-49B26C57E141}"/>
              </a:ext>
            </a:extLst>
          </p:cNvPr>
          <p:cNvCxnSpPr>
            <a:cxnSpLocks/>
          </p:cNvCxnSpPr>
          <p:nvPr/>
        </p:nvCxnSpPr>
        <p:spPr>
          <a:xfrm>
            <a:off x="5562600" y="5001438"/>
            <a:ext cx="762000" cy="10183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6F557EE-C26D-455B-869B-F2F1E551F9BA}"/>
              </a:ext>
            </a:extLst>
          </p:cNvPr>
          <p:cNvSpPr txBox="1"/>
          <p:nvPr/>
        </p:nvSpPr>
        <p:spPr>
          <a:xfrm>
            <a:off x="598170" y="4956048"/>
            <a:ext cx="2789546" cy="646331"/>
          </a:xfrm>
          <a:prstGeom prst="rect">
            <a:avLst/>
          </a:prstGeom>
          <a:noFill/>
        </p:spPr>
        <p:txBody>
          <a:bodyPr wrap="none" rtlCol="0">
            <a:spAutoFit/>
          </a:bodyPr>
          <a:lstStyle/>
          <a:p>
            <a:r>
              <a:rPr lang="en-US" dirty="0"/>
              <a:t>Total: </a:t>
            </a:r>
          </a:p>
          <a:p>
            <a:r>
              <a:rPr lang="en-US" dirty="0"/>
              <a:t>  140 + 99 + 211 = 450 miles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Properties of greedy best-first search</a:t>
            </a:r>
          </a:p>
        </p:txBody>
      </p:sp>
      <p:sp>
        <p:nvSpPr>
          <p:cNvPr id="14339" name="Rectangle 3"/>
          <p:cNvSpPr>
            <a:spLocks noGrp="1" noChangeArrowheads="1"/>
          </p:cNvSpPr>
          <p:nvPr>
            <p:ph idx="1"/>
          </p:nvPr>
        </p:nvSpPr>
        <p:spPr>
          <a:xfrm>
            <a:off x="628650" y="1825625"/>
            <a:ext cx="7886700" cy="1808250"/>
          </a:xfrm>
        </p:spPr>
        <p:txBody>
          <a:bodyPr>
            <a:normAutofit fontScale="92500" lnSpcReduction="10000"/>
          </a:bodyPr>
          <a:lstStyle/>
          <a:p>
            <a:r>
              <a:rPr lang="en-US" sz="2400" b="1" dirty="0">
                <a:solidFill>
                  <a:srgbClr val="FF0000"/>
                </a:solidFill>
              </a:rPr>
              <a:t>Complete?</a:t>
            </a:r>
          </a:p>
          <a:p>
            <a:pPr lvl="1">
              <a:buNone/>
            </a:pPr>
            <a:r>
              <a:rPr lang="en-US" sz="2400" dirty="0"/>
              <a:t>Yes – Best-first search if complete in finite spaces.</a:t>
            </a:r>
          </a:p>
          <a:p>
            <a:endParaRPr lang="en-US" sz="2400" b="1" dirty="0">
              <a:solidFill>
                <a:srgbClr val="FF0000"/>
              </a:solidFill>
            </a:endParaRPr>
          </a:p>
          <a:p>
            <a:r>
              <a:rPr lang="en-US" sz="2400" b="1" dirty="0">
                <a:solidFill>
                  <a:srgbClr val="FF0000"/>
                </a:solidFill>
              </a:rPr>
              <a:t>Optimal? </a:t>
            </a:r>
          </a:p>
          <a:p>
            <a:pPr lvl="1">
              <a:buNone/>
            </a:pPr>
            <a:r>
              <a:rPr lang="en-US" sz="2400" dirty="0"/>
              <a:t>No</a:t>
            </a:r>
          </a:p>
        </p:txBody>
      </p:sp>
      <p:sp>
        <p:nvSpPr>
          <p:cNvPr id="8" name="TextBox 7">
            <a:extLst>
              <a:ext uri="{FF2B5EF4-FFF2-40B4-BE49-F238E27FC236}">
                <a16:creationId xmlns:a16="http://schemas.microsoft.com/office/drawing/2014/main" id="{DE10AFEF-19D3-4F0D-BE75-9A8A971332EC}"/>
              </a:ext>
            </a:extLst>
          </p:cNvPr>
          <p:cNvSpPr txBox="1"/>
          <p:nvPr/>
        </p:nvSpPr>
        <p:spPr>
          <a:xfrm>
            <a:off x="152400" y="4056817"/>
            <a:ext cx="3559629" cy="1477328"/>
          </a:xfrm>
          <a:prstGeom prst="rect">
            <a:avLst/>
          </a:prstGeom>
          <a:noFill/>
        </p:spPr>
        <p:txBody>
          <a:bodyPr wrap="none" rtlCol="0">
            <a:spAutoFit/>
          </a:bodyPr>
          <a:lstStyle/>
          <a:p>
            <a:r>
              <a:rPr lang="en-US" dirty="0"/>
              <a:t>Total: </a:t>
            </a:r>
          </a:p>
          <a:p>
            <a:r>
              <a:rPr lang="en-US" dirty="0"/>
              <a:t>  140 + 99 + 211 = 450 miles</a:t>
            </a:r>
          </a:p>
          <a:p>
            <a:endParaRPr lang="en-US" dirty="0"/>
          </a:p>
          <a:p>
            <a:r>
              <a:rPr lang="en-US" dirty="0"/>
              <a:t>Alternative through </a:t>
            </a:r>
            <a:r>
              <a:rPr lang="en-US" dirty="0" err="1"/>
              <a:t>Rimnicu</a:t>
            </a:r>
            <a:r>
              <a:rPr lang="en-US" dirty="0"/>
              <a:t> </a:t>
            </a:r>
            <a:r>
              <a:rPr lang="en-US" dirty="0" err="1"/>
              <a:t>Vilcea</a:t>
            </a:r>
            <a:r>
              <a:rPr lang="en-US" dirty="0"/>
              <a:t>: </a:t>
            </a:r>
          </a:p>
          <a:p>
            <a:r>
              <a:rPr lang="en-US" dirty="0"/>
              <a:t>  140 + 80 + 97 + 101 = 418 miles</a:t>
            </a:r>
          </a:p>
        </p:txBody>
      </p:sp>
      <p:pic>
        <p:nvPicPr>
          <p:cNvPr id="16" name="Picture 4" descr="romania2">
            <a:extLst>
              <a:ext uri="{FF2B5EF4-FFF2-40B4-BE49-F238E27FC236}">
                <a16:creationId xmlns:a16="http://schemas.microsoft.com/office/drawing/2014/main" id="{08046EC5-9DF9-400A-BA8A-EB04EA005608}"/>
              </a:ext>
            </a:extLst>
          </p:cNvPr>
          <p:cNvPicPr>
            <a:picLocks noChangeAspect="1" noChangeArrowheads="1"/>
          </p:cNvPicPr>
          <p:nvPr/>
        </p:nvPicPr>
        <p:blipFill>
          <a:blip r:embed="rId3" cstate="print"/>
          <a:srcRect/>
          <a:stretch>
            <a:fillRect/>
          </a:stretch>
        </p:blipFill>
        <p:spPr bwMode="auto">
          <a:xfrm>
            <a:off x="3581400" y="3962400"/>
            <a:ext cx="5334000" cy="2614525"/>
          </a:xfrm>
          <a:prstGeom prst="rect">
            <a:avLst/>
          </a:prstGeom>
          <a:noFill/>
        </p:spPr>
      </p:pic>
      <p:sp>
        <p:nvSpPr>
          <p:cNvPr id="17" name="Oval 16">
            <a:extLst>
              <a:ext uri="{FF2B5EF4-FFF2-40B4-BE49-F238E27FC236}">
                <a16:creationId xmlns:a16="http://schemas.microsoft.com/office/drawing/2014/main" id="{9C749FE7-887C-4ED3-ACE2-88E2B8191F36}"/>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8FB660-9D5A-4F4F-AA49-84D448BC5EFE}"/>
              </a:ext>
            </a:extLst>
          </p:cNvPr>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796DD0B-A259-4046-AE92-03FC7E4C3E14}"/>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452B9D09-2E96-435E-84CE-3FFC4A1D3F0B}"/>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8C2D8-D518-4A57-A146-4E80834B15D2}"/>
              </a:ext>
            </a:extLst>
          </p:cNvPr>
          <p:cNvCxnSpPr>
            <a:cxnSpLocks/>
          </p:cNvCxnSpPr>
          <p:nvPr/>
        </p:nvCxnSpPr>
        <p:spPr>
          <a:xfrm>
            <a:off x="4800600" y="5001438"/>
            <a:ext cx="7620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113BCE-1C85-4271-ADAB-4FFC7A482914}"/>
              </a:ext>
            </a:extLst>
          </p:cNvPr>
          <p:cNvCxnSpPr>
            <a:cxnSpLocks/>
          </p:cNvCxnSpPr>
          <p:nvPr/>
        </p:nvCxnSpPr>
        <p:spPr>
          <a:xfrm>
            <a:off x="5562600" y="5001438"/>
            <a:ext cx="762000" cy="10183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greedy best-first search</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F4918BD-A2D7-41A1-A1E1-BBAB64FB6E0A}"/>
                  </a:ext>
                </a:extLst>
              </p:cNvPr>
              <p:cNvGraphicFramePr>
                <a:graphicFrameLocks noGrp="1"/>
              </p:cNvGraphicFramePr>
              <p:nvPr>
                <p:ph idx="1"/>
                <p:extLst>
                  <p:ext uri="{D42A27DB-BD31-4B8C-83A1-F6EECF244321}">
                    <p14:modId xmlns:p14="http://schemas.microsoft.com/office/powerpoint/2010/main" val="2729621531"/>
                  </p:ext>
                </p:extLst>
              </p:nvPr>
            </p:nvGraphicFramePr>
            <p:xfrm>
              <a:off x="533400" y="19050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8F4918BD-A2D7-41A1-A1E1-BBAB64FB6E0A}"/>
                  </a:ext>
                </a:extLst>
              </p:cNvPr>
              <p:cNvGraphicFramePr>
                <a:graphicFrameLocks noGrp="1"/>
              </p:cNvGraphicFramePr>
              <p:nvPr>
                <p:ph idx="1"/>
                <p:extLst>
                  <p:ext uri="{D42A27DB-BD31-4B8C-83A1-F6EECF244321}">
                    <p14:modId xmlns:p14="http://schemas.microsoft.com/office/powerpoint/2010/main" val="2729621531"/>
                  </p:ext>
                </p:extLst>
              </p:nvPr>
            </p:nvGraphicFramePr>
            <p:xfrm>
              <a:off x="533400" y="1905000"/>
              <a:ext cx="78867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5" name="Cross 4">
            <a:extLst>
              <a:ext uri="{FF2B5EF4-FFF2-40B4-BE49-F238E27FC236}">
                <a16:creationId xmlns:a16="http://schemas.microsoft.com/office/drawing/2014/main" id="{5ED469A2-3E33-4204-B1C5-2D50F4C69902}"/>
              </a:ext>
            </a:extLst>
          </p:cNvPr>
          <p:cNvSpPr/>
          <p:nvPr/>
        </p:nvSpPr>
        <p:spPr>
          <a:xfrm>
            <a:off x="4038600" y="2438400"/>
            <a:ext cx="990600" cy="990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665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t>Properties of greedy best-first search</a:t>
            </a:r>
          </a:p>
        </p:txBody>
      </p:sp>
      <mc:AlternateContent xmlns:mc="http://schemas.openxmlformats.org/markup-compatibility/2006" xmlns:a14="http://schemas.microsoft.com/office/drawing/2010/main">
        <mc:Choice Requires="a14">
          <p:sp>
            <p:nvSpPr>
              <p:cNvPr id="14339" name="Rectangle 3"/>
              <p:cNvSpPr>
                <a:spLocks noGrp="1" noChangeArrowheads="1"/>
              </p:cNvSpPr>
              <p:nvPr>
                <p:ph idx="1"/>
              </p:nvPr>
            </p:nvSpPr>
            <p:spPr/>
            <p:txBody>
              <a:bodyPr>
                <a:normAutofit fontScale="92500" lnSpcReduction="10000"/>
              </a:bodyPr>
              <a:lstStyle/>
              <a:p>
                <a:r>
                  <a:rPr lang="en-US" sz="2400" b="1" dirty="0">
                    <a:solidFill>
                      <a:srgbClr val="FF0000"/>
                    </a:solidFill>
                  </a:rPr>
                  <a:t>Complete?</a:t>
                </a:r>
              </a:p>
              <a:p>
                <a:pPr lvl="1">
                  <a:buNone/>
                </a:pPr>
                <a:r>
                  <a:rPr lang="en-US" sz="2400" dirty="0"/>
                  <a:t>Yes – Best-first search if complete in finite spaces.</a:t>
                </a:r>
              </a:p>
              <a:p>
                <a:endParaRPr lang="en-US" sz="2400" b="1" dirty="0">
                  <a:solidFill>
                    <a:srgbClr val="CC0099"/>
                  </a:solidFill>
                </a:endParaRPr>
              </a:p>
              <a:p>
                <a:r>
                  <a:rPr lang="en-US" sz="2400" b="1" dirty="0">
                    <a:solidFill>
                      <a:srgbClr val="FF0000"/>
                    </a:solidFill>
                  </a:rPr>
                  <a:t>Optimal? </a:t>
                </a:r>
              </a:p>
              <a:p>
                <a:pPr lvl="1">
                  <a:buNone/>
                </a:pPr>
                <a:r>
                  <a:rPr lang="en-US" sz="2400" dirty="0"/>
                  <a:t>No</a:t>
                </a:r>
              </a:p>
              <a:p>
                <a:endParaRPr lang="en-US" sz="2400" b="1" dirty="0">
                  <a:solidFill>
                    <a:srgbClr val="CC0099"/>
                  </a:solidFill>
                </a:endParaRPr>
              </a:p>
              <a:p>
                <a:r>
                  <a:rPr lang="en-US" sz="2400" b="1" dirty="0">
                    <a:solidFill>
                      <a:srgbClr val="FF0000"/>
                    </a:solidFill>
                  </a:rPr>
                  <a:t>Time? </a:t>
                </a:r>
              </a:p>
              <a:p>
                <a:pPr lvl="1">
                  <a:buNone/>
                </a:pPr>
                <a:r>
                  <a:rPr lang="en-US" sz="2400" dirty="0"/>
                  <a:t>Worst case: </a:t>
                </a:r>
                <a:r>
                  <a:rPr lang="en-US" sz="2400" i="1" dirty="0"/>
                  <a:t>O</a:t>
                </a:r>
                <a:r>
                  <a:rPr lang="en-US" sz="2400" dirty="0"/>
                  <a:t>(</a:t>
                </a:r>
                <a:r>
                  <a:rPr lang="en-US" sz="2400" i="1" dirty="0" err="1"/>
                  <a:t>b</a:t>
                </a:r>
                <a:r>
                  <a:rPr lang="en-US" sz="2400" i="1" baseline="30000" dirty="0" err="1"/>
                  <a:t>m</a:t>
                </a:r>
                <a:r>
                  <a:rPr lang="en-US" sz="2400" dirty="0"/>
                  <a:t>) </a:t>
                </a:r>
                <a:r>
                  <a:rPr lang="en-US" sz="2400" dirty="0">
                    <a:sym typeface="Wingdings" panose="05000000000000000000" pitchFamily="2" charset="2"/>
                  </a:rPr>
                  <a:t> like DFS</a:t>
                </a:r>
                <a:endParaRPr lang="en-US" sz="2400" dirty="0"/>
              </a:p>
              <a:p>
                <a:pPr lvl="1">
                  <a:buNone/>
                </a:pPr>
                <a:r>
                  <a:rPr lang="en-US" sz="2400" dirty="0"/>
                  <a:t>Best case: </a:t>
                </a:r>
                <a:r>
                  <a:rPr lang="en-US" sz="2400" i="1" dirty="0"/>
                  <a:t>O</a:t>
                </a:r>
                <a:r>
                  <a:rPr lang="en-US" sz="2400" dirty="0"/>
                  <a:t>(</a:t>
                </a:r>
                <a:r>
                  <a:rPr lang="en-US" sz="2400" i="1" dirty="0" err="1"/>
                  <a:t>bm</a:t>
                </a:r>
                <a:r>
                  <a:rPr lang="en-US" sz="2400" dirty="0"/>
                  <a:t>) – If </a:t>
                </a:r>
                <a14:m>
                  <m:oMath xmlns:m="http://schemas.openxmlformats.org/officeDocument/2006/math">
                    <m:r>
                      <a:rPr lang="en-US" sz="2400" i="1" dirty="0" smtClean="0">
                        <a:latin typeface="Cambria Math" panose="02040503050406030204" pitchFamily="18" charset="0"/>
                      </a:rPr>
                      <m:t>h</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en-US" sz="2400" dirty="0"/>
                  <a:t> is 100% accurate</a:t>
                </a:r>
              </a:p>
              <a:p>
                <a:endParaRPr lang="en-US" sz="2400" b="1" dirty="0">
                  <a:solidFill>
                    <a:srgbClr val="CC0099"/>
                  </a:solidFill>
                </a:endParaRPr>
              </a:p>
              <a:p>
                <a:r>
                  <a:rPr lang="en-US" sz="2400" b="1" dirty="0">
                    <a:solidFill>
                      <a:srgbClr val="FF0000"/>
                    </a:solidFill>
                  </a:rPr>
                  <a:t>Space?</a:t>
                </a:r>
              </a:p>
              <a:p>
                <a:pPr lvl="1">
                  <a:buNone/>
                </a:pPr>
                <a:r>
                  <a:rPr lang="en-US" sz="2400" dirty="0"/>
                  <a:t>Same as time complexity.</a:t>
                </a:r>
              </a:p>
            </p:txBody>
          </p:sp>
        </mc:Choice>
        <mc:Fallback xmlns="">
          <p:sp>
            <p:nvSpPr>
              <p:cNvPr id="14339" name="Rectangle 3"/>
              <p:cNvSpPr>
                <a:spLocks noGrp="1" noRot="1" noChangeAspect="1" noMove="1" noResize="1" noEditPoints="1" noAdjustHandles="1" noChangeArrowheads="1" noChangeShapeType="1" noTextEdit="1"/>
              </p:cNvSpPr>
              <p:nvPr>
                <p:ph idx="1"/>
              </p:nvPr>
            </p:nvSpPr>
            <p:spPr>
              <a:blipFill>
                <a:blip r:embed="rId3"/>
                <a:stretch>
                  <a:fillRect l="-850" t="-224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8A93E16-2B41-4503-8382-D85B56C6A5BC}"/>
              </a:ext>
            </a:extLst>
          </p:cNvPr>
          <p:cNvSpPr/>
          <p:nvPr/>
        </p:nvSpPr>
        <p:spPr>
          <a:xfrm>
            <a:off x="6000750" y="3305719"/>
            <a:ext cx="2514600" cy="695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nSpc>
                <a:spcPct val="90000"/>
              </a:lnSpc>
            </a:pPr>
            <a:r>
              <a:rPr lang="en-US" sz="1400" i="1" dirty="0"/>
              <a:t>d: </a:t>
            </a:r>
            <a:r>
              <a:rPr lang="en-US" sz="1400" dirty="0"/>
              <a:t>depth of the optimal solution</a:t>
            </a:r>
          </a:p>
          <a:p>
            <a:pPr>
              <a:lnSpc>
                <a:spcPct val="90000"/>
              </a:lnSpc>
            </a:pPr>
            <a:r>
              <a:rPr lang="en-US" sz="1400" i="1" dirty="0"/>
              <a:t>m: </a:t>
            </a:r>
            <a:r>
              <a:rPr lang="en-US" sz="1400" dirty="0"/>
              <a:t>max. depth of tree</a:t>
            </a:r>
          </a:p>
          <a:p>
            <a:r>
              <a:rPr lang="en-US" sz="1400" i="1" dirty="0"/>
              <a:t>b:</a:t>
            </a:r>
            <a:r>
              <a:rPr lang="en-US" sz="1400" dirty="0"/>
              <a:t> maximum branching factor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can we fix the optimality problem with greedy best-first search?</a:t>
            </a:r>
          </a:p>
        </p:txBody>
      </p:sp>
      <p:pic>
        <p:nvPicPr>
          <p:cNvPr id="53250" name="Picture 2"/>
          <p:cNvPicPr>
            <a:picLocks noChangeAspect="1" noChangeArrowheads="1"/>
          </p:cNvPicPr>
          <p:nvPr/>
        </p:nvPicPr>
        <p:blipFill>
          <a:blip r:embed="rId3" cstate="print"/>
          <a:srcRect/>
          <a:stretch>
            <a:fillRect/>
          </a:stretch>
        </p:blipFill>
        <p:spPr bwMode="auto">
          <a:xfrm>
            <a:off x="838200" y="2286000"/>
            <a:ext cx="7448835" cy="3124200"/>
          </a:xfrm>
          <a:prstGeom prst="rect">
            <a:avLst/>
          </a:prstGeom>
          <a:noFill/>
          <a:ln w="9525">
            <a:noFill/>
            <a:miter lim="800000"/>
            <a:headEnd/>
            <a:tailEnd/>
          </a:ln>
        </p:spPr>
      </p:pic>
      <p:cxnSp>
        <p:nvCxnSpPr>
          <p:cNvPr id="4" name="Straight Arrow Connector 3">
            <a:extLst>
              <a:ext uri="{FF2B5EF4-FFF2-40B4-BE49-F238E27FC236}">
                <a16:creationId xmlns:a16="http://schemas.microsoft.com/office/drawing/2014/main" id="{2CE8323A-63A6-4343-BE86-66AF738ED2FC}"/>
              </a:ext>
            </a:extLst>
          </p:cNvPr>
          <p:cNvCxnSpPr>
            <a:cxnSpLocks/>
          </p:cNvCxnSpPr>
          <p:nvPr/>
        </p:nvCxnSpPr>
        <p:spPr>
          <a:xfrm>
            <a:off x="1828800" y="4343400"/>
            <a:ext cx="5562600"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325AF2FD-A6D4-40B4-97FB-A170B078FE9B}"/>
              </a:ext>
            </a:extLst>
          </p:cNvPr>
          <p:cNvSpPr txBox="1"/>
          <p:nvPr/>
        </p:nvSpPr>
        <p:spPr>
          <a:xfrm rot="2234279">
            <a:off x="1566040" y="5373165"/>
            <a:ext cx="3307572" cy="369332"/>
          </a:xfrm>
          <a:prstGeom prst="rect">
            <a:avLst/>
          </a:prstGeom>
          <a:noFill/>
        </p:spPr>
        <p:txBody>
          <a:bodyPr wrap="none" rtlCol="0">
            <a:spAutoFit/>
          </a:bodyPr>
          <a:lstStyle/>
          <a:p>
            <a:r>
              <a:rPr lang="en-US" dirty="0"/>
              <a:t>Greedy best-first will go this way!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A</a:t>
            </a:r>
            <a:r>
              <a:rPr lang="en-US" baseline="30000"/>
              <a:t>*</a:t>
            </a:r>
            <a:r>
              <a:rPr lang="en-US"/>
              <a:t> search</a:t>
            </a:r>
          </a:p>
        </p:txBody>
      </p:sp>
      <p:sp>
        <p:nvSpPr>
          <p:cNvPr id="15363" name="Rectangle 3"/>
          <p:cNvSpPr>
            <a:spLocks noGrp="1" noChangeArrowheads="1"/>
          </p:cNvSpPr>
          <p:nvPr>
            <p:ph idx="1"/>
          </p:nvPr>
        </p:nvSpPr>
        <p:spPr>
          <a:xfrm>
            <a:off x="600075" y="2908299"/>
            <a:ext cx="7886700" cy="3584575"/>
          </a:xfrm>
        </p:spPr>
        <p:txBody>
          <a:bodyPr>
            <a:normAutofit fontScale="70000" lnSpcReduction="20000"/>
          </a:bodyPr>
          <a:lstStyle/>
          <a:p>
            <a:pPr>
              <a:lnSpc>
                <a:spcPct val="120000"/>
              </a:lnSpc>
            </a:pPr>
            <a:r>
              <a:rPr lang="en-US" sz="2800" b="1" dirty="0"/>
              <a:t>Idea</a:t>
            </a:r>
            <a:r>
              <a:rPr lang="en-US" sz="2800" dirty="0"/>
              <a:t>: Take current path cost into account and avoid further expanding paths that are already very expensive.</a:t>
            </a:r>
          </a:p>
          <a:p>
            <a:pPr>
              <a:lnSpc>
                <a:spcPct val="120000"/>
              </a:lnSpc>
            </a:pPr>
            <a:r>
              <a:rPr lang="en-US" sz="2800" dirty="0"/>
              <a:t>The evaluation function </a:t>
            </a:r>
            <a:r>
              <a:rPr lang="en-US" sz="2800" i="1" dirty="0">
                <a:solidFill>
                  <a:srgbClr val="FF0000"/>
                </a:solidFill>
              </a:rPr>
              <a:t>f</a:t>
            </a:r>
            <a:r>
              <a:rPr lang="en-US" sz="2800" dirty="0">
                <a:solidFill>
                  <a:srgbClr val="FF0000"/>
                </a:solidFill>
              </a:rPr>
              <a:t>(</a:t>
            </a:r>
            <a:r>
              <a:rPr lang="en-US" sz="2800" i="1" dirty="0">
                <a:solidFill>
                  <a:srgbClr val="FF0000"/>
                </a:solidFill>
              </a:rPr>
              <a:t>n</a:t>
            </a:r>
            <a:r>
              <a:rPr lang="en-US" sz="2800" dirty="0">
                <a:solidFill>
                  <a:srgbClr val="FF0000"/>
                </a:solidFill>
              </a:rPr>
              <a:t>) </a:t>
            </a:r>
            <a:r>
              <a:rPr lang="en-US" sz="2800" dirty="0"/>
              <a:t>is the estimated total cost of the path through node </a:t>
            </a:r>
            <a:r>
              <a:rPr lang="en-US" sz="2800" i="1" dirty="0"/>
              <a:t>n</a:t>
            </a:r>
            <a:r>
              <a:rPr lang="en-US" sz="2800" dirty="0"/>
              <a:t> to the goal:</a:t>
            </a:r>
            <a:br>
              <a:rPr lang="en-US" sz="2800" dirty="0"/>
            </a:br>
            <a:endParaRPr lang="en-US" sz="2800" dirty="0"/>
          </a:p>
          <a:p>
            <a:pPr algn="ctr">
              <a:lnSpc>
                <a:spcPct val="120000"/>
              </a:lnSpc>
              <a:buNone/>
            </a:pPr>
            <a:r>
              <a:rPr lang="en-US" sz="2800" i="1" dirty="0">
                <a:solidFill>
                  <a:srgbClr val="FF0000"/>
                </a:solidFill>
              </a:rPr>
              <a:t>f</a:t>
            </a:r>
            <a:r>
              <a:rPr lang="en-US" sz="2800" dirty="0">
                <a:solidFill>
                  <a:srgbClr val="FF0000"/>
                </a:solidFill>
              </a:rPr>
              <a:t>(</a:t>
            </a:r>
            <a:r>
              <a:rPr lang="en-US" sz="2800" i="1" dirty="0">
                <a:solidFill>
                  <a:srgbClr val="FF0000"/>
                </a:solidFill>
              </a:rPr>
              <a:t>n</a:t>
            </a:r>
            <a:r>
              <a:rPr lang="en-US" sz="2800" dirty="0">
                <a:solidFill>
                  <a:srgbClr val="FF0000"/>
                </a:solidFill>
              </a:rPr>
              <a:t>)</a:t>
            </a:r>
            <a:r>
              <a:rPr lang="en-US" sz="2800" i="1" dirty="0">
                <a:solidFill>
                  <a:srgbClr val="FF0000"/>
                </a:solidFill>
              </a:rPr>
              <a:t> = g</a:t>
            </a:r>
            <a:r>
              <a:rPr lang="en-US" sz="2800" dirty="0">
                <a:solidFill>
                  <a:srgbClr val="FF0000"/>
                </a:solidFill>
              </a:rPr>
              <a:t>(</a:t>
            </a:r>
            <a:r>
              <a:rPr lang="en-US" sz="2800" i="1" dirty="0">
                <a:solidFill>
                  <a:srgbClr val="FF0000"/>
                </a:solidFill>
              </a:rPr>
              <a:t>n</a:t>
            </a:r>
            <a:r>
              <a:rPr lang="en-US" sz="2800" dirty="0">
                <a:solidFill>
                  <a:srgbClr val="FF0000"/>
                </a:solidFill>
              </a:rPr>
              <a:t>)</a:t>
            </a:r>
            <a:r>
              <a:rPr lang="en-US" sz="2800" i="1" dirty="0">
                <a:solidFill>
                  <a:srgbClr val="FF0000"/>
                </a:solidFill>
              </a:rPr>
              <a:t> + h</a:t>
            </a:r>
            <a:r>
              <a:rPr lang="en-US" sz="2800" dirty="0">
                <a:solidFill>
                  <a:srgbClr val="FF0000"/>
                </a:solidFill>
              </a:rPr>
              <a:t>(</a:t>
            </a:r>
            <a:r>
              <a:rPr lang="en-US" sz="2800" i="1" dirty="0">
                <a:solidFill>
                  <a:srgbClr val="FF0000"/>
                </a:solidFill>
              </a:rPr>
              <a:t>n</a:t>
            </a:r>
            <a:r>
              <a:rPr lang="en-US" sz="2800" dirty="0">
                <a:solidFill>
                  <a:srgbClr val="FF0000"/>
                </a:solidFill>
              </a:rPr>
              <a:t>)</a:t>
            </a:r>
            <a:br>
              <a:rPr lang="en-US" sz="2800" dirty="0">
                <a:solidFill>
                  <a:srgbClr val="FF0000"/>
                </a:solidFill>
              </a:rPr>
            </a:br>
            <a:endParaRPr lang="en-US" sz="2800" dirty="0">
              <a:solidFill>
                <a:srgbClr val="FF0000"/>
              </a:solidFill>
            </a:endParaRPr>
          </a:p>
          <a:p>
            <a:pPr lvl="1">
              <a:lnSpc>
                <a:spcPct val="120000"/>
              </a:lnSpc>
              <a:buNone/>
            </a:pPr>
            <a:r>
              <a:rPr lang="en-US" i="1" dirty="0"/>
              <a:t>g</a:t>
            </a:r>
            <a:r>
              <a:rPr lang="en-US" dirty="0"/>
              <a:t>(</a:t>
            </a:r>
            <a:r>
              <a:rPr lang="en-US" i="1" dirty="0"/>
              <a:t>n</a:t>
            </a:r>
            <a:r>
              <a:rPr lang="en-US" dirty="0"/>
              <a:t>): cost so far to reach </a:t>
            </a:r>
            <a:r>
              <a:rPr lang="en-US" i="1" dirty="0"/>
              <a:t>n </a:t>
            </a:r>
            <a:r>
              <a:rPr lang="en-US" dirty="0"/>
              <a:t>(path cost)</a:t>
            </a:r>
          </a:p>
          <a:p>
            <a:pPr lvl="1">
              <a:lnSpc>
                <a:spcPct val="120000"/>
              </a:lnSpc>
              <a:buNone/>
            </a:pPr>
            <a:r>
              <a:rPr lang="en-US" i="1" dirty="0"/>
              <a:t>h</a:t>
            </a:r>
            <a:r>
              <a:rPr lang="en-US" dirty="0"/>
              <a:t>(</a:t>
            </a:r>
            <a:r>
              <a:rPr lang="en-US" i="1" dirty="0"/>
              <a:t>n</a:t>
            </a:r>
            <a:r>
              <a:rPr lang="en-US" dirty="0"/>
              <a:t>): estimated cost from </a:t>
            </a:r>
            <a:r>
              <a:rPr lang="en-US" i="1" dirty="0"/>
              <a:t>n</a:t>
            </a:r>
            <a:r>
              <a:rPr lang="en-US" dirty="0"/>
              <a:t> to goal (heuristic)</a:t>
            </a:r>
          </a:p>
          <a:p>
            <a:pPr lvl="1">
              <a:lnSpc>
                <a:spcPct val="120000"/>
              </a:lnSpc>
              <a:buNone/>
            </a:pPr>
            <a:endParaRPr lang="en-US" dirty="0"/>
          </a:p>
          <a:p>
            <a:pPr>
              <a:lnSpc>
                <a:spcPct val="120000"/>
              </a:lnSpc>
              <a:buNone/>
            </a:pPr>
            <a:r>
              <a:rPr lang="en-US" b="1" dirty="0"/>
              <a:t>Note: </a:t>
            </a:r>
            <a:r>
              <a:rPr lang="en-US" dirty="0"/>
              <a:t>For greedy best-first search we just use </a:t>
            </a:r>
            <a:r>
              <a:rPr lang="en-US" i="1" dirty="0"/>
              <a:t>f(n) = h(n).</a:t>
            </a:r>
          </a:p>
        </p:txBody>
      </p:sp>
      <p:pic>
        <p:nvPicPr>
          <p:cNvPr id="4" name="Picture 2">
            <a:extLst>
              <a:ext uri="{FF2B5EF4-FFF2-40B4-BE49-F238E27FC236}">
                <a16:creationId xmlns:a16="http://schemas.microsoft.com/office/drawing/2014/main" id="{8050E4B3-19FF-42E1-A029-53CCB7BE384B}"/>
              </a:ext>
            </a:extLst>
          </p:cNvPr>
          <p:cNvPicPr>
            <a:picLocks noChangeAspect="1" noChangeArrowheads="1"/>
          </p:cNvPicPr>
          <p:nvPr/>
        </p:nvPicPr>
        <p:blipFill>
          <a:blip r:embed="rId3" cstate="print"/>
          <a:srcRect/>
          <a:stretch>
            <a:fillRect/>
          </a:stretch>
        </p:blipFill>
        <p:spPr bwMode="auto">
          <a:xfrm>
            <a:off x="2943225" y="457200"/>
            <a:ext cx="5286375" cy="2217218"/>
          </a:xfrm>
          <a:prstGeom prst="rect">
            <a:avLst/>
          </a:prstGeom>
          <a:noFill/>
          <a:ln w="9525">
            <a:noFill/>
            <a:miter lim="800000"/>
            <a:headEnd/>
            <a:tailEnd/>
          </a:ln>
        </p:spPr>
      </p:pic>
      <p:cxnSp>
        <p:nvCxnSpPr>
          <p:cNvPr id="5" name="Straight Arrow Connector 4">
            <a:extLst>
              <a:ext uri="{FF2B5EF4-FFF2-40B4-BE49-F238E27FC236}">
                <a16:creationId xmlns:a16="http://schemas.microsoft.com/office/drawing/2014/main" id="{FD6A9D31-1CEF-4245-B246-4C686BD15221}"/>
              </a:ext>
            </a:extLst>
          </p:cNvPr>
          <p:cNvCxnSpPr>
            <a:cxnSpLocks/>
          </p:cNvCxnSpPr>
          <p:nvPr/>
        </p:nvCxnSpPr>
        <p:spPr>
          <a:xfrm>
            <a:off x="3581400" y="1676400"/>
            <a:ext cx="2057400" cy="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DF2FD92A-E0CA-43CE-A2C6-91E5C7AD891F}"/>
              </a:ext>
            </a:extLst>
          </p:cNvPr>
          <p:cNvSpPr txBox="1"/>
          <p:nvPr/>
        </p:nvSpPr>
        <p:spPr>
          <a:xfrm>
            <a:off x="4267200" y="1301787"/>
            <a:ext cx="894797" cy="369332"/>
          </a:xfrm>
          <a:prstGeom prst="rect">
            <a:avLst/>
          </a:prstGeom>
          <a:noFill/>
        </p:spPr>
        <p:txBody>
          <a:bodyPr wrap="none" rtlCol="0">
            <a:spAutoFit/>
          </a:bodyPr>
          <a:lstStyle/>
          <a:p>
            <a:r>
              <a:rPr lang="en-US" dirty="0">
                <a:solidFill>
                  <a:srgbClr val="FF0000"/>
                </a:solidFill>
              </a:rPr>
              <a:t>g(n) = 3</a:t>
            </a:r>
          </a:p>
        </p:txBody>
      </p:sp>
      <p:sp>
        <p:nvSpPr>
          <p:cNvPr id="6" name="TextBox 5">
            <a:extLst>
              <a:ext uri="{FF2B5EF4-FFF2-40B4-BE49-F238E27FC236}">
                <a16:creationId xmlns:a16="http://schemas.microsoft.com/office/drawing/2014/main" id="{DFD3B05D-5161-450F-8B2D-8D2BC2E27208}"/>
              </a:ext>
            </a:extLst>
          </p:cNvPr>
          <p:cNvSpPr txBox="1"/>
          <p:nvPr/>
        </p:nvSpPr>
        <p:spPr>
          <a:xfrm>
            <a:off x="5586412" y="1828800"/>
            <a:ext cx="251992"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1EC98FBB-7443-4725-B9EB-9E3DCB1CCDA3}"/>
              </a:ext>
            </a:extLst>
          </p:cNvPr>
          <p:cNvSpPr txBox="1"/>
          <p:nvPr/>
        </p:nvSpPr>
        <p:spPr>
          <a:xfrm>
            <a:off x="5502488" y="1598097"/>
            <a:ext cx="306494" cy="369332"/>
          </a:xfrm>
          <a:prstGeom prst="rect">
            <a:avLst/>
          </a:prstGeom>
          <a:noFill/>
        </p:spPr>
        <p:txBody>
          <a:bodyPr wrap="none" rtlCol="0">
            <a:spAutoFit/>
          </a:bodyPr>
          <a:lstStyle/>
          <a:p>
            <a:r>
              <a:rPr lang="en-US" dirty="0">
                <a:solidFill>
                  <a:srgbClr val="FF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16388" name="Picture 4" descr="astar-progress01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3473A1-553A-474C-865E-85F656AB4074}"/>
              </a:ext>
            </a:extLst>
          </p:cNvPr>
          <p:cNvSpPr/>
          <p:nvPr/>
        </p:nvSpPr>
        <p:spPr>
          <a:xfrm>
            <a:off x="7696200" y="4114800"/>
            <a:ext cx="1295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EBD854-9CBC-4AE4-8DAC-9C1D32048B3E}"/>
              </a:ext>
            </a:extLst>
          </p:cNvPr>
          <p:cNvSpPr/>
          <p:nvPr/>
        </p:nvSpPr>
        <p:spPr>
          <a:xfrm>
            <a:off x="3109111" y="1676400"/>
            <a:ext cx="1691489"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 =</a:t>
            </a:r>
          </a:p>
        </p:txBody>
      </p:sp>
      <p:sp>
        <p:nvSpPr>
          <p:cNvPr id="3" name="TextBox 2">
            <a:extLst>
              <a:ext uri="{FF2B5EF4-FFF2-40B4-BE49-F238E27FC236}">
                <a16:creationId xmlns:a16="http://schemas.microsoft.com/office/drawing/2014/main" id="{14D88E30-70AF-43FE-8C03-67CF21969240}"/>
              </a:ext>
            </a:extLst>
          </p:cNvPr>
          <p:cNvSpPr txBox="1"/>
          <p:nvPr/>
        </p:nvSpPr>
        <p:spPr>
          <a:xfrm>
            <a:off x="628650" y="1676400"/>
            <a:ext cx="2266950" cy="923330"/>
          </a:xfrm>
          <a:prstGeom prst="rect">
            <a:avLst/>
          </a:prstGeom>
          <a:noFill/>
        </p:spPr>
        <p:txBody>
          <a:bodyPr wrap="square" rtlCol="0">
            <a:spAutoFit/>
          </a:bodyPr>
          <a:lstStyle/>
          <a:p>
            <a:r>
              <a:rPr lang="en-US" b="1" dirty="0"/>
              <a:t>Expansion rule: Expand the node with the smallest f(n)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astar-progress02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sp>
        <p:nvSpPr>
          <p:cNvPr id="17410"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D9C4EC7-843A-4BF2-8457-F1A5AE872A0A}"/>
              </a:ext>
            </a:extLst>
          </p:cNvPr>
          <p:cNvSpPr/>
          <p:nvPr/>
        </p:nvSpPr>
        <p:spPr>
          <a:xfrm>
            <a:off x="7848600" y="5867400"/>
            <a:ext cx="1295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A0FB795-D558-45EC-B122-C058A33D6F3D}"/>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A77AC84-3A38-4028-8731-19C3412E72D2}"/>
              </a:ext>
            </a:extLst>
          </p:cNvPr>
          <p:cNvSpPr/>
          <p:nvPr/>
        </p:nvSpPr>
        <p:spPr>
          <a:xfrm>
            <a:off x="6972940" y="1524000"/>
            <a:ext cx="1542410"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a:extLst>
              <a:ext uri="{FF2B5EF4-FFF2-40B4-BE49-F238E27FC236}">
                <a16:creationId xmlns:a16="http://schemas.microsoft.com/office/drawing/2014/main" id="{BB2C9399-489E-4F3C-BA01-A07DCA723D38}"/>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5421460" y="2133600"/>
            <a:ext cx="2667000" cy="270657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Search problem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447800"/>
                <a:ext cx="4508847" cy="3505200"/>
              </a:xfrm>
            </p:spPr>
            <p:txBody>
              <a:bodyPr>
                <a:normAutofit lnSpcReduction="10000"/>
              </a:bodyPr>
              <a:lstStyle/>
              <a:p>
                <a:r>
                  <a:rPr lang="en-US" sz="2400" b="1" dirty="0">
                    <a:solidFill>
                      <a:srgbClr val="FF0000"/>
                    </a:solidFill>
                  </a:rPr>
                  <a:t>Initial state: </a:t>
                </a:r>
                <a:r>
                  <a:rPr lang="en-US" dirty="0"/>
                  <a:t>state description</a:t>
                </a:r>
                <a:endParaRPr lang="en-US" sz="2400" b="1" dirty="0">
                  <a:solidFill>
                    <a:srgbClr val="CC0099"/>
                  </a:solidFill>
                </a:endParaRPr>
              </a:p>
              <a:p>
                <a:r>
                  <a:rPr lang="en-US" sz="2400" b="1" dirty="0">
                    <a:solidFill>
                      <a:srgbClr val="FF0000"/>
                    </a:solidFill>
                  </a:rPr>
                  <a:t>Actions: </a:t>
                </a:r>
                <a:r>
                  <a:rPr lang="en-US" dirty="0"/>
                  <a:t>set of possible actions </a:t>
                </a:r>
                <a14:m>
                  <m:oMath xmlns:m="http://schemas.openxmlformats.org/officeDocument/2006/math">
                    <m:r>
                      <a:rPr lang="en-US" b="0" i="1" smtClean="0">
                        <a:latin typeface="Cambria Math" panose="02040503050406030204" pitchFamily="18" charset="0"/>
                      </a:rPr>
                      <m:t>𝐴</m:t>
                    </m:r>
                  </m:oMath>
                </a14:m>
                <a:endParaRPr lang="en-US" dirty="0"/>
              </a:p>
              <a:p>
                <a:r>
                  <a:rPr lang="en-US" sz="2400" b="1" dirty="0">
                    <a:solidFill>
                      <a:srgbClr val="FF0000"/>
                    </a:solidFill>
                  </a:rPr>
                  <a:t>Transition model: </a:t>
                </a:r>
                <a:r>
                  <a:rPr lang="en-US" sz="2000" dirty="0"/>
                  <a:t>a function that defines the new state resulting from performing an action </a:t>
                </a:r>
                <a:br>
                  <a:rPr lang="en-US" sz="2000" dirty="0"/>
                </a:br>
                <a:r>
                  <a:rPr lang="en-US" sz="2000" dirty="0"/>
                  <a:t>in the current state</a:t>
                </a:r>
                <a:br>
                  <a:rPr lang="en-US" sz="2000" i="1" dirty="0">
                    <a:latin typeface="Cambria Math" panose="02040503050406030204" pitchFamily="18" charset="0"/>
                  </a:rPr>
                </a:b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 →</m:t>
                    </m:r>
                    <m:r>
                      <a:rPr lang="en-US" sz="2000" b="0" i="1" smtClean="0">
                        <a:latin typeface="Cambria Math" panose="02040503050406030204" pitchFamily="18" charset="0"/>
                      </a:rPr>
                      <m:t>𝑆</m:t>
                    </m:r>
                  </m:oMath>
                </a14:m>
                <a:r>
                  <a:rPr lang="en-US" sz="2000" dirty="0"/>
                  <a:t>       (</a:t>
                </a:r>
                <a14:m>
                  <m:oMath xmlns:m="http://schemas.openxmlformats.org/officeDocument/2006/math">
                    <m:r>
                      <a:rPr lang="en-US" sz="2000" i="1" dirty="0" smtClean="0">
                        <a:latin typeface="Cambria Math" panose="02040503050406030204" pitchFamily="18" charset="0"/>
                      </a:rPr>
                      <m:t>𝑆</m:t>
                    </m:r>
                  </m:oMath>
                </a14:m>
                <a:r>
                  <a:rPr lang="en-US" sz="2000" dirty="0"/>
                  <a:t> is the set of states)</a:t>
                </a:r>
              </a:p>
              <a:p>
                <a:r>
                  <a:rPr lang="en-US" sz="2400" b="1" dirty="0">
                    <a:solidFill>
                      <a:srgbClr val="FF0000"/>
                    </a:solidFill>
                  </a:rPr>
                  <a:t>Goal state: </a:t>
                </a:r>
                <a:r>
                  <a:rPr lang="en-US" dirty="0"/>
                  <a:t>state description</a:t>
                </a:r>
                <a:endParaRPr lang="en-US" sz="2400" b="1" dirty="0">
                  <a:solidFill>
                    <a:srgbClr val="CC0099"/>
                  </a:solidFill>
                </a:endParaRPr>
              </a:p>
              <a:p>
                <a:r>
                  <a:rPr lang="en-US" sz="2400" b="1" dirty="0">
                    <a:solidFill>
                      <a:srgbClr val="FF0000"/>
                    </a:solidFill>
                  </a:rPr>
                  <a:t>Path cost: </a:t>
                </a:r>
                <a:r>
                  <a:rPr lang="en-US" sz="2000" dirty="0"/>
                  <a:t>the sum of nonnegative </a:t>
                </a:r>
                <a:r>
                  <a:rPr lang="en-US" sz="2000" i="1" dirty="0"/>
                  <a:t>step costs</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447800"/>
                <a:ext cx="4508847" cy="3505200"/>
              </a:xfrm>
              <a:blipFill>
                <a:blip r:embed="rId5"/>
                <a:stretch>
                  <a:fillRect l="-1757" t="-3304"/>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F089EAF-5603-4020-A011-DB456AC78F44}"/>
              </a:ext>
            </a:extLst>
          </p:cNvPr>
          <p:cNvSpPr/>
          <p:nvPr/>
        </p:nvSpPr>
        <p:spPr>
          <a:xfrm>
            <a:off x="457200" y="4968895"/>
            <a:ext cx="8153400" cy="1785104"/>
          </a:xfrm>
          <a:prstGeom prst="rect">
            <a:avLst/>
          </a:prstGeom>
        </p:spPr>
        <p:txBody>
          <a:bodyPr wrap="square">
            <a:spAutoFit/>
          </a:bodyPr>
          <a:lstStyle/>
          <a:p>
            <a:r>
              <a:rPr lang="en-US" sz="2000" dirty="0"/>
              <a:t>Notes:</a:t>
            </a:r>
          </a:p>
          <a:p>
            <a:pPr marL="800100" lvl="1" indent="-342900">
              <a:buFont typeface="Arial" panose="020B0604020202020204" pitchFamily="34" charset="0"/>
              <a:buChar char="•"/>
            </a:pPr>
            <a:r>
              <a:rPr lang="en-US" dirty="0"/>
              <a:t>The</a:t>
            </a:r>
            <a:r>
              <a:rPr lang="en-US" b="1" dirty="0"/>
              <a:t> </a:t>
            </a:r>
            <a:r>
              <a:rPr lang="en-US" b="1" dirty="0">
                <a:solidFill>
                  <a:srgbClr val="FF0000"/>
                </a:solidFill>
              </a:rPr>
              <a:t>state space </a:t>
            </a:r>
            <a:r>
              <a:rPr lang="en-US" dirty="0"/>
              <a:t>is typically too large to be enumerated or it is continuous. Therefore, the problem is defined by initial state, actions and the transition model and not the set of all possible states.</a:t>
            </a:r>
          </a:p>
          <a:p>
            <a:pPr marL="800100" lvl="1" indent="-342900">
              <a:buFont typeface="Arial" panose="020B0604020202020204" pitchFamily="34" charset="0"/>
              <a:buChar char="•"/>
            </a:pPr>
            <a:r>
              <a:rPr lang="en-US" dirty="0"/>
              <a:t>The </a:t>
            </a:r>
            <a:r>
              <a:rPr lang="en-US" b="1" dirty="0">
                <a:solidFill>
                  <a:srgbClr val="FF0000"/>
                </a:solidFill>
              </a:rPr>
              <a:t>optimal solution </a:t>
            </a:r>
            <a:r>
              <a:rPr lang="en-US" dirty="0"/>
              <a:t>is the sequence of actions (or equivalently a sequence of states) that gives the lowest path cost for reaching the goal.</a:t>
            </a:r>
          </a:p>
        </p:txBody>
      </p:sp>
      <p:sp>
        <p:nvSpPr>
          <p:cNvPr id="20" name="Oval 19">
            <a:extLst>
              <a:ext uri="{FF2B5EF4-FFF2-40B4-BE49-F238E27FC236}">
                <a16:creationId xmlns:a16="http://schemas.microsoft.com/office/drawing/2014/main" id="{631C85B5-5EBA-401A-B072-48103AE4F82C}"/>
              </a:ext>
            </a:extLst>
          </p:cNvPr>
          <p:cNvSpPr/>
          <p:nvPr/>
        </p:nvSpPr>
        <p:spPr>
          <a:xfrm>
            <a:off x="6414984" y="2259763"/>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g</a:t>
            </a:r>
          </a:p>
        </p:txBody>
      </p:sp>
      <p:cxnSp>
        <p:nvCxnSpPr>
          <p:cNvPr id="23" name="Straight Arrow Connector 22">
            <a:extLst>
              <a:ext uri="{FF2B5EF4-FFF2-40B4-BE49-F238E27FC236}">
                <a16:creationId xmlns:a16="http://schemas.microsoft.com/office/drawing/2014/main" id="{A5906607-DFD0-4CA7-A1C8-A23F69CF93E6}"/>
              </a:ext>
            </a:extLst>
          </p:cNvPr>
          <p:cNvCxnSpPr>
            <a:cxnSpLocks/>
          </p:cNvCxnSpPr>
          <p:nvPr/>
        </p:nvCxnSpPr>
        <p:spPr>
          <a:xfrm>
            <a:off x="5943600" y="3236074"/>
            <a:ext cx="0" cy="9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C7DA1FB-0A25-44FA-821F-8ADD503ABA32}"/>
              </a:ext>
            </a:extLst>
          </p:cNvPr>
          <p:cNvSpPr/>
          <p:nvPr/>
        </p:nvSpPr>
        <p:spPr>
          <a:xfrm>
            <a:off x="6676013" y="2281768"/>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a:t>i</a:t>
            </a:r>
            <a:endParaRPr lang="en-US" sz="1400" dirty="0"/>
          </a:p>
        </p:txBody>
      </p:sp>
      <p:cxnSp>
        <p:nvCxnSpPr>
          <p:cNvPr id="22" name="Straight Arrow Connector 21">
            <a:extLst>
              <a:ext uri="{FF2B5EF4-FFF2-40B4-BE49-F238E27FC236}">
                <a16:creationId xmlns:a16="http://schemas.microsoft.com/office/drawing/2014/main" id="{65673889-0999-4224-AE70-F37A3481AF62}"/>
              </a:ext>
            </a:extLst>
          </p:cNvPr>
          <p:cNvCxnSpPr>
            <a:cxnSpLocks/>
          </p:cNvCxnSpPr>
          <p:nvPr/>
        </p:nvCxnSpPr>
        <p:spPr>
          <a:xfrm>
            <a:off x="7977811" y="1634580"/>
            <a:ext cx="241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71BA5E-860F-497F-B1C2-6AA8B09C1901}"/>
              </a:ext>
            </a:extLst>
          </p:cNvPr>
          <p:cNvSpPr txBox="1"/>
          <p:nvPr/>
        </p:nvSpPr>
        <p:spPr>
          <a:xfrm>
            <a:off x="6759181" y="1447800"/>
            <a:ext cx="1231263" cy="369332"/>
          </a:xfrm>
          <a:prstGeom prst="rect">
            <a:avLst/>
          </a:prstGeom>
          <a:noFill/>
        </p:spPr>
        <p:txBody>
          <a:bodyPr wrap="square" rtlCol="0">
            <a:spAutoFit/>
          </a:bodyPr>
          <a:lstStyle/>
          <a:p>
            <a:r>
              <a:rPr lang="en-US" dirty="0">
                <a:solidFill>
                  <a:srgbClr val="0070C0"/>
                </a:solidFill>
              </a:rPr>
              <a:t>Transitions</a:t>
            </a:r>
          </a:p>
        </p:txBody>
      </p:sp>
      <p:sp>
        <p:nvSpPr>
          <p:cNvPr id="26" name="TextBox 25">
            <a:extLst>
              <a:ext uri="{FF2B5EF4-FFF2-40B4-BE49-F238E27FC236}">
                <a16:creationId xmlns:a16="http://schemas.microsoft.com/office/drawing/2014/main" id="{7A0BC9ED-5B8D-4565-A622-5EE8EBBD0DDC}"/>
              </a:ext>
            </a:extLst>
          </p:cNvPr>
          <p:cNvSpPr txBox="1"/>
          <p:nvPr/>
        </p:nvSpPr>
        <p:spPr>
          <a:xfrm>
            <a:off x="6759180" y="1723742"/>
            <a:ext cx="2461020" cy="369332"/>
          </a:xfrm>
          <a:prstGeom prst="rect">
            <a:avLst/>
          </a:prstGeom>
          <a:noFill/>
        </p:spPr>
        <p:txBody>
          <a:bodyPr wrap="square" rtlCol="0">
            <a:spAutoFit/>
          </a:bodyPr>
          <a:lstStyle/>
          <a:p>
            <a:r>
              <a:rPr lang="en-US" dirty="0">
                <a:solidFill>
                  <a:srgbClr val="0070C0"/>
                </a:solidFill>
              </a:rPr>
              <a:t>Actions: {N, E, S, W}</a:t>
            </a:r>
          </a:p>
        </p:txBody>
      </p:sp>
      <p:cxnSp>
        <p:nvCxnSpPr>
          <p:cNvPr id="17" name="Straight Connector 16">
            <a:extLst>
              <a:ext uri="{FF2B5EF4-FFF2-40B4-BE49-F238E27FC236}">
                <a16:creationId xmlns:a16="http://schemas.microsoft.com/office/drawing/2014/main" id="{29687937-4135-4287-8ED0-00C110B5596F}"/>
              </a:ext>
            </a:extLst>
          </p:cNvPr>
          <p:cNvCxnSpPr/>
          <p:nvPr/>
        </p:nvCxnSpPr>
        <p:spPr>
          <a:xfrm>
            <a:off x="5421460" y="2259763"/>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469C5812-42DE-40DC-BDBD-1FFFCE448FCA}"/>
              </a:ext>
            </a:extLst>
          </p:cNvPr>
          <p:cNvCxnSpPr/>
          <p:nvPr/>
        </p:nvCxnSpPr>
        <p:spPr>
          <a:xfrm>
            <a:off x="5421460" y="2412163"/>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8337C082-C11C-4A5E-8046-ABC50F3CE1D3}"/>
              </a:ext>
            </a:extLst>
          </p:cNvPr>
          <p:cNvCxnSpPr/>
          <p:nvPr/>
        </p:nvCxnSpPr>
        <p:spPr>
          <a:xfrm>
            <a:off x="5394903" y="25502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10128FD0-995C-44C6-BC82-E8B6DD8664B1}"/>
              </a:ext>
            </a:extLst>
          </p:cNvPr>
          <p:cNvCxnSpPr/>
          <p:nvPr/>
        </p:nvCxnSpPr>
        <p:spPr>
          <a:xfrm>
            <a:off x="5410200" y="27026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EE473A66-8C99-435D-89ED-C3CB92A4D343}"/>
              </a:ext>
            </a:extLst>
          </p:cNvPr>
          <p:cNvCxnSpPr/>
          <p:nvPr/>
        </p:nvCxnSpPr>
        <p:spPr>
          <a:xfrm>
            <a:off x="5410200" y="28550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2D4C0013-827F-43B0-B1C5-F1F166FC5150}"/>
              </a:ext>
            </a:extLst>
          </p:cNvPr>
          <p:cNvCxnSpPr>
            <a:cxnSpLocks/>
          </p:cNvCxnSpPr>
          <p:nvPr/>
        </p:nvCxnSpPr>
        <p:spPr>
          <a:xfrm>
            <a:off x="5552796" y="2129368"/>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8317EB5F-59B7-4B98-AAD0-4F438034304A}"/>
              </a:ext>
            </a:extLst>
          </p:cNvPr>
          <p:cNvCxnSpPr>
            <a:cxnSpLocks/>
          </p:cNvCxnSpPr>
          <p:nvPr/>
        </p:nvCxnSpPr>
        <p:spPr>
          <a:xfrm>
            <a:off x="5715000" y="2113473"/>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EAAE9D7B-1F76-48F2-BA81-C37C75D16EEA}"/>
              </a:ext>
            </a:extLst>
          </p:cNvPr>
          <p:cNvCxnSpPr>
            <a:cxnSpLocks/>
          </p:cNvCxnSpPr>
          <p:nvPr/>
        </p:nvCxnSpPr>
        <p:spPr>
          <a:xfrm>
            <a:off x="5863599" y="2113473"/>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23F52CD6-6A81-4DA4-BEEC-59386F2D6FDA}"/>
              </a:ext>
            </a:extLst>
          </p:cNvPr>
          <p:cNvCxnSpPr>
            <a:cxnSpLocks/>
          </p:cNvCxnSpPr>
          <p:nvPr/>
        </p:nvCxnSpPr>
        <p:spPr>
          <a:xfrm>
            <a:off x="6015999" y="2093074"/>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58AFD909-C193-49F1-A066-9C45405DA878}"/>
              </a:ext>
            </a:extLst>
          </p:cNvPr>
          <p:cNvCxnSpPr>
            <a:cxnSpLocks/>
          </p:cNvCxnSpPr>
          <p:nvPr/>
        </p:nvCxnSpPr>
        <p:spPr>
          <a:xfrm>
            <a:off x="5394903" y="5014074"/>
            <a:ext cx="260924"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E68A1506-39CD-4A5C-83C9-2ACC7F826366}"/>
              </a:ext>
            </a:extLst>
          </p:cNvPr>
          <p:cNvSpPr txBox="1"/>
          <p:nvPr/>
        </p:nvSpPr>
        <p:spPr>
          <a:xfrm>
            <a:off x="5628996" y="4879970"/>
            <a:ext cx="1309526" cy="276999"/>
          </a:xfrm>
          <a:prstGeom prst="rect">
            <a:avLst/>
          </a:prstGeom>
          <a:noFill/>
        </p:spPr>
        <p:txBody>
          <a:bodyPr wrap="none" rtlCol="0">
            <a:spAutoFit/>
          </a:bodyPr>
          <a:lstStyle/>
          <a:p>
            <a:r>
              <a:rPr lang="en-US" sz="1200" dirty="0">
                <a:solidFill>
                  <a:schemeClr val="accent2"/>
                </a:solidFill>
              </a:rPr>
              <a:t>Discretization grid</a:t>
            </a:r>
          </a:p>
        </p:txBody>
      </p:sp>
      <p:sp>
        <p:nvSpPr>
          <p:cNvPr id="38" name="Down Arrow 4">
            <a:extLst>
              <a:ext uri="{FF2B5EF4-FFF2-40B4-BE49-F238E27FC236}">
                <a16:creationId xmlns:a16="http://schemas.microsoft.com/office/drawing/2014/main" id="{9B86BD56-3633-4A66-BC43-D6E0BE064858}"/>
              </a:ext>
            </a:extLst>
          </p:cNvPr>
          <p:cNvSpPr/>
          <p:nvPr/>
        </p:nvSpPr>
        <p:spPr>
          <a:xfrm>
            <a:off x="5514696" y="1787432"/>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7BC777-037B-4AB0-AEB7-53A9DF889355}"/>
              </a:ext>
            </a:extLst>
          </p:cNvPr>
          <p:cNvSpPr txBox="1"/>
          <p:nvPr/>
        </p:nvSpPr>
        <p:spPr>
          <a:xfrm>
            <a:off x="4810833" y="1447800"/>
            <a:ext cx="1483925" cy="369332"/>
          </a:xfrm>
          <a:prstGeom prst="rect">
            <a:avLst/>
          </a:prstGeom>
          <a:noFill/>
        </p:spPr>
        <p:txBody>
          <a:bodyPr wrap="square" rtlCol="0">
            <a:spAutoFit/>
          </a:bodyPr>
          <a:lstStyle/>
          <a:p>
            <a:pPr algn="ctr"/>
            <a:r>
              <a:rPr lang="en-US" dirty="0">
                <a:solidFill>
                  <a:srgbClr val="0070C0"/>
                </a:solidFill>
              </a:rPr>
              <a:t>Initial state</a:t>
            </a:r>
          </a:p>
        </p:txBody>
      </p:sp>
      <p:sp>
        <p:nvSpPr>
          <p:cNvPr id="40" name="Oval 39">
            <a:extLst>
              <a:ext uri="{FF2B5EF4-FFF2-40B4-BE49-F238E27FC236}">
                <a16:creationId xmlns:a16="http://schemas.microsoft.com/office/drawing/2014/main" id="{591E3298-22B0-4212-90A8-E1A0D2EEBE2B}"/>
              </a:ext>
            </a:extLst>
          </p:cNvPr>
          <p:cNvSpPr/>
          <p:nvPr/>
        </p:nvSpPr>
        <p:spPr>
          <a:xfrm>
            <a:off x="5558615" y="2128526"/>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1</a:t>
            </a:r>
          </a:p>
        </p:txBody>
      </p:sp>
      <p:sp>
        <p:nvSpPr>
          <p:cNvPr id="44" name="Oval 43">
            <a:extLst>
              <a:ext uri="{FF2B5EF4-FFF2-40B4-BE49-F238E27FC236}">
                <a16:creationId xmlns:a16="http://schemas.microsoft.com/office/drawing/2014/main" id="{2DC0CDDF-A4C1-406D-AE6F-F91B19B419D9}"/>
              </a:ext>
            </a:extLst>
          </p:cNvPr>
          <p:cNvSpPr/>
          <p:nvPr/>
        </p:nvSpPr>
        <p:spPr>
          <a:xfrm>
            <a:off x="5555160" y="2557923"/>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4</a:t>
            </a:r>
          </a:p>
        </p:txBody>
      </p:sp>
      <p:sp>
        <p:nvSpPr>
          <p:cNvPr id="46" name="Oval 45">
            <a:extLst>
              <a:ext uri="{FF2B5EF4-FFF2-40B4-BE49-F238E27FC236}">
                <a16:creationId xmlns:a16="http://schemas.microsoft.com/office/drawing/2014/main" id="{984B5B67-6D05-4485-ADD9-072D535E7789}"/>
              </a:ext>
            </a:extLst>
          </p:cNvPr>
          <p:cNvSpPr/>
          <p:nvPr/>
        </p:nvSpPr>
        <p:spPr>
          <a:xfrm>
            <a:off x="5846337" y="34107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a:t>
            </a:r>
          </a:p>
        </p:txBody>
      </p:sp>
      <p:cxnSp>
        <p:nvCxnSpPr>
          <p:cNvPr id="47" name="Straight Arrow Connector 46">
            <a:extLst>
              <a:ext uri="{FF2B5EF4-FFF2-40B4-BE49-F238E27FC236}">
                <a16:creationId xmlns:a16="http://schemas.microsoft.com/office/drawing/2014/main" id="{2E4ED78A-43EA-4C5D-81B3-EE4117FDC788}"/>
              </a:ext>
            </a:extLst>
          </p:cNvPr>
          <p:cNvCxnSpPr>
            <a:cxnSpLocks/>
          </p:cNvCxnSpPr>
          <p:nvPr/>
        </p:nvCxnSpPr>
        <p:spPr>
          <a:xfrm>
            <a:off x="5632713" y="2324834"/>
            <a:ext cx="0" cy="17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234026-4A72-40D5-A45D-467527A6F844}"/>
              </a:ext>
            </a:extLst>
          </p:cNvPr>
          <p:cNvCxnSpPr>
            <a:cxnSpLocks/>
          </p:cNvCxnSpPr>
          <p:nvPr/>
        </p:nvCxnSpPr>
        <p:spPr>
          <a:xfrm>
            <a:off x="5628996" y="2767745"/>
            <a:ext cx="5819" cy="384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63CF492-00EA-448F-8BF3-26C164A7AD88}"/>
              </a:ext>
            </a:extLst>
          </p:cNvPr>
          <p:cNvCxnSpPr>
            <a:cxnSpLocks/>
          </p:cNvCxnSpPr>
          <p:nvPr/>
        </p:nvCxnSpPr>
        <p:spPr>
          <a:xfrm flipV="1">
            <a:off x="5655827" y="3187885"/>
            <a:ext cx="283736" cy="12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Down Arrow 6">
            <a:extLst>
              <a:ext uri="{FF2B5EF4-FFF2-40B4-BE49-F238E27FC236}">
                <a16:creationId xmlns:a16="http://schemas.microsoft.com/office/drawing/2014/main" id="{56072883-650A-4C0E-80EC-F512D4DB22FD}"/>
              </a:ext>
            </a:extLst>
          </p:cNvPr>
          <p:cNvSpPr/>
          <p:nvPr/>
        </p:nvSpPr>
        <p:spPr>
          <a:xfrm rot="5400000">
            <a:off x="8190663" y="4497989"/>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AD0C5CE-DA21-48E5-8865-6144965F8A03}"/>
              </a:ext>
            </a:extLst>
          </p:cNvPr>
          <p:cNvSpPr txBox="1"/>
          <p:nvPr/>
        </p:nvSpPr>
        <p:spPr>
          <a:xfrm>
            <a:off x="8463130" y="4346958"/>
            <a:ext cx="668773" cy="646331"/>
          </a:xfrm>
          <a:prstGeom prst="rect">
            <a:avLst/>
          </a:prstGeom>
          <a:noFill/>
        </p:spPr>
        <p:txBody>
          <a:bodyPr wrap="none" rtlCol="0">
            <a:spAutoFit/>
          </a:bodyPr>
          <a:lstStyle/>
          <a:p>
            <a:r>
              <a:rPr lang="en-US" dirty="0">
                <a:solidFill>
                  <a:srgbClr val="0070C0"/>
                </a:solidFill>
              </a:rPr>
              <a:t>Goal </a:t>
            </a:r>
            <a:br>
              <a:rPr lang="en-US" dirty="0">
                <a:solidFill>
                  <a:srgbClr val="0070C0"/>
                </a:solidFill>
              </a:rPr>
            </a:br>
            <a:r>
              <a:rPr lang="en-US" dirty="0">
                <a:solidFill>
                  <a:srgbClr val="0070C0"/>
                </a:solidFill>
              </a:rPr>
              <a:t>state</a:t>
            </a:r>
          </a:p>
        </p:txBody>
      </p:sp>
      <p:sp>
        <p:nvSpPr>
          <p:cNvPr id="56" name="Oval 55">
            <a:extLst>
              <a:ext uri="{FF2B5EF4-FFF2-40B4-BE49-F238E27FC236}">
                <a16:creationId xmlns:a16="http://schemas.microsoft.com/office/drawing/2014/main" id="{27F92480-ACCD-4408-BFAD-29C5DBE0B302}"/>
              </a:ext>
            </a:extLst>
          </p:cNvPr>
          <p:cNvSpPr/>
          <p:nvPr/>
        </p:nvSpPr>
        <p:spPr>
          <a:xfrm>
            <a:off x="7939260" y="4536089"/>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18437" name="Picture 5" descr="astar-progress03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57A8EFF-56CF-4AB5-A043-015E4736E416}"/>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AE8D6A-9C02-4835-B88E-9827644C9089}"/>
              </a:ext>
            </a:extLst>
          </p:cNvPr>
          <p:cNvCxnSpPr>
            <a:cxnSpLocks/>
          </p:cNvCxnSpPr>
          <p:nvPr/>
        </p:nvCxnSpPr>
        <p:spPr>
          <a:xfrm>
            <a:off x="4724400" y="4953000"/>
            <a:ext cx="2286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2BE5B62-974F-4C93-9885-06AAC77B93D7}"/>
              </a:ext>
            </a:extLst>
          </p:cNvPr>
          <p:cNvSpPr/>
          <p:nvPr/>
        </p:nvSpPr>
        <p:spPr>
          <a:xfrm>
            <a:off x="7848600" y="5791200"/>
            <a:ext cx="12954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E9636A-26DB-4B7E-9CB8-8344E5B3C13C}"/>
              </a:ext>
            </a:extLst>
          </p:cNvPr>
          <p:cNvSpPr/>
          <p:nvPr/>
        </p:nvSpPr>
        <p:spPr>
          <a:xfrm>
            <a:off x="6972940" y="1524000"/>
            <a:ext cx="1542410"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19460" name="Picture 4" descr="astar-progress04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68AED4F-B79A-4881-AF1E-9AFD743E399A}"/>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A487AFC-31E4-477F-B450-0BD35B3F7896}"/>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A5DF604-9758-4E62-B803-ED0EB2DE4C48}"/>
              </a:ext>
            </a:extLst>
          </p:cNvPr>
          <p:cNvCxnSpPr>
            <a:cxnSpLocks/>
          </p:cNvCxnSpPr>
          <p:nvPr/>
        </p:nvCxnSpPr>
        <p:spPr>
          <a:xfrm>
            <a:off x="4724400" y="4953000"/>
            <a:ext cx="2286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6DE5A5B-6FEA-4875-9910-0797AD5D8755}"/>
              </a:ext>
            </a:extLst>
          </p:cNvPr>
          <p:cNvCxnSpPr>
            <a:cxnSpLocks/>
          </p:cNvCxnSpPr>
          <p:nvPr/>
        </p:nvCxnSpPr>
        <p:spPr>
          <a:xfrm>
            <a:off x="4800600" y="4953000"/>
            <a:ext cx="723900" cy="952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35A4A5E-EC23-4787-9D0E-0C6038A75C70}"/>
              </a:ext>
            </a:extLst>
          </p:cNvPr>
          <p:cNvSpPr/>
          <p:nvPr/>
        </p:nvSpPr>
        <p:spPr>
          <a:xfrm>
            <a:off x="6972940" y="1524000"/>
            <a:ext cx="1542410"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20484" name="Picture 4" descr="astar-progress05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F95C8A9-B624-486A-A03F-9F2A39E370CD}"/>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48B003C-7E15-48BD-8C00-8B636849420D}"/>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43A7F89-1514-4397-AC3A-87968EDC7966}"/>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BCF0F55-6A35-4BB5-A218-B6492FFF3605}"/>
              </a:ext>
            </a:extLst>
          </p:cNvPr>
          <p:cNvCxnSpPr>
            <a:cxnSpLocks/>
          </p:cNvCxnSpPr>
          <p:nvPr/>
        </p:nvCxnSpPr>
        <p:spPr>
          <a:xfrm>
            <a:off x="4724400" y="4953000"/>
            <a:ext cx="2286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89B718-8F08-41D3-A892-1DAF533E3D67}"/>
              </a:ext>
            </a:extLst>
          </p:cNvPr>
          <p:cNvCxnSpPr>
            <a:cxnSpLocks/>
          </p:cNvCxnSpPr>
          <p:nvPr/>
        </p:nvCxnSpPr>
        <p:spPr>
          <a:xfrm>
            <a:off x="4953000" y="5334000"/>
            <a:ext cx="6858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BEA38A-4089-4334-8568-86C91A308209}"/>
              </a:ext>
            </a:extLst>
          </p:cNvPr>
          <p:cNvCxnSpPr>
            <a:cxnSpLocks/>
          </p:cNvCxnSpPr>
          <p:nvPr/>
        </p:nvCxnSpPr>
        <p:spPr>
          <a:xfrm>
            <a:off x="4760976" y="4953000"/>
            <a:ext cx="801624" cy="76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00BE0EA-CA26-4A72-929C-553A9A109ADE}"/>
              </a:ext>
            </a:extLst>
          </p:cNvPr>
          <p:cNvSpPr/>
          <p:nvPr/>
        </p:nvSpPr>
        <p:spPr>
          <a:xfrm>
            <a:off x="6972940" y="1524000"/>
            <a:ext cx="1542410"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A</a:t>
            </a:r>
            <a:r>
              <a:rPr lang="en-US" baseline="30000"/>
              <a:t>*</a:t>
            </a:r>
            <a:r>
              <a:rPr lang="en-US"/>
              <a:t> search example</a:t>
            </a:r>
          </a:p>
        </p:txBody>
      </p:sp>
      <p:pic>
        <p:nvPicPr>
          <p:cNvPr id="21508" name="Picture 4" descr="astar-progress06c"/>
          <p:cNvPicPr>
            <a:picLocks noChangeAspect="1" noChangeArrowheads="1"/>
          </p:cNvPicPr>
          <p:nvPr/>
        </p:nvPicPr>
        <p:blipFill>
          <a:blip r:embed="rId3" cstate="print"/>
          <a:srcRect/>
          <a:stretch>
            <a:fillRect/>
          </a:stretch>
        </p:blipFill>
        <p:spPr bwMode="auto">
          <a:xfrm>
            <a:off x="1905000" y="1524000"/>
            <a:ext cx="5410200" cy="2219325"/>
          </a:xfrm>
          <a:prstGeom prst="rect">
            <a:avLst/>
          </a:prstGeom>
          <a:noFill/>
        </p:spPr>
      </p:pic>
      <p:pic>
        <p:nvPicPr>
          <p:cNvPr id="4" name="Picture 4" descr="romania2"/>
          <p:cNvPicPr>
            <a:picLocks noChangeAspect="1" noChangeArrowheads="1"/>
          </p:cNvPicPr>
          <p:nvPr/>
        </p:nvPicPr>
        <p:blipFill>
          <a:blip r:embed="rId4" cstate="print"/>
          <a:srcRect/>
          <a:stretch>
            <a:fillRect/>
          </a:stretch>
        </p:blipFill>
        <p:spPr bwMode="auto">
          <a:xfrm>
            <a:off x="3581400" y="3962400"/>
            <a:ext cx="5334000" cy="2614525"/>
          </a:xfrm>
          <a:prstGeom prst="rect">
            <a:avLst/>
          </a:prstGeom>
          <a:noFill/>
        </p:spPr>
      </p:pic>
      <p:sp>
        <p:nvSpPr>
          <p:cNvPr id="5" name="Oval 4"/>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5867400"/>
            <a:ext cx="6858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2266B6-AB8A-4107-84E6-902A7D91A581}"/>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04ED118-1F1C-44A7-924A-531055C1C58F}"/>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1E9CFD-DD39-4339-BB30-ABD212F95286}"/>
              </a:ext>
            </a:extLst>
          </p:cNvPr>
          <p:cNvSpPr/>
          <p:nvPr/>
        </p:nvSpPr>
        <p:spPr>
          <a:xfrm>
            <a:off x="3505200" y="45720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8ED45C1-2E7A-4FE2-BDE4-ADEABE08D166}"/>
              </a:ext>
            </a:extLst>
          </p:cNvPr>
          <p:cNvCxnSpPr/>
          <p:nvPr/>
        </p:nvCxnSpPr>
        <p:spPr>
          <a:xfrm>
            <a:off x="3886200" y="4724400"/>
            <a:ext cx="914400" cy="228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50EEBA0-C4C2-4957-8142-8CCFFC25C9D2}"/>
              </a:ext>
            </a:extLst>
          </p:cNvPr>
          <p:cNvCxnSpPr>
            <a:cxnSpLocks/>
          </p:cNvCxnSpPr>
          <p:nvPr/>
        </p:nvCxnSpPr>
        <p:spPr>
          <a:xfrm>
            <a:off x="4724400" y="4953000"/>
            <a:ext cx="2286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C494C0-C02D-403A-8345-5BAADBFAC651}"/>
              </a:ext>
            </a:extLst>
          </p:cNvPr>
          <p:cNvCxnSpPr>
            <a:cxnSpLocks/>
          </p:cNvCxnSpPr>
          <p:nvPr/>
        </p:nvCxnSpPr>
        <p:spPr>
          <a:xfrm>
            <a:off x="4953000" y="5334000"/>
            <a:ext cx="6858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A648A1-8831-4D89-BFC5-88FF9FAA7A77}"/>
              </a:ext>
            </a:extLst>
          </p:cNvPr>
          <p:cNvCxnSpPr>
            <a:cxnSpLocks/>
          </p:cNvCxnSpPr>
          <p:nvPr/>
        </p:nvCxnSpPr>
        <p:spPr>
          <a:xfrm>
            <a:off x="4760976" y="4953000"/>
            <a:ext cx="801624" cy="76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EEDDD60-3463-428D-A2AB-75B364D533CE}"/>
              </a:ext>
            </a:extLst>
          </p:cNvPr>
          <p:cNvCxnSpPr>
            <a:cxnSpLocks/>
          </p:cNvCxnSpPr>
          <p:nvPr/>
        </p:nvCxnSpPr>
        <p:spPr>
          <a:xfrm>
            <a:off x="5715000" y="5715000"/>
            <a:ext cx="533400" cy="3000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4CDCF43-5CDF-4249-9B66-8E7D194FB65E}"/>
              </a:ext>
            </a:extLst>
          </p:cNvPr>
          <p:cNvSpPr/>
          <p:nvPr/>
        </p:nvSpPr>
        <p:spPr>
          <a:xfrm>
            <a:off x="6972940" y="1524000"/>
            <a:ext cx="1542410" cy="338554"/>
          </a:xfrm>
          <a:prstGeom prst="rect">
            <a:avLst/>
          </a:prstGeom>
        </p:spPr>
        <p:txBody>
          <a:bodyPr wrap="none">
            <a:spAutoFit/>
          </a:bodyPr>
          <a:lstStyle/>
          <a:p>
            <a:r>
              <a:rPr lang="en-US" sz="1600" i="1" dirty="0"/>
              <a:t>f</a:t>
            </a:r>
            <a:r>
              <a:rPr lang="en-US" sz="1600" dirty="0"/>
              <a:t>(</a:t>
            </a:r>
            <a:r>
              <a:rPr lang="en-US" sz="1600" i="1" dirty="0"/>
              <a:t>n</a:t>
            </a:r>
            <a:r>
              <a:rPr lang="en-US" sz="1600" dirty="0"/>
              <a:t>)</a:t>
            </a:r>
            <a:r>
              <a:rPr lang="en-US" sz="1600" i="1" dirty="0"/>
              <a:t> = g</a:t>
            </a:r>
            <a:r>
              <a:rPr lang="en-US" sz="1600" dirty="0"/>
              <a:t>(</a:t>
            </a:r>
            <a:r>
              <a:rPr lang="en-US" sz="1600" i="1" dirty="0"/>
              <a:t>n</a:t>
            </a:r>
            <a:r>
              <a:rPr lang="en-US" sz="1600" dirty="0"/>
              <a:t>)</a:t>
            </a:r>
            <a:r>
              <a:rPr lang="en-US" sz="1600" i="1" dirty="0"/>
              <a:t> + h</a:t>
            </a:r>
            <a:r>
              <a:rPr lang="en-US" sz="1600" dirty="0"/>
              <a:t>(</a:t>
            </a:r>
            <a:r>
              <a:rPr lang="en-US" sz="1600" i="1" dirty="0"/>
              <a:t>n</a:t>
            </a:r>
            <a:r>
              <a:rPr lang="en-US" sz="16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star_progress_animation.gif"/>
          <p:cNvPicPr>
            <a:picLocks noGrp="1" noChangeAspect="1"/>
          </p:cNvPicPr>
          <p:nvPr>
            <p:ph idx="1"/>
          </p:nvPr>
        </p:nvPicPr>
        <p:blipFill>
          <a:blip r:embed="rId3" cstate="print"/>
          <a:stretch>
            <a:fillRect/>
          </a:stretch>
        </p:blipFill>
        <p:spPr>
          <a:xfrm>
            <a:off x="1066800" y="2590800"/>
            <a:ext cx="2400300" cy="2400300"/>
          </a:xfrm>
        </p:spPr>
      </p:pic>
      <p:sp>
        <p:nvSpPr>
          <p:cNvPr id="5" name="TextBox 4"/>
          <p:cNvSpPr txBox="1"/>
          <p:nvPr/>
        </p:nvSpPr>
        <p:spPr>
          <a:xfrm>
            <a:off x="914400" y="6096000"/>
            <a:ext cx="2012987" cy="369332"/>
          </a:xfrm>
          <a:prstGeom prst="rect">
            <a:avLst/>
          </a:prstGeom>
          <a:noFill/>
        </p:spPr>
        <p:txBody>
          <a:bodyPr wrap="none" rtlCol="0">
            <a:spAutoFit/>
          </a:bodyPr>
          <a:lstStyle/>
          <a:p>
            <a:r>
              <a:rPr lang="en-US" dirty="0"/>
              <a:t>Source: </a:t>
            </a:r>
            <a:r>
              <a:rPr lang="en-US" dirty="0">
                <a:hlinkClick r:id="rId4"/>
              </a:rPr>
              <a:t>Wikipedia</a:t>
            </a:r>
            <a:endParaRPr lang="en-US" dirty="0"/>
          </a:p>
        </p:txBody>
      </p:sp>
      <p:sp>
        <p:nvSpPr>
          <p:cNvPr id="3" name="Title 2">
            <a:extLst>
              <a:ext uri="{FF2B5EF4-FFF2-40B4-BE49-F238E27FC236}">
                <a16:creationId xmlns:a16="http://schemas.microsoft.com/office/drawing/2014/main" id="{465545EA-0FCB-4793-B4AF-7C6FD6A3D7AC}"/>
              </a:ext>
            </a:extLst>
          </p:cNvPr>
          <p:cNvSpPr>
            <a:spLocks noGrp="1"/>
          </p:cNvSpPr>
          <p:nvPr>
            <p:ph type="title"/>
          </p:nvPr>
        </p:nvSpPr>
        <p:spPr/>
        <p:txBody>
          <a:bodyPr/>
          <a:lstStyle/>
          <a:p>
            <a:r>
              <a:rPr lang="en-US" dirty="0"/>
              <a:t>An animation of </a:t>
            </a:r>
            <a:br>
              <a:rPr lang="en-US" dirty="0"/>
            </a:br>
            <a:r>
              <a:rPr lang="en-US" dirty="0"/>
              <a:t>A* search</a:t>
            </a:r>
          </a:p>
        </p:txBody>
      </p:sp>
      <p:pic>
        <p:nvPicPr>
          <p:cNvPr id="6" name="Picture 5">
            <a:extLst>
              <a:ext uri="{FF2B5EF4-FFF2-40B4-BE49-F238E27FC236}">
                <a16:creationId xmlns:a16="http://schemas.microsoft.com/office/drawing/2014/main" id="{FB38F3D5-8DF7-4A97-8108-93F16F068D2F}"/>
              </a:ext>
            </a:extLst>
          </p:cNvPr>
          <p:cNvPicPr>
            <a:picLocks noChangeAspect="1"/>
          </p:cNvPicPr>
          <p:nvPr/>
        </p:nvPicPr>
        <p:blipFill rotWithShape="1">
          <a:blip r:embed="rId5"/>
          <a:srcRect l="41851" t="37215" r="41667" b="32421"/>
          <a:stretch/>
        </p:blipFill>
        <p:spPr>
          <a:xfrm>
            <a:off x="5181600" y="3352800"/>
            <a:ext cx="2697038" cy="2590800"/>
          </a:xfrm>
          <a:prstGeom prst="rect">
            <a:avLst/>
          </a:prstGeom>
        </p:spPr>
      </p:pic>
      <p:pic>
        <p:nvPicPr>
          <p:cNvPr id="8" name="Picture 7">
            <a:extLst>
              <a:ext uri="{FF2B5EF4-FFF2-40B4-BE49-F238E27FC236}">
                <a16:creationId xmlns:a16="http://schemas.microsoft.com/office/drawing/2014/main" id="{8FCF072A-FA3A-46BA-8FCA-5D499D385C70}"/>
              </a:ext>
            </a:extLst>
          </p:cNvPr>
          <p:cNvPicPr>
            <a:picLocks noChangeAspect="1"/>
          </p:cNvPicPr>
          <p:nvPr/>
        </p:nvPicPr>
        <p:blipFill rotWithShape="1">
          <a:blip r:embed="rId6"/>
          <a:srcRect l="41319" t="30823" r="42500" b="38814"/>
          <a:stretch/>
        </p:blipFill>
        <p:spPr>
          <a:xfrm>
            <a:off x="5245814" y="762000"/>
            <a:ext cx="2632823" cy="2576262"/>
          </a:xfrm>
          <a:prstGeom prst="rect">
            <a:avLst/>
          </a:prstGeom>
        </p:spPr>
      </p:pic>
      <p:sp>
        <p:nvSpPr>
          <p:cNvPr id="9" name="TextBox 8">
            <a:extLst>
              <a:ext uri="{FF2B5EF4-FFF2-40B4-BE49-F238E27FC236}">
                <a16:creationId xmlns:a16="http://schemas.microsoft.com/office/drawing/2014/main" id="{1ADE0F94-4D55-457B-BFB3-E33620534152}"/>
              </a:ext>
            </a:extLst>
          </p:cNvPr>
          <p:cNvSpPr txBox="1"/>
          <p:nvPr/>
        </p:nvSpPr>
        <p:spPr>
          <a:xfrm>
            <a:off x="4439045" y="1668656"/>
            <a:ext cx="990600" cy="523220"/>
          </a:xfrm>
          <a:prstGeom prst="rect">
            <a:avLst/>
          </a:prstGeom>
          <a:noFill/>
        </p:spPr>
        <p:txBody>
          <a:bodyPr wrap="square" rtlCol="0">
            <a:spAutoFit/>
          </a:bodyPr>
          <a:lstStyle/>
          <a:p>
            <a:r>
              <a:rPr lang="en-US" sz="2800" dirty="0"/>
              <a:t>BFS</a:t>
            </a:r>
          </a:p>
        </p:txBody>
      </p:sp>
      <p:sp>
        <p:nvSpPr>
          <p:cNvPr id="10" name="TextBox 9">
            <a:extLst>
              <a:ext uri="{FF2B5EF4-FFF2-40B4-BE49-F238E27FC236}">
                <a16:creationId xmlns:a16="http://schemas.microsoft.com/office/drawing/2014/main" id="{C3B05934-0907-4334-A667-1C38DCC42D3E}"/>
              </a:ext>
            </a:extLst>
          </p:cNvPr>
          <p:cNvSpPr txBox="1"/>
          <p:nvPr/>
        </p:nvSpPr>
        <p:spPr>
          <a:xfrm>
            <a:off x="4515410" y="5112473"/>
            <a:ext cx="990600" cy="523220"/>
          </a:xfrm>
          <a:prstGeom prst="rect">
            <a:avLst/>
          </a:prstGeom>
          <a:noFill/>
        </p:spPr>
        <p:txBody>
          <a:bodyPr wrap="square" rtlCol="0">
            <a:spAutoFit/>
          </a:bodyPr>
          <a:lstStyle/>
          <a:p>
            <a:r>
              <a:rPr lang="en-US" sz="2800" dirty="0"/>
              <a:t>A*</a:t>
            </a:r>
          </a:p>
        </p:txBody>
      </p:sp>
      <p:sp>
        <p:nvSpPr>
          <p:cNvPr id="11" name="TextBox 10">
            <a:extLst>
              <a:ext uri="{FF2B5EF4-FFF2-40B4-BE49-F238E27FC236}">
                <a16:creationId xmlns:a16="http://schemas.microsoft.com/office/drawing/2014/main" id="{8B29C967-2A91-45E8-A62A-AAFD1F0204BD}"/>
              </a:ext>
            </a:extLst>
          </p:cNvPr>
          <p:cNvSpPr txBox="1"/>
          <p:nvPr/>
        </p:nvSpPr>
        <p:spPr>
          <a:xfrm>
            <a:off x="5210558" y="6096000"/>
            <a:ext cx="3339184" cy="369332"/>
          </a:xfrm>
          <a:prstGeom prst="rect">
            <a:avLst/>
          </a:prstGeom>
          <a:noFill/>
        </p:spPr>
        <p:txBody>
          <a:bodyPr wrap="none" rtlCol="0">
            <a:spAutoFit/>
          </a:bodyPr>
          <a:lstStyle/>
          <a:p>
            <a:r>
              <a:rPr lang="en-US" b="1" dirty="0"/>
              <a:t>Note</a:t>
            </a:r>
            <a:r>
              <a:rPr lang="en-US" dirty="0"/>
              <a:t>: The path cost is equivalent!</a:t>
            </a:r>
          </a:p>
        </p:txBody>
      </p:sp>
      <p:cxnSp>
        <p:nvCxnSpPr>
          <p:cNvPr id="13" name="Straight Arrow Connector 12">
            <a:extLst>
              <a:ext uri="{FF2B5EF4-FFF2-40B4-BE49-F238E27FC236}">
                <a16:creationId xmlns:a16="http://schemas.microsoft.com/office/drawing/2014/main" id="{D9F1D701-E9BA-40B7-A70A-17CF2ED2A940}"/>
              </a:ext>
            </a:extLst>
          </p:cNvPr>
          <p:cNvCxnSpPr/>
          <p:nvPr/>
        </p:nvCxnSpPr>
        <p:spPr>
          <a:xfrm flipV="1">
            <a:off x="1371600" y="2971800"/>
            <a:ext cx="1676400" cy="1676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A* Search</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F4918BD-A2D7-41A1-A1E1-BBAB64FB6E0A}"/>
                  </a:ext>
                </a:extLst>
              </p:cNvPr>
              <p:cNvGraphicFramePr>
                <a:graphicFrameLocks noGrp="1"/>
              </p:cNvGraphicFramePr>
              <p:nvPr>
                <p:ph idx="1"/>
                <p:extLst>
                  <p:ext uri="{D42A27DB-BD31-4B8C-83A1-F6EECF244321}">
                    <p14:modId xmlns:p14="http://schemas.microsoft.com/office/powerpoint/2010/main" val="4030189089"/>
                  </p:ext>
                </p:extLst>
              </p:nvPr>
            </p:nvGraphicFramePr>
            <p:xfrm>
              <a:off x="533400" y="19050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8F4918BD-A2D7-41A1-A1E1-BBAB64FB6E0A}"/>
                  </a:ext>
                </a:extLst>
              </p:cNvPr>
              <p:cNvGraphicFramePr>
                <a:graphicFrameLocks noGrp="1"/>
              </p:cNvGraphicFramePr>
              <p:nvPr>
                <p:ph idx="1"/>
                <p:extLst>
                  <p:ext uri="{D42A27DB-BD31-4B8C-83A1-F6EECF244321}">
                    <p14:modId xmlns:p14="http://schemas.microsoft.com/office/powerpoint/2010/main" val="4030189089"/>
                  </p:ext>
                </p:extLst>
              </p:nvPr>
            </p:nvGraphicFramePr>
            <p:xfrm>
              <a:off x="533400" y="1905000"/>
              <a:ext cx="78867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5" name="Cross 4">
            <a:extLst>
              <a:ext uri="{FF2B5EF4-FFF2-40B4-BE49-F238E27FC236}">
                <a16:creationId xmlns:a16="http://schemas.microsoft.com/office/drawing/2014/main" id="{5ED469A2-3E33-4204-B1C5-2D50F4C69902}"/>
              </a:ext>
            </a:extLst>
          </p:cNvPr>
          <p:cNvSpPr/>
          <p:nvPr/>
        </p:nvSpPr>
        <p:spPr>
          <a:xfrm>
            <a:off x="4038600" y="2438400"/>
            <a:ext cx="990600" cy="990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75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Admissible heuristics</a:t>
            </a:r>
          </a:p>
        </p:txBody>
      </p:sp>
      <p:sp>
        <p:nvSpPr>
          <p:cNvPr id="22531" name="Rectangle 3"/>
          <p:cNvSpPr>
            <a:spLocks noGrp="1" noChangeArrowheads="1"/>
          </p:cNvSpPr>
          <p:nvPr>
            <p:ph idx="1"/>
          </p:nvPr>
        </p:nvSpPr>
        <p:spPr/>
        <p:txBody>
          <a:bodyPr>
            <a:normAutofit/>
          </a:bodyPr>
          <a:lstStyle/>
          <a:p>
            <a:pPr marL="0" indent="0">
              <a:buNone/>
            </a:pPr>
            <a:r>
              <a:rPr lang="en-US" sz="2400" b="1" dirty="0"/>
              <a:t>Definition: </a:t>
            </a:r>
            <a:r>
              <a:rPr lang="en-US" sz="2400" dirty="0"/>
              <a:t>A heuristic </a:t>
            </a:r>
            <a:r>
              <a:rPr lang="en-US" sz="2400" i="1" dirty="0"/>
              <a:t>h</a:t>
            </a:r>
            <a:r>
              <a:rPr lang="en-US" sz="2400" dirty="0"/>
              <a:t>(</a:t>
            </a:r>
            <a:r>
              <a:rPr lang="en-US" sz="2400" i="1" dirty="0"/>
              <a:t>n</a:t>
            </a:r>
            <a:r>
              <a:rPr lang="en-US" sz="2400" dirty="0"/>
              <a:t>) is </a:t>
            </a:r>
            <a:r>
              <a:rPr lang="en-US" sz="2400" b="1" dirty="0">
                <a:solidFill>
                  <a:srgbClr val="FF0000"/>
                </a:solidFill>
              </a:rPr>
              <a:t>admissible</a:t>
            </a:r>
            <a:r>
              <a:rPr lang="en-US" sz="2400" dirty="0"/>
              <a:t> if for every node </a:t>
            </a:r>
            <a:r>
              <a:rPr lang="en-US" sz="2400" i="1" dirty="0"/>
              <a:t>n</a:t>
            </a:r>
            <a:r>
              <a:rPr lang="en-US" sz="2400" dirty="0"/>
              <a:t>, </a:t>
            </a:r>
            <a:r>
              <a:rPr lang="en-US" sz="2400" i="1" dirty="0"/>
              <a:t>h</a:t>
            </a:r>
            <a:r>
              <a:rPr lang="en-US" sz="2400" dirty="0"/>
              <a:t>(</a:t>
            </a:r>
            <a:r>
              <a:rPr lang="en-US" sz="2400" i="1" dirty="0"/>
              <a:t>n</a:t>
            </a:r>
            <a:r>
              <a:rPr lang="en-US" sz="2400" dirty="0"/>
              <a:t>)</a:t>
            </a:r>
            <a:r>
              <a:rPr lang="en-US" sz="2400" i="1" dirty="0"/>
              <a:t> </a:t>
            </a:r>
            <a:r>
              <a:rPr lang="en-US" sz="2400" i="1" dirty="0">
                <a:cs typeface="Arial" pitchFamily="34" charset="0"/>
              </a:rPr>
              <a:t>≤</a:t>
            </a:r>
            <a:r>
              <a:rPr lang="en-US" sz="2400" i="1" dirty="0"/>
              <a:t> h</a:t>
            </a:r>
            <a:r>
              <a:rPr lang="en-US" sz="2400" i="1" baseline="30000" dirty="0"/>
              <a:t>*</a:t>
            </a:r>
            <a:r>
              <a:rPr lang="en-US" sz="2400" dirty="0"/>
              <a:t>(</a:t>
            </a:r>
            <a:r>
              <a:rPr lang="en-US" sz="2400" i="1" dirty="0"/>
              <a:t>n</a:t>
            </a:r>
            <a:r>
              <a:rPr lang="en-US" sz="2400" dirty="0"/>
              <a:t>)</a:t>
            </a:r>
            <a:r>
              <a:rPr lang="en-US" sz="2400" i="1" dirty="0"/>
              <a:t>, </a:t>
            </a:r>
            <a:r>
              <a:rPr lang="en-US" sz="2400" dirty="0"/>
              <a:t>where </a:t>
            </a:r>
            <a:r>
              <a:rPr lang="en-US" sz="2400" i="1" dirty="0"/>
              <a:t>h</a:t>
            </a:r>
            <a:r>
              <a:rPr lang="en-US" sz="2400" i="1" baseline="30000" dirty="0"/>
              <a:t>*</a:t>
            </a:r>
            <a:r>
              <a:rPr lang="en-US" sz="2400" dirty="0"/>
              <a:t>(</a:t>
            </a:r>
            <a:r>
              <a:rPr lang="en-US" sz="2400" i="1" dirty="0"/>
              <a:t>n</a:t>
            </a:r>
            <a:r>
              <a:rPr lang="en-US" sz="2400" dirty="0"/>
              <a:t>) is the true cost to reach the goal state from </a:t>
            </a:r>
            <a:r>
              <a:rPr lang="en-US" sz="2400" i="1" dirty="0"/>
              <a:t>n.</a:t>
            </a:r>
            <a:endParaRPr lang="en-US" sz="2400" dirty="0"/>
          </a:p>
          <a:p>
            <a:pPr marL="0" indent="0">
              <a:buNone/>
            </a:pPr>
            <a:r>
              <a:rPr lang="en-US" sz="2400" dirty="0"/>
              <a:t>I.e., an admissible heuristic </a:t>
            </a:r>
            <a:r>
              <a:rPr lang="en-US" sz="2400"/>
              <a:t>is a </a:t>
            </a:r>
            <a:r>
              <a:rPr lang="en-US" sz="2400" b="1">
                <a:solidFill>
                  <a:srgbClr val="FF0000"/>
                </a:solidFill>
              </a:rPr>
              <a:t>lower </a:t>
            </a:r>
            <a:r>
              <a:rPr lang="en-US" sz="2400" b="1" dirty="0">
                <a:solidFill>
                  <a:srgbClr val="FF0000"/>
                </a:solidFill>
              </a:rPr>
              <a:t>bound</a:t>
            </a:r>
            <a:r>
              <a:rPr lang="en-US" sz="2400" dirty="0"/>
              <a:t> and never overestimates the true cost to reach the goal.</a:t>
            </a:r>
          </a:p>
          <a:p>
            <a:pPr marL="0" indent="0">
              <a:buNone/>
            </a:pPr>
            <a:endParaRPr lang="en-US" sz="2400" dirty="0"/>
          </a:p>
          <a:p>
            <a:pPr marL="0" indent="0">
              <a:buNone/>
            </a:pPr>
            <a:r>
              <a:rPr lang="en-US" sz="2400" b="1" dirty="0"/>
              <a:t>Example</a:t>
            </a:r>
            <a:r>
              <a:rPr lang="en-US" sz="2400" dirty="0"/>
              <a:t>: straight line distance never overestimates the actual road distance.</a:t>
            </a:r>
          </a:p>
          <a:p>
            <a:endParaRPr lang="en-US" sz="2400" b="1" dirty="0">
              <a:solidFill>
                <a:srgbClr val="CC0099"/>
              </a:solidFill>
            </a:endParaRPr>
          </a:p>
          <a:p>
            <a:pPr marL="0" indent="0">
              <a:buNone/>
            </a:pPr>
            <a:r>
              <a:rPr lang="en-US" sz="2400" b="1" dirty="0">
                <a:solidFill>
                  <a:srgbClr val="FF0000"/>
                </a:solidFill>
              </a:rPr>
              <a:t>Theorem</a:t>
            </a:r>
            <a:r>
              <a:rPr lang="en-US" sz="2400" b="1" dirty="0">
                <a:solidFill>
                  <a:srgbClr val="CC0099"/>
                </a:solidFill>
              </a:rPr>
              <a:t>:</a:t>
            </a:r>
            <a:r>
              <a:rPr lang="en-US" sz="2400" dirty="0"/>
              <a:t> If </a:t>
            </a:r>
            <a:r>
              <a:rPr lang="en-US" sz="2400" i="1" dirty="0"/>
              <a:t>h</a:t>
            </a:r>
            <a:r>
              <a:rPr lang="en-US" sz="2400" dirty="0"/>
              <a:t>(</a:t>
            </a:r>
            <a:r>
              <a:rPr lang="en-US" sz="2400" i="1" dirty="0"/>
              <a:t>n</a:t>
            </a:r>
            <a:r>
              <a:rPr lang="en-US" sz="2400" dirty="0"/>
              <a:t>)</a:t>
            </a:r>
            <a:r>
              <a:rPr lang="en-US" sz="2400" i="1" dirty="0"/>
              <a:t> </a:t>
            </a:r>
            <a:r>
              <a:rPr lang="en-US" sz="2400" dirty="0"/>
              <a:t>is admissible, A</a:t>
            </a:r>
            <a:r>
              <a:rPr lang="en-US" sz="2400" baseline="30000" dirty="0"/>
              <a:t>*</a:t>
            </a:r>
            <a:r>
              <a:rPr lang="en-US" sz="2400" dirty="0"/>
              <a:t> is optimal.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Optimality of A*</a:t>
            </a:r>
          </a:p>
        </p:txBody>
      </p:sp>
      <p:sp>
        <p:nvSpPr>
          <p:cNvPr id="3" name="Content Placeholder 2"/>
          <p:cNvSpPr>
            <a:spLocks noGrp="1"/>
          </p:cNvSpPr>
          <p:nvPr>
            <p:ph idx="1"/>
          </p:nvPr>
        </p:nvSpPr>
        <p:spPr>
          <a:xfrm>
            <a:off x="666750" y="4264579"/>
            <a:ext cx="7886700" cy="2076450"/>
          </a:xfrm>
        </p:spPr>
        <p:txBody>
          <a:bodyPr>
            <a:normAutofit fontScale="70000" lnSpcReduction="20000"/>
          </a:bodyPr>
          <a:lstStyle/>
          <a:p>
            <a:pPr>
              <a:lnSpc>
                <a:spcPct val="120000"/>
              </a:lnSpc>
            </a:pPr>
            <a:r>
              <a:rPr lang="en-US" sz="2800" dirty="0"/>
              <a:t>Suppose A* terminates its search at </a:t>
            </a:r>
            <a:r>
              <a:rPr lang="en-US" sz="2800" i="1" dirty="0"/>
              <a:t>n</a:t>
            </a:r>
            <a:r>
              <a:rPr lang="en-US" sz="2800" dirty="0"/>
              <a:t>*.</a:t>
            </a:r>
          </a:p>
          <a:p>
            <a:pPr>
              <a:lnSpc>
                <a:spcPct val="120000"/>
              </a:lnSpc>
            </a:pPr>
            <a:r>
              <a:rPr lang="en-US" sz="2800" dirty="0"/>
              <a:t>It has found a path whose </a:t>
            </a:r>
            <a:r>
              <a:rPr lang="en-US" sz="2800" i="1" dirty="0"/>
              <a:t>actual cost</a:t>
            </a:r>
            <a:r>
              <a:rPr lang="en-US" sz="2800" dirty="0"/>
              <a:t> </a:t>
            </a:r>
            <a:r>
              <a:rPr lang="en-US" sz="2800" i="1" dirty="0"/>
              <a:t>f</a:t>
            </a:r>
            <a:r>
              <a:rPr lang="en-US" sz="2800" dirty="0"/>
              <a:t>(</a:t>
            </a:r>
            <a:r>
              <a:rPr lang="en-US" sz="2800" i="1" dirty="0"/>
              <a:t>n</a:t>
            </a:r>
            <a:r>
              <a:rPr lang="en-US" sz="2800" dirty="0"/>
              <a:t>*) = </a:t>
            </a:r>
            <a:r>
              <a:rPr lang="en-US" sz="2800" i="1" dirty="0"/>
              <a:t>g</a:t>
            </a:r>
            <a:r>
              <a:rPr lang="en-US" sz="2800" dirty="0"/>
              <a:t>(</a:t>
            </a:r>
            <a:r>
              <a:rPr lang="en-US" sz="2800" i="1" dirty="0"/>
              <a:t>n</a:t>
            </a:r>
            <a:r>
              <a:rPr lang="en-US" sz="2800" dirty="0"/>
              <a:t>*) + 0 is lower than the </a:t>
            </a:r>
            <a:r>
              <a:rPr lang="en-US" sz="2800" i="1" dirty="0"/>
              <a:t>estimated cost</a:t>
            </a:r>
            <a:r>
              <a:rPr lang="en-US" sz="2800" dirty="0"/>
              <a:t> </a:t>
            </a:r>
            <a:r>
              <a:rPr lang="en-US" sz="2800" i="1" dirty="0"/>
              <a:t>f</a:t>
            </a:r>
            <a:r>
              <a:rPr lang="en-US" sz="2800" dirty="0"/>
              <a:t>(</a:t>
            </a:r>
            <a:r>
              <a:rPr lang="en-US" sz="2800" i="1" dirty="0"/>
              <a:t>n</a:t>
            </a:r>
            <a:r>
              <a:rPr lang="en-US" sz="2800" dirty="0"/>
              <a:t>) of any path going through any frontier node.</a:t>
            </a:r>
          </a:p>
          <a:p>
            <a:pPr>
              <a:lnSpc>
                <a:spcPct val="120000"/>
              </a:lnSpc>
            </a:pPr>
            <a:r>
              <a:rPr lang="en-US" sz="2800" dirty="0"/>
              <a:t>Since </a:t>
            </a:r>
            <a:r>
              <a:rPr lang="en-US" sz="2800" i="1" dirty="0"/>
              <a:t>f</a:t>
            </a:r>
            <a:r>
              <a:rPr lang="en-US" sz="2800" dirty="0"/>
              <a:t>(</a:t>
            </a:r>
            <a:r>
              <a:rPr lang="en-US" sz="2800" i="1" dirty="0"/>
              <a:t>n</a:t>
            </a:r>
            <a:r>
              <a:rPr lang="en-US" sz="2800" dirty="0"/>
              <a:t>) is an </a:t>
            </a:r>
            <a:r>
              <a:rPr lang="en-US" sz="2800" i="1" dirty="0"/>
              <a:t>optimistic</a:t>
            </a:r>
            <a:r>
              <a:rPr lang="en-US" sz="2800" dirty="0"/>
              <a:t> estimate, it is impossible for </a:t>
            </a:r>
            <a:r>
              <a:rPr lang="en-US" sz="2800" i="1" dirty="0"/>
              <a:t>n</a:t>
            </a:r>
            <a:r>
              <a:rPr lang="en-US" sz="2800" dirty="0"/>
              <a:t> to have a successor goal state </a:t>
            </a:r>
            <a:r>
              <a:rPr lang="en-US" sz="2800" i="1" dirty="0"/>
              <a:t>n</a:t>
            </a:r>
            <a:r>
              <a:rPr lang="en-US" sz="2800" dirty="0"/>
              <a:t>’ with g(</a:t>
            </a:r>
            <a:r>
              <a:rPr lang="en-US" sz="2800" i="1" dirty="0"/>
              <a:t>n</a:t>
            </a:r>
            <a:r>
              <a:rPr lang="en-US" sz="2800" dirty="0"/>
              <a:t>’) &lt; </a:t>
            </a:r>
            <a:r>
              <a:rPr lang="en-US" sz="2800" i="1" dirty="0"/>
              <a:t>C</a:t>
            </a:r>
            <a:r>
              <a:rPr lang="en-US" sz="2800" dirty="0"/>
              <a:t>*.</a:t>
            </a:r>
          </a:p>
        </p:txBody>
      </p:sp>
      <p:cxnSp>
        <p:nvCxnSpPr>
          <p:cNvPr id="6" name="Straight Connector 5"/>
          <p:cNvCxnSpPr/>
          <p:nvPr/>
        </p:nvCxnSpPr>
        <p:spPr>
          <a:xfrm rot="10800000" flipV="1">
            <a:off x="2611157" y="1383268"/>
            <a:ext cx="14478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4058957" y="1383268"/>
            <a:ext cx="160020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582957" y="2907268"/>
            <a:ext cx="228600"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5257800" y="2743200"/>
            <a:ext cx="312906" cy="369332"/>
          </a:xfrm>
          <a:prstGeom prst="rect">
            <a:avLst/>
          </a:prstGeom>
          <a:noFill/>
        </p:spPr>
        <p:txBody>
          <a:bodyPr wrap="none" rtlCol="0">
            <a:spAutoFit/>
          </a:bodyPr>
          <a:lstStyle/>
          <a:p>
            <a:r>
              <a:rPr lang="en-US" i="1" dirty="0">
                <a:latin typeface="+mn-lt"/>
              </a:rPr>
              <a:t>n</a:t>
            </a:r>
          </a:p>
        </p:txBody>
      </p:sp>
      <p:sp>
        <p:nvSpPr>
          <p:cNvPr id="11" name="Oval 10"/>
          <p:cNvSpPr/>
          <p:nvPr/>
        </p:nvSpPr>
        <p:spPr>
          <a:xfrm>
            <a:off x="2534957" y="25262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839757" y="2450068"/>
            <a:ext cx="1006558" cy="369332"/>
          </a:xfrm>
          <a:prstGeom prst="rect">
            <a:avLst/>
          </a:prstGeom>
          <a:noFill/>
        </p:spPr>
        <p:txBody>
          <a:bodyPr wrap="none" rtlCol="0">
            <a:spAutoFit/>
          </a:bodyPr>
          <a:lstStyle/>
          <a:p>
            <a:r>
              <a:rPr lang="en-US" i="1" dirty="0">
                <a:latin typeface="+mn-lt"/>
              </a:rPr>
              <a:t>n</a:t>
            </a:r>
            <a:r>
              <a:rPr lang="en-US" dirty="0">
                <a:latin typeface="+mn-lt"/>
              </a:rPr>
              <a:t>* (goal)</a:t>
            </a:r>
          </a:p>
        </p:txBody>
      </p:sp>
      <p:sp>
        <p:nvSpPr>
          <p:cNvPr id="15" name="Rectangle 14"/>
          <p:cNvSpPr/>
          <p:nvPr/>
        </p:nvSpPr>
        <p:spPr>
          <a:xfrm>
            <a:off x="325266" y="2438402"/>
            <a:ext cx="2140330" cy="369332"/>
          </a:xfrm>
          <a:prstGeom prst="rect">
            <a:avLst/>
          </a:prstGeom>
        </p:spPr>
        <p:txBody>
          <a:bodyPr wrap="none">
            <a:spAutoFit/>
          </a:bodyPr>
          <a:lstStyle/>
          <a:p>
            <a:r>
              <a:rPr lang="en-US" i="1" dirty="0">
                <a:latin typeface="+mn-lt"/>
              </a:rPr>
              <a:t>f</a:t>
            </a:r>
            <a:r>
              <a:rPr lang="en-US" dirty="0">
                <a:latin typeface="+mn-lt"/>
              </a:rPr>
              <a:t>(</a:t>
            </a:r>
            <a:r>
              <a:rPr lang="en-US" i="1" dirty="0">
                <a:latin typeface="+mn-lt"/>
              </a:rPr>
              <a:t>n</a:t>
            </a:r>
            <a:r>
              <a:rPr lang="en-US" dirty="0">
                <a:latin typeface="+mn-lt"/>
              </a:rPr>
              <a:t>*) = </a:t>
            </a:r>
            <a:r>
              <a:rPr lang="en-US" i="1" dirty="0">
                <a:latin typeface="+mn-lt"/>
              </a:rPr>
              <a:t>g</a:t>
            </a:r>
            <a:r>
              <a:rPr lang="en-US" dirty="0"/>
              <a:t>(</a:t>
            </a:r>
            <a:r>
              <a:rPr lang="en-US" i="1" dirty="0"/>
              <a:t>n</a:t>
            </a:r>
            <a:r>
              <a:rPr lang="en-US" dirty="0"/>
              <a:t>*) + 0 = </a:t>
            </a:r>
            <a:r>
              <a:rPr lang="en-US" i="1" dirty="0">
                <a:latin typeface="+mn-lt"/>
              </a:rPr>
              <a:t>C</a:t>
            </a:r>
            <a:r>
              <a:rPr lang="en-US" dirty="0">
                <a:latin typeface="+mn-lt"/>
              </a:rPr>
              <a:t>*</a:t>
            </a:r>
          </a:p>
        </p:txBody>
      </p:sp>
      <p:sp>
        <p:nvSpPr>
          <p:cNvPr id="16" name="Rectangle 15"/>
          <p:cNvSpPr/>
          <p:nvPr/>
        </p:nvSpPr>
        <p:spPr>
          <a:xfrm>
            <a:off x="5853718" y="2842736"/>
            <a:ext cx="2395207" cy="369332"/>
          </a:xfrm>
          <a:prstGeom prst="rect">
            <a:avLst/>
          </a:prstGeom>
        </p:spPr>
        <p:txBody>
          <a:bodyPr wrap="none">
            <a:spAutoFit/>
          </a:bodyPr>
          <a:lstStyle/>
          <a:p>
            <a:r>
              <a:rPr lang="en-US" i="1" dirty="0">
                <a:latin typeface="+mn-lt"/>
              </a:rPr>
              <a:t>f</a:t>
            </a:r>
            <a:r>
              <a:rPr lang="en-US" dirty="0">
                <a:latin typeface="+mn-lt"/>
              </a:rPr>
              <a:t>(</a:t>
            </a:r>
            <a:r>
              <a:rPr lang="en-US" i="1" dirty="0">
                <a:latin typeface="+mn-lt"/>
              </a:rPr>
              <a:t>n</a:t>
            </a:r>
            <a:r>
              <a:rPr lang="en-US" dirty="0">
                <a:latin typeface="+mn-lt"/>
              </a:rPr>
              <a:t>) </a:t>
            </a:r>
            <a:r>
              <a:rPr lang="en-US" dirty="0">
                <a:sym typeface="Symbol"/>
              </a:rPr>
              <a:t></a:t>
            </a:r>
            <a:r>
              <a:rPr lang="en-US" dirty="0">
                <a:latin typeface="+mn-lt"/>
              </a:rPr>
              <a:t> </a:t>
            </a:r>
            <a:r>
              <a:rPr lang="en-US" i="1" dirty="0"/>
              <a:t>f</a:t>
            </a:r>
            <a:r>
              <a:rPr lang="en-US" dirty="0"/>
              <a:t>(</a:t>
            </a:r>
            <a:r>
              <a:rPr lang="en-US" i="1" dirty="0"/>
              <a:t>n</a:t>
            </a:r>
            <a:r>
              <a:rPr lang="en-US" dirty="0"/>
              <a:t>*) </a:t>
            </a:r>
            <a:r>
              <a:rPr lang="en-US" dirty="0">
                <a:sym typeface="Wingdings" panose="05000000000000000000" pitchFamily="2" charset="2"/>
              </a:rPr>
              <a:t></a:t>
            </a:r>
            <a:r>
              <a:rPr lang="en-US" dirty="0"/>
              <a:t> </a:t>
            </a:r>
            <a:r>
              <a:rPr lang="en-US" i="1" dirty="0"/>
              <a:t>f</a:t>
            </a:r>
            <a:r>
              <a:rPr lang="en-US" dirty="0"/>
              <a:t>(</a:t>
            </a:r>
            <a:r>
              <a:rPr lang="en-US" i="1" dirty="0"/>
              <a:t>n</a:t>
            </a:r>
            <a:r>
              <a:rPr lang="en-US" dirty="0"/>
              <a:t>) </a:t>
            </a:r>
            <a:r>
              <a:rPr lang="en-US" dirty="0">
                <a:sym typeface="Symbol"/>
              </a:rPr>
              <a:t></a:t>
            </a:r>
            <a:r>
              <a:rPr lang="en-US" dirty="0"/>
              <a:t> </a:t>
            </a:r>
            <a:r>
              <a:rPr lang="en-US" i="1" dirty="0">
                <a:latin typeface="+mn-lt"/>
              </a:rPr>
              <a:t>C</a:t>
            </a:r>
            <a:r>
              <a:rPr lang="en-US" dirty="0">
                <a:latin typeface="+mn-lt"/>
              </a:rPr>
              <a:t>* </a:t>
            </a:r>
          </a:p>
        </p:txBody>
      </p:sp>
      <p:cxnSp>
        <p:nvCxnSpPr>
          <p:cNvPr id="18" name="Straight Connector 17"/>
          <p:cNvCxnSpPr>
            <a:stCxn id="9" idx="5"/>
          </p:cNvCxnSpPr>
          <p:nvPr/>
        </p:nvCxnSpPr>
        <p:spPr>
          <a:xfrm rot="16200000" flipH="1">
            <a:off x="5778079" y="3102390"/>
            <a:ext cx="643078" cy="64307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344957" y="3669268"/>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p:cNvSpPr txBox="1"/>
          <p:nvPr/>
        </p:nvSpPr>
        <p:spPr>
          <a:xfrm>
            <a:off x="4899173" y="3553659"/>
            <a:ext cx="1519968" cy="369332"/>
          </a:xfrm>
          <a:prstGeom prst="rect">
            <a:avLst/>
          </a:prstGeom>
          <a:noFill/>
        </p:spPr>
        <p:txBody>
          <a:bodyPr wrap="none" rtlCol="0">
            <a:spAutoFit/>
          </a:bodyPr>
          <a:lstStyle/>
          <a:p>
            <a:r>
              <a:rPr lang="en-US" i="1" dirty="0">
                <a:latin typeface="+mn-lt"/>
              </a:rPr>
              <a:t>n’ (other goal)</a:t>
            </a:r>
            <a:endParaRPr lang="en-US" dirty="0">
              <a:latin typeface="+mn-lt"/>
            </a:endParaRPr>
          </a:p>
        </p:txBody>
      </p:sp>
      <p:sp>
        <p:nvSpPr>
          <p:cNvPr id="23" name="Rectangle 22"/>
          <p:cNvSpPr/>
          <p:nvPr/>
        </p:nvSpPr>
        <p:spPr>
          <a:xfrm>
            <a:off x="6649757" y="3593068"/>
            <a:ext cx="2478564" cy="369332"/>
          </a:xfrm>
          <a:prstGeom prst="rect">
            <a:avLst/>
          </a:prstGeom>
        </p:spPr>
        <p:txBody>
          <a:bodyPr wrap="none">
            <a:spAutoFit/>
          </a:bodyPr>
          <a:lstStyle/>
          <a:p>
            <a:r>
              <a:rPr lang="en-US" i="1" dirty="0">
                <a:latin typeface="+mn-lt"/>
              </a:rPr>
              <a:t>g</a:t>
            </a:r>
            <a:r>
              <a:rPr lang="en-US" dirty="0">
                <a:latin typeface="+mn-lt"/>
              </a:rPr>
              <a:t>(</a:t>
            </a:r>
            <a:r>
              <a:rPr lang="en-US" i="1" dirty="0">
                <a:latin typeface="+mn-lt"/>
              </a:rPr>
              <a:t>n'</a:t>
            </a:r>
            <a:r>
              <a:rPr lang="en-US" dirty="0">
                <a:latin typeface="+mn-lt"/>
              </a:rPr>
              <a:t>) </a:t>
            </a:r>
            <a:r>
              <a:rPr lang="en-US" dirty="0">
                <a:latin typeface="+mn-lt"/>
                <a:sym typeface="Symbol"/>
              </a:rPr>
              <a:t> </a:t>
            </a:r>
            <a:r>
              <a:rPr lang="en-US" i="1" dirty="0">
                <a:latin typeface="+mn-lt"/>
              </a:rPr>
              <a:t>f</a:t>
            </a:r>
            <a:r>
              <a:rPr lang="en-US" dirty="0">
                <a:latin typeface="+mn-lt"/>
              </a:rPr>
              <a:t>(</a:t>
            </a:r>
            <a:r>
              <a:rPr lang="en-US" i="1" dirty="0">
                <a:latin typeface="+mn-lt"/>
              </a:rPr>
              <a:t>n</a:t>
            </a:r>
            <a:r>
              <a:rPr lang="en-US" dirty="0">
                <a:latin typeface="+mn-lt"/>
              </a:rPr>
              <a:t>) </a:t>
            </a:r>
            <a:r>
              <a:rPr lang="en-US" dirty="0">
                <a:latin typeface="+mn-lt"/>
                <a:sym typeface="Wingdings" panose="05000000000000000000" pitchFamily="2" charset="2"/>
              </a:rPr>
              <a:t> </a:t>
            </a:r>
            <a:r>
              <a:rPr lang="en-US" i="1" dirty="0"/>
              <a:t>g</a:t>
            </a:r>
            <a:r>
              <a:rPr lang="en-US" dirty="0"/>
              <a:t>(</a:t>
            </a:r>
            <a:r>
              <a:rPr lang="en-US" i="1" dirty="0"/>
              <a:t>n'</a:t>
            </a:r>
            <a:r>
              <a:rPr lang="en-US" dirty="0"/>
              <a:t>) </a:t>
            </a:r>
            <a:r>
              <a:rPr lang="en-US" dirty="0">
                <a:sym typeface="Symbol"/>
              </a:rPr>
              <a:t></a:t>
            </a:r>
            <a:r>
              <a:rPr lang="en-US" dirty="0"/>
              <a:t> </a:t>
            </a:r>
            <a:r>
              <a:rPr lang="en-US" i="1" dirty="0">
                <a:latin typeface="+mn-lt"/>
              </a:rPr>
              <a:t>C</a:t>
            </a:r>
            <a:r>
              <a:rPr lang="en-US" dirty="0">
                <a:latin typeface="+mn-lt"/>
              </a:rPr>
              <a:t>* </a:t>
            </a:r>
          </a:p>
        </p:txBody>
      </p:sp>
      <p:sp>
        <p:nvSpPr>
          <p:cNvPr id="17" name="Rectangle 16">
            <a:extLst>
              <a:ext uri="{FF2B5EF4-FFF2-40B4-BE49-F238E27FC236}">
                <a16:creationId xmlns:a16="http://schemas.microsoft.com/office/drawing/2014/main" id="{356A35BE-A8E7-45DA-8EFF-A8AA655CE1F8}"/>
              </a:ext>
            </a:extLst>
          </p:cNvPr>
          <p:cNvSpPr/>
          <p:nvPr/>
        </p:nvSpPr>
        <p:spPr>
          <a:xfrm>
            <a:off x="6390566" y="1375649"/>
            <a:ext cx="1713931" cy="369332"/>
          </a:xfrm>
          <a:prstGeom prst="rect">
            <a:avLst/>
          </a:prstGeom>
        </p:spPr>
        <p:txBody>
          <a:bodyPr wrap="none">
            <a:spAutoFit/>
          </a:bodyPr>
          <a:lstStyle/>
          <a:p>
            <a:r>
              <a:rPr lang="en-US" i="1" dirty="0"/>
              <a:t>f</a:t>
            </a:r>
            <a:r>
              <a:rPr lang="en-US" dirty="0"/>
              <a:t>(</a:t>
            </a:r>
            <a:r>
              <a:rPr lang="en-US" i="1" dirty="0"/>
              <a:t>n</a:t>
            </a:r>
            <a:r>
              <a:rPr lang="en-US" dirty="0"/>
              <a:t>)</a:t>
            </a:r>
            <a:r>
              <a:rPr lang="en-US" i="1" dirty="0"/>
              <a:t> = g</a:t>
            </a:r>
            <a:r>
              <a:rPr lang="en-US" dirty="0"/>
              <a:t>(</a:t>
            </a:r>
            <a:r>
              <a:rPr lang="en-US" i="1" dirty="0"/>
              <a:t>n</a:t>
            </a:r>
            <a:r>
              <a:rPr lang="en-US" dirty="0"/>
              <a:t>)</a:t>
            </a:r>
            <a:r>
              <a:rPr lang="en-US" i="1" dirty="0"/>
              <a:t> + h</a:t>
            </a:r>
            <a:r>
              <a:rPr lang="en-US" dirty="0"/>
              <a:t>(</a:t>
            </a:r>
            <a:r>
              <a:rPr lang="en-US" i="1" dirty="0"/>
              <a:t>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20" grpId="0" animBg="1"/>
      <p:bldP spid="21" grpId="0"/>
      <p:bldP spid="21" grpId="1"/>
      <p:bldP spid="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Guarantees of A*</a:t>
            </a:r>
          </a:p>
        </p:txBody>
      </p:sp>
      <p:sp>
        <p:nvSpPr>
          <p:cNvPr id="3" name="Content Placeholder 2"/>
          <p:cNvSpPr>
            <a:spLocks noGrp="1"/>
          </p:cNvSpPr>
          <p:nvPr>
            <p:ph idx="1"/>
          </p:nvPr>
        </p:nvSpPr>
        <p:spPr/>
        <p:txBody>
          <a:bodyPr/>
          <a:lstStyle/>
          <a:p>
            <a:r>
              <a:rPr lang="en-US" dirty="0"/>
              <a:t>A* is </a:t>
            </a:r>
            <a:r>
              <a:rPr lang="en-US" b="1" dirty="0">
                <a:solidFill>
                  <a:srgbClr val="FF0000"/>
                </a:solidFill>
              </a:rPr>
              <a:t>optimally efficient </a:t>
            </a:r>
          </a:p>
          <a:p>
            <a:pPr lvl="1"/>
            <a:endParaRPr lang="en-US" dirty="0"/>
          </a:p>
          <a:p>
            <a:pPr lvl="1"/>
            <a:r>
              <a:rPr lang="en-US" dirty="0"/>
              <a:t>No other tree-based search algorithm that uses the same heuristic can expand fewer nodes and still be guaranteed to find the optimal solution.</a:t>
            </a:r>
          </a:p>
          <a:p>
            <a:endParaRPr lang="en-US" dirty="0"/>
          </a:p>
          <a:p>
            <a:pPr lvl="1"/>
            <a:r>
              <a:rPr lang="en-US" dirty="0"/>
              <a:t>Any algorithm that does not expand all nodes with </a:t>
            </a:r>
            <a:r>
              <a:rPr lang="en-US" i="1" dirty="0"/>
              <a:t>f</a:t>
            </a:r>
            <a:r>
              <a:rPr lang="en-US" dirty="0"/>
              <a:t>(</a:t>
            </a:r>
            <a:r>
              <a:rPr lang="en-US" i="1" dirty="0"/>
              <a:t>n</a:t>
            </a:r>
            <a:r>
              <a:rPr lang="en-US" dirty="0"/>
              <a:t>) &lt; </a:t>
            </a:r>
            <a:r>
              <a:rPr lang="en-US" i="1" dirty="0"/>
              <a:t>C</a:t>
            </a:r>
            <a:r>
              <a:rPr lang="en-US" dirty="0"/>
              <a:t>* (the lowest cost of going to a goal node) risks missing the optimal solution.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Properties of A*</a:t>
            </a:r>
          </a:p>
        </p:txBody>
      </p:sp>
      <p:sp>
        <p:nvSpPr>
          <p:cNvPr id="27651" name="Rectangle 3"/>
          <p:cNvSpPr>
            <a:spLocks noGrp="1" noChangeArrowheads="1"/>
          </p:cNvSpPr>
          <p:nvPr>
            <p:ph idx="1"/>
          </p:nvPr>
        </p:nvSpPr>
        <p:spPr/>
        <p:txBody>
          <a:bodyPr>
            <a:normAutofit lnSpcReduction="10000"/>
          </a:bodyPr>
          <a:lstStyle/>
          <a:p>
            <a:r>
              <a:rPr lang="en-US" sz="2400" b="1" dirty="0">
                <a:solidFill>
                  <a:srgbClr val="FF0000"/>
                </a:solidFill>
              </a:rPr>
              <a:t>Complete?</a:t>
            </a:r>
          </a:p>
          <a:p>
            <a:pPr lvl="1">
              <a:buNone/>
            </a:pPr>
            <a:r>
              <a:rPr lang="en-US" sz="2400" dirty="0"/>
              <a:t>Yes</a:t>
            </a:r>
          </a:p>
          <a:p>
            <a:endParaRPr lang="en-US" sz="2400" b="1" dirty="0">
              <a:solidFill>
                <a:srgbClr val="CC0099"/>
              </a:solidFill>
            </a:endParaRPr>
          </a:p>
          <a:p>
            <a:r>
              <a:rPr lang="en-US" sz="2400" b="1" dirty="0">
                <a:solidFill>
                  <a:srgbClr val="FF0000"/>
                </a:solidFill>
              </a:rPr>
              <a:t>Optimal?</a:t>
            </a:r>
          </a:p>
          <a:p>
            <a:pPr lvl="1">
              <a:buNone/>
            </a:pPr>
            <a:r>
              <a:rPr lang="en-US" sz="2400" dirty="0"/>
              <a:t>Yes</a:t>
            </a:r>
          </a:p>
          <a:p>
            <a:endParaRPr lang="en-US" sz="2400" b="1" dirty="0">
              <a:solidFill>
                <a:srgbClr val="CC0099"/>
              </a:solidFill>
            </a:endParaRPr>
          </a:p>
          <a:p>
            <a:r>
              <a:rPr lang="en-US" sz="2400" b="1" dirty="0">
                <a:solidFill>
                  <a:srgbClr val="FF0000"/>
                </a:solidFill>
              </a:rPr>
              <a:t>Time?</a:t>
            </a:r>
          </a:p>
          <a:p>
            <a:pPr lvl="1">
              <a:buNone/>
            </a:pPr>
            <a:r>
              <a:rPr lang="en-US" sz="2400" dirty="0"/>
              <a:t>Number of nodes for which </a:t>
            </a:r>
            <a:r>
              <a:rPr lang="en-US" sz="2400" i="1" dirty="0"/>
              <a:t>f</a:t>
            </a:r>
            <a:r>
              <a:rPr lang="en-US" sz="2400" dirty="0"/>
              <a:t>(</a:t>
            </a:r>
            <a:r>
              <a:rPr lang="en-US" sz="2400" i="1" dirty="0"/>
              <a:t>n</a:t>
            </a:r>
            <a:r>
              <a:rPr lang="en-US" sz="2400" dirty="0"/>
              <a:t>) </a:t>
            </a:r>
            <a:r>
              <a:rPr lang="en-US" sz="2400" i="1" dirty="0">
                <a:cs typeface="Arial" pitchFamily="34" charset="0"/>
              </a:rPr>
              <a:t>≤</a:t>
            </a:r>
            <a:r>
              <a:rPr lang="en-US" sz="2400" i="1" dirty="0"/>
              <a:t> C* </a:t>
            </a:r>
            <a:r>
              <a:rPr lang="en-US" sz="2400" dirty="0"/>
              <a:t>(exponential)</a:t>
            </a:r>
          </a:p>
          <a:p>
            <a:endParaRPr lang="en-US" sz="2400" b="1" dirty="0">
              <a:solidFill>
                <a:srgbClr val="CC0099"/>
              </a:solidFill>
            </a:endParaRPr>
          </a:p>
          <a:p>
            <a:r>
              <a:rPr lang="en-US" sz="2400" b="1" dirty="0">
                <a:solidFill>
                  <a:srgbClr val="FF0000"/>
                </a:solidFill>
              </a:rPr>
              <a:t>Space?</a:t>
            </a:r>
          </a:p>
          <a:p>
            <a:pPr lvl="1">
              <a:buNone/>
            </a:pPr>
            <a:r>
              <a:rPr lang="en-US" sz="2400" dirty="0"/>
              <a:t>Same as time complexity.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Example: Romania Vacation</a:t>
            </a:r>
          </a:p>
        </p:txBody>
      </p:sp>
      <p:sp>
        <p:nvSpPr>
          <p:cNvPr id="6147" name="Rectangle 3"/>
          <p:cNvSpPr>
            <a:spLocks noGrp="1" noChangeArrowheads="1"/>
          </p:cNvSpPr>
          <p:nvPr>
            <p:ph idx="1"/>
          </p:nvPr>
        </p:nvSpPr>
        <p:spPr>
          <a:xfrm>
            <a:off x="557561" y="2438400"/>
            <a:ext cx="2581759" cy="4038600"/>
          </a:xfrm>
        </p:spPr>
        <p:txBody>
          <a:bodyPr>
            <a:normAutofit/>
          </a:bodyPr>
          <a:lstStyle/>
          <a:p>
            <a:r>
              <a:rPr lang="en-US" sz="2000" b="1" dirty="0">
                <a:solidFill>
                  <a:srgbClr val="FF0000"/>
                </a:solidFill>
              </a:rPr>
              <a:t>Initial state: </a:t>
            </a:r>
            <a:r>
              <a:rPr lang="en-US" sz="2000" dirty="0"/>
              <a:t>Arad</a:t>
            </a:r>
          </a:p>
          <a:p>
            <a:r>
              <a:rPr lang="en-US" sz="2000" b="1" dirty="0">
                <a:solidFill>
                  <a:srgbClr val="FF0000"/>
                </a:solidFill>
              </a:rPr>
              <a:t>Actions: </a:t>
            </a:r>
            <a:r>
              <a:rPr lang="en-US" sz="2000" dirty="0"/>
              <a:t>Drive from one city to another.</a:t>
            </a:r>
          </a:p>
          <a:p>
            <a:r>
              <a:rPr lang="en-US" sz="2000" b="1" dirty="0">
                <a:solidFill>
                  <a:srgbClr val="FF0000"/>
                </a:solidFill>
              </a:rPr>
              <a:t>Transition model and states: </a:t>
            </a:r>
            <a:r>
              <a:rPr lang="en-US" sz="2000" dirty="0"/>
              <a:t>If you go from city A to city B, you end up in city B.</a:t>
            </a:r>
          </a:p>
          <a:p>
            <a:r>
              <a:rPr lang="en-US" sz="2000" b="1" dirty="0">
                <a:solidFill>
                  <a:srgbClr val="FF0000"/>
                </a:solidFill>
              </a:rPr>
              <a:t>Goal state: </a:t>
            </a:r>
            <a:r>
              <a:rPr lang="en-US" sz="2000" dirty="0"/>
              <a:t>Bucharest</a:t>
            </a:r>
          </a:p>
          <a:p>
            <a:r>
              <a:rPr lang="en-US" sz="2000" b="1" dirty="0">
                <a:solidFill>
                  <a:srgbClr val="FF0000"/>
                </a:solidFill>
              </a:rPr>
              <a:t>Path cost: </a:t>
            </a:r>
            <a:r>
              <a:rPr lang="en-US" sz="2000" dirty="0"/>
              <a:t>Sum of edge costs.</a:t>
            </a:r>
          </a:p>
        </p:txBody>
      </p:sp>
      <p:pic>
        <p:nvPicPr>
          <p:cNvPr id="7" name="Picture 4" descr="romania-distances"/>
          <p:cNvPicPr>
            <a:picLocks noChangeAspect="1" noChangeArrowheads="1"/>
          </p:cNvPicPr>
          <p:nvPr/>
        </p:nvPicPr>
        <p:blipFill>
          <a:blip r:embed="rId3" cstate="print"/>
          <a:srcRect/>
          <a:stretch>
            <a:fillRect/>
          </a:stretch>
        </p:blipFill>
        <p:spPr>
          <a:xfrm>
            <a:off x="3219450" y="2982166"/>
            <a:ext cx="5815545" cy="3494834"/>
          </a:xfrm>
          <a:prstGeom prst="rect">
            <a:avLst/>
          </a:prstGeom>
          <a:noFill/>
          <a:ln/>
        </p:spPr>
      </p:pic>
      <p:sp>
        <p:nvSpPr>
          <p:cNvPr id="8" name="Rectangle 3"/>
          <p:cNvSpPr txBox="1">
            <a:spLocks noChangeArrowheads="1"/>
          </p:cNvSpPr>
          <p:nvPr/>
        </p:nvSpPr>
        <p:spPr>
          <a:xfrm>
            <a:off x="609600" y="1341437"/>
            <a:ext cx="8121804" cy="1020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On vacation in Romania; currently in Arad</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Flight leaves tomorrow from Bucharest</a:t>
            </a:r>
          </a:p>
        </p:txBody>
      </p:sp>
      <p:pic>
        <p:nvPicPr>
          <p:cNvPr id="6148" name="Picture 4"/>
          <p:cNvPicPr>
            <a:picLocks noChangeAspect="1" noChangeArrowheads="1"/>
          </p:cNvPicPr>
          <p:nvPr/>
        </p:nvPicPr>
        <p:blipFill>
          <a:blip r:embed="rId4" cstate="print"/>
          <a:srcRect/>
          <a:stretch>
            <a:fillRect/>
          </a:stretch>
        </p:blipFill>
        <p:spPr bwMode="auto">
          <a:xfrm>
            <a:off x="6400800" y="333002"/>
            <a:ext cx="2330604" cy="1828800"/>
          </a:xfrm>
          <a:prstGeom prst="rect">
            <a:avLst/>
          </a:prstGeom>
          <a:noFill/>
          <a:ln w="9525">
            <a:noFill/>
            <a:miter lim="800000"/>
            <a:headEnd/>
            <a:tailEnd/>
          </a:ln>
        </p:spPr>
      </p:pic>
      <p:sp>
        <p:nvSpPr>
          <p:cNvPr id="2" name="TextBox 1">
            <a:extLst>
              <a:ext uri="{FF2B5EF4-FFF2-40B4-BE49-F238E27FC236}">
                <a16:creationId xmlns:a16="http://schemas.microsoft.com/office/drawing/2014/main" id="{6282CE05-BDBB-4578-955F-BDE7ACD162AE}"/>
              </a:ext>
            </a:extLst>
          </p:cNvPr>
          <p:cNvSpPr txBox="1"/>
          <p:nvPr/>
        </p:nvSpPr>
        <p:spPr>
          <a:xfrm>
            <a:off x="7352077" y="6505280"/>
            <a:ext cx="1763047" cy="369332"/>
          </a:xfrm>
          <a:prstGeom prst="rect">
            <a:avLst/>
          </a:prstGeom>
          <a:noFill/>
        </p:spPr>
        <p:txBody>
          <a:bodyPr wrap="none" rtlCol="0">
            <a:spAutoFit/>
          </a:bodyPr>
          <a:lstStyle/>
          <a:p>
            <a:r>
              <a:rPr lang="en-US" dirty="0"/>
              <a:t>Distance in miles</a:t>
            </a:r>
          </a:p>
        </p:txBody>
      </p:sp>
      <p:sp>
        <p:nvSpPr>
          <p:cNvPr id="3" name="TextBox 2">
            <a:extLst>
              <a:ext uri="{FF2B5EF4-FFF2-40B4-BE49-F238E27FC236}">
                <a16:creationId xmlns:a16="http://schemas.microsoft.com/office/drawing/2014/main" id="{8B627B7D-AA80-4000-814A-D4331D096E00}"/>
              </a:ext>
            </a:extLst>
          </p:cNvPr>
          <p:cNvSpPr txBox="1"/>
          <p:nvPr/>
        </p:nvSpPr>
        <p:spPr>
          <a:xfrm>
            <a:off x="4114800" y="2514600"/>
            <a:ext cx="4235603" cy="646331"/>
          </a:xfrm>
          <a:prstGeom prst="rect">
            <a:avLst/>
          </a:prstGeom>
          <a:noFill/>
        </p:spPr>
        <p:txBody>
          <a:bodyPr wrap="square" rtlCol="0">
            <a:spAutoFit/>
          </a:bodyPr>
          <a:lstStyle/>
          <a:p>
            <a:pPr algn="ctr"/>
            <a:r>
              <a:rPr lang="en-US" b="1" dirty="0"/>
              <a:t>State Space: </a:t>
            </a:r>
            <a:r>
              <a:rPr lang="en-US" dirty="0"/>
              <a:t>Defined by initial state, actions and transition model</a:t>
            </a:r>
          </a:p>
        </p:txBody>
      </p:sp>
      <p:sp>
        <p:nvSpPr>
          <p:cNvPr id="4" name="Rectangle 3">
            <a:extLst>
              <a:ext uri="{FF2B5EF4-FFF2-40B4-BE49-F238E27FC236}">
                <a16:creationId xmlns:a16="http://schemas.microsoft.com/office/drawing/2014/main" id="{423F1CE8-6643-4911-9EE8-41F8B0BE2694}"/>
              </a:ext>
            </a:extLst>
          </p:cNvPr>
          <p:cNvSpPr/>
          <p:nvPr/>
        </p:nvSpPr>
        <p:spPr>
          <a:xfrm>
            <a:off x="3219450" y="2438400"/>
            <a:ext cx="5895674" cy="44053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Arrow: Down 4">
            <a:extLst>
              <a:ext uri="{FF2B5EF4-FFF2-40B4-BE49-F238E27FC236}">
                <a16:creationId xmlns:a16="http://schemas.microsoft.com/office/drawing/2014/main" id="{0D34B89B-F4C1-4473-B4C6-CB22829EDEB0}"/>
              </a:ext>
            </a:extLst>
          </p:cNvPr>
          <p:cNvSpPr/>
          <p:nvPr/>
        </p:nvSpPr>
        <p:spPr>
          <a:xfrm rot="2322737">
            <a:off x="6380168" y="1908203"/>
            <a:ext cx="496523" cy="6463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Designing heuristic functions</a:t>
            </a:r>
          </a:p>
        </p:txBody>
      </p:sp>
      <p:sp>
        <p:nvSpPr>
          <p:cNvPr id="28675" name="Rectangle 3"/>
          <p:cNvSpPr>
            <a:spLocks noGrp="1" noChangeArrowheads="1"/>
          </p:cNvSpPr>
          <p:nvPr>
            <p:ph idx="1"/>
          </p:nvPr>
        </p:nvSpPr>
        <p:spPr>
          <a:xfrm>
            <a:off x="628650" y="1371600"/>
            <a:ext cx="7886700" cy="4351338"/>
          </a:xfrm>
        </p:spPr>
        <p:txBody>
          <a:bodyPr>
            <a:noAutofit/>
          </a:bodyPr>
          <a:lstStyle/>
          <a:p>
            <a:r>
              <a:rPr lang="en-US" sz="2400" dirty="0"/>
              <a:t>Heuristics for the 8-puzzle</a:t>
            </a:r>
          </a:p>
          <a:p>
            <a:pPr lvl="1">
              <a:buNone/>
            </a:pPr>
            <a:r>
              <a:rPr lang="en-US" sz="2400" i="1" dirty="0"/>
              <a:t>h</a:t>
            </a:r>
            <a:r>
              <a:rPr lang="en-US" sz="2400" baseline="-25000" dirty="0"/>
              <a:t>1</a:t>
            </a:r>
            <a:r>
              <a:rPr lang="en-US" sz="2400" dirty="0"/>
              <a:t>(</a:t>
            </a:r>
            <a:r>
              <a:rPr lang="en-US" sz="2400" i="1" dirty="0"/>
              <a:t>n</a:t>
            </a:r>
            <a:r>
              <a:rPr lang="en-US" sz="2400" dirty="0"/>
              <a:t>)</a:t>
            </a:r>
            <a:r>
              <a:rPr lang="en-US" sz="2400" i="1" dirty="0"/>
              <a:t> </a:t>
            </a:r>
            <a:r>
              <a:rPr lang="en-US" sz="2400" dirty="0"/>
              <a:t>= number of misplaced tiles</a:t>
            </a:r>
          </a:p>
          <a:p>
            <a:pPr lvl="1">
              <a:buNone/>
            </a:pPr>
            <a:r>
              <a:rPr lang="en-US" sz="2400" i="1" dirty="0"/>
              <a:t>h</a:t>
            </a:r>
            <a:r>
              <a:rPr lang="en-US" sz="2400" baseline="-25000" dirty="0"/>
              <a:t>2</a:t>
            </a:r>
            <a:r>
              <a:rPr lang="en-US" sz="2400" dirty="0"/>
              <a:t>(</a:t>
            </a:r>
            <a:r>
              <a:rPr lang="en-US" sz="2400" i="1" dirty="0"/>
              <a:t>n</a:t>
            </a:r>
            <a:r>
              <a:rPr lang="en-US" sz="2400" dirty="0"/>
              <a:t>)</a:t>
            </a:r>
            <a:r>
              <a:rPr lang="en-US" sz="2400" i="1" dirty="0"/>
              <a:t> </a:t>
            </a:r>
            <a:r>
              <a:rPr lang="en-US" sz="2400" dirty="0"/>
              <a:t>= total Manhattan distance (number of squares from desired location of each tile)</a:t>
            </a:r>
            <a:br>
              <a:rPr lang="en-US" sz="2400" dirty="0"/>
            </a:br>
            <a:endParaRPr lang="en-US" sz="2400" dirty="0"/>
          </a:p>
          <a:p>
            <a:pPr>
              <a:buFontTx/>
              <a:buNone/>
            </a:pPr>
            <a:endParaRPr lang="en-US" sz="2400" dirty="0"/>
          </a:p>
          <a:p>
            <a:pPr>
              <a:buFontTx/>
              <a:buNone/>
            </a:pPr>
            <a:endParaRPr lang="en-US" sz="2400" dirty="0"/>
          </a:p>
          <a:p>
            <a:pPr>
              <a:buFontTx/>
              <a:buNone/>
            </a:pPr>
            <a:endParaRPr lang="en-US" sz="2400" dirty="0"/>
          </a:p>
          <a:p>
            <a:pPr lvl="1" algn="ctr">
              <a:buNone/>
            </a:pPr>
            <a:br>
              <a:rPr lang="en-US" sz="2400" dirty="0"/>
            </a:br>
            <a:endParaRPr lang="en-US" sz="2400" dirty="0"/>
          </a:p>
          <a:p>
            <a:pPr lvl="1" algn="ctr">
              <a:buNone/>
            </a:pPr>
            <a:r>
              <a:rPr lang="en-US" sz="2400" i="1" dirty="0"/>
              <a:t>h</a:t>
            </a:r>
            <a:r>
              <a:rPr lang="en-US" sz="2400" baseline="-25000" dirty="0"/>
              <a:t>1</a:t>
            </a:r>
            <a:r>
              <a:rPr lang="en-US" sz="2400" dirty="0"/>
              <a:t>(start) = 8</a:t>
            </a:r>
          </a:p>
          <a:p>
            <a:pPr lvl="1" algn="ctr">
              <a:buNone/>
            </a:pPr>
            <a:r>
              <a:rPr lang="en-US" sz="2400" i="1" dirty="0"/>
              <a:t>h</a:t>
            </a:r>
            <a:r>
              <a:rPr lang="en-US" sz="2400" baseline="-25000" dirty="0"/>
              <a:t>2</a:t>
            </a:r>
            <a:r>
              <a:rPr lang="en-US" sz="2400" dirty="0"/>
              <a:t>(start) = 3+1+2+2+2+3+3+2 = 18</a:t>
            </a:r>
          </a:p>
          <a:p>
            <a:r>
              <a:rPr lang="en-US" sz="2400" dirty="0"/>
              <a:t>Are </a:t>
            </a:r>
            <a:r>
              <a:rPr lang="en-US" sz="2400" i="1" dirty="0"/>
              <a:t>h</a:t>
            </a:r>
            <a:r>
              <a:rPr lang="en-US" sz="2400" baseline="-25000" dirty="0"/>
              <a:t>1 </a:t>
            </a:r>
            <a:r>
              <a:rPr lang="en-US" sz="2400" dirty="0"/>
              <a:t>and </a:t>
            </a:r>
            <a:r>
              <a:rPr lang="en-US" sz="2400" i="1" dirty="0"/>
              <a:t>h</a:t>
            </a:r>
            <a:r>
              <a:rPr lang="en-US" sz="2400" baseline="-25000" dirty="0"/>
              <a:t>2 </a:t>
            </a:r>
            <a:r>
              <a:rPr lang="en-US" sz="2400" dirty="0"/>
              <a:t>admissible?</a:t>
            </a:r>
          </a:p>
        </p:txBody>
      </p:sp>
      <p:pic>
        <p:nvPicPr>
          <p:cNvPr id="28677" name="Picture 5" descr="8puzzle"/>
          <p:cNvPicPr>
            <a:picLocks noChangeAspect="1" noChangeArrowheads="1"/>
          </p:cNvPicPr>
          <p:nvPr/>
        </p:nvPicPr>
        <p:blipFill>
          <a:blip r:embed="rId3" cstate="print"/>
          <a:srcRect/>
          <a:stretch>
            <a:fillRect/>
          </a:stretch>
        </p:blipFill>
        <p:spPr bwMode="auto">
          <a:xfrm>
            <a:off x="2524125" y="3048000"/>
            <a:ext cx="4257675" cy="2162175"/>
          </a:xfrm>
          <a:prstGeom prst="rect">
            <a:avLst/>
          </a:prstGeom>
          <a:noFill/>
        </p:spPr>
      </p:pic>
      <p:sp>
        <p:nvSpPr>
          <p:cNvPr id="2" name="Speech Bubble: Oval 1">
            <a:extLst>
              <a:ext uri="{FF2B5EF4-FFF2-40B4-BE49-F238E27FC236}">
                <a16:creationId xmlns:a16="http://schemas.microsoft.com/office/drawing/2014/main" id="{FD045406-1F84-4E3F-86E8-5D2BF0DAD9FB}"/>
              </a:ext>
            </a:extLst>
          </p:cNvPr>
          <p:cNvSpPr/>
          <p:nvPr/>
        </p:nvSpPr>
        <p:spPr>
          <a:xfrm>
            <a:off x="4267200" y="6011862"/>
            <a:ext cx="1905000" cy="625474"/>
          </a:xfrm>
          <a:prstGeom prst="wedgeEllipseCallout">
            <a:avLst>
              <a:gd name="adj1" fmla="val -61458"/>
              <a:gd name="adj2" fmla="val -73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 needs to move 3 positions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Heuristics from relaxed problems</a:t>
            </a:r>
          </a:p>
        </p:txBody>
      </p:sp>
      <p:sp>
        <p:nvSpPr>
          <p:cNvPr id="31747" name="Rectangle 3"/>
          <p:cNvSpPr>
            <a:spLocks noGrp="1" noChangeArrowheads="1"/>
          </p:cNvSpPr>
          <p:nvPr>
            <p:ph idx="1"/>
          </p:nvPr>
        </p:nvSpPr>
        <p:spPr>
          <a:xfrm>
            <a:off x="628650" y="1600200"/>
            <a:ext cx="7886700" cy="4351338"/>
          </a:xfrm>
        </p:spPr>
        <p:txBody>
          <a:bodyPr>
            <a:normAutofit/>
          </a:bodyPr>
          <a:lstStyle/>
          <a:p>
            <a:r>
              <a:rPr lang="en-US" sz="2000" dirty="0"/>
              <a:t>A problem with fewer restrictions on the actions is called a relaxed problem.</a:t>
            </a:r>
          </a:p>
          <a:p>
            <a:r>
              <a:rPr lang="en-US" sz="2000" b="1" dirty="0">
                <a:solidFill>
                  <a:srgbClr val="FF0000"/>
                </a:solidFill>
              </a:rPr>
              <a:t>The cost of an optimal solution to a relaxed problem is an admissible heuristic for the original problem.</a:t>
            </a:r>
          </a:p>
          <a:p>
            <a:r>
              <a:rPr lang="en-US" sz="2000" dirty="0"/>
              <a:t>If the rules of the 8-puzzle are relaxed so that a tile can move </a:t>
            </a:r>
            <a:r>
              <a:rPr lang="en-US" sz="2000" dirty="0">
                <a:solidFill>
                  <a:srgbClr val="FF0000"/>
                </a:solidFill>
              </a:rPr>
              <a:t>anywhere</a:t>
            </a:r>
            <a:r>
              <a:rPr lang="en-US" sz="2000" dirty="0"/>
              <a:t>, then </a:t>
            </a:r>
            <a:r>
              <a:rPr lang="en-US" sz="2000" i="1" dirty="0"/>
              <a:t>h</a:t>
            </a:r>
            <a:r>
              <a:rPr lang="en-US" sz="2000" baseline="-25000" dirty="0"/>
              <a:t>1</a:t>
            </a:r>
            <a:r>
              <a:rPr lang="en-US" sz="2000" dirty="0"/>
              <a:t>(</a:t>
            </a:r>
            <a:r>
              <a:rPr lang="en-US" sz="2000" i="1" dirty="0"/>
              <a:t>n</a:t>
            </a:r>
            <a:r>
              <a:rPr lang="en-US" sz="2000" dirty="0"/>
              <a:t>)</a:t>
            </a:r>
            <a:r>
              <a:rPr lang="en-US" sz="2000" i="1" dirty="0"/>
              <a:t> </a:t>
            </a:r>
            <a:r>
              <a:rPr lang="en-US" sz="2000" dirty="0"/>
              <a:t>gives the shortest solution.</a:t>
            </a:r>
          </a:p>
          <a:p>
            <a:r>
              <a:rPr lang="en-US" sz="2000" dirty="0"/>
              <a:t>If the rules are relaxed so that a tile can move to </a:t>
            </a:r>
            <a:r>
              <a:rPr lang="en-US" sz="2000" dirty="0">
                <a:solidFill>
                  <a:srgbClr val="FF0000"/>
                </a:solidFill>
              </a:rPr>
              <a:t>any adjacent square,</a:t>
            </a:r>
            <a:r>
              <a:rPr lang="en-US" sz="2000" dirty="0"/>
              <a:t> then </a:t>
            </a:r>
            <a:r>
              <a:rPr lang="en-US" sz="2000" i="1" dirty="0"/>
              <a:t>h</a:t>
            </a:r>
            <a:r>
              <a:rPr lang="en-US" sz="2000" baseline="-25000" dirty="0"/>
              <a:t>2</a:t>
            </a:r>
            <a:r>
              <a:rPr lang="en-US" sz="2000" dirty="0"/>
              <a:t>(</a:t>
            </a:r>
            <a:r>
              <a:rPr lang="en-US" sz="2000" i="1" dirty="0"/>
              <a:t>n</a:t>
            </a:r>
            <a:r>
              <a:rPr lang="en-US" sz="2000" dirty="0"/>
              <a:t>)</a:t>
            </a:r>
            <a:r>
              <a:rPr lang="en-US" sz="2000" i="1" dirty="0"/>
              <a:t> </a:t>
            </a:r>
            <a:r>
              <a:rPr lang="en-US" sz="2000" dirty="0"/>
              <a:t>gives the shortest solution.</a:t>
            </a:r>
          </a:p>
        </p:txBody>
      </p:sp>
      <p:pic>
        <p:nvPicPr>
          <p:cNvPr id="4" name="Picture 5" descr="8puzzle">
            <a:extLst>
              <a:ext uri="{FF2B5EF4-FFF2-40B4-BE49-F238E27FC236}">
                <a16:creationId xmlns:a16="http://schemas.microsoft.com/office/drawing/2014/main" id="{66432456-2E86-4039-AC9B-531E04026339}"/>
              </a:ext>
            </a:extLst>
          </p:cNvPr>
          <p:cNvPicPr>
            <a:picLocks noChangeAspect="1" noChangeArrowheads="1"/>
          </p:cNvPicPr>
          <p:nvPr/>
        </p:nvPicPr>
        <p:blipFill>
          <a:blip r:embed="rId3" cstate="print"/>
          <a:srcRect/>
          <a:stretch>
            <a:fillRect/>
          </a:stretch>
        </p:blipFill>
        <p:spPr bwMode="auto">
          <a:xfrm>
            <a:off x="762000" y="4467225"/>
            <a:ext cx="4257675" cy="2162175"/>
          </a:xfrm>
          <a:prstGeom prst="rect">
            <a:avLst/>
          </a:prstGeom>
          <a:noFill/>
        </p:spPr>
      </p:pic>
      <p:sp>
        <p:nvSpPr>
          <p:cNvPr id="2" name="Rectangle 1">
            <a:extLst>
              <a:ext uri="{FF2B5EF4-FFF2-40B4-BE49-F238E27FC236}">
                <a16:creationId xmlns:a16="http://schemas.microsoft.com/office/drawing/2014/main" id="{16A7BB08-C7D6-4FA0-8AAE-E2FDBC693D13}"/>
              </a:ext>
            </a:extLst>
          </p:cNvPr>
          <p:cNvSpPr/>
          <p:nvPr/>
        </p:nvSpPr>
        <p:spPr>
          <a:xfrm>
            <a:off x="5276850" y="4912063"/>
            <a:ext cx="3714750" cy="1015663"/>
          </a:xfrm>
          <a:prstGeom prst="rect">
            <a:avLst/>
          </a:prstGeom>
        </p:spPr>
        <p:txBody>
          <a:bodyPr wrap="square">
            <a:spAutoFit/>
          </a:bodyPr>
          <a:lstStyle/>
          <a:p>
            <a:r>
              <a:rPr lang="en-US" sz="2000" i="1" dirty="0"/>
              <a:t>h</a:t>
            </a:r>
            <a:r>
              <a:rPr lang="en-US" sz="2000" baseline="-25000" dirty="0"/>
              <a:t>1</a:t>
            </a:r>
            <a:r>
              <a:rPr lang="en-US" sz="2000" dirty="0"/>
              <a:t>(start) = 8</a:t>
            </a:r>
          </a:p>
          <a:p>
            <a:endParaRPr lang="en-US" sz="2000" i="1" dirty="0"/>
          </a:p>
          <a:p>
            <a:r>
              <a:rPr lang="en-US" sz="2000" i="1" dirty="0"/>
              <a:t>h</a:t>
            </a:r>
            <a:r>
              <a:rPr lang="en-US" sz="2000" baseline="-25000" dirty="0"/>
              <a:t>2</a:t>
            </a:r>
            <a:r>
              <a:rPr lang="en-US" sz="2000" dirty="0"/>
              <a:t>(start) = 3+1+2+2+2+3+3+2 = 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Heuristics from relaxed problems</a:t>
            </a:r>
          </a:p>
        </p:txBody>
      </p:sp>
      <p:sp>
        <p:nvSpPr>
          <p:cNvPr id="3" name="Content Placeholder 2"/>
          <p:cNvSpPr>
            <a:spLocks noGrp="1"/>
          </p:cNvSpPr>
          <p:nvPr>
            <p:ph idx="1"/>
          </p:nvPr>
        </p:nvSpPr>
        <p:spPr>
          <a:xfrm>
            <a:off x="457200" y="1219200"/>
            <a:ext cx="8229600" cy="4525963"/>
          </a:xfrm>
        </p:spPr>
        <p:txBody>
          <a:bodyPr>
            <a:normAutofit/>
          </a:bodyPr>
          <a:lstStyle/>
          <a:p>
            <a:pPr marL="0" indent="0">
              <a:buNone/>
            </a:pPr>
            <a:r>
              <a:rPr lang="en-US" sz="2000" dirty="0"/>
              <a:t>What relaxations are used in these two cases?</a:t>
            </a:r>
          </a:p>
        </p:txBody>
      </p:sp>
      <p:pic>
        <p:nvPicPr>
          <p:cNvPr id="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652534" y="2678960"/>
            <a:ext cx="3272163" cy="3272163"/>
          </a:xfrm>
          <a:prstGeom prst="rect">
            <a:avLst/>
          </a:prstGeom>
          <a:noFill/>
          <a:ln w="9525">
            <a:noFill/>
            <a:miter lim="800000"/>
            <a:headEnd/>
            <a:tailEnd/>
          </a:ln>
        </p:spPr>
      </p:pic>
      <p:sp>
        <p:nvSpPr>
          <p:cNvPr id="6" name="Down Arrow 5"/>
          <p:cNvSpPr/>
          <p:nvPr/>
        </p:nvSpPr>
        <p:spPr>
          <a:xfrm>
            <a:off x="834321" y="2427299"/>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133600"/>
            <a:ext cx="983077" cy="293699"/>
          </a:xfrm>
          <a:prstGeom prst="rect">
            <a:avLst/>
          </a:prstGeom>
          <a:noFill/>
        </p:spPr>
        <p:txBody>
          <a:bodyPr wrap="none" rtlCol="0">
            <a:spAutoFit/>
          </a:bodyPr>
          <a:lstStyle/>
          <a:p>
            <a:r>
              <a:rPr lang="en-US" dirty="0"/>
              <a:t>Start state</a:t>
            </a:r>
          </a:p>
        </p:txBody>
      </p:sp>
      <p:sp>
        <p:nvSpPr>
          <p:cNvPr id="8" name="Down Arrow 7"/>
          <p:cNvSpPr/>
          <p:nvPr/>
        </p:nvSpPr>
        <p:spPr>
          <a:xfrm rot="5400000">
            <a:off x="4068898" y="5547973"/>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2562" y="5974746"/>
            <a:ext cx="983077" cy="293699"/>
          </a:xfrm>
          <a:prstGeom prst="rect">
            <a:avLst/>
          </a:prstGeom>
          <a:noFill/>
        </p:spPr>
        <p:txBody>
          <a:bodyPr wrap="none" rtlCol="0">
            <a:spAutoFit/>
          </a:bodyPr>
          <a:lstStyle/>
          <a:p>
            <a:r>
              <a:rPr lang="en-US" dirty="0"/>
              <a:t>Goal state</a:t>
            </a:r>
          </a:p>
        </p:txBody>
      </p:sp>
      <p:sp>
        <p:nvSpPr>
          <p:cNvPr id="10" name="5-Point Star 9"/>
          <p:cNvSpPr/>
          <p:nvPr/>
        </p:nvSpPr>
        <p:spPr>
          <a:xfrm>
            <a:off x="1864446" y="4920998"/>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985637" y="5042189"/>
            <a:ext cx="1878464" cy="666552"/>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2">
            <a:extLst>
              <a:ext uri="{FF2B5EF4-FFF2-40B4-BE49-F238E27FC236}">
                <a16:creationId xmlns:a16="http://schemas.microsoft.com/office/drawing/2014/main" id="{DF9E533F-BB9B-4439-8E8F-5DED1104394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4843534" y="2650385"/>
            <a:ext cx="3272163" cy="3272163"/>
          </a:xfrm>
          <a:prstGeom prst="rect">
            <a:avLst/>
          </a:prstGeom>
          <a:noFill/>
          <a:ln w="9525">
            <a:noFill/>
            <a:miter lim="800000"/>
            <a:headEnd/>
            <a:tailEnd/>
          </a:ln>
        </p:spPr>
      </p:pic>
      <p:sp>
        <p:nvSpPr>
          <p:cNvPr id="13" name="Down Arrow 5">
            <a:extLst>
              <a:ext uri="{FF2B5EF4-FFF2-40B4-BE49-F238E27FC236}">
                <a16:creationId xmlns:a16="http://schemas.microsoft.com/office/drawing/2014/main" id="{B3F9EDDE-1211-49CC-AE28-0DEA8B67AF1F}"/>
              </a:ext>
            </a:extLst>
          </p:cNvPr>
          <p:cNvSpPr/>
          <p:nvPr/>
        </p:nvSpPr>
        <p:spPr>
          <a:xfrm>
            <a:off x="5025321" y="2398724"/>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A4A6DB-BDAD-44F5-B13C-B4880EE656EE}"/>
              </a:ext>
            </a:extLst>
          </p:cNvPr>
          <p:cNvSpPr txBox="1"/>
          <p:nvPr/>
        </p:nvSpPr>
        <p:spPr>
          <a:xfrm>
            <a:off x="4648200" y="2105025"/>
            <a:ext cx="983077" cy="293699"/>
          </a:xfrm>
          <a:prstGeom prst="rect">
            <a:avLst/>
          </a:prstGeom>
          <a:noFill/>
        </p:spPr>
        <p:txBody>
          <a:bodyPr wrap="none" rtlCol="0">
            <a:spAutoFit/>
          </a:bodyPr>
          <a:lstStyle/>
          <a:p>
            <a:r>
              <a:rPr lang="en-US" dirty="0"/>
              <a:t>Start state</a:t>
            </a:r>
          </a:p>
        </p:txBody>
      </p:sp>
      <p:sp>
        <p:nvSpPr>
          <p:cNvPr id="15" name="Down Arrow 7">
            <a:extLst>
              <a:ext uri="{FF2B5EF4-FFF2-40B4-BE49-F238E27FC236}">
                <a16:creationId xmlns:a16="http://schemas.microsoft.com/office/drawing/2014/main" id="{6552566B-6F41-412F-BD9D-8B255E817642}"/>
              </a:ext>
            </a:extLst>
          </p:cNvPr>
          <p:cNvSpPr/>
          <p:nvPr/>
        </p:nvSpPr>
        <p:spPr>
          <a:xfrm rot="5400000">
            <a:off x="8236888" y="5519398"/>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F9CFA2-F858-4809-8B7D-A3225899B45B}"/>
              </a:ext>
            </a:extLst>
          </p:cNvPr>
          <p:cNvSpPr txBox="1"/>
          <p:nvPr/>
        </p:nvSpPr>
        <p:spPr>
          <a:xfrm>
            <a:off x="7836242" y="5961230"/>
            <a:ext cx="983077" cy="293699"/>
          </a:xfrm>
          <a:prstGeom prst="rect">
            <a:avLst/>
          </a:prstGeom>
          <a:noFill/>
        </p:spPr>
        <p:txBody>
          <a:bodyPr wrap="none" rtlCol="0">
            <a:spAutoFit/>
          </a:bodyPr>
          <a:lstStyle/>
          <a:p>
            <a:r>
              <a:rPr lang="en-US" dirty="0"/>
              <a:t>Goal state</a:t>
            </a:r>
          </a:p>
        </p:txBody>
      </p:sp>
      <p:sp>
        <p:nvSpPr>
          <p:cNvPr id="17" name="5-Point Star 9">
            <a:extLst>
              <a:ext uri="{FF2B5EF4-FFF2-40B4-BE49-F238E27FC236}">
                <a16:creationId xmlns:a16="http://schemas.microsoft.com/office/drawing/2014/main" id="{C5FBD971-D576-46B5-B778-F31D90E6A82B}"/>
              </a:ext>
            </a:extLst>
          </p:cNvPr>
          <p:cNvSpPr/>
          <p:nvPr/>
        </p:nvSpPr>
        <p:spPr>
          <a:xfrm>
            <a:off x="6055446" y="4892423"/>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FB86754-9901-4B12-8CBE-445BFFF5B1E5}"/>
              </a:ext>
            </a:extLst>
          </p:cNvPr>
          <p:cNvCxnSpPr/>
          <p:nvPr/>
        </p:nvCxnSpPr>
        <p:spPr>
          <a:xfrm>
            <a:off x="6176637" y="5013614"/>
            <a:ext cx="1878464" cy="666552"/>
          </a:xfrm>
          <a:prstGeom prst="bentConnector3">
            <a:avLst>
              <a:gd name="adj1" fmla="val 308"/>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19042422-30D2-4FB5-9682-F3AE7571F65B}"/>
              </a:ext>
            </a:extLst>
          </p:cNvPr>
          <p:cNvSpPr/>
          <p:nvPr/>
        </p:nvSpPr>
        <p:spPr>
          <a:xfrm>
            <a:off x="1325338" y="1828800"/>
            <a:ext cx="1952779" cy="369332"/>
          </a:xfrm>
          <a:prstGeom prst="rect">
            <a:avLst/>
          </a:prstGeom>
        </p:spPr>
        <p:txBody>
          <a:bodyPr wrap="none">
            <a:spAutoFit/>
          </a:bodyPr>
          <a:lstStyle/>
          <a:p>
            <a:r>
              <a:rPr lang="en-US" b="1" dirty="0"/>
              <a:t>Euclidean distance</a:t>
            </a:r>
          </a:p>
        </p:txBody>
      </p:sp>
      <p:sp>
        <p:nvSpPr>
          <p:cNvPr id="19" name="Rectangle 18">
            <a:extLst>
              <a:ext uri="{FF2B5EF4-FFF2-40B4-BE49-F238E27FC236}">
                <a16:creationId xmlns:a16="http://schemas.microsoft.com/office/drawing/2014/main" id="{6B0D99D0-DFBD-4069-8820-82E7E0CAE9B6}"/>
              </a:ext>
            </a:extLst>
          </p:cNvPr>
          <p:cNvSpPr/>
          <p:nvPr/>
        </p:nvSpPr>
        <p:spPr>
          <a:xfrm>
            <a:off x="5514821" y="1840468"/>
            <a:ext cx="2099614" cy="369332"/>
          </a:xfrm>
          <a:prstGeom prst="rect">
            <a:avLst/>
          </a:prstGeom>
        </p:spPr>
        <p:txBody>
          <a:bodyPr wrap="none">
            <a:spAutoFit/>
          </a:bodyPr>
          <a:lstStyle/>
          <a:p>
            <a:r>
              <a:rPr lang="en-US" b="1" dirty="0"/>
              <a:t>Manhattan distance</a:t>
            </a:r>
          </a:p>
        </p:txBody>
      </p:sp>
    </p:spTree>
    <p:extLst>
      <p:ext uri="{BB962C8B-B14F-4D97-AF65-F5344CB8AC3E}">
        <p14:creationId xmlns:p14="http://schemas.microsoft.com/office/powerpoint/2010/main" val="746709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Heuristics from </a:t>
            </a:r>
            <a:r>
              <a:rPr lang="en-US" dirty="0" err="1"/>
              <a:t>subproblems</a:t>
            </a:r>
            <a:endParaRPr lang="en-US" dirty="0"/>
          </a:p>
        </p:txBody>
      </p:sp>
      <p:sp>
        <p:nvSpPr>
          <p:cNvPr id="3" name="Content Placeholder 2"/>
          <p:cNvSpPr>
            <a:spLocks noGrp="1"/>
          </p:cNvSpPr>
          <p:nvPr>
            <p:ph idx="1"/>
          </p:nvPr>
        </p:nvSpPr>
        <p:spPr/>
        <p:txBody>
          <a:bodyPr/>
          <a:lstStyle/>
          <a:p>
            <a:r>
              <a:rPr lang="en-US" sz="2400" dirty="0"/>
              <a:t>Let h</a:t>
            </a:r>
            <a:r>
              <a:rPr lang="en-US" sz="2400" baseline="-25000" dirty="0"/>
              <a:t>3</a:t>
            </a:r>
            <a:r>
              <a:rPr lang="en-US" sz="2400" dirty="0"/>
              <a:t>(n) be the cost of getting a subset of tiles </a:t>
            </a:r>
            <a:br>
              <a:rPr lang="en-US" sz="2400" dirty="0"/>
            </a:br>
            <a:r>
              <a:rPr lang="en-US" sz="2400" dirty="0"/>
              <a:t>(say, 1,2,3,4) into their correct positions. The final order of the * tiles does not matter. </a:t>
            </a:r>
          </a:p>
          <a:p>
            <a:r>
              <a:rPr lang="en-US" sz="2400" dirty="0"/>
              <a:t>Small subproblems are often easy to solve.</a:t>
            </a:r>
          </a:p>
          <a:p>
            <a:r>
              <a:rPr lang="en-US" sz="2400" dirty="0"/>
              <a:t>Can precompute and save the exact solution cost for every or many possible subproblem instances – </a:t>
            </a:r>
            <a:r>
              <a:rPr lang="en-US" sz="2400" i="1" dirty="0"/>
              <a:t>pattern database.</a:t>
            </a:r>
          </a:p>
        </p:txBody>
      </p:sp>
      <p:grpSp>
        <p:nvGrpSpPr>
          <p:cNvPr id="28" name="Group 27">
            <a:extLst>
              <a:ext uri="{FF2B5EF4-FFF2-40B4-BE49-F238E27FC236}">
                <a16:creationId xmlns:a16="http://schemas.microsoft.com/office/drawing/2014/main" id="{7EAADC28-1161-42DD-8170-07AE9A27BF31}"/>
              </a:ext>
            </a:extLst>
          </p:cNvPr>
          <p:cNvGrpSpPr/>
          <p:nvPr/>
        </p:nvGrpSpPr>
        <p:grpSpPr>
          <a:xfrm>
            <a:off x="2600325" y="4314825"/>
            <a:ext cx="4257675" cy="2162175"/>
            <a:chOff x="2600325" y="4086225"/>
            <a:chExt cx="4257675" cy="2162175"/>
          </a:xfrm>
        </p:grpSpPr>
        <p:pic>
          <p:nvPicPr>
            <p:cNvPr id="5" name="Picture 5" descr="8puzzle"/>
            <p:cNvPicPr>
              <a:picLocks noChangeAspect="1" noChangeArrowheads="1"/>
            </p:cNvPicPr>
            <p:nvPr/>
          </p:nvPicPr>
          <p:blipFill>
            <a:blip r:embed="rId3" cstate="print"/>
            <a:srcRect/>
            <a:stretch>
              <a:fillRect/>
            </a:stretch>
          </p:blipFill>
          <p:spPr bwMode="auto">
            <a:xfrm>
              <a:off x="2600325" y="4086225"/>
              <a:ext cx="4257675" cy="2162175"/>
            </a:xfrm>
            <a:prstGeom prst="rect">
              <a:avLst/>
            </a:prstGeom>
            <a:noFill/>
          </p:spPr>
        </p:pic>
        <p:sp>
          <p:nvSpPr>
            <p:cNvPr id="16" name="Rectangle 15">
              <a:extLst>
                <a:ext uri="{FF2B5EF4-FFF2-40B4-BE49-F238E27FC236}">
                  <a16:creationId xmlns:a16="http://schemas.microsoft.com/office/drawing/2014/main" id="{4750879E-C215-4D93-97D0-3A1FBA970BAD}"/>
                </a:ext>
              </a:extLst>
            </p:cNvPr>
            <p:cNvSpPr/>
            <p:nvPr/>
          </p:nvSpPr>
          <p:spPr>
            <a:xfrm>
              <a:off x="2819400" y="41910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1" name="Rectangle 20">
              <a:extLst>
                <a:ext uri="{FF2B5EF4-FFF2-40B4-BE49-F238E27FC236}">
                  <a16:creationId xmlns:a16="http://schemas.microsoft.com/office/drawing/2014/main" id="{096A3762-4DCB-4DEC-BFEB-26C988B34D0B}"/>
                </a:ext>
              </a:extLst>
            </p:cNvPr>
            <p:cNvSpPr/>
            <p:nvPr/>
          </p:nvSpPr>
          <p:spPr>
            <a:xfrm>
              <a:off x="2761575" y="48006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2" name="Rectangle 21">
              <a:extLst>
                <a:ext uri="{FF2B5EF4-FFF2-40B4-BE49-F238E27FC236}">
                  <a16:creationId xmlns:a16="http://schemas.microsoft.com/office/drawing/2014/main" id="{ADCFF45D-32C2-40B2-B9FF-9077A9CFBC5B}"/>
                </a:ext>
              </a:extLst>
            </p:cNvPr>
            <p:cNvSpPr/>
            <p:nvPr/>
          </p:nvSpPr>
          <p:spPr>
            <a:xfrm>
              <a:off x="2761575" y="54102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3" name="Rectangle 22">
              <a:extLst>
                <a:ext uri="{FF2B5EF4-FFF2-40B4-BE49-F238E27FC236}">
                  <a16:creationId xmlns:a16="http://schemas.microsoft.com/office/drawing/2014/main" id="{B2ED45A9-3386-47B7-A037-4310821A7C12}"/>
                </a:ext>
              </a:extLst>
            </p:cNvPr>
            <p:cNvSpPr/>
            <p:nvPr/>
          </p:nvSpPr>
          <p:spPr>
            <a:xfrm>
              <a:off x="3962400" y="48006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4" name="Rectangle 23">
              <a:extLst>
                <a:ext uri="{FF2B5EF4-FFF2-40B4-BE49-F238E27FC236}">
                  <a16:creationId xmlns:a16="http://schemas.microsoft.com/office/drawing/2014/main" id="{87AEDA1F-946C-4263-AD4B-579B6FA4FC31}"/>
                </a:ext>
              </a:extLst>
            </p:cNvPr>
            <p:cNvSpPr/>
            <p:nvPr/>
          </p:nvSpPr>
          <p:spPr>
            <a:xfrm>
              <a:off x="6419175" y="48006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5" name="Rectangle 24">
              <a:extLst>
                <a:ext uri="{FF2B5EF4-FFF2-40B4-BE49-F238E27FC236}">
                  <a16:creationId xmlns:a16="http://schemas.microsoft.com/office/drawing/2014/main" id="{7D3BB848-228C-44D4-8CFC-A72146CC5EFF}"/>
                </a:ext>
              </a:extLst>
            </p:cNvPr>
            <p:cNvSpPr/>
            <p:nvPr/>
          </p:nvSpPr>
          <p:spPr>
            <a:xfrm>
              <a:off x="5181600" y="54102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6" name="Rectangle 25">
              <a:extLst>
                <a:ext uri="{FF2B5EF4-FFF2-40B4-BE49-F238E27FC236}">
                  <a16:creationId xmlns:a16="http://schemas.microsoft.com/office/drawing/2014/main" id="{AC77A3D5-74A2-4103-AF46-32E70A17BB43}"/>
                </a:ext>
              </a:extLst>
            </p:cNvPr>
            <p:cNvSpPr/>
            <p:nvPr/>
          </p:nvSpPr>
          <p:spPr>
            <a:xfrm>
              <a:off x="5791200" y="54102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sp>
          <p:nvSpPr>
            <p:cNvPr id="27" name="Rectangle 26">
              <a:extLst>
                <a:ext uri="{FF2B5EF4-FFF2-40B4-BE49-F238E27FC236}">
                  <a16:creationId xmlns:a16="http://schemas.microsoft.com/office/drawing/2014/main" id="{67B69E41-E3D3-4B86-B19A-686F360A7E44}"/>
                </a:ext>
              </a:extLst>
            </p:cNvPr>
            <p:cNvSpPr/>
            <p:nvPr/>
          </p:nvSpPr>
          <p:spPr>
            <a:xfrm>
              <a:off x="6419175" y="5410200"/>
              <a:ext cx="286425"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Dominance</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628650" y="1371600"/>
                <a:ext cx="7886700" cy="4351338"/>
              </a:xfrm>
            </p:spPr>
            <p:txBody>
              <a:bodyPr/>
              <a:lstStyle/>
              <a:p>
                <a:pPr marL="0" indent="0">
                  <a:buNone/>
                </a:pPr>
                <a:r>
                  <a:rPr lang="en-US" sz="2800" b="1" dirty="0"/>
                  <a:t>Definition: </a:t>
                </a:r>
                <a:r>
                  <a:rPr lang="en-US" sz="2800" dirty="0"/>
                  <a:t>If </a:t>
                </a:r>
                <a:r>
                  <a:rPr lang="en-US" sz="2800" i="1" dirty="0"/>
                  <a:t>h</a:t>
                </a:r>
                <a:r>
                  <a:rPr lang="en-US" sz="2800" baseline="-25000" dirty="0"/>
                  <a:t>1 </a:t>
                </a:r>
                <a:r>
                  <a:rPr lang="en-US" sz="2800" dirty="0"/>
                  <a:t>and </a:t>
                </a:r>
                <a:r>
                  <a:rPr lang="en-US" sz="2800" i="1" dirty="0"/>
                  <a:t>h</a:t>
                </a:r>
                <a:r>
                  <a:rPr lang="en-US" sz="2800" baseline="-25000" dirty="0"/>
                  <a:t>2 </a:t>
                </a:r>
                <a:r>
                  <a:rPr lang="en-US" sz="2800" dirty="0"/>
                  <a:t>are both admissible heuristics and</a:t>
                </a:r>
                <a:r>
                  <a:rPr lang="en-US" sz="2800" baseline="-25000" dirty="0"/>
                  <a:t> </a:t>
                </a:r>
                <a14:m>
                  <m:oMath xmlns:m="http://schemas.openxmlformats.org/officeDocument/2006/math">
                    <m:r>
                      <a:rPr lang="en-US" sz="2800" i="1" dirty="0" smtClean="0">
                        <a:solidFill>
                          <a:srgbClr val="FF0000"/>
                        </a:solidFill>
                        <a:latin typeface="Cambria Math" panose="02040503050406030204" pitchFamily="18" charset="0"/>
                      </a:rPr>
                      <m:t>h</m:t>
                    </m:r>
                    <m:r>
                      <a:rPr lang="en-US" sz="2800" i="1" baseline="-25000" dirty="0">
                        <a:solidFill>
                          <a:srgbClr val="FF0000"/>
                        </a:solidFill>
                        <a:latin typeface="Cambria Math" panose="02040503050406030204" pitchFamily="18" charset="0"/>
                      </a:rPr>
                      <m:t>2</m:t>
                    </m:r>
                    <m:r>
                      <a:rPr lang="en-US" sz="2800" i="1" dirty="0">
                        <a:solidFill>
                          <a:srgbClr val="FF0000"/>
                        </a:solidFill>
                        <a:latin typeface="Cambria Math" panose="02040503050406030204" pitchFamily="18" charset="0"/>
                      </a:rPr>
                      <m:t>(</m:t>
                    </m:r>
                    <m:r>
                      <a:rPr lang="en-US" sz="2800" i="1" dirty="0">
                        <a:solidFill>
                          <a:srgbClr val="FF0000"/>
                        </a:solidFill>
                        <a:latin typeface="Cambria Math" panose="02040503050406030204" pitchFamily="18" charset="0"/>
                      </a:rPr>
                      <m:t>𝑛</m:t>
                    </m:r>
                    <m:r>
                      <a:rPr lang="en-US" sz="2800" i="1" dirty="0">
                        <a:solidFill>
                          <a:srgbClr val="FF0000"/>
                        </a:solidFill>
                        <a:latin typeface="Cambria Math" panose="02040503050406030204" pitchFamily="18" charset="0"/>
                      </a:rPr>
                      <m:t>) ≥ </m:t>
                    </m:r>
                    <m:r>
                      <a:rPr lang="en-US" sz="2800" i="1" dirty="0">
                        <a:solidFill>
                          <a:srgbClr val="FF0000"/>
                        </a:solidFill>
                        <a:latin typeface="Cambria Math" panose="02040503050406030204" pitchFamily="18" charset="0"/>
                      </a:rPr>
                      <m:t>h</m:t>
                    </m:r>
                    <m:r>
                      <a:rPr lang="en-US" sz="2800" i="1" baseline="-25000" dirty="0">
                        <a:solidFill>
                          <a:srgbClr val="FF0000"/>
                        </a:solidFill>
                        <a:latin typeface="Cambria Math" panose="02040503050406030204" pitchFamily="18" charset="0"/>
                      </a:rPr>
                      <m:t>1</m:t>
                    </m:r>
                    <m:r>
                      <a:rPr lang="en-US" sz="2800" i="1" dirty="0">
                        <a:solidFill>
                          <a:srgbClr val="FF0000"/>
                        </a:solidFill>
                        <a:latin typeface="Cambria Math" panose="02040503050406030204" pitchFamily="18" charset="0"/>
                      </a:rPr>
                      <m:t>(</m:t>
                    </m:r>
                    <m:r>
                      <a:rPr lang="en-US" sz="2800" i="1" dirty="0">
                        <a:solidFill>
                          <a:srgbClr val="FF0000"/>
                        </a:solidFill>
                        <a:latin typeface="Cambria Math" panose="02040503050406030204" pitchFamily="18" charset="0"/>
                      </a:rPr>
                      <m:t>𝑛</m:t>
                    </m:r>
                    <m:r>
                      <a:rPr lang="en-US" sz="2800" i="1" dirty="0">
                        <a:solidFill>
                          <a:srgbClr val="FF0000"/>
                        </a:solidFill>
                        <a:latin typeface="Cambria Math" panose="02040503050406030204" pitchFamily="18" charset="0"/>
                      </a:rPr>
                      <m:t>) </m:t>
                    </m:r>
                  </m:oMath>
                </a14:m>
                <a:r>
                  <a:rPr lang="en-US" sz="2800" dirty="0"/>
                  <a:t>for all </a:t>
                </a:r>
                <a:r>
                  <a:rPr lang="en-US" sz="2800" i="1" dirty="0"/>
                  <a:t>n,</a:t>
                </a:r>
                <a:r>
                  <a:rPr lang="en-US" sz="2800" dirty="0"/>
                  <a:t> then </a:t>
                </a:r>
                <a:br>
                  <a:rPr lang="en-US" sz="2800" dirty="0"/>
                </a:br>
                <a:r>
                  <a:rPr lang="en-US" sz="2800" i="1" dirty="0"/>
                  <a:t>h</a:t>
                </a:r>
                <a:r>
                  <a:rPr lang="en-US" sz="2800" baseline="-25000" dirty="0"/>
                  <a:t>2</a:t>
                </a:r>
                <a:r>
                  <a:rPr lang="en-US" sz="2800" i="1" dirty="0"/>
                  <a:t> </a:t>
                </a:r>
                <a:r>
                  <a:rPr lang="en-US" sz="2800" dirty="0">
                    <a:solidFill>
                      <a:srgbClr val="FF0000"/>
                    </a:solidFill>
                  </a:rPr>
                  <a:t>dominates</a:t>
                </a:r>
                <a:r>
                  <a:rPr lang="en-US" sz="2800" dirty="0"/>
                  <a:t> </a:t>
                </a:r>
                <a:r>
                  <a:rPr lang="en-US" sz="2800" i="1" dirty="0"/>
                  <a:t>h</a:t>
                </a:r>
                <a:r>
                  <a:rPr lang="en-US" sz="2800" baseline="-25000" dirty="0"/>
                  <a:t>1</a:t>
                </a:r>
                <a:r>
                  <a:rPr lang="en-US" sz="2800" i="1" dirty="0"/>
                  <a:t> </a:t>
                </a:r>
              </a:p>
              <a:p>
                <a:endParaRPr lang="en-US" sz="2800" dirty="0"/>
              </a:p>
              <a:p>
                <a:pPr marL="0" indent="0">
                  <a:buNone/>
                </a:pPr>
                <a:r>
                  <a:rPr lang="en-US" sz="2800" dirty="0"/>
                  <a:t>Which one is better for search?</a:t>
                </a:r>
              </a:p>
              <a:p>
                <a:pPr lvl="1"/>
                <a:r>
                  <a:rPr lang="en-US" sz="2400" dirty="0"/>
                  <a:t>A* search expands every node with</a:t>
                </a:r>
                <a:br>
                  <a:rPr lang="en-US" sz="2400" dirty="0"/>
                </a:br>
                <a14:m>
                  <m:oMath xmlns:m="http://schemas.openxmlformats.org/officeDocument/2006/math">
                    <m:r>
                      <a:rPr lang="en-US" sz="2400" i="1" dirty="0" smtClean="0">
                        <a:solidFill>
                          <a:srgbClr val="FF0000"/>
                        </a:solidFill>
                        <a:latin typeface="Cambria Math" panose="02040503050406030204" pitchFamily="18" charset="0"/>
                      </a:rPr>
                      <m:t> </m:t>
                    </m:r>
                    <m:r>
                      <a:rPr lang="en-US" sz="2400" i="1" dirty="0" smtClean="0">
                        <a:solidFill>
                          <a:srgbClr val="FF0000"/>
                        </a:solidFill>
                        <a:latin typeface="Cambria Math" panose="02040503050406030204" pitchFamily="18" charset="0"/>
                      </a:rPr>
                      <m:t>𝑓</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𝑛</m:t>
                    </m:r>
                    <m:r>
                      <a:rPr lang="en-US" sz="2400" i="1" dirty="0" smtClean="0">
                        <a:solidFill>
                          <a:srgbClr val="FF0000"/>
                        </a:solidFill>
                        <a:latin typeface="Cambria Math" panose="02040503050406030204" pitchFamily="18" charset="0"/>
                      </a:rPr>
                      <m:t>) &lt; </m:t>
                    </m:r>
                    <m:sSup>
                      <m:sSupPr>
                        <m:ctrlPr>
                          <a:rPr lang="en-US" sz="2400" b="0" i="1" dirty="0" smtClean="0">
                            <a:solidFill>
                              <a:srgbClr val="FF0000"/>
                            </a:solidFill>
                            <a:latin typeface="Cambria Math" panose="02040503050406030204" pitchFamily="18" charset="0"/>
                          </a:rPr>
                        </m:ctrlPr>
                      </m:sSupPr>
                      <m:e>
                        <m:r>
                          <a:rPr lang="en-US" sz="2400" i="1" dirty="0" smtClean="0">
                            <a:solidFill>
                              <a:srgbClr val="FF0000"/>
                            </a:solidFill>
                            <a:latin typeface="Cambria Math" panose="02040503050406030204" pitchFamily="18" charset="0"/>
                          </a:rPr>
                          <m:t>𝐶</m:t>
                        </m:r>
                      </m:e>
                      <m:sup>
                        <m:r>
                          <a:rPr lang="en-US" sz="2400" b="0" i="1" dirty="0" smtClean="0">
                            <a:solidFill>
                              <a:srgbClr val="FF0000"/>
                            </a:solidFill>
                            <a:latin typeface="Cambria Math" panose="02040503050406030204" pitchFamily="18" charset="0"/>
                          </a:rPr>
                          <m:t>∗</m:t>
                        </m:r>
                      </m:sup>
                    </m:sSup>
                    <m:r>
                      <a:rPr lang="en-US" sz="2400" i="1" dirty="0" smtClean="0">
                        <a:solidFill>
                          <a:srgbClr val="FF0000"/>
                        </a:solidFill>
                        <a:latin typeface="Cambria Math" panose="02040503050406030204" pitchFamily="18" charset="0"/>
                      </a:rPr>
                      <m:t> </m:t>
                    </m:r>
                  </m:oMath>
                </a14:m>
                <a:r>
                  <a:rPr lang="en-US" sz="2400" dirty="0">
                    <a:sym typeface="Wingdings" panose="05000000000000000000" pitchFamily="2" charset="2"/>
                  </a:rPr>
                  <a:t> </a:t>
                </a:r>
                <a14:m>
                  <m:oMath xmlns:m="http://schemas.openxmlformats.org/officeDocument/2006/math">
                    <m:r>
                      <a:rPr lang="en-US" sz="2400" i="1" dirty="0" smtClean="0">
                        <a:solidFill>
                          <a:srgbClr val="FF0000"/>
                        </a:solidFill>
                        <a:latin typeface="Cambria Math" panose="02040503050406030204" pitchFamily="18" charset="0"/>
                      </a:rPr>
                      <m:t>h</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𝑛</m:t>
                    </m:r>
                    <m:r>
                      <a:rPr lang="en-US" sz="2400" i="1" dirty="0" smtClean="0">
                        <a:solidFill>
                          <a:srgbClr val="FF0000"/>
                        </a:solidFill>
                        <a:latin typeface="Cambria Math" panose="02040503050406030204" pitchFamily="18" charset="0"/>
                      </a:rPr>
                      <m:t>) &lt; </m:t>
                    </m:r>
                    <m:sSup>
                      <m:sSupPr>
                        <m:ctrlPr>
                          <a:rPr lang="en-US" sz="2400" b="0" i="1" dirty="0" smtClean="0">
                            <a:solidFill>
                              <a:srgbClr val="FF0000"/>
                            </a:solidFill>
                            <a:latin typeface="Cambria Math" panose="02040503050406030204" pitchFamily="18" charset="0"/>
                          </a:rPr>
                        </m:ctrlPr>
                      </m:sSupPr>
                      <m:e>
                        <m:r>
                          <a:rPr lang="en-US" sz="2400" i="1" dirty="0" smtClean="0">
                            <a:solidFill>
                              <a:srgbClr val="FF0000"/>
                            </a:solidFill>
                            <a:latin typeface="Cambria Math" panose="02040503050406030204" pitchFamily="18" charset="0"/>
                          </a:rPr>
                          <m:t>𝐶</m:t>
                        </m:r>
                      </m:e>
                      <m:sup>
                        <m:r>
                          <a:rPr lang="en-US" sz="2400" b="0" i="1" dirty="0" smtClean="0">
                            <a:solidFill>
                              <a:srgbClr val="FF0000"/>
                            </a:solidFill>
                            <a:latin typeface="Cambria Math" panose="02040503050406030204" pitchFamily="18" charset="0"/>
                          </a:rPr>
                          <m:t>∗</m:t>
                        </m:r>
                      </m:sup>
                    </m:sSup>
                    <m:r>
                      <a:rPr lang="en-US" sz="2400" i="1" dirty="0" smtClean="0">
                        <a:solidFill>
                          <a:srgbClr val="FF0000"/>
                        </a:solidFill>
                        <a:latin typeface="Cambria Math" panose="02040503050406030204" pitchFamily="18" charset="0"/>
                      </a:rPr>
                      <m:t> –  </m:t>
                    </m:r>
                    <m:r>
                      <a:rPr lang="en-US" sz="2400" i="1" dirty="0" smtClean="0">
                        <a:solidFill>
                          <a:srgbClr val="FF0000"/>
                        </a:solidFill>
                        <a:latin typeface="Cambria Math" panose="02040503050406030204" pitchFamily="18" charset="0"/>
                      </a:rPr>
                      <m:t>𝑔</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𝑛</m:t>
                    </m:r>
                    <m:r>
                      <a:rPr lang="en-US" sz="2400" i="1" dirty="0" smtClean="0">
                        <a:solidFill>
                          <a:srgbClr val="FF0000"/>
                        </a:solidFill>
                        <a:latin typeface="Cambria Math" panose="02040503050406030204" pitchFamily="18" charset="0"/>
                      </a:rPr>
                      <m:t>)</m:t>
                    </m:r>
                  </m:oMath>
                </a14:m>
                <a:endParaRPr lang="en-US" sz="2400" dirty="0">
                  <a:solidFill>
                    <a:srgbClr val="FF0000"/>
                  </a:solidFill>
                </a:endParaRPr>
              </a:p>
              <a:p>
                <a:pPr lvl="1"/>
                <a:r>
                  <a:rPr lang="en-US" sz="2400" dirty="0"/>
                  <a:t>A* search with </a:t>
                </a:r>
                <a:r>
                  <a:rPr lang="en-US" sz="2400" i="1" dirty="0"/>
                  <a:t>h</a:t>
                </a:r>
                <a:r>
                  <a:rPr lang="en-US" sz="2400" baseline="-25000" dirty="0"/>
                  <a:t>2 </a:t>
                </a:r>
                <a:r>
                  <a:rPr lang="en-US" sz="2400" dirty="0"/>
                  <a:t>will expand less nodes and is therefore better.</a:t>
                </a:r>
              </a:p>
              <a:p>
                <a:pPr lvl="1"/>
                <a:endParaRPr lang="en-US" sz="2400" dirty="0"/>
              </a:p>
              <a:p>
                <a:pPr lvl="1"/>
                <a:endParaRPr lang="en-US" sz="24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628650" y="1371600"/>
                <a:ext cx="7886700" cy="4351338"/>
              </a:xfrm>
              <a:blipFill>
                <a:blip r:embed="rId3"/>
                <a:stretch>
                  <a:fillRect l="-1546" t="-2241" r="-85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Dominance</a:t>
            </a:r>
          </a:p>
        </p:txBody>
      </p:sp>
      <p:sp>
        <p:nvSpPr>
          <p:cNvPr id="30723" name="Rectangle 3"/>
          <p:cNvSpPr>
            <a:spLocks noGrp="1" noChangeArrowheads="1"/>
          </p:cNvSpPr>
          <p:nvPr>
            <p:ph idx="1"/>
          </p:nvPr>
        </p:nvSpPr>
        <p:spPr/>
        <p:txBody>
          <a:bodyPr/>
          <a:lstStyle/>
          <a:p>
            <a:r>
              <a:rPr lang="en-US" sz="2400" dirty="0"/>
              <a:t>Typical search costs for the 8-puzzle (average number of nodes expanded for different solution depths d):</a:t>
            </a:r>
          </a:p>
          <a:p>
            <a:endParaRPr lang="en-US" sz="2400" dirty="0"/>
          </a:p>
          <a:p>
            <a:r>
              <a:rPr lang="en-US" sz="2400" i="1" dirty="0"/>
              <a:t>d=</a:t>
            </a:r>
            <a:r>
              <a:rPr lang="en-US" sz="2400" dirty="0"/>
              <a:t>12</a:t>
            </a:r>
            <a:r>
              <a:rPr lang="en-US" sz="2400" i="1" dirty="0"/>
              <a:t>	</a:t>
            </a:r>
            <a:r>
              <a:rPr lang="en-US" sz="2400" dirty="0"/>
              <a:t>IDS      = 3,644,035 nodes</a:t>
            </a:r>
            <a:br>
              <a:rPr lang="en-US" sz="2400" dirty="0"/>
            </a:br>
            <a:r>
              <a:rPr lang="en-US" sz="2400" dirty="0"/>
              <a:t>		A</a:t>
            </a:r>
            <a:r>
              <a:rPr lang="en-US" sz="2400" baseline="30000" dirty="0"/>
              <a:t>*</a:t>
            </a:r>
            <a:r>
              <a:rPr lang="en-US" sz="2400" dirty="0"/>
              <a:t>(</a:t>
            </a:r>
            <a:r>
              <a:rPr lang="en-US" sz="2400" i="1" dirty="0"/>
              <a:t>h</a:t>
            </a:r>
            <a:r>
              <a:rPr lang="en-US" sz="2400" baseline="-25000" dirty="0"/>
              <a:t>1</a:t>
            </a:r>
            <a:r>
              <a:rPr lang="en-US" sz="2400" dirty="0"/>
              <a:t>) = 227 nodes </a:t>
            </a:r>
            <a:br>
              <a:rPr lang="en-US" sz="2400" dirty="0"/>
            </a:br>
            <a:r>
              <a:rPr lang="en-US" sz="2400" dirty="0"/>
              <a:t>		A</a:t>
            </a:r>
            <a:r>
              <a:rPr lang="en-US" sz="2400" baseline="30000" dirty="0"/>
              <a:t>*</a:t>
            </a:r>
            <a:r>
              <a:rPr lang="en-US" sz="2400" dirty="0"/>
              <a:t>(</a:t>
            </a:r>
            <a:r>
              <a:rPr lang="en-US" sz="2400" i="1" dirty="0"/>
              <a:t>h</a:t>
            </a:r>
            <a:r>
              <a:rPr lang="en-US" sz="2400" baseline="-25000" dirty="0"/>
              <a:t>2</a:t>
            </a:r>
            <a:r>
              <a:rPr lang="en-US" sz="2400" dirty="0"/>
              <a:t>) = 73 nodes </a:t>
            </a:r>
          </a:p>
          <a:p>
            <a:endParaRPr lang="en-US" sz="2400" i="1" dirty="0"/>
          </a:p>
          <a:p>
            <a:r>
              <a:rPr lang="en-US" sz="2400" i="1" dirty="0"/>
              <a:t>d=</a:t>
            </a:r>
            <a:r>
              <a:rPr lang="en-US" sz="2400" dirty="0"/>
              <a:t>24 </a:t>
            </a:r>
            <a:r>
              <a:rPr lang="en-US" sz="2400" i="1" dirty="0"/>
              <a:t>	</a:t>
            </a:r>
            <a:r>
              <a:rPr lang="en-US" sz="2400" dirty="0"/>
              <a:t>IDS      ≈ 54,000,000,000 nodes </a:t>
            </a:r>
            <a:br>
              <a:rPr lang="en-US" sz="2400" dirty="0"/>
            </a:br>
            <a:r>
              <a:rPr lang="en-US" sz="2400" dirty="0"/>
              <a:t>		A</a:t>
            </a:r>
            <a:r>
              <a:rPr lang="en-US" sz="2400" baseline="30000" dirty="0"/>
              <a:t>*</a:t>
            </a:r>
            <a:r>
              <a:rPr lang="en-US" sz="2400" dirty="0"/>
              <a:t>(</a:t>
            </a:r>
            <a:r>
              <a:rPr lang="en-US" sz="2400" i="1" dirty="0"/>
              <a:t>h</a:t>
            </a:r>
            <a:r>
              <a:rPr lang="en-US" sz="2400" baseline="-25000" dirty="0"/>
              <a:t>1</a:t>
            </a:r>
            <a:r>
              <a:rPr lang="en-US" sz="2400" dirty="0"/>
              <a:t>) = 39,135 nodes </a:t>
            </a:r>
            <a:br>
              <a:rPr lang="en-US" sz="2400" dirty="0"/>
            </a:br>
            <a:r>
              <a:rPr lang="en-US" sz="2400" dirty="0"/>
              <a:t>		A</a:t>
            </a:r>
            <a:r>
              <a:rPr lang="en-US" sz="2400" baseline="30000" dirty="0"/>
              <a:t>*</a:t>
            </a:r>
            <a:r>
              <a:rPr lang="en-US" sz="2400" dirty="0"/>
              <a:t>(</a:t>
            </a:r>
            <a:r>
              <a:rPr lang="en-US" sz="2400" i="1" dirty="0"/>
              <a:t>h</a:t>
            </a:r>
            <a:r>
              <a:rPr lang="en-US" sz="2400" baseline="-25000" dirty="0"/>
              <a:t>2</a:t>
            </a:r>
            <a:r>
              <a:rPr lang="en-US" sz="2400" dirty="0"/>
              <a:t>) = 1,641 nodes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heuristics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Suppose we have a collection of admissible heuristics </a:t>
                </a:r>
                <a14:m>
                  <m:oMath xmlns:m="http://schemas.openxmlformats.org/officeDocument/2006/math">
                    <m:r>
                      <a:rPr lang="en-US" sz="2800" i="1" dirty="0" smtClean="0">
                        <a:latin typeface="Cambria Math" panose="02040503050406030204" pitchFamily="18" charset="0"/>
                      </a:rPr>
                      <m:t>h</m:t>
                    </m:r>
                    <m:r>
                      <a:rPr lang="en-US" sz="2800" i="1" baseline="-25000" dirty="0">
                        <a:latin typeface="Cambria Math" panose="02040503050406030204" pitchFamily="18" charset="0"/>
                      </a:rPr>
                      <m:t>1</m:t>
                    </m:r>
                    <m:r>
                      <a:rPr lang="en-US" sz="2800" i="1" dirty="0">
                        <a:latin typeface="Cambria Math" panose="02040503050406030204" pitchFamily="18" charset="0"/>
                      </a:rPr>
                      <m:t>(</m:t>
                    </m:r>
                    <m:r>
                      <a:rPr lang="en-US" sz="2800" i="1" dirty="0">
                        <a:latin typeface="Cambria Math" panose="02040503050406030204" pitchFamily="18" charset="0"/>
                      </a:rPr>
                      <m:t>𝑛</m:t>
                    </m:r>
                    <m:r>
                      <a:rPr lang="en-US" sz="2800" i="1" dirty="0">
                        <a:latin typeface="Cambria Math" panose="02040503050406030204" pitchFamily="18" charset="0"/>
                      </a:rPr>
                      <m:t>), </m:t>
                    </m:r>
                    <m:r>
                      <a:rPr lang="en-US" sz="2800" i="1" dirty="0">
                        <a:latin typeface="Cambria Math" panose="02040503050406030204" pitchFamily="18" charset="0"/>
                      </a:rPr>
                      <m:t>h</m:t>
                    </m:r>
                    <m:r>
                      <a:rPr lang="en-US" sz="2800" i="1" baseline="-25000" dirty="0">
                        <a:latin typeface="Cambria Math" panose="02040503050406030204" pitchFamily="18" charset="0"/>
                      </a:rPr>
                      <m:t>2</m:t>
                    </m:r>
                    <m:r>
                      <a:rPr lang="en-US" sz="2800" i="1" dirty="0">
                        <a:latin typeface="Cambria Math" panose="02040503050406030204" pitchFamily="18" charset="0"/>
                      </a:rPr>
                      <m:t>(</m:t>
                    </m:r>
                    <m:r>
                      <a:rPr lang="en-US" sz="2800" i="1" dirty="0">
                        <a:latin typeface="Cambria Math" panose="02040503050406030204" pitchFamily="18" charset="0"/>
                      </a:rPr>
                      <m:t>𝑛</m:t>
                    </m:r>
                    <m:r>
                      <a:rPr lang="en-US" sz="2800" i="1" dirty="0">
                        <a:latin typeface="Cambria Math" panose="02040503050406030204" pitchFamily="18" charset="0"/>
                      </a:rPr>
                      <m:t>), …, </m:t>
                    </m:r>
                    <m:r>
                      <a:rPr lang="en-US" sz="2800" i="1" dirty="0" err="1">
                        <a:latin typeface="Cambria Math" panose="02040503050406030204" pitchFamily="18" charset="0"/>
                      </a:rPr>
                      <m:t>h</m:t>
                    </m:r>
                    <m:r>
                      <a:rPr lang="en-US" sz="2800" i="1" baseline="-25000" dirty="0" err="1">
                        <a:latin typeface="Cambria Math" panose="02040503050406030204" pitchFamily="18" charset="0"/>
                      </a:rPr>
                      <m:t>𝑚</m:t>
                    </m:r>
                    <m:r>
                      <a:rPr lang="en-US" sz="2800" i="1" dirty="0">
                        <a:latin typeface="Cambria Math" panose="02040503050406030204" pitchFamily="18" charset="0"/>
                      </a:rPr>
                      <m:t>(</m:t>
                    </m:r>
                    <m:r>
                      <a:rPr lang="en-US" sz="2800" i="1" dirty="0">
                        <a:latin typeface="Cambria Math" panose="02040503050406030204" pitchFamily="18" charset="0"/>
                      </a:rPr>
                      <m:t>𝑛</m:t>
                    </m:r>
                    <m:r>
                      <a:rPr lang="en-US" sz="2800" i="1" dirty="0">
                        <a:latin typeface="Cambria Math" panose="02040503050406030204" pitchFamily="18" charset="0"/>
                      </a:rPr>
                      <m:t>), </m:t>
                    </m:r>
                  </m:oMath>
                </a14:m>
                <a:r>
                  <a:rPr lang="en-US" sz="2800" dirty="0"/>
                  <a:t>but none of them dominates the others</a:t>
                </a:r>
              </a:p>
              <a:p>
                <a:r>
                  <a:rPr lang="en-US" sz="2800" dirty="0"/>
                  <a:t>How can we combine them?</a:t>
                </a:r>
              </a:p>
              <a:p>
                <a:endParaRPr lang="en-US" sz="800" dirty="0"/>
              </a:p>
              <a:p>
                <a:pPr algn="ctr">
                  <a:buNone/>
                </a:pPr>
                <a14:m>
                  <m:oMathPara xmlns:m="http://schemas.openxmlformats.org/officeDocument/2006/math">
                    <m:oMathParaPr>
                      <m:jc m:val="centerGroup"/>
                    </m:oMathParaPr>
                    <m:oMath xmlns:m="http://schemas.openxmlformats.org/officeDocument/2006/math">
                      <m:r>
                        <a:rPr lang="en-US" sz="2800" i="1" dirty="0" smtClean="0">
                          <a:solidFill>
                            <a:srgbClr val="FF0000"/>
                          </a:solidFill>
                          <a:latin typeface="Cambria Math" panose="02040503050406030204" pitchFamily="18" charset="0"/>
                        </a:rPr>
                        <m:t>h</m:t>
                      </m:r>
                      <m:r>
                        <a:rPr lang="en-US" sz="2800" i="1" dirty="0" smtClean="0">
                          <a:solidFill>
                            <a:srgbClr val="FF0000"/>
                          </a:solidFill>
                          <a:latin typeface="Cambria Math" panose="02040503050406030204" pitchFamily="18" charset="0"/>
                        </a:rPr>
                        <m:t>(</m:t>
                      </m:r>
                      <m:r>
                        <a:rPr lang="en-US" sz="2800" i="1" dirty="0" smtClean="0">
                          <a:solidFill>
                            <a:srgbClr val="FF0000"/>
                          </a:solidFill>
                          <a:latin typeface="Cambria Math" panose="02040503050406030204" pitchFamily="18" charset="0"/>
                        </a:rPr>
                        <m:t>𝑛</m:t>
                      </m:r>
                      <m:r>
                        <a:rPr lang="en-US" sz="2800" i="1" dirty="0" smtClean="0">
                          <a:solidFill>
                            <a:srgbClr val="FF0000"/>
                          </a:solidFill>
                          <a:latin typeface="Cambria Math" panose="02040503050406030204" pitchFamily="18" charset="0"/>
                        </a:rPr>
                        <m:t>) = </m:t>
                      </m:r>
                      <m:r>
                        <m:rPr>
                          <m:sty m:val="p"/>
                        </m:rPr>
                        <a:rPr lang="en-US" sz="2800" i="1" dirty="0" smtClean="0">
                          <a:solidFill>
                            <a:srgbClr val="FF0000"/>
                          </a:solidFill>
                          <a:latin typeface="Cambria Math" panose="02040503050406030204" pitchFamily="18" charset="0"/>
                        </a:rPr>
                        <m:t>max</m:t>
                      </m:r>
                      <m:r>
                        <a:rPr lang="en-US" sz="2800" i="1" dirty="0" smtClean="0">
                          <a:solidFill>
                            <a:srgbClr val="FF0000"/>
                          </a:solidFill>
                          <a:latin typeface="Cambria Math" panose="02040503050406030204" pitchFamily="18" charset="0"/>
                        </a:rPr>
                        <m:t>⁡{</m:t>
                      </m:r>
                      <m:r>
                        <a:rPr lang="en-US" sz="2800" i="1" dirty="0" smtClean="0">
                          <a:solidFill>
                            <a:srgbClr val="FF0000"/>
                          </a:solidFill>
                          <a:latin typeface="Cambria Math" panose="02040503050406030204" pitchFamily="18" charset="0"/>
                        </a:rPr>
                        <m:t>h</m:t>
                      </m:r>
                      <m:r>
                        <a:rPr lang="en-US" sz="2800" i="1" baseline="-25000" dirty="0">
                          <a:solidFill>
                            <a:srgbClr val="FF0000"/>
                          </a:solidFill>
                          <a:latin typeface="Cambria Math" panose="02040503050406030204" pitchFamily="18" charset="0"/>
                        </a:rPr>
                        <m:t>1</m:t>
                      </m:r>
                      <m:r>
                        <a:rPr lang="en-US" sz="2800" i="1" dirty="0">
                          <a:solidFill>
                            <a:srgbClr val="FF0000"/>
                          </a:solidFill>
                          <a:latin typeface="Cambria Math" panose="02040503050406030204" pitchFamily="18" charset="0"/>
                        </a:rPr>
                        <m:t>(</m:t>
                      </m:r>
                      <m:r>
                        <a:rPr lang="en-US" sz="2800" i="1" dirty="0">
                          <a:solidFill>
                            <a:srgbClr val="FF0000"/>
                          </a:solidFill>
                          <a:latin typeface="Cambria Math" panose="02040503050406030204" pitchFamily="18" charset="0"/>
                        </a:rPr>
                        <m:t>𝑛</m:t>
                      </m:r>
                      <m:r>
                        <a:rPr lang="en-US" sz="2800" i="1" dirty="0">
                          <a:solidFill>
                            <a:srgbClr val="FF0000"/>
                          </a:solidFill>
                          <a:latin typeface="Cambria Math" panose="02040503050406030204" pitchFamily="18" charset="0"/>
                        </a:rPr>
                        <m:t>), </m:t>
                      </m:r>
                      <m:r>
                        <a:rPr lang="en-US" sz="2800" i="1" dirty="0">
                          <a:solidFill>
                            <a:srgbClr val="FF0000"/>
                          </a:solidFill>
                          <a:latin typeface="Cambria Math" panose="02040503050406030204" pitchFamily="18" charset="0"/>
                        </a:rPr>
                        <m:t>h</m:t>
                      </m:r>
                      <m:r>
                        <a:rPr lang="en-US" sz="2800" i="1" baseline="-25000" dirty="0">
                          <a:solidFill>
                            <a:srgbClr val="FF0000"/>
                          </a:solidFill>
                          <a:latin typeface="Cambria Math" panose="02040503050406030204" pitchFamily="18" charset="0"/>
                        </a:rPr>
                        <m:t>2</m:t>
                      </m:r>
                      <m:r>
                        <a:rPr lang="en-US" sz="2800" i="1" dirty="0">
                          <a:solidFill>
                            <a:srgbClr val="FF0000"/>
                          </a:solidFill>
                          <a:latin typeface="Cambria Math" panose="02040503050406030204" pitchFamily="18" charset="0"/>
                        </a:rPr>
                        <m:t>(</m:t>
                      </m:r>
                      <m:r>
                        <a:rPr lang="en-US" sz="2800" i="1" dirty="0">
                          <a:solidFill>
                            <a:srgbClr val="FF0000"/>
                          </a:solidFill>
                          <a:latin typeface="Cambria Math" panose="02040503050406030204" pitchFamily="18" charset="0"/>
                        </a:rPr>
                        <m:t>𝑛</m:t>
                      </m:r>
                      <m:r>
                        <a:rPr lang="en-US" sz="2800" i="1" dirty="0">
                          <a:solidFill>
                            <a:srgbClr val="FF0000"/>
                          </a:solidFill>
                          <a:latin typeface="Cambria Math" panose="02040503050406030204" pitchFamily="18" charset="0"/>
                        </a:rPr>
                        <m:t>), …, </m:t>
                      </m:r>
                      <m:r>
                        <a:rPr lang="en-US" sz="2800" i="1" dirty="0" err="1">
                          <a:solidFill>
                            <a:srgbClr val="FF0000"/>
                          </a:solidFill>
                          <a:latin typeface="Cambria Math" panose="02040503050406030204" pitchFamily="18" charset="0"/>
                        </a:rPr>
                        <m:t>h</m:t>
                      </m:r>
                      <m:r>
                        <a:rPr lang="en-US" sz="2800" i="1" baseline="-25000" dirty="0" err="1">
                          <a:solidFill>
                            <a:srgbClr val="FF0000"/>
                          </a:solidFill>
                          <a:latin typeface="Cambria Math" panose="02040503050406030204" pitchFamily="18" charset="0"/>
                        </a:rPr>
                        <m:t>𝑚</m:t>
                      </m:r>
                      <m:r>
                        <a:rPr lang="en-US" sz="2800" i="1" dirty="0">
                          <a:solidFill>
                            <a:srgbClr val="FF0000"/>
                          </a:solidFill>
                          <a:latin typeface="Cambria Math" panose="02040503050406030204" pitchFamily="18" charset="0"/>
                        </a:rPr>
                        <m:t>(</m:t>
                      </m:r>
                      <m:r>
                        <a:rPr lang="en-US" sz="2800" i="1" dirty="0">
                          <a:solidFill>
                            <a:srgbClr val="FF0000"/>
                          </a:solidFill>
                          <a:latin typeface="Cambria Math" panose="02040503050406030204" pitchFamily="18" charset="0"/>
                        </a:rPr>
                        <m:t>𝑛</m:t>
                      </m:r>
                      <m:r>
                        <a:rPr lang="en-US" sz="2800" i="1" dirty="0">
                          <a:solidFill>
                            <a:srgbClr val="FF0000"/>
                          </a:solidFill>
                          <a:latin typeface="Cambria Math" panose="02040503050406030204" pitchFamily="18" charset="0"/>
                        </a:rPr>
                        <m:t>)}</m:t>
                      </m:r>
                    </m:oMath>
                  </m:oMathPara>
                </a14:m>
                <a:endParaRPr lang="en-US" sz="2800" dirty="0">
                  <a:solidFill>
                    <a:srgbClr val="FF0000"/>
                  </a:solidFill>
                </a:endParaRPr>
              </a:p>
              <a:p>
                <a:endParaRPr lang="en-US" sz="2800" dirty="0"/>
              </a:p>
              <a:p>
                <a:r>
                  <a:rPr lang="en-US" sz="2800" dirty="0"/>
                  <a:t>That is, always pick for each node the heuristic that is closest to the real cost to the goal </a:t>
                </a:r>
                <a14:m>
                  <m:oMath xmlns:m="http://schemas.openxmlformats.org/officeDocument/2006/math">
                    <m:sSup>
                      <m:sSupPr>
                        <m:ctrlPr>
                          <a:rPr lang="en-US" sz="2800" b="0" i="1" dirty="0" smtClean="0">
                            <a:latin typeface="Cambria Math" panose="02040503050406030204" pitchFamily="18" charset="0"/>
                          </a:rPr>
                        </m:ctrlPr>
                      </m:sSupPr>
                      <m:e>
                        <m:r>
                          <a:rPr lang="en-US" sz="2800" i="1" dirty="0" smtClean="0">
                            <a:latin typeface="Cambria Math" panose="02040503050406030204" pitchFamily="18" charset="0"/>
                          </a:rPr>
                          <m:t>h</m:t>
                        </m:r>
                      </m:e>
                      <m:sup>
                        <m:r>
                          <a:rPr lang="en-US" sz="2800" b="0" i="1" dirty="0" smtClean="0">
                            <a:latin typeface="Cambria Math" panose="02040503050406030204" pitchFamily="18" charset="0"/>
                          </a:rPr>
                          <m:t>∗</m:t>
                        </m:r>
                      </m:sup>
                    </m:sSup>
                    <m:r>
                      <a:rPr lang="en-US" sz="2800" i="1" dirty="0" smtClean="0">
                        <a:latin typeface="Cambria Math" panose="02040503050406030204" pitchFamily="18" charset="0"/>
                      </a:rPr>
                      <m:t>(</m:t>
                    </m:r>
                    <m:r>
                      <a:rPr lang="en-US" sz="2800" i="1" dirty="0" smtClean="0">
                        <a:latin typeface="Cambria Math" panose="02040503050406030204" pitchFamily="18" charset="0"/>
                      </a:rPr>
                      <m:t>𝑛</m:t>
                    </m:r>
                    <m:r>
                      <a:rPr lang="en-US" sz="2800" i="1" dirty="0" smtClean="0">
                        <a:latin typeface="Cambria Math" panose="02040503050406030204" pitchFamily="18" charset="0"/>
                      </a:rPr>
                      <m:t>)</m:t>
                    </m:r>
                  </m:oMath>
                </a14:m>
                <a:r>
                  <a:rPr lang="en-US"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91" t="-2241" r="-1546"/>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E9A008-7AFB-488C-9B9A-D0749557301F}"/>
              </a:ext>
            </a:extLst>
          </p:cNvPr>
          <p:cNvSpPr/>
          <p:nvPr/>
        </p:nvSpPr>
        <p:spPr>
          <a:xfrm>
            <a:off x="533400" y="4110037"/>
            <a:ext cx="7696200" cy="229076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Satisficing Search: Weighted A*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4"/>
                <a:ext cx="7886700" cy="4575175"/>
              </a:xfrm>
            </p:spPr>
            <p:txBody>
              <a:bodyPr>
                <a:normAutofit fontScale="92500" lnSpcReduction="10000"/>
              </a:bodyPr>
              <a:lstStyle/>
              <a:p>
                <a:r>
                  <a:rPr lang="en-US" dirty="0"/>
                  <a:t>Often it is sufficient to find a </a:t>
                </a:r>
                <a:r>
                  <a:rPr lang="en-US" b="1" dirty="0">
                    <a:solidFill>
                      <a:srgbClr val="FF0000"/>
                    </a:solidFill>
                  </a:rPr>
                  <a:t>“good enough” solution </a:t>
                </a:r>
                <a:r>
                  <a:rPr lang="en-US" dirty="0"/>
                  <a:t>if it can be found very quickly or with way less computational resources.</a:t>
                </a:r>
              </a:p>
              <a:p>
                <a:endParaRPr lang="en-US" dirty="0"/>
              </a:p>
              <a:p>
                <a:r>
                  <a:rPr lang="en-US" dirty="0"/>
                  <a:t>We could use inadmissible heuristics in A* search that sometimes overestimate the optimal cost to the goal slightly. </a:t>
                </a:r>
              </a:p>
              <a:p>
                <a:pPr marL="685800" lvl="1" indent="-342900">
                  <a:buFont typeface="+mj-lt"/>
                  <a:buAutoNum type="arabicPeriod"/>
                </a:pPr>
                <a:r>
                  <a:rPr lang="en-US" dirty="0"/>
                  <a:t>It potentially reduces the number of expanded nodes significantly.</a:t>
                </a:r>
              </a:p>
              <a:p>
                <a:pPr marL="685800" lvl="1" indent="-342900">
                  <a:buFont typeface="+mj-lt"/>
                  <a:buAutoNum type="arabicPeriod"/>
                </a:pPr>
                <a:r>
                  <a:rPr lang="en-US" dirty="0"/>
                  <a:t>This will break the algorithm’s optimality guaranty!</a:t>
                </a:r>
              </a:p>
              <a:p>
                <a:pPr lvl="1"/>
                <a:endParaRPr lang="en-US" dirty="0"/>
              </a:p>
              <a:p>
                <a:pPr lvl="1"/>
                <a:endParaRPr lang="en-US" dirty="0"/>
              </a:p>
              <a:p>
                <a:pPr marL="342900" lvl="1" indent="0" algn="ctr">
                  <a:buNone/>
                </a:pPr>
                <a14:m>
                  <m:oMathPara xmlns:m="http://schemas.openxmlformats.org/officeDocument/2006/math">
                    <m:oMathParaPr>
                      <m:jc m:val="centerGroup"/>
                    </m:oMathParaPr>
                    <m:oMath xmlns:m="http://schemas.openxmlformats.org/officeDocument/2006/math">
                      <m:r>
                        <m:rPr>
                          <m:sty m:val="p"/>
                        </m:rPr>
                        <a:rPr lang="en-US" sz="2600" b="0" i="0" smtClean="0">
                          <a:latin typeface="Cambria Math" panose="02040503050406030204" pitchFamily="18" charset="0"/>
                        </a:rPr>
                        <m:t>f</m:t>
                      </m:r>
                      <m:d>
                        <m:dPr>
                          <m:ctrlPr>
                            <a:rPr lang="en-US" sz="260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r>
                        <a:rPr lang="en-US" sz="2600" b="0" i="1" smtClean="0">
                          <a:latin typeface="Cambria Math" panose="02040503050406030204" pitchFamily="18" charset="0"/>
                        </a:rPr>
                        <m:t>𝑔</m:t>
                      </m:r>
                      <m:d>
                        <m:dPr>
                          <m:ctrlPr>
                            <a:rPr lang="en-US" sz="260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r>
                        <a:rPr lang="en-US" sz="2600" b="0" i="1" smtClean="0">
                          <a:latin typeface="Cambria Math" panose="02040503050406030204" pitchFamily="18" charset="0"/>
                        </a:rPr>
                        <m:t>𝑊</m:t>
                      </m:r>
                      <m:r>
                        <a:rPr lang="en-US" sz="2600" b="0" i="1" smtClean="0">
                          <a:latin typeface="Cambria Math" panose="02040503050406030204" pitchFamily="18" charset="0"/>
                        </a:rPr>
                        <m:t>×</m:t>
                      </m:r>
                      <m:r>
                        <a:rPr lang="en-US" sz="2600" b="0" i="1" smtClean="0">
                          <a:latin typeface="Cambria Math" panose="02040503050406030204" pitchFamily="18" charset="0"/>
                        </a:rPr>
                        <m:t>h</m:t>
                      </m:r>
                      <m:r>
                        <a:rPr lang="en-US" sz="2600" b="0" i="1" smtClean="0">
                          <a:latin typeface="Cambria Math" panose="02040503050406030204" pitchFamily="18" charset="0"/>
                        </a:rPr>
                        <m:t>(</m:t>
                      </m:r>
                      <m:r>
                        <a:rPr lang="en-US" sz="2600" b="0" i="1" smtClean="0">
                          <a:latin typeface="Cambria Math" panose="02040503050406030204" pitchFamily="18" charset="0"/>
                        </a:rPr>
                        <m:t>𝑛</m:t>
                      </m:r>
                      <m:r>
                        <a:rPr lang="en-US" sz="2600" b="0" i="1" smtClean="0">
                          <a:latin typeface="Cambria Math" panose="02040503050406030204" pitchFamily="18" charset="0"/>
                        </a:rPr>
                        <m:t>)</m:t>
                      </m:r>
                    </m:oMath>
                  </m:oMathPara>
                </a14:m>
                <a:endParaRPr lang="en-US" sz="2600" dirty="0"/>
              </a:p>
              <a:p>
                <a:pPr marL="342900" lvl="1" indent="0">
                  <a:buNone/>
                </a:pPr>
                <a:endParaRPr lang="en-US" dirty="0"/>
              </a:p>
              <a:p>
                <a:pPr marL="0" indent="0">
                  <a:buNone/>
                </a:pPr>
                <a:r>
                  <a:rPr lang="en-US" dirty="0"/>
                  <a:t>A* search: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a:p>
              <a:p>
                <a:pPr marL="0" indent="0">
                  <a:buNone/>
                </a:pPr>
                <a:r>
                  <a:rPr lang="en-US" dirty="0"/>
                  <a:t>Uniform cost search: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=0)</m:t>
                    </m:r>
                  </m:oMath>
                </a14:m>
                <a:endParaRPr lang="en-US" dirty="0"/>
              </a:p>
              <a:p>
                <a:pPr marL="0" indent="0">
                  <a:buNone/>
                </a:pPr>
                <a:r>
                  <a:rPr lang="en-US" dirty="0"/>
                  <a:t>Greedy best-first search: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e>
                    </m:d>
                  </m:oMath>
                </a14:m>
                <a:endParaRPr lang="en-US" dirty="0"/>
              </a:p>
              <a:p>
                <a:pPr marL="0" indent="0">
                  <a:buNone/>
                </a:pPr>
                <a:r>
                  <a:rPr lang="en-US" dirty="0"/>
                  <a:t>Weighted A* search: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1&lt;</m:t>
                    </m:r>
                    <m:r>
                      <a:rPr lang="en-US" i="1">
                        <a:latin typeface="Cambria Math" panose="02040503050406030204" pitchFamily="18" charset="0"/>
                      </a:rPr>
                      <m:t>𝑊</m:t>
                    </m:r>
                    <m:r>
                      <a:rPr lang="en-US" b="0" i="1" smtClean="0">
                        <a:latin typeface="Cambria Math" panose="02040503050406030204" pitchFamily="18" charset="0"/>
                      </a:rPr>
                      <m:t>&lt;∞)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4"/>
                <a:ext cx="7886700" cy="4575175"/>
              </a:xfrm>
              <a:blipFill>
                <a:blip r:embed="rId3"/>
                <a:stretch>
                  <a:fillRect l="-696" t="-1731"/>
                </a:stretch>
              </a:blipFill>
            </p:spPr>
            <p:txBody>
              <a:bodyPr/>
              <a:lstStyle/>
              <a:p>
                <a:r>
                  <a:rPr 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weighted A* search</a:t>
            </a:r>
          </a:p>
        </p:txBody>
      </p:sp>
      <mc:AlternateContent xmlns:mc="http://schemas.openxmlformats.org/markup-compatibility/2006" xmlns:a14="http://schemas.microsoft.com/office/drawing/2010/main">
        <mc:Choice Requires="a14">
          <p:sp>
            <p:nvSpPr>
              <p:cNvPr id="5" name="TextBox 4"/>
              <p:cNvSpPr txBox="1"/>
              <p:nvPr/>
            </p:nvSpPr>
            <p:spPr>
              <a:xfrm>
                <a:off x="5717358" y="5128736"/>
                <a:ext cx="3018519" cy="923330"/>
              </a:xfrm>
              <a:prstGeom prst="rect">
                <a:avLst/>
              </a:prstGeom>
              <a:noFill/>
            </p:spPr>
            <p:txBody>
              <a:bodyPr wrap="none" rtlCol="0">
                <a:spAutoFit/>
              </a:bodyPr>
              <a:lstStyle/>
              <a:p>
                <a:pPr algn="ctr"/>
                <a:r>
                  <a:rPr lang="en-US" b="0" dirty="0"/>
                  <a:t>Weighted A* Search</a:t>
                </a:r>
              </a:p>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)+5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b="0" i="1" dirty="0" smtClean="0">
                              <a:latin typeface="Cambria Math" panose="02040503050406030204" pitchFamily="18" charset="0"/>
                            </a:rPr>
                            <m:t>𝐸𝑢𝑐𝑙</m:t>
                          </m:r>
                        </m:sub>
                      </m:sSub>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 </m:t>
                      </m:r>
                    </m:oMath>
                  </m:oMathPara>
                </a14:m>
                <a:br>
                  <a:rPr lang="en-US" dirty="0"/>
                </a:br>
                <a:r>
                  <a:rPr lang="en-US" dirty="0"/>
                  <a:t>from goal</a:t>
                </a:r>
              </a:p>
            </p:txBody>
          </p:sp>
        </mc:Choice>
        <mc:Fallback xmlns="">
          <p:sp>
            <p:nvSpPr>
              <p:cNvPr id="5" name="TextBox 4"/>
              <p:cNvSpPr txBox="1">
                <a:spLocks noRot="1" noChangeAspect="1" noMove="1" noResize="1" noEditPoints="1" noAdjustHandles="1" noChangeArrowheads="1" noChangeShapeType="1" noTextEdit="1"/>
              </p:cNvSpPr>
              <p:nvPr/>
            </p:nvSpPr>
            <p:spPr>
              <a:xfrm>
                <a:off x="5717358" y="5128736"/>
                <a:ext cx="3018519" cy="923330"/>
              </a:xfrm>
              <a:prstGeom prst="rect">
                <a:avLst/>
              </a:prstGeom>
              <a:blipFill>
                <a:blip r:embed="rId3"/>
                <a:stretch>
                  <a:fillRect t="-3289" b="-9211"/>
                </a:stretch>
              </a:blipFill>
            </p:spPr>
            <p:txBody>
              <a:bodyPr/>
              <a:lstStyle/>
              <a:p>
                <a:r>
                  <a:rPr lang="en-US">
                    <a:noFill/>
                  </a:rPr>
                  <a:t> </a:t>
                </a:r>
              </a:p>
            </p:txBody>
          </p:sp>
        </mc:Fallback>
      </mc:AlternateContent>
      <p:pic>
        <p:nvPicPr>
          <p:cNvPr id="6" name="Content Placeholder 3" descr="Astar_progress_animation.gif"/>
          <p:cNvPicPr>
            <a:picLocks noChangeAspect="1"/>
          </p:cNvPicPr>
          <p:nvPr/>
        </p:nvPicPr>
        <p:blipFill>
          <a:blip r:embed="rId4" cstate="print"/>
          <a:stretch>
            <a:fillRect/>
          </a:stretch>
        </p:blipFill>
        <p:spPr>
          <a:xfrm>
            <a:off x="304800" y="2181727"/>
            <a:ext cx="2438400" cy="243840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2927530" y="5146307"/>
                <a:ext cx="2635978" cy="646331"/>
              </a:xfrm>
              <a:prstGeom prst="rect">
                <a:avLst/>
              </a:prstGeom>
              <a:noFill/>
            </p:spPr>
            <p:txBody>
              <a:bodyPr wrap="none" rtlCol="0">
                <a:spAutoFit/>
              </a:bodyPr>
              <a:lstStyle/>
              <a:p>
                <a:pPr algn="ctr"/>
                <a:r>
                  <a:rPr lang="en-US" dirty="0"/>
                  <a:t>Exact A* Search</a:t>
                </a:r>
                <a:br>
                  <a:rPr lang="en-US" dirty="0"/>
                </a:b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𝑛</m:t>
                          </m:r>
                        </m:e>
                      </m:d>
                      <m:r>
                        <a:rPr lang="en-US" b="0" i="1" dirty="0" smtClean="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𝑔</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𝐸𝑢𝑐𝑙</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927530" y="5146307"/>
                <a:ext cx="2635978" cy="646331"/>
              </a:xfrm>
              <a:prstGeom prst="rect">
                <a:avLst/>
              </a:prstGeom>
              <a:blipFill>
                <a:blip r:embed="rId6"/>
                <a:stretch>
                  <a:fillRect l="-231" t="-4717" b="-754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69F3E892-74D9-4885-9A4C-324BD8ACA047}"/>
              </a:ext>
            </a:extLst>
          </p:cNvPr>
          <p:cNvPicPr>
            <a:picLocks noChangeAspect="1"/>
          </p:cNvPicPr>
          <p:nvPr/>
        </p:nvPicPr>
        <p:blipFill rotWithShape="1">
          <a:blip r:embed="rId7"/>
          <a:srcRect l="41667" t="36384" r="42500" b="31974"/>
          <a:stretch/>
        </p:blipFill>
        <p:spPr>
          <a:xfrm>
            <a:off x="6191645" y="2209800"/>
            <a:ext cx="2286000" cy="2382254"/>
          </a:xfrm>
          <a:prstGeom prst="rect">
            <a:avLst/>
          </a:prstGeom>
        </p:spPr>
      </p:pic>
      <p:pic>
        <p:nvPicPr>
          <p:cNvPr id="8" name="Picture 7">
            <a:extLst>
              <a:ext uri="{FF2B5EF4-FFF2-40B4-BE49-F238E27FC236}">
                <a16:creationId xmlns:a16="http://schemas.microsoft.com/office/drawing/2014/main" id="{0BD7D1A8-FD1F-4FB1-9D51-46BFE9E911E4}"/>
              </a:ext>
            </a:extLst>
          </p:cNvPr>
          <p:cNvPicPr>
            <a:picLocks noChangeAspect="1"/>
          </p:cNvPicPr>
          <p:nvPr/>
        </p:nvPicPr>
        <p:blipFill rotWithShape="1">
          <a:blip r:embed="rId8"/>
          <a:srcRect l="41851" t="37215" r="41667" b="32421"/>
          <a:stretch/>
        </p:blipFill>
        <p:spPr>
          <a:xfrm>
            <a:off x="3276600" y="2209800"/>
            <a:ext cx="2286000" cy="2195953"/>
          </a:xfrm>
          <a:prstGeom prst="rect">
            <a:avLst/>
          </a:prstGeom>
        </p:spPr>
      </p:pic>
      <p:sp>
        <p:nvSpPr>
          <p:cNvPr id="4" name="Rectangle 3">
            <a:extLst>
              <a:ext uri="{FF2B5EF4-FFF2-40B4-BE49-F238E27FC236}">
                <a16:creationId xmlns:a16="http://schemas.microsoft.com/office/drawing/2014/main" id="{B225429A-0E81-4495-9878-809F8C7FF276}"/>
              </a:ext>
            </a:extLst>
          </p:cNvPr>
          <p:cNvSpPr/>
          <p:nvPr/>
        </p:nvSpPr>
        <p:spPr>
          <a:xfrm>
            <a:off x="3685356" y="6308208"/>
            <a:ext cx="1877244" cy="369332"/>
          </a:xfrm>
          <a:prstGeom prst="rect">
            <a:avLst/>
          </a:prstGeom>
        </p:spPr>
        <p:txBody>
          <a:bodyPr wrap="none">
            <a:spAutoFit/>
          </a:bodyPr>
          <a:lstStyle/>
          <a:p>
            <a:pPr algn="ctr"/>
            <a:r>
              <a:rPr lang="en-US" dirty="0"/>
              <a:t>Source: </a:t>
            </a:r>
            <a:r>
              <a:rPr lang="en-US" dirty="0">
                <a:hlinkClick r:id="rId9"/>
              </a:rPr>
              <a:t>Wikipedia</a:t>
            </a:r>
            <a:endParaRPr lang="en-US" dirty="0"/>
          </a:p>
        </p:txBody>
      </p:sp>
      <p:cxnSp>
        <p:nvCxnSpPr>
          <p:cNvPr id="10" name="Straight Arrow Connector 9">
            <a:extLst>
              <a:ext uri="{FF2B5EF4-FFF2-40B4-BE49-F238E27FC236}">
                <a16:creationId xmlns:a16="http://schemas.microsoft.com/office/drawing/2014/main" id="{1434C36E-86E8-4F37-BC9B-8ED5D7824CBD}"/>
              </a:ext>
            </a:extLst>
          </p:cNvPr>
          <p:cNvCxnSpPr/>
          <p:nvPr/>
        </p:nvCxnSpPr>
        <p:spPr>
          <a:xfrm flipV="1">
            <a:off x="628650" y="2590800"/>
            <a:ext cx="1733550" cy="17526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Memory-bounded search</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sz="2800" dirty="0"/>
              <a:t>The memory usage of A* (search tree and frontier) can still be exorbitant. </a:t>
            </a:r>
          </a:p>
          <a:p>
            <a:pPr>
              <a:lnSpc>
                <a:spcPct val="120000"/>
              </a:lnSpc>
            </a:pPr>
            <a:r>
              <a:rPr lang="en-US" sz="2800" dirty="0"/>
              <a:t>How can we make A* more memory-efficient while maintaining completeness and optimality?</a:t>
            </a:r>
          </a:p>
          <a:p>
            <a:pPr lvl="1">
              <a:lnSpc>
                <a:spcPct val="120000"/>
              </a:lnSpc>
            </a:pPr>
            <a:r>
              <a:rPr lang="en-US" sz="2500" dirty="0"/>
              <a:t>Iterative deepening A* search.</a:t>
            </a:r>
          </a:p>
          <a:p>
            <a:pPr lvl="1">
              <a:lnSpc>
                <a:spcPct val="120000"/>
              </a:lnSpc>
            </a:pPr>
            <a:r>
              <a:rPr lang="en-US" sz="2500" dirty="0"/>
              <a:t>Recursive best-first search, SMA*: Forget some subtrees but remember the best f-value in these subtrees and regenerate them later if necessary.</a:t>
            </a:r>
          </a:p>
          <a:p>
            <a:pPr>
              <a:lnSpc>
                <a:spcPct val="120000"/>
              </a:lnSpc>
            </a:pPr>
            <a:endParaRPr lang="en-US" sz="2800" dirty="0"/>
          </a:p>
          <a:p>
            <a:pPr>
              <a:lnSpc>
                <a:spcPct val="120000"/>
              </a:lnSpc>
            </a:pPr>
            <a:r>
              <a:rPr lang="en-US" sz="2800" b="1" dirty="0"/>
              <a:t>Problems</a:t>
            </a:r>
            <a:r>
              <a:rPr lang="en-US" sz="2800" dirty="0"/>
              <a:t>: memory-bounded strategies can be complicated to implement, suffer from “thrashing” (regenerating forgotten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7DB00C61-76E1-4F5C-9775-E3ED9E739797}"/>
              </a:ext>
            </a:extLst>
          </p:cNvPr>
          <p:cNvPicPr>
            <a:picLocks noChangeAspect="1" noChangeArrowheads="1"/>
          </p:cNvPicPr>
          <p:nvPr/>
        </p:nvPicPr>
        <p:blipFill>
          <a:blip r:embed="rId3" cstate="print"/>
          <a:srcRect/>
          <a:stretch>
            <a:fillRect/>
          </a:stretch>
        </p:blipFill>
        <p:spPr bwMode="auto">
          <a:xfrm>
            <a:off x="1295400" y="1398809"/>
            <a:ext cx="5894042" cy="2807934"/>
          </a:xfrm>
          <a:prstGeom prst="rect">
            <a:avLst/>
          </a:prstGeom>
          <a:noFill/>
          <a:ln w="9525">
            <a:noFill/>
            <a:miter lim="800000"/>
            <a:headEnd/>
            <a:tailEnd/>
          </a:ln>
        </p:spPr>
      </p:pic>
      <p:sp>
        <p:nvSpPr>
          <p:cNvPr id="6146" name="Rectangle 2"/>
          <p:cNvSpPr>
            <a:spLocks noGrp="1" noChangeArrowheads="1"/>
          </p:cNvSpPr>
          <p:nvPr>
            <p:ph type="title"/>
          </p:nvPr>
        </p:nvSpPr>
        <p:spPr>
          <a:xfrm>
            <a:off x="457200" y="352231"/>
            <a:ext cx="8229600" cy="1143000"/>
          </a:xfrm>
        </p:spPr>
        <p:txBody>
          <a:bodyPr/>
          <a:lstStyle/>
          <a:p>
            <a:r>
              <a:rPr lang="en-US" dirty="0"/>
              <a:t>Example: Vacuum world</a:t>
            </a:r>
          </a:p>
        </p:txBody>
      </p:sp>
      <mc:AlternateContent xmlns:mc="http://schemas.openxmlformats.org/markup-compatibility/2006">
        <mc:Choice xmlns:a14="http://schemas.microsoft.com/office/drawing/2010/main" Requires="a14">
          <p:sp>
            <p:nvSpPr>
              <p:cNvPr id="6147" name="Rectangle 3"/>
              <p:cNvSpPr>
                <a:spLocks noGrp="1" noChangeArrowheads="1"/>
              </p:cNvSpPr>
              <p:nvPr>
                <p:ph idx="1"/>
              </p:nvPr>
            </p:nvSpPr>
            <p:spPr>
              <a:xfrm>
                <a:off x="457200" y="4234621"/>
                <a:ext cx="8448907" cy="2394779"/>
              </a:xfrm>
            </p:spPr>
            <p:txBody>
              <a:bodyPr>
                <a:normAutofit fontScale="92500" lnSpcReduction="10000"/>
              </a:bodyPr>
              <a:lstStyle/>
              <a:p>
                <a:r>
                  <a:rPr lang="en-US" sz="2400" b="1" dirty="0">
                    <a:solidFill>
                      <a:srgbClr val="FF0000"/>
                    </a:solidFill>
                  </a:rPr>
                  <a:t>Initial State: </a:t>
                </a:r>
                <a:r>
                  <a:rPr lang="en-US" sz="2000" dirty="0"/>
                  <a:t>Defined by agent location and dirt location.</a:t>
                </a:r>
                <a:endParaRPr lang="en-US" sz="2000" b="1" dirty="0">
                  <a:solidFill>
                    <a:srgbClr val="FF0000"/>
                  </a:solidFill>
                </a:endParaRPr>
              </a:p>
              <a:p>
                <a:r>
                  <a:rPr lang="en-US" sz="2400" b="1" dirty="0">
                    <a:solidFill>
                      <a:srgbClr val="FF0000"/>
                    </a:solidFill>
                  </a:rPr>
                  <a:t>Actions: </a:t>
                </a:r>
                <a:r>
                  <a:rPr lang="en-US" sz="2000" dirty="0"/>
                  <a:t>Left, right, suck</a:t>
                </a:r>
                <a:endParaRPr lang="en-US" sz="2400" b="1" dirty="0">
                  <a:solidFill>
                    <a:srgbClr val="FF0000"/>
                  </a:solidFill>
                </a:endParaRPr>
              </a:p>
              <a:p>
                <a:r>
                  <a:rPr lang="en-US" sz="2400" b="1" dirty="0">
                    <a:solidFill>
                      <a:srgbClr val="FF0000"/>
                    </a:solidFill>
                  </a:rPr>
                  <a:t>Transition model and states</a:t>
                </a:r>
              </a:p>
              <a:p>
                <a:pPr lvl="1"/>
                <a:r>
                  <a:rPr lang="en-US" sz="2000" dirty="0"/>
                  <a:t>There are 8 possible atomic states of the system. </a:t>
                </a:r>
              </a:p>
              <a:p>
                <a:pPr lvl="1"/>
                <a:r>
                  <a:rPr lang="en-US" sz="2000" dirty="0"/>
                  <a:t>Why is the number of states for </a:t>
                </a:r>
                <a:r>
                  <a:rPr lang="en-US" sz="2000" i="1" dirty="0"/>
                  <a:t>n</a:t>
                </a:r>
                <a:r>
                  <a:rPr lang="en-US" sz="2000" dirty="0"/>
                  <a:t> possible locations  </a:t>
                </a:r>
                <a14:m>
                  <m:oMath xmlns:m="http://schemas.openxmlformats.org/officeDocument/2006/math">
                    <m:r>
                      <a:rPr lang="en-US" sz="2000" b="0" i="1" smtClean="0">
                        <a:latin typeface="Cambria Math" panose="02040503050406030204" pitchFamily="18" charset="0"/>
                      </a:rPr>
                      <m:t>𝑛</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e>
                    </m:d>
                  </m:oMath>
                </a14:m>
                <a:r>
                  <a:rPr lang="en-US" sz="2000" dirty="0"/>
                  <a:t>?</a:t>
                </a:r>
              </a:p>
              <a:p>
                <a:r>
                  <a:rPr lang="en-US" sz="2300" b="1" dirty="0">
                    <a:solidFill>
                      <a:srgbClr val="FF0000"/>
                    </a:solidFill>
                  </a:rPr>
                  <a:t>Goal state: </a:t>
                </a:r>
                <a:r>
                  <a:rPr lang="en-US" sz="2300" dirty="0"/>
                  <a:t>All locations are clean.</a:t>
                </a:r>
                <a:endParaRPr lang="en-US" sz="2300" b="1" dirty="0">
                  <a:solidFill>
                    <a:srgbClr val="FF0000"/>
                  </a:solidFill>
                </a:endParaRPr>
              </a:p>
              <a:p>
                <a:r>
                  <a:rPr lang="en-US" sz="2300" b="1" dirty="0">
                    <a:solidFill>
                      <a:srgbClr val="FF0000"/>
                    </a:solidFill>
                  </a:rPr>
                  <a:t>Path cost: </a:t>
                </a:r>
                <a:r>
                  <a:rPr lang="en-US" sz="2000" dirty="0"/>
                  <a:t>E.g., number if actions</a:t>
                </a:r>
              </a:p>
              <a:p>
                <a:endParaRPr lang="en-US" sz="2400" dirty="0"/>
              </a:p>
            </p:txBody>
          </p:sp>
        </mc:Choice>
        <mc:Fallback>
          <p:sp>
            <p:nvSpPr>
              <p:cNvPr id="6147" name="Rectangle 3"/>
              <p:cNvSpPr>
                <a:spLocks noGrp="1" noRot="1" noChangeAspect="1" noMove="1" noResize="1" noEditPoints="1" noAdjustHandles="1" noChangeArrowheads="1" noChangeShapeType="1" noTextEdit="1"/>
              </p:cNvSpPr>
              <p:nvPr>
                <p:ph idx="1"/>
              </p:nvPr>
            </p:nvSpPr>
            <p:spPr>
              <a:xfrm>
                <a:off x="457200" y="4234621"/>
                <a:ext cx="8448907" cy="2394779"/>
              </a:xfrm>
              <a:blipFill>
                <a:blip r:embed="rId4"/>
                <a:stretch>
                  <a:fillRect l="-794" t="-4326" b="-4580"/>
                </a:stretch>
              </a:blipFill>
            </p:spPr>
            <p:txBody>
              <a:bodyPr/>
              <a:lstStyle/>
              <a:p>
                <a:r>
                  <a:rPr lang="en-US">
                    <a:noFill/>
                  </a:rPr>
                  <a:t> </a:t>
                </a:r>
              </a:p>
            </p:txBody>
          </p:sp>
        </mc:Fallback>
      </mc:AlternateContent>
      <p:pic>
        <p:nvPicPr>
          <p:cNvPr id="6" name="Picture 4" descr="vacuum2-environment"/>
          <p:cNvPicPr>
            <a:picLocks noChangeAspect="1" noChangeArrowheads="1"/>
          </p:cNvPicPr>
          <p:nvPr/>
        </p:nvPicPr>
        <p:blipFill>
          <a:blip r:embed="rId5" cstate="print"/>
          <a:srcRect/>
          <a:stretch>
            <a:fillRect/>
          </a:stretch>
        </p:blipFill>
        <p:spPr bwMode="auto">
          <a:xfrm>
            <a:off x="6172200" y="685800"/>
            <a:ext cx="1866900" cy="955158"/>
          </a:xfrm>
          <a:prstGeom prst="rect">
            <a:avLst/>
          </a:prstGeom>
          <a:noFill/>
        </p:spPr>
      </p:pic>
      <p:sp>
        <p:nvSpPr>
          <p:cNvPr id="2" name="Rectangle 1">
            <a:extLst>
              <a:ext uri="{FF2B5EF4-FFF2-40B4-BE49-F238E27FC236}">
                <a16:creationId xmlns:a16="http://schemas.microsoft.com/office/drawing/2014/main" id="{97F4CACD-9913-48F7-9C59-F69D6F28DB24}"/>
              </a:ext>
            </a:extLst>
          </p:cNvPr>
          <p:cNvSpPr/>
          <p:nvPr/>
        </p:nvSpPr>
        <p:spPr>
          <a:xfrm>
            <a:off x="3124200" y="3352800"/>
            <a:ext cx="2209800" cy="5334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54DA0C8D-BFCA-4641-A774-A2D21D63B506}"/>
              </a:ext>
            </a:extLst>
          </p:cNvPr>
          <p:cNvSpPr txBox="1"/>
          <p:nvPr/>
        </p:nvSpPr>
        <p:spPr>
          <a:xfrm>
            <a:off x="1589342" y="3481556"/>
            <a:ext cx="1240917" cy="369332"/>
          </a:xfrm>
          <a:prstGeom prst="rect">
            <a:avLst/>
          </a:prstGeom>
          <a:noFill/>
        </p:spPr>
        <p:txBody>
          <a:bodyPr wrap="none" rtlCol="0">
            <a:spAutoFit/>
          </a:bodyPr>
          <a:lstStyle/>
          <a:p>
            <a:r>
              <a:rPr lang="en-US" b="1" dirty="0">
                <a:solidFill>
                  <a:schemeClr val="accent2">
                    <a:lumMod val="50000"/>
                  </a:schemeClr>
                </a:solidFill>
              </a:rPr>
              <a:t>Goal states</a:t>
            </a:r>
          </a:p>
        </p:txBody>
      </p:sp>
      <p:sp>
        <p:nvSpPr>
          <p:cNvPr id="9" name="TextBox 8">
            <a:extLst>
              <a:ext uri="{FF2B5EF4-FFF2-40B4-BE49-F238E27FC236}">
                <a16:creationId xmlns:a16="http://schemas.microsoft.com/office/drawing/2014/main" id="{9912DB9D-3668-43DE-997C-42B87B79392C}"/>
              </a:ext>
            </a:extLst>
          </p:cNvPr>
          <p:cNvSpPr txBox="1"/>
          <p:nvPr/>
        </p:nvSpPr>
        <p:spPr>
          <a:xfrm>
            <a:off x="990600" y="1409291"/>
            <a:ext cx="1447800" cy="369332"/>
          </a:xfrm>
          <a:prstGeom prst="rect">
            <a:avLst/>
          </a:prstGeom>
          <a:noFill/>
        </p:spPr>
        <p:txBody>
          <a:bodyPr wrap="square">
            <a:spAutoFit/>
          </a:bodyPr>
          <a:lstStyle/>
          <a:p>
            <a:r>
              <a:rPr lang="en-US" b="1" dirty="0"/>
              <a:t>State Space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28600"/>
            <a:ext cx="8229600" cy="868362"/>
          </a:xfrm>
        </p:spPr>
        <p:txBody>
          <a:bodyPr>
            <a:normAutofit/>
          </a:bodyPr>
          <a:lstStyle/>
          <a:p>
            <a:r>
              <a:rPr lang="en-US" dirty="0">
                <a:latin typeface="+mn-lt"/>
              </a:rPr>
              <a:t>Uninformed search strategies</a:t>
            </a:r>
          </a:p>
        </p:txBody>
      </p:sp>
      <p:graphicFrame>
        <p:nvGraphicFramePr>
          <p:cNvPr id="7" name="Table 6"/>
          <p:cNvGraphicFramePr>
            <a:graphicFrameLocks noGrp="1"/>
          </p:cNvGraphicFramePr>
          <p:nvPr>
            <p:extLst>
              <p:ext uri="{D42A27DB-BD31-4B8C-83A1-F6EECF244321}">
                <p14:modId xmlns:p14="http://schemas.microsoft.com/office/powerpoint/2010/main" val="3009049359"/>
              </p:ext>
            </p:extLst>
          </p:nvPr>
        </p:nvGraphicFramePr>
        <p:xfrm>
          <a:off x="228600" y="1219201"/>
          <a:ext cx="8686800" cy="3889473"/>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20000"/>
                    </a:ext>
                  </a:extLst>
                </a:gridCol>
                <a:gridCol w="173736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3"/>
                    </a:ext>
                  </a:extLst>
                </a:gridCol>
                <a:gridCol w="1737360">
                  <a:extLst>
                    <a:ext uri="{9D8B030D-6E8A-4147-A177-3AD203B41FA5}">
                      <a16:colId xmlns:a16="http://schemas.microsoft.com/office/drawing/2014/main" val="20004"/>
                    </a:ext>
                  </a:extLst>
                </a:gridCol>
              </a:tblGrid>
              <a:tr h="702855">
                <a:tc>
                  <a:txBody>
                    <a:bodyPr/>
                    <a:lstStyle/>
                    <a:p>
                      <a:pPr algn="ctr"/>
                      <a:r>
                        <a:rPr lang="en-US" sz="20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20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2000" dirty="0"/>
                        <a:t>Optimal?</a:t>
                      </a:r>
                    </a:p>
                  </a:txBody>
                  <a:tcPr anchor="ctr"/>
                </a:tc>
                <a:tc>
                  <a:txBody>
                    <a:bodyPr/>
                    <a:lstStyle/>
                    <a:p>
                      <a:pPr algn="ctr"/>
                      <a:r>
                        <a:rPr lang="en-US" sz="2000" dirty="0"/>
                        <a:t>Time complexity</a:t>
                      </a:r>
                    </a:p>
                  </a:txBody>
                  <a:tcPr anchor="ctr"/>
                </a:tc>
                <a:tc>
                  <a:txBody>
                    <a:bodyPr/>
                    <a:lstStyle/>
                    <a:p>
                      <a:pPr algn="ctr"/>
                      <a:r>
                        <a:rPr lang="en-US" sz="2000" dirty="0"/>
                        <a:t>Space complexity</a:t>
                      </a:r>
                    </a:p>
                  </a:txBody>
                  <a:tcPr anchor="ctr"/>
                </a:tc>
                <a:extLst>
                  <a:ext uri="{0D108BD9-81ED-4DB2-BD59-A6C34878D82A}">
                    <a16:rowId xmlns:a16="http://schemas.microsoft.com/office/drawing/2014/main" val="10000"/>
                  </a:ext>
                </a:extLst>
              </a:tr>
              <a:tr h="744944">
                <a:tc>
                  <a:txBody>
                    <a:bodyPr/>
                    <a:lstStyle/>
                    <a:p>
                      <a:pPr algn="ctr"/>
                      <a:r>
                        <a:rPr lang="en-US" sz="2000" b="1" dirty="0"/>
                        <a:t>BFS</a:t>
                      </a:r>
                    </a:p>
                  </a:txBody>
                  <a:tcPr anchor="ctr">
                    <a:lnR w="38100" cap="flat" cmpd="sng" algn="ctr">
                      <a:solidFill>
                        <a:schemeClr val="bg1"/>
                      </a:solidFill>
                      <a:prstDash val="solid"/>
                      <a:round/>
                      <a:headEnd type="none" w="med" len="med"/>
                      <a:tailEnd type="none" w="med" len="med"/>
                    </a:lnR>
                  </a:tcPr>
                </a:tc>
                <a:tc>
                  <a:txBody>
                    <a:bodyPr/>
                    <a:lstStyle/>
                    <a:p>
                      <a:endParaRPr lang="en-US" dirty="0"/>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a:p>
                  </a:txBody>
                  <a:tcPr anchor="ctr"/>
                </a:tc>
                <a:tc>
                  <a:txBody>
                    <a:bodyPr/>
                    <a:lstStyle/>
                    <a:p>
                      <a:endParaRPr lang="en-US"/>
                    </a:p>
                  </a:txBody>
                  <a:tcPr anchor="ctr"/>
                </a:tc>
                <a:extLst>
                  <a:ext uri="{0D108BD9-81ED-4DB2-BD59-A6C34878D82A}">
                    <a16:rowId xmlns:a16="http://schemas.microsoft.com/office/drawing/2014/main" val="10001"/>
                  </a:ext>
                </a:extLst>
              </a:tr>
              <a:tr h="799159">
                <a:tc>
                  <a:txBody>
                    <a:bodyPr/>
                    <a:lstStyle/>
                    <a:p>
                      <a:pPr algn="ctr"/>
                      <a:r>
                        <a:rPr lang="en-US" sz="2000" b="1" dirty="0"/>
                        <a:t>Uniform-cost</a:t>
                      </a:r>
                      <a:br>
                        <a:rPr lang="en-US" sz="2000" b="1" dirty="0"/>
                      </a:br>
                      <a:r>
                        <a:rPr lang="en-US" sz="2000" b="1" dirty="0"/>
                        <a:t>Search</a:t>
                      </a:r>
                    </a:p>
                  </a:txBody>
                  <a:tcPr anchor="ctr">
                    <a:lnR w="38100" cap="flat" cmpd="sng" algn="ctr">
                      <a:solidFill>
                        <a:schemeClr val="bg1"/>
                      </a:solidFill>
                      <a:prstDash val="solid"/>
                      <a:round/>
                      <a:headEnd type="none" w="med" len="med"/>
                      <a:tailEnd type="none" w="med" len="med"/>
                    </a:lnR>
                  </a:tcPr>
                </a:tc>
                <a:tc>
                  <a:txBody>
                    <a:bodyPr/>
                    <a:lstStyle/>
                    <a:p>
                      <a:endParaRPr lang="en-US"/>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dirty="0"/>
                    </a:p>
                  </a:txBody>
                  <a:tcPr anchor="ctr"/>
                </a:tc>
                <a:tc>
                  <a:txBody>
                    <a:bodyPr/>
                    <a:lstStyle/>
                    <a:p>
                      <a:endParaRPr lang="en-US"/>
                    </a:p>
                  </a:txBody>
                  <a:tcPr anchor="ctr"/>
                </a:tc>
                <a:extLst>
                  <a:ext uri="{0D108BD9-81ED-4DB2-BD59-A6C34878D82A}">
                    <a16:rowId xmlns:a16="http://schemas.microsoft.com/office/drawing/2014/main" val="10002"/>
                  </a:ext>
                </a:extLst>
              </a:tr>
              <a:tr h="828534">
                <a:tc>
                  <a:txBody>
                    <a:bodyPr/>
                    <a:lstStyle/>
                    <a:p>
                      <a:pPr algn="ctr"/>
                      <a:r>
                        <a:rPr lang="en-US" sz="2000" b="1" dirty="0"/>
                        <a:t>DFS</a:t>
                      </a:r>
                    </a:p>
                  </a:txBody>
                  <a:tcPr anchor="ctr">
                    <a:lnR w="38100" cap="flat" cmpd="sng" algn="ctr">
                      <a:solidFill>
                        <a:schemeClr val="bg1"/>
                      </a:solidFill>
                      <a:prstDash val="solid"/>
                      <a:round/>
                      <a:headEnd type="none" w="med" len="med"/>
                      <a:tailEnd type="none" w="med" len="med"/>
                    </a:lnR>
                  </a:tcPr>
                </a:tc>
                <a:tc>
                  <a:txBody>
                    <a:bodyPr/>
                    <a:lstStyle/>
                    <a:p>
                      <a:endParaRPr lang="en-US"/>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a:p>
                  </a:txBody>
                  <a:tcPr anchor="ctr"/>
                </a:tc>
                <a:tc>
                  <a:txBody>
                    <a:bodyPr/>
                    <a:lstStyle/>
                    <a:p>
                      <a:endParaRPr lang="en-US"/>
                    </a:p>
                  </a:txBody>
                  <a:tcPr anchor="ctr"/>
                </a:tc>
                <a:extLst>
                  <a:ext uri="{0D108BD9-81ED-4DB2-BD59-A6C34878D82A}">
                    <a16:rowId xmlns:a16="http://schemas.microsoft.com/office/drawing/2014/main" val="10003"/>
                  </a:ext>
                </a:extLst>
              </a:tr>
              <a:tr h="813981">
                <a:tc>
                  <a:txBody>
                    <a:bodyPr/>
                    <a:lstStyle/>
                    <a:p>
                      <a:pPr algn="ctr"/>
                      <a:r>
                        <a:rPr lang="en-US" sz="2000" b="1" dirty="0"/>
                        <a:t>IDS</a:t>
                      </a:r>
                    </a:p>
                  </a:txBody>
                  <a:tcPr anchor="ctr">
                    <a:lnR w="38100" cap="flat" cmpd="sng" algn="ctr">
                      <a:solidFill>
                        <a:schemeClr val="bg1"/>
                      </a:solidFill>
                      <a:prstDash val="solid"/>
                      <a:round/>
                      <a:headEnd type="none" w="med" len="med"/>
                      <a:tailEnd type="none" w="med" len="med"/>
                    </a:lnR>
                  </a:tcPr>
                </a:tc>
                <a:tc>
                  <a:txBody>
                    <a:bodyPr/>
                    <a:lstStyle/>
                    <a:p>
                      <a:endParaRPr lang="en-US"/>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a:p>
                  </a:txBody>
                  <a:tcPr anchor="ctr"/>
                </a:tc>
                <a:tc>
                  <a:txBody>
                    <a:bodyPr/>
                    <a:lstStyle/>
                    <a:p>
                      <a:endParaRPr lang="en-US" dirty="0"/>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1524000" y="5304472"/>
            <a:ext cx="7162800" cy="1200329"/>
          </a:xfrm>
          <a:prstGeom prst="rect">
            <a:avLst/>
          </a:prstGeom>
        </p:spPr>
        <p:txBody>
          <a:bodyPr wrap="square">
            <a:spAutoFit/>
          </a:bodyPr>
          <a:lstStyle/>
          <a:p>
            <a:pPr lvl="1"/>
            <a:r>
              <a:rPr lang="en-US" dirty="0">
                <a:latin typeface="+mn-lt"/>
              </a:rPr>
              <a:t>b:    maximum branching factor of the search tree</a:t>
            </a:r>
          </a:p>
          <a:p>
            <a:pPr lvl="1"/>
            <a:r>
              <a:rPr lang="en-US" dirty="0">
                <a:latin typeface="+mn-lt"/>
              </a:rPr>
              <a:t>d:    depth of the optimal solution</a:t>
            </a:r>
          </a:p>
          <a:p>
            <a:pPr lvl="1"/>
            <a:r>
              <a:rPr lang="en-US" dirty="0">
                <a:latin typeface="+mn-lt"/>
              </a:rPr>
              <a:t>m:   maximum length of any path in the state space</a:t>
            </a:r>
          </a:p>
          <a:p>
            <a:pPr lvl="1"/>
            <a:r>
              <a:rPr lang="en-US" dirty="0">
                <a:latin typeface="+mn-lt"/>
              </a:rPr>
              <a:t>C*:  cost of optimal solution</a:t>
            </a:r>
          </a:p>
        </p:txBody>
      </p:sp>
      <p:sp>
        <p:nvSpPr>
          <p:cNvPr id="5" name="TextBox 4"/>
          <p:cNvSpPr txBox="1"/>
          <p:nvPr/>
        </p:nvSpPr>
        <p:spPr>
          <a:xfrm>
            <a:off x="2590800" y="2057400"/>
            <a:ext cx="485518" cy="369332"/>
          </a:xfrm>
          <a:prstGeom prst="rect">
            <a:avLst/>
          </a:prstGeom>
          <a:noFill/>
        </p:spPr>
        <p:txBody>
          <a:bodyPr wrap="none" rtlCol="0">
            <a:spAutoFit/>
          </a:bodyPr>
          <a:lstStyle/>
          <a:p>
            <a:r>
              <a:rPr lang="en-US" dirty="0">
                <a:latin typeface="+mn-lt"/>
              </a:rPr>
              <a:t>Yes</a:t>
            </a:r>
          </a:p>
        </p:txBody>
      </p:sp>
      <p:sp>
        <p:nvSpPr>
          <p:cNvPr id="8" name="TextBox 7"/>
          <p:cNvSpPr txBox="1"/>
          <p:nvPr/>
        </p:nvSpPr>
        <p:spPr>
          <a:xfrm>
            <a:off x="2590800" y="2831068"/>
            <a:ext cx="485519" cy="369332"/>
          </a:xfrm>
          <a:prstGeom prst="rect">
            <a:avLst/>
          </a:prstGeom>
          <a:noFill/>
        </p:spPr>
        <p:txBody>
          <a:bodyPr wrap="none" rtlCol="0">
            <a:spAutoFit/>
          </a:bodyPr>
          <a:lstStyle/>
          <a:p>
            <a:pPr algn="ctr"/>
            <a:r>
              <a:rPr lang="en-US" dirty="0">
                <a:latin typeface="+mn-lt"/>
              </a:rPr>
              <a:t>Yes</a:t>
            </a:r>
          </a:p>
        </p:txBody>
      </p:sp>
      <p:sp>
        <p:nvSpPr>
          <p:cNvPr id="9" name="TextBox 8"/>
          <p:cNvSpPr txBox="1"/>
          <p:nvPr/>
        </p:nvSpPr>
        <p:spPr>
          <a:xfrm>
            <a:off x="1872758" y="3530768"/>
            <a:ext cx="1773691" cy="584775"/>
          </a:xfrm>
          <a:prstGeom prst="rect">
            <a:avLst/>
          </a:prstGeom>
          <a:noFill/>
        </p:spPr>
        <p:txBody>
          <a:bodyPr wrap="square" rtlCol="0">
            <a:spAutoFit/>
          </a:bodyPr>
          <a:lstStyle/>
          <a:p>
            <a:pPr algn="ctr"/>
            <a:r>
              <a:rPr lang="en-US" sz="1600" dirty="0">
                <a:latin typeface="+mn-lt"/>
              </a:rPr>
              <a:t>In finite spaces </a:t>
            </a:r>
            <a:br>
              <a:rPr lang="en-US" sz="1600" dirty="0">
                <a:latin typeface="+mn-lt"/>
              </a:rPr>
            </a:br>
            <a:r>
              <a:rPr lang="en-US" sz="1600" dirty="0">
                <a:latin typeface="+mn-lt"/>
              </a:rPr>
              <a:t>(cycles checking)</a:t>
            </a:r>
          </a:p>
        </p:txBody>
      </p:sp>
      <p:sp>
        <p:nvSpPr>
          <p:cNvPr id="10" name="TextBox 9"/>
          <p:cNvSpPr txBox="1"/>
          <p:nvPr/>
        </p:nvSpPr>
        <p:spPr>
          <a:xfrm>
            <a:off x="2590800" y="4507468"/>
            <a:ext cx="485518" cy="369332"/>
          </a:xfrm>
          <a:prstGeom prst="rect">
            <a:avLst/>
          </a:prstGeom>
          <a:noFill/>
        </p:spPr>
        <p:txBody>
          <a:bodyPr wrap="none" rtlCol="0">
            <a:spAutoFit/>
          </a:bodyPr>
          <a:lstStyle/>
          <a:p>
            <a:r>
              <a:rPr lang="en-US" dirty="0">
                <a:latin typeface="+mn-lt"/>
              </a:rPr>
              <a:t>Yes</a:t>
            </a:r>
          </a:p>
        </p:txBody>
      </p:sp>
      <p:sp>
        <p:nvSpPr>
          <p:cNvPr id="12" name="TextBox 11"/>
          <p:cNvSpPr txBox="1"/>
          <p:nvPr/>
        </p:nvSpPr>
        <p:spPr>
          <a:xfrm>
            <a:off x="3586515" y="1981200"/>
            <a:ext cx="2052285" cy="646331"/>
          </a:xfrm>
          <a:prstGeom prst="rect">
            <a:avLst/>
          </a:prstGeom>
          <a:noFill/>
        </p:spPr>
        <p:txBody>
          <a:bodyPr wrap="square" rtlCol="0">
            <a:spAutoFit/>
          </a:bodyPr>
          <a:lstStyle/>
          <a:p>
            <a:pPr algn="ctr"/>
            <a:r>
              <a:rPr lang="en-US" dirty="0">
                <a:latin typeface="+mn-lt"/>
              </a:rPr>
              <a:t>If all step </a:t>
            </a:r>
            <a:br>
              <a:rPr lang="en-US" dirty="0">
                <a:latin typeface="+mn-lt"/>
              </a:rPr>
            </a:br>
            <a:r>
              <a:rPr lang="en-US" dirty="0">
                <a:latin typeface="+mn-lt"/>
              </a:rPr>
              <a:t>costs are equal</a:t>
            </a:r>
          </a:p>
        </p:txBody>
      </p:sp>
      <p:sp>
        <p:nvSpPr>
          <p:cNvPr id="13" name="TextBox 12"/>
          <p:cNvSpPr txBox="1"/>
          <p:nvPr/>
        </p:nvSpPr>
        <p:spPr>
          <a:xfrm>
            <a:off x="3581400" y="4382869"/>
            <a:ext cx="2052285" cy="646331"/>
          </a:xfrm>
          <a:prstGeom prst="rect">
            <a:avLst/>
          </a:prstGeom>
          <a:noFill/>
        </p:spPr>
        <p:txBody>
          <a:bodyPr wrap="square" rtlCol="0">
            <a:spAutoFit/>
          </a:bodyPr>
          <a:lstStyle/>
          <a:p>
            <a:pPr algn="ctr"/>
            <a:r>
              <a:rPr lang="en-US" dirty="0">
                <a:latin typeface="+mn-lt"/>
              </a:rPr>
              <a:t>If all step </a:t>
            </a:r>
            <a:br>
              <a:rPr lang="en-US" dirty="0">
                <a:latin typeface="+mn-lt"/>
              </a:rPr>
            </a:br>
            <a:r>
              <a:rPr lang="en-US" dirty="0">
                <a:latin typeface="+mn-lt"/>
              </a:rPr>
              <a:t>costs are equal</a:t>
            </a:r>
          </a:p>
        </p:txBody>
      </p:sp>
      <p:sp>
        <p:nvSpPr>
          <p:cNvPr id="14" name="TextBox 13"/>
          <p:cNvSpPr txBox="1"/>
          <p:nvPr/>
        </p:nvSpPr>
        <p:spPr>
          <a:xfrm>
            <a:off x="4267200" y="2819400"/>
            <a:ext cx="485518" cy="369332"/>
          </a:xfrm>
          <a:prstGeom prst="rect">
            <a:avLst/>
          </a:prstGeom>
          <a:noFill/>
        </p:spPr>
        <p:txBody>
          <a:bodyPr wrap="none" rtlCol="0">
            <a:spAutoFit/>
          </a:bodyPr>
          <a:lstStyle/>
          <a:p>
            <a:r>
              <a:rPr lang="en-US" dirty="0">
                <a:latin typeface="+mn-lt"/>
              </a:rPr>
              <a:t>Yes</a:t>
            </a:r>
          </a:p>
        </p:txBody>
      </p:sp>
      <p:sp>
        <p:nvSpPr>
          <p:cNvPr id="15" name="TextBox 14"/>
          <p:cNvSpPr txBox="1"/>
          <p:nvPr/>
        </p:nvSpPr>
        <p:spPr>
          <a:xfrm>
            <a:off x="4337012" y="3657600"/>
            <a:ext cx="463588" cy="369332"/>
          </a:xfrm>
          <a:prstGeom prst="rect">
            <a:avLst/>
          </a:prstGeom>
          <a:noFill/>
        </p:spPr>
        <p:txBody>
          <a:bodyPr wrap="none" rtlCol="0">
            <a:spAutoFit/>
          </a:bodyPr>
          <a:lstStyle/>
          <a:p>
            <a:r>
              <a:rPr lang="en-US" dirty="0">
                <a:latin typeface="+mn-lt"/>
              </a:rPr>
              <a:t>No</a:t>
            </a:r>
          </a:p>
        </p:txBody>
      </p:sp>
      <p:sp>
        <p:nvSpPr>
          <p:cNvPr id="16" name="Rectangle 15"/>
          <p:cNvSpPr/>
          <p:nvPr/>
        </p:nvSpPr>
        <p:spPr>
          <a:xfrm>
            <a:off x="5972453" y="2057400"/>
            <a:ext cx="679994" cy="369332"/>
          </a:xfrm>
          <a:prstGeom prst="rect">
            <a:avLst/>
          </a:prstGeom>
        </p:spPr>
        <p:txBody>
          <a:bodyPr wrap="none">
            <a:spAutoFit/>
          </a:bodyPr>
          <a:lstStyle/>
          <a:p>
            <a:pPr algn="ct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18" name="Rectangle 17"/>
          <p:cNvSpPr/>
          <p:nvPr/>
        </p:nvSpPr>
        <p:spPr>
          <a:xfrm>
            <a:off x="5952669" y="3669268"/>
            <a:ext cx="723275"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a:t>
            </a:r>
            <a:r>
              <a:rPr lang="en-US" baseline="30000" dirty="0" err="1">
                <a:latin typeface="+mn-lt"/>
              </a:rPr>
              <a:t>m</a:t>
            </a:r>
            <a:r>
              <a:rPr lang="en-US" dirty="0">
                <a:latin typeface="+mn-lt"/>
              </a:rPr>
              <a:t>)</a:t>
            </a:r>
          </a:p>
        </p:txBody>
      </p:sp>
      <p:sp>
        <p:nvSpPr>
          <p:cNvPr id="19" name="Rectangle 18"/>
          <p:cNvSpPr/>
          <p:nvPr/>
        </p:nvSpPr>
        <p:spPr>
          <a:xfrm>
            <a:off x="5972453" y="4507468"/>
            <a:ext cx="679994"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20" name="Rectangle 19"/>
          <p:cNvSpPr/>
          <p:nvPr/>
        </p:nvSpPr>
        <p:spPr>
          <a:xfrm>
            <a:off x="7725053" y="2057400"/>
            <a:ext cx="679994" cy="369332"/>
          </a:xfrm>
          <a:prstGeom prst="rect">
            <a:avLst/>
          </a:prstGeom>
        </p:spPr>
        <p:txBody>
          <a:bodyPr wrap="none">
            <a:spAutoFit/>
          </a:bodyPr>
          <a:lstStyle/>
          <a:p>
            <a:pPr algn="ct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22" name="Rectangle 21"/>
          <p:cNvSpPr/>
          <p:nvPr/>
        </p:nvSpPr>
        <p:spPr>
          <a:xfrm>
            <a:off x="7156509" y="3669268"/>
            <a:ext cx="1773691" cy="646331"/>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bm</a:t>
            </a:r>
            <a:r>
              <a:rPr lang="en-US" dirty="0">
                <a:latin typeface="+mn-lt"/>
              </a:rPr>
              <a:t>)</a:t>
            </a:r>
          </a:p>
          <a:p>
            <a:pPr algn="ctr" eaLnBrk="1" fontAlgn="auto" hangingPunct="1">
              <a:spcBef>
                <a:spcPts val="0"/>
              </a:spcBef>
              <a:spcAft>
                <a:spcPts val="0"/>
              </a:spcAft>
              <a:defRPr/>
            </a:pPr>
            <a:r>
              <a:rPr lang="en-US" dirty="0"/>
              <a:t>More with cycles</a:t>
            </a:r>
            <a:endParaRPr lang="en-US" dirty="0">
              <a:latin typeface="+mn-lt"/>
            </a:endParaRPr>
          </a:p>
        </p:txBody>
      </p:sp>
      <p:sp>
        <p:nvSpPr>
          <p:cNvPr id="24" name="Rectangle 23"/>
          <p:cNvSpPr/>
          <p:nvPr/>
        </p:nvSpPr>
        <p:spPr>
          <a:xfrm>
            <a:off x="7156510" y="4495800"/>
            <a:ext cx="1773691" cy="646331"/>
          </a:xfrm>
          <a:prstGeom prst="rect">
            <a:avLst/>
          </a:prstGeom>
        </p:spPr>
        <p:txBody>
          <a:bodyPr wrap="none">
            <a:spAutoFit/>
          </a:bodyPr>
          <a:lstStyle/>
          <a:p>
            <a:pPr algn="ctr" eaLnBrk="1" fontAlgn="auto" hangingPunct="1">
              <a:spcBef>
                <a:spcPts val="0"/>
              </a:spcBef>
              <a:spcAft>
                <a:spcPts val="0"/>
              </a:spcAft>
              <a:defRPr/>
            </a:pPr>
            <a:r>
              <a:rPr lang="en-US" dirty="0">
                <a:latin typeface="+mn-lt"/>
              </a:rPr>
              <a:t>O(bd)</a:t>
            </a:r>
          </a:p>
          <a:p>
            <a:pPr algn="ctr" eaLnBrk="1" fontAlgn="auto" hangingPunct="1">
              <a:spcBef>
                <a:spcPts val="0"/>
              </a:spcBef>
              <a:spcAft>
                <a:spcPts val="0"/>
              </a:spcAft>
              <a:defRPr/>
            </a:pPr>
            <a:r>
              <a:rPr lang="en-US" dirty="0"/>
              <a:t>More with cycles</a:t>
            </a:r>
            <a:endParaRPr lang="en-US" dirty="0">
              <a:latin typeface="+mn-lt"/>
            </a:endParaRPr>
          </a:p>
        </p:txBody>
      </p:sp>
      <p:sp>
        <p:nvSpPr>
          <p:cNvPr id="25" name="Rectangle 24"/>
          <p:cNvSpPr/>
          <p:nvPr/>
        </p:nvSpPr>
        <p:spPr>
          <a:xfrm>
            <a:off x="5562600" y="2819400"/>
            <a:ext cx="3288991" cy="369332"/>
          </a:xfrm>
          <a:prstGeom prst="rect">
            <a:avLst/>
          </a:prstGeom>
        </p:spPr>
        <p:txBody>
          <a:bodyPr wrap="square">
            <a:spAutoFit/>
          </a:bodyPr>
          <a:lstStyle/>
          <a:p>
            <a:pPr algn="ctr" eaLnBrk="1" fontAlgn="auto" hangingPunct="1">
              <a:spcBef>
                <a:spcPts val="0"/>
              </a:spcBef>
              <a:spcAft>
                <a:spcPts val="0"/>
              </a:spcAft>
              <a:defRPr/>
            </a:pPr>
            <a:r>
              <a:rPr lang="en-US" dirty="0">
                <a:latin typeface="+mn-lt"/>
              </a:rPr>
              <a:t>Number of nodes with g(n) </a:t>
            </a:r>
            <a:r>
              <a:rPr lang="en-US" dirty="0">
                <a:cs typeface="Arial" pitchFamily="34" charset="0"/>
              </a:rPr>
              <a:t>≤</a:t>
            </a:r>
            <a:r>
              <a:rPr lang="en-US" dirty="0">
                <a:latin typeface="+mn-lt"/>
              </a:rPr>
              <a:t>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2" grpId="0"/>
      <p:bldP spid="13" grpId="0"/>
      <p:bldP spid="14" grpId="0"/>
      <p:bldP spid="15" grpId="0"/>
      <p:bldP spid="16" grpId="0"/>
      <p:bldP spid="18" grpId="0"/>
      <p:bldP spid="19" grpId="0"/>
      <p:bldP spid="20" grpId="0"/>
      <p:bldP spid="22" grpId="0"/>
      <p:bldP spid="24" grpId="0"/>
      <p:bldP spid="2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28600"/>
            <a:ext cx="8229600" cy="868362"/>
          </a:xfrm>
        </p:spPr>
        <p:txBody>
          <a:bodyPr>
            <a:normAutofit/>
          </a:bodyPr>
          <a:lstStyle/>
          <a:p>
            <a:r>
              <a:rPr lang="en-US" dirty="0">
                <a:latin typeface="+mn-lt"/>
              </a:rPr>
              <a:t>All search strategies</a:t>
            </a:r>
          </a:p>
        </p:txBody>
      </p:sp>
      <p:graphicFrame>
        <p:nvGraphicFramePr>
          <p:cNvPr id="7" name="Table 6"/>
          <p:cNvGraphicFramePr>
            <a:graphicFrameLocks noGrp="1"/>
          </p:cNvGraphicFramePr>
          <p:nvPr>
            <p:extLst>
              <p:ext uri="{D42A27DB-BD31-4B8C-83A1-F6EECF244321}">
                <p14:modId xmlns:p14="http://schemas.microsoft.com/office/powerpoint/2010/main" val="3561426607"/>
              </p:ext>
            </p:extLst>
          </p:nvPr>
        </p:nvGraphicFramePr>
        <p:xfrm>
          <a:off x="152400" y="1219201"/>
          <a:ext cx="8915400" cy="5517435"/>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178308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gridCol w="1783080">
                  <a:extLst>
                    <a:ext uri="{9D8B030D-6E8A-4147-A177-3AD203B41FA5}">
                      <a16:colId xmlns:a16="http://schemas.microsoft.com/office/drawing/2014/main" val="20004"/>
                    </a:ext>
                  </a:extLst>
                </a:gridCol>
              </a:tblGrid>
              <a:tr h="702855">
                <a:tc>
                  <a:txBody>
                    <a:bodyPr/>
                    <a:lstStyle/>
                    <a:p>
                      <a:pPr algn="ctr"/>
                      <a:r>
                        <a:rPr lang="en-US" sz="20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20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2000" dirty="0"/>
                        <a:t>Optimal?</a:t>
                      </a:r>
                    </a:p>
                  </a:txBody>
                  <a:tcPr anchor="ctr"/>
                </a:tc>
                <a:tc>
                  <a:txBody>
                    <a:bodyPr/>
                    <a:lstStyle/>
                    <a:p>
                      <a:pPr algn="ctr"/>
                      <a:r>
                        <a:rPr lang="en-US" sz="2000" dirty="0"/>
                        <a:t>Time complexity</a:t>
                      </a:r>
                    </a:p>
                  </a:txBody>
                  <a:tcPr anchor="ctr"/>
                </a:tc>
                <a:tc>
                  <a:txBody>
                    <a:bodyPr/>
                    <a:lstStyle/>
                    <a:p>
                      <a:pPr algn="ctr"/>
                      <a:r>
                        <a:rPr lang="en-US" sz="2000" dirty="0"/>
                        <a:t>Space complexity</a:t>
                      </a:r>
                    </a:p>
                  </a:txBody>
                  <a:tcPr anchor="ctr"/>
                </a:tc>
                <a:extLst>
                  <a:ext uri="{0D108BD9-81ED-4DB2-BD59-A6C34878D82A}">
                    <a16:rowId xmlns:a16="http://schemas.microsoft.com/office/drawing/2014/main" val="10000"/>
                  </a:ext>
                </a:extLst>
              </a:tr>
              <a:tr h="744944">
                <a:tc>
                  <a:txBody>
                    <a:bodyPr/>
                    <a:lstStyle/>
                    <a:p>
                      <a:pPr algn="ctr"/>
                      <a:r>
                        <a:rPr lang="en-US" sz="2000" b="1" dirty="0"/>
                        <a:t>BFS</a:t>
                      </a:r>
                    </a:p>
                  </a:txBody>
                  <a:tcPr anchor="ctr">
                    <a:lnR w="38100" cap="flat" cmpd="sng" algn="ctr">
                      <a:solidFill>
                        <a:schemeClr val="bg1"/>
                      </a:solidFill>
                      <a:prstDash val="solid"/>
                      <a:round/>
                      <a:headEnd type="none" w="med" len="med"/>
                      <a:tailEnd type="none" w="med" len="med"/>
                    </a:lnR>
                  </a:tcPr>
                </a:tc>
                <a:tc>
                  <a:txBody>
                    <a:bodyPr/>
                    <a:lstStyle/>
                    <a:p>
                      <a:endParaRPr lang="en-US" dirty="0"/>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a:p>
                  </a:txBody>
                  <a:tcPr anchor="ctr"/>
                </a:tc>
                <a:tc>
                  <a:txBody>
                    <a:bodyPr/>
                    <a:lstStyle/>
                    <a:p>
                      <a:endParaRPr lang="en-US"/>
                    </a:p>
                  </a:txBody>
                  <a:tcPr anchor="ctr"/>
                </a:tc>
                <a:extLst>
                  <a:ext uri="{0D108BD9-81ED-4DB2-BD59-A6C34878D82A}">
                    <a16:rowId xmlns:a16="http://schemas.microsoft.com/office/drawing/2014/main" val="10001"/>
                  </a:ext>
                </a:extLst>
              </a:tr>
              <a:tr h="799159">
                <a:tc>
                  <a:txBody>
                    <a:bodyPr/>
                    <a:lstStyle/>
                    <a:p>
                      <a:pPr algn="ctr"/>
                      <a:r>
                        <a:rPr lang="en-US" sz="2000" b="1" dirty="0"/>
                        <a:t>Uniform-cost</a:t>
                      </a:r>
                      <a:br>
                        <a:rPr lang="en-US" sz="2000" b="1" dirty="0"/>
                      </a:br>
                      <a:r>
                        <a:rPr lang="en-US" sz="2000" b="1" dirty="0"/>
                        <a:t>Search</a:t>
                      </a:r>
                    </a:p>
                  </a:txBody>
                  <a:tcPr anchor="ctr">
                    <a:lnR w="38100" cap="flat" cmpd="sng" algn="ctr">
                      <a:solidFill>
                        <a:schemeClr val="bg1"/>
                      </a:solidFill>
                      <a:prstDash val="solid"/>
                      <a:round/>
                      <a:headEnd type="none" w="med" len="med"/>
                      <a:tailEnd type="none" w="med" len="med"/>
                    </a:lnR>
                  </a:tcPr>
                </a:tc>
                <a:tc>
                  <a:txBody>
                    <a:bodyPr/>
                    <a:lstStyle/>
                    <a:p>
                      <a:endParaRPr lang="en-US"/>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dirty="0"/>
                    </a:p>
                  </a:txBody>
                  <a:tcPr anchor="ctr"/>
                </a:tc>
                <a:tc>
                  <a:txBody>
                    <a:bodyPr/>
                    <a:lstStyle/>
                    <a:p>
                      <a:endParaRPr lang="en-US"/>
                    </a:p>
                  </a:txBody>
                  <a:tcPr anchor="ctr"/>
                </a:tc>
                <a:extLst>
                  <a:ext uri="{0D108BD9-81ED-4DB2-BD59-A6C34878D82A}">
                    <a16:rowId xmlns:a16="http://schemas.microsoft.com/office/drawing/2014/main" val="10002"/>
                  </a:ext>
                </a:extLst>
              </a:tr>
              <a:tr h="828534">
                <a:tc>
                  <a:txBody>
                    <a:bodyPr/>
                    <a:lstStyle/>
                    <a:p>
                      <a:pPr algn="ctr"/>
                      <a:r>
                        <a:rPr lang="en-US" sz="2000" b="1" dirty="0"/>
                        <a:t>DFS</a:t>
                      </a:r>
                    </a:p>
                  </a:txBody>
                  <a:tcPr anchor="ctr">
                    <a:lnR w="38100" cap="flat" cmpd="sng" algn="ctr">
                      <a:solidFill>
                        <a:schemeClr val="bg1"/>
                      </a:solidFill>
                      <a:prstDash val="solid"/>
                      <a:round/>
                      <a:headEnd type="none" w="med" len="med"/>
                      <a:tailEnd type="none" w="med" len="med"/>
                    </a:lnR>
                  </a:tcPr>
                </a:tc>
                <a:tc>
                  <a:txBody>
                    <a:bodyPr/>
                    <a:lstStyle/>
                    <a:p>
                      <a:endParaRPr lang="en-US" dirty="0"/>
                    </a:p>
                  </a:txBody>
                  <a:tcPr anchor="ctr">
                    <a:lnL w="38100" cap="flat" cmpd="sng" algn="ctr">
                      <a:solidFill>
                        <a:schemeClr val="bg1"/>
                      </a:solidFill>
                      <a:prstDash val="solid"/>
                      <a:round/>
                      <a:headEnd type="none" w="med" len="med"/>
                      <a:tailEnd type="none" w="med" len="med"/>
                    </a:lnL>
                  </a:tcPr>
                </a:tc>
                <a:tc>
                  <a:txBody>
                    <a:bodyPr/>
                    <a:lstStyle/>
                    <a:p>
                      <a:endParaRPr lang="en-US"/>
                    </a:p>
                  </a:txBody>
                  <a:tcPr anchor="ctr"/>
                </a:tc>
                <a:tc>
                  <a:txBody>
                    <a:bodyPr/>
                    <a:lstStyle/>
                    <a:p>
                      <a:endParaRPr lang="en-US" dirty="0"/>
                    </a:p>
                  </a:txBody>
                  <a:tcPr anchor="ctr"/>
                </a:tc>
                <a:tc>
                  <a:txBody>
                    <a:bodyPr/>
                    <a:lstStyle/>
                    <a:p>
                      <a:endParaRPr lang="en-US"/>
                    </a:p>
                  </a:txBody>
                  <a:tcPr anchor="ctr"/>
                </a:tc>
                <a:extLst>
                  <a:ext uri="{0D108BD9-81ED-4DB2-BD59-A6C34878D82A}">
                    <a16:rowId xmlns:a16="http://schemas.microsoft.com/office/drawing/2014/main" val="10003"/>
                  </a:ext>
                </a:extLst>
              </a:tr>
              <a:tr h="813981">
                <a:tc>
                  <a:txBody>
                    <a:bodyPr/>
                    <a:lstStyle/>
                    <a:p>
                      <a:pPr algn="ctr"/>
                      <a:r>
                        <a:rPr lang="en-US" sz="20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endParaRPr lang="en-US" dirty="0"/>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endParaRPr lang="en-US" dirty="0"/>
                    </a:p>
                  </a:txBody>
                  <a:tcPr anchor="ctr">
                    <a:lnB w="38100" cap="flat" cmpd="sng" algn="ctr">
                      <a:solidFill>
                        <a:schemeClr val="tx1"/>
                      </a:solidFill>
                      <a:prstDash val="solid"/>
                      <a:round/>
                      <a:headEnd type="none" w="med" len="med"/>
                      <a:tailEnd type="none" w="med" len="med"/>
                    </a:lnB>
                  </a:tcPr>
                </a:tc>
                <a:tc>
                  <a:txBody>
                    <a:bodyPr/>
                    <a:lstStyle/>
                    <a:p>
                      <a:endParaRPr lang="en-US" dirty="0"/>
                    </a:p>
                  </a:txBody>
                  <a:tcPr anchor="ctr">
                    <a:lnB w="38100" cap="flat" cmpd="sng" algn="ctr">
                      <a:solidFill>
                        <a:schemeClr val="tx1"/>
                      </a:solidFill>
                      <a:prstDash val="solid"/>
                      <a:round/>
                      <a:headEnd type="none" w="med" len="med"/>
                      <a:tailEnd type="none" w="med" len="med"/>
                    </a:lnB>
                  </a:tcPr>
                </a:tc>
                <a:tc>
                  <a:txBody>
                    <a:bodyPr/>
                    <a:lstStyle/>
                    <a:p>
                      <a:endParaRPr lang="en-US" dirty="0"/>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813981">
                <a:tc>
                  <a:txBody>
                    <a:bodyPr/>
                    <a:lstStyle/>
                    <a:p>
                      <a:pPr algn="ctr"/>
                      <a:r>
                        <a:rPr lang="en-US" sz="20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endParaRPr lang="en-US"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endParaRPr lang="en-US" dirty="0"/>
                    </a:p>
                  </a:txBody>
                  <a:tcPr anchor="ctr">
                    <a:lnT w="38100" cap="flat" cmpd="sng" algn="ctr">
                      <a:solidFill>
                        <a:schemeClr val="tx1"/>
                      </a:solidFill>
                      <a:prstDash val="solid"/>
                      <a:round/>
                      <a:headEnd type="none" w="med" len="med"/>
                      <a:tailEnd type="none" w="med" len="med"/>
                    </a:lnT>
                  </a:tcPr>
                </a:tc>
                <a:tc>
                  <a:txBody>
                    <a:bodyPr/>
                    <a:lstStyle/>
                    <a:p>
                      <a:endParaRPr lang="en-US"/>
                    </a:p>
                  </a:txBody>
                  <a:tcPr anchor="ctr">
                    <a:lnT w="38100" cap="flat" cmpd="sng" algn="ctr">
                      <a:solidFill>
                        <a:schemeClr val="tx1"/>
                      </a:solidFill>
                      <a:prstDash val="solid"/>
                      <a:round/>
                      <a:headEnd type="none" w="med" len="med"/>
                      <a:tailEnd type="none" w="med" len="med"/>
                    </a:lnT>
                  </a:tcPr>
                </a:tc>
                <a:tc>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813981">
                <a:tc>
                  <a:txBody>
                    <a:bodyPr/>
                    <a:lstStyle/>
                    <a:p>
                      <a:pPr algn="ctr"/>
                      <a:r>
                        <a:rPr lang="en-US" sz="2000" b="1" dirty="0"/>
                        <a:t>A* Search</a:t>
                      </a:r>
                    </a:p>
                  </a:txBody>
                  <a:tcPr anchor="ctr">
                    <a:lnR w="38100" cap="flat" cmpd="sng" algn="ctr">
                      <a:solidFill>
                        <a:schemeClr val="bg1"/>
                      </a:solidFill>
                      <a:prstDash val="solid"/>
                      <a:round/>
                      <a:headEnd type="none" w="med" len="med"/>
                      <a:tailEnd type="none" w="med" len="med"/>
                    </a:lnR>
                  </a:tcPr>
                </a:tc>
                <a:tc>
                  <a:txBody>
                    <a:bodyPr/>
                    <a:lstStyle/>
                    <a:p>
                      <a:endParaRPr lang="en-US"/>
                    </a:p>
                  </a:txBody>
                  <a:tcPr anchor="ctr">
                    <a:lnL w="38100" cap="flat" cmpd="sng" algn="ctr">
                      <a:solidFill>
                        <a:schemeClr val="bg1"/>
                      </a:solidFill>
                      <a:prstDash val="solid"/>
                      <a:round/>
                      <a:headEnd type="none" w="med" len="med"/>
                      <a:tailEnd type="none" w="med" len="med"/>
                    </a:lnL>
                  </a:tcPr>
                </a:tc>
                <a:tc>
                  <a:txBody>
                    <a:bodyPr/>
                    <a:lstStyle/>
                    <a:p>
                      <a:endParaRPr lang="en-US" dirty="0"/>
                    </a:p>
                  </a:txBody>
                  <a:tcPr anchor="ctr"/>
                </a:tc>
                <a:tc>
                  <a:txBody>
                    <a:bodyPr/>
                    <a:lstStyle/>
                    <a:p>
                      <a:endParaRPr lang="en-US" dirty="0"/>
                    </a:p>
                  </a:txBody>
                  <a:tcPr anchor="ctr"/>
                </a:tc>
                <a:tc>
                  <a:txBody>
                    <a:bodyPr/>
                    <a:lstStyle/>
                    <a:p>
                      <a:endParaRPr lang="en-US" dirty="0"/>
                    </a:p>
                  </a:txBody>
                  <a:tcPr anchor="ctr"/>
                </a:tc>
                <a:extLst>
                  <a:ext uri="{0D108BD9-81ED-4DB2-BD59-A6C34878D82A}">
                    <a16:rowId xmlns:a16="http://schemas.microsoft.com/office/drawing/2014/main" val="10006"/>
                  </a:ext>
                </a:extLst>
              </a:tr>
            </a:tbl>
          </a:graphicData>
        </a:graphic>
      </p:graphicFrame>
      <p:sp>
        <p:nvSpPr>
          <p:cNvPr id="5" name="TextBox 4"/>
          <p:cNvSpPr txBox="1"/>
          <p:nvPr/>
        </p:nvSpPr>
        <p:spPr>
          <a:xfrm>
            <a:off x="2590800" y="2057400"/>
            <a:ext cx="485518" cy="369332"/>
          </a:xfrm>
          <a:prstGeom prst="rect">
            <a:avLst/>
          </a:prstGeom>
          <a:noFill/>
        </p:spPr>
        <p:txBody>
          <a:bodyPr wrap="none" rtlCol="0">
            <a:spAutoFit/>
          </a:bodyPr>
          <a:lstStyle/>
          <a:p>
            <a:r>
              <a:rPr lang="en-US" dirty="0">
                <a:latin typeface="+mn-lt"/>
              </a:rPr>
              <a:t>Yes</a:t>
            </a:r>
          </a:p>
        </p:txBody>
      </p:sp>
      <p:sp>
        <p:nvSpPr>
          <p:cNvPr id="8" name="TextBox 7"/>
          <p:cNvSpPr txBox="1"/>
          <p:nvPr/>
        </p:nvSpPr>
        <p:spPr>
          <a:xfrm>
            <a:off x="2590800" y="2907268"/>
            <a:ext cx="485518" cy="369332"/>
          </a:xfrm>
          <a:prstGeom prst="rect">
            <a:avLst/>
          </a:prstGeom>
          <a:noFill/>
        </p:spPr>
        <p:txBody>
          <a:bodyPr wrap="none" rtlCol="0">
            <a:spAutoFit/>
          </a:bodyPr>
          <a:lstStyle/>
          <a:p>
            <a:pPr algn="ctr"/>
            <a:r>
              <a:rPr lang="en-US" dirty="0">
                <a:latin typeface="+mn-lt"/>
              </a:rPr>
              <a:t>Yes</a:t>
            </a:r>
          </a:p>
        </p:txBody>
      </p:sp>
      <p:sp>
        <p:nvSpPr>
          <p:cNvPr id="10" name="TextBox 9"/>
          <p:cNvSpPr txBox="1"/>
          <p:nvPr/>
        </p:nvSpPr>
        <p:spPr>
          <a:xfrm>
            <a:off x="2590800" y="4507468"/>
            <a:ext cx="485518" cy="369332"/>
          </a:xfrm>
          <a:prstGeom prst="rect">
            <a:avLst/>
          </a:prstGeom>
          <a:noFill/>
        </p:spPr>
        <p:txBody>
          <a:bodyPr wrap="none" rtlCol="0">
            <a:spAutoFit/>
          </a:bodyPr>
          <a:lstStyle/>
          <a:p>
            <a:r>
              <a:rPr lang="en-US" dirty="0">
                <a:latin typeface="+mn-lt"/>
              </a:rPr>
              <a:t>Yes</a:t>
            </a:r>
          </a:p>
        </p:txBody>
      </p:sp>
      <p:sp>
        <p:nvSpPr>
          <p:cNvPr id="12" name="TextBox 11"/>
          <p:cNvSpPr txBox="1"/>
          <p:nvPr/>
        </p:nvSpPr>
        <p:spPr>
          <a:xfrm>
            <a:off x="3586515" y="1981200"/>
            <a:ext cx="2052285" cy="646331"/>
          </a:xfrm>
          <a:prstGeom prst="rect">
            <a:avLst/>
          </a:prstGeom>
          <a:noFill/>
        </p:spPr>
        <p:txBody>
          <a:bodyPr wrap="square" rtlCol="0">
            <a:spAutoFit/>
          </a:bodyPr>
          <a:lstStyle/>
          <a:p>
            <a:pPr algn="ctr"/>
            <a:r>
              <a:rPr lang="en-US" dirty="0">
                <a:latin typeface="+mn-lt"/>
              </a:rPr>
              <a:t>If all step </a:t>
            </a:r>
            <a:br>
              <a:rPr lang="en-US" dirty="0">
                <a:latin typeface="+mn-lt"/>
              </a:rPr>
            </a:br>
            <a:r>
              <a:rPr lang="en-US" dirty="0">
                <a:latin typeface="+mn-lt"/>
              </a:rPr>
              <a:t>costs are equal</a:t>
            </a:r>
          </a:p>
        </p:txBody>
      </p:sp>
      <p:sp>
        <p:nvSpPr>
          <p:cNvPr id="13" name="TextBox 12"/>
          <p:cNvSpPr txBox="1"/>
          <p:nvPr/>
        </p:nvSpPr>
        <p:spPr>
          <a:xfrm>
            <a:off x="3581400" y="4382869"/>
            <a:ext cx="2052285" cy="646331"/>
          </a:xfrm>
          <a:prstGeom prst="rect">
            <a:avLst/>
          </a:prstGeom>
          <a:noFill/>
        </p:spPr>
        <p:txBody>
          <a:bodyPr wrap="square" rtlCol="0">
            <a:spAutoFit/>
          </a:bodyPr>
          <a:lstStyle/>
          <a:p>
            <a:pPr algn="ctr"/>
            <a:r>
              <a:rPr lang="en-US" dirty="0">
                <a:latin typeface="+mn-lt"/>
              </a:rPr>
              <a:t>If all step </a:t>
            </a:r>
            <a:br>
              <a:rPr lang="en-US" dirty="0">
                <a:latin typeface="+mn-lt"/>
              </a:rPr>
            </a:br>
            <a:r>
              <a:rPr lang="en-US" dirty="0">
                <a:latin typeface="+mn-lt"/>
              </a:rPr>
              <a:t>costs are equal</a:t>
            </a:r>
          </a:p>
        </p:txBody>
      </p:sp>
      <p:sp>
        <p:nvSpPr>
          <p:cNvPr id="14" name="TextBox 13"/>
          <p:cNvSpPr txBox="1"/>
          <p:nvPr/>
        </p:nvSpPr>
        <p:spPr>
          <a:xfrm>
            <a:off x="4331009" y="2895600"/>
            <a:ext cx="485518" cy="369332"/>
          </a:xfrm>
          <a:prstGeom prst="rect">
            <a:avLst/>
          </a:prstGeom>
          <a:noFill/>
        </p:spPr>
        <p:txBody>
          <a:bodyPr wrap="none" rtlCol="0">
            <a:spAutoFit/>
          </a:bodyPr>
          <a:lstStyle/>
          <a:p>
            <a:r>
              <a:rPr lang="en-US" dirty="0">
                <a:latin typeface="+mn-lt"/>
              </a:rPr>
              <a:t>Yes</a:t>
            </a:r>
          </a:p>
        </p:txBody>
      </p:sp>
      <p:sp>
        <p:nvSpPr>
          <p:cNvPr id="15" name="TextBox 14"/>
          <p:cNvSpPr txBox="1"/>
          <p:nvPr/>
        </p:nvSpPr>
        <p:spPr>
          <a:xfrm>
            <a:off x="4400821" y="3657600"/>
            <a:ext cx="463588" cy="369332"/>
          </a:xfrm>
          <a:prstGeom prst="rect">
            <a:avLst/>
          </a:prstGeom>
          <a:noFill/>
        </p:spPr>
        <p:txBody>
          <a:bodyPr wrap="none" rtlCol="0">
            <a:spAutoFit/>
          </a:bodyPr>
          <a:lstStyle/>
          <a:p>
            <a:r>
              <a:rPr lang="en-US" dirty="0">
                <a:latin typeface="+mn-lt"/>
              </a:rPr>
              <a:t>No</a:t>
            </a:r>
          </a:p>
        </p:txBody>
      </p:sp>
      <p:sp>
        <p:nvSpPr>
          <p:cNvPr id="16" name="Rectangle 15"/>
          <p:cNvSpPr/>
          <p:nvPr/>
        </p:nvSpPr>
        <p:spPr>
          <a:xfrm>
            <a:off x="6036262" y="2057400"/>
            <a:ext cx="679994" cy="369332"/>
          </a:xfrm>
          <a:prstGeom prst="rect">
            <a:avLst/>
          </a:prstGeom>
        </p:spPr>
        <p:txBody>
          <a:bodyPr wrap="none">
            <a:spAutoFit/>
          </a:bodyPr>
          <a:lstStyle/>
          <a:p>
            <a:pPr algn="ct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17" name="Rectangle 16"/>
          <p:cNvSpPr/>
          <p:nvPr/>
        </p:nvSpPr>
        <p:spPr>
          <a:xfrm>
            <a:off x="5690218" y="2895600"/>
            <a:ext cx="3288991" cy="369332"/>
          </a:xfrm>
          <a:prstGeom prst="rect">
            <a:avLst/>
          </a:prstGeom>
        </p:spPr>
        <p:txBody>
          <a:bodyPr wrap="square">
            <a:spAutoFit/>
          </a:bodyPr>
          <a:lstStyle/>
          <a:p>
            <a:pPr algn="ctr" eaLnBrk="1" fontAlgn="auto" hangingPunct="1">
              <a:spcBef>
                <a:spcPts val="0"/>
              </a:spcBef>
              <a:spcAft>
                <a:spcPts val="0"/>
              </a:spcAft>
              <a:defRPr/>
            </a:pPr>
            <a:r>
              <a:rPr lang="en-US" dirty="0">
                <a:latin typeface="+mn-lt"/>
              </a:rPr>
              <a:t>Number of nodes with g(n) </a:t>
            </a:r>
            <a:r>
              <a:rPr lang="en-US" dirty="0">
                <a:cs typeface="Arial" pitchFamily="34" charset="0"/>
              </a:rPr>
              <a:t>≤</a:t>
            </a:r>
            <a:r>
              <a:rPr lang="en-US" dirty="0">
                <a:latin typeface="+mn-lt"/>
              </a:rPr>
              <a:t> C*</a:t>
            </a:r>
          </a:p>
        </p:txBody>
      </p:sp>
      <p:sp>
        <p:nvSpPr>
          <p:cNvPr id="18" name="Rectangle 17"/>
          <p:cNvSpPr/>
          <p:nvPr/>
        </p:nvSpPr>
        <p:spPr>
          <a:xfrm>
            <a:off x="6016478" y="3669268"/>
            <a:ext cx="723275"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a:t>
            </a:r>
            <a:r>
              <a:rPr lang="en-US" baseline="30000" dirty="0" err="1">
                <a:latin typeface="+mn-lt"/>
              </a:rPr>
              <a:t>m</a:t>
            </a:r>
            <a:r>
              <a:rPr lang="en-US" dirty="0">
                <a:latin typeface="+mn-lt"/>
              </a:rPr>
              <a:t>)</a:t>
            </a:r>
          </a:p>
        </p:txBody>
      </p:sp>
      <p:sp>
        <p:nvSpPr>
          <p:cNvPr id="19" name="Rectangle 18"/>
          <p:cNvSpPr/>
          <p:nvPr/>
        </p:nvSpPr>
        <p:spPr>
          <a:xfrm>
            <a:off x="6036262" y="4507468"/>
            <a:ext cx="679994"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20" name="Rectangle 19"/>
          <p:cNvSpPr/>
          <p:nvPr/>
        </p:nvSpPr>
        <p:spPr>
          <a:xfrm>
            <a:off x="7788862" y="2057400"/>
            <a:ext cx="679994" cy="369332"/>
          </a:xfrm>
          <a:prstGeom prst="rect">
            <a:avLst/>
          </a:prstGeom>
        </p:spPr>
        <p:txBody>
          <a:bodyPr wrap="none">
            <a:spAutoFit/>
          </a:bodyPr>
          <a:lstStyle/>
          <a:p>
            <a:pPr algn="ctr"/>
            <a:r>
              <a:rPr lang="en-US" dirty="0">
                <a:latin typeface="+mn-lt"/>
              </a:rPr>
              <a:t>O(</a:t>
            </a:r>
            <a:r>
              <a:rPr lang="en-US" dirty="0" err="1">
                <a:latin typeface="+mn-lt"/>
              </a:rPr>
              <a:t>b</a:t>
            </a:r>
            <a:r>
              <a:rPr lang="en-US" baseline="30000" dirty="0" err="1">
                <a:latin typeface="+mn-lt"/>
              </a:rPr>
              <a:t>d</a:t>
            </a:r>
            <a:r>
              <a:rPr lang="en-US" dirty="0">
                <a:latin typeface="+mn-lt"/>
              </a:rPr>
              <a:t>)</a:t>
            </a:r>
          </a:p>
        </p:txBody>
      </p:sp>
      <p:sp>
        <p:nvSpPr>
          <p:cNvPr id="22" name="Rectangle 21"/>
          <p:cNvSpPr/>
          <p:nvPr/>
        </p:nvSpPr>
        <p:spPr>
          <a:xfrm>
            <a:off x="7226732" y="3669268"/>
            <a:ext cx="1760867" cy="923330"/>
          </a:xfrm>
          <a:prstGeom prst="rect">
            <a:avLst/>
          </a:prstGeom>
        </p:spPr>
        <p:txBody>
          <a:bodyPr wrap="none">
            <a:spAutoFit/>
          </a:bodyPr>
          <a:lstStyle/>
          <a:p>
            <a:pPr algn="ctr" eaLnBrk="1" fontAlgn="auto" hangingPunct="1">
              <a:spcBef>
                <a:spcPts val="0"/>
              </a:spcBef>
              <a:spcAft>
                <a:spcPts val="0"/>
              </a:spcAft>
              <a:defRPr/>
            </a:pPr>
            <a:r>
              <a:rPr lang="en-US" dirty="0">
                <a:latin typeface="+mn-lt"/>
              </a:rPr>
              <a:t>O(</a:t>
            </a:r>
            <a:r>
              <a:rPr lang="en-US" dirty="0" err="1">
                <a:latin typeface="+mn-lt"/>
              </a:rPr>
              <a:t>bm</a:t>
            </a:r>
            <a:r>
              <a:rPr lang="en-US" dirty="0">
                <a:latin typeface="+mn-lt"/>
              </a:rPr>
              <a:t>)</a:t>
            </a:r>
            <a:br>
              <a:rPr lang="en-US" dirty="0">
                <a:latin typeface="+mn-lt"/>
              </a:rPr>
            </a:br>
            <a:r>
              <a:rPr lang="en-US" dirty="0">
                <a:latin typeface="+mn-lt"/>
              </a:rPr>
              <a:t>more with cycles</a:t>
            </a:r>
          </a:p>
          <a:p>
            <a:pPr algn="ctr" eaLnBrk="1" fontAlgn="auto" hangingPunct="1">
              <a:spcBef>
                <a:spcPts val="0"/>
              </a:spcBef>
              <a:spcAft>
                <a:spcPts val="0"/>
              </a:spcAft>
              <a:defRPr/>
            </a:pPr>
            <a:endParaRPr lang="en-US" dirty="0">
              <a:latin typeface="+mn-lt"/>
            </a:endParaRPr>
          </a:p>
        </p:txBody>
      </p:sp>
      <p:sp>
        <p:nvSpPr>
          <p:cNvPr id="24" name="Rectangle 23"/>
          <p:cNvSpPr/>
          <p:nvPr/>
        </p:nvSpPr>
        <p:spPr>
          <a:xfrm>
            <a:off x="7220318" y="4495800"/>
            <a:ext cx="1773691" cy="646331"/>
          </a:xfrm>
          <a:prstGeom prst="rect">
            <a:avLst/>
          </a:prstGeom>
        </p:spPr>
        <p:txBody>
          <a:bodyPr wrap="none">
            <a:spAutoFit/>
          </a:bodyPr>
          <a:lstStyle/>
          <a:p>
            <a:pPr algn="ctr" eaLnBrk="1" fontAlgn="auto" hangingPunct="1">
              <a:spcBef>
                <a:spcPts val="0"/>
              </a:spcBef>
              <a:spcAft>
                <a:spcPts val="0"/>
              </a:spcAft>
              <a:defRPr/>
            </a:pPr>
            <a:r>
              <a:rPr lang="en-US" dirty="0">
                <a:latin typeface="+mn-lt"/>
              </a:rPr>
              <a:t>O(bd)</a:t>
            </a:r>
          </a:p>
          <a:p>
            <a:pPr algn="ctr" eaLnBrk="1" fontAlgn="auto" hangingPunct="1">
              <a:spcBef>
                <a:spcPts val="0"/>
              </a:spcBef>
              <a:spcAft>
                <a:spcPts val="0"/>
              </a:spcAft>
              <a:defRPr/>
            </a:pPr>
            <a:r>
              <a:rPr lang="en-US" dirty="0"/>
              <a:t>More with cycles</a:t>
            </a:r>
            <a:endParaRPr lang="en-US" dirty="0">
              <a:latin typeface="+mn-lt"/>
            </a:endParaRPr>
          </a:p>
        </p:txBody>
      </p:sp>
      <p:sp>
        <p:nvSpPr>
          <p:cNvPr id="26" name="TextBox 25"/>
          <p:cNvSpPr txBox="1"/>
          <p:nvPr/>
        </p:nvSpPr>
        <p:spPr>
          <a:xfrm>
            <a:off x="4400821" y="5334000"/>
            <a:ext cx="463588" cy="369332"/>
          </a:xfrm>
          <a:prstGeom prst="rect">
            <a:avLst/>
          </a:prstGeom>
          <a:noFill/>
        </p:spPr>
        <p:txBody>
          <a:bodyPr wrap="none" rtlCol="0">
            <a:spAutoFit/>
          </a:bodyPr>
          <a:lstStyle/>
          <a:p>
            <a:r>
              <a:rPr lang="en-US" dirty="0">
                <a:latin typeface="+mn-lt"/>
              </a:rPr>
              <a:t>No</a:t>
            </a:r>
          </a:p>
        </p:txBody>
      </p:sp>
      <p:sp>
        <p:nvSpPr>
          <p:cNvPr id="27" name="Rectangle 26"/>
          <p:cNvSpPr/>
          <p:nvPr/>
        </p:nvSpPr>
        <p:spPr>
          <a:xfrm>
            <a:off x="6825905" y="5181600"/>
            <a:ext cx="1860895"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Worst case: O(</a:t>
            </a:r>
            <a:r>
              <a:rPr lang="en-US" dirty="0" err="1">
                <a:latin typeface="+mn-lt"/>
              </a:rPr>
              <a:t>b</a:t>
            </a:r>
            <a:r>
              <a:rPr lang="en-US" baseline="30000" dirty="0" err="1">
                <a:latin typeface="+mn-lt"/>
              </a:rPr>
              <a:t>m</a:t>
            </a:r>
            <a:r>
              <a:rPr lang="en-US" dirty="0">
                <a:latin typeface="+mn-lt"/>
              </a:rPr>
              <a:t>)</a:t>
            </a:r>
          </a:p>
        </p:txBody>
      </p:sp>
      <p:sp>
        <p:nvSpPr>
          <p:cNvPr id="28" name="TextBox 27"/>
          <p:cNvSpPr txBox="1"/>
          <p:nvPr/>
        </p:nvSpPr>
        <p:spPr>
          <a:xfrm>
            <a:off x="2590800" y="6172200"/>
            <a:ext cx="485518" cy="369332"/>
          </a:xfrm>
          <a:prstGeom prst="rect">
            <a:avLst/>
          </a:prstGeom>
          <a:noFill/>
        </p:spPr>
        <p:txBody>
          <a:bodyPr wrap="none" rtlCol="0">
            <a:spAutoFit/>
          </a:bodyPr>
          <a:lstStyle/>
          <a:p>
            <a:r>
              <a:rPr lang="en-US" dirty="0">
                <a:latin typeface="+mn-lt"/>
              </a:rPr>
              <a:t>Yes</a:t>
            </a:r>
          </a:p>
        </p:txBody>
      </p:sp>
      <p:sp>
        <p:nvSpPr>
          <p:cNvPr id="29" name="TextBox 28"/>
          <p:cNvSpPr txBox="1"/>
          <p:nvPr/>
        </p:nvSpPr>
        <p:spPr>
          <a:xfrm>
            <a:off x="4378891" y="6172200"/>
            <a:ext cx="485518" cy="369332"/>
          </a:xfrm>
          <a:prstGeom prst="rect">
            <a:avLst/>
          </a:prstGeom>
          <a:noFill/>
        </p:spPr>
        <p:txBody>
          <a:bodyPr wrap="none" rtlCol="0">
            <a:spAutoFit/>
          </a:bodyPr>
          <a:lstStyle/>
          <a:p>
            <a:r>
              <a:rPr lang="en-US" dirty="0">
                <a:latin typeface="+mn-lt"/>
              </a:rPr>
              <a:t>Yes</a:t>
            </a:r>
          </a:p>
        </p:txBody>
      </p:sp>
      <p:sp>
        <p:nvSpPr>
          <p:cNvPr id="30" name="Rectangle 29"/>
          <p:cNvSpPr/>
          <p:nvPr/>
        </p:nvSpPr>
        <p:spPr>
          <a:xfrm>
            <a:off x="6907675" y="5498068"/>
            <a:ext cx="1706236" cy="369332"/>
          </a:xfrm>
          <a:prstGeom prst="rect">
            <a:avLst/>
          </a:prstGeom>
        </p:spPr>
        <p:txBody>
          <a:bodyPr wrap="none">
            <a:spAutoFit/>
          </a:bodyPr>
          <a:lstStyle/>
          <a:p>
            <a:pPr algn="ctr" eaLnBrk="1" fontAlgn="auto" hangingPunct="1">
              <a:spcBef>
                <a:spcPts val="0"/>
              </a:spcBef>
              <a:spcAft>
                <a:spcPts val="0"/>
              </a:spcAft>
              <a:defRPr/>
            </a:pPr>
            <a:r>
              <a:rPr lang="en-US" dirty="0">
                <a:latin typeface="+mn-lt"/>
              </a:rPr>
              <a:t>Best case: O(</a:t>
            </a:r>
            <a:r>
              <a:rPr lang="en-US" dirty="0" err="1">
                <a:latin typeface="+mn-lt"/>
              </a:rPr>
              <a:t>bd</a:t>
            </a:r>
            <a:r>
              <a:rPr lang="en-US" dirty="0">
                <a:latin typeface="+mn-lt"/>
              </a:rPr>
              <a:t>)</a:t>
            </a:r>
          </a:p>
        </p:txBody>
      </p:sp>
      <p:sp>
        <p:nvSpPr>
          <p:cNvPr id="35" name="Rectangle 34"/>
          <p:cNvSpPr/>
          <p:nvPr/>
        </p:nvSpPr>
        <p:spPr>
          <a:xfrm>
            <a:off x="5474009" y="6183868"/>
            <a:ext cx="3746191" cy="369332"/>
          </a:xfrm>
          <a:prstGeom prst="rect">
            <a:avLst/>
          </a:prstGeom>
        </p:spPr>
        <p:txBody>
          <a:bodyPr wrap="square">
            <a:spAutoFit/>
          </a:bodyPr>
          <a:lstStyle/>
          <a:p>
            <a:pPr algn="ctr" eaLnBrk="1" fontAlgn="auto" hangingPunct="1">
              <a:spcBef>
                <a:spcPts val="0"/>
              </a:spcBef>
              <a:spcAft>
                <a:spcPts val="0"/>
              </a:spcAft>
              <a:defRPr/>
            </a:pPr>
            <a:r>
              <a:rPr lang="en-US" dirty="0">
                <a:latin typeface="+mn-lt"/>
              </a:rPr>
              <a:t>Number of nodes with g(n)+h(n) </a:t>
            </a:r>
            <a:r>
              <a:rPr lang="en-US" dirty="0">
                <a:cs typeface="Arial" pitchFamily="34" charset="0"/>
              </a:rPr>
              <a:t>≤</a:t>
            </a:r>
            <a:r>
              <a:rPr lang="en-US" dirty="0">
                <a:latin typeface="+mn-lt"/>
              </a:rPr>
              <a:t> C*</a:t>
            </a:r>
          </a:p>
        </p:txBody>
      </p:sp>
      <p:sp>
        <p:nvSpPr>
          <p:cNvPr id="33" name="TextBox 32">
            <a:extLst>
              <a:ext uri="{FF2B5EF4-FFF2-40B4-BE49-F238E27FC236}">
                <a16:creationId xmlns:a16="http://schemas.microsoft.com/office/drawing/2014/main" id="{B9016E56-DFF4-4C7A-969A-3A4F868B426E}"/>
              </a:ext>
            </a:extLst>
          </p:cNvPr>
          <p:cNvSpPr txBox="1"/>
          <p:nvPr/>
        </p:nvSpPr>
        <p:spPr>
          <a:xfrm>
            <a:off x="1989870" y="3645695"/>
            <a:ext cx="1773691" cy="584775"/>
          </a:xfrm>
          <a:prstGeom prst="rect">
            <a:avLst/>
          </a:prstGeom>
          <a:noFill/>
        </p:spPr>
        <p:txBody>
          <a:bodyPr wrap="square" rtlCol="0">
            <a:spAutoFit/>
          </a:bodyPr>
          <a:lstStyle/>
          <a:p>
            <a:pPr algn="ctr"/>
            <a:r>
              <a:rPr lang="en-US" sz="1600" dirty="0">
                <a:latin typeface="+mn-lt"/>
              </a:rPr>
              <a:t>In finite spaces </a:t>
            </a:r>
            <a:br>
              <a:rPr lang="en-US" sz="1600" dirty="0">
                <a:latin typeface="+mn-lt"/>
              </a:rPr>
            </a:br>
            <a:r>
              <a:rPr lang="en-US" sz="1600" dirty="0">
                <a:latin typeface="+mn-lt"/>
              </a:rPr>
              <a:t>(cycles checking)</a:t>
            </a:r>
          </a:p>
        </p:txBody>
      </p:sp>
      <p:sp>
        <p:nvSpPr>
          <p:cNvPr id="34" name="TextBox 33">
            <a:extLst>
              <a:ext uri="{FF2B5EF4-FFF2-40B4-BE49-F238E27FC236}">
                <a16:creationId xmlns:a16="http://schemas.microsoft.com/office/drawing/2014/main" id="{1C7E4D45-8A41-4255-8C3C-2C4E94C728F8}"/>
              </a:ext>
            </a:extLst>
          </p:cNvPr>
          <p:cNvSpPr txBox="1"/>
          <p:nvPr/>
        </p:nvSpPr>
        <p:spPr>
          <a:xfrm>
            <a:off x="1888450" y="5269282"/>
            <a:ext cx="1773691" cy="584775"/>
          </a:xfrm>
          <a:prstGeom prst="rect">
            <a:avLst/>
          </a:prstGeom>
          <a:noFill/>
        </p:spPr>
        <p:txBody>
          <a:bodyPr wrap="square" rtlCol="0">
            <a:spAutoFit/>
          </a:bodyPr>
          <a:lstStyle/>
          <a:p>
            <a:pPr algn="ctr"/>
            <a:r>
              <a:rPr lang="en-US" sz="1600" dirty="0">
                <a:latin typeface="+mn-lt"/>
              </a:rPr>
              <a:t>In finite spaces </a:t>
            </a:r>
            <a:br>
              <a:rPr lang="en-US" sz="1600" dirty="0">
                <a:latin typeface="+mn-lt"/>
              </a:rPr>
            </a:br>
            <a:r>
              <a:rPr lang="en-US" sz="1600" dirty="0">
                <a:latin typeface="+mn-lt"/>
              </a:rPr>
              <a:t>(cycles checking)</a:t>
            </a:r>
          </a:p>
        </p:txBody>
      </p:sp>
      <p:sp>
        <p:nvSpPr>
          <p:cNvPr id="2" name="TextBox 1">
            <a:extLst>
              <a:ext uri="{FF2B5EF4-FFF2-40B4-BE49-F238E27FC236}">
                <a16:creationId xmlns:a16="http://schemas.microsoft.com/office/drawing/2014/main" id="{E2DD7A14-E801-432F-A52B-F474F53D1D24}"/>
              </a:ext>
            </a:extLst>
          </p:cNvPr>
          <p:cNvSpPr txBox="1"/>
          <p:nvPr/>
        </p:nvSpPr>
        <p:spPr>
          <a:xfrm>
            <a:off x="5544553" y="5181600"/>
            <a:ext cx="1905000" cy="646331"/>
          </a:xfrm>
          <a:prstGeom prst="rect">
            <a:avLst/>
          </a:prstGeom>
          <a:noFill/>
        </p:spPr>
        <p:txBody>
          <a:bodyPr wrap="square" rtlCol="0">
            <a:spAutoFit/>
          </a:bodyPr>
          <a:lstStyle/>
          <a:p>
            <a:r>
              <a:rPr lang="en-US" dirty="0"/>
              <a:t>Depends on heuristic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P spid="35" grpId="0"/>
      <p:bldP spid="33" grpId="0"/>
      <p:bldP spid="3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as Best-first Search</a:t>
            </a:r>
          </a:p>
        </p:txBody>
      </p:sp>
      <p:sp>
        <p:nvSpPr>
          <p:cNvPr id="6" name="Content Placeholder 5">
            <a:extLst>
              <a:ext uri="{FF2B5EF4-FFF2-40B4-BE49-F238E27FC236}">
                <a16:creationId xmlns:a16="http://schemas.microsoft.com/office/drawing/2014/main" id="{0E34E8AE-CDF7-4C36-9458-8A8DAF645078}"/>
              </a:ext>
            </a:extLst>
          </p:cNvPr>
          <p:cNvSpPr>
            <a:spLocks noGrp="1"/>
          </p:cNvSpPr>
          <p:nvPr>
            <p:ph idx="1"/>
          </p:nvPr>
        </p:nvSpPr>
        <p:spPr>
          <a:xfrm>
            <a:off x="628650" y="1524000"/>
            <a:ext cx="7886700" cy="4652963"/>
          </a:xfrm>
        </p:spPr>
        <p:txBody>
          <a:bodyPr>
            <a:normAutofit lnSpcReduction="10000"/>
          </a:bodyPr>
          <a:lstStyle/>
          <a:p>
            <a:r>
              <a:rPr lang="en-US" sz="2000" dirty="0"/>
              <a:t>All discussed search strategies can be implemented using Best-first search.</a:t>
            </a:r>
          </a:p>
          <a:p>
            <a:r>
              <a:rPr lang="en-US" sz="2000" dirty="0"/>
              <a:t>Best-first search expands always the </a:t>
            </a:r>
            <a:r>
              <a:rPr lang="en-US" sz="2000" b="1" dirty="0"/>
              <a:t>node with the minimum value</a:t>
            </a:r>
            <a:r>
              <a:rPr lang="en-US" sz="2000" dirty="0"/>
              <a:t> of an evaluation function.</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Only DFS is typically implemented differently to save memory.</a:t>
            </a:r>
          </a:p>
          <a:p>
            <a:endParaRPr lang="en-US" sz="2000" dirty="0"/>
          </a:p>
          <a:p>
            <a:endParaRPr lang="en-US" sz="2000" dirty="0"/>
          </a:p>
          <a:p>
            <a:endParaRPr lang="en-US" sz="2000"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F801AAD9-28D9-4F75-AA97-25540DA4F5E3}"/>
                  </a:ext>
                </a:extLst>
              </p:cNvPr>
              <p:cNvGraphicFramePr>
                <a:graphicFrameLocks noGrp="1"/>
              </p:cNvGraphicFramePr>
              <p:nvPr>
                <p:extLst>
                  <p:ext uri="{D42A27DB-BD31-4B8C-83A1-F6EECF244321}">
                    <p14:modId xmlns:p14="http://schemas.microsoft.com/office/powerpoint/2010/main" val="2681982709"/>
                  </p:ext>
                </p:extLst>
              </p:nvPr>
            </p:nvGraphicFramePr>
            <p:xfrm>
              <a:off x="1295400" y="2956560"/>
              <a:ext cx="6553200" cy="23774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199455995"/>
                        </a:ext>
                      </a:extLst>
                    </a:gridCol>
                    <a:gridCol w="2971800">
                      <a:extLst>
                        <a:ext uri="{9D8B030D-6E8A-4147-A177-3AD203B41FA5}">
                          <a16:colId xmlns:a16="http://schemas.microsoft.com/office/drawing/2014/main" val="2480919178"/>
                        </a:ext>
                      </a:extLst>
                    </a:gridCol>
                  </a:tblGrid>
                  <a:tr h="370840">
                    <a:tc>
                      <a:txBody>
                        <a:bodyPr/>
                        <a:lstStyle/>
                        <a:p>
                          <a:pPr algn="ctr"/>
                          <a:r>
                            <a:rPr lang="en-US" sz="2000" b="1" dirty="0"/>
                            <a:t>Search Strategy</a:t>
                          </a:r>
                        </a:p>
                      </a:txBody>
                      <a:tcPr/>
                    </a:tc>
                    <a:tc>
                      <a:txBody>
                        <a:bodyPr/>
                        <a:lstStyle/>
                        <a:p>
                          <a:pPr algn="ctr"/>
                          <a:r>
                            <a:rPr lang="en-US" sz="2000" dirty="0"/>
                            <a:t>Evaluation function</a:t>
                          </a:r>
                        </a:p>
                      </a:txBody>
                      <a:tcPr/>
                    </a:tc>
                    <a:extLst>
                      <a:ext uri="{0D108BD9-81ED-4DB2-BD59-A6C34878D82A}">
                        <a16:rowId xmlns:a16="http://schemas.microsoft.com/office/drawing/2014/main" val="32724796"/>
                      </a:ext>
                    </a:extLst>
                  </a:tr>
                  <a:tr h="370840">
                    <a:tc>
                      <a:txBody>
                        <a:bodyPr/>
                        <a:lstStyle/>
                        <a:p>
                          <a:r>
                            <a:rPr lang="en-US" sz="2000" b="1" dirty="0"/>
                            <a:t>BFS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0" dirty="0"/>
                            <a:t>Path cost </a:t>
                          </a:r>
                          <a14:m>
                            <m:oMath xmlns:m="http://schemas.openxmlformats.org/officeDocument/2006/math">
                              <m:r>
                                <a:rPr lang="en-US" sz="2000" b="0" i="1" dirty="0" smtClean="0">
                                  <a:latin typeface="Cambria Math" panose="02040503050406030204" pitchFamily="18" charset="0"/>
                                </a:rPr>
                                <m:t>𝑔</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oMath>
                          </a14:m>
                          <a:endParaRPr lang="en-US" sz="2000" dirty="0"/>
                        </a:p>
                      </a:txBody>
                      <a:tcPr/>
                    </a:tc>
                    <a:extLst>
                      <a:ext uri="{0D108BD9-81ED-4DB2-BD59-A6C34878D82A}">
                        <a16:rowId xmlns:a16="http://schemas.microsoft.com/office/drawing/2014/main" val="1409969715"/>
                      </a:ext>
                    </a:extLst>
                  </a:tr>
                  <a:tr h="370840">
                    <a:tc>
                      <a:txBody>
                        <a:bodyPr/>
                        <a:lstStyle/>
                        <a:p>
                          <a:r>
                            <a:rPr lang="en-US" sz="2000" b="1" dirty="0"/>
                            <a:t>Uniform-cost Search</a:t>
                          </a:r>
                        </a:p>
                      </a:txBody>
                      <a:tcPr/>
                    </a:tc>
                    <a:tc>
                      <a:txBody>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𝑔</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3724469291"/>
                      </a:ext>
                    </a:extLst>
                  </a:tr>
                  <a:tr h="370840">
                    <a:tc>
                      <a:txBody>
                        <a:bodyPr/>
                        <a:lstStyle/>
                        <a:p>
                          <a:r>
                            <a:rPr lang="en-US" sz="2000" b="1" dirty="0"/>
                            <a:t>DFS (see below)</a:t>
                          </a:r>
                        </a:p>
                      </a:txBody>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𝑔</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255110076"/>
                      </a:ext>
                    </a:extLst>
                  </a:tr>
                  <a:tr h="370840">
                    <a:tc>
                      <a:txBody>
                        <a:bodyPr/>
                        <a:lstStyle/>
                        <a:p>
                          <a:r>
                            <a:rPr lang="en-US" sz="2000" b="1" dirty="0"/>
                            <a:t>Greedy best-first Search</a:t>
                          </a:r>
                        </a:p>
                      </a:txBody>
                      <a:tcPr/>
                    </a:tc>
                    <a:tc>
                      <a:txBody>
                        <a:bodyPr/>
                        <a:lstStyle/>
                        <a:p>
                          <a:r>
                            <a:rPr lang="en-US" sz="2000" dirty="0"/>
                            <a:t>Heuristic </a:t>
                          </a:r>
                          <a14:m>
                            <m:oMath xmlns:m="http://schemas.openxmlformats.org/officeDocument/2006/math">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p>
                      </a:txBody>
                      <a:tcPr/>
                    </a:tc>
                    <a:extLst>
                      <a:ext uri="{0D108BD9-81ED-4DB2-BD59-A6C34878D82A}">
                        <a16:rowId xmlns:a16="http://schemas.microsoft.com/office/drawing/2014/main" val="3556244319"/>
                      </a:ext>
                    </a:extLst>
                  </a:tr>
                  <a:tr h="370840">
                    <a:tc>
                      <a:txBody>
                        <a:bodyPr/>
                        <a:lstStyle/>
                        <a:p>
                          <a:r>
                            <a:rPr lang="en-US" sz="2000" b="1" dirty="0"/>
                            <a:t>A* Search</a:t>
                          </a:r>
                        </a:p>
                      </a:txBody>
                      <a:tcPr/>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3585196568"/>
                      </a:ext>
                    </a:extLst>
                  </a:tr>
                </a:tbl>
              </a:graphicData>
            </a:graphic>
          </p:graphicFrame>
        </mc:Choice>
        <mc:Fallback xmlns="">
          <p:graphicFrame>
            <p:nvGraphicFramePr>
              <p:cNvPr id="7" name="Table 7">
                <a:extLst>
                  <a:ext uri="{FF2B5EF4-FFF2-40B4-BE49-F238E27FC236}">
                    <a16:creationId xmlns:a16="http://schemas.microsoft.com/office/drawing/2014/main" id="{F801AAD9-28D9-4F75-AA97-25540DA4F5E3}"/>
                  </a:ext>
                </a:extLst>
              </p:cNvPr>
              <p:cNvGraphicFramePr>
                <a:graphicFrameLocks noGrp="1"/>
              </p:cNvGraphicFramePr>
              <p:nvPr>
                <p:extLst>
                  <p:ext uri="{D42A27DB-BD31-4B8C-83A1-F6EECF244321}">
                    <p14:modId xmlns:p14="http://schemas.microsoft.com/office/powerpoint/2010/main" val="2681982709"/>
                  </p:ext>
                </p:extLst>
              </p:nvPr>
            </p:nvGraphicFramePr>
            <p:xfrm>
              <a:off x="1295400" y="2956560"/>
              <a:ext cx="6553200" cy="237744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199455995"/>
                        </a:ext>
                      </a:extLst>
                    </a:gridCol>
                    <a:gridCol w="2971800">
                      <a:extLst>
                        <a:ext uri="{9D8B030D-6E8A-4147-A177-3AD203B41FA5}">
                          <a16:colId xmlns:a16="http://schemas.microsoft.com/office/drawing/2014/main" val="2480919178"/>
                        </a:ext>
                      </a:extLst>
                    </a:gridCol>
                  </a:tblGrid>
                  <a:tr h="396240">
                    <a:tc>
                      <a:txBody>
                        <a:bodyPr/>
                        <a:lstStyle/>
                        <a:p>
                          <a:pPr algn="ctr"/>
                          <a:r>
                            <a:rPr lang="en-US" sz="2000" b="1" dirty="0"/>
                            <a:t>Search Strategy</a:t>
                          </a:r>
                        </a:p>
                      </a:txBody>
                      <a:tcPr/>
                    </a:tc>
                    <a:tc>
                      <a:txBody>
                        <a:bodyPr/>
                        <a:lstStyle/>
                        <a:p>
                          <a:pPr algn="ctr"/>
                          <a:r>
                            <a:rPr lang="en-US" sz="2000" dirty="0"/>
                            <a:t>Evaluation function</a:t>
                          </a:r>
                        </a:p>
                      </a:txBody>
                      <a:tcPr/>
                    </a:tc>
                    <a:extLst>
                      <a:ext uri="{0D108BD9-81ED-4DB2-BD59-A6C34878D82A}">
                        <a16:rowId xmlns:a16="http://schemas.microsoft.com/office/drawing/2014/main" val="32724796"/>
                      </a:ext>
                    </a:extLst>
                  </a:tr>
                  <a:tr h="396240">
                    <a:tc>
                      <a:txBody>
                        <a:bodyPr/>
                        <a:lstStyle/>
                        <a:p>
                          <a:r>
                            <a:rPr lang="en-US" sz="2000" b="1" dirty="0"/>
                            <a:t>BFS</a:t>
                          </a:r>
                        </a:p>
                      </a:txBody>
                      <a:tcPr/>
                    </a:tc>
                    <a:tc>
                      <a:txBody>
                        <a:bodyPr/>
                        <a:lstStyle/>
                        <a:p>
                          <a:endParaRPr lang="en-US"/>
                        </a:p>
                      </a:txBody>
                      <a:tcPr>
                        <a:blipFill>
                          <a:blip r:embed="rId3"/>
                          <a:stretch>
                            <a:fillRect l="-120697" t="-107692" r="-820" b="-427692"/>
                          </a:stretch>
                        </a:blipFill>
                      </a:tcPr>
                    </a:tc>
                    <a:extLst>
                      <a:ext uri="{0D108BD9-81ED-4DB2-BD59-A6C34878D82A}">
                        <a16:rowId xmlns:a16="http://schemas.microsoft.com/office/drawing/2014/main" val="1409969715"/>
                      </a:ext>
                    </a:extLst>
                  </a:tr>
                  <a:tr h="396240">
                    <a:tc>
                      <a:txBody>
                        <a:bodyPr/>
                        <a:lstStyle/>
                        <a:p>
                          <a:r>
                            <a:rPr lang="en-US" sz="2000" b="1" dirty="0"/>
                            <a:t>Uniform-cost Search</a:t>
                          </a:r>
                        </a:p>
                      </a:txBody>
                      <a:tcPr/>
                    </a:tc>
                    <a:tc>
                      <a:txBody>
                        <a:bodyPr/>
                        <a:lstStyle/>
                        <a:p>
                          <a:endParaRPr lang="en-US"/>
                        </a:p>
                      </a:txBody>
                      <a:tcPr>
                        <a:blipFill>
                          <a:blip r:embed="rId3"/>
                          <a:stretch>
                            <a:fillRect l="-120697" t="-207692" r="-820" b="-327692"/>
                          </a:stretch>
                        </a:blipFill>
                      </a:tcPr>
                    </a:tc>
                    <a:extLst>
                      <a:ext uri="{0D108BD9-81ED-4DB2-BD59-A6C34878D82A}">
                        <a16:rowId xmlns:a16="http://schemas.microsoft.com/office/drawing/2014/main" val="3724469291"/>
                      </a:ext>
                    </a:extLst>
                  </a:tr>
                  <a:tr h="396240">
                    <a:tc>
                      <a:txBody>
                        <a:bodyPr/>
                        <a:lstStyle/>
                        <a:p>
                          <a:r>
                            <a:rPr lang="en-US" sz="2000" b="1" dirty="0"/>
                            <a:t>DFS (see below)</a:t>
                          </a:r>
                        </a:p>
                      </a:txBody>
                      <a:tcPr/>
                    </a:tc>
                    <a:tc>
                      <a:txBody>
                        <a:bodyPr/>
                        <a:lstStyle/>
                        <a:p>
                          <a:endParaRPr lang="en-US"/>
                        </a:p>
                      </a:txBody>
                      <a:tcPr>
                        <a:blipFill>
                          <a:blip r:embed="rId3"/>
                          <a:stretch>
                            <a:fillRect l="-120697" t="-307692" r="-820" b="-227692"/>
                          </a:stretch>
                        </a:blipFill>
                      </a:tcPr>
                    </a:tc>
                    <a:extLst>
                      <a:ext uri="{0D108BD9-81ED-4DB2-BD59-A6C34878D82A}">
                        <a16:rowId xmlns:a16="http://schemas.microsoft.com/office/drawing/2014/main" val="1255110076"/>
                      </a:ext>
                    </a:extLst>
                  </a:tr>
                  <a:tr h="396240">
                    <a:tc>
                      <a:txBody>
                        <a:bodyPr/>
                        <a:lstStyle/>
                        <a:p>
                          <a:r>
                            <a:rPr lang="en-US" sz="2000" b="1" dirty="0"/>
                            <a:t>Greedy best-first Search</a:t>
                          </a:r>
                        </a:p>
                      </a:txBody>
                      <a:tcPr/>
                    </a:tc>
                    <a:tc>
                      <a:txBody>
                        <a:bodyPr/>
                        <a:lstStyle/>
                        <a:p>
                          <a:endParaRPr lang="en-US"/>
                        </a:p>
                      </a:txBody>
                      <a:tcPr>
                        <a:blipFill>
                          <a:blip r:embed="rId3"/>
                          <a:stretch>
                            <a:fillRect l="-120697" t="-407692" r="-820" b="-127692"/>
                          </a:stretch>
                        </a:blipFill>
                      </a:tcPr>
                    </a:tc>
                    <a:extLst>
                      <a:ext uri="{0D108BD9-81ED-4DB2-BD59-A6C34878D82A}">
                        <a16:rowId xmlns:a16="http://schemas.microsoft.com/office/drawing/2014/main" val="3556244319"/>
                      </a:ext>
                    </a:extLst>
                  </a:tr>
                  <a:tr h="396240">
                    <a:tc>
                      <a:txBody>
                        <a:bodyPr/>
                        <a:lstStyle/>
                        <a:p>
                          <a:r>
                            <a:rPr lang="en-US" sz="2000" b="1" dirty="0"/>
                            <a:t>A* Search</a:t>
                          </a:r>
                        </a:p>
                      </a:txBody>
                      <a:tcPr/>
                    </a:tc>
                    <a:tc>
                      <a:txBody>
                        <a:bodyPr/>
                        <a:lstStyle/>
                        <a:p>
                          <a:endParaRPr lang="en-US"/>
                        </a:p>
                      </a:txBody>
                      <a:tcPr>
                        <a:blipFill>
                          <a:blip r:embed="rId3"/>
                          <a:stretch>
                            <a:fillRect l="-120697" t="-507692" r="-820" b="-27692"/>
                          </a:stretch>
                        </a:blipFill>
                      </a:tcPr>
                    </a:tc>
                    <a:extLst>
                      <a:ext uri="{0D108BD9-81ED-4DB2-BD59-A6C34878D82A}">
                        <a16:rowId xmlns:a16="http://schemas.microsoft.com/office/drawing/2014/main" val="3585196568"/>
                      </a:ext>
                    </a:extLst>
                  </a:tr>
                </a:tbl>
              </a:graphicData>
            </a:graphic>
          </p:graphicFrame>
        </mc:Fallback>
      </mc:AlternateContent>
    </p:spTree>
    <p:extLst>
      <p:ext uri="{BB962C8B-B14F-4D97-AF65-F5344CB8AC3E}">
        <p14:creationId xmlns:p14="http://schemas.microsoft.com/office/powerpoint/2010/main" val="131180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Example: Sliding-tile puzzle</a:t>
            </a:r>
          </a:p>
        </p:txBody>
      </p:sp>
      <mc:AlternateContent xmlns:mc="http://schemas.openxmlformats.org/markup-compatibility/2006">
        <mc:Choice xmlns:a14="http://schemas.microsoft.com/office/drawing/2010/main" Requires="a14">
          <p:sp>
            <p:nvSpPr>
              <p:cNvPr id="17413" name="Rectangle 5"/>
              <p:cNvSpPr>
                <a:spLocks noGrp="1" noChangeArrowheads="1"/>
              </p:cNvSpPr>
              <p:nvPr>
                <p:ph idx="1"/>
              </p:nvPr>
            </p:nvSpPr>
            <p:spPr>
              <a:xfrm>
                <a:off x="628650" y="1825625"/>
                <a:ext cx="5695950" cy="4351338"/>
              </a:xfrm>
              <a:noFill/>
              <a:ln/>
            </p:spPr>
            <p:txBody>
              <a:bodyPr>
                <a:noAutofit/>
              </a:bodyPr>
              <a:lstStyle/>
              <a:p>
                <a:pPr>
                  <a:lnSpc>
                    <a:spcPct val="120000"/>
                  </a:lnSpc>
                </a:pPr>
                <a:r>
                  <a:rPr lang="en-US" sz="2000" b="1" dirty="0">
                    <a:solidFill>
                      <a:srgbClr val="FF0000"/>
                    </a:solidFill>
                  </a:rPr>
                  <a:t>Initial State: </a:t>
                </a:r>
                <a:r>
                  <a:rPr lang="en-US" sz="2000" dirty="0"/>
                  <a:t>A given configuration.</a:t>
                </a:r>
                <a:endParaRPr lang="en-US" sz="2000" b="1" dirty="0">
                  <a:solidFill>
                    <a:srgbClr val="FF0000"/>
                  </a:solidFill>
                </a:endParaRPr>
              </a:p>
              <a:p>
                <a:pPr>
                  <a:lnSpc>
                    <a:spcPct val="120000"/>
                  </a:lnSpc>
                </a:pPr>
                <a:r>
                  <a:rPr lang="en-US" sz="2000" b="1" dirty="0">
                    <a:solidFill>
                      <a:srgbClr val="FF0000"/>
                    </a:solidFill>
                  </a:rPr>
                  <a:t>Actions: </a:t>
                </a:r>
                <a:r>
                  <a:rPr lang="en-US" sz="2000" dirty="0"/>
                  <a:t>Move blank left, right, up, down </a:t>
                </a:r>
                <a:endParaRPr lang="en-US" sz="2000" b="1" dirty="0">
                  <a:solidFill>
                    <a:srgbClr val="FF0000"/>
                  </a:solidFill>
                </a:endParaRPr>
              </a:p>
              <a:p>
                <a:pPr>
                  <a:lnSpc>
                    <a:spcPct val="120000"/>
                  </a:lnSpc>
                </a:pPr>
                <a:r>
                  <a:rPr lang="en-US" sz="2000" b="1" dirty="0">
                    <a:solidFill>
                      <a:srgbClr val="FF0000"/>
                    </a:solidFill>
                  </a:rPr>
                  <a:t>States as a result of the Initial state and the Transition model</a:t>
                </a:r>
              </a:p>
              <a:p>
                <a:pPr lvl="1">
                  <a:lnSpc>
                    <a:spcPct val="120000"/>
                  </a:lnSpc>
                </a:pPr>
                <a:r>
                  <a:rPr lang="en-US" sz="2000" dirty="0"/>
                  <a:t>The location of each tile (including the empty one, ½ of the permutations are unreachable)</a:t>
                </a:r>
              </a:p>
              <a:p>
                <a:pPr lvl="2">
                  <a:lnSpc>
                    <a:spcPct val="120000"/>
                  </a:lnSpc>
                </a:pPr>
                <a:r>
                  <a:rPr lang="en-US" sz="2000" dirty="0"/>
                  <a:t>8-puzzle: </a:t>
                </a:r>
                <a14:m>
                  <m:oMath xmlns:m="http://schemas.openxmlformats.org/officeDocument/2006/math">
                    <m:r>
                      <a:rPr lang="en-US" sz="2000" i="1" dirty="0" smtClean="0">
                        <a:latin typeface="Cambria Math" panose="02040503050406030204" pitchFamily="18" charset="0"/>
                      </a:rPr>
                      <m:t>9</m:t>
                    </m:r>
                    <m:r>
                      <a:rPr lang="en-US" sz="2000" b="0" i="1" dirty="0" smtClean="0">
                        <a:latin typeface="Cambria Math" panose="02040503050406030204" pitchFamily="18" charset="0"/>
                      </a:rPr>
                      <m:t>!/2</m:t>
                    </m:r>
                    <m:r>
                      <a:rPr lang="en-US" sz="2000" i="1" dirty="0" smtClean="0">
                        <a:latin typeface="Cambria Math" panose="02040503050406030204" pitchFamily="18" charset="0"/>
                      </a:rPr>
                      <m:t>=</m:t>
                    </m:r>
                    <m:r>
                      <a:rPr lang="en-US" sz="2000" b="0" i="1" dirty="0" smtClean="0">
                        <a:latin typeface="Cambria Math" panose="02040503050406030204" pitchFamily="18" charset="0"/>
                      </a:rPr>
                      <m:t>181,44</m:t>
                    </m:r>
                    <m:r>
                      <a:rPr lang="en-US" sz="2000" i="1" dirty="0" smtClean="0">
                        <a:latin typeface="Cambria Math" panose="02040503050406030204" pitchFamily="18" charset="0"/>
                      </a:rPr>
                      <m:t>0 </m:t>
                    </m:r>
                  </m:oMath>
                </a14:m>
                <a:r>
                  <a:rPr lang="en-US" sz="2000" dirty="0"/>
                  <a:t>states</a:t>
                </a:r>
              </a:p>
              <a:p>
                <a:pPr lvl="2">
                  <a:lnSpc>
                    <a:spcPct val="120000"/>
                  </a:lnSpc>
                </a:pPr>
                <a:r>
                  <a:rPr lang="en-US" sz="2000" dirty="0"/>
                  <a:t>15-puzzle: </a:t>
                </a:r>
                <a14:m>
                  <m:oMath xmlns:m="http://schemas.openxmlformats.org/officeDocument/2006/math">
                    <m:r>
                      <a:rPr lang="en-US" sz="2000" i="1" dirty="0" smtClean="0">
                        <a:latin typeface="Cambria Math" panose="02040503050406030204" pitchFamily="18" charset="0"/>
                      </a:rPr>
                      <m:t>1</m:t>
                    </m:r>
                    <m:r>
                      <a:rPr lang="en-US" sz="2000" b="0" i="1" dirty="0" smtClean="0">
                        <a:latin typeface="Cambria Math" panose="02040503050406030204" pitchFamily="18" charset="0"/>
                      </a:rPr>
                      <m:t>6</m:t>
                    </m:r>
                    <m:r>
                      <a:rPr lang="en-US" sz="2000" i="1" dirty="0">
                        <a:latin typeface="Cambria Math" panose="02040503050406030204" pitchFamily="18" charset="0"/>
                      </a:rPr>
                      <m:t>!</m:t>
                    </m:r>
                    <m:r>
                      <a:rPr lang="en-US" sz="2000" b="0" i="1" dirty="0" smtClean="0">
                        <a:latin typeface="Cambria Math" panose="02040503050406030204" pitchFamily="18" charset="0"/>
                      </a:rPr>
                      <m:t>/2</m:t>
                    </m:r>
                    <m:r>
                      <a:rPr lang="en-US" sz="2000" i="1" dirty="0">
                        <a:latin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 </m:t>
                    </m:r>
                    <m:sSup>
                      <m:sSupPr>
                        <m:ctrlPr>
                          <a:rPr lang="en-US" sz="2000" b="0" i="1" dirty="0" smtClean="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rPr>
                          <m:t>10</m:t>
                        </m:r>
                      </m:e>
                      <m:sup>
                        <m:r>
                          <a:rPr lang="en-US" sz="2000" b="0" i="1" dirty="0" smtClean="0">
                            <a:latin typeface="Cambria Math" panose="02040503050406030204" pitchFamily="18" charset="0"/>
                          </a:rPr>
                          <m:t>13</m:t>
                        </m:r>
                      </m:sup>
                    </m:sSup>
                  </m:oMath>
                </a14:m>
                <a:r>
                  <a:rPr lang="en-US" sz="2000" dirty="0"/>
                  <a:t> states</a:t>
                </a:r>
              </a:p>
              <a:p>
                <a:pPr lvl="2">
                  <a:lnSpc>
                    <a:spcPct val="120000"/>
                  </a:lnSpc>
                </a:pPr>
                <a:r>
                  <a:rPr lang="en-US" sz="2000" dirty="0"/>
                  <a:t>24-puzzle: </a:t>
                </a:r>
                <a14:m>
                  <m:oMath xmlns:m="http://schemas.openxmlformats.org/officeDocument/2006/math">
                    <m:r>
                      <a:rPr lang="en-US" sz="2000" i="1" dirty="0" smtClean="0">
                        <a:latin typeface="Cambria Math" panose="02040503050406030204" pitchFamily="18" charset="0"/>
                      </a:rPr>
                      <m:t>25!</m:t>
                    </m:r>
                    <m:r>
                      <a:rPr lang="en-US" sz="2000" b="0" i="1" dirty="0" smtClean="0">
                        <a:latin typeface="Cambria Math" panose="02040503050406030204" pitchFamily="18" charset="0"/>
                      </a:rPr>
                      <m:t>/2 </m:t>
                    </m:r>
                    <m:r>
                      <a:rPr lang="en-US" sz="2000" b="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rPr>
                      <m:t> 10</m:t>
                    </m:r>
                    <m:r>
                      <a:rPr lang="en-US" sz="2000" i="1" baseline="30000" dirty="0" smtClean="0">
                        <a:latin typeface="Cambria Math" panose="02040503050406030204" pitchFamily="18" charset="0"/>
                      </a:rPr>
                      <m:t>25</m:t>
                    </m:r>
                    <m:r>
                      <a:rPr lang="en-US" sz="2000" i="1" dirty="0" smtClean="0">
                        <a:latin typeface="Cambria Math" panose="02040503050406030204" pitchFamily="18" charset="0"/>
                      </a:rPr>
                      <m:t> </m:t>
                    </m:r>
                  </m:oMath>
                </a14:m>
                <a:r>
                  <a:rPr lang="en-US" sz="2000" dirty="0"/>
                  <a:t>states</a:t>
                </a:r>
                <a:endParaRPr lang="en-US" sz="2000" dirty="0">
                  <a:solidFill>
                    <a:srgbClr val="CC0099"/>
                  </a:solidFill>
                </a:endParaRPr>
              </a:p>
              <a:p>
                <a:pPr>
                  <a:lnSpc>
                    <a:spcPct val="120000"/>
                  </a:lnSpc>
                </a:pPr>
                <a:r>
                  <a:rPr lang="en-US" sz="2000" b="1" dirty="0">
                    <a:solidFill>
                      <a:srgbClr val="FF0000"/>
                    </a:solidFill>
                  </a:rPr>
                  <a:t>Goal state: </a:t>
                </a:r>
                <a:r>
                  <a:rPr lang="en-US" sz="2000" dirty="0"/>
                  <a:t>Tiles are arranged empty and 1-8</a:t>
                </a:r>
                <a:endParaRPr lang="en-US" sz="2000" b="1" dirty="0">
                  <a:solidFill>
                    <a:srgbClr val="FF0000"/>
                  </a:solidFill>
                </a:endParaRPr>
              </a:p>
              <a:p>
                <a:pPr>
                  <a:lnSpc>
                    <a:spcPct val="120000"/>
                  </a:lnSpc>
                </a:pPr>
                <a:r>
                  <a:rPr lang="en-US" sz="2000" b="1" dirty="0">
                    <a:solidFill>
                      <a:srgbClr val="FF0000"/>
                    </a:solidFill>
                  </a:rPr>
                  <a:t>Path cost: </a:t>
                </a:r>
                <a:r>
                  <a:rPr lang="en-US" sz="2000" dirty="0"/>
                  <a:t>1 per tile move.</a:t>
                </a:r>
                <a:br>
                  <a:rPr lang="en-US" dirty="0"/>
                </a:br>
                <a:endParaRPr lang="en-US" dirty="0"/>
              </a:p>
              <a:p>
                <a:pPr>
                  <a:lnSpc>
                    <a:spcPct val="120000"/>
                  </a:lnSpc>
                </a:pPr>
                <a:r>
                  <a:rPr lang="en-US" sz="1800" dirty="0">
                    <a:hlinkClick r:id="rId3"/>
                  </a:rPr>
                  <a:t>Finding the optimal solution of n-Puzzle is NP-hard</a:t>
                </a:r>
                <a:endParaRPr lang="en-US" sz="1800" dirty="0"/>
              </a:p>
            </p:txBody>
          </p:sp>
        </mc:Choice>
        <mc:Fallback>
          <p:sp>
            <p:nvSpPr>
              <p:cNvPr id="17413" name="Rectangle 5"/>
              <p:cNvSpPr>
                <a:spLocks noGrp="1" noRot="1" noChangeAspect="1" noMove="1" noResize="1" noEditPoints="1" noAdjustHandles="1" noChangeArrowheads="1" noChangeShapeType="1" noTextEdit="1"/>
              </p:cNvSpPr>
              <p:nvPr>
                <p:ph idx="1"/>
              </p:nvPr>
            </p:nvSpPr>
            <p:spPr>
              <a:xfrm>
                <a:off x="628650" y="1825625"/>
                <a:ext cx="5695950" cy="4351338"/>
              </a:xfrm>
              <a:blipFill>
                <a:blip r:embed="rId4"/>
                <a:stretch>
                  <a:fillRect l="-963" b="-28992"/>
                </a:stretch>
              </a:blipFill>
              <a:ln/>
            </p:spPr>
            <p:txBody>
              <a:bodyPr/>
              <a:lstStyle/>
              <a:p>
                <a:r>
                  <a:rPr lang="en-US">
                    <a:noFill/>
                  </a:rPr>
                  <a:t> </a:t>
                </a:r>
              </a:p>
            </p:txBody>
          </p:sp>
        </mc:Fallback>
      </mc:AlternateContent>
      <p:pic>
        <p:nvPicPr>
          <p:cNvPr id="17414" name="Picture 6" descr="8puzzle"/>
          <p:cNvPicPr>
            <a:picLocks noChangeAspect="1" noChangeArrowheads="1"/>
          </p:cNvPicPr>
          <p:nvPr/>
        </p:nvPicPr>
        <p:blipFill>
          <a:blip r:embed="rId5" cstate="print"/>
          <a:srcRect r="49396"/>
          <a:stretch>
            <a:fillRect/>
          </a:stretch>
        </p:blipFill>
        <p:spPr bwMode="auto">
          <a:xfrm>
            <a:off x="6608445" y="1447800"/>
            <a:ext cx="2154555" cy="2162175"/>
          </a:xfrm>
          <a:prstGeom prst="rect">
            <a:avLst/>
          </a:prstGeom>
          <a:noFill/>
        </p:spPr>
      </p:pic>
      <p:pic>
        <p:nvPicPr>
          <p:cNvPr id="8" name="Picture 6" descr="8puzzle"/>
          <p:cNvPicPr>
            <a:picLocks noChangeAspect="1" noChangeArrowheads="1"/>
          </p:cNvPicPr>
          <p:nvPr/>
        </p:nvPicPr>
        <p:blipFill>
          <a:blip r:embed="rId5" cstate="print"/>
          <a:srcRect l="49396"/>
          <a:stretch>
            <a:fillRect/>
          </a:stretch>
        </p:blipFill>
        <p:spPr bwMode="auto">
          <a:xfrm>
            <a:off x="6324600" y="3810000"/>
            <a:ext cx="2154555" cy="2162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Example: Robot motion planning</a:t>
            </a:r>
          </a:p>
        </p:txBody>
      </p:sp>
      <p:sp>
        <p:nvSpPr>
          <p:cNvPr id="19459" name="Rectangle 3"/>
          <p:cNvSpPr>
            <a:spLocks noGrp="1" noChangeArrowheads="1"/>
          </p:cNvSpPr>
          <p:nvPr>
            <p:ph idx="1"/>
          </p:nvPr>
        </p:nvSpPr>
        <p:spPr>
          <a:xfrm>
            <a:off x="457200" y="4419600"/>
            <a:ext cx="8229600" cy="1866900"/>
          </a:xfrm>
        </p:spPr>
        <p:txBody>
          <a:bodyPr>
            <a:normAutofit/>
          </a:bodyPr>
          <a:lstStyle/>
          <a:p>
            <a:pPr>
              <a:lnSpc>
                <a:spcPct val="80000"/>
              </a:lnSpc>
            </a:pPr>
            <a:r>
              <a:rPr lang="en-US" sz="2200" b="1" dirty="0">
                <a:solidFill>
                  <a:srgbClr val="FF0000"/>
                </a:solidFill>
              </a:rPr>
              <a:t>Initial State: </a:t>
            </a:r>
            <a:r>
              <a:rPr lang="en-US" sz="1900" dirty="0"/>
              <a:t>Current arm position.</a:t>
            </a:r>
          </a:p>
          <a:p>
            <a:pPr>
              <a:lnSpc>
                <a:spcPct val="80000"/>
              </a:lnSpc>
            </a:pPr>
            <a:r>
              <a:rPr lang="en-US" sz="2200" b="1" dirty="0">
                <a:solidFill>
                  <a:srgbClr val="FF0000"/>
                </a:solidFill>
              </a:rPr>
              <a:t>States: </a:t>
            </a:r>
            <a:r>
              <a:rPr lang="en-US" sz="1900" dirty="0"/>
              <a:t>Real-valued coordinates of robot joint angles.</a:t>
            </a:r>
          </a:p>
          <a:p>
            <a:pPr>
              <a:lnSpc>
                <a:spcPct val="80000"/>
              </a:lnSpc>
            </a:pPr>
            <a:r>
              <a:rPr lang="en-US" sz="2200" b="1" dirty="0">
                <a:solidFill>
                  <a:srgbClr val="FF0000"/>
                </a:solidFill>
              </a:rPr>
              <a:t>Actions: </a:t>
            </a:r>
            <a:r>
              <a:rPr lang="en-US" sz="1900" dirty="0"/>
              <a:t>Continuous motions of robot joints.</a:t>
            </a:r>
          </a:p>
          <a:p>
            <a:pPr>
              <a:lnSpc>
                <a:spcPct val="80000"/>
              </a:lnSpc>
            </a:pPr>
            <a:r>
              <a:rPr lang="en-US" sz="2200" b="1" dirty="0">
                <a:solidFill>
                  <a:srgbClr val="FF0000"/>
                </a:solidFill>
              </a:rPr>
              <a:t>Goal state: </a:t>
            </a:r>
            <a:r>
              <a:rPr lang="en-US" sz="1900" dirty="0"/>
              <a:t>Desired final configuration (e.g., object is grasped).</a:t>
            </a:r>
          </a:p>
          <a:p>
            <a:pPr>
              <a:lnSpc>
                <a:spcPct val="80000"/>
              </a:lnSpc>
            </a:pPr>
            <a:r>
              <a:rPr lang="en-US" sz="2200" b="1" dirty="0">
                <a:solidFill>
                  <a:srgbClr val="FF0000"/>
                </a:solidFill>
              </a:rPr>
              <a:t>Path cost: </a:t>
            </a:r>
            <a:r>
              <a:rPr lang="en-US" sz="1900" dirty="0"/>
              <a:t>Time to execute, smoothness of path, etc.</a:t>
            </a:r>
          </a:p>
        </p:txBody>
      </p:sp>
      <p:pic>
        <p:nvPicPr>
          <p:cNvPr id="19460" name="Picture 4" descr="stanford-arm+blocks"/>
          <p:cNvPicPr>
            <a:picLocks noChangeAspect="1" noChangeArrowheads="1"/>
          </p:cNvPicPr>
          <p:nvPr/>
        </p:nvPicPr>
        <p:blipFill>
          <a:blip r:embed="rId3" cstate="print"/>
          <a:srcRect/>
          <a:stretch>
            <a:fillRect/>
          </a:stretch>
        </p:blipFill>
        <p:spPr bwMode="auto">
          <a:xfrm>
            <a:off x="1676400" y="1409700"/>
            <a:ext cx="5800725" cy="2324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9887</TotalTime>
  <Words>4637</Words>
  <Application>Microsoft Office PowerPoint</Application>
  <PresentationFormat>On-screen Show (4:3)</PresentationFormat>
  <Paragraphs>711</Paragraphs>
  <Slides>72</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Arial</vt:lpstr>
      <vt:lpstr>Calibri</vt:lpstr>
      <vt:lpstr>Calibri Light</vt:lpstr>
      <vt:lpstr>Cambria Math</vt:lpstr>
      <vt:lpstr>source sans pro</vt:lpstr>
      <vt:lpstr>Office Theme</vt:lpstr>
      <vt:lpstr>CS 5/7320  Artificial Intelligence  Solving problems by searching AIMA Chapter 3</vt:lpstr>
      <vt:lpstr>Contents</vt:lpstr>
      <vt:lpstr>What are search problems?</vt:lpstr>
      <vt:lpstr>What are search problems?</vt:lpstr>
      <vt:lpstr>Search problem components</vt:lpstr>
      <vt:lpstr>Example: Romania Vacation</vt:lpstr>
      <vt:lpstr>Example: Vacuum world</vt:lpstr>
      <vt:lpstr>Example: Sliding-tile puzzle</vt:lpstr>
      <vt:lpstr>Example: Robot motion planning</vt:lpstr>
      <vt:lpstr>Solving search problems</vt:lpstr>
      <vt:lpstr>Solving search problems</vt:lpstr>
      <vt:lpstr>Search tree</vt:lpstr>
      <vt:lpstr>Differences between typical Tree search and AI search</vt:lpstr>
      <vt:lpstr>Tree Search Algorithm Outline</vt:lpstr>
      <vt:lpstr>Tree search example</vt:lpstr>
      <vt:lpstr>Tree search example</vt:lpstr>
      <vt:lpstr>Tree search example</vt:lpstr>
      <vt:lpstr>Search strategies</vt:lpstr>
      <vt:lpstr>Uninformed Search</vt:lpstr>
      <vt:lpstr>Uninformed search strategies</vt:lpstr>
      <vt:lpstr>Breadth-first search (BFS)</vt:lpstr>
      <vt:lpstr>Implementation: BFS</vt:lpstr>
      <vt:lpstr>Properties of breadth-first search</vt:lpstr>
      <vt:lpstr>Breadth-first search</vt:lpstr>
      <vt:lpstr>Uniform-cost search  (= Dijkstra’s shortest path algorithm)</vt:lpstr>
      <vt:lpstr>Implementation: Best-First-Search Strategy</vt:lpstr>
      <vt:lpstr>Depth-first search (DFS)</vt:lpstr>
      <vt:lpstr>Implementation: DFS</vt:lpstr>
      <vt:lpstr>Properties of depth-first search</vt:lpstr>
      <vt:lpstr>Depth-first search</vt:lpstr>
      <vt:lpstr>Iterative deepening search (IDS)</vt:lpstr>
      <vt:lpstr>Iterative deepening search (IDS)</vt:lpstr>
      <vt:lpstr>Implementation: IDS</vt:lpstr>
      <vt:lpstr>Properties of iterative deepening search</vt:lpstr>
      <vt:lpstr>Informed Search</vt:lpstr>
      <vt:lpstr>Informed search</vt:lpstr>
      <vt:lpstr>Heuristic function</vt:lpstr>
      <vt:lpstr>Heuristic for the Romania problem</vt:lpstr>
      <vt:lpstr>Greedy best-first search example</vt:lpstr>
      <vt:lpstr>Greedy best-first search example</vt:lpstr>
      <vt:lpstr>Greedy best-first search example</vt:lpstr>
      <vt:lpstr>Greedy best-first search example</vt:lpstr>
      <vt:lpstr>Properties of greedy best-first search</vt:lpstr>
      <vt:lpstr>Implementation of greedy best-first search</vt:lpstr>
      <vt:lpstr>Properties of greedy best-first search</vt:lpstr>
      <vt:lpstr>How can we fix the optimality problem with greedy best-first search?</vt:lpstr>
      <vt:lpstr>A* search</vt:lpstr>
      <vt:lpstr>A* search example</vt:lpstr>
      <vt:lpstr>A* search example</vt:lpstr>
      <vt:lpstr>A* search example</vt:lpstr>
      <vt:lpstr>A* search example</vt:lpstr>
      <vt:lpstr>A* search example</vt:lpstr>
      <vt:lpstr>A* search example</vt:lpstr>
      <vt:lpstr>An animation of  A* search</vt:lpstr>
      <vt:lpstr>Implementation of A* Search</vt:lpstr>
      <vt:lpstr>Admissible heuristics</vt:lpstr>
      <vt:lpstr>Proof of Optimality of A*</vt:lpstr>
      <vt:lpstr>Guarantees of A*</vt:lpstr>
      <vt:lpstr>Properties of A*</vt:lpstr>
      <vt:lpstr>Designing heuristic functions</vt:lpstr>
      <vt:lpstr>Heuristics from relaxed problems</vt:lpstr>
      <vt:lpstr>Heuristics from relaxed problems</vt:lpstr>
      <vt:lpstr>Heuristics from subproblems</vt:lpstr>
      <vt:lpstr>Dominance</vt:lpstr>
      <vt:lpstr>Dominance</vt:lpstr>
      <vt:lpstr>Combining heuristics</vt:lpstr>
      <vt:lpstr>Satisficing Search: Weighted A* search</vt:lpstr>
      <vt:lpstr>Example of weighted A* search</vt:lpstr>
      <vt:lpstr>Memory-bounded search</vt:lpstr>
      <vt:lpstr>Uninformed search strategies</vt:lpstr>
      <vt:lpstr>All search strategies</vt:lpstr>
      <vt:lpstr>Implementation as Best-first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michael</dc:creator>
  <cp:lastModifiedBy>Michael Hahsler</cp:lastModifiedBy>
  <cp:revision>88</cp:revision>
  <dcterms:created xsi:type="dcterms:W3CDTF">2020-09-15T14:04:03Z</dcterms:created>
  <dcterms:modified xsi:type="dcterms:W3CDTF">2021-09-08T19:00:21Z</dcterms:modified>
</cp:coreProperties>
</file>