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9" r:id="rId3"/>
    <p:sldId id="262" r:id="rId4"/>
    <p:sldId id="312" r:id="rId5"/>
    <p:sldId id="350" r:id="rId6"/>
    <p:sldId id="261" r:id="rId7"/>
    <p:sldId id="353" r:id="rId8"/>
    <p:sldId id="287" r:id="rId9"/>
    <p:sldId id="285" r:id="rId10"/>
    <p:sldId id="286" r:id="rId11"/>
    <p:sldId id="359" r:id="rId12"/>
    <p:sldId id="264" r:id="rId13"/>
    <p:sldId id="289" r:id="rId14"/>
    <p:sldId id="292" r:id="rId15"/>
    <p:sldId id="308" r:id="rId16"/>
    <p:sldId id="291" r:id="rId17"/>
    <p:sldId id="352" r:id="rId18"/>
    <p:sldId id="267" r:id="rId19"/>
    <p:sldId id="294" r:id="rId20"/>
    <p:sldId id="296" r:id="rId21"/>
    <p:sldId id="297" r:id="rId22"/>
    <p:sldId id="299" r:id="rId23"/>
    <p:sldId id="317" r:id="rId24"/>
    <p:sldId id="319" r:id="rId25"/>
    <p:sldId id="318" r:id="rId26"/>
    <p:sldId id="320" r:id="rId27"/>
    <p:sldId id="360" r:id="rId28"/>
    <p:sldId id="300" r:id="rId29"/>
    <p:sldId id="355" r:id="rId30"/>
    <p:sldId id="354" r:id="rId31"/>
    <p:sldId id="356" r:id="rId32"/>
    <p:sldId id="346" r:id="rId33"/>
    <p:sldId id="288" r:id="rId34"/>
    <p:sldId id="324" r:id="rId35"/>
    <p:sldId id="344" r:id="rId36"/>
    <p:sldId id="358" r:id="rId37"/>
    <p:sldId id="303" r:id="rId38"/>
    <p:sldId id="348" r:id="rId39"/>
    <p:sldId id="302" r:id="rId40"/>
    <p:sldId id="321" r:id="rId41"/>
    <p:sldId id="306" r:id="rId42"/>
    <p:sldId id="338" r:id="rId43"/>
    <p:sldId id="342" r:id="rId44"/>
    <p:sldId id="357" r:id="rId45"/>
    <p:sldId id="314" r:id="rId46"/>
    <p:sldId id="349" r:id="rId47"/>
    <p:sldId id="343" r:id="rId48"/>
    <p:sldId id="32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52" d="100"/>
          <a:sy n="52" d="100"/>
        </p:scale>
        <p:origin x="16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8E62C7-CB4C-4E30-AE1E-CACAE88BC137}">
      <dgm:prSet/>
      <dgm:spPr/>
      <dgm:t>
        <a:bodyPr/>
        <a:lstStyle/>
        <a:p>
          <a:r>
            <a:rPr lang="en-US"/>
            <a:t>Laziness</a:t>
          </a:r>
        </a:p>
      </dgm:t>
    </dgm:pt>
    <dgm:pt modelId="{F1DD4494-AD69-453D-84C5-38351C2F87E5}" type="parTrans" cxnId="{2CB3D275-3841-413D-BEB6-D4217A1267EF}">
      <dgm:prSet/>
      <dgm:spPr/>
      <dgm:t>
        <a:bodyPr/>
        <a:lstStyle/>
        <a:p>
          <a:endParaRPr lang="en-US"/>
        </a:p>
      </dgm:t>
    </dgm:pt>
    <dgm:pt modelId="{7229FAA9-CACC-466F-BE38-077CC879D807}" type="sibTrans" cxnId="{2CB3D275-3841-413D-BEB6-D4217A1267EF}">
      <dgm:prSet/>
      <dgm:spPr/>
      <dgm:t>
        <a:bodyPr/>
        <a:lstStyle/>
        <a:p>
          <a:endParaRPr lang="en-US"/>
        </a:p>
      </dgm:t>
    </dgm:pt>
    <dgm:pt modelId="{D00DF102-81F0-4D54-BE6C-3F9A67247BAD}">
      <dgm:prSet/>
      <dgm:spPr/>
      <dgm:t>
        <a:bodyPr/>
        <a:lstStyle/>
        <a:p>
          <a:r>
            <a:rPr lang="en-US"/>
            <a:t>failure to enumerate exceptions, qualifications, etc.</a:t>
          </a:r>
        </a:p>
      </dgm:t>
    </dgm:pt>
    <dgm:pt modelId="{C0D052C1-E92A-440F-BEA5-FD2085124625}" type="parTrans" cxnId="{D388E0D2-CBF3-4FC7-BBA8-20E5B09EAFFC}">
      <dgm:prSet/>
      <dgm:spPr/>
      <dgm:t>
        <a:bodyPr/>
        <a:lstStyle/>
        <a:p>
          <a:endParaRPr lang="en-US"/>
        </a:p>
      </dgm:t>
    </dgm:pt>
    <dgm:pt modelId="{3117B10A-24B6-48EC-8657-00920A1BA0BF}" type="sibTrans" cxnId="{D388E0D2-CBF3-4FC7-BBA8-20E5B09EAFFC}">
      <dgm:prSet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059BCCC2-0AD4-4EF6-81F3-D374AB5CD123}">
      <dgm:prSet/>
      <dgm:spPr/>
      <dgm:t>
        <a:bodyPr/>
        <a:lstStyle/>
        <a:p>
          <a:r>
            <a:rPr lang="en-US"/>
            <a:t>Randomness</a:t>
          </a:r>
        </a:p>
      </dgm:t>
    </dgm:pt>
    <dgm:pt modelId="{25E4E061-6429-48A4-9C83-FDB772EB849A}" type="parTrans" cxnId="{AE516019-08D9-49E5-9F1B-D233DA075AEE}">
      <dgm:prSet/>
      <dgm:spPr/>
      <dgm:t>
        <a:bodyPr/>
        <a:lstStyle/>
        <a:p>
          <a:endParaRPr lang="en-US"/>
        </a:p>
      </dgm:t>
    </dgm:pt>
    <dgm:pt modelId="{F3ABFBB6-6E8F-4D42-A609-1D67C9E4BC74}" type="sibTrans" cxnId="{AE516019-08D9-49E5-9F1B-D233DA075AEE}">
      <dgm:prSet/>
      <dgm:spPr/>
      <dgm:t>
        <a:bodyPr/>
        <a:lstStyle/>
        <a:p>
          <a:endParaRPr lang="en-US"/>
        </a:p>
      </dgm:t>
    </dgm:pt>
    <dgm:pt modelId="{3A77C45B-DD74-4EAF-8ABA-9F97DB586EE6}">
      <dgm:prSet/>
      <dgm:spPr/>
      <dgm:t>
        <a:bodyPr/>
        <a:lstStyle/>
        <a:p>
          <a:r>
            <a:rPr lang="en-US"/>
            <a:t>Intrinsically random behavior</a:t>
          </a:r>
        </a:p>
      </dgm:t>
    </dgm:pt>
    <dgm:pt modelId="{0668199D-7652-48E0-98FD-C6680050E98B}" type="parTrans" cxnId="{11C930A8-84A6-4B2A-87BE-31EA34042366}">
      <dgm:prSet/>
      <dgm:spPr/>
      <dgm:t>
        <a:bodyPr/>
        <a:lstStyle/>
        <a:p>
          <a:endParaRPr lang="en-US"/>
        </a:p>
      </dgm:t>
    </dgm:pt>
    <dgm:pt modelId="{70029B0F-9D37-497C-84D2-8621C423C3C8}" type="sibTrans" cxnId="{11C930A8-84A6-4B2A-87BE-31EA34042366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EBB5B068-E4CE-4B7A-8A5E-8B2E91D964B3}" type="pres">
      <dgm:prSet presAssocID="{E08E62C7-CB4C-4E30-AE1E-CACAE88BC137}" presName="linNode" presStyleCnt="0"/>
      <dgm:spPr/>
    </dgm:pt>
    <dgm:pt modelId="{5A16C5D4-9303-4D3E-8D48-D3A80BD7C079}" type="pres">
      <dgm:prSet presAssocID="{E08E62C7-CB4C-4E30-AE1E-CACAE88BC1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9D004E5-2977-45C9-AE04-3410CE9927DC}" type="pres">
      <dgm:prSet presAssocID="{E08E62C7-CB4C-4E30-AE1E-CACAE88BC137}" presName="descendantText" presStyleLbl="alignAccFollowNode1" presStyleIdx="0" presStyleCnt="3">
        <dgm:presLayoutVars>
          <dgm:bulletEnabled val="1"/>
        </dgm:presLayoutVars>
      </dgm:prSet>
      <dgm:spPr/>
    </dgm:pt>
    <dgm:pt modelId="{EB3969F1-4228-4B00-AED6-4BD80AAAA24E}" type="pres">
      <dgm:prSet presAssocID="{7229FAA9-CACC-466F-BE38-077CC879D807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9021D6E7-C205-4F04-A415-960F3DD57AAE}" type="pres">
      <dgm:prSet presAssocID="{8FABE1C5-F694-45E1-8781-728F7E84EFF2}" presName="sp" presStyleCnt="0"/>
      <dgm:spPr/>
    </dgm:pt>
    <dgm:pt modelId="{2DB5C9F0-AC6C-4201-84F1-41CF18DA004E}" type="pres">
      <dgm:prSet presAssocID="{059BCCC2-0AD4-4EF6-81F3-D374AB5CD123}" presName="linNode" presStyleCnt="0"/>
      <dgm:spPr/>
    </dgm:pt>
    <dgm:pt modelId="{F7481D34-FF92-4B85-8FA1-3627FCE00ADC}" type="pres">
      <dgm:prSet presAssocID="{059BCCC2-0AD4-4EF6-81F3-D374AB5CD1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AB2495F-632A-492E-9F4E-915896892755}" type="pres">
      <dgm:prSet presAssocID="{059BCCC2-0AD4-4EF6-81F3-D374AB5CD1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516019-08D9-49E5-9F1B-D233DA075AEE}" srcId="{A3E6F00E-4E64-4D1F-9605-E5BE237E17CC}" destId="{059BCCC2-0AD4-4EF6-81F3-D374AB5CD123}" srcOrd="2" destOrd="0" parTransId="{25E4E061-6429-48A4-9C83-FDB772EB849A}" sibTransId="{F3ABFBB6-6E8F-4D42-A609-1D67C9E4BC74}"/>
    <dgm:cxn modelId="{FADFFA20-EB27-4B5F-8E4F-EC3CF824585E}" type="presOf" srcId="{E08E62C7-CB4C-4E30-AE1E-CACAE88BC137}" destId="{5A16C5D4-9303-4D3E-8D48-D3A80BD7C079}" srcOrd="0" destOrd="0" presId="urn:microsoft.com/office/officeart/2005/8/layout/vList5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16022437-DB34-40A7-80D2-9A0F74A1A435}" type="presOf" srcId="{3A77C45B-DD74-4EAF-8ABA-9F97DB586EE6}" destId="{DAB2495F-632A-492E-9F4E-915896892755}" srcOrd="0" destOrd="0" presId="urn:microsoft.com/office/officeart/2005/8/layout/vList5"/>
    <dgm:cxn modelId="{BA9FC96D-86ED-4242-AB84-C83E00050E5C}" type="presOf" srcId="{059BCCC2-0AD4-4EF6-81F3-D374AB5CD123}" destId="{F7481D34-FF92-4B85-8FA1-3627FCE00ADC}" srcOrd="0" destOrd="0" presId="urn:microsoft.com/office/officeart/2005/8/layout/vList5"/>
    <dgm:cxn modelId="{2CB3D275-3841-413D-BEB6-D4217A1267EF}" srcId="{A3E6F00E-4E64-4D1F-9605-E5BE237E17CC}" destId="{E08E62C7-CB4C-4E30-AE1E-CACAE88BC137}" srcOrd="0" destOrd="0" parTransId="{F1DD4494-AD69-453D-84C5-38351C2F87E5}" sibTransId="{7229FAA9-CACC-466F-BE38-077CC879D807}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11C930A8-84A6-4B2A-87BE-31EA34042366}" srcId="{059BCCC2-0AD4-4EF6-81F3-D374AB5CD123}" destId="{3A77C45B-DD74-4EAF-8ABA-9F97DB586EE6}" srcOrd="0" destOrd="0" parTransId="{0668199D-7652-48E0-98FD-C6680050E98B}" sibTransId="{70029B0F-9D37-497C-84D2-8621C423C3C8}"/>
    <dgm:cxn modelId="{D388E0D2-CBF3-4FC7-BBA8-20E5B09EAFFC}" srcId="{E08E62C7-CB4C-4E30-AE1E-CACAE88BC137}" destId="{D00DF102-81F0-4D54-BE6C-3F9A67247BAD}" srcOrd="0" destOrd="0" parTransId="{C0D052C1-E92A-440F-BEA5-FD2085124625}" sibTransId="{3117B10A-24B6-48EC-8657-00920A1BA0BF}"/>
    <dgm:cxn modelId="{099B5DD4-8CD4-4C6D-8F31-7FD7E492D03E}" type="presOf" srcId="{D00DF102-81F0-4D54-BE6C-3F9A67247BAD}" destId="{B9D004E5-2977-45C9-AE04-3410CE9927DC}" srcOrd="0" destOrd="0" presId="urn:microsoft.com/office/officeart/2005/8/layout/vList5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C92CA97C-06A7-4FF6-B445-F07506A9018D}" type="presParOf" srcId="{C5EC4C6D-FA0B-4114-9790-B04BAE0A79AE}" destId="{EBB5B068-E4CE-4B7A-8A5E-8B2E91D964B3}" srcOrd="0" destOrd="0" presId="urn:microsoft.com/office/officeart/2005/8/layout/vList5"/>
    <dgm:cxn modelId="{8ACB98FF-B68F-4CDE-9A9D-2DDCBC87007A}" type="presParOf" srcId="{EBB5B068-E4CE-4B7A-8A5E-8B2E91D964B3}" destId="{5A16C5D4-9303-4D3E-8D48-D3A80BD7C079}" srcOrd="0" destOrd="0" presId="urn:microsoft.com/office/officeart/2005/8/layout/vList5"/>
    <dgm:cxn modelId="{4D096CA6-677D-4DCA-B0EF-BDB36CAE06B0}" type="presParOf" srcId="{EBB5B068-E4CE-4B7A-8A5E-8B2E91D964B3}" destId="{B9D004E5-2977-45C9-AE04-3410CE9927DC}" srcOrd="1" destOrd="0" presId="urn:microsoft.com/office/officeart/2005/8/layout/vList5"/>
    <dgm:cxn modelId="{58C76C00-3231-41EC-B0F1-4B4FAB24F904}" type="presParOf" srcId="{C5EC4C6D-FA0B-4114-9790-B04BAE0A79AE}" destId="{EB3969F1-4228-4B00-AED6-4BD80AAAA24E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28BF9A21-BC49-4C98-A3B7-895AECDC7740}" type="presParOf" srcId="{C5EC4C6D-FA0B-4114-9790-B04BAE0A79AE}" destId="{9021D6E7-C205-4F04-A415-960F3DD57AAE}" srcOrd="3" destOrd="0" presId="urn:microsoft.com/office/officeart/2005/8/layout/vList5"/>
    <dgm:cxn modelId="{73E60806-B3BF-41EC-AE95-1925B1F8EFBB}" type="presParOf" srcId="{C5EC4C6D-FA0B-4114-9790-B04BAE0A79AE}" destId="{2DB5C9F0-AC6C-4201-84F1-41CF18DA004E}" srcOrd="4" destOrd="0" presId="urn:microsoft.com/office/officeart/2005/8/layout/vList5"/>
    <dgm:cxn modelId="{CFEBDE07-FCCF-4708-8FED-D3908C0D5506}" type="presParOf" srcId="{2DB5C9F0-AC6C-4201-84F1-41CF18DA004E}" destId="{F7481D34-FF92-4B85-8FA1-3627FCE00ADC}" srcOrd="0" destOrd="0" presId="urn:microsoft.com/office/officeart/2005/8/layout/vList5"/>
    <dgm:cxn modelId="{0CB0E4E3-FB92-421C-A603-D74214B237E8}" type="presParOf" srcId="{2DB5C9F0-AC6C-4201-84F1-41CF18DA004E}" destId="{DAB2495F-632A-492E-9F4E-915896892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2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2A1A1986-4FA2-4B3E-91DE-F25EA3B345A6}" type="presOf" srcId="{98F34451-FD75-4C3B-AC33-BC64D8C66837}" destId="{7F89E9DB-56D6-4826-AAA5-65B763AE49E6}" srcOrd="0" destOrd="1" presId="urn:microsoft.com/office/officeart/2005/8/layout/vList2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3" presId="urn:microsoft.com/office/officeart/2005/8/layout/vList2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 t="-4437" b="-61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2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2A1A1986-4FA2-4B3E-91DE-F25EA3B345A6}" type="presOf" srcId="{98F34451-FD75-4C3B-AC33-BC64D8C66837}" destId="{7F89E9DB-56D6-4826-AAA5-65B763AE49E6}" srcOrd="0" destOrd="1" presId="urn:microsoft.com/office/officeart/2005/8/layout/vList2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3" presId="urn:microsoft.com/office/officeart/2005/8/layout/vList2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endParaRPr lang="en-US" dirty="0"/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>
        <a:blipFill>
          <a:blip xmlns:r="http://schemas.openxmlformats.org/officeDocument/2006/relationships" r:embed="rId1"/>
          <a:stretch>
            <a:fillRect l="-1153" r="-1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8E238971-4D0D-4EE3-835E-9F228411D431}">
      <dgm:prSet phldrT="[Text]"/>
      <dgm:spPr/>
      <dgm:t>
        <a:bodyPr/>
        <a:lstStyle/>
        <a:p>
          <a:r>
            <a:rPr lang="en-US" dirty="0"/>
            <a:t>Bayes’ Rule</a:t>
          </a:r>
        </a:p>
      </dgm:t>
    </dgm:pt>
    <dgm:pt modelId="{C5AA296E-299E-4566-AFB5-EDBACAA394B3}" type="parTrans" cxnId="{DBA79460-6514-4701-9381-F09B30523E93}">
      <dgm:prSet/>
      <dgm:spPr/>
      <dgm:t>
        <a:bodyPr/>
        <a:lstStyle/>
        <a:p>
          <a:endParaRPr lang="en-US"/>
        </a:p>
      </dgm:t>
    </dgm:pt>
    <dgm:pt modelId="{9FA61C55-71A6-4083-BD42-122A43C4F939}" type="sibTrans" cxnId="{DBA79460-6514-4701-9381-F09B30523E93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104CE202-7431-417C-9B98-CA56EBC5DE99}" type="pres">
      <dgm:prSet presAssocID="{8E238971-4D0D-4EE3-835E-9F228411D43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DBA79460-6514-4701-9381-F09B30523E93}" srcId="{8B0ED10F-CCE6-4175-8C28-5295A8C987E4}" destId="{8E238971-4D0D-4EE3-835E-9F228411D431}" srcOrd="2" destOrd="0" parTransId="{C5AA296E-299E-4566-AFB5-EDBACAA394B3}" sibTransId="{9FA61C55-71A6-4083-BD42-122A43C4F939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F035CDCA-CEE3-491E-96E0-CA8D19D43CD6}" type="presOf" srcId="{8E238971-4D0D-4EE3-835E-9F228411D431}" destId="{104CE202-7431-417C-9B98-CA56EBC5DE99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11B47932-E6C5-4E0F-A0A0-E45E0E3F3CC8}" type="presParOf" srcId="{C62FAFD0-125F-48D1-B679-BC6D027CEAFD}" destId="{104CE202-7431-417C-9B98-CA56EBC5DE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04E5-2977-45C9-AE04-3410CE9927DC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failure to enumerate exceptions, qualifications, etc.</a:t>
          </a:r>
        </a:p>
      </dsp:txBody>
      <dsp:txXfrm rot="-5400000">
        <a:off x="2839211" y="165907"/>
        <a:ext cx="5001396" cy="852018"/>
      </dsp:txXfrm>
    </dsp:sp>
    <dsp:sp modelId="{5A16C5D4-9303-4D3E-8D48-D3A80BD7C079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DAB2495F-632A-492E-9F4E-915896892755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Intrinsically random behavior</a:t>
          </a:r>
        </a:p>
      </dsp:txBody>
      <dsp:txXfrm rot="-5400000">
        <a:off x="2839211" y="2644438"/>
        <a:ext cx="5001396" cy="852018"/>
      </dsp:txXfrm>
    </dsp:sp>
    <dsp:sp modelId="{F7481D34-FF92-4B85-8FA1-3627FCE00ADC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Randomness</a:t>
          </a:r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85E1-45E6-4BEA-9750-0C1817C31FC7}">
      <dsp:nvSpPr>
        <dsp:cNvPr id="0" name=""/>
        <dsp:cNvSpPr/>
      </dsp:nvSpPr>
      <dsp:spPr>
        <a:xfrm>
          <a:off x="0" y="47528"/>
          <a:ext cx="78867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Frequentism (Empirical)</a:t>
          </a:r>
          <a:endParaRPr lang="en-US" sz="2400" kern="1200" dirty="0"/>
        </a:p>
      </dsp:txBody>
      <dsp:txXfrm>
        <a:off x="28100" y="75628"/>
        <a:ext cx="7830500" cy="519439"/>
      </dsp:txXfrm>
    </dsp:sp>
    <dsp:sp modelId="{D39D1585-2E67-4C1E-939D-5CFF85764D44}">
      <dsp:nvSpPr>
        <dsp:cNvPr id="0" name=""/>
        <dsp:cNvSpPr/>
      </dsp:nvSpPr>
      <dsp:spPr>
        <a:xfrm>
          <a:off x="0" y="623168"/>
          <a:ext cx="78867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Probabilities are relative frequencies determined by observation.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 example, if we toss a coin </a:t>
          </a:r>
          <a:r>
            <a:rPr lang="en-US" sz="19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900" kern="1200" dirty="0"/>
            <a:t>is the proportion of the time the coin will come up heads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900" b="1" kern="1200" dirty="0"/>
            <a:t>Reference class problem</a:t>
          </a:r>
          <a:r>
            <a:rPr lang="en-US" sz="1900" kern="1200" dirty="0"/>
            <a:t>. </a:t>
          </a:r>
        </a:p>
      </dsp:txBody>
      <dsp:txXfrm>
        <a:off x="0" y="623168"/>
        <a:ext cx="7886700" cy="1788480"/>
      </dsp:txXfrm>
    </dsp:sp>
    <dsp:sp modelId="{AB558D38-78F4-48B3-A599-14FD9D1539C7}">
      <dsp:nvSpPr>
        <dsp:cNvPr id="0" name=""/>
        <dsp:cNvSpPr/>
      </dsp:nvSpPr>
      <dsp:spPr>
        <a:xfrm>
          <a:off x="0" y="2411649"/>
          <a:ext cx="78867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Subjectivism (Bayesian Statistics)</a:t>
          </a:r>
          <a:endParaRPr lang="en-US" sz="2400" kern="1200" dirty="0"/>
        </a:p>
      </dsp:txBody>
      <dsp:txXfrm>
        <a:off x="28100" y="2439749"/>
        <a:ext cx="7830500" cy="519439"/>
      </dsp:txXfrm>
    </dsp:sp>
    <dsp:sp modelId="{7F89E9DB-56D6-4826-AAA5-65B763AE49E6}">
      <dsp:nvSpPr>
        <dsp:cNvPr id="0" name=""/>
        <dsp:cNvSpPr/>
      </dsp:nvSpPr>
      <dsp:spPr>
        <a:xfrm>
          <a:off x="0" y="2987288"/>
          <a:ext cx="78867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Probabilities are degrees of belief updated by evidence.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kern="1200" dirty="0"/>
            <a:t>Provides tools to: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How do we assign belief values to statements without evidence?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How do we update our degrees of belief?</a:t>
          </a:r>
        </a:p>
      </dsp:txBody>
      <dsp:txXfrm>
        <a:off x="0" y="2987288"/>
        <a:ext cx="7886700" cy="131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94F4-9027-4A46-BA6D-D7D77A5D8A07}">
      <dsp:nvSpPr>
        <dsp:cNvPr id="0" name=""/>
        <dsp:cNvSpPr/>
      </dsp:nvSpPr>
      <dsp:spPr>
        <a:xfrm>
          <a:off x="38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describe the (uncertain) state of the world using </a:t>
          </a:r>
          <a:r>
            <a:rPr lang="en-US" sz="1900" i="1" kern="1200" dirty="0"/>
            <a:t>random variables</a:t>
          </a:r>
          <a:endParaRPr lang="en-US" sz="1900" kern="1200" dirty="0"/>
        </a:p>
      </dsp:txBody>
      <dsp:txXfrm>
        <a:off x="38" y="44492"/>
        <a:ext cx="3685337" cy="952734"/>
      </dsp:txXfrm>
    </dsp:sp>
    <dsp:sp modelId="{290E47C7-8CC5-43FF-B7BA-D976D8E798F5}">
      <dsp:nvSpPr>
        <dsp:cNvPr id="0" name=""/>
        <dsp:cNvSpPr/>
      </dsp:nvSpPr>
      <dsp:spPr>
        <a:xfrm>
          <a:off x="38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Denoted by capital letters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: </a:t>
          </a:r>
          <a:r>
            <a:rPr lang="en-US" sz="1900" i="1" kern="1200" dirty="0"/>
            <a:t>Is it raining?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W</a:t>
          </a:r>
          <a:r>
            <a:rPr lang="en-US" sz="1900" kern="1200"/>
            <a:t>:</a:t>
          </a:r>
          <a:r>
            <a:rPr lang="en-US" sz="1900" i="1" kern="1200"/>
            <a:t> What’s the weather?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: </a:t>
          </a:r>
          <a:r>
            <a:rPr lang="en-US" sz="1900" i="1" kern="1200" dirty="0"/>
            <a:t>What is the outcome of rolling two dice?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: </a:t>
          </a:r>
          <a:r>
            <a:rPr lang="en-US" sz="1900" i="1" kern="1200" dirty="0"/>
            <a:t>What is the speed of my car (in MPH)?</a:t>
          </a:r>
          <a:endParaRPr lang="en-US" sz="1900" kern="1200" dirty="0"/>
        </a:p>
      </dsp:txBody>
      <dsp:txXfrm>
        <a:off x="38" y="997227"/>
        <a:ext cx="3685337" cy="2920680"/>
      </dsp:txXfrm>
    </dsp:sp>
    <dsp:sp modelId="{B0803F65-F3D1-4D6C-A9FC-6D0C5B1A995A}">
      <dsp:nvSpPr>
        <dsp:cNvPr id="0" name=""/>
        <dsp:cNvSpPr/>
      </dsp:nvSpPr>
      <dsp:spPr>
        <a:xfrm>
          <a:off x="4201323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Just like variables in CSP’s, random variables take on values in a </a:t>
          </a:r>
          <a:r>
            <a:rPr lang="en-US" sz="1900" i="1" kern="1200" dirty="0"/>
            <a:t>domain D</a:t>
          </a:r>
          <a:endParaRPr lang="en-US" sz="1900" kern="1200" dirty="0"/>
        </a:p>
      </dsp:txBody>
      <dsp:txXfrm>
        <a:off x="4201323" y="44492"/>
        <a:ext cx="3685337" cy="952734"/>
      </dsp:txXfrm>
    </dsp:sp>
    <dsp:sp modelId="{33C302D4-540D-48B9-BE1A-A5A43A3AD3C9}">
      <dsp:nvSpPr>
        <dsp:cNvPr id="0" name=""/>
        <dsp:cNvSpPr/>
      </dsp:nvSpPr>
      <dsp:spPr>
        <a:xfrm>
          <a:off x="4201323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Domain values must be mutually exclusive and exhaustive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900" kern="1200" dirty="0"/>
            <a:t>{True, False}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W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{Sunny, Cloudy, Rainy, Snow}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{(1,1), (1,2), … (6,6)}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[0, 200]</a:t>
          </a:r>
        </a:p>
      </dsp:txBody>
      <dsp:txXfrm>
        <a:off x="4201323" y="997227"/>
        <a:ext cx="3685337" cy="2920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Joint Probability</a:t>
          </a:r>
        </a:p>
      </dsp:txBody>
      <dsp:txXfrm>
        <a:off x="436958" y="15968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Conditional Probability</a:t>
          </a:r>
        </a:p>
      </dsp:txBody>
      <dsp:txXfrm>
        <a:off x="2395239" y="1596826"/>
        <a:ext cx="1305521" cy="870346"/>
      </dsp:txXfrm>
    </dsp:sp>
    <dsp:sp modelId="{104CE202-7431-417C-9B98-CA56EBC5DE99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Bayes’ Rule</a:t>
          </a:r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0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05268"/>
            <a:ext cx="7886700" cy="21876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Notation</a:t>
            </a:r>
            <a:r>
              <a:rPr lang="en-US" sz="2400" dirty="0"/>
              <a:t>:</a:t>
            </a:r>
          </a:p>
          <a:p>
            <a:r>
              <a:rPr lang="en-US" sz="2400" dirty="0"/>
              <a:t>For events: </a:t>
            </a:r>
            <a:r>
              <a:rPr lang="en-US" sz="2400" dirty="0">
                <a:solidFill>
                  <a:srgbClr val="0066FF"/>
                </a:solidFill>
              </a:rPr>
              <a:t>P(A)</a:t>
            </a:r>
            <a:r>
              <a:rPr lang="en-US" sz="2400" dirty="0"/>
              <a:t> is the probability that event A happens.</a:t>
            </a:r>
          </a:p>
          <a:p>
            <a:r>
              <a:rPr lang="en-US" sz="2400" dirty="0"/>
              <a:t>For propositions: </a:t>
            </a:r>
            <a:r>
              <a:rPr lang="en-US" sz="2400" dirty="0">
                <a:solidFill>
                  <a:srgbClr val="0066FF"/>
                </a:solidFill>
              </a:rPr>
              <a:t>P(A = true), P(a)</a:t>
            </a:r>
            <a:r>
              <a:rPr lang="en-US" sz="2400" dirty="0"/>
              <a:t> is the probability of the set of possible worlds in which proposition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 holds. </a:t>
            </a:r>
          </a:p>
          <a:p>
            <a:r>
              <a:rPr lang="en-US" sz="2400" dirty="0"/>
              <a:t>For random variables: </a:t>
            </a:r>
            <a:r>
              <a:rPr lang="en-US" sz="2400" dirty="0">
                <a:solidFill>
                  <a:srgbClr val="0066FF"/>
                </a:solidFill>
              </a:rPr>
              <a:t>P(X = x)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66FF"/>
                </a:solidFill>
              </a:rPr>
              <a:t>P(x) </a:t>
            </a:r>
            <a:r>
              <a:rPr lang="en-US" sz="2400" dirty="0"/>
              <a:t>for short, is the probability of the event that random variable X has taken on the value x.</a:t>
            </a:r>
            <a:endParaRPr lang="en-US" sz="2400" dirty="0">
              <a:solidFill>
                <a:srgbClr val="0066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1135" t="-266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to all random variables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joint distribution </a:t>
            </a:r>
            <a:r>
              <a:rPr lang="en-US" sz="2400" dirty="0"/>
              <a:t>is an assignment of probabilities to every possible atomic event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 for the joint probability distribution the notation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(Cavity, Toothache)</a:t>
            </a:r>
          </a:p>
          <a:p>
            <a:r>
              <a:rPr lang="en-US" sz="2400" dirty="0"/>
              <a:t>The probabilities of all possible atomic events sum to 1.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82952"/>
              </p:ext>
            </p:extLst>
          </p:nvPr>
        </p:nvGraphicFramePr>
        <p:xfrm>
          <a:off x="1524000" y="2667000"/>
          <a:ext cx="60960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20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20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Suppose we have a joint </a:t>
                </a:r>
                <a:r>
                  <a:rPr lang="en-US" sz="2800" i="1" dirty="0"/>
                  <a:t>distribution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800" dirty="0">
                    <a:solidFill>
                      <a:srgbClr val="0066FF"/>
                    </a:solidFill>
                  </a:rPr>
                  <a:t>(X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X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2800" dirty="0">
                    <a:solidFill>
                      <a:srgbClr val="0066FF"/>
                    </a:solidFill>
                  </a:rPr>
                  <a:t>, …,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X</a:t>
                </a:r>
                <a:r>
                  <a:rPr lang="en-US" sz="2800" baseline="-25000" dirty="0" err="1">
                    <a:solidFill>
                      <a:srgbClr val="0066FF"/>
                    </a:solidFill>
                  </a:rPr>
                  <a:t>n</a:t>
                </a:r>
                <a:r>
                  <a:rPr lang="en-US" sz="2800" dirty="0">
                    <a:solidFill>
                      <a:srgbClr val="0066FF"/>
                    </a:solidFill>
                  </a:rPr>
                  <a:t>) </a:t>
                </a:r>
                <a:r>
                  <a:rPr lang="en-US" sz="2800" dirty="0"/>
                  <a:t>of n random variables with domain sizes d</a:t>
                </a:r>
              </a:p>
              <a:p>
                <a:pPr lvl="1"/>
                <a:r>
                  <a:rPr lang="en-US" sz="2400" b="1" dirty="0">
                    <a:solidFill>
                      <a:srgbClr val="FF0000"/>
                    </a:solidFill>
                  </a:rPr>
                  <a:t>The size of the probability table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Impossible to write out completely for all distributions with many variables! We will come back to this problem when we talk about independence.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:r>
                  <a:rPr lang="en-US" sz="2400" dirty="0">
                    <a:solidFill>
                      <a:srgbClr val="0066FF"/>
                    </a:solidFill>
                  </a:rPr>
                  <a:t>P(x), P(X=x)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:r>
                  <a:rPr lang="en-US" sz="24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400" dirty="0">
                    <a:solidFill>
                      <a:srgbClr val="0066FF"/>
                    </a:solidFill>
                  </a:rPr>
                  <a:t>(X)</a:t>
                </a:r>
                <a:r>
                  <a:rPr lang="en-US" sz="2400" dirty="0"/>
                  <a:t> 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Sometimes we are only interested in one variable. This is called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42749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General rule</a:t>
            </a:r>
            <a:r>
              <a:rPr lang="en-US" sz="2800" dirty="0"/>
              <a:t>: to find </a:t>
            </a:r>
            <a:r>
              <a:rPr lang="en-US" sz="2800" dirty="0">
                <a:solidFill>
                  <a:srgbClr val="0066FF"/>
                </a:solidFill>
              </a:rPr>
              <a:t>P(X = x)</a:t>
            </a:r>
            <a:r>
              <a:rPr lang="en-US" sz="2800" dirty="0"/>
              <a:t>, sum the probabilities of all atomic events where </a:t>
            </a:r>
            <a:r>
              <a:rPr lang="en-US" sz="2800" dirty="0">
                <a:solidFill>
                  <a:srgbClr val="0066FF"/>
                </a:solidFill>
              </a:rPr>
              <a:t>X = x</a:t>
            </a:r>
            <a:r>
              <a:rPr lang="en-US" sz="2800" dirty="0"/>
              <a:t>. This is called “summing out” or marginalization.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7317" y="44958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49580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 </a:t>
            </a:r>
            <a:r>
              <a:rPr lang="en-US" sz="2400" dirty="0">
                <a:sym typeface="Symbol"/>
              </a:rPr>
              <a:t> B</a:t>
            </a:r>
            <a:r>
              <a:rPr lang="en-US" sz="2400" dirty="0"/>
              <a:t>)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17876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 is Bad for Agents based on Logic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Example: Catching a Flight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Let action </a:t>
            </a:r>
            <a:r>
              <a:rPr lang="en-US" sz="1600" i="1">
                <a:solidFill>
                  <a:srgbClr val="0066FF"/>
                </a:solidFill>
              </a:rPr>
              <a:t>A</a:t>
            </a:r>
            <a:r>
              <a:rPr lang="en-US" sz="1600" i="1" baseline="-25000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= leave for airport </a:t>
            </a:r>
            <a:r>
              <a:rPr lang="en-US" sz="1600" i="1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r>
              <a:rPr lang="en-US" sz="1600" b="1"/>
              <a:t>Question</a:t>
            </a:r>
            <a:r>
              <a:rPr lang="en-US" sz="1600"/>
              <a:t>: Will </a:t>
            </a:r>
            <a:r>
              <a:rPr lang="en-US" sz="1600" i="1"/>
              <a:t>A</a:t>
            </a:r>
            <a:r>
              <a:rPr lang="en-US" sz="1600" i="1" baseline="-25000"/>
              <a:t>t</a:t>
            </a:r>
            <a:r>
              <a:rPr lang="en-US" sz="1600"/>
              <a:t> get me there on time?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Problems</a:t>
            </a:r>
            <a:r>
              <a:rPr lang="en-US" sz="1600"/>
              <a:t>:</a:t>
            </a:r>
          </a:p>
          <a:p>
            <a:pPr marL="746125" lvl="2" indent="-346075"/>
            <a:r>
              <a:rPr lang="en-US" sz="1400"/>
              <a:t>Partial observability (road state, other drivers' plans, etc.)</a:t>
            </a:r>
          </a:p>
          <a:p>
            <a:pPr marL="746125" lvl="2" indent="-346075"/>
            <a:r>
              <a:rPr lang="en-US" sz="1400"/>
              <a:t>Noisy sensors (traffic reports)</a:t>
            </a:r>
          </a:p>
          <a:p>
            <a:pPr marL="746125" lvl="2" indent="-346075"/>
            <a:r>
              <a:rPr lang="en-US" sz="1400"/>
              <a:t>Uncertainty in action outcomes (flat tire, etc.)</a:t>
            </a:r>
          </a:p>
          <a:p>
            <a:pPr marL="746125" lvl="2" indent="-346075"/>
            <a:r>
              <a:rPr lang="en-US" sz="1400"/>
              <a:t>Complexity of modeling and predicting traffic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A purely logical approach l</a:t>
            </a:r>
            <a:r>
              <a:rPr lang="en-US" sz="1400"/>
              <a:t>eads to conclusions that are too weak for effective decision making: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25</a:t>
            </a:r>
            <a:r>
              <a:rPr lang="en-US" sz="140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Inf</a:t>
            </a:r>
            <a:r>
              <a:rPr lang="en-US" sz="1400"/>
              <a:t> guarantees to get there in time, but who lives forever?</a:t>
            </a:r>
            <a:endParaRPr lang="en-US" sz="1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9471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9150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69967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 | Toothache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46097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60102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 | Cavity =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(X | Y = y)</a:t>
            </a:r>
            <a:r>
              <a:rPr lang="en-US" sz="2400" dirty="0"/>
              <a:t> at once, select all entries in the joint distribution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67530"/>
              </p:ext>
            </p:extLst>
          </p:nvPr>
        </p:nvGraphicFramePr>
        <p:xfrm>
          <a:off x="685800" y="2133600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32639"/>
              </p:ext>
            </p:extLst>
          </p:nvPr>
        </p:nvGraphicFramePr>
        <p:xfrm>
          <a:off x="685800" y="42672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079"/>
              </p:ext>
            </p:extLst>
          </p:nvPr>
        </p:nvGraphicFramePr>
        <p:xfrm>
          <a:off x="685800" y="57150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87453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89786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334000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334000"/>
                <a:ext cx="4398384" cy="369332"/>
              </a:xfrm>
              <a:prstGeom prst="rect">
                <a:avLst/>
              </a:prstGeom>
              <a:blipFill>
                <a:blip r:embed="rId3"/>
                <a:stretch>
                  <a:fillRect l="-1248" t="-8197" r="-2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638800" y="5650832"/>
                <a:ext cx="364901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50832"/>
                <a:ext cx="3649012" cy="1015663"/>
              </a:xfrm>
              <a:prstGeom prst="rect">
                <a:avLst/>
              </a:prstGeom>
              <a:blipFill>
                <a:blip r:embed="rId4"/>
                <a:stretch>
                  <a:fillRect l="-1669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648200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72440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24400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3055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135" y="25619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650024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90110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151021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the </a:t>
            </a:r>
            <a:r>
              <a:rPr lang="en-US" sz="2000" b="1" dirty="0"/>
              <a:t>probability that it will rain</a:t>
            </a:r>
            <a:r>
              <a:rPr lang="en-US" sz="2000" dirty="0"/>
              <a:t> on Marie's wedding?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our belief from 0.014 to 0.111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Problem: </a:t>
                </a:r>
                <a:r>
                  <a:rPr lang="en-US" b="1" dirty="0">
                    <a:solidFill>
                      <a:srgbClr val="FF0000"/>
                    </a:solidFill>
                  </a:rPr>
                  <a:t>Joint probability table is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955255"/>
                <a:ext cx="7886700" cy="2221707"/>
              </a:xfrm>
              <a:blipFill>
                <a:blip r:embed="rId2"/>
                <a:stretch>
                  <a:fillRect l="-541" t="-4670" r="-77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628900" y="168727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790315"/>
              </p:ext>
            </p:extLst>
          </p:nvPr>
        </p:nvGraphicFramePr>
        <p:xfrm>
          <a:off x="1524000" y="1041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3200400" y="2047874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2405105"/>
          </a:xfrm>
        </p:spPr>
        <p:txBody>
          <a:bodyPr>
            <a:normAutofit/>
          </a:bodyPr>
          <a:lstStyle/>
          <a:p>
            <a:r>
              <a:rPr lang="en-US" sz="2000" dirty="0"/>
              <a:t>Two events A and B are </a:t>
            </a:r>
            <a:r>
              <a:rPr lang="en-US" sz="2000" b="1" dirty="0"/>
              <a:t>independent</a:t>
            </a:r>
            <a:r>
              <a:rPr lang="en-US" sz="2000" dirty="0"/>
              <a:t> if and only if 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6FF"/>
                </a:solidFill>
              </a:rPr>
              <a:t>P(A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 B) = P(A) P(B)</a:t>
            </a:r>
          </a:p>
          <a:p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This is equivalent to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r>
              <a:rPr lang="en-US" sz="2000" dirty="0">
                <a:sym typeface="Symbol"/>
              </a:rPr>
              <a:t>Independence is an important simplifying assumption for modeling, e.g., </a:t>
            </a:r>
            <a:r>
              <a:rPr lang="en-US" sz="2000" i="1" dirty="0">
                <a:sym typeface="Symbol"/>
              </a:rPr>
              <a:t>Cavity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Weather</a:t>
            </a:r>
            <a:r>
              <a:rPr lang="en-US" sz="2000" dirty="0">
                <a:sym typeface="Symbol"/>
              </a:rPr>
              <a:t> can be assumed to be independent</a:t>
            </a:r>
            <a:endParaRPr lang="en-US" sz="2000" dirty="0">
              <a:solidFill>
                <a:srgbClr val="0066FF"/>
              </a:solidFill>
              <a:sym typeface="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14" y="3733800"/>
            <a:ext cx="6267772" cy="2502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1600200" y="3668239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6270-8928-4B84-BC26-448E92158E70}"/>
              </a:ext>
            </a:extLst>
          </p:cNvPr>
          <p:cNvSpPr/>
          <p:nvPr/>
        </p:nvSpPr>
        <p:spPr>
          <a:xfrm>
            <a:off x="5029200" y="6248400"/>
            <a:ext cx="339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P(H,H,T, …, T) = P(H)P(H)P(T)…P(T)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762000" y="6248400"/>
            <a:ext cx="402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</a:t>
            </a:r>
            <a:r>
              <a:rPr lang="en-US" dirty="0" err="1">
                <a:solidFill>
                  <a:srgbClr val="0066FF"/>
                </a:solidFill>
                <a:sym typeface="Symbol"/>
              </a:rPr>
              <a:t>Cavity,Weather</a:t>
            </a:r>
            <a:r>
              <a:rPr lang="en-US" dirty="0">
                <a:solidFill>
                  <a:srgbClr val="0066FF"/>
                </a:solidFill>
                <a:sym typeface="Symbol"/>
              </a:rPr>
              <a:t>) = P(Cavity)P(Weather)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18FD22-6084-4316-8FEF-10C6712B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47" t="2192" b="-2192"/>
          <a:stretch/>
        </p:blipFill>
        <p:spPr>
          <a:xfrm>
            <a:off x="6172200" y="1694700"/>
            <a:ext cx="24774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</a:t>
                </a:r>
                <a:r>
                  <a:rPr lang="en-US" dirty="0"/>
                  <a:t>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ym typeface="Symbol"/>
              </a:rPr>
              <a:t>Conditional independence</a:t>
            </a:r>
            <a:r>
              <a:rPr lang="en-US" sz="2400" dirty="0">
                <a:sym typeface="Symbol"/>
              </a:rPr>
              <a:t>: A and B are </a:t>
            </a:r>
            <a:r>
              <a:rPr lang="en-US" sz="2400" i="1" dirty="0">
                <a:sym typeface="Symbol"/>
              </a:rPr>
              <a:t>conditionally independent</a:t>
            </a:r>
            <a:r>
              <a:rPr lang="en-US" sz="2400" dirty="0">
                <a:sym typeface="Symbol"/>
              </a:rPr>
              <a:t> given C (i.e., if we know c) </a:t>
            </a:r>
            <a:r>
              <a:rPr lang="en-US" sz="2400" dirty="0" err="1">
                <a:sym typeface="Symbol"/>
              </a:rPr>
              <a:t>iff</a:t>
            </a:r>
            <a:r>
              <a:rPr lang="en-US" sz="2400" dirty="0">
                <a:sym typeface="Symbol"/>
              </a:rPr>
              <a:t>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66FF"/>
                </a:solidFill>
                <a:sym typeface="Symbol"/>
              </a:rPr>
              <a:t>P(A  B | C) = P(A | C) P(B | C)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endParaRPr lang="en-US" sz="2000" dirty="0"/>
          </a:p>
          <a:p>
            <a:r>
              <a:rPr lang="en-US" sz="2000" dirty="0"/>
              <a:t>If the patient has a cavity, the probability that the probe catches in it does not depend on whether he/she has a toothache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Catch | Toothache,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Catch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endParaRPr lang="en-US" sz="2000" dirty="0"/>
          </a:p>
          <a:p>
            <a:r>
              <a:rPr lang="en-US" sz="2000" dirty="0"/>
              <a:t>Therefore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sz="2000" dirty="0"/>
              <a:t> of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r>
              <a:rPr lang="en-US" sz="2000" dirty="0"/>
              <a:t>Likewise,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is conditionally independent of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pPr>
              <a:buNone/>
            </a:pPr>
            <a:r>
              <a:rPr lang="en-US" sz="2000" i="1" dirty="0">
                <a:solidFill>
                  <a:srgbClr val="0066FF"/>
                </a:solidFill>
              </a:rPr>
              <a:t>	 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Toothache | Catch,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Toothache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to: 1+2+2=5</a:t>
                </a:r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28650" y="5498068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00"/>
            <a:ext cx="7886700" cy="10239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8F81E-A159-4421-BC86-E99DEBF5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2382"/>
            <a:ext cx="78867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and Rationality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Why should a rational agent hold beliefs that are consistent with axioms of probability?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De </a:t>
                </a:r>
                <a:r>
                  <a:rPr lang="en-US" sz="2400" b="1" dirty="0" err="1"/>
                  <a:t>Finetti</a:t>
                </a:r>
                <a:r>
                  <a:rPr lang="en-US" sz="2400" b="1" dirty="0"/>
                  <a:t> (1931):</a:t>
                </a:r>
                <a:r>
                  <a:rPr lang="en-US" sz="2400" dirty="0"/>
                  <a:t> If an agent has some degree of belief in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, he/she should be able to decide whether to accept a bet for/against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A.</a:t>
                </a:r>
                <a:endParaRPr lang="en-US" sz="2400" dirty="0"/>
              </a:p>
              <a:p>
                <a:r>
                  <a:rPr lang="en-US" sz="2300" b="1" dirty="0"/>
                  <a:t>Example: </a:t>
                </a:r>
                <a:r>
                  <a:rPr lang="en-US" sz="2300" dirty="0"/>
                  <a:t>If an agent believes that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P(</a:t>
                </a:r>
                <a:r>
                  <a:rPr lang="en-US" sz="2300" dirty="0">
                    <a:solidFill>
                      <a:srgbClr val="0066FF"/>
                    </a:solidFill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>
                    <a:solidFill>
                      <a:srgbClr val="0066FF"/>
                    </a:solidFill>
                  </a:rPr>
                  <a:t>) = 0.4</a:t>
                </a:r>
                <a:r>
                  <a:rPr lang="en-US" sz="2300" dirty="0"/>
                  <a:t>, should he/she agree to bet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$4</a:t>
                </a:r>
                <a:r>
                  <a:rPr lang="en-US" sz="2300" dirty="0"/>
                  <a:t> that A will occur against </a:t>
                </a:r>
                <a:r>
                  <a:rPr lang="en-US" sz="2300" dirty="0">
                    <a:solidFill>
                      <a:srgbClr val="0066FF"/>
                    </a:solidFill>
                  </a:rPr>
                  <a:t>$6</a:t>
                </a:r>
                <a:r>
                  <a:rPr lang="en-US" sz="2300" dirty="0"/>
                  <a:t> that </a:t>
                </a:r>
                <a:r>
                  <a:rPr lang="en-US" sz="23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300" dirty="0"/>
                  <a:t> will not occur?</a:t>
                </a:r>
                <a:br>
                  <a:rPr lang="en-US" sz="2300" dirty="0"/>
                </a:br>
                <a:br>
                  <a:rPr lang="en-US" sz="2300" dirty="0"/>
                </a:br>
                <a:r>
                  <a:rPr lang="en-US" sz="2300" dirty="0"/>
                  <a:t>The utility would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0.4×10+0.6×0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sz="2300" dirty="0"/>
                  <a:t>. Not having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300" dirty="0"/>
                  <a:t> would be a problem!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1" dirty="0"/>
                  <a:t>Theorem:</a:t>
                </a:r>
                <a:r>
                  <a:rPr lang="en-US" sz="2400" dirty="0"/>
                  <a:t> An agent who holds beliefs inconsistent with axioms of probability can be tricked into accepting a combination of bets that guarantees that the agent loses money.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80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decide about the value of an unobserved </a:t>
                </a:r>
                <a:r>
                  <a:rPr lang="en-US" sz="2400" i="1" dirty="0"/>
                  <a:t>query variable </a:t>
                </a:r>
                <a:r>
                  <a:rPr lang="en-US" sz="2400" dirty="0">
                    <a:solidFill>
                      <a:srgbClr val="0066FF"/>
                    </a:solidFill>
                  </a:rPr>
                  <a:t>X</a:t>
                </a:r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FF"/>
                    </a:solidFill>
                  </a:rPr>
                  <a:t>E = e </a:t>
                </a:r>
                <a:r>
                  <a:rPr lang="en-US" sz="2400" dirty="0"/>
                  <a:t>and we assume X causes E.</a:t>
                </a:r>
              </a:p>
              <a:p>
                <a:pPr lvl="1"/>
                <a:r>
                  <a:rPr lang="en-US" sz="2400" dirty="0"/>
                  <a:t>Examples: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email message</a:t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image features</a:t>
                </a:r>
                <a:endParaRPr lang="en-US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Bayes’ decision theory</a:t>
                </a:r>
              </a:p>
              <a:p>
                <a:pPr lvl="1"/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is guessed correctly and 1 otherwise.</a:t>
                </a:r>
              </a:p>
              <a:p>
                <a:pPr lvl="1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</a:t>
                </a:r>
                <a:br>
                  <a:rPr lang="en-US" sz="2400" dirty="0"/>
                </a:br>
                <a:r>
                  <a:rPr lang="en-US" sz="2400" dirty="0"/>
                  <a:t>		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 = x | E = e) = P(x | e).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3"/>
                <a:stretch>
                  <a:fillRect l="-1005" t="-217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Value of  x that has the highest (maximum) posterior probability given the evidence e</a:t>
            </a:r>
            <a:br>
              <a:rPr lang="en-US" sz="2800" dirty="0"/>
            </a:br>
            <a:br>
              <a:rPr lang="en-US" sz="2800" dirty="0"/>
            </a:br>
            <a:endParaRPr lang="en-US" sz="1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5980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>
            <a:off x="6277424" y="4268486"/>
            <a:ext cx="224134" cy="6597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1952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89090" y="472593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562600"/>
                <a:ext cx="3237178" cy="63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86400"/>
                <a:ext cx="4095750" cy="707886"/>
              </a:xfrm>
              <a:prstGeom prst="rect">
                <a:avLst/>
              </a:prstGeom>
              <a:blipFill>
                <a:blip r:embed="rId5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3340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87126" y="3096194"/>
                <a:ext cx="1676400" cy="902172"/>
              </a:xfrm>
              <a:prstGeom prst="wedgeRectCallout">
                <a:avLst>
                  <a:gd name="adj1" fmla="val -109829"/>
                  <a:gd name="adj2" fmla="val 4249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an example.</a:t>
                </a: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26" y="3096194"/>
                <a:ext cx="1676400" cy="902172"/>
              </a:xfrm>
              <a:prstGeom prst="wedgeRectCallout">
                <a:avLst>
                  <a:gd name="adj1" fmla="val -109829"/>
                  <a:gd name="adj2" fmla="val 42495"/>
                </a:avLst>
              </a:prstGeom>
              <a:blipFill>
                <a:blip r:embed="rId6"/>
                <a:stretch>
                  <a:fillRect r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x that has the highest (maximum) posterior probability given the evidence 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obviously the highest, but it also depends</a:t>
                </a:r>
              </a:p>
              <a:p>
                <a:r>
                  <a:rPr lang="en-US" sz="2400" dirty="0"/>
                  <a:t>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chance that we see a zebra (which would be higher in a zoo than in downtown Dallas).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6" y="5410200"/>
                <a:ext cx="7984464" cy="1200329"/>
              </a:xfrm>
              <a:prstGeom prst="rect">
                <a:avLst/>
              </a:prstGeom>
              <a:blipFill>
                <a:blip r:embed="rId4"/>
                <a:stretch>
                  <a:fillRect l="-1145" t="-408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035861" y="4409482"/>
            <a:ext cx="356136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858000" y="4963877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1005" t="-248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Object 2"/>
          <p:cNvSpPr txBox="1"/>
          <p:nvPr/>
        </p:nvSpPr>
        <p:spPr bwMode="auto">
          <a:xfrm>
            <a:off x="1746250" y="3527425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¬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100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3434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791200" y="61697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3708113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you're on a game show, and you're given the choice of three doors: Behind one door is a car; behind the others, goats. You pick a door, say No. 3, and the host, who knows what's behind the doors, opens another door, say No. 1, which has a goat. He then says to you, "Do you want to pick door No. 2?" </a:t>
            </a:r>
          </a:p>
          <a:p>
            <a:pPr marL="0" indent="0">
              <a:buNone/>
            </a:pPr>
            <a:r>
              <a:rPr lang="en-US" dirty="0"/>
              <a:t>Is it to your advantage to switch your choice?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pic>
        <p:nvPicPr>
          <p:cNvPr id="147458" name="Picture 2" descr="Car Icons - Free Download, PNG and SVG">
            <a:extLst>
              <a:ext uri="{FF2B5EF4-FFF2-40B4-BE49-F238E27FC236}">
                <a16:creationId xmlns:a16="http://schemas.microsoft.com/office/drawing/2014/main" id="{453DAB3F-D1C8-498E-AED3-97A773A5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14400"/>
            <a:ext cx="976881" cy="97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83D0-AB6A-4027-B7E1-DB978828E3F0}"/>
              </a:ext>
            </a:extLst>
          </p:cNvPr>
          <p:cNvSpPr txBox="1"/>
          <p:nvPr/>
        </p:nvSpPr>
        <p:spPr>
          <a:xfrm>
            <a:off x="7663490" y="652512"/>
            <a:ext cx="127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</p:spPr>
            <p:txBody>
              <a:bodyPr/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/>
                  </a:rPr>
                  <a:t>We have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∝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 ∝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| 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(¬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>
                  <a:buNone/>
                </a:pPr>
                <a:endParaRPr lang="en-US" sz="2400" dirty="0">
                  <a:cs typeface="Times New Roman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81950" cy="4351338"/>
              </a:xfrm>
              <a:blipFill>
                <a:blip r:embed="rId3"/>
                <a:stretch>
                  <a:fillRect l="-1145" t="-1961" r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F377685-E094-4677-B7DE-059465FE4E86}"/>
              </a:ext>
            </a:extLst>
          </p:cNvPr>
          <p:cNvSpPr/>
          <p:nvPr/>
        </p:nvSpPr>
        <p:spPr>
          <a:xfrm rot="5400000">
            <a:off x="6200775" y="3552825"/>
            <a:ext cx="304800" cy="43243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4ADD8-4DDA-48F1-B1B0-3A790AB3BB93}"/>
              </a:ext>
            </a:extLst>
          </p:cNvPr>
          <p:cNvSpPr txBox="1"/>
          <p:nvPr/>
        </p:nvSpPr>
        <p:spPr>
          <a:xfrm>
            <a:off x="4876800" y="5955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Estimate these from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features as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87" y="3289799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4987" y="3823199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3258476" y="5090316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008835" y="565051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570648" y="4390048"/>
            <a:ext cx="190072" cy="2155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988015" y="560757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4744312" y="4784726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3200400" y="5814536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P(H)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H), P(word = 0 | spam)</a:t>
            </a:r>
            <a:endParaRPr lang="en-US" sz="2400" dirty="0">
              <a:solidFill>
                <a:srgbClr val="0066FF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224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H=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2929172" y="6096000"/>
            <a:ext cx="5529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325395" y="6059269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Probabilities for the absence of words: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P(H)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4343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362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174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H =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H =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506989" y="3484532"/>
            <a:ext cx="2771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257519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714690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714719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an uniformed 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9767" y="3714690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571567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0167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2419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232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465730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Suppose the agent has to decide about the value of an unobserved </a:t>
            </a:r>
            <a:r>
              <a:rPr lang="en-US" sz="2800" i="1" dirty="0"/>
              <a:t>query variable </a:t>
            </a:r>
            <a:r>
              <a:rPr lang="en-US" sz="2800" dirty="0">
                <a:solidFill>
                  <a:srgbClr val="0066FF"/>
                </a:solidFill>
              </a:rPr>
              <a:t>X</a:t>
            </a:r>
            <a:r>
              <a:rPr lang="en-US" sz="2800" dirty="0"/>
              <a:t> based on the values of an observed </a:t>
            </a:r>
            <a:r>
              <a:rPr lang="en-US" sz="2800" i="1" dirty="0"/>
              <a:t>evidence variable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E 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Inference problem: </a:t>
            </a:r>
            <a:r>
              <a:rPr lang="en-US" sz="2800" dirty="0"/>
              <a:t>given some evidence </a:t>
            </a:r>
            <a:r>
              <a:rPr lang="en-US" sz="2800" dirty="0">
                <a:solidFill>
                  <a:srgbClr val="0066FF"/>
                </a:solidFill>
              </a:rPr>
              <a:t>E = e</a:t>
            </a:r>
            <a:r>
              <a:rPr lang="en-US" sz="2800" dirty="0"/>
              <a:t>, what is the posterior probability </a:t>
            </a:r>
            <a:r>
              <a:rPr lang="en-US" sz="2800" dirty="0">
                <a:solidFill>
                  <a:srgbClr val="0066FF"/>
                </a:solidFill>
              </a:rPr>
              <a:t>P(X | E = e)</a:t>
            </a:r>
            <a:r>
              <a:rPr lang="en-US" sz="2800" dirty="0"/>
              <a:t>?</a:t>
            </a:r>
          </a:p>
          <a:p>
            <a:endParaRPr lang="en-US" sz="2800" b="1" dirty="0"/>
          </a:p>
          <a:p>
            <a:r>
              <a:rPr lang="en-US" sz="2800" b="1" dirty="0"/>
              <a:t>Learning problem: </a:t>
            </a:r>
            <a:r>
              <a:rPr lang="en-US" sz="2800" dirty="0"/>
              <a:t>estimate the parameters of the probabilistic model represented by the probability distributions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 | E)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(X) </a:t>
            </a:r>
            <a:r>
              <a:rPr lang="en-US" sz="2800" dirty="0"/>
              <a:t>given a set of </a:t>
            </a:r>
            <a:r>
              <a:rPr lang="en-US" sz="2800" i="1" dirty="0"/>
              <a:t>training samples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{(x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,e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), …, 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 err="1">
                <a:solidFill>
                  <a:srgbClr val="0066FF"/>
                </a:solidFill>
              </a:rPr>
              <a:t>,e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>
                <a:solidFill>
                  <a:srgbClr val="0066FF"/>
                </a:solidFill>
              </a:rPr>
              <a:t>)}</a:t>
            </a:r>
          </a:p>
          <a:p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/>
              <a:t>A general framework for learning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52400"/>
            <a:ext cx="3708114" cy="1622321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905000"/>
            <a:ext cx="3708113" cy="4318819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Assumption</a:t>
            </a:r>
            <a:r>
              <a:rPr lang="en-US" sz="2000" dirty="0"/>
              <a:t>: the host always opens a door with a goat!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Do not switch</a:t>
            </a:r>
            <a:r>
              <a:rPr lang="en-US" sz="2000" dirty="0"/>
              <a:t>: Initially, you have picked the correct door with probability 1/3. If you do not switch, you have the following expected payoff: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Prize + (2/3) * 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Switch</a:t>
            </a:r>
            <a:r>
              <a:rPr lang="en-US" sz="2000" dirty="0"/>
              <a:t>: Initially, there was a chance of 2/3 that the car is behind the other two doors. The host opening a door reveals information and improves the expected payoff to:</a:t>
            </a:r>
          </a:p>
          <a:p>
            <a:pPr algn="ctr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(1/3) * 0 + (2/3) * Prize</a:t>
            </a:r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/>
              <a:t>Switch! </a:t>
            </a:r>
            <a:r>
              <a:rPr lang="en-US" sz="2000" dirty="0"/>
              <a:t>The host gives away information by opening a door.</a:t>
            </a:r>
            <a:endParaRPr lang="en-US" sz="1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78531" y="2153169"/>
            <a:ext cx="3356649" cy="2548414"/>
          </a:xfrm>
          <a:prstGeom prst="rect">
            <a:avLst/>
          </a:prstGeom>
          <a:noFill/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AF71F-9B93-47CB-8ADD-02C33A276ED5}"/>
              </a:ext>
            </a:extLst>
          </p:cNvPr>
          <p:cNvSpPr txBox="1"/>
          <p:nvPr/>
        </p:nvSpPr>
        <p:spPr>
          <a:xfrm>
            <a:off x="571500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3355E-FADE-4605-8589-ECEFC6EA97D0}"/>
              </a:ext>
            </a:extLst>
          </p:cNvPr>
          <p:cNvSpPr txBox="1"/>
          <p:nvPr/>
        </p:nvSpPr>
        <p:spPr>
          <a:xfrm>
            <a:off x="6594670" y="18171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E5DE3-B6E0-468A-8B40-1E2C5AC41FAD}"/>
              </a:ext>
            </a:extLst>
          </p:cNvPr>
          <p:cNvSpPr txBox="1"/>
          <p:nvPr/>
        </p:nvSpPr>
        <p:spPr>
          <a:xfrm>
            <a:off x="7620000" y="1828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E850AFF-B92D-4AEE-9867-F4B360D7F417}"/>
              </a:ext>
            </a:extLst>
          </p:cNvPr>
          <p:cNvSpPr/>
          <p:nvPr/>
        </p:nvSpPr>
        <p:spPr>
          <a:xfrm rot="16200000">
            <a:off x="6318734" y="868788"/>
            <a:ext cx="316535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B063-63C9-469C-B941-DFCB6ED29744}"/>
              </a:ext>
            </a:extLst>
          </p:cNvPr>
          <p:cNvSpPr txBox="1"/>
          <p:nvPr/>
        </p:nvSpPr>
        <p:spPr>
          <a:xfrm>
            <a:off x="6248400" y="990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40C7B-F10B-49F3-8347-7888FED1A698}"/>
              </a:ext>
            </a:extLst>
          </p:cNvPr>
          <p:cNvSpPr txBox="1"/>
          <p:nvPr/>
        </p:nvSpPr>
        <p:spPr>
          <a:xfrm>
            <a:off x="6299845" y="609234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5746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65819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1676400" y="603923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about a coin toss?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Probabilites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0449221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0449221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4878</Words>
  <Application>Microsoft Office PowerPoint</Application>
  <PresentationFormat>On-screen Show (4:3)</PresentationFormat>
  <Paragraphs>591</Paragraphs>
  <Slides>48</Slides>
  <Notes>43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Example: Monty Hall Problem</vt:lpstr>
      <vt:lpstr>Example: Monty Hall Problem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Probabilities and Rationality</vt:lpstr>
      <vt:lpstr>Probabilistic inference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 Hahsler</cp:lastModifiedBy>
  <cp:revision>27</cp:revision>
  <dcterms:created xsi:type="dcterms:W3CDTF">2020-12-02T20:47:32Z</dcterms:created>
  <dcterms:modified xsi:type="dcterms:W3CDTF">2021-11-15T22:36:54Z</dcterms:modified>
</cp:coreProperties>
</file>