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94" r:id="rId2"/>
    <p:sldId id="406" r:id="rId3"/>
    <p:sldId id="259" r:id="rId4"/>
    <p:sldId id="260" r:id="rId5"/>
    <p:sldId id="274" r:id="rId6"/>
    <p:sldId id="275" r:id="rId7"/>
    <p:sldId id="261" r:id="rId8"/>
    <p:sldId id="262" r:id="rId9"/>
    <p:sldId id="273" r:id="rId10"/>
    <p:sldId id="276" r:id="rId11"/>
    <p:sldId id="264" r:id="rId12"/>
    <p:sldId id="292" r:id="rId13"/>
    <p:sldId id="295" r:id="rId14"/>
    <p:sldId id="281" r:id="rId15"/>
    <p:sldId id="263" r:id="rId16"/>
    <p:sldId id="265" r:id="rId17"/>
    <p:sldId id="280" r:id="rId18"/>
    <p:sldId id="293" r:id="rId19"/>
    <p:sldId id="267" r:id="rId20"/>
    <p:sldId id="316" r:id="rId21"/>
    <p:sldId id="282" r:id="rId22"/>
    <p:sldId id="284" r:id="rId23"/>
    <p:sldId id="288" r:id="rId24"/>
    <p:sldId id="289" r:id="rId25"/>
    <p:sldId id="291" r:id="rId26"/>
    <p:sldId id="407" r:id="rId27"/>
    <p:sldId id="305" r:id="rId28"/>
    <p:sldId id="306" r:id="rId29"/>
    <p:sldId id="307" r:id="rId30"/>
    <p:sldId id="297" r:id="rId31"/>
    <p:sldId id="298" r:id="rId32"/>
    <p:sldId id="299" r:id="rId33"/>
    <p:sldId id="317" r:id="rId34"/>
    <p:sldId id="318" r:id="rId35"/>
    <p:sldId id="408" r:id="rId36"/>
    <p:sldId id="319" r:id="rId37"/>
    <p:sldId id="320" r:id="rId38"/>
    <p:sldId id="321" r:id="rId39"/>
    <p:sldId id="322" r:id="rId4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7E5"/>
    <a:srgbClr val="000000"/>
    <a:srgbClr val="B2B2B2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733" autoAdjust="0"/>
  </p:normalViewPr>
  <p:slideViewPr>
    <p:cSldViewPr>
      <p:cViewPr varScale="1">
        <p:scale>
          <a:sx n="57" d="100"/>
          <a:sy n="57" d="100"/>
        </p:scale>
        <p:origin x="144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9299E1-29D0-4F78-9634-119FFF47E9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49A3F61-A79A-4DC1-BF6F-1BDB364E3EFC}">
      <dgm:prSet/>
      <dgm:spPr/>
      <dgm:t>
        <a:bodyPr/>
        <a:lstStyle/>
        <a:p>
          <a:r>
            <a:rPr lang="en-US" dirty="0"/>
            <a:t>A type of graphical model.</a:t>
          </a:r>
        </a:p>
      </dgm:t>
    </dgm:pt>
    <dgm:pt modelId="{F3FFACCD-9DED-49BE-AFFA-55D2798D0316}" type="parTrans" cxnId="{7525C7A0-BF46-40DE-A7CB-C84D673677A9}">
      <dgm:prSet/>
      <dgm:spPr/>
      <dgm:t>
        <a:bodyPr/>
        <a:lstStyle/>
        <a:p>
          <a:endParaRPr lang="en-US"/>
        </a:p>
      </dgm:t>
    </dgm:pt>
    <dgm:pt modelId="{4836C891-597E-48D4-A53D-ED705A0F7972}" type="sibTrans" cxnId="{7525C7A0-BF46-40DE-A7CB-C84D673677A9}">
      <dgm:prSet/>
      <dgm:spPr/>
      <dgm:t>
        <a:bodyPr/>
        <a:lstStyle/>
        <a:p>
          <a:endParaRPr lang="en-US"/>
        </a:p>
      </dgm:t>
    </dgm:pt>
    <dgm:pt modelId="{8FE378D1-9702-4D4B-9150-97630AB3F975}">
      <dgm:prSet/>
      <dgm:spPr/>
      <dgm:t>
        <a:bodyPr/>
        <a:lstStyle/>
        <a:p>
          <a:r>
            <a:rPr lang="en-US" dirty="0"/>
            <a:t>A way to specify dependence between random variables.</a:t>
          </a:r>
        </a:p>
      </dgm:t>
    </dgm:pt>
    <dgm:pt modelId="{95F81B0C-E9A2-4114-9180-4B8AD6076316}" type="parTrans" cxnId="{79CEA392-8188-4864-AEB5-B0F33F140AFE}">
      <dgm:prSet/>
      <dgm:spPr/>
      <dgm:t>
        <a:bodyPr/>
        <a:lstStyle/>
        <a:p>
          <a:endParaRPr lang="en-US"/>
        </a:p>
      </dgm:t>
    </dgm:pt>
    <dgm:pt modelId="{77255A88-D620-4EBD-9415-AA163DA0151E}" type="sibTrans" cxnId="{79CEA392-8188-4864-AEB5-B0F33F140AFE}">
      <dgm:prSet/>
      <dgm:spPr/>
      <dgm:t>
        <a:bodyPr/>
        <a:lstStyle/>
        <a:p>
          <a:endParaRPr lang="en-US"/>
        </a:p>
      </dgm:t>
    </dgm:pt>
    <dgm:pt modelId="{4449B95C-BD0D-4CEC-BD36-BCDEC20C9261}">
      <dgm:prSet/>
      <dgm:spPr/>
      <dgm:t>
        <a:bodyPr/>
        <a:lstStyle/>
        <a:p>
          <a:r>
            <a:rPr lang="en-US" dirty="0"/>
            <a:t>A compact specification of a full joint distributions.</a:t>
          </a:r>
        </a:p>
      </dgm:t>
    </dgm:pt>
    <dgm:pt modelId="{EC3DF60E-938C-447E-86B0-C5274EB0D600}" type="parTrans" cxnId="{E25FBC21-40CC-4203-A891-44F9CE0DFBF1}">
      <dgm:prSet/>
      <dgm:spPr/>
      <dgm:t>
        <a:bodyPr/>
        <a:lstStyle/>
        <a:p>
          <a:endParaRPr lang="en-US"/>
        </a:p>
      </dgm:t>
    </dgm:pt>
    <dgm:pt modelId="{5D3E2930-3338-4FEB-8A1D-8B41A14AD44F}" type="sibTrans" cxnId="{E25FBC21-40CC-4203-A891-44F9CE0DFBF1}">
      <dgm:prSet/>
      <dgm:spPr/>
      <dgm:t>
        <a:bodyPr/>
        <a:lstStyle/>
        <a:p>
          <a:endParaRPr lang="en-US"/>
        </a:p>
      </dgm:t>
    </dgm:pt>
    <dgm:pt modelId="{E6333418-FD08-4D55-8208-6EB6FFF878EE}" type="pres">
      <dgm:prSet presAssocID="{B79299E1-29D0-4F78-9634-119FFF47E9B8}" presName="root" presStyleCnt="0">
        <dgm:presLayoutVars>
          <dgm:dir/>
          <dgm:resizeHandles val="exact"/>
        </dgm:presLayoutVars>
      </dgm:prSet>
      <dgm:spPr/>
    </dgm:pt>
    <dgm:pt modelId="{4B37F447-C215-4ED1-B6DE-F905661D5AAC}" type="pres">
      <dgm:prSet presAssocID="{649A3F61-A79A-4DC1-BF6F-1BDB364E3EFC}" presName="compNode" presStyleCnt="0"/>
      <dgm:spPr/>
    </dgm:pt>
    <dgm:pt modelId="{0C27581B-4C86-42EB-84EF-1980DAC372EB}" type="pres">
      <dgm:prSet presAssocID="{649A3F61-A79A-4DC1-BF6F-1BDB364E3EFC}" presName="bgRect" presStyleLbl="bgShp" presStyleIdx="0" presStyleCnt="3"/>
      <dgm:spPr/>
    </dgm:pt>
    <dgm:pt modelId="{42B39763-0B7C-4FD9-817D-AE78FBD7A2F1}" type="pres">
      <dgm:prSet presAssocID="{649A3F61-A79A-4DC1-BF6F-1BDB364E3E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63EFB76-1385-4424-A127-1A87A28DA117}" type="pres">
      <dgm:prSet presAssocID="{649A3F61-A79A-4DC1-BF6F-1BDB364E3EFC}" presName="spaceRect" presStyleCnt="0"/>
      <dgm:spPr/>
    </dgm:pt>
    <dgm:pt modelId="{1EB80DA5-5EF5-4583-A514-0EE1C5235441}" type="pres">
      <dgm:prSet presAssocID="{649A3F61-A79A-4DC1-BF6F-1BDB364E3EFC}" presName="parTx" presStyleLbl="revTx" presStyleIdx="0" presStyleCnt="3">
        <dgm:presLayoutVars>
          <dgm:chMax val="0"/>
          <dgm:chPref val="0"/>
        </dgm:presLayoutVars>
      </dgm:prSet>
      <dgm:spPr/>
    </dgm:pt>
    <dgm:pt modelId="{7B903643-98E7-47F8-B271-2BAC70110BBD}" type="pres">
      <dgm:prSet presAssocID="{4836C891-597E-48D4-A53D-ED705A0F7972}" presName="sibTrans" presStyleCnt="0"/>
      <dgm:spPr/>
    </dgm:pt>
    <dgm:pt modelId="{5F7F9382-1895-4B26-936A-EFB2A83AC97D}" type="pres">
      <dgm:prSet presAssocID="{8FE378D1-9702-4D4B-9150-97630AB3F975}" presName="compNode" presStyleCnt="0"/>
      <dgm:spPr/>
    </dgm:pt>
    <dgm:pt modelId="{2379ED4D-5921-4D71-ADCC-5976928DA350}" type="pres">
      <dgm:prSet presAssocID="{8FE378D1-9702-4D4B-9150-97630AB3F975}" presName="bgRect" presStyleLbl="bgShp" presStyleIdx="1" presStyleCnt="3"/>
      <dgm:spPr/>
    </dgm:pt>
    <dgm:pt modelId="{90934501-EF2F-41EA-BE69-CF8268E562E4}" type="pres">
      <dgm:prSet presAssocID="{8FE378D1-9702-4D4B-9150-97630AB3F9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AEC5A54B-3995-4FD7-9F21-DD00FC33714A}" type="pres">
      <dgm:prSet presAssocID="{8FE378D1-9702-4D4B-9150-97630AB3F975}" presName="spaceRect" presStyleCnt="0"/>
      <dgm:spPr/>
    </dgm:pt>
    <dgm:pt modelId="{9E7C0FCF-07CC-46D6-9936-061E074AEAAD}" type="pres">
      <dgm:prSet presAssocID="{8FE378D1-9702-4D4B-9150-97630AB3F975}" presName="parTx" presStyleLbl="revTx" presStyleIdx="1" presStyleCnt="3">
        <dgm:presLayoutVars>
          <dgm:chMax val="0"/>
          <dgm:chPref val="0"/>
        </dgm:presLayoutVars>
      </dgm:prSet>
      <dgm:spPr/>
    </dgm:pt>
    <dgm:pt modelId="{537BE71D-D11A-4C18-ACFF-977E724D4709}" type="pres">
      <dgm:prSet presAssocID="{77255A88-D620-4EBD-9415-AA163DA0151E}" presName="sibTrans" presStyleCnt="0"/>
      <dgm:spPr/>
    </dgm:pt>
    <dgm:pt modelId="{DCAA5908-24B1-4718-B696-6C16A475B6A5}" type="pres">
      <dgm:prSet presAssocID="{4449B95C-BD0D-4CEC-BD36-BCDEC20C9261}" presName="compNode" presStyleCnt="0"/>
      <dgm:spPr/>
    </dgm:pt>
    <dgm:pt modelId="{B9D2AB8A-2AE2-4AE8-9D6A-1C52899EAA06}" type="pres">
      <dgm:prSet presAssocID="{4449B95C-BD0D-4CEC-BD36-BCDEC20C9261}" presName="bgRect" presStyleLbl="bgShp" presStyleIdx="2" presStyleCnt="3"/>
      <dgm:spPr/>
    </dgm:pt>
    <dgm:pt modelId="{FFE384B9-5107-4CB2-85F2-3508E9B2870D}" type="pres">
      <dgm:prSet presAssocID="{4449B95C-BD0D-4CEC-BD36-BCDEC20C92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91FD46DB-BEB9-4BC1-B16D-EED5513DA8A2}" type="pres">
      <dgm:prSet presAssocID="{4449B95C-BD0D-4CEC-BD36-BCDEC20C9261}" presName="spaceRect" presStyleCnt="0"/>
      <dgm:spPr/>
    </dgm:pt>
    <dgm:pt modelId="{8B7E37DE-EB4E-4EF1-867C-D65558021823}" type="pres">
      <dgm:prSet presAssocID="{4449B95C-BD0D-4CEC-BD36-BCDEC20C926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FB98601-FACB-4058-954C-D7D3833F927D}" type="presOf" srcId="{B79299E1-29D0-4F78-9634-119FFF47E9B8}" destId="{E6333418-FD08-4D55-8208-6EB6FFF878EE}" srcOrd="0" destOrd="0" presId="urn:microsoft.com/office/officeart/2018/2/layout/IconVerticalSolidList"/>
    <dgm:cxn modelId="{E25FBC21-40CC-4203-A891-44F9CE0DFBF1}" srcId="{B79299E1-29D0-4F78-9634-119FFF47E9B8}" destId="{4449B95C-BD0D-4CEC-BD36-BCDEC20C9261}" srcOrd="2" destOrd="0" parTransId="{EC3DF60E-938C-447E-86B0-C5274EB0D600}" sibTransId="{5D3E2930-3338-4FEB-8A1D-8B41A14AD44F}"/>
    <dgm:cxn modelId="{E681A638-AA02-467B-817B-D2DB58564D6F}" type="presOf" srcId="{8FE378D1-9702-4D4B-9150-97630AB3F975}" destId="{9E7C0FCF-07CC-46D6-9936-061E074AEAAD}" srcOrd="0" destOrd="0" presId="urn:microsoft.com/office/officeart/2018/2/layout/IconVerticalSolidList"/>
    <dgm:cxn modelId="{79CEA392-8188-4864-AEB5-B0F33F140AFE}" srcId="{B79299E1-29D0-4F78-9634-119FFF47E9B8}" destId="{8FE378D1-9702-4D4B-9150-97630AB3F975}" srcOrd="1" destOrd="0" parTransId="{95F81B0C-E9A2-4114-9180-4B8AD6076316}" sibTransId="{77255A88-D620-4EBD-9415-AA163DA0151E}"/>
    <dgm:cxn modelId="{7525C7A0-BF46-40DE-A7CB-C84D673677A9}" srcId="{B79299E1-29D0-4F78-9634-119FFF47E9B8}" destId="{649A3F61-A79A-4DC1-BF6F-1BDB364E3EFC}" srcOrd="0" destOrd="0" parTransId="{F3FFACCD-9DED-49BE-AFFA-55D2798D0316}" sibTransId="{4836C891-597E-48D4-A53D-ED705A0F7972}"/>
    <dgm:cxn modelId="{ED1637A5-4F91-4C72-A06A-D58ABA4381AC}" type="presOf" srcId="{4449B95C-BD0D-4CEC-BD36-BCDEC20C9261}" destId="{8B7E37DE-EB4E-4EF1-867C-D65558021823}" srcOrd="0" destOrd="0" presId="urn:microsoft.com/office/officeart/2018/2/layout/IconVerticalSolidList"/>
    <dgm:cxn modelId="{D8DF5ADA-BB9A-401A-8063-C61699DAF56A}" type="presOf" srcId="{649A3F61-A79A-4DC1-BF6F-1BDB364E3EFC}" destId="{1EB80DA5-5EF5-4583-A514-0EE1C5235441}" srcOrd="0" destOrd="0" presId="urn:microsoft.com/office/officeart/2018/2/layout/IconVerticalSolidList"/>
    <dgm:cxn modelId="{4182A116-0C9C-467D-A11C-48F370E7EEE5}" type="presParOf" srcId="{E6333418-FD08-4D55-8208-6EB6FFF878EE}" destId="{4B37F447-C215-4ED1-B6DE-F905661D5AAC}" srcOrd="0" destOrd="0" presId="urn:microsoft.com/office/officeart/2018/2/layout/IconVerticalSolidList"/>
    <dgm:cxn modelId="{1AD46D65-C0CF-4EB6-B557-945663B3BB78}" type="presParOf" srcId="{4B37F447-C215-4ED1-B6DE-F905661D5AAC}" destId="{0C27581B-4C86-42EB-84EF-1980DAC372EB}" srcOrd="0" destOrd="0" presId="urn:microsoft.com/office/officeart/2018/2/layout/IconVerticalSolidList"/>
    <dgm:cxn modelId="{0A93E004-F95D-4512-BCB5-CE0C5506D476}" type="presParOf" srcId="{4B37F447-C215-4ED1-B6DE-F905661D5AAC}" destId="{42B39763-0B7C-4FD9-817D-AE78FBD7A2F1}" srcOrd="1" destOrd="0" presId="urn:microsoft.com/office/officeart/2018/2/layout/IconVerticalSolidList"/>
    <dgm:cxn modelId="{A10586A7-FE9E-4E3C-8117-887A2E1ACC48}" type="presParOf" srcId="{4B37F447-C215-4ED1-B6DE-F905661D5AAC}" destId="{763EFB76-1385-4424-A127-1A87A28DA117}" srcOrd="2" destOrd="0" presId="urn:microsoft.com/office/officeart/2018/2/layout/IconVerticalSolidList"/>
    <dgm:cxn modelId="{7D28F215-C974-42A9-8024-943891684B41}" type="presParOf" srcId="{4B37F447-C215-4ED1-B6DE-F905661D5AAC}" destId="{1EB80DA5-5EF5-4583-A514-0EE1C5235441}" srcOrd="3" destOrd="0" presId="urn:microsoft.com/office/officeart/2018/2/layout/IconVerticalSolidList"/>
    <dgm:cxn modelId="{F4D4A0DA-2C86-4852-8CA2-043346D5F137}" type="presParOf" srcId="{E6333418-FD08-4D55-8208-6EB6FFF878EE}" destId="{7B903643-98E7-47F8-B271-2BAC70110BBD}" srcOrd="1" destOrd="0" presId="urn:microsoft.com/office/officeart/2018/2/layout/IconVerticalSolidList"/>
    <dgm:cxn modelId="{DFDA4941-6843-4EFE-89C4-6658CF9EF877}" type="presParOf" srcId="{E6333418-FD08-4D55-8208-6EB6FFF878EE}" destId="{5F7F9382-1895-4B26-936A-EFB2A83AC97D}" srcOrd="2" destOrd="0" presId="urn:microsoft.com/office/officeart/2018/2/layout/IconVerticalSolidList"/>
    <dgm:cxn modelId="{9EABFC67-D538-43AF-B464-779A65344B1B}" type="presParOf" srcId="{5F7F9382-1895-4B26-936A-EFB2A83AC97D}" destId="{2379ED4D-5921-4D71-ADCC-5976928DA350}" srcOrd="0" destOrd="0" presId="urn:microsoft.com/office/officeart/2018/2/layout/IconVerticalSolidList"/>
    <dgm:cxn modelId="{16269609-001C-495F-9D09-A8FCC94B6828}" type="presParOf" srcId="{5F7F9382-1895-4B26-936A-EFB2A83AC97D}" destId="{90934501-EF2F-41EA-BE69-CF8268E562E4}" srcOrd="1" destOrd="0" presId="urn:microsoft.com/office/officeart/2018/2/layout/IconVerticalSolidList"/>
    <dgm:cxn modelId="{EA9BA137-EFE5-473D-9C09-6ABA00F11089}" type="presParOf" srcId="{5F7F9382-1895-4B26-936A-EFB2A83AC97D}" destId="{AEC5A54B-3995-4FD7-9F21-DD00FC33714A}" srcOrd="2" destOrd="0" presId="urn:microsoft.com/office/officeart/2018/2/layout/IconVerticalSolidList"/>
    <dgm:cxn modelId="{6A0654E4-1182-4CD9-ACD8-989643A5386F}" type="presParOf" srcId="{5F7F9382-1895-4B26-936A-EFB2A83AC97D}" destId="{9E7C0FCF-07CC-46D6-9936-061E074AEAAD}" srcOrd="3" destOrd="0" presId="urn:microsoft.com/office/officeart/2018/2/layout/IconVerticalSolidList"/>
    <dgm:cxn modelId="{B19ED69F-70EC-41B7-B4B5-CFCE3682D0B7}" type="presParOf" srcId="{E6333418-FD08-4D55-8208-6EB6FFF878EE}" destId="{537BE71D-D11A-4C18-ACFF-977E724D4709}" srcOrd="3" destOrd="0" presId="urn:microsoft.com/office/officeart/2018/2/layout/IconVerticalSolidList"/>
    <dgm:cxn modelId="{87ABC6FB-D24E-4E0A-9BEE-CBA642EA0D9F}" type="presParOf" srcId="{E6333418-FD08-4D55-8208-6EB6FFF878EE}" destId="{DCAA5908-24B1-4718-B696-6C16A475B6A5}" srcOrd="4" destOrd="0" presId="urn:microsoft.com/office/officeart/2018/2/layout/IconVerticalSolidList"/>
    <dgm:cxn modelId="{84238203-DA68-45FC-B7ED-76E0DC5A653D}" type="presParOf" srcId="{DCAA5908-24B1-4718-B696-6C16A475B6A5}" destId="{B9D2AB8A-2AE2-4AE8-9D6A-1C52899EAA06}" srcOrd="0" destOrd="0" presId="urn:microsoft.com/office/officeart/2018/2/layout/IconVerticalSolidList"/>
    <dgm:cxn modelId="{B1A6D199-C934-45D5-AD34-B88FAC65EC61}" type="presParOf" srcId="{DCAA5908-24B1-4718-B696-6C16A475B6A5}" destId="{FFE384B9-5107-4CB2-85F2-3508E9B2870D}" srcOrd="1" destOrd="0" presId="urn:microsoft.com/office/officeart/2018/2/layout/IconVerticalSolidList"/>
    <dgm:cxn modelId="{1DAD5585-8F82-43F4-8FA5-9A1D12EA8203}" type="presParOf" srcId="{DCAA5908-24B1-4718-B696-6C16A475B6A5}" destId="{91FD46DB-BEB9-4BC1-B16D-EED5513DA8A2}" srcOrd="2" destOrd="0" presId="urn:microsoft.com/office/officeart/2018/2/layout/IconVerticalSolidList"/>
    <dgm:cxn modelId="{E5C44EFC-9DD0-42A1-8D6C-7E4DB8CC6711}" type="presParOf" srcId="{DCAA5908-24B1-4718-B696-6C16A475B6A5}" destId="{8B7E37DE-EB4E-4EF1-867C-D655580218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C2D6F9-3B50-4566-9D82-FB59F11698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A07DD25-6B41-4815-8285-46CEFC1961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Bayesian networks can be used as </a:t>
          </a:r>
          <a:r>
            <a:rPr lang="en-US" i="1" dirty="0"/>
            <a:t>generative models</a:t>
          </a:r>
          <a:endParaRPr lang="en-US" dirty="0"/>
        </a:p>
      </dgm:t>
    </dgm:pt>
    <dgm:pt modelId="{ECAE7950-64C3-406E-B8C8-9CDD958F7EBC}" type="parTrans" cxnId="{41DFC00A-5030-44CB-A2F1-C21D5B3B45FF}">
      <dgm:prSet/>
      <dgm:spPr/>
      <dgm:t>
        <a:bodyPr/>
        <a:lstStyle/>
        <a:p>
          <a:endParaRPr lang="en-US"/>
        </a:p>
      </dgm:t>
    </dgm:pt>
    <dgm:pt modelId="{BEB9DBF3-0509-41E1-9C8D-1AEF4A86A1DC}" type="sibTrans" cxnId="{41DFC00A-5030-44CB-A2F1-C21D5B3B45FF}">
      <dgm:prSet/>
      <dgm:spPr/>
      <dgm:t>
        <a:bodyPr/>
        <a:lstStyle/>
        <a:p>
          <a:endParaRPr lang="en-US"/>
        </a:p>
      </dgm:t>
    </dgm:pt>
    <dgm:pt modelId="{15BB9DEC-26A2-471B-95D2-314D9EAD4F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Allows us to efficiently generate samples from the joint distribution</a:t>
          </a:r>
        </a:p>
      </dgm:t>
    </dgm:pt>
    <dgm:pt modelId="{7F53AE12-F048-4F21-91FF-ED569443E299}" type="parTrans" cxnId="{0B6889FA-26FE-4759-84CD-3D0684632241}">
      <dgm:prSet/>
      <dgm:spPr/>
      <dgm:t>
        <a:bodyPr/>
        <a:lstStyle/>
        <a:p>
          <a:endParaRPr lang="en-US"/>
        </a:p>
      </dgm:t>
    </dgm:pt>
    <dgm:pt modelId="{33480288-41C3-40A1-B163-06F6B3804E22}" type="sibTrans" cxnId="{0B6889FA-26FE-4759-84CD-3D0684632241}">
      <dgm:prSet/>
      <dgm:spPr/>
      <dgm:t>
        <a:bodyPr/>
        <a:lstStyle/>
        <a:p>
          <a:endParaRPr lang="en-US"/>
        </a:p>
      </dgm:t>
    </dgm:pt>
    <dgm:pt modelId="{7B916CB2-B2C5-49CB-8811-078227C5C9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Idea</a:t>
          </a:r>
          <a:r>
            <a:rPr lang="en-US" dirty="0"/>
            <a:t>: Sample from the network to estimate joint and conditional probability distributions.</a:t>
          </a:r>
        </a:p>
      </dgm:t>
    </dgm:pt>
    <dgm:pt modelId="{AFFABDEC-79C8-4868-A39C-1AC20DE7FE9D}" type="parTrans" cxnId="{E01DAE64-ED6A-41C5-A83E-F276497959F7}">
      <dgm:prSet/>
      <dgm:spPr/>
      <dgm:t>
        <a:bodyPr/>
        <a:lstStyle/>
        <a:p>
          <a:endParaRPr lang="en-US"/>
        </a:p>
      </dgm:t>
    </dgm:pt>
    <dgm:pt modelId="{5070A0AA-0EFC-4A8F-A6BA-4E5D722D6E79}" type="sibTrans" cxnId="{E01DAE64-ED6A-41C5-A83E-F276497959F7}">
      <dgm:prSet/>
      <dgm:spPr/>
      <dgm:t>
        <a:bodyPr/>
        <a:lstStyle/>
        <a:p>
          <a:endParaRPr lang="en-US"/>
        </a:p>
      </dgm:t>
    </dgm:pt>
    <dgm:pt modelId="{C574D6CF-9B1C-4C61-A297-A7A64D7300DD}" type="pres">
      <dgm:prSet presAssocID="{C4C2D6F9-3B50-4566-9D82-FB59F11698EA}" presName="root" presStyleCnt="0">
        <dgm:presLayoutVars>
          <dgm:dir/>
          <dgm:resizeHandles val="exact"/>
        </dgm:presLayoutVars>
      </dgm:prSet>
      <dgm:spPr/>
    </dgm:pt>
    <dgm:pt modelId="{D56AED84-77B8-4F37-9FE5-8F82B225115C}" type="pres">
      <dgm:prSet presAssocID="{BA07DD25-6B41-4815-8285-46CEFC1961DC}" presName="compNode" presStyleCnt="0"/>
      <dgm:spPr/>
    </dgm:pt>
    <dgm:pt modelId="{D1456FFD-0FDC-4352-8C80-3FFD8BDC8ED2}" type="pres">
      <dgm:prSet presAssocID="{BA07DD25-6B41-4815-8285-46CEFC1961DC}" presName="bgRect" presStyleLbl="bgShp" presStyleIdx="0" presStyleCnt="2"/>
      <dgm:spPr/>
    </dgm:pt>
    <dgm:pt modelId="{EB385380-F5A2-4F9D-8341-BB8FC34CBF03}" type="pres">
      <dgm:prSet presAssocID="{BA07DD25-6B41-4815-8285-46CEFC1961D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9A52CE0-A4CC-4A11-9BE6-A31E4133400B}" type="pres">
      <dgm:prSet presAssocID="{BA07DD25-6B41-4815-8285-46CEFC1961DC}" presName="spaceRect" presStyleCnt="0"/>
      <dgm:spPr/>
    </dgm:pt>
    <dgm:pt modelId="{383B3F5D-8F05-43AF-B0FF-ACCE9B04FD4C}" type="pres">
      <dgm:prSet presAssocID="{BA07DD25-6B41-4815-8285-46CEFC1961DC}" presName="parTx" presStyleLbl="revTx" presStyleIdx="0" presStyleCnt="3">
        <dgm:presLayoutVars>
          <dgm:chMax val="0"/>
          <dgm:chPref val="0"/>
        </dgm:presLayoutVars>
      </dgm:prSet>
      <dgm:spPr/>
    </dgm:pt>
    <dgm:pt modelId="{AC842FDF-8EBF-4078-A90C-CB0386658F64}" type="pres">
      <dgm:prSet presAssocID="{BA07DD25-6B41-4815-8285-46CEFC1961DC}" presName="desTx" presStyleLbl="revTx" presStyleIdx="1" presStyleCnt="3">
        <dgm:presLayoutVars/>
      </dgm:prSet>
      <dgm:spPr/>
    </dgm:pt>
    <dgm:pt modelId="{D8319854-69B5-4B0A-9ADE-F69DC032FFB6}" type="pres">
      <dgm:prSet presAssocID="{BEB9DBF3-0509-41E1-9C8D-1AEF4A86A1DC}" presName="sibTrans" presStyleCnt="0"/>
      <dgm:spPr/>
    </dgm:pt>
    <dgm:pt modelId="{A2A65907-97B5-41E8-AD08-F92947BDB0F0}" type="pres">
      <dgm:prSet presAssocID="{7B916CB2-B2C5-49CB-8811-078227C5C988}" presName="compNode" presStyleCnt="0"/>
      <dgm:spPr/>
    </dgm:pt>
    <dgm:pt modelId="{90FFD553-F667-404F-A32D-08C7D4D267A5}" type="pres">
      <dgm:prSet presAssocID="{7B916CB2-B2C5-49CB-8811-078227C5C988}" presName="bgRect" presStyleLbl="bgShp" presStyleIdx="1" presStyleCnt="2"/>
      <dgm:spPr/>
    </dgm:pt>
    <dgm:pt modelId="{36BDB621-CCD0-4AB1-A23F-A7CE9C62DDDA}" type="pres">
      <dgm:prSet presAssocID="{7B916CB2-B2C5-49CB-8811-078227C5C98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E611F18-468D-402F-99CE-A69524A77FCA}" type="pres">
      <dgm:prSet presAssocID="{7B916CB2-B2C5-49CB-8811-078227C5C988}" presName="spaceRect" presStyleCnt="0"/>
      <dgm:spPr/>
    </dgm:pt>
    <dgm:pt modelId="{3F04134C-F1E8-4ACC-819C-40362DCA7270}" type="pres">
      <dgm:prSet presAssocID="{7B916CB2-B2C5-49CB-8811-078227C5C98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1DFC00A-5030-44CB-A2F1-C21D5B3B45FF}" srcId="{C4C2D6F9-3B50-4566-9D82-FB59F11698EA}" destId="{BA07DD25-6B41-4815-8285-46CEFC1961DC}" srcOrd="0" destOrd="0" parTransId="{ECAE7950-64C3-406E-B8C8-9CDD958F7EBC}" sibTransId="{BEB9DBF3-0509-41E1-9C8D-1AEF4A86A1DC}"/>
    <dgm:cxn modelId="{49ADC90F-A293-4452-88AB-ED9A4B1FA470}" type="presOf" srcId="{7B916CB2-B2C5-49CB-8811-078227C5C988}" destId="{3F04134C-F1E8-4ACC-819C-40362DCA7270}" srcOrd="0" destOrd="0" presId="urn:microsoft.com/office/officeart/2018/2/layout/IconVerticalSolidList"/>
    <dgm:cxn modelId="{4E664C11-0460-4FA9-96B8-74C99C365793}" type="presOf" srcId="{15BB9DEC-26A2-471B-95D2-314D9EAD4FAC}" destId="{AC842FDF-8EBF-4078-A90C-CB0386658F64}" srcOrd="0" destOrd="0" presId="urn:microsoft.com/office/officeart/2018/2/layout/IconVerticalSolidList"/>
    <dgm:cxn modelId="{2EFAC318-F156-4756-A4B9-665B468BD785}" type="presOf" srcId="{C4C2D6F9-3B50-4566-9D82-FB59F11698EA}" destId="{C574D6CF-9B1C-4C61-A297-A7A64D7300DD}" srcOrd="0" destOrd="0" presId="urn:microsoft.com/office/officeart/2018/2/layout/IconVerticalSolidList"/>
    <dgm:cxn modelId="{E01DAE64-ED6A-41C5-A83E-F276497959F7}" srcId="{C4C2D6F9-3B50-4566-9D82-FB59F11698EA}" destId="{7B916CB2-B2C5-49CB-8811-078227C5C988}" srcOrd="1" destOrd="0" parTransId="{AFFABDEC-79C8-4868-A39C-1AC20DE7FE9D}" sibTransId="{5070A0AA-0EFC-4A8F-A6BA-4E5D722D6E79}"/>
    <dgm:cxn modelId="{7BE9ABA9-5636-4EFF-9457-ED66D8DB6761}" type="presOf" srcId="{BA07DD25-6B41-4815-8285-46CEFC1961DC}" destId="{383B3F5D-8F05-43AF-B0FF-ACCE9B04FD4C}" srcOrd="0" destOrd="0" presId="urn:microsoft.com/office/officeart/2018/2/layout/IconVerticalSolidList"/>
    <dgm:cxn modelId="{0B6889FA-26FE-4759-84CD-3D0684632241}" srcId="{BA07DD25-6B41-4815-8285-46CEFC1961DC}" destId="{15BB9DEC-26A2-471B-95D2-314D9EAD4FAC}" srcOrd="0" destOrd="0" parTransId="{7F53AE12-F048-4F21-91FF-ED569443E299}" sibTransId="{33480288-41C3-40A1-B163-06F6B3804E22}"/>
    <dgm:cxn modelId="{BB37E156-0EF2-4141-8017-14F7D247E6E0}" type="presParOf" srcId="{C574D6CF-9B1C-4C61-A297-A7A64D7300DD}" destId="{D56AED84-77B8-4F37-9FE5-8F82B225115C}" srcOrd="0" destOrd="0" presId="urn:microsoft.com/office/officeart/2018/2/layout/IconVerticalSolidList"/>
    <dgm:cxn modelId="{66D2472E-7F29-4A91-BC7E-2A978CE6032B}" type="presParOf" srcId="{D56AED84-77B8-4F37-9FE5-8F82B225115C}" destId="{D1456FFD-0FDC-4352-8C80-3FFD8BDC8ED2}" srcOrd="0" destOrd="0" presId="urn:microsoft.com/office/officeart/2018/2/layout/IconVerticalSolidList"/>
    <dgm:cxn modelId="{202DB32B-2CFD-44DD-9E1F-9358EC051112}" type="presParOf" srcId="{D56AED84-77B8-4F37-9FE5-8F82B225115C}" destId="{EB385380-F5A2-4F9D-8341-BB8FC34CBF03}" srcOrd="1" destOrd="0" presId="urn:microsoft.com/office/officeart/2018/2/layout/IconVerticalSolidList"/>
    <dgm:cxn modelId="{6076F664-16BC-4AAE-8E32-D2849077C64C}" type="presParOf" srcId="{D56AED84-77B8-4F37-9FE5-8F82B225115C}" destId="{E9A52CE0-A4CC-4A11-9BE6-A31E4133400B}" srcOrd="2" destOrd="0" presId="urn:microsoft.com/office/officeart/2018/2/layout/IconVerticalSolidList"/>
    <dgm:cxn modelId="{1F279452-D195-4564-9408-E395A92235C5}" type="presParOf" srcId="{D56AED84-77B8-4F37-9FE5-8F82B225115C}" destId="{383B3F5D-8F05-43AF-B0FF-ACCE9B04FD4C}" srcOrd="3" destOrd="0" presId="urn:microsoft.com/office/officeart/2018/2/layout/IconVerticalSolidList"/>
    <dgm:cxn modelId="{8789A161-6BE2-47D2-ACBF-AECABF6B4F00}" type="presParOf" srcId="{D56AED84-77B8-4F37-9FE5-8F82B225115C}" destId="{AC842FDF-8EBF-4078-A90C-CB0386658F64}" srcOrd="4" destOrd="0" presId="urn:microsoft.com/office/officeart/2018/2/layout/IconVerticalSolidList"/>
    <dgm:cxn modelId="{C87E2729-9060-4792-AE27-B0F1B5E056F3}" type="presParOf" srcId="{C574D6CF-9B1C-4C61-A297-A7A64D7300DD}" destId="{D8319854-69B5-4B0A-9ADE-F69DC032FFB6}" srcOrd="1" destOrd="0" presId="urn:microsoft.com/office/officeart/2018/2/layout/IconVerticalSolidList"/>
    <dgm:cxn modelId="{86D1E576-D126-4001-9019-3DFCAA4C86A1}" type="presParOf" srcId="{C574D6CF-9B1C-4C61-A297-A7A64D7300DD}" destId="{A2A65907-97B5-41E8-AD08-F92947BDB0F0}" srcOrd="2" destOrd="0" presId="urn:microsoft.com/office/officeart/2018/2/layout/IconVerticalSolidList"/>
    <dgm:cxn modelId="{A875A903-0EA4-4EED-ABD2-3EF6AA43CC08}" type="presParOf" srcId="{A2A65907-97B5-41E8-AD08-F92947BDB0F0}" destId="{90FFD553-F667-404F-A32D-08C7D4D267A5}" srcOrd="0" destOrd="0" presId="urn:microsoft.com/office/officeart/2018/2/layout/IconVerticalSolidList"/>
    <dgm:cxn modelId="{70F5E332-6F92-4687-B10A-6AE75C8CD422}" type="presParOf" srcId="{A2A65907-97B5-41E8-AD08-F92947BDB0F0}" destId="{36BDB621-CCD0-4AB1-A23F-A7CE9C62DDDA}" srcOrd="1" destOrd="0" presId="urn:microsoft.com/office/officeart/2018/2/layout/IconVerticalSolidList"/>
    <dgm:cxn modelId="{1DE384FE-9E65-41A5-8307-69DAE68F7B7D}" type="presParOf" srcId="{A2A65907-97B5-41E8-AD08-F92947BDB0F0}" destId="{7E611F18-468D-402F-99CE-A69524A77FCA}" srcOrd="2" destOrd="0" presId="urn:microsoft.com/office/officeart/2018/2/layout/IconVerticalSolidList"/>
    <dgm:cxn modelId="{13B8AE0A-CDE7-431A-AB56-25866B2F3A04}" type="presParOf" srcId="{A2A65907-97B5-41E8-AD08-F92947BDB0F0}" destId="{3F04134C-F1E8-4ACC-819C-40362DCA72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7581B-4C86-42EB-84EF-1980DAC372EB}">
      <dsp:nvSpPr>
        <dsp:cNvPr id="0" name=""/>
        <dsp:cNvSpPr/>
      </dsp:nvSpPr>
      <dsp:spPr>
        <a:xfrm>
          <a:off x="0" y="407"/>
          <a:ext cx="8055864" cy="9539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39763-0B7C-4FD9-817D-AE78FBD7A2F1}">
      <dsp:nvSpPr>
        <dsp:cNvPr id="0" name=""/>
        <dsp:cNvSpPr/>
      </dsp:nvSpPr>
      <dsp:spPr>
        <a:xfrm>
          <a:off x="288579" y="215053"/>
          <a:ext cx="524689" cy="5246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80DA5-5EF5-4583-A514-0EE1C5235441}">
      <dsp:nvSpPr>
        <dsp:cNvPr id="0" name=""/>
        <dsp:cNvSpPr/>
      </dsp:nvSpPr>
      <dsp:spPr>
        <a:xfrm>
          <a:off x="1101847" y="407"/>
          <a:ext cx="6954016" cy="95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63" tIns="100963" rIns="100963" bIns="1009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type of graphical model.</a:t>
          </a:r>
        </a:p>
      </dsp:txBody>
      <dsp:txXfrm>
        <a:off x="1101847" y="407"/>
        <a:ext cx="6954016" cy="953980"/>
      </dsp:txXfrm>
    </dsp:sp>
    <dsp:sp modelId="{2379ED4D-5921-4D71-ADCC-5976928DA350}">
      <dsp:nvSpPr>
        <dsp:cNvPr id="0" name=""/>
        <dsp:cNvSpPr/>
      </dsp:nvSpPr>
      <dsp:spPr>
        <a:xfrm>
          <a:off x="0" y="1192883"/>
          <a:ext cx="8055864" cy="9539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34501-EF2F-41EA-BE69-CF8268E562E4}">
      <dsp:nvSpPr>
        <dsp:cNvPr id="0" name=""/>
        <dsp:cNvSpPr/>
      </dsp:nvSpPr>
      <dsp:spPr>
        <a:xfrm>
          <a:off x="288579" y="1407528"/>
          <a:ext cx="524689" cy="5246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C0FCF-07CC-46D6-9936-061E074AEAAD}">
      <dsp:nvSpPr>
        <dsp:cNvPr id="0" name=""/>
        <dsp:cNvSpPr/>
      </dsp:nvSpPr>
      <dsp:spPr>
        <a:xfrm>
          <a:off x="1101847" y="1192883"/>
          <a:ext cx="6954016" cy="95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63" tIns="100963" rIns="100963" bIns="1009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way to specify dependence between random variables.</a:t>
          </a:r>
        </a:p>
      </dsp:txBody>
      <dsp:txXfrm>
        <a:off x="1101847" y="1192883"/>
        <a:ext cx="6954016" cy="953980"/>
      </dsp:txXfrm>
    </dsp:sp>
    <dsp:sp modelId="{B9D2AB8A-2AE2-4AE8-9D6A-1C52899EAA06}">
      <dsp:nvSpPr>
        <dsp:cNvPr id="0" name=""/>
        <dsp:cNvSpPr/>
      </dsp:nvSpPr>
      <dsp:spPr>
        <a:xfrm>
          <a:off x="0" y="2385358"/>
          <a:ext cx="8055864" cy="9539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384B9-5107-4CB2-85F2-3508E9B2870D}">
      <dsp:nvSpPr>
        <dsp:cNvPr id="0" name=""/>
        <dsp:cNvSpPr/>
      </dsp:nvSpPr>
      <dsp:spPr>
        <a:xfrm>
          <a:off x="288579" y="2600004"/>
          <a:ext cx="524689" cy="5246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E37DE-EB4E-4EF1-867C-D65558021823}">
      <dsp:nvSpPr>
        <dsp:cNvPr id="0" name=""/>
        <dsp:cNvSpPr/>
      </dsp:nvSpPr>
      <dsp:spPr>
        <a:xfrm>
          <a:off x="1101847" y="2385358"/>
          <a:ext cx="6954016" cy="95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63" tIns="100963" rIns="100963" bIns="1009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compact specification of a full joint distributions.</a:t>
          </a:r>
        </a:p>
      </dsp:txBody>
      <dsp:txXfrm>
        <a:off x="1101847" y="2385358"/>
        <a:ext cx="6954016" cy="9539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56FFD-0FDC-4352-8C80-3FFD8BDC8ED2}">
      <dsp:nvSpPr>
        <dsp:cNvPr id="0" name=""/>
        <dsp:cNvSpPr/>
      </dsp:nvSpPr>
      <dsp:spPr>
        <a:xfrm>
          <a:off x="0" y="707288"/>
          <a:ext cx="7886700" cy="1305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385380-F5A2-4F9D-8341-BB8FC34CBF03}">
      <dsp:nvSpPr>
        <dsp:cNvPr id="0" name=""/>
        <dsp:cNvSpPr/>
      </dsp:nvSpPr>
      <dsp:spPr>
        <a:xfrm>
          <a:off x="394993" y="1001085"/>
          <a:ext cx="718169" cy="718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B3F5D-8F05-43AF-B0FF-ACCE9B04FD4C}">
      <dsp:nvSpPr>
        <dsp:cNvPr id="0" name=""/>
        <dsp:cNvSpPr/>
      </dsp:nvSpPr>
      <dsp:spPr>
        <a:xfrm>
          <a:off x="1508156" y="707288"/>
          <a:ext cx="3549015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Bayesian networks can be used as </a:t>
          </a:r>
          <a:r>
            <a:rPr lang="en-US" sz="2400" i="1" kern="1200" dirty="0"/>
            <a:t>generative models</a:t>
          </a:r>
          <a:endParaRPr lang="en-US" sz="2400" kern="1200" dirty="0"/>
        </a:p>
      </dsp:txBody>
      <dsp:txXfrm>
        <a:off x="1508156" y="707288"/>
        <a:ext cx="3549015" cy="1305763"/>
      </dsp:txXfrm>
    </dsp:sp>
    <dsp:sp modelId="{AC842FDF-8EBF-4078-A90C-CB0386658F64}">
      <dsp:nvSpPr>
        <dsp:cNvPr id="0" name=""/>
        <dsp:cNvSpPr/>
      </dsp:nvSpPr>
      <dsp:spPr>
        <a:xfrm>
          <a:off x="5057171" y="707288"/>
          <a:ext cx="2829528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Allows us to efficiently generate samples from the joint distribution</a:t>
          </a:r>
        </a:p>
      </dsp:txBody>
      <dsp:txXfrm>
        <a:off x="5057171" y="707288"/>
        <a:ext cx="2829528" cy="1305763"/>
      </dsp:txXfrm>
    </dsp:sp>
    <dsp:sp modelId="{90FFD553-F667-404F-A32D-08C7D4D267A5}">
      <dsp:nvSpPr>
        <dsp:cNvPr id="0" name=""/>
        <dsp:cNvSpPr/>
      </dsp:nvSpPr>
      <dsp:spPr>
        <a:xfrm>
          <a:off x="0" y="2339492"/>
          <a:ext cx="7886700" cy="1305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DB621-CCD0-4AB1-A23F-A7CE9C62DDDA}">
      <dsp:nvSpPr>
        <dsp:cNvPr id="0" name=""/>
        <dsp:cNvSpPr/>
      </dsp:nvSpPr>
      <dsp:spPr>
        <a:xfrm>
          <a:off x="394993" y="2633289"/>
          <a:ext cx="718169" cy="718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4134C-F1E8-4ACC-819C-40362DCA7270}">
      <dsp:nvSpPr>
        <dsp:cNvPr id="0" name=""/>
        <dsp:cNvSpPr/>
      </dsp:nvSpPr>
      <dsp:spPr>
        <a:xfrm>
          <a:off x="1508156" y="2339492"/>
          <a:ext cx="63785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Idea</a:t>
          </a:r>
          <a:r>
            <a:rPr lang="en-US" sz="2400" kern="1200" dirty="0"/>
            <a:t>: Sample from the network to estimate joint and conditional probability distributions.</a:t>
          </a:r>
        </a:p>
      </dsp:txBody>
      <dsp:txXfrm>
        <a:off x="1508156" y="2339492"/>
        <a:ext cx="6378543" cy="1305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1CA99E0-E95C-4F1B-B0F2-4565A2B4014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A2EA70-8A4C-40BF-A25E-4BD4BBF0DD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91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10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172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88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02A0-2A22-4053-87DB-A49A1760D2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2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FB2-8AE7-463F-BA78-3395A84F7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1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D993-E1A1-4830-9832-91AF7F474A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7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7D2A-1BAE-400D-B4B6-AE94372DC0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1415-B1A8-492C-B7C6-94B7FBFAE2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F07F-76C4-454F-B8DD-1935FAB6C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5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C8E3-4FC0-4047-B5D6-F758D3251C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26D4-932C-478F-A230-EF4C62E6E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9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9634-C294-488D-8DB4-6764EAD2AD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3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CE15-091A-4D6A-B3E0-FCFCC42F8F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54DA-5701-411B-AE15-165F911C3A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2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99897-58A2-4F66-9561-F3C357736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7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1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354" name="Picture 2" descr="Image for post">
            <a:extLst>
              <a:ext uri="{FF2B5EF4-FFF2-40B4-BE49-F238E27FC236}">
                <a16:creationId xmlns:a16="http://schemas.microsoft.com/office/drawing/2014/main" id="{F9544095-63FC-4977-87C8-5362889640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88" t="9091" r="37469" b="-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491BE8-DB8F-4D10-BCCC-2EAB23682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2689515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Probabilistic Reasoning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(Bayesian networks)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AIMA Chapter 13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4900AEE-2C3D-40EA-9248-E0DA5CD8C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4817359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Slides by Michael Hahsler </a:t>
            </a:r>
            <a:br>
              <a:rPr lang="en-US" sz="14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br>
              <a:rPr lang="en-US" sz="1400" dirty="0"/>
            </a:br>
            <a:r>
              <a:rPr lang="en-US" sz="1400" dirty="0"/>
              <a:t>with figures from the AIMA textbook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4" descr="Creative Commons License">
            <a:extLst>
              <a:ext uri="{FF2B5EF4-FFF2-40B4-BE49-F238E27FC236}">
                <a16:creationId xmlns:a16="http://schemas.microsoft.com/office/drawing/2014/main" id="{0AD0BBEF-04D2-4029-9D1B-DF00D93AA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69B50F-5FA0-48AC-97C2-26D303441FB9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184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 with CPTs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1447800"/>
            <a:ext cx="1143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29400" y="1447800"/>
            <a:ext cx="12954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08376" y="5105400"/>
            <a:ext cx="16764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62800" y="5029200"/>
            <a:ext cx="16764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3375A-30A1-4A1C-B294-2CE70AEB8BBE}"/>
              </a:ext>
            </a:extLst>
          </p:cNvPr>
          <p:cNvSpPr txBox="1"/>
          <p:nvPr/>
        </p:nvSpPr>
        <p:spPr>
          <a:xfrm>
            <a:off x="7543800" y="1981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parents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DD55BE-1752-4544-9C72-3D53419C8933}"/>
              </a:ext>
            </a:extLst>
          </p:cNvPr>
          <p:cNvSpPr txBox="1"/>
          <p:nvPr/>
        </p:nvSpPr>
        <p:spPr>
          <a:xfrm>
            <a:off x="7543800" y="38978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parents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43393B-F349-4FCE-B840-037BC8577130}"/>
              </a:ext>
            </a:extLst>
          </p:cNvPr>
          <p:cNvSpPr txBox="1"/>
          <p:nvPr/>
        </p:nvSpPr>
        <p:spPr>
          <a:xfrm>
            <a:off x="7620000" y="5650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parent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F703F-E004-47DE-9C46-265A88F24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83" y="1828800"/>
            <a:ext cx="7382158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7886700" cy="48799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For each node X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, we know </a:t>
                </a:r>
                <a:r>
                  <a:rPr lang="en-US" sz="2400" dirty="0">
                    <a:solidFill>
                      <a:srgbClr val="0066FF"/>
                    </a:solidFill>
                  </a:rPr>
                  <a:t>P(X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i</a:t>
                </a:r>
                <a:r>
                  <a:rPr lang="en-US" sz="2400" dirty="0">
                    <a:solidFill>
                      <a:srgbClr val="0066FF"/>
                    </a:solidFill>
                  </a:rPr>
                  <a:t> | Parents(X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i</a:t>
                </a:r>
                <a:r>
                  <a:rPr lang="en-US" sz="2400" dirty="0">
                    <a:solidFill>
                      <a:srgbClr val="0066FF"/>
                    </a:solidFill>
                  </a:rPr>
                  <a:t>))</a:t>
                </a:r>
              </a:p>
              <a:p>
                <a:r>
                  <a:rPr lang="en-US" sz="2400" dirty="0"/>
                  <a:t>How do we get the full joint distribution </a:t>
                </a:r>
                <a:r>
                  <a:rPr lang="en-US" sz="2400" dirty="0">
                    <a:solidFill>
                      <a:srgbClr val="0066FF"/>
                    </a:solidFill>
                  </a:rPr>
                  <a:t>P(X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1</a:t>
                </a:r>
                <a:r>
                  <a:rPr lang="en-US" sz="2400" dirty="0">
                    <a:solidFill>
                      <a:srgbClr val="0066FF"/>
                    </a:solidFill>
                  </a:rPr>
                  <a:t>, …, 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n</a:t>
                </a:r>
                <a:r>
                  <a:rPr lang="en-US" sz="2400" dirty="0">
                    <a:solidFill>
                      <a:srgbClr val="0066FF"/>
                    </a:solidFill>
                  </a:rPr>
                  <a:t>)</a:t>
                </a:r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Using chain rule: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Example: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879975"/>
              </a:xfrm>
              <a:blipFill>
                <a:blip r:embed="rId4"/>
                <a:stretch>
                  <a:fillRect l="-1005" t="-2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401720"/>
              </p:ext>
            </p:extLst>
          </p:nvPr>
        </p:nvGraphicFramePr>
        <p:xfrm>
          <a:off x="812800" y="3276600"/>
          <a:ext cx="756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3898800" imgH="431640" progId="Equation.3">
                  <p:embed/>
                </p:oleObj>
              </mc:Choice>
              <mc:Fallback>
                <p:oleObj name="Equation" r:id="rId5" imgW="3898800" imgH="431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3276600"/>
                        <a:ext cx="7569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burglary-small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5600" y="4452772"/>
            <a:ext cx="1302544" cy="1302544"/>
          </a:xfrm>
          <a:prstGeom prst="rect">
            <a:avLst/>
          </a:prstGeom>
          <a:noFill/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F56116CA-F804-4AC3-91F0-CEE199689833}"/>
              </a:ext>
            </a:extLst>
          </p:cNvPr>
          <p:cNvSpPr/>
          <p:nvPr/>
        </p:nvSpPr>
        <p:spPr>
          <a:xfrm>
            <a:off x="4724400" y="4488656"/>
            <a:ext cx="381000" cy="1302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769C2-CB76-4D1D-B127-0440724FA643}"/>
              </a:ext>
            </a:extLst>
          </p:cNvPr>
          <p:cNvSpPr txBox="1"/>
          <p:nvPr/>
        </p:nvSpPr>
        <p:spPr>
          <a:xfrm>
            <a:off x="5181600" y="4566278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 following arrows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8799"/>
                <a:ext cx="7886700" cy="472440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Example: </a:t>
                </a:r>
                <a:r>
                  <a:rPr lang="en-US" sz="2400" i="1" dirty="0"/>
                  <a:t>causal chain</a:t>
                </a:r>
              </a:p>
              <a:p>
                <a:endParaRPr lang="en-US" sz="2400" i="1" dirty="0"/>
              </a:p>
              <a:p>
                <a:pPr marL="0" indent="0">
                  <a:buNone/>
                </a:pPr>
                <a:endParaRPr lang="en-US" sz="2400" i="1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Are X and Z independent?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8799"/>
                <a:ext cx="7886700" cy="4724401"/>
              </a:xfrm>
              <a:blipFill>
                <a:blip r:embed="rId3"/>
                <a:stretch>
                  <a:fillRect l="-1005" t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97856" y="2188354"/>
            <a:ext cx="5348288" cy="112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2BED3B3-2900-4452-8409-FCB2FE83C24F}"/>
                  </a:ext>
                </a:extLst>
              </p:cNvPr>
              <p:cNvSpPr/>
              <p:nvPr/>
            </p:nvSpPr>
            <p:spPr>
              <a:xfrm>
                <a:off x="3521866" y="5817874"/>
                <a:ext cx="15890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2BED3B3-2900-4452-8409-FCB2FE83C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866" y="5817874"/>
                <a:ext cx="1589089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CDEEA55-AE16-4AD2-9EEA-8E44D8DAD0E9}"/>
              </a:ext>
            </a:extLst>
          </p:cNvPr>
          <p:cNvSpPr txBox="1"/>
          <p:nvPr/>
        </p:nvSpPr>
        <p:spPr>
          <a:xfrm>
            <a:off x="6335242" y="4264198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88433-ADAD-440E-886F-037FD5D45C27}"/>
              </a:ext>
            </a:extLst>
          </p:cNvPr>
          <p:cNvSpPr txBox="1"/>
          <p:nvPr/>
        </p:nvSpPr>
        <p:spPr>
          <a:xfrm>
            <a:off x="6335242" y="4861562"/>
            <a:ext cx="127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Marginalize</a:t>
            </a:r>
            <a:br>
              <a:rPr lang="en-US" dirty="0"/>
            </a:br>
            <a:r>
              <a:rPr lang="en-US" dirty="0"/>
              <a:t> over 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097FF4-44EE-4BC5-A50B-D1D4FB13CB36}"/>
              </a:ext>
            </a:extLst>
          </p:cNvPr>
          <p:cNvSpPr txBox="1"/>
          <p:nvPr/>
        </p:nvSpPr>
        <p:spPr>
          <a:xfrm>
            <a:off x="5516503" y="5646003"/>
            <a:ext cx="2180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X and Z are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independent!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F61CCA0-C66D-47C6-AD21-7D26CC7B9EDB}"/>
              </a:ext>
            </a:extLst>
          </p:cNvPr>
          <p:cNvSpPr/>
          <p:nvPr/>
        </p:nvSpPr>
        <p:spPr>
          <a:xfrm>
            <a:off x="5140594" y="5858713"/>
            <a:ext cx="315911" cy="284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Example: </a:t>
            </a:r>
            <a:r>
              <a:rPr lang="en-US" sz="2400" i="1" dirty="0"/>
              <a:t>causal chain</a:t>
            </a:r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r>
              <a:rPr lang="en-US" sz="2400" dirty="0"/>
              <a:t>Is Z independent of X given Y?</a:t>
            </a: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328763"/>
            <a:ext cx="5348288" cy="112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534973-D1E3-490C-AF5C-DD999F345AE3}"/>
                  </a:ext>
                </a:extLst>
              </p:cNvPr>
              <p:cNvSpPr txBox="1"/>
              <p:nvPr/>
            </p:nvSpPr>
            <p:spPr>
              <a:xfrm>
                <a:off x="762000" y="4343400"/>
                <a:ext cx="4572000" cy="1678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534973-D1E3-490C-AF5C-DD999F345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343400"/>
                <a:ext cx="4572000" cy="1678280"/>
              </a:xfrm>
              <a:prstGeom prst="rect">
                <a:avLst/>
              </a:prstGeom>
              <a:blipFill>
                <a:blip r:embed="rId4"/>
                <a:stretch>
                  <a:fillRect b="-4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779DE28-9BE0-498B-80A5-DF01CBDAA637}"/>
              </a:ext>
            </a:extLst>
          </p:cNvPr>
          <p:cNvSpPr txBox="1"/>
          <p:nvPr/>
        </p:nvSpPr>
        <p:spPr>
          <a:xfrm>
            <a:off x="2324100" y="5680194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Definition of conditional indepedence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DFC43-D973-44D3-B0E1-4E130E85479C}"/>
              </a:ext>
            </a:extLst>
          </p:cNvPr>
          <p:cNvSpPr txBox="1"/>
          <p:nvPr/>
        </p:nvSpPr>
        <p:spPr>
          <a:xfrm>
            <a:off x="5791200" y="453112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B09829-7085-4AB3-B109-EA6D86ADC14D}"/>
              </a:ext>
            </a:extLst>
          </p:cNvPr>
          <p:cNvSpPr txBox="1"/>
          <p:nvPr/>
        </p:nvSpPr>
        <p:spPr>
          <a:xfrm>
            <a:off x="5791200" y="508828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Bayes’ rule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4160A-523C-43B4-BE6E-A3C4AADBF146}"/>
              </a:ext>
            </a:extLst>
          </p:cNvPr>
          <p:cNvSpPr txBox="1"/>
          <p:nvPr/>
        </p:nvSpPr>
        <p:spPr>
          <a:xfrm>
            <a:off x="6324600" y="5527749"/>
            <a:ext cx="274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X and Z are </a:t>
            </a:r>
            <a:r>
              <a:rPr lang="en-US" dirty="0">
                <a:solidFill>
                  <a:srgbClr val="FF0000"/>
                </a:solidFill>
              </a:rPr>
              <a:t>conditionally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independent given 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10EFDF7-8251-4574-827A-A732105D5FA8}"/>
              </a:ext>
            </a:extLst>
          </p:cNvPr>
          <p:cNvSpPr/>
          <p:nvPr/>
        </p:nvSpPr>
        <p:spPr>
          <a:xfrm>
            <a:off x="6161089" y="5737237"/>
            <a:ext cx="315911" cy="284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783"/>
            <a:ext cx="8229600" cy="715962"/>
          </a:xfrm>
        </p:spPr>
        <p:txBody>
          <a:bodyPr/>
          <a:lstStyle/>
          <a:p>
            <a:r>
              <a:rPr lang="en-US" dirty="0"/>
              <a:t>Conditional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53995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Common cause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Are X and Z independent?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No</a:t>
            </a:r>
          </a:p>
          <a:p>
            <a:r>
              <a:rPr lang="en-US" sz="2000" dirty="0"/>
              <a:t>Are they conditionally independent given Y?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Yes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553995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Common effect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Are X and Z independent?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Yes</a:t>
            </a:r>
          </a:p>
          <a:p>
            <a:r>
              <a:rPr lang="en-US" sz="2000" dirty="0"/>
              <a:t>Are they conditionally independent given Y?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No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524000"/>
            <a:ext cx="159252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75521" y="1524000"/>
            <a:ext cx="172801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Compactness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Suppose we have a Boolean variable X</a:t>
            </a:r>
            <a:r>
              <a:rPr lang="en-US" sz="2400" baseline="-25000" dirty="0"/>
              <a:t>i</a:t>
            </a:r>
            <a:r>
              <a:rPr lang="en-US" sz="2400" dirty="0"/>
              <a:t> with k Boolean parents. How many rows does its conditional probability table have? 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2</a:t>
            </a:r>
            <a:r>
              <a:rPr lang="en-US" sz="2000" baseline="30000" dirty="0">
                <a:solidFill>
                  <a:srgbClr val="0066FF"/>
                </a:solidFill>
              </a:rPr>
              <a:t>k</a:t>
            </a:r>
            <a:r>
              <a:rPr lang="en-US" sz="2000" dirty="0">
                <a:solidFill>
                  <a:srgbClr val="0066FF"/>
                </a:solidFill>
              </a:rPr>
              <a:t> </a:t>
            </a:r>
            <a:r>
              <a:rPr lang="en-US" sz="2000" dirty="0"/>
              <a:t>rows for all the combinations of parent values, each row requires one number p for X</a:t>
            </a:r>
            <a:r>
              <a:rPr lang="en-US" sz="2000" baseline="-25000" dirty="0"/>
              <a:t>i</a:t>
            </a:r>
            <a:r>
              <a:rPr lang="en-US" sz="2000" dirty="0"/>
              <a:t> = true</a:t>
            </a:r>
            <a:endParaRPr lang="en-US" sz="2400" dirty="0"/>
          </a:p>
          <a:p>
            <a:r>
              <a:rPr lang="en-US" sz="2400" dirty="0"/>
              <a:t>If each variable has no more than k parents, how many numbers does the complete network require? 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O(n </a:t>
            </a:r>
            <a:r>
              <a:rPr lang="en-US" sz="2000" dirty="0">
                <a:solidFill>
                  <a:srgbClr val="0066FF"/>
                </a:solidFill>
                <a:cs typeface="Arial" charset="0"/>
              </a:rPr>
              <a:t>·</a:t>
            </a:r>
            <a:r>
              <a:rPr lang="en-US" sz="2000" dirty="0">
                <a:solidFill>
                  <a:srgbClr val="0066FF"/>
                </a:solidFill>
              </a:rPr>
              <a:t> 2</a:t>
            </a:r>
            <a:r>
              <a:rPr lang="en-US" sz="2000" baseline="30000" dirty="0">
                <a:solidFill>
                  <a:srgbClr val="0066FF"/>
                </a:solidFill>
              </a:rPr>
              <a:t>k</a:t>
            </a:r>
            <a:r>
              <a:rPr lang="en-US" sz="2000" dirty="0">
                <a:solidFill>
                  <a:srgbClr val="0066FF"/>
                </a:solidFill>
              </a:rPr>
              <a:t>) </a:t>
            </a:r>
            <a:r>
              <a:rPr lang="en-US" sz="2000" dirty="0"/>
              <a:t>numbers – vs. </a:t>
            </a:r>
            <a:r>
              <a:rPr lang="en-US" sz="2000" dirty="0">
                <a:solidFill>
                  <a:srgbClr val="0066FF"/>
                </a:solidFill>
              </a:rPr>
              <a:t>O(2</a:t>
            </a:r>
            <a:r>
              <a:rPr lang="en-US" sz="2000" baseline="30000" dirty="0">
                <a:solidFill>
                  <a:srgbClr val="0066FF"/>
                </a:solidFill>
              </a:rPr>
              <a:t>n</a:t>
            </a:r>
            <a:r>
              <a:rPr lang="en-US" sz="2000" dirty="0">
                <a:solidFill>
                  <a:srgbClr val="0066FF"/>
                </a:solidFill>
              </a:rPr>
              <a:t>)</a:t>
            </a:r>
            <a:r>
              <a:rPr lang="en-US" sz="2000" dirty="0"/>
              <a:t> for the full joint distribution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Example: How many nodes for the burglary network? </a:t>
            </a:r>
          </a:p>
          <a:p>
            <a:pPr lvl="1">
              <a:buNone/>
            </a:pPr>
            <a:r>
              <a:rPr lang="en-US" sz="2000" dirty="0"/>
              <a:t>1 + 1 + 4 + 2 + 2 = 10 numbers </a:t>
            </a:r>
            <a:br>
              <a:rPr lang="en-US" sz="2000" dirty="0"/>
            </a:br>
            <a:r>
              <a:rPr lang="en-US" sz="2000" dirty="0"/>
              <a:t>(vs. specification of the complete joint probability 2</a:t>
            </a:r>
            <a:r>
              <a:rPr lang="en-US" sz="2000" baseline="30000" dirty="0"/>
              <a:t>5</a:t>
            </a:r>
            <a:r>
              <a:rPr lang="en-US" sz="2000" dirty="0"/>
              <a:t>-1 = 31)</a:t>
            </a:r>
          </a:p>
        </p:txBody>
      </p:sp>
      <p:pic>
        <p:nvPicPr>
          <p:cNvPr id="9220" name="Picture 4" descr="burglary-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304800"/>
            <a:ext cx="1209675" cy="1209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Bayesian networks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Choose an ordering of variables X</a:t>
            </a:r>
            <a:r>
              <a:rPr lang="en-US" sz="2400" baseline="-25000" dirty="0"/>
              <a:t>1</a:t>
            </a:r>
            <a:r>
              <a:rPr lang="en-US" sz="2400" dirty="0"/>
              <a:t>, … , X</a:t>
            </a:r>
            <a:r>
              <a:rPr lang="en-US" sz="2400" baseline="-25000" dirty="0"/>
              <a:t>n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= 1 to n</a:t>
            </a:r>
          </a:p>
          <a:p>
            <a:pPr marL="914400" lvl="1" indent="-457200"/>
            <a:r>
              <a:rPr lang="en-US" sz="2400" dirty="0"/>
              <a:t>add X</a:t>
            </a:r>
            <a:r>
              <a:rPr lang="en-US" sz="2400" baseline="-25000" dirty="0"/>
              <a:t>i</a:t>
            </a:r>
            <a:r>
              <a:rPr lang="en-US" sz="2400" dirty="0"/>
              <a:t> to the network</a:t>
            </a:r>
          </a:p>
          <a:p>
            <a:pPr marL="914400" lvl="1" indent="-457200"/>
            <a:r>
              <a:rPr lang="en-US" sz="2400" dirty="0"/>
              <a:t>select parents from X</a:t>
            </a:r>
            <a:r>
              <a:rPr lang="en-US" sz="2400" baseline="-25000" dirty="0"/>
              <a:t>1</a:t>
            </a:r>
            <a:r>
              <a:rPr lang="en-US" sz="2400" dirty="0"/>
              <a:t>, … ,X</a:t>
            </a:r>
            <a:r>
              <a:rPr lang="en-US" sz="2400" baseline="-25000" dirty="0"/>
              <a:t>i-1</a:t>
            </a:r>
            <a:r>
              <a:rPr lang="en-US" sz="2400" dirty="0"/>
              <a:t> such that</a:t>
            </a:r>
            <a:br>
              <a:rPr lang="en-US" sz="2400" dirty="0"/>
            </a:br>
            <a:r>
              <a:rPr lang="fr-FR" sz="2400" dirty="0">
                <a:solidFill>
                  <a:srgbClr val="0066FF"/>
                </a:solidFill>
              </a:rPr>
              <a:t>P(X</a:t>
            </a:r>
            <a:r>
              <a:rPr lang="fr-FR" sz="2400" baseline="-25000" dirty="0">
                <a:solidFill>
                  <a:srgbClr val="0066FF"/>
                </a:solidFill>
              </a:rPr>
              <a:t>i</a:t>
            </a:r>
            <a:r>
              <a:rPr lang="fr-FR" sz="2400" dirty="0">
                <a:solidFill>
                  <a:srgbClr val="0066FF"/>
                </a:solidFill>
              </a:rPr>
              <a:t> | Parents(X</a:t>
            </a:r>
            <a:r>
              <a:rPr lang="fr-FR" sz="2400" baseline="-25000" dirty="0">
                <a:solidFill>
                  <a:srgbClr val="0066FF"/>
                </a:solidFill>
              </a:rPr>
              <a:t>i</a:t>
            </a:r>
            <a:r>
              <a:rPr lang="fr-FR" sz="2400" dirty="0">
                <a:solidFill>
                  <a:srgbClr val="0066FF"/>
                </a:solidFill>
              </a:rPr>
              <a:t>)) = P(X</a:t>
            </a:r>
            <a:r>
              <a:rPr lang="fr-FR" sz="2400" baseline="-25000" dirty="0">
                <a:solidFill>
                  <a:srgbClr val="0066FF"/>
                </a:solidFill>
              </a:rPr>
              <a:t>i</a:t>
            </a:r>
            <a:r>
              <a:rPr lang="fr-FR" sz="2400" dirty="0">
                <a:solidFill>
                  <a:srgbClr val="0066FF"/>
                </a:solidFill>
              </a:rPr>
              <a:t> | X</a:t>
            </a:r>
            <a:r>
              <a:rPr lang="fr-FR" sz="2400" baseline="-25000" dirty="0">
                <a:solidFill>
                  <a:srgbClr val="0066FF"/>
                </a:solidFill>
              </a:rPr>
              <a:t>1</a:t>
            </a:r>
            <a:r>
              <a:rPr lang="fr-FR" sz="2400" dirty="0">
                <a:solidFill>
                  <a:srgbClr val="0066FF"/>
                </a:solidFill>
              </a:rPr>
              <a:t>, ... X</a:t>
            </a:r>
            <a:r>
              <a:rPr lang="fr-FR" sz="2400" baseline="-25000" dirty="0">
                <a:solidFill>
                  <a:srgbClr val="0066FF"/>
                </a:solidFill>
              </a:rPr>
              <a:t>i-1</a:t>
            </a:r>
            <a:r>
              <a:rPr lang="fr-FR" sz="2400" dirty="0">
                <a:solidFill>
                  <a:srgbClr val="0066FF"/>
                </a:solidFill>
              </a:rPr>
              <a:t>)</a:t>
            </a:r>
          </a:p>
          <a:p>
            <a:pPr marL="914400" lvl="1" indent="-457200"/>
            <a:endParaRPr lang="fr-FR" sz="2400" dirty="0">
              <a:solidFill>
                <a:srgbClr val="0066FF"/>
              </a:solidFill>
            </a:endParaRPr>
          </a:p>
          <a:p>
            <a:pPr marL="114300" indent="0">
              <a:buNone/>
            </a:pPr>
            <a:endParaRPr lang="fr-FR" b="1" dirty="0"/>
          </a:p>
          <a:p>
            <a:pPr marL="114300" indent="0">
              <a:buNone/>
            </a:pPr>
            <a:r>
              <a:rPr lang="fr-FR" b="1" dirty="0"/>
              <a:t>Note</a:t>
            </a:r>
            <a:r>
              <a:rPr lang="fr-FR" dirty="0"/>
              <a:t>: Networks are </a:t>
            </a:r>
            <a:r>
              <a:rPr lang="fr-FR" dirty="0" err="1"/>
              <a:t>typically</a:t>
            </a:r>
            <a:r>
              <a:rPr lang="fr-FR" dirty="0"/>
              <a:t> </a:t>
            </a:r>
            <a:r>
              <a:rPr lang="fr-FR" dirty="0" err="1"/>
              <a:t>constructed</a:t>
            </a:r>
            <a:r>
              <a:rPr lang="fr-FR" dirty="0"/>
              <a:t> by </a:t>
            </a:r>
            <a:r>
              <a:rPr lang="fr-FR" dirty="0" err="1"/>
              <a:t>domain</a:t>
            </a:r>
            <a:r>
              <a:rPr lang="fr-FR" dirty="0"/>
              <a:t> experts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causality</a:t>
            </a:r>
            <a:r>
              <a:rPr lang="fr-FR" dirty="0"/>
              <a:t> in </a:t>
            </a:r>
            <a:r>
              <a:rPr lang="fr-FR" dirty="0" err="1"/>
              <a:t>mind</a:t>
            </a:r>
            <a:r>
              <a:rPr lang="fr-FR" dirty="0"/>
              <a:t>. E.g., X causes Y: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D3F04D-2F58-4C9A-A41A-0F4B76791B46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>
            <a:off x="4287009" y="5600700"/>
            <a:ext cx="81839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A4F0091-0D6D-4958-AC66-FC9419F8D704}"/>
              </a:ext>
            </a:extLst>
          </p:cNvPr>
          <p:cNvSpPr/>
          <p:nvPr/>
        </p:nvSpPr>
        <p:spPr>
          <a:xfrm>
            <a:off x="3753609" y="5334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1D8E20-7100-403B-B112-40132284D918}"/>
              </a:ext>
            </a:extLst>
          </p:cNvPr>
          <p:cNvSpPr/>
          <p:nvPr/>
        </p:nvSpPr>
        <p:spPr>
          <a:xfrm>
            <a:off x="5105400" y="5334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more realistic Bayes Network: Car 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906963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Initial observation:</a:t>
            </a:r>
            <a:r>
              <a:rPr lang="en-US" sz="2000" dirty="0"/>
              <a:t> car won’t start</a:t>
            </a:r>
          </a:p>
          <a:p>
            <a:r>
              <a:rPr lang="en-US" sz="2000" dirty="0">
                <a:solidFill>
                  <a:srgbClr val="00B050"/>
                </a:solidFill>
              </a:rPr>
              <a:t>Green:</a:t>
            </a:r>
            <a:r>
              <a:rPr lang="en-US" sz="2000" dirty="0"/>
              <a:t> testable evidence</a:t>
            </a:r>
            <a:endParaRPr lang="en-US" sz="2000" dirty="0">
              <a:solidFill>
                <a:srgbClr val="FFC000"/>
              </a:solidFill>
            </a:endParaRPr>
          </a:p>
          <a:p>
            <a:r>
              <a:rPr lang="en-US" sz="2000" dirty="0">
                <a:solidFill>
                  <a:srgbClr val="FFC000"/>
                </a:solidFill>
              </a:rPr>
              <a:t>Orange:</a:t>
            </a:r>
            <a:r>
              <a:rPr lang="en-US" sz="2000" dirty="0"/>
              <a:t> “broken, so fix it” nodes</a:t>
            </a:r>
          </a:p>
          <a:p>
            <a:r>
              <a:rPr lang="en-US" sz="2000" dirty="0">
                <a:solidFill>
                  <a:srgbClr val="B2B2B2"/>
                </a:solidFill>
              </a:rPr>
              <a:t>Gray:</a:t>
            </a:r>
            <a:r>
              <a:rPr lang="en-US" sz="2000" dirty="0"/>
              <a:t> “hidden variables” to ensure sparse structure, reduce parameters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667000"/>
            <a:ext cx="7543800" cy="397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/>
              <a:t>Car insurance: Cost is affected by many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5DC74-C0AF-405D-8801-A274DEC09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" y="904875"/>
            <a:ext cx="9136758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Bayesian networks provide a natural representation for joint probabilities.</a:t>
            </a:r>
          </a:p>
          <a:p>
            <a:r>
              <a:rPr lang="en-US" sz="2400" dirty="0"/>
              <a:t>Conditional independence (induced by causality) reduces the number of needed parameters. </a:t>
            </a:r>
          </a:p>
          <a:p>
            <a:endParaRPr lang="en-US" sz="2400" dirty="0"/>
          </a:p>
          <a:p>
            <a:r>
              <a:rPr lang="en-US" sz="2400" dirty="0"/>
              <a:t>Representation</a:t>
            </a:r>
          </a:p>
          <a:p>
            <a:pPr lvl="1"/>
            <a:r>
              <a:rPr lang="en-US" sz="2000" dirty="0"/>
              <a:t>Topology</a:t>
            </a:r>
          </a:p>
          <a:p>
            <a:pPr lvl="1"/>
            <a:r>
              <a:rPr lang="en-US" sz="2000" dirty="0"/>
              <a:t>Conditional probability tables</a:t>
            </a:r>
          </a:p>
          <a:p>
            <a:pPr lvl="1"/>
            <a:r>
              <a:rPr lang="en-US" sz="2000" dirty="0"/>
              <a:t>Generally easy for </a:t>
            </a:r>
            <a:br>
              <a:rPr lang="en-US" sz="2000" dirty="0"/>
            </a:br>
            <a:r>
              <a:rPr lang="en-US" sz="2000" dirty="0"/>
              <a:t>domain experts to construct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32B94-F51F-49AE-A5D7-BD23A5ACC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1" y="3889839"/>
            <a:ext cx="4248150" cy="2587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7E3408-15B1-43F5-B080-C9EEE384BC45}"/>
                  </a:ext>
                </a:extLst>
              </p:cNvPr>
              <p:cNvSpPr txBox="1"/>
              <p:nvPr/>
            </p:nvSpPr>
            <p:spPr>
              <a:xfrm>
                <a:off x="5126240" y="3533001"/>
                <a:ext cx="237558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is defined by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7E3408-15B1-43F5-B080-C9EEE384B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240" y="3533001"/>
                <a:ext cx="2375587" cy="246221"/>
              </a:xfrm>
              <a:prstGeom prst="rect">
                <a:avLst/>
              </a:prstGeom>
              <a:blipFill>
                <a:blip r:embed="rId4"/>
                <a:stretch>
                  <a:fillRect l="-3077" t="-27500" r="-384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Probability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charset="0"/>
                  <a:buChar char="§"/>
                  <a:defRPr/>
                </a:pPr>
                <a:r>
                  <a:rPr lang="en-US" dirty="0"/>
                  <a:t>Conditional probability</a:t>
                </a:r>
              </a:p>
              <a:p>
                <a:pPr lvl="2">
                  <a:buFont typeface="Wingdings" charset="0"/>
                  <a:buChar char="§"/>
                  <a:defRPr/>
                </a:pPr>
                <a:endParaRPr lang="en-US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dirty="0"/>
                  <a:t>Product rule</a:t>
                </a:r>
              </a:p>
              <a:p>
                <a:pPr lvl="2">
                  <a:buFont typeface="Wingdings" charset="0"/>
                  <a:buChar char="§"/>
                  <a:defRPr/>
                </a:pPr>
                <a:endParaRPr lang="en-US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dirty="0"/>
                  <a:t>Chain rule </a:t>
                </a:r>
                <a:endParaRPr lang="en-US" sz="1800" dirty="0"/>
              </a:p>
              <a:p>
                <a:pPr marL="0" indent="0">
                  <a:buNone/>
                  <a:defRPr/>
                </a:pPr>
                <a:endParaRPr lang="en-US" sz="1200" dirty="0"/>
              </a:p>
              <a:p>
                <a:pPr marL="0" indent="0">
                  <a:buNone/>
                  <a:defRPr/>
                </a:pPr>
                <a:endParaRPr lang="en-US" sz="1200" dirty="0"/>
              </a:p>
              <a:p>
                <a:pPr marL="0" indent="0">
                  <a:buNone/>
                  <a:defRPr/>
                </a:pPr>
                <a:endParaRPr lang="en-US" sz="1200" dirty="0"/>
              </a:p>
              <a:p>
                <a:pPr>
                  <a:buFont typeface="Wingdings" charset="0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independent if and only if:</a:t>
                </a:r>
              </a:p>
              <a:p>
                <a:pPr lvl="4">
                  <a:buFont typeface="Wingdings" charset="0"/>
                  <a:buChar char="§"/>
                  <a:defRPr/>
                </a:pPr>
                <a:endParaRPr lang="en-US" sz="1200" dirty="0"/>
              </a:p>
              <a:p>
                <a:pPr>
                  <a:buFont typeface="Wingdings" charset="0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conditionally independent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if and only if:</a:t>
                </a:r>
              </a:p>
              <a:p>
                <a:pPr>
                  <a:buFont typeface="Wingdings" charset="0"/>
                  <a:buChar char="§"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07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8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1628776"/>
            <a:ext cx="2250126" cy="67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378" y="2537629"/>
            <a:ext cx="2842022" cy="28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728" y="4343399"/>
            <a:ext cx="351304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430256"/>
            <a:ext cx="4227810" cy="27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606" y="5445735"/>
            <a:ext cx="105132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0052" y="3238500"/>
            <a:ext cx="5802513" cy="84731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249139-70EE-4F83-AEEE-625C7CE5CFF5}"/>
                  </a:ext>
                </a:extLst>
              </p:cNvPr>
              <p:cNvSpPr txBox="1"/>
              <p:nvPr/>
            </p:nvSpPr>
            <p:spPr>
              <a:xfrm>
                <a:off x="685237" y="6283673"/>
                <a:ext cx="295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1" dirty="0"/>
                  <a:t>Notation</a:t>
                </a:r>
                <a:r>
                  <a:rPr lang="en-US" sz="2000" b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249139-70EE-4F83-AEEE-625C7CE5C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37" y="6283673"/>
                <a:ext cx="2952668" cy="307777"/>
              </a:xfrm>
              <a:prstGeom prst="rect">
                <a:avLst/>
              </a:prstGeom>
              <a:blipFill>
                <a:blip r:embed="rId15"/>
                <a:stretch>
                  <a:fillRect l="-5155" t="-26000" r="-288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F2245CD-88F2-4FA8-B4DA-05797A8AC768}"/>
              </a:ext>
            </a:extLst>
          </p:cNvPr>
          <p:cNvSpPr txBox="1"/>
          <p:nvPr/>
        </p:nvSpPr>
        <p:spPr>
          <a:xfrm>
            <a:off x="5943863" y="5421868"/>
            <a:ext cx="129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Written 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E783C2-B0C0-4B6C-8482-1736FD09DAD8}"/>
                  </a:ext>
                </a:extLst>
              </p:cNvPr>
              <p:cNvSpPr txBox="1"/>
              <p:nvPr/>
            </p:nvSpPr>
            <p:spPr>
              <a:xfrm>
                <a:off x="6286288" y="1752600"/>
                <a:ext cx="14861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E783C2-B0C0-4B6C-8482-1736FD09D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288" y="1752600"/>
                <a:ext cx="1486112" cy="369332"/>
              </a:xfrm>
              <a:prstGeom prst="rect">
                <a:avLst/>
              </a:prstGeom>
              <a:blipFill>
                <a:blip r:embed="rId16"/>
                <a:stretch>
                  <a:fillRect l="-1639" r="-696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FA9A6E-92F6-4FF4-A5B7-677FDDDF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4428000"/>
            <a:ext cx="4607719" cy="1400400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pPr defTabSz="914400"/>
            <a:r>
              <a:rPr lang="en-US" sz="4900" b="1">
                <a:solidFill>
                  <a:schemeClr val="bg1"/>
                </a:solidFill>
              </a:rPr>
              <a:t>Inference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11D8A-783A-4FEE-B310-9101D63F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800" y="5685231"/>
            <a:ext cx="7346331" cy="5700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200" b="1" dirty="0">
                <a:solidFill>
                  <a:schemeClr val="bg1"/>
                </a:solidFill>
              </a:rPr>
              <a:t>Calculate the posterior probability given evidence</a:t>
            </a:r>
          </a:p>
        </p:txBody>
      </p:sp>
      <p:pic>
        <p:nvPicPr>
          <p:cNvPr id="6" name="Picture 2" descr="Image for post">
            <a:extLst>
              <a:ext uri="{FF2B5EF4-FFF2-40B4-BE49-F238E27FC236}">
                <a16:creationId xmlns:a16="http://schemas.microsoft.com/office/drawing/2014/main" id="{34006FE2-3208-4458-B2A1-31B683ABC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170" b="12786"/>
          <a:stretch/>
        </p:blipFill>
        <p:spPr bwMode="auto">
          <a:xfrm>
            <a:off x="20" y="-1"/>
            <a:ext cx="9143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19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9144000" cy="757168"/>
            <a:chOff x="0" y="2959818"/>
            <a:chExt cx="12192000" cy="75716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238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0511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Goal</a:t>
            </a:r>
          </a:p>
          <a:p>
            <a:pPr lvl="1"/>
            <a:r>
              <a:rPr lang="en-US" sz="2400" dirty="0"/>
              <a:t>Query </a:t>
            </a:r>
            <a:r>
              <a:rPr lang="en-US" sz="2400" i="1" dirty="0"/>
              <a:t>variables: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66FF"/>
                </a:solidFill>
              </a:rPr>
              <a:t>X</a:t>
            </a:r>
          </a:p>
          <a:p>
            <a:pPr lvl="1"/>
            <a:r>
              <a:rPr lang="en-US" sz="2400" i="1" dirty="0"/>
              <a:t>Evidence </a:t>
            </a:r>
            <a:r>
              <a:rPr lang="en-US" sz="2400" dirty="0"/>
              <a:t>(</a:t>
            </a:r>
            <a:r>
              <a:rPr lang="en-US" sz="2400" i="1" dirty="0"/>
              <a:t>observed</a:t>
            </a:r>
            <a:r>
              <a:rPr lang="en-US" sz="2400" dirty="0"/>
              <a:t>) variables: </a:t>
            </a:r>
            <a:r>
              <a:rPr lang="en-US" sz="2400" b="1" dirty="0">
                <a:solidFill>
                  <a:srgbClr val="0066FF"/>
                </a:solidFill>
              </a:rPr>
              <a:t>E</a:t>
            </a:r>
            <a:r>
              <a:rPr lang="en-US" sz="2400" dirty="0">
                <a:solidFill>
                  <a:srgbClr val="0066FF"/>
                </a:solidFill>
              </a:rPr>
              <a:t> = </a:t>
            </a:r>
            <a:r>
              <a:rPr lang="en-US" sz="2400" b="1" dirty="0">
                <a:solidFill>
                  <a:srgbClr val="0066FF"/>
                </a:solidFill>
              </a:rPr>
              <a:t>e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</a:p>
          <a:p>
            <a:pPr lvl="1"/>
            <a:r>
              <a:rPr lang="en-US" sz="2400" i="1" dirty="0"/>
              <a:t>Set of unobserved </a:t>
            </a:r>
            <a:r>
              <a:rPr lang="en-US" sz="2400" dirty="0"/>
              <a:t>variables: </a:t>
            </a:r>
            <a:r>
              <a:rPr lang="en-US" sz="2400" b="1" dirty="0">
                <a:solidFill>
                  <a:srgbClr val="0066FF"/>
                </a:solidFill>
              </a:rPr>
              <a:t>Y</a:t>
            </a:r>
            <a:r>
              <a:rPr lang="en-US" sz="2400" dirty="0"/>
              <a:t>  </a:t>
            </a:r>
          </a:p>
          <a:p>
            <a:pPr lvl="1"/>
            <a:r>
              <a:rPr lang="en-US" sz="2400" dirty="0"/>
              <a:t>Calculate the probability of X given e.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If we know the full joint distribution </a:t>
            </a:r>
            <a:r>
              <a:rPr lang="en-US" sz="2400" b="1" dirty="0">
                <a:solidFill>
                  <a:srgbClr val="0066FF"/>
                </a:solidFill>
              </a:rPr>
              <a:t>P</a:t>
            </a:r>
            <a:r>
              <a:rPr lang="en-US" sz="2400" dirty="0">
                <a:solidFill>
                  <a:srgbClr val="0066FF"/>
                </a:solidFill>
              </a:rPr>
              <a:t>(</a:t>
            </a:r>
            <a:r>
              <a:rPr lang="en-US" sz="2400" b="1" dirty="0">
                <a:solidFill>
                  <a:srgbClr val="0066FF"/>
                </a:solidFill>
              </a:rPr>
              <a:t>X</a:t>
            </a:r>
            <a:r>
              <a:rPr lang="en-US" sz="2400" dirty="0">
                <a:solidFill>
                  <a:srgbClr val="0066FF"/>
                </a:solidFill>
              </a:rPr>
              <a:t>, </a:t>
            </a:r>
            <a:r>
              <a:rPr lang="en-US" sz="2400" b="1" dirty="0">
                <a:solidFill>
                  <a:srgbClr val="0066FF"/>
                </a:solidFill>
              </a:rPr>
              <a:t>E</a:t>
            </a:r>
            <a:r>
              <a:rPr lang="en-US" sz="2400" dirty="0">
                <a:solidFill>
                  <a:srgbClr val="0066FF"/>
                </a:solidFill>
              </a:rPr>
              <a:t>, </a:t>
            </a:r>
            <a:r>
              <a:rPr lang="en-US" sz="2400" b="1" dirty="0">
                <a:solidFill>
                  <a:srgbClr val="0066FF"/>
                </a:solidFill>
              </a:rPr>
              <a:t>Y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, we can infer  </a:t>
            </a:r>
            <a:r>
              <a:rPr lang="en-US" sz="2400" b="1" dirty="0">
                <a:solidFill>
                  <a:srgbClr val="0066FF"/>
                </a:solidFill>
              </a:rPr>
              <a:t>X </a:t>
            </a:r>
            <a:r>
              <a:rPr lang="en-US" sz="2400" dirty="0"/>
              <a:t>by:</a:t>
            </a:r>
          </a:p>
          <a:p>
            <a:pPr lvl="1">
              <a:buNone/>
            </a:pPr>
            <a:br>
              <a:rPr lang="en-US" sz="2400" dirty="0"/>
            </a:br>
            <a:endParaRPr lang="en-US" sz="2400" dirty="0">
              <a:solidFill>
                <a:srgbClr val="0066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1828800" y="4572000"/>
                <a:ext cx="6076950" cy="101758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4572000"/>
                <a:ext cx="6076950" cy="1017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B9C2C12-1844-4E38-BACA-59E42FBE9848}"/>
              </a:ext>
            </a:extLst>
          </p:cNvPr>
          <p:cNvSpPr/>
          <p:nvPr/>
        </p:nvSpPr>
        <p:spPr>
          <a:xfrm>
            <a:off x="6000750" y="5658275"/>
            <a:ext cx="2514600" cy="914400"/>
          </a:xfrm>
          <a:prstGeom prst="wedgeRectCallout">
            <a:avLst>
              <a:gd name="adj1" fmla="val -73161"/>
              <a:gd name="adj2" fmla="val -570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over values of unobservable variables = marginalizing them out.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34350" cy="1325563"/>
          </a:xfrm>
        </p:spPr>
        <p:txBody>
          <a:bodyPr/>
          <a:lstStyle/>
          <a:p>
            <a:r>
              <a:rPr lang="en-US" dirty="0"/>
              <a:t>Inference: Bayesian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95600"/>
            <a:ext cx="7886700" cy="3281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/>
              <a:t>Problems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b="1" dirty="0"/>
              <a:t>Full joint distributions are too large </a:t>
            </a:r>
            <a:r>
              <a:rPr lang="en-US" sz="2400" dirty="0"/>
              <a:t>to store.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Bayes nets provide significant savings for representing the conditional probability structure.</a:t>
            </a:r>
            <a:br>
              <a:rPr lang="en-US" sz="2400" dirty="0"/>
            </a:br>
            <a:endParaRPr lang="en-US" sz="2400" dirty="0"/>
          </a:p>
          <a:p>
            <a:pPr marL="800100" lvl="1" indent="-457200">
              <a:buFont typeface="+mj-lt"/>
              <a:buAutoNum type="arabicPeriod"/>
            </a:pPr>
            <a:r>
              <a:rPr lang="en-US" sz="2400" dirty="0"/>
              <a:t>Marginalizing out many unobservable variables Y may involve </a:t>
            </a:r>
            <a:r>
              <a:rPr lang="en-US" sz="2400" b="1" dirty="0"/>
              <a:t>too many summation terms</a:t>
            </a:r>
            <a:r>
              <a:rPr lang="en-US" sz="2400" dirty="0"/>
              <a:t>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This summation is called </a:t>
            </a:r>
            <a:r>
              <a:rPr lang="en-US" sz="2400" b="1" dirty="0"/>
              <a:t>exact inference by enumeration</a:t>
            </a:r>
            <a:r>
              <a:rPr lang="en-US" sz="2400" dirty="0"/>
              <a:t>. Unfortunately,  it does not scale well (#p-hard).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700" dirty="0"/>
              <a:t>In praxis </a:t>
            </a:r>
            <a:r>
              <a:rPr lang="en-US" sz="2700" b="1" dirty="0">
                <a:solidFill>
                  <a:srgbClr val="FF0000"/>
                </a:solidFill>
              </a:rPr>
              <a:t>approximate inference by sampling </a:t>
            </a:r>
            <a:r>
              <a:rPr lang="en-US" sz="2700" dirty="0"/>
              <a:t>is used.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7D8A496F-45FA-48CD-91DE-1756812A2B20}"/>
                  </a:ext>
                </a:extLst>
              </p:cNvPr>
              <p:cNvSpPr txBox="1"/>
              <p:nvPr/>
            </p:nvSpPr>
            <p:spPr bwMode="auto">
              <a:xfrm>
                <a:off x="1752600" y="1578053"/>
                <a:ext cx="6076950" cy="101758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7D8A496F-45FA-48CD-91DE-1756812A2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1578053"/>
                <a:ext cx="6076950" cy="1017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llout: Line 4">
            <a:extLst>
              <a:ext uri="{FF2B5EF4-FFF2-40B4-BE49-F238E27FC236}">
                <a16:creationId xmlns:a16="http://schemas.microsoft.com/office/drawing/2014/main" id="{6B71B714-0488-4D3F-AD9D-11F28F4E93D2}"/>
              </a:ext>
            </a:extLst>
          </p:cNvPr>
          <p:cNvSpPr/>
          <p:nvPr/>
        </p:nvSpPr>
        <p:spPr>
          <a:xfrm>
            <a:off x="5495228" y="1857379"/>
            <a:ext cx="1295400" cy="428621"/>
          </a:xfrm>
          <a:prstGeom prst="borderCallout1">
            <a:avLst>
              <a:gd name="adj1" fmla="val 101677"/>
              <a:gd name="adj2" fmla="val 39012"/>
              <a:gd name="adj3" fmla="val 307947"/>
              <a:gd name="adj4" fmla="val -27142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E9DE9D9B-761A-46B4-AE1C-07DBD532E2BF}"/>
              </a:ext>
            </a:extLst>
          </p:cNvPr>
          <p:cNvSpPr/>
          <p:nvPr/>
        </p:nvSpPr>
        <p:spPr>
          <a:xfrm>
            <a:off x="5029200" y="1578053"/>
            <a:ext cx="457200" cy="1150857"/>
          </a:xfrm>
          <a:prstGeom prst="borderCallout1">
            <a:avLst>
              <a:gd name="adj1" fmla="val 101677"/>
              <a:gd name="adj2" fmla="val 39012"/>
              <a:gd name="adj3" fmla="val 256069"/>
              <a:gd name="adj4" fmla="val -313799"/>
            </a:avLst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Exact inference: 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124200"/>
            <a:ext cx="7886700" cy="305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Assume we can observe being called. And want to know the probability of a burglary.</a:t>
            </a:r>
            <a:br>
              <a:rPr lang="en-US" sz="2000" dirty="0"/>
            </a:br>
            <a:r>
              <a:rPr lang="en-US" sz="2000" b="1" dirty="0"/>
              <a:t>Query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00FF"/>
                </a:solidFill>
              </a:rPr>
              <a:t>P</a:t>
            </a:r>
            <a:r>
              <a:rPr lang="en-US" sz="2000" dirty="0">
                <a:solidFill>
                  <a:srgbClr val="0000FF"/>
                </a:solidFill>
              </a:rPr>
              <a:t>(B | j, m) </a:t>
            </a:r>
            <a:r>
              <a:rPr lang="en-US" sz="2000" dirty="0"/>
              <a:t> with unobservable variables: Earthquake, Alarm</a:t>
            </a:r>
            <a:endParaRPr lang="en-US" sz="2000" dirty="0">
              <a:solidFill>
                <a:srgbClr val="0000FF"/>
              </a:solidFill>
            </a:endParaRPr>
          </a:p>
          <a:p>
            <a:endParaRPr 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/>
              <p:cNvSpPr txBox="1"/>
              <p:nvPr/>
            </p:nvSpPr>
            <p:spPr bwMode="auto">
              <a:xfrm>
                <a:off x="2106613" y="4240212"/>
                <a:ext cx="5513387" cy="23891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13" y="4240212"/>
                <a:ext cx="5513387" cy="23891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3D7B1A2-EB0F-4B08-B7E1-24E931988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457200"/>
            <a:ext cx="4248150" cy="2587161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88482842-7CD8-4C45-992A-D4DFA439E5A2}"/>
              </a:ext>
            </a:extLst>
          </p:cNvPr>
          <p:cNvSpPr/>
          <p:nvPr/>
        </p:nvSpPr>
        <p:spPr>
          <a:xfrm>
            <a:off x="7286625" y="4650581"/>
            <a:ext cx="1676400" cy="1063160"/>
          </a:xfrm>
          <a:prstGeom prst="wedgeRectCallout">
            <a:avLst>
              <a:gd name="adj1" fmla="val -72052"/>
              <a:gd name="adj2" fmla="val -41339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Full joint probability and marginalize over E and 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FCD6B2F-1A4C-4A62-AB17-80D858FBA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307" y="460839"/>
            <a:ext cx="4248150" cy="2587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0E39FE-3FC7-4B5A-98FE-A239F53FC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521577"/>
            <a:ext cx="5899113" cy="30814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1371600"/>
          </a:xfrm>
        </p:spPr>
        <p:txBody>
          <a:bodyPr/>
          <a:lstStyle/>
          <a:p>
            <a:r>
              <a:rPr lang="en-US" dirty="0"/>
              <a:t>Exact inference: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79" name="Object 2"/>
              <p:cNvSpPr txBox="1"/>
              <p:nvPr/>
            </p:nvSpPr>
            <p:spPr bwMode="auto">
              <a:xfrm>
                <a:off x="369887" y="1371600"/>
                <a:ext cx="4583113" cy="13716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779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9887" y="1371600"/>
                <a:ext cx="4583113" cy="1371600"/>
              </a:xfrm>
              <a:prstGeom prst="rect">
                <a:avLst/>
              </a:prstGeom>
              <a:blipFill>
                <a:blip r:embed="rId5"/>
                <a:stretch>
                  <a:fillRect r="-4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96394DB-77D9-4F03-8929-0FE6F03C1222}"/>
              </a:ext>
            </a:extLst>
          </p:cNvPr>
          <p:cNvSpPr txBox="1"/>
          <p:nvPr/>
        </p:nvSpPr>
        <p:spPr>
          <a:xfrm>
            <a:off x="417095" y="3352800"/>
            <a:ext cx="541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Evaluation tree </a:t>
            </a:r>
            <a:br>
              <a:rPr lang="en-US" dirty="0"/>
            </a:br>
            <a:r>
              <a:rPr lang="en-US" dirty="0"/>
              <a:t>(lines represent multiplications)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59390E-CB11-4412-B79D-F64DDA76C8AF}"/>
                  </a:ext>
                </a:extLst>
              </p:cNvPr>
              <p:cNvSpPr txBox="1"/>
              <p:nvPr/>
            </p:nvSpPr>
            <p:spPr>
              <a:xfrm>
                <a:off x="7559888" y="3937119"/>
                <a:ext cx="473142" cy="521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/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59390E-CB11-4412-B79D-F64DDA76C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888" y="3937119"/>
                <a:ext cx="473142" cy="521681"/>
              </a:xfrm>
              <a:prstGeom prst="rect">
                <a:avLst/>
              </a:prstGeom>
              <a:blipFill>
                <a:blip r:embed="rId6"/>
                <a:stretch>
                  <a:fillRect l="-135897" t="-147059" r="-147436" b="-20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AB7FFF-2947-486A-964D-30A2BC6C8CEB}"/>
                  </a:ext>
                </a:extLst>
              </p:cNvPr>
              <p:cNvSpPr txBox="1"/>
              <p:nvPr/>
            </p:nvSpPr>
            <p:spPr>
              <a:xfrm>
                <a:off x="7591695" y="4525757"/>
                <a:ext cx="380349" cy="521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/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AB7FFF-2947-486A-964D-30A2BC6C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695" y="4525757"/>
                <a:ext cx="380349" cy="521681"/>
              </a:xfrm>
              <a:prstGeom prst="rect">
                <a:avLst/>
              </a:prstGeom>
              <a:blipFill>
                <a:blip r:embed="rId7"/>
                <a:stretch>
                  <a:fillRect l="-174603" t="-144186" r="-174603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C71266-4DD5-4413-9325-13E6ACBAA5B9}"/>
              </a:ext>
            </a:extLst>
          </p:cNvPr>
          <p:cNvCxnSpPr>
            <a:cxnSpLocks/>
          </p:cNvCxnSpPr>
          <p:nvPr/>
        </p:nvCxnSpPr>
        <p:spPr>
          <a:xfrm flipH="1">
            <a:off x="4953000" y="4191000"/>
            <a:ext cx="2362199" cy="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C67C7E-3235-4E6A-9670-6D56EF23F7DD}"/>
              </a:ext>
            </a:extLst>
          </p:cNvPr>
          <p:cNvCxnSpPr>
            <a:cxnSpLocks/>
          </p:cNvCxnSpPr>
          <p:nvPr/>
        </p:nvCxnSpPr>
        <p:spPr>
          <a:xfrm flipH="1">
            <a:off x="6176317" y="4696258"/>
            <a:ext cx="121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pPr algn="ctr"/>
            <a:r>
              <a:rPr lang="en-US" sz="4500"/>
              <a:t>Approximate inference: Sampling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B72345-F38A-4A80-A700-157364706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869635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FAB1-2C58-4E8D-AF69-8FADB928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Prior-Sample Algorithm to Create a Sample (Event)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537AF-BCDD-4290-8D6E-24D106CCD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64" y="1905000"/>
            <a:ext cx="8083671" cy="19812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CDB60C0-9B9B-4EC7-97CA-E56926BC0CE2}"/>
              </a:ext>
            </a:extLst>
          </p:cNvPr>
          <p:cNvSpPr/>
          <p:nvPr/>
        </p:nvSpPr>
        <p:spPr>
          <a:xfrm>
            <a:off x="1555596" y="4100511"/>
            <a:ext cx="2438400" cy="1219200"/>
          </a:xfrm>
          <a:prstGeom prst="wedgeRectCallout">
            <a:avLst>
              <a:gd name="adj1" fmla="val 82978"/>
              <a:gd name="adj2" fmla="val -10121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start with the random variables that have no parents.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BBAB58-0821-49FF-BA4B-1A8124AA6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194" y="3962401"/>
            <a:ext cx="3041806" cy="279414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65C80E-4AFC-40BA-8C32-59DFC2D01EAA}"/>
              </a:ext>
            </a:extLst>
          </p:cNvPr>
          <p:cNvCxnSpPr>
            <a:cxnSpLocks/>
          </p:cNvCxnSpPr>
          <p:nvPr/>
        </p:nvCxnSpPr>
        <p:spPr>
          <a:xfrm flipV="1">
            <a:off x="3886200" y="4419600"/>
            <a:ext cx="3276600" cy="76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948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6C0F048-650B-47D1-9800-4BB5DF8FA6A7}"/>
              </a:ext>
            </a:extLst>
          </p:cNvPr>
          <p:cNvSpPr/>
          <p:nvPr/>
        </p:nvSpPr>
        <p:spPr>
          <a:xfrm>
            <a:off x="8001000" y="1219200"/>
            <a:ext cx="914400" cy="48006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85BD43D-88D0-4302-8B8F-C4CBB3C9378C}"/>
              </a:ext>
            </a:extLst>
          </p:cNvPr>
          <p:cNvSpPr/>
          <p:nvPr/>
        </p:nvSpPr>
        <p:spPr>
          <a:xfrm>
            <a:off x="762000" y="1359754"/>
            <a:ext cx="2514600" cy="696061"/>
          </a:xfrm>
          <a:prstGeom prst="wedgeRoundRectCallout">
            <a:avLst>
              <a:gd name="adj1" fmla="val 81070"/>
              <a:gd name="adj2" fmla="val 7013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a random value </a:t>
            </a:r>
            <a:br>
              <a:rPr lang="en-US" dirty="0"/>
            </a:br>
            <a:r>
              <a:rPr lang="en-US" dirty="0"/>
              <a:t>using the probability.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251312"/>
            <a:ext cx="7879842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Bayesian networks</a:t>
            </a:r>
            <a:br>
              <a:rPr lang="en-US" dirty="0"/>
            </a:br>
            <a:r>
              <a:rPr lang="en-US" dirty="0"/>
              <a:t>(aka Belief Networks)</a:t>
            </a:r>
          </a:p>
        </p:txBody>
      </p:sp>
      <p:graphicFrame>
        <p:nvGraphicFramePr>
          <p:cNvPr id="5125" name="Rectangle 3">
            <a:extLst>
              <a:ext uri="{FF2B5EF4-FFF2-40B4-BE49-F238E27FC236}">
                <a16:creationId xmlns:a16="http://schemas.microsoft.com/office/drawing/2014/main" id="{832C6CD0-99BE-4FC1-9C64-D1B35D00EE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449226"/>
              </p:ext>
            </p:extLst>
          </p:nvPr>
        </p:nvGraphicFramePr>
        <p:xfrm>
          <a:off x="630936" y="2971799"/>
          <a:ext cx="8055864" cy="3339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4" descr="dentist-network">
            <a:extLst>
              <a:ext uri="{FF2B5EF4-FFF2-40B4-BE49-F238E27FC236}">
                <a16:creationId xmlns:a16="http://schemas.microsoft.com/office/drawing/2014/main" id="{A3DDFAC5-83EF-481B-A327-2A44F7B18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58825" y="496448"/>
            <a:ext cx="3975122" cy="1963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CCFA3-53D0-422C-ACAB-E5CC09E1CCD3}"/>
              </a:ext>
            </a:extLst>
          </p:cNvPr>
          <p:cNvSpPr txBox="1"/>
          <p:nvPr/>
        </p:nvSpPr>
        <p:spPr>
          <a:xfrm>
            <a:off x="6248400" y="4976634"/>
            <a:ext cx="274320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Prior Sample returns the event:</a:t>
            </a:r>
          </a:p>
          <a:p>
            <a:pPr algn="ctr"/>
            <a:endParaRPr lang="en-US" dirty="0"/>
          </a:p>
          <a:p>
            <a:pPr algn="ctr"/>
            <a:r>
              <a:rPr lang="en-US" i="1" dirty="0"/>
              <a:t>    [C = True, S = False, </a:t>
            </a:r>
            <a:br>
              <a:rPr lang="en-US" i="1" dirty="0"/>
            </a:br>
            <a:r>
              <a:rPr lang="en-US" i="1" dirty="0"/>
              <a:t>      R = True, W = True]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39655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Sample </a:t>
                </a:r>
                <a:r>
                  <a:rPr lang="en-US" sz="2800" i="1" dirty="0"/>
                  <a:t>N</a:t>
                </a:r>
                <a:r>
                  <a:rPr lang="en-US" sz="2800" dirty="0"/>
                  <a:t> times and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, the count of how many times Prior-Sample produces event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The marginal probability of partially specified event (some x values are known) can also be calculates. E.g.,</a:t>
                </a: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3965575"/>
              </a:xfrm>
              <a:blipFill>
                <a:blip r:embed="rId3"/>
                <a:stretch>
                  <a:fillRect l="-1159" t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359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Rejection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Sample </a:t>
                </a:r>
                <a:r>
                  <a:rPr lang="en-US" sz="2800" i="1" dirty="0"/>
                  <a:t>N</a:t>
                </a:r>
                <a:r>
                  <a:rPr lang="en-US" sz="2800" dirty="0"/>
                  <a:t> times and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ignore the samples that are not consistent with the evidence e.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𝑃𝑆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400" b="1" dirty="0"/>
                  <a:t>Issue</a:t>
                </a:r>
                <a:r>
                  <a:rPr lang="en-US" sz="2400" dirty="0"/>
                  <a:t>: What if e is a rare event? </a:t>
                </a:r>
              </a:p>
              <a:p>
                <a:pPr lvl="1"/>
                <a:r>
                  <a:rPr lang="en-US" sz="2400" dirty="0"/>
                  <a:t>Example: burglary </a:t>
                </a:r>
                <a:r>
                  <a:rPr lang="en-US" sz="2400" dirty="0">
                    <a:sym typeface="Symbol"/>
                  </a:rPr>
                  <a:t> earthquake</a:t>
                </a:r>
              </a:p>
              <a:p>
                <a:pPr lvl="1"/>
                <a:r>
                  <a:rPr lang="en-US" sz="2400" dirty="0">
                    <a:sym typeface="Symbol"/>
                  </a:rPr>
                  <a:t>Rejection sampling ends up throwing away most of the samples. This is very inefficient!</a:t>
                </a:r>
                <a:endParaRPr lang="en-US" sz="24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46" t="-3081" r="-1236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309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4C31-B302-4047-BF78-AE260AAD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Rejection sampling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F2DE7-172B-4006-9EC4-E503D3CE5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0"/>
            <a:ext cx="8108039" cy="358140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546FB74-12DC-40E7-B393-BC14F9F68FBA}"/>
              </a:ext>
            </a:extLst>
          </p:cNvPr>
          <p:cNvSpPr/>
          <p:nvPr/>
        </p:nvSpPr>
        <p:spPr>
          <a:xfrm>
            <a:off x="4800600" y="4267200"/>
            <a:ext cx="3124200" cy="762000"/>
          </a:xfrm>
          <a:prstGeom prst="wedgeRectCallout">
            <a:avLst>
              <a:gd name="adj1" fmla="val -68662"/>
              <a:gd name="adj2" fmla="val 464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throw away many samples if e is rare!</a:t>
            </a:r>
          </a:p>
        </p:txBody>
      </p:sp>
    </p:spTree>
    <p:extLst>
      <p:ext uri="{BB962C8B-B14F-4D97-AF65-F5344CB8AC3E}">
        <p14:creationId xmlns:p14="http://schemas.microsoft.com/office/powerpoint/2010/main" val="3228235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Importance sampling </a:t>
            </a:r>
            <a:r>
              <a:rPr lang="en-US" dirty="0"/>
              <a:t>(likelihood weighting)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Fix the evidence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sampling and estimate the probably for the non-evidence variables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Correct the probabilities </a:t>
                </a:r>
                <a:r>
                  <a:rPr lang="en-US" sz="2400" dirty="0"/>
                  <a:t>using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Turns out the weights in this case can be easily calculated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𝑝𝑎𝑟𝑒𝑛𝑡𝑠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  <a:blipFill>
                <a:blip r:embed="rId3"/>
                <a:stretch>
                  <a:fillRect l="-155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FDD4A21-21E3-48D7-BBC3-2DC69C310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994" y="2514600"/>
            <a:ext cx="3041806" cy="27941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1935FC-0C83-4868-BE38-D723306F71F3}"/>
              </a:ext>
            </a:extLst>
          </p:cNvPr>
          <p:cNvSpPr txBox="1"/>
          <p:nvPr/>
        </p:nvSpPr>
        <p:spPr>
          <a:xfrm>
            <a:off x="6172200" y="2057400"/>
            <a:ext cx="28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Evidence = it rains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6BE3D-00BB-4883-B3AB-2EB13EEB29AC}"/>
              </a:ext>
            </a:extLst>
          </p:cNvPr>
          <p:cNvSpPr txBox="1"/>
          <p:nvPr/>
        </p:nvSpPr>
        <p:spPr>
          <a:xfrm>
            <a:off x="7924800" y="4191000"/>
            <a:ext cx="136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Fix as true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8EDCBC-15F4-4FC8-8D72-832A2B6802E5}"/>
              </a:ext>
            </a:extLst>
          </p:cNvPr>
          <p:cNvGrpSpPr/>
          <p:nvPr/>
        </p:nvGrpSpPr>
        <p:grpSpPr>
          <a:xfrm>
            <a:off x="8229600" y="3581400"/>
            <a:ext cx="755806" cy="685800"/>
            <a:chOff x="8305800" y="3657600"/>
            <a:chExt cx="679606" cy="5334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84B1661-6638-48E4-861E-D2184EB2D207}"/>
                </a:ext>
              </a:extLst>
            </p:cNvPr>
            <p:cNvCxnSpPr/>
            <p:nvPr/>
          </p:nvCxnSpPr>
          <p:spPr>
            <a:xfrm flipH="1">
              <a:off x="8305800" y="3657600"/>
              <a:ext cx="679606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3DA93D1-CB1D-4143-B0AB-7D9021C11C8C}"/>
                </a:ext>
              </a:extLst>
            </p:cNvPr>
            <p:cNvCxnSpPr>
              <a:cxnSpLocks/>
            </p:cNvCxnSpPr>
            <p:nvPr/>
          </p:nvCxnSpPr>
          <p:spPr>
            <a:xfrm>
              <a:off x="8305800" y="3657600"/>
              <a:ext cx="644603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7765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BE89-415D-4978-8DBC-FE1AF7F5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Markov Chain Monte Carlo Sampling (MCMC)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2C883-9A9E-485C-A74A-3B703F5A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Generates a sequence of samples </a:t>
            </a:r>
            <a:r>
              <a:rPr lang="en-US" dirty="0"/>
              <a:t>instead of creating each sample individually from scratch.</a:t>
            </a:r>
          </a:p>
          <a:p>
            <a:r>
              <a:rPr lang="en-US" dirty="0"/>
              <a:t>Creates new states by making random changes to the current state which forms a Markov Chain and its stationary distribution turns out to be the posteriori distribution of the non-evidence variables.</a:t>
            </a:r>
          </a:p>
          <a:p>
            <a:r>
              <a:rPr lang="en-US" dirty="0"/>
              <a:t>Count how often each state is reached and normalize to obtain probability estimates.</a:t>
            </a:r>
          </a:p>
          <a:p>
            <a:r>
              <a:rPr lang="en-US" dirty="0"/>
              <a:t>Algorithms: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Gibbs sampling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Metropolis-Hastings sampling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Note: Simulated annealing is also a MCMC algorithm.</a:t>
            </a:r>
          </a:p>
        </p:txBody>
      </p:sp>
    </p:spTree>
    <p:extLst>
      <p:ext uri="{BB962C8B-B14F-4D97-AF65-F5344CB8AC3E}">
        <p14:creationId xmlns:p14="http://schemas.microsoft.com/office/powerpoint/2010/main" val="3473424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BE89-415D-4978-8DBC-FE1AF7F5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sampling: One variable at a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2C883-9A9E-485C-A74A-3B703F5AE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4862677"/>
                <a:ext cx="7753350" cy="176672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Markov blanket of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using the CPTs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its children.</a:t>
                </a:r>
              </a:p>
              <a:p>
                <a:r>
                  <a:rPr lang="en-US" dirty="0"/>
                  <a:t>The Markov chain converges to a stationary distribution which is the asked for conditional probability.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2C883-9A9E-485C-A74A-3B703F5AE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4862677"/>
                <a:ext cx="7753350" cy="1766723"/>
              </a:xfrm>
              <a:blipFill>
                <a:blip r:embed="rId2"/>
                <a:stretch>
                  <a:fillRect l="-786" t="-4138" r="-1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0ED95DC-BBB2-4735-BB09-27E5AFF23B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68"/>
          <a:stretch/>
        </p:blipFill>
        <p:spPr>
          <a:xfrm>
            <a:off x="781050" y="1447800"/>
            <a:ext cx="7372350" cy="332422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16451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9393-16FF-4347-B2FD-B101E366D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7F53C-77D6-428F-A1D2-8090896F2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sz="1700" dirty="0"/>
              <a:t>Bayesian networks provide an efficient way to store a probabilistic model by exploiting conditional independence.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Inference (estimating conditional probabilities) is still difficult, for all but tiny models.</a:t>
            </a:r>
          </a:p>
          <a:p>
            <a:endParaRPr lang="en-US" sz="1700" dirty="0"/>
          </a:p>
          <a:p>
            <a:r>
              <a:rPr lang="en-US" sz="1700" dirty="0"/>
              <a:t>State of the art is sampling from the model.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37486F49-3F30-4D77-A275-2EDB6F9A27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40" r="12282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F5E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9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Bayesian Networks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Nodes:</a:t>
            </a:r>
            <a:r>
              <a:rPr lang="en-US" sz="2800" dirty="0"/>
              <a:t> Random variables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Can be assigned (observed)</a:t>
            </a:r>
            <a:br>
              <a:rPr lang="en-US" sz="2400" dirty="0"/>
            </a:br>
            <a:r>
              <a:rPr lang="en-US" sz="2400" dirty="0"/>
              <a:t>or unassigned (unobserved)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Arcs:</a:t>
            </a:r>
            <a:r>
              <a:rPr lang="en-US" sz="2800" dirty="0"/>
              <a:t> Dependencies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 arrow from one variable to another indicates direct influence.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Show independence</a:t>
            </a:r>
          </a:p>
          <a:p>
            <a:pPr lvl="2">
              <a:lnSpc>
                <a:spcPct val="90000"/>
              </a:lnSpc>
            </a:pPr>
            <a:r>
              <a:rPr lang="en-US" sz="2000" i="1" dirty="0">
                <a:solidFill>
                  <a:srgbClr val="0066FF"/>
                </a:solidFill>
              </a:rPr>
              <a:t>Weather</a:t>
            </a:r>
            <a:r>
              <a:rPr lang="en-US" sz="2000" dirty="0"/>
              <a:t> is independent of the other variables (no connection).</a:t>
            </a:r>
          </a:p>
          <a:p>
            <a:pPr lvl="2">
              <a:lnSpc>
                <a:spcPct val="90000"/>
              </a:lnSpc>
            </a:pPr>
            <a:r>
              <a:rPr lang="en-US" sz="2000" i="1" dirty="0">
                <a:solidFill>
                  <a:srgbClr val="0066FF"/>
                </a:solidFill>
              </a:rPr>
              <a:t>Toothache</a:t>
            </a:r>
            <a:r>
              <a:rPr lang="en-US" sz="2000" dirty="0"/>
              <a:t> and </a:t>
            </a:r>
            <a:r>
              <a:rPr lang="en-US" sz="2000" i="1" dirty="0">
                <a:solidFill>
                  <a:srgbClr val="0066FF"/>
                </a:solidFill>
              </a:rPr>
              <a:t>Catch</a:t>
            </a:r>
            <a:r>
              <a:rPr lang="en-US" sz="2000" dirty="0"/>
              <a:t> are conditionally independent given </a:t>
            </a:r>
            <a:r>
              <a:rPr lang="en-US" sz="2000" i="1" dirty="0">
                <a:solidFill>
                  <a:srgbClr val="0066FF"/>
                </a:solidFill>
              </a:rPr>
              <a:t>Cavity </a:t>
            </a:r>
            <a:r>
              <a:rPr lang="en-US" sz="2000" dirty="0"/>
              <a:t>(directed arc).</a:t>
            </a:r>
            <a:endParaRPr lang="en-US" sz="2000" i="1" dirty="0">
              <a:solidFill>
                <a:srgbClr val="00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/>
              <a:t>Must form a directed </a:t>
            </a:r>
            <a:r>
              <a:rPr lang="en-US" sz="2400" i="1" dirty="0"/>
              <a:t>acyclic</a:t>
            </a:r>
            <a:r>
              <a:rPr lang="en-US" sz="2400" dirty="0"/>
              <a:t> graph (DAG)</a:t>
            </a:r>
          </a:p>
        </p:txBody>
      </p:sp>
      <p:pic>
        <p:nvPicPr>
          <p:cNvPr id="6148" name="Picture 4" descr="dentist-networ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583969"/>
            <a:ext cx="3581400" cy="17688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 independent coin flips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Complete independence</a:t>
            </a:r>
            <a:r>
              <a:rPr lang="en-US" dirty="0"/>
              <a:t>: no interactions between coin flips</a:t>
            </a:r>
          </a:p>
        </p:txBody>
      </p:sp>
      <p:sp>
        <p:nvSpPr>
          <p:cNvPr id="4" name="Oval 3"/>
          <p:cNvSpPr/>
          <p:nvPr/>
        </p:nvSpPr>
        <p:spPr>
          <a:xfrm>
            <a:off x="2362200" y="38100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733800" y="38100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791200" y="38100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  <a:r>
              <a:rPr lang="en-US" sz="2400" baseline="-250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5717" y="3657600"/>
            <a:ext cx="12838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spam filter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21193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Random variables:</a:t>
            </a:r>
          </a:p>
          <a:p>
            <a:pPr lvl="1"/>
            <a:r>
              <a:rPr lang="en-US" dirty="0">
                <a:solidFill>
                  <a:srgbClr val="0066FF"/>
                </a:solidFill>
              </a:rPr>
              <a:t>C</a:t>
            </a:r>
            <a:r>
              <a:rPr lang="en-US" dirty="0"/>
              <a:t>: message class (spam or not spam)</a:t>
            </a:r>
          </a:p>
          <a:p>
            <a:pPr lvl="1"/>
            <a:r>
              <a:rPr lang="en-US" dirty="0">
                <a:solidFill>
                  <a:srgbClr val="0066FF"/>
                </a:solidFill>
              </a:rPr>
              <a:t>W</a:t>
            </a:r>
            <a:r>
              <a:rPr lang="en-US" baseline="-25000" dirty="0">
                <a:solidFill>
                  <a:srgbClr val="0066FF"/>
                </a:solidFill>
              </a:rPr>
              <a:t>1</a:t>
            </a:r>
            <a:r>
              <a:rPr lang="en-US" dirty="0">
                <a:solidFill>
                  <a:srgbClr val="0066FF"/>
                </a:solidFill>
              </a:rPr>
              <a:t>, …, W</a:t>
            </a:r>
            <a:r>
              <a:rPr lang="en-US" baseline="-25000" dirty="0">
                <a:solidFill>
                  <a:srgbClr val="0066FF"/>
                </a:solidFill>
              </a:rPr>
              <a:t>n</a:t>
            </a:r>
            <a:r>
              <a:rPr lang="en-US" dirty="0"/>
              <a:t>: presence or absence of words comprising the message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Words depend on the class, but they are modeled conditional independent of each other given the class (= no direct connection between words).</a:t>
            </a:r>
          </a:p>
        </p:txBody>
      </p:sp>
      <p:sp>
        <p:nvSpPr>
          <p:cNvPr id="4" name="Oval 3"/>
          <p:cNvSpPr/>
          <p:nvPr/>
        </p:nvSpPr>
        <p:spPr>
          <a:xfrm>
            <a:off x="2362200" y="54102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733800" y="54102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791200" y="54102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5717" y="5257800"/>
            <a:ext cx="12838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8" name="Oval 7"/>
          <p:cNvSpPr/>
          <p:nvPr/>
        </p:nvSpPr>
        <p:spPr>
          <a:xfrm>
            <a:off x="4038600" y="38100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  <a:endCxn id="4" idx="0"/>
          </p:cNvCxnSpPr>
          <p:nvPr/>
        </p:nvCxnSpPr>
        <p:spPr>
          <a:xfrm rot="5400000">
            <a:off x="3086101" y="4323789"/>
            <a:ext cx="819711" cy="135311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0"/>
          </p:cNvCxnSpPr>
          <p:nvPr/>
        </p:nvCxnSpPr>
        <p:spPr>
          <a:xfrm rot="5400000">
            <a:off x="3924300" y="4991100"/>
            <a:ext cx="685800" cy="1524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6" idx="0"/>
          </p:cNvCxnSpPr>
          <p:nvPr/>
        </p:nvCxnSpPr>
        <p:spPr>
          <a:xfrm rot="16200000" flipH="1">
            <a:off x="5123889" y="4285688"/>
            <a:ext cx="819711" cy="142931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803775"/>
          </a:xfrm>
        </p:spPr>
        <p:txBody>
          <a:bodyPr>
            <a:normAutofit/>
          </a:bodyPr>
          <a:lstStyle/>
          <a:p>
            <a:r>
              <a:rPr lang="en-US" b="1" dirty="0"/>
              <a:t>Description</a:t>
            </a:r>
            <a:r>
              <a:rPr lang="en-US" dirty="0"/>
              <a:t>: I have a burglar alarm that is sometimes set off by minor earthquakes. My two neighbors, John and Mary, promised to call me at work if they hear the alarm</a:t>
            </a:r>
          </a:p>
          <a:p>
            <a:r>
              <a:rPr lang="en-US" dirty="0"/>
              <a:t>Example inference task: suppose Mary calls and John doesn’t call. What is the probability of a burglary?</a:t>
            </a:r>
          </a:p>
          <a:p>
            <a:endParaRPr lang="en-US" dirty="0"/>
          </a:p>
          <a:p>
            <a:r>
              <a:rPr lang="en-US" dirty="0"/>
              <a:t>What are the random variables?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Burglary, Earthquake, Alarm,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JohnCalls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MaryCalls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What are the direct influence relationships?</a:t>
            </a:r>
          </a:p>
          <a:p>
            <a:pPr lvl="1"/>
            <a:r>
              <a:rPr lang="en-US" dirty="0"/>
              <a:t>A burglar can set off the alarm</a:t>
            </a:r>
          </a:p>
          <a:p>
            <a:pPr lvl="1"/>
            <a:r>
              <a:rPr lang="en-US" dirty="0"/>
              <a:t>An earthquake can set off the alarm</a:t>
            </a:r>
          </a:p>
          <a:p>
            <a:pPr lvl="1"/>
            <a:r>
              <a:rPr lang="en-US" dirty="0"/>
              <a:t>The alarm can cause Mary to call</a:t>
            </a:r>
          </a:p>
          <a:p>
            <a:pPr lvl="1"/>
            <a:r>
              <a:rPr lang="en-US" dirty="0"/>
              <a:t>The alarm can cause John to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411" y="1219200"/>
            <a:ext cx="898378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352800" y="1219200"/>
            <a:ext cx="1143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219200"/>
            <a:ext cx="12954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" y="2590800"/>
            <a:ext cx="27432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89376" y="4876800"/>
            <a:ext cx="16764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43800" y="4800600"/>
            <a:ext cx="16764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14600" y="6262041"/>
            <a:ext cx="460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What are the model parameters?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Parameters: Conditional probability tables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 specify the full joint distribution, we need to specify a </a:t>
            </a:r>
            <a:r>
              <a:rPr lang="en-US" sz="2400" i="1" dirty="0"/>
              <a:t>conditional</a:t>
            </a:r>
            <a:r>
              <a:rPr lang="en-US" sz="2400" dirty="0"/>
              <a:t> distribution for each node given its parents as a conditional probability table (CPT): </a:t>
            </a:r>
            <a:r>
              <a:rPr lang="en-US" sz="2400" dirty="0">
                <a:solidFill>
                  <a:srgbClr val="0066FF"/>
                </a:solidFill>
              </a:rPr>
              <a:t>P</a:t>
            </a:r>
            <a:r>
              <a:rPr lang="en-US" sz="2400" b="1" dirty="0">
                <a:solidFill>
                  <a:srgbClr val="0066FF"/>
                </a:solidFill>
              </a:rPr>
              <a:t> </a:t>
            </a:r>
            <a:r>
              <a:rPr lang="en-US" sz="2400" dirty="0">
                <a:solidFill>
                  <a:srgbClr val="0066FF"/>
                </a:solidFill>
              </a:rPr>
              <a:t>(X</a:t>
            </a:r>
            <a:r>
              <a:rPr lang="en-US" sz="2400" baseline="-25000" dirty="0">
                <a:solidFill>
                  <a:srgbClr val="0066FF"/>
                </a:solidFill>
              </a:rPr>
              <a:t> </a:t>
            </a:r>
            <a:r>
              <a:rPr lang="en-US" sz="2400" dirty="0">
                <a:solidFill>
                  <a:srgbClr val="0066FF"/>
                </a:solidFill>
              </a:rPr>
              <a:t>| Parents(X))</a:t>
            </a:r>
          </a:p>
        </p:txBody>
      </p:sp>
      <p:sp>
        <p:nvSpPr>
          <p:cNvPr id="4" name="Oval 3"/>
          <p:cNvSpPr/>
          <p:nvPr/>
        </p:nvSpPr>
        <p:spPr>
          <a:xfrm>
            <a:off x="2534409" y="3810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601209" y="3810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</a:t>
            </a:r>
            <a:r>
              <a:rPr lang="en-US" sz="1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201409" y="3810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</a:t>
            </a:r>
            <a:r>
              <a:rPr lang="en-US" sz="1400" baseline="-25000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8" name="Straight Arrow Connector 7"/>
          <p:cNvCxnSpPr>
            <a:stCxn id="4" idx="4"/>
            <a:endCxn id="15" idx="1"/>
          </p:cNvCxnSpPr>
          <p:nvPr/>
        </p:nvCxnSpPr>
        <p:spPr>
          <a:xfrm rot="16200000" flipH="1">
            <a:off x="2782059" y="4362449"/>
            <a:ext cx="1221115" cy="118301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4"/>
            <a:endCxn id="15" idx="0"/>
          </p:cNvCxnSpPr>
          <p:nvPr/>
        </p:nvCxnSpPr>
        <p:spPr>
          <a:xfrm rot="16200000" flipH="1">
            <a:off x="3448809" y="4762500"/>
            <a:ext cx="1143000" cy="3048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  <a:endCxn id="15" idx="7"/>
          </p:cNvCxnSpPr>
          <p:nvPr/>
        </p:nvCxnSpPr>
        <p:spPr>
          <a:xfrm rot="5400000">
            <a:off x="4304145" y="4400550"/>
            <a:ext cx="1221115" cy="110681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06009" y="54864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52126" y="3505200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84124" y="5575238"/>
            <a:ext cx="26452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buFontTx/>
              <a:buNone/>
            </a:pPr>
            <a:r>
              <a:rPr lang="en-US" sz="2200" dirty="0">
                <a:solidFill>
                  <a:srgbClr val="0066FF"/>
                </a:solidFill>
              </a:rPr>
              <a:t>P</a:t>
            </a:r>
            <a:r>
              <a:rPr lang="en-US" sz="2200" b="1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rgbClr val="0066FF"/>
                </a:solidFill>
              </a:rPr>
              <a:t>(X</a:t>
            </a:r>
            <a:r>
              <a:rPr lang="en-US" sz="2200" baseline="-25000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rgbClr val="0066FF"/>
                </a:solidFill>
              </a:rPr>
              <a:t>| Z</a:t>
            </a:r>
            <a:r>
              <a:rPr lang="en-US" sz="2200" baseline="-25000" dirty="0">
                <a:solidFill>
                  <a:srgbClr val="0066FF"/>
                </a:solidFill>
              </a:rPr>
              <a:t>1</a:t>
            </a:r>
            <a:r>
              <a:rPr lang="en-US" sz="2200" dirty="0">
                <a:solidFill>
                  <a:srgbClr val="0066FF"/>
                </a:solidFill>
              </a:rPr>
              <a:t>, …, Z</a:t>
            </a:r>
            <a:r>
              <a:rPr lang="en-US" sz="2200" baseline="-25000" dirty="0">
                <a:solidFill>
                  <a:srgbClr val="0066FF"/>
                </a:solidFill>
              </a:rPr>
              <a:t>n</a:t>
            </a:r>
            <a:r>
              <a:rPr lang="en-US" sz="2200" dirty="0">
                <a:solidFill>
                  <a:srgbClr val="0066FF"/>
                </a:solidFill>
              </a:rPr>
              <a:t>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x, y)}{P(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131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, y) = P(x | y) 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04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4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begin{eqnarray*}&#10;P(X_1, X_2, \ldots X_n) &amp; = &amp; P(X_1) P(X_2 | X_1) P(X_3|X_1,X_2) \ldots \\&#10;&amp; = &amp; \prod_{i=1}^n P(X_i | X_1, \ldots, X_{i-1})&#10;\end{eqnarray*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1"/>
  <p:tag name="PICTUREFILESIZE" val="4129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1799</Words>
  <Application>Microsoft Office PowerPoint</Application>
  <PresentationFormat>On-screen Show (4:3)</PresentationFormat>
  <Paragraphs>296</Paragraphs>
  <Slides>39</Slides>
  <Notes>31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source sans pro</vt:lpstr>
      <vt:lpstr>Wingdings</vt:lpstr>
      <vt:lpstr>Office Theme</vt:lpstr>
      <vt:lpstr>Equation</vt:lpstr>
      <vt:lpstr>CS 5/7320  Artificial Intelligence    Probabilistic Reasoning (Bayesian networks) AIMA Chapter 13</vt:lpstr>
      <vt:lpstr>Probability Recap</vt:lpstr>
      <vt:lpstr>Bayesian networks (aka Belief Networks)</vt:lpstr>
      <vt:lpstr>Structure of Bayesian Networks</vt:lpstr>
      <vt:lpstr>Example: N independent coin flips</vt:lpstr>
      <vt:lpstr>Example: Naïve Bayes spam filter</vt:lpstr>
      <vt:lpstr>Example: Burglar Alarm</vt:lpstr>
      <vt:lpstr>Example: Burglar Alarm</vt:lpstr>
      <vt:lpstr>Parameters: Conditional probability tables</vt:lpstr>
      <vt:lpstr>Example: Burglar Alarm with CPTs</vt:lpstr>
      <vt:lpstr>The joint probability distribution</vt:lpstr>
      <vt:lpstr>Dependence</vt:lpstr>
      <vt:lpstr>Conditional independence</vt:lpstr>
      <vt:lpstr>Conditional independence</vt:lpstr>
      <vt:lpstr>Compactness</vt:lpstr>
      <vt:lpstr>Constructing Bayesian networks</vt:lpstr>
      <vt:lpstr>A more realistic Bayes Network: Car diagnosis</vt:lpstr>
      <vt:lpstr>Car insurance: Cost is affected by many factors</vt:lpstr>
      <vt:lpstr>Summary</vt:lpstr>
      <vt:lpstr>Inference</vt:lpstr>
      <vt:lpstr>Inference</vt:lpstr>
      <vt:lpstr>Inference: Bayesian network</vt:lpstr>
      <vt:lpstr>Exact inference:   Example</vt:lpstr>
      <vt:lpstr>Exact inference:  Example</vt:lpstr>
      <vt:lpstr>Approximate inference: Sampling</vt:lpstr>
      <vt:lpstr>Prior-Sample Algorithm to Create a Sample (Event)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Estimating the joint probability distribution</vt:lpstr>
      <vt:lpstr>Estimating conditional probabilities:  Rejection sampling</vt:lpstr>
      <vt:lpstr>Estimating conditional probabilities:  Rejection sampling</vt:lpstr>
      <vt:lpstr>Estimating conditional probabilities:  Importance sampling (likelihood weighting)</vt:lpstr>
      <vt:lpstr>Estimating conditional probabilities:  Markov Chain Monte Carlo Sampling (MCMC)</vt:lpstr>
      <vt:lpstr>Gibbs sampling: One variable at a time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 Bayesian networks </dc:title>
  <dc:creator>michael</dc:creator>
  <cp:lastModifiedBy>Michael Hahsler</cp:lastModifiedBy>
  <cp:revision>35</cp:revision>
  <dcterms:created xsi:type="dcterms:W3CDTF">2020-11-07T15:07:06Z</dcterms:created>
  <dcterms:modified xsi:type="dcterms:W3CDTF">2021-11-15T21:47:29Z</dcterms:modified>
</cp:coreProperties>
</file>