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0"/>
  </p:notesMasterIdLst>
  <p:sldIdLst>
    <p:sldId id="256" r:id="rId2"/>
    <p:sldId id="259" r:id="rId3"/>
    <p:sldId id="267" r:id="rId4"/>
    <p:sldId id="268" r:id="rId5"/>
    <p:sldId id="269" r:id="rId6"/>
    <p:sldId id="265" r:id="rId7"/>
    <p:sldId id="258" r:id="rId8"/>
    <p:sldId id="290" r:id="rId9"/>
    <p:sldId id="260" r:id="rId10"/>
    <p:sldId id="264" r:id="rId11"/>
    <p:sldId id="301" r:id="rId12"/>
    <p:sldId id="270" r:id="rId13"/>
    <p:sldId id="291" r:id="rId14"/>
    <p:sldId id="271" r:id="rId15"/>
    <p:sldId id="296" r:id="rId16"/>
    <p:sldId id="294" r:id="rId17"/>
    <p:sldId id="295" r:id="rId18"/>
    <p:sldId id="272" r:id="rId19"/>
    <p:sldId id="274" r:id="rId20"/>
    <p:sldId id="275" r:id="rId21"/>
    <p:sldId id="276" r:id="rId22"/>
    <p:sldId id="277" r:id="rId23"/>
    <p:sldId id="292" r:id="rId24"/>
    <p:sldId id="289" r:id="rId25"/>
    <p:sldId id="297" r:id="rId26"/>
    <p:sldId id="278" r:id="rId27"/>
    <p:sldId id="298" r:id="rId28"/>
    <p:sldId id="279" r:id="rId29"/>
    <p:sldId id="293" r:id="rId30"/>
    <p:sldId id="280" r:id="rId31"/>
    <p:sldId id="281" r:id="rId32"/>
    <p:sldId id="282" r:id="rId33"/>
    <p:sldId id="284" r:id="rId34"/>
    <p:sldId id="283" r:id="rId35"/>
    <p:sldId id="286" r:id="rId36"/>
    <p:sldId id="287" r:id="rId37"/>
    <p:sldId id="300" r:id="rId38"/>
    <p:sldId id="288" r:id="rId3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595959"/>
    <a:srgbClr val="767171"/>
    <a:srgbClr val="8497B0"/>
    <a:srgbClr val="7030A0"/>
    <a:srgbClr val="CC0099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5" autoAdjust="0"/>
    <p:restoredTop sz="92733" autoAdjust="0"/>
  </p:normalViewPr>
  <p:slideViewPr>
    <p:cSldViewPr>
      <p:cViewPr varScale="1">
        <p:scale>
          <a:sx n="57" d="100"/>
          <a:sy n="57" d="100"/>
        </p:scale>
        <p:origin x="1444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768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11/1/2021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9742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58182080@N04/6918664049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openxmlformats.org/officeDocument/2006/relationships/hyperlink" Target="https://www.flickr.com/photos/58182080@N04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134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flected Chess pieces">
            <a:extLst>
              <a:ext uri="{FF2B5EF4-FFF2-40B4-BE49-F238E27FC236}">
                <a16:creationId xmlns:a16="http://schemas.microsoft.com/office/drawing/2014/main" id="{65D35FAF-3EC3-469A-88B8-DEAD9C4489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8" t="5006" r="31021" b="1"/>
          <a:stretch/>
        </p:blipFill>
        <p:spPr bwMode="auto">
          <a:xfrm>
            <a:off x="2642616" y="762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136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301752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900" dirty="0"/>
              <a:t>CS 5/7320 </a:t>
            </a:r>
            <a:br>
              <a:rPr lang="en-US" sz="2900" dirty="0"/>
            </a:br>
            <a:r>
              <a:rPr lang="en-US" sz="2400" dirty="0"/>
              <a:t>Artificial Intelligence</a:t>
            </a:r>
            <a:br>
              <a:rPr lang="en-US" sz="2900" dirty="0"/>
            </a:br>
            <a:br>
              <a:rPr lang="en-US" sz="2900" dirty="0"/>
            </a:br>
            <a:br>
              <a:rPr lang="en-US" sz="2900" b="1" dirty="0"/>
            </a:br>
            <a:r>
              <a:rPr lang="en-US" sz="2900" b="1" dirty="0"/>
              <a:t>Adversarial Search and Games</a:t>
            </a:r>
            <a:br>
              <a:rPr lang="en-US" sz="2900" b="1" dirty="0"/>
            </a:br>
            <a:r>
              <a:rPr lang="en-US" sz="2000" dirty="0"/>
              <a:t>AIMA Chapter 5</a:t>
            </a:r>
            <a:endParaRPr lang="en-US" sz="29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1030" name="Rectangle 138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31" name="Rectangle 140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041583-2A60-4113-A185-A475FCE93CAE}"/>
              </a:ext>
            </a:extLst>
          </p:cNvPr>
          <p:cNvSpPr txBox="1"/>
          <p:nvPr/>
        </p:nvSpPr>
        <p:spPr>
          <a:xfrm>
            <a:off x="4571998" y="6477000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"Reflected Chess pieces"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by </a:t>
            </a:r>
            <a:r>
              <a:rPr lang="en-US" sz="1200" b="0" i="0" strike="noStrike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Adrian Askew</a:t>
            </a:r>
            <a:r>
              <a:rPr lang="en-US" sz="1200" b="0" i="0" dirty="0">
                <a:solidFill>
                  <a:schemeClr val="tx2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  <p:pic>
        <p:nvPicPr>
          <p:cNvPr id="20" name="Picture 4" descr="Creative Commons License">
            <a:extLst>
              <a:ext uri="{FF2B5EF4-FFF2-40B4-BE49-F238E27FC236}">
                <a16:creationId xmlns:a16="http://schemas.microsoft.com/office/drawing/2014/main" id="{6AB077E9-26C9-4BEA-B4A9-77B4C68D9A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994" y="6433889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3210A18-8AA3-4C9C-9D8F-DFA405C26554}"/>
              </a:ext>
            </a:extLst>
          </p:cNvPr>
          <p:cNvSpPr txBox="1"/>
          <p:nvPr/>
        </p:nvSpPr>
        <p:spPr>
          <a:xfrm>
            <a:off x="1219200" y="6324600"/>
            <a:ext cx="301752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This work is licensed under a 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Attribution-</a:t>
            </a:r>
            <a:r>
              <a:rPr lang="en-US" sz="1100" b="0" i="0" strike="noStrike" dirty="0" err="1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ShareAlike</a:t>
            </a:r>
            <a:r>
              <a:rPr lang="en-US" sz="1100" b="0" i="0" strike="noStrike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4.0 International License</a:t>
            </a:r>
            <a:r>
              <a:rPr lang="en-US" sz="1100" b="0" i="0" dirty="0">
                <a:solidFill>
                  <a:schemeClr val="tx1">
                    <a:lumMod val="50000"/>
                  </a:schemeClr>
                </a:solidFill>
                <a:effectLst/>
                <a:latin typeface="source sans pro" panose="020B0503030403020204" pitchFamily="34" charset="0"/>
              </a:rPr>
              <a:t>.</a:t>
            </a:r>
            <a:endParaRPr lang="en-US" sz="1100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AND-OR DFS Search Algorithm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4BD4AB-41E2-441A-8FB6-A19F5C72A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1676400"/>
            <a:ext cx="7994342" cy="42703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45A4F1-358F-4D50-A8C5-804E04EB394F}"/>
              </a:ext>
            </a:extLst>
          </p:cNvPr>
          <p:cNvSpPr txBox="1"/>
          <p:nvPr/>
        </p:nvSpPr>
        <p:spPr>
          <a:xfrm>
            <a:off x="402774" y="6072624"/>
            <a:ext cx="8338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And-Or Search searches the whole tree till it finds a subtree that leads only to goal nodes.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BFS and A* search can also be used to search an AND-OR tree.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084913-417F-4A63-9F41-782EF5611E50}"/>
              </a:ext>
            </a:extLst>
          </p:cNvPr>
          <p:cNvSpPr txBox="1"/>
          <p:nvPr/>
        </p:nvSpPr>
        <p:spPr>
          <a:xfrm>
            <a:off x="4724400" y="28926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don’t follow loops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717645-EC77-4003-BF7E-E484C09AE7D1}"/>
              </a:ext>
            </a:extLst>
          </p:cNvPr>
          <p:cNvSpPr txBox="1"/>
          <p:nvPr/>
        </p:nvSpPr>
        <p:spPr>
          <a:xfrm>
            <a:off x="4724400" y="3197423"/>
            <a:ext cx="2590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actions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6666B-EEB0-4A81-A526-09A35CD1B2A5}"/>
              </a:ext>
            </a:extLst>
          </p:cNvPr>
          <p:cNvSpPr txBox="1"/>
          <p:nvPr/>
        </p:nvSpPr>
        <p:spPr>
          <a:xfrm>
            <a:off x="4724400" y="4721423"/>
            <a:ext cx="30739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// check all possible current states</a:t>
            </a:r>
          </a:p>
        </p:txBody>
      </p:sp>
      <p:sp>
        <p:nvSpPr>
          <p:cNvPr id="9" name="Callout: Line 8">
            <a:extLst>
              <a:ext uri="{FF2B5EF4-FFF2-40B4-BE49-F238E27FC236}">
                <a16:creationId xmlns:a16="http://schemas.microsoft.com/office/drawing/2014/main" id="{AC67C03C-23BD-492A-ABCA-3EAFABF0A8D2}"/>
              </a:ext>
            </a:extLst>
          </p:cNvPr>
          <p:cNvSpPr/>
          <p:nvPr/>
        </p:nvSpPr>
        <p:spPr>
          <a:xfrm>
            <a:off x="5829300" y="1323416"/>
            <a:ext cx="3276600" cy="333461"/>
          </a:xfrm>
          <a:prstGeom prst="borderCallout1">
            <a:avLst>
              <a:gd name="adj1" fmla="val 54831"/>
              <a:gd name="adj2" fmla="val -989"/>
              <a:gd name="adj3" fmla="val 112500"/>
              <a:gd name="adj4" fmla="val -796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nested If-then-else statements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AD5535FC-37DF-4B08-B9F3-920365127586}"/>
              </a:ext>
            </a:extLst>
          </p:cNvPr>
          <p:cNvSpPr/>
          <p:nvPr/>
        </p:nvSpPr>
        <p:spPr>
          <a:xfrm>
            <a:off x="7924800" y="2438400"/>
            <a:ext cx="152400" cy="1532278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C4C61E-B509-4243-AC92-EFA847DEA485}"/>
              </a:ext>
            </a:extLst>
          </p:cNvPr>
          <p:cNvSpPr txBox="1"/>
          <p:nvPr/>
        </p:nvSpPr>
        <p:spPr>
          <a:xfrm>
            <a:off x="8153400" y="2895600"/>
            <a:ext cx="7279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my moves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C6881AA8-6194-46E2-97EB-C81579D5D476}"/>
              </a:ext>
            </a:extLst>
          </p:cNvPr>
          <p:cNvSpPr/>
          <p:nvPr/>
        </p:nvSpPr>
        <p:spPr>
          <a:xfrm>
            <a:off x="7924800" y="4431053"/>
            <a:ext cx="152400" cy="1436347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0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27ACF0-7559-4847-BDA5-9B67B13A61E6}"/>
              </a:ext>
            </a:extLst>
          </p:cNvPr>
          <p:cNvSpPr txBox="1"/>
          <p:nvPr/>
        </p:nvSpPr>
        <p:spPr>
          <a:xfrm>
            <a:off x="8001000" y="4901625"/>
            <a:ext cx="121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Go through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opponent</a:t>
            </a:r>
          </a:p>
          <a:p>
            <a:pPr algn="ctr"/>
            <a:r>
              <a:rPr lang="en-US" sz="1600" dirty="0">
                <a:solidFill>
                  <a:schemeClr val="bg2">
                    <a:lumMod val="50000"/>
                  </a:schemeClr>
                </a:solidFill>
              </a:rPr>
              <a:t>moves</a:t>
            </a:r>
          </a:p>
        </p:txBody>
      </p:sp>
      <p:sp>
        <p:nvSpPr>
          <p:cNvPr id="14" name="Callout: Line 13">
            <a:extLst>
              <a:ext uri="{FF2B5EF4-FFF2-40B4-BE49-F238E27FC236}">
                <a16:creationId xmlns:a16="http://schemas.microsoft.com/office/drawing/2014/main" id="{8DF35C95-703F-430B-B3B0-C746EC644F6A}"/>
              </a:ext>
            </a:extLst>
          </p:cNvPr>
          <p:cNvSpPr/>
          <p:nvPr/>
        </p:nvSpPr>
        <p:spPr>
          <a:xfrm>
            <a:off x="5678663" y="3844830"/>
            <a:ext cx="3276600" cy="557504"/>
          </a:xfrm>
          <a:prstGeom prst="borderCallout1">
            <a:avLst>
              <a:gd name="adj1" fmla="val 54831"/>
              <a:gd name="adj2" fmla="val -989"/>
              <a:gd name="adj3" fmla="val -32077"/>
              <a:gd name="adj4" fmla="val -239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all states that can result from opponent’s moves</a:t>
            </a:r>
          </a:p>
        </p:txBody>
      </p:sp>
      <p:sp>
        <p:nvSpPr>
          <p:cNvPr id="15" name="Callout: Line 14">
            <a:extLst>
              <a:ext uri="{FF2B5EF4-FFF2-40B4-BE49-F238E27FC236}">
                <a16:creationId xmlns:a16="http://schemas.microsoft.com/office/drawing/2014/main" id="{4916C582-6F81-4FB7-8A93-69B2C345120C}"/>
              </a:ext>
            </a:extLst>
          </p:cNvPr>
          <p:cNvSpPr/>
          <p:nvPr/>
        </p:nvSpPr>
        <p:spPr>
          <a:xfrm>
            <a:off x="4844820" y="4998880"/>
            <a:ext cx="3061678" cy="370322"/>
          </a:xfrm>
          <a:prstGeom prst="borderCallout1">
            <a:avLst>
              <a:gd name="adj1" fmla="val 54831"/>
              <a:gd name="adj2" fmla="val -989"/>
              <a:gd name="adj3" fmla="val 88967"/>
              <a:gd name="adj4" fmla="val -1965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abandon subtree if a loss is found</a:t>
            </a:r>
          </a:p>
        </p:txBody>
      </p:sp>
    </p:spTree>
    <p:extLst>
      <p:ext uri="{BB962C8B-B14F-4D97-AF65-F5344CB8AC3E}">
        <p14:creationId xmlns:p14="http://schemas.microsoft.com/office/powerpoint/2010/main" val="2817882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AND-OR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944883"/>
            <a:ext cx="8077200" cy="49131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B0BC67-69C8-4361-B2E7-F6E793D32569}"/>
              </a:ext>
            </a:extLst>
          </p:cNvPr>
          <p:cNvSpPr txBox="1"/>
          <p:nvPr/>
        </p:nvSpPr>
        <p:spPr>
          <a:xfrm>
            <a:off x="4702225" y="251249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D88662-0EB7-4188-BB26-F76C0548822A}"/>
              </a:ext>
            </a:extLst>
          </p:cNvPr>
          <p:cNvSpPr txBox="1"/>
          <p:nvPr/>
        </p:nvSpPr>
        <p:spPr>
          <a:xfrm>
            <a:off x="2213827" y="4216587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5740FD-7633-45E8-9B0D-DF295806A6AF}"/>
              </a:ext>
            </a:extLst>
          </p:cNvPr>
          <p:cNvSpPr txBox="1"/>
          <p:nvPr/>
        </p:nvSpPr>
        <p:spPr>
          <a:xfrm>
            <a:off x="2362200" y="339517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33FC70-D0C8-4CF4-A2CF-28426323ED4C}"/>
              </a:ext>
            </a:extLst>
          </p:cNvPr>
          <p:cNvSpPr txBox="1"/>
          <p:nvPr/>
        </p:nvSpPr>
        <p:spPr>
          <a:xfrm>
            <a:off x="2310626" y="5038002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22E5E1-295D-4775-89BF-A824458BFCA3}"/>
              </a:ext>
            </a:extLst>
          </p:cNvPr>
          <p:cNvSpPr txBox="1"/>
          <p:nvPr/>
        </p:nvSpPr>
        <p:spPr>
          <a:xfrm>
            <a:off x="4669054" y="3962400"/>
            <a:ext cx="3718367" cy="258532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Find a subtree that has only win leaf nodes (utility +1). We can abandon the subtree if we find a loss (utility -1).</a:t>
            </a:r>
          </a:p>
          <a:p>
            <a:endParaRPr lang="en-US" dirty="0"/>
          </a:p>
          <a:p>
            <a:r>
              <a:rPr lang="en-US" dirty="0"/>
              <a:t>We consider all opponent’s moves in the AND stage. This includes MIN’s best move. We call playing always the best move </a:t>
            </a:r>
            <a:r>
              <a:rPr lang="en-US" b="1" dirty="0"/>
              <a:t>playing optimally</a:t>
            </a:r>
            <a:r>
              <a:rPr lang="en-US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70D82A-5AA7-4A00-B604-4A0BF28B483B}"/>
              </a:ext>
            </a:extLst>
          </p:cNvPr>
          <p:cNvSpPr txBox="1"/>
          <p:nvPr/>
        </p:nvSpPr>
        <p:spPr>
          <a:xfrm>
            <a:off x="628650" y="1371600"/>
            <a:ext cx="8147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play MAX and decide on our actions (OR). </a:t>
            </a:r>
            <a:br>
              <a:rPr lang="en-US" dirty="0"/>
            </a:br>
            <a:r>
              <a:rPr lang="en-US" dirty="0"/>
              <a:t>MIN’s actions introduce non-determinism (AND).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723AB9-BDC0-4100-BB0D-CDB4036CFABE}"/>
              </a:ext>
            </a:extLst>
          </p:cNvPr>
          <p:cNvSpPr txBox="1"/>
          <p:nvPr/>
        </p:nvSpPr>
        <p:spPr>
          <a:xfrm>
            <a:off x="6283245" y="2215627"/>
            <a:ext cx="2508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an action that leads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 to only win leaves.</a:t>
            </a:r>
          </a:p>
        </p:txBody>
      </p:sp>
    </p:spTree>
    <p:extLst>
      <p:ext uri="{BB962C8B-B14F-4D97-AF65-F5344CB8AC3E}">
        <p14:creationId xmlns:p14="http://schemas.microsoft.com/office/powerpoint/2010/main" val="4129302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Light bulb on yellow background with sketched light beams and cord">
            <a:extLst>
              <a:ext uri="{FF2B5EF4-FFF2-40B4-BE49-F238E27FC236}">
                <a16:creationId xmlns:a16="http://schemas.microsoft.com/office/drawing/2014/main" id="{1142B5BC-93CB-4EE2-AA98-4D3597164A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000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617387-5071-44AE-BA47-E7DFE494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Optimal Decisions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971BE0-56DB-429E-88CA-37E11643F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Minimax Search and Alpha-Beta Pruning</a:t>
            </a:r>
          </a:p>
        </p:txBody>
      </p:sp>
    </p:spTree>
    <p:extLst>
      <p:ext uri="{BB962C8B-B14F-4D97-AF65-F5344CB8AC3E}">
        <p14:creationId xmlns:p14="http://schemas.microsoft.com/office/powerpoint/2010/main" val="33117062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/>
              <a:t>Find optimal decisions</a:t>
            </a:r>
            <a:r>
              <a:rPr lang="en-US" sz="1600" dirty="0"/>
              <a:t>: Minimax search and Alpha-Beta pruning where </a:t>
            </a:r>
            <a:r>
              <a:rPr lang="en-US" sz="1600" b="1" dirty="0"/>
              <a:t>each player plays optimal </a:t>
            </a:r>
            <a:r>
              <a:rPr lang="en-US" sz="1600" dirty="0"/>
              <a:t>to the end of the game.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686589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0BEE18-095C-45D6-8127-1C4956820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Minimax Decision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Assign each state a </a:t>
                </a:r>
                <a:r>
                  <a:rPr lang="en-US" b="1" dirty="0">
                    <a:solidFill>
                      <a:srgbClr val="FF0000"/>
                    </a:solidFill>
                  </a:rPr>
                  <a:t>minimax value </a:t>
                </a:r>
                <a:r>
                  <a:rPr lang="en-US" dirty="0"/>
                  <a:t>that reflects how much Max prefers the state (= Min dislikes the state).</a:t>
                </a:r>
              </a:p>
              <a:p>
                <a:endParaRPr lang="en-US" dirty="0"/>
              </a:p>
              <a:p>
                <a:pPr marL="457200" lvl="1" indent="0" algn="r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𝑀𝑖𝑛𝑖𝑚𝑎𝑥</m:t>
                      </m:r>
                      <m:d>
                        <m:dPr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9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9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19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900" b="0" i="0" smtClean="0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sz="1900" b="0" i="1" smtClean="0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𝑀𝑖𝑛𝑖𝑚𝑎𝑥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1900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19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sz="19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900">
                                          <a:latin typeface="Cambria Math" panose="02040503050406030204" pitchFamily="18" charset="0"/>
                                        </a:rPr>
                                        <m:t>m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sz="1900" b="0" i="0" smtClean="0">
                                          <a:latin typeface="Cambria Math" panose="02040503050406030204" pitchFamily="18" charset="0"/>
                                        </a:rPr>
                                        <m:t>in</m:t>
                                      </m:r>
                                    </m:e>
                                    <m:lim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𝑀𝑖𝑛𝑖𝑚𝑎𝑥</m:t>
                                  </m:r>
                                  <m:d>
                                    <m:dPr>
                                      <m:ctrlP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1900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1900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sz="1900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 sz="1900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1900" b="0" i="1" smtClean="0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sz="280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The minimax value is the utility for Max in state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assuming that </a:t>
                </a:r>
                <a:r>
                  <a:rPr lang="en-US" b="1" dirty="0">
                    <a:solidFill>
                      <a:srgbClr val="FF0000"/>
                    </a:solidFill>
                  </a:rPr>
                  <a:t>both players play optimally</a:t>
                </a:r>
                <a:r>
                  <a:rPr lang="en-US" dirty="0"/>
                  <a:t>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the end of the game.</a:t>
                </a:r>
              </a:p>
              <a:p>
                <a:r>
                  <a:rPr lang="en-US" dirty="0"/>
                  <a:t>The </a:t>
                </a:r>
                <a:r>
                  <a:rPr lang="en-US" b="1" dirty="0">
                    <a:solidFill>
                      <a:srgbClr val="FF0000"/>
                    </a:solidFill>
                  </a:rPr>
                  <a:t>optimal decision </a:t>
                </a:r>
                <a:r>
                  <a:rPr lang="en-US" dirty="0"/>
                  <a:t>for Max is the action that leads to the state with the largest minimax value.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521AF2B-ECAB-40BC-B5B0-D3D4A28472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2661" r="-155" b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1708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31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 : Back-up Minimax Values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128884-0DA3-4862-94A6-7AF4B51B1AF2}"/>
              </a:ext>
            </a:extLst>
          </p:cNvPr>
          <p:cNvCxnSpPr/>
          <p:nvPr/>
        </p:nvCxnSpPr>
        <p:spPr>
          <a:xfrm flipV="1">
            <a:off x="2286000" y="4648200"/>
            <a:ext cx="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D4415D-BC6C-4782-AE15-FCB9676600BB}"/>
              </a:ext>
            </a:extLst>
          </p:cNvPr>
          <p:cNvCxnSpPr>
            <a:cxnSpLocks/>
          </p:cNvCxnSpPr>
          <p:nvPr/>
        </p:nvCxnSpPr>
        <p:spPr>
          <a:xfrm flipH="1" flipV="1">
            <a:off x="2362200" y="4648200"/>
            <a:ext cx="533400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73CF362-ED91-404E-A180-E29D1B248B2E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48200"/>
            <a:ext cx="1152525" cy="10668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02836-65E9-47A3-B053-2514E117F991}"/>
              </a:ext>
            </a:extLst>
          </p:cNvPr>
          <p:cNvCxnSpPr>
            <a:cxnSpLocks/>
            <a:stCxn id="17" idx="0"/>
          </p:cNvCxnSpPr>
          <p:nvPr/>
        </p:nvCxnSpPr>
        <p:spPr>
          <a:xfrm flipH="1" flipV="1">
            <a:off x="2286000" y="3861582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26A1FBA-8893-4219-BFED-6E2A6CCC5068}"/>
              </a:ext>
            </a:extLst>
          </p:cNvPr>
          <p:cNvCxnSpPr>
            <a:cxnSpLocks/>
          </p:cNvCxnSpPr>
          <p:nvPr/>
        </p:nvCxnSpPr>
        <p:spPr>
          <a:xfrm flipH="1" flipV="1">
            <a:off x="2391968" y="3904298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28C27F0-B550-43B8-B83F-618DF46DD38C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C586F1F-F299-42A3-B9E1-3AF321128F5A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3904298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0DC5FE9-A39B-40B1-8610-707FE281FE45}"/>
              </a:ext>
            </a:extLst>
          </p:cNvPr>
          <p:cNvCxnSpPr>
            <a:cxnSpLocks/>
          </p:cNvCxnSpPr>
          <p:nvPr/>
        </p:nvCxnSpPr>
        <p:spPr>
          <a:xfrm flipH="1" flipV="1">
            <a:off x="2428875" y="4639911"/>
            <a:ext cx="1838325" cy="54168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527A735-2E42-4203-977E-0E145E8F3328}"/>
              </a:ext>
            </a:extLst>
          </p:cNvPr>
          <p:cNvSpPr txBox="1"/>
          <p:nvPr/>
        </p:nvSpPr>
        <p:spPr>
          <a:xfrm>
            <a:off x="1458163" y="3945017"/>
            <a:ext cx="589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max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DCB4CC-0442-44E5-96C2-A4225E1DF21B}"/>
              </a:ext>
            </a:extLst>
          </p:cNvPr>
          <p:cNvSpPr txBox="1"/>
          <p:nvPr/>
        </p:nvSpPr>
        <p:spPr>
          <a:xfrm>
            <a:off x="1512512" y="4764314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4FCD2C6-5754-4E9A-818A-3CD266038AD4}"/>
              </a:ext>
            </a:extLst>
          </p:cNvPr>
          <p:cNvSpPr txBox="1"/>
          <p:nvPr/>
        </p:nvSpPr>
        <p:spPr>
          <a:xfrm>
            <a:off x="1621376" y="5089745"/>
            <a:ext cx="348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…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AA5C07D-CAA7-4B3D-AECF-F305362082D4}"/>
              </a:ext>
            </a:extLst>
          </p:cNvPr>
          <p:cNvSpPr txBox="1"/>
          <p:nvPr/>
        </p:nvSpPr>
        <p:spPr>
          <a:xfrm>
            <a:off x="1477142" y="3148680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min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D0D9C15-A39E-4844-AE73-4E9F28640DB7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6B018CD-3CD6-4461-9F98-72D536E479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86F8F72-BD30-413D-A2D9-304C64D62FC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78C23E2E-EE78-4BE8-80FE-EB82E00326D8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059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Minimax Search: Decision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113F6D8-6C9F-42D0-900A-574210CA5C13}"/>
              </a:ext>
            </a:extLst>
          </p:cNvPr>
          <p:cNvSpPr txBox="1"/>
          <p:nvPr/>
        </p:nvSpPr>
        <p:spPr>
          <a:xfrm>
            <a:off x="3886200" y="6172200"/>
            <a:ext cx="228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= minimax value (MV)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9BBD4E-5181-40B7-983C-577CD944142A}"/>
              </a:ext>
            </a:extLst>
          </p:cNvPr>
          <p:cNvSpPr txBox="1"/>
          <p:nvPr/>
        </p:nvSpPr>
        <p:spPr>
          <a:xfrm>
            <a:off x="2047876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693144F-D9DD-4B81-BBD5-4D7C7337FDF9}"/>
              </a:ext>
            </a:extLst>
          </p:cNvPr>
          <p:cNvSpPr txBox="1"/>
          <p:nvPr/>
        </p:nvSpPr>
        <p:spPr>
          <a:xfrm>
            <a:off x="2624138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AE735A0-FF2F-45F0-BFFD-DA2B683D5B15}"/>
              </a:ext>
            </a:extLst>
          </p:cNvPr>
          <p:cNvSpPr txBox="1"/>
          <p:nvPr/>
        </p:nvSpPr>
        <p:spPr>
          <a:xfrm>
            <a:off x="3245645" y="4375025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B1A0A8-C82E-466F-AEC2-85F567829D2D}"/>
              </a:ext>
            </a:extLst>
          </p:cNvPr>
          <p:cNvSpPr txBox="1"/>
          <p:nvPr/>
        </p:nvSpPr>
        <p:spPr>
          <a:xfrm>
            <a:off x="2014538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CA61693-F267-4AC1-B4EA-5560944D0903}"/>
              </a:ext>
            </a:extLst>
          </p:cNvPr>
          <p:cNvSpPr/>
          <p:nvPr/>
        </p:nvSpPr>
        <p:spPr>
          <a:xfrm>
            <a:off x="2047876" y="6220154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5047A4D-CD73-4DDE-B47C-E0284B45D85A}"/>
              </a:ext>
            </a:extLst>
          </p:cNvPr>
          <p:cNvSpPr/>
          <p:nvPr/>
        </p:nvSpPr>
        <p:spPr>
          <a:xfrm>
            <a:off x="2743209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2DADC650-3890-4CC9-975C-8C4E6C2B75C7}"/>
              </a:ext>
            </a:extLst>
          </p:cNvPr>
          <p:cNvSpPr/>
          <p:nvPr/>
        </p:nvSpPr>
        <p:spPr>
          <a:xfrm>
            <a:off x="3352800" y="6231822"/>
            <a:ext cx="380991" cy="3213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4F158BB-FF30-4F4A-8A75-C6DE3C0FA9E2}"/>
              </a:ext>
            </a:extLst>
          </p:cNvPr>
          <p:cNvSpPr txBox="1"/>
          <p:nvPr/>
        </p:nvSpPr>
        <p:spPr>
          <a:xfrm>
            <a:off x="266224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A029377-D3C9-404A-AD68-C1761FF2A3FD}"/>
              </a:ext>
            </a:extLst>
          </p:cNvPr>
          <p:cNvSpPr txBox="1"/>
          <p:nvPr/>
        </p:nvSpPr>
        <p:spPr>
          <a:xfrm>
            <a:off x="3293152" y="3556907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FACFD4C-EA7D-4078-80F3-98047EEE4FB3}"/>
              </a:ext>
            </a:extLst>
          </p:cNvPr>
          <p:cNvSpPr txBox="1"/>
          <p:nvPr/>
        </p:nvSpPr>
        <p:spPr>
          <a:xfrm>
            <a:off x="2014538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9F63EE9-6F0C-457B-919A-9E6472C52602}"/>
              </a:ext>
            </a:extLst>
          </p:cNvPr>
          <p:cNvSpPr txBox="1"/>
          <p:nvPr/>
        </p:nvSpPr>
        <p:spPr>
          <a:xfrm>
            <a:off x="266224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2512936-6E20-4069-B3C1-BD513DAE7A0D}"/>
              </a:ext>
            </a:extLst>
          </p:cNvPr>
          <p:cNvSpPr txBox="1"/>
          <p:nvPr/>
        </p:nvSpPr>
        <p:spPr>
          <a:xfrm>
            <a:off x="329315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F4A74E-CBDA-4336-A5A2-2A828FD67B95}"/>
              </a:ext>
            </a:extLst>
          </p:cNvPr>
          <p:cNvSpPr txBox="1"/>
          <p:nvPr/>
        </p:nvSpPr>
        <p:spPr>
          <a:xfrm>
            <a:off x="3969662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C8C9B1A-0932-457D-9DF2-0C8D9ED801AE}"/>
              </a:ext>
            </a:extLst>
          </p:cNvPr>
          <p:cNvSpPr txBox="1"/>
          <p:nvPr/>
        </p:nvSpPr>
        <p:spPr>
          <a:xfrm>
            <a:off x="461736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5CAE364-E55F-4A85-B7FD-6CDEE6609C42}"/>
              </a:ext>
            </a:extLst>
          </p:cNvPr>
          <p:cNvSpPr txBox="1"/>
          <p:nvPr/>
        </p:nvSpPr>
        <p:spPr>
          <a:xfrm>
            <a:off x="5248276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0C2DFF-1583-407B-9772-44CBFE66E1C3}"/>
              </a:ext>
            </a:extLst>
          </p:cNvPr>
          <p:cNvSpPr txBox="1"/>
          <p:nvPr/>
        </p:nvSpPr>
        <p:spPr>
          <a:xfrm>
            <a:off x="5897345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21B600C-2014-49A1-8A44-763FA05DAF3E}"/>
              </a:ext>
            </a:extLst>
          </p:cNvPr>
          <p:cNvSpPr txBox="1"/>
          <p:nvPr/>
        </p:nvSpPr>
        <p:spPr>
          <a:xfrm>
            <a:off x="654504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2EC5A9C-BB8A-4B5D-B737-B9A5FE000BEE}"/>
              </a:ext>
            </a:extLst>
          </p:cNvPr>
          <p:cNvSpPr txBox="1"/>
          <p:nvPr/>
        </p:nvSpPr>
        <p:spPr>
          <a:xfrm>
            <a:off x="7175959" y="2760982"/>
            <a:ext cx="5429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20A04FC-A147-4099-9C02-52956A8C7FCD}"/>
              </a:ext>
            </a:extLst>
          </p:cNvPr>
          <p:cNvSpPr txBox="1"/>
          <p:nvPr/>
        </p:nvSpPr>
        <p:spPr>
          <a:xfrm>
            <a:off x="3005137" y="2265437"/>
            <a:ext cx="39283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Pick action that leads to the largest MV</a:t>
            </a:r>
          </a:p>
        </p:txBody>
      </p:sp>
    </p:spTree>
    <p:extLst>
      <p:ext uri="{BB962C8B-B14F-4D97-AF65-F5344CB8AC3E}">
        <p14:creationId xmlns:p14="http://schemas.microsoft.com/office/powerpoint/2010/main" val="37014030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DA9C6A5-02AE-489A-B876-51C3B526B722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228600" y="939085"/>
            <a:ext cx="7422872" cy="561411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3747615-7F67-47DB-9DFD-4EEBE17E4EE4}"/>
              </a:ext>
            </a:extLst>
          </p:cNvPr>
          <p:cNvSpPr txBox="1"/>
          <p:nvPr/>
        </p:nvSpPr>
        <p:spPr>
          <a:xfrm>
            <a:off x="5867400" y="152400"/>
            <a:ext cx="3048000" cy="2062103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b="1" dirty="0"/>
              <a:t>Approach</a:t>
            </a:r>
            <a:r>
              <a:rPr lang="en-US" sz="1600" dirty="0"/>
              <a:t>: Follow tree to each terminal node and back up minimax value.</a:t>
            </a:r>
          </a:p>
          <a:p>
            <a:endParaRPr lang="en-US" sz="1600" dirty="0"/>
          </a:p>
          <a:p>
            <a:r>
              <a:rPr lang="en-US" sz="1600" b="1" dirty="0"/>
              <a:t>Note</a:t>
            </a:r>
            <a:r>
              <a:rPr lang="en-US" sz="1600" dirty="0"/>
              <a:t>: This is just a generalization of the AND-OR Tree Search and returns first action of the conditional plan.</a:t>
            </a:r>
          </a:p>
        </p:txBody>
      </p:sp>
      <p:sp>
        <p:nvSpPr>
          <p:cNvPr id="2" name="Right Brace 1">
            <a:extLst>
              <a:ext uri="{FF2B5EF4-FFF2-40B4-BE49-F238E27FC236}">
                <a16:creationId xmlns:a16="http://schemas.microsoft.com/office/drawing/2014/main" id="{CFC34563-2773-479D-A0EC-56E98D37FEB1}"/>
              </a:ext>
            </a:extLst>
          </p:cNvPr>
          <p:cNvSpPr/>
          <p:nvPr/>
        </p:nvSpPr>
        <p:spPr>
          <a:xfrm>
            <a:off x="7467600" y="24384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7CE9C1-39FB-479F-80EC-30A76A3A7F43}"/>
              </a:ext>
            </a:extLst>
          </p:cNvPr>
          <p:cNvSpPr txBox="1"/>
          <p:nvPr/>
        </p:nvSpPr>
        <p:spPr>
          <a:xfrm>
            <a:off x="7848600" y="30011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OR Search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EE2759D0-0019-4177-9480-CCF48BD9CC73}"/>
              </a:ext>
            </a:extLst>
          </p:cNvPr>
          <p:cNvSpPr/>
          <p:nvPr/>
        </p:nvSpPr>
        <p:spPr>
          <a:xfrm>
            <a:off x="7467600" y="4495800"/>
            <a:ext cx="183872" cy="1600200"/>
          </a:xfrm>
          <a:prstGeom prst="rightBrac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1F39E6-ED40-4E46-AAA9-9E1C7475DC2E}"/>
              </a:ext>
            </a:extLst>
          </p:cNvPr>
          <p:cNvSpPr txBox="1"/>
          <p:nvPr/>
        </p:nvSpPr>
        <p:spPr>
          <a:xfrm>
            <a:off x="7848600" y="5058588"/>
            <a:ext cx="1066800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2">
                    <a:lumMod val="50000"/>
                  </a:schemeClr>
                </a:solidFill>
              </a:rPr>
              <a:t>Represents AND Search</a:t>
            </a:r>
          </a:p>
        </p:txBody>
      </p:sp>
    </p:spTree>
    <p:extLst>
      <p:ext uri="{BB962C8B-B14F-4D97-AF65-F5344CB8AC3E}">
        <p14:creationId xmlns:p14="http://schemas.microsoft.com/office/powerpoint/2010/main" val="628902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DC275-E7CA-4C8A-AA59-AA39E2D66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Issue: Game Tree Size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This traverses the complete game tree using DFS!</a:t>
                </a:r>
              </a:p>
              <a:p>
                <a:endParaRPr lang="en-US" dirty="0"/>
              </a:p>
              <a:p>
                <a:pPr marL="0" indent="0" algn="ctr">
                  <a:buNone/>
                </a:pPr>
                <a:r>
                  <a:rPr lang="en-US" b="0" dirty="0"/>
                  <a:t>Time </a:t>
                </a:r>
                <a:r>
                  <a:rPr lang="en-US" dirty="0"/>
                  <a:t>c</a:t>
                </a:r>
                <a:r>
                  <a:rPr lang="en-US" b="0" dirty="0"/>
                  <a:t>omplexity: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Only feasible for very simple games!</a:t>
                </a:r>
              </a:p>
              <a:p>
                <a:endParaRPr lang="en-US" dirty="0"/>
              </a:p>
              <a:p>
                <a:r>
                  <a:rPr lang="en-US" dirty="0"/>
                  <a:t>Example: Tic-tac-toe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9 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(387,420,489)</m:t>
                    </m:r>
                  </m:oMath>
                </a14:m>
                <a:br>
                  <a:rPr lang="en-US" dirty="0"/>
                </a:br>
                <a:r>
                  <a:rPr lang="en-US" dirty="0"/>
                  <a:t>          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decreases from 9 to 8, 7, … </a:t>
                </a:r>
                <a:br>
                  <a:rPr lang="en-US" dirty="0"/>
                </a:br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 we get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9!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(362,880)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We need to reduce the search space!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b="1" dirty="0">
                    <a:solidFill>
                      <a:srgbClr val="FF0000"/>
                    </a:solidFill>
                  </a:rPr>
                  <a:t>Game tree pruning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1E45C44-833B-490E-B864-1EDF1381CC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79ABD67-815A-4C06-B4FF-90B31818E319}"/>
              </a:ext>
            </a:extLst>
          </p:cNvPr>
          <p:cNvSpPr txBox="1"/>
          <p:nvPr/>
        </p:nvSpPr>
        <p:spPr>
          <a:xfrm>
            <a:off x="6248400" y="365126"/>
            <a:ext cx="2169440" cy="64633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b: branching factor</a:t>
            </a:r>
          </a:p>
          <a:p>
            <a:r>
              <a:rPr lang="en-US" dirty="0"/>
              <a:t>m: max depth of tree</a:t>
            </a:r>
          </a:p>
        </p:txBody>
      </p:sp>
    </p:spTree>
    <p:extLst>
      <p:ext uri="{BB962C8B-B14F-4D97-AF65-F5344CB8AC3E}">
        <p14:creationId xmlns:p14="http://schemas.microsoft.com/office/powerpoint/2010/main" val="28111600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8" cy="1286160"/>
          </a:xfrm>
        </p:spPr>
        <p:txBody>
          <a:bodyPr anchor="b">
            <a:normAutofit/>
          </a:bodyPr>
          <a:lstStyle/>
          <a:p>
            <a:r>
              <a:rPr lang="en-US" dirty="0"/>
              <a:t>Games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85000" lnSpcReduction="10000"/>
          </a:bodyPr>
          <a:lstStyle/>
          <a:p>
            <a:r>
              <a:rPr lang="en-US" sz="2000" dirty="0"/>
              <a:t>Games typically confront the agent with a competitive (adversarial) environment affected by an opponent (strategic environment).</a:t>
            </a:r>
          </a:p>
          <a:p>
            <a:endParaRPr lang="en-US" sz="2000" dirty="0"/>
          </a:p>
          <a:p>
            <a:r>
              <a:rPr lang="en-US" sz="2000" dirty="0"/>
              <a:t>We will focus on</a:t>
            </a:r>
          </a:p>
          <a:p>
            <a:pPr lvl="1"/>
            <a:r>
              <a:rPr lang="en-US" sz="1600" dirty="0"/>
              <a:t>two-player zero-sum games with </a:t>
            </a:r>
          </a:p>
          <a:p>
            <a:pPr lvl="1"/>
            <a:r>
              <a:rPr lang="en-US" sz="1600" dirty="0"/>
              <a:t>deterministic game mechanics and </a:t>
            </a:r>
          </a:p>
          <a:p>
            <a:pPr lvl="1"/>
            <a:r>
              <a:rPr lang="en-US" sz="1600" dirty="0"/>
              <a:t>perfect information (i.e., fully observable environment).</a:t>
            </a:r>
          </a:p>
          <a:p>
            <a:endParaRPr lang="en-US" sz="2000" dirty="0"/>
          </a:p>
          <a:p>
            <a:r>
              <a:rPr lang="en-US" sz="2000" dirty="0"/>
              <a:t>We call the two players: 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Max</a:t>
            </a:r>
            <a:r>
              <a:rPr lang="en-US" sz="2000" dirty="0"/>
              <a:t> tries to maximize his utility.</a:t>
            </a:r>
          </a:p>
          <a:p>
            <a:pPr marL="914400" lvl="1" indent="-457200">
              <a:buFont typeface="+mj-lt"/>
              <a:buAutoNum type="arabicParenR"/>
            </a:pPr>
            <a:r>
              <a:rPr lang="en-US" sz="2000" b="1" dirty="0"/>
              <a:t>Min</a:t>
            </a:r>
            <a:r>
              <a:rPr lang="en-US" sz="2000" dirty="0"/>
              <a:t> tries to minimize Max’s utility since it is a zero-sum game.</a:t>
            </a:r>
          </a:p>
        </p:txBody>
      </p:sp>
      <p:pic>
        <p:nvPicPr>
          <p:cNvPr id="7" name="Picture 6" descr="Metal tic-tac-toe game pieces">
            <a:extLst>
              <a:ext uri="{FF2B5EF4-FFF2-40B4-BE49-F238E27FC236}">
                <a16:creationId xmlns:a16="http://schemas.microsoft.com/office/drawing/2014/main" id="{175FC947-2DD1-4775-8699-AB039B7D98A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24221" r="37758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5C8B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2B3ED-1CCC-4248-8A42-593B3974A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Alpha-Beta Pruning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Idea</a:t>
                </a:r>
                <a:r>
                  <a:rPr lang="en-US" dirty="0"/>
                  <a:t>: Do not search parts of the tree if they do not make a difference to the outcome.</a:t>
                </a:r>
              </a:p>
              <a:p>
                <a:endParaRPr lang="en-US" b="1" dirty="0"/>
              </a:p>
              <a:p>
                <a:r>
                  <a:rPr lang="en-US" b="1" dirty="0"/>
                  <a:t>Observations</a:t>
                </a:r>
                <a:r>
                  <a:rPr lang="en-US" dirty="0"/>
                  <a:t>: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can never be more than 3 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max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⁡(5, </m:t>
                    </m:r>
                    <m:r>
                      <m:rPr>
                        <m:sty m:val="p"/>
                      </m:rPr>
                      <a:rPr lang="en-US" i="1" dirty="0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⁡(3,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…)) </m:t>
                    </m:r>
                  </m:oMath>
                </a14:m>
                <a:r>
                  <a:rPr lang="en-US" dirty="0"/>
                  <a:t>does not depend on the values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Minimax search applies alternating min and max.</a:t>
                </a:r>
              </a:p>
              <a:p>
                <a:endParaRPr lang="en-US" b="1" dirty="0"/>
              </a:p>
              <a:p>
                <a:r>
                  <a:rPr lang="en-US" b="1" dirty="0"/>
                  <a:t>Approach</a:t>
                </a:r>
                <a:r>
                  <a:rPr lang="en-US" dirty="0"/>
                  <a:t>: maintain for each node bounds for the minimax value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𝑎𝑙𝑝h𝑎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𝑏𝑒𝑡𝑎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r>
                  <a:rPr lang="en-US" dirty="0"/>
                  <a:t>and prune subtrees that cannot be part of the solution.</a:t>
                </a:r>
              </a:p>
              <a:p>
                <a:pPr lvl="1"/>
                <a:r>
                  <a:rPr lang="en-US" dirty="0"/>
                  <a:t>Alpha is used by Max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least alpha.”</a:t>
                </a:r>
              </a:p>
              <a:p>
                <a:pPr lvl="1"/>
                <a:r>
                  <a:rPr lang="en-US" dirty="0"/>
                  <a:t>Beta is used by Min and means “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𝑀𝑖𝑛𝑖𝑚𝑎𝑥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is at most beta.”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37CA02-21C0-4AE1-A58B-03EBCA9381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322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65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2E01CE5-2616-455A-90DB-6143AB8E83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224" y="279199"/>
            <a:ext cx="7653376" cy="63281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9490A17-3029-4EF0-B93E-C7361C53EFBF}"/>
              </a:ext>
            </a:extLst>
          </p:cNvPr>
          <p:cNvSpPr/>
          <p:nvPr/>
        </p:nvSpPr>
        <p:spPr>
          <a:xfrm>
            <a:off x="609600" y="31623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03079C-9765-4F9A-9D58-ED7976A56068}"/>
              </a:ext>
            </a:extLst>
          </p:cNvPr>
          <p:cNvSpPr/>
          <p:nvPr/>
        </p:nvSpPr>
        <p:spPr>
          <a:xfrm>
            <a:off x="609600" y="5715000"/>
            <a:ext cx="3429000" cy="53340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598DE61-4A9B-4E15-9D21-89B79999C8C8}"/>
              </a:ext>
            </a:extLst>
          </p:cNvPr>
          <p:cNvSpPr txBox="1"/>
          <p:nvPr/>
        </p:nvSpPr>
        <p:spPr>
          <a:xfrm>
            <a:off x="6019800" y="304800"/>
            <a:ext cx="292897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= minimax search + pruning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C06FF1-A35B-4745-A762-7742FEDA0ADA}"/>
              </a:ext>
            </a:extLst>
          </p:cNvPr>
          <p:cNvSpPr txBox="1"/>
          <p:nvPr/>
        </p:nvSpPr>
        <p:spPr>
          <a:xfrm>
            <a:off x="7086600" y="3443279"/>
            <a:ext cx="1862176" cy="307776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b="1" dirty="0"/>
              <a:t>Notes</a:t>
            </a:r>
            <a:r>
              <a:rPr lang="en-US" dirty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Pruning can be made more effective by </a:t>
            </a:r>
            <a:r>
              <a:rPr lang="en-US" sz="1600" b="1" dirty="0"/>
              <a:t>move ordering</a:t>
            </a:r>
            <a:r>
              <a:rPr lang="en-US" sz="1600" dirty="0"/>
              <a:t>: Check known good moves first to get a good bound early.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Optimal decision algorithms still scale poorly!</a:t>
            </a:r>
          </a:p>
        </p:txBody>
      </p:sp>
    </p:spTree>
    <p:extLst>
      <p:ext uri="{BB962C8B-B14F-4D97-AF65-F5344CB8AC3E}">
        <p14:creationId xmlns:p14="http://schemas.microsoft.com/office/powerpoint/2010/main" val="1436217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eometric shapes on a wooden background">
            <a:extLst>
              <a:ext uri="{FF2B5EF4-FFF2-40B4-BE49-F238E27FC236}">
                <a16:creationId xmlns:a16="http://schemas.microsoft.com/office/drawing/2014/main" id="{79AB2B74-C643-4219-B04F-6A9D3E2F286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r="10999" b="-2"/>
          <a:stretch/>
        </p:blipFill>
        <p:spPr>
          <a:xfrm>
            <a:off x="20" y="1"/>
            <a:ext cx="9143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E992091-0317-44BA-8A23-94A99FCA7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Heuristic Alpha-Beta Tree Search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098B40-688B-4A50-87EB-BDCC92AFD4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99511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/>
              <a:t>Heuristic Alpha-Beta Tree Search</a:t>
            </a:r>
            <a:r>
              <a:rPr lang="en-US" sz="1600" dirty="0"/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/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16821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Cutting off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Stop search at a node before the terminal node is reached. Use a heuristic evaluation function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to approximate the utility for that node/state. 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Properties of the evaluation function: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Fast to compute.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𝑙𝑜𝑠𝑠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𝑈𝑡𝑖𝑙𝑖𝑡𝑦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𝑤𝑖𝑛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en-US" dirty="0"/>
                  <a:t>Correlated with the actual chance of winning (e.g., using features of the state).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Example</a:t>
                </a:r>
                <a:r>
                  <a:rPr lang="en-US" dirty="0"/>
                  <a:t>: A weighted linear function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𝐸𝑣𝑎𝑙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  </a:t>
                </a:r>
              </a:p>
              <a:p>
                <a:pPr marL="0" indent="0">
                  <a:buNone/>
                </a:pPr>
                <a:r>
                  <a:rPr lang="en-US" sz="2400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 feature of the state (e.g., # of pieces captured in chess).</a:t>
                </a:r>
              </a:p>
              <a:p>
                <a:pPr marL="514350" indent="-514350">
                  <a:buFont typeface="+mj-lt"/>
                  <a:buAutoNum type="alphaLcPeriod"/>
                </a:pPr>
                <a:endParaRPr lang="en-US" b="1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72E9FF16-3582-40D1-A77B-69BFE9567D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22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1324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Cutting off search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5481C51-76E6-4579-AC5D-C606AE5CFD6A}"/>
              </a:ext>
            </a:extLst>
          </p:cNvPr>
          <p:cNvCxnSpPr/>
          <p:nvPr/>
        </p:nvCxnSpPr>
        <p:spPr>
          <a:xfrm>
            <a:off x="762000" y="4114800"/>
            <a:ext cx="73152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1D654E-0FE0-49EF-B360-842F865DCE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C4C2AE2-BD95-48AF-804E-D28124CFED4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E8805C0-F235-49E5-9491-7516C5F95B0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405207-072F-4F27-9424-34A9BCC2E4E0}"/>
              </a:ext>
            </a:extLst>
          </p:cNvPr>
          <p:cNvSpPr txBox="1"/>
          <p:nvPr/>
        </p:nvSpPr>
        <p:spPr>
          <a:xfrm>
            <a:off x="4349798" y="3446728"/>
            <a:ext cx="42920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 = heuristic to estimate of the minimax value/utility of the state.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42EE419-54FE-4FC8-8D2E-4C8046ED215E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A69C08-8138-40D6-90B7-3046F7F5B0CB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994E61-CA1D-4058-BC12-B95E93A64F4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DA1D77A-1868-4BA0-8E5C-D3A1AD70BE7E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2BDE92C-1FEF-4EBB-94C4-DD5431F86190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09592-2E67-4D2C-A73D-6F5AA4C4D411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35A48C-8AB4-4B74-9865-D2006D647E6F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2760DF-BA00-4209-BF79-7E3FD22AE352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6DB507D-42FA-4F95-945D-FDCD2A573CB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BD0D33-3099-46DD-99F1-12098BB7462B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71A89A-0288-4AAC-9C03-85FA9AFCC9D7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68A4D58-9EF5-4356-932F-05A55248F794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365B273-1F3D-434A-9896-2879E485D7B6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E9E572-88A0-499D-95EF-E89FE2AF0658}"/>
              </a:ext>
            </a:extLst>
          </p:cNvPr>
          <p:cNvSpPr txBox="1"/>
          <p:nvPr/>
        </p:nvSpPr>
        <p:spPr>
          <a:xfrm>
            <a:off x="5257800" y="1735595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 = heuristic minimax value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CBF41-0CC1-482A-B6F1-CD7079A0C405}"/>
              </a:ext>
            </a:extLst>
          </p:cNvPr>
          <p:cNvSpPr txBox="1"/>
          <p:nvPr/>
        </p:nvSpPr>
        <p:spPr>
          <a:xfrm>
            <a:off x="731861" y="27246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586ADA7-DF86-4108-9030-3D95B77559BF}"/>
              </a:ext>
            </a:extLst>
          </p:cNvPr>
          <p:cNvSpPr txBox="1"/>
          <p:nvPr/>
        </p:nvSpPr>
        <p:spPr>
          <a:xfrm>
            <a:off x="728577" y="35777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F2C1FE-2B3E-4EE2-AC9C-048BC4D36B11}"/>
              </a:ext>
            </a:extLst>
          </p:cNvPr>
          <p:cNvSpPr txBox="1"/>
          <p:nvPr/>
        </p:nvSpPr>
        <p:spPr>
          <a:xfrm>
            <a:off x="728577" y="43749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A810CC-EB23-4015-BD97-84DE0DC9055E}"/>
              </a:ext>
            </a:extLst>
          </p:cNvPr>
          <p:cNvSpPr txBox="1"/>
          <p:nvPr/>
        </p:nvSpPr>
        <p:spPr>
          <a:xfrm>
            <a:off x="504605" y="1473576"/>
            <a:ext cx="749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depth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9D49B5D-BE90-4983-85E6-8C78DFC3E830}"/>
              </a:ext>
            </a:extLst>
          </p:cNvPr>
          <p:cNvSpPr txBox="1"/>
          <p:nvPr/>
        </p:nvSpPr>
        <p:spPr>
          <a:xfrm>
            <a:off x="741196" y="18509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6882099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FA1E8F-C7CE-4612-AADE-D5EE01938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Idea: Forward pruning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E9FF16-3582-40D1-A77B-69BFE9567D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LcPeriod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Prune moves that appear poor. Poor can be evaluated in several ways: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Low evaluation value after shallow search.</a:t>
            </a:r>
          </a:p>
          <a:p>
            <a:r>
              <a:rPr lang="en-US" dirty="0"/>
              <a:t>Past experience.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br>
              <a:rPr lang="en-US" dirty="0"/>
            </a:br>
            <a:r>
              <a:rPr lang="en-US" b="1" dirty="0"/>
              <a:t>Issue</a:t>
            </a:r>
            <a:r>
              <a:rPr lang="en-US" dirty="0"/>
              <a:t>: May prune important moves.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5405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Alpha-Beta Tree Search:</a:t>
            </a:r>
            <a:br>
              <a:rPr lang="en-US" dirty="0"/>
            </a:br>
            <a:r>
              <a:rPr lang="en-US" dirty="0"/>
              <a:t>Forward Pruning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690689"/>
            <a:ext cx="8077200" cy="4913117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DEBBD07-7C6E-4376-BD0A-B08484B42072}"/>
              </a:ext>
            </a:extLst>
          </p:cNvPr>
          <p:cNvCxnSpPr>
            <a:cxnSpLocks/>
          </p:cNvCxnSpPr>
          <p:nvPr/>
        </p:nvCxnSpPr>
        <p:spPr>
          <a:xfrm>
            <a:off x="914400" y="4267200"/>
            <a:ext cx="7010400" cy="19050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D7155A6-2FB0-49A8-B331-7858E5F1DCB2}"/>
              </a:ext>
            </a:extLst>
          </p:cNvPr>
          <p:cNvCxnSpPr>
            <a:cxnSpLocks/>
          </p:cNvCxnSpPr>
          <p:nvPr/>
        </p:nvCxnSpPr>
        <p:spPr>
          <a:xfrm flipV="1">
            <a:off x="1066800" y="4267200"/>
            <a:ext cx="6858000" cy="2057400"/>
          </a:xfrm>
          <a:prstGeom prst="line">
            <a:avLst/>
          </a:prstGeom>
          <a:ln w="28575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C0231E1-E7E1-4C5F-B1C4-6BA013ED5F17}"/>
              </a:ext>
            </a:extLst>
          </p:cNvPr>
          <p:cNvSpPr txBox="1"/>
          <p:nvPr/>
        </p:nvSpPr>
        <p:spPr>
          <a:xfrm rot="16200000">
            <a:off x="-1576380" y="5111234"/>
            <a:ext cx="4292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Cut search off at depth =2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1564EC-32F0-4BD3-BD2F-944D3383E766}"/>
              </a:ext>
            </a:extLst>
          </p:cNvPr>
          <p:cNvSpPr txBox="1"/>
          <p:nvPr/>
        </p:nvSpPr>
        <p:spPr>
          <a:xfrm>
            <a:off x="3241686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610883-F018-4BB0-90B3-1F4F8724FD38}"/>
              </a:ext>
            </a:extLst>
          </p:cNvPr>
          <p:cNvSpPr txBox="1"/>
          <p:nvPr/>
        </p:nvSpPr>
        <p:spPr>
          <a:xfrm>
            <a:off x="2711053" y="2307098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73198B7-E442-4F64-AE84-4C6D11F80452}"/>
              </a:ext>
            </a:extLst>
          </p:cNvPr>
          <p:cNvSpPr txBox="1"/>
          <p:nvPr/>
        </p:nvSpPr>
        <p:spPr>
          <a:xfrm>
            <a:off x="4343400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DA649C-D279-4E9C-ADBC-54702561CD40}"/>
              </a:ext>
            </a:extLst>
          </p:cNvPr>
          <p:cNvSpPr txBox="1"/>
          <p:nvPr/>
        </p:nvSpPr>
        <p:spPr>
          <a:xfrm>
            <a:off x="6805765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14FB3B-3BFA-4891-8CD4-95C2E53A8768}"/>
              </a:ext>
            </a:extLst>
          </p:cNvPr>
          <p:cNvSpPr txBox="1"/>
          <p:nvPr/>
        </p:nvSpPr>
        <p:spPr>
          <a:xfrm>
            <a:off x="6122732" y="2300230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EA76646-E2A1-4394-BDB2-77CB22B91A60}"/>
              </a:ext>
            </a:extLst>
          </p:cNvPr>
          <p:cNvSpPr txBox="1"/>
          <p:nvPr/>
        </p:nvSpPr>
        <p:spPr>
          <a:xfrm>
            <a:off x="3842982" y="2255792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1EC5E31-C58E-4CB1-A2DF-8328D849C1E8}"/>
              </a:ext>
            </a:extLst>
          </p:cNvPr>
          <p:cNvSpPr txBox="1"/>
          <p:nvPr/>
        </p:nvSpPr>
        <p:spPr>
          <a:xfrm>
            <a:off x="5223390" y="4267200"/>
            <a:ext cx="3086265" cy="230832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Perform Cut-off search.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Choose the n  best actions using the heuristic minimax value and prune the rest.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Explore the chosen actions using regular Alpha-Beta Tree search with move ordering.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8040BD7-D022-4B86-8ECF-7B8895AFCB67}"/>
              </a:ext>
            </a:extLst>
          </p:cNvPr>
          <p:cNvSpPr txBox="1"/>
          <p:nvPr/>
        </p:nvSpPr>
        <p:spPr>
          <a:xfrm>
            <a:off x="6751457" y="1428343"/>
            <a:ext cx="1552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x </a:t>
            </a:r>
            <a:r>
              <a:rPr lang="en-US" sz="2000" dirty="0">
                <a:solidFill>
                  <a:srgbClr val="FF0000"/>
                </a:solidFill>
              </a:rPr>
              <a:t>… pruned</a:t>
            </a:r>
            <a:endParaRPr lang="en-US" sz="2800" dirty="0">
              <a:solidFill>
                <a:srgbClr val="FF0000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C4978D6-0214-4C2F-961F-179357651FF2}"/>
              </a:ext>
            </a:extLst>
          </p:cNvPr>
          <p:cNvCxnSpPr>
            <a:cxnSpLocks/>
          </p:cNvCxnSpPr>
          <p:nvPr/>
        </p:nvCxnSpPr>
        <p:spPr>
          <a:xfrm>
            <a:off x="762000" y="4114801"/>
            <a:ext cx="4218785" cy="9278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F3371EA-5F71-4328-8FED-3E53449FA058}"/>
              </a:ext>
            </a:extLst>
          </p:cNvPr>
          <p:cNvSpPr txBox="1"/>
          <p:nvPr/>
        </p:nvSpPr>
        <p:spPr>
          <a:xfrm>
            <a:off x="1905000" y="3593249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D879DE6-E552-4DE7-A089-D81961B2E2FE}"/>
              </a:ext>
            </a:extLst>
          </p:cNvPr>
          <p:cNvSpPr txBox="1"/>
          <p:nvPr/>
        </p:nvSpPr>
        <p:spPr>
          <a:xfrm>
            <a:off x="2577012" y="358522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4BCA742-29BB-41FA-889F-900090AFDB5B}"/>
              </a:ext>
            </a:extLst>
          </p:cNvPr>
          <p:cNvSpPr txBox="1"/>
          <p:nvPr/>
        </p:nvSpPr>
        <p:spPr>
          <a:xfrm>
            <a:off x="3249024" y="357720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Eval</a:t>
            </a:r>
            <a:endParaRPr lang="en-US" dirty="0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703D8E3-753D-4181-9530-FA6FC3BFE9D5}"/>
              </a:ext>
            </a:extLst>
          </p:cNvPr>
          <p:cNvCxnSpPr>
            <a:cxnSpLocks/>
          </p:cNvCxnSpPr>
          <p:nvPr/>
        </p:nvCxnSpPr>
        <p:spPr>
          <a:xfrm flipH="1" flipV="1">
            <a:off x="2176462" y="3048000"/>
            <a:ext cx="33338" cy="51344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EA87E6-CEDC-4E3E-BC54-CF5EC4FA6335}"/>
              </a:ext>
            </a:extLst>
          </p:cNvPr>
          <p:cNvCxnSpPr>
            <a:cxnSpLocks/>
          </p:cNvCxnSpPr>
          <p:nvPr/>
        </p:nvCxnSpPr>
        <p:spPr>
          <a:xfrm flipH="1" flipV="1">
            <a:off x="2282430" y="3090716"/>
            <a:ext cx="436956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D1088A1-7320-4D2A-AAB7-6385A5CD3413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08823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18F6ABC-5B33-4702-B364-09278CBCE785}"/>
              </a:ext>
            </a:extLst>
          </p:cNvPr>
          <p:cNvCxnSpPr>
            <a:cxnSpLocks/>
          </p:cNvCxnSpPr>
          <p:nvPr/>
        </p:nvCxnSpPr>
        <p:spPr>
          <a:xfrm flipH="1" flipV="1">
            <a:off x="2319337" y="3090716"/>
            <a:ext cx="1947863" cy="4507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E60EC96-4EEA-4A95-A8B8-7A8BE40C13D1}"/>
              </a:ext>
            </a:extLst>
          </p:cNvPr>
          <p:cNvSpPr txBox="1"/>
          <p:nvPr/>
        </p:nvSpPr>
        <p:spPr>
          <a:xfrm>
            <a:off x="1895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8268601-3341-4957-BFA6-B2D6806CD094}"/>
              </a:ext>
            </a:extLst>
          </p:cNvPr>
          <p:cNvSpPr txBox="1"/>
          <p:nvPr/>
        </p:nvSpPr>
        <p:spPr>
          <a:xfrm>
            <a:off x="25812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3A488A7-A6A2-484D-857C-43C0C0FF481D}"/>
              </a:ext>
            </a:extLst>
          </p:cNvPr>
          <p:cNvSpPr txBox="1"/>
          <p:nvPr/>
        </p:nvSpPr>
        <p:spPr>
          <a:xfrm>
            <a:off x="32004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DAC18C4-5C4D-40B0-8CCA-6660F14CDD2B}"/>
              </a:ext>
            </a:extLst>
          </p:cNvPr>
          <p:cNvSpPr txBox="1"/>
          <p:nvPr/>
        </p:nvSpPr>
        <p:spPr>
          <a:xfrm>
            <a:off x="3886200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FB1A57F-69FD-4291-ADE1-0BDD68868B78}"/>
              </a:ext>
            </a:extLst>
          </p:cNvPr>
          <p:cNvSpPr txBox="1"/>
          <p:nvPr/>
        </p:nvSpPr>
        <p:spPr>
          <a:xfrm>
            <a:off x="45624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B532C75-A08A-4D32-85FA-C4A0BAB98C2D}"/>
              </a:ext>
            </a:extLst>
          </p:cNvPr>
          <p:cNvSpPr txBox="1"/>
          <p:nvPr/>
        </p:nvSpPr>
        <p:spPr>
          <a:xfrm>
            <a:off x="5172076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775291-791D-4335-A68F-D92010A98B56}"/>
              </a:ext>
            </a:extLst>
          </p:cNvPr>
          <p:cNvSpPr txBox="1"/>
          <p:nvPr/>
        </p:nvSpPr>
        <p:spPr>
          <a:xfrm>
            <a:off x="5848352" y="2757157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9A9A4EF0-979D-4D57-9091-5B68DB36C91C}"/>
              </a:ext>
            </a:extLst>
          </p:cNvPr>
          <p:cNvSpPr txBox="1"/>
          <p:nvPr/>
        </p:nvSpPr>
        <p:spPr>
          <a:xfrm>
            <a:off x="6457952" y="2735658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B7B9C6B-069A-414B-8BAB-84F4BE1F0E44}"/>
              </a:ext>
            </a:extLst>
          </p:cNvPr>
          <p:cNvSpPr txBox="1"/>
          <p:nvPr/>
        </p:nvSpPr>
        <p:spPr>
          <a:xfrm>
            <a:off x="7094133" y="2780564"/>
            <a:ext cx="695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HMV</a:t>
            </a:r>
            <a:endParaRPr lang="en-US" dirty="0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AD0988B-B84F-479E-B50E-EB4DFF1C3F0C}"/>
              </a:ext>
            </a:extLst>
          </p:cNvPr>
          <p:cNvSpPr/>
          <p:nvPr/>
        </p:nvSpPr>
        <p:spPr>
          <a:xfrm rot="5400000">
            <a:off x="5444940" y="2508850"/>
            <a:ext cx="216271" cy="18097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0778B7-8807-4036-ABC5-E26565F440FB}"/>
              </a:ext>
            </a:extLst>
          </p:cNvPr>
          <p:cNvSpPr txBox="1"/>
          <p:nvPr/>
        </p:nvSpPr>
        <p:spPr>
          <a:xfrm>
            <a:off x="4782659" y="3463928"/>
            <a:ext cx="1641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Perform search on these.</a:t>
            </a:r>
          </a:p>
        </p:txBody>
      </p:sp>
    </p:spTree>
    <p:extLst>
      <p:ext uri="{BB962C8B-B14F-4D97-AF65-F5344CB8AC3E}">
        <p14:creationId xmlns:p14="http://schemas.microsoft.com/office/powerpoint/2010/main" val="33557599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Image result for roulette">
            <a:extLst>
              <a:ext uri="{FF2B5EF4-FFF2-40B4-BE49-F238E27FC236}">
                <a16:creationId xmlns:a16="http://schemas.microsoft.com/office/drawing/2014/main" id="{AF3FA02C-9522-4D90-A733-E1DA50E241B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0" r="4799" b="-2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7EB4577-A182-4DCC-9D58-BA5AD1F4F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Monte Carlo Tree Search (MCTS)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B8F61D-4C0E-4612-A028-69D4839D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89853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Exact Methods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Model as nondeterministic actions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 consider all possible moves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/>
              <a:t>Heuristic Methods </a:t>
            </a:r>
            <a:br>
              <a:rPr lang="en-US" sz="1600" b="1" dirty="0"/>
            </a:br>
            <a:r>
              <a:rPr lang="en-US" sz="1600" dirty="0"/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/>
              <a:t>Monte Carlo Tree search</a:t>
            </a:r>
            <a:r>
              <a:rPr lang="en-US" sz="1600" dirty="0"/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59709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8217-054C-40B5-85A9-DE0A5B353D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939867" cy="1286160"/>
          </a:xfrm>
        </p:spPr>
        <p:txBody>
          <a:bodyPr anchor="b">
            <a:normAutofit/>
          </a:bodyPr>
          <a:lstStyle/>
          <a:p>
            <a:r>
              <a:rPr lang="en-US" sz="4100" dirty="0"/>
              <a:t>Definition of a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</p:spPr>
            <p:txBody>
              <a:bodyPr>
                <a:noAutofit/>
              </a:bodyPr>
              <a:lstStyle/>
              <a:p>
                <a:r>
                  <a:rPr lang="en-US" sz="1600" b="1" dirty="0"/>
                  <a:t>Definition:</a:t>
                </a:r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/>
                  <a:t>		The initial state (position, board).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Legal moves in state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600" dirty="0"/>
                  <a:t>. 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Transition model.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𝑒𝑟𝑚𝑖𝑛𝑎𝑙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 	Test for terminal states.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dirty="0"/>
                  <a:t>	Utility for player Max.</a:t>
                </a:r>
              </a:p>
              <a:p>
                <a:endParaRPr lang="en-US" sz="1600" dirty="0"/>
              </a:p>
              <a:p>
                <a:r>
                  <a:rPr lang="en-US" sz="1600" b="1" dirty="0"/>
                  <a:t>State space</a:t>
                </a:r>
                <a:r>
                  <a:rPr lang="en-US" sz="1600" dirty="0"/>
                  <a:t>: a graph defined by the initial state and the transition function containing all reachable states (e.g., chess positions).</a:t>
                </a:r>
              </a:p>
              <a:p>
                <a:r>
                  <a:rPr lang="en-US" sz="1600" b="1" dirty="0"/>
                  <a:t>Game tree</a:t>
                </a:r>
                <a:r>
                  <a:rPr lang="en-US" sz="1600" dirty="0"/>
                  <a:t>: a search tree superimposed on the state space. A complete game tree follows every sequence from the current state to the terminal state (the game ends).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91934C-64CB-4EB4-BD68-E07D357C90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4073" y="2438400"/>
                <a:ext cx="4939867" cy="3785419"/>
              </a:xfrm>
              <a:blipFill>
                <a:blip r:embed="rId2"/>
                <a:stretch>
                  <a:fillRect l="-494" t="-1127" b="-41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2" descr="Reflected Chess pieces">
            <a:extLst>
              <a:ext uri="{FF2B5EF4-FFF2-40B4-BE49-F238E27FC236}">
                <a16:creationId xmlns:a16="http://schemas.microsoft.com/office/drawing/2014/main" id="{932AC7A2-B898-4053-9E19-C47E7A2F365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863" t="1982" r="19372" b="938"/>
          <a:stretch/>
        </p:blipFill>
        <p:spPr bwMode="auto">
          <a:xfrm>
            <a:off x="0" y="0"/>
            <a:ext cx="3384395" cy="6842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67489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4E43B-925E-4BA3-8C88-AED93840B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Approximate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𝑬𝒗𝒂𝒍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as the average utility of several simulation runs to the terminal state (called playouts).</a:t>
                </a:r>
              </a:p>
              <a:p>
                <a:endParaRPr lang="en-US" b="1" dirty="0"/>
              </a:p>
              <a:p>
                <a:r>
                  <a:rPr lang="en-US" b="1" dirty="0"/>
                  <a:t>Playout policy</a:t>
                </a:r>
                <a:r>
                  <a:rPr lang="en-US" dirty="0"/>
                  <a:t>: How to choose moves during the simulation runs? Example policies: </a:t>
                </a:r>
              </a:p>
              <a:p>
                <a:pPr lvl="1"/>
                <a:r>
                  <a:rPr lang="en-US" dirty="0"/>
                  <a:t>Random.</a:t>
                </a:r>
              </a:p>
              <a:p>
                <a:pPr lvl="1"/>
                <a:r>
                  <a:rPr lang="en-US" dirty="0"/>
                  <a:t>Heuristics for good moves developed by experts.</a:t>
                </a:r>
              </a:p>
              <a:p>
                <a:pPr lvl="1"/>
                <a:r>
                  <a:rPr lang="en-US" dirty="0"/>
                  <a:t>Learn good moves from self-play (e.g., with deep neural networks).</a:t>
                </a:r>
              </a:p>
              <a:p>
                <a:endParaRPr lang="en-US" dirty="0"/>
              </a:p>
              <a:p>
                <a:r>
                  <a:rPr lang="en-US" dirty="0"/>
                  <a:t>Typically used for problems with</a:t>
                </a:r>
              </a:p>
              <a:p>
                <a:pPr lvl="1"/>
                <a:r>
                  <a:rPr lang="en-US" dirty="0"/>
                  <a:t>High branching factor (many possible moves).</a:t>
                </a:r>
              </a:p>
              <a:p>
                <a:pPr lvl="1"/>
                <a:r>
                  <a:rPr lang="en-US" dirty="0"/>
                  <a:t>Unknown or hard to define good evaluation functions.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AECEB3-7119-43D5-8AA6-90FA1D67794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59" t="-350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8833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F6DBF-B9CA-44E6-95FD-A1C8CEF53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Monte Carlo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Find the next best move.</a:t>
                </a:r>
              </a:p>
              <a:p>
                <a:endParaRPr lang="en-US" dirty="0"/>
              </a:p>
              <a:p>
                <a:r>
                  <a:rPr lang="en-US" dirty="0"/>
                  <a:t>Method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playouts from </a:t>
                </a:r>
                <a:r>
                  <a:rPr lang="en-US" b="1" dirty="0"/>
                  <a:t>current state</a:t>
                </a:r>
                <a:r>
                  <a:rPr lang="en-US" dirty="0"/>
                  <a:t>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Select the move with the highest win percentage.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Converges to optimal play for stochastic games as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increases. </a:t>
                </a:r>
              </a:p>
              <a:p>
                <a:r>
                  <a:rPr lang="en-US" b="1" dirty="0"/>
                  <a:t>Do as many playouts as you can </a:t>
                </a:r>
                <a:r>
                  <a:rPr lang="en-US" dirty="0"/>
                  <a:t>given the available time.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5BC60F-9922-4121-96B3-829D8DA4E6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46" t="-3081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161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F6362-78DE-4B11-A986-49F3288E3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Monte Carlo Tree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9D83B2-A943-493B-9F5A-702E32A1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 ahead and build a game tree using simulation. </a:t>
            </a:r>
          </a:p>
          <a:p>
            <a:r>
              <a:rPr lang="en-US" b="1" dirty="0"/>
              <a:t>Select the starting state </a:t>
            </a:r>
            <a:r>
              <a:rPr lang="en-US" dirty="0"/>
              <a:t>for playouts to focus on important parts of the game tree. It is a tradeoff between:</a:t>
            </a:r>
          </a:p>
          <a:p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Exploration</a:t>
            </a:r>
            <a:r>
              <a:rPr lang="en-US" dirty="0"/>
              <a:t>: search from states that currently have few playouts.</a:t>
            </a:r>
          </a:p>
          <a:p>
            <a:pPr marL="914400" lvl="1" indent="-457200">
              <a:buFont typeface="+mj-lt"/>
              <a:buAutoNum type="alphaLcParenR"/>
            </a:pPr>
            <a:endParaRPr lang="en-US" dirty="0"/>
          </a:p>
          <a:p>
            <a:pPr marL="914400" lvl="1" indent="-457200">
              <a:buFont typeface="+mj-lt"/>
              <a:buAutoNum type="alphaLcParenR"/>
            </a:pPr>
            <a:r>
              <a:rPr lang="en-US" b="1" dirty="0"/>
              <a:t>Exploitation</a:t>
            </a:r>
            <a:r>
              <a:rPr lang="en-US" dirty="0"/>
              <a:t>: more playouts for states that have done well to get more accurate estimates.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0365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2A115-CA84-4314-ADF4-A2113A317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Selection using Upper Confidence Bounds applied to Trees (UCT)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4FB57C7D-DE94-494A-ACF0-651BD16DDDBD}"/>
              </a:ext>
            </a:extLst>
          </p:cNvPr>
          <p:cNvSpPr/>
          <p:nvPr/>
        </p:nvSpPr>
        <p:spPr>
          <a:xfrm>
            <a:off x="1903663" y="4080797"/>
            <a:ext cx="1752600" cy="762000"/>
          </a:xfrm>
          <a:prstGeom prst="wedgeRectCallout">
            <a:avLst>
              <a:gd name="adj1" fmla="val 37412"/>
              <a:gd name="adj2" fmla="val -114341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Average utility</a:t>
            </a:r>
            <a:br>
              <a:rPr lang="en-US" dirty="0"/>
            </a:br>
            <a:r>
              <a:rPr lang="en-US" dirty="0"/>
              <a:t>(=exploitation)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/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Tradeoff constant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dirty="0"/>
                  <a:t>) can be optimizes using experiments</a:t>
                </a:r>
              </a:p>
            </p:txBody>
          </p:sp>
        </mc:Choice>
        <mc:Fallback xmlns="">
          <p:sp>
            <p:nvSpPr>
              <p:cNvPr id="5" name="Speech Bubble: Rectangle 4">
                <a:extLst>
                  <a:ext uri="{FF2B5EF4-FFF2-40B4-BE49-F238E27FC236}">
                    <a16:creationId xmlns:a16="http://schemas.microsoft.com/office/drawing/2014/main" id="{A4088C28-0A8A-447A-A0AB-CFF92D32D0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770192"/>
                <a:ext cx="3124199" cy="762000"/>
              </a:xfrm>
              <a:prstGeom prst="wedgeRectCallout">
                <a:avLst>
                  <a:gd name="adj1" fmla="val -7736"/>
                  <a:gd name="adj2" fmla="val 119343"/>
                </a:avLst>
              </a:prstGeom>
              <a:blipFill>
                <a:blip r:embed="rId2"/>
                <a:stretch>
                  <a:fillRect l="-1359" r="-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/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 … total utility of all playouts going through node n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… number of playouts through n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50A41AF-5002-4244-B4E6-C8E81C3EF4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186" y="5119983"/>
                <a:ext cx="5456878" cy="646331"/>
              </a:xfrm>
              <a:prstGeom prst="rect">
                <a:avLst/>
              </a:prstGeom>
              <a:blipFill>
                <a:blip r:embed="rId3"/>
                <a:stretch>
                  <a:fillRect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62C43127-75EC-4484-A5B5-BC85B9F9D740}"/>
              </a:ext>
            </a:extLst>
          </p:cNvPr>
          <p:cNvSpPr/>
          <p:nvPr/>
        </p:nvSpPr>
        <p:spPr>
          <a:xfrm>
            <a:off x="5256463" y="4080797"/>
            <a:ext cx="2590800" cy="762000"/>
          </a:xfrm>
          <a:prstGeom prst="wedgeRectCallout">
            <a:avLst>
              <a:gd name="adj1" fmla="val -44535"/>
              <a:gd name="adj2" fmla="val -117793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 for nodes with few playouts (=exploration)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/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𝑈𝐶𝐵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1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𝑈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num>
                      <m:den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32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⁡(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𝑃𝑎𝑟𝑒𝑛𝑡</m:t>
                            </m:r>
                            <m:d>
                              <m:dPr>
                                <m:ctrl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4CEF2DA-4F5B-4827-B8BF-0AC6F071990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386" y="2708456"/>
                <a:ext cx="6692153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B36F7D84-2031-4A43-A834-23D36FC70658}"/>
              </a:ext>
            </a:extLst>
          </p:cNvPr>
          <p:cNvSpPr txBox="1"/>
          <p:nvPr/>
        </p:nvSpPr>
        <p:spPr>
          <a:xfrm>
            <a:off x="685800" y="6031468"/>
            <a:ext cx="56068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Policy</a:t>
            </a:r>
            <a:r>
              <a:rPr lang="en-US" sz="2400" dirty="0"/>
              <a:t>: Select leaf with highest UCB1 score. </a:t>
            </a:r>
          </a:p>
        </p:txBody>
      </p:sp>
    </p:spTree>
    <p:extLst>
      <p:ext uri="{BB962C8B-B14F-4D97-AF65-F5344CB8AC3E}">
        <p14:creationId xmlns:p14="http://schemas.microsoft.com/office/powerpoint/2010/main" val="117853670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2183ED0-97C8-46A9-ACE4-0AB43323E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354114"/>
            <a:ext cx="8171826" cy="243721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83E86E-0770-4D97-B52D-C26C85CF9C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8351" y="2819400"/>
            <a:ext cx="7784649" cy="3189476"/>
          </a:xfrm>
          <a:prstGeom prst="rect">
            <a:avLst/>
          </a:prstGeom>
        </p:spPr>
      </p:pic>
      <p:sp>
        <p:nvSpPr>
          <p:cNvPr id="6" name="Speech Bubble: Rectangle 5">
            <a:extLst>
              <a:ext uri="{FF2B5EF4-FFF2-40B4-BE49-F238E27FC236}">
                <a16:creationId xmlns:a16="http://schemas.microsoft.com/office/drawing/2014/main" id="{559D4B9A-014D-421F-AD0F-76EDEBC51C3A}"/>
              </a:ext>
            </a:extLst>
          </p:cNvPr>
          <p:cNvSpPr/>
          <p:nvPr/>
        </p:nvSpPr>
        <p:spPr>
          <a:xfrm>
            <a:off x="6312352" y="5943600"/>
            <a:ext cx="2286000" cy="762000"/>
          </a:xfrm>
          <a:prstGeom prst="wedgeRectCallout">
            <a:avLst>
              <a:gd name="adj1" fmla="val -47565"/>
              <a:gd name="adj2" fmla="val -93817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Note: the simulation path is not recorded!</a:t>
            </a:r>
          </a:p>
        </p:txBody>
      </p:sp>
      <p:sp>
        <p:nvSpPr>
          <p:cNvPr id="7" name="Speech Bubble: Rectangle 6">
            <a:extLst>
              <a:ext uri="{FF2B5EF4-FFF2-40B4-BE49-F238E27FC236}">
                <a16:creationId xmlns:a16="http://schemas.microsoft.com/office/drawing/2014/main" id="{8384930E-C4A4-4194-BB17-475E43E41D5F}"/>
              </a:ext>
            </a:extLst>
          </p:cNvPr>
          <p:cNvSpPr/>
          <p:nvPr/>
        </p:nvSpPr>
        <p:spPr>
          <a:xfrm>
            <a:off x="3400113" y="1295400"/>
            <a:ext cx="2133600" cy="381000"/>
          </a:xfrm>
          <a:prstGeom prst="wedgeRectCallout">
            <a:avLst>
              <a:gd name="adj1" fmla="val -71362"/>
              <a:gd name="adj2" fmla="val -25922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Highest UCB1 score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F14742F9-67BA-4ED1-A2CE-411A6E61255D}"/>
              </a:ext>
            </a:extLst>
          </p:cNvPr>
          <p:cNvSpPr/>
          <p:nvPr/>
        </p:nvSpPr>
        <p:spPr>
          <a:xfrm>
            <a:off x="5105400" y="1676400"/>
            <a:ext cx="3352800" cy="643689"/>
          </a:xfrm>
          <a:prstGeom prst="wedgeRectCallout">
            <a:avLst>
              <a:gd name="adj1" fmla="val -70802"/>
              <a:gd name="adj2" fmla="val 66494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UCB1 selection favors win percentage more and more.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9ADF20-5360-4C46-9A0F-C4AC022BFFB2}"/>
              </a:ext>
            </a:extLst>
          </p:cNvPr>
          <p:cNvSpPr txBox="1"/>
          <p:nvPr/>
        </p:nvSpPr>
        <p:spPr>
          <a:xfrm>
            <a:off x="2743200" y="2895600"/>
            <a:ext cx="10840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Wins/Playouts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5C69B09-9D37-4124-A65C-8B45BABCAFB7}"/>
              </a:ext>
            </a:extLst>
          </p:cNvPr>
          <p:cNvSpPr/>
          <p:nvPr/>
        </p:nvSpPr>
        <p:spPr>
          <a:xfrm>
            <a:off x="1128530" y="46482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CA756EA-5537-4B96-9E24-93C99C7BC71F}"/>
              </a:ext>
            </a:extLst>
          </p:cNvPr>
          <p:cNvSpPr/>
          <p:nvPr/>
        </p:nvSpPr>
        <p:spPr>
          <a:xfrm>
            <a:off x="6693352" y="4089549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D6C00C-0565-4048-9352-92A781CD61BC}"/>
              </a:ext>
            </a:extLst>
          </p:cNvPr>
          <p:cNvSpPr/>
          <p:nvPr/>
        </p:nvSpPr>
        <p:spPr>
          <a:xfrm>
            <a:off x="6693352" y="3504012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6018CB8-30CF-469B-8288-0444EE3BCAD4}"/>
              </a:ext>
            </a:extLst>
          </p:cNvPr>
          <p:cNvSpPr/>
          <p:nvPr/>
        </p:nvSpPr>
        <p:spPr>
          <a:xfrm>
            <a:off x="7302952" y="2895600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0B203F2-B256-499E-968C-FBC9A0FAC327}"/>
              </a:ext>
            </a:extLst>
          </p:cNvPr>
          <p:cNvSpPr/>
          <p:nvPr/>
        </p:nvSpPr>
        <p:spPr>
          <a:xfrm>
            <a:off x="6121852" y="4635575"/>
            <a:ext cx="381000" cy="3810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99F4839-3EDC-4379-B9CC-63887372CCD6}"/>
              </a:ext>
            </a:extLst>
          </p:cNvPr>
          <p:cNvSpPr txBox="1"/>
          <p:nvPr/>
        </p:nvSpPr>
        <p:spPr>
          <a:xfrm>
            <a:off x="557598" y="2999601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DEA6A0B-F53D-480C-99D5-82DB6899E24E}"/>
              </a:ext>
            </a:extLst>
          </p:cNvPr>
          <p:cNvSpPr txBox="1"/>
          <p:nvPr/>
        </p:nvSpPr>
        <p:spPr>
          <a:xfrm>
            <a:off x="557598" y="4089549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B26089-CE33-4440-8867-7A807316C56E}"/>
              </a:ext>
            </a:extLst>
          </p:cNvPr>
          <p:cNvSpPr txBox="1"/>
          <p:nvPr/>
        </p:nvSpPr>
        <p:spPr>
          <a:xfrm>
            <a:off x="557598" y="5179497"/>
            <a:ext cx="5629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White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D5A7904B-BA97-438D-83FF-897983384C78}"/>
              </a:ext>
            </a:extLst>
          </p:cNvPr>
          <p:cNvCxnSpPr/>
          <p:nvPr/>
        </p:nvCxnSpPr>
        <p:spPr>
          <a:xfrm>
            <a:off x="685800" y="33528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4117894-7786-4518-8579-1E6221DB0E65}"/>
              </a:ext>
            </a:extLst>
          </p:cNvPr>
          <p:cNvCxnSpPr/>
          <p:nvPr/>
        </p:nvCxnSpPr>
        <p:spPr>
          <a:xfrm>
            <a:off x="685800" y="3962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AEADF8D-FF0D-4751-9CC4-1349724322A9}"/>
              </a:ext>
            </a:extLst>
          </p:cNvPr>
          <p:cNvCxnSpPr/>
          <p:nvPr/>
        </p:nvCxnSpPr>
        <p:spPr>
          <a:xfrm>
            <a:off x="685800" y="45720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E0ADEEF-F66F-4D2B-A3EA-DBA44B3245A7}"/>
              </a:ext>
            </a:extLst>
          </p:cNvPr>
          <p:cNvCxnSpPr/>
          <p:nvPr/>
        </p:nvCxnSpPr>
        <p:spPr>
          <a:xfrm>
            <a:off x="698048" y="5105400"/>
            <a:ext cx="7912552" cy="0"/>
          </a:xfrm>
          <a:prstGeom prst="line">
            <a:avLst/>
          </a:prstGeom>
          <a:ln w="9525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5F504AB-4225-404B-8E4F-67D9B559C564}"/>
              </a:ext>
            </a:extLst>
          </p:cNvPr>
          <p:cNvSpPr txBox="1"/>
          <p:nvPr/>
        </p:nvSpPr>
        <p:spPr>
          <a:xfrm>
            <a:off x="582412" y="3511112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7FB683-F9F5-43B3-8589-DE698C4B78D0}"/>
              </a:ext>
            </a:extLst>
          </p:cNvPr>
          <p:cNvSpPr txBox="1"/>
          <p:nvPr/>
        </p:nvSpPr>
        <p:spPr>
          <a:xfrm>
            <a:off x="582412" y="4676001"/>
            <a:ext cx="513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Black</a:t>
            </a:r>
          </a:p>
        </p:txBody>
      </p:sp>
    </p:spTree>
    <p:extLst>
      <p:ext uri="{BB962C8B-B14F-4D97-AF65-F5344CB8AC3E}">
        <p14:creationId xmlns:p14="http://schemas.microsoft.com/office/powerpoint/2010/main" val="1770306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8" name="Picture 2" descr="Image result for dice">
            <a:extLst>
              <a:ext uri="{FF2B5EF4-FFF2-40B4-BE49-F238E27FC236}">
                <a16:creationId xmlns:a16="http://schemas.microsoft.com/office/drawing/2014/main" id="{D61C79D7-2AEB-4522-804D-4BEA5ED183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88" y="0"/>
            <a:ext cx="914241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D11E6CA-46CF-4FF0-80B4-B7BA8A0EF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1122362"/>
            <a:ext cx="6858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Stochastic Games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FD4875-2993-4428-81DE-CB970342F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4159404"/>
            <a:ext cx="6858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Games With Random Events</a:t>
            </a:r>
          </a:p>
        </p:txBody>
      </p:sp>
    </p:spTree>
    <p:extLst>
      <p:ext uri="{BB962C8B-B14F-4D97-AF65-F5344CB8AC3E}">
        <p14:creationId xmlns:p14="http://schemas.microsoft.com/office/powerpoint/2010/main" val="32264194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Add </a:t>
                </a:r>
                <a:r>
                  <a:rPr lang="en-US" b="1" dirty="0"/>
                  <a:t>chance nodes </a:t>
                </a:r>
                <a:r>
                  <a:rPr lang="en-US" dirty="0"/>
                  <a:t>that calculate the expected value.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7886700" cy="765175"/>
              </a:xfrm>
              <a:blipFill>
                <a:blip r:embed="rId2"/>
                <a:stretch>
                  <a:fillRect l="-1005" t="-18254" b="-15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5E017E5A-62FF-4B56-9279-A88A9144B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84" y="2971800"/>
            <a:ext cx="4590149" cy="33098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71D193-65B7-4E8F-9588-C27770B1E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859773"/>
            <a:ext cx="3886200" cy="353387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B0CC40-9191-4E88-8E2D-AA6E76931D05}"/>
              </a:ext>
            </a:extLst>
          </p:cNvPr>
          <p:cNvSpPr txBox="1"/>
          <p:nvPr/>
        </p:nvSpPr>
        <p:spPr>
          <a:xfrm>
            <a:off x="3804684" y="6400800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Backgammon</a:t>
            </a:r>
          </a:p>
        </p:txBody>
      </p:sp>
    </p:spTree>
    <p:extLst>
      <p:ext uri="{BB962C8B-B14F-4D97-AF65-F5344CB8AC3E}">
        <p14:creationId xmlns:p14="http://schemas.microsoft.com/office/powerpoint/2010/main" val="551841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5AB14B-7B11-4861-A0E3-8B3461489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Expectiminimax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Game includes a “random action”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(e.g., dice, dealt cards) </a:t>
                </a:r>
              </a:p>
              <a:p>
                <a:r>
                  <a:rPr lang="en-US" dirty="0"/>
                  <a:t>For </a:t>
                </a:r>
                <a:r>
                  <a:rPr lang="en-US" b="1" dirty="0"/>
                  <a:t>chance nodes </a:t>
                </a:r>
                <a:r>
                  <a:rPr lang="en-US" dirty="0"/>
                  <a:t>we calculate the expected minimax value.</a:t>
                </a:r>
              </a:p>
              <a:p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𝐸𝑥𝑝𝑒𝑐𝑡𝑖𝑚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𝑖𝑛𝑖𝑚𝑎𝑥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𝑈𝑡𝑖𝑙𝑖𝑡𝑦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                                      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𝑡𝑒𝑟𝑚𝑖𝑛𝑎𝑙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func>
                                    <m:func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limLow>
                                        <m:limLow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>
                                              <a:latin typeface="Cambria Math" panose="02040503050406030204" pitchFamily="18" charset="0"/>
                                            </a:rPr>
                                            <m:t>max</m:t>
                                          </m:r>
                                        </m:e>
                                        <m:lim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∈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𝐴𝑐𝑡𝑖𝑜𝑛𝑠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</m:e>
                                          </m:d>
                                        </m:lim>
                                      </m:limLow>
                                    </m:fNam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𝐸𝑥𝑝𝑒𝑐𝑡𝑖𝑚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𝑖𝑛𝑖𝑚𝑎𝑥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𝑅𝑒𝑠𝑢𝑙𝑡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𝑠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𝑎</m:t>
                                              </m:r>
                                            </m:e>
                                          </m:d>
                                        </m:e>
                                      </m:d>
                                    </m:e>
                                  </m:func>
                                </m:fName>
                                <m:e/>
                              </m:func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limLow>
                                    <m:limLow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Low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>
                                          <a:latin typeface="Cambria Math" panose="02040503050406030204" pitchFamily="18" charset="0"/>
                                        </a:rPr>
                                        <m:t>min</m:t>
                                      </m:r>
                                    </m:e>
                                    <m:li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∈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𝐴𝑐𝑡𝑖𝑜𝑛𝑠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</m:e>
                                      </m:d>
                                    </m:lim>
                                  </m:limLow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𝑖𝑛𝑖𝑚𝑎𝑥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e>
                              </m:func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    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𝑀𝑖𝑛</m:t>
                              </m:r>
                            </m:e>
                            <m:e>
                              <m:nary>
                                <m:naryPr>
                                  <m:chr m:val="∑"/>
                                  <m:limLoc m:val="subSup"/>
                                  <m:supHide m:val="on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9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  <m:sup/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𝐸𝑥𝑝𝑒𝑐𝑡𝑖𝑚𝑖𝑛𝑖𝑚𝑎𝑥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𝑅𝑒𝑠𝑢𝑙𝑡</m:t>
                                      </m:r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𝑠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     </m:t>
                                  </m:r>
                                </m:e>
                              </m:nary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   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𝑚𝑜𝑣𝑒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𝐶h𝑎𝑛𝑐𝑒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Options:</a:t>
                </a:r>
              </a:p>
              <a:p>
                <a:pPr lvl="1"/>
                <a:r>
                  <a:rPr lang="en-US" dirty="0"/>
                  <a:t>Use Minimax algorithm. Issue: Search tree size explodes if the number of “random actions” is large. Think of drawing cards for poker!</a:t>
                </a:r>
              </a:p>
              <a:p>
                <a:pPr lvl="1"/>
                <a:r>
                  <a:rPr lang="en-US" dirty="0"/>
                  <a:t>Approximate </a:t>
                </a:r>
                <a:r>
                  <a:rPr lang="en-US" dirty="0" err="1"/>
                  <a:t>Expectiminimax</a:t>
                </a:r>
                <a:r>
                  <a:rPr lang="en-US" dirty="0"/>
                  <a:t> with an evaluation function.</a:t>
                </a:r>
              </a:p>
              <a:p>
                <a:pPr lvl="1"/>
                <a:r>
                  <a:rPr lang="en-US" dirty="0"/>
                  <a:t>Perform Monte Carlo Tree Search.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59040CDB-8DE8-4A3C-A1DE-CD1AA1D53E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667249"/>
              </a:xfrm>
              <a:blipFill>
                <a:blip r:embed="rId2"/>
                <a:stretch>
                  <a:fillRect l="-696" t="-2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8DEAA0C5-69EF-4721-8029-48DF62182E41}"/>
              </a:ext>
            </a:extLst>
          </p:cNvPr>
          <p:cNvSpPr/>
          <p:nvPr/>
        </p:nvSpPr>
        <p:spPr>
          <a:xfrm>
            <a:off x="1295400" y="4159248"/>
            <a:ext cx="6553200" cy="7937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1893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r>
              <a:rPr lang="en-US" sz="4000" b="1" dirty="0"/>
              <a:t>Conclusion</a:t>
            </a:r>
            <a:endParaRPr lang="en-US" sz="37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262"/>
            <a:ext cx="3819289" cy="5760537"/>
          </a:xfrm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Nondeterministic actions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The opponent is seen as part of an environment with nondeterministic actions. Non-determinism is the result of the unknown moves by the opponent. </a:t>
            </a:r>
            <a:r>
              <a:rPr lang="en-US" sz="1600" i="1" dirty="0">
                <a:solidFill>
                  <a:schemeClr val="bg1"/>
                </a:solidFill>
              </a:rPr>
              <a:t>All possible moves are considered</a:t>
            </a:r>
            <a:r>
              <a:rPr lang="en-US" sz="1600" dirty="0">
                <a:solidFill>
                  <a:schemeClr val="bg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Optimal decisions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Minimax search and Alpha-Beta pruning where </a:t>
            </a:r>
            <a:r>
              <a:rPr lang="en-US" sz="1600" i="1" dirty="0">
                <a:solidFill>
                  <a:schemeClr val="bg1"/>
                </a:solidFill>
              </a:rPr>
              <a:t>each player plays optimal </a:t>
            </a:r>
            <a:r>
              <a:rPr lang="en-US" sz="1600" dirty="0">
                <a:solidFill>
                  <a:schemeClr val="bg1"/>
                </a:solidFill>
              </a:rPr>
              <a:t>to the end of the game.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Choice nodes and </a:t>
            </a:r>
            <a:r>
              <a:rPr lang="en-US" sz="1600" dirty="0" err="1">
                <a:solidFill>
                  <a:schemeClr val="bg1"/>
                </a:solidFill>
              </a:rPr>
              <a:t>Expectiminimax</a:t>
            </a:r>
            <a:r>
              <a:rPr lang="en-US" sz="1600" dirty="0">
                <a:solidFill>
                  <a:schemeClr val="bg1"/>
                </a:solidFill>
              </a:rPr>
              <a:t> for stochastic games.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Cut off game tree and use </a:t>
            </a:r>
            <a:r>
              <a:rPr lang="en-US" sz="1600" i="1" dirty="0">
                <a:solidFill>
                  <a:schemeClr val="bg1"/>
                </a:solidFill>
              </a:rPr>
              <a:t>heuristic evaluation function </a:t>
            </a:r>
            <a:r>
              <a:rPr lang="en-US" sz="1600" dirty="0">
                <a:solidFill>
                  <a:schemeClr val="bg1"/>
                </a:solidFill>
              </a:rPr>
              <a:t>for utility (based on state features).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Forward Pruning: ignore poor moves.</a:t>
            </a:r>
          </a:p>
          <a:p>
            <a:pPr marL="0" indent="0">
              <a:buNone/>
            </a:pPr>
            <a:endParaRPr lang="en-US" sz="16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/>
                </a:solidFill>
              </a:rPr>
              <a:t>Monte Carlo Tree search</a:t>
            </a:r>
            <a:r>
              <a:rPr lang="en-US" sz="1600" dirty="0">
                <a:solidFill>
                  <a:schemeClr val="bg1"/>
                </a:solidFill>
              </a:rPr>
              <a:t>: 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Simulate complete games and calculate proportion of wins.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Learn playout policy using self-play and deep learning.</a:t>
            </a:r>
          </a:p>
          <a:p>
            <a:pPr lvl="1"/>
            <a:r>
              <a:rPr lang="en-US" sz="1600" dirty="0">
                <a:solidFill>
                  <a:schemeClr val="bg1"/>
                </a:solidFill>
              </a:rPr>
              <a:t>Use modified UCB1 scores to expand the game tree.</a:t>
            </a:r>
          </a:p>
          <a:p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BE6DD0B3-8EDB-4CB9-81F2-CC4AA7B3B085}"/>
              </a:ext>
            </a:extLst>
          </p:cNvPr>
          <p:cNvSpPr/>
          <p:nvPr/>
        </p:nvSpPr>
        <p:spPr>
          <a:xfrm>
            <a:off x="7924802" y="640262"/>
            <a:ext cx="76198" cy="2331538"/>
          </a:xfrm>
          <a:prstGeom prst="rightBrace">
            <a:avLst>
              <a:gd name="adj1" fmla="val 8333"/>
              <a:gd name="adj2" fmla="val 50863"/>
            </a:avLst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A84DA2C-954E-4264-84F7-640F093895A6}"/>
              </a:ext>
            </a:extLst>
          </p:cNvPr>
          <p:cNvSpPr txBox="1"/>
          <p:nvPr/>
        </p:nvSpPr>
        <p:spPr>
          <a:xfrm rot="5400000">
            <a:off x="7034267" y="1576334"/>
            <a:ext cx="2912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Scale only for tiny problems!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6F8B9D-4311-4F59-A0A9-E15D4F9D7AB4}"/>
              </a:ext>
            </a:extLst>
          </p:cNvPr>
          <p:cNvSpPr txBox="1"/>
          <p:nvPr/>
        </p:nvSpPr>
        <p:spPr>
          <a:xfrm rot="5400000">
            <a:off x="7664343" y="5365858"/>
            <a:ext cx="165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2"/>
                </a:solidFill>
              </a:rPr>
              <a:t>State of the Art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14C9196E-32CA-46BC-A4BE-A6B56A398053}"/>
              </a:ext>
            </a:extLst>
          </p:cNvPr>
          <p:cNvSpPr/>
          <p:nvPr/>
        </p:nvSpPr>
        <p:spPr>
          <a:xfrm>
            <a:off x="7924802" y="4946489"/>
            <a:ext cx="76198" cy="997111"/>
          </a:xfrm>
          <a:prstGeom prst="rightBrace">
            <a:avLst>
              <a:gd name="adj1" fmla="val 8333"/>
              <a:gd name="adj2" fmla="val 50863"/>
            </a:avLst>
          </a:prstGeom>
          <a:ln>
            <a:solidFill>
              <a:schemeClr val="accent2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33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B8DA0-F19D-42E7-B106-99DA6BC8B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Tic-tac-toe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			Empty board.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𝐴𝑐𝑡𝑖𝑜𝑛𝑠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Empty squares.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𝑅𝑒𝑠𝑢𝑙𝑡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Place symbol (x/o) on empty square.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𝑇𝑒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𝑟𝑚𝑖𝑛𝑎𝑙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 	Did a player win or is the game a draw?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𝑈𝑡𝑖𝑙𝑖𝑡𝑦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		+1 if x wins, -1 if o wins and 0 for a draw.</a:t>
                </a:r>
              </a:p>
              <a:p>
                <a:pPr marL="0" indent="0">
                  <a:buNone/>
                </a:pPr>
                <a:r>
                  <a:rPr lang="en-US" sz="2400" dirty="0"/>
                  <a:t>			Utility is only defined for terminal states.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F77323-E4B1-4168-B791-DFDF7C7ADB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362199"/>
                <a:ext cx="7981950" cy="3814763"/>
              </a:xfrm>
              <a:blipFill>
                <a:blip r:embed="rId2"/>
                <a:stretch>
                  <a:fillRect l="-611" t="-2077" r="-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Image result for tic tac toe">
            <a:extLst>
              <a:ext uri="{FF2B5EF4-FFF2-40B4-BE49-F238E27FC236}">
                <a16:creationId xmlns:a16="http://schemas.microsoft.com/office/drawing/2014/main" id="{F68A6481-403B-4C1E-92D1-373A514882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397" y="401221"/>
            <a:ext cx="2547953" cy="226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FC16888F-411D-4B9A-B95F-9197D878E77C}"/>
              </a:ext>
            </a:extLst>
          </p:cNvPr>
          <p:cNvSpPr/>
          <p:nvPr/>
        </p:nvSpPr>
        <p:spPr>
          <a:xfrm>
            <a:off x="838200" y="5414962"/>
            <a:ext cx="2514600" cy="762000"/>
          </a:xfrm>
          <a:prstGeom prst="wedgeRectCallout">
            <a:avLst>
              <a:gd name="adj1" fmla="val 53330"/>
              <a:gd name="adj2" fmla="val -187640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Here player x is Max and player o is Min.</a:t>
            </a:r>
          </a:p>
        </p:txBody>
      </p:sp>
    </p:spTree>
    <p:extLst>
      <p:ext uri="{BB962C8B-B14F-4D97-AF65-F5344CB8AC3E}">
        <p14:creationId xmlns:p14="http://schemas.microsoft.com/office/powerpoint/2010/main" val="872051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C296-F01D-4BAB-9B55-FE15FB17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Tic-tac-toe: Partial Game Tree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E6B034-CBF7-42C6-9AEA-D6DBE98BDD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1" y="1690689"/>
            <a:ext cx="8077200" cy="4913117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/>
              <p:nvPr/>
            </p:nvSpPr>
            <p:spPr>
              <a:xfrm>
                <a:off x="5667374" y="3906892"/>
                <a:ext cx="3248025" cy="2578976"/>
              </a:xfrm>
              <a:prstGeom prst="rect">
                <a:avLst/>
              </a:prstGeom>
            </p:spPr>
            <p:style>
              <a:lnRef idx="3">
                <a:schemeClr val="lt1"/>
              </a:lnRef>
              <a:fillRef idx="1">
                <a:schemeClr val="accent6"/>
              </a:fillRef>
              <a:effectRef idx="1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/>
                  <a:t>The state space is a little smaller than: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=19,683  </m:t>
                      </m:r>
                    </m:oMath>
                  </m:oMathPara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endParaRPr lang="en-US" b="0" i="0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Why is the complete game tree size much larger? A little smaller than: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9× 8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9×8×7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9!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dirty="0"/>
                        <m:t>986,409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A0DACEF-3ED8-49FA-96AF-FB87E5475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374" y="3906892"/>
                <a:ext cx="3248025" cy="2578976"/>
              </a:xfrm>
              <a:prstGeom prst="rect">
                <a:avLst/>
              </a:prstGeom>
              <a:blipFill>
                <a:blip r:embed="rId3"/>
                <a:stretch>
                  <a:fillRect l="-1495" t="-1174" r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20A2007-DBFC-4E26-ACEF-4683128BF7D2}"/>
              </a:ext>
            </a:extLst>
          </p:cNvPr>
          <p:cNvSpPr/>
          <p:nvPr/>
        </p:nvSpPr>
        <p:spPr>
          <a:xfrm>
            <a:off x="3599543" y="3207657"/>
            <a:ext cx="1451428" cy="1117600"/>
          </a:xfrm>
          <a:custGeom>
            <a:avLst/>
            <a:gdLst>
              <a:gd name="connsiteX0" fmla="*/ 0 w 1451428"/>
              <a:gd name="connsiteY0" fmla="*/ 0 h 1117600"/>
              <a:gd name="connsiteX1" fmla="*/ 740228 w 1451428"/>
              <a:gd name="connsiteY1" fmla="*/ 304800 h 1117600"/>
              <a:gd name="connsiteX2" fmla="*/ 1204686 w 1451428"/>
              <a:gd name="connsiteY2" fmla="*/ 333829 h 1117600"/>
              <a:gd name="connsiteX3" fmla="*/ 1451428 w 1451428"/>
              <a:gd name="connsiteY3" fmla="*/ 1117600 h 111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1428" h="1117600">
                <a:moveTo>
                  <a:pt x="0" y="0"/>
                </a:moveTo>
                <a:cubicBezTo>
                  <a:pt x="269723" y="124581"/>
                  <a:pt x="539447" y="249162"/>
                  <a:pt x="740228" y="304800"/>
                </a:cubicBezTo>
                <a:cubicBezTo>
                  <a:pt x="941009" y="360438"/>
                  <a:pt x="1086153" y="198362"/>
                  <a:pt x="1204686" y="333829"/>
                </a:cubicBezTo>
                <a:cubicBezTo>
                  <a:pt x="1323219" y="469296"/>
                  <a:pt x="1387323" y="793448"/>
                  <a:pt x="1451428" y="111760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81C63D-4E67-4F6A-A5B3-A9BAA1F5F2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80" t="50229" r="70729" b="24293"/>
          <a:stretch/>
        </p:blipFill>
        <p:spPr>
          <a:xfrm>
            <a:off x="4648200" y="4158344"/>
            <a:ext cx="685799" cy="12518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7B16DBF-E91D-4E6F-8287-E3D79BA3D854}"/>
              </a:ext>
            </a:extLst>
          </p:cNvPr>
          <p:cNvSpPr txBox="1"/>
          <p:nvPr/>
        </p:nvSpPr>
        <p:spPr>
          <a:xfrm>
            <a:off x="8333679" y="18877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204637-4DE1-4B4C-ADAF-BF4747C36F31}"/>
              </a:ext>
            </a:extLst>
          </p:cNvPr>
          <p:cNvSpPr txBox="1"/>
          <p:nvPr/>
        </p:nvSpPr>
        <p:spPr>
          <a:xfrm>
            <a:off x="8332425" y="274154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/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9×8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D4F050A-6F0B-4BA0-836E-21A35B502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4476" y="3410683"/>
                <a:ext cx="7617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A637269-6CB1-4A37-B8A8-DE11D4614771}"/>
              </a:ext>
            </a:extLst>
          </p:cNvPr>
          <p:cNvSpPr txBox="1"/>
          <p:nvPr/>
        </p:nvSpPr>
        <p:spPr>
          <a:xfrm>
            <a:off x="7826121" y="13915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of nodes</a:t>
            </a:r>
          </a:p>
        </p:txBody>
      </p:sp>
    </p:spTree>
    <p:extLst>
      <p:ext uri="{BB962C8B-B14F-4D97-AF65-F5344CB8AC3E}">
        <p14:creationId xmlns:p14="http://schemas.microsoft.com/office/powerpoint/2010/main" val="11079820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bg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3" y="640263"/>
            <a:ext cx="2463248" cy="5254510"/>
          </a:xfrm>
        </p:spPr>
        <p:txBody>
          <a:bodyPr>
            <a:normAutofit/>
          </a:bodyPr>
          <a:lstStyle/>
          <a:p>
            <a:pPr algn="r"/>
            <a:r>
              <a:rPr lang="en-US" sz="3600" dirty="0"/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8600" y="640262"/>
            <a:ext cx="3906012" cy="5684337"/>
          </a:xfrm>
        </p:spPr>
        <p:txBody>
          <a:bodyPr anchor="ctr">
            <a:normAutofit fontScale="85000" lnSpcReduction="10000"/>
          </a:bodyPr>
          <a:lstStyle/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Exact Methods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Model as nondeterministic actions</a:t>
            </a:r>
            <a:r>
              <a:rPr lang="en-US" sz="1900" dirty="0">
                <a:solidFill>
                  <a:schemeClr val="bg1"/>
                </a:solidFill>
              </a:rPr>
              <a:t>: The opponent is seen as part of an environment with nondeterministic actions. Non-determinism is the result of the unknown moves by the opponent. We</a:t>
            </a:r>
            <a:r>
              <a:rPr lang="en-US" sz="1900" b="1" dirty="0">
                <a:solidFill>
                  <a:schemeClr val="bg1"/>
                </a:solidFill>
              </a:rPr>
              <a:t> consider all possible moves</a:t>
            </a:r>
            <a:r>
              <a:rPr lang="en-US" sz="1900" dirty="0">
                <a:solidFill>
                  <a:schemeClr val="bg1"/>
                </a:solidFill>
              </a:rPr>
              <a:t> by the opponent.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Find optimal decisions</a:t>
            </a:r>
            <a:r>
              <a:rPr lang="en-US" sz="1900" dirty="0">
                <a:solidFill>
                  <a:schemeClr val="bg1"/>
                </a:solidFill>
              </a:rPr>
              <a:t>: Minimax search and Alpha-Beta pruning where </a:t>
            </a:r>
            <a:r>
              <a:rPr lang="en-US" sz="1900" b="1" dirty="0">
                <a:solidFill>
                  <a:schemeClr val="bg1"/>
                </a:solidFill>
              </a:rPr>
              <a:t>each player plays optimal </a:t>
            </a:r>
            <a:r>
              <a:rPr lang="en-US" sz="1900" dirty="0">
                <a:solidFill>
                  <a:schemeClr val="bg1"/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9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600" b="1" dirty="0">
                <a:solidFill>
                  <a:schemeClr val="bg1"/>
                </a:solidFill>
              </a:rPr>
              <a:t>Heuristic Methods </a:t>
            </a:r>
            <a:br>
              <a:rPr lang="en-US" sz="2600" b="1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(game tree is too large)</a:t>
            </a:r>
            <a:endParaRPr lang="en-US" sz="2600" dirty="0">
              <a:solidFill>
                <a:schemeClr val="bg1"/>
              </a:solidFill>
            </a:endParaRPr>
          </a:p>
          <a:p>
            <a:r>
              <a:rPr lang="en-US" sz="1900" b="1" dirty="0">
                <a:solidFill>
                  <a:schemeClr val="bg1"/>
                </a:solidFill>
              </a:rPr>
              <a:t>Heuristic Alpha-Beta Tree Search</a:t>
            </a:r>
            <a:r>
              <a:rPr lang="en-US" sz="1900" dirty="0">
                <a:solidFill>
                  <a:schemeClr val="bg1"/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900" dirty="0">
                <a:solidFill>
                  <a:schemeClr val="bg1"/>
                </a:solidFill>
              </a:rPr>
              <a:t>Forward Pruning: ignore poor moves.</a:t>
            </a:r>
          </a:p>
          <a:p>
            <a:r>
              <a:rPr lang="en-US" sz="1900" b="1" dirty="0">
                <a:solidFill>
                  <a:schemeClr val="bg1"/>
                </a:solidFill>
              </a:rPr>
              <a:t>Monte Carlo Tree search</a:t>
            </a:r>
            <a:r>
              <a:rPr lang="en-US" sz="1900" dirty="0">
                <a:solidFill>
                  <a:schemeClr val="bg1"/>
                </a:solidFill>
              </a:rPr>
              <a:t>: Estimate utility of a state by simulating complete games and average the utility.</a:t>
            </a:r>
          </a:p>
          <a:p>
            <a:endParaRPr lang="en-US" sz="19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39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DD1A8A-57D5-4A81-AD04-532B043C56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999" b="-1"/>
          <a:stretch/>
        </p:blipFill>
        <p:spPr>
          <a:xfrm>
            <a:off x="-2285" y="10"/>
            <a:ext cx="9143999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07891EC-4501-44ED-A8C8-B11B6DB76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7602"/>
            <a:ext cx="9143999" cy="3162146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25000">
                <a:srgbClr val="000000">
                  <a:alpha val="15000"/>
                </a:srgbClr>
              </a:gs>
              <a:gs pos="75000">
                <a:srgbClr val="000000">
                  <a:alpha val="15000"/>
                </a:srgbClr>
              </a:gs>
              <a:gs pos="50000">
                <a:srgbClr val="000000">
                  <a:alpha val="30000"/>
                </a:srgbClr>
              </a:gs>
              <a:gs pos="100000">
                <a:srgbClr val="000000">
                  <a:alpha val="0"/>
                </a:srgb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960" y="325550"/>
            <a:ext cx="7543800" cy="357477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5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5038" y="4072043"/>
            <a:ext cx="7543800" cy="128270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Recall AND-OR Search from AIMA Chapter 4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7FA33FF-088D-4F16-95A2-2C64D353D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3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76EFB1-01CF-419F-ABF1-2AF02BBFC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531870" cy="6858000"/>
          </a:xfrm>
          <a:prstGeom prst="rect">
            <a:avLst/>
          </a:prstGeom>
          <a:solidFill>
            <a:schemeClr val="tx1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F9DEA15-78BD-4750-AA18-B9F28A6D5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463248" cy="6858000"/>
          </a:xfrm>
          <a:custGeom>
            <a:avLst/>
            <a:gdLst>
              <a:gd name="connsiteX0" fmla="*/ 0 w 4319042"/>
              <a:gd name="connsiteY0" fmla="*/ 0 h 6858000"/>
              <a:gd name="connsiteX1" fmla="*/ 1142888 w 4319042"/>
              <a:gd name="connsiteY1" fmla="*/ 0 h 6858000"/>
              <a:gd name="connsiteX2" fmla="*/ 4319042 w 4319042"/>
              <a:gd name="connsiteY2" fmla="*/ 6858000 h 6858000"/>
              <a:gd name="connsiteX3" fmla="*/ 0 w 431904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19042" h="6858000">
                <a:moveTo>
                  <a:pt x="0" y="0"/>
                </a:moveTo>
                <a:lnTo>
                  <a:pt x="1142888" y="0"/>
                </a:lnTo>
                <a:lnTo>
                  <a:pt x="4319042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>
              <a:alpha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7AF7D7-48F3-4CC0-89F9-14A70C49F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640080"/>
            <a:ext cx="2462022" cy="5257800"/>
          </a:xfrm>
        </p:spPr>
        <p:txBody>
          <a:bodyPr>
            <a:normAutofit/>
          </a:bodyPr>
          <a:lstStyle/>
          <a:p>
            <a:r>
              <a:rPr lang="en-US" sz="3700">
                <a:solidFill>
                  <a:schemeClr val="bg1"/>
                </a:solidFill>
              </a:rPr>
              <a:t>Methods for Adversarial Games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DC2DFB-044D-434A-9634-A2762FA45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8788" y="640081"/>
            <a:ext cx="4518490" cy="525780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600" b="1" dirty="0"/>
              <a:t>Exact Methods</a:t>
            </a:r>
          </a:p>
          <a:p>
            <a:r>
              <a:rPr lang="en-US" sz="1600" b="1" dirty="0"/>
              <a:t>Model as nondeterministic actions</a:t>
            </a:r>
            <a:r>
              <a:rPr lang="en-US" sz="1600" dirty="0"/>
              <a:t>: The opponent is seen as part of an environment with nondeterministic actions. Non-determinism is the result of the unknown moves by the opponent. We</a:t>
            </a:r>
            <a:r>
              <a:rPr lang="en-US" sz="1600" b="1" dirty="0"/>
              <a:t> consider all possible moves</a:t>
            </a:r>
            <a:r>
              <a:rPr lang="en-US" sz="1600" dirty="0"/>
              <a:t> by the opponent.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Find optimal decisions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Minimax search and Alpha-Beta pruning where </a:t>
            </a: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each player plays optimal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to the end of the game.</a:t>
            </a:r>
          </a:p>
          <a:p>
            <a:pPr marL="0" indent="0">
              <a:buNone/>
            </a:pPr>
            <a:endParaRPr lang="en-US" sz="1600" b="1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Methods </a:t>
            </a:r>
            <a:br>
              <a:rPr lang="en-US" sz="1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(game tree is too large)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Heuristic Alpha-Beta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Cut off game tree and use heuristic for utility. </a:t>
            </a:r>
          </a:p>
          <a:p>
            <a:pPr marL="914400" lvl="1" indent="-457200">
              <a:buFont typeface="+mj-lt"/>
              <a:buAutoNum type="alphaLcPeriod"/>
            </a:pP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Forward Pruning: ignore poor moves.</a:t>
            </a:r>
          </a:p>
          <a:p>
            <a:r>
              <a:rPr lang="en-US" sz="1600" b="1" dirty="0">
                <a:solidFill>
                  <a:schemeClr val="bg1">
                    <a:lumMod val="75000"/>
                  </a:schemeClr>
                </a:solidFill>
              </a:rPr>
              <a:t>Monte Carlo Tree search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: Estimate utility of a state by simulating complete games and average the utility.</a:t>
            </a: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703120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F0DF4C3C-B98A-4A79-9C13-8AE44680CC92}"/>
              </a:ext>
            </a:extLst>
          </p:cNvPr>
          <p:cNvSpPr/>
          <p:nvPr/>
        </p:nvSpPr>
        <p:spPr>
          <a:xfrm>
            <a:off x="5791200" y="384175"/>
            <a:ext cx="3228975" cy="1597025"/>
          </a:xfrm>
          <a:prstGeom prst="wedgeRectCallout">
            <a:avLst>
              <a:gd name="adj1" fmla="val -71263"/>
              <a:gd name="adj2" fmla="val 56355"/>
            </a:avLst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Each action consists of the move by the player and all possible (i.e., nondeterministic) responses by the opponent.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BB004D9-BB78-4C90-99E9-26B51D24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781550" cy="1325563"/>
          </a:xfrm>
        </p:spPr>
        <p:txBody>
          <a:bodyPr/>
          <a:lstStyle/>
          <a:p>
            <a:r>
              <a:rPr lang="en-US" dirty="0"/>
              <a:t>Nondeterministic Actions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Outcome of actions in the environment is nondeterministic = </a:t>
                </a:r>
                <a:r>
                  <a:rPr lang="en-US" b="1" dirty="0">
                    <a:solidFill>
                      <a:srgbClr val="FF0000"/>
                    </a:solidFill>
                  </a:rPr>
                  <a:t>transition model need to describe uncertainty about the opponent's behavior.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 transition: </a:t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:r>
                  <a:rPr lang="en-US" b="0" i="1" dirty="0">
                    <a:latin typeface="Cambria Math" panose="020405030504060302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𝑅𝑒𝑠𝑢𝑙𝑡𝑠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r>
                  <a:rPr lang="en-US" dirty="0"/>
                  <a:t>i.e.,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can lead to one of several states. 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A98A81B8-EC8C-4D15-A4D6-463770E10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057399"/>
                <a:ext cx="7886700" cy="4119563"/>
              </a:xfrm>
              <a:blipFill>
                <a:blip r:embed="rId2"/>
                <a:stretch>
                  <a:fillRect l="-1546" t="-2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50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</TotalTime>
  <Words>2513</Words>
  <Application>Microsoft Office PowerPoint</Application>
  <PresentationFormat>On-screen Show (4:3)</PresentationFormat>
  <Paragraphs>357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Source Sans Pro</vt:lpstr>
      <vt:lpstr>Source Sans Pro</vt:lpstr>
      <vt:lpstr>Wingdings</vt:lpstr>
      <vt:lpstr>Office Theme</vt:lpstr>
      <vt:lpstr>CS 5/7320  Artificial Intelligence   Adversarial Search and Games AIMA Chapter 5</vt:lpstr>
      <vt:lpstr>Games</vt:lpstr>
      <vt:lpstr>Definition of a Game</vt:lpstr>
      <vt:lpstr>Example: Tic-tac-toe</vt:lpstr>
      <vt:lpstr>Tic-tac-toe: Partial Game Tree</vt:lpstr>
      <vt:lpstr>Methods for Adversarial Games</vt:lpstr>
      <vt:lpstr>Nondeterministic Actions</vt:lpstr>
      <vt:lpstr>Methods for Adversarial Games</vt:lpstr>
      <vt:lpstr>Nondeterministic Actions</vt:lpstr>
      <vt:lpstr>AND-OR DFS Search Algorithm</vt:lpstr>
      <vt:lpstr>Tic-tac-toe: AND-OR Search</vt:lpstr>
      <vt:lpstr>Optimal Decisions</vt:lpstr>
      <vt:lpstr>Methods for Adversarial Games</vt:lpstr>
      <vt:lpstr>Idea: Minimax Decision</vt:lpstr>
      <vt:lpstr>Minimax Search</vt:lpstr>
      <vt:lpstr>Minimax Search : Back-up Minimax Values</vt:lpstr>
      <vt:lpstr>Minimax Search: Decision</vt:lpstr>
      <vt:lpstr>PowerPoint Presentation</vt:lpstr>
      <vt:lpstr>Issue: Game Tree Size</vt:lpstr>
      <vt:lpstr>Alpha-Beta Pruning</vt:lpstr>
      <vt:lpstr>PowerPoint Presentation</vt:lpstr>
      <vt:lpstr>Heuristic Alpha-Beta Tree Search</vt:lpstr>
      <vt:lpstr>Methods for Adversarial Games</vt:lpstr>
      <vt:lpstr>Idea: Cutting off search</vt:lpstr>
      <vt:lpstr>Heuristic Alpha-Beta Tree Search: Cutting off search</vt:lpstr>
      <vt:lpstr>Idea: Forward pruning</vt:lpstr>
      <vt:lpstr>Heuristic Alpha-Beta Tree Search: Forward Pruning Example</vt:lpstr>
      <vt:lpstr>Monte Carlo Tree Search (MCTS)</vt:lpstr>
      <vt:lpstr>Methods for Adversarial Games</vt:lpstr>
      <vt:lpstr>Idea</vt:lpstr>
      <vt:lpstr>Pure Monte Carlo Search</vt:lpstr>
      <vt:lpstr>Monte Carlo Tree Search</vt:lpstr>
      <vt:lpstr>Selection using Upper Confidence Bounds applied to Trees (UCT)</vt:lpstr>
      <vt:lpstr>PowerPoint Presentation</vt:lpstr>
      <vt:lpstr>Stochastic Games</vt:lpstr>
      <vt:lpstr>Stochastic Games</vt:lpstr>
      <vt:lpstr>Expectiminimax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Adversarial Search and Games</dc:title>
  <dc:creator>michael</dc:creator>
  <cp:lastModifiedBy>Michael Hahsler</cp:lastModifiedBy>
  <cp:revision>28</cp:revision>
  <dcterms:created xsi:type="dcterms:W3CDTF">2021-03-18T20:20:32Z</dcterms:created>
  <dcterms:modified xsi:type="dcterms:W3CDTF">2021-11-01T18:59:35Z</dcterms:modified>
</cp:coreProperties>
</file>