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2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277" r:id="rId24"/>
    <p:sldId id="292" r:id="rId25"/>
    <p:sldId id="289" r:id="rId26"/>
    <p:sldId id="297" r:id="rId27"/>
    <p:sldId id="278" r:id="rId28"/>
    <p:sldId id="298" r:id="rId29"/>
    <p:sldId id="279" r:id="rId30"/>
    <p:sldId id="293" r:id="rId31"/>
    <p:sldId id="280" r:id="rId32"/>
    <p:sldId id="281" r:id="rId33"/>
    <p:sldId id="282" r:id="rId34"/>
    <p:sldId id="284" r:id="rId35"/>
    <p:sldId id="283" r:id="rId36"/>
    <p:sldId id="303" r:id="rId37"/>
    <p:sldId id="286" r:id="rId38"/>
    <p:sldId id="287" r:id="rId39"/>
    <p:sldId id="300" r:id="rId40"/>
    <p:sldId id="288" r:id="rId4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2733" autoAdjust="0"/>
  </p:normalViewPr>
  <p:slideViewPr>
    <p:cSldViewPr>
      <p:cViewPr>
        <p:scale>
          <a:sx n="60" d="100"/>
          <a:sy n="60" d="100"/>
        </p:scale>
        <p:origin x="136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5A4F1-358F-4D50-A8C5-804E04EB394F}"/>
              </a:ext>
            </a:extLst>
          </p:cNvPr>
          <p:cNvSpPr txBox="1"/>
          <p:nvPr/>
        </p:nvSpPr>
        <p:spPr>
          <a:xfrm>
            <a:off x="402774" y="6072624"/>
            <a:ext cx="833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And-Or Search searches the whole tree till it finds a subtree that leads only to goal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BFS and A* search can also be used to search an AND-OR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962400"/>
            <a:ext cx="371836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the subtree if we find a loss (utility -1).</a:t>
            </a:r>
          </a:p>
          <a:p>
            <a:endParaRPr lang="en-US" dirty="0"/>
          </a:p>
          <a:p>
            <a:r>
              <a:rPr lang="en-US" dirty="0"/>
              <a:t>We consider all opponent’s moves in the AND stage. This includes MIN’s best move. We call playing always the best move </a:t>
            </a:r>
            <a:r>
              <a:rPr lang="en-US" b="1" dirty="0"/>
              <a:t>playing optimally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984890" y="2000199"/>
            <a:ext cx="29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that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286000" y="3861582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DC5FE9-A39B-40B1-8610-707FE281FE45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39911"/>
            <a:ext cx="1838325" cy="541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5248276" y="3904298"/>
            <a:ext cx="2470607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Max always picks the action that has the largest value.</a:t>
            </a:r>
          </a:p>
          <a:p>
            <a:endParaRPr lang="en-US" dirty="0"/>
          </a:p>
          <a:p>
            <a:r>
              <a:rPr lang="en-US" dirty="0"/>
              <a:t>Min always picks the action that has the smallest value.</a:t>
            </a:r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971800" y="58488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8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169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endParaRPr lang="en-US" sz="2000" dirty="0"/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4924961"/>
                <a:ext cx="1652521" cy="1323439"/>
              </a:xfrm>
              <a:prstGeom prst="rect">
                <a:avLst/>
              </a:prstGeom>
              <a:blipFill>
                <a:blip r:embed="rId5"/>
                <a:stretch>
                  <a:fillRect l="-1825" t="-909" r="-1095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011972-2701-43D3-A2DB-9C23C3ADD87F}"/>
                  </a:ext>
                </a:extLst>
              </p:cNvPr>
              <p:cNvSpPr txBox="1"/>
              <p:nvPr/>
            </p:nvSpPr>
            <p:spPr>
              <a:xfrm>
                <a:off x="4975899" y="3731246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E011972-2701-43D3-A2DB-9C23C3AD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99" y="3731246"/>
                <a:ext cx="492412" cy="276999"/>
              </a:xfrm>
              <a:prstGeom prst="rect">
                <a:avLst/>
              </a:prstGeom>
              <a:blipFill>
                <a:blip r:embed="rId9"/>
                <a:stretch>
                  <a:fillRect r="-172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CBC97D-7CD6-4777-AC2A-3571C1220065}"/>
                  </a:ext>
                </a:extLst>
              </p:cNvPr>
              <p:cNvSpPr txBox="1"/>
              <p:nvPr/>
            </p:nvSpPr>
            <p:spPr>
              <a:xfrm>
                <a:off x="2464996" y="5445096"/>
                <a:ext cx="54298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14 ]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CBC97D-7CD6-4777-AC2A-3571C1220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96" y="5445096"/>
                <a:ext cx="542982" cy="276999"/>
              </a:xfrm>
              <a:prstGeom prst="rect">
                <a:avLst/>
              </a:prstGeom>
              <a:blipFill>
                <a:blip r:embed="rId10"/>
                <a:stretch>
                  <a:fillRect r="-21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79239" cy="328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8BB839-8C0E-4BA9-B7E4-A1BA04A93F41}"/>
                  </a:ext>
                </a:extLst>
              </p:cNvPr>
              <p:cNvSpPr txBox="1"/>
              <p:nvPr/>
            </p:nvSpPr>
            <p:spPr>
              <a:xfrm>
                <a:off x="1616246" y="5425048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8BB839-8C0E-4BA9-B7E4-A1BA04A93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46" y="5425048"/>
                <a:ext cx="492412" cy="276999"/>
              </a:xfrm>
              <a:prstGeom prst="rect">
                <a:avLst/>
              </a:prstGeom>
              <a:blipFill>
                <a:blip r:embed="rId11"/>
                <a:stretch>
                  <a:fillRect r="-1728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40DC27-6679-4EEA-BEC2-F47E589B69B5}"/>
                  </a:ext>
                </a:extLst>
              </p:cNvPr>
              <p:cNvSpPr txBox="1"/>
              <p:nvPr/>
            </p:nvSpPr>
            <p:spPr>
              <a:xfrm>
                <a:off x="4993988" y="5438001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40DC27-6679-4EEA-BEC2-F47E589B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988" y="5438001"/>
                <a:ext cx="492412" cy="276999"/>
              </a:xfrm>
              <a:prstGeom prst="rect">
                <a:avLst/>
              </a:prstGeom>
              <a:blipFill>
                <a:blip r:embed="rId9"/>
                <a:stretch>
                  <a:fillRect r="-172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914400" cy="445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271CAF-4E6C-4E7D-8159-44D9C1CBF223}"/>
                  </a:ext>
                </a:extLst>
              </p:cNvPr>
              <p:cNvSpPr txBox="1"/>
              <p:nvPr/>
            </p:nvSpPr>
            <p:spPr>
              <a:xfrm>
                <a:off x="5919167" y="5453911"/>
                <a:ext cx="4924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2 ]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271CAF-4E6C-4E7D-8159-44D9C1CBF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167" y="5453911"/>
                <a:ext cx="492412" cy="276999"/>
              </a:xfrm>
              <a:prstGeom prst="rect">
                <a:avLst/>
              </a:prstGeom>
              <a:blipFill>
                <a:blip r:embed="rId13"/>
                <a:stretch>
                  <a:fillRect r="-160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6FF1-A35B-4745-A762-7742FEDA0ADA}"/>
              </a:ext>
            </a:extLst>
          </p:cNvPr>
          <p:cNvSpPr txBox="1"/>
          <p:nvPr/>
        </p:nvSpPr>
        <p:spPr>
          <a:xfrm>
            <a:off x="7239000" y="3443279"/>
            <a:ext cx="1862176" cy="3077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Pruning can be made more effective by </a:t>
            </a:r>
            <a:r>
              <a:rPr lang="en-US" sz="1600" b="1" dirty="0"/>
              <a:t>move ordering</a:t>
            </a:r>
            <a:r>
              <a:rPr lang="en-US" sz="1600" dirty="0"/>
              <a:t>: Check known good moves first to get a good bound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Optimal decision algorithms still scale poorly!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1000" y="3276600"/>
            <a:ext cx="2928976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searching if Man finds an actions that has more value than the best move Mix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152012" y="5815297"/>
            <a:ext cx="2928976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 searching if Min finds an actions that has less value than the best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A weighted linear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  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feature of the state (e.g., # of pieces captured in chess).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6" t="-33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323807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Prune moves that appear poor to save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906027" y="1686580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40366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with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 ahead and build a partial game tree using simulation. </a:t>
            </a:r>
          </a:p>
          <a:p>
            <a:r>
              <a:rPr lang="en-US" b="1" dirty="0"/>
              <a:t>Select the starting state </a:t>
            </a:r>
            <a:r>
              <a:rPr lang="en-US" dirty="0"/>
              <a:t>for playouts to focus on building important parts of the game tree. It is a tradeoff between: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Exploration</a:t>
            </a:r>
            <a:r>
              <a:rPr lang="en-US" dirty="0"/>
              <a:t>: expand from states that currently have no or few playouts.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Exploitation</a:t>
            </a:r>
            <a:r>
              <a:rPr lang="en-US" dirty="0"/>
              <a:t>: more playouts for states that have done well to get more accurate estimates.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applied to Trees (UCT)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(=exploitation)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2C43127-75EC-4484-A5B5-BC85B9F9D740}"/>
              </a:ext>
            </a:extLst>
          </p:cNvPr>
          <p:cNvSpPr/>
          <p:nvPr/>
        </p:nvSpPr>
        <p:spPr>
          <a:xfrm>
            <a:off x="4114800" y="4080797"/>
            <a:ext cx="4190999" cy="762000"/>
          </a:xfrm>
          <a:prstGeom prst="wedgeRectCallout">
            <a:avLst>
              <a:gd name="adj1" fmla="val -5987"/>
              <a:gd name="adj2" fmla="val -9825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for nodes with few playouts relative to the parent node (=exploration)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𝑃𝑎𝑟𝑒𝑛𝑡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685800" y="6031468"/>
            <a:ext cx="578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Policy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62400" y="6019800"/>
            <a:ext cx="2286000" cy="7620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the simulation path is not recorded!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352800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02952" y="2895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Search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381306" y="2920632"/>
            <a:ext cx="2086294" cy="567956"/>
          </a:xfrm>
          <a:prstGeom prst="wedgeRectCallout">
            <a:avLst>
              <a:gd name="adj1" fmla="val -243"/>
              <a:gd name="adj2" fmla="val 152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76053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game tree.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7034267" y="157633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664343" y="5365858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2" y="4946489"/>
            <a:ext cx="76198" cy="997111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667374" y="3906892"/>
                <a:ext cx="3248025" cy="285597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state space is a little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=19,683 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boards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T</a:t>
                </a:r>
                <a:r>
                  <a:rPr lang="en-US" sz="1600" dirty="0"/>
                  <a:t>he complete game tree size much larger because the same state (board) can be reached in different subtrees.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74" y="3906892"/>
                <a:ext cx="3248025" cy="2855975"/>
              </a:xfrm>
              <a:prstGeom prst="rect">
                <a:avLst/>
              </a:prstGeom>
              <a:blipFill>
                <a:blip r:embed="rId3"/>
                <a:stretch>
                  <a:fillRect l="-935" t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761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575717" y="2667000"/>
            <a:ext cx="4419600" cy="900111"/>
          </a:xfrm>
          <a:prstGeom prst="wedgeRectCallout">
            <a:avLst>
              <a:gd name="adj1" fmla="val -19287"/>
              <a:gd name="adj2" fmla="val 9104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219950" cy="1325563"/>
          </a:xfrm>
        </p:spPr>
        <p:txBody>
          <a:bodyPr/>
          <a:lstStyle/>
          <a:p>
            <a:r>
              <a:rPr lang="en-US" dirty="0"/>
              <a:t>Nondeterministic 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This is the same situation as not being to sense the opponents moves during a real game which we have already modeled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2538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2926</Words>
  <Application>Microsoft Office PowerPoint</Application>
  <PresentationFormat>On-screen Show (4:3)</PresentationFormat>
  <Paragraphs>422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Nondeterministic Actions</vt:lpstr>
      <vt:lpstr>AND-OR DFS Search Algorithm</vt:lpstr>
      <vt:lpstr>Tic-tac-toe: AND-OR Search</vt:lpstr>
      <vt:lpstr>Optimal Decisions</vt:lpstr>
      <vt:lpstr>Methods for Adversarial Games</vt:lpstr>
      <vt:lpstr>Idea: Minimax Decision</vt:lpstr>
      <vt:lpstr>Minimax Search</vt:lpstr>
      <vt:lpstr>Minimax Search 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Monte Carlo Tree Search</vt:lpstr>
      <vt:lpstr>Selection using Upper Confidence Bounds applied to Trees (UCT)</vt:lpstr>
      <vt:lpstr>PowerPoint Presentation</vt:lpstr>
      <vt:lpstr>Online Play Using MCTS 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 Hahsler</cp:lastModifiedBy>
  <cp:revision>41</cp:revision>
  <dcterms:created xsi:type="dcterms:W3CDTF">2021-03-18T20:20:32Z</dcterms:created>
  <dcterms:modified xsi:type="dcterms:W3CDTF">2021-11-03T18:54:02Z</dcterms:modified>
</cp:coreProperties>
</file>