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457" r:id="rId3"/>
    <p:sldId id="497" r:id="rId4"/>
    <p:sldId id="346" r:id="rId5"/>
    <p:sldId id="496" r:id="rId6"/>
    <p:sldId id="347" r:id="rId7"/>
    <p:sldId id="483" r:id="rId8"/>
    <p:sldId id="484" r:id="rId9"/>
    <p:sldId id="480" r:id="rId10"/>
    <p:sldId id="485" r:id="rId11"/>
    <p:sldId id="479" r:id="rId12"/>
    <p:sldId id="498" r:id="rId13"/>
    <p:sldId id="486" r:id="rId14"/>
    <p:sldId id="432" r:id="rId15"/>
    <p:sldId id="499" r:id="rId16"/>
    <p:sldId id="487" r:id="rId17"/>
    <p:sldId id="501" r:id="rId18"/>
    <p:sldId id="500" r:id="rId19"/>
    <p:sldId id="502" r:id="rId20"/>
    <p:sldId id="504" r:id="rId21"/>
    <p:sldId id="454" r:id="rId22"/>
    <p:sldId id="413" r:id="rId23"/>
    <p:sldId id="505" r:id="rId24"/>
    <p:sldId id="493" r:id="rId25"/>
    <p:sldId id="495" r:id="rId26"/>
    <p:sldId id="489" r:id="rId27"/>
    <p:sldId id="490" r:id="rId28"/>
    <p:sldId id="491" r:id="rId29"/>
    <p:sldId id="506" r:id="rId30"/>
    <p:sldId id="494" r:id="rId31"/>
    <p:sldId id="428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57"/>
            <p14:sldId id="497"/>
            <p14:sldId id="346"/>
            <p14:sldId id="49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50" d="100"/>
          <a:sy n="50" d="100"/>
        </p:scale>
        <p:origin x="2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0.png"/><Relationship Id="rId5" Type="http://schemas.openxmlformats.org/officeDocument/2006/relationships/tags" Target="../tags/tag9.xml"/><Relationship Id="rId10" Type="http://schemas.openxmlformats.org/officeDocument/2006/relationships/image" Target="../media/image49.png"/><Relationship Id="rId4" Type="http://schemas.openxmlformats.org/officeDocument/2006/relationships/tags" Target="../tags/tag8.xml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B743-0FEB-4D59-ADFE-699B80D6F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8416" b="1"/>
          <a:stretch/>
        </p:blipFill>
        <p:spPr>
          <a:xfrm>
            <a:off x="5181600" y="758540"/>
            <a:ext cx="6407003" cy="5068824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Examples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AIMA Chapter 19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cs typeface="Calibri"/>
              </a:rPr>
              <a:t>Slides by Michael Hahsler  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Based on slides by Dan Klein, Pieter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cs typeface="Calibri"/>
              </a:rPr>
              <a:t>Abbeel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, Sergey Levine and  A. Farhadi.   All CS188 materials are at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  <a:hlinkClick r:id="rId4"/>
              </a:rPr>
              <a:t>http://ai.berkeley.edu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with figures from the AIMA textbook.</a:t>
            </a:r>
            <a:endParaRPr lang="en-US" dirty="0">
              <a:solidFill>
                <a:schemeClr val="tx1">
                  <a:lumMod val="75000"/>
                </a:schemeClr>
              </a:solidFill>
              <a:cs typeface="Calibri"/>
            </a:endParaRPr>
          </a:p>
          <a:p>
            <a:pPr algn="l"/>
            <a:endParaRPr lang="en-US" sz="20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Ease of use</a:t>
                </a:r>
                <a:r>
                  <a:rPr lang="en-US" dirty="0"/>
                  <a:t>: Simpler hypotheses have fewer parameters and are easier to estimate.</a:t>
                </a:r>
              </a:p>
              <a:p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/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Restrict H to simple models (e.g., independence assumption, </a:t>
                </a:r>
                <a:r>
                  <a:rPr lang="en-US"/>
                  <a:t>linear models)</a:t>
                </a: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Feature selection (use fewer variables)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Regularization (penalize for complexity)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  <a:blipFill>
                <a:blip r:embed="rId2"/>
                <a:stretch>
                  <a:fillRect l="-928" t="-2800" r="-1159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315199" y="4918075"/>
            <a:ext cx="228601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781800" y="6107668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(points) with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(lines).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  <a:blipFill>
                <a:blip r:embed="rId3"/>
                <a:stretch>
                  <a:fillRect l="-2548" t="-1724" r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4953000" y="1314967"/>
            <a:ext cx="1872916" cy="513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3461086" y="1314967"/>
            <a:ext cx="1371600" cy="490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Instances</a:t>
            </a:r>
          </a:p>
          <a:p>
            <a:pPr algn="ctr"/>
            <a:r>
              <a:rPr lang="en-US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10D10-2FFE-43DA-BCE5-1174B149FD98}"/>
              </a:ext>
            </a:extLst>
          </p:cNvPr>
          <p:cNvSpPr txBox="1"/>
          <p:nvPr/>
        </p:nvSpPr>
        <p:spPr>
          <a:xfrm>
            <a:off x="6858000" y="152400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  <a:p>
            <a:pPr algn="ctr"/>
            <a:r>
              <a:rPr lang="en-US" dirty="0"/>
              <a:t>Variables</a:t>
            </a:r>
          </a:p>
          <a:p>
            <a:pPr algn="ctr"/>
            <a:r>
              <a:rPr lang="en-US" dirty="0"/>
              <a:t>Attributes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7543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7D6135-CCFC-443A-A8C9-2246FE099512}"/>
              </a:ext>
            </a:extLst>
          </p:cNvPr>
          <p:cNvSpPr txBox="1"/>
          <p:nvPr/>
        </p:nvSpPr>
        <p:spPr>
          <a:xfrm>
            <a:off x="9906000" y="424359"/>
            <a:ext cx="1447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model selection problem 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1093" t="-2964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want to test how well the model will perform on new data (i.e., how well it generalizes).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 </a:t>
                </a:r>
                <a:r>
                  <a:rPr lang="en-US" dirty="0"/>
                  <a:t>(a part of the available data).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have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Model parameters (the model): E.g., probabilities, weights, factors.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Hyperparameters: Choices for the algorithm used for learning. E.g.,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The “Learner” (algorithm)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can learn models with different hyperparameters, but how do we know which set of hyperparameters is best?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025" t="-3277" r="-410" b="-2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25908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Learn models using the training set and different hyperparameters.</a:t>
            </a:r>
          </a:p>
          <a:p>
            <a:pPr>
              <a:lnSpc>
                <a:spcPct val="80000"/>
              </a:lnSpc>
            </a:pPr>
            <a:r>
              <a:rPr lang="en-US" dirty="0"/>
              <a:t>Often a grid of possible hyperparameter combinations or some greedy search is used.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Evaluate the models using the </a:t>
            </a:r>
            <a:r>
              <a:rPr lang="en-US" b="1" dirty="0"/>
              <a:t>validation data </a:t>
            </a:r>
            <a:r>
              <a:rPr lang="en-US" dirty="0"/>
              <a:t>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Learn the final model using all training and validation data.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343400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305800" y="3733800"/>
            <a:ext cx="11430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915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learning!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001000" y="5105400"/>
            <a:ext cx="1371600" cy="7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b="1" dirty="0"/>
              <a:t>Up until now: </a:t>
            </a:r>
            <a:r>
              <a:rPr lang="en-US" sz="2800" dirty="0"/>
              <a:t>hand-craft algorithms to make rational/optimal or at least good decisions. Examples: Search strategies, heuristics.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Learning</a:t>
            </a:r>
            <a:r>
              <a:rPr lang="en-US" sz="2800" dirty="0"/>
              <a:t>: Improve performance after making observations about the world. That is, learn what works and what doesn’t.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Machine learning:</a:t>
            </a:r>
            <a:r>
              <a:rPr lang="en-US" sz="2800" dirty="0"/>
              <a:t> how to build a model from data/experience</a:t>
            </a:r>
          </a:p>
          <a:p>
            <a:pPr lvl="1" eaLnBrk="1" hangingPunct="1"/>
            <a:r>
              <a:rPr lang="en-US" sz="2400" dirty="0"/>
              <a:t>Supervised Learning: Learn a function to map input to output. Examples:</a:t>
            </a:r>
          </a:p>
          <a:p>
            <a:pPr lvl="2"/>
            <a:r>
              <a:rPr lang="en-US" dirty="0"/>
              <a:t>Use a naïve Bayesian classifier to distinguish between spam/no spam</a:t>
            </a:r>
          </a:p>
          <a:p>
            <a:pPr lvl="2"/>
            <a:r>
              <a:rPr lang="en-US" dirty="0"/>
              <a:t>Learn a playout policy to simulate games (current board -&gt; good move)</a:t>
            </a:r>
          </a:p>
          <a:p>
            <a:pPr lvl="1" eaLnBrk="1" hangingPunct="1"/>
            <a:r>
              <a:rPr lang="en-US" sz="2400" dirty="0"/>
              <a:t>Reinforcement Learning: Learn from rewards/punishment (e.g., winning a game).</a:t>
            </a:r>
          </a:p>
          <a:p>
            <a:endParaRPr lang="en-US" sz="2800" dirty="0"/>
          </a:p>
          <a:p>
            <a:r>
              <a:rPr lang="en-US" sz="2800" b="1" dirty="0"/>
              <a:t>Learning vs. hard coding the agent function</a:t>
            </a:r>
          </a:p>
          <a:p>
            <a:pPr lvl="1"/>
            <a:r>
              <a:rPr lang="en-US" sz="2400" dirty="0"/>
              <a:t>Designer cannot anticipate all possible future situations.</a:t>
            </a:r>
          </a:p>
          <a:p>
            <a:pPr lvl="1"/>
            <a:r>
              <a:rPr lang="en-US" sz="2400" dirty="0"/>
              <a:t>Designer may have examples but does not know how to program a solution.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k rounds hold 1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that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1025" t="-1904" b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1F35C90-26E4-4465-81D4-0F7552A11898}"/>
              </a:ext>
            </a:extLst>
          </p:cNvPr>
          <p:cNvSpPr/>
          <p:nvPr/>
        </p:nvSpPr>
        <p:spPr>
          <a:xfrm>
            <a:off x="9220200" y="1600200"/>
            <a:ext cx="381000" cy="3733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24800" y="2743200"/>
            <a:ext cx="32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“straw man”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“good”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If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work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40074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blipFill>
                <a:blip r:embed="rId3"/>
                <a:stretch>
                  <a:fillRect l="-2011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Empirical Loss: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Find</a:t>
                </a:r>
                <a:r>
                  <a:rPr lang="en-US" sz="2000" b="0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0</a:t>
                </a:r>
                <a:br>
                  <a:rPr lang="en-US" sz="2000" b="0" dirty="0"/>
                </a:br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Gradient descend: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Analytical solution: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blipFill>
                <a:blip r:embed="rId5"/>
                <a:stretch>
                  <a:fillRect l="-5328" t="-3672" r="-2459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2984396" y="5440020"/>
            <a:ext cx="210267" cy="1217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2378160" y="6133265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FEDD17-64BC-43CD-8771-AFFF9A5BA09D}"/>
                  </a:ext>
                </a:extLst>
              </p:cNvPr>
              <p:cNvSpPr txBox="1"/>
              <p:nvPr/>
            </p:nvSpPr>
            <p:spPr>
              <a:xfrm>
                <a:off x="6561829" y="2488582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Squared error loss over the whole data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FEDD17-64BC-43CD-8771-AFFF9A5BA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829" y="2488582"/>
                <a:ext cx="4876800" cy="369332"/>
              </a:xfrm>
              <a:prstGeom prst="rect">
                <a:avLst/>
              </a:prstGeom>
              <a:blipFill>
                <a:blip r:embed="rId6"/>
                <a:stretch>
                  <a:fillRect l="-1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blipFill>
                <a:blip r:embed="rId7"/>
                <a:stretch>
                  <a:fillRect l="-360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/>
              <p:nvPr/>
            </p:nvSpPr>
            <p:spPr>
              <a:xfrm>
                <a:off x="6538028" y="2887344"/>
                <a:ext cx="5501572" cy="1040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gradient is a vector of partial derivatives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887344"/>
                <a:ext cx="5501572" cy="1040541"/>
              </a:xfrm>
              <a:prstGeom prst="rect">
                <a:avLst/>
              </a:prstGeom>
              <a:blipFill>
                <a:blip r:embed="rId8"/>
                <a:stretch>
                  <a:fillRect l="-998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/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9140F-8A35-41C8-BAA3-86891CBF5B38}"/>
              </a:ext>
            </a:extLst>
          </p:cNvPr>
          <p:cNvCxnSpPr>
            <a:cxnSpLocks/>
          </p:cNvCxnSpPr>
          <p:nvPr/>
        </p:nvCxnSpPr>
        <p:spPr>
          <a:xfrm>
            <a:off x="9753600" y="4876800"/>
            <a:ext cx="121284" cy="3827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/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2A8E63D-95B9-4405-A60E-26D6C5A48857}"/>
              </a:ext>
            </a:extLst>
          </p:cNvPr>
          <p:cNvSpPr/>
          <p:nvPr/>
        </p:nvSpPr>
        <p:spPr>
          <a:xfrm>
            <a:off x="9730740" y="4820279"/>
            <a:ext cx="45719" cy="5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5E0E4-DDA3-48B5-A02F-888000E1036E}"/>
              </a:ext>
            </a:extLst>
          </p:cNvPr>
          <p:cNvCxnSpPr>
            <a:cxnSpLocks/>
          </p:cNvCxnSpPr>
          <p:nvPr/>
        </p:nvCxnSpPr>
        <p:spPr>
          <a:xfrm flipH="1">
            <a:off x="9906000" y="4692134"/>
            <a:ext cx="304800" cy="2634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Approximates a Bayes classifier with the </a:t>
                </a:r>
                <a:r>
                  <a:rPr lang="en-US" b="1" dirty="0"/>
                  <a:t>naïve independence assumption </a:t>
                </a:r>
                <a:r>
                  <a:rPr lang="en-US" dirty="0"/>
                  <a:t>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only used discrete features so far, but it can be extended to continuous features. Gaussian Naïve Bayes Classifier assumes that continuous features have: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sz="2800" dirty="0"/>
                  <a:t>The parameters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estimated from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sequence of decisions </a:t>
                </a:r>
                <a:r>
                  <a:rPr lang="en-US" dirty="0"/>
                  <a:t>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  <a:blipFill>
                <a:blip r:embed="rId2"/>
                <a:stretch>
                  <a:fillRect l="-522" t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Class is predicted by looking at the majority in the set of the k nearest </a:t>
                </a:r>
                <a:r>
                  <a:rPr lang="en-US" b="1" dirty="0"/>
                  <a:t>neighbors</a:t>
                </a:r>
                <a:r>
                  <a:rPr lang="en-US" dirty="0"/>
                  <a:t>. k is a hyperparameter. Larger k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  <a:blipFill>
                <a:blip r:embed="rId2"/>
                <a:stretch>
                  <a:fillRect l="-696" t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882744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</a:t>
            </a:r>
            <a:r>
              <a:rPr lang="en-US" b="1" dirty="0"/>
              <a:t>the maximum margin separator </a:t>
            </a:r>
            <a:r>
              <a:rPr lang="en-US" dirty="0"/>
              <a:t>using only the “support vectors” and quadratic optimization.</a:t>
            </a:r>
          </a:p>
          <a:p>
            <a:r>
              <a:rPr lang="en-US" dirty="0"/>
              <a:t>The kernel trick can be used to learn non-linear decision boundaries.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 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network of weighted sums with non-linear activation functions (e.g., logistic, </a:t>
                </a:r>
                <a:r>
                  <a:rPr lang="en-US" dirty="0" err="1"/>
                  <a:t>ReLU</a:t>
                </a:r>
                <a:r>
                  <a:rPr lang="en-US" dirty="0"/>
                  <a:t>, tanh).</a:t>
                </a:r>
              </a:p>
              <a:p>
                <a:r>
                  <a:rPr lang="en-US" dirty="0"/>
                  <a:t>Learn weights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from examples using </a:t>
                </a:r>
                <a:r>
                  <a:rPr lang="en-US" b="1" dirty="0"/>
                  <a:t>backpropagation</a:t>
                </a:r>
                <a:r>
                  <a:rPr lang="en-US" dirty="0"/>
                  <a:t> of prediction errors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(gradient descend).</a:t>
                </a:r>
              </a:p>
              <a:p>
                <a:r>
                  <a:rPr lang="en-US" dirty="0"/>
                  <a:t>ANNs can approximate any function (no bias). </a:t>
                </a:r>
                <a:r>
                  <a:rPr lang="en-US" b="1" dirty="0"/>
                  <a:t>Regularization</a:t>
                </a:r>
                <a:r>
                  <a:rPr lang="en-US" dirty="0"/>
                  <a:t> is typically used to avoid overfitting.</a:t>
                </a:r>
              </a:p>
              <a:p>
                <a:r>
                  <a:rPr lang="en-US" b="1" dirty="0"/>
                  <a:t>Deep learning </a:t>
                </a:r>
                <a:r>
                  <a:rPr lang="en-US" dirty="0"/>
                  <a:t>adds more layer types (e.g., convolution layers)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  <a:blipFill>
                <a:blip r:embed="rId2"/>
                <a:stretch>
                  <a:fillRect l="-2333" t="-276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3225801" y="6293644"/>
            <a:ext cx="609600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114800" y="14200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EB46-3716-4AB8-A14D-8043C664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other models exist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Generalized linear model (GLM): </a:t>
            </a:r>
            <a:r>
              <a:rPr lang="en-US" dirty="0"/>
              <a:t>A model family that includes linear regression and the classification method </a:t>
            </a:r>
            <a:r>
              <a:rPr lang="en-US" b="1" dirty="0">
                <a:solidFill>
                  <a:srgbClr val="FF0000"/>
                </a:solidFill>
              </a:rPr>
              <a:t>logistic regression.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Often used methods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Regularization: </a:t>
            </a:r>
            <a:r>
              <a:rPr lang="en-US" dirty="0"/>
              <a:t>enforce simplicity by using a penalty for complexity.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Kernel trick: </a:t>
            </a:r>
            <a:r>
              <a:rPr lang="en-US" dirty="0"/>
              <a:t>Let a linear classifier learn non-linear decision boundaries ( = a linear boundary in a high dimensional space).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Ensemble Learning: </a:t>
            </a:r>
            <a:r>
              <a:rPr lang="en-US" dirty="0"/>
              <a:t>Use many models and combine the results (e.g., random forest, boosting).</a:t>
            </a:r>
          </a:p>
        </p:txBody>
      </p:sp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confidence </a:t>
            </a:r>
            <a:r>
              <a:rPr lang="en-US" sz="2000" dirty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Input-output pairs: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that the examples are produced </a:t>
                </a:r>
                <a:r>
                  <a:rPr lang="en-US" dirty="0" err="1"/>
                  <a:t>iid</a:t>
                </a:r>
                <a:r>
                  <a:rPr lang="en-US" dirty="0"/>
                  <a:t> (with noise and errors) from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</a:t>
                </a:r>
              </a:p>
            </p:txBody>
          </p:sp>
        </mc:Choice>
        <mc:Fallback xmlns=""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  <a:blipFill>
                <a:blip r:embed="rId4"/>
                <a:stretch>
                  <a:fillRect l="-889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4901" name="Freeform 5"/>
          <p:cNvSpPr>
            <a:spLocks/>
          </p:cNvSpPr>
          <p:nvPr/>
        </p:nvSpPr>
        <p:spPr bwMode="auto">
          <a:xfrm>
            <a:off x="9015413" y="3522365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3676353"/>
            <a:ext cx="1857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4905" name="Oval 9"/>
          <p:cNvSpPr>
            <a:spLocks noChangeArrowheads="1"/>
          </p:cNvSpPr>
          <p:nvPr/>
        </p:nvSpPr>
        <p:spPr bwMode="auto">
          <a:xfrm>
            <a:off x="10404475" y="348267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6" name="Oval 10"/>
          <p:cNvSpPr>
            <a:spLocks noChangeArrowheads="1"/>
          </p:cNvSpPr>
          <p:nvPr/>
        </p:nvSpPr>
        <p:spPr bwMode="auto">
          <a:xfrm>
            <a:off x="10404475" y="302865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7" name="Line 11"/>
          <p:cNvSpPr>
            <a:spLocks noChangeShapeType="1"/>
          </p:cNvSpPr>
          <p:nvPr/>
        </p:nvSpPr>
        <p:spPr bwMode="auto">
          <a:xfrm>
            <a:off x="10461625" y="3077865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5" y="4289128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/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20000" r="-4444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02F09B93-2CD9-41C5-8DE6-DECCC247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919538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3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blipFill>
                <a:blip r:embed="rId4"/>
                <a:stretch>
                  <a:fillRect l="-6107" t="-5882" r="-22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66B65-1BB0-4757-AA47-7C3ABA702046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/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47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74327D8-4E62-4D4B-85C6-192FD48F2A0F}"/>
              </a:ext>
            </a:extLst>
          </p:cNvPr>
          <p:cNvSpPr/>
          <p:nvPr/>
        </p:nvSpPr>
        <p:spPr>
          <a:xfrm>
            <a:off x="5686217" y="5678988"/>
            <a:ext cx="2667000" cy="599575"/>
          </a:xfrm>
          <a:prstGeom prst="wedgeRectCallout">
            <a:avLst>
              <a:gd name="adj1" fmla="val 28771"/>
              <a:gd name="adj2" fmla="val -2414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</p:spTree>
    <p:extLst>
      <p:ext uri="{BB962C8B-B14F-4D97-AF65-F5344CB8AC3E}">
        <p14:creationId xmlns:p14="http://schemas.microsoft.com/office/powerpoint/2010/main" val="163993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good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 and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2"/>
                <a:stretch>
                  <a:fillRect l="-928" t="-2968" r="-1449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Learning the best hypothesis (approximation)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0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4E0AA8AE-6925-4F7C-A730-1E7D8B8E0EFE}"/>
              </a:ext>
            </a:extLst>
          </p:cNvPr>
          <p:cNvSpPr>
            <a:spLocks/>
          </p:cNvSpPr>
          <p:nvPr/>
        </p:nvSpPr>
        <p:spPr bwMode="auto">
          <a:xfrm>
            <a:off x="8610600" y="4876800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81DA6158-51DB-4E5E-8FB2-78446E4D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83711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3AE93D00-9C62-4E46-9476-83CD0CB0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38308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113ECD89-E7C6-46D3-8198-515641E9E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812" y="4432300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3" descr="txp_fig">
            <a:extLst>
              <a:ext uri="{FF2B5EF4-FFF2-40B4-BE49-F238E27FC236}">
                <a16:creationId xmlns:a16="http://schemas.microsoft.com/office/drawing/2014/main" id="{A49FDC39-1280-4F64-B889-19B1BF48219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2" y="5643563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/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17391" r="-434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54620-48A2-4758-9028-BB3B1CE736EC}"/>
                  </a:ext>
                </a:extLst>
              </p:cNvPr>
              <p:cNvSpPr txBox="1"/>
              <p:nvPr/>
            </p:nvSpPr>
            <p:spPr>
              <a:xfrm>
                <a:off x="9757568" y="4900612"/>
                <a:ext cx="7096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54620-48A2-4758-9028-BB3B1CE7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68" y="4900612"/>
                <a:ext cx="70961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AC72B49-98CE-4C68-AD4E-7135D3F43865}"/>
              </a:ext>
            </a:extLst>
          </p:cNvPr>
          <p:cNvSpPr/>
          <p:nvPr/>
        </p:nvSpPr>
        <p:spPr>
          <a:xfrm>
            <a:off x="10925572" y="4032249"/>
            <a:ext cx="1091406" cy="287635"/>
          </a:xfrm>
          <a:prstGeom prst="wedgeRectCallout">
            <a:avLst>
              <a:gd name="adj1" fmla="val -119742"/>
              <a:gd name="adj2" fmla="val 1691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0/1 loss,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</a:t>
                </a:r>
                <a:r>
                  <a:rPr lang="en-US" dirty="0"/>
                  <a:t> and guarantees the lowest possible error rate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Needs the complete joint probability which requires in the general case a probability table with one entry for each possible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is why we often use the naïve Bayes classifier, which is not optimal since it assumes conditional independence between features.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624" t="-613" r="-227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2253</Words>
  <Application>Microsoft Office PowerPoint</Application>
  <PresentationFormat>Widescreen</PresentationFormat>
  <Paragraphs>320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Office Theme</vt:lpstr>
      <vt:lpstr>CS 5/7320  Artificial Intelligence  Learning  from Examples AIMA Chapter 19</vt:lpstr>
      <vt:lpstr>Learning from Examples: Machine Learning</vt:lpstr>
      <vt:lpstr>Supervised Learning</vt:lpstr>
      <vt:lpstr>Supervised Learning</vt:lpstr>
      <vt:lpstr>Consistency vs. Simplicity</vt:lpstr>
      <vt:lpstr>Consistency vs. Simplicity</vt:lpstr>
      <vt:lpstr>Consistency and Loss</vt:lpstr>
      <vt:lpstr>Consistency and Loss</vt:lpstr>
      <vt:lpstr>Example: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Models and Methods</vt:lpstr>
      <vt:lpstr>Confidences from a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Michael Hahsler</cp:lastModifiedBy>
  <cp:revision>31</cp:revision>
  <dcterms:created xsi:type="dcterms:W3CDTF">2020-11-16T22:49:03Z</dcterms:created>
  <dcterms:modified xsi:type="dcterms:W3CDTF">2021-11-29T16:02:59Z</dcterms:modified>
</cp:coreProperties>
</file>