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82" r:id="rId18"/>
    <p:sldId id="274" r:id="rId19"/>
    <p:sldId id="276" r:id="rId20"/>
    <p:sldId id="278" r:id="rId21"/>
    <p:sldId id="279" r:id="rId22"/>
    <p:sldId id="281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7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0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5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2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6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4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64452FE-6909-42AB-AB86-1AB1CB9429B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0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4452FE-6909-42AB-AB86-1AB1CB9429B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7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16434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Spring Reactive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err="1"/>
              <a:t>Akar</a:t>
            </a:r>
            <a:r>
              <a:rPr lang="en-US" b="1" dirty="0"/>
              <a:t> Inti </a:t>
            </a:r>
            <a:r>
              <a:rPr lang="en-US" b="1" dirty="0" err="1"/>
              <a:t>Teknologi</a:t>
            </a:r>
            <a:endParaRPr lang="en-US" b="1" dirty="0"/>
          </a:p>
          <a:p>
            <a:pPr algn="ctr"/>
            <a:r>
              <a:rPr lang="en-US" dirty="0"/>
              <a:t>September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882F25-5DF7-99FE-468E-8EC2FF1C9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029" y="2298497"/>
            <a:ext cx="1921941" cy="225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0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Rest API </a:t>
            </a:r>
            <a:r>
              <a:rPr lang="en-US" dirty="0" err="1"/>
              <a:t>dengan</a:t>
            </a:r>
            <a:r>
              <a:rPr lang="en-US" dirty="0"/>
              <a:t> Spring Reactive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/>
              <a:t>Pembuatan</a:t>
            </a:r>
            <a:r>
              <a:rPr lang="en-US" sz="1200" dirty="0"/>
              <a:t> API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tambahan</a:t>
            </a:r>
            <a:r>
              <a:rPr lang="en-US" sz="1200" dirty="0"/>
              <a:t> spring reactive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berbeda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pembuatan</a:t>
            </a:r>
            <a:r>
              <a:rPr lang="en-US" sz="1200" dirty="0"/>
              <a:t> API </a:t>
            </a:r>
            <a:r>
              <a:rPr lang="en-US" sz="1200" dirty="0" err="1"/>
              <a:t>biasa</a:t>
            </a:r>
            <a:r>
              <a:rPr lang="en-US" sz="1200" dirty="0"/>
              <a:t>,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dirty="0" err="1"/>
              <a:t>tradisional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perbedaannya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respon</a:t>
            </a:r>
            <a:r>
              <a:rPr lang="en-US" sz="1200" dirty="0"/>
              <a:t> data yang </a:t>
            </a:r>
            <a:r>
              <a:rPr lang="en-US" sz="1200" dirty="0" err="1"/>
              <a:t>dihasilkan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API </a:t>
            </a:r>
            <a:r>
              <a:rPr lang="en-US" sz="1200" dirty="0" err="1"/>
              <a:t>bukan</a:t>
            </a:r>
            <a:r>
              <a:rPr lang="en-US" sz="1200" dirty="0"/>
              <a:t> </a:t>
            </a:r>
            <a:r>
              <a:rPr lang="en-US" sz="1200" dirty="0" err="1"/>
              <a:t>lagi</a:t>
            </a:r>
            <a:r>
              <a:rPr lang="en-US" sz="1200" dirty="0"/>
              <a:t> </a:t>
            </a:r>
            <a:r>
              <a:rPr lang="en-US" sz="1200" dirty="0" err="1"/>
              <a:t>berupa</a:t>
            </a:r>
            <a:r>
              <a:rPr lang="en-US" sz="1200" dirty="0"/>
              <a:t> data </a:t>
            </a:r>
            <a:r>
              <a:rPr lang="en-US" sz="1200" dirty="0" err="1"/>
              <a:t>statis</a:t>
            </a:r>
            <a:r>
              <a:rPr lang="en-US" sz="1200" dirty="0"/>
              <a:t>, </a:t>
            </a:r>
            <a:r>
              <a:rPr lang="en-US" sz="1200" dirty="0" err="1"/>
              <a:t>melainkan</a:t>
            </a:r>
            <a:r>
              <a:rPr lang="en-US" sz="1200" dirty="0"/>
              <a:t> stream live, </a:t>
            </a:r>
            <a:r>
              <a:rPr lang="en-US" sz="1200" dirty="0" err="1"/>
              <a:t>Contoh</a:t>
            </a:r>
            <a:r>
              <a:rPr lang="en-US" sz="1200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4785" y="2588646"/>
            <a:ext cx="7920880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>
                <a:solidFill>
                  <a:srgbClr val="0070C0"/>
                </a:solidFill>
              </a:rPr>
              <a:t>   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@</a:t>
            </a:r>
            <a:r>
              <a:rPr lang="en-US" sz="800" i="1" dirty="0" err="1">
                <a:solidFill>
                  <a:srgbClr val="92D050"/>
                </a:solidFill>
              </a:rPr>
              <a:t>PostMapping</a:t>
            </a:r>
            <a:r>
              <a:rPr lang="en-US" sz="800" i="1" dirty="0">
                <a:solidFill>
                  <a:srgbClr val="92D050"/>
                </a:solidFill>
              </a:rPr>
              <a:t>("/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")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 @</a:t>
            </a:r>
            <a:r>
              <a:rPr lang="en-US" sz="800" i="1" dirty="0" err="1">
                <a:solidFill>
                  <a:srgbClr val="92D050"/>
                </a:solidFill>
              </a:rPr>
              <a:t>ResponseStatus</a:t>
            </a:r>
            <a:r>
              <a:rPr lang="en-US" sz="800" i="1" dirty="0">
                <a:solidFill>
                  <a:srgbClr val="92D050"/>
                </a:solidFill>
              </a:rPr>
              <a:t>(</a:t>
            </a:r>
            <a:r>
              <a:rPr lang="en-US" sz="800" i="1" dirty="0" err="1">
                <a:solidFill>
                  <a:srgbClr val="92D050"/>
                </a:solidFill>
              </a:rPr>
              <a:t>HttpStatus.CREATED</a:t>
            </a:r>
            <a:r>
              <a:rPr lang="en-US" sz="800" i="1" dirty="0">
                <a:solidFill>
                  <a:srgbClr val="92D050"/>
                </a:solidFill>
              </a:rPr>
              <a:t>)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 public Mono&lt;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&gt; </a:t>
            </a:r>
            <a:r>
              <a:rPr lang="en-US" sz="800" i="1" dirty="0" err="1">
                <a:solidFill>
                  <a:srgbClr val="92D050"/>
                </a:solidFill>
              </a:rPr>
              <a:t>createKaryawan</a:t>
            </a:r>
            <a:r>
              <a:rPr lang="en-US" sz="800" i="1" dirty="0">
                <a:solidFill>
                  <a:srgbClr val="92D050"/>
                </a:solidFill>
              </a:rPr>
              <a:t>(@</a:t>
            </a:r>
            <a:r>
              <a:rPr lang="en-US" sz="800" i="1" dirty="0" err="1">
                <a:solidFill>
                  <a:srgbClr val="92D050"/>
                </a:solidFill>
              </a:rPr>
              <a:t>RequestBody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){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     return </a:t>
            </a:r>
            <a:r>
              <a:rPr lang="en-US" sz="800" i="1" dirty="0" err="1">
                <a:solidFill>
                  <a:srgbClr val="92D050"/>
                </a:solidFill>
              </a:rPr>
              <a:t>karyawanService.save</a:t>
            </a:r>
            <a:r>
              <a:rPr lang="en-US" sz="800" i="1" dirty="0">
                <a:solidFill>
                  <a:srgbClr val="92D050"/>
                </a:solidFill>
              </a:rPr>
              <a:t>(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);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}</a:t>
            </a:r>
            <a:endParaRPr lang="en-US" sz="1050" dirty="0">
              <a:solidFill>
                <a:srgbClr val="92D050"/>
              </a:solidFill>
            </a:endParaRPr>
          </a:p>
          <a:p>
            <a:pPr algn="ctr"/>
            <a:endParaRPr lang="en-US" sz="1050" dirty="0"/>
          </a:p>
        </p:txBody>
      </p:sp>
      <p:sp>
        <p:nvSpPr>
          <p:cNvPr id="5" name="Rounded Rectangle 4"/>
          <p:cNvSpPr/>
          <p:nvPr/>
        </p:nvSpPr>
        <p:spPr>
          <a:xfrm>
            <a:off x="539552" y="3488746"/>
            <a:ext cx="7920880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>
                <a:solidFill>
                  <a:srgbClr val="0070C0"/>
                </a:solidFill>
              </a:rPr>
              <a:t>   </a:t>
            </a:r>
          </a:p>
          <a:p>
            <a:r>
              <a:rPr lang="en-US" sz="800" i="1" dirty="0">
                <a:solidFill>
                  <a:srgbClr val="0070C0"/>
                </a:solidFill>
              </a:rPr>
              <a:t>   </a:t>
            </a:r>
            <a:r>
              <a:rPr lang="en-US" sz="800" i="1" dirty="0">
                <a:solidFill>
                  <a:srgbClr val="92D050"/>
                </a:solidFill>
              </a:rPr>
              <a:t>@</a:t>
            </a:r>
            <a:r>
              <a:rPr lang="en-US" sz="800" i="1" dirty="0" err="1">
                <a:solidFill>
                  <a:srgbClr val="92D050"/>
                </a:solidFill>
              </a:rPr>
              <a:t>GetMapping</a:t>
            </a:r>
            <a:r>
              <a:rPr lang="en-US" sz="800" i="1" dirty="0">
                <a:solidFill>
                  <a:srgbClr val="92D050"/>
                </a:solidFill>
              </a:rPr>
              <a:t>("/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", produces = </a:t>
            </a:r>
            <a:r>
              <a:rPr lang="en-US" sz="800" i="1" dirty="0" err="1">
                <a:solidFill>
                  <a:srgbClr val="92D050"/>
                </a:solidFill>
              </a:rPr>
              <a:t>MediaType.TEXT_EVENT_STREAM_VALUE</a:t>
            </a:r>
            <a:r>
              <a:rPr lang="en-US" sz="800" i="1" dirty="0">
                <a:solidFill>
                  <a:srgbClr val="92D050"/>
                </a:solidFill>
              </a:rPr>
              <a:t> )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 public Flux&lt;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&gt; </a:t>
            </a:r>
            <a:r>
              <a:rPr lang="en-US" sz="800" i="1" dirty="0" err="1">
                <a:solidFill>
                  <a:srgbClr val="92D050"/>
                </a:solidFill>
              </a:rPr>
              <a:t>getAllKaryawan</a:t>
            </a:r>
            <a:r>
              <a:rPr lang="en-US" sz="800" i="1" dirty="0">
                <a:solidFill>
                  <a:srgbClr val="92D050"/>
                </a:solidFill>
              </a:rPr>
              <a:t>(){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     return </a:t>
            </a:r>
            <a:r>
              <a:rPr lang="en-US" sz="800" i="1" dirty="0" err="1">
                <a:solidFill>
                  <a:srgbClr val="92D050"/>
                </a:solidFill>
              </a:rPr>
              <a:t>karyawanService.getAllKaryawan</a:t>
            </a:r>
            <a:r>
              <a:rPr lang="en-US" sz="800" i="1" dirty="0">
                <a:solidFill>
                  <a:srgbClr val="92D050"/>
                </a:solidFill>
              </a:rPr>
              <a:t>();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} </a:t>
            </a:r>
          </a:p>
          <a:p>
            <a:pPr algn="ctr"/>
            <a:endParaRPr lang="en-US" sz="1050" dirty="0"/>
          </a:p>
        </p:txBody>
      </p:sp>
      <p:sp>
        <p:nvSpPr>
          <p:cNvPr id="6" name="Rounded Rectangle 5"/>
          <p:cNvSpPr/>
          <p:nvPr/>
        </p:nvSpPr>
        <p:spPr>
          <a:xfrm>
            <a:off x="539552" y="4394977"/>
            <a:ext cx="7920880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>
                <a:solidFill>
                  <a:srgbClr val="0070C0"/>
                </a:solidFill>
              </a:rPr>
              <a:t>   </a:t>
            </a:r>
          </a:p>
          <a:p>
            <a:r>
              <a:rPr lang="en-US" sz="800" i="1" dirty="0">
                <a:solidFill>
                  <a:srgbClr val="0070C0"/>
                </a:solidFill>
              </a:rPr>
              <a:t>   </a:t>
            </a:r>
            <a:r>
              <a:rPr lang="en-US" sz="800" i="1" dirty="0">
                <a:solidFill>
                  <a:srgbClr val="92D050"/>
                </a:solidFill>
              </a:rPr>
              <a:t>@</a:t>
            </a:r>
            <a:r>
              <a:rPr lang="en-US" sz="800" i="1" dirty="0" err="1">
                <a:solidFill>
                  <a:srgbClr val="92D050"/>
                </a:solidFill>
              </a:rPr>
              <a:t>DeleteMapping</a:t>
            </a:r>
            <a:r>
              <a:rPr lang="en-US" sz="800" i="1" dirty="0">
                <a:solidFill>
                  <a:srgbClr val="92D050"/>
                </a:solidFill>
              </a:rPr>
              <a:t>("/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/{id}")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 public Mono&lt;Void&gt; </a:t>
            </a:r>
            <a:r>
              <a:rPr lang="en-US" sz="800" i="1" dirty="0" err="1">
                <a:solidFill>
                  <a:srgbClr val="92D050"/>
                </a:solidFill>
              </a:rPr>
              <a:t>deleteKaryawan</a:t>
            </a:r>
            <a:r>
              <a:rPr lang="en-US" sz="800" i="1" dirty="0">
                <a:solidFill>
                  <a:srgbClr val="92D050"/>
                </a:solidFill>
              </a:rPr>
              <a:t>(@</a:t>
            </a:r>
            <a:r>
              <a:rPr lang="en-US" sz="800" i="1" dirty="0" err="1">
                <a:solidFill>
                  <a:srgbClr val="92D050"/>
                </a:solidFill>
              </a:rPr>
              <a:t>PathVariable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int</a:t>
            </a:r>
            <a:r>
              <a:rPr lang="en-US" sz="800" i="1" dirty="0">
                <a:solidFill>
                  <a:srgbClr val="92D050"/>
                </a:solidFill>
              </a:rPr>
              <a:t> id){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     return </a:t>
            </a:r>
            <a:r>
              <a:rPr lang="en-US" sz="800" i="1" dirty="0" err="1">
                <a:solidFill>
                  <a:srgbClr val="92D050"/>
                </a:solidFill>
              </a:rPr>
              <a:t>karyawanService.deleteKaryawan</a:t>
            </a:r>
            <a:r>
              <a:rPr lang="en-US" sz="800" i="1" dirty="0">
                <a:solidFill>
                  <a:srgbClr val="92D050"/>
                </a:solidFill>
              </a:rPr>
              <a:t>(id);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} </a:t>
            </a:r>
          </a:p>
          <a:p>
            <a:pPr algn="ctr"/>
            <a:endParaRPr lang="en-US" sz="1050" dirty="0"/>
          </a:p>
        </p:txBody>
      </p:sp>
      <p:sp>
        <p:nvSpPr>
          <p:cNvPr id="7" name="Rounded Rectangle 6"/>
          <p:cNvSpPr/>
          <p:nvPr/>
        </p:nvSpPr>
        <p:spPr>
          <a:xfrm>
            <a:off x="539552" y="5301208"/>
            <a:ext cx="7920880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>
                <a:solidFill>
                  <a:srgbClr val="0070C0"/>
                </a:solidFill>
              </a:rPr>
              <a:t>   </a:t>
            </a:r>
          </a:p>
          <a:p>
            <a:r>
              <a:rPr lang="en-US" sz="800" i="1" dirty="0">
                <a:solidFill>
                  <a:srgbClr val="0070C0"/>
                </a:solidFill>
              </a:rPr>
              <a:t>   </a:t>
            </a:r>
            <a:r>
              <a:rPr lang="en-US" sz="800" i="1" dirty="0">
                <a:solidFill>
                  <a:srgbClr val="92D050"/>
                </a:solidFill>
              </a:rPr>
              <a:t>@</a:t>
            </a:r>
            <a:r>
              <a:rPr lang="en-US" sz="800" i="1" dirty="0" err="1">
                <a:solidFill>
                  <a:srgbClr val="92D050"/>
                </a:solidFill>
              </a:rPr>
              <a:t>PutMapping</a:t>
            </a:r>
            <a:r>
              <a:rPr lang="en-US" sz="800" i="1" dirty="0">
                <a:solidFill>
                  <a:srgbClr val="92D050"/>
                </a:solidFill>
              </a:rPr>
              <a:t>(“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/{id}")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 public Mono&lt;</a:t>
            </a:r>
            <a:r>
              <a:rPr lang="en-US" sz="800" i="1" dirty="0" err="1">
                <a:solidFill>
                  <a:srgbClr val="92D050"/>
                </a:solidFill>
              </a:rPr>
              <a:t>ResponseEntity</a:t>
            </a:r>
            <a:r>
              <a:rPr lang="en-US" sz="800" i="1" dirty="0">
                <a:solidFill>
                  <a:srgbClr val="92D050"/>
                </a:solidFill>
              </a:rPr>
              <a:t>&lt;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&gt;&gt; </a:t>
            </a:r>
            <a:r>
              <a:rPr lang="en-US" sz="800" i="1" dirty="0" err="1">
                <a:solidFill>
                  <a:srgbClr val="92D050"/>
                </a:solidFill>
              </a:rPr>
              <a:t>updateKaryawan</a:t>
            </a:r>
            <a:r>
              <a:rPr lang="en-US" sz="800" i="1" dirty="0">
                <a:solidFill>
                  <a:srgbClr val="92D050"/>
                </a:solidFill>
              </a:rPr>
              <a:t>(@</a:t>
            </a:r>
            <a:r>
              <a:rPr lang="en-US" sz="800" i="1" dirty="0" err="1">
                <a:solidFill>
                  <a:srgbClr val="92D050"/>
                </a:solidFill>
              </a:rPr>
              <a:t>RequestBody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){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     return </a:t>
            </a:r>
            <a:r>
              <a:rPr lang="en-US" sz="800" i="1" dirty="0" err="1">
                <a:solidFill>
                  <a:srgbClr val="92D050"/>
                </a:solidFill>
              </a:rPr>
              <a:t>karyawanService.update</a:t>
            </a:r>
            <a:r>
              <a:rPr lang="en-US" sz="800" i="1" dirty="0">
                <a:solidFill>
                  <a:srgbClr val="92D050"/>
                </a:solidFill>
              </a:rPr>
              <a:t>(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);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}  </a:t>
            </a:r>
          </a:p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8229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endParaRPr lang="en-US" dirty="0"/>
          </a:p>
          <a:p>
            <a:r>
              <a:rPr lang="en-US" dirty="0"/>
              <a:t>JSON Repository</a:t>
            </a:r>
          </a:p>
          <a:p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r>
              <a:rPr lang="en-US" dirty="0" err="1"/>
              <a:t>Skalabilitas</a:t>
            </a:r>
            <a:endParaRPr lang="en-US" dirty="0"/>
          </a:p>
          <a:p>
            <a:r>
              <a:rPr lang="en-US" dirty="0"/>
              <a:t>Dynamic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8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RDBMS</a:t>
            </a:r>
          </a:p>
          <a:p>
            <a:pPr lvl="1"/>
            <a:r>
              <a:rPr lang="en-US" sz="1050" dirty="0"/>
              <a:t>MySQL, </a:t>
            </a:r>
            <a:r>
              <a:rPr lang="en-US" sz="1050" dirty="0" err="1"/>
              <a:t>PostGre</a:t>
            </a:r>
            <a:r>
              <a:rPr lang="en-US" sz="1050" dirty="0"/>
              <a:t>, </a:t>
            </a:r>
            <a:r>
              <a:rPr lang="en-US" sz="1050" dirty="0" err="1"/>
              <a:t>OracleDB</a:t>
            </a:r>
            <a:r>
              <a:rPr lang="en-US" sz="1050" dirty="0"/>
              <a:t>, SQL Server</a:t>
            </a:r>
          </a:p>
          <a:p>
            <a:pPr lvl="1"/>
            <a:r>
              <a:rPr lang="en-US" sz="1050" dirty="0"/>
              <a:t>Table Tabular</a:t>
            </a:r>
          </a:p>
          <a:p>
            <a:pPr lvl="1"/>
            <a:r>
              <a:rPr lang="en-US" sz="1050" dirty="0"/>
              <a:t>Relational</a:t>
            </a:r>
          </a:p>
          <a:p>
            <a:pPr lvl="1"/>
            <a:r>
              <a:rPr lang="en-US" sz="1050" dirty="0"/>
              <a:t>Schematic</a:t>
            </a:r>
          </a:p>
          <a:p>
            <a:pPr lvl="1"/>
            <a:r>
              <a:rPr lang="en-US" sz="1050" dirty="0"/>
              <a:t>Data Model Static</a:t>
            </a:r>
          </a:p>
          <a:p>
            <a:pPr lvl="1"/>
            <a:r>
              <a:rPr lang="en-US" sz="1050" dirty="0"/>
              <a:t>Load List</a:t>
            </a:r>
          </a:p>
          <a:p>
            <a:pPr lvl="1"/>
            <a:r>
              <a:rPr lang="en-US" sz="1050" dirty="0"/>
              <a:t>Ideal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penggunaan</a:t>
            </a:r>
            <a:r>
              <a:rPr lang="en-US" sz="1050" dirty="0"/>
              <a:t> </a:t>
            </a:r>
            <a:r>
              <a:rPr lang="en-US" sz="1050" dirty="0" err="1"/>
              <a:t>multirow</a:t>
            </a:r>
            <a:r>
              <a:rPr lang="en-US" sz="1050" dirty="0"/>
              <a:t> transaction</a:t>
            </a:r>
          </a:p>
          <a:p>
            <a:pPr lvl="1"/>
            <a:r>
              <a:rPr lang="en-US" sz="1050" dirty="0"/>
              <a:t>Operator : Sum, Count, between, Min, Max, Join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NoSQL</a:t>
            </a:r>
            <a:endParaRPr lang="en-US" dirty="0"/>
          </a:p>
          <a:p>
            <a:pPr lvl="1" indent="-342900"/>
            <a:r>
              <a:rPr lang="en-US" sz="1050" dirty="0" err="1"/>
              <a:t>MongoDB</a:t>
            </a:r>
            <a:r>
              <a:rPr lang="en-US" sz="1050" dirty="0"/>
              <a:t>, Cassandra, Couch Base, IBM </a:t>
            </a:r>
            <a:r>
              <a:rPr lang="en-US" sz="1050" dirty="0" err="1"/>
              <a:t>Cloudant</a:t>
            </a:r>
            <a:endParaRPr lang="en-US" sz="1050" dirty="0"/>
          </a:p>
          <a:p>
            <a:pPr lvl="1" indent="-342900"/>
            <a:r>
              <a:rPr lang="en-US" sz="1050" dirty="0"/>
              <a:t>Collection, XML</a:t>
            </a:r>
          </a:p>
          <a:p>
            <a:pPr lvl="1" indent="-342900"/>
            <a:r>
              <a:rPr lang="en-US" sz="1050" dirty="0"/>
              <a:t>Non Relational</a:t>
            </a:r>
          </a:p>
          <a:p>
            <a:pPr lvl="1" indent="-342900"/>
            <a:r>
              <a:rPr lang="en-US" sz="1050" dirty="0"/>
              <a:t>Dynamic Structure</a:t>
            </a:r>
          </a:p>
          <a:p>
            <a:pPr lvl="1" indent="-342900"/>
            <a:r>
              <a:rPr lang="en-US" sz="1050" dirty="0"/>
              <a:t>Data Model Flexibility</a:t>
            </a:r>
          </a:p>
          <a:p>
            <a:pPr lvl="1" indent="-342900"/>
            <a:r>
              <a:rPr lang="en-US" sz="1050" dirty="0"/>
              <a:t>Load Single</a:t>
            </a:r>
          </a:p>
          <a:p>
            <a:pPr lvl="1" indent="-342900"/>
            <a:r>
              <a:rPr lang="en-US" sz="1050" dirty="0"/>
              <a:t>Ideal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penyimpanan</a:t>
            </a:r>
            <a:r>
              <a:rPr lang="en-US" sz="1050" dirty="0"/>
              <a:t> data </a:t>
            </a:r>
            <a:r>
              <a:rPr lang="en-US" sz="1050" dirty="0" err="1"/>
              <a:t>besar</a:t>
            </a:r>
            <a:r>
              <a:rPr lang="en-US" sz="1050" dirty="0"/>
              <a:t> </a:t>
            </a:r>
            <a:r>
              <a:rPr lang="en-US" sz="1050" dirty="0" err="1"/>
              <a:t>dalam</a:t>
            </a:r>
            <a:r>
              <a:rPr lang="en-US" sz="1050" dirty="0"/>
              <a:t> </a:t>
            </a:r>
            <a:r>
              <a:rPr lang="en-US" sz="1050" dirty="0" err="1"/>
              <a:t>satu</a:t>
            </a:r>
            <a:r>
              <a:rPr lang="en-US" sz="1050" dirty="0"/>
              <a:t> row transaction</a:t>
            </a:r>
          </a:p>
          <a:p>
            <a:pPr lvl="1" indent="-342900"/>
            <a:r>
              <a:rPr lang="en-US" sz="1050" dirty="0"/>
              <a:t>Operator : Indexed, Criteria, Aggregated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17032"/>
            <a:ext cx="1501934" cy="223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832324"/>
            <a:ext cx="2197521" cy="21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97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Mapping </a:t>
            </a:r>
            <a:r>
              <a:rPr lang="en-US" dirty="0" err="1"/>
              <a:t>ke</a:t>
            </a:r>
            <a:r>
              <a:rPr lang="en-US" dirty="0"/>
              <a:t> class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491880" y="3140968"/>
            <a:ext cx="2392079" cy="165618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sz="800" i="1" dirty="0">
                <a:solidFill>
                  <a:srgbClr val="92D050"/>
                </a:solidFill>
              </a:rPr>
              <a:t>@Data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@Document(collection = "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")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public class 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 {</a:t>
            </a:r>
            <a:br>
              <a:rPr lang="en-US" sz="800" i="1" dirty="0">
                <a:solidFill>
                  <a:srgbClr val="92D050"/>
                </a:solidFill>
              </a:rPr>
            </a:b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@id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String id;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String </a:t>
            </a:r>
            <a:r>
              <a:rPr lang="en-US" sz="800" i="1" dirty="0" err="1">
                <a:solidFill>
                  <a:srgbClr val="92D050"/>
                </a:solidFill>
              </a:rPr>
              <a:t>namaKoperasi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String </a:t>
            </a:r>
            <a:r>
              <a:rPr lang="en-US" sz="800" i="1" dirty="0" err="1">
                <a:solidFill>
                  <a:srgbClr val="92D050"/>
                </a:solidFill>
              </a:rPr>
              <a:t>jenisKoperasi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</a:t>
            </a:r>
            <a:r>
              <a:rPr lang="en-US" sz="800" i="1" dirty="0" err="1">
                <a:solidFill>
                  <a:srgbClr val="92D050"/>
                </a:solidFill>
              </a:rPr>
              <a:t>BadanHukum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badanHukum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List&lt;</a:t>
            </a:r>
            <a:r>
              <a:rPr lang="en-US" sz="800" i="1" dirty="0" err="1">
                <a:solidFill>
                  <a:srgbClr val="92D050"/>
                </a:solidFill>
              </a:rPr>
              <a:t>Produk</a:t>
            </a:r>
            <a:r>
              <a:rPr lang="en-US" sz="800" i="1" dirty="0">
                <a:solidFill>
                  <a:srgbClr val="92D050"/>
                </a:solidFill>
              </a:rPr>
              <a:t>&gt; </a:t>
            </a:r>
            <a:r>
              <a:rPr lang="en-US" sz="800" i="1" dirty="0" err="1">
                <a:solidFill>
                  <a:srgbClr val="92D050"/>
                </a:solidFill>
              </a:rPr>
              <a:t>produk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}</a:t>
            </a:r>
            <a:endParaRPr lang="en-US" sz="1050" i="1" dirty="0">
              <a:solidFill>
                <a:srgbClr val="92D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61254"/>
            <a:ext cx="2309727" cy="4670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10"/>
          <p:cNvSpPr txBox="1">
            <a:spLocks/>
          </p:cNvSpPr>
          <p:nvPr/>
        </p:nvSpPr>
        <p:spPr>
          <a:xfrm>
            <a:off x="6084167" y="2571313"/>
            <a:ext cx="2392079" cy="100811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i="1" dirty="0">
                <a:solidFill>
                  <a:srgbClr val="92D050"/>
                </a:solidFill>
              </a:rPr>
              <a:t>@Data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public class </a:t>
            </a:r>
            <a:r>
              <a:rPr lang="en-US" sz="800" i="1" dirty="0" err="1">
                <a:solidFill>
                  <a:srgbClr val="92D050"/>
                </a:solidFill>
              </a:rPr>
              <a:t>BadanHukum</a:t>
            </a:r>
            <a:r>
              <a:rPr lang="en-US" sz="800" i="1" dirty="0">
                <a:solidFill>
                  <a:srgbClr val="92D050"/>
                </a:solidFill>
              </a:rPr>
              <a:t>{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String NIK;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String NOP;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Integer </a:t>
            </a:r>
            <a:r>
              <a:rPr lang="en-US" sz="800" i="1" dirty="0" err="1">
                <a:solidFill>
                  <a:srgbClr val="92D050"/>
                </a:solidFill>
              </a:rPr>
              <a:t>tahunBerdiri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}</a:t>
            </a:r>
          </a:p>
        </p:txBody>
      </p:sp>
      <p:sp>
        <p:nvSpPr>
          <p:cNvPr id="13" name="Content Placeholder 10"/>
          <p:cNvSpPr txBox="1">
            <a:spLocks/>
          </p:cNvSpPr>
          <p:nvPr/>
        </p:nvSpPr>
        <p:spPr>
          <a:xfrm>
            <a:off x="6084167" y="3795449"/>
            <a:ext cx="2392079" cy="13681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i="1" dirty="0">
                <a:solidFill>
                  <a:srgbClr val="92D050"/>
                </a:solidFill>
              </a:rPr>
              <a:t>@Data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public class Unit{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Date </a:t>
            </a:r>
            <a:r>
              <a:rPr lang="en-US" sz="800" i="1" dirty="0" err="1">
                <a:solidFill>
                  <a:srgbClr val="92D050"/>
                </a:solidFill>
              </a:rPr>
              <a:t>tglProduksi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Date </a:t>
            </a:r>
            <a:r>
              <a:rPr lang="en-US" sz="800" i="1" dirty="0" err="1">
                <a:solidFill>
                  <a:srgbClr val="92D050"/>
                </a:solidFill>
              </a:rPr>
              <a:t>tglExpired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Integer </a:t>
            </a:r>
            <a:r>
              <a:rPr lang="en-US" sz="800" i="1" dirty="0" err="1">
                <a:solidFill>
                  <a:srgbClr val="92D050"/>
                </a:solidFill>
              </a:rPr>
              <a:t>berat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String </a:t>
            </a:r>
            <a:r>
              <a:rPr lang="en-US" sz="800" i="1" dirty="0" err="1">
                <a:solidFill>
                  <a:srgbClr val="92D050"/>
                </a:solidFill>
              </a:rPr>
              <a:t>pemasaran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</a:t>
            </a:r>
            <a:r>
              <a:rPr lang="en-US" sz="800" i="1" dirty="0" err="1">
                <a:solidFill>
                  <a:srgbClr val="92D050"/>
                </a:solidFill>
              </a:rPr>
              <a:t>BigInteger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hargaPerKilo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</a:t>
            </a:r>
            <a:r>
              <a:rPr lang="en-US" sz="800" i="1" dirty="0" err="1">
                <a:solidFill>
                  <a:srgbClr val="92D050"/>
                </a:solidFill>
              </a:rPr>
              <a:t>BigInteger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hargaTotal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String </a:t>
            </a:r>
            <a:r>
              <a:rPr lang="en-US" sz="800" i="1" dirty="0" err="1">
                <a:solidFill>
                  <a:srgbClr val="92D050"/>
                </a:solidFill>
              </a:rPr>
              <a:t>foto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927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Repository </a:t>
            </a:r>
            <a:r>
              <a:rPr lang="en-US" dirty="0" err="1"/>
              <a:t>dan</a:t>
            </a:r>
            <a:r>
              <a:rPr lang="en-US" dirty="0"/>
              <a:t> Service</a:t>
            </a: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>
          <a:xfrm>
            <a:off x="464344" y="1659334"/>
            <a:ext cx="8229600" cy="75294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i="1" dirty="0">
                <a:solidFill>
                  <a:srgbClr val="92D050"/>
                </a:solidFill>
              </a:rPr>
              <a:t>@Repository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public interface </a:t>
            </a:r>
            <a:r>
              <a:rPr lang="en-US" sz="800" i="1" dirty="0" err="1">
                <a:solidFill>
                  <a:srgbClr val="92D050"/>
                </a:solidFill>
              </a:rPr>
              <a:t>KoperasiRepo</a:t>
            </a:r>
            <a:r>
              <a:rPr lang="en-US" sz="800" i="1" dirty="0">
                <a:solidFill>
                  <a:srgbClr val="92D050"/>
                </a:solidFill>
              </a:rPr>
              <a:t> extends </a:t>
            </a:r>
            <a:r>
              <a:rPr lang="en-US" sz="800" i="1" dirty="0" err="1">
                <a:solidFill>
                  <a:srgbClr val="92D050"/>
                </a:solidFill>
              </a:rPr>
              <a:t>ReactiveMongoRepository</a:t>
            </a:r>
            <a:r>
              <a:rPr lang="en-US" sz="800" i="1" dirty="0">
                <a:solidFill>
                  <a:srgbClr val="92D050"/>
                </a:solidFill>
              </a:rPr>
              <a:t>&lt;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, String&gt;{</a:t>
            </a:r>
            <a:br>
              <a:rPr lang="en-US" sz="800" i="1" dirty="0">
                <a:solidFill>
                  <a:srgbClr val="92D050"/>
                </a:solidFill>
              </a:rPr>
            </a:b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}</a:t>
            </a: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464344" y="2555130"/>
            <a:ext cx="8229600" cy="24482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i="1" dirty="0">
                <a:solidFill>
                  <a:srgbClr val="92D050"/>
                </a:solidFill>
              </a:rPr>
              <a:t>@Service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public class Service{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@</a:t>
            </a:r>
            <a:r>
              <a:rPr lang="en-US" sz="800" i="1" dirty="0" err="1">
                <a:solidFill>
                  <a:srgbClr val="92D050"/>
                </a:solidFill>
              </a:rPr>
              <a:t>Autowired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</a:t>
            </a:r>
            <a:r>
              <a:rPr lang="en-US" sz="800" i="1" dirty="0" err="1">
                <a:solidFill>
                  <a:srgbClr val="92D050"/>
                </a:solidFill>
              </a:rPr>
              <a:t>KoperasiRepo</a:t>
            </a:r>
            <a:r>
              <a:rPr lang="en-US" sz="800" i="1" dirty="0">
                <a:solidFill>
                  <a:srgbClr val="92D050"/>
                </a:solidFill>
              </a:rPr>
              <a:t> repository;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public Mono&lt;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&gt; </a:t>
            </a:r>
            <a:r>
              <a:rPr lang="en-US" sz="800" i="1" dirty="0" err="1">
                <a:solidFill>
                  <a:srgbClr val="92D050"/>
                </a:solidFill>
              </a:rPr>
              <a:t>loadById</a:t>
            </a:r>
            <a:r>
              <a:rPr lang="en-US" sz="800" i="1" dirty="0">
                <a:solidFill>
                  <a:srgbClr val="92D050"/>
                </a:solidFill>
              </a:rPr>
              <a:t>(String id){ 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return </a:t>
            </a:r>
            <a:r>
              <a:rPr lang="en-US" sz="800" i="1" dirty="0" err="1">
                <a:solidFill>
                  <a:srgbClr val="92D050"/>
                </a:solidFill>
              </a:rPr>
              <a:t>repository.findById</a:t>
            </a:r>
            <a:r>
              <a:rPr lang="en-US" sz="800" i="1" dirty="0">
                <a:solidFill>
                  <a:srgbClr val="92D050"/>
                </a:solidFill>
              </a:rPr>
              <a:t>(id); 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}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public Flux&lt;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&gt; </a:t>
            </a:r>
            <a:r>
              <a:rPr lang="en-US" sz="800" i="1" dirty="0" err="1">
                <a:solidFill>
                  <a:srgbClr val="92D050"/>
                </a:solidFill>
              </a:rPr>
              <a:t>loadAll</a:t>
            </a:r>
            <a:r>
              <a:rPr lang="en-US" sz="800" i="1" dirty="0">
                <a:solidFill>
                  <a:srgbClr val="92D050"/>
                </a:solidFill>
              </a:rPr>
              <a:t>(){ 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return </a:t>
            </a:r>
            <a:r>
              <a:rPr lang="en-US" sz="800" i="1" dirty="0" err="1">
                <a:solidFill>
                  <a:srgbClr val="92D050"/>
                </a:solidFill>
              </a:rPr>
              <a:t>repository.findAll</a:t>
            </a:r>
            <a:r>
              <a:rPr lang="en-US" sz="800" i="1" dirty="0">
                <a:solidFill>
                  <a:srgbClr val="92D050"/>
                </a:solidFill>
              </a:rPr>
              <a:t>(); 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}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public Mono&lt;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&gt; save(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){ 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return </a:t>
            </a:r>
            <a:r>
              <a:rPr lang="en-US" sz="800" i="1" dirty="0" err="1">
                <a:solidFill>
                  <a:srgbClr val="92D050"/>
                </a:solidFill>
              </a:rPr>
              <a:t>repository.save</a:t>
            </a:r>
            <a:r>
              <a:rPr lang="en-US" sz="800" i="1" dirty="0">
                <a:solidFill>
                  <a:srgbClr val="92D050"/>
                </a:solidFill>
              </a:rPr>
              <a:t>(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); 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}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public Mono&lt;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&gt; delete(String id){ 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return </a:t>
            </a:r>
            <a:r>
              <a:rPr lang="en-US" sz="800" i="1" dirty="0" err="1">
                <a:solidFill>
                  <a:srgbClr val="92D050"/>
                </a:solidFill>
              </a:rPr>
              <a:t>repository.deleteById</a:t>
            </a:r>
            <a:r>
              <a:rPr lang="en-US" sz="800" i="1" dirty="0">
                <a:solidFill>
                  <a:srgbClr val="92D050"/>
                </a:solidFill>
              </a:rPr>
              <a:t>(id); 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}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AFE1B-CE1C-99A9-88E9-FB914CA93B28}"/>
              </a:ext>
            </a:extLst>
          </p:cNvPr>
          <p:cNvSpPr/>
          <p:nvPr/>
        </p:nvSpPr>
        <p:spPr>
          <a:xfrm>
            <a:off x="1117239" y="5423174"/>
            <a:ext cx="6909522" cy="111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level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mongo repository, </a:t>
            </a:r>
            <a:r>
              <a:rPr lang="en-US" dirty="0" err="1"/>
              <a:t>penggunaan</a:t>
            </a:r>
            <a:r>
              <a:rPr lang="en-US" dirty="0"/>
              <a:t> mongo client dan mongo template </a:t>
            </a:r>
            <a:r>
              <a:rPr lang="en-US" dirty="0" err="1"/>
              <a:t>beda</a:t>
            </a:r>
            <a:r>
              <a:rPr lang="en-US" dirty="0"/>
              <a:t> lagi</a:t>
            </a:r>
          </a:p>
        </p:txBody>
      </p:sp>
    </p:spTree>
    <p:extLst>
      <p:ext uri="{BB962C8B-B14F-4D97-AF65-F5344CB8AC3E}">
        <p14:creationId xmlns:p14="http://schemas.microsoft.com/office/powerpoint/2010/main" val="239344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API </a:t>
            </a:r>
            <a:r>
              <a:rPr lang="en-US" dirty="0" err="1"/>
              <a:t>dan</a:t>
            </a:r>
            <a:r>
              <a:rPr lang="en-US" dirty="0"/>
              <a:t> CRUD Controller</a:t>
            </a: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>
          <a:xfrm>
            <a:off x="1534520" y="1916832"/>
            <a:ext cx="6120680" cy="45259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i="1" dirty="0">
                <a:solidFill>
                  <a:srgbClr val="92D050"/>
                </a:solidFill>
              </a:rPr>
              <a:t>@</a:t>
            </a:r>
            <a:r>
              <a:rPr lang="en-US" sz="800" i="1" dirty="0" err="1">
                <a:solidFill>
                  <a:srgbClr val="92D050"/>
                </a:solidFill>
              </a:rPr>
              <a:t>RestController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public class Controller {</a:t>
            </a:r>
            <a:br>
              <a:rPr lang="en-US" sz="800" i="1" dirty="0">
                <a:solidFill>
                  <a:srgbClr val="92D050"/>
                </a:solidFill>
              </a:rPr>
            </a:b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@</a:t>
            </a:r>
            <a:r>
              <a:rPr lang="en-US" sz="800" i="1" dirty="0" err="1">
                <a:solidFill>
                  <a:srgbClr val="92D050"/>
                </a:solidFill>
              </a:rPr>
              <a:t>Autowired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Service </a:t>
            </a:r>
            <a:r>
              <a:rPr lang="en-US" sz="800" i="1" dirty="0" err="1">
                <a:solidFill>
                  <a:srgbClr val="92D050"/>
                </a:solidFill>
              </a:rPr>
              <a:t>service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@</a:t>
            </a:r>
            <a:r>
              <a:rPr lang="en-US" sz="800" i="1" dirty="0" err="1">
                <a:solidFill>
                  <a:srgbClr val="92D050"/>
                </a:solidFill>
              </a:rPr>
              <a:t>RequestMapping</a:t>
            </a:r>
            <a:r>
              <a:rPr lang="en-US" sz="800" i="1" dirty="0">
                <a:solidFill>
                  <a:srgbClr val="92D050"/>
                </a:solidFill>
              </a:rPr>
              <a:t>(value = "/get/{id}", method = </a:t>
            </a:r>
            <a:r>
              <a:rPr lang="en-US" sz="800" i="1" dirty="0" err="1">
                <a:solidFill>
                  <a:srgbClr val="92D050"/>
                </a:solidFill>
              </a:rPr>
              <a:t>RequestMethod.GET</a:t>
            </a:r>
            <a:r>
              <a:rPr lang="en-US" sz="800" i="1" dirty="0">
                <a:solidFill>
                  <a:srgbClr val="92D050"/>
                </a:solidFill>
              </a:rPr>
              <a:t>)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public Mono&lt;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&gt; </a:t>
            </a:r>
            <a:r>
              <a:rPr lang="en-US" sz="800" i="1" dirty="0" err="1">
                <a:solidFill>
                  <a:srgbClr val="92D050"/>
                </a:solidFill>
              </a:rPr>
              <a:t>getKoperasiById</a:t>
            </a:r>
            <a:r>
              <a:rPr lang="en-US" sz="800" i="1" dirty="0">
                <a:solidFill>
                  <a:srgbClr val="92D050"/>
                </a:solidFill>
              </a:rPr>
              <a:t>(@</a:t>
            </a:r>
            <a:r>
              <a:rPr lang="en-US" sz="800" i="1" dirty="0" err="1">
                <a:solidFill>
                  <a:srgbClr val="92D050"/>
                </a:solidFill>
              </a:rPr>
              <a:t>PathVariable</a:t>
            </a:r>
            <a:r>
              <a:rPr lang="en-US" sz="800" i="1" dirty="0">
                <a:solidFill>
                  <a:srgbClr val="92D050"/>
                </a:solidFill>
              </a:rPr>
              <a:t> String id){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return </a:t>
            </a:r>
            <a:r>
              <a:rPr lang="en-US" sz="800" i="1" dirty="0" err="1">
                <a:solidFill>
                  <a:srgbClr val="92D050"/>
                </a:solidFill>
              </a:rPr>
              <a:t>service.loadById</a:t>
            </a:r>
            <a:r>
              <a:rPr lang="en-US" sz="800" i="1" dirty="0">
                <a:solidFill>
                  <a:srgbClr val="92D050"/>
                </a:solidFill>
              </a:rPr>
              <a:t>(id);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}</a:t>
            </a:r>
            <a:br>
              <a:rPr lang="en-US" sz="800" i="1" dirty="0">
                <a:solidFill>
                  <a:srgbClr val="92D050"/>
                </a:solidFill>
              </a:rPr>
            </a:b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@</a:t>
            </a:r>
            <a:r>
              <a:rPr lang="en-US" sz="800" i="1" dirty="0" err="1">
                <a:solidFill>
                  <a:srgbClr val="92D050"/>
                </a:solidFill>
              </a:rPr>
              <a:t>RequestMapping</a:t>
            </a:r>
            <a:r>
              <a:rPr lang="en-US" sz="800" i="1" dirty="0">
                <a:solidFill>
                  <a:srgbClr val="92D050"/>
                </a:solidFill>
              </a:rPr>
              <a:t>(value = "/</a:t>
            </a:r>
            <a:r>
              <a:rPr lang="en-US" sz="800" i="1" dirty="0" err="1">
                <a:solidFill>
                  <a:srgbClr val="92D050"/>
                </a:solidFill>
              </a:rPr>
              <a:t>getAll</a:t>
            </a:r>
            <a:r>
              <a:rPr lang="en-US" sz="800" i="1" dirty="0">
                <a:solidFill>
                  <a:srgbClr val="92D050"/>
                </a:solidFill>
              </a:rPr>
              <a:t>", method = </a:t>
            </a:r>
            <a:r>
              <a:rPr lang="en-US" sz="800" i="1" dirty="0" err="1">
                <a:solidFill>
                  <a:srgbClr val="92D050"/>
                </a:solidFill>
              </a:rPr>
              <a:t>RequestMethod.GET</a:t>
            </a:r>
            <a:r>
              <a:rPr lang="en-US" sz="800" i="1" dirty="0">
                <a:solidFill>
                  <a:srgbClr val="92D050"/>
                </a:solidFill>
              </a:rPr>
              <a:t>, produces = </a:t>
            </a:r>
            <a:r>
              <a:rPr lang="en-US" sz="800" i="1" dirty="0" err="1">
                <a:solidFill>
                  <a:srgbClr val="92D050"/>
                </a:solidFill>
              </a:rPr>
              <a:t>MediaType.APPLICATION_STREAM_JSON_VALUE</a:t>
            </a:r>
            <a:r>
              <a:rPr lang="en-US" sz="800" i="1" dirty="0">
                <a:solidFill>
                  <a:srgbClr val="92D050"/>
                </a:solidFill>
              </a:rPr>
              <a:t>)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public Flux&lt;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&gt; </a:t>
            </a:r>
            <a:r>
              <a:rPr lang="en-US" sz="800" i="1" dirty="0" err="1">
                <a:solidFill>
                  <a:srgbClr val="92D050"/>
                </a:solidFill>
              </a:rPr>
              <a:t>getAllKoperasi</a:t>
            </a:r>
            <a:r>
              <a:rPr lang="en-US" sz="800" i="1" dirty="0">
                <a:solidFill>
                  <a:srgbClr val="92D050"/>
                </a:solidFill>
              </a:rPr>
              <a:t>(){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return </a:t>
            </a:r>
            <a:r>
              <a:rPr lang="en-US" sz="800" i="1" dirty="0" err="1">
                <a:solidFill>
                  <a:srgbClr val="92D050"/>
                </a:solidFill>
              </a:rPr>
              <a:t>service.loadAll</a:t>
            </a:r>
            <a:r>
              <a:rPr lang="en-US" sz="800" i="1" dirty="0">
                <a:solidFill>
                  <a:srgbClr val="92D050"/>
                </a:solidFill>
              </a:rPr>
              <a:t>(id);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}</a:t>
            </a:r>
            <a:br>
              <a:rPr lang="en-US" sz="800" i="1" dirty="0">
                <a:solidFill>
                  <a:srgbClr val="92D050"/>
                </a:solidFill>
              </a:rPr>
            </a:b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@</a:t>
            </a:r>
            <a:r>
              <a:rPr lang="en-US" sz="800" i="1" dirty="0" err="1">
                <a:solidFill>
                  <a:srgbClr val="92D050"/>
                </a:solidFill>
              </a:rPr>
              <a:t>RequestMapping</a:t>
            </a:r>
            <a:r>
              <a:rPr lang="en-US" sz="800" i="1" dirty="0">
                <a:solidFill>
                  <a:srgbClr val="92D050"/>
                </a:solidFill>
              </a:rPr>
              <a:t>(value = "/save", method = </a:t>
            </a:r>
            <a:r>
              <a:rPr lang="en-US" sz="800" i="1" dirty="0" err="1">
                <a:solidFill>
                  <a:srgbClr val="92D050"/>
                </a:solidFill>
              </a:rPr>
              <a:t>RequestMethod.POST</a:t>
            </a:r>
            <a:r>
              <a:rPr lang="en-US" sz="800" i="1" dirty="0">
                <a:solidFill>
                  <a:srgbClr val="92D050"/>
                </a:solidFill>
              </a:rPr>
              <a:t>)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public Mono&lt;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&gt; </a:t>
            </a:r>
            <a:r>
              <a:rPr lang="en-US" sz="800" i="1" dirty="0" err="1">
                <a:solidFill>
                  <a:srgbClr val="92D050"/>
                </a:solidFill>
              </a:rPr>
              <a:t>postKoperasi</a:t>
            </a:r>
            <a:r>
              <a:rPr lang="en-US" sz="800" i="1" dirty="0">
                <a:solidFill>
                  <a:srgbClr val="92D050"/>
                </a:solidFill>
              </a:rPr>
              <a:t>(@</a:t>
            </a:r>
            <a:r>
              <a:rPr lang="en-US" sz="800" i="1" dirty="0" err="1">
                <a:solidFill>
                  <a:srgbClr val="92D050"/>
                </a:solidFill>
              </a:rPr>
              <a:t>RequestBody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){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String id = </a:t>
            </a:r>
            <a:r>
              <a:rPr lang="en-US" sz="800" i="1" dirty="0" err="1">
                <a:solidFill>
                  <a:srgbClr val="92D050"/>
                </a:solidFill>
              </a:rPr>
              <a:t>UUID.randomUUID</a:t>
            </a:r>
            <a:r>
              <a:rPr lang="en-US" sz="800" i="1" dirty="0">
                <a:solidFill>
                  <a:srgbClr val="92D050"/>
                </a:solidFill>
              </a:rPr>
              <a:t>().</a:t>
            </a:r>
            <a:r>
              <a:rPr lang="en-US" sz="800" i="1" dirty="0" err="1">
                <a:solidFill>
                  <a:srgbClr val="92D050"/>
                </a:solidFill>
              </a:rPr>
              <a:t>toString</a:t>
            </a:r>
            <a:r>
              <a:rPr lang="en-US" sz="800" i="1" dirty="0">
                <a:solidFill>
                  <a:srgbClr val="92D050"/>
                </a:solidFill>
              </a:rPr>
              <a:t>();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</a:t>
            </a:r>
            <a:r>
              <a:rPr lang="en-US" sz="800" i="1" dirty="0" err="1">
                <a:solidFill>
                  <a:srgbClr val="92D050"/>
                </a:solidFill>
              </a:rPr>
              <a:t>koperasi.setId</a:t>
            </a:r>
            <a:r>
              <a:rPr lang="en-US" sz="800" i="1" dirty="0">
                <a:solidFill>
                  <a:srgbClr val="92D050"/>
                </a:solidFill>
              </a:rPr>
              <a:t>(id);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return </a:t>
            </a:r>
            <a:r>
              <a:rPr lang="en-US" sz="800" i="1" dirty="0" err="1">
                <a:solidFill>
                  <a:srgbClr val="92D050"/>
                </a:solidFill>
              </a:rPr>
              <a:t>service.save</a:t>
            </a:r>
            <a:r>
              <a:rPr lang="en-US" sz="800" i="1" dirty="0">
                <a:solidFill>
                  <a:srgbClr val="92D050"/>
                </a:solidFill>
              </a:rPr>
              <a:t>(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);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}</a:t>
            </a:r>
            <a:br>
              <a:rPr lang="en-US" sz="800" i="1" dirty="0">
                <a:solidFill>
                  <a:srgbClr val="92D050"/>
                </a:solidFill>
              </a:rPr>
            </a:b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@</a:t>
            </a:r>
            <a:r>
              <a:rPr lang="en-US" sz="800" i="1" dirty="0" err="1">
                <a:solidFill>
                  <a:srgbClr val="92D050"/>
                </a:solidFill>
              </a:rPr>
              <a:t>RequestMapping</a:t>
            </a:r>
            <a:r>
              <a:rPr lang="en-US" sz="800" i="1" dirty="0">
                <a:solidFill>
                  <a:srgbClr val="92D050"/>
                </a:solidFill>
              </a:rPr>
              <a:t>(value = "/update/{id}", method = </a:t>
            </a:r>
            <a:r>
              <a:rPr lang="en-US" sz="800" i="1" dirty="0" err="1">
                <a:solidFill>
                  <a:srgbClr val="92D050"/>
                </a:solidFill>
              </a:rPr>
              <a:t>RequestMethod.PUT</a:t>
            </a:r>
            <a:r>
              <a:rPr lang="en-US" sz="800" i="1" dirty="0">
                <a:solidFill>
                  <a:srgbClr val="92D050"/>
                </a:solidFill>
              </a:rPr>
              <a:t>)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public Mono&lt;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&gt; </a:t>
            </a:r>
            <a:r>
              <a:rPr lang="en-US" sz="800" i="1" dirty="0" err="1">
                <a:solidFill>
                  <a:srgbClr val="92D050"/>
                </a:solidFill>
              </a:rPr>
              <a:t>putKoperasi</a:t>
            </a:r>
            <a:r>
              <a:rPr lang="en-US" sz="800" i="1" dirty="0">
                <a:solidFill>
                  <a:srgbClr val="92D050"/>
                </a:solidFill>
              </a:rPr>
              <a:t>(@</a:t>
            </a:r>
            <a:r>
              <a:rPr lang="en-US" sz="800" i="1" dirty="0" err="1">
                <a:solidFill>
                  <a:srgbClr val="92D050"/>
                </a:solidFill>
              </a:rPr>
              <a:t>PathVariable</a:t>
            </a:r>
            <a:r>
              <a:rPr lang="en-US" sz="800" i="1" dirty="0">
                <a:solidFill>
                  <a:srgbClr val="92D050"/>
                </a:solidFill>
              </a:rPr>
              <a:t> String id, @</a:t>
            </a:r>
            <a:r>
              <a:rPr lang="en-US" sz="800" i="1" dirty="0" err="1">
                <a:solidFill>
                  <a:srgbClr val="92D050"/>
                </a:solidFill>
              </a:rPr>
              <a:t>RequestBody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){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return </a:t>
            </a:r>
            <a:r>
              <a:rPr lang="en-US" sz="800" i="1" dirty="0" err="1">
                <a:solidFill>
                  <a:srgbClr val="92D050"/>
                </a:solidFill>
              </a:rPr>
              <a:t>service.save</a:t>
            </a:r>
            <a:r>
              <a:rPr lang="en-US" sz="800" i="1" dirty="0">
                <a:solidFill>
                  <a:srgbClr val="92D050"/>
                </a:solidFill>
              </a:rPr>
              <a:t>(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);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}</a:t>
            </a:r>
            <a:br>
              <a:rPr lang="en-US" sz="800" i="1" dirty="0">
                <a:solidFill>
                  <a:srgbClr val="92D050"/>
                </a:solidFill>
              </a:rPr>
            </a:b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@</a:t>
            </a:r>
            <a:r>
              <a:rPr lang="en-US" sz="800" i="1" dirty="0" err="1">
                <a:solidFill>
                  <a:srgbClr val="92D050"/>
                </a:solidFill>
              </a:rPr>
              <a:t>RequestMapping</a:t>
            </a:r>
            <a:r>
              <a:rPr lang="en-US" sz="800" i="1" dirty="0">
                <a:solidFill>
                  <a:srgbClr val="92D050"/>
                </a:solidFill>
              </a:rPr>
              <a:t>(value = "/delete/{id}", method = </a:t>
            </a:r>
            <a:r>
              <a:rPr lang="en-US" sz="800" i="1" dirty="0" err="1">
                <a:solidFill>
                  <a:srgbClr val="92D050"/>
                </a:solidFill>
              </a:rPr>
              <a:t>RequestMethod.DELETE</a:t>
            </a:r>
            <a:r>
              <a:rPr lang="en-US" sz="800" i="1" dirty="0">
                <a:solidFill>
                  <a:srgbClr val="92D050"/>
                </a:solidFill>
              </a:rPr>
              <a:t>)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public void </a:t>
            </a:r>
            <a:r>
              <a:rPr lang="en-US" sz="800" i="1" dirty="0" err="1">
                <a:solidFill>
                  <a:srgbClr val="92D050"/>
                </a:solidFill>
              </a:rPr>
              <a:t>deleteKoperasi</a:t>
            </a:r>
            <a:r>
              <a:rPr lang="en-US" sz="800" i="1" dirty="0">
                <a:solidFill>
                  <a:srgbClr val="92D050"/>
                </a:solidFill>
              </a:rPr>
              <a:t>(@</a:t>
            </a:r>
            <a:r>
              <a:rPr lang="en-US" sz="800" i="1" dirty="0" err="1">
                <a:solidFill>
                  <a:srgbClr val="92D050"/>
                </a:solidFill>
              </a:rPr>
              <a:t>PathVariable</a:t>
            </a:r>
            <a:r>
              <a:rPr lang="en-US" sz="800" i="1" dirty="0">
                <a:solidFill>
                  <a:srgbClr val="92D050"/>
                </a:solidFill>
              </a:rPr>
              <a:t> String id){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</a:t>
            </a:r>
            <a:r>
              <a:rPr lang="en-US" sz="800" i="1" dirty="0" err="1">
                <a:solidFill>
                  <a:srgbClr val="92D050"/>
                </a:solidFill>
              </a:rPr>
              <a:t>service.delete</a:t>
            </a:r>
            <a:r>
              <a:rPr lang="en-US" sz="800" i="1" dirty="0">
                <a:solidFill>
                  <a:srgbClr val="92D050"/>
                </a:solidFill>
              </a:rPr>
              <a:t>(id);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}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524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Tips lain query yang </a:t>
            </a:r>
            <a:r>
              <a:rPr lang="en-US" sz="3200" dirty="0" err="1"/>
              <a:t>ada</a:t>
            </a:r>
            <a:r>
              <a:rPr lang="en-US" sz="3200" dirty="0"/>
              <a:t> di mongo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3608" y="5937646"/>
            <a:ext cx="690952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https://docs.spring.io/spring-data/mongodb/docs/1.2.x/reference/html/mongo.repositories.html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42" y="1858310"/>
            <a:ext cx="8459316" cy="374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659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3E13-BCB2-3644-BB5E-50E8DE53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Implementasi</a:t>
            </a:r>
            <a:r>
              <a:rPr lang="en-US" dirty="0"/>
              <a:t> Java dan MongoDB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4FEC-FD4C-D904-0F48-751BDE5D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Versi</a:t>
            </a:r>
            <a:r>
              <a:rPr lang="en-US" dirty="0"/>
              <a:t> yang </a:t>
            </a:r>
            <a:r>
              <a:rPr lang="en-US" dirty="0" err="1"/>
              <a:t>dianjurkan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Java 8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Maven 3.6.3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MongoDB 6.0.1 Community edition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Spring Reactive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  <a:p>
            <a:pPr marL="0" indent="0">
              <a:buNone/>
            </a:pPr>
            <a:r>
              <a:rPr lang="en-US" dirty="0"/>
              <a:t>Ada 3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Java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MongoDB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Mongo client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Mongo template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Mongo repository</a:t>
            </a:r>
          </a:p>
          <a:p>
            <a:pPr marL="0" indent="0">
              <a:buNone/>
            </a:pPr>
            <a:r>
              <a:rPr lang="en-US" dirty="0"/>
              <a:t>MongoDB GUI</a:t>
            </a:r>
          </a:p>
          <a:p>
            <a:pPr marL="400050" lvl="1" indent="0">
              <a:buNone/>
            </a:pPr>
            <a:r>
              <a:rPr lang="en-US" dirty="0"/>
              <a:t>1. MongoDB Compass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338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8E43-EDC6-AB64-72B3-734215BD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101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/>
              <a:t>Mongoclient</a:t>
            </a:r>
            <a:r>
              <a:rPr lang="en-US" sz="3200" dirty="0"/>
              <a:t>, </a:t>
            </a:r>
            <a:r>
              <a:rPr lang="en-US" sz="3200" dirty="0" err="1"/>
              <a:t>mongotemplate</a:t>
            </a:r>
            <a:r>
              <a:rPr lang="en-US" sz="3200" dirty="0"/>
              <a:t> dan </a:t>
            </a:r>
            <a:r>
              <a:rPr lang="en-US" sz="3200" dirty="0" err="1"/>
              <a:t>mongorepository</a:t>
            </a:r>
            <a:endParaRPr lang="en-ID" sz="32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4DF3EFE-7E0A-A480-60D5-9092CC3E4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795921"/>
              </p:ext>
            </p:extLst>
          </p:nvPr>
        </p:nvGraphicFramePr>
        <p:xfrm>
          <a:off x="833041" y="1412776"/>
          <a:ext cx="7543800" cy="4460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732350627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950569873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272675686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4256910705"/>
                    </a:ext>
                  </a:extLst>
                </a:gridCol>
              </a:tblGrid>
              <a:tr h="576543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 Client</a:t>
                      </a:r>
                      <a:endParaRPr lang="en-ID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 Template</a:t>
                      </a:r>
                      <a:endParaRPr lang="en-ID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 Repository</a:t>
                      </a:r>
                      <a:endParaRPr lang="en-ID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4135763357"/>
                  </a:ext>
                </a:extLst>
              </a:tr>
              <a:tr h="302676">
                <a:tc>
                  <a:txBody>
                    <a:bodyPr/>
                    <a:lstStyle/>
                    <a:p>
                      <a:r>
                        <a:rPr lang="en-US" sz="1400" b="1" dirty="0"/>
                        <a:t>Driver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Java Driver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Spring Framework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Spring Framework</a:t>
                      </a:r>
                      <a:endParaRPr lang="en-ID" sz="1400" b="1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3187366193"/>
                  </a:ext>
                </a:extLst>
              </a:tr>
              <a:tr h="756690">
                <a:tc>
                  <a:txBody>
                    <a:bodyPr/>
                    <a:lstStyle/>
                    <a:p>
                      <a:r>
                        <a:rPr lang="en-US" sz="1400" b="1" dirty="0"/>
                        <a:t>Output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Object[]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String Key, Entity Class Projection Class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Entity Class</a:t>
                      </a:r>
                      <a:endParaRPr lang="en-ID" sz="1400" b="1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643167290"/>
                  </a:ext>
                </a:extLst>
              </a:tr>
              <a:tr h="529683">
                <a:tc>
                  <a:txBody>
                    <a:bodyPr/>
                    <a:lstStyle/>
                    <a:p>
                      <a:r>
                        <a:rPr lang="en-US" sz="1400" b="1" dirty="0"/>
                        <a:t>Style Programming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Banyak </a:t>
                      </a:r>
                      <a:r>
                        <a:rPr lang="en-US" sz="1400" b="1" dirty="0" err="1"/>
                        <a:t>koding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Simple </a:t>
                      </a:r>
                      <a:r>
                        <a:rPr lang="en-US" sz="1400" b="1" dirty="0" err="1"/>
                        <a:t>tidak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rumit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Nyaris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tidak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ada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koding</a:t>
                      </a:r>
                      <a:endParaRPr lang="en-ID" sz="1400" b="1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73772098"/>
                  </a:ext>
                </a:extLst>
              </a:tr>
              <a:tr h="756690">
                <a:tc>
                  <a:txBody>
                    <a:bodyPr/>
                    <a:lstStyle/>
                    <a:p>
                      <a:r>
                        <a:rPr lang="en-US" sz="1400" b="1" dirty="0"/>
                        <a:t>Aggregation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Inject query native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Criteria, Aggregation, Projection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Tidak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mungkin</a:t>
                      </a:r>
                      <a:endParaRPr lang="en-ID" sz="1400" b="1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2363704331"/>
                  </a:ext>
                </a:extLst>
              </a:tr>
              <a:tr h="302676">
                <a:tc>
                  <a:txBody>
                    <a:bodyPr/>
                    <a:lstStyle/>
                    <a:p>
                      <a:r>
                        <a:rPr lang="en-US" sz="1400" b="1" dirty="0"/>
                        <a:t>Spring Reactive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Tidak</a:t>
                      </a:r>
                      <a:r>
                        <a:rPr lang="en-US" sz="1400" b="1" dirty="0"/>
                        <a:t> support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Support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Support</a:t>
                      </a:r>
                      <a:endParaRPr lang="en-ID" sz="1400" b="1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3475032941"/>
                  </a:ext>
                </a:extLst>
              </a:tr>
              <a:tr h="1167530">
                <a:tc>
                  <a:txBody>
                    <a:bodyPr/>
                    <a:lstStyle/>
                    <a:p>
                      <a:r>
                        <a:rPr lang="en-US" sz="1400" b="1" dirty="0"/>
                        <a:t>Rollback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Session start/stop</a:t>
                      </a:r>
                      <a:endParaRPr lang="en-ID" sz="1400" b="1" dirty="0"/>
                    </a:p>
                    <a:p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Butuh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konfigurasi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tambahan</a:t>
                      </a:r>
                      <a:r>
                        <a:rPr lang="en-US" sz="1400" b="1" dirty="0"/>
                        <a:t>, @Transactional</a:t>
                      </a:r>
                      <a:endParaRPr lang="en-ID" sz="1400" b="1" dirty="0"/>
                    </a:p>
                    <a:p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@Transactional</a:t>
                      </a:r>
                      <a:endParaRPr lang="en-ID" sz="1400" b="1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38673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5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FA9B-721E-3072-2A16-3637975E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Depedancy</a:t>
            </a:r>
            <a:r>
              <a:rPr lang="en-US" dirty="0"/>
              <a:t> POM.XML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EE05-97F6-08EA-3715-C5DEA766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Reactive </a:t>
            </a:r>
            <a:r>
              <a:rPr lang="en-US" dirty="0" err="1"/>
              <a:t>webflux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Reactive MongoDB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Lombok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81830CAB-1AD5-0BD0-EBBC-2CDF026FE6A1}"/>
              </a:ext>
            </a:extLst>
          </p:cNvPr>
          <p:cNvSpPr txBox="1">
            <a:spLocks/>
          </p:cNvSpPr>
          <p:nvPr/>
        </p:nvSpPr>
        <p:spPr>
          <a:xfrm>
            <a:off x="899592" y="2236304"/>
            <a:ext cx="6923112" cy="8501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webflux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C9F249AF-7FD4-0F57-E0E2-B1CCC10801DD}"/>
              </a:ext>
            </a:extLst>
          </p:cNvPr>
          <p:cNvSpPr txBox="1">
            <a:spLocks/>
          </p:cNvSpPr>
          <p:nvPr/>
        </p:nvSpPr>
        <p:spPr>
          <a:xfrm>
            <a:off x="899592" y="3573016"/>
            <a:ext cx="6923112" cy="133141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en-US" sz="1100" dirty="0">
                <a:solidFill>
                  <a:srgbClr val="E8BF6A"/>
                </a:solidFill>
                <a:latin typeface="JetBrains Mono"/>
              </a:rPr>
              <a:t>&lt;dependency&gt;</a:t>
            </a:r>
            <a:br>
              <a:rPr lang="en-US" altLang="en-US" sz="11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E8BF6A"/>
                </a:solidFill>
                <a:latin typeface="JetBrains Mono"/>
              </a:rPr>
              <a:t>    &lt;</a:t>
            </a:r>
            <a:r>
              <a:rPr lang="en-US" altLang="en-US" sz="1100" dirty="0" err="1">
                <a:solidFill>
                  <a:srgbClr val="E8BF6A"/>
                </a:solidFill>
                <a:latin typeface="JetBrains Mono"/>
              </a:rPr>
              <a:t>groupId</a:t>
            </a:r>
            <a:r>
              <a:rPr lang="en-US" altLang="en-US" sz="110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en-US" altLang="en-US" sz="1100" dirty="0" err="1">
                <a:solidFill>
                  <a:srgbClr val="A9B7C6"/>
                </a:solidFill>
                <a:latin typeface="JetBrains Mono"/>
              </a:rPr>
              <a:t>org.springframework.boot</a:t>
            </a:r>
            <a:r>
              <a:rPr lang="en-US" altLang="en-US" sz="1100" dirty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en-US" altLang="en-US" sz="1100" dirty="0" err="1">
                <a:solidFill>
                  <a:srgbClr val="E8BF6A"/>
                </a:solidFill>
                <a:latin typeface="JetBrains Mono"/>
              </a:rPr>
              <a:t>groupId</a:t>
            </a:r>
            <a:r>
              <a:rPr lang="en-US" altLang="en-US" sz="11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en-US" altLang="en-US" sz="11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E8BF6A"/>
                </a:solidFill>
                <a:latin typeface="JetBrains Mono"/>
              </a:rPr>
              <a:t>    &lt;</a:t>
            </a:r>
            <a:r>
              <a:rPr lang="en-US" altLang="en-US" sz="1100" dirty="0" err="1">
                <a:solidFill>
                  <a:srgbClr val="E8BF6A"/>
                </a:solidFill>
                <a:latin typeface="JetBrains Mono"/>
              </a:rPr>
              <a:t>artifactId</a:t>
            </a:r>
            <a:r>
              <a:rPr lang="en-US" altLang="en-US" sz="110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spring-boot-starter-data-</a:t>
            </a:r>
            <a:r>
              <a:rPr lang="en-US" altLang="en-US" sz="1100" dirty="0" err="1">
                <a:solidFill>
                  <a:srgbClr val="A9B7C6"/>
                </a:solidFill>
                <a:latin typeface="JetBrains Mono"/>
              </a:rPr>
              <a:t>mongodb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-reactive</a:t>
            </a:r>
            <a:r>
              <a:rPr lang="en-US" altLang="en-US" sz="1100" dirty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en-US" altLang="en-US" sz="1100" dirty="0" err="1">
                <a:solidFill>
                  <a:srgbClr val="E8BF6A"/>
                </a:solidFill>
                <a:latin typeface="JetBrains Mono"/>
              </a:rPr>
              <a:t>artifactId</a:t>
            </a:r>
            <a:r>
              <a:rPr lang="en-US" altLang="en-US" sz="1100" dirty="0">
                <a:solidFill>
                  <a:srgbClr val="E8BF6A"/>
                </a:solidFill>
                <a:latin typeface="JetBrains Mono"/>
              </a:rPr>
              <a:t>&gt;</a:t>
            </a:r>
          </a:p>
          <a:p>
            <a:pPr marL="457200" lvl="1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A4089D0F-A0E8-4CE2-1D48-B17EE5BB0364}"/>
              </a:ext>
            </a:extLst>
          </p:cNvPr>
          <p:cNvSpPr txBox="1">
            <a:spLocks/>
          </p:cNvSpPr>
          <p:nvPr/>
        </p:nvSpPr>
        <p:spPr>
          <a:xfrm>
            <a:off x="899592" y="5391038"/>
            <a:ext cx="6923112" cy="10879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org.projectlombok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&lt;optional&gt;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&lt;/optional&gt;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dependecy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lang="en-ID" sz="1100" dirty="0"/>
          </a:p>
          <a:p>
            <a:pPr marL="457200" lvl="1" indent="0"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91657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Pengenalan</a:t>
            </a:r>
            <a:r>
              <a:rPr lang="en-US" dirty="0"/>
              <a:t> Spring Reactive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Istilah</a:t>
            </a:r>
            <a:r>
              <a:rPr lang="en-US" dirty="0"/>
              <a:t> Lain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endParaRPr lang="en-US" dirty="0"/>
          </a:p>
          <a:p>
            <a:pPr lvl="2"/>
            <a:r>
              <a:rPr lang="en-US" dirty="0" err="1"/>
              <a:t>Springboot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Webflux</a:t>
            </a:r>
            <a:endParaRPr lang="en-US" dirty="0"/>
          </a:p>
          <a:p>
            <a:pPr lvl="2"/>
            <a:r>
              <a:rPr lang="en-US" dirty="0"/>
              <a:t>Project Reactor</a:t>
            </a:r>
          </a:p>
          <a:p>
            <a:pPr marL="457200" lvl="1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Yaitu</a:t>
            </a:r>
            <a:endParaRPr lang="en-US" dirty="0"/>
          </a:p>
          <a:p>
            <a:pPr lvl="2"/>
            <a:r>
              <a:rPr lang="en-US" dirty="0"/>
              <a:t>Low Latency</a:t>
            </a:r>
          </a:p>
          <a:p>
            <a:pPr lvl="2"/>
            <a:r>
              <a:rPr lang="en-US" dirty="0"/>
              <a:t>Light Distribute Data</a:t>
            </a:r>
          </a:p>
          <a:p>
            <a:pPr lvl="2"/>
            <a:r>
              <a:rPr lang="en-US" dirty="0"/>
              <a:t>Elastic</a:t>
            </a:r>
          </a:p>
          <a:p>
            <a:pPr lvl="2"/>
            <a:r>
              <a:rPr lang="en-US" dirty="0"/>
              <a:t>Resilient</a:t>
            </a:r>
          </a:p>
          <a:p>
            <a:pPr marL="457200" lvl="1" indent="0">
              <a:buNone/>
            </a:pPr>
            <a:r>
              <a:rPr lang="en-US" dirty="0" err="1"/>
              <a:t>Teknikal</a:t>
            </a:r>
            <a:endParaRPr lang="en-US" dirty="0"/>
          </a:p>
          <a:p>
            <a:pPr lvl="2"/>
            <a:r>
              <a:rPr lang="en-US" dirty="0"/>
              <a:t>Live Data Streamer</a:t>
            </a:r>
          </a:p>
          <a:p>
            <a:pPr lvl="2"/>
            <a:r>
              <a:rPr lang="en-US" dirty="0"/>
              <a:t>Asynchronous</a:t>
            </a:r>
          </a:p>
          <a:p>
            <a:pPr lvl="2"/>
            <a:r>
              <a:rPr lang="en-US" dirty="0"/>
              <a:t>Non Blocking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97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0FCA-C5B4-6E9F-D41E-71A332DA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Application.Properties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15C1-9532-714B-FF8E-B20C5E41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Akun Connection</a:t>
            </a:r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667B89E-4026-4AE1-96EC-8D4F43F3322D}"/>
              </a:ext>
            </a:extLst>
          </p:cNvPr>
          <p:cNvSpPr txBox="1">
            <a:spLocks/>
          </p:cNvSpPr>
          <p:nvPr/>
        </p:nvSpPr>
        <p:spPr>
          <a:xfrm>
            <a:off x="899592" y="2276872"/>
            <a:ext cx="6923112" cy="151216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spring.data.mongodb.database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AIT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spring.data.mongodb.host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localhost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spring.data.mongodb.port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27017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04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1F29-DE0D-65BE-0949-100F8E99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Latihan dan coding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9D65-F342-8FEC-F249-E826A30F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Mongo Repository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entity document sample </a:t>
            </a:r>
            <a:r>
              <a:rPr lang="en-US" dirty="0" err="1"/>
              <a:t>ada</a:t>
            </a:r>
            <a:r>
              <a:rPr lang="en-US" dirty="0"/>
              <a:t> di mongo </a:t>
            </a:r>
            <a:r>
              <a:rPr lang="en-US" dirty="0" err="1"/>
              <a:t>compast</a:t>
            </a:r>
            <a:r>
              <a:rPr lang="en-US" dirty="0"/>
              <a:t> collection “</a:t>
            </a:r>
            <a:r>
              <a:rPr lang="en-US" dirty="0" err="1"/>
              <a:t>koperasi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CRUD API </a:t>
            </a:r>
            <a:r>
              <a:rPr lang="en-US" dirty="0" err="1"/>
              <a:t>dengan</a:t>
            </a:r>
            <a:r>
              <a:rPr lang="en-US" dirty="0"/>
              <a:t> sample “</a:t>
            </a:r>
            <a:r>
              <a:rPr lang="en-US" dirty="0" err="1"/>
              <a:t>koperasi</a:t>
            </a:r>
            <a:r>
              <a:rPr lang="en-US" dirty="0"/>
              <a:t>”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ReactiveMongoRepository</a:t>
            </a:r>
            <a:r>
              <a:rPr lang="en-US" dirty="0"/>
              <a:t> dan Spring Reactive</a:t>
            </a:r>
          </a:p>
          <a:p>
            <a:r>
              <a:rPr lang="en-US" dirty="0"/>
              <a:t>Mongo Template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entity document sample </a:t>
            </a:r>
            <a:r>
              <a:rPr lang="en-US" dirty="0" err="1"/>
              <a:t>ada</a:t>
            </a:r>
            <a:r>
              <a:rPr lang="en-US" dirty="0"/>
              <a:t> di mongo </a:t>
            </a:r>
            <a:r>
              <a:rPr lang="en-US" dirty="0" err="1"/>
              <a:t>compast</a:t>
            </a:r>
            <a:r>
              <a:rPr lang="en-US" dirty="0"/>
              <a:t> collection “</a:t>
            </a:r>
            <a:r>
              <a:rPr lang="en-US" dirty="0" err="1"/>
              <a:t>durasiGame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API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MongoTemplate</a:t>
            </a:r>
            <a:r>
              <a:rPr lang="en-US" dirty="0"/>
              <a:t> dan Spring Reactive 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Load All document “</a:t>
            </a:r>
            <a:r>
              <a:rPr lang="en-US" dirty="0" err="1"/>
              <a:t>koperasi</a:t>
            </a:r>
            <a:r>
              <a:rPr lang="en-US" dirty="0"/>
              <a:t>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di document “</a:t>
            </a:r>
            <a:r>
              <a:rPr lang="en-US" dirty="0" err="1"/>
              <a:t>koperasi</a:t>
            </a:r>
            <a:r>
              <a:rPr lang="en-US" dirty="0"/>
              <a:t>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Sama </a:t>
            </a:r>
            <a:r>
              <a:rPr lang="en-US" dirty="0" err="1"/>
              <a:t>dengan</a:t>
            </a:r>
            <a:r>
              <a:rPr lang="en-US" dirty="0"/>
              <a:t> step 2 plus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field </a:t>
            </a:r>
            <a:r>
              <a:rPr lang="en-US" dirty="0" err="1"/>
              <a:t>kategori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Sama </a:t>
            </a:r>
            <a:r>
              <a:rPr lang="en-US" dirty="0" err="1"/>
              <a:t>dengan</a:t>
            </a:r>
            <a:r>
              <a:rPr lang="en-US" dirty="0"/>
              <a:t> step 1 plus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paging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Sama </a:t>
            </a:r>
            <a:r>
              <a:rPr lang="en-US" dirty="0" err="1"/>
              <a:t>dengan</a:t>
            </a:r>
            <a:r>
              <a:rPr lang="en-US" dirty="0"/>
              <a:t> step 1,4 plus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field </a:t>
            </a:r>
            <a:r>
              <a:rPr lang="en-US" dirty="0" err="1"/>
              <a:t>kategori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Sama </a:t>
            </a:r>
            <a:r>
              <a:rPr lang="en-US" dirty="0" err="1"/>
              <a:t>dengan</a:t>
            </a:r>
            <a:r>
              <a:rPr lang="en-US" dirty="0"/>
              <a:t> step 1,4 plus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between </a:t>
            </a:r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permainan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Akumulasi</a:t>
            </a:r>
            <a:r>
              <a:rPr lang="en-US" dirty="0"/>
              <a:t> (SUM)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aggregated dan class projection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Sama </a:t>
            </a:r>
            <a:r>
              <a:rPr lang="en-US" dirty="0" err="1"/>
              <a:t>dengan</a:t>
            </a:r>
            <a:r>
              <a:rPr lang="en-US" dirty="0"/>
              <a:t> step 7,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,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document “game-ref”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2952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7FCF-AFF6-52DF-8501-E046248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Sumber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8B65-8858-9993-2AAE-241FA068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With </a:t>
            </a:r>
            <a:r>
              <a:rPr lang="en-US" dirty="0" err="1"/>
              <a:t>Dilip</a:t>
            </a:r>
            <a:r>
              <a:rPr lang="en-US" dirty="0"/>
              <a:t> (</a:t>
            </a:r>
            <a:r>
              <a:rPr lang="en-US" dirty="0" err="1"/>
              <a:t>Youtube</a:t>
            </a:r>
            <a:r>
              <a:rPr lang="en-US" dirty="0"/>
              <a:t> Vlog)</a:t>
            </a:r>
          </a:p>
          <a:p>
            <a:pPr lvl="1"/>
            <a:r>
              <a:rPr lang="en-US" dirty="0" err="1"/>
              <a:t>Mengajarkan</a:t>
            </a:r>
            <a:r>
              <a:rPr lang="en-US" dirty="0"/>
              <a:t> Spring Reactive</a:t>
            </a:r>
          </a:p>
          <a:p>
            <a:r>
              <a:rPr lang="en-US" dirty="0" err="1"/>
              <a:t>AmigosCode</a:t>
            </a:r>
            <a:r>
              <a:rPr lang="en-US" dirty="0"/>
              <a:t> (</a:t>
            </a:r>
            <a:r>
              <a:rPr lang="en-US" dirty="0" err="1"/>
              <a:t>Youtube</a:t>
            </a:r>
            <a:r>
              <a:rPr lang="en-US" dirty="0"/>
              <a:t> Vlog)</a:t>
            </a:r>
          </a:p>
          <a:p>
            <a:pPr lvl="1"/>
            <a:r>
              <a:rPr lang="en-US" dirty="0" err="1"/>
              <a:t>Mengajarkan</a:t>
            </a:r>
            <a:r>
              <a:rPr lang="en-US" dirty="0"/>
              <a:t> MongoDB dan Java</a:t>
            </a:r>
          </a:p>
          <a:p>
            <a:r>
              <a:rPr lang="en-US" dirty="0"/>
              <a:t>JR Academy (</a:t>
            </a:r>
            <a:r>
              <a:rPr lang="en-US" dirty="0" err="1"/>
              <a:t>Youtube</a:t>
            </a:r>
            <a:r>
              <a:rPr lang="en-US" dirty="0"/>
              <a:t> Vlog)</a:t>
            </a:r>
          </a:p>
          <a:p>
            <a:pPr lvl="1"/>
            <a:r>
              <a:rPr lang="en-US" dirty="0" err="1"/>
              <a:t>Mengajarkan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mongoclient</a:t>
            </a:r>
            <a:r>
              <a:rPr lang="en-US" dirty="0"/>
              <a:t>, </a:t>
            </a:r>
            <a:r>
              <a:rPr lang="en-US" dirty="0" err="1"/>
              <a:t>mongotemplate</a:t>
            </a:r>
            <a:r>
              <a:rPr lang="en-US" dirty="0"/>
              <a:t> dan </a:t>
            </a:r>
            <a:r>
              <a:rPr lang="en-US" dirty="0" err="1"/>
              <a:t>mongorepository</a:t>
            </a:r>
            <a:endParaRPr lang="en-US" dirty="0"/>
          </a:p>
          <a:p>
            <a:pPr lvl="1"/>
            <a:r>
              <a:rPr lang="en-US" dirty="0" err="1"/>
              <a:t>Mengajarkan</a:t>
            </a:r>
            <a:r>
              <a:rPr lang="en-US" dirty="0"/>
              <a:t> Query Criteria </a:t>
            </a:r>
            <a:r>
              <a:rPr lang="en-US" dirty="0" err="1"/>
              <a:t>dengan</a:t>
            </a:r>
            <a:r>
              <a:rPr lang="en-US" dirty="0"/>
              <a:t> mongo template</a:t>
            </a:r>
          </a:p>
          <a:p>
            <a:r>
              <a:rPr lang="en-US" dirty="0"/>
              <a:t>Java Techie (</a:t>
            </a:r>
            <a:r>
              <a:rPr lang="en-US" dirty="0" err="1"/>
              <a:t>Youtube</a:t>
            </a:r>
            <a:r>
              <a:rPr lang="en-US" dirty="0"/>
              <a:t> Vlog)</a:t>
            </a:r>
          </a:p>
          <a:p>
            <a:pPr lvl="1"/>
            <a:r>
              <a:rPr lang="en-US" dirty="0" err="1"/>
              <a:t>Mengajarkan</a:t>
            </a:r>
            <a:r>
              <a:rPr lang="en-US" dirty="0"/>
              <a:t> Spring Reactive dan Unit Test</a:t>
            </a:r>
          </a:p>
          <a:p>
            <a:r>
              <a:rPr lang="en-US" dirty="0"/>
              <a:t>Mike Dane (</a:t>
            </a:r>
            <a:r>
              <a:rPr lang="en-US" dirty="0" err="1"/>
              <a:t>Youtube</a:t>
            </a:r>
            <a:r>
              <a:rPr lang="en-US" dirty="0"/>
              <a:t> Vlog)</a:t>
            </a:r>
          </a:p>
          <a:p>
            <a:pPr lvl="1"/>
            <a:r>
              <a:rPr lang="en-US" dirty="0" err="1"/>
              <a:t>Mengajarkan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aggregate pada </a:t>
            </a:r>
            <a:r>
              <a:rPr lang="en-US" dirty="0" err="1"/>
              <a:t>mongodb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531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21E3B2-6404-BDC3-F153-E340B021A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br>
              <a:rPr lang="en-US" dirty="0"/>
            </a:br>
            <a:r>
              <a:rPr lang="en-US" dirty="0" err="1"/>
              <a:t>semoga</a:t>
            </a:r>
            <a:r>
              <a:rPr lang="en-US" dirty="0"/>
              <a:t> </a:t>
            </a:r>
            <a:r>
              <a:rPr lang="en-US" dirty="0" err="1"/>
              <a:t>bermanfaat</a:t>
            </a:r>
            <a:br>
              <a:rPr lang="en-US" dirty="0"/>
            </a:br>
            <a:br>
              <a:rPr lang="en-US" dirty="0"/>
            </a:b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50EC41-2653-8D2D-8AD3-F4A8576F1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sz="2900" b="1" dirty="0"/>
              <a:t>By. Christian (Java Chapter)</a:t>
            </a:r>
          </a:p>
          <a:p>
            <a:pPr algn="ctr"/>
            <a:r>
              <a:rPr lang="en-US" sz="4900" b="1" dirty="0" err="1"/>
              <a:t>Akar</a:t>
            </a:r>
            <a:r>
              <a:rPr lang="en-US" sz="4900" b="1" dirty="0"/>
              <a:t> Inti </a:t>
            </a:r>
            <a:r>
              <a:rPr lang="en-US" sz="4900" b="1" dirty="0" err="1"/>
              <a:t>Teknologi</a:t>
            </a:r>
            <a:endParaRPr lang="en-ID" sz="49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85F212-59DC-2E10-EA04-0C850CCBD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82964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5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Mengapa</a:t>
            </a:r>
            <a:r>
              <a:rPr lang="en-US" dirty="0"/>
              <a:t> Spring Reactive?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 err="1"/>
              <a:t>Tuntutan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yang </a:t>
            </a:r>
            <a:r>
              <a:rPr lang="en-US" dirty="0" err="1"/>
              <a:t>responsif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build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hambatan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non </a:t>
            </a:r>
            <a:r>
              <a:rPr lang="en-US" dirty="0" err="1"/>
              <a:t>bloking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asynchronous.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Springboot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backend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mengimbangi</a:t>
            </a:r>
            <a:r>
              <a:rPr lang="en-US" dirty="0"/>
              <a:t> client side frontend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multi proses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hambatan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agar java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terciptalah</a:t>
            </a:r>
            <a:r>
              <a:rPr lang="en-US" dirty="0"/>
              <a:t> Spring Reactive,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webflux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Spring Reactive </a:t>
            </a:r>
            <a:r>
              <a:rPr lang="en-US" dirty="0" err="1"/>
              <a:t>memudahkan</a:t>
            </a:r>
            <a:r>
              <a:rPr lang="en-US" dirty="0"/>
              <a:t> programmer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mengalokasikan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proses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effisien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Spring Reactive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total style programmer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konsep</a:t>
            </a:r>
            <a:r>
              <a:rPr lang="en-US" dirty="0"/>
              <a:t> MVC, Class, OOP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coding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enhanced </a:t>
            </a:r>
            <a:r>
              <a:rPr lang="en-US" dirty="0" err="1"/>
              <a:t>Netty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spring reactive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kasus-kasus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015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Asynchronous?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200" b="1" dirty="0"/>
              <a:t>Asynchronous</a:t>
            </a:r>
            <a:r>
              <a:rPr lang="en-US" sz="1200" dirty="0"/>
              <a:t> programming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teknik</a:t>
            </a:r>
            <a:r>
              <a:rPr lang="en-US" sz="1200" dirty="0"/>
              <a:t> </a:t>
            </a:r>
            <a:r>
              <a:rPr lang="en-US" sz="1200" dirty="0" err="1"/>
              <a:t>pemrograman</a:t>
            </a:r>
            <a:r>
              <a:rPr lang="en-US" sz="1200" dirty="0"/>
              <a:t> </a:t>
            </a:r>
            <a:r>
              <a:rPr lang="en-US" sz="1200" dirty="0" err="1"/>
              <a:t>konkuren</a:t>
            </a:r>
            <a:r>
              <a:rPr lang="en-US" sz="1200" dirty="0"/>
              <a:t> yang</a:t>
            </a:r>
            <a:br>
              <a:rPr lang="en-US" sz="1200" dirty="0"/>
            </a:b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menangani</a:t>
            </a:r>
            <a:r>
              <a:rPr lang="en-US" sz="1200" dirty="0"/>
              <a:t> </a:t>
            </a:r>
            <a:r>
              <a:rPr lang="en-US" sz="1200" dirty="0" err="1"/>
              <a:t>kondisi</a:t>
            </a:r>
            <a:r>
              <a:rPr lang="en-US" sz="1200" dirty="0"/>
              <a:t> </a:t>
            </a:r>
            <a:r>
              <a:rPr lang="en-US" sz="1200" dirty="0" err="1"/>
              <a:t>independen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aliran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 program. </a:t>
            </a:r>
            <a:r>
              <a:rPr lang="en-US" sz="1200" dirty="0" err="1"/>
              <a:t>Istilah</a:t>
            </a:r>
            <a:br>
              <a:rPr lang="en-US" sz="1200" dirty="0"/>
            </a:br>
            <a:r>
              <a:rPr lang="en-US" sz="1200" dirty="0" err="1"/>
              <a:t>pemrograman</a:t>
            </a:r>
            <a:r>
              <a:rPr lang="en-US" sz="1200" dirty="0"/>
              <a:t> </a:t>
            </a:r>
            <a:r>
              <a:rPr lang="en-US" sz="1200" dirty="0" err="1"/>
              <a:t>konkuren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mengacu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kondisi</a:t>
            </a:r>
            <a:r>
              <a:rPr lang="en-US" sz="1200" dirty="0"/>
              <a:t> </a:t>
            </a:r>
            <a:r>
              <a:rPr lang="en-US" sz="1200" dirty="0" err="1"/>
              <a:t>pengerjaan</a:t>
            </a:r>
            <a:br>
              <a:rPr lang="en-US" sz="1200" dirty="0"/>
            </a:b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bersamaan</a:t>
            </a:r>
            <a:r>
              <a:rPr lang="en-US" sz="1200" dirty="0"/>
              <a:t>; </a:t>
            </a:r>
            <a:r>
              <a:rPr lang="en-US" sz="1200" dirty="0" err="1"/>
              <a:t>khususnya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bagian</a:t>
            </a:r>
            <a:r>
              <a:rPr lang="en-US" sz="1200" dirty="0"/>
              <a:t> yang</a:t>
            </a:r>
            <a:br>
              <a:rPr lang="en-US" sz="1200" dirty="0"/>
            </a:br>
            <a:r>
              <a:rPr lang="en-US" sz="1200" dirty="0" err="1"/>
              <a:t>memerlukan</a:t>
            </a:r>
            <a:r>
              <a:rPr lang="en-US" sz="1200" dirty="0"/>
              <a:t> </a:t>
            </a:r>
            <a:r>
              <a:rPr lang="en-US" sz="1200" dirty="0" err="1"/>
              <a:t>akses</a:t>
            </a:r>
            <a:r>
              <a:rPr lang="en-US" sz="1200" dirty="0"/>
              <a:t> / </a:t>
            </a:r>
            <a:r>
              <a:rPr lang="en-US" sz="1200" dirty="0" err="1"/>
              <a:t>sumber</a:t>
            </a:r>
            <a:r>
              <a:rPr lang="en-US" sz="1200" dirty="0"/>
              <a:t> </a:t>
            </a:r>
            <a:r>
              <a:rPr lang="en-US" sz="1200" dirty="0" err="1"/>
              <a:t>daya</a:t>
            </a:r>
            <a:r>
              <a:rPr lang="en-US" sz="1200" dirty="0"/>
              <a:t> yang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kemungkinan</a:t>
            </a:r>
            <a:r>
              <a:rPr lang="en-US" sz="1200" dirty="0"/>
              <a:t> </a:t>
            </a:r>
            <a:r>
              <a:rPr lang="en-US" sz="1200" dirty="0" err="1"/>
              <a:t>memerlukan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yang</a:t>
            </a:r>
            <a:br>
              <a:rPr lang="en-US" sz="1200" dirty="0"/>
            </a:br>
            <a:r>
              <a:rPr lang="en-US" sz="1200" dirty="0" err="1"/>
              <a:t>cukup</a:t>
            </a:r>
            <a:r>
              <a:rPr lang="en-US" sz="1200" dirty="0"/>
              <a:t> </a:t>
            </a:r>
            <a:r>
              <a:rPr lang="en-US" sz="1200" dirty="0" err="1"/>
              <a:t>signifikan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menyelesaikan</a:t>
            </a:r>
            <a:r>
              <a:rPr lang="en-US" sz="1200" dirty="0"/>
              <a:t> 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.</a:t>
            </a:r>
          </a:p>
          <a:p>
            <a:pPr marL="0" indent="0" algn="ctr">
              <a:buNone/>
            </a:pPr>
            <a:br>
              <a:rPr lang="en-US" sz="1200" dirty="0"/>
            </a:b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dasarnya</a:t>
            </a:r>
            <a:r>
              <a:rPr lang="en-US" sz="1200" dirty="0"/>
              <a:t>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kemungkinan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menangani</a:t>
            </a:r>
            <a:r>
              <a:rPr lang="en-US" sz="1200" dirty="0"/>
              <a:t> </a:t>
            </a:r>
            <a:r>
              <a:rPr lang="en-US" sz="1200" dirty="0" err="1"/>
              <a:t>hal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b="1" dirty="0"/>
              <a:t>Blocking I/O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sering</a:t>
            </a:r>
            <a:r>
              <a:rPr lang="en-US" sz="1200" dirty="0"/>
              <a:t> </a:t>
            </a:r>
            <a:r>
              <a:rPr lang="en-US" sz="1200" dirty="0" err="1"/>
              <a:t>disebut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synchronous programming,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menunggu</a:t>
            </a:r>
            <a:br>
              <a:rPr lang="en-US" sz="1200" dirty="0"/>
            </a:b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proses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 </a:t>
            </a:r>
            <a:r>
              <a:rPr lang="en-US" sz="1200" dirty="0" err="1"/>
              <a:t>dikerjakan</a:t>
            </a:r>
            <a:r>
              <a:rPr lang="en-US" sz="1200" dirty="0"/>
              <a:t>, </a:t>
            </a:r>
            <a:r>
              <a:rPr lang="en-US" sz="1200" dirty="0" err="1"/>
              <a:t>baru</a:t>
            </a:r>
            <a:r>
              <a:rPr lang="en-US" sz="1200" dirty="0"/>
              <a:t>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melanjutkan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proses</a:t>
            </a:r>
            <a:br>
              <a:rPr lang="en-US" sz="1200" dirty="0"/>
            </a:br>
            <a:r>
              <a:rPr lang="en-US" sz="1200" dirty="0" err="1"/>
              <a:t>berikutnya</a:t>
            </a:r>
            <a:r>
              <a:rPr lang="en-US" sz="1200" dirty="0"/>
              <a:t>.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belum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proses </a:t>
            </a:r>
            <a:r>
              <a:rPr lang="en-US" sz="1200" dirty="0" err="1"/>
              <a:t>berikutnya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menunggu</a:t>
            </a:r>
            <a:r>
              <a:rPr lang="en-US" sz="1200" dirty="0"/>
              <a:t>. Hal </a:t>
            </a:r>
            <a:r>
              <a:rPr lang="en-US" sz="1200" dirty="0" err="1"/>
              <a:t>ini</a:t>
            </a:r>
            <a:br>
              <a:rPr lang="en-US" sz="1200" dirty="0"/>
            </a:br>
            <a:r>
              <a:rPr lang="en-US" sz="1200" dirty="0" err="1"/>
              <a:t>sebenarnya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cocok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situasi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antar</a:t>
            </a:r>
            <a:r>
              <a:rPr lang="en-US" sz="1200" dirty="0"/>
              <a:t> proses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terdapat</a:t>
            </a:r>
            <a:br>
              <a:rPr lang="en-US" sz="1200" dirty="0"/>
            </a:br>
            <a:r>
              <a:rPr lang="en-US" sz="1200" dirty="0" err="1"/>
              <a:t>ketergantungan</a:t>
            </a:r>
            <a:r>
              <a:rPr lang="en-US" sz="1200" dirty="0"/>
              <a:t>, </a:t>
            </a:r>
            <a:r>
              <a:rPr lang="en-US" sz="1200" dirty="0" err="1"/>
              <a:t>artinya</a:t>
            </a:r>
            <a:r>
              <a:rPr lang="en-US" sz="1200" dirty="0"/>
              <a:t> proses 2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dikerjakan</a:t>
            </a:r>
            <a:r>
              <a:rPr lang="en-US" sz="1200" dirty="0"/>
              <a:t> </a:t>
            </a:r>
            <a:r>
              <a:rPr lang="en-US" sz="1200" dirty="0" err="1"/>
              <a:t>kalau</a:t>
            </a:r>
            <a:r>
              <a:rPr lang="en-US" sz="1200" dirty="0"/>
              <a:t> proses 1 </a:t>
            </a:r>
            <a:r>
              <a:rPr lang="en-US" sz="1200" dirty="0" err="1"/>
              <a:t>belum</a:t>
            </a:r>
            <a:br>
              <a:rPr lang="en-US" sz="1200" dirty="0"/>
            </a:br>
            <a:r>
              <a:rPr lang="en-US" sz="1200" dirty="0" err="1"/>
              <a:t>selesai</a:t>
            </a:r>
            <a:r>
              <a:rPr lang="en-US" sz="1200" dirty="0"/>
              <a:t>, proses 3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dikerjakan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proses 2 </a:t>
            </a:r>
            <a:r>
              <a:rPr lang="en-US" sz="1200" dirty="0" err="1"/>
              <a:t>belum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seterusnya</a:t>
            </a:r>
            <a:r>
              <a:rPr lang="en-US" sz="1200" dirty="0"/>
              <a:t>.</a:t>
            </a:r>
          </a:p>
          <a:p>
            <a:pPr marL="0" indent="0" algn="ctr">
              <a:buNone/>
            </a:pPr>
            <a:br>
              <a:rPr lang="en-US" sz="1200" dirty="0"/>
            </a:br>
            <a:r>
              <a:rPr lang="en-US" sz="1200" b="1" dirty="0"/>
              <a:t>Non-blocking I/O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sering</a:t>
            </a:r>
            <a:r>
              <a:rPr lang="en-US" sz="1200" dirty="0"/>
              <a:t> </a:t>
            </a:r>
            <a:r>
              <a:rPr lang="en-US" sz="1200" dirty="0" err="1"/>
              <a:t>disebut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asynchronous programming,</a:t>
            </a:r>
            <a:br>
              <a:rPr lang="en-US" sz="1200" dirty="0"/>
            </a:br>
            <a:r>
              <a:rPr lang="en-US" sz="1200" dirty="0" err="1"/>
              <a:t>yaitu</a:t>
            </a:r>
            <a:r>
              <a:rPr lang="en-US" sz="1200" dirty="0"/>
              <a:t> proses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tetap</a:t>
            </a:r>
            <a:r>
              <a:rPr lang="en-US" sz="1200" dirty="0"/>
              <a:t> </a:t>
            </a:r>
            <a:r>
              <a:rPr lang="en-US" sz="1200" dirty="0" err="1"/>
              <a:t>berjalan</a:t>
            </a:r>
            <a:r>
              <a:rPr lang="en-US" sz="1200" dirty="0"/>
              <a:t> di </a:t>
            </a:r>
            <a:r>
              <a:rPr lang="en-US" sz="1200" dirty="0" err="1"/>
              <a:t>alur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 </a:t>
            </a:r>
            <a:r>
              <a:rPr lang="en-US" sz="1200" dirty="0" err="1"/>
              <a:t>meskipun</a:t>
            </a:r>
            <a:r>
              <a:rPr lang="en-US" sz="1200" dirty="0"/>
              <a:t>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br>
              <a:rPr lang="en-US" sz="1200" dirty="0"/>
            </a:br>
            <a:r>
              <a:rPr lang="en-US" sz="1200" dirty="0"/>
              <a:t>proses yang </a:t>
            </a:r>
            <a:r>
              <a:rPr lang="en-US" sz="1200" dirty="0" err="1"/>
              <a:t>mungkin</a:t>
            </a:r>
            <a:r>
              <a:rPr lang="en-US" sz="1200" dirty="0"/>
              <a:t> </a:t>
            </a:r>
            <a:r>
              <a:rPr lang="en-US" sz="1200" dirty="0" err="1"/>
              <a:t>memerlukan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 </a:t>
            </a:r>
            <a:r>
              <a:rPr lang="en-US" sz="1200" dirty="0" err="1"/>
              <a:t>daya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yang </a:t>
            </a:r>
            <a:r>
              <a:rPr lang="en-US" sz="1200" dirty="0" err="1"/>
              <a:t>cukup</a:t>
            </a:r>
            <a:br>
              <a:rPr lang="en-US" sz="1200" dirty="0"/>
            </a:br>
            <a:r>
              <a:rPr lang="en-US" sz="1200" dirty="0" err="1"/>
              <a:t>signifikan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mengakses</a:t>
            </a:r>
            <a:r>
              <a:rPr lang="en-US" sz="1200" dirty="0"/>
              <a:t>/ </a:t>
            </a:r>
            <a:r>
              <a:rPr lang="en-US" sz="1200" dirty="0" err="1"/>
              <a:t>memprosesnya</a:t>
            </a:r>
            <a:r>
              <a:rPr lang="en-US" sz="1200" dirty="0"/>
              <a:t>.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sampai</a:t>
            </a:r>
            <a:r>
              <a:rPr lang="en-US" sz="1200" dirty="0"/>
              <a:t> di proses </a:t>
            </a:r>
            <a:r>
              <a:rPr lang="en-US" sz="1200" dirty="0" err="1"/>
              <a:t>tersebut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proses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tetap</a:t>
            </a:r>
            <a:r>
              <a:rPr lang="en-US" sz="1200" dirty="0"/>
              <a:t> </a:t>
            </a:r>
            <a:r>
              <a:rPr lang="en-US" sz="1200" dirty="0" err="1"/>
              <a:t>diteruskan</a:t>
            </a:r>
            <a:r>
              <a:rPr lang="en-US" sz="1200" dirty="0"/>
              <a:t>; </a:t>
            </a:r>
            <a:r>
              <a:rPr lang="en-US" sz="1200" dirty="0" err="1"/>
              <a:t>sementara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proses yang </a:t>
            </a:r>
            <a:r>
              <a:rPr lang="en-US" sz="1200" dirty="0" err="1"/>
              <a:t>memerlukan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 </a:t>
            </a:r>
            <a:r>
              <a:rPr lang="en-US" sz="1200" dirty="0" err="1"/>
              <a:t>daya</a:t>
            </a:r>
            <a:br>
              <a:rPr lang="en-US" sz="1200" dirty="0"/>
            </a:b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tetap</a:t>
            </a:r>
            <a:r>
              <a:rPr lang="en-US" sz="1200" dirty="0"/>
              <a:t> </a:t>
            </a:r>
            <a:r>
              <a:rPr lang="en-US" sz="1200" dirty="0" err="1"/>
              <a:t>mengerjakan</a:t>
            </a:r>
            <a:r>
              <a:rPr lang="en-US" sz="1200" dirty="0"/>
              <a:t> </a:t>
            </a:r>
            <a:r>
              <a:rPr lang="en-US" sz="1200" dirty="0" err="1"/>
              <a:t>sehingga</a:t>
            </a:r>
            <a:r>
              <a:rPr lang="en-US" sz="1200" dirty="0"/>
              <a:t> proses-proses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berjalan</a:t>
            </a:r>
            <a:br>
              <a:rPr lang="en-US" sz="1200" dirty="0"/>
            </a:b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konkuren</a:t>
            </a:r>
            <a:r>
              <a:rPr lang="en-US" sz="1200" dirty="0"/>
              <a:t> </a:t>
            </a:r>
            <a:r>
              <a:rPr lang="en-US" sz="1200" dirty="0" err="1"/>
              <a:t>meskipun</a:t>
            </a:r>
            <a:r>
              <a:rPr lang="en-US" sz="1200" dirty="0"/>
              <a:t> CPU </a:t>
            </a:r>
            <a:r>
              <a:rPr lang="en-US" sz="1200" dirty="0" err="1"/>
              <a:t>mengerjakan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bergantian</a:t>
            </a:r>
            <a:r>
              <a:rPr lang="en-US" sz="1200" dirty="0"/>
              <a:t> </a:t>
            </a:r>
            <a:r>
              <a:rPr lang="en-US" sz="1200" dirty="0" err="1"/>
              <a:t>tetapi</a:t>
            </a:r>
            <a:r>
              <a:rPr lang="en-US" sz="1200" dirty="0"/>
              <a:t> </a:t>
            </a:r>
            <a:r>
              <a:rPr lang="en-US" sz="1200" dirty="0" err="1"/>
              <a:t>perpindahan</a:t>
            </a:r>
            <a:br>
              <a:rPr lang="en-US" sz="1200" dirty="0"/>
            </a:br>
            <a:r>
              <a:rPr lang="en-US" sz="1200" dirty="0" err="1"/>
              <a:t>pengerjaan</a:t>
            </a:r>
            <a:r>
              <a:rPr lang="en-US" sz="1200" dirty="0"/>
              <a:t> </a:t>
            </a:r>
            <a:r>
              <a:rPr lang="en-US" sz="1200" dirty="0" err="1"/>
              <a:t>antar</a:t>
            </a:r>
            <a:r>
              <a:rPr lang="en-US" sz="1200" dirty="0"/>
              <a:t> proses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terasa</a:t>
            </a:r>
            <a:r>
              <a:rPr lang="en-US" sz="1200" dirty="0"/>
              <a:t>.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 </a:t>
            </a:r>
            <a:r>
              <a:rPr lang="en-US" sz="1200" dirty="0" err="1"/>
              <a:t>mengerjakan</a:t>
            </a:r>
            <a:r>
              <a:rPr lang="en-US" sz="1200" dirty="0"/>
              <a:t>, </a:t>
            </a:r>
            <a:r>
              <a:rPr lang="en-US" sz="1200" dirty="0" err="1"/>
              <a:t>hasil</a:t>
            </a:r>
            <a:br>
              <a:rPr lang="en-US" sz="1200" dirty="0"/>
            </a:b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dikembalikan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alur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911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Synchronous Java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600" b="1" dirty="0" err="1"/>
              <a:t>Sintaks</a:t>
            </a:r>
            <a:r>
              <a:rPr lang="en-US" sz="5600" b="1" dirty="0"/>
              <a:t> </a:t>
            </a:r>
            <a:r>
              <a:rPr lang="en-US" sz="5600" b="1" dirty="0" err="1"/>
              <a:t>diatas</a:t>
            </a:r>
            <a:r>
              <a:rPr lang="en-US" sz="5600" b="1" dirty="0"/>
              <a:t> </a:t>
            </a:r>
            <a:r>
              <a:rPr lang="en-US" sz="5600" b="1" dirty="0" err="1"/>
              <a:t>ada</a:t>
            </a:r>
            <a:r>
              <a:rPr lang="en-US" sz="5600" b="1" dirty="0"/>
              <a:t> 2 point yang </a:t>
            </a:r>
            <a:r>
              <a:rPr lang="en-US" sz="5600" b="1" dirty="0" err="1"/>
              <a:t>jadi</a:t>
            </a:r>
            <a:r>
              <a:rPr lang="en-US" sz="5600" b="1" dirty="0"/>
              <a:t> </a:t>
            </a:r>
            <a:r>
              <a:rPr lang="en-US" sz="5600" b="1" dirty="0" err="1"/>
              <a:t>perhatian</a:t>
            </a:r>
            <a:r>
              <a:rPr lang="en-US" sz="5600" b="1" dirty="0"/>
              <a:t> :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5600" dirty="0" err="1"/>
              <a:t>FindAll</a:t>
            </a:r>
            <a:r>
              <a:rPr lang="en-US" sz="5600" dirty="0"/>
              <a:t>() </a:t>
            </a:r>
            <a:r>
              <a:rPr lang="en-US" sz="5600" dirty="0" err="1"/>
              <a:t>artinya</a:t>
            </a:r>
            <a:r>
              <a:rPr lang="en-US" sz="5600" dirty="0"/>
              <a:t> data </a:t>
            </a:r>
            <a:r>
              <a:rPr lang="en-US" sz="5600" dirty="0" err="1"/>
              <a:t>bisa</a:t>
            </a:r>
            <a:r>
              <a:rPr lang="en-US" sz="5600" dirty="0"/>
              <a:t> </a:t>
            </a:r>
            <a:r>
              <a:rPr lang="en-US" sz="5600" dirty="0" err="1"/>
              <a:t>sangat</a:t>
            </a:r>
            <a:r>
              <a:rPr lang="en-US" sz="5600" dirty="0"/>
              <a:t> </a:t>
            </a:r>
            <a:r>
              <a:rPr lang="en-US" sz="5600" dirty="0" err="1"/>
              <a:t>besar</a:t>
            </a:r>
            <a:r>
              <a:rPr lang="en-US" sz="5600" dirty="0"/>
              <a:t> </a:t>
            </a:r>
            <a:r>
              <a:rPr lang="en-US" sz="5600" dirty="0" err="1"/>
              <a:t>disini</a:t>
            </a:r>
            <a:r>
              <a:rPr lang="en-US" sz="5600" dirty="0"/>
              <a:t>, </a:t>
            </a:r>
            <a:r>
              <a:rPr lang="en-US" sz="5600" dirty="0" err="1"/>
              <a:t>tanpa</a:t>
            </a:r>
            <a:r>
              <a:rPr lang="en-US" sz="5600" dirty="0"/>
              <a:t> back </a:t>
            </a:r>
            <a:r>
              <a:rPr lang="en-US" sz="5600" dirty="0" err="1"/>
              <a:t>preasure</a:t>
            </a:r>
            <a:r>
              <a:rPr lang="en-US" sz="5600" dirty="0"/>
              <a:t> </a:t>
            </a:r>
            <a:r>
              <a:rPr lang="en-US" sz="5600" dirty="0" err="1"/>
              <a:t>bisa</a:t>
            </a:r>
            <a:r>
              <a:rPr lang="en-US" sz="5600" dirty="0"/>
              <a:t> </a:t>
            </a:r>
            <a:r>
              <a:rPr lang="en-US" sz="5600" dirty="0" err="1"/>
              <a:t>menyebabkan</a:t>
            </a:r>
            <a:r>
              <a:rPr lang="en-US" sz="5600" dirty="0"/>
              <a:t> crash.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5600" dirty="0"/>
              <a:t>Line </a:t>
            </a:r>
            <a:r>
              <a:rPr lang="en-US" sz="5600" dirty="0" err="1"/>
              <a:t>tersebut</a:t>
            </a:r>
            <a:r>
              <a:rPr lang="en-US" sz="5600" dirty="0"/>
              <a:t> </a:t>
            </a:r>
            <a:r>
              <a:rPr lang="en-US" sz="5600" dirty="0" err="1"/>
              <a:t>butuh</a:t>
            </a:r>
            <a:r>
              <a:rPr lang="en-US" sz="5600" dirty="0"/>
              <a:t> </a:t>
            </a:r>
            <a:r>
              <a:rPr lang="en-US" sz="5600" dirty="0" err="1"/>
              <a:t>waktu</a:t>
            </a:r>
            <a:r>
              <a:rPr lang="en-US" sz="5600" dirty="0"/>
              <a:t> </a:t>
            </a:r>
            <a:r>
              <a:rPr lang="en-US" sz="5600" dirty="0" err="1"/>
              <a:t>untuk</a:t>
            </a:r>
            <a:r>
              <a:rPr lang="en-US" sz="5600" dirty="0"/>
              <a:t> proses </a:t>
            </a:r>
            <a:r>
              <a:rPr lang="en-US" sz="5600" dirty="0" err="1"/>
              <a:t>dan</a:t>
            </a:r>
            <a:r>
              <a:rPr lang="en-US" sz="5600" dirty="0"/>
              <a:t> </a:t>
            </a:r>
            <a:r>
              <a:rPr lang="en-US" sz="5600" dirty="0" err="1"/>
              <a:t>tidak</a:t>
            </a:r>
            <a:r>
              <a:rPr lang="en-US" sz="5600" dirty="0"/>
              <a:t> </a:t>
            </a:r>
            <a:r>
              <a:rPr lang="en-US" sz="5600" dirty="0" err="1"/>
              <a:t>akan</a:t>
            </a:r>
            <a:r>
              <a:rPr lang="en-US" sz="5600" dirty="0"/>
              <a:t> </a:t>
            </a:r>
            <a:r>
              <a:rPr lang="en-US" sz="5600" dirty="0" err="1"/>
              <a:t>berlanjut</a:t>
            </a:r>
            <a:r>
              <a:rPr lang="en-US" sz="5600" dirty="0"/>
              <a:t> </a:t>
            </a:r>
            <a:r>
              <a:rPr lang="en-US" sz="5600" dirty="0" err="1"/>
              <a:t>sampai</a:t>
            </a:r>
            <a:r>
              <a:rPr lang="en-US" sz="5600" dirty="0"/>
              <a:t> line </a:t>
            </a:r>
            <a:r>
              <a:rPr lang="en-US" sz="5600" dirty="0" err="1"/>
              <a:t>tersebut</a:t>
            </a:r>
            <a:r>
              <a:rPr lang="en-US" sz="5600" dirty="0"/>
              <a:t> </a:t>
            </a:r>
            <a:r>
              <a:rPr lang="en-US" sz="5600" dirty="0" err="1"/>
              <a:t>selesai</a:t>
            </a:r>
            <a:r>
              <a:rPr lang="en-US" sz="5600" dirty="0"/>
              <a:t> </a:t>
            </a:r>
            <a:r>
              <a:rPr lang="en-US" sz="5600" dirty="0" err="1"/>
              <a:t>prosesnya</a:t>
            </a:r>
            <a:r>
              <a:rPr lang="en-US" dirty="0"/>
              <a:t>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603209" y="1853859"/>
            <a:ext cx="3937581" cy="309543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>
                <a:solidFill>
                  <a:srgbClr val="92D050"/>
                </a:solidFill>
              </a:rPr>
              <a:t>package services;</a:t>
            </a:r>
            <a:br>
              <a:rPr lang="en-US" sz="1050" i="1" dirty="0">
                <a:solidFill>
                  <a:srgbClr val="92D050"/>
                </a:solidFill>
              </a:rPr>
            </a:br>
            <a:br>
              <a:rPr lang="en-US" sz="105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import </a:t>
            </a:r>
            <a:r>
              <a:rPr lang="en-US" sz="900" i="1" dirty="0" err="1">
                <a:solidFill>
                  <a:srgbClr val="92D050"/>
                </a:solidFill>
              </a:rPr>
              <a:t>entities.Karyawan</a:t>
            </a:r>
            <a:r>
              <a:rPr lang="en-US" sz="900" i="1" dirty="0">
                <a:solidFill>
                  <a:srgbClr val="92D050"/>
                </a:solidFill>
              </a:rPr>
              <a:t>;</a:t>
            </a: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import </a:t>
            </a:r>
            <a:r>
              <a:rPr lang="en-US" sz="900" i="1" dirty="0" err="1">
                <a:solidFill>
                  <a:srgbClr val="92D050"/>
                </a:solidFill>
              </a:rPr>
              <a:t>repositories.KaryawanRepo</a:t>
            </a:r>
            <a:r>
              <a:rPr lang="en-US" sz="900" i="1" dirty="0">
                <a:solidFill>
                  <a:srgbClr val="92D050"/>
                </a:solidFill>
              </a:rPr>
              <a:t>;</a:t>
            </a:r>
            <a:br>
              <a:rPr lang="en-US" sz="900" i="1" dirty="0">
                <a:solidFill>
                  <a:srgbClr val="92D050"/>
                </a:solidFill>
              </a:rPr>
            </a:b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@Service</a:t>
            </a: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public class </a:t>
            </a:r>
            <a:r>
              <a:rPr lang="en-US" sz="900" i="1" dirty="0" err="1">
                <a:solidFill>
                  <a:srgbClr val="92D050"/>
                </a:solidFill>
              </a:rPr>
              <a:t>KaryawanService</a:t>
            </a:r>
            <a:r>
              <a:rPr lang="en-US" sz="900" i="1" dirty="0">
                <a:solidFill>
                  <a:srgbClr val="92D050"/>
                </a:solidFill>
              </a:rPr>
              <a:t> {</a:t>
            </a:r>
            <a:br>
              <a:rPr lang="en-US" sz="900" i="1" dirty="0">
                <a:solidFill>
                  <a:srgbClr val="92D050"/>
                </a:solidFill>
              </a:rPr>
            </a:b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    @</a:t>
            </a:r>
            <a:r>
              <a:rPr lang="en-US" sz="900" i="1" dirty="0" err="1">
                <a:solidFill>
                  <a:srgbClr val="92D050"/>
                </a:solidFill>
              </a:rPr>
              <a:t>Autowired</a:t>
            </a: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    </a:t>
            </a:r>
            <a:r>
              <a:rPr lang="en-US" sz="900" i="1" dirty="0" err="1">
                <a:solidFill>
                  <a:srgbClr val="92D050"/>
                </a:solidFill>
              </a:rPr>
              <a:t>KaryawanRepo</a:t>
            </a:r>
            <a:r>
              <a:rPr lang="en-US" sz="900" i="1" dirty="0">
                <a:solidFill>
                  <a:srgbClr val="92D050"/>
                </a:solidFill>
              </a:rPr>
              <a:t> </a:t>
            </a:r>
            <a:r>
              <a:rPr lang="en-US" sz="900" i="1" dirty="0" err="1">
                <a:solidFill>
                  <a:srgbClr val="92D050"/>
                </a:solidFill>
              </a:rPr>
              <a:t>karyawanRepo</a:t>
            </a:r>
            <a:r>
              <a:rPr lang="en-US" sz="900" i="1" dirty="0">
                <a:solidFill>
                  <a:srgbClr val="92D050"/>
                </a:solidFill>
              </a:rPr>
              <a:t>;</a:t>
            </a:r>
          </a:p>
          <a:p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    public List&lt;</a:t>
            </a:r>
            <a:r>
              <a:rPr lang="en-US" sz="900" i="1" dirty="0" err="1">
                <a:solidFill>
                  <a:srgbClr val="92D050"/>
                </a:solidFill>
              </a:rPr>
              <a:t>Karyawan</a:t>
            </a:r>
            <a:r>
              <a:rPr lang="en-US" sz="900" i="1" dirty="0">
                <a:solidFill>
                  <a:srgbClr val="92D050"/>
                </a:solidFill>
              </a:rPr>
              <a:t>&gt; </a:t>
            </a:r>
            <a:r>
              <a:rPr lang="en-US" sz="900" i="1" dirty="0" err="1">
                <a:solidFill>
                  <a:srgbClr val="92D050"/>
                </a:solidFill>
              </a:rPr>
              <a:t>loadData</a:t>
            </a:r>
            <a:r>
              <a:rPr lang="en-US" sz="900" i="1" dirty="0">
                <a:solidFill>
                  <a:srgbClr val="92D050"/>
                </a:solidFill>
              </a:rPr>
              <a:t>(){</a:t>
            </a:r>
            <a:br>
              <a:rPr lang="en-US" sz="900" i="1" dirty="0">
                <a:solidFill>
                  <a:srgbClr val="92D050"/>
                </a:solidFill>
              </a:rPr>
            </a:b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        List&lt;</a:t>
            </a:r>
            <a:r>
              <a:rPr lang="en-US" sz="900" i="1" dirty="0" err="1">
                <a:solidFill>
                  <a:srgbClr val="92D050"/>
                </a:solidFill>
              </a:rPr>
              <a:t>Karyawan</a:t>
            </a:r>
            <a:r>
              <a:rPr lang="en-US" sz="900" i="1" dirty="0">
                <a:solidFill>
                  <a:srgbClr val="92D050"/>
                </a:solidFill>
              </a:rPr>
              <a:t>&gt; </a:t>
            </a:r>
            <a:r>
              <a:rPr lang="en-US" sz="900" i="1" dirty="0" err="1">
                <a:solidFill>
                  <a:srgbClr val="92D050"/>
                </a:solidFill>
              </a:rPr>
              <a:t>lstKaryawan</a:t>
            </a:r>
            <a:r>
              <a:rPr lang="en-US" sz="900" i="1" dirty="0">
                <a:solidFill>
                  <a:srgbClr val="92D050"/>
                </a:solidFill>
              </a:rPr>
              <a:t> = </a:t>
            </a:r>
            <a:r>
              <a:rPr lang="en-US" sz="900" i="1" dirty="0" err="1">
                <a:solidFill>
                  <a:srgbClr val="92D050"/>
                </a:solidFill>
              </a:rPr>
              <a:t>karyawanRepo.findAll</a:t>
            </a:r>
            <a:r>
              <a:rPr lang="en-US" sz="900" i="1" dirty="0">
                <a:solidFill>
                  <a:srgbClr val="92D050"/>
                </a:solidFill>
              </a:rPr>
              <a:t>();  </a:t>
            </a:r>
            <a:r>
              <a:rPr lang="en-US" sz="900" i="1" dirty="0">
                <a:solidFill>
                  <a:srgbClr val="92D050"/>
                </a:solidFill>
                <a:sym typeface="Wingdings" pitchFamily="2" charset="2"/>
              </a:rPr>
              <a:t> </a:t>
            </a:r>
            <a:r>
              <a:rPr lang="en-US" sz="900" b="1" dirty="0">
                <a:solidFill>
                  <a:srgbClr val="92D050"/>
                </a:solidFill>
                <a:sym typeface="Wingdings" pitchFamily="2" charset="2"/>
              </a:rPr>
              <a:t>BLOCKED</a:t>
            </a:r>
            <a:r>
              <a:rPr lang="en-US" sz="900" i="1" dirty="0">
                <a:solidFill>
                  <a:srgbClr val="92D050"/>
                </a:solidFill>
                <a:sym typeface="Wingdings" pitchFamily="2" charset="2"/>
              </a:rPr>
              <a:t>!</a:t>
            </a:r>
            <a:br>
              <a:rPr lang="en-US" sz="900" i="1" dirty="0">
                <a:solidFill>
                  <a:srgbClr val="92D050"/>
                </a:solidFill>
              </a:rPr>
            </a:b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        return </a:t>
            </a:r>
            <a:r>
              <a:rPr lang="en-US" sz="900" i="1" dirty="0" err="1">
                <a:solidFill>
                  <a:srgbClr val="92D050"/>
                </a:solidFill>
              </a:rPr>
              <a:t>lstKaryawan</a:t>
            </a:r>
            <a:r>
              <a:rPr lang="en-US" sz="900" i="1" dirty="0">
                <a:solidFill>
                  <a:srgbClr val="92D050"/>
                </a:solidFill>
              </a:rPr>
              <a:t>;</a:t>
            </a: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    }</a:t>
            </a:r>
            <a:br>
              <a:rPr lang="en-US" sz="900" i="1" dirty="0">
                <a:solidFill>
                  <a:srgbClr val="92D050"/>
                </a:solidFill>
              </a:rPr>
            </a:b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}</a:t>
            </a:r>
          </a:p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1963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</a:t>
            </a:r>
            <a:r>
              <a:rPr lang="en-US" dirty="0" err="1"/>
              <a:t>vs</a:t>
            </a:r>
            <a:r>
              <a:rPr lang="en-US" dirty="0"/>
              <a:t> Asynchronous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Synchronous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Result data </a:t>
            </a:r>
            <a:r>
              <a:rPr lang="en-US" sz="2000" dirty="0" err="1"/>
              <a:t>arraylist</a:t>
            </a:r>
            <a:endParaRPr lang="en-US" sz="2000" dirty="0"/>
          </a:p>
          <a:p>
            <a:r>
              <a:rPr lang="en-US" sz="2000" dirty="0"/>
              <a:t>Blocking</a:t>
            </a:r>
          </a:p>
          <a:p>
            <a:r>
              <a:rPr lang="en-US" sz="2000" dirty="0"/>
              <a:t>Single Thread</a:t>
            </a:r>
          </a:p>
          <a:p>
            <a:r>
              <a:rPr lang="en-US" sz="2000" dirty="0"/>
              <a:t>No Back </a:t>
            </a:r>
            <a:r>
              <a:rPr lang="en-US" sz="2000" dirty="0" err="1"/>
              <a:t>Preasured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Asynchronous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Result data streamer (Live)</a:t>
            </a:r>
          </a:p>
          <a:p>
            <a:r>
              <a:rPr lang="en-US" sz="2000" dirty="0"/>
              <a:t>Non Blocking</a:t>
            </a:r>
          </a:p>
          <a:p>
            <a:r>
              <a:rPr lang="en-US" sz="2000" dirty="0"/>
              <a:t>Multiple Thread</a:t>
            </a:r>
          </a:p>
          <a:p>
            <a:r>
              <a:rPr lang="en-US" sz="2000" dirty="0"/>
              <a:t>Back </a:t>
            </a:r>
            <a:r>
              <a:rPr lang="en-US" sz="2000" dirty="0" err="1"/>
              <a:t>Preasured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4204704" cy="96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04864"/>
            <a:ext cx="4164335" cy="95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3548" y="5977467"/>
            <a:ext cx="81369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Catatan</a:t>
            </a:r>
            <a:r>
              <a:rPr lang="en-US" dirty="0"/>
              <a:t> : </a:t>
            </a:r>
            <a:r>
              <a:rPr lang="en-US" dirty="0" err="1"/>
              <a:t>Baik</a:t>
            </a:r>
            <a:r>
              <a:rPr lang="en-US" dirty="0"/>
              <a:t> Synchronous </a:t>
            </a:r>
            <a:r>
              <a:rPr lang="en-US" dirty="0" err="1"/>
              <a:t>atau</a:t>
            </a:r>
            <a:r>
              <a:rPr lang="en-US" dirty="0"/>
              <a:t> Asynchronous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load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save, update, delete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consume </a:t>
            </a:r>
            <a:r>
              <a:rPr lang="en-US" dirty="0" err="1"/>
              <a:t>dari</a:t>
            </a:r>
            <a:r>
              <a:rPr lang="en-US" dirty="0"/>
              <a:t> API (</a:t>
            </a:r>
            <a:r>
              <a:rPr lang="en-US" dirty="0" err="1"/>
              <a:t>Kaffka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535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Spring Reactive </a:t>
            </a:r>
            <a:r>
              <a:rPr lang="en-US" dirty="0" err="1"/>
              <a:t>Spesifikasi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4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Spring Reactive </a:t>
            </a:r>
            <a:r>
              <a:rPr lang="en-US" dirty="0" err="1"/>
              <a:t>bekerja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Publisher</a:t>
            </a:r>
          </a:p>
          <a:p>
            <a:pPr marL="800100" lvl="2" indent="0">
              <a:buNone/>
            </a:pP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data (Data Source), </a:t>
            </a:r>
            <a:r>
              <a:rPr lang="en-US" dirty="0" err="1"/>
              <a:t>bisa</a:t>
            </a:r>
            <a:r>
              <a:rPr lang="en-US" dirty="0"/>
              <a:t> database, FTP </a:t>
            </a:r>
            <a:r>
              <a:rPr lang="en-US" dirty="0" err="1"/>
              <a:t>dan</a:t>
            </a:r>
            <a:r>
              <a:rPr lang="en-US" dirty="0"/>
              <a:t> External API.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Subscriber.</a:t>
            </a:r>
          </a:p>
          <a:p>
            <a:pPr marL="800100" lvl="2" indent="0">
              <a:buNone/>
            </a:pP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data, </a:t>
            </a:r>
            <a:r>
              <a:rPr lang="en-US" dirty="0" err="1"/>
              <a:t>ada</a:t>
            </a:r>
            <a:r>
              <a:rPr lang="en-US" dirty="0"/>
              <a:t> listener yang </a:t>
            </a:r>
            <a:r>
              <a:rPr lang="en-US" dirty="0" err="1"/>
              <a:t>menghasilkan</a:t>
            </a:r>
            <a:r>
              <a:rPr lang="en-US" dirty="0"/>
              <a:t> Event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data source :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dirty="0"/>
              <a:t>On Subscribe :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subscriber </a:t>
            </a:r>
            <a:r>
              <a:rPr lang="en-US" dirty="0" err="1"/>
              <a:t>melakukan</a:t>
            </a:r>
            <a:r>
              <a:rPr lang="en-US" dirty="0"/>
              <a:t> subscribe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publisher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dirty="0"/>
              <a:t>On Next : message </a:t>
            </a:r>
            <a:r>
              <a:rPr lang="en-US" dirty="0" err="1"/>
              <a:t>selanjutnya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subscriber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dirty="0"/>
              <a:t>On Error :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error yang di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subscriber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dirty="0"/>
              <a:t>On Complete : </a:t>
            </a:r>
            <a:r>
              <a:rPr lang="en-US" dirty="0" err="1"/>
              <a:t>bila</a:t>
            </a:r>
            <a:r>
              <a:rPr lang="en-US" dirty="0"/>
              <a:t> publisher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message </a:t>
            </a:r>
            <a:r>
              <a:rPr lang="en-US" dirty="0" err="1"/>
              <a:t>lagi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Subscription</a:t>
            </a:r>
          </a:p>
          <a:p>
            <a:pPr marL="800100" lvl="2" indent="0">
              <a:buNone/>
            </a:pP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publisher </a:t>
            </a:r>
            <a:r>
              <a:rPr lang="en-US" dirty="0" err="1"/>
              <a:t>penyedia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command </a:t>
            </a:r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2 command : 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dirty="0"/>
              <a:t>Request(Index) :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simultan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index </a:t>
            </a:r>
            <a:r>
              <a:rPr lang="en-US" dirty="0" err="1"/>
              <a:t>ber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sd</a:t>
            </a:r>
            <a:r>
              <a:rPr lang="en-US" dirty="0"/>
              <a:t> N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dirty="0"/>
              <a:t>Cancel :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looping request </a:t>
            </a:r>
            <a:r>
              <a:rPr lang="en-US" dirty="0" err="1"/>
              <a:t>bisa</a:t>
            </a:r>
            <a:r>
              <a:rPr lang="en-US" dirty="0"/>
              <a:t> di stop,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request </a:t>
            </a:r>
            <a:r>
              <a:rPr lang="en-US" dirty="0" err="1"/>
              <a:t>lagi</a:t>
            </a:r>
            <a:r>
              <a:rPr lang="en-US" dirty="0"/>
              <a:t>.</a:t>
            </a:r>
          </a:p>
          <a:p>
            <a:pPr marL="1714500" lvl="3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Processor</a:t>
            </a:r>
          </a:p>
          <a:p>
            <a:pPr marL="914400" lvl="2" indent="0">
              <a:buNone/>
            </a:pPr>
            <a:r>
              <a:rPr lang="en-US" dirty="0" err="1"/>
              <a:t>Sebuah</a:t>
            </a:r>
            <a:r>
              <a:rPr lang="en-US" dirty="0"/>
              <a:t> interface yang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publisher </a:t>
            </a:r>
            <a:r>
              <a:rPr lang="en-US" dirty="0" err="1"/>
              <a:t>dan</a:t>
            </a:r>
            <a:r>
              <a:rPr lang="en-US" dirty="0"/>
              <a:t> subscriber,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 </a:t>
            </a:r>
          </a:p>
          <a:p>
            <a:pPr marL="914400" lvl="2" indent="0">
              <a:buNone/>
            </a:pPr>
            <a:r>
              <a:rPr lang="en-US" dirty="0" err="1"/>
              <a:t>Concat</a:t>
            </a:r>
            <a:r>
              <a:rPr lang="en-US" dirty="0"/>
              <a:t>, Just, subscribe, </a:t>
            </a:r>
            <a:r>
              <a:rPr lang="en-US" dirty="0" err="1"/>
              <a:t>delayElement</a:t>
            </a:r>
            <a:r>
              <a:rPr lang="en-US" dirty="0"/>
              <a:t>, </a:t>
            </a:r>
            <a:r>
              <a:rPr lang="en-US" dirty="0" err="1"/>
              <a:t>FIlter</a:t>
            </a:r>
            <a:r>
              <a:rPr lang="en-US" dirty="0"/>
              <a:t>, Map, </a:t>
            </a:r>
            <a:r>
              <a:rPr lang="en-US" dirty="0" err="1"/>
              <a:t>dsb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4609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85" y="318506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Spring Reactive </a:t>
            </a:r>
            <a:r>
              <a:rPr lang="en-US" dirty="0" err="1"/>
              <a:t>Mekanisme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 flipH="1">
            <a:off x="3432586" y="2410758"/>
            <a:ext cx="2304256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2800" b="1" dirty="0"/>
              <a:t>Subscription</a:t>
            </a:r>
            <a:endParaRPr lang="en-US" sz="1050" b="1" dirty="0"/>
          </a:p>
        </p:txBody>
      </p:sp>
      <p:sp>
        <p:nvSpPr>
          <p:cNvPr id="4" name="Rectangle 3"/>
          <p:cNvSpPr/>
          <p:nvPr/>
        </p:nvSpPr>
        <p:spPr>
          <a:xfrm>
            <a:off x="1187624" y="1821545"/>
            <a:ext cx="2016224" cy="14862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3519738"/>
            <a:ext cx="2016224" cy="4954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453185" y="2115451"/>
            <a:ext cx="2304256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Suscribe</a:t>
            </a:r>
            <a:endParaRPr lang="en-US" sz="1050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 flipH="1">
            <a:off x="3459993" y="4201437"/>
            <a:ext cx="2304256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050" dirty="0"/>
              <a:t>On Next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59993" y="2738046"/>
            <a:ext cx="2304256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Request (Index)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63888" y="3083335"/>
            <a:ext cx="2016224" cy="9721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Index 1</a:t>
            </a:r>
          </a:p>
          <a:p>
            <a:pPr algn="ctr"/>
            <a:r>
              <a:rPr lang="en-US" sz="800" b="1" dirty="0"/>
              <a:t>Index 2</a:t>
            </a:r>
          </a:p>
          <a:p>
            <a:pPr algn="ctr"/>
            <a:r>
              <a:rPr lang="en-US" sz="800" b="1" dirty="0"/>
              <a:t>Index 3</a:t>
            </a:r>
          </a:p>
          <a:p>
            <a:pPr algn="ctr"/>
            <a:r>
              <a:rPr lang="en-US" sz="800" b="1" dirty="0"/>
              <a:t>.</a:t>
            </a:r>
          </a:p>
          <a:p>
            <a:pPr algn="ctr"/>
            <a:r>
              <a:rPr lang="en-US" sz="800" b="1" dirty="0"/>
              <a:t>.</a:t>
            </a:r>
          </a:p>
          <a:p>
            <a:pPr algn="ctr"/>
            <a:r>
              <a:rPr lang="en-US" sz="800" b="1" dirty="0"/>
              <a:t>Index N</a:t>
            </a:r>
          </a:p>
        </p:txBody>
      </p:sp>
      <p:sp>
        <p:nvSpPr>
          <p:cNvPr id="15" name="Content Placeholder 10"/>
          <p:cNvSpPr txBox="1">
            <a:spLocks/>
          </p:cNvSpPr>
          <p:nvPr/>
        </p:nvSpPr>
        <p:spPr>
          <a:xfrm flipH="1">
            <a:off x="3465469" y="4519677"/>
            <a:ext cx="2304256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050" dirty="0"/>
              <a:t>On Error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90257" y="4837917"/>
            <a:ext cx="2304256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Cancel</a:t>
            </a:r>
          </a:p>
        </p:txBody>
      </p:sp>
      <p:sp>
        <p:nvSpPr>
          <p:cNvPr id="17" name="Content Placeholder 10"/>
          <p:cNvSpPr txBox="1">
            <a:spLocks/>
          </p:cNvSpPr>
          <p:nvPr/>
        </p:nvSpPr>
        <p:spPr>
          <a:xfrm flipH="1">
            <a:off x="3459993" y="5133224"/>
            <a:ext cx="2304256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050" dirty="0"/>
              <a:t>On Complete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12407" y="1812260"/>
            <a:ext cx="2016224" cy="14862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15653" y="3377160"/>
            <a:ext cx="2012978" cy="1600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NoSQL</a:t>
            </a:r>
            <a:r>
              <a:rPr lang="en-US" dirty="0"/>
              <a:t>, RDBMS, FTP, API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3459993" y="5413291"/>
            <a:ext cx="2304256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Back </a:t>
            </a:r>
            <a:r>
              <a:rPr lang="en-US" sz="1050" dirty="0" err="1"/>
              <a:t>Preasured</a:t>
            </a:r>
            <a:endParaRPr lang="en-US" sz="1050" dirty="0"/>
          </a:p>
        </p:txBody>
      </p:sp>
      <p:sp>
        <p:nvSpPr>
          <p:cNvPr id="23" name="Rectangle 22"/>
          <p:cNvSpPr/>
          <p:nvPr/>
        </p:nvSpPr>
        <p:spPr>
          <a:xfrm>
            <a:off x="1187624" y="5877272"/>
            <a:ext cx="690952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flow data stream Flux </a:t>
            </a:r>
            <a:r>
              <a:rPr lang="en-US" dirty="0" err="1"/>
              <a:t>yaitu</a:t>
            </a:r>
            <a:r>
              <a:rPr lang="en-US" dirty="0"/>
              <a:t> 0 - N,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Mono index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0 </a:t>
            </a:r>
            <a:r>
              <a:rPr lang="en-US" dirty="0" err="1"/>
              <a:t>dan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71099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Flux </a:t>
            </a:r>
            <a:r>
              <a:rPr lang="en-US" dirty="0" err="1"/>
              <a:t>dan</a:t>
            </a:r>
            <a:r>
              <a:rPr lang="en-US" dirty="0"/>
              <a:t> Mono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agar spring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mendistribusikan</a:t>
            </a:r>
            <a:r>
              <a:rPr lang="en-US" sz="1600" dirty="0"/>
              <a:t> data streamer, spring reactive </a:t>
            </a:r>
            <a:r>
              <a:rPr lang="en-US" sz="1600" dirty="0" err="1"/>
              <a:t>memberikan</a:t>
            </a:r>
            <a:r>
              <a:rPr lang="en-US" sz="1600" dirty="0"/>
              <a:t> 2 </a:t>
            </a:r>
            <a:r>
              <a:rPr lang="en-US" sz="1600" dirty="0" err="1"/>
              <a:t>tipe</a:t>
            </a:r>
            <a:r>
              <a:rPr lang="en-US" sz="1600" dirty="0"/>
              <a:t> data </a:t>
            </a:r>
            <a:r>
              <a:rPr lang="en-US" sz="1600" dirty="0" err="1"/>
              <a:t>sebagai</a:t>
            </a:r>
            <a:r>
              <a:rPr lang="en-US" sz="1600" dirty="0"/>
              <a:t> tools, </a:t>
            </a:r>
            <a:r>
              <a:rPr lang="en-US" sz="1600" dirty="0" err="1"/>
              <a:t>yaitu</a:t>
            </a:r>
            <a:r>
              <a:rPr lang="en-US" sz="1600" dirty="0"/>
              <a:t> flux </a:t>
            </a:r>
            <a:r>
              <a:rPr lang="en-US" sz="1600" dirty="0" err="1"/>
              <a:t>dan</a:t>
            </a:r>
            <a:r>
              <a:rPr lang="en-US" sz="1600" dirty="0"/>
              <a:t> mono.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Flux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carry yang </a:t>
            </a:r>
            <a:r>
              <a:rPr lang="en-US" sz="1600" dirty="0" err="1"/>
              <a:t>membawa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element entity </a:t>
            </a:r>
            <a:r>
              <a:rPr lang="en-US" sz="1600" dirty="0" err="1"/>
              <a:t>didalamnya</a:t>
            </a:r>
            <a:r>
              <a:rPr lang="en-US" sz="1600" dirty="0"/>
              <a:t>, </a:t>
            </a:r>
            <a:r>
              <a:rPr lang="en-US" sz="1600" dirty="0" err="1"/>
              <a:t>dengan</a:t>
            </a:r>
            <a:r>
              <a:rPr lang="en-US" sz="1600" dirty="0"/>
              <a:t> kata lain flux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arraylist</a:t>
            </a:r>
            <a:r>
              <a:rPr lang="en-US" sz="1600" dirty="0"/>
              <a:t>, data </a:t>
            </a:r>
            <a:r>
              <a:rPr lang="en-US" sz="1600" dirty="0" err="1"/>
              <a:t>didalamnya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di </a:t>
            </a:r>
            <a:r>
              <a:rPr lang="en-US" sz="1600" dirty="0" err="1"/>
              <a:t>akses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nomor</a:t>
            </a:r>
            <a:r>
              <a:rPr lang="en-US" sz="1600" dirty="0"/>
              <a:t> index </a:t>
            </a:r>
            <a:r>
              <a:rPr lang="en-US" sz="1600" dirty="0" err="1"/>
              <a:t>dari</a:t>
            </a:r>
            <a:r>
              <a:rPr lang="en-US" sz="1600" dirty="0"/>
              <a:t> 0 – 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sv-SE" sz="1700" i="1" dirty="0">
                <a:solidFill>
                  <a:srgbClr val="0070C0"/>
                </a:solidFill>
                <a:latin typeface="+mj-lt"/>
              </a:rPr>
              <a:t>Flux&lt;String&gt; just = Flux.just(”Bintang”, ”Fajar”, ”Chris”, ”Khairulah”);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b="1" dirty="0"/>
              <a:t>Mono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carry yang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Flux </a:t>
            </a:r>
            <a:r>
              <a:rPr lang="en-US" sz="1600" dirty="0" err="1"/>
              <a:t>bedanya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membawa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entity data </a:t>
            </a:r>
            <a:r>
              <a:rPr lang="en-US" sz="1600" dirty="0" err="1"/>
              <a:t>saja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index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0 – 1.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700" i="1" dirty="0">
                <a:solidFill>
                  <a:srgbClr val="0070C0"/>
                </a:solidFill>
                <a:latin typeface="+mj-lt"/>
              </a:rPr>
              <a:t>Mono&lt;String&gt; just = </a:t>
            </a:r>
            <a:r>
              <a:rPr lang="en-US" sz="1700" i="1" dirty="0" err="1">
                <a:solidFill>
                  <a:srgbClr val="0070C0"/>
                </a:solidFill>
                <a:latin typeface="+mj-lt"/>
              </a:rPr>
              <a:t>Mono.just</a:t>
            </a:r>
            <a:r>
              <a:rPr lang="en-US" sz="1700" i="1" dirty="0">
                <a:solidFill>
                  <a:srgbClr val="0070C0"/>
                </a:solidFill>
                <a:latin typeface="+mj-lt"/>
              </a:rPr>
              <a:t>(“</a:t>
            </a:r>
            <a:r>
              <a:rPr lang="en-US" sz="1700" i="1" dirty="0" err="1">
                <a:solidFill>
                  <a:srgbClr val="0070C0"/>
                </a:solidFill>
                <a:latin typeface="+mj-lt"/>
              </a:rPr>
              <a:t>Bintang</a:t>
            </a:r>
            <a:r>
              <a:rPr lang="en-US" sz="1700" i="1" dirty="0">
                <a:solidFill>
                  <a:srgbClr val="0070C0"/>
                </a:solidFill>
                <a:latin typeface="+mj-lt"/>
              </a:rPr>
              <a:t>”);</a:t>
            </a:r>
          </a:p>
          <a:p>
            <a:pPr marL="0" indent="0">
              <a:buNone/>
            </a:pPr>
            <a:endParaRPr lang="en-US" sz="1700" i="1" dirty="0">
              <a:latin typeface="+mj-lt"/>
            </a:endParaRPr>
          </a:p>
          <a:p>
            <a:pPr marL="0" indent="0">
              <a:buNone/>
            </a:pPr>
            <a:endParaRPr lang="en-US" sz="1700" i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5962170"/>
            <a:ext cx="690952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mongodb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data yang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dokument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Mono.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22959" y="3573016"/>
            <a:ext cx="7064491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050" i="1" dirty="0">
                <a:solidFill>
                  <a:srgbClr val="92D050"/>
                </a:solidFill>
              </a:rPr>
              <a:t>Flux&lt;String&gt; just = Flux.just(”Bintang”, ”Fajar”, ”Chris”, ”Khairulah”);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4050" y="5243592"/>
            <a:ext cx="7063400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>
                <a:solidFill>
                  <a:srgbClr val="92D050"/>
                </a:solidFill>
              </a:rPr>
              <a:t>Mono&lt;String&gt; just = </a:t>
            </a:r>
            <a:r>
              <a:rPr lang="en-US" sz="1050" i="1" dirty="0" err="1">
                <a:solidFill>
                  <a:srgbClr val="92D050"/>
                </a:solidFill>
              </a:rPr>
              <a:t>Mono.just</a:t>
            </a:r>
            <a:r>
              <a:rPr lang="en-US" sz="1050" i="1" dirty="0">
                <a:solidFill>
                  <a:srgbClr val="92D050"/>
                </a:solidFill>
              </a:rPr>
              <a:t>(“</a:t>
            </a:r>
            <a:r>
              <a:rPr lang="en-US" sz="1050" i="1" dirty="0" err="1">
                <a:solidFill>
                  <a:srgbClr val="92D050"/>
                </a:solidFill>
              </a:rPr>
              <a:t>Bintang</a:t>
            </a:r>
            <a:r>
              <a:rPr lang="en-US" sz="1050" i="1" dirty="0">
                <a:solidFill>
                  <a:srgbClr val="92D050"/>
                </a:solidFill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39783128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1749</TotalTime>
  <Words>2342</Words>
  <Application>Microsoft Office PowerPoint</Application>
  <PresentationFormat>On-screen Show (4:3)</PresentationFormat>
  <Paragraphs>278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JetBrains Mono</vt:lpstr>
      <vt:lpstr>Wingdings</vt:lpstr>
      <vt:lpstr>Retrospect</vt:lpstr>
      <vt:lpstr>Spring Reactive dan MongoDB</vt:lpstr>
      <vt:lpstr>Pengenalan Spring Reactive</vt:lpstr>
      <vt:lpstr>Mengapa Spring Reactive?</vt:lpstr>
      <vt:lpstr>Apa itu Asynchronous?</vt:lpstr>
      <vt:lpstr>Synchronous Java</vt:lpstr>
      <vt:lpstr>Synchronous vs Asynchronous</vt:lpstr>
      <vt:lpstr>Spring Reactive Spesifikasi</vt:lpstr>
      <vt:lpstr>Spring Reactive Mekanisme</vt:lpstr>
      <vt:lpstr>Flux dan Mono</vt:lpstr>
      <vt:lpstr>Contoh pembuatan Rest API dengan Spring Reactive</vt:lpstr>
      <vt:lpstr>Pengenalan MongoDB</vt:lpstr>
      <vt:lpstr>RDBMS vs NoSQL</vt:lpstr>
      <vt:lpstr>Json dan Mapping ke class</vt:lpstr>
      <vt:lpstr>Repository dan Service</vt:lpstr>
      <vt:lpstr>Rest API dan CRUD Controller</vt:lpstr>
      <vt:lpstr>Tips lain query yang ada di mongo repository</vt:lpstr>
      <vt:lpstr>Implementasi Java dan MongoDB</vt:lpstr>
      <vt:lpstr>Mongoclient, mongotemplate dan mongorepository</vt:lpstr>
      <vt:lpstr>Depedancy POM.XML</vt:lpstr>
      <vt:lpstr>Application.Properties</vt:lpstr>
      <vt:lpstr>Latihan dan coding</vt:lpstr>
      <vt:lpstr>Sumber</vt:lpstr>
      <vt:lpstr>Terima kasih semoga bermanfaat 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Reactive dan MongoDB</dc:title>
  <dc:creator>Christian Reynard Lawang</dc:creator>
  <cp:lastModifiedBy>devopsait9@outlook.com</cp:lastModifiedBy>
  <cp:revision>71</cp:revision>
  <dcterms:created xsi:type="dcterms:W3CDTF">2022-09-12T00:06:52Z</dcterms:created>
  <dcterms:modified xsi:type="dcterms:W3CDTF">2022-09-22T07:32:42Z</dcterms:modified>
</cp:coreProperties>
</file>