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8027179-183F-4DF6-8EEA-D170C0C7552E}" type="datetimeFigureOut">
              <a:rPr lang="en-US" smtClean="0"/>
              <a:t>8/30/2024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295743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027179-183F-4DF6-8EEA-D170C0C7552E}"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294124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027179-183F-4DF6-8EEA-D170C0C7552E}"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456221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027179-183F-4DF6-8EEA-D170C0C7552E}"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E66D5-6118-4FEA-BEBC-B555B3F8752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779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027179-183F-4DF6-8EEA-D170C0C7552E}"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1613242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027179-183F-4DF6-8EEA-D170C0C7552E}"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318886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027179-183F-4DF6-8EEA-D170C0C7552E}"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237402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27179-183F-4DF6-8EEA-D170C0C7552E}"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256980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27179-183F-4DF6-8EEA-D170C0C7552E}"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206616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27179-183F-4DF6-8EEA-D170C0C7552E}"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216989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27179-183F-4DF6-8EEA-D170C0C7552E}"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138503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027179-183F-4DF6-8EEA-D170C0C7552E}"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380495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027179-183F-4DF6-8EEA-D170C0C7552E}"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91237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027179-183F-4DF6-8EEA-D170C0C7552E}"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166549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27179-183F-4DF6-8EEA-D170C0C7552E}"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171400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027179-183F-4DF6-8EEA-D170C0C7552E}"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390569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027179-183F-4DF6-8EEA-D170C0C7552E}"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E66D5-6118-4FEA-BEBC-B555B3F87526}" type="slidenum">
              <a:rPr lang="en-US" smtClean="0"/>
              <a:t>‹#›</a:t>
            </a:fld>
            <a:endParaRPr lang="en-US"/>
          </a:p>
        </p:txBody>
      </p:sp>
    </p:spTree>
    <p:extLst>
      <p:ext uri="{BB962C8B-B14F-4D97-AF65-F5344CB8AC3E}">
        <p14:creationId xmlns:p14="http://schemas.microsoft.com/office/powerpoint/2010/main" val="108108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027179-183F-4DF6-8EEA-D170C0C7552E}" type="datetimeFigureOut">
              <a:rPr lang="en-US" smtClean="0"/>
              <a:t>8/30/2024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6E66D5-6118-4FEA-BEBC-B555B3F87526}" type="slidenum">
              <a:rPr lang="en-US" smtClean="0"/>
              <a:t>‹#›</a:t>
            </a:fld>
            <a:endParaRPr lang="en-US"/>
          </a:p>
        </p:txBody>
      </p:sp>
    </p:spTree>
    <p:extLst>
      <p:ext uri="{BB962C8B-B14F-4D97-AF65-F5344CB8AC3E}">
        <p14:creationId xmlns:p14="http://schemas.microsoft.com/office/powerpoint/2010/main" val="98742487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7170-D2D2-165D-42BF-981E7659C4C3}"/>
              </a:ext>
            </a:extLst>
          </p:cNvPr>
          <p:cNvSpPr>
            <a:spLocks noGrp="1"/>
          </p:cNvSpPr>
          <p:nvPr>
            <p:ph type="title"/>
          </p:nvPr>
        </p:nvSpPr>
        <p:spPr>
          <a:xfrm>
            <a:off x="79925" y="373627"/>
            <a:ext cx="5002742" cy="1639884"/>
          </a:xfrm>
        </p:spPr>
        <p:txBody>
          <a:bodyPr>
            <a:normAutofit/>
          </a:bodyPr>
          <a:lstStyle/>
          <a:p>
            <a:pPr algn="ctr"/>
            <a:r>
              <a:rPr lang="en-US" b="1" u="sng" dirty="0">
                <a:solidFill>
                  <a:schemeClr val="bg1">
                    <a:lumMod val="95000"/>
                    <a:lumOff val="5000"/>
                  </a:schemeClr>
                </a:solidFill>
                <a:effectLst>
                  <a:outerShdw blurRad="38100" dist="38100" dir="2700000" algn="tl">
                    <a:srgbClr val="000000">
                      <a:alpha val="43137"/>
                    </a:srgbClr>
                  </a:outerShdw>
                </a:effectLst>
              </a:rPr>
              <a:t>Predicting House Prices with Machine Learning</a:t>
            </a:r>
          </a:p>
        </p:txBody>
      </p:sp>
      <p:pic>
        <p:nvPicPr>
          <p:cNvPr id="11" name="Content Placeholder 10">
            <a:extLst>
              <a:ext uri="{FF2B5EF4-FFF2-40B4-BE49-F238E27FC236}">
                <a16:creationId xmlns:a16="http://schemas.microsoft.com/office/drawing/2014/main" id="{2FE88340-F8B1-B978-04C1-FA0AB3AE4C8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991957" y="3429000"/>
            <a:ext cx="4053338" cy="2928560"/>
          </a:xfrm>
        </p:spPr>
      </p:pic>
      <p:sp>
        <p:nvSpPr>
          <p:cNvPr id="9" name="Text Placeholder 8">
            <a:extLst>
              <a:ext uri="{FF2B5EF4-FFF2-40B4-BE49-F238E27FC236}">
                <a16:creationId xmlns:a16="http://schemas.microsoft.com/office/drawing/2014/main" id="{DEB63061-3C8E-E555-0FD9-54EFAD25B087}"/>
              </a:ext>
            </a:extLst>
          </p:cNvPr>
          <p:cNvSpPr>
            <a:spLocks noGrp="1"/>
          </p:cNvSpPr>
          <p:nvPr>
            <p:ph type="body" sz="half" idx="2"/>
          </p:nvPr>
        </p:nvSpPr>
        <p:spPr/>
        <p:txBody>
          <a:bodyPr/>
          <a:lstStyle/>
          <a:p>
            <a:endParaRPr lang="en-US" dirty="0"/>
          </a:p>
          <a:p>
            <a:endParaRPr lang="en-US" dirty="0"/>
          </a:p>
          <a:p>
            <a:endParaRPr lang="en-US" dirty="0"/>
          </a:p>
          <a:p>
            <a:r>
              <a:rPr lang="en-US" sz="2000" b="1" u="sng" dirty="0">
                <a:solidFill>
                  <a:schemeClr val="bg1">
                    <a:lumMod val="95000"/>
                    <a:lumOff val="5000"/>
                  </a:schemeClr>
                </a:solidFill>
                <a:effectLst>
                  <a:outerShdw blurRad="38100" dist="38100" dir="2700000" algn="tl">
                    <a:srgbClr val="000000">
                      <a:alpha val="43137"/>
                    </a:srgbClr>
                  </a:outerShdw>
                </a:effectLst>
              </a:rPr>
              <a:t>TEAM MEMBERS</a:t>
            </a:r>
          </a:p>
          <a:p>
            <a:r>
              <a:rPr lang="en-US" b="1" dirty="0">
                <a:solidFill>
                  <a:schemeClr val="bg1">
                    <a:lumMod val="95000"/>
                    <a:lumOff val="5000"/>
                  </a:schemeClr>
                </a:solidFill>
                <a:effectLst>
                  <a:outerShdw blurRad="38100" dist="38100" dir="2700000" algn="tl">
                    <a:srgbClr val="000000">
                      <a:alpha val="43137"/>
                    </a:srgbClr>
                  </a:outerShdw>
                </a:effectLst>
              </a:rPr>
              <a:t>DIVYANSHU MISHRA</a:t>
            </a:r>
          </a:p>
          <a:p>
            <a:r>
              <a:rPr lang="en-US" b="1" dirty="0">
                <a:solidFill>
                  <a:schemeClr val="bg1">
                    <a:lumMod val="95000"/>
                    <a:lumOff val="5000"/>
                  </a:schemeClr>
                </a:solidFill>
                <a:effectLst>
                  <a:outerShdw blurRad="38100" dist="38100" dir="2700000" algn="tl">
                    <a:srgbClr val="000000">
                      <a:alpha val="43137"/>
                    </a:srgbClr>
                  </a:outerShdw>
                </a:effectLst>
              </a:rPr>
              <a:t>YASH PARCHA</a:t>
            </a:r>
          </a:p>
          <a:p>
            <a:r>
              <a:rPr lang="en-US" b="1" dirty="0">
                <a:solidFill>
                  <a:schemeClr val="bg1">
                    <a:lumMod val="95000"/>
                    <a:lumOff val="5000"/>
                  </a:schemeClr>
                </a:solidFill>
                <a:effectLst>
                  <a:outerShdw blurRad="38100" dist="38100" dir="2700000" algn="tl">
                    <a:srgbClr val="000000">
                      <a:alpha val="43137"/>
                    </a:srgbClr>
                  </a:outerShdw>
                </a:effectLst>
              </a:rPr>
              <a:t>SAGAR</a:t>
            </a:r>
          </a:p>
          <a:p>
            <a:r>
              <a:rPr lang="en-US" b="1" dirty="0">
                <a:solidFill>
                  <a:schemeClr val="bg1">
                    <a:lumMod val="95000"/>
                    <a:lumOff val="5000"/>
                  </a:schemeClr>
                </a:solidFill>
                <a:effectLst>
                  <a:outerShdw blurRad="38100" dist="38100" dir="2700000" algn="tl">
                    <a:srgbClr val="000000">
                      <a:alpha val="43137"/>
                    </a:srgbClr>
                  </a:outerShdw>
                </a:effectLst>
              </a:rPr>
              <a:t>DEVANSH GARG</a:t>
            </a:r>
          </a:p>
        </p:txBody>
      </p:sp>
      <p:pic>
        <p:nvPicPr>
          <p:cNvPr id="13" name="Picture 12">
            <a:extLst>
              <a:ext uri="{FF2B5EF4-FFF2-40B4-BE49-F238E27FC236}">
                <a16:creationId xmlns:a16="http://schemas.microsoft.com/office/drawing/2014/main" id="{9F606F59-C7D3-B4F2-BEEC-AB7CF3231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572" y="200109"/>
            <a:ext cx="4053338" cy="3052916"/>
          </a:xfrm>
          <a:prstGeom prst="rect">
            <a:avLst/>
          </a:prstGeom>
        </p:spPr>
      </p:pic>
    </p:spTree>
    <p:extLst>
      <p:ext uri="{BB962C8B-B14F-4D97-AF65-F5344CB8AC3E}">
        <p14:creationId xmlns:p14="http://schemas.microsoft.com/office/powerpoint/2010/main" val="35271897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084C-49F8-A7CE-6CB8-83601E569659}"/>
              </a:ext>
            </a:extLst>
          </p:cNvPr>
          <p:cNvSpPr>
            <a:spLocks noGrp="1"/>
          </p:cNvSpPr>
          <p:nvPr>
            <p:ph type="title"/>
          </p:nvPr>
        </p:nvSpPr>
        <p:spPr/>
        <p:txBody>
          <a:bodyPr>
            <a:normAutofit/>
          </a:bodyPr>
          <a:lstStyle/>
          <a:p>
            <a:pPr algn="ctr"/>
            <a:r>
              <a:rPr lang="en-US" sz="4800" b="1" u="sng" dirty="0">
                <a:solidFill>
                  <a:schemeClr val="bg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Introduction to python </a:t>
            </a:r>
            <a:endParaRPr lang="en-US" sz="4800" u="sng"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1BA1830C-4FCA-AFCC-B0B4-65609A3AF921}"/>
              </a:ext>
            </a:extLst>
          </p:cNvPr>
          <p:cNvSpPr>
            <a:spLocks noGrp="1"/>
          </p:cNvSpPr>
          <p:nvPr>
            <p:ph idx="1"/>
          </p:nvPr>
        </p:nvSpPr>
        <p:spPr>
          <a:xfrm>
            <a:off x="1141413" y="2249487"/>
            <a:ext cx="4954587" cy="3541714"/>
          </a:xfrm>
        </p:spPr>
        <p:txBody>
          <a:bodyPr>
            <a:normAutofit fontScale="92500" lnSpcReduction="20000"/>
          </a:bodyPr>
          <a:lstStyle/>
          <a:p>
            <a:r>
              <a:rPr lang="en-US" sz="2000" b="1" kern="100" dirty="0">
                <a:solidFill>
                  <a:schemeClr val="bg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 Python is a general-purpose, dynamically typed, high-level, compiled and interpreted, garbage-collected, and purely object-oriented programming language that supports procedural, object-oriented, and functional programming. </a:t>
            </a:r>
          </a:p>
          <a:p>
            <a:r>
              <a:rPr lang="en-US" sz="2000" b="1" kern="100" dirty="0">
                <a:solidFill>
                  <a:schemeClr val="bg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It was Created by Guido van Rossum and first released in 1991, Python emphasizes code readability and allows programmers to express concepts in fewer lines of code compared to languages like C++ or Java.</a:t>
            </a:r>
          </a:p>
          <a:p>
            <a:endParaRPr lang="en-US" dirty="0"/>
          </a:p>
        </p:txBody>
      </p:sp>
      <p:pic>
        <p:nvPicPr>
          <p:cNvPr id="5" name="Picture 4">
            <a:extLst>
              <a:ext uri="{FF2B5EF4-FFF2-40B4-BE49-F238E27FC236}">
                <a16:creationId xmlns:a16="http://schemas.microsoft.com/office/drawing/2014/main" id="{5CEB45B8-F699-BD56-6E46-7BAF69D45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775" y="2433841"/>
            <a:ext cx="4748981" cy="2742843"/>
          </a:xfrm>
          <a:prstGeom prst="rect">
            <a:avLst/>
          </a:prstGeom>
        </p:spPr>
      </p:pic>
    </p:spTree>
    <p:extLst>
      <p:ext uri="{BB962C8B-B14F-4D97-AF65-F5344CB8AC3E}">
        <p14:creationId xmlns:p14="http://schemas.microsoft.com/office/powerpoint/2010/main" val="599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A831-FED0-967D-23C3-76B9C023FB78}"/>
              </a:ext>
            </a:extLst>
          </p:cNvPr>
          <p:cNvSpPr>
            <a:spLocks noGrp="1"/>
          </p:cNvSpPr>
          <p:nvPr>
            <p:ph type="title"/>
          </p:nvPr>
        </p:nvSpPr>
        <p:spPr/>
        <p:txBody>
          <a:bodyPr/>
          <a:lstStyle/>
          <a:p>
            <a:pPr algn="ctr"/>
            <a:r>
              <a:rPr lang="en-US" sz="4400" b="1" u="sng" kern="100" dirty="0">
                <a:solidFill>
                  <a:schemeClr val="bg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Introduction to Machine Learning</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Content Placeholder 2">
            <a:extLst>
              <a:ext uri="{FF2B5EF4-FFF2-40B4-BE49-F238E27FC236}">
                <a16:creationId xmlns:a16="http://schemas.microsoft.com/office/drawing/2014/main" id="{C028F250-2F9A-E689-2802-35086286A577}"/>
              </a:ext>
            </a:extLst>
          </p:cNvPr>
          <p:cNvSpPr>
            <a:spLocks noGrp="1"/>
          </p:cNvSpPr>
          <p:nvPr>
            <p:ph idx="1"/>
          </p:nvPr>
        </p:nvSpPr>
        <p:spPr>
          <a:xfrm>
            <a:off x="1141413" y="2249487"/>
            <a:ext cx="5111904" cy="3541714"/>
          </a:xfrm>
        </p:spPr>
        <p:txBody>
          <a:bodyPr/>
          <a:lstStyle/>
          <a:p>
            <a:r>
              <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Machine learning (ML) is a subfield of artificial intelligence (AI) that involves the development of algorithms and statistical models enabling computers to perform tasks without explicit instructions. Instead, these systems learn patterns and make decisions based on data. Machine learning is transforming various industries by automating complex processes, providing insights from large datasets, and creating new opportunities for innovation.</a:t>
            </a:r>
            <a:endParaRPr lang="en-US" b="1" dirty="0">
              <a:solidFill>
                <a:schemeClr val="bg1">
                  <a:lumMod val="95000"/>
                  <a:lumOff val="5000"/>
                </a:schemeClr>
              </a:solidFill>
            </a:endParaRPr>
          </a:p>
        </p:txBody>
      </p:sp>
      <p:pic>
        <p:nvPicPr>
          <p:cNvPr id="7" name="Picture 6">
            <a:extLst>
              <a:ext uri="{FF2B5EF4-FFF2-40B4-BE49-F238E27FC236}">
                <a16:creationId xmlns:a16="http://schemas.microsoft.com/office/drawing/2014/main" id="{629C98A7-A11F-E767-C306-5482616A6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317" y="2097088"/>
            <a:ext cx="5111904" cy="3541714"/>
          </a:xfrm>
          <a:prstGeom prst="rect">
            <a:avLst/>
          </a:prstGeom>
        </p:spPr>
      </p:pic>
    </p:spTree>
    <p:extLst>
      <p:ext uri="{BB962C8B-B14F-4D97-AF65-F5344CB8AC3E}">
        <p14:creationId xmlns:p14="http://schemas.microsoft.com/office/powerpoint/2010/main" val="140061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E36B-1D12-3328-5AD3-5616B2CB5941}"/>
              </a:ext>
            </a:extLst>
          </p:cNvPr>
          <p:cNvSpPr>
            <a:spLocks noGrp="1"/>
          </p:cNvSpPr>
          <p:nvPr>
            <p:ph type="title"/>
          </p:nvPr>
        </p:nvSpPr>
        <p:spPr/>
        <p:txBody>
          <a:bodyPr>
            <a:normAutofit/>
          </a:bodyPr>
          <a:lstStyle/>
          <a:p>
            <a:pPr algn="ctr"/>
            <a:r>
              <a:rPr lang="en-US" sz="4400" b="1" dirty="0">
                <a:solidFill>
                  <a:schemeClr val="bg1">
                    <a:lumMod val="95000"/>
                    <a:lumOff val="5000"/>
                  </a:schemeClr>
                </a:solidFill>
                <a:latin typeface="Aptos Narrow" panose="020B0004020202020204" pitchFamily="34" charset="0"/>
              </a:rPr>
              <a:t>How it works?</a:t>
            </a:r>
          </a:p>
        </p:txBody>
      </p:sp>
      <p:sp>
        <p:nvSpPr>
          <p:cNvPr id="3" name="Content Placeholder 2">
            <a:extLst>
              <a:ext uri="{FF2B5EF4-FFF2-40B4-BE49-F238E27FC236}">
                <a16:creationId xmlns:a16="http://schemas.microsoft.com/office/drawing/2014/main" id="{AF4CD02C-7272-B260-71A4-468DA9CE24F8}"/>
              </a:ext>
            </a:extLst>
          </p:cNvPr>
          <p:cNvSpPr>
            <a:spLocks noGrp="1"/>
          </p:cNvSpPr>
          <p:nvPr>
            <p:ph idx="1"/>
          </p:nvPr>
        </p:nvSpPr>
        <p:spPr>
          <a:xfrm>
            <a:off x="1141413" y="2249486"/>
            <a:ext cx="6557246" cy="4313546"/>
          </a:xfrm>
        </p:spPr>
        <p:txBody>
          <a:bodyPr>
            <a:normAutofit/>
          </a:bodyPr>
          <a:lstStyle/>
          <a:p>
            <a:r>
              <a:rPr lang="en-US" sz="2000" b="1" u="sng" dirty="0">
                <a:solidFill>
                  <a:schemeClr val="bg1">
                    <a:lumMod val="95000"/>
                    <a:lumOff val="5000"/>
                  </a:schemeClr>
                </a:solidFill>
              </a:rPr>
              <a:t>COLLECTING DATA </a:t>
            </a:r>
            <a:r>
              <a:rPr lang="en-US" sz="2000" dirty="0">
                <a:solidFill>
                  <a:schemeClr val="bg1">
                    <a:lumMod val="95000"/>
                    <a:lumOff val="5000"/>
                  </a:schemeClr>
                </a:solidFill>
              </a:rPr>
              <a:t>: First step is to collect data from different sources &amp; merge them together to form our dataset.</a:t>
            </a:r>
          </a:p>
          <a:p>
            <a:r>
              <a:rPr lang="en-US" sz="2000" b="1" u="sng" dirty="0">
                <a:solidFill>
                  <a:schemeClr val="bg1">
                    <a:lumMod val="95000"/>
                    <a:lumOff val="5000"/>
                  </a:schemeClr>
                </a:solidFill>
              </a:rPr>
              <a:t>MACHINE LEARNING : </a:t>
            </a:r>
            <a:r>
              <a:rPr lang="en-US" sz="2000" dirty="0">
                <a:solidFill>
                  <a:schemeClr val="bg1">
                    <a:lumMod val="95000"/>
                    <a:lumOff val="5000"/>
                  </a:schemeClr>
                </a:solidFill>
              </a:rPr>
              <a:t>Then we train the data using machine learning algorithm.</a:t>
            </a:r>
          </a:p>
          <a:p>
            <a:r>
              <a:rPr lang="en-US" sz="2000" b="1" u="sng" dirty="0">
                <a:solidFill>
                  <a:schemeClr val="bg1">
                    <a:lumMod val="95000"/>
                    <a:lumOff val="5000"/>
                  </a:schemeClr>
                </a:solidFill>
              </a:rPr>
              <a:t>GRAPH : </a:t>
            </a:r>
            <a:r>
              <a:rPr lang="en-US" sz="2000" dirty="0">
                <a:solidFill>
                  <a:schemeClr val="bg1">
                    <a:lumMod val="95000"/>
                    <a:lumOff val="5000"/>
                  </a:schemeClr>
                </a:solidFill>
              </a:rPr>
              <a:t>Create graphs on the basis on  analyzing dataset using machine learning. </a:t>
            </a:r>
          </a:p>
          <a:p>
            <a:r>
              <a:rPr lang="en-US" sz="2000" b="1" u="sng" dirty="0">
                <a:solidFill>
                  <a:schemeClr val="bg1">
                    <a:lumMod val="95000"/>
                    <a:lumOff val="5000"/>
                  </a:schemeClr>
                </a:solidFill>
              </a:rPr>
              <a:t>PREDICTION : </a:t>
            </a:r>
            <a:r>
              <a:rPr lang="en-US" sz="2000" dirty="0">
                <a:solidFill>
                  <a:schemeClr val="bg1">
                    <a:lumMod val="95000"/>
                    <a:lumOff val="5000"/>
                  </a:schemeClr>
                </a:solidFill>
              </a:rPr>
              <a:t>Based on the generated data we predict the future prices of houses.</a:t>
            </a:r>
            <a:endParaRPr lang="en-US" sz="2000" b="1" u="sng" dirty="0">
              <a:solidFill>
                <a:schemeClr val="bg1">
                  <a:lumMod val="95000"/>
                  <a:lumOff val="5000"/>
                </a:schemeClr>
              </a:solidFill>
            </a:endParaRPr>
          </a:p>
        </p:txBody>
      </p:sp>
      <p:pic>
        <p:nvPicPr>
          <p:cNvPr id="5" name="Picture 4">
            <a:extLst>
              <a:ext uri="{FF2B5EF4-FFF2-40B4-BE49-F238E27FC236}">
                <a16:creationId xmlns:a16="http://schemas.microsoft.com/office/drawing/2014/main" id="{2AD3F9B0-1FC1-F788-AFE3-B51569D4C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7706" y="2249486"/>
            <a:ext cx="4231558" cy="3046771"/>
          </a:xfrm>
          <a:prstGeom prst="rect">
            <a:avLst/>
          </a:prstGeom>
        </p:spPr>
      </p:pic>
    </p:spTree>
    <p:extLst>
      <p:ext uri="{BB962C8B-B14F-4D97-AF65-F5344CB8AC3E}">
        <p14:creationId xmlns:p14="http://schemas.microsoft.com/office/powerpoint/2010/main" val="86946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C205-1193-D53F-2077-19445809DAA9}"/>
              </a:ext>
            </a:extLst>
          </p:cNvPr>
          <p:cNvSpPr>
            <a:spLocks noGrp="1"/>
          </p:cNvSpPr>
          <p:nvPr>
            <p:ph type="title"/>
          </p:nvPr>
        </p:nvSpPr>
        <p:spPr/>
        <p:txBody>
          <a:bodyPr/>
          <a:lstStyle/>
          <a:p>
            <a:pPr algn="ctr"/>
            <a:r>
              <a:rPr lang="en-US" b="1" dirty="0">
                <a:solidFill>
                  <a:schemeClr val="bg1">
                    <a:lumMod val="95000"/>
                    <a:lumOff val="5000"/>
                  </a:schemeClr>
                </a:solidFill>
                <a:effectLst>
                  <a:outerShdw blurRad="38100" dist="38100" dir="2700000" algn="tl">
                    <a:srgbClr val="000000">
                      <a:alpha val="43137"/>
                    </a:srgbClr>
                  </a:outerShdw>
                </a:effectLst>
              </a:rPr>
              <a:t>IMPORTING DATA USING MACHINE LANGUAGE</a:t>
            </a:r>
          </a:p>
        </p:txBody>
      </p:sp>
      <p:sp>
        <p:nvSpPr>
          <p:cNvPr id="3" name="Content Placeholder 2">
            <a:extLst>
              <a:ext uri="{FF2B5EF4-FFF2-40B4-BE49-F238E27FC236}">
                <a16:creationId xmlns:a16="http://schemas.microsoft.com/office/drawing/2014/main" id="{F16544DB-D857-6716-9590-751B72DB6F23}"/>
              </a:ext>
            </a:extLst>
          </p:cNvPr>
          <p:cNvSpPr>
            <a:spLocks noGrp="1"/>
          </p:cNvSpPr>
          <p:nvPr>
            <p:ph idx="1"/>
          </p:nvPr>
        </p:nvSpPr>
        <p:spPr>
          <a:xfrm>
            <a:off x="1141413" y="2249487"/>
            <a:ext cx="5111904" cy="3541714"/>
          </a:xfrm>
        </p:spPr>
        <p:txBody>
          <a:bodyPr>
            <a:normAutofit/>
          </a:bodyPr>
          <a:lstStyle/>
          <a:p>
            <a:r>
              <a:rPr lang="en-US" b="1" u="sng" dirty="0">
                <a:solidFill>
                  <a:schemeClr val="bg1">
                    <a:lumMod val="95000"/>
                    <a:lumOff val="5000"/>
                  </a:schemeClr>
                </a:solidFill>
              </a:rPr>
              <a:t>IMPORTING LIABRARIES </a:t>
            </a:r>
          </a:p>
          <a:p>
            <a:r>
              <a:rPr lang="en-US" b="1" u="sng" dirty="0">
                <a:solidFill>
                  <a:schemeClr val="bg1">
                    <a:lumMod val="95000"/>
                    <a:lumOff val="5000"/>
                  </a:schemeClr>
                </a:solidFill>
              </a:rPr>
              <a:t>DATA READ:</a:t>
            </a:r>
            <a:r>
              <a:rPr lang="en-US" sz="1800" b="1" u="sng" dirty="0">
                <a:solidFill>
                  <a:schemeClr val="bg1">
                    <a:lumMod val="95000"/>
                    <a:lumOff val="5000"/>
                  </a:schemeClr>
                </a:solidFill>
                <a:latin typeface="Calibri" panose="020F0502020204030204" pitchFamily="34" charset="0"/>
                <a:cs typeface="Mangal" panose="02040503050203030202" pitchFamily="18" charset="0"/>
              </a:rPr>
              <a:t> </a:t>
            </a:r>
            <a:r>
              <a:rPr lang="en-US" dirty="0">
                <a:solidFill>
                  <a:schemeClr val="bg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pd. </a:t>
            </a:r>
            <a:r>
              <a:rPr lang="en-US" dirty="0" err="1">
                <a:solidFill>
                  <a:schemeClr val="bg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read_csv</a:t>
            </a:r>
            <a:r>
              <a:rPr lang="en-US" dirty="0">
                <a:solidFill>
                  <a:schemeClr val="bg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 Housing.csv') is a function in Pandas that reads a comma-separated values (CSV) file into a Data Frame </a:t>
            </a:r>
            <a:r>
              <a:rPr lang="en-US" dirty="0" err="1">
                <a:solidFill>
                  <a:schemeClr val="bg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df</a:t>
            </a:r>
            <a:r>
              <a:rPr lang="en-US" dirty="0">
                <a:solidFill>
                  <a:schemeClr val="bg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a:t>
            </a:r>
            <a:endParaRPr lang="en-US" b="1" u="sng" dirty="0">
              <a:solidFill>
                <a:schemeClr val="bg1">
                  <a:lumMod val="95000"/>
                  <a:lumOff val="5000"/>
                </a:schemeClr>
              </a:solidFill>
            </a:endParaRPr>
          </a:p>
        </p:txBody>
      </p:sp>
      <p:pic>
        <p:nvPicPr>
          <p:cNvPr id="5" name="Picture 4">
            <a:extLst>
              <a:ext uri="{FF2B5EF4-FFF2-40B4-BE49-F238E27FC236}">
                <a16:creationId xmlns:a16="http://schemas.microsoft.com/office/drawing/2014/main" id="{C54417EA-EFAD-C0A0-251B-28197966B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776" y="2036385"/>
            <a:ext cx="4315566" cy="1141861"/>
          </a:xfrm>
          <a:prstGeom prst="rect">
            <a:avLst/>
          </a:prstGeom>
        </p:spPr>
      </p:pic>
      <p:pic>
        <p:nvPicPr>
          <p:cNvPr id="7" name="Picture 6">
            <a:extLst>
              <a:ext uri="{FF2B5EF4-FFF2-40B4-BE49-F238E27FC236}">
                <a16:creationId xmlns:a16="http://schemas.microsoft.com/office/drawing/2014/main" id="{EA895682-8DA9-001B-EC2F-725947397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930" y="3514955"/>
            <a:ext cx="5424140" cy="2525868"/>
          </a:xfrm>
          <a:prstGeom prst="rect">
            <a:avLst/>
          </a:prstGeom>
        </p:spPr>
      </p:pic>
    </p:spTree>
    <p:extLst>
      <p:ext uri="{BB962C8B-B14F-4D97-AF65-F5344CB8AC3E}">
        <p14:creationId xmlns:p14="http://schemas.microsoft.com/office/powerpoint/2010/main" val="215465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4D8A-FF4B-AB53-65CC-6D626B20BE6B}"/>
              </a:ext>
            </a:extLst>
          </p:cNvPr>
          <p:cNvSpPr>
            <a:spLocks noGrp="1"/>
          </p:cNvSpPr>
          <p:nvPr>
            <p:ph type="title"/>
          </p:nvPr>
        </p:nvSpPr>
        <p:spPr/>
        <p:txBody>
          <a:bodyPr>
            <a:normAutofit/>
          </a:bodyPr>
          <a:lstStyle/>
          <a:p>
            <a:r>
              <a:rPr lang="en-US" sz="3200" b="1" dirty="0">
                <a:solidFill>
                  <a:schemeClr val="bg1">
                    <a:lumMod val="95000"/>
                    <a:lumOff val="5000"/>
                  </a:schemeClr>
                </a:solidFill>
              </a:rPr>
              <a:t>DATA Evaluation with Graphs</a:t>
            </a:r>
            <a:endParaRPr lang="en-US" sz="3200" b="1" dirty="0">
              <a:solidFill>
                <a:schemeClr val="bg1">
                  <a:lumMod val="95000"/>
                  <a:lumOff val="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19369E0-BF3D-1FDA-CAAA-550992191145}"/>
              </a:ext>
            </a:extLst>
          </p:cNvPr>
          <p:cNvSpPr>
            <a:spLocks noGrp="1"/>
          </p:cNvSpPr>
          <p:nvPr>
            <p:ph idx="1"/>
          </p:nvPr>
        </p:nvSpPr>
        <p:spPr>
          <a:xfrm>
            <a:off x="1141413" y="2249487"/>
            <a:ext cx="4492472" cy="3541714"/>
          </a:xfrm>
        </p:spPr>
        <p:txBody>
          <a:bodyPr>
            <a:normAutofit fontScale="85000" lnSpcReduction="20000"/>
          </a:bodyPr>
          <a:lstStyle/>
          <a:p>
            <a:pPr marL="0" indent="0" algn="ctr">
              <a:buNone/>
            </a:pPr>
            <a:r>
              <a:rPr lang="en-US" b="1" u="sng" dirty="0">
                <a:solidFill>
                  <a:schemeClr val="bg1">
                    <a:lumMod val="95000"/>
                    <a:lumOff val="5000"/>
                  </a:schemeClr>
                </a:solidFill>
              </a:rPr>
              <a:t>Actual vs. Predicted Prices Scatter Plot</a:t>
            </a:r>
          </a:p>
          <a:p>
            <a:pPr>
              <a:buFont typeface="Arial" panose="020B0604020202020204" pitchFamily="34" charset="0"/>
              <a:buChar char="•"/>
            </a:pPr>
            <a:r>
              <a:rPr lang="en-US" b="1" dirty="0">
                <a:solidFill>
                  <a:schemeClr val="bg1">
                    <a:lumMod val="95000"/>
                    <a:lumOff val="5000"/>
                  </a:schemeClr>
                </a:solidFill>
              </a:rPr>
              <a:t>Description: </a:t>
            </a:r>
            <a:r>
              <a:rPr lang="en-US" dirty="0">
                <a:solidFill>
                  <a:schemeClr val="bg1">
                    <a:lumMod val="95000"/>
                    <a:lumOff val="5000"/>
                  </a:schemeClr>
                </a:solidFill>
              </a:rPr>
              <a:t>This plot shows the relationship between the actual house prices and the predicted prices from your model.</a:t>
            </a:r>
          </a:p>
          <a:p>
            <a:pPr>
              <a:buFont typeface="Arial" panose="020B0604020202020204" pitchFamily="34" charset="0"/>
              <a:buChar char="•"/>
            </a:pPr>
            <a:r>
              <a:rPr lang="en-US" b="1" dirty="0">
                <a:solidFill>
                  <a:schemeClr val="bg1">
                    <a:lumMod val="95000"/>
                    <a:lumOff val="5000"/>
                  </a:schemeClr>
                </a:solidFill>
              </a:rPr>
              <a:t>Purpose: </a:t>
            </a:r>
            <a:r>
              <a:rPr lang="en-US" dirty="0">
                <a:solidFill>
                  <a:schemeClr val="bg1">
                    <a:lumMod val="95000"/>
                    <a:lumOff val="5000"/>
                  </a:schemeClr>
                </a:solidFill>
              </a:rPr>
              <a:t>Helps in visualizing how close the predictions are to the actual values.</a:t>
            </a:r>
          </a:p>
          <a:p>
            <a:pPr>
              <a:buFont typeface="Arial" panose="020B0604020202020204" pitchFamily="34" charset="0"/>
              <a:buChar char="•"/>
            </a:pPr>
            <a:r>
              <a:rPr lang="en-US" b="1" dirty="0">
                <a:solidFill>
                  <a:schemeClr val="bg1">
                    <a:lumMod val="95000"/>
                    <a:lumOff val="5000"/>
                  </a:schemeClr>
                </a:solidFill>
              </a:rPr>
              <a:t>Interpretation: </a:t>
            </a:r>
            <a:r>
              <a:rPr lang="en-US" dirty="0">
                <a:solidFill>
                  <a:schemeClr val="bg1">
                    <a:lumMod val="95000"/>
                    <a:lumOff val="5000"/>
                  </a:schemeClr>
                </a:solidFill>
              </a:rPr>
              <a:t>Points close to the diagonal line (where Actual = Predicted) indicate high accuracy.</a:t>
            </a:r>
          </a:p>
          <a:p>
            <a:endParaRPr lang="en-US" dirty="0"/>
          </a:p>
        </p:txBody>
      </p:sp>
      <p:pic>
        <p:nvPicPr>
          <p:cNvPr id="5" name="Picture 4">
            <a:extLst>
              <a:ext uri="{FF2B5EF4-FFF2-40B4-BE49-F238E27FC236}">
                <a16:creationId xmlns:a16="http://schemas.microsoft.com/office/drawing/2014/main" id="{966D8CC4-53B9-113E-FA46-1B6A03B16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2121" y="340400"/>
            <a:ext cx="3721617" cy="2940537"/>
          </a:xfrm>
          <a:prstGeom prst="rect">
            <a:avLst/>
          </a:prstGeom>
        </p:spPr>
      </p:pic>
      <p:pic>
        <p:nvPicPr>
          <p:cNvPr id="7" name="Picture 6">
            <a:extLst>
              <a:ext uri="{FF2B5EF4-FFF2-40B4-BE49-F238E27FC236}">
                <a16:creationId xmlns:a16="http://schemas.microsoft.com/office/drawing/2014/main" id="{FDFB1A91-8DFD-4F84-7B6F-68521A23C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127" y="3559055"/>
            <a:ext cx="3744408" cy="2958545"/>
          </a:xfrm>
          <a:prstGeom prst="rect">
            <a:avLst/>
          </a:prstGeom>
        </p:spPr>
      </p:pic>
    </p:spTree>
    <p:extLst>
      <p:ext uri="{BB962C8B-B14F-4D97-AF65-F5344CB8AC3E}">
        <p14:creationId xmlns:p14="http://schemas.microsoft.com/office/powerpoint/2010/main" val="416715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3423-6168-469F-6341-0E91606A4C2E}"/>
              </a:ext>
            </a:extLst>
          </p:cNvPr>
          <p:cNvSpPr>
            <a:spLocks noGrp="1"/>
          </p:cNvSpPr>
          <p:nvPr>
            <p:ph type="title"/>
          </p:nvPr>
        </p:nvSpPr>
        <p:spPr/>
        <p:txBody>
          <a:bodyPr/>
          <a:lstStyle/>
          <a:p>
            <a:pPr algn="ctr"/>
            <a:r>
              <a:rPr lang="en-US" b="1" dirty="0">
                <a:solidFill>
                  <a:schemeClr val="bg1">
                    <a:lumMod val="95000"/>
                    <a:lumOff val="5000"/>
                  </a:schemeClr>
                </a:solidFill>
                <a:effectLst>
                  <a:outerShdw blurRad="38100" dist="38100" dir="2700000" algn="tl">
                    <a:srgbClr val="000000">
                      <a:alpha val="43137"/>
                    </a:srgbClr>
                  </a:outerShdw>
                </a:effectLst>
              </a:rPr>
              <a:t>DATA COMPARISON WITH DATA ACCURACIES </a:t>
            </a:r>
          </a:p>
        </p:txBody>
      </p:sp>
      <p:sp>
        <p:nvSpPr>
          <p:cNvPr id="3" name="Content Placeholder 2">
            <a:extLst>
              <a:ext uri="{FF2B5EF4-FFF2-40B4-BE49-F238E27FC236}">
                <a16:creationId xmlns:a16="http://schemas.microsoft.com/office/drawing/2014/main" id="{326953B6-5981-D7FD-91D1-3C1BFA44724D}"/>
              </a:ext>
            </a:extLst>
          </p:cNvPr>
          <p:cNvSpPr>
            <a:spLocks noGrp="1"/>
          </p:cNvSpPr>
          <p:nvPr>
            <p:ph idx="1"/>
          </p:nvPr>
        </p:nvSpPr>
        <p:spPr>
          <a:xfrm>
            <a:off x="1141412" y="2249487"/>
            <a:ext cx="4241749" cy="3541714"/>
          </a:xfrm>
        </p:spPr>
        <p:txBody>
          <a:bodyPr>
            <a:normAutofit/>
          </a:bodyPr>
          <a:lstStyle/>
          <a:p>
            <a:r>
              <a:rPr lang="en-US" b="1" u="sng" dirty="0">
                <a:solidFill>
                  <a:schemeClr val="bg1">
                    <a:lumMod val="95000"/>
                    <a:lumOff val="5000"/>
                  </a:schemeClr>
                </a:solidFill>
              </a:rPr>
              <a:t>LOGISTIC REGRESSION</a:t>
            </a:r>
          </a:p>
          <a:p>
            <a:r>
              <a:rPr lang="en-US" b="1" u="sng" dirty="0">
                <a:solidFill>
                  <a:schemeClr val="bg1">
                    <a:lumMod val="95000"/>
                    <a:lumOff val="5000"/>
                  </a:schemeClr>
                </a:solidFill>
              </a:rPr>
              <a:t>RANDOM FOREST</a:t>
            </a:r>
          </a:p>
          <a:p>
            <a:r>
              <a:rPr lang="en-US" b="1" u="sng" dirty="0">
                <a:solidFill>
                  <a:schemeClr val="bg1">
                    <a:lumMod val="95000"/>
                    <a:lumOff val="5000"/>
                  </a:schemeClr>
                </a:solidFill>
              </a:rPr>
              <a:t>K-NEIGHBOR CLASSIFICATION</a:t>
            </a:r>
          </a:p>
          <a:p>
            <a:r>
              <a:rPr lang="en-US" b="1" u="sng" dirty="0">
                <a:solidFill>
                  <a:schemeClr val="bg1">
                    <a:lumMod val="95000"/>
                    <a:lumOff val="5000"/>
                  </a:schemeClr>
                </a:solidFill>
              </a:rPr>
              <a:t>GAUSSIAN-NB</a:t>
            </a:r>
          </a:p>
        </p:txBody>
      </p:sp>
      <p:pic>
        <p:nvPicPr>
          <p:cNvPr id="5" name="Picture 4">
            <a:extLst>
              <a:ext uri="{FF2B5EF4-FFF2-40B4-BE49-F238E27FC236}">
                <a16:creationId xmlns:a16="http://schemas.microsoft.com/office/drawing/2014/main" id="{635F81EC-AA17-6AC4-13D6-345DB6E28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563" y="2249487"/>
            <a:ext cx="7424261" cy="3097147"/>
          </a:xfrm>
          <a:prstGeom prst="rect">
            <a:avLst/>
          </a:prstGeom>
        </p:spPr>
      </p:pic>
    </p:spTree>
    <p:extLst>
      <p:ext uri="{BB962C8B-B14F-4D97-AF65-F5344CB8AC3E}">
        <p14:creationId xmlns:p14="http://schemas.microsoft.com/office/powerpoint/2010/main" val="426264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F7AB-0613-3E4B-2C0B-BDB7919F1B1D}"/>
              </a:ext>
            </a:extLst>
          </p:cNvPr>
          <p:cNvSpPr>
            <a:spLocks noGrp="1"/>
          </p:cNvSpPr>
          <p:nvPr>
            <p:ph type="title"/>
          </p:nvPr>
        </p:nvSpPr>
        <p:spPr/>
        <p:txBody>
          <a:bodyPr/>
          <a:lstStyle/>
          <a:p>
            <a:pPr algn="ctr"/>
            <a:r>
              <a:rPr lang="en-US" b="1" dirty="0">
                <a:solidFill>
                  <a:schemeClr val="bg1">
                    <a:lumMod val="95000"/>
                    <a:lumOff val="5000"/>
                  </a:schemeClr>
                </a:solidFill>
                <a:effectLst>
                  <a:outerShdw blurRad="38100" dist="38100" dir="2700000" algn="tl">
                    <a:srgbClr val="000000">
                      <a:alpha val="43137"/>
                    </a:srgbClr>
                  </a:outerShdw>
                </a:effectLst>
              </a:rPr>
              <a:t>CONCLUSION </a:t>
            </a:r>
          </a:p>
        </p:txBody>
      </p:sp>
      <p:sp>
        <p:nvSpPr>
          <p:cNvPr id="3" name="Content Placeholder 2">
            <a:extLst>
              <a:ext uri="{FF2B5EF4-FFF2-40B4-BE49-F238E27FC236}">
                <a16:creationId xmlns:a16="http://schemas.microsoft.com/office/drawing/2014/main" id="{F580530F-0E91-162E-BBB9-D135C2DBFDB7}"/>
              </a:ext>
            </a:extLst>
          </p:cNvPr>
          <p:cNvSpPr>
            <a:spLocks noGrp="1"/>
          </p:cNvSpPr>
          <p:nvPr>
            <p:ph idx="1"/>
          </p:nvPr>
        </p:nvSpPr>
        <p:spPr/>
        <p:txBody>
          <a:bodyPr>
            <a:normAutofit/>
          </a:bodyPr>
          <a:lstStyle/>
          <a:p>
            <a:r>
              <a:rPr lang="en-US" sz="2800" b="1" dirty="0">
                <a:solidFill>
                  <a:schemeClr val="bg1">
                    <a:lumMod val="95000"/>
                    <a:lumOff val="5000"/>
                  </a:schemeClr>
                </a:solidFill>
              </a:rPr>
              <a:t>So we conclude that with this system, we can predict the house prices in the future on the basis of dataset graphs and model evaluation. Which help us to find the good accuracy of the prices with the help of machine learning. These predictions can help the customers and sellers.</a:t>
            </a:r>
          </a:p>
        </p:txBody>
      </p:sp>
    </p:spTree>
    <p:extLst>
      <p:ext uri="{BB962C8B-B14F-4D97-AF65-F5344CB8AC3E}">
        <p14:creationId xmlns:p14="http://schemas.microsoft.com/office/powerpoint/2010/main" val="149618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A57753-C61D-97BD-55F2-0E62F44B227C}"/>
              </a:ext>
            </a:extLst>
          </p:cNvPr>
          <p:cNvSpPr>
            <a:spLocks noGrp="1"/>
          </p:cNvSpPr>
          <p:nvPr>
            <p:ph type="title"/>
          </p:nvPr>
        </p:nvSpPr>
        <p:spPr>
          <a:xfrm>
            <a:off x="1318393" y="2462066"/>
            <a:ext cx="9905998" cy="1478570"/>
          </a:xfrm>
        </p:spPr>
        <p:txBody>
          <a:bodyPr/>
          <a:lstStyle/>
          <a:p>
            <a:pPr algn="ctr"/>
            <a:r>
              <a:rPr lang="en-US" b="1" u="sng" dirty="0">
                <a:solidFill>
                  <a:schemeClr val="bg1">
                    <a:lumMod val="95000"/>
                    <a:lumOff val="5000"/>
                  </a:schemeClr>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226727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1071</TotalTime>
  <Words>401</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 Narrow</vt:lpstr>
      <vt:lpstr>Arial</vt:lpstr>
      <vt:lpstr>Calibri</vt:lpstr>
      <vt:lpstr>Tw Cen MT</vt:lpstr>
      <vt:lpstr>Circuit</vt:lpstr>
      <vt:lpstr>Predicting House Prices with Machine Learning</vt:lpstr>
      <vt:lpstr>Introduction to python </vt:lpstr>
      <vt:lpstr>Introduction to Machine Learning </vt:lpstr>
      <vt:lpstr>How it works?</vt:lpstr>
      <vt:lpstr>IMPORTING DATA USING MACHINE LANGUAGE</vt:lpstr>
      <vt:lpstr>DATA Evaluation with Graphs</vt:lpstr>
      <vt:lpstr>DATA COMPARISON WITH DATA ACCURACIES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Sirzechs Gremory</dc:creator>
  <cp:lastModifiedBy>Sirzechs Gremory</cp:lastModifiedBy>
  <cp:revision>12</cp:revision>
  <dcterms:created xsi:type="dcterms:W3CDTF">2024-08-30T14:26:15Z</dcterms:created>
  <dcterms:modified xsi:type="dcterms:W3CDTF">2024-08-31T08:17:55Z</dcterms:modified>
</cp:coreProperties>
</file>