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2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1pPr>
    <a:lvl2pPr marL="0" marR="0" indent="4572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2pPr>
    <a:lvl3pPr marL="0" marR="0" indent="9144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3pPr>
    <a:lvl4pPr marL="0" marR="0" indent="13716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4pPr>
    <a:lvl5pPr marL="0" marR="0" indent="18288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5pPr>
    <a:lvl6pPr marL="0" marR="0" indent="22860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6pPr>
    <a:lvl7pPr marL="0" marR="0" indent="27432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7pPr>
    <a:lvl8pPr marL="0" marR="0" indent="32004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8pPr>
    <a:lvl9pPr marL="0" marR="0" indent="365760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lvl9pPr>
  </p:defaultTextStyle>
  <p:extLst>
    <p:ext uri="{EFAFB233-063F-42B5-8137-9DF3F51BA10A}">
      <p15:sldGuideLst xmlns:p15="http://schemas.microsoft.com/office/powerpoint/2012/main">
        <p15:guide id="1" pos="13824"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64A7"/>
    <a:srgbClr val="39AA8E"/>
    <a:srgbClr val="B23E2F"/>
    <a:srgbClr val="AFAF32"/>
    <a:srgbClr val="45AD36"/>
    <a:srgbClr val="4068AA"/>
    <a:srgbClr val="C494F0"/>
    <a:srgbClr val="406BA7"/>
    <a:srgbClr val="956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C"/>
          </a:solidFill>
        </a:fill>
      </a:tcStyle>
    </a:wholeTbl>
    <a:band2H>
      <a:tcTxStyle/>
      <a:tcStyle>
        <a:tcBdr/>
        <a:fill>
          <a:solidFill>
            <a:srgbClr val="E6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DCC"/>
          </a:solidFill>
        </a:fill>
      </a:tcStyle>
    </a:wholeTbl>
    <a:band2H>
      <a:tcTxStyle/>
      <a:tcStyle>
        <a:tcBdr/>
        <a:fill>
          <a:solidFill>
            <a:srgbClr val="F2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C"/>
          </a:solidFill>
        </a:fill>
      </a:tcStyle>
    </a:wholeTbl>
    <a:band2H>
      <a:tcTxStyle/>
      <a:tcStyle>
        <a:tcBdr/>
        <a:fill>
          <a:solidFill>
            <a:srgbClr val="E6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0" autoAdjust="0"/>
  </p:normalViewPr>
  <p:slideViewPr>
    <p:cSldViewPr snapToGrid="0">
      <p:cViewPr>
        <p:scale>
          <a:sx n="30" d="100"/>
          <a:sy n="30" d="100"/>
        </p:scale>
        <p:origin x="-3458" y="-3456"/>
      </p:cViewPr>
      <p:guideLst>
        <p:guide pos="13824"/>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90395-C28A-436C-B227-1B5859A5D58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2E1984C-942A-4E1B-A70A-EBEED34FBA40}">
      <dgm:prSet phldrT="[Text]" custT="1"/>
      <dgm:spPr/>
      <dgm:t>
        <a:bodyPr/>
        <a:lstStyle/>
        <a:p>
          <a:r>
            <a:rPr lang="en-US" sz="3200" b="1" dirty="0" smtClean="0">
              <a:effectLst>
                <a:outerShdw blurRad="38100" dist="38100" dir="2700000" algn="tl">
                  <a:srgbClr val="000000">
                    <a:alpha val="43137"/>
                  </a:srgbClr>
                </a:outerShdw>
              </a:effectLst>
              <a:latin typeface="+mj-lt"/>
            </a:rPr>
            <a:t>Introduce</a:t>
          </a:r>
          <a:r>
            <a:rPr lang="en-US" sz="3200" dirty="0" smtClean="0">
              <a:latin typeface="+mj-lt"/>
            </a:rPr>
            <a:t> a low </a:t>
          </a:r>
          <a:r>
            <a:rPr lang="en-US" sz="3200" dirty="0" smtClean="0">
              <a:latin typeface="+mj-lt"/>
            </a:rPr>
            <a:t>cost, portable vital-sign monitoring device in low resource setting</a:t>
          </a:r>
          <a:endParaRPr lang="en-US" sz="3200" dirty="0">
            <a:latin typeface="+mj-lt"/>
          </a:endParaRPr>
        </a:p>
      </dgm:t>
    </dgm:pt>
    <dgm:pt modelId="{DEFF46FE-D81A-4A0E-B146-19DE9C6D0ED1}" type="parTrans" cxnId="{3B4848A9-EAC3-4A39-9BA2-483966447E7A}">
      <dgm:prSet/>
      <dgm:spPr/>
      <dgm:t>
        <a:bodyPr/>
        <a:lstStyle/>
        <a:p>
          <a:endParaRPr lang="en-US"/>
        </a:p>
      </dgm:t>
    </dgm:pt>
    <dgm:pt modelId="{44F73179-67A0-4F03-A250-F80A8CC2A9A5}" type="sibTrans" cxnId="{3B4848A9-EAC3-4A39-9BA2-483966447E7A}">
      <dgm:prSet/>
      <dgm:spPr/>
      <dgm:t>
        <a:bodyPr/>
        <a:lstStyle/>
        <a:p>
          <a:endParaRPr lang="en-US"/>
        </a:p>
      </dgm:t>
    </dgm:pt>
    <dgm:pt modelId="{8E6B061B-BFE8-4C45-AFAC-AC01005FA19C}">
      <dgm:prSet phldrT="[Text]" custT="1"/>
      <dgm:spPr/>
      <dgm:t>
        <a:bodyPr/>
        <a:lstStyle/>
        <a:p>
          <a:r>
            <a:rPr lang="en-US" sz="2800" dirty="0" smtClean="0">
              <a:latin typeface="+mj-lt"/>
            </a:rPr>
            <a:t>The device  will promote an automated, accurate, and efficient vital sign collection.</a:t>
          </a:r>
          <a:endParaRPr lang="en-US" sz="4800" dirty="0">
            <a:latin typeface="+mj-lt"/>
          </a:endParaRPr>
        </a:p>
      </dgm:t>
    </dgm:pt>
    <dgm:pt modelId="{4CBE3116-FAA4-4C06-A874-F7CCF4390054}" type="parTrans" cxnId="{C00E1CB1-60E9-4D68-B14A-7B0B0309139A}">
      <dgm:prSet/>
      <dgm:spPr/>
      <dgm:t>
        <a:bodyPr/>
        <a:lstStyle/>
        <a:p>
          <a:endParaRPr lang="en-US"/>
        </a:p>
      </dgm:t>
    </dgm:pt>
    <dgm:pt modelId="{3D23CEA3-2A13-472E-8885-5EE710968FF0}" type="sibTrans" cxnId="{C00E1CB1-60E9-4D68-B14A-7B0B0309139A}">
      <dgm:prSet/>
      <dgm:spPr/>
      <dgm:t>
        <a:bodyPr/>
        <a:lstStyle/>
        <a:p>
          <a:endParaRPr lang="en-US"/>
        </a:p>
      </dgm:t>
    </dgm:pt>
    <dgm:pt modelId="{63EC51DB-893F-469C-A726-E478164E5652}">
      <dgm:prSet phldrT="[Text]" custT="1"/>
      <dgm:spPr/>
      <dgm:t>
        <a:bodyPr/>
        <a:lstStyle/>
        <a:p>
          <a:r>
            <a:rPr lang="en-US" sz="3200" b="1" dirty="0" smtClean="0">
              <a:effectLst>
                <a:outerShdw blurRad="38100" dist="38100" dir="2700000" algn="tl">
                  <a:srgbClr val="000000">
                    <a:alpha val="43137"/>
                  </a:srgbClr>
                </a:outerShdw>
              </a:effectLst>
              <a:latin typeface="+mj-lt"/>
            </a:rPr>
            <a:t>Assist</a:t>
          </a:r>
          <a:r>
            <a:rPr lang="en-US" sz="3200" dirty="0" smtClean="0">
              <a:effectLst>
                <a:outerShdw blurRad="38100" dist="38100" dir="2700000" algn="tl">
                  <a:srgbClr val="000000">
                    <a:alpha val="43137"/>
                  </a:srgbClr>
                </a:outerShdw>
              </a:effectLst>
              <a:latin typeface="+mj-lt"/>
            </a:rPr>
            <a:t> </a:t>
          </a:r>
          <a:r>
            <a:rPr lang="en-US" sz="3200" dirty="0" smtClean="0">
              <a:latin typeface="+mj-lt"/>
            </a:rPr>
            <a:t>the health care process by:</a:t>
          </a:r>
          <a:endParaRPr lang="en-US" sz="3200" dirty="0">
            <a:latin typeface="+mj-lt"/>
          </a:endParaRPr>
        </a:p>
      </dgm:t>
    </dgm:pt>
    <dgm:pt modelId="{959C4B27-869F-4D90-BFDC-56635FD4B2D3}" type="parTrans" cxnId="{860E2CAB-2746-45F5-B702-5581B523E835}">
      <dgm:prSet/>
      <dgm:spPr/>
      <dgm:t>
        <a:bodyPr/>
        <a:lstStyle/>
        <a:p>
          <a:endParaRPr lang="en-US"/>
        </a:p>
      </dgm:t>
    </dgm:pt>
    <dgm:pt modelId="{F16F2D1E-1E70-4F82-B898-48947A8A4A6B}" type="sibTrans" cxnId="{860E2CAB-2746-45F5-B702-5581B523E835}">
      <dgm:prSet/>
      <dgm:spPr/>
      <dgm:t>
        <a:bodyPr/>
        <a:lstStyle/>
        <a:p>
          <a:endParaRPr lang="en-US"/>
        </a:p>
      </dgm:t>
    </dgm:pt>
    <dgm:pt modelId="{07F154F6-23B0-4CBE-B44D-F674BAB1E4FC}">
      <dgm:prSet phldrT="[Text]" custT="1"/>
      <dgm:spPr/>
      <dgm:t>
        <a:bodyPr/>
        <a:lstStyle/>
        <a:p>
          <a:r>
            <a:rPr lang="en-US" sz="2800" dirty="0" smtClean="0">
              <a:latin typeface="+mj-lt"/>
            </a:rPr>
            <a:t>Automating the vital-sign collection and monitoring based on Internet of Things.</a:t>
          </a:r>
          <a:endParaRPr lang="en-US" sz="2800" dirty="0">
            <a:latin typeface="+mj-lt"/>
          </a:endParaRPr>
        </a:p>
      </dgm:t>
    </dgm:pt>
    <dgm:pt modelId="{8B8CEB6B-C2FE-4808-8107-D80CBAC44B8E}" type="parTrans" cxnId="{96F46A93-1FAE-4098-91AA-6A71E4367DD6}">
      <dgm:prSet/>
      <dgm:spPr/>
      <dgm:t>
        <a:bodyPr/>
        <a:lstStyle/>
        <a:p>
          <a:endParaRPr lang="en-US"/>
        </a:p>
      </dgm:t>
    </dgm:pt>
    <dgm:pt modelId="{A27F6D1A-4C96-4570-BE30-0ABEF4C6E91B}" type="sibTrans" cxnId="{96F46A93-1FAE-4098-91AA-6A71E4367DD6}">
      <dgm:prSet/>
      <dgm:spPr/>
      <dgm:t>
        <a:bodyPr/>
        <a:lstStyle/>
        <a:p>
          <a:endParaRPr lang="en-US"/>
        </a:p>
      </dgm:t>
    </dgm:pt>
    <dgm:pt modelId="{7C458947-885D-4870-8035-0135667708C4}">
      <dgm:prSet phldrT="[Text]" custT="1"/>
      <dgm:spPr/>
      <dgm:t>
        <a:bodyPr/>
        <a:lstStyle/>
        <a:p>
          <a:r>
            <a:rPr lang="en-US" sz="2800" dirty="0" smtClean="0">
              <a:latin typeface="+mj-lt"/>
            </a:rPr>
            <a:t>Reducing health care professional burnout</a:t>
          </a:r>
          <a:endParaRPr lang="en-US" sz="2800" dirty="0">
            <a:latin typeface="+mj-lt"/>
          </a:endParaRPr>
        </a:p>
      </dgm:t>
    </dgm:pt>
    <dgm:pt modelId="{989AB5FB-5F28-4F70-A246-86813BCDBED5}" type="parTrans" cxnId="{1DA9670F-D037-4096-8217-41E00586C666}">
      <dgm:prSet/>
      <dgm:spPr/>
      <dgm:t>
        <a:bodyPr/>
        <a:lstStyle/>
        <a:p>
          <a:endParaRPr lang="en-US"/>
        </a:p>
      </dgm:t>
    </dgm:pt>
    <dgm:pt modelId="{1CF6824F-9573-43C0-B1E8-4D9AC3A67B8F}" type="sibTrans" cxnId="{1DA9670F-D037-4096-8217-41E00586C666}">
      <dgm:prSet/>
      <dgm:spPr/>
      <dgm:t>
        <a:bodyPr/>
        <a:lstStyle/>
        <a:p>
          <a:endParaRPr lang="en-US"/>
        </a:p>
      </dgm:t>
    </dgm:pt>
    <dgm:pt modelId="{7D21A320-3315-4EC3-AA10-6A1286017D85}">
      <dgm:prSet phldrT="[Text]" custT="1"/>
      <dgm:spPr/>
      <dgm:t>
        <a:bodyPr/>
        <a:lstStyle/>
        <a:p>
          <a:r>
            <a:rPr lang="en-US" sz="2800" b="1" dirty="0" smtClean="0">
              <a:effectLst>
                <a:outerShdw blurRad="38100" dist="38100" dir="2700000" algn="tl">
                  <a:srgbClr val="000000">
                    <a:alpha val="43137"/>
                  </a:srgbClr>
                </a:outerShdw>
              </a:effectLst>
              <a:latin typeface="+mj-lt"/>
            </a:rPr>
            <a:t>Deliver</a:t>
          </a:r>
          <a:r>
            <a:rPr lang="en-US" sz="2800" dirty="0" smtClean="0">
              <a:latin typeface="+mj-lt"/>
            </a:rPr>
            <a:t> optimal care by:</a:t>
          </a:r>
          <a:endParaRPr lang="en-US" sz="2800" dirty="0">
            <a:latin typeface="+mj-lt"/>
          </a:endParaRPr>
        </a:p>
      </dgm:t>
    </dgm:pt>
    <dgm:pt modelId="{41FF9A63-9F62-484D-9728-72FC95CF7BAC}" type="parTrans" cxnId="{5B6BA90E-8E99-4901-8C8A-26FFF2D8E7C9}">
      <dgm:prSet/>
      <dgm:spPr/>
      <dgm:t>
        <a:bodyPr/>
        <a:lstStyle/>
        <a:p>
          <a:endParaRPr lang="en-US"/>
        </a:p>
      </dgm:t>
    </dgm:pt>
    <dgm:pt modelId="{6B4EEB48-5A61-4684-AF56-F6242794801A}" type="sibTrans" cxnId="{5B6BA90E-8E99-4901-8C8A-26FFF2D8E7C9}">
      <dgm:prSet/>
      <dgm:spPr/>
      <dgm:t>
        <a:bodyPr/>
        <a:lstStyle/>
        <a:p>
          <a:endParaRPr lang="en-US"/>
        </a:p>
      </dgm:t>
    </dgm:pt>
    <dgm:pt modelId="{C3EE75DC-7608-48B3-B8B2-A90AD10D1E23}">
      <dgm:prSet phldrT="[Text]" custT="1"/>
      <dgm:spPr/>
      <dgm:t>
        <a:bodyPr/>
        <a:lstStyle/>
        <a:p>
          <a:r>
            <a:rPr lang="en-US" sz="2800" dirty="0" smtClean="0">
              <a:latin typeface="+mj-lt"/>
            </a:rPr>
            <a:t>Reducing errors in the vital-sign collection.</a:t>
          </a:r>
          <a:endParaRPr lang="en-US" sz="2800" dirty="0">
            <a:latin typeface="+mj-lt"/>
          </a:endParaRPr>
        </a:p>
      </dgm:t>
    </dgm:pt>
    <dgm:pt modelId="{BCECCA06-3983-49BF-973C-79BA7A9FF76F}" type="parTrans" cxnId="{0692DD09-E5CD-4E31-BA0C-63A1EC96F32C}">
      <dgm:prSet/>
      <dgm:spPr/>
      <dgm:t>
        <a:bodyPr/>
        <a:lstStyle/>
        <a:p>
          <a:endParaRPr lang="en-US"/>
        </a:p>
      </dgm:t>
    </dgm:pt>
    <dgm:pt modelId="{BF8F6105-2D78-42B5-8886-8A13432E458E}" type="sibTrans" cxnId="{0692DD09-E5CD-4E31-BA0C-63A1EC96F32C}">
      <dgm:prSet/>
      <dgm:spPr/>
      <dgm:t>
        <a:bodyPr/>
        <a:lstStyle/>
        <a:p>
          <a:endParaRPr lang="en-US"/>
        </a:p>
      </dgm:t>
    </dgm:pt>
    <dgm:pt modelId="{04CE8EBC-E7F7-4782-8D3A-D01E03CA299A}">
      <dgm:prSet custT="1"/>
      <dgm:spPr/>
      <dgm:t>
        <a:bodyPr/>
        <a:lstStyle/>
        <a:p>
          <a:r>
            <a:rPr lang="en-US" sz="2800" dirty="0" smtClean="0">
              <a:latin typeface="+mj-lt"/>
            </a:rPr>
            <a:t>Producing a real-time vital-sign data of the fetus and the mother to the health care professional at his/her vicinity.</a:t>
          </a:r>
          <a:endParaRPr lang="en-US" sz="2800" dirty="0">
            <a:latin typeface="+mj-lt"/>
          </a:endParaRPr>
        </a:p>
      </dgm:t>
    </dgm:pt>
    <dgm:pt modelId="{785B0BF6-177C-4B7A-8269-6EAFEBD909AF}" type="parTrans" cxnId="{8885E9EE-559F-470F-BF60-4E4CF79958F8}">
      <dgm:prSet/>
      <dgm:spPr/>
      <dgm:t>
        <a:bodyPr/>
        <a:lstStyle/>
        <a:p>
          <a:endParaRPr lang="en-US"/>
        </a:p>
      </dgm:t>
    </dgm:pt>
    <dgm:pt modelId="{0800CB6B-F34F-4B9A-84EB-1CA26391A819}" type="sibTrans" cxnId="{8885E9EE-559F-470F-BF60-4E4CF79958F8}">
      <dgm:prSet/>
      <dgm:spPr/>
      <dgm:t>
        <a:bodyPr/>
        <a:lstStyle/>
        <a:p>
          <a:endParaRPr lang="en-US"/>
        </a:p>
      </dgm:t>
    </dgm:pt>
    <dgm:pt modelId="{DB4C7D46-4BB6-4C7D-A61E-B634CBCAEBAF}">
      <dgm:prSet custT="1"/>
      <dgm:spPr/>
      <dgm:t>
        <a:bodyPr/>
        <a:lstStyle/>
        <a:p>
          <a:r>
            <a:rPr lang="en-US" sz="2800" dirty="0" smtClean="0">
              <a:latin typeface="+mj-lt"/>
            </a:rPr>
            <a:t>Minimizing cost of device ownership, and </a:t>
          </a:r>
          <a:endParaRPr lang="en-US" sz="2800" dirty="0">
            <a:latin typeface="+mj-lt"/>
          </a:endParaRPr>
        </a:p>
      </dgm:t>
    </dgm:pt>
    <dgm:pt modelId="{65D144AE-AA4D-4513-AA0B-E9367B1C64B9}" type="parTrans" cxnId="{21802B49-DE24-4B9D-AC53-FD99C8DA5943}">
      <dgm:prSet/>
      <dgm:spPr/>
      <dgm:t>
        <a:bodyPr/>
        <a:lstStyle/>
        <a:p>
          <a:endParaRPr lang="en-US"/>
        </a:p>
      </dgm:t>
    </dgm:pt>
    <dgm:pt modelId="{75E8EC7D-9F4A-4252-BC46-99D61C714679}" type="sibTrans" cxnId="{21802B49-DE24-4B9D-AC53-FD99C8DA5943}">
      <dgm:prSet/>
      <dgm:spPr/>
      <dgm:t>
        <a:bodyPr/>
        <a:lstStyle/>
        <a:p>
          <a:endParaRPr lang="en-US"/>
        </a:p>
      </dgm:t>
    </dgm:pt>
    <dgm:pt modelId="{974DAC20-E37D-48AB-BC89-7DDDD0A1FD8C}">
      <dgm:prSet custT="1"/>
      <dgm:spPr/>
      <dgm:t>
        <a:bodyPr/>
        <a:lstStyle/>
        <a:p>
          <a:r>
            <a:rPr lang="en-US" sz="2800" dirty="0" smtClean="0">
              <a:latin typeface="+mj-lt"/>
            </a:rPr>
            <a:t>Improving patient outcomes</a:t>
          </a:r>
          <a:endParaRPr lang="en-US" sz="2800" dirty="0">
            <a:latin typeface="+mj-lt"/>
          </a:endParaRPr>
        </a:p>
      </dgm:t>
    </dgm:pt>
    <dgm:pt modelId="{AE9DBA3F-F0DB-471A-8DC9-58582344A5FD}" type="parTrans" cxnId="{B9240E61-E033-40FE-81AE-3FA7EBCA341E}">
      <dgm:prSet/>
      <dgm:spPr/>
      <dgm:t>
        <a:bodyPr/>
        <a:lstStyle/>
        <a:p>
          <a:endParaRPr lang="en-US"/>
        </a:p>
      </dgm:t>
    </dgm:pt>
    <dgm:pt modelId="{4C2D0BB5-6244-4563-91DB-0F225B6641F0}" type="sibTrans" cxnId="{B9240E61-E033-40FE-81AE-3FA7EBCA341E}">
      <dgm:prSet/>
      <dgm:spPr/>
      <dgm:t>
        <a:bodyPr/>
        <a:lstStyle/>
        <a:p>
          <a:endParaRPr lang="en-US"/>
        </a:p>
      </dgm:t>
    </dgm:pt>
    <dgm:pt modelId="{D4C8DA50-3623-4CBB-8821-50BF15A81E59}">
      <dgm:prSet phldrT="[Text]" custT="1"/>
      <dgm:spPr/>
      <dgm:t>
        <a:bodyPr/>
        <a:lstStyle/>
        <a:p>
          <a:r>
            <a:rPr lang="en-US" sz="2800" dirty="0" smtClean="0">
              <a:latin typeface="+mj-lt"/>
            </a:rPr>
            <a:t>Active alerting upon occurrence of risky vital signs</a:t>
          </a:r>
          <a:endParaRPr lang="en-US" sz="2800" dirty="0">
            <a:latin typeface="+mj-lt"/>
          </a:endParaRPr>
        </a:p>
      </dgm:t>
    </dgm:pt>
    <dgm:pt modelId="{D342DA7F-56DD-4D3C-B8AD-D0CB078BB484}" type="parTrans" cxnId="{2641C602-6152-4D28-A836-9E7F2ECFC58B}">
      <dgm:prSet/>
      <dgm:spPr/>
      <dgm:t>
        <a:bodyPr/>
        <a:lstStyle/>
        <a:p>
          <a:endParaRPr lang="en-US"/>
        </a:p>
      </dgm:t>
    </dgm:pt>
    <dgm:pt modelId="{6756ED18-36BC-4DC5-92F7-3BB39AE6FDC2}" type="sibTrans" cxnId="{2641C602-6152-4D28-A836-9E7F2ECFC58B}">
      <dgm:prSet/>
      <dgm:spPr/>
      <dgm:t>
        <a:bodyPr/>
        <a:lstStyle/>
        <a:p>
          <a:endParaRPr lang="en-US"/>
        </a:p>
      </dgm:t>
    </dgm:pt>
    <dgm:pt modelId="{2037B64F-3EE7-4C49-BA1F-225D062D9678}">
      <dgm:prSet phldrT="[Text]" custT="1"/>
      <dgm:spPr/>
      <dgm:t>
        <a:bodyPr/>
        <a:lstStyle/>
        <a:p>
          <a:r>
            <a:rPr lang="en-US" sz="2800" dirty="0" smtClean="0">
              <a:latin typeface="+mj-lt"/>
            </a:rPr>
            <a:t>Sensors variety, cost and accuracy increased tremendously to attain low cost device</a:t>
          </a:r>
          <a:endParaRPr lang="en-US" sz="2800" dirty="0">
            <a:latin typeface="+mj-lt"/>
          </a:endParaRPr>
        </a:p>
      </dgm:t>
    </dgm:pt>
    <dgm:pt modelId="{F0B57826-6B06-45E7-A02A-9E809F76F8B7}" type="parTrans" cxnId="{C8C55611-7491-4DAF-A2A6-C30C58B8F733}">
      <dgm:prSet/>
      <dgm:spPr/>
      <dgm:t>
        <a:bodyPr/>
        <a:lstStyle/>
        <a:p>
          <a:endParaRPr lang="en-US"/>
        </a:p>
      </dgm:t>
    </dgm:pt>
    <dgm:pt modelId="{A179B076-59AA-4D4B-9934-21A8D77962AD}" type="sibTrans" cxnId="{C8C55611-7491-4DAF-A2A6-C30C58B8F733}">
      <dgm:prSet/>
      <dgm:spPr/>
      <dgm:t>
        <a:bodyPr/>
        <a:lstStyle/>
        <a:p>
          <a:endParaRPr lang="en-US"/>
        </a:p>
      </dgm:t>
    </dgm:pt>
    <dgm:pt modelId="{36AAA72B-AC42-49C2-8A05-B40B017D4AB8}">
      <dgm:prSet phldrT="[Text]" custT="1"/>
      <dgm:spPr/>
      <dgm:t>
        <a:bodyPr/>
        <a:lstStyle/>
        <a:p>
          <a:r>
            <a:rPr lang="en-US" sz="2800" dirty="0" smtClean="0">
              <a:latin typeface="+mj-lt"/>
            </a:rPr>
            <a:t>3D printing became more available and cheap</a:t>
          </a:r>
          <a:endParaRPr lang="en-US" sz="2800" dirty="0">
            <a:latin typeface="+mj-lt"/>
          </a:endParaRPr>
        </a:p>
      </dgm:t>
    </dgm:pt>
    <dgm:pt modelId="{E1D56650-A7C0-471D-B17D-ADE1F9175EF5}" type="parTrans" cxnId="{29288817-5EC4-417E-8434-A589898628D6}">
      <dgm:prSet/>
      <dgm:spPr/>
      <dgm:t>
        <a:bodyPr/>
        <a:lstStyle/>
        <a:p>
          <a:endParaRPr lang="en-US"/>
        </a:p>
      </dgm:t>
    </dgm:pt>
    <dgm:pt modelId="{57AC775F-90D8-4E9F-AFB6-5D02D87C74F7}" type="sibTrans" cxnId="{29288817-5EC4-417E-8434-A589898628D6}">
      <dgm:prSet/>
      <dgm:spPr/>
      <dgm:t>
        <a:bodyPr/>
        <a:lstStyle/>
        <a:p>
          <a:endParaRPr lang="en-US"/>
        </a:p>
      </dgm:t>
    </dgm:pt>
    <dgm:pt modelId="{D49D45C2-BDA0-4AD9-BBD8-79A31CED2EB1}" type="pres">
      <dgm:prSet presAssocID="{5C490395-C28A-436C-B227-1B5859A5D58E}" presName="linear" presStyleCnt="0">
        <dgm:presLayoutVars>
          <dgm:animLvl val="lvl"/>
          <dgm:resizeHandles val="exact"/>
        </dgm:presLayoutVars>
      </dgm:prSet>
      <dgm:spPr/>
    </dgm:pt>
    <dgm:pt modelId="{4E3698BF-B09E-44A6-B924-61839D969E52}" type="pres">
      <dgm:prSet presAssocID="{E2E1984C-942A-4E1B-A70A-EBEED34FBA40}" presName="parentText" presStyleLbl="node1" presStyleIdx="0" presStyleCnt="3" custLinFactNeighborY="-1144">
        <dgm:presLayoutVars>
          <dgm:chMax val="0"/>
          <dgm:bulletEnabled val="1"/>
        </dgm:presLayoutVars>
      </dgm:prSet>
      <dgm:spPr/>
      <dgm:t>
        <a:bodyPr/>
        <a:lstStyle/>
        <a:p>
          <a:endParaRPr lang="en-US"/>
        </a:p>
      </dgm:t>
    </dgm:pt>
    <dgm:pt modelId="{7C6CB749-F4E1-4AEC-B25C-E6CB140C9092}" type="pres">
      <dgm:prSet presAssocID="{E2E1984C-942A-4E1B-A70A-EBEED34FBA40}" presName="childText" presStyleLbl="revTx" presStyleIdx="0" presStyleCnt="3">
        <dgm:presLayoutVars>
          <dgm:bulletEnabled val="1"/>
        </dgm:presLayoutVars>
      </dgm:prSet>
      <dgm:spPr/>
      <dgm:t>
        <a:bodyPr/>
        <a:lstStyle/>
        <a:p>
          <a:endParaRPr lang="en-US"/>
        </a:p>
      </dgm:t>
    </dgm:pt>
    <dgm:pt modelId="{DDDE7C49-DF7B-470F-9A68-23F9EEA7FF40}" type="pres">
      <dgm:prSet presAssocID="{63EC51DB-893F-469C-A726-E478164E5652}" presName="parentText" presStyleLbl="node1" presStyleIdx="1" presStyleCnt="3">
        <dgm:presLayoutVars>
          <dgm:chMax val="0"/>
          <dgm:bulletEnabled val="1"/>
        </dgm:presLayoutVars>
      </dgm:prSet>
      <dgm:spPr/>
      <dgm:t>
        <a:bodyPr/>
        <a:lstStyle/>
        <a:p>
          <a:endParaRPr lang="en-US"/>
        </a:p>
      </dgm:t>
    </dgm:pt>
    <dgm:pt modelId="{864D0584-502C-4034-9A79-0563810B4163}" type="pres">
      <dgm:prSet presAssocID="{63EC51DB-893F-469C-A726-E478164E5652}" presName="childText" presStyleLbl="revTx" presStyleIdx="1" presStyleCnt="3">
        <dgm:presLayoutVars>
          <dgm:bulletEnabled val="1"/>
        </dgm:presLayoutVars>
      </dgm:prSet>
      <dgm:spPr/>
      <dgm:t>
        <a:bodyPr/>
        <a:lstStyle/>
        <a:p>
          <a:endParaRPr lang="en-US"/>
        </a:p>
      </dgm:t>
    </dgm:pt>
    <dgm:pt modelId="{AA0CB2CC-9465-4F28-887A-F8BB4B1873DD}" type="pres">
      <dgm:prSet presAssocID="{7D21A320-3315-4EC3-AA10-6A1286017D85}" presName="parentText" presStyleLbl="node1" presStyleIdx="2" presStyleCnt="3">
        <dgm:presLayoutVars>
          <dgm:chMax val="0"/>
          <dgm:bulletEnabled val="1"/>
        </dgm:presLayoutVars>
      </dgm:prSet>
      <dgm:spPr/>
    </dgm:pt>
    <dgm:pt modelId="{BDA4BF83-4AE1-4A51-8CC7-DEC4C8106947}" type="pres">
      <dgm:prSet presAssocID="{7D21A320-3315-4EC3-AA10-6A1286017D85}" presName="childText" presStyleLbl="revTx" presStyleIdx="2" presStyleCnt="3">
        <dgm:presLayoutVars>
          <dgm:bulletEnabled val="1"/>
        </dgm:presLayoutVars>
      </dgm:prSet>
      <dgm:spPr/>
      <dgm:t>
        <a:bodyPr/>
        <a:lstStyle/>
        <a:p>
          <a:endParaRPr lang="en-US"/>
        </a:p>
      </dgm:t>
    </dgm:pt>
  </dgm:ptLst>
  <dgm:cxnLst>
    <dgm:cxn modelId="{3FC1E7C5-DC1B-4DC4-9B61-1A5797C51A9B}" type="presOf" srcId="{8E6B061B-BFE8-4C45-AFAC-AC01005FA19C}" destId="{7C6CB749-F4E1-4AEC-B25C-E6CB140C9092}" srcOrd="0" destOrd="0" presId="urn:microsoft.com/office/officeart/2005/8/layout/vList2"/>
    <dgm:cxn modelId="{2641C602-6152-4D28-A836-9E7F2ECFC58B}" srcId="{63EC51DB-893F-469C-A726-E478164E5652}" destId="{D4C8DA50-3623-4CBB-8821-50BF15A81E59}" srcOrd="2" destOrd="0" parTransId="{D342DA7F-56DD-4D3C-B8AD-D0CB078BB484}" sibTransId="{6756ED18-36BC-4DC5-92F7-3BB39AE6FDC2}"/>
    <dgm:cxn modelId="{CF57B9C8-1A0A-4241-A97E-E2C64467262F}" type="presOf" srcId="{C3EE75DC-7608-48B3-B8B2-A90AD10D1E23}" destId="{BDA4BF83-4AE1-4A51-8CC7-DEC4C8106947}" srcOrd="0" destOrd="0" presId="urn:microsoft.com/office/officeart/2005/8/layout/vList2"/>
    <dgm:cxn modelId="{F9D3BDF7-7473-4A5C-8528-BCBC63A1D997}" type="presOf" srcId="{7D21A320-3315-4EC3-AA10-6A1286017D85}" destId="{AA0CB2CC-9465-4F28-887A-F8BB4B1873DD}" srcOrd="0" destOrd="0" presId="urn:microsoft.com/office/officeart/2005/8/layout/vList2"/>
    <dgm:cxn modelId="{0692DD09-E5CD-4E31-BA0C-63A1EC96F32C}" srcId="{7D21A320-3315-4EC3-AA10-6A1286017D85}" destId="{C3EE75DC-7608-48B3-B8B2-A90AD10D1E23}" srcOrd="0" destOrd="0" parTransId="{BCECCA06-3983-49BF-973C-79BA7A9FF76F}" sibTransId="{BF8F6105-2D78-42B5-8886-8A13432E458E}"/>
    <dgm:cxn modelId="{BC260E9D-B320-447B-B9A5-D2A1970F1A04}" type="presOf" srcId="{07F154F6-23B0-4CBE-B44D-F674BAB1E4FC}" destId="{864D0584-502C-4034-9A79-0563810B4163}" srcOrd="0" destOrd="0" presId="urn:microsoft.com/office/officeart/2005/8/layout/vList2"/>
    <dgm:cxn modelId="{1E78ADAB-BD4B-4555-AF08-66065DEAC06C}" type="presOf" srcId="{E2E1984C-942A-4E1B-A70A-EBEED34FBA40}" destId="{4E3698BF-B09E-44A6-B924-61839D969E52}" srcOrd="0" destOrd="0" presId="urn:microsoft.com/office/officeart/2005/8/layout/vList2"/>
    <dgm:cxn modelId="{21802B49-DE24-4B9D-AC53-FD99C8DA5943}" srcId="{7D21A320-3315-4EC3-AA10-6A1286017D85}" destId="{DB4C7D46-4BB6-4C7D-A61E-B634CBCAEBAF}" srcOrd="2" destOrd="0" parTransId="{65D144AE-AA4D-4513-AA0B-E9367B1C64B9}" sibTransId="{75E8EC7D-9F4A-4252-BC46-99D61C714679}"/>
    <dgm:cxn modelId="{99135602-7F9B-432C-A502-C644519DD476}" type="presOf" srcId="{2037B64F-3EE7-4C49-BA1F-225D062D9678}" destId="{7C6CB749-F4E1-4AEC-B25C-E6CB140C9092}" srcOrd="0" destOrd="1" presId="urn:microsoft.com/office/officeart/2005/8/layout/vList2"/>
    <dgm:cxn modelId="{AC0A655E-F334-4BA3-8303-9CD86EC10571}" type="presOf" srcId="{DB4C7D46-4BB6-4C7D-A61E-B634CBCAEBAF}" destId="{BDA4BF83-4AE1-4A51-8CC7-DEC4C8106947}" srcOrd="0" destOrd="2" presId="urn:microsoft.com/office/officeart/2005/8/layout/vList2"/>
    <dgm:cxn modelId="{1DA9670F-D037-4096-8217-41E00586C666}" srcId="{63EC51DB-893F-469C-A726-E478164E5652}" destId="{7C458947-885D-4870-8035-0135667708C4}" srcOrd="1" destOrd="0" parTransId="{989AB5FB-5F28-4F70-A246-86813BCDBED5}" sibTransId="{1CF6824F-9573-43C0-B1E8-4D9AC3A67B8F}"/>
    <dgm:cxn modelId="{96F46A93-1FAE-4098-91AA-6A71E4367DD6}" srcId="{63EC51DB-893F-469C-A726-E478164E5652}" destId="{07F154F6-23B0-4CBE-B44D-F674BAB1E4FC}" srcOrd="0" destOrd="0" parTransId="{8B8CEB6B-C2FE-4808-8107-D80CBAC44B8E}" sibTransId="{A27F6D1A-4C96-4570-BE30-0ABEF4C6E91B}"/>
    <dgm:cxn modelId="{29288817-5EC4-417E-8434-A589898628D6}" srcId="{E2E1984C-942A-4E1B-A70A-EBEED34FBA40}" destId="{36AAA72B-AC42-49C2-8A05-B40B017D4AB8}" srcOrd="2" destOrd="0" parTransId="{E1D56650-A7C0-471D-B17D-ADE1F9175EF5}" sibTransId="{57AC775F-90D8-4E9F-AFB6-5D02D87C74F7}"/>
    <dgm:cxn modelId="{62273054-C943-43C2-999D-953B6B3A2EB1}" type="presOf" srcId="{63EC51DB-893F-469C-A726-E478164E5652}" destId="{DDDE7C49-DF7B-470F-9A68-23F9EEA7FF40}" srcOrd="0" destOrd="0" presId="urn:microsoft.com/office/officeart/2005/8/layout/vList2"/>
    <dgm:cxn modelId="{860E2CAB-2746-45F5-B702-5581B523E835}" srcId="{5C490395-C28A-436C-B227-1B5859A5D58E}" destId="{63EC51DB-893F-469C-A726-E478164E5652}" srcOrd="1" destOrd="0" parTransId="{959C4B27-869F-4D90-BFDC-56635FD4B2D3}" sibTransId="{F16F2D1E-1E70-4F82-B898-48947A8A4A6B}"/>
    <dgm:cxn modelId="{E5D5AED0-9BC6-45E1-8F98-B00ABCB094E2}" type="presOf" srcId="{7C458947-885D-4870-8035-0135667708C4}" destId="{864D0584-502C-4034-9A79-0563810B4163}" srcOrd="0" destOrd="1" presId="urn:microsoft.com/office/officeart/2005/8/layout/vList2"/>
    <dgm:cxn modelId="{E3EA9261-EC09-4B30-8647-F930DA8A1E2D}" type="presOf" srcId="{5C490395-C28A-436C-B227-1B5859A5D58E}" destId="{D49D45C2-BDA0-4AD9-BBD8-79A31CED2EB1}" srcOrd="0" destOrd="0" presId="urn:microsoft.com/office/officeart/2005/8/layout/vList2"/>
    <dgm:cxn modelId="{1A647963-6BF3-4C95-83C3-6571D006C2DD}" type="presOf" srcId="{04CE8EBC-E7F7-4782-8D3A-D01E03CA299A}" destId="{BDA4BF83-4AE1-4A51-8CC7-DEC4C8106947}" srcOrd="0" destOrd="1" presId="urn:microsoft.com/office/officeart/2005/8/layout/vList2"/>
    <dgm:cxn modelId="{320B8B65-F0E9-4383-BBC4-6EB1BEAD76CE}" type="presOf" srcId="{D4C8DA50-3623-4CBB-8821-50BF15A81E59}" destId="{864D0584-502C-4034-9A79-0563810B4163}" srcOrd="0" destOrd="2" presId="urn:microsoft.com/office/officeart/2005/8/layout/vList2"/>
    <dgm:cxn modelId="{5B6BA90E-8E99-4901-8C8A-26FFF2D8E7C9}" srcId="{5C490395-C28A-436C-B227-1B5859A5D58E}" destId="{7D21A320-3315-4EC3-AA10-6A1286017D85}" srcOrd="2" destOrd="0" parTransId="{41FF9A63-9F62-484D-9728-72FC95CF7BAC}" sibTransId="{6B4EEB48-5A61-4684-AF56-F6242794801A}"/>
    <dgm:cxn modelId="{DAB7D013-4C0E-4BD0-B15D-B7759342151D}" type="presOf" srcId="{36AAA72B-AC42-49C2-8A05-B40B017D4AB8}" destId="{7C6CB749-F4E1-4AEC-B25C-E6CB140C9092}" srcOrd="0" destOrd="2" presId="urn:microsoft.com/office/officeart/2005/8/layout/vList2"/>
    <dgm:cxn modelId="{C8C55611-7491-4DAF-A2A6-C30C58B8F733}" srcId="{E2E1984C-942A-4E1B-A70A-EBEED34FBA40}" destId="{2037B64F-3EE7-4C49-BA1F-225D062D9678}" srcOrd="1" destOrd="0" parTransId="{F0B57826-6B06-45E7-A02A-9E809F76F8B7}" sibTransId="{A179B076-59AA-4D4B-9934-21A8D77962AD}"/>
    <dgm:cxn modelId="{C00E1CB1-60E9-4D68-B14A-7B0B0309139A}" srcId="{E2E1984C-942A-4E1B-A70A-EBEED34FBA40}" destId="{8E6B061B-BFE8-4C45-AFAC-AC01005FA19C}" srcOrd="0" destOrd="0" parTransId="{4CBE3116-FAA4-4C06-A874-F7CCF4390054}" sibTransId="{3D23CEA3-2A13-472E-8885-5EE710968FF0}"/>
    <dgm:cxn modelId="{3B4848A9-EAC3-4A39-9BA2-483966447E7A}" srcId="{5C490395-C28A-436C-B227-1B5859A5D58E}" destId="{E2E1984C-942A-4E1B-A70A-EBEED34FBA40}" srcOrd="0" destOrd="0" parTransId="{DEFF46FE-D81A-4A0E-B146-19DE9C6D0ED1}" sibTransId="{44F73179-67A0-4F03-A250-F80A8CC2A9A5}"/>
    <dgm:cxn modelId="{8885E9EE-559F-470F-BF60-4E4CF79958F8}" srcId="{7D21A320-3315-4EC3-AA10-6A1286017D85}" destId="{04CE8EBC-E7F7-4782-8D3A-D01E03CA299A}" srcOrd="1" destOrd="0" parTransId="{785B0BF6-177C-4B7A-8269-6EAFEBD909AF}" sibTransId="{0800CB6B-F34F-4B9A-84EB-1CA26391A819}"/>
    <dgm:cxn modelId="{468AE9EA-19C1-47D6-918F-13DC839F01D4}" type="presOf" srcId="{974DAC20-E37D-48AB-BC89-7DDDD0A1FD8C}" destId="{BDA4BF83-4AE1-4A51-8CC7-DEC4C8106947}" srcOrd="0" destOrd="3" presId="urn:microsoft.com/office/officeart/2005/8/layout/vList2"/>
    <dgm:cxn modelId="{B9240E61-E033-40FE-81AE-3FA7EBCA341E}" srcId="{7D21A320-3315-4EC3-AA10-6A1286017D85}" destId="{974DAC20-E37D-48AB-BC89-7DDDD0A1FD8C}" srcOrd="3" destOrd="0" parTransId="{AE9DBA3F-F0DB-471A-8DC9-58582344A5FD}" sibTransId="{4C2D0BB5-6244-4563-91DB-0F225B6641F0}"/>
    <dgm:cxn modelId="{ED010A96-81FF-4912-AEBD-640A97283C49}" type="presParOf" srcId="{D49D45C2-BDA0-4AD9-BBD8-79A31CED2EB1}" destId="{4E3698BF-B09E-44A6-B924-61839D969E52}" srcOrd="0" destOrd="0" presId="urn:microsoft.com/office/officeart/2005/8/layout/vList2"/>
    <dgm:cxn modelId="{22F37D80-7072-4F46-AD96-932FF798FD19}" type="presParOf" srcId="{D49D45C2-BDA0-4AD9-BBD8-79A31CED2EB1}" destId="{7C6CB749-F4E1-4AEC-B25C-E6CB140C9092}" srcOrd="1" destOrd="0" presId="urn:microsoft.com/office/officeart/2005/8/layout/vList2"/>
    <dgm:cxn modelId="{42850BB1-12A1-444F-80C0-89097236EC02}" type="presParOf" srcId="{D49D45C2-BDA0-4AD9-BBD8-79A31CED2EB1}" destId="{DDDE7C49-DF7B-470F-9A68-23F9EEA7FF40}" srcOrd="2" destOrd="0" presId="urn:microsoft.com/office/officeart/2005/8/layout/vList2"/>
    <dgm:cxn modelId="{55639B11-E002-490B-A2BF-B2C30FE9415F}" type="presParOf" srcId="{D49D45C2-BDA0-4AD9-BBD8-79A31CED2EB1}" destId="{864D0584-502C-4034-9A79-0563810B4163}" srcOrd="3" destOrd="0" presId="urn:microsoft.com/office/officeart/2005/8/layout/vList2"/>
    <dgm:cxn modelId="{B1E79422-C6C7-47E5-979F-A8B756F6C06E}" type="presParOf" srcId="{D49D45C2-BDA0-4AD9-BBD8-79A31CED2EB1}" destId="{AA0CB2CC-9465-4F28-887A-F8BB4B1873DD}" srcOrd="4" destOrd="0" presId="urn:microsoft.com/office/officeart/2005/8/layout/vList2"/>
    <dgm:cxn modelId="{23802818-BCFD-46DC-8F26-539BA75CE1C1}" type="presParOf" srcId="{D49D45C2-BDA0-4AD9-BBD8-79A31CED2EB1}" destId="{BDA4BF83-4AE1-4A51-8CC7-DEC4C8106947}" srcOrd="5" destOrd="0" presId="urn:microsoft.com/office/officeart/2005/8/layout/vList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A65EB3-BE39-437A-BE52-3F0AEBFA247E}"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B69CA1FC-4F97-4D60-974C-97ED050F5B04}">
      <dgm:prSet/>
      <dgm:spPr/>
      <dgm:t>
        <a:bodyPr/>
        <a:lstStyle/>
        <a:p>
          <a:pPr rtl="0"/>
          <a:r>
            <a:rPr lang="en-US" b="0" i="0" baseline="0" smtClean="0"/>
            <a:t>Integrate Cervical Dilatation optical measurement to the initial design.</a:t>
          </a:r>
          <a:endParaRPr lang="en-US"/>
        </a:p>
      </dgm:t>
    </dgm:pt>
    <dgm:pt modelId="{9538CEFF-F1FC-4BA6-90B2-4D521FB4DBBA}" type="parTrans" cxnId="{9F9B31B6-90BD-43F4-A2DD-4DFF799794CC}">
      <dgm:prSet/>
      <dgm:spPr/>
      <dgm:t>
        <a:bodyPr/>
        <a:lstStyle/>
        <a:p>
          <a:endParaRPr lang="en-US"/>
        </a:p>
      </dgm:t>
    </dgm:pt>
    <dgm:pt modelId="{5AD4C7B2-36B6-4B26-9830-5B34DA8A8E3A}" type="sibTrans" cxnId="{9F9B31B6-90BD-43F4-A2DD-4DFF799794CC}">
      <dgm:prSet/>
      <dgm:spPr/>
      <dgm:t>
        <a:bodyPr/>
        <a:lstStyle/>
        <a:p>
          <a:endParaRPr lang="en-US"/>
        </a:p>
      </dgm:t>
    </dgm:pt>
    <dgm:pt modelId="{19294B7A-0024-4812-B31B-269A38FFAA16}">
      <dgm:prSet/>
      <dgm:spPr/>
      <dgm:t>
        <a:bodyPr/>
        <a:lstStyle/>
        <a:p>
          <a:pPr rtl="0"/>
          <a:r>
            <a:rPr lang="en-US" b="0" i="0" baseline="0" smtClean="0"/>
            <a:t>Integrate Artificial Intelligence for labor predication. </a:t>
          </a:r>
          <a:endParaRPr lang="en-US"/>
        </a:p>
      </dgm:t>
    </dgm:pt>
    <dgm:pt modelId="{9CD7B675-C3E1-4F34-9167-FBDC8F989F08}" type="parTrans" cxnId="{8E3D3811-287C-44FC-A6FF-1DF4DE95C34E}">
      <dgm:prSet/>
      <dgm:spPr/>
      <dgm:t>
        <a:bodyPr/>
        <a:lstStyle/>
        <a:p>
          <a:endParaRPr lang="en-US"/>
        </a:p>
      </dgm:t>
    </dgm:pt>
    <dgm:pt modelId="{76ACFB7A-3083-4F1F-A6F0-B2FC513D92CE}" type="sibTrans" cxnId="{8E3D3811-287C-44FC-A6FF-1DF4DE95C34E}">
      <dgm:prSet/>
      <dgm:spPr/>
      <dgm:t>
        <a:bodyPr/>
        <a:lstStyle/>
        <a:p>
          <a:endParaRPr lang="en-US"/>
        </a:p>
      </dgm:t>
    </dgm:pt>
    <dgm:pt modelId="{64919DCE-F557-41B4-B4C3-24077F648F59}">
      <dgm:prSet/>
      <dgm:spPr/>
      <dgm:t>
        <a:bodyPr/>
        <a:lstStyle/>
        <a:p>
          <a:pPr rtl="0"/>
          <a:r>
            <a:rPr lang="en-US" b="0" i="0" baseline="0" smtClean="0"/>
            <a:t>Produce final all in one prototype.</a:t>
          </a:r>
          <a:endParaRPr lang="en-US"/>
        </a:p>
      </dgm:t>
    </dgm:pt>
    <dgm:pt modelId="{159F94D6-6D8C-4166-8F9C-0C798D8E4637}" type="parTrans" cxnId="{71EF1394-58FB-4ABA-9AD0-374867DED256}">
      <dgm:prSet/>
      <dgm:spPr/>
      <dgm:t>
        <a:bodyPr/>
        <a:lstStyle/>
        <a:p>
          <a:endParaRPr lang="en-US"/>
        </a:p>
      </dgm:t>
    </dgm:pt>
    <dgm:pt modelId="{A18E0890-A593-423B-8967-E3E817F8A42B}" type="sibTrans" cxnId="{71EF1394-58FB-4ABA-9AD0-374867DED256}">
      <dgm:prSet/>
      <dgm:spPr/>
      <dgm:t>
        <a:bodyPr/>
        <a:lstStyle/>
        <a:p>
          <a:endParaRPr lang="en-US"/>
        </a:p>
      </dgm:t>
    </dgm:pt>
    <dgm:pt modelId="{90D39763-ACB6-4896-A260-A1C380C50FA6}">
      <dgm:prSet/>
      <dgm:spPr/>
      <dgm:t>
        <a:bodyPr/>
        <a:lstStyle/>
        <a:p>
          <a:pPr rtl="0"/>
          <a:r>
            <a:rPr lang="en-US" b="0" i="0" baseline="0" smtClean="0"/>
            <a:t>Large scale production of the device.</a:t>
          </a:r>
          <a:endParaRPr lang="en-US"/>
        </a:p>
      </dgm:t>
    </dgm:pt>
    <dgm:pt modelId="{B19B49EE-0201-4BFD-B3F6-95BB4AFC2765}" type="parTrans" cxnId="{0FD9F160-BDBA-445F-83A7-70850B51C55D}">
      <dgm:prSet/>
      <dgm:spPr/>
      <dgm:t>
        <a:bodyPr/>
        <a:lstStyle/>
        <a:p>
          <a:endParaRPr lang="en-US"/>
        </a:p>
      </dgm:t>
    </dgm:pt>
    <dgm:pt modelId="{ABC19B14-91F5-4B87-AE1B-BA5C58C17182}" type="sibTrans" cxnId="{0FD9F160-BDBA-445F-83A7-70850B51C55D}">
      <dgm:prSet/>
      <dgm:spPr/>
      <dgm:t>
        <a:bodyPr/>
        <a:lstStyle/>
        <a:p>
          <a:endParaRPr lang="en-US"/>
        </a:p>
      </dgm:t>
    </dgm:pt>
    <dgm:pt modelId="{D8A4D15D-71BA-444A-B19B-05B6844EEAD6}">
      <dgm:prSet/>
      <dgm:spPr/>
      <dgm:t>
        <a:bodyPr/>
        <a:lstStyle/>
        <a:p>
          <a:pPr rtl="0"/>
          <a:r>
            <a:rPr lang="en-US" b="0" i="0" baseline="0" smtClean="0"/>
            <a:t>Finding a business strategy for its sustainability. </a:t>
          </a:r>
          <a:endParaRPr lang="en-US"/>
        </a:p>
      </dgm:t>
    </dgm:pt>
    <dgm:pt modelId="{EE187D9B-54A8-4DF8-AE3E-511A66A68475}" type="parTrans" cxnId="{BED5FF34-CF7B-42D2-84C4-2EB8EFC6E566}">
      <dgm:prSet/>
      <dgm:spPr/>
      <dgm:t>
        <a:bodyPr/>
        <a:lstStyle/>
        <a:p>
          <a:endParaRPr lang="en-US"/>
        </a:p>
      </dgm:t>
    </dgm:pt>
    <dgm:pt modelId="{84F601F0-B91F-45A5-BBB2-297F54481B57}" type="sibTrans" cxnId="{BED5FF34-CF7B-42D2-84C4-2EB8EFC6E566}">
      <dgm:prSet/>
      <dgm:spPr/>
      <dgm:t>
        <a:bodyPr/>
        <a:lstStyle/>
        <a:p>
          <a:endParaRPr lang="en-US"/>
        </a:p>
      </dgm:t>
    </dgm:pt>
    <dgm:pt modelId="{3F2D383C-8607-4776-BC06-0466D1E6176A}" type="pres">
      <dgm:prSet presAssocID="{1CA65EB3-BE39-437A-BE52-3F0AEBFA247E}" presName="linearFlow" presStyleCnt="0">
        <dgm:presLayoutVars>
          <dgm:dir/>
          <dgm:resizeHandles val="exact"/>
        </dgm:presLayoutVars>
      </dgm:prSet>
      <dgm:spPr/>
    </dgm:pt>
    <dgm:pt modelId="{EC416EBE-FDA6-45A1-A184-52F7266F9F19}" type="pres">
      <dgm:prSet presAssocID="{B69CA1FC-4F97-4D60-974C-97ED050F5B04}" presName="composite" presStyleCnt="0"/>
      <dgm:spPr/>
    </dgm:pt>
    <dgm:pt modelId="{DB9F081A-D16D-491C-9179-81CF4081ED2C}" type="pres">
      <dgm:prSet presAssocID="{B69CA1FC-4F97-4D60-974C-97ED050F5B04}"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BF7964D-ED22-4AE7-AAAF-DB3578A6F8EF}" type="pres">
      <dgm:prSet presAssocID="{B69CA1FC-4F97-4D60-974C-97ED050F5B04}" presName="txShp" presStyleLbl="node1" presStyleIdx="0" presStyleCnt="5">
        <dgm:presLayoutVars>
          <dgm:bulletEnabled val="1"/>
        </dgm:presLayoutVars>
      </dgm:prSet>
      <dgm:spPr/>
    </dgm:pt>
    <dgm:pt modelId="{DE28B67D-D8EB-4298-96DB-2F60A05AB74A}" type="pres">
      <dgm:prSet presAssocID="{5AD4C7B2-36B6-4B26-9830-5B34DA8A8E3A}" presName="spacing" presStyleCnt="0"/>
      <dgm:spPr/>
    </dgm:pt>
    <dgm:pt modelId="{2E51B8D8-B4B3-42F1-BCE8-F03E5173EFB9}" type="pres">
      <dgm:prSet presAssocID="{19294B7A-0024-4812-B31B-269A38FFAA16}" presName="composite" presStyleCnt="0"/>
      <dgm:spPr/>
    </dgm:pt>
    <dgm:pt modelId="{F8684BCC-5332-4160-8509-A8D834AE628C}" type="pres">
      <dgm:prSet presAssocID="{19294B7A-0024-4812-B31B-269A38FFAA16}"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69000" r="-69000"/>
          </a:stretch>
        </a:blipFill>
      </dgm:spPr>
    </dgm:pt>
    <dgm:pt modelId="{FA590320-F8BB-4949-9776-56E2F5060502}" type="pres">
      <dgm:prSet presAssocID="{19294B7A-0024-4812-B31B-269A38FFAA16}" presName="txShp" presStyleLbl="node1" presStyleIdx="1" presStyleCnt="5">
        <dgm:presLayoutVars>
          <dgm:bulletEnabled val="1"/>
        </dgm:presLayoutVars>
      </dgm:prSet>
      <dgm:spPr/>
    </dgm:pt>
    <dgm:pt modelId="{372C93E0-EF59-4230-91E8-A8BFBC3CE337}" type="pres">
      <dgm:prSet presAssocID="{76ACFB7A-3083-4F1F-A6F0-B2FC513D92CE}" presName="spacing" presStyleCnt="0"/>
      <dgm:spPr/>
    </dgm:pt>
    <dgm:pt modelId="{91307EB6-4BE7-4D47-BA40-652AFBC0A318}" type="pres">
      <dgm:prSet presAssocID="{64919DCE-F557-41B4-B4C3-24077F648F59}" presName="composite" presStyleCnt="0"/>
      <dgm:spPr/>
    </dgm:pt>
    <dgm:pt modelId="{55F64499-CF83-4A08-9AD0-1C7495AA3975}" type="pres">
      <dgm:prSet presAssocID="{64919DCE-F557-41B4-B4C3-24077F648F59}"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DC514392-A47A-48B4-BA05-ABC8175FD18D}" type="pres">
      <dgm:prSet presAssocID="{64919DCE-F557-41B4-B4C3-24077F648F59}" presName="txShp" presStyleLbl="node1" presStyleIdx="2" presStyleCnt="5" custLinFactNeighborY="-1508">
        <dgm:presLayoutVars>
          <dgm:bulletEnabled val="1"/>
        </dgm:presLayoutVars>
      </dgm:prSet>
      <dgm:spPr/>
    </dgm:pt>
    <dgm:pt modelId="{A6862300-C26E-4B8A-9786-6CD270F01B02}" type="pres">
      <dgm:prSet presAssocID="{A18E0890-A593-423B-8967-E3E817F8A42B}" presName="spacing" presStyleCnt="0"/>
      <dgm:spPr/>
    </dgm:pt>
    <dgm:pt modelId="{959A4A39-3C34-4A78-B185-59A93D26E92D}" type="pres">
      <dgm:prSet presAssocID="{90D39763-ACB6-4896-A260-A1C380C50FA6}" presName="composite" presStyleCnt="0"/>
      <dgm:spPr/>
    </dgm:pt>
    <dgm:pt modelId="{C2D58F62-1342-434A-B3CA-D3373452913A}" type="pres">
      <dgm:prSet presAssocID="{90D39763-ACB6-4896-A260-A1C380C50FA6}"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039D0307-1045-4C9A-A9DE-472203641B4E}" type="pres">
      <dgm:prSet presAssocID="{90D39763-ACB6-4896-A260-A1C380C50FA6}" presName="txShp" presStyleLbl="node1" presStyleIdx="3" presStyleCnt="5">
        <dgm:presLayoutVars>
          <dgm:bulletEnabled val="1"/>
        </dgm:presLayoutVars>
      </dgm:prSet>
      <dgm:spPr/>
    </dgm:pt>
    <dgm:pt modelId="{50B0684B-6D3E-4025-AFBA-BE3FF2024679}" type="pres">
      <dgm:prSet presAssocID="{ABC19B14-91F5-4B87-AE1B-BA5C58C17182}" presName="spacing" presStyleCnt="0"/>
      <dgm:spPr/>
    </dgm:pt>
    <dgm:pt modelId="{50CC7030-7A0A-48AE-A6B7-86E07E78464B}" type="pres">
      <dgm:prSet presAssocID="{D8A4D15D-71BA-444A-B19B-05B6844EEAD6}" presName="composite" presStyleCnt="0"/>
      <dgm:spPr/>
    </dgm:pt>
    <dgm:pt modelId="{52A772D0-3636-43AE-8AD7-7C2D26B811A5}" type="pres">
      <dgm:prSet presAssocID="{D8A4D15D-71BA-444A-B19B-05B6844EEAD6}"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611DC429-7673-4237-A3E3-DD9AE38875E5}" type="pres">
      <dgm:prSet presAssocID="{D8A4D15D-71BA-444A-B19B-05B6844EEAD6}" presName="txShp" presStyleLbl="node1" presStyleIdx="4" presStyleCnt="5">
        <dgm:presLayoutVars>
          <dgm:bulletEnabled val="1"/>
        </dgm:presLayoutVars>
      </dgm:prSet>
      <dgm:spPr/>
    </dgm:pt>
  </dgm:ptLst>
  <dgm:cxnLst>
    <dgm:cxn modelId="{8E3D3811-287C-44FC-A6FF-1DF4DE95C34E}" srcId="{1CA65EB3-BE39-437A-BE52-3F0AEBFA247E}" destId="{19294B7A-0024-4812-B31B-269A38FFAA16}" srcOrd="1" destOrd="0" parTransId="{9CD7B675-C3E1-4F34-9167-FBDC8F989F08}" sibTransId="{76ACFB7A-3083-4F1F-A6F0-B2FC513D92CE}"/>
    <dgm:cxn modelId="{8152B858-A0A5-42BF-8B6F-C6F1C0A7965A}" type="presOf" srcId="{1CA65EB3-BE39-437A-BE52-3F0AEBFA247E}" destId="{3F2D383C-8607-4776-BC06-0466D1E6176A}" srcOrd="0" destOrd="0" presId="urn:microsoft.com/office/officeart/2005/8/layout/vList3"/>
    <dgm:cxn modelId="{144C6AA0-3298-42A0-919A-1E710FBC76E3}" type="presOf" srcId="{90D39763-ACB6-4896-A260-A1C380C50FA6}" destId="{039D0307-1045-4C9A-A9DE-472203641B4E}" srcOrd="0" destOrd="0" presId="urn:microsoft.com/office/officeart/2005/8/layout/vList3"/>
    <dgm:cxn modelId="{0FD9F160-BDBA-445F-83A7-70850B51C55D}" srcId="{1CA65EB3-BE39-437A-BE52-3F0AEBFA247E}" destId="{90D39763-ACB6-4896-A260-A1C380C50FA6}" srcOrd="3" destOrd="0" parTransId="{B19B49EE-0201-4BFD-B3F6-95BB4AFC2765}" sibTransId="{ABC19B14-91F5-4B87-AE1B-BA5C58C17182}"/>
    <dgm:cxn modelId="{9216C244-8A5D-4984-A35A-20BC73751611}" type="presOf" srcId="{D8A4D15D-71BA-444A-B19B-05B6844EEAD6}" destId="{611DC429-7673-4237-A3E3-DD9AE38875E5}" srcOrd="0" destOrd="0" presId="urn:microsoft.com/office/officeart/2005/8/layout/vList3"/>
    <dgm:cxn modelId="{7B3B9E0C-774D-436B-86A0-6B3CE39C7310}" type="presOf" srcId="{19294B7A-0024-4812-B31B-269A38FFAA16}" destId="{FA590320-F8BB-4949-9776-56E2F5060502}" srcOrd="0" destOrd="0" presId="urn:microsoft.com/office/officeart/2005/8/layout/vList3"/>
    <dgm:cxn modelId="{4FDB7770-B079-4D37-B8B7-FFD25FC16775}" type="presOf" srcId="{64919DCE-F557-41B4-B4C3-24077F648F59}" destId="{DC514392-A47A-48B4-BA05-ABC8175FD18D}" srcOrd="0" destOrd="0" presId="urn:microsoft.com/office/officeart/2005/8/layout/vList3"/>
    <dgm:cxn modelId="{71EF1394-58FB-4ABA-9AD0-374867DED256}" srcId="{1CA65EB3-BE39-437A-BE52-3F0AEBFA247E}" destId="{64919DCE-F557-41B4-B4C3-24077F648F59}" srcOrd="2" destOrd="0" parTransId="{159F94D6-6D8C-4166-8F9C-0C798D8E4637}" sibTransId="{A18E0890-A593-423B-8967-E3E817F8A42B}"/>
    <dgm:cxn modelId="{9F9B31B6-90BD-43F4-A2DD-4DFF799794CC}" srcId="{1CA65EB3-BE39-437A-BE52-3F0AEBFA247E}" destId="{B69CA1FC-4F97-4D60-974C-97ED050F5B04}" srcOrd="0" destOrd="0" parTransId="{9538CEFF-F1FC-4BA6-90B2-4D521FB4DBBA}" sibTransId="{5AD4C7B2-36B6-4B26-9830-5B34DA8A8E3A}"/>
    <dgm:cxn modelId="{BED5FF34-CF7B-42D2-84C4-2EB8EFC6E566}" srcId="{1CA65EB3-BE39-437A-BE52-3F0AEBFA247E}" destId="{D8A4D15D-71BA-444A-B19B-05B6844EEAD6}" srcOrd="4" destOrd="0" parTransId="{EE187D9B-54A8-4DF8-AE3E-511A66A68475}" sibTransId="{84F601F0-B91F-45A5-BBB2-297F54481B57}"/>
    <dgm:cxn modelId="{888D36C7-8245-4AFC-BDB2-15D26FF0272F}" type="presOf" srcId="{B69CA1FC-4F97-4D60-974C-97ED050F5B04}" destId="{BBF7964D-ED22-4AE7-AAAF-DB3578A6F8EF}" srcOrd="0" destOrd="0" presId="urn:microsoft.com/office/officeart/2005/8/layout/vList3"/>
    <dgm:cxn modelId="{1178973E-DFB6-40E6-937D-3EB4250B7742}" type="presParOf" srcId="{3F2D383C-8607-4776-BC06-0466D1E6176A}" destId="{EC416EBE-FDA6-45A1-A184-52F7266F9F19}" srcOrd="0" destOrd="0" presId="urn:microsoft.com/office/officeart/2005/8/layout/vList3"/>
    <dgm:cxn modelId="{CB796F3A-3F49-4C82-B30E-370A84D1F473}" type="presParOf" srcId="{EC416EBE-FDA6-45A1-A184-52F7266F9F19}" destId="{DB9F081A-D16D-491C-9179-81CF4081ED2C}" srcOrd="0" destOrd="0" presId="urn:microsoft.com/office/officeart/2005/8/layout/vList3"/>
    <dgm:cxn modelId="{316F03A5-E373-44D1-BB87-2BD3BCB2E01B}" type="presParOf" srcId="{EC416EBE-FDA6-45A1-A184-52F7266F9F19}" destId="{BBF7964D-ED22-4AE7-AAAF-DB3578A6F8EF}" srcOrd="1" destOrd="0" presId="urn:microsoft.com/office/officeart/2005/8/layout/vList3"/>
    <dgm:cxn modelId="{3B64B67B-4E31-4F23-9A51-2C2930A6633D}" type="presParOf" srcId="{3F2D383C-8607-4776-BC06-0466D1E6176A}" destId="{DE28B67D-D8EB-4298-96DB-2F60A05AB74A}" srcOrd="1" destOrd="0" presId="urn:microsoft.com/office/officeart/2005/8/layout/vList3"/>
    <dgm:cxn modelId="{080B5C7A-656A-4702-953B-89F82C32C5A5}" type="presParOf" srcId="{3F2D383C-8607-4776-BC06-0466D1E6176A}" destId="{2E51B8D8-B4B3-42F1-BCE8-F03E5173EFB9}" srcOrd="2" destOrd="0" presId="urn:microsoft.com/office/officeart/2005/8/layout/vList3"/>
    <dgm:cxn modelId="{ABE0682A-BD60-494B-BAA2-E0404EAA5CAF}" type="presParOf" srcId="{2E51B8D8-B4B3-42F1-BCE8-F03E5173EFB9}" destId="{F8684BCC-5332-4160-8509-A8D834AE628C}" srcOrd="0" destOrd="0" presId="urn:microsoft.com/office/officeart/2005/8/layout/vList3"/>
    <dgm:cxn modelId="{3EA15D75-356B-490C-8E77-672F65362888}" type="presParOf" srcId="{2E51B8D8-B4B3-42F1-BCE8-F03E5173EFB9}" destId="{FA590320-F8BB-4949-9776-56E2F5060502}" srcOrd="1" destOrd="0" presId="urn:microsoft.com/office/officeart/2005/8/layout/vList3"/>
    <dgm:cxn modelId="{244A3DE9-4318-42B2-A546-3086B143D761}" type="presParOf" srcId="{3F2D383C-8607-4776-BC06-0466D1E6176A}" destId="{372C93E0-EF59-4230-91E8-A8BFBC3CE337}" srcOrd="3" destOrd="0" presId="urn:microsoft.com/office/officeart/2005/8/layout/vList3"/>
    <dgm:cxn modelId="{E63810E9-7435-413E-ADE8-11F837572F16}" type="presParOf" srcId="{3F2D383C-8607-4776-BC06-0466D1E6176A}" destId="{91307EB6-4BE7-4D47-BA40-652AFBC0A318}" srcOrd="4" destOrd="0" presId="urn:microsoft.com/office/officeart/2005/8/layout/vList3"/>
    <dgm:cxn modelId="{E8AFC298-5CC9-40ED-A959-7B449487476C}" type="presParOf" srcId="{91307EB6-4BE7-4D47-BA40-652AFBC0A318}" destId="{55F64499-CF83-4A08-9AD0-1C7495AA3975}" srcOrd="0" destOrd="0" presId="urn:microsoft.com/office/officeart/2005/8/layout/vList3"/>
    <dgm:cxn modelId="{645DCC21-E326-4F4C-A2EC-DA2ADA07CA50}" type="presParOf" srcId="{91307EB6-4BE7-4D47-BA40-652AFBC0A318}" destId="{DC514392-A47A-48B4-BA05-ABC8175FD18D}" srcOrd="1" destOrd="0" presId="urn:microsoft.com/office/officeart/2005/8/layout/vList3"/>
    <dgm:cxn modelId="{888874FD-4BAB-495B-8F1F-34046A372AF3}" type="presParOf" srcId="{3F2D383C-8607-4776-BC06-0466D1E6176A}" destId="{A6862300-C26E-4B8A-9786-6CD270F01B02}" srcOrd="5" destOrd="0" presId="urn:microsoft.com/office/officeart/2005/8/layout/vList3"/>
    <dgm:cxn modelId="{D15E2631-36A4-4DE3-84C1-8E865A3BB7E3}" type="presParOf" srcId="{3F2D383C-8607-4776-BC06-0466D1E6176A}" destId="{959A4A39-3C34-4A78-B185-59A93D26E92D}" srcOrd="6" destOrd="0" presId="urn:microsoft.com/office/officeart/2005/8/layout/vList3"/>
    <dgm:cxn modelId="{48AC65B0-1093-4890-880D-DED42989EEDA}" type="presParOf" srcId="{959A4A39-3C34-4A78-B185-59A93D26E92D}" destId="{C2D58F62-1342-434A-B3CA-D3373452913A}" srcOrd="0" destOrd="0" presId="urn:microsoft.com/office/officeart/2005/8/layout/vList3"/>
    <dgm:cxn modelId="{3B8E975C-8FA7-4C32-A444-83BC2E27392E}" type="presParOf" srcId="{959A4A39-3C34-4A78-B185-59A93D26E92D}" destId="{039D0307-1045-4C9A-A9DE-472203641B4E}" srcOrd="1" destOrd="0" presId="urn:microsoft.com/office/officeart/2005/8/layout/vList3"/>
    <dgm:cxn modelId="{987BB80D-9CB3-40FD-8BDF-CF7AC5FF0CB3}" type="presParOf" srcId="{3F2D383C-8607-4776-BC06-0466D1E6176A}" destId="{50B0684B-6D3E-4025-AFBA-BE3FF2024679}" srcOrd="7" destOrd="0" presId="urn:microsoft.com/office/officeart/2005/8/layout/vList3"/>
    <dgm:cxn modelId="{E2FFC597-CEB7-41DB-A3DF-7C935CA5A8A7}" type="presParOf" srcId="{3F2D383C-8607-4776-BC06-0466D1E6176A}" destId="{50CC7030-7A0A-48AE-A6B7-86E07E78464B}" srcOrd="8" destOrd="0" presId="urn:microsoft.com/office/officeart/2005/8/layout/vList3"/>
    <dgm:cxn modelId="{5A45C0B6-B999-4267-AFF8-979C5298AF9C}" type="presParOf" srcId="{50CC7030-7A0A-48AE-A6B7-86E07E78464B}" destId="{52A772D0-3636-43AE-8AD7-7C2D26B811A5}" srcOrd="0" destOrd="0" presId="urn:microsoft.com/office/officeart/2005/8/layout/vList3"/>
    <dgm:cxn modelId="{1974485A-6758-440F-ACC6-A6EFEB0DAD67}" type="presParOf" srcId="{50CC7030-7A0A-48AE-A6B7-86E07E78464B}" destId="{611DC429-7673-4237-A3E3-DD9AE38875E5}" srcOrd="1" destOrd="0" presId="urn:microsoft.com/office/officeart/2005/8/layout/vList3"/>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8BF-B09E-44A6-B924-61839D969E52}">
      <dsp:nvSpPr>
        <dsp:cNvPr id="0" name=""/>
        <dsp:cNvSpPr/>
      </dsp:nvSpPr>
      <dsp:spPr>
        <a:xfrm>
          <a:off x="0" y="221737"/>
          <a:ext cx="10623683" cy="129285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latin typeface="+mj-lt"/>
            </a:rPr>
            <a:t>Introduce</a:t>
          </a:r>
          <a:r>
            <a:rPr lang="en-US" sz="3200" kern="1200" dirty="0" smtClean="0">
              <a:latin typeface="+mj-lt"/>
            </a:rPr>
            <a:t> a low </a:t>
          </a:r>
          <a:r>
            <a:rPr lang="en-US" sz="3200" kern="1200" dirty="0" smtClean="0">
              <a:latin typeface="+mj-lt"/>
            </a:rPr>
            <a:t>cost, portable vital-sign monitoring device in low resource setting</a:t>
          </a:r>
          <a:endParaRPr lang="en-US" sz="3200" kern="1200" dirty="0">
            <a:latin typeface="+mj-lt"/>
          </a:endParaRPr>
        </a:p>
      </dsp:txBody>
      <dsp:txXfrm>
        <a:off x="63112" y="284849"/>
        <a:ext cx="10497459" cy="1166626"/>
      </dsp:txXfrm>
    </dsp:sp>
    <dsp:sp modelId="{7C6CB749-F4E1-4AEC-B25C-E6CB140C9092}">
      <dsp:nvSpPr>
        <dsp:cNvPr id="0" name=""/>
        <dsp:cNvSpPr/>
      </dsp:nvSpPr>
      <dsp:spPr>
        <a:xfrm>
          <a:off x="0" y="1539985"/>
          <a:ext cx="10623683" cy="222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30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latin typeface="+mj-lt"/>
            </a:rPr>
            <a:t>The device  will promote an automated, accurate, and efficient vital sign collection.</a:t>
          </a:r>
          <a:endParaRPr lang="en-US" sz="4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Sensors variety, cost and accuracy increased tremendously to attain low cost device</a:t>
          </a:r>
          <a:endParaRPr lang="en-US" sz="2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3D printing became more available and cheap</a:t>
          </a:r>
          <a:endParaRPr lang="en-US" sz="2800" kern="1200" dirty="0">
            <a:latin typeface="+mj-lt"/>
          </a:endParaRPr>
        </a:p>
      </dsp:txBody>
      <dsp:txXfrm>
        <a:off x="0" y="1539985"/>
        <a:ext cx="10623683" cy="2220075"/>
      </dsp:txXfrm>
    </dsp:sp>
    <dsp:sp modelId="{DDDE7C49-DF7B-470F-9A68-23F9EEA7FF40}">
      <dsp:nvSpPr>
        <dsp:cNvPr id="0" name=""/>
        <dsp:cNvSpPr/>
      </dsp:nvSpPr>
      <dsp:spPr>
        <a:xfrm>
          <a:off x="0" y="3760060"/>
          <a:ext cx="10623683" cy="1292850"/>
        </a:xfrm>
        <a:prstGeom prst="roundRect">
          <a:avLst/>
        </a:prstGeom>
        <a:solidFill>
          <a:schemeClr val="accent5">
            <a:hueOff val="-6331710"/>
            <a:satOff val="5865"/>
            <a:lumOff val="-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latin typeface="+mj-lt"/>
            </a:rPr>
            <a:t>Assist</a:t>
          </a:r>
          <a:r>
            <a:rPr lang="en-US" sz="3200" kern="1200" dirty="0" smtClean="0">
              <a:effectLst>
                <a:outerShdw blurRad="38100" dist="38100" dir="2700000" algn="tl">
                  <a:srgbClr val="000000">
                    <a:alpha val="43137"/>
                  </a:srgbClr>
                </a:outerShdw>
              </a:effectLst>
              <a:latin typeface="+mj-lt"/>
            </a:rPr>
            <a:t> </a:t>
          </a:r>
          <a:r>
            <a:rPr lang="en-US" sz="3200" kern="1200" dirty="0" smtClean="0">
              <a:latin typeface="+mj-lt"/>
            </a:rPr>
            <a:t>the health care process by:</a:t>
          </a:r>
          <a:endParaRPr lang="en-US" sz="3200" kern="1200" dirty="0">
            <a:latin typeface="+mj-lt"/>
          </a:endParaRPr>
        </a:p>
      </dsp:txBody>
      <dsp:txXfrm>
        <a:off x="63112" y="3823172"/>
        <a:ext cx="10497459" cy="1166626"/>
      </dsp:txXfrm>
    </dsp:sp>
    <dsp:sp modelId="{864D0584-502C-4034-9A79-0563810B4163}">
      <dsp:nvSpPr>
        <dsp:cNvPr id="0" name=""/>
        <dsp:cNvSpPr/>
      </dsp:nvSpPr>
      <dsp:spPr>
        <a:xfrm>
          <a:off x="0" y="5052910"/>
          <a:ext cx="10623683" cy="18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30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latin typeface="+mj-lt"/>
            </a:rPr>
            <a:t>Automating the vital-sign collection and monitoring based on Internet of Things.</a:t>
          </a:r>
          <a:endParaRPr lang="en-US" sz="2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Reducing health care professional burnout</a:t>
          </a:r>
          <a:endParaRPr lang="en-US" sz="2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Active alerting upon occurrence of risky vital signs</a:t>
          </a:r>
          <a:endParaRPr lang="en-US" sz="2800" kern="1200" dirty="0">
            <a:latin typeface="+mj-lt"/>
          </a:endParaRPr>
        </a:p>
      </dsp:txBody>
      <dsp:txXfrm>
        <a:off x="0" y="5052910"/>
        <a:ext cx="10623683" cy="1816425"/>
      </dsp:txXfrm>
    </dsp:sp>
    <dsp:sp modelId="{AA0CB2CC-9465-4F28-887A-F8BB4B1873DD}">
      <dsp:nvSpPr>
        <dsp:cNvPr id="0" name=""/>
        <dsp:cNvSpPr/>
      </dsp:nvSpPr>
      <dsp:spPr>
        <a:xfrm>
          <a:off x="0" y="6869335"/>
          <a:ext cx="10623683" cy="1292850"/>
        </a:xfrm>
        <a:prstGeom prst="roundRect">
          <a:avLst/>
        </a:prstGeom>
        <a:solidFill>
          <a:schemeClr val="accent5">
            <a:hueOff val="-12663420"/>
            <a:satOff val="11731"/>
            <a:lumOff val="-5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effectLst>
                <a:outerShdw blurRad="38100" dist="38100" dir="2700000" algn="tl">
                  <a:srgbClr val="000000">
                    <a:alpha val="43137"/>
                  </a:srgbClr>
                </a:outerShdw>
              </a:effectLst>
              <a:latin typeface="+mj-lt"/>
            </a:rPr>
            <a:t>Deliver</a:t>
          </a:r>
          <a:r>
            <a:rPr lang="en-US" sz="2800" kern="1200" dirty="0" smtClean="0">
              <a:latin typeface="+mj-lt"/>
            </a:rPr>
            <a:t> optimal care by:</a:t>
          </a:r>
          <a:endParaRPr lang="en-US" sz="2800" kern="1200" dirty="0">
            <a:latin typeface="+mj-lt"/>
          </a:endParaRPr>
        </a:p>
      </dsp:txBody>
      <dsp:txXfrm>
        <a:off x="63112" y="6932447"/>
        <a:ext cx="10497459" cy="1166626"/>
      </dsp:txXfrm>
    </dsp:sp>
    <dsp:sp modelId="{BDA4BF83-4AE1-4A51-8CC7-DEC4C8106947}">
      <dsp:nvSpPr>
        <dsp:cNvPr id="0" name=""/>
        <dsp:cNvSpPr/>
      </dsp:nvSpPr>
      <dsp:spPr>
        <a:xfrm>
          <a:off x="0" y="8162185"/>
          <a:ext cx="10623683" cy="228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30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latin typeface="+mj-lt"/>
            </a:rPr>
            <a:t>Reducing errors in the vital-sign collection.</a:t>
          </a:r>
          <a:endParaRPr lang="en-US" sz="2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Producing a real-time vital-sign data of the fetus and the mother to the health care professional at his/her vicinity.</a:t>
          </a:r>
          <a:endParaRPr lang="en-US" sz="2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Minimizing cost of device ownership, and </a:t>
          </a:r>
          <a:endParaRPr lang="en-US" sz="2800" kern="1200" dirty="0">
            <a:latin typeface="+mj-lt"/>
          </a:endParaRPr>
        </a:p>
        <a:p>
          <a:pPr marL="285750" lvl="1" indent="-285750" algn="l" defTabSz="1244600">
            <a:lnSpc>
              <a:spcPct val="90000"/>
            </a:lnSpc>
            <a:spcBef>
              <a:spcPct val="0"/>
            </a:spcBef>
            <a:spcAft>
              <a:spcPct val="20000"/>
            </a:spcAft>
            <a:buChar char="••"/>
          </a:pPr>
          <a:r>
            <a:rPr lang="en-US" sz="2800" kern="1200" dirty="0" smtClean="0">
              <a:latin typeface="+mj-lt"/>
            </a:rPr>
            <a:t>Improving patient outcomes</a:t>
          </a:r>
          <a:endParaRPr lang="en-US" sz="2800" kern="1200" dirty="0">
            <a:latin typeface="+mj-lt"/>
          </a:endParaRPr>
        </a:p>
      </dsp:txBody>
      <dsp:txXfrm>
        <a:off x="0" y="8162185"/>
        <a:ext cx="10623683" cy="2287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7964D-ED22-4AE7-AAAF-DB3578A6F8EF}">
      <dsp:nvSpPr>
        <dsp:cNvPr id="0" name=""/>
        <dsp:cNvSpPr/>
      </dsp:nvSpPr>
      <dsp:spPr>
        <a:xfrm rot="10800000">
          <a:off x="2438312" y="1220"/>
          <a:ext cx="8844786" cy="841960"/>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281" tIns="91440" rIns="170688" bIns="91440" numCol="1" spcCol="1270" anchor="ctr" anchorCtr="0">
          <a:noAutofit/>
        </a:bodyPr>
        <a:lstStyle/>
        <a:p>
          <a:pPr lvl="0" algn="ctr" defTabSz="1066800" rtl="0">
            <a:lnSpc>
              <a:spcPct val="90000"/>
            </a:lnSpc>
            <a:spcBef>
              <a:spcPct val="0"/>
            </a:spcBef>
            <a:spcAft>
              <a:spcPct val="35000"/>
            </a:spcAft>
          </a:pPr>
          <a:r>
            <a:rPr lang="en-US" sz="2400" b="0" i="0" kern="1200" baseline="0" smtClean="0"/>
            <a:t>Integrate Cervical Dilatation optical measurement to the initial design.</a:t>
          </a:r>
          <a:endParaRPr lang="en-US" sz="2400" kern="1200"/>
        </a:p>
      </dsp:txBody>
      <dsp:txXfrm rot="10800000">
        <a:off x="2648802" y="1220"/>
        <a:ext cx="8634296" cy="841960"/>
      </dsp:txXfrm>
    </dsp:sp>
    <dsp:sp modelId="{DB9F081A-D16D-491C-9179-81CF4081ED2C}">
      <dsp:nvSpPr>
        <dsp:cNvPr id="0" name=""/>
        <dsp:cNvSpPr/>
      </dsp:nvSpPr>
      <dsp:spPr>
        <a:xfrm>
          <a:off x="2017332" y="1220"/>
          <a:ext cx="841960" cy="8419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90320-F8BB-4949-9776-56E2F5060502}">
      <dsp:nvSpPr>
        <dsp:cNvPr id="0" name=""/>
        <dsp:cNvSpPr/>
      </dsp:nvSpPr>
      <dsp:spPr>
        <a:xfrm rot="10800000">
          <a:off x="2438312" y="1088534"/>
          <a:ext cx="8844786" cy="841960"/>
        </a:xfrm>
        <a:prstGeom prst="homePlate">
          <a:avLst/>
        </a:prstGeom>
        <a:solidFill>
          <a:schemeClr val="accent5">
            <a:hueOff val="-3165855"/>
            <a:satOff val="2933"/>
            <a:lumOff val="-1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281" tIns="91440" rIns="170688" bIns="91440" numCol="1" spcCol="1270" anchor="ctr" anchorCtr="0">
          <a:noAutofit/>
        </a:bodyPr>
        <a:lstStyle/>
        <a:p>
          <a:pPr lvl="0" algn="ctr" defTabSz="1066800" rtl="0">
            <a:lnSpc>
              <a:spcPct val="90000"/>
            </a:lnSpc>
            <a:spcBef>
              <a:spcPct val="0"/>
            </a:spcBef>
            <a:spcAft>
              <a:spcPct val="35000"/>
            </a:spcAft>
          </a:pPr>
          <a:r>
            <a:rPr lang="en-US" sz="2400" b="0" i="0" kern="1200" baseline="0" smtClean="0"/>
            <a:t>Integrate Artificial Intelligence for labor predication. </a:t>
          </a:r>
          <a:endParaRPr lang="en-US" sz="2400" kern="1200"/>
        </a:p>
      </dsp:txBody>
      <dsp:txXfrm rot="10800000">
        <a:off x="2648802" y="1088534"/>
        <a:ext cx="8634296" cy="841960"/>
      </dsp:txXfrm>
    </dsp:sp>
    <dsp:sp modelId="{F8684BCC-5332-4160-8509-A8D834AE628C}">
      <dsp:nvSpPr>
        <dsp:cNvPr id="0" name=""/>
        <dsp:cNvSpPr/>
      </dsp:nvSpPr>
      <dsp:spPr>
        <a:xfrm>
          <a:off x="2017332" y="1088534"/>
          <a:ext cx="841960" cy="84196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9000" r="-6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14392-A47A-48B4-BA05-ABC8175FD18D}">
      <dsp:nvSpPr>
        <dsp:cNvPr id="0" name=""/>
        <dsp:cNvSpPr/>
      </dsp:nvSpPr>
      <dsp:spPr>
        <a:xfrm rot="10800000">
          <a:off x="2438312" y="2163153"/>
          <a:ext cx="8844786" cy="841960"/>
        </a:xfrm>
        <a:prstGeom prst="homePlate">
          <a:avLst/>
        </a:prstGeom>
        <a:solidFill>
          <a:schemeClr val="accent5">
            <a:hueOff val="-6331710"/>
            <a:satOff val="5865"/>
            <a:lumOff val="-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281" tIns="91440" rIns="170688" bIns="91440" numCol="1" spcCol="1270" anchor="ctr" anchorCtr="0">
          <a:noAutofit/>
        </a:bodyPr>
        <a:lstStyle/>
        <a:p>
          <a:pPr lvl="0" algn="ctr" defTabSz="1066800" rtl="0">
            <a:lnSpc>
              <a:spcPct val="90000"/>
            </a:lnSpc>
            <a:spcBef>
              <a:spcPct val="0"/>
            </a:spcBef>
            <a:spcAft>
              <a:spcPct val="35000"/>
            </a:spcAft>
          </a:pPr>
          <a:r>
            <a:rPr lang="en-US" sz="2400" b="0" i="0" kern="1200" baseline="0" smtClean="0"/>
            <a:t>Produce final all in one prototype.</a:t>
          </a:r>
          <a:endParaRPr lang="en-US" sz="2400" kern="1200"/>
        </a:p>
      </dsp:txBody>
      <dsp:txXfrm rot="10800000">
        <a:off x="2648802" y="2163153"/>
        <a:ext cx="8634296" cy="841960"/>
      </dsp:txXfrm>
    </dsp:sp>
    <dsp:sp modelId="{55F64499-CF83-4A08-9AD0-1C7495AA3975}">
      <dsp:nvSpPr>
        <dsp:cNvPr id="0" name=""/>
        <dsp:cNvSpPr/>
      </dsp:nvSpPr>
      <dsp:spPr>
        <a:xfrm>
          <a:off x="2017332" y="2175849"/>
          <a:ext cx="841960" cy="8419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9D0307-1045-4C9A-A9DE-472203641B4E}">
      <dsp:nvSpPr>
        <dsp:cNvPr id="0" name=""/>
        <dsp:cNvSpPr/>
      </dsp:nvSpPr>
      <dsp:spPr>
        <a:xfrm rot="10800000">
          <a:off x="2438312" y="3263164"/>
          <a:ext cx="8844786" cy="841960"/>
        </a:xfrm>
        <a:prstGeom prst="homePlate">
          <a:avLst/>
        </a:prstGeom>
        <a:solidFill>
          <a:schemeClr val="accent5">
            <a:hueOff val="-9497565"/>
            <a:satOff val="8798"/>
            <a:lumOff val="-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281" tIns="91440" rIns="170688" bIns="91440" numCol="1" spcCol="1270" anchor="ctr" anchorCtr="0">
          <a:noAutofit/>
        </a:bodyPr>
        <a:lstStyle/>
        <a:p>
          <a:pPr lvl="0" algn="ctr" defTabSz="1066800" rtl="0">
            <a:lnSpc>
              <a:spcPct val="90000"/>
            </a:lnSpc>
            <a:spcBef>
              <a:spcPct val="0"/>
            </a:spcBef>
            <a:spcAft>
              <a:spcPct val="35000"/>
            </a:spcAft>
          </a:pPr>
          <a:r>
            <a:rPr lang="en-US" sz="2400" b="0" i="0" kern="1200" baseline="0" smtClean="0"/>
            <a:t>Large scale production of the device.</a:t>
          </a:r>
          <a:endParaRPr lang="en-US" sz="2400" kern="1200"/>
        </a:p>
      </dsp:txBody>
      <dsp:txXfrm rot="10800000">
        <a:off x="2648802" y="3263164"/>
        <a:ext cx="8634296" cy="841960"/>
      </dsp:txXfrm>
    </dsp:sp>
    <dsp:sp modelId="{C2D58F62-1342-434A-B3CA-D3373452913A}">
      <dsp:nvSpPr>
        <dsp:cNvPr id="0" name=""/>
        <dsp:cNvSpPr/>
      </dsp:nvSpPr>
      <dsp:spPr>
        <a:xfrm>
          <a:off x="2017332" y="3263164"/>
          <a:ext cx="841960" cy="84196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1DC429-7673-4237-A3E3-DD9AE38875E5}">
      <dsp:nvSpPr>
        <dsp:cNvPr id="0" name=""/>
        <dsp:cNvSpPr/>
      </dsp:nvSpPr>
      <dsp:spPr>
        <a:xfrm rot="10800000">
          <a:off x="2438312" y="4350479"/>
          <a:ext cx="8844786" cy="841960"/>
        </a:xfrm>
        <a:prstGeom prst="homePlate">
          <a:avLst/>
        </a:prstGeom>
        <a:solidFill>
          <a:schemeClr val="accent5">
            <a:hueOff val="-12663420"/>
            <a:satOff val="11731"/>
            <a:lumOff val="-5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1281" tIns="91440" rIns="170688" bIns="91440" numCol="1" spcCol="1270" anchor="ctr" anchorCtr="0">
          <a:noAutofit/>
        </a:bodyPr>
        <a:lstStyle/>
        <a:p>
          <a:pPr lvl="0" algn="ctr" defTabSz="1066800" rtl="0">
            <a:lnSpc>
              <a:spcPct val="90000"/>
            </a:lnSpc>
            <a:spcBef>
              <a:spcPct val="0"/>
            </a:spcBef>
            <a:spcAft>
              <a:spcPct val="35000"/>
            </a:spcAft>
          </a:pPr>
          <a:r>
            <a:rPr lang="en-US" sz="2400" b="0" i="0" kern="1200" baseline="0" smtClean="0"/>
            <a:t>Finding a business strategy for its sustainability. </a:t>
          </a:r>
          <a:endParaRPr lang="en-US" sz="2400" kern="1200"/>
        </a:p>
      </dsp:txBody>
      <dsp:txXfrm rot="10800000">
        <a:off x="2648802" y="4350479"/>
        <a:ext cx="8634296" cy="841960"/>
      </dsp:txXfrm>
    </dsp:sp>
    <dsp:sp modelId="{52A772D0-3636-43AE-8AD7-7C2D26B811A5}">
      <dsp:nvSpPr>
        <dsp:cNvPr id="0" name=""/>
        <dsp:cNvSpPr/>
      </dsp:nvSpPr>
      <dsp:spPr>
        <a:xfrm>
          <a:off x="2017332" y="4350479"/>
          <a:ext cx="841960" cy="841960"/>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1143000" y="685800"/>
            <a:ext cx="4572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6772593"/>
      </p:ext>
    </p:extLst>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Calibri"/>
      </a:defRPr>
    </a:lvl1pPr>
    <a:lvl2pPr indent="228600" defTabSz="457200" latinLnBrk="0">
      <a:spcBef>
        <a:spcPts val="400"/>
      </a:spcBef>
      <a:defRPr sz="1200">
        <a:latin typeface="+mj-lt"/>
        <a:ea typeface="+mj-ea"/>
        <a:cs typeface="+mj-cs"/>
        <a:sym typeface="Calibri"/>
      </a:defRPr>
    </a:lvl2pPr>
    <a:lvl3pPr indent="457200" defTabSz="457200" latinLnBrk="0">
      <a:spcBef>
        <a:spcPts val="400"/>
      </a:spcBef>
      <a:defRPr sz="1200">
        <a:latin typeface="+mj-lt"/>
        <a:ea typeface="+mj-ea"/>
        <a:cs typeface="+mj-cs"/>
        <a:sym typeface="Calibri"/>
      </a:defRPr>
    </a:lvl3pPr>
    <a:lvl4pPr indent="685800" defTabSz="457200" latinLnBrk="0">
      <a:spcBef>
        <a:spcPts val="400"/>
      </a:spcBef>
      <a:defRPr sz="1200">
        <a:latin typeface="+mj-lt"/>
        <a:ea typeface="+mj-ea"/>
        <a:cs typeface="+mj-cs"/>
        <a:sym typeface="Calibri"/>
      </a:defRPr>
    </a:lvl4pPr>
    <a:lvl5pPr indent="914400" defTabSz="457200" latinLnBrk="0">
      <a:spcBef>
        <a:spcPts val="400"/>
      </a:spcBef>
      <a:defRPr sz="1200">
        <a:latin typeface="+mj-lt"/>
        <a:ea typeface="+mj-ea"/>
        <a:cs typeface="+mj-cs"/>
        <a:sym typeface="Calibri"/>
      </a:defRPr>
    </a:lvl5pPr>
    <a:lvl6pPr indent="1143000" defTabSz="457200" latinLnBrk="0">
      <a:spcBef>
        <a:spcPts val="400"/>
      </a:spcBef>
      <a:defRPr sz="1200">
        <a:latin typeface="+mj-lt"/>
        <a:ea typeface="+mj-ea"/>
        <a:cs typeface="+mj-cs"/>
        <a:sym typeface="Calibri"/>
      </a:defRPr>
    </a:lvl6pPr>
    <a:lvl7pPr indent="1371600" defTabSz="457200" latinLnBrk="0">
      <a:spcBef>
        <a:spcPts val="400"/>
      </a:spcBef>
      <a:defRPr sz="1200">
        <a:latin typeface="+mj-lt"/>
        <a:ea typeface="+mj-ea"/>
        <a:cs typeface="+mj-cs"/>
        <a:sym typeface="Calibri"/>
      </a:defRPr>
    </a:lvl7pPr>
    <a:lvl8pPr indent="1600200" defTabSz="457200" latinLnBrk="0">
      <a:spcBef>
        <a:spcPts val="400"/>
      </a:spcBef>
      <a:defRPr sz="1200">
        <a:latin typeface="+mj-lt"/>
        <a:ea typeface="+mj-ea"/>
        <a:cs typeface="+mj-cs"/>
        <a:sym typeface="Calibri"/>
      </a:defRPr>
    </a:lvl8pPr>
    <a:lvl9pPr indent="1828800" defTabSz="4572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ue Background Poster">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xfrm>
            <a:off x="2193925" y="1317625"/>
            <a:ext cx="39503350" cy="5486400"/>
          </a:xfrm>
          <a:prstGeom prst="rect">
            <a:avLst/>
          </a:prstGeom>
        </p:spPr>
        <p:txBody>
          <a:bodyPr anchor="t">
            <a:normAutofit/>
          </a:bodyPr>
          <a:lstStyle/>
          <a:p>
            <a:r>
              <a:t>Title Text</a:t>
            </a:r>
          </a:p>
        </p:txBody>
      </p:sp>
      <p:sp>
        <p:nvSpPr>
          <p:cNvPr id="92" name="Shape 92"/>
          <p:cNvSpPr>
            <a:spLocks noGrp="1"/>
          </p:cNvSpPr>
          <p:nvPr>
            <p:ph type="body" idx="1"/>
          </p:nvPr>
        </p:nvSpPr>
        <p:spPr>
          <a:xfrm>
            <a:off x="2193925" y="7680325"/>
            <a:ext cx="39503350" cy="217249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93" name="Shape 93"/>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el, ondertitel en tekst met patroon 0">
    <p:spTree>
      <p:nvGrpSpPr>
        <p:cNvPr id="1" name=""/>
        <p:cNvGrpSpPr/>
        <p:nvPr/>
      </p:nvGrpSpPr>
      <p:grpSpPr>
        <a:xfrm>
          <a:off x="0" y="0"/>
          <a:ext cx="0" cy="0"/>
          <a:chOff x="0" y="0"/>
          <a:chExt cx="0" cy="0"/>
        </a:xfrm>
      </p:grpSpPr>
      <p:sp>
        <p:nvSpPr>
          <p:cNvPr id="107" name="Shape 107"/>
          <p:cNvSpPr>
            <a:spLocks noGrp="1"/>
          </p:cNvSpPr>
          <p:nvPr>
            <p:ph type="title"/>
          </p:nvPr>
        </p:nvSpPr>
        <p:spPr>
          <a:xfrm>
            <a:off x="2634617" y="8105443"/>
            <a:ext cx="10922465" cy="2823297"/>
          </a:xfrm>
          <a:prstGeom prst="rect">
            <a:avLst/>
          </a:prstGeom>
          <a:solidFill>
            <a:srgbClr val="FF6600"/>
          </a:solidFill>
        </p:spPr>
        <p:txBody>
          <a:bodyPr lIns="0" tIns="0" rIns="0" bIns="0" anchor="b">
            <a:normAutofit/>
          </a:bodyPr>
          <a:lstStyle>
            <a:lvl1pPr indent="133350" algn="l" defTabSz="4389009">
              <a:lnSpc>
                <a:spcPct val="90000"/>
              </a:lnSpc>
              <a:defRPr sz="25800" cap="all">
                <a:solidFill>
                  <a:srgbClr val="FFFFFF"/>
                </a:solidFill>
                <a:latin typeface="Verdana"/>
                <a:ea typeface="Verdana"/>
                <a:cs typeface="Verdana"/>
                <a:sym typeface="Verdana"/>
              </a:defRPr>
            </a:lvl1pPr>
          </a:lstStyle>
          <a:p>
            <a:r>
              <a:t>Title Text</a:t>
            </a:r>
          </a:p>
        </p:txBody>
      </p:sp>
      <p:sp>
        <p:nvSpPr>
          <p:cNvPr id="108" name="Shape 108"/>
          <p:cNvSpPr>
            <a:spLocks noGrp="1"/>
          </p:cNvSpPr>
          <p:nvPr>
            <p:ph type="sldNum" sz="quarter" idx="2"/>
          </p:nvPr>
        </p:nvSpPr>
        <p:spPr>
          <a:xfrm>
            <a:off x="21214080" y="26337260"/>
            <a:ext cx="10241281" cy="1320801"/>
          </a:xfrm>
          <a:prstGeom prst="rect">
            <a:avLst/>
          </a:prstGeom>
        </p:spPr>
        <p:txBody>
          <a:bodyPr lIns="164592" tIns="164592" rIns="164592" bIns="164592"/>
          <a:lstStyle>
            <a:lvl1pPr defTabSz="4389120">
              <a:defRPr sz="4800">
                <a:solidFill>
                  <a:srgbClr val="00339F"/>
                </a:solidFill>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Orange Background Poster">
    <p:spTree>
      <p:nvGrpSpPr>
        <p:cNvPr id="1" name=""/>
        <p:cNvGrpSpPr/>
        <p:nvPr/>
      </p:nvGrpSpPr>
      <p:grpSpPr>
        <a:xfrm>
          <a:off x="0" y="0"/>
          <a:ext cx="0" cy="0"/>
          <a:chOff x="0" y="0"/>
          <a:chExt cx="0" cy="0"/>
        </a:xfrm>
      </p:grpSpPr>
      <p:sp>
        <p:nvSpPr>
          <p:cNvPr id="20" name="Shape 20"/>
          <p:cNvSpPr/>
          <p:nvPr/>
        </p:nvSpPr>
        <p:spPr>
          <a:xfrm>
            <a:off x="0" y="3886200"/>
            <a:ext cx="43891200" cy="29032200"/>
          </a:xfrm>
          <a:prstGeom prst="rect">
            <a:avLst/>
          </a:prstGeom>
          <a:solidFill>
            <a:srgbClr val="DC4D3A"/>
          </a:solidFill>
          <a:ln>
            <a:solidFill>
              <a:srgbClr val="121E33"/>
            </a:solidFill>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21" name="Shape 21"/>
          <p:cNvSpPr/>
          <p:nvPr/>
        </p:nvSpPr>
        <p:spPr>
          <a:xfrm>
            <a:off x="0" y="4038600"/>
            <a:ext cx="43891200" cy="0"/>
          </a:xfrm>
          <a:prstGeom prst="line">
            <a:avLst/>
          </a:prstGeom>
          <a:ln w="3810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467101" y="21153121"/>
            <a:ext cx="37307523" cy="6537961"/>
          </a:xfrm>
          <a:prstGeom prst="rect">
            <a:avLst/>
          </a:prstGeom>
        </p:spPr>
        <p:txBody>
          <a:bodyPr anchor="t">
            <a:normAutofit/>
          </a:bodyPr>
          <a:lstStyle>
            <a:lvl1pPr algn="l">
              <a:defRPr sz="19200" b="1" cap="all"/>
            </a:lvl1pPr>
          </a:lstStyle>
          <a:p>
            <a:r>
              <a:t>Title Text</a:t>
            </a:r>
          </a:p>
        </p:txBody>
      </p:sp>
      <p:sp>
        <p:nvSpPr>
          <p:cNvPr id="30" name="Shape 30"/>
          <p:cNvSpPr>
            <a:spLocks noGrp="1"/>
          </p:cNvSpPr>
          <p:nvPr>
            <p:ph type="body" sz="quarter" idx="1"/>
          </p:nvPr>
        </p:nvSpPr>
        <p:spPr>
          <a:xfrm>
            <a:off x="3467101" y="13952224"/>
            <a:ext cx="37307523" cy="7200899"/>
          </a:xfrm>
          <a:prstGeom prst="rect">
            <a:avLst/>
          </a:prstGeom>
        </p:spPr>
        <p:txBody>
          <a:bodyPr anchor="b">
            <a:normAutofit/>
          </a:bodyPr>
          <a:lstStyle>
            <a:lvl1pPr marL="0" indent="0">
              <a:spcBef>
                <a:spcPts val="2300"/>
              </a:spcBef>
              <a:buSzTx/>
              <a:buFontTx/>
              <a:buNone/>
              <a:defRPr sz="9600">
                <a:solidFill>
                  <a:srgbClr val="888A8D"/>
                </a:solidFill>
              </a:defRPr>
            </a:lvl1pPr>
            <a:lvl2pPr marL="0" indent="2194560">
              <a:spcBef>
                <a:spcPts val="2300"/>
              </a:spcBef>
              <a:buSzTx/>
              <a:buFontTx/>
              <a:buNone/>
              <a:defRPr sz="9600">
                <a:solidFill>
                  <a:srgbClr val="888A8D"/>
                </a:solidFill>
              </a:defRPr>
            </a:lvl2pPr>
            <a:lvl3pPr marL="0" indent="4389120">
              <a:spcBef>
                <a:spcPts val="2300"/>
              </a:spcBef>
              <a:buSzTx/>
              <a:buFontTx/>
              <a:buNone/>
              <a:defRPr sz="9600">
                <a:solidFill>
                  <a:srgbClr val="888A8D"/>
                </a:solidFill>
              </a:defRPr>
            </a:lvl3pPr>
            <a:lvl4pPr marL="0" indent="6583680">
              <a:spcBef>
                <a:spcPts val="2300"/>
              </a:spcBef>
              <a:buSzTx/>
              <a:buFontTx/>
              <a:buNone/>
              <a:defRPr sz="9600">
                <a:solidFill>
                  <a:srgbClr val="888A8D"/>
                </a:solidFill>
              </a:defRPr>
            </a:lvl4pPr>
            <a:lvl5pPr marL="0" indent="8778240">
              <a:spcBef>
                <a:spcPts val="2300"/>
              </a:spcBef>
              <a:buSzTx/>
              <a:buFontTx/>
              <a:buNone/>
              <a:defRPr sz="9600">
                <a:solidFill>
                  <a:srgbClr val="888A8D"/>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xfrm>
            <a:off x="2193925" y="1317625"/>
            <a:ext cx="39503350" cy="5486400"/>
          </a:xfrm>
          <a:prstGeom prst="rect">
            <a:avLst/>
          </a:prstGeom>
        </p:spPr>
        <p:txBody>
          <a:bodyPr anchor="t">
            <a:normAutofit/>
          </a:bodyPr>
          <a:lstStyle/>
          <a:p>
            <a:r>
              <a:t>Title Text</a:t>
            </a:r>
          </a:p>
        </p:txBody>
      </p:sp>
      <p:sp>
        <p:nvSpPr>
          <p:cNvPr id="39" name="Shape 39"/>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xfrm>
            <a:off x="2194560" y="1318261"/>
            <a:ext cx="39502079" cy="5486401"/>
          </a:xfrm>
          <a:prstGeom prst="rect">
            <a:avLst/>
          </a:prstGeom>
        </p:spPr>
        <p:txBody>
          <a:bodyPr anchor="t">
            <a:normAutofit/>
          </a:bodyPr>
          <a:lstStyle/>
          <a:p>
            <a:r>
              <a:t>Title Text</a:t>
            </a:r>
          </a:p>
        </p:txBody>
      </p:sp>
      <p:sp>
        <p:nvSpPr>
          <p:cNvPr id="47" name="Shape 47"/>
          <p:cNvSpPr>
            <a:spLocks noGrp="1"/>
          </p:cNvSpPr>
          <p:nvPr>
            <p:ph type="body" sz="quarter" idx="1"/>
          </p:nvPr>
        </p:nvSpPr>
        <p:spPr>
          <a:xfrm>
            <a:off x="2194560" y="7368541"/>
            <a:ext cx="19392902" cy="3070859"/>
          </a:xfrm>
          <a:prstGeom prst="rect">
            <a:avLst/>
          </a:prstGeom>
        </p:spPr>
        <p:txBody>
          <a:bodyPr anchor="b">
            <a:normAutofit/>
          </a:bodyPr>
          <a:lstStyle>
            <a:lvl1pPr marL="0" indent="0">
              <a:spcBef>
                <a:spcPts val="2700"/>
              </a:spcBef>
              <a:buSzTx/>
              <a:buFontTx/>
              <a:buNone/>
              <a:defRPr sz="11500" b="1"/>
            </a:lvl1pPr>
            <a:lvl2pPr marL="0" indent="2194560">
              <a:spcBef>
                <a:spcPts val="2700"/>
              </a:spcBef>
              <a:buSzTx/>
              <a:buFontTx/>
              <a:buNone/>
              <a:defRPr sz="11500" b="1"/>
            </a:lvl2pPr>
            <a:lvl3pPr marL="0" indent="4389120">
              <a:spcBef>
                <a:spcPts val="2700"/>
              </a:spcBef>
              <a:buSzTx/>
              <a:buFontTx/>
              <a:buNone/>
              <a:defRPr sz="11500" b="1"/>
            </a:lvl3pPr>
            <a:lvl4pPr marL="0" indent="6583680">
              <a:spcBef>
                <a:spcPts val="2700"/>
              </a:spcBef>
              <a:buSzTx/>
              <a:buFontTx/>
              <a:buNone/>
              <a:defRPr sz="11500" b="1"/>
            </a:lvl4pPr>
            <a:lvl5pPr marL="0" indent="8778240">
              <a:spcBef>
                <a:spcPts val="2700"/>
              </a:spcBef>
              <a:buSzTx/>
              <a:buFontTx/>
              <a:buNone/>
              <a:defRPr sz="11500" b="1"/>
            </a:lvl5p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body" sz="quarter" idx="13"/>
          </p:nvPr>
        </p:nvSpPr>
        <p:spPr>
          <a:xfrm>
            <a:off x="22296121" y="7368541"/>
            <a:ext cx="19400520" cy="3070859"/>
          </a:xfrm>
          <a:prstGeom prst="rect">
            <a:avLst/>
          </a:prstGeom>
        </p:spPr>
        <p:txBody>
          <a:bodyPr anchor="b">
            <a:normAutofit/>
          </a:bodyPr>
          <a:lstStyle/>
          <a:p>
            <a:pPr marL="0" indent="0">
              <a:spcBef>
                <a:spcPts val="2700"/>
              </a:spcBef>
              <a:buSzTx/>
              <a:buFontTx/>
              <a:buNone/>
              <a:defRPr sz="11500" b="1"/>
            </a:pPr>
            <a:endParaRPr/>
          </a:p>
        </p:txBody>
      </p:sp>
      <p:sp>
        <p:nvSpPr>
          <p:cNvPr id="49" name="Shape 49"/>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xfrm>
            <a:off x="2193925" y="1317625"/>
            <a:ext cx="39503350" cy="5486400"/>
          </a:xfrm>
          <a:prstGeom prst="rect">
            <a:avLst/>
          </a:prstGeom>
        </p:spPr>
        <p:txBody>
          <a:bodyPr anchor="t">
            <a:normAutofit/>
          </a:bodyPr>
          <a:lstStyle/>
          <a:p>
            <a:r>
              <a:t>Title Text</a:t>
            </a:r>
          </a:p>
        </p:txBody>
      </p:sp>
      <p:sp>
        <p:nvSpPr>
          <p:cNvPr id="57" name="Shape 57"/>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2194562" y="1310639"/>
            <a:ext cx="14439903" cy="5577842"/>
          </a:xfrm>
          <a:prstGeom prst="rect">
            <a:avLst/>
          </a:prstGeom>
        </p:spPr>
        <p:txBody>
          <a:bodyPr anchor="b">
            <a:normAutofit/>
          </a:bodyPr>
          <a:lstStyle>
            <a:lvl1pPr algn="l">
              <a:defRPr sz="9600" b="1"/>
            </a:lvl1pPr>
          </a:lstStyle>
          <a:p>
            <a:r>
              <a:t>Title Text</a:t>
            </a:r>
          </a:p>
        </p:txBody>
      </p:sp>
      <p:sp>
        <p:nvSpPr>
          <p:cNvPr id="72" name="Shape 72"/>
          <p:cNvSpPr>
            <a:spLocks noGrp="1"/>
          </p:cNvSpPr>
          <p:nvPr>
            <p:ph type="body" idx="1"/>
          </p:nvPr>
        </p:nvSpPr>
        <p:spPr>
          <a:xfrm>
            <a:off x="17160239" y="1310642"/>
            <a:ext cx="24536401" cy="28094944"/>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body" sz="half" idx="13"/>
          </p:nvPr>
        </p:nvSpPr>
        <p:spPr>
          <a:xfrm>
            <a:off x="2194563" y="6888481"/>
            <a:ext cx="14439902" cy="22517104"/>
          </a:xfrm>
          <a:prstGeom prst="rect">
            <a:avLst/>
          </a:prstGeom>
        </p:spPr>
        <p:txBody>
          <a:bodyPr>
            <a:normAutofit/>
          </a:bodyPr>
          <a:lstStyle/>
          <a:p>
            <a:pPr marL="0" indent="0">
              <a:spcBef>
                <a:spcPts val="1600"/>
              </a:spcBef>
              <a:buSzTx/>
              <a:buFontTx/>
              <a:buNone/>
              <a:defRPr sz="6700"/>
            </a:pPr>
            <a:endParaRPr/>
          </a:p>
        </p:txBody>
      </p:sp>
      <p:sp>
        <p:nvSpPr>
          <p:cNvPr id="74" name="Shape 74"/>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8602981" y="23042880"/>
            <a:ext cx="26334723" cy="2720343"/>
          </a:xfrm>
          <a:prstGeom prst="rect">
            <a:avLst/>
          </a:prstGeom>
        </p:spPr>
        <p:txBody>
          <a:bodyPr anchor="b">
            <a:normAutofit/>
          </a:bodyPr>
          <a:lstStyle>
            <a:lvl1pPr algn="l">
              <a:defRPr sz="9600" b="1"/>
            </a:lvl1pPr>
          </a:lstStyle>
          <a:p>
            <a:r>
              <a:t>Title Text</a:t>
            </a:r>
          </a:p>
        </p:txBody>
      </p:sp>
      <p:sp>
        <p:nvSpPr>
          <p:cNvPr id="82" name="Shape 82"/>
          <p:cNvSpPr>
            <a:spLocks noGrp="1"/>
          </p:cNvSpPr>
          <p:nvPr>
            <p:ph type="pic" sz="half" idx="13"/>
          </p:nvPr>
        </p:nvSpPr>
        <p:spPr>
          <a:xfrm>
            <a:off x="8602981" y="2941320"/>
            <a:ext cx="26334723" cy="19751040"/>
          </a:xfrm>
          <a:prstGeom prst="rect">
            <a:avLst/>
          </a:prstGeom>
        </p:spPr>
        <p:txBody>
          <a:bodyPr lIns="91439" rIns="91439"/>
          <a:lstStyle/>
          <a:p>
            <a:endParaRPr/>
          </a:p>
        </p:txBody>
      </p:sp>
      <p:sp>
        <p:nvSpPr>
          <p:cNvPr id="83" name="Shape 83"/>
          <p:cNvSpPr>
            <a:spLocks noGrp="1"/>
          </p:cNvSpPr>
          <p:nvPr>
            <p:ph type="body" sz="quarter" idx="1"/>
          </p:nvPr>
        </p:nvSpPr>
        <p:spPr>
          <a:xfrm>
            <a:off x="8602981" y="25763221"/>
            <a:ext cx="26334723" cy="3863339"/>
          </a:xfrm>
          <a:prstGeom prst="rect">
            <a:avLst/>
          </a:prstGeom>
        </p:spPr>
        <p:txBody>
          <a:bodyPr>
            <a:normAutofit/>
          </a:bodyPr>
          <a:lstStyle>
            <a:lvl1pPr marL="0" indent="0">
              <a:spcBef>
                <a:spcPts val="1600"/>
              </a:spcBef>
              <a:buSzTx/>
              <a:buFontTx/>
              <a:buNone/>
              <a:defRPr sz="6700"/>
            </a:lvl1pPr>
            <a:lvl2pPr marL="0" indent="2194560">
              <a:spcBef>
                <a:spcPts val="1600"/>
              </a:spcBef>
              <a:buSzTx/>
              <a:buFontTx/>
              <a:buNone/>
              <a:defRPr sz="6700"/>
            </a:lvl2pPr>
            <a:lvl3pPr marL="0" indent="4389120">
              <a:spcBef>
                <a:spcPts val="1600"/>
              </a:spcBef>
              <a:buSzTx/>
              <a:buFontTx/>
              <a:buNone/>
              <a:defRPr sz="6700"/>
            </a:lvl3pPr>
            <a:lvl4pPr marL="0" indent="6583680">
              <a:spcBef>
                <a:spcPts val="1600"/>
              </a:spcBef>
              <a:buSzTx/>
              <a:buFontTx/>
              <a:buNone/>
              <a:defRPr sz="6700"/>
            </a:lvl4pPr>
            <a:lvl5pPr marL="0" indent="8778240">
              <a:spcBef>
                <a:spcPts val="1600"/>
              </a:spcBef>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4" name="Shape 84"/>
          <p:cNvSpPr>
            <a:spLocks noGrp="1"/>
          </p:cNvSpPr>
          <p:nvPr>
            <p:ph type="sldNum" sz="quarter" idx="2"/>
          </p:nvPr>
        </p:nvSpPr>
        <p:spPr>
          <a:xfrm>
            <a:off x="31454725" y="30510162"/>
            <a:ext cx="1319000" cy="1313010"/>
          </a:xfrm>
          <a:prstGeom prst="rect">
            <a:avLst/>
          </a:prstGeom>
        </p:spPr>
        <p:txBody>
          <a:bodyPr anchor="t"/>
          <a:lstStyle>
            <a:lvl1pPr algn="l">
              <a:defRPr sz="86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3886200"/>
            <a:ext cx="43891200" cy="29032200"/>
          </a:xfrm>
          <a:prstGeom prst="rect">
            <a:avLst/>
          </a:prstGeom>
          <a:solidFill>
            <a:schemeClr val="accent1"/>
          </a:solidFill>
          <a:ln>
            <a:solidFill>
              <a:srgbClr val="121E33"/>
            </a:solidFill>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3" name="Shape 3"/>
          <p:cNvSpPr/>
          <p:nvPr/>
        </p:nvSpPr>
        <p:spPr>
          <a:xfrm>
            <a:off x="0" y="4038600"/>
            <a:ext cx="43891200" cy="0"/>
          </a:xfrm>
          <a:prstGeom prst="line">
            <a:avLst/>
          </a:prstGeom>
          <a:ln w="381000">
            <a:solidFill>
              <a:srgbClr val="DC4D3A"/>
            </a:solidFill>
          </a:ln>
          <a:effectLst>
            <a:outerShdw blurRad="38100" dist="20000" dir="5400000" rotWithShape="0">
              <a:srgbClr val="000000">
                <a:alpha val="38000"/>
              </a:srgbClr>
            </a:outerShdw>
          </a:effectLst>
        </p:spPr>
        <p:txBody>
          <a:bodyPr lIns="45719" rIns="45719"/>
          <a:lstStyle/>
          <a:p>
            <a:endParaRPr/>
          </a:p>
        </p:txBody>
      </p:sp>
      <p:sp>
        <p:nvSpPr>
          <p:cNvPr id="4" name="Shape 4"/>
          <p:cNvSpPr>
            <a:spLocks noGrp="1"/>
          </p:cNvSpPr>
          <p:nvPr>
            <p:ph type="title"/>
          </p:nvPr>
        </p:nvSpPr>
        <p:spPr>
          <a:xfrm>
            <a:off x="2194560" y="441959"/>
            <a:ext cx="39502079" cy="7239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Title Text</a:t>
            </a:r>
          </a:p>
        </p:txBody>
      </p:sp>
      <p:sp>
        <p:nvSpPr>
          <p:cNvPr id="5" name="Shape 5"/>
          <p:cNvSpPr>
            <a:spLocks noGrp="1"/>
          </p:cNvSpPr>
          <p:nvPr>
            <p:ph type="body" idx="1"/>
          </p:nvPr>
        </p:nvSpPr>
        <p:spPr>
          <a:xfrm>
            <a:off x="2194560" y="7680959"/>
            <a:ext cx="39502079" cy="25237442"/>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1pPr>
      <a:lvl2pPr marL="0" marR="0" indent="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2pPr>
      <a:lvl3pPr marL="0" marR="0" indent="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3pPr>
      <a:lvl4pPr marL="0" marR="0" indent="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4pPr>
      <a:lvl5pPr marL="0" marR="0" indent="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5pPr>
      <a:lvl6pPr marL="0" marR="0" indent="45720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6pPr>
      <a:lvl7pPr marL="0" marR="0" indent="91440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7pPr>
      <a:lvl8pPr marL="0" marR="0" indent="137160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8pPr>
      <a:lvl9pPr marL="0" marR="0" indent="1828800" algn="ctr" defTabSz="2193925" rtl="0" latinLnBrk="0">
        <a:lnSpc>
          <a:spcPct val="100000"/>
        </a:lnSpc>
        <a:spcBef>
          <a:spcPts val="0"/>
        </a:spcBef>
        <a:spcAft>
          <a:spcPts val="0"/>
        </a:spcAft>
        <a:buClrTx/>
        <a:buSzTx/>
        <a:buFontTx/>
        <a:buNone/>
        <a:tabLst/>
        <a:defRPr sz="21100" b="0" i="0" u="none" strike="noStrike" cap="none" spc="0" baseline="0">
          <a:ln>
            <a:noFill/>
          </a:ln>
          <a:solidFill>
            <a:schemeClr val="accent1"/>
          </a:solidFill>
          <a:uFillTx/>
          <a:latin typeface="Arial"/>
          <a:ea typeface="Arial"/>
          <a:cs typeface="Arial"/>
          <a:sym typeface="Arial"/>
        </a:defRPr>
      </a:lvl9pPr>
    </p:titleStyle>
    <p:bodyStyle>
      <a:lvl1pPr marL="1644650" marR="0" indent="-1644650"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1pPr>
      <a:lvl2pPr marL="3770241" marR="0" indent="-1576316"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2pPr>
      <a:lvl3pPr marL="5858413" marR="0" indent="-1468976"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3pPr>
      <a:lvl4pPr marL="8343073" marR="0" indent="-1759711"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4pPr>
      <a:lvl5pPr marL="10536998" marR="0" indent="-1759711"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5pPr>
      <a:lvl6pPr marL="12733020" marR="0" indent="-1760220"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6pPr>
      <a:lvl7pPr marL="14927578" marR="0" indent="-1760219"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7pPr>
      <a:lvl8pPr marL="17122139" marR="0" indent="-1760219"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8pPr>
      <a:lvl9pPr marL="19316700" marR="0" indent="-1760219" algn="l" defTabSz="2193925" rtl="0" latinLnBrk="0">
        <a:lnSpc>
          <a:spcPct val="100000"/>
        </a:lnSpc>
        <a:spcBef>
          <a:spcPts val="3600"/>
        </a:spcBef>
        <a:spcAft>
          <a:spcPts val="0"/>
        </a:spcAft>
        <a:buClrTx/>
        <a:buSzPct val="100000"/>
        <a:buFont typeface="Arial"/>
        <a:buChar char="•"/>
        <a:tabLst/>
        <a:defRPr sz="15400" b="0" i="0" u="none" strike="noStrike" cap="none" spc="0" baseline="0">
          <a:ln>
            <a:noFill/>
          </a:ln>
          <a:solidFill>
            <a:schemeClr val="accent1"/>
          </a:solidFill>
          <a:uFillTx/>
          <a:latin typeface="Arial"/>
          <a:ea typeface="Arial"/>
          <a:cs typeface="Arial"/>
          <a:sym typeface="Arial"/>
        </a:defRPr>
      </a:lvl9pPr>
    </p:bodyStyle>
    <p:otherStyle>
      <a:lvl1pPr marL="0" marR="0" indent="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2193925"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rinting@illinois.edu"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tif"/><Relationship Id="rId4" Type="http://schemas.openxmlformats.org/officeDocument/2006/relationships/image" Target="../media/image2.ti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diagramData" Target="../diagrams/data2.xml"/><Relationship Id="rId3" Type="http://schemas.openxmlformats.org/officeDocument/2006/relationships/image" Target="../media/image6.png"/><Relationship Id="rId21" Type="http://schemas.openxmlformats.org/officeDocument/2006/relationships/diagramData" Target="../diagrams/data1.xml"/><Relationship Id="rId7" Type="http://schemas.openxmlformats.org/officeDocument/2006/relationships/image" Target="../media/image10.png"/><Relationship Id="rId12" Type="http://schemas.openxmlformats.org/officeDocument/2006/relationships/image" Target="../media/image15.jpg"/><Relationship Id="rId17" Type="http://schemas.openxmlformats.org/officeDocument/2006/relationships/image" Target="../media/image20.PNG"/><Relationship Id="rId25" Type="http://schemas.microsoft.com/office/2007/relationships/diagramDrawing" Target="../diagrams/drawing1.xml"/><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diagramColors" Target="../diagrams/colors2.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diagramColors" Target="../diagrams/colors1.xml"/><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diagramQuickStyle" Target="../diagrams/quickStyle1.xml"/><Relationship Id="rId28" Type="http://schemas.openxmlformats.org/officeDocument/2006/relationships/diagramQuickStyle" Target="../diagrams/quickStyle2.xml"/><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diagramLayout" Target="../diagrams/layout1.xml"/><Relationship Id="rId27" Type="http://schemas.openxmlformats.org/officeDocument/2006/relationships/diagramLayout" Target="../diagrams/layout2.xml"/><Relationship Id="rId30"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32892999" y="30074325"/>
            <a:ext cx="9880601" cy="1908164"/>
          </a:xfrm>
          <a:prstGeom prst="rect">
            <a:avLst/>
          </a:prstGeom>
          <a:solidFill>
            <a:srgbClr val="FFFFFF"/>
          </a:solidFill>
          <a:ln w="12700">
            <a:miter lim="400000"/>
          </a:ln>
        </p:spPr>
        <p:txBody>
          <a:bodyPr lIns="45719" rIns="45719"/>
          <a:lstStyle/>
          <a:p>
            <a:pPr>
              <a:defRPr sz="2800">
                <a:latin typeface="Georgia"/>
                <a:ea typeface="Georgia"/>
                <a:cs typeface="Georgia"/>
                <a:sym typeface="Georgia"/>
              </a:defRPr>
            </a:pPr>
            <a:endParaRPr/>
          </a:p>
        </p:txBody>
      </p:sp>
      <p:sp>
        <p:nvSpPr>
          <p:cNvPr id="118" name="Shape 118"/>
          <p:cNvSpPr/>
          <p:nvPr/>
        </p:nvSpPr>
        <p:spPr>
          <a:xfrm>
            <a:off x="1143000" y="2163763"/>
            <a:ext cx="41605200" cy="10693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spcBef>
                <a:spcPts val="3000"/>
              </a:spcBef>
              <a:defRPr sz="5000" b="1">
                <a:latin typeface="Georgia"/>
                <a:ea typeface="Georgia"/>
                <a:cs typeface="Georgia"/>
                <a:sym typeface="Georgia"/>
              </a:defRPr>
            </a:pPr>
            <a:r>
              <a:t>Dr. Rediet Adamu</a:t>
            </a:r>
            <a:r>
              <a:rPr baseline="31999"/>
              <a:t>1</a:t>
            </a:r>
            <a:r>
              <a:t>, Geletaw Sahle</a:t>
            </a:r>
            <a:r>
              <a:rPr baseline="31999"/>
              <a:t>2</a:t>
            </a:r>
            <a:r>
              <a:t>, Zegeye Kelkilew</a:t>
            </a:r>
            <a:r>
              <a:rPr baseline="31999"/>
              <a:t>3</a:t>
            </a:r>
            <a:r>
              <a:t>,Yeneneh Yirga</a:t>
            </a:r>
            <a:r>
              <a:rPr baseline="31999"/>
              <a:t>1</a:t>
            </a:r>
            <a:r>
              <a:t> and Gizat Molla</a:t>
            </a:r>
            <a:r>
              <a:rPr baseline="31999"/>
              <a:t>4</a:t>
            </a:r>
            <a:r>
              <a:t> </a:t>
            </a:r>
            <a:br/>
            <a:r>
              <a:rPr sz="1700" baseline="31999"/>
              <a:t>1</a:t>
            </a:r>
            <a:r>
              <a:rPr sz="1700"/>
              <a:t>Medical Doctor at JUSH Department of Surgery,, </a:t>
            </a:r>
            <a:r>
              <a:rPr sz="1700" baseline="31999"/>
              <a:t>2</a:t>
            </a:r>
            <a:r>
              <a:rPr sz="1700"/>
              <a:t>Ph.D Fellow VUB, Belgium &amp; Lec. JiT , </a:t>
            </a:r>
            <a:r>
              <a:rPr sz="1700" baseline="31999"/>
              <a:t>3 </a:t>
            </a:r>
            <a:r>
              <a:rPr sz="1700"/>
              <a:t>Senior Software Developer , </a:t>
            </a:r>
            <a:r>
              <a:rPr sz="1700" baseline="31999"/>
              <a:t>4</a:t>
            </a:r>
            <a:r>
              <a:rPr sz="1700"/>
              <a:t> Ph.D and Research Assistant in University of South Australia  </a:t>
            </a:r>
          </a:p>
        </p:txBody>
      </p:sp>
      <p:sp>
        <p:nvSpPr>
          <p:cNvPr id="119" name="Shape 119"/>
          <p:cNvSpPr/>
          <p:nvPr/>
        </p:nvSpPr>
        <p:spPr>
          <a:xfrm>
            <a:off x="1143000" y="285136"/>
            <a:ext cx="41605200" cy="1259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6500">
                <a:solidFill>
                  <a:srgbClr val="DC4D3A"/>
                </a:solidFill>
                <a:latin typeface="Arial Black"/>
                <a:ea typeface="Arial Black"/>
                <a:cs typeface="Arial Black"/>
                <a:sym typeface="Arial Black"/>
              </a:defRPr>
            </a:lvl1pPr>
          </a:lstStyle>
          <a:p>
            <a:r>
              <a:rPr dirty="0"/>
              <a:t>Wireless </a:t>
            </a:r>
            <a:r>
              <a:rPr dirty="0" err="1"/>
              <a:t>Feto</a:t>
            </a:r>
            <a:r>
              <a:rPr dirty="0"/>
              <a:t>-maternal Vital Sign Monitoring and Follow-up for Resource Limited Setting</a:t>
            </a:r>
          </a:p>
        </p:txBody>
      </p:sp>
      <p:grpSp>
        <p:nvGrpSpPr>
          <p:cNvPr id="122" name="Group 122"/>
          <p:cNvGrpSpPr/>
          <p:nvPr/>
        </p:nvGrpSpPr>
        <p:grpSpPr>
          <a:xfrm>
            <a:off x="32918400" y="24993600"/>
            <a:ext cx="9829800" cy="4191000"/>
            <a:chOff x="0" y="0"/>
            <a:chExt cx="9829800" cy="4191000"/>
          </a:xfrm>
        </p:grpSpPr>
        <p:sp>
          <p:nvSpPr>
            <p:cNvPr id="120" name="Shape 120"/>
            <p:cNvSpPr/>
            <p:nvPr/>
          </p:nvSpPr>
          <p:spPr>
            <a:xfrm>
              <a:off x="0" y="0"/>
              <a:ext cx="9829800" cy="4191000"/>
            </a:xfrm>
            <a:prstGeom prst="rect">
              <a:avLst/>
            </a:prstGeom>
            <a:solidFill>
              <a:srgbClr val="FFFFFF"/>
            </a:solidFill>
            <a:ln w="12700" cap="flat">
              <a:noFill/>
              <a:miter lim="400000"/>
            </a:ln>
            <a:effectLst/>
          </p:spPr>
          <p:txBody>
            <a:bodyPr wrap="square" lIns="45719" tIns="45719" rIns="45719" bIns="45719" numCol="1" anchor="t">
              <a:noAutofit/>
            </a:bodyPr>
            <a:lstStyle/>
            <a:p>
              <a:pPr>
                <a:defRPr sz="2800">
                  <a:latin typeface="Georgia"/>
                  <a:ea typeface="Georgia"/>
                  <a:cs typeface="Georgia"/>
                  <a:sym typeface="Georgia"/>
                </a:defRPr>
              </a:pPr>
              <a:endParaRPr/>
            </a:p>
          </p:txBody>
        </p:sp>
        <p:sp>
          <p:nvSpPr>
            <p:cNvPr id="121" name="Shape 121"/>
            <p:cNvSpPr/>
            <p:nvPr/>
          </p:nvSpPr>
          <p:spPr>
            <a:xfrm>
              <a:off x="0" y="0"/>
              <a:ext cx="9829800" cy="41220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999" tIns="359999" rIns="359999" bIns="359999" numCol="1" anchor="t">
              <a:spAutoFit/>
            </a:bodyPr>
            <a:lstStyle/>
            <a:p>
              <a:pPr>
                <a:lnSpc>
                  <a:spcPct val="150000"/>
                </a:lnSpc>
                <a:spcBef>
                  <a:spcPts val="2400"/>
                </a:spcBef>
                <a:defRPr sz="3800" b="1" u="sng">
                  <a:solidFill>
                    <a:srgbClr val="DC4D3A"/>
                  </a:solidFill>
                </a:defRPr>
              </a:pPr>
              <a:r>
                <a:t>ACKNOWLEDGEMENT</a:t>
              </a:r>
            </a:p>
            <a:p>
              <a:pPr marL="280736" indent="-280736" algn="just">
                <a:lnSpc>
                  <a:spcPct val="150000"/>
                </a:lnSpc>
                <a:buSzPct val="100000"/>
                <a:buChar char="•"/>
                <a:defRPr sz="2100">
                  <a:latin typeface="Georgia"/>
                  <a:ea typeface="Georgia"/>
                  <a:cs typeface="Georgia"/>
                  <a:sym typeface="Georgia"/>
                </a:defRPr>
              </a:pPr>
              <a:r>
                <a:t>MD4SG for the travel grant</a:t>
              </a:r>
            </a:p>
            <a:p>
              <a:pPr marL="280736" indent="-280736" algn="just">
                <a:lnSpc>
                  <a:spcPct val="150000"/>
                </a:lnSpc>
                <a:buSzPct val="100000"/>
                <a:buChar char="•"/>
                <a:defRPr sz="2100">
                  <a:latin typeface="Georgia"/>
                  <a:ea typeface="Georgia"/>
                  <a:cs typeface="Georgia"/>
                  <a:sym typeface="Georgia"/>
                </a:defRPr>
              </a:pPr>
              <a:r>
                <a:t>NASCERE(Network for Advancement of Sustainable Capacity in Education and Research in Ethiopia) program who have assisted us in the work to date and will continue to assist us as we move forward with the planned activities. </a:t>
              </a:r>
            </a:p>
            <a:p>
              <a:pPr marL="280736" indent="-280736" algn="just">
                <a:lnSpc>
                  <a:spcPct val="150000"/>
                </a:lnSpc>
                <a:buSzPct val="100000"/>
                <a:buChar char="•"/>
                <a:defRPr sz="2100">
                  <a:latin typeface="Georgia"/>
                  <a:ea typeface="Georgia"/>
                  <a:cs typeface="Georgia"/>
                  <a:sym typeface="Georgia"/>
                </a:defRPr>
              </a:pPr>
              <a:r>
                <a:t>Our collaborator Prof. Jef Van den Ende from the Universiteit Antwerpen. </a:t>
              </a:r>
            </a:p>
          </p:txBody>
        </p:sp>
      </p:grpSp>
      <p:grpSp>
        <p:nvGrpSpPr>
          <p:cNvPr id="125" name="Group 125"/>
          <p:cNvGrpSpPr/>
          <p:nvPr/>
        </p:nvGrpSpPr>
        <p:grpSpPr>
          <a:xfrm>
            <a:off x="1143000" y="20421599"/>
            <a:ext cx="9829800" cy="11959502"/>
            <a:chOff x="0" y="0"/>
            <a:chExt cx="9829800" cy="11959500"/>
          </a:xfrm>
        </p:grpSpPr>
        <p:sp>
          <p:nvSpPr>
            <p:cNvPr id="123" name="Shape 123"/>
            <p:cNvSpPr/>
            <p:nvPr/>
          </p:nvSpPr>
          <p:spPr>
            <a:xfrm>
              <a:off x="0" y="0"/>
              <a:ext cx="9829800" cy="11506200"/>
            </a:xfrm>
            <a:prstGeom prst="rect">
              <a:avLst/>
            </a:prstGeom>
            <a:solidFill>
              <a:srgbClr val="FFFFFF"/>
            </a:solidFill>
            <a:ln w="12700" cap="flat">
              <a:noFill/>
              <a:miter lim="400000"/>
            </a:ln>
            <a:effectLst/>
          </p:spPr>
          <p:txBody>
            <a:bodyPr wrap="square" lIns="45719" tIns="45719" rIns="45719" bIns="45719" numCol="1" anchor="t">
              <a:noAutofit/>
            </a:bodyPr>
            <a:lstStyle/>
            <a:p>
              <a:pPr>
                <a:defRPr sz="2800">
                  <a:latin typeface="Georgia"/>
                  <a:ea typeface="Georgia"/>
                  <a:cs typeface="Georgia"/>
                  <a:sym typeface="Georgia"/>
                </a:defRPr>
              </a:pPr>
              <a:endParaRPr/>
            </a:p>
          </p:txBody>
        </p:sp>
        <p:sp>
          <p:nvSpPr>
            <p:cNvPr id="124" name="Shape 124"/>
            <p:cNvSpPr/>
            <p:nvPr/>
          </p:nvSpPr>
          <p:spPr>
            <a:xfrm>
              <a:off x="0" y="0"/>
              <a:ext cx="9829800" cy="11959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999" tIns="359999" rIns="359999" bIns="359999" numCol="1" anchor="t">
              <a:spAutoFit/>
            </a:bodyPr>
            <a:lstStyle/>
            <a:p>
              <a:pPr>
                <a:spcBef>
                  <a:spcPts val="2400"/>
                </a:spcBef>
                <a:defRPr sz="4000" b="1" u="sng">
                  <a:solidFill>
                    <a:srgbClr val="DC4D3A"/>
                  </a:solidFill>
                </a:defRPr>
              </a:pPr>
              <a:r>
                <a:rPr dirty="0"/>
                <a:t>AIMs</a:t>
              </a:r>
              <a:endParaRPr dirty="0">
                <a:solidFill>
                  <a:srgbClr val="CC3300"/>
                </a:solidFill>
              </a:endParaRPr>
            </a:p>
            <a:p>
              <a:pPr>
                <a:defRPr sz="2800"/>
              </a:pPr>
              <a:r>
                <a:rPr dirty="0"/>
                <a:t> </a:t>
              </a:r>
            </a:p>
            <a:p>
              <a:pPr>
                <a:defRPr sz="2800">
                  <a:latin typeface="Georgia"/>
                  <a:ea typeface="Georgia"/>
                  <a:cs typeface="Georgia"/>
                  <a:sym typeface="Georgia"/>
                </a:defRPr>
              </a:pPr>
              <a:endParaRPr dirty="0"/>
            </a:p>
            <a:p>
              <a:pPr algn="just">
                <a:lnSpc>
                  <a:spcPct val="150000"/>
                </a:lnSpc>
                <a:defRPr sz="2800">
                  <a:latin typeface="Georgia"/>
                  <a:ea typeface="Georgia"/>
                  <a:cs typeface="Georgia"/>
                  <a:sym typeface="Georgia"/>
                </a:defRPr>
              </a:pPr>
              <a:r>
                <a:rPr dirty="0"/>
                <a:t>This research (in progress paper) addresses to: </a:t>
              </a:r>
            </a:p>
            <a:p>
              <a:pPr marL="280736" indent="-280736" algn="just">
                <a:lnSpc>
                  <a:spcPct val="150000"/>
                </a:lnSpc>
                <a:buSzPct val="100000"/>
                <a:buChar char="•"/>
                <a:defRPr sz="2800">
                  <a:latin typeface="Georgia"/>
                  <a:ea typeface="Georgia"/>
                  <a:cs typeface="Georgia"/>
                  <a:sym typeface="Georgia"/>
                </a:defRPr>
              </a:pPr>
              <a:r>
                <a:rPr b="1" dirty="0"/>
                <a:t>Introduce</a:t>
              </a:r>
              <a:r>
                <a:rPr dirty="0"/>
                <a:t> a low cost automated clinical pathway in low resource setting</a:t>
              </a:r>
            </a:p>
            <a:p>
              <a:pPr marL="661736" lvl="1" indent="-280736" algn="just">
                <a:lnSpc>
                  <a:spcPct val="150000"/>
                </a:lnSpc>
                <a:buSzPct val="100000"/>
                <a:buChar char="•"/>
                <a:defRPr sz="2500">
                  <a:latin typeface="Georgia"/>
                  <a:ea typeface="Georgia"/>
                  <a:cs typeface="Georgia"/>
                  <a:sym typeface="Georgia"/>
                </a:defRPr>
              </a:pPr>
              <a:r>
                <a:rPr dirty="0"/>
                <a:t>The clinical decision support system clinical pathway (CDSS-CP) will promote an automated, interactive, applicable &amp; adaptive principles. </a:t>
              </a:r>
            </a:p>
            <a:p>
              <a:pPr marL="280736" indent="-280736" algn="just">
                <a:lnSpc>
                  <a:spcPct val="150000"/>
                </a:lnSpc>
                <a:buSzPct val="100000"/>
                <a:buChar char="•"/>
                <a:defRPr sz="2800">
                  <a:latin typeface="Georgia"/>
                  <a:ea typeface="Georgia"/>
                  <a:cs typeface="Georgia"/>
                  <a:sym typeface="Georgia"/>
                </a:defRPr>
              </a:pPr>
              <a:r>
                <a:rPr b="1" dirty="0"/>
                <a:t>Assist</a:t>
              </a:r>
              <a:r>
                <a:rPr dirty="0"/>
                <a:t> the organization of the care processes by</a:t>
              </a:r>
            </a:p>
            <a:p>
              <a:pPr marL="661736" lvl="1" indent="-280736" algn="just">
                <a:lnSpc>
                  <a:spcPct val="150000"/>
                </a:lnSpc>
                <a:buSzPct val="100000"/>
                <a:buChar char="•"/>
                <a:defRPr sz="2500">
                  <a:solidFill>
                    <a:srgbClr val="000000"/>
                  </a:solidFill>
                  <a:latin typeface="Georgia"/>
                  <a:ea typeface="Georgia"/>
                  <a:cs typeface="Georgia"/>
                  <a:sym typeface="Georgia"/>
                </a:defRPr>
              </a:pPr>
              <a:r>
                <a:rPr dirty="0"/>
                <a:t>generating the pathway or plan of care for treatment or referral service</a:t>
              </a:r>
            </a:p>
            <a:p>
              <a:pPr marL="1042736" lvl="2" indent="-280736" algn="just">
                <a:lnSpc>
                  <a:spcPct val="150000"/>
                </a:lnSpc>
                <a:buSzPct val="100000"/>
                <a:buChar char="•"/>
                <a:defRPr sz="2500">
                  <a:solidFill>
                    <a:srgbClr val="0433FF"/>
                  </a:solidFill>
                  <a:latin typeface="Georgia"/>
                  <a:ea typeface="Georgia"/>
                  <a:cs typeface="Georgia"/>
                  <a:sym typeface="Georgia"/>
                </a:defRPr>
              </a:pPr>
              <a:r>
                <a:rPr dirty="0"/>
                <a:t>based on AI</a:t>
              </a:r>
            </a:p>
            <a:p>
              <a:pPr marL="661736" lvl="1" indent="-280736" algn="just">
                <a:lnSpc>
                  <a:spcPct val="150000"/>
                </a:lnSpc>
                <a:buSzPct val="100000"/>
                <a:buChar char="•"/>
                <a:defRPr sz="2500">
                  <a:solidFill>
                    <a:srgbClr val="000000"/>
                  </a:solidFill>
                  <a:latin typeface="Georgia"/>
                  <a:ea typeface="Georgia"/>
                  <a:cs typeface="Georgia"/>
                  <a:sym typeface="Georgia"/>
                </a:defRPr>
              </a:pPr>
              <a:r>
                <a:rPr dirty="0"/>
                <a:t>assisting to pick/follow the optimal path or care map  </a:t>
              </a:r>
            </a:p>
            <a:p>
              <a:pPr marL="1042736" lvl="2" indent="-280736" algn="just">
                <a:lnSpc>
                  <a:spcPct val="150000"/>
                </a:lnSpc>
                <a:buSzPct val="100000"/>
                <a:buChar char="•"/>
                <a:defRPr sz="2500">
                  <a:solidFill>
                    <a:srgbClr val="0433FF"/>
                  </a:solidFill>
                  <a:latin typeface="Georgia"/>
                  <a:ea typeface="Georgia"/>
                  <a:cs typeface="Georgia"/>
                  <a:sym typeface="Georgia"/>
                </a:defRPr>
              </a:pPr>
              <a:r>
                <a:rPr dirty="0"/>
                <a:t>without </a:t>
              </a:r>
            </a:p>
            <a:p>
              <a:pPr marL="280736" indent="-280736" algn="just">
                <a:lnSpc>
                  <a:spcPct val="150000"/>
                </a:lnSpc>
                <a:buSzPct val="100000"/>
                <a:buChar char="•"/>
                <a:defRPr sz="2800">
                  <a:latin typeface="Georgia"/>
                  <a:ea typeface="Georgia"/>
                  <a:cs typeface="Georgia"/>
                  <a:sym typeface="Georgia"/>
                </a:defRPr>
              </a:pPr>
              <a:r>
                <a:rPr b="1" dirty="0"/>
                <a:t>Deliver</a:t>
              </a:r>
              <a:r>
                <a:rPr dirty="0"/>
                <a:t> optimal care by: </a:t>
              </a:r>
            </a:p>
            <a:p>
              <a:pPr marL="661736" lvl="1" indent="-280736" algn="just">
                <a:lnSpc>
                  <a:spcPct val="150000"/>
                </a:lnSpc>
                <a:buSzPct val="100000"/>
                <a:buChar char="•"/>
                <a:defRPr sz="2500">
                  <a:latin typeface="Georgia"/>
                  <a:ea typeface="Georgia"/>
                  <a:cs typeface="Georgia"/>
                  <a:sym typeface="Georgia"/>
                </a:defRPr>
              </a:pPr>
              <a:r>
                <a:rPr dirty="0"/>
                <a:t>Reducing delay, </a:t>
              </a:r>
            </a:p>
            <a:p>
              <a:pPr marL="661736" lvl="1" indent="-280736" algn="just">
                <a:lnSpc>
                  <a:spcPct val="150000"/>
                </a:lnSpc>
                <a:buSzPct val="100000"/>
                <a:buChar char="•"/>
                <a:defRPr sz="2500">
                  <a:latin typeface="Georgia"/>
                  <a:ea typeface="Georgia"/>
                  <a:cs typeface="Georgia"/>
                  <a:sym typeface="Georgia"/>
                </a:defRPr>
              </a:pPr>
              <a:r>
                <a:rPr dirty="0"/>
                <a:t>Minimizing cost, and </a:t>
              </a:r>
            </a:p>
            <a:p>
              <a:pPr marL="661736" lvl="1" indent="-280736" algn="just">
                <a:lnSpc>
                  <a:spcPct val="150000"/>
                </a:lnSpc>
                <a:buSzPct val="100000"/>
                <a:buChar char="•"/>
                <a:defRPr sz="2500">
                  <a:latin typeface="Georgia"/>
                  <a:ea typeface="Georgia"/>
                  <a:cs typeface="Georgia"/>
                  <a:sym typeface="Georgia"/>
                </a:defRPr>
              </a:pPr>
              <a:r>
                <a:rPr dirty="0"/>
                <a:t>Improving patient outcomes.</a:t>
              </a:r>
              <a:br>
                <a:rPr dirty="0"/>
              </a:br>
              <a:endParaRPr dirty="0"/>
            </a:p>
            <a:p>
              <a:pPr algn="just">
                <a:lnSpc>
                  <a:spcPct val="150000"/>
                </a:lnSpc>
                <a:defRPr sz="2800">
                  <a:latin typeface="Georgia"/>
                  <a:ea typeface="Georgia"/>
                  <a:cs typeface="Georgia"/>
                  <a:sym typeface="Georgia"/>
                </a:defRPr>
              </a:pPr>
              <a:r>
                <a:rPr dirty="0"/>
                <a:t> </a:t>
              </a:r>
            </a:p>
          </p:txBody>
        </p:sp>
      </p:grpSp>
      <p:grpSp>
        <p:nvGrpSpPr>
          <p:cNvPr id="128" name="Group 128"/>
          <p:cNvGrpSpPr/>
          <p:nvPr/>
        </p:nvGrpSpPr>
        <p:grpSpPr>
          <a:xfrm>
            <a:off x="1143000" y="5181598"/>
            <a:ext cx="9829800" cy="14554202"/>
            <a:chOff x="0" y="-1"/>
            <a:chExt cx="9829800" cy="14554201"/>
          </a:xfrm>
        </p:grpSpPr>
        <p:sp>
          <p:nvSpPr>
            <p:cNvPr id="126" name="Shape 126"/>
            <p:cNvSpPr/>
            <p:nvPr/>
          </p:nvSpPr>
          <p:spPr>
            <a:xfrm>
              <a:off x="0" y="76200"/>
              <a:ext cx="9829800" cy="14478000"/>
            </a:xfrm>
            <a:prstGeom prst="rect">
              <a:avLst/>
            </a:prstGeom>
            <a:ln/>
          </p:spPr>
          <p:style>
            <a:lnRef idx="2">
              <a:schemeClr val="accent2"/>
            </a:lnRef>
            <a:fillRef idx="1">
              <a:schemeClr val="lt1"/>
            </a:fillRef>
            <a:effectRef idx="0">
              <a:schemeClr val="accent2"/>
            </a:effectRef>
            <a:fontRef idx="minor">
              <a:schemeClr val="dk1"/>
            </a:fontRef>
          </p:style>
          <p:txBody>
            <a:bodyPr wrap="square" lIns="45719" tIns="45719" rIns="45719" bIns="45719" numCol="1" anchor="t">
              <a:noAutofit/>
            </a:bodyPr>
            <a:lstStyle/>
            <a:p>
              <a:endParaRPr/>
            </a:p>
          </p:txBody>
        </p:sp>
        <p:sp>
          <p:nvSpPr>
            <p:cNvPr id="127" name="Shape 127"/>
            <p:cNvSpPr/>
            <p:nvPr/>
          </p:nvSpPr>
          <p:spPr>
            <a:xfrm>
              <a:off x="0" y="-1"/>
              <a:ext cx="9829800" cy="9601199"/>
            </a:xfrm>
            <a:prstGeom prst="rect">
              <a:avLst/>
            </a:prstGeom>
            <a:ln/>
            <a:extLst>
              <a:ext uri="{C572A759-6A51-4108-AA02-DFA0A04FC94B}">
                <ma14:wrappingTextBoxFlag xmlns="" xmlns:ma14="http://schemas.microsoft.com/office/mac/drawingml/2011/main" val="1"/>
              </a:ext>
            </a:extLst>
          </p:spPr>
          <p:style>
            <a:lnRef idx="2">
              <a:schemeClr val="accent2"/>
            </a:lnRef>
            <a:fillRef idx="1">
              <a:schemeClr val="lt1"/>
            </a:fillRef>
            <a:effectRef idx="0">
              <a:schemeClr val="accent2"/>
            </a:effectRef>
            <a:fontRef idx="minor">
              <a:schemeClr val="dk1"/>
            </a:fontRef>
          </p:style>
          <p:txBody>
            <a:bodyPr wrap="square" lIns="359999" tIns="359999" rIns="359999" bIns="359999" numCol="1" anchor="t">
              <a:spAutoFit/>
            </a:bodyPr>
            <a:lstStyle/>
            <a:p>
              <a:pPr algn="just">
                <a:spcBef>
                  <a:spcPts val="2400"/>
                </a:spcBef>
                <a:defRPr sz="4000" b="1" u="sng">
                  <a:solidFill>
                    <a:srgbClr val="DC4D3A"/>
                  </a:solidFill>
                </a:defRPr>
              </a:pPr>
              <a:r>
                <a:rPr dirty="0"/>
                <a:t>INTRODUCTION</a:t>
              </a:r>
            </a:p>
            <a:p>
              <a:pPr algn="just">
                <a:lnSpc>
                  <a:spcPct val="150000"/>
                </a:lnSpc>
                <a:defRPr sz="2800" b="1"/>
              </a:pPr>
              <a:endParaRPr dirty="0"/>
            </a:p>
            <a:p>
              <a:pPr algn="just">
                <a:lnSpc>
                  <a:spcPct val="150000"/>
                </a:lnSpc>
                <a:defRPr sz="2800" b="1">
                  <a:latin typeface="Georgia"/>
                  <a:ea typeface="Georgia"/>
                  <a:cs typeface="Georgia"/>
                  <a:sym typeface="Georgia"/>
                </a:defRPr>
              </a:pPr>
              <a:r>
                <a:rPr dirty="0"/>
                <a:t>In a constrained environment: </a:t>
              </a:r>
            </a:p>
            <a:p>
              <a:pPr marL="280736" indent="-280736" algn="just">
                <a:lnSpc>
                  <a:spcPct val="150000"/>
                </a:lnSpc>
                <a:buSzPct val="100000"/>
                <a:buChar char="•"/>
                <a:defRPr sz="2500">
                  <a:latin typeface="Georgia"/>
                  <a:ea typeface="Georgia"/>
                  <a:cs typeface="Georgia"/>
                  <a:sym typeface="Georgia"/>
                </a:defRPr>
              </a:pPr>
              <a:r>
                <a:rPr dirty="0"/>
                <a:t>Following the paper-based clinical guideline is a traditional practice and the only choice utmost, </a:t>
              </a:r>
            </a:p>
            <a:p>
              <a:pPr marL="280736" indent="-280736" algn="just">
                <a:lnSpc>
                  <a:spcPct val="150000"/>
                </a:lnSpc>
                <a:buSzPct val="100000"/>
                <a:buChar char="•"/>
                <a:defRPr sz="2500">
                  <a:latin typeface="Georgia"/>
                  <a:ea typeface="Georgia"/>
                  <a:cs typeface="Georgia"/>
                  <a:sym typeface="Georgia"/>
                </a:defRPr>
              </a:pPr>
              <a:r>
                <a:rPr dirty="0"/>
                <a:t>The service is challenged to deliver accurate and inadequate evidence for decision making, and </a:t>
              </a:r>
            </a:p>
            <a:p>
              <a:pPr marL="280736" indent="-280736" algn="just">
                <a:lnSpc>
                  <a:spcPct val="150000"/>
                </a:lnSpc>
                <a:buSzPct val="100000"/>
                <a:buChar char="•"/>
                <a:defRPr sz="2500">
                  <a:latin typeface="Georgia"/>
                  <a:ea typeface="Georgia"/>
                  <a:cs typeface="Georgia"/>
                  <a:sym typeface="Georgia"/>
                </a:defRPr>
              </a:pPr>
              <a:r>
                <a:rPr dirty="0"/>
                <a:t>The service is suboptimal. </a:t>
              </a:r>
            </a:p>
            <a:p>
              <a:pPr algn="just">
                <a:lnSpc>
                  <a:spcPct val="150000"/>
                </a:lnSpc>
                <a:defRPr sz="2800" b="1">
                  <a:latin typeface="Georgia"/>
                  <a:ea typeface="Georgia"/>
                  <a:cs typeface="Georgia"/>
                  <a:sym typeface="Georgia"/>
                </a:defRPr>
              </a:pPr>
              <a:r>
                <a:rPr dirty="0"/>
                <a:t>The chosen context:</a:t>
              </a:r>
            </a:p>
            <a:p>
              <a:pPr marL="280736" indent="-280736" algn="just">
                <a:lnSpc>
                  <a:spcPct val="150000"/>
                </a:lnSpc>
                <a:buSzPct val="100000"/>
                <a:buChar char="•"/>
                <a:defRPr sz="2500">
                  <a:latin typeface="Georgia"/>
                  <a:ea typeface="Georgia"/>
                  <a:cs typeface="Georgia"/>
                  <a:sym typeface="Georgia"/>
                </a:defRPr>
              </a:pPr>
              <a:r>
                <a:rPr dirty="0"/>
                <a:t>Addressing the </a:t>
              </a:r>
              <a:r>
                <a:rPr b="1" dirty="0"/>
                <a:t>Top-N</a:t>
              </a:r>
              <a:r>
                <a:rPr dirty="0"/>
                <a:t> diseases that challenges the health professional at Jimma health center (Ethiopia). </a:t>
              </a:r>
            </a:p>
            <a:p>
              <a:pPr marL="280736" indent="-280736" algn="just">
                <a:lnSpc>
                  <a:spcPct val="150000"/>
                </a:lnSpc>
                <a:buSzPct val="100000"/>
                <a:buChar char="•"/>
                <a:defRPr sz="2500">
                  <a:latin typeface="Georgia"/>
                  <a:ea typeface="Georgia"/>
                  <a:cs typeface="Georgia"/>
                  <a:sym typeface="Georgia"/>
                </a:defRPr>
              </a:pPr>
              <a:r>
                <a:rPr dirty="0"/>
                <a:t>(At the moment): Pregnant patients and breast symptoms but the solution can be easily generalized to other contexts.</a:t>
              </a:r>
            </a:p>
            <a:p>
              <a:pPr algn="just">
                <a:lnSpc>
                  <a:spcPct val="150000"/>
                </a:lnSpc>
                <a:defRPr sz="2800" b="1">
                  <a:latin typeface="Georgia"/>
                  <a:ea typeface="Georgia"/>
                  <a:cs typeface="Georgia"/>
                  <a:sym typeface="Georgia"/>
                </a:defRPr>
              </a:pPr>
              <a:r>
                <a:rPr dirty="0"/>
                <a:t>Challenges:</a:t>
              </a:r>
            </a:p>
            <a:p>
              <a:pPr marL="280736" indent="-280736" algn="just">
                <a:lnSpc>
                  <a:spcPct val="150000"/>
                </a:lnSpc>
                <a:buSzPct val="100000"/>
                <a:buChar char="•"/>
                <a:defRPr sz="2500">
                  <a:latin typeface="Georgia"/>
                  <a:ea typeface="Georgia"/>
                  <a:cs typeface="Georgia"/>
                  <a:sym typeface="Georgia"/>
                </a:defRPr>
              </a:pPr>
              <a:r>
                <a:rPr dirty="0"/>
                <a:t>Infrastructure, data readiness, adaptability and so on</a:t>
              </a:r>
            </a:p>
          </p:txBody>
        </p:sp>
      </p:grpSp>
      <p:grpSp>
        <p:nvGrpSpPr>
          <p:cNvPr id="131" name="Group 131"/>
          <p:cNvGrpSpPr/>
          <p:nvPr/>
        </p:nvGrpSpPr>
        <p:grpSpPr>
          <a:xfrm>
            <a:off x="11734800" y="5181600"/>
            <a:ext cx="9829800" cy="26746200"/>
            <a:chOff x="0" y="0"/>
            <a:chExt cx="9829800" cy="26746200"/>
          </a:xfrm>
        </p:grpSpPr>
        <p:sp>
          <p:nvSpPr>
            <p:cNvPr id="129" name="Shape 129"/>
            <p:cNvSpPr/>
            <p:nvPr/>
          </p:nvSpPr>
          <p:spPr>
            <a:xfrm>
              <a:off x="0" y="0"/>
              <a:ext cx="9829800" cy="26746200"/>
            </a:xfrm>
            <a:prstGeom prst="rect">
              <a:avLst/>
            </a:prstGeom>
            <a:solidFill>
              <a:srgbClr val="FFFFFF"/>
            </a:solidFill>
            <a:ln w="12700" cap="flat">
              <a:noFill/>
              <a:miter lim="400000"/>
            </a:ln>
            <a:effectLst/>
          </p:spPr>
          <p:txBody>
            <a:bodyPr wrap="square" lIns="45719" tIns="45719" rIns="45719" bIns="45719" numCol="1" anchor="t">
              <a:noAutofit/>
            </a:bodyPr>
            <a:lstStyle/>
            <a:p>
              <a:pPr marL="381000" indent="-381000"/>
              <a:endParaRPr/>
            </a:p>
          </p:txBody>
        </p:sp>
        <p:sp>
          <p:nvSpPr>
            <p:cNvPr id="130" name="Shape 130"/>
            <p:cNvSpPr/>
            <p:nvPr/>
          </p:nvSpPr>
          <p:spPr>
            <a:xfrm>
              <a:off x="0" y="0"/>
              <a:ext cx="9829800" cy="16480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999" tIns="359999" rIns="359999" bIns="359999" numCol="1" anchor="t">
              <a:spAutoFit/>
            </a:bodyPr>
            <a:lstStyle/>
            <a:p>
              <a:pPr marL="381000" indent="-381000">
                <a:spcBef>
                  <a:spcPts val="2400"/>
                </a:spcBef>
                <a:defRPr sz="4000" b="1" u="sng">
                  <a:solidFill>
                    <a:srgbClr val="DC4D3A"/>
                  </a:solidFill>
                </a:defRPr>
              </a:pPr>
              <a:r>
                <a:rPr dirty="0"/>
                <a:t>METHOD</a:t>
              </a:r>
            </a:p>
            <a:p>
              <a:pPr marL="381000" indent="-381000" algn="just">
                <a:lnSpc>
                  <a:spcPct val="150000"/>
                </a:lnSpc>
                <a:defRPr sz="2300" b="1">
                  <a:latin typeface="Georgia"/>
                  <a:ea typeface="Georgia"/>
                  <a:cs typeface="Georgia"/>
                  <a:sym typeface="Georgia"/>
                </a:defRPr>
              </a:pPr>
              <a:r>
                <a:rPr dirty="0"/>
                <a:t>Step 1: Conducting Case Study   </a:t>
              </a:r>
            </a:p>
            <a:p>
              <a:pPr marL="661736" lvl="1" indent="-280736" algn="just">
                <a:lnSpc>
                  <a:spcPct val="150000"/>
                </a:lnSpc>
                <a:buSzPct val="100000"/>
                <a:buChar char="•"/>
                <a:defRPr sz="2300">
                  <a:latin typeface="Georgia"/>
                  <a:ea typeface="Georgia"/>
                  <a:cs typeface="Georgia"/>
                  <a:sym typeface="Georgia"/>
                </a:defRPr>
              </a:pPr>
              <a:r>
                <a:rPr dirty="0"/>
                <a:t>site selection, verification and service assessment </a:t>
              </a:r>
            </a:p>
            <a:p>
              <a:pPr marL="661736" lvl="1" indent="-280736" algn="just">
                <a:lnSpc>
                  <a:spcPct val="150000"/>
                </a:lnSpc>
                <a:buSzPct val="100000"/>
                <a:buChar char="•"/>
                <a:defRPr sz="2300">
                  <a:latin typeface="Georgia"/>
                  <a:ea typeface="Georgia"/>
                  <a:cs typeface="Georgia"/>
                  <a:sym typeface="Georgia"/>
                </a:defRPr>
              </a:pPr>
              <a:r>
                <a:rPr dirty="0"/>
                <a:t>understanding the context &amp; prioritize the diseases </a:t>
              </a:r>
            </a:p>
            <a:p>
              <a:pPr marL="661736" lvl="1" indent="-280736" algn="just">
                <a:lnSpc>
                  <a:spcPct val="150000"/>
                </a:lnSpc>
                <a:buSzPct val="100000"/>
                <a:buChar char="•"/>
                <a:defRPr sz="2300">
                  <a:latin typeface="Georgia"/>
                  <a:ea typeface="Georgia"/>
                  <a:cs typeface="Georgia"/>
                  <a:sym typeface="Georgia"/>
                </a:defRPr>
              </a:pPr>
              <a:r>
                <a:rPr dirty="0"/>
                <a:t>understanding the CGs &amp; working principles</a:t>
              </a:r>
            </a:p>
            <a:p>
              <a:pPr marL="381000" indent="-381000" algn="just">
                <a:lnSpc>
                  <a:spcPct val="150000"/>
                </a:lnSpc>
                <a:defRPr sz="2300" b="1">
                  <a:latin typeface="Georgia"/>
                  <a:ea typeface="Georgia"/>
                  <a:cs typeface="Georgia"/>
                  <a:sym typeface="Georgia"/>
                </a:defRPr>
              </a:pPr>
              <a:r>
                <a:rPr dirty="0"/>
                <a:t>Step 2: Designing the CDSS-CP </a:t>
              </a:r>
            </a:p>
            <a:p>
              <a:pPr marL="882315" lvl="1" indent="-374315" algn="just">
                <a:lnSpc>
                  <a:spcPct val="150000"/>
                </a:lnSpc>
                <a:buSzPct val="100000"/>
                <a:buAutoNum type="arabicPeriod"/>
                <a:defRPr sz="2300" b="1">
                  <a:latin typeface="Georgia"/>
                  <a:ea typeface="Georgia"/>
                  <a:cs typeface="Georgia"/>
                  <a:sym typeface="Georgia"/>
                </a:defRPr>
              </a:pPr>
              <a:r>
                <a:rPr dirty="0"/>
                <a:t>Input Design </a:t>
              </a:r>
            </a:p>
            <a:p>
              <a:pPr marL="1042736" lvl="2" indent="-280736" algn="just">
                <a:lnSpc>
                  <a:spcPct val="150000"/>
                </a:lnSpc>
                <a:buSzPct val="100000"/>
                <a:buChar char="•"/>
                <a:defRPr sz="2300">
                  <a:latin typeface="Georgia"/>
                  <a:ea typeface="Georgia"/>
                  <a:cs typeface="Georgia"/>
                  <a:sym typeface="Georgia"/>
                </a:defRPr>
              </a:pPr>
              <a:r>
                <a:rPr dirty="0"/>
                <a:t>didn’t promote lengthy inputs rather try to promote inputs based on options, combo box, drop down selection and so on to minimize input error, and </a:t>
              </a:r>
            </a:p>
            <a:p>
              <a:pPr marL="1042736" lvl="2" indent="-280736" algn="just">
                <a:lnSpc>
                  <a:spcPct val="150000"/>
                </a:lnSpc>
                <a:buSzPct val="100000"/>
                <a:buChar char="•"/>
                <a:defRPr sz="2300">
                  <a:latin typeface="Georgia"/>
                  <a:ea typeface="Georgia"/>
                  <a:cs typeface="Georgia"/>
                  <a:sym typeface="Georgia"/>
                </a:defRPr>
              </a:pPr>
              <a:r>
                <a:rPr dirty="0"/>
                <a:t>ease of access and comfortable usability from mobile and tablet device, </a:t>
              </a:r>
            </a:p>
            <a:p>
              <a:pPr marL="882315" lvl="1" indent="-374315" algn="just">
                <a:lnSpc>
                  <a:spcPct val="150000"/>
                </a:lnSpc>
                <a:buSzPct val="100000"/>
                <a:buAutoNum type="arabicPeriod"/>
                <a:defRPr sz="2300" b="1">
                  <a:latin typeface="Georgia"/>
                  <a:ea typeface="Georgia"/>
                  <a:cs typeface="Georgia"/>
                  <a:sym typeface="Georgia"/>
                </a:defRPr>
              </a:pPr>
              <a:r>
                <a:rPr dirty="0"/>
                <a:t>Path Generation</a:t>
              </a:r>
            </a:p>
            <a:p>
              <a:pPr marL="1042736" lvl="2" indent="-280736" algn="just">
                <a:lnSpc>
                  <a:spcPct val="150000"/>
                </a:lnSpc>
                <a:buSzPct val="100000"/>
                <a:buChar char="•"/>
                <a:defRPr sz="2300">
                  <a:latin typeface="Georgia"/>
                  <a:ea typeface="Georgia"/>
                  <a:cs typeface="Georgia"/>
                  <a:sym typeface="Georgia"/>
                </a:defRPr>
              </a:pPr>
              <a:r>
                <a:rPr dirty="0"/>
                <a:t>Followed 2 approaches </a:t>
              </a:r>
            </a:p>
            <a:p>
              <a:pPr marL="1423736" lvl="3" indent="-280736" algn="just">
                <a:lnSpc>
                  <a:spcPct val="150000"/>
                </a:lnSpc>
                <a:buSzPct val="100000"/>
                <a:buChar char="•"/>
                <a:defRPr sz="2300">
                  <a:latin typeface="Georgia"/>
                  <a:ea typeface="Georgia"/>
                  <a:cs typeface="Georgia"/>
                  <a:sym typeface="Georgia"/>
                </a:defRPr>
              </a:pPr>
              <a:r>
                <a:rPr dirty="0"/>
                <a:t>CG based </a:t>
              </a:r>
            </a:p>
            <a:p>
              <a:pPr marL="1423736" lvl="3" indent="-280736" algn="just">
                <a:lnSpc>
                  <a:spcPct val="150000"/>
                </a:lnSpc>
                <a:buSzPct val="100000"/>
                <a:buChar char="•"/>
                <a:defRPr sz="2300">
                  <a:latin typeface="Georgia"/>
                  <a:ea typeface="Georgia"/>
                  <a:cs typeface="Georgia"/>
                  <a:sym typeface="Georgia"/>
                </a:defRPr>
              </a:pPr>
              <a:r>
                <a:rPr dirty="0"/>
                <a:t>Learning from data (</a:t>
              </a:r>
              <a:r>
                <a:rPr dirty="0">
                  <a:solidFill>
                    <a:srgbClr val="FF2600"/>
                  </a:solidFill>
                </a:rPr>
                <a:t>on-going</a:t>
              </a:r>
              <a:r>
                <a:rPr dirty="0"/>
                <a:t>)</a:t>
              </a:r>
            </a:p>
            <a:p>
              <a:pPr marL="1042736" lvl="2" indent="-280736" algn="just">
                <a:lnSpc>
                  <a:spcPct val="150000"/>
                </a:lnSpc>
                <a:buSzPct val="100000"/>
                <a:buChar char="•"/>
                <a:defRPr sz="2300">
                  <a:latin typeface="Georgia"/>
                  <a:ea typeface="Georgia"/>
                  <a:cs typeface="Georgia"/>
                  <a:sym typeface="Georgia"/>
                </a:defRPr>
              </a:pPr>
              <a:r>
                <a:rPr dirty="0"/>
                <a:t>Generate the N possible paths (plan of care) based on the inputs </a:t>
              </a:r>
            </a:p>
            <a:p>
              <a:pPr marL="1423736" lvl="3" indent="-280736" algn="just">
                <a:lnSpc>
                  <a:spcPct val="150000"/>
                </a:lnSpc>
                <a:buSzPct val="100000"/>
                <a:buChar char="•"/>
                <a:defRPr sz="2300">
                  <a:latin typeface="Georgia"/>
                  <a:ea typeface="Georgia"/>
                  <a:cs typeface="Georgia"/>
                  <a:sym typeface="Georgia"/>
                </a:defRPr>
              </a:pPr>
              <a:r>
                <a:rPr b="1" dirty="0"/>
                <a:t>Output</a:t>
              </a:r>
              <a:r>
                <a:rPr dirty="0"/>
                <a:t>: treatable, referred and consideration path. </a:t>
              </a:r>
            </a:p>
            <a:p>
              <a:pPr marL="1423736" lvl="3" indent="-280736" algn="just">
                <a:lnSpc>
                  <a:spcPct val="150000"/>
                </a:lnSpc>
                <a:buSzPct val="100000"/>
                <a:buChar char="•"/>
                <a:defRPr sz="2300">
                  <a:latin typeface="Georgia"/>
                  <a:ea typeface="Georgia"/>
                  <a:cs typeface="Georgia"/>
                  <a:sym typeface="Georgia"/>
                </a:defRPr>
              </a:pPr>
              <a:r>
                <a:rPr b="1" dirty="0"/>
                <a:t>Techniques</a:t>
              </a:r>
              <a:r>
                <a:rPr dirty="0"/>
                <a:t>: Rule-Based  </a:t>
              </a:r>
            </a:p>
            <a:p>
              <a:pPr marL="1804736" lvl="4" indent="-280736" algn="just">
                <a:lnSpc>
                  <a:spcPct val="150000"/>
                </a:lnSpc>
                <a:buSzPct val="100000"/>
                <a:buChar char="•"/>
                <a:defRPr sz="2300">
                  <a:latin typeface="Georgia"/>
                  <a:ea typeface="Georgia"/>
                  <a:cs typeface="Georgia"/>
                  <a:sym typeface="Georgia"/>
                </a:defRPr>
              </a:pPr>
              <a:r>
                <a:rPr b="1" dirty="0">
                  <a:solidFill>
                    <a:srgbClr val="FF2600"/>
                  </a:solidFill>
                </a:rPr>
                <a:t>Currently</a:t>
              </a:r>
              <a:r>
                <a:rPr dirty="0">
                  <a:solidFill>
                    <a:srgbClr val="FF2600"/>
                  </a:solidFill>
                </a:rPr>
                <a:t>:</a:t>
              </a:r>
              <a:r>
                <a:rPr dirty="0">
                  <a:solidFill>
                    <a:srgbClr val="000000"/>
                  </a:solidFill>
                </a:rPr>
                <a:t> Probabilistic Model Experimented </a:t>
              </a:r>
            </a:p>
            <a:p>
              <a:pPr marL="882315" lvl="1" indent="-374315" algn="just">
                <a:lnSpc>
                  <a:spcPct val="150000"/>
                </a:lnSpc>
                <a:buSzPct val="100000"/>
                <a:buAutoNum type="arabicPeriod"/>
                <a:defRPr sz="2300" b="1">
                  <a:latin typeface="Georgia"/>
                  <a:ea typeface="Georgia"/>
                  <a:cs typeface="Georgia"/>
                  <a:sym typeface="Georgia"/>
                </a:defRPr>
              </a:pPr>
              <a:r>
                <a:rPr dirty="0"/>
                <a:t>Path Visualization </a:t>
              </a:r>
            </a:p>
            <a:p>
              <a:pPr marL="1002631" lvl="2" indent="-240631" algn="just">
                <a:lnSpc>
                  <a:spcPct val="150000"/>
                </a:lnSpc>
                <a:buSzPct val="100000"/>
                <a:buChar char="•"/>
                <a:defRPr sz="2300" b="1">
                  <a:latin typeface="Georgia"/>
                  <a:ea typeface="Georgia"/>
                  <a:cs typeface="Georgia"/>
                  <a:sym typeface="Georgia"/>
                </a:defRPr>
              </a:pPr>
              <a:r>
                <a:rPr dirty="0"/>
                <a:t>Color coded: </a:t>
              </a:r>
              <a:r>
                <a:rPr b="0" dirty="0"/>
                <a:t>green, yellow and red colored coded visualization is used/adopted for treatable, consideration and referred path respectively</a:t>
              </a:r>
            </a:p>
            <a:p>
              <a:pPr marL="882315" lvl="1" indent="-374315" algn="just">
                <a:lnSpc>
                  <a:spcPct val="150000"/>
                </a:lnSpc>
                <a:buSzPct val="100000"/>
                <a:buAutoNum type="arabicPeriod"/>
                <a:defRPr sz="2300" b="1">
                  <a:latin typeface="Georgia"/>
                  <a:ea typeface="Georgia"/>
                  <a:cs typeface="Georgia"/>
                  <a:sym typeface="Georgia"/>
                </a:defRPr>
              </a:pPr>
              <a:r>
                <a:rPr dirty="0"/>
                <a:t>Path Selection </a:t>
              </a:r>
            </a:p>
            <a:p>
              <a:pPr marL="1002631" lvl="2" indent="-240631" algn="just">
                <a:lnSpc>
                  <a:spcPct val="150000"/>
                </a:lnSpc>
                <a:buSzPct val="100000"/>
                <a:buChar char="•"/>
                <a:defRPr sz="2300">
                  <a:latin typeface="Georgia"/>
                  <a:ea typeface="Georgia"/>
                  <a:cs typeface="Georgia"/>
                  <a:sym typeface="Georgia"/>
                </a:defRPr>
              </a:pPr>
              <a:r>
                <a:rPr dirty="0"/>
                <a:t>Picking the optimal pathway based on </a:t>
              </a:r>
            </a:p>
            <a:p>
              <a:pPr marL="1383631" lvl="3" indent="-240631" algn="just">
                <a:lnSpc>
                  <a:spcPct val="150000"/>
                </a:lnSpc>
                <a:buSzPct val="100000"/>
                <a:buChar char="•"/>
                <a:defRPr sz="2300">
                  <a:latin typeface="Georgia"/>
                  <a:ea typeface="Georgia"/>
                  <a:cs typeface="Georgia"/>
                  <a:sym typeface="Georgia"/>
                </a:defRPr>
              </a:pPr>
              <a:r>
                <a:rPr dirty="0"/>
                <a:t>rules and principles </a:t>
              </a:r>
            </a:p>
            <a:p>
              <a:pPr marL="1383631" lvl="3" indent="-240631" algn="just">
                <a:lnSpc>
                  <a:spcPct val="150000"/>
                </a:lnSpc>
                <a:buSzPct val="100000"/>
                <a:buChar char="•"/>
                <a:defRPr sz="2300">
                  <a:latin typeface="Georgia"/>
                  <a:ea typeface="Georgia"/>
                  <a:cs typeface="Georgia"/>
                  <a:sym typeface="Georgia"/>
                </a:defRPr>
              </a:pPr>
              <a:r>
                <a:rPr dirty="0"/>
                <a:t>cost and time</a:t>
              </a:r>
            </a:p>
            <a:p>
              <a:pPr marL="1383631" lvl="3" indent="-240631" algn="just">
                <a:lnSpc>
                  <a:spcPct val="150000"/>
                </a:lnSpc>
                <a:buSzPct val="100000"/>
                <a:buChar char="•"/>
                <a:defRPr sz="2300">
                  <a:latin typeface="Georgia"/>
                  <a:ea typeface="Georgia"/>
                  <a:cs typeface="Georgia"/>
                  <a:sym typeface="Georgia"/>
                </a:defRPr>
              </a:pPr>
              <a:r>
                <a:rPr dirty="0"/>
                <a:t>patient preference </a:t>
              </a:r>
            </a:p>
            <a:p>
              <a:pPr marL="381000" indent="-381000" algn="just">
                <a:lnSpc>
                  <a:spcPct val="150000"/>
                </a:lnSpc>
                <a:defRPr sz="2300" b="1">
                  <a:latin typeface="Georgia"/>
                  <a:ea typeface="Georgia"/>
                  <a:cs typeface="Georgia"/>
                  <a:sym typeface="Georgia"/>
                </a:defRPr>
              </a:pPr>
              <a:r>
                <a:rPr dirty="0"/>
                <a:t>Step 3: Feedback </a:t>
              </a:r>
            </a:p>
            <a:p>
              <a:pPr marL="661736" lvl="1" indent="-280736" algn="just">
                <a:lnSpc>
                  <a:spcPct val="150000"/>
                </a:lnSpc>
                <a:buSzPct val="100000"/>
                <a:buChar char="•"/>
                <a:defRPr sz="2300">
                  <a:latin typeface="Georgia"/>
                  <a:ea typeface="Georgia"/>
                  <a:cs typeface="Georgia"/>
                  <a:sym typeface="Georgia"/>
                </a:defRPr>
              </a:pPr>
              <a:r>
                <a:rPr dirty="0"/>
                <a:t>to build adaptive model </a:t>
              </a:r>
            </a:p>
          </p:txBody>
        </p:sp>
      </p:grpSp>
      <p:grpSp>
        <p:nvGrpSpPr>
          <p:cNvPr id="134" name="Group 134"/>
          <p:cNvGrpSpPr/>
          <p:nvPr/>
        </p:nvGrpSpPr>
        <p:grpSpPr>
          <a:xfrm>
            <a:off x="22326600" y="5181600"/>
            <a:ext cx="9829800" cy="26746200"/>
            <a:chOff x="0" y="0"/>
            <a:chExt cx="9829800" cy="26746200"/>
          </a:xfrm>
        </p:grpSpPr>
        <p:sp>
          <p:nvSpPr>
            <p:cNvPr id="132" name="Shape 132"/>
            <p:cNvSpPr/>
            <p:nvPr/>
          </p:nvSpPr>
          <p:spPr>
            <a:xfrm>
              <a:off x="0" y="0"/>
              <a:ext cx="9829800" cy="26746200"/>
            </a:xfrm>
            <a:prstGeom prst="rect">
              <a:avLst/>
            </a:prstGeom>
            <a:solidFill>
              <a:srgbClr val="FFFFFF"/>
            </a:solidFill>
            <a:ln w="12700" cap="flat">
              <a:noFill/>
              <a:miter lim="400000"/>
            </a:ln>
            <a:effectLst/>
          </p:spPr>
          <p:txBody>
            <a:bodyPr wrap="square" lIns="45719" tIns="45719" rIns="45719" bIns="45719" numCol="1" anchor="t">
              <a:noAutofit/>
            </a:bodyPr>
            <a:lstStyle/>
            <a:p>
              <a:pPr>
                <a:spcBef>
                  <a:spcPts val="5100"/>
                </a:spcBef>
                <a:defRPr sz="4000" b="1">
                  <a:solidFill>
                    <a:srgbClr val="CC3300"/>
                  </a:solidFill>
                </a:defRPr>
              </a:pPr>
              <a:endParaRPr/>
            </a:p>
          </p:txBody>
        </p:sp>
        <p:sp>
          <p:nvSpPr>
            <p:cNvPr id="133" name="Shape 133"/>
            <p:cNvSpPr/>
            <p:nvPr/>
          </p:nvSpPr>
          <p:spPr>
            <a:xfrm>
              <a:off x="0" y="0"/>
              <a:ext cx="9829800" cy="14167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999" tIns="359999" rIns="359999" bIns="359999" numCol="1" anchor="t">
              <a:spAutoFit/>
            </a:bodyPr>
            <a:lstStyle/>
            <a:p>
              <a:pPr>
                <a:lnSpc>
                  <a:spcPct val="150000"/>
                </a:lnSpc>
                <a:spcBef>
                  <a:spcPts val="2400"/>
                </a:spcBef>
                <a:defRPr sz="4000" b="1" u="sng">
                  <a:solidFill>
                    <a:srgbClr val="DC4D3A"/>
                  </a:solidFill>
                </a:defRPr>
              </a:pPr>
              <a:r>
                <a:t>RESULTS</a:t>
              </a:r>
              <a:endParaRPr sz="2800">
                <a:latin typeface="Georgia"/>
                <a:ea typeface="Georgia"/>
                <a:cs typeface="Georgia"/>
                <a:sym typeface="Georgia"/>
              </a:endParaRPr>
            </a:p>
            <a:p>
              <a:pPr algn="just">
                <a:lnSpc>
                  <a:spcPct val="150000"/>
                </a:lnSpc>
                <a:defRPr sz="2800">
                  <a:latin typeface="Georgia"/>
                  <a:ea typeface="Georgia"/>
                  <a:cs typeface="Georgia"/>
                  <a:sym typeface="Georgia"/>
                </a:defRPr>
              </a:pPr>
              <a:r>
                <a:t>The CDSS-CP:- </a:t>
              </a:r>
            </a:p>
            <a:p>
              <a:pPr marL="280736" indent="-280736" algn="just">
                <a:lnSpc>
                  <a:spcPct val="150000"/>
                </a:lnSpc>
                <a:buSzPct val="100000"/>
                <a:buChar char="•"/>
                <a:defRPr sz="2800">
                  <a:latin typeface="Georgia"/>
                  <a:ea typeface="Georgia"/>
                  <a:cs typeface="Georgia"/>
                  <a:sym typeface="Georgia"/>
                </a:defRPr>
              </a:pPr>
              <a:r>
                <a:rPr b="1">
                  <a:solidFill>
                    <a:srgbClr val="0433FF"/>
                  </a:solidFill>
                </a:rPr>
                <a:t>Input</a:t>
              </a:r>
              <a:r>
                <a:t>: collecting the sign and symptoms. Since; the focus is on low resource setting, the CDSS-CP: </a:t>
              </a:r>
            </a:p>
            <a:p>
              <a:pPr marL="1102894" lvl="1" indent="-467894" algn="just">
                <a:lnSpc>
                  <a:spcPct val="150000"/>
                </a:lnSpc>
                <a:buSzPct val="100000"/>
                <a:buAutoNum type="alphaUcPeriod"/>
                <a:defRPr sz="2800">
                  <a:latin typeface="Georgia"/>
                  <a:ea typeface="Georgia"/>
                  <a:cs typeface="Georgia"/>
                  <a:sym typeface="Georgia"/>
                </a:defRPr>
              </a:pPr>
              <a:r>
                <a:t>didn’t promote lengthy inputs rather try to promote inputs based on options, combo box, drop down selection and so on to minimize input error, and </a:t>
              </a:r>
            </a:p>
            <a:p>
              <a:pPr marL="1102894" lvl="1" indent="-467894" algn="just">
                <a:lnSpc>
                  <a:spcPct val="150000"/>
                </a:lnSpc>
                <a:buSzPct val="100000"/>
                <a:buAutoNum type="alphaUcPeriod"/>
                <a:defRPr sz="2800">
                  <a:latin typeface="Georgia"/>
                  <a:ea typeface="Georgia"/>
                  <a:cs typeface="Georgia"/>
                  <a:sym typeface="Georgia"/>
                </a:defRPr>
              </a:pPr>
              <a:r>
                <a:t>try to promote ease of access and comfortable usability from mobile and tablet device, </a:t>
              </a:r>
            </a:p>
            <a:p>
              <a:pPr marL="280736" indent="-280736" algn="just">
                <a:lnSpc>
                  <a:spcPct val="150000"/>
                </a:lnSpc>
                <a:buSzPct val="100000"/>
                <a:buChar char="•"/>
                <a:defRPr sz="2800">
                  <a:latin typeface="Georgia"/>
                  <a:ea typeface="Georgia"/>
                  <a:cs typeface="Georgia"/>
                  <a:sym typeface="Georgia"/>
                </a:defRPr>
              </a:pPr>
              <a:r>
                <a:rPr b="1">
                  <a:solidFill>
                    <a:srgbClr val="FF2600"/>
                  </a:solidFill>
                </a:rPr>
                <a:t>Path Exploration</a:t>
              </a:r>
              <a:r>
                <a:t>: Based on the input the CDSS-CP try to generate the N possible paths (plan of care) i.e. treatable, referred and consideration path. </a:t>
              </a:r>
            </a:p>
            <a:p>
              <a:pPr marL="661736" lvl="1" indent="-280736" algn="just">
                <a:lnSpc>
                  <a:spcPct val="150000"/>
                </a:lnSpc>
                <a:buSzPct val="100000"/>
                <a:buChar char="•"/>
                <a:defRPr sz="2800">
                  <a:latin typeface="Georgia"/>
                  <a:ea typeface="Georgia"/>
                  <a:cs typeface="Georgia"/>
                  <a:sym typeface="Georgia"/>
                </a:defRPr>
              </a:pPr>
              <a:r>
                <a:rPr b="1"/>
                <a:t>Currently</a:t>
              </a:r>
              <a:r>
                <a:t>: Rule-Based &amp; Probabilistic Model Experimented </a:t>
              </a:r>
            </a:p>
            <a:p>
              <a:pPr marL="280736" indent="-280736" algn="just">
                <a:lnSpc>
                  <a:spcPct val="150000"/>
                </a:lnSpc>
                <a:buSzPct val="100000"/>
                <a:buChar char="•"/>
                <a:defRPr sz="2800">
                  <a:latin typeface="Georgia"/>
                  <a:ea typeface="Georgia"/>
                  <a:cs typeface="Georgia"/>
                  <a:sym typeface="Georgia"/>
                </a:defRPr>
              </a:pPr>
              <a:r>
                <a:rPr b="1">
                  <a:solidFill>
                    <a:srgbClr val="0433FF"/>
                  </a:solidFill>
                </a:rPr>
                <a:t>Path Visualization</a:t>
              </a:r>
              <a:r>
                <a:t>: green, yellow and red colored coded visualization is used/adopted for treatable, consideration and referred path respectively. </a:t>
              </a:r>
            </a:p>
            <a:p>
              <a:pPr marL="280736" indent="-280736" algn="just">
                <a:lnSpc>
                  <a:spcPct val="150000"/>
                </a:lnSpc>
                <a:buSzPct val="100000"/>
                <a:buChar char="•"/>
                <a:defRPr sz="2800">
                  <a:latin typeface="Georgia"/>
                  <a:ea typeface="Georgia"/>
                  <a:cs typeface="Georgia"/>
                  <a:sym typeface="Georgia"/>
                </a:defRPr>
              </a:pPr>
              <a:r>
                <a:rPr b="1">
                  <a:solidFill>
                    <a:srgbClr val="FF2600"/>
                  </a:solidFill>
                </a:rPr>
                <a:t>Picking (Following) the optimal Path</a:t>
              </a:r>
              <a:r>
                <a:t>: </a:t>
              </a:r>
            </a:p>
            <a:p>
              <a:pPr>
                <a:lnSpc>
                  <a:spcPct val="150000"/>
                </a:lnSpc>
                <a:defRPr sz="2800">
                  <a:latin typeface="Georgia"/>
                  <a:ea typeface="Georgia"/>
                  <a:cs typeface="Georgia"/>
                  <a:sym typeface="Georgia"/>
                </a:defRPr>
              </a:pPr>
              <a:endParaRPr/>
            </a:p>
            <a:p>
              <a:pPr>
                <a:lnSpc>
                  <a:spcPct val="150000"/>
                </a:lnSpc>
                <a:defRPr sz="2800">
                  <a:latin typeface="Georgia"/>
                  <a:ea typeface="Georgia"/>
                  <a:cs typeface="Georgia"/>
                  <a:sym typeface="Georgia"/>
                </a:defRPr>
              </a:pPr>
              <a:r>
                <a:t>.</a:t>
              </a:r>
            </a:p>
          </p:txBody>
        </p:sp>
      </p:grpSp>
      <p:grpSp>
        <p:nvGrpSpPr>
          <p:cNvPr id="137" name="Group 137"/>
          <p:cNvGrpSpPr/>
          <p:nvPr/>
        </p:nvGrpSpPr>
        <p:grpSpPr>
          <a:xfrm>
            <a:off x="32918400" y="5181600"/>
            <a:ext cx="9829800" cy="12192000"/>
            <a:chOff x="0" y="0"/>
            <a:chExt cx="9829800" cy="12192000"/>
          </a:xfrm>
        </p:grpSpPr>
        <p:sp>
          <p:nvSpPr>
            <p:cNvPr id="135" name="Shape 135"/>
            <p:cNvSpPr/>
            <p:nvPr/>
          </p:nvSpPr>
          <p:spPr>
            <a:xfrm>
              <a:off x="0" y="0"/>
              <a:ext cx="9829800" cy="12192000"/>
            </a:xfrm>
            <a:prstGeom prst="rect">
              <a:avLst/>
            </a:prstGeom>
            <a:solidFill>
              <a:srgbClr val="FFFFFF"/>
            </a:solidFill>
            <a:ln w="12700" cap="flat">
              <a:noFill/>
              <a:miter lim="400000"/>
            </a:ln>
            <a:effectLst/>
          </p:spPr>
          <p:txBody>
            <a:bodyPr wrap="square" lIns="45719" tIns="45719" rIns="45719" bIns="45719" numCol="1" anchor="t">
              <a:noAutofit/>
            </a:bodyPr>
            <a:lstStyle/>
            <a:p>
              <a:pPr>
                <a:defRPr sz="2800"/>
              </a:pPr>
              <a:endParaRPr/>
            </a:p>
          </p:txBody>
        </p:sp>
        <p:sp>
          <p:nvSpPr>
            <p:cNvPr id="136" name="Shape 136"/>
            <p:cNvSpPr/>
            <p:nvPr/>
          </p:nvSpPr>
          <p:spPr>
            <a:xfrm>
              <a:off x="0" y="0"/>
              <a:ext cx="9829800" cy="49607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999" tIns="359999" rIns="359999" bIns="359999" numCol="1" anchor="t">
              <a:spAutoFit/>
            </a:bodyPr>
            <a:lstStyle/>
            <a:p>
              <a:pPr>
                <a:spcBef>
                  <a:spcPts val="2400"/>
                </a:spcBef>
                <a:defRPr sz="4000" b="1" u="sng">
                  <a:solidFill>
                    <a:srgbClr val="DC4D3A"/>
                  </a:solidFill>
                </a:defRPr>
              </a:pPr>
              <a:r>
                <a:t>PRINTING</a:t>
              </a:r>
            </a:p>
            <a:p>
              <a:pPr>
                <a:defRPr sz="2800"/>
              </a:pPr>
              <a:endParaRPr/>
            </a:p>
            <a:p>
              <a:pPr>
                <a:defRPr sz="2800">
                  <a:latin typeface="Georgia"/>
                  <a:ea typeface="Georgia"/>
                  <a:cs typeface="Georgia"/>
                  <a:sym typeface="Georgia"/>
                </a:defRPr>
              </a:pPr>
              <a:r>
                <a:t>Illini Union Document Services can print posters on a variety of materials, including fabric and </a:t>
              </a:r>
              <a:r>
                <a:rPr>
                  <a:latin typeface="Arial"/>
                  <a:ea typeface="Arial"/>
                  <a:cs typeface="Arial"/>
                  <a:sym typeface="Arial"/>
                </a:rPr>
                <a:t>polypropylene</a:t>
              </a:r>
              <a:r>
                <a:t>. For pricing and other information, contact Document Services at 217-333-9350 or </a:t>
              </a:r>
              <a:r>
                <a:rPr u="sng">
                  <a:solidFill>
                    <a:srgbClr val="666666"/>
                  </a:solidFill>
                  <a:uFill>
                    <a:solidFill>
                      <a:srgbClr val="666666"/>
                    </a:solidFill>
                  </a:uFill>
                  <a:hlinkClick r:id="rId2"/>
                </a:rPr>
                <a:t>send an e-mail</a:t>
              </a:r>
              <a:r>
                <a:t>.</a:t>
              </a:r>
            </a:p>
            <a:p>
              <a:pPr>
                <a:defRPr sz="2800">
                  <a:latin typeface="Georgia"/>
                  <a:ea typeface="Georgia"/>
                  <a:cs typeface="Georgia"/>
                  <a:sym typeface="Georgia"/>
                </a:defRPr>
              </a:pPr>
              <a:r>
                <a:t> </a:t>
              </a:r>
            </a:p>
            <a:p>
              <a:pPr>
                <a:defRPr sz="2800">
                  <a:latin typeface="Georgia"/>
                  <a:ea typeface="Georgia"/>
                  <a:cs typeface="Georgia"/>
                  <a:sym typeface="Georgia"/>
                </a:defRPr>
              </a:pPr>
              <a:r>
                <a:t>Plan ahead; allow three business days to complete the order. Other dimensions are available; the charge is by square foot. </a:t>
              </a:r>
            </a:p>
          </p:txBody>
        </p:sp>
      </p:grpSp>
      <p:grpSp>
        <p:nvGrpSpPr>
          <p:cNvPr id="140" name="Group 140"/>
          <p:cNvGrpSpPr/>
          <p:nvPr/>
        </p:nvGrpSpPr>
        <p:grpSpPr>
          <a:xfrm>
            <a:off x="32904112" y="18059400"/>
            <a:ext cx="9829801" cy="6248400"/>
            <a:chOff x="0" y="0"/>
            <a:chExt cx="9829800" cy="6248400"/>
          </a:xfrm>
        </p:grpSpPr>
        <p:sp>
          <p:nvSpPr>
            <p:cNvPr id="138" name="Shape 138"/>
            <p:cNvSpPr/>
            <p:nvPr/>
          </p:nvSpPr>
          <p:spPr>
            <a:xfrm>
              <a:off x="0" y="0"/>
              <a:ext cx="9829800" cy="6248400"/>
            </a:xfrm>
            <a:prstGeom prst="rect">
              <a:avLst/>
            </a:prstGeom>
            <a:solidFill>
              <a:srgbClr val="FFFFFF"/>
            </a:solidFill>
            <a:ln w="12700" cap="flat">
              <a:noFill/>
              <a:miter lim="400000"/>
            </a:ln>
            <a:effectLst/>
          </p:spPr>
          <p:txBody>
            <a:bodyPr wrap="square" lIns="45719" tIns="45719" rIns="45719" bIns="45719" numCol="1" anchor="t">
              <a:noAutofit/>
            </a:bodyPr>
            <a:lstStyle/>
            <a:p>
              <a:pPr>
                <a:defRPr sz="2800">
                  <a:latin typeface="Georgia"/>
                  <a:ea typeface="Georgia"/>
                  <a:cs typeface="Georgia"/>
                  <a:sym typeface="Georgia"/>
                </a:defRPr>
              </a:pPr>
              <a:endParaRPr/>
            </a:p>
          </p:txBody>
        </p:sp>
        <p:sp>
          <p:nvSpPr>
            <p:cNvPr id="139" name="Shape 139"/>
            <p:cNvSpPr/>
            <p:nvPr/>
          </p:nvSpPr>
          <p:spPr>
            <a:xfrm>
              <a:off x="0" y="0"/>
              <a:ext cx="9829800" cy="4542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9999" tIns="359999" rIns="359999" bIns="359999" numCol="1" anchor="t">
              <a:spAutoFit/>
            </a:bodyPr>
            <a:lstStyle/>
            <a:p>
              <a:pPr>
                <a:spcBef>
                  <a:spcPts val="2400"/>
                </a:spcBef>
                <a:defRPr sz="4000" b="1" u="sng">
                  <a:solidFill>
                    <a:srgbClr val="DC4D3A"/>
                  </a:solidFill>
                </a:defRPr>
              </a:pPr>
              <a:r>
                <a:t>CONCLUSIONS</a:t>
              </a:r>
            </a:p>
            <a:p>
              <a:pPr>
                <a:defRPr sz="2800"/>
              </a:pPr>
              <a:endParaRPr/>
            </a:p>
            <a:p>
              <a:pPr>
                <a:defRPr sz="2800">
                  <a:latin typeface="Georgia"/>
                  <a:ea typeface="Georgia"/>
                  <a:cs typeface="Georgia"/>
                  <a:sym typeface="Georgia"/>
                </a:defRPr>
              </a:pPr>
              <a:r>
                <a:t>We have created this template with scientific researchers in mind and with the help of feedback we have received.  We encourage any comments or suggestions so that we can continue to update and improve this template. To make a suggestion contact:</a:t>
              </a:r>
            </a:p>
            <a:p>
              <a:pPr>
                <a:defRPr sz="2800">
                  <a:latin typeface="Georgia"/>
                  <a:ea typeface="Georgia"/>
                  <a:cs typeface="Georgia"/>
                  <a:sym typeface="Georgia"/>
                </a:defRPr>
              </a:pPr>
              <a:endParaRPr/>
            </a:p>
            <a:p>
              <a:pPr>
                <a:defRPr sz="2800">
                  <a:latin typeface="Georgia"/>
                  <a:ea typeface="Georgia"/>
                  <a:cs typeface="Georgia"/>
                  <a:sym typeface="Georgia"/>
                </a:defRPr>
              </a:pPr>
              <a:r>
                <a:t>creativeservices@illinois.edu</a:t>
              </a:r>
            </a:p>
          </p:txBody>
        </p:sp>
      </p:grpSp>
      <p:sp>
        <p:nvSpPr>
          <p:cNvPr id="141" name="Shape 141"/>
          <p:cNvSpPr/>
          <p:nvPr/>
        </p:nvSpPr>
        <p:spPr>
          <a:xfrm>
            <a:off x="22783800" y="26276300"/>
            <a:ext cx="8915400" cy="3598863"/>
          </a:xfrm>
          <a:prstGeom prst="rect">
            <a:avLst/>
          </a:prstGeom>
          <a:solidFill>
            <a:srgbClr val="EEEEEE"/>
          </a:solidFill>
          <a:ln>
            <a:solidFill>
              <a:schemeClr val="accent1"/>
            </a:solidFill>
            <a:miter/>
          </a:ln>
        </p:spPr>
        <p:txBody>
          <a:bodyPr lIns="45719" rIns="45719" anchor="ctr"/>
          <a:lstStyle/>
          <a:p>
            <a:endParaRPr/>
          </a:p>
        </p:txBody>
      </p:sp>
      <p:sp>
        <p:nvSpPr>
          <p:cNvPr id="142" name="Shape 142"/>
          <p:cNvSpPr/>
          <p:nvPr/>
        </p:nvSpPr>
        <p:spPr>
          <a:xfrm>
            <a:off x="22783800" y="29994225"/>
            <a:ext cx="8915400" cy="11600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sp>
        <p:nvSpPr>
          <p:cNvPr id="143" name="Shape 143"/>
          <p:cNvSpPr/>
          <p:nvPr/>
        </p:nvSpPr>
        <p:spPr>
          <a:xfrm>
            <a:off x="22783800" y="21996400"/>
            <a:ext cx="5399088" cy="3598863"/>
          </a:xfrm>
          <a:prstGeom prst="rect">
            <a:avLst/>
          </a:prstGeom>
          <a:solidFill>
            <a:srgbClr val="EEEEEE"/>
          </a:solidFill>
          <a:ln>
            <a:solidFill>
              <a:schemeClr val="accent1"/>
            </a:solidFill>
            <a:miter/>
          </a:ln>
        </p:spPr>
        <p:txBody>
          <a:bodyPr lIns="45719" rIns="45719" anchor="ctr"/>
          <a:lstStyle/>
          <a:p>
            <a:endParaRPr/>
          </a:p>
        </p:txBody>
      </p:sp>
      <p:sp>
        <p:nvSpPr>
          <p:cNvPr id="144" name="Shape 144"/>
          <p:cNvSpPr/>
          <p:nvPr/>
        </p:nvSpPr>
        <p:spPr>
          <a:xfrm>
            <a:off x="28194000" y="21790025"/>
            <a:ext cx="3505200" cy="2688491"/>
          </a:xfrm>
          <a:prstGeom prst="rect">
            <a:avLst/>
          </a:prstGeom>
          <a:ln w="12700">
            <a:miter lim="400000"/>
          </a:ln>
          <a:extLst>
            <a:ext uri="{C572A759-6A51-4108-AA02-DFA0A04FC94B}">
              <ma14:wrappingTextBoxFlag xmlns="" xmlns:ma14="http://schemas.microsoft.com/office/mac/drawingml/2011/main" val="1"/>
            </a:ext>
          </a:extLst>
        </p:spPr>
        <p:txBody>
          <a:bodyPr lIns="179999" tIns="179999" rIns="179999" bIns="179999">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sp>
        <p:nvSpPr>
          <p:cNvPr id="145" name="Shape 145"/>
          <p:cNvSpPr/>
          <p:nvPr/>
        </p:nvSpPr>
        <p:spPr>
          <a:xfrm>
            <a:off x="12192000" y="21767800"/>
            <a:ext cx="3505200" cy="2688491"/>
          </a:xfrm>
          <a:prstGeom prst="rect">
            <a:avLst/>
          </a:prstGeom>
          <a:ln w="12700">
            <a:miter lim="400000"/>
          </a:ln>
          <a:extLst>
            <a:ext uri="{C572A759-6A51-4108-AA02-DFA0A04FC94B}">
              <ma14:wrappingTextBoxFlag xmlns="" xmlns:ma14="http://schemas.microsoft.com/office/mac/drawingml/2011/main" val="1"/>
            </a:ext>
          </a:extLst>
        </p:spPr>
        <p:txBody>
          <a:bodyPr lIns="179999" tIns="179999" rIns="179999" bIns="179999">
            <a:spAutoFit/>
          </a:bodyPr>
          <a:lstStyle/>
          <a:p>
            <a:pPr algn="r">
              <a:defRPr sz="2000" i="1"/>
            </a:pPr>
            <a:r>
              <a:t>Captions set in a serif style font such as Times, 18 to 24 size, italic style. </a:t>
            </a:r>
          </a:p>
          <a:p>
            <a:pPr algn="r">
              <a:defRPr sz="2000" i="1"/>
            </a:pPr>
            <a:endParaRPr/>
          </a:p>
          <a:p>
            <a:pPr algn="r">
              <a:defRPr sz="2000" i="1"/>
            </a:pPr>
            <a:r>
              <a:t>Duis autem vel eum iriure dolor in hendrerit in vulputate velit esse molestie consequat.</a:t>
            </a:r>
          </a:p>
        </p:txBody>
      </p:sp>
      <p:sp>
        <p:nvSpPr>
          <p:cNvPr id="146" name="Shape 146"/>
          <p:cNvSpPr/>
          <p:nvPr/>
        </p:nvSpPr>
        <p:spPr>
          <a:xfrm>
            <a:off x="15708312" y="21996400"/>
            <a:ext cx="5399088" cy="3598863"/>
          </a:xfrm>
          <a:prstGeom prst="rect">
            <a:avLst/>
          </a:prstGeom>
          <a:solidFill>
            <a:srgbClr val="EEEEEE"/>
          </a:solidFill>
          <a:ln>
            <a:solidFill>
              <a:schemeClr val="accent1"/>
            </a:solidFill>
            <a:miter/>
          </a:ln>
        </p:spPr>
        <p:txBody>
          <a:bodyPr lIns="45719" rIns="45719" anchor="ctr"/>
          <a:lstStyle/>
          <a:p>
            <a:endParaRPr/>
          </a:p>
        </p:txBody>
      </p:sp>
      <p:sp>
        <p:nvSpPr>
          <p:cNvPr id="147" name="Shape 147"/>
          <p:cNvSpPr/>
          <p:nvPr/>
        </p:nvSpPr>
        <p:spPr>
          <a:xfrm>
            <a:off x="12192000" y="26276300"/>
            <a:ext cx="8915400" cy="3598863"/>
          </a:xfrm>
          <a:prstGeom prst="rect">
            <a:avLst/>
          </a:prstGeom>
          <a:solidFill>
            <a:srgbClr val="EEEEEE"/>
          </a:solidFill>
          <a:ln>
            <a:solidFill>
              <a:schemeClr val="accent1"/>
            </a:solidFill>
            <a:miter/>
          </a:ln>
        </p:spPr>
        <p:txBody>
          <a:bodyPr lIns="45719" rIns="45719" anchor="ctr"/>
          <a:lstStyle/>
          <a:p>
            <a:endParaRPr/>
          </a:p>
        </p:txBody>
      </p:sp>
      <p:sp>
        <p:nvSpPr>
          <p:cNvPr id="148" name="Shape 148"/>
          <p:cNvSpPr/>
          <p:nvPr/>
        </p:nvSpPr>
        <p:spPr>
          <a:xfrm>
            <a:off x="12192000" y="29994225"/>
            <a:ext cx="8915400" cy="11600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sp>
        <p:nvSpPr>
          <p:cNvPr id="149" name="Shape 149"/>
          <p:cNvSpPr/>
          <p:nvPr/>
        </p:nvSpPr>
        <p:spPr>
          <a:xfrm>
            <a:off x="12192000" y="17724437"/>
            <a:ext cx="5399088" cy="3598863"/>
          </a:xfrm>
          <a:prstGeom prst="rect">
            <a:avLst/>
          </a:prstGeom>
          <a:solidFill>
            <a:srgbClr val="EEEEEE"/>
          </a:solidFill>
          <a:ln>
            <a:solidFill>
              <a:schemeClr val="accent1"/>
            </a:solidFill>
            <a:miter/>
          </a:ln>
        </p:spPr>
        <p:txBody>
          <a:bodyPr lIns="45719" rIns="45719" anchor="ctr"/>
          <a:lstStyle/>
          <a:p>
            <a:endParaRPr/>
          </a:p>
        </p:txBody>
      </p:sp>
      <p:sp>
        <p:nvSpPr>
          <p:cNvPr id="150" name="Shape 150"/>
          <p:cNvSpPr/>
          <p:nvPr/>
        </p:nvSpPr>
        <p:spPr>
          <a:xfrm>
            <a:off x="17602200" y="17518062"/>
            <a:ext cx="3505200" cy="2688491"/>
          </a:xfrm>
          <a:prstGeom prst="rect">
            <a:avLst/>
          </a:prstGeom>
          <a:ln w="12700">
            <a:miter lim="400000"/>
          </a:ln>
          <a:extLst>
            <a:ext uri="{C572A759-6A51-4108-AA02-DFA0A04FC94B}">
              <ma14:wrappingTextBoxFlag xmlns="" xmlns:ma14="http://schemas.microsoft.com/office/mac/drawingml/2011/main" val="1"/>
            </a:ext>
          </a:extLst>
        </p:spPr>
        <p:txBody>
          <a:bodyPr lIns="179999" tIns="179999" rIns="179999" bIns="179999">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sp>
        <p:nvSpPr>
          <p:cNvPr id="151" name="Shape 151"/>
          <p:cNvSpPr/>
          <p:nvPr/>
        </p:nvSpPr>
        <p:spPr>
          <a:xfrm>
            <a:off x="22794912" y="17724437"/>
            <a:ext cx="5399088" cy="3598863"/>
          </a:xfrm>
          <a:prstGeom prst="rect">
            <a:avLst/>
          </a:prstGeom>
          <a:solidFill>
            <a:srgbClr val="EEEEEE"/>
          </a:solidFill>
          <a:ln>
            <a:solidFill>
              <a:schemeClr val="accent1"/>
            </a:solidFill>
            <a:miter/>
          </a:ln>
        </p:spPr>
        <p:txBody>
          <a:bodyPr lIns="45719" rIns="45719" anchor="ctr"/>
          <a:lstStyle/>
          <a:p>
            <a:endParaRPr/>
          </a:p>
        </p:txBody>
      </p:sp>
      <p:sp>
        <p:nvSpPr>
          <p:cNvPr id="152" name="Shape 152"/>
          <p:cNvSpPr/>
          <p:nvPr/>
        </p:nvSpPr>
        <p:spPr>
          <a:xfrm>
            <a:off x="28205112" y="17518062"/>
            <a:ext cx="3505201" cy="2688491"/>
          </a:xfrm>
          <a:prstGeom prst="rect">
            <a:avLst/>
          </a:prstGeom>
          <a:ln w="12700">
            <a:miter lim="400000"/>
          </a:ln>
          <a:extLst>
            <a:ext uri="{C572A759-6A51-4108-AA02-DFA0A04FC94B}">
              <ma14:wrappingTextBoxFlag xmlns="" xmlns:ma14="http://schemas.microsoft.com/office/mac/drawingml/2011/main" val="1"/>
            </a:ext>
          </a:extLst>
        </p:spPr>
        <p:txBody>
          <a:bodyPr lIns="179999" tIns="179999" rIns="179999" bIns="179999">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grpSp>
        <p:nvGrpSpPr>
          <p:cNvPr id="155" name="Group 155"/>
          <p:cNvGrpSpPr/>
          <p:nvPr/>
        </p:nvGrpSpPr>
        <p:grpSpPr>
          <a:xfrm>
            <a:off x="22512337" y="17703800"/>
            <a:ext cx="5942014" cy="5294196"/>
            <a:chOff x="0" y="0"/>
            <a:chExt cx="5942012" cy="5294195"/>
          </a:xfrm>
        </p:grpSpPr>
        <p:pic>
          <p:nvPicPr>
            <p:cNvPr id="153" name="Visulization Dashboard.png"/>
            <p:cNvPicPr>
              <a:picLocks noChangeAspect="1"/>
            </p:cNvPicPr>
            <p:nvPr/>
          </p:nvPicPr>
          <p:blipFill>
            <a:blip r:embed="rId3">
              <a:extLst/>
            </a:blip>
            <a:stretch>
              <a:fillRect/>
            </a:stretch>
          </p:blipFill>
          <p:spPr>
            <a:xfrm>
              <a:off x="0" y="0"/>
              <a:ext cx="5942013" cy="4752142"/>
            </a:xfrm>
            <a:prstGeom prst="rect">
              <a:avLst/>
            </a:prstGeom>
            <a:ln w="12700" cap="flat">
              <a:noFill/>
              <a:miter lim="400000"/>
            </a:ln>
            <a:effectLst/>
          </p:spPr>
        </p:pic>
        <p:sp>
          <p:nvSpPr>
            <p:cNvPr id="154" name="Shape 154"/>
            <p:cNvSpPr/>
            <p:nvPr/>
          </p:nvSpPr>
          <p:spPr>
            <a:xfrm>
              <a:off x="470892" y="4752141"/>
              <a:ext cx="5284569" cy="5420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noAutofit/>
            </a:bodyPr>
            <a:lstStyle>
              <a:lvl1pPr algn="ctr" defTabSz="457200">
                <a:defRPr sz="900" i="1">
                  <a:solidFill>
                    <a:srgbClr val="000000"/>
                  </a:solidFill>
                  <a:latin typeface="+mn-lt"/>
                  <a:ea typeface="+mn-ea"/>
                  <a:cs typeface="+mn-cs"/>
                  <a:sym typeface="Helvetica"/>
                </a:defRPr>
              </a:lvl1pPr>
            </a:lstStyle>
            <a:p>
              <a:r>
                <a:t>Fig.  CDSS-CP Visualization Dashboard </a:t>
              </a:r>
            </a:p>
          </p:txBody>
        </p:sp>
      </p:grpSp>
      <p:pic>
        <p:nvPicPr>
          <p:cNvPr id="156" name="pasted-image.tiff"/>
          <p:cNvPicPr>
            <a:picLocks noChangeAspect="1"/>
          </p:cNvPicPr>
          <p:nvPr/>
        </p:nvPicPr>
        <p:blipFill>
          <a:blip r:embed="rId4">
            <a:extLst/>
          </a:blip>
          <a:stretch>
            <a:fillRect/>
          </a:stretch>
        </p:blipFill>
        <p:spPr>
          <a:xfrm>
            <a:off x="6694352" y="15297771"/>
            <a:ext cx="3354277" cy="3608389"/>
          </a:xfrm>
          <a:prstGeom prst="rect">
            <a:avLst/>
          </a:prstGeom>
          <a:ln w="12700">
            <a:miter lim="400000"/>
          </a:ln>
        </p:spPr>
      </p:pic>
      <p:pic>
        <p:nvPicPr>
          <p:cNvPr id="157" name="pasted-image.tiff"/>
          <p:cNvPicPr>
            <a:picLocks noChangeAspect="1"/>
          </p:cNvPicPr>
          <p:nvPr/>
        </p:nvPicPr>
        <p:blipFill>
          <a:blip r:embed="rId5">
            <a:extLst/>
          </a:blip>
          <a:srcRect/>
          <a:stretch>
            <a:fillRect/>
          </a:stretch>
        </p:blipFill>
        <p:spPr>
          <a:xfrm>
            <a:off x="1654191" y="15196501"/>
            <a:ext cx="3907897" cy="4539478"/>
          </a:xfrm>
          <a:prstGeom prst="rect">
            <a:avLst/>
          </a:prstGeom>
          <a:ln w="12700">
            <a:miter lim="400000"/>
          </a:ln>
        </p:spPr>
      </p:pic>
      <p:pic>
        <p:nvPicPr>
          <p:cNvPr id="158" name="image2.png"/>
          <p:cNvPicPr>
            <a:picLocks noChangeAspect="1"/>
          </p:cNvPicPr>
          <p:nvPr/>
        </p:nvPicPr>
        <p:blipFill>
          <a:blip r:embed="rId6">
            <a:extLst/>
          </a:blip>
          <a:stretch>
            <a:fillRect/>
          </a:stretch>
        </p:blipFill>
        <p:spPr>
          <a:xfrm>
            <a:off x="32918400" y="30402733"/>
            <a:ext cx="3189618" cy="112434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68AA"/>
        </a:solidFill>
        <a:effectLst/>
      </p:bgPr>
    </p:bg>
    <p:spTree>
      <p:nvGrpSpPr>
        <p:cNvPr id="1" name=""/>
        <p:cNvGrpSpPr/>
        <p:nvPr/>
      </p:nvGrpSpPr>
      <p:grpSpPr>
        <a:xfrm>
          <a:off x="0" y="0"/>
          <a:ext cx="0" cy="0"/>
          <a:chOff x="0" y="0"/>
          <a:chExt cx="0" cy="0"/>
        </a:xfrm>
      </p:grpSpPr>
      <p:sp>
        <p:nvSpPr>
          <p:cNvPr id="118" name="Shape 118"/>
          <p:cNvSpPr/>
          <p:nvPr/>
        </p:nvSpPr>
        <p:spPr>
          <a:xfrm>
            <a:off x="1143000" y="2163763"/>
            <a:ext cx="41605200" cy="11233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spcBef>
                <a:spcPts val="3000"/>
              </a:spcBef>
              <a:defRPr sz="5000" b="1">
                <a:latin typeface="Georgia"/>
                <a:ea typeface="Georgia"/>
                <a:cs typeface="Georgia"/>
                <a:sym typeface="Georgia"/>
              </a:defRPr>
            </a:pPr>
            <a:r>
              <a:rPr dirty="0">
                <a:solidFill>
                  <a:schemeClr val="accent5">
                    <a:lumMod val="20000"/>
                    <a:lumOff val="80000"/>
                  </a:schemeClr>
                </a:solidFill>
                <a:latin typeface="Gill Sans MT" panose="020B0502020104020203" pitchFamily="34" charset="0"/>
              </a:rPr>
              <a:t>Dr. Rediet </a:t>
            </a:r>
            <a:r>
              <a:rPr dirty="0" smtClean="0">
                <a:solidFill>
                  <a:schemeClr val="accent5">
                    <a:lumMod val="20000"/>
                    <a:lumOff val="80000"/>
                  </a:schemeClr>
                </a:solidFill>
                <a:latin typeface="Gill Sans MT" panose="020B0502020104020203" pitchFamily="34" charset="0"/>
              </a:rPr>
              <a:t>Adamu</a:t>
            </a:r>
            <a:r>
              <a:rPr lang="en-US" baseline="31999" dirty="0">
                <a:solidFill>
                  <a:schemeClr val="accent5">
                    <a:lumMod val="20000"/>
                    <a:lumOff val="80000"/>
                  </a:schemeClr>
                </a:solidFill>
                <a:latin typeface="Gill Sans MT" panose="020B0502020104020203" pitchFamily="34" charset="0"/>
              </a:rPr>
              <a:t>1</a:t>
            </a:r>
            <a:r>
              <a:rPr dirty="0" smtClean="0">
                <a:solidFill>
                  <a:schemeClr val="accent5">
                    <a:lumMod val="20000"/>
                    <a:lumOff val="80000"/>
                  </a:schemeClr>
                </a:solidFill>
                <a:latin typeface="Gill Sans MT" panose="020B0502020104020203" pitchFamily="34" charset="0"/>
              </a:rPr>
              <a:t>, </a:t>
            </a:r>
            <a:r>
              <a:rPr dirty="0">
                <a:solidFill>
                  <a:schemeClr val="accent5">
                    <a:lumMod val="20000"/>
                    <a:lumOff val="80000"/>
                  </a:schemeClr>
                </a:solidFill>
                <a:latin typeface="Gill Sans MT" panose="020B0502020104020203" pitchFamily="34" charset="0"/>
              </a:rPr>
              <a:t>Geletaw Sahle</a:t>
            </a:r>
            <a:r>
              <a:rPr baseline="31999" dirty="0">
                <a:solidFill>
                  <a:schemeClr val="accent5">
                    <a:lumMod val="20000"/>
                    <a:lumOff val="80000"/>
                  </a:schemeClr>
                </a:solidFill>
                <a:latin typeface="Gill Sans MT" panose="020B0502020104020203" pitchFamily="34" charset="0"/>
              </a:rPr>
              <a:t>2</a:t>
            </a:r>
            <a:r>
              <a:rPr dirty="0">
                <a:solidFill>
                  <a:schemeClr val="accent5">
                    <a:lumMod val="20000"/>
                    <a:lumOff val="80000"/>
                  </a:schemeClr>
                </a:solidFill>
                <a:latin typeface="Gill Sans MT" panose="020B0502020104020203" pitchFamily="34" charset="0"/>
              </a:rPr>
              <a:t>, Zegeye </a:t>
            </a:r>
            <a:r>
              <a:rPr dirty="0" smtClean="0">
                <a:solidFill>
                  <a:schemeClr val="accent5">
                    <a:lumMod val="20000"/>
                    <a:lumOff val="80000"/>
                  </a:schemeClr>
                </a:solidFill>
                <a:latin typeface="Gill Sans MT" panose="020B0502020104020203" pitchFamily="34" charset="0"/>
              </a:rPr>
              <a:t>Kelkilew</a:t>
            </a:r>
            <a:r>
              <a:rPr baseline="31999" dirty="0" smtClean="0">
                <a:solidFill>
                  <a:schemeClr val="accent5">
                    <a:lumMod val="20000"/>
                    <a:lumOff val="80000"/>
                  </a:schemeClr>
                </a:solidFill>
                <a:latin typeface="Gill Sans MT" panose="020B0502020104020203" pitchFamily="34" charset="0"/>
              </a:rPr>
              <a:t>3</a:t>
            </a:r>
            <a:r>
              <a:rPr dirty="0" smtClean="0">
                <a:solidFill>
                  <a:schemeClr val="accent5">
                    <a:lumMod val="20000"/>
                    <a:lumOff val="80000"/>
                  </a:schemeClr>
                </a:solidFill>
                <a:latin typeface="Gill Sans MT" panose="020B0502020104020203" pitchFamily="34" charset="0"/>
              </a:rPr>
              <a:t>,</a:t>
            </a:r>
            <a:r>
              <a:rPr lang="en-US" dirty="0" smtClean="0">
                <a:solidFill>
                  <a:schemeClr val="accent5">
                    <a:lumMod val="20000"/>
                    <a:lumOff val="80000"/>
                  </a:schemeClr>
                </a:solidFill>
                <a:latin typeface="Gill Sans MT" panose="020B0502020104020203" pitchFamily="34" charset="0"/>
              </a:rPr>
              <a:t>Dr. </a:t>
            </a:r>
            <a:r>
              <a:rPr dirty="0" err="1" smtClean="0">
                <a:solidFill>
                  <a:schemeClr val="accent5">
                    <a:lumMod val="20000"/>
                    <a:lumOff val="80000"/>
                  </a:schemeClr>
                </a:solidFill>
                <a:latin typeface="Gill Sans MT" panose="020B0502020104020203" pitchFamily="34" charset="0"/>
              </a:rPr>
              <a:t>Yeneneh</a:t>
            </a:r>
            <a:r>
              <a:rPr dirty="0" smtClean="0">
                <a:solidFill>
                  <a:schemeClr val="accent5">
                    <a:lumMod val="20000"/>
                    <a:lumOff val="80000"/>
                  </a:schemeClr>
                </a:solidFill>
                <a:latin typeface="Gill Sans MT" panose="020B0502020104020203" pitchFamily="34" charset="0"/>
              </a:rPr>
              <a:t> </a:t>
            </a:r>
            <a:r>
              <a:rPr dirty="0">
                <a:solidFill>
                  <a:schemeClr val="accent5">
                    <a:lumMod val="20000"/>
                    <a:lumOff val="80000"/>
                  </a:schemeClr>
                </a:solidFill>
                <a:latin typeface="Gill Sans MT" panose="020B0502020104020203" pitchFamily="34" charset="0"/>
              </a:rPr>
              <a:t>Yirga</a:t>
            </a:r>
            <a:r>
              <a:rPr baseline="31999" dirty="0">
                <a:solidFill>
                  <a:schemeClr val="accent5">
                    <a:lumMod val="20000"/>
                    <a:lumOff val="80000"/>
                  </a:schemeClr>
                </a:solidFill>
                <a:latin typeface="Gill Sans MT" panose="020B0502020104020203" pitchFamily="34" charset="0"/>
              </a:rPr>
              <a:t>1</a:t>
            </a:r>
            <a:r>
              <a:rPr dirty="0">
                <a:solidFill>
                  <a:schemeClr val="accent5">
                    <a:lumMod val="20000"/>
                    <a:lumOff val="80000"/>
                  </a:schemeClr>
                </a:solidFill>
                <a:latin typeface="Gill Sans MT" panose="020B0502020104020203" pitchFamily="34" charset="0"/>
              </a:rPr>
              <a:t> and </a:t>
            </a:r>
            <a:r>
              <a:rPr dirty="0" err="1">
                <a:solidFill>
                  <a:schemeClr val="accent5">
                    <a:lumMod val="20000"/>
                    <a:lumOff val="80000"/>
                  </a:schemeClr>
                </a:solidFill>
                <a:latin typeface="Gill Sans MT" panose="020B0502020104020203" pitchFamily="34" charset="0"/>
              </a:rPr>
              <a:t>Gizat</a:t>
            </a:r>
            <a:r>
              <a:rPr dirty="0">
                <a:solidFill>
                  <a:schemeClr val="accent5">
                    <a:lumMod val="20000"/>
                    <a:lumOff val="80000"/>
                  </a:schemeClr>
                </a:solidFill>
                <a:latin typeface="Gill Sans MT" panose="020B0502020104020203" pitchFamily="34" charset="0"/>
              </a:rPr>
              <a:t> Molla</a:t>
            </a:r>
            <a:r>
              <a:rPr baseline="31999" dirty="0">
                <a:solidFill>
                  <a:schemeClr val="accent5">
                    <a:lumMod val="20000"/>
                    <a:lumOff val="80000"/>
                  </a:schemeClr>
                </a:solidFill>
                <a:latin typeface="Gill Sans MT" panose="020B0502020104020203" pitchFamily="34" charset="0"/>
              </a:rPr>
              <a:t>4</a:t>
            </a:r>
            <a:r>
              <a:rPr dirty="0">
                <a:solidFill>
                  <a:schemeClr val="accent5">
                    <a:lumMod val="20000"/>
                    <a:lumOff val="80000"/>
                  </a:schemeClr>
                </a:solidFill>
                <a:latin typeface="Gill Sans MT" panose="020B0502020104020203" pitchFamily="34" charset="0"/>
              </a:rPr>
              <a:t> </a:t>
            </a:r>
            <a:br>
              <a:rPr dirty="0">
                <a:solidFill>
                  <a:schemeClr val="accent5">
                    <a:lumMod val="20000"/>
                    <a:lumOff val="80000"/>
                  </a:schemeClr>
                </a:solidFill>
                <a:latin typeface="Gill Sans MT" panose="020B0502020104020203" pitchFamily="34" charset="0"/>
              </a:rPr>
            </a:br>
            <a:r>
              <a:rPr sz="1700" baseline="31999" dirty="0">
                <a:solidFill>
                  <a:schemeClr val="accent5">
                    <a:lumMod val="20000"/>
                    <a:lumOff val="80000"/>
                  </a:schemeClr>
                </a:solidFill>
                <a:latin typeface="Gill Sans MT" panose="020B0502020104020203" pitchFamily="34" charset="0"/>
              </a:rPr>
              <a:t>1</a:t>
            </a:r>
            <a:r>
              <a:rPr sz="1700" dirty="0">
                <a:solidFill>
                  <a:schemeClr val="accent5">
                    <a:lumMod val="20000"/>
                    <a:lumOff val="80000"/>
                  </a:schemeClr>
                </a:solidFill>
                <a:latin typeface="Gill Sans MT" panose="020B0502020104020203" pitchFamily="34" charset="0"/>
              </a:rPr>
              <a:t>Medical Doctor at JUSH Department of Surgery,, </a:t>
            </a:r>
            <a:r>
              <a:rPr sz="1700" baseline="31999" dirty="0">
                <a:solidFill>
                  <a:schemeClr val="accent5">
                    <a:lumMod val="20000"/>
                    <a:lumOff val="80000"/>
                  </a:schemeClr>
                </a:solidFill>
                <a:latin typeface="Gill Sans MT" panose="020B0502020104020203" pitchFamily="34" charset="0"/>
              </a:rPr>
              <a:t>2</a:t>
            </a:r>
            <a:r>
              <a:rPr sz="1700" dirty="0">
                <a:solidFill>
                  <a:schemeClr val="accent5">
                    <a:lumMod val="20000"/>
                    <a:lumOff val="80000"/>
                  </a:schemeClr>
                </a:solidFill>
                <a:latin typeface="Gill Sans MT" panose="020B0502020104020203" pitchFamily="34" charset="0"/>
              </a:rPr>
              <a:t>Ph.D Fellow VUB, Belgium &amp; </a:t>
            </a:r>
            <a:r>
              <a:rPr sz="1700" dirty="0" err="1">
                <a:solidFill>
                  <a:schemeClr val="accent5">
                    <a:lumMod val="20000"/>
                    <a:lumOff val="80000"/>
                  </a:schemeClr>
                </a:solidFill>
                <a:latin typeface="Gill Sans MT" panose="020B0502020104020203" pitchFamily="34" charset="0"/>
              </a:rPr>
              <a:t>Lec</a:t>
            </a:r>
            <a:r>
              <a:rPr sz="1700" dirty="0">
                <a:solidFill>
                  <a:schemeClr val="accent5">
                    <a:lumMod val="20000"/>
                    <a:lumOff val="80000"/>
                  </a:schemeClr>
                </a:solidFill>
                <a:latin typeface="Gill Sans MT" panose="020B0502020104020203" pitchFamily="34" charset="0"/>
              </a:rPr>
              <a:t>. </a:t>
            </a:r>
            <a:r>
              <a:rPr sz="1700" dirty="0" err="1">
                <a:solidFill>
                  <a:schemeClr val="accent5">
                    <a:lumMod val="20000"/>
                    <a:lumOff val="80000"/>
                  </a:schemeClr>
                </a:solidFill>
                <a:latin typeface="Gill Sans MT" panose="020B0502020104020203" pitchFamily="34" charset="0"/>
              </a:rPr>
              <a:t>JiT</a:t>
            </a:r>
            <a:r>
              <a:rPr sz="1700" dirty="0">
                <a:solidFill>
                  <a:schemeClr val="accent5">
                    <a:lumMod val="20000"/>
                    <a:lumOff val="80000"/>
                  </a:schemeClr>
                </a:solidFill>
                <a:latin typeface="Gill Sans MT" panose="020B0502020104020203" pitchFamily="34" charset="0"/>
              </a:rPr>
              <a:t> , </a:t>
            </a:r>
            <a:r>
              <a:rPr sz="1700" baseline="31999" dirty="0">
                <a:solidFill>
                  <a:schemeClr val="accent5">
                    <a:lumMod val="20000"/>
                    <a:lumOff val="80000"/>
                  </a:schemeClr>
                </a:solidFill>
                <a:latin typeface="Gill Sans MT" panose="020B0502020104020203" pitchFamily="34" charset="0"/>
              </a:rPr>
              <a:t>3 </a:t>
            </a:r>
            <a:r>
              <a:rPr sz="1700" dirty="0">
                <a:solidFill>
                  <a:schemeClr val="accent5">
                    <a:lumMod val="20000"/>
                    <a:lumOff val="80000"/>
                  </a:schemeClr>
                </a:solidFill>
                <a:latin typeface="Gill Sans MT" panose="020B0502020104020203" pitchFamily="34" charset="0"/>
              </a:rPr>
              <a:t>Senior Software Developer , </a:t>
            </a:r>
            <a:r>
              <a:rPr sz="1700" baseline="31999" dirty="0">
                <a:solidFill>
                  <a:schemeClr val="accent5">
                    <a:lumMod val="20000"/>
                    <a:lumOff val="80000"/>
                  </a:schemeClr>
                </a:solidFill>
                <a:latin typeface="Gill Sans MT" panose="020B0502020104020203" pitchFamily="34" charset="0"/>
              </a:rPr>
              <a:t>4</a:t>
            </a:r>
            <a:r>
              <a:rPr sz="1700" dirty="0">
                <a:solidFill>
                  <a:schemeClr val="accent5">
                    <a:lumMod val="20000"/>
                    <a:lumOff val="80000"/>
                  </a:schemeClr>
                </a:solidFill>
                <a:latin typeface="Gill Sans MT" panose="020B0502020104020203" pitchFamily="34" charset="0"/>
              </a:rPr>
              <a:t> </a:t>
            </a:r>
            <a:r>
              <a:rPr sz="1700" dirty="0" err="1">
                <a:solidFill>
                  <a:schemeClr val="accent5">
                    <a:lumMod val="20000"/>
                    <a:lumOff val="80000"/>
                  </a:schemeClr>
                </a:solidFill>
                <a:latin typeface="Gill Sans MT" panose="020B0502020104020203" pitchFamily="34" charset="0"/>
              </a:rPr>
              <a:t>Ph.D</a:t>
            </a:r>
            <a:r>
              <a:rPr sz="1700" dirty="0">
                <a:solidFill>
                  <a:schemeClr val="accent5">
                    <a:lumMod val="20000"/>
                    <a:lumOff val="80000"/>
                  </a:schemeClr>
                </a:solidFill>
                <a:latin typeface="Gill Sans MT" panose="020B0502020104020203" pitchFamily="34" charset="0"/>
              </a:rPr>
              <a:t> and Research Assistant in University of South Australia  </a:t>
            </a:r>
          </a:p>
        </p:txBody>
      </p:sp>
      <p:sp>
        <p:nvSpPr>
          <p:cNvPr id="119" name="Shape 119"/>
          <p:cNvSpPr/>
          <p:nvPr/>
        </p:nvSpPr>
        <p:spPr>
          <a:xfrm>
            <a:off x="1786890" y="285136"/>
            <a:ext cx="43243500" cy="140038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6500">
                <a:solidFill>
                  <a:srgbClr val="DC4D3A"/>
                </a:solidFill>
                <a:latin typeface="Arial Black"/>
                <a:ea typeface="Arial Black"/>
                <a:cs typeface="Arial Black"/>
                <a:sym typeface="Arial Black"/>
              </a:defRPr>
            </a:lvl1pPr>
          </a:lstStyle>
          <a:p>
            <a:r>
              <a:rPr sz="8500" dirty="0">
                <a:solidFill>
                  <a:schemeClr val="accent4">
                    <a:lumMod val="20000"/>
                    <a:lumOff val="80000"/>
                  </a:schemeClr>
                </a:solidFill>
                <a:latin typeface="Gill Sans MT" panose="020B0502020104020203" pitchFamily="34" charset="0"/>
              </a:rPr>
              <a:t>Wireless </a:t>
            </a:r>
            <a:r>
              <a:rPr sz="8500" dirty="0" err="1">
                <a:solidFill>
                  <a:schemeClr val="accent4">
                    <a:lumMod val="20000"/>
                    <a:lumOff val="80000"/>
                  </a:schemeClr>
                </a:solidFill>
                <a:latin typeface="Gill Sans MT" panose="020B0502020104020203" pitchFamily="34" charset="0"/>
              </a:rPr>
              <a:t>Feto</a:t>
            </a:r>
            <a:r>
              <a:rPr sz="8500" dirty="0">
                <a:solidFill>
                  <a:schemeClr val="accent4">
                    <a:lumMod val="20000"/>
                    <a:lumOff val="80000"/>
                  </a:schemeClr>
                </a:solidFill>
                <a:latin typeface="Gill Sans MT" panose="020B0502020104020203" pitchFamily="34" charset="0"/>
              </a:rPr>
              <a:t>-maternal Vital Sign Monitoring and Follow-up for Resource Limited Setting</a:t>
            </a:r>
          </a:p>
        </p:txBody>
      </p:sp>
      <p:sp>
        <p:nvSpPr>
          <p:cNvPr id="142" name="Shape 142"/>
          <p:cNvSpPr/>
          <p:nvPr/>
        </p:nvSpPr>
        <p:spPr>
          <a:xfrm>
            <a:off x="22783800" y="29994225"/>
            <a:ext cx="8915400" cy="11600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sp>
        <p:nvSpPr>
          <p:cNvPr id="145" name="Shape 145"/>
          <p:cNvSpPr/>
          <p:nvPr/>
        </p:nvSpPr>
        <p:spPr>
          <a:xfrm>
            <a:off x="12192000" y="21767800"/>
            <a:ext cx="3505200" cy="2688491"/>
          </a:xfrm>
          <a:prstGeom prst="rect">
            <a:avLst/>
          </a:prstGeom>
          <a:ln w="12700">
            <a:miter lim="400000"/>
          </a:ln>
          <a:extLst>
            <a:ext uri="{C572A759-6A51-4108-AA02-DFA0A04FC94B}">
              <ma14:wrappingTextBoxFlag xmlns="" xmlns:ma14="http://schemas.microsoft.com/office/mac/drawingml/2011/main" val="1"/>
            </a:ext>
          </a:extLst>
        </p:spPr>
        <p:txBody>
          <a:bodyPr lIns="179999" tIns="179999" rIns="179999" bIns="179999">
            <a:spAutoFit/>
          </a:bodyPr>
          <a:lstStyle/>
          <a:p>
            <a:pPr algn="r">
              <a:defRPr sz="2000" i="1"/>
            </a:pPr>
            <a:r>
              <a:t>Captions set in a serif style font such as Times, 18 to 24 size, italic style. </a:t>
            </a:r>
          </a:p>
          <a:p>
            <a:pPr algn="r">
              <a:defRPr sz="2000" i="1"/>
            </a:pPr>
            <a:endParaRPr/>
          </a:p>
          <a:p>
            <a:pPr algn="r">
              <a:defRPr sz="2000" i="1"/>
            </a:pPr>
            <a:r>
              <a:t>Duis autem vel eum iriure dolor in hendrerit in vulputate velit esse molestie consequat.</a:t>
            </a:r>
          </a:p>
        </p:txBody>
      </p:sp>
      <p:sp>
        <p:nvSpPr>
          <p:cNvPr id="148" name="Shape 148"/>
          <p:cNvSpPr/>
          <p:nvPr/>
        </p:nvSpPr>
        <p:spPr>
          <a:xfrm>
            <a:off x="12192000" y="29994225"/>
            <a:ext cx="8915400" cy="11600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2000" i="1"/>
            </a:pPr>
            <a:r>
              <a:t>Captions set in a serif style font such as Times, 18 to 24 size, italic style. </a:t>
            </a:r>
          </a:p>
          <a:p>
            <a:pPr>
              <a:defRPr sz="2000" i="1"/>
            </a:pPr>
            <a:endParaRPr/>
          </a:p>
          <a:p>
            <a:pPr>
              <a:defRPr sz="2000" i="1"/>
            </a:pPr>
            <a:r>
              <a:t>Duis autem vel eum iriure dolor in hendrerit in vulputate velit esse molestie consequat.</a:t>
            </a:r>
          </a:p>
        </p:txBody>
      </p:sp>
      <p:sp>
        <p:nvSpPr>
          <p:cNvPr id="3" name="Snip Single Corner Rectangle 2"/>
          <p:cNvSpPr/>
          <p:nvPr/>
        </p:nvSpPr>
        <p:spPr>
          <a:xfrm rot="10800000">
            <a:off x="25735279" y="4366259"/>
            <a:ext cx="18105120" cy="13178791"/>
          </a:xfrm>
          <a:prstGeom prst="snip1Rect">
            <a:avLst>
              <a:gd name="adj" fmla="val 50000"/>
            </a:avLst>
          </a:prstGeom>
          <a:solidFill>
            <a:srgbClr val="FFFFFF"/>
          </a:solid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46" name="Snip Single Corner Rectangle 45"/>
          <p:cNvSpPr/>
          <p:nvPr/>
        </p:nvSpPr>
        <p:spPr>
          <a:xfrm>
            <a:off x="19050" y="19304000"/>
            <a:ext cx="19293840" cy="12801600"/>
          </a:xfrm>
          <a:prstGeom prst="snip1Rect">
            <a:avLst>
              <a:gd name="adj" fmla="val 50000"/>
            </a:avLst>
          </a:prstGeom>
          <a:solidFill>
            <a:srgbClr val="FFFFFF"/>
          </a:solid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4" name="Snip Diagonal Corner Rectangle 3"/>
          <p:cNvSpPr/>
          <p:nvPr/>
        </p:nvSpPr>
        <p:spPr>
          <a:xfrm>
            <a:off x="12972129" y="10798723"/>
            <a:ext cx="19423322" cy="15361920"/>
          </a:xfrm>
          <a:prstGeom prst="snip2DiagRect">
            <a:avLst>
              <a:gd name="adj1" fmla="val 0"/>
              <a:gd name="adj2" fmla="val 45884"/>
            </a:avLst>
          </a:prstGeom>
          <a:solidFill>
            <a:srgbClr val="FFFFFF"/>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7" name="Rectangle 6"/>
          <p:cNvSpPr/>
          <p:nvPr/>
        </p:nvSpPr>
        <p:spPr>
          <a:xfrm>
            <a:off x="12972129" y="4387850"/>
            <a:ext cx="12618720" cy="6675120"/>
          </a:xfrm>
          <a:prstGeom prst="rect">
            <a:avLst/>
          </a:prstGeom>
          <a:solidFill>
            <a:schemeClr val="bg1"/>
          </a:solidFill>
          <a:ln w="381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dirty="0">
              <a:ln>
                <a:noFill/>
              </a:ln>
              <a:solidFill>
                <a:schemeClr val="accent1"/>
              </a:solidFill>
              <a:effectLst/>
              <a:uFillTx/>
              <a:latin typeface="Arial"/>
              <a:ea typeface="Arial"/>
              <a:cs typeface="Arial"/>
              <a:sym typeface="Arial"/>
            </a:endParaRPr>
          </a:p>
        </p:txBody>
      </p:sp>
      <p:sp>
        <p:nvSpPr>
          <p:cNvPr id="51" name="Rectangle 50"/>
          <p:cNvSpPr/>
          <p:nvPr/>
        </p:nvSpPr>
        <p:spPr>
          <a:xfrm>
            <a:off x="19520308" y="25241250"/>
            <a:ext cx="12893040" cy="6858000"/>
          </a:xfrm>
          <a:prstGeom prst="rect">
            <a:avLst/>
          </a:prstGeom>
          <a:solidFill>
            <a:srgbClr val="FFFFFF"/>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52" name="Rectangle 51"/>
          <p:cNvSpPr/>
          <p:nvPr/>
        </p:nvSpPr>
        <p:spPr>
          <a:xfrm>
            <a:off x="32505650" y="17545666"/>
            <a:ext cx="11338560" cy="2194560"/>
          </a:xfrm>
          <a:prstGeom prst="rect">
            <a:avLst/>
          </a:prstGeom>
          <a:solidFill>
            <a:srgbClr val="FFFFFF"/>
          </a:solidFill>
          <a:ln w="381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8" name="Rectangle 7"/>
          <p:cNvSpPr/>
          <p:nvPr/>
        </p:nvSpPr>
        <p:spPr>
          <a:xfrm>
            <a:off x="8602" y="4425949"/>
            <a:ext cx="12801600" cy="14721840"/>
          </a:xfrm>
          <a:prstGeom prst="rect">
            <a:avLst/>
          </a:prstGeom>
          <a:solidFill>
            <a:srgbClr val="FFFFFF"/>
          </a:solid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13" name="Oval 12"/>
          <p:cNvSpPr/>
          <p:nvPr/>
        </p:nvSpPr>
        <p:spPr>
          <a:xfrm>
            <a:off x="16483786" y="10525653"/>
            <a:ext cx="5592160" cy="5592160"/>
          </a:xfrm>
          <a:prstGeom prst="ellipse">
            <a:avLst/>
          </a:prstGeom>
          <a:ln w="82550">
            <a:solidFill>
              <a:srgbClr val="0070C0"/>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6937991" y="11653267"/>
            <a:ext cx="4783359" cy="3276601"/>
          </a:xfrm>
          <a:prstGeom prst="rect">
            <a:avLst/>
          </a:prstGeom>
        </p:spPr>
      </p:pic>
      <p:grpSp>
        <p:nvGrpSpPr>
          <p:cNvPr id="25" name="Group 24"/>
          <p:cNvGrpSpPr/>
          <p:nvPr/>
        </p:nvGrpSpPr>
        <p:grpSpPr>
          <a:xfrm>
            <a:off x="18220581" y="6697448"/>
            <a:ext cx="2171700" cy="2155862"/>
            <a:chOff x="17544281" y="8074557"/>
            <a:chExt cx="2171700" cy="2155862"/>
          </a:xfrm>
        </p:grpSpPr>
        <p:sp>
          <p:nvSpPr>
            <p:cNvPr id="70" name="Oval 69"/>
            <p:cNvSpPr/>
            <p:nvPr/>
          </p:nvSpPr>
          <p:spPr>
            <a:xfrm>
              <a:off x="17544281" y="8074557"/>
              <a:ext cx="2171700" cy="2155862"/>
            </a:xfrm>
            <a:prstGeom prst="ellipse">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0814" y="8357454"/>
              <a:ext cx="1669644" cy="1669644"/>
            </a:xfrm>
            <a:prstGeom prst="rect">
              <a:avLst/>
            </a:prstGeom>
          </p:spPr>
        </p:pic>
      </p:grpSp>
      <p:grpSp>
        <p:nvGrpSpPr>
          <p:cNvPr id="24" name="Group 23"/>
          <p:cNvGrpSpPr/>
          <p:nvPr/>
        </p:nvGrpSpPr>
        <p:grpSpPr>
          <a:xfrm>
            <a:off x="21869400" y="6738999"/>
            <a:ext cx="2171700" cy="2155862"/>
            <a:chOff x="21869400" y="7958199"/>
            <a:chExt cx="2171700" cy="2155862"/>
          </a:xfrm>
        </p:grpSpPr>
        <p:pic>
          <p:nvPicPr>
            <p:cNvPr id="22" name="Picture 2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2346192" y="8366223"/>
              <a:ext cx="1601762" cy="1601762"/>
            </a:xfrm>
            <a:prstGeom prst="rect">
              <a:avLst/>
            </a:prstGeom>
          </p:spPr>
        </p:pic>
        <p:sp>
          <p:nvSpPr>
            <p:cNvPr id="72" name="Oval 71"/>
            <p:cNvSpPr/>
            <p:nvPr/>
          </p:nvSpPr>
          <p:spPr>
            <a:xfrm>
              <a:off x="21869400" y="7958199"/>
              <a:ext cx="2171700" cy="2155862"/>
            </a:xfrm>
            <a:prstGeom prst="ellipse">
              <a:avLst/>
            </a:prstGeom>
            <a:noFill/>
            <a:ln w="57150">
              <a:solidFill>
                <a:srgbClr val="002060"/>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cxnSp>
        <p:nvCxnSpPr>
          <p:cNvPr id="28" name="Straight Arrow Connector 27"/>
          <p:cNvCxnSpPr>
            <a:stCxn id="227" idx="2"/>
            <a:endCxn id="13" idx="1"/>
          </p:cNvCxnSpPr>
          <p:nvPr/>
        </p:nvCxnSpPr>
        <p:spPr>
          <a:xfrm>
            <a:off x="14972274" y="8927571"/>
            <a:ext cx="2330465" cy="2417035"/>
          </a:xfrm>
          <a:prstGeom prst="straightConnector1">
            <a:avLst/>
          </a:prstGeom>
          <a:ln w="50800">
            <a:solidFill>
              <a:schemeClr val="accent2">
                <a:lumMod val="75000"/>
              </a:schemeClr>
            </a:solidFill>
            <a:headEnd type="none"/>
            <a:tailEnd type="none"/>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a:stCxn id="70" idx="4"/>
            <a:endCxn id="13" idx="0"/>
          </p:cNvCxnSpPr>
          <p:nvPr/>
        </p:nvCxnSpPr>
        <p:spPr>
          <a:xfrm flipH="1">
            <a:off x="19279866" y="8853310"/>
            <a:ext cx="26565" cy="1672343"/>
          </a:xfrm>
          <a:prstGeom prst="line">
            <a:avLst/>
          </a:prstGeom>
          <a:ln w="50800"/>
          <a:effectLst>
            <a:outerShdw blurRad="50800" dist="50800" dir="5400000" sx="103000" sy="103000" algn="ctr" rotWithShape="0">
              <a:schemeClr val="tx1"/>
            </a:outerShdw>
          </a:effectLst>
        </p:spPr>
        <p:style>
          <a:lnRef idx="1">
            <a:schemeClr val="dk1"/>
          </a:lnRef>
          <a:fillRef idx="0">
            <a:schemeClr val="dk1"/>
          </a:fillRef>
          <a:effectRef idx="0">
            <a:schemeClr val="dk1"/>
          </a:effectRef>
          <a:fontRef idx="minor">
            <a:schemeClr val="tx1"/>
          </a:fontRef>
        </p:style>
      </p:cxnSp>
      <p:cxnSp>
        <p:nvCxnSpPr>
          <p:cNvPr id="32" name="Straight Connector 31"/>
          <p:cNvCxnSpPr>
            <a:stCxn id="72" idx="4"/>
            <a:endCxn id="13" idx="7"/>
          </p:cNvCxnSpPr>
          <p:nvPr/>
        </p:nvCxnSpPr>
        <p:spPr>
          <a:xfrm flipH="1">
            <a:off x="21256993" y="8894861"/>
            <a:ext cx="1698257" cy="2449745"/>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2991444" y="11017279"/>
            <a:ext cx="2171700" cy="2155862"/>
            <a:chOff x="20281033" y="20676220"/>
            <a:chExt cx="2171700" cy="2155862"/>
          </a:xfrm>
        </p:grpSpPr>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40047" y="20753207"/>
              <a:ext cx="2039987" cy="2039987"/>
            </a:xfrm>
            <a:prstGeom prst="rect">
              <a:avLst/>
            </a:prstGeom>
          </p:spPr>
        </p:pic>
        <p:sp>
          <p:nvSpPr>
            <p:cNvPr id="95" name="Oval 94"/>
            <p:cNvSpPr/>
            <p:nvPr/>
          </p:nvSpPr>
          <p:spPr>
            <a:xfrm>
              <a:off x="20281033" y="20676220"/>
              <a:ext cx="2171700" cy="2155862"/>
            </a:xfrm>
            <a:prstGeom prst="ellipse">
              <a:avLst/>
            </a:prstGeom>
            <a:noFill/>
            <a:ln w="57150">
              <a:solidFill>
                <a:srgbClr val="9560EA"/>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cxnSp>
        <p:nvCxnSpPr>
          <p:cNvPr id="45" name="Straight Connector 44"/>
          <p:cNvCxnSpPr>
            <a:stCxn id="13" idx="6"/>
          </p:cNvCxnSpPr>
          <p:nvPr/>
        </p:nvCxnSpPr>
        <p:spPr>
          <a:xfrm flipV="1">
            <a:off x="22075946" y="12174799"/>
            <a:ext cx="879304" cy="1146934"/>
          </a:xfrm>
          <a:prstGeom prst="line">
            <a:avLst/>
          </a:prstGeom>
          <a:noFill/>
          <a:ln w="50800" cap="flat">
            <a:solidFill>
              <a:srgbClr val="9560E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48" name="Group 47"/>
          <p:cNvGrpSpPr/>
          <p:nvPr/>
        </p:nvGrpSpPr>
        <p:grpSpPr>
          <a:xfrm>
            <a:off x="23204438" y="14182464"/>
            <a:ext cx="2171700" cy="2155862"/>
            <a:chOff x="23732000" y="19299720"/>
            <a:chExt cx="2171700" cy="2155862"/>
          </a:xfrm>
        </p:grpSpPr>
        <p:sp>
          <p:nvSpPr>
            <p:cNvPr id="101" name="Oval 100"/>
            <p:cNvSpPr/>
            <p:nvPr/>
          </p:nvSpPr>
          <p:spPr>
            <a:xfrm>
              <a:off x="23732000" y="19299720"/>
              <a:ext cx="2171700" cy="2155862"/>
            </a:xfrm>
            <a:prstGeom prst="ellipse">
              <a:avLst/>
            </a:prstGeom>
            <a:ln w="47625">
              <a:solidFill>
                <a:srgbClr val="00B0F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973503" y="19747135"/>
              <a:ext cx="1819275" cy="1498226"/>
            </a:xfrm>
            <a:prstGeom prst="rect">
              <a:avLst/>
            </a:prstGeom>
          </p:spPr>
        </p:pic>
      </p:grpSp>
      <p:cxnSp>
        <p:nvCxnSpPr>
          <p:cNvPr id="50" name="Straight Connector 49"/>
          <p:cNvCxnSpPr>
            <a:stCxn id="13" idx="5"/>
            <a:endCxn id="101" idx="2"/>
          </p:cNvCxnSpPr>
          <p:nvPr/>
        </p:nvCxnSpPr>
        <p:spPr>
          <a:xfrm flipV="1">
            <a:off x="21256993" y="15260395"/>
            <a:ext cx="1947445" cy="38465"/>
          </a:xfrm>
          <a:prstGeom prst="line">
            <a:avLst/>
          </a:prstGeom>
          <a:noFill/>
          <a:ln w="50800" cap="flat">
            <a:solidFill>
              <a:srgbClr val="00B0F0"/>
            </a:solidFill>
            <a:prstDash val="solid"/>
            <a:miter lim="800000"/>
            <a:head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55" name="Picture 54"/>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290888" y="11533672"/>
            <a:ext cx="2282388" cy="1870872"/>
          </a:xfrm>
          <a:prstGeom prst="rect">
            <a:avLst/>
          </a:prstGeom>
        </p:spPr>
      </p:pic>
      <p:cxnSp>
        <p:nvCxnSpPr>
          <p:cNvPr id="57" name="Curved Connector 56"/>
          <p:cNvCxnSpPr>
            <a:stCxn id="55" idx="3"/>
            <a:endCxn id="13" idx="2"/>
          </p:cNvCxnSpPr>
          <p:nvPr/>
        </p:nvCxnSpPr>
        <p:spPr>
          <a:xfrm>
            <a:off x="15573276" y="12469108"/>
            <a:ext cx="910510" cy="852625"/>
          </a:xfrm>
          <a:prstGeom prst="curvedConnector3">
            <a:avLst>
              <a:gd name="adj1" fmla="val 50000"/>
            </a:avLst>
          </a:prstGeom>
          <a:noFill/>
          <a:ln w="508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66" name="Picture 65"/>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613968" y="15392723"/>
            <a:ext cx="1415491" cy="1415491"/>
          </a:xfrm>
          <a:prstGeom prst="rect">
            <a:avLst/>
          </a:prstGeom>
        </p:spPr>
      </p:pic>
      <p:cxnSp>
        <p:nvCxnSpPr>
          <p:cNvPr id="68" name="Curved Connector 67"/>
          <p:cNvCxnSpPr>
            <a:stCxn id="66" idx="3"/>
            <a:endCxn id="13" idx="3"/>
          </p:cNvCxnSpPr>
          <p:nvPr/>
        </p:nvCxnSpPr>
        <p:spPr>
          <a:xfrm flipV="1">
            <a:off x="15029459" y="15298860"/>
            <a:ext cx="2273280" cy="801609"/>
          </a:xfrm>
          <a:prstGeom prst="curvedConnector4">
            <a:avLst>
              <a:gd name="adj1" fmla="val 31987"/>
              <a:gd name="adj2" fmla="val 71482"/>
            </a:avLst>
          </a:prstGeom>
          <a:noFill/>
          <a:ln w="50800" cap="flat">
            <a:solidFill>
              <a:srgbClr val="C0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07" name="Group 206"/>
          <p:cNvGrpSpPr/>
          <p:nvPr/>
        </p:nvGrpSpPr>
        <p:grpSpPr>
          <a:xfrm>
            <a:off x="18550129" y="19131169"/>
            <a:ext cx="1118640" cy="1256862"/>
            <a:chOff x="15880769" y="18932266"/>
            <a:chExt cx="1563695" cy="1984062"/>
          </a:xfrm>
        </p:grpSpPr>
        <p:pic>
          <p:nvPicPr>
            <p:cNvPr id="86" name="Picture 8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88370" y="18932266"/>
              <a:ext cx="735346" cy="509133"/>
            </a:xfrm>
            <a:prstGeom prst="rect">
              <a:avLst/>
            </a:prstGeom>
            <a:effectLst/>
          </p:spPr>
        </p:pic>
        <p:pic>
          <p:nvPicPr>
            <p:cNvPr id="87" name="Picture 8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80769" y="19352633"/>
              <a:ext cx="1563695" cy="1563695"/>
            </a:xfrm>
            <a:prstGeom prst="rect">
              <a:avLst/>
            </a:prstGeom>
          </p:spPr>
        </p:pic>
      </p:grpSp>
      <p:pic>
        <p:nvPicPr>
          <p:cNvPr id="109" name="Picture 108"/>
          <p:cNvPicPr>
            <a:picLocks noChangeAspect="1"/>
          </p:cNvPicPr>
          <p:nvPr/>
        </p:nvPicPr>
        <p:blipFill rotWithShape="1">
          <a:blip r:embed="rId11" cstate="print">
            <a:extLst>
              <a:ext uri="{28A0092B-C50C-407E-A947-70E740481C1C}">
                <a14:useLocalDpi xmlns:a14="http://schemas.microsoft.com/office/drawing/2010/main" val="0"/>
              </a:ext>
            </a:extLst>
          </a:blip>
          <a:srcRect l="9212" t="18454" r="8599" b="4094"/>
          <a:stretch/>
        </p:blipFill>
        <p:spPr>
          <a:xfrm>
            <a:off x="27848142" y="17098813"/>
            <a:ext cx="2146934" cy="2023155"/>
          </a:xfrm>
          <a:prstGeom prst="rect">
            <a:avLst/>
          </a:prstGeom>
        </p:spPr>
      </p:pic>
      <p:grpSp>
        <p:nvGrpSpPr>
          <p:cNvPr id="26" name="Group 25"/>
          <p:cNvGrpSpPr/>
          <p:nvPr/>
        </p:nvGrpSpPr>
        <p:grpSpPr>
          <a:xfrm>
            <a:off x="20074024" y="21018366"/>
            <a:ext cx="4216264" cy="3015083"/>
            <a:chOff x="17787445" y="19332575"/>
            <a:chExt cx="7460155" cy="4525008"/>
          </a:xfrm>
          <a:solidFill>
            <a:schemeClr val="tx1">
              <a:lumMod val="25000"/>
              <a:lumOff val="75000"/>
            </a:schemeClr>
          </a:solidFill>
        </p:grpSpPr>
        <p:sp>
          <p:nvSpPr>
            <p:cNvPr id="92" name="Cloud 91"/>
            <p:cNvSpPr/>
            <p:nvPr/>
          </p:nvSpPr>
          <p:spPr>
            <a:xfrm>
              <a:off x="17787445" y="19332575"/>
              <a:ext cx="7460155" cy="4525008"/>
            </a:xfrm>
            <a:prstGeom prst="cloud">
              <a:avLst/>
            </a:prstGeom>
            <a:solidFill>
              <a:schemeClr val="tx1">
                <a:lumMod val="25000"/>
                <a:lumOff val="75000"/>
              </a:schemeClr>
            </a:solidFill>
            <a:ln>
              <a:noFill/>
              <a:prstDash val="dash"/>
            </a:ln>
            <a:effectLst>
              <a:glow rad="635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nvGrpSpPr>
            <p:cNvPr id="21" name="Group 20"/>
            <p:cNvGrpSpPr/>
            <p:nvPr/>
          </p:nvGrpSpPr>
          <p:grpSpPr>
            <a:xfrm>
              <a:off x="19018246" y="19970474"/>
              <a:ext cx="5529592" cy="2379109"/>
              <a:chOff x="19018246" y="19970474"/>
              <a:chExt cx="5529592" cy="2379109"/>
            </a:xfrm>
            <a:grpFill/>
          </p:grpSpPr>
          <p:grpSp>
            <p:nvGrpSpPr>
              <p:cNvPr id="99" name="Group 98"/>
              <p:cNvGrpSpPr/>
              <p:nvPr/>
            </p:nvGrpSpPr>
            <p:grpSpPr>
              <a:xfrm>
                <a:off x="22643231" y="19970474"/>
                <a:ext cx="1904607" cy="1783597"/>
                <a:chOff x="24917353" y="22742942"/>
                <a:chExt cx="2479949" cy="2479949"/>
              </a:xfrm>
              <a:grpFill/>
            </p:grpSpPr>
            <p:pic>
              <p:nvPicPr>
                <p:cNvPr id="81" name="Picture 80"/>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917353" y="22742942"/>
                  <a:ext cx="2479949" cy="2479949"/>
                </a:xfrm>
                <a:prstGeom prst="rect">
                  <a:avLst/>
                </a:prstGeom>
                <a:grpFill/>
                <a:effectLst/>
              </p:spPr>
            </p:pic>
            <p:pic>
              <p:nvPicPr>
                <p:cNvPr id="97" name="Picture 9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297947" y="22949995"/>
                  <a:ext cx="1568690" cy="362685"/>
                </a:xfrm>
                <a:prstGeom prst="rect">
                  <a:avLst/>
                </a:prstGeom>
                <a:grpFill/>
              </p:spPr>
            </p:pic>
          </p:grpSp>
          <p:pic>
            <p:nvPicPr>
              <p:cNvPr id="114" name="Picture 113"/>
              <p:cNvPicPr>
                <a:picLocks noChangeAspect="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018246" y="20774138"/>
                <a:ext cx="1575445" cy="1575445"/>
              </a:xfrm>
              <a:prstGeom prst="rect">
                <a:avLst/>
              </a:prstGeom>
              <a:grpFill/>
            </p:spPr>
          </p:pic>
          <p:sp>
            <p:nvSpPr>
              <p:cNvPr id="115" name="Freeform 114"/>
              <p:cNvSpPr/>
              <p:nvPr/>
            </p:nvSpPr>
            <p:spPr>
              <a:xfrm>
                <a:off x="20980027" y="21932283"/>
                <a:ext cx="1941991" cy="391603"/>
              </a:xfrm>
              <a:custGeom>
                <a:avLst/>
                <a:gdLst>
                  <a:gd name="connsiteX0" fmla="*/ 0 w 1536700"/>
                  <a:gd name="connsiteY0" fmla="*/ 1028700 h 1064621"/>
                  <a:gd name="connsiteX1" fmla="*/ 571500 w 1536700"/>
                  <a:gd name="connsiteY1" fmla="*/ 1054100 h 1064621"/>
                  <a:gd name="connsiteX2" fmla="*/ 1219200 w 1536700"/>
                  <a:gd name="connsiteY2" fmla="*/ 876300 h 1064621"/>
                  <a:gd name="connsiteX3" fmla="*/ 1536700 w 1536700"/>
                  <a:gd name="connsiteY3" fmla="*/ 0 h 1064621"/>
                </a:gdLst>
                <a:ahLst/>
                <a:cxnLst>
                  <a:cxn ang="0">
                    <a:pos x="connsiteX0" y="connsiteY0"/>
                  </a:cxn>
                  <a:cxn ang="0">
                    <a:pos x="connsiteX1" y="connsiteY1"/>
                  </a:cxn>
                  <a:cxn ang="0">
                    <a:pos x="connsiteX2" y="connsiteY2"/>
                  </a:cxn>
                  <a:cxn ang="0">
                    <a:pos x="connsiteX3" y="connsiteY3"/>
                  </a:cxn>
                </a:cxnLst>
                <a:rect l="l" t="t" r="r" b="b"/>
                <a:pathLst>
                  <a:path w="1536700" h="1064621">
                    <a:moveTo>
                      <a:pt x="0" y="1028700"/>
                    </a:moveTo>
                    <a:cubicBezTo>
                      <a:pt x="184150" y="1054100"/>
                      <a:pt x="368300" y="1079500"/>
                      <a:pt x="571500" y="1054100"/>
                    </a:cubicBezTo>
                    <a:cubicBezTo>
                      <a:pt x="774700" y="1028700"/>
                      <a:pt x="1058333" y="1051983"/>
                      <a:pt x="1219200" y="876300"/>
                    </a:cubicBezTo>
                    <a:cubicBezTo>
                      <a:pt x="1380067" y="700617"/>
                      <a:pt x="1458383" y="350308"/>
                      <a:pt x="1536700" y="0"/>
                    </a:cubicBezTo>
                  </a:path>
                </a:pathLst>
              </a:custGeom>
              <a:grpFill/>
              <a:ln w="50800" cap="flat" cmpd="dbl">
                <a:solidFill>
                  <a:srgbClr val="7030A0"/>
                </a:solidFill>
                <a:prstDash val="sysDot"/>
                <a:round/>
                <a:headEnd type="stealth"/>
                <a:tailEnd type="stealth"/>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6" name="Freeform 115"/>
              <p:cNvSpPr/>
              <p:nvPr/>
            </p:nvSpPr>
            <p:spPr>
              <a:xfrm>
                <a:off x="20473423" y="20294583"/>
                <a:ext cx="1958207" cy="479554"/>
              </a:xfrm>
              <a:custGeom>
                <a:avLst/>
                <a:gdLst>
                  <a:gd name="connsiteX0" fmla="*/ 0 w 1022071"/>
                  <a:gd name="connsiteY0" fmla="*/ 787400 h 787400"/>
                  <a:gd name="connsiteX1" fmla="*/ 177800 w 1022071"/>
                  <a:gd name="connsiteY1" fmla="*/ 508000 h 787400"/>
                  <a:gd name="connsiteX2" fmla="*/ 419100 w 1022071"/>
                  <a:gd name="connsiteY2" fmla="*/ 203200 h 787400"/>
                  <a:gd name="connsiteX3" fmla="*/ 965200 w 1022071"/>
                  <a:gd name="connsiteY3" fmla="*/ 38100 h 787400"/>
                  <a:gd name="connsiteX4" fmla="*/ 977900 w 1022071"/>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071" h="787400">
                    <a:moveTo>
                      <a:pt x="0" y="787400"/>
                    </a:moveTo>
                    <a:cubicBezTo>
                      <a:pt x="53975" y="696383"/>
                      <a:pt x="107950" y="605367"/>
                      <a:pt x="177800" y="508000"/>
                    </a:cubicBezTo>
                    <a:cubicBezTo>
                      <a:pt x="247650" y="410633"/>
                      <a:pt x="287867" y="281517"/>
                      <a:pt x="419100" y="203200"/>
                    </a:cubicBezTo>
                    <a:cubicBezTo>
                      <a:pt x="550333" y="124883"/>
                      <a:pt x="872067" y="71967"/>
                      <a:pt x="965200" y="38100"/>
                    </a:cubicBezTo>
                    <a:cubicBezTo>
                      <a:pt x="1058333" y="4233"/>
                      <a:pt x="1018116" y="2116"/>
                      <a:pt x="977900" y="0"/>
                    </a:cubicBezTo>
                  </a:path>
                </a:pathLst>
              </a:custGeom>
              <a:grpFill/>
              <a:ln w="50800" cap="flat" cmpd="dbl">
                <a:solidFill>
                  <a:srgbClr val="7030A0"/>
                </a:solidFill>
                <a:prstDash val="sysDot"/>
                <a:round/>
                <a:headEnd type="stealth"/>
                <a:tailEnd type="stealth"/>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grpSp>
      <p:pic>
        <p:nvPicPr>
          <p:cNvPr id="163" name="Picture 1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520286" y="23130857"/>
            <a:ext cx="2419666" cy="2419666"/>
          </a:xfrm>
          <a:prstGeom prst="rect">
            <a:avLst/>
          </a:prstGeom>
        </p:spPr>
      </p:pic>
      <p:sp>
        <p:nvSpPr>
          <p:cNvPr id="164" name="Arc 163"/>
          <p:cNvSpPr/>
          <p:nvPr/>
        </p:nvSpPr>
        <p:spPr>
          <a:xfrm>
            <a:off x="26035636" y="22836755"/>
            <a:ext cx="45719" cy="45719"/>
          </a:xfrm>
          <a:prstGeom prst="arc">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nvGrpSpPr>
          <p:cNvPr id="194" name="Group 193"/>
          <p:cNvGrpSpPr/>
          <p:nvPr/>
        </p:nvGrpSpPr>
        <p:grpSpPr>
          <a:xfrm>
            <a:off x="29995077" y="20342659"/>
            <a:ext cx="1898630" cy="1873321"/>
            <a:chOff x="24449459" y="28301681"/>
            <a:chExt cx="2438095" cy="2438095"/>
          </a:xfrm>
        </p:grpSpPr>
        <p:pic>
          <p:nvPicPr>
            <p:cNvPr id="162" name="Picture 161"/>
            <p:cNvPicPr>
              <a:picLocks noChangeAspect="1"/>
            </p:cNvPicPr>
            <p:nvPr/>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449459" y="28301681"/>
              <a:ext cx="2438095" cy="2438095"/>
            </a:xfrm>
            <a:prstGeom prst="rect">
              <a:avLst/>
            </a:prstGeom>
          </p:spPr>
        </p:pic>
        <p:pic>
          <p:nvPicPr>
            <p:cNvPr id="193" name="Picture 19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18286" y="28708824"/>
              <a:ext cx="1052722" cy="1480391"/>
            </a:xfrm>
            <a:prstGeom prst="rect">
              <a:avLst/>
            </a:prstGeom>
          </p:spPr>
        </p:pic>
      </p:grpSp>
      <p:sp>
        <p:nvSpPr>
          <p:cNvPr id="199" name="TextBox 198"/>
          <p:cNvSpPr txBox="1"/>
          <p:nvPr/>
        </p:nvSpPr>
        <p:spPr>
          <a:xfrm>
            <a:off x="22886236" y="10352802"/>
            <a:ext cx="228303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7030A0"/>
                </a:solidFill>
                <a:effectLst/>
                <a:uFillTx/>
                <a:latin typeface="Centaur" panose="02030504050205020304" pitchFamily="18" charset="0"/>
                <a:sym typeface="Arial"/>
              </a:rPr>
              <a:t>Fetal Heart Rate</a:t>
            </a:r>
            <a:endParaRPr kumimoji="0" lang="en-US" sz="2400" b="0" i="0" u="none" strike="noStrike" cap="none" spc="0" normalizeH="0" baseline="0" dirty="0">
              <a:ln>
                <a:noFill/>
              </a:ln>
              <a:solidFill>
                <a:srgbClr val="7030A0"/>
              </a:solidFill>
              <a:effectLst/>
              <a:uFillTx/>
              <a:latin typeface="Centaur" panose="02030504050205020304" pitchFamily="18" charset="0"/>
              <a:sym typeface="Arial"/>
            </a:endParaRPr>
          </a:p>
        </p:txBody>
      </p:sp>
      <p:sp>
        <p:nvSpPr>
          <p:cNvPr id="200" name="TextBox 199"/>
          <p:cNvSpPr txBox="1"/>
          <p:nvPr/>
        </p:nvSpPr>
        <p:spPr>
          <a:xfrm>
            <a:off x="22830007" y="13685269"/>
            <a:ext cx="27005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70C0"/>
                </a:solidFill>
                <a:effectLst/>
                <a:uFillTx/>
                <a:latin typeface="Centaur" panose="02030504050205020304" pitchFamily="18" charset="0"/>
                <a:sym typeface="Arial"/>
              </a:rPr>
              <a:t>Uterine</a:t>
            </a:r>
            <a:r>
              <a:rPr kumimoji="0" lang="en-US" sz="2400" b="0" i="0" u="none" strike="noStrike" cap="none" spc="0" normalizeH="0" dirty="0" smtClean="0">
                <a:ln>
                  <a:noFill/>
                </a:ln>
                <a:solidFill>
                  <a:srgbClr val="0070C0"/>
                </a:solidFill>
                <a:effectLst/>
                <a:uFillTx/>
                <a:latin typeface="Centaur" panose="02030504050205020304" pitchFamily="18" charset="0"/>
                <a:sym typeface="Arial"/>
              </a:rPr>
              <a:t> Contraction</a:t>
            </a:r>
            <a:endParaRPr kumimoji="0" lang="en-US" sz="2400" b="0" i="0" u="none" strike="noStrike" cap="none" spc="0" normalizeH="0" baseline="0" dirty="0">
              <a:ln>
                <a:noFill/>
              </a:ln>
              <a:solidFill>
                <a:srgbClr val="0070C0"/>
              </a:solidFill>
              <a:effectLst/>
              <a:uFillTx/>
              <a:latin typeface="Centaur" panose="02030504050205020304" pitchFamily="18" charset="0"/>
              <a:sym typeface="Arial"/>
            </a:endParaRPr>
          </a:p>
        </p:txBody>
      </p:sp>
      <p:sp>
        <p:nvSpPr>
          <p:cNvPr id="205" name="TextBox 204"/>
          <p:cNvSpPr txBox="1"/>
          <p:nvPr/>
        </p:nvSpPr>
        <p:spPr>
          <a:xfrm>
            <a:off x="13132020" y="14752741"/>
            <a:ext cx="27005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accent2">
                    <a:lumMod val="50000"/>
                  </a:schemeClr>
                </a:solidFill>
                <a:effectLst/>
                <a:uFillTx/>
                <a:latin typeface="Centaur" panose="02030504050205020304" pitchFamily="18" charset="0"/>
                <a:sym typeface="Arial"/>
              </a:rPr>
              <a:t>Real-time</a:t>
            </a:r>
            <a:r>
              <a:rPr kumimoji="0" lang="en-US" sz="2400" b="0" i="0" u="none" strike="noStrike" cap="none" spc="0" normalizeH="0" dirty="0" smtClean="0">
                <a:ln>
                  <a:noFill/>
                </a:ln>
                <a:solidFill>
                  <a:schemeClr val="accent2">
                    <a:lumMod val="50000"/>
                  </a:schemeClr>
                </a:solidFill>
                <a:effectLst/>
                <a:uFillTx/>
                <a:latin typeface="Centaur" panose="02030504050205020304" pitchFamily="18" charset="0"/>
                <a:sym typeface="Arial"/>
              </a:rPr>
              <a:t> Data logger</a:t>
            </a:r>
            <a:endParaRPr kumimoji="0" lang="en-US" sz="2400" b="0" i="0" u="none" strike="noStrike" cap="none" spc="0" normalizeH="0" baseline="0" dirty="0">
              <a:ln>
                <a:noFill/>
              </a:ln>
              <a:solidFill>
                <a:schemeClr val="accent2">
                  <a:lumMod val="50000"/>
                </a:schemeClr>
              </a:solidFill>
              <a:effectLst/>
              <a:uFillTx/>
              <a:latin typeface="Centaur" panose="02030504050205020304" pitchFamily="18" charset="0"/>
              <a:sym typeface="Arial"/>
            </a:endParaRPr>
          </a:p>
        </p:txBody>
      </p:sp>
      <p:sp>
        <p:nvSpPr>
          <p:cNvPr id="206" name="TextBox 205"/>
          <p:cNvSpPr txBox="1"/>
          <p:nvPr/>
        </p:nvSpPr>
        <p:spPr>
          <a:xfrm>
            <a:off x="13050662" y="11278805"/>
            <a:ext cx="314726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lang="en-US" sz="2400" dirty="0" smtClean="0">
                <a:solidFill>
                  <a:schemeClr val="tx1"/>
                </a:solidFill>
                <a:latin typeface="Centaur" panose="02030504050205020304" pitchFamily="18" charset="0"/>
              </a:rPr>
              <a:t>Rechargeable Power Source</a:t>
            </a:r>
            <a:endParaRPr kumimoji="0" lang="en-US" sz="2400" b="0" i="0" u="none" strike="noStrike" cap="none" spc="0" normalizeH="0" baseline="0" dirty="0">
              <a:ln>
                <a:noFill/>
              </a:ln>
              <a:solidFill>
                <a:schemeClr val="tx1"/>
              </a:solidFill>
              <a:effectLst/>
              <a:uFillTx/>
              <a:latin typeface="Centaur" panose="02030504050205020304" pitchFamily="18" charset="0"/>
              <a:sym typeface="Arial"/>
            </a:endParaRPr>
          </a:p>
        </p:txBody>
      </p:sp>
      <p:cxnSp>
        <p:nvCxnSpPr>
          <p:cNvPr id="216" name="Straight Connector 215"/>
          <p:cNvCxnSpPr>
            <a:stCxn id="109" idx="2"/>
          </p:cNvCxnSpPr>
          <p:nvPr/>
        </p:nvCxnSpPr>
        <p:spPr>
          <a:xfrm flipH="1">
            <a:off x="26737872" y="19121968"/>
            <a:ext cx="2183737" cy="1266063"/>
          </a:xfrm>
          <a:prstGeom prst="line">
            <a:avLst/>
          </a:prstGeom>
          <a:noFill/>
          <a:ln w="50800" cap="flat" cmpd="dbl">
            <a:solidFill>
              <a:schemeClr val="tx1">
                <a:lumMod val="50000"/>
                <a:lumOff val="50000"/>
              </a:schemeClr>
            </a:solidFill>
            <a:prstDash val="lgDash"/>
            <a:round/>
            <a:headEnd type="diamond"/>
            <a:tailEnd type="stealth"/>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6" name="TextBox 225"/>
          <p:cNvSpPr txBox="1"/>
          <p:nvPr/>
        </p:nvSpPr>
        <p:spPr>
          <a:xfrm rot="5400000">
            <a:off x="15948243" y="13239947"/>
            <a:ext cx="27005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400" dirty="0">
                <a:solidFill>
                  <a:schemeClr val="accent1">
                    <a:lumMod val="50000"/>
                    <a:lumOff val="50000"/>
                  </a:schemeClr>
                </a:solidFill>
                <a:latin typeface="Centaur" panose="02030504050205020304" pitchFamily="18" charset="0"/>
              </a:rPr>
              <a:t>M</a:t>
            </a:r>
            <a:r>
              <a:rPr lang="en-US" sz="2400" dirty="0" smtClean="0">
                <a:solidFill>
                  <a:schemeClr val="accent1">
                    <a:lumMod val="50000"/>
                    <a:lumOff val="50000"/>
                  </a:schemeClr>
                </a:solidFill>
                <a:latin typeface="Centaur" panose="02030504050205020304" pitchFamily="18" charset="0"/>
              </a:rPr>
              <a:t>icrocontroller</a:t>
            </a:r>
            <a:endParaRPr kumimoji="0" lang="en-US" sz="2400" b="0" i="0" u="none" strike="noStrike" cap="none" spc="0" normalizeH="0" baseline="0" dirty="0">
              <a:ln>
                <a:noFill/>
              </a:ln>
              <a:solidFill>
                <a:schemeClr val="accent1">
                  <a:lumMod val="50000"/>
                  <a:lumOff val="50000"/>
                </a:schemeClr>
              </a:solidFill>
              <a:effectLst/>
              <a:uFillTx/>
              <a:latin typeface="Centaur" panose="02030504050205020304" pitchFamily="18" charset="0"/>
              <a:sym typeface="Arial"/>
            </a:endParaRPr>
          </a:p>
        </p:txBody>
      </p:sp>
      <p:pic>
        <p:nvPicPr>
          <p:cNvPr id="227" name="Picture 226"/>
          <p:cNvPicPr>
            <a:picLocks noChangeAspect="1"/>
          </p:cNvPicPr>
          <p:nvPr/>
        </p:nvPicPr>
        <p:blipFill>
          <a:blip r:embed="rId1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884828" y="6752680"/>
            <a:ext cx="2174891" cy="2174891"/>
          </a:xfrm>
          <a:prstGeom prst="rect">
            <a:avLst/>
          </a:prstGeom>
        </p:spPr>
      </p:pic>
      <p:sp>
        <p:nvSpPr>
          <p:cNvPr id="231" name="TextBox 230"/>
          <p:cNvSpPr txBox="1"/>
          <p:nvPr/>
        </p:nvSpPr>
        <p:spPr>
          <a:xfrm>
            <a:off x="27763484" y="16645021"/>
            <a:ext cx="27005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C00000"/>
                </a:solidFill>
                <a:effectLst/>
                <a:uFillTx/>
                <a:latin typeface="Centaur" panose="02030504050205020304" pitchFamily="18" charset="0"/>
                <a:sym typeface="Arial"/>
              </a:rPr>
              <a:t>Real-time Dashboard</a:t>
            </a:r>
            <a:endParaRPr kumimoji="0" lang="en-US" sz="2400" b="0" i="0" u="none" strike="noStrike" cap="none" spc="0" normalizeH="0" baseline="0" dirty="0">
              <a:ln>
                <a:noFill/>
              </a:ln>
              <a:solidFill>
                <a:srgbClr val="C00000"/>
              </a:solidFill>
              <a:effectLst/>
              <a:uFillTx/>
              <a:latin typeface="Centaur" panose="02030504050205020304" pitchFamily="18" charset="0"/>
              <a:sym typeface="Arial"/>
            </a:endParaRPr>
          </a:p>
        </p:txBody>
      </p:sp>
      <p:sp>
        <p:nvSpPr>
          <p:cNvPr id="238" name="Rectangle 237"/>
          <p:cNvSpPr/>
          <p:nvPr/>
        </p:nvSpPr>
        <p:spPr>
          <a:xfrm>
            <a:off x="32520608" y="19843897"/>
            <a:ext cx="11338560" cy="6309360"/>
          </a:xfrm>
          <a:prstGeom prst="rect">
            <a:avLst/>
          </a:prstGeom>
          <a:solidFill>
            <a:srgbClr val="FFFFFF"/>
          </a:solid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nvGrpSpPr>
          <p:cNvPr id="63" name="Group 62"/>
          <p:cNvGrpSpPr/>
          <p:nvPr/>
        </p:nvGrpSpPr>
        <p:grpSpPr>
          <a:xfrm>
            <a:off x="32704114" y="20076744"/>
            <a:ext cx="11126123" cy="824124"/>
            <a:chOff x="32741861" y="26334374"/>
            <a:chExt cx="11126123" cy="824124"/>
          </a:xfrm>
        </p:grpSpPr>
        <p:sp>
          <p:nvSpPr>
            <p:cNvPr id="240" name="TextBox 239"/>
            <p:cNvSpPr txBox="1"/>
            <p:nvPr/>
          </p:nvSpPr>
          <p:spPr>
            <a:xfrm>
              <a:off x="33809584" y="26335538"/>
              <a:ext cx="1005840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defTabSz="2193925" rtl="0" fontAlgn="auto" latinLnBrk="0" hangingPunct="0">
                <a:lnSpc>
                  <a:spcPct val="100000"/>
                </a:lnSpc>
                <a:spcBef>
                  <a:spcPts val="0"/>
                </a:spcBef>
                <a:spcAft>
                  <a:spcPts val="0"/>
                </a:spcAft>
                <a:buClrTx/>
                <a:buSzTx/>
                <a:buFontTx/>
                <a:buNone/>
                <a:tabLst/>
              </a:pPr>
              <a:r>
                <a:rPr lang="en-US" sz="4000" b="1" dirty="0" smtClean="0">
                  <a:solidFill>
                    <a:schemeClr val="accent6">
                      <a:lumMod val="40000"/>
                      <a:lumOff val="60000"/>
                    </a:schemeClr>
                  </a:solidFill>
                  <a:latin typeface="Gill Sans MT" panose="020B0502020104020203" pitchFamily="34" charset="0"/>
                </a:rPr>
                <a:t>Reference</a:t>
              </a:r>
              <a:endParaRPr kumimoji="0" lang="en-US" sz="4000" b="1" i="0" u="none" strike="noStrike" cap="none" spc="0" normalizeH="0" baseline="0" dirty="0">
                <a:ln>
                  <a:noFill/>
                </a:ln>
                <a:solidFill>
                  <a:schemeClr val="accent6">
                    <a:lumMod val="40000"/>
                    <a:lumOff val="60000"/>
                  </a:schemeClr>
                </a:solidFill>
                <a:effectLst/>
                <a:uFillTx/>
                <a:latin typeface="Gill Sans MT" panose="020B0502020104020203" pitchFamily="34" charset="0"/>
                <a:sym typeface="Arial"/>
              </a:endParaRPr>
            </a:p>
          </p:txBody>
        </p:sp>
        <p:sp>
          <p:nvSpPr>
            <p:cNvPr id="241" name="Rectangle 240"/>
            <p:cNvSpPr/>
            <p:nvPr/>
          </p:nvSpPr>
          <p:spPr>
            <a:xfrm>
              <a:off x="32741861" y="26334374"/>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sp>
        <p:nvSpPr>
          <p:cNvPr id="246" name="Rectangle 245"/>
          <p:cNvSpPr/>
          <p:nvPr/>
        </p:nvSpPr>
        <p:spPr>
          <a:xfrm>
            <a:off x="25899172" y="4579164"/>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247" name="TextBox 246"/>
          <p:cNvSpPr txBox="1"/>
          <p:nvPr/>
        </p:nvSpPr>
        <p:spPr>
          <a:xfrm>
            <a:off x="27012426" y="4560502"/>
            <a:ext cx="1682496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defTabSz="2193925" rtl="0" fontAlgn="auto" latinLnBrk="0" hangingPunct="0">
              <a:lnSpc>
                <a:spcPct val="100000"/>
              </a:lnSpc>
              <a:spcBef>
                <a:spcPts val="0"/>
              </a:spcBef>
              <a:spcAft>
                <a:spcPts val="0"/>
              </a:spcAft>
              <a:buClrTx/>
              <a:buSzTx/>
              <a:buFontTx/>
              <a:buNone/>
              <a:tabLst/>
            </a:pPr>
            <a:r>
              <a:rPr lang="en-US" sz="4000" b="1" dirty="0" smtClean="0">
                <a:solidFill>
                  <a:schemeClr val="accent6">
                    <a:lumMod val="40000"/>
                    <a:lumOff val="60000"/>
                  </a:schemeClr>
                </a:solidFill>
                <a:latin typeface="Gill Sans MT" panose="020B0502020104020203" pitchFamily="34" charset="0"/>
              </a:rPr>
              <a:t>Method</a:t>
            </a:r>
            <a:endParaRPr kumimoji="0" lang="en-US" sz="4000" b="1" i="0" u="none" strike="noStrike" cap="none" spc="0" normalizeH="0" baseline="0" dirty="0">
              <a:ln>
                <a:noFill/>
              </a:ln>
              <a:solidFill>
                <a:schemeClr val="accent6">
                  <a:lumMod val="40000"/>
                  <a:lumOff val="60000"/>
                </a:schemeClr>
              </a:solidFill>
              <a:effectLst/>
              <a:uFillTx/>
              <a:latin typeface="Gill Sans MT" panose="020B0502020104020203" pitchFamily="34" charset="0"/>
              <a:sym typeface="Arial"/>
            </a:endParaRPr>
          </a:p>
        </p:txBody>
      </p:sp>
      <p:sp>
        <p:nvSpPr>
          <p:cNvPr id="249" name="Rectangle 248"/>
          <p:cNvSpPr/>
          <p:nvPr/>
        </p:nvSpPr>
        <p:spPr>
          <a:xfrm>
            <a:off x="13151398" y="4601227"/>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250" name="TextBox 249"/>
          <p:cNvSpPr txBox="1"/>
          <p:nvPr/>
        </p:nvSpPr>
        <p:spPr>
          <a:xfrm>
            <a:off x="14230129" y="4595084"/>
            <a:ext cx="1133856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3900" b="1" dirty="0" smtClean="0">
                <a:solidFill>
                  <a:schemeClr val="accent6">
                    <a:lumMod val="40000"/>
                    <a:lumOff val="60000"/>
                  </a:schemeClr>
                </a:solidFill>
                <a:latin typeface="Gill Sans MT" panose="020B0502020104020203" pitchFamily="34" charset="0"/>
              </a:rPr>
              <a:t>Hardware &amp; Software Components</a:t>
            </a:r>
            <a:endParaRPr lang="en-US" sz="3900" b="1" dirty="0">
              <a:solidFill>
                <a:schemeClr val="accent6">
                  <a:lumMod val="40000"/>
                  <a:lumOff val="60000"/>
                </a:schemeClr>
              </a:solidFill>
              <a:latin typeface="Gill Sans MT" panose="020B0502020104020203" pitchFamily="34" charset="0"/>
            </a:endParaRPr>
          </a:p>
        </p:txBody>
      </p:sp>
      <p:sp>
        <p:nvSpPr>
          <p:cNvPr id="252" name="Rectangle 251"/>
          <p:cNvSpPr/>
          <p:nvPr/>
        </p:nvSpPr>
        <p:spPr>
          <a:xfrm>
            <a:off x="167261" y="4627401"/>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p>
        </p:txBody>
      </p:sp>
      <p:sp>
        <p:nvSpPr>
          <p:cNvPr id="253" name="TextBox 252"/>
          <p:cNvSpPr txBox="1"/>
          <p:nvPr/>
        </p:nvSpPr>
        <p:spPr>
          <a:xfrm>
            <a:off x="1235178" y="4637309"/>
            <a:ext cx="1152144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4000" b="1" dirty="0" smtClean="0">
                <a:solidFill>
                  <a:schemeClr val="accent6">
                    <a:lumMod val="40000"/>
                    <a:lumOff val="60000"/>
                  </a:schemeClr>
                </a:solidFill>
                <a:latin typeface="Gill Sans MT" panose="020B0502020104020203" pitchFamily="34" charset="0"/>
              </a:rPr>
              <a:t>Introduction</a:t>
            </a:r>
            <a:endParaRPr lang="en-US" sz="4000" b="1" dirty="0">
              <a:solidFill>
                <a:schemeClr val="accent6">
                  <a:lumMod val="40000"/>
                  <a:lumOff val="60000"/>
                </a:schemeClr>
              </a:solidFill>
              <a:latin typeface="Gill Sans MT" panose="020B0502020104020203" pitchFamily="34" charset="0"/>
            </a:endParaRPr>
          </a:p>
        </p:txBody>
      </p:sp>
      <p:sp>
        <p:nvSpPr>
          <p:cNvPr id="255" name="Rectangle 254"/>
          <p:cNvSpPr/>
          <p:nvPr/>
        </p:nvSpPr>
        <p:spPr>
          <a:xfrm>
            <a:off x="209550" y="19519699"/>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257" name="TextBox 256"/>
          <p:cNvSpPr txBox="1"/>
          <p:nvPr/>
        </p:nvSpPr>
        <p:spPr>
          <a:xfrm>
            <a:off x="1324023" y="19556070"/>
            <a:ext cx="1179576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4000" b="1" dirty="0" smtClean="0">
                <a:solidFill>
                  <a:schemeClr val="accent6">
                    <a:lumMod val="40000"/>
                    <a:lumOff val="60000"/>
                  </a:schemeClr>
                </a:solidFill>
                <a:latin typeface="Gill Sans MT" panose="020B0502020104020203" pitchFamily="34" charset="0"/>
              </a:rPr>
              <a:t>Aims</a:t>
            </a:r>
            <a:endParaRPr lang="en-US" sz="4000" b="1" dirty="0">
              <a:solidFill>
                <a:schemeClr val="accent6">
                  <a:lumMod val="40000"/>
                  <a:lumOff val="60000"/>
                </a:schemeClr>
              </a:solidFill>
              <a:latin typeface="Gill Sans MT" panose="020B0502020104020203" pitchFamily="34" charset="0"/>
            </a:endParaRPr>
          </a:p>
        </p:txBody>
      </p:sp>
      <p:sp>
        <p:nvSpPr>
          <p:cNvPr id="259" name="Rectangle 258"/>
          <p:cNvSpPr>
            <a:spLocks/>
          </p:cNvSpPr>
          <p:nvPr/>
        </p:nvSpPr>
        <p:spPr>
          <a:xfrm>
            <a:off x="16828" y="32225309"/>
            <a:ext cx="43891200" cy="707884"/>
          </a:xfrm>
          <a:prstGeom prst="rect">
            <a:avLst/>
          </a:prstGeom>
          <a:solidFill>
            <a:srgbClr val="4068AA"/>
          </a:solidFill>
          <a:ln w="38100" cap="flat">
            <a:solidFill>
              <a:srgbClr val="406BA7"/>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4000" i="0" u="none" strike="noStrike" normalizeH="0" baseline="0" dirty="0" smtClean="0">
                <a:ln w="0"/>
                <a:solidFill>
                  <a:schemeClr val="bg1"/>
                </a:solidFill>
                <a:effectLst>
                  <a:outerShdw blurRad="38100" dist="19050" dir="2700000" algn="tl" rotWithShape="0">
                    <a:schemeClr val="dk1">
                      <a:alpha val="40000"/>
                    </a:schemeClr>
                  </a:outerShdw>
                </a:effectLst>
                <a:uFillTx/>
                <a:latin typeface="Gill Sans MT" panose="020B0502020104020203" pitchFamily="34" charset="0"/>
                <a:sym typeface="Arial"/>
              </a:rPr>
              <a:t>Contact: </a:t>
            </a:r>
            <a:r>
              <a:rPr kumimoji="0" lang="en-US" sz="2800" i="0" u="none" strike="noStrike" normalizeH="0" baseline="0" dirty="0" smtClean="0">
                <a:ln w="0"/>
                <a:solidFill>
                  <a:schemeClr val="bg1"/>
                </a:solidFill>
                <a:effectLst>
                  <a:outerShdw blurRad="38100" dist="19050" dir="2700000" algn="tl" rotWithShape="0">
                    <a:schemeClr val="dk1">
                      <a:alpha val="40000"/>
                    </a:schemeClr>
                  </a:outerShdw>
                </a:effectLst>
                <a:uFillTx/>
                <a:latin typeface="Gill Sans MT" panose="020B0502020104020203" pitchFamily="34" charset="0"/>
                <a:sym typeface="Arial"/>
              </a:rPr>
              <a:t>Dr. Rediet Adamu,</a:t>
            </a:r>
            <a:r>
              <a:rPr kumimoji="0" lang="en-US" sz="2800" i="0" u="none" strike="noStrike" normalizeH="0" dirty="0" smtClean="0">
                <a:ln w="0"/>
                <a:solidFill>
                  <a:schemeClr val="bg1"/>
                </a:solidFill>
                <a:effectLst>
                  <a:outerShdw blurRad="38100" dist="19050" dir="2700000" algn="tl" rotWithShape="0">
                    <a:schemeClr val="dk1">
                      <a:alpha val="40000"/>
                    </a:schemeClr>
                  </a:outerShdw>
                </a:effectLst>
                <a:uFillTx/>
                <a:latin typeface="Gill Sans MT" panose="020B0502020104020203" pitchFamily="34" charset="0"/>
                <a:sym typeface="Arial"/>
              </a:rPr>
              <a:t> </a:t>
            </a:r>
            <a:r>
              <a:rPr kumimoji="0" lang="en-US" sz="2800" i="0" u="none" strike="noStrike" normalizeH="0" dirty="0" smtClean="0">
                <a:ln w="0"/>
                <a:solidFill>
                  <a:srgbClr val="FFC000"/>
                </a:solidFill>
                <a:effectLst>
                  <a:outerShdw blurRad="38100" dist="19050" dir="2700000" algn="tl" rotWithShape="0">
                    <a:schemeClr val="dk1">
                      <a:alpha val="40000"/>
                    </a:schemeClr>
                  </a:outerShdw>
                </a:effectLst>
                <a:uFillTx/>
                <a:latin typeface="Gill Sans MT" panose="020B0502020104020203" pitchFamily="34" charset="0"/>
                <a:sym typeface="Arial"/>
              </a:rPr>
              <a:t>rediet.adamug@gmail.com</a:t>
            </a:r>
            <a:r>
              <a:rPr kumimoji="0" lang="en-US" sz="2800" i="0" u="none" strike="noStrike" normalizeH="0" dirty="0" smtClean="0">
                <a:ln w="0"/>
                <a:solidFill>
                  <a:schemeClr val="bg1"/>
                </a:solidFill>
                <a:effectLst>
                  <a:outerShdw blurRad="38100" dist="19050" dir="2700000" algn="tl" rotWithShape="0">
                    <a:schemeClr val="dk1">
                      <a:alpha val="40000"/>
                    </a:schemeClr>
                  </a:outerShdw>
                </a:effectLst>
                <a:uFillTx/>
                <a:latin typeface="Gill Sans MT" panose="020B0502020104020203" pitchFamily="34" charset="0"/>
                <a:sym typeface="Arial"/>
              </a:rPr>
              <a:t>, Jimma University, Ethiopia.</a:t>
            </a:r>
            <a:endParaRPr kumimoji="0" lang="en-US" sz="4000" i="0" u="none" strike="noStrike" normalizeH="0" baseline="0" dirty="0">
              <a:ln w="0"/>
              <a:solidFill>
                <a:schemeClr val="bg1"/>
              </a:solidFill>
              <a:effectLst>
                <a:outerShdw blurRad="38100" dist="19050" dir="2700000" algn="tl" rotWithShape="0">
                  <a:schemeClr val="dk1">
                    <a:alpha val="40000"/>
                  </a:schemeClr>
                </a:outerShdw>
              </a:effectLst>
              <a:uFillTx/>
              <a:latin typeface="Gill Sans MT" panose="020B0502020104020203" pitchFamily="34" charset="0"/>
              <a:sym typeface="Arial"/>
            </a:endParaRPr>
          </a:p>
        </p:txBody>
      </p:sp>
      <p:pic>
        <p:nvPicPr>
          <p:cNvPr id="261" name="Picture 2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1878" y="567344"/>
            <a:ext cx="2148481" cy="2781439"/>
          </a:xfrm>
          <a:prstGeom prst="rect">
            <a:avLst/>
          </a:prstGeom>
          <a:effectLst>
            <a:glow rad="101600">
              <a:schemeClr val="tx1">
                <a:lumMod val="10000"/>
                <a:lumOff val="90000"/>
                <a:alpha val="40000"/>
              </a:schemeClr>
            </a:glow>
          </a:effectLst>
        </p:spPr>
      </p:pic>
      <p:pic>
        <p:nvPicPr>
          <p:cNvPr id="263" name="Picture 26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823544" y="2343150"/>
            <a:ext cx="4712983" cy="1039555"/>
          </a:xfrm>
          <a:prstGeom prst="rect">
            <a:avLst/>
          </a:prstGeom>
        </p:spPr>
      </p:pic>
      <p:sp>
        <p:nvSpPr>
          <p:cNvPr id="91" name="TextBox 90"/>
          <p:cNvSpPr txBox="1"/>
          <p:nvPr/>
        </p:nvSpPr>
        <p:spPr>
          <a:xfrm>
            <a:off x="13180024" y="6278064"/>
            <a:ext cx="352726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accent2">
                    <a:lumMod val="75000"/>
                  </a:schemeClr>
                </a:solidFill>
                <a:effectLst/>
                <a:uFillTx/>
                <a:latin typeface="Centaur" panose="02030504050205020304" pitchFamily="18" charset="0"/>
                <a:sym typeface="Arial"/>
              </a:rPr>
              <a:t>Maternal Heart Rate &amp; SpO</a:t>
            </a:r>
            <a:r>
              <a:rPr kumimoji="0" lang="en-US" sz="1800" b="0" i="0" u="none" strike="noStrike" cap="none" spc="0" normalizeH="0" dirty="0" smtClean="0">
                <a:ln>
                  <a:noFill/>
                </a:ln>
                <a:solidFill>
                  <a:schemeClr val="accent2">
                    <a:lumMod val="75000"/>
                  </a:schemeClr>
                </a:solidFill>
                <a:effectLst/>
                <a:uFillTx/>
                <a:latin typeface="Centaur" panose="02030504050205020304" pitchFamily="18" charset="0"/>
                <a:sym typeface="Arial"/>
              </a:rPr>
              <a:t>2</a:t>
            </a:r>
            <a:endParaRPr kumimoji="0" lang="en-US" sz="2400" b="0" i="0" u="none" strike="noStrike" cap="none" spc="0" normalizeH="0" dirty="0">
              <a:ln>
                <a:noFill/>
              </a:ln>
              <a:solidFill>
                <a:schemeClr val="accent2">
                  <a:lumMod val="75000"/>
                </a:schemeClr>
              </a:solidFill>
              <a:effectLst/>
              <a:uFillTx/>
              <a:latin typeface="Centaur" panose="02030504050205020304" pitchFamily="18" charset="0"/>
              <a:sym typeface="Arial"/>
            </a:endParaRPr>
          </a:p>
        </p:txBody>
      </p:sp>
      <p:sp>
        <p:nvSpPr>
          <p:cNvPr id="93" name="TextBox 92"/>
          <p:cNvSpPr txBox="1"/>
          <p:nvPr/>
        </p:nvSpPr>
        <p:spPr>
          <a:xfrm>
            <a:off x="17855763" y="6235785"/>
            <a:ext cx="2743357"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accent1"/>
                </a:solidFill>
                <a:effectLst/>
                <a:uFillTx/>
                <a:latin typeface="Centaur" panose="02030504050205020304" pitchFamily="18" charset="0"/>
                <a:sym typeface="Arial"/>
              </a:rPr>
              <a:t>Maternal Body</a:t>
            </a:r>
            <a:r>
              <a:rPr kumimoji="0" lang="en-US" sz="2400" b="0" i="0" u="none" strike="noStrike" cap="none" spc="0" normalizeH="0" dirty="0" smtClean="0">
                <a:ln>
                  <a:noFill/>
                </a:ln>
                <a:solidFill>
                  <a:schemeClr val="accent1"/>
                </a:solidFill>
                <a:effectLst/>
                <a:uFillTx/>
                <a:latin typeface="Centaur" panose="02030504050205020304" pitchFamily="18" charset="0"/>
                <a:sym typeface="Arial"/>
              </a:rPr>
              <a:t> Temp</a:t>
            </a:r>
            <a:endParaRPr kumimoji="0" lang="en-US" sz="2400" b="0" i="0" u="none" strike="noStrike" cap="none" spc="0" normalizeH="0" baseline="0" dirty="0">
              <a:ln>
                <a:noFill/>
              </a:ln>
              <a:solidFill>
                <a:schemeClr val="accent1"/>
              </a:solidFill>
              <a:effectLst/>
              <a:uFillTx/>
              <a:latin typeface="Centaur" panose="02030504050205020304" pitchFamily="18" charset="0"/>
              <a:sym typeface="Arial"/>
            </a:endParaRPr>
          </a:p>
        </p:txBody>
      </p:sp>
      <p:sp>
        <p:nvSpPr>
          <p:cNvPr id="94" name="TextBox 93"/>
          <p:cNvSpPr txBox="1"/>
          <p:nvPr/>
        </p:nvSpPr>
        <p:spPr>
          <a:xfrm>
            <a:off x="21706102" y="6161731"/>
            <a:ext cx="310694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accent5">
                    <a:lumMod val="75000"/>
                  </a:schemeClr>
                </a:solidFill>
                <a:effectLst/>
                <a:uFillTx/>
                <a:latin typeface="Centaur" panose="02030504050205020304" pitchFamily="18" charset="0"/>
                <a:sym typeface="Arial"/>
              </a:rPr>
              <a:t>Maternal Blood</a:t>
            </a:r>
            <a:r>
              <a:rPr kumimoji="0" lang="en-US" sz="2400" b="0" i="0" u="none" strike="noStrike" cap="none" spc="0" normalizeH="0" dirty="0" smtClean="0">
                <a:ln>
                  <a:noFill/>
                </a:ln>
                <a:solidFill>
                  <a:schemeClr val="accent5">
                    <a:lumMod val="75000"/>
                  </a:schemeClr>
                </a:solidFill>
                <a:effectLst/>
                <a:uFillTx/>
                <a:latin typeface="Centaur" panose="02030504050205020304" pitchFamily="18" charset="0"/>
                <a:sym typeface="Arial"/>
              </a:rPr>
              <a:t> Pressure</a:t>
            </a:r>
            <a:endParaRPr kumimoji="0" lang="en-US" sz="2400" b="0" i="0" u="none" strike="noStrike" cap="none" spc="0" normalizeH="0" baseline="0" dirty="0">
              <a:ln>
                <a:noFill/>
              </a:ln>
              <a:solidFill>
                <a:schemeClr val="accent5">
                  <a:lumMod val="75000"/>
                </a:schemeClr>
              </a:solidFill>
              <a:effectLst/>
              <a:uFillTx/>
              <a:latin typeface="Centaur" panose="02030504050205020304" pitchFamily="18" charset="0"/>
              <a:sym typeface="Arial"/>
            </a:endParaRPr>
          </a:p>
        </p:txBody>
      </p:sp>
      <p:sp>
        <p:nvSpPr>
          <p:cNvPr id="27" name="Rounded Rectangle 26"/>
          <p:cNvSpPr/>
          <p:nvPr/>
        </p:nvSpPr>
        <p:spPr>
          <a:xfrm>
            <a:off x="13067086" y="5811634"/>
            <a:ext cx="12425360" cy="11430000"/>
          </a:xfrm>
          <a:prstGeom prst="roundRect">
            <a:avLst>
              <a:gd name="adj" fmla="val 6532"/>
            </a:avLst>
          </a:prstGeom>
          <a:noFill/>
          <a:ln w="12700" cap="flat">
            <a:solidFill>
              <a:srgbClr val="FF0000"/>
            </a:solidFill>
            <a:prstDash val="lg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cxnSp>
        <p:nvCxnSpPr>
          <p:cNvPr id="117" name="Straight Connector 116"/>
          <p:cNvCxnSpPr/>
          <p:nvPr/>
        </p:nvCxnSpPr>
        <p:spPr>
          <a:xfrm flipH="1">
            <a:off x="26899799" y="21274174"/>
            <a:ext cx="3040153" cy="45114"/>
          </a:xfrm>
          <a:prstGeom prst="line">
            <a:avLst/>
          </a:prstGeom>
          <a:noFill/>
          <a:ln w="50800" cap="flat" cmpd="dbl">
            <a:solidFill>
              <a:schemeClr val="tx1">
                <a:lumMod val="50000"/>
                <a:lumOff val="50000"/>
              </a:schemeClr>
            </a:solidFill>
            <a:prstDash val="lgDash"/>
            <a:round/>
            <a:headEnd type="diamond"/>
            <a:tailEnd type="stealth"/>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0" name="Straight Connector 119"/>
          <p:cNvCxnSpPr>
            <a:stCxn id="163" idx="0"/>
          </p:cNvCxnSpPr>
          <p:nvPr/>
        </p:nvCxnSpPr>
        <p:spPr>
          <a:xfrm flipH="1" flipV="1">
            <a:off x="26885171" y="22037627"/>
            <a:ext cx="1844948" cy="1093230"/>
          </a:xfrm>
          <a:prstGeom prst="line">
            <a:avLst/>
          </a:prstGeom>
          <a:noFill/>
          <a:ln w="50800" cap="flat" cmpd="dbl">
            <a:solidFill>
              <a:schemeClr val="tx1">
                <a:lumMod val="50000"/>
                <a:lumOff val="50000"/>
              </a:schemeClr>
            </a:solidFill>
            <a:prstDash val="lgDash"/>
            <a:round/>
            <a:headEnd type="diamond"/>
            <a:tailEnd type="stealth"/>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3" name="Straight Connector 122"/>
          <p:cNvCxnSpPr>
            <a:stCxn id="112" idx="1"/>
          </p:cNvCxnSpPr>
          <p:nvPr/>
        </p:nvCxnSpPr>
        <p:spPr>
          <a:xfrm flipH="1">
            <a:off x="24286774" y="21275872"/>
            <a:ext cx="1332458" cy="264247"/>
          </a:xfrm>
          <a:prstGeom prst="line">
            <a:avLst/>
          </a:prstGeom>
          <a:noFill/>
          <a:ln w="50800" cap="flat" cmpd="dbl">
            <a:solidFill>
              <a:schemeClr val="tx1">
                <a:lumMod val="50000"/>
                <a:lumOff val="50000"/>
              </a:schemeClr>
            </a:solidFill>
            <a:prstDash val="lgDash"/>
            <a:round/>
            <a:headEnd type="stealth"/>
            <a:tailEnd type="stealth"/>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7" name="Straight Connector 126"/>
          <p:cNvCxnSpPr/>
          <p:nvPr/>
        </p:nvCxnSpPr>
        <p:spPr>
          <a:xfrm flipH="1" flipV="1">
            <a:off x="19572280" y="20342659"/>
            <a:ext cx="1058355" cy="976629"/>
          </a:xfrm>
          <a:prstGeom prst="line">
            <a:avLst/>
          </a:prstGeom>
          <a:noFill/>
          <a:ln w="50800" cap="flat" cmpd="dbl">
            <a:solidFill>
              <a:schemeClr val="tx1">
                <a:lumMod val="50000"/>
                <a:lumOff val="50000"/>
              </a:schemeClr>
            </a:solidFill>
            <a:prstDash val="lgDash"/>
            <a:round/>
            <a:headEnd type="stealth"/>
            <a:tailEnd type="stealth"/>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0" name="Straight Connector 129"/>
          <p:cNvCxnSpPr/>
          <p:nvPr/>
        </p:nvCxnSpPr>
        <p:spPr>
          <a:xfrm flipV="1">
            <a:off x="19279766" y="17371287"/>
            <a:ext cx="0" cy="1542691"/>
          </a:xfrm>
          <a:prstGeom prst="line">
            <a:avLst/>
          </a:prstGeom>
          <a:noFill/>
          <a:ln w="50800" cap="flat" cmpd="dbl">
            <a:solidFill>
              <a:schemeClr val="tx1">
                <a:lumMod val="50000"/>
                <a:lumOff val="50000"/>
              </a:schemeClr>
            </a:solidFill>
            <a:prstDash val="lgDash"/>
            <a:round/>
            <a:headEnd type="stealth"/>
            <a:tailEnd type="stealth"/>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136" name="Group 135"/>
          <p:cNvGrpSpPr/>
          <p:nvPr/>
        </p:nvGrpSpPr>
        <p:grpSpPr>
          <a:xfrm>
            <a:off x="25735279" y="20727343"/>
            <a:ext cx="1118640" cy="1256862"/>
            <a:chOff x="15880769" y="18932266"/>
            <a:chExt cx="1563695" cy="1984062"/>
          </a:xfrm>
        </p:grpSpPr>
        <p:pic>
          <p:nvPicPr>
            <p:cNvPr id="137" name="Picture 1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88370" y="18932266"/>
              <a:ext cx="735346" cy="509133"/>
            </a:xfrm>
            <a:prstGeom prst="rect">
              <a:avLst/>
            </a:prstGeom>
            <a:effectLst/>
          </p:spPr>
        </p:pic>
        <p:pic>
          <p:nvPicPr>
            <p:cNvPr id="138" name="Picture 1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80769" y="19352633"/>
              <a:ext cx="1563695" cy="1563695"/>
            </a:xfrm>
            <a:prstGeom prst="rect">
              <a:avLst/>
            </a:prstGeom>
          </p:spPr>
        </p:pic>
      </p:grpSp>
      <p:sp>
        <p:nvSpPr>
          <p:cNvPr id="139" name="Rectangle 138"/>
          <p:cNvSpPr/>
          <p:nvPr/>
        </p:nvSpPr>
        <p:spPr>
          <a:xfrm>
            <a:off x="19668769" y="25749163"/>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140" name="TextBox 139"/>
          <p:cNvSpPr txBox="1"/>
          <p:nvPr/>
        </p:nvSpPr>
        <p:spPr>
          <a:xfrm>
            <a:off x="20746484" y="25766304"/>
            <a:ext cx="1161288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4000" b="1" dirty="0" smtClean="0">
                <a:solidFill>
                  <a:schemeClr val="accent6">
                    <a:lumMod val="40000"/>
                    <a:lumOff val="60000"/>
                  </a:schemeClr>
                </a:solidFill>
                <a:latin typeface="Gill Sans MT" panose="020B0502020104020203" pitchFamily="34" charset="0"/>
              </a:rPr>
              <a:t>Future Directions</a:t>
            </a:r>
            <a:endParaRPr lang="en-US" sz="4000" b="1" dirty="0">
              <a:solidFill>
                <a:schemeClr val="accent6">
                  <a:lumMod val="40000"/>
                  <a:lumOff val="60000"/>
                </a:schemeClr>
              </a:solidFill>
              <a:latin typeface="Gill Sans MT" panose="020B0502020104020203" pitchFamily="34" charset="0"/>
            </a:endParaRPr>
          </a:p>
        </p:txBody>
      </p:sp>
      <p:sp>
        <p:nvSpPr>
          <p:cNvPr id="143" name="TextBox 142"/>
          <p:cNvSpPr txBox="1"/>
          <p:nvPr/>
        </p:nvSpPr>
        <p:spPr>
          <a:xfrm>
            <a:off x="114720" y="5678422"/>
            <a:ext cx="12726271" cy="14373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71500" indent="-571500">
              <a:buFont typeface="Wingdings" panose="05000000000000000000" pitchFamily="2" charset="2"/>
              <a:buChar char="v"/>
            </a:pPr>
            <a:r>
              <a:rPr lang="en-US" sz="3200" dirty="0">
                <a:latin typeface="+mj-lt"/>
              </a:rPr>
              <a:t>Maternal and neonatal mortality related to childbirth is one of the big challenges of the developing world and its reduction is a key international development </a:t>
            </a:r>
            <a:r>
              <a:rPr lang="en-US" sz="3200" dirty="0" smtClean="0">
                <a:latin typeface="+mj-lt"/>
              </a:rPr>
              <a:t>goal.</a:t>
            </a:r>
          </a:p>
          <a:p>
            <a:pPr marL="571500" indent="-571500">
              <a:buFont typeface="Wingdings" panose="05000000000000000000" pitchFamily="2" charset="2"/>
              <a:buChar char="v"/>
            </a:pPr>
            <a:endParaRPr lang="en-US" sz="3200" dirty="0" smtClean="0">
              <a:latin typeface="+mj-lt"/>
            </a:endParaRPr>
          </a:p>
          <a:p>
            <a:pPr marL="571500" indent="-571500">
              <a:buFont typeface="Wingdings" panose="05000000000000000000" pitchFamily="2" charset="2"/>
              <a:buChar char="v"/>
            </a:pPr>
            <a:r>
              <a:rPr lang="en-US" sz="3200" dirty="0" smtClean="0">
                <a:latin typeface="+mj-lt"/>
              </a:rPr>
              <a:t>Fetal heart rate, uterine contraction, maternal blood pressure, body temp, heart-rate and oxygen concentration are crucial in determining the wellbeing of a laboring mother and the fetus.</a:t>
            </a:r>
          </a:p>
          <a:p>
            <a:pPr marL="571500" indent="-571500">
              <a:buFont typeface="Wingdings" panose="05000000000000000000" pitchFamily="2" charset="2"/>
              <a:buChar char="v"/>
            </a:pPr>
            <a:endParaRPr lang="en-US" sz="3200" dirty="0" smtClean="0">
              <a:latin typeface="+mj-lt"/>
            </a:endParaRPr>
          </a:p>
          <a:p>
            <a:pPr marL="571500" indent="-571500">
              <a:buFont typeface="Wingdings" panose="05000000000000000000" pitchFamily="2" charset="2"/>
              <a:buChar char="v"/>
            </a:pPr>
            <a:r>
              <a:rPr lang="en-US" sz="3200" dirty="0">
                <a:latin typeface="+mj-lt"/>
              </a:rPr>
              <a:t>Many of the </a:t>
            </a:r>
            <a:r>
              <a:rPr lang="en-US" sz="3200" dirty="0" err="1">
                <a:latin typeface="+mj-lt"/>
              </a:rPr>
              <a:t>defacto</a:t>
            </a:r>
            <a:r>
              <a:rPr lang="en-US" sz="3200" dirty="0">
                <a:latin typeface="+mj-lt"/>
              </a:rPr>
              <a:t> </a:t>
            </a:r>
            <a:r>
              <a:rPr lang="en-US" sz="3200" dirty="0" err="1">
                <a:latin typeface="+mj-lt"/>
              </a:rPr>
              <a:t>feto</a:t>
            </a:r>
            <a:r>
              <a:rPr lang="en-US" sz="3200" dirty="0">
                <a:latin typeface="+mj-lt"/>
              </a:rPr>
              <a:t>-maternal monitoring instruments such as </a:t>
            </a:r>
            <a:r>
              <a:rPr lang="en-US" sz="3200" dirty="0" err="1">
                <a:latin typeface="+mj-lt"/>
              </a:rPr>
              <a:t>Cardiotocography</a:t>
            </a:r>
            <a:r>
              <a:rPr lang="en-US" sz="3200" dirty="0">
                <a:latin typeface="+mj-lt"/>
              </a:rPr>
              <a:t> (CTG) </a:t>
            </a:r>
            <a:r>
              <a:rPr lang="en-US" sz="3200" dirty="0" smtClean="0">
                <a:latin typeface="+mj-lt"/>
              </a:rPr>
              <a:t>are expensive, grid dependent and hard to maintain.</a:t>
            </a:r>
          </a:p>
          <a:p>
            <a:pPr marL="571500" indent="-571500">
              <a:buFont typeface="Wingdings" panose="05000000000000000000" pitchFamily="2" charset="2"/>
              <a:buChar char="v"/>
            </a:pPr>
            <a:endParaRPr lang="en-US" sz="3200" dirty="0" smtClean="0">
              <a:latin typeface="+mj-lt"/>
            </a:endParaRPr>
          </a:p>
          <a:p>
            <a:pPr marL="571500" indent="-571500">
              <a:buFont typeface="Wingdings" panose="05000000000000000000" pitchFamily="2" charset="2"/>
              <a:buChar char="v"/>
            </a:pPr>
            <a:r>
              <a:rPr lang="en-US" sz="3200" dirty="0">
                <a:latin typeface="+mj-lt"/>
              </a:rPr>
              <a:t>Our idea is to construct a wireless </a:t>
            </a:r>
            <a:r>
              <a:rPr lang="en-US" sz="3200" dirty="0" err="1">
                <a:latin typeface="+mj-lt"/>
              </a:rPr>
              <a:t>feto</a:t>
            </a:r>
            <a:r>
              <a:rPr lang="en-US" sz="3200" dirty="0">
                <a:latin typeface="+mj-lt"/>
              </a:rPr>
              <a:t>-maternal vital sign monitoring and alerting system for low-resource </a:t>
            </a:r>
            <a:r>
              <a:rPr lang="en-US" sz="3200" dirty="0" smtClean="0">
                <a:latin typeface="+mj-lt"/>
              </a:rPr>
              <a:t>setting.</a:t>
            </a:r>
          </a:p>
          <a:p>
            <a:pPr marL="571500" indent="-571500">
              <a:buFont typeface="Wingdings" panose="05000000000000000000" pitchFamily="2" charset="2"/>
              <a:buChar char="v"/>
            </a:pPr>
            <a:endParaRPr lang="en-US" sz="3200" dirty="0" smtClean="0">
              <a:latin typeface="+mj-lt"/>
            </a:endParaRPr>
          </a:p>
          <a:p>
            <a:pPr marL="571500" indent="-571500">
              <a:buFont typeface="Wingdings" panose="05000000000000000000" pitchFamily="2" charset="2"/>
              <a:buChar char="v"/>
            </a:pPr>
            <a:r>
              <a:rPr lang="en-US" sz="3200" dirty="0">
                <a:latin typeface="+mj-lt"/>
              </a:rPr>
              <a:t>I</a:t>
            </a:r>
            <a:r>
              <a:rPr lang="en-US" sz="3200" dirty="0" smtClean="0">
                <a:latin typeface="+mj-lt"/>
              </a:rPr>
              <a:t>n </a:t>
            </a:r>
            <a:r>
              <a:rPr lang="en-US" sz="3200" dirty="0">
                <a:latin typeface="+mj-lt"/>
              </a:rPr>
              <a:t>which sensors are attached to a laboring mother </a:t>
            </a:r>
            <a:r>
              <a:rPr lang="en-US" sz="3200" dirty="0" smtClean="0">
                <a:latin typeface="+mj-lt"/>
              </a:rPr>
              <a:t>non-invasively, </a:t>
            </a:r>
            <a:r>
              <a:rPr lang="en-US" sz="3200" dirty="0">
                <a:latin typeface="+mj-lt"/>
              </a:rPr>
              <a:t>collects vital sign data in </a:t>
            </a:r>
            <a:r>
              <a:rPr lang="en-US" sz="3200" dirty="0" smtClean="0">
                <a:latin typeface="+mj-lt"/>
              </a:rPr>
              <a:t>real-time.</a:t>
            </a:r>
          </a:p>
          <a:p>
            <a:pPr marL="571500" indent="-571500">
              <a:buFont typeface="Wingdings" panose="05000000000000000000" pitchFamily="2" charset="2"/>
              <a:buChar char="v"/>
            </a:pPr>
            <a:endParaRPr lang="en-US" sz="3200" dirty="0" smtClean="0">
              <a:latin typeface="+mj-lt"/>
            </a:endParaRPr>
          </a:p>
          <a:p>
            <a:pPr marL="571500" indent="-571500">
              <a:buFont typeface="Wingdings" panose="05000000000000000000" pitchFamily="2" charset="2"/>
              <a:buChar char="v"/>
            </a:pPr>
            <a:r>
              <a:rPr lang="en-US" sz="3200" dirty="0" smtClean="0">
                <a:latin typeface="+mj-lt"/>
              </a:rPr>
              <a:t>After the real-time data is being </a:t>
            </a:r>
            <a:r>
              <a:rPr lang="en-US" sz="3200" dirty="0">
                <a:latin typeface="+mj-lt"/>
              </a:rPr>
              <a:t>processed by the rechargeable battery powered microprocessor and later sent for visualization in a wireless manner for </a:t>
            </a:r>
            <a:r>
              <a:rPr lang="en-US" sz="3200" dirty="0">
                <a:latin typeface="+mj-lt"/>
              </a:rPr>
              <a:t>a</a:t>
            </a:r>
            <a:r>
              <a:rPr lang="en-US" sz="3200" dirty="0" smtClean="0">
                <a:latin typeface="+mj-lt"/>
              </a:rPr>
              <a:t> </a:t>
            </a:r>
            <a:r>
              <a:rPr lang="en-US" sz="3200" dirty="0">
                <a:latin typeface="+mj-lt"/>
              </a:rPr>
              <a:t>health care professional or a central nurse </a:t>
            </a:r>
            <a:r>
              <a:rPr lang="en-US" sz="3200" dirty="0" smtClean="0">
                <a:latin typeface="+mj-lt"/>
              </a:rPr>
              <a:t>station.</a:t>
            </a:r>
          </a:p>
          <a:p>
            <a:pPr marL="571500" indent="-571500">
              <a:buFont typeface="Wingdings" panose="05000000000000000000" pitchFamily="2" charset="2"/>
              <a:buChar char="v"/>
            </a:pPr>
            <a:endParaRPr lang="en-US" sz="3200" dirty="0">
              <a:latin typeface="+mj-lt"/>
            </a:endParaRPr>
          </a:p>
          <a:p>
            <a:pPr marL="571500" indent="-571500">
              <a:buFont typeface="Wingdings" panose="05000000000000000000" pitchFamily="2" charset="2"/>
              <a:buChar char="v"/>
            </a:pPr>
            <a:r>
              <a:rPr lang="en-US" sz="3200" dirty="0">
                <a:latin typeface="+mj-lt"/>
              </a:rPr>
              <a:t>The visualization is based on the WHO standard known as the </a:t>
            </a:r>
            <a:r>
              <a:rPr lang="en-US" sz="3200" dirty="0" err="1">
                <a:latin typeface="+mj-lt"/>
              </a:rPr>
              <a:t>partogram</a:t>
            </a:r>
            <a:r>
              <a:rPr lang="en-US" sz="3200" dirty="0">
                <a:latin typeface="+mj-lt"/>
              </a:rPr>
              <a:t> which is a composite graphical depiction of key data during </a:t>
            </a:r>
            <a:r>
              <a:rPr lang="en-US" sz="3200" dirty="0" smtClean="0">
                <a:latin typeface="+mj-lt"/>
              </a:rPr>
              <a:t>labor, which can be viewed by mobile phones, tablets and computers in a wireless manner.</a:t>
            </a:r>
          </a:p>
          <a:p>
            <a:pPr marL="571500" indent="-571500">
              <a:buFont typeface="Wingdings" panose="05000000000000000000" pitchFamily="2" charset="2"/>
              <a:buChar char="v"/>
            </a:pPr>
            <a:endParaRPr lang="en-US" sz="3200" dirty="0" smtClean="0">
              <a:latin typeface="+mj-lt"/>
            </a:endParaRPr>
          </a:p>
          <a:p>
            <a:endParaRPr lang="en-US" sz="3200" dirty="0">
              <a:latin typeface="+mj-lt"/>
            </a:endParaRPr>
          </a:p>
          <a:p>
            <a:endParaRPr lang="en-US" sz="3200" dirty="0" smtClean="0">
              <a:latin typeface="+mj-lt"/>
            </a:endParaRPr>
          </a:p>
        </p:txBody>
      </p:sp>
      <p:graphicFrame>
        <p:nvGraphicFramePr>
          <p:cNvPr id="60" name="Diagram 59"/>
          <p:cNvGraphicFramePr/>
          <p:nvPr>
            <p:extLst>
              <p:ext uri="{D42A27DB-BD31-4B8C-83A1-F6EECF244321}">
                <p14:modId xmlns:p14="http://schemas.microsoft.com/office/powerpoint/2010/main" val="1320499055"/>
              </p:ext>
            </p:extLst>
          </p:nvPr>
        </p:nvGraphicFramePr>
        <p:xfrm>
          <a:off x="2313220" y="21066295"/>
          <a:ext cx="10623683" cy="1069667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73" name="Diagram 72"/>
          <p:cNvGraphicFramePr/>
          <p:nvPr>
            <p:extLst>
              <p:ext uri="{D42A27DB-BD31-4B8C-83A1-F6EECF244321}">
                <p14:modId xmlns:p14="http://schemas.microsoft.com/office/powerpoint/2010/main" val="335264581"/>
              </p:ext>
            </p:extLst>
          </p:nvPr>
        </p:nvGraphicFramePr>
        <p:xfrm>
          <a:off x="18725922" y="26782244"/>
          <a:ext cx="13300431" cy="519366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62" name="TextBox 61"/>
          <p:cNvSpPr txBox="1"/>
          <p:nvPr/>
        </p:nvSpPr>
        <p:spPr>
          <a:xfrm>
            <a:off x="32776786" y="21037817"/>
            <a:ext cx="11114414" cy="5693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latin typeface="+mj-lt"/>
              </a:rPr>
              <a:t>Lawn JE, Kinney M, Lee AC,CM, </a:t>
            </a:r>
            <a:r>
              <a:rPr lang="en-US" sz="2800" dirty="0" err="1">
                <a:latin typeface="+mj-lt"/>
              </a:rPr>
              <a:t>Donnay</a:t>
            </a:r>
            <a:r>
              <a:rPr lang="en-US" sz="2800" dirty="0">
                <a:latin typeface="+mj-lt"/>
              </a:rPr>
              <a:t> F, Paul VK, </a:t>
            </a:r>
            <a:r>
              <a:rPr lang="en-US" sz="2800" dirty="0" err="1">
                <a:latin typeface="+mj-lt"/>
              </a:rPr>
              <a:t>Bhutta</a:t>
            </a:r>
            <a:r>
              <a:rPr lang="en-US" sz="2800" dirty="0">
                <a:latin typeface="+mj-lt"/>
              </a:rPr>
              <a:t> ZA, M and Darmstadt GL, “Reducing intrapartum-related deaths and disability: can the health system deliver”, 107 supplement 1:s123-40, s140-2. </a:t>
            </a:r>
            <a:r>
              <a:rPr lang="en-US" sz="2800" dirty="0" err="1">
                <a:latin typeface="+mj-lt"/>
              </a:rPr>
              <a:t>Doi</a:t>
            </a:r>
            <a:r>
              <a:rPr lang="en-US" sz="2800" dirty="0">
                <a:latin typeface="+mj-lt"/>
              </a:rPr>
              <a:t>: 10.1016, Oct 2009. </a:t>
            </a:r>
            <a:endParaRPr lang="en-US" sz="2800" dirty="0" smtClean="0">
              <a:latin typeface="+mj-lt"/>
            </a:endParaRPr>
          </a:p>
          <a:p>
            <a:endParaRPr lang="en-US" sz="2800" dirty="0" smtClean="0">
              <a:latin typeface="+mj-lt"/>
            </a:endParaRPr>
          </a:p>
          <a:p>
            <a:r>
              <a:rPr lang="en-US" sz="2800" dirty="0" err="1">
                <a:latin typeface="+mj-lt"/>
              </a:rPr>
              <a:t>Aamir</a:t>
            </a:r>
            <a:r>
              <a:rPr lang="en-US" sz="2800" dirty="0">
                <a:latin typeface="+mj-lt"/>
              </a:rPr>
              <a:t> </a:t>
            </a:r>
            <a:r>
              <a:rPr lang="en-US" sz="2800" dirty="0" err="1">
                <a:latin typeface="+mj-lt"/>
              </a:rPr>
              <a:t>Sweha</a:t>
            </a:r>
            <a:r>
              <a:rPr lang="en-US" sz="2800" dirty="0">
                <a:latin typeface="+mj-lt"/>
              </a:rPr>
              <a:t>, M.D., and Trevor W. Hacker, M.D., Mercy healthcare Sacramento, California, Jim </a:t>
            </a:r>
            <a:r>
              <a:rPr lang="en-US" sz="2800" dirty="0" err="1">
                <a:latin typeface="+mj-lt"/>
              </a:rPr>
              <a:t>Nuovo</a:t>
            </a:r>
            <a:r>
              <a:rPr lang="en-US" sz="2800" dirty="0">
                <a:latin typeface="+mj-lt"/>
              </a:rPr>
              <a:t>, M.D., University of California Davis, school of Medicine, Davis, California, “Interpretation of the electronic </a:t>
            </a:r>
            <a:r>
              <a:rPr lang="en-US" sz="2800" dirty="0" smtClean="0">
                <a:latin typeface="+mj-lt"/>
              </a:rPr>
              <a:t>fetal </a:t>
            </a:r>
            <a:r>
              <a:rPr lang="en-US" sz="2800" dirty="0">
                <a:latin typeface="+mj-lt"/>
              </a:rPr>
              <a:t>heart rate during </a:t>
            </a:r>
            <a:r>
              <a:rPr lang="en-US" sz="2800" dirty="0" err="1">
                <a:latin typeface="+mj-lt"/>
              </a:rPr>
              <a:t>labour</a:t>
            </a:r>
            <a:r>
              <a:rPr lang="en-US" sz="2800" dirty="0">
                <a:latin typeface="+mj-lt"/>
              </a:rPr>
              <a:t>”, 59(9):2487-2500, May 1 1999. </a:t>
            </a:r>
            <a:endParaRPr lang="en-US" sz="2800" dirty="0" smtClean="0">
              <a:latin typeface="+mj-lt"/>
            </a:endParaRPr>
          </a:p>
          <a:p>
            <a:endParaRPr lang="en-US" sz="2800" dirty="0">
              <a:latin typeface="+mj-lt"/>
            </a:endParaRPr>
          </a:p>
          <a:p>
            <a:r>
              <a:rPr lang="en-US" sz="2800" dirty="0" err="1" smtClean="0">
                <a:latin typeface="+mj-lt"/>
              </a:rPr>
              <a:t>Vichal</a:t>
            </a:r>
            <a:r>
              <a:rPr lang="en-US" sz="2800" dirty="0" smtClean="0">
                <a:latin typeface="+mj-lt"/>
              </a:rPr>
              <a:t> </a:t>
            </a:r>
            <a:r>
              <a:rPr lang="en-US" sz="2800" dirty="0">
                <a:latin typeface="+mj-lt"/>
              </a:rPr>
              <a:t>P.M, </a:t>
            </a:r>
            <a:r>
              <a:rPr lang="en-US" sz="2800" dirty="0" err="1">
                <a:latin typeface="+mj-lt"/>
              </a:rPr>
              <a:t>Appaji</a:t>
            </a:r>
            <a:r>
              <a:rPr lang="en-US" sz="2800" dirty="0">
                <a:latin typeface="+mj-lt"/>
              </a:rPr>
              <a:t> M Abhishek, Dr. Manish Arora </a:t>
            </a:r>
            <a:r>
              <a:rPr lang="pt-BR" sz="2800" dirty="0" smtClean="0">
                <a:latin typeface="+mj-lt"/>
              </a:rPr>
              <a:t>“Device </a:t>
            </a:r>
            <a:r>
              <a:rPr lang="pt-BR" sz="2800" dirty="0">
                <a:latin typeface="+mj-lt"/>
              </a:rPr>
              <a:t>for Intrapartum Materno-Fetal </a:t>
            </a:r>
            <a:r>
              <a:rPr lang="pt-BR" sz="2800" dirty="0" smtClean="0">
                <a:latin typeface="+mj-lt"/>
              </a:rPr>
              <a:t>care” , 6(8): 1217-1223, Aug 2015.</a:t>
            </a:r>
            <a:endParaRPr lang="en-US" sz="2800" dirty="0">
              <a:latin typeface="+mj-lt"/>
            </a:endParaRPr>
          </a:p>
          <a:p>
            <a:endParaRPr lang="en-US" sz="2800" dirty="0">
              <a:latin typeface="+mj-lt"/>
            </a:endParaRPr>
          </a:p>
        </p:txBody>
      </p:sp>
      <p:sp>
        <p:nvSpPr>
          <p:cNvPr id="147" name="TextBox 146"/>
          <p:cNvSpPr txBox="1"/>
          <p:nvPr/>
        </p:nvSpPr>
        <p:spPr>
          <a:xfrm>
            <a:off x="29642475" y="22379013"/>
            <a:ext cx="27005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C00000"/>
                </a:solidFill>
                <a:effectLst/>
                <a:uFillTx/>
                <a:latin typeface="Centaur" panose="02030504050205020304" pitchFamily="18" charset="0"/>
                <a:sym typeface="Arial"/>
              </a:rPr>
              <a:t>Mobile Phone</a:t>
            </a:r>
            <a:endParaRPr kumimoji="0" lang="en-US" sz="2400" b="0" i="0" u="none" strike="noStrike" cap="none" spc="0" normalizeH="0" baseline="0" dirty="0">
              <a:ln>
                <a:noFill/>
              </a:ln>
              <a:solidFill>
                <a:srgbClr val="C00000"/>
              </a:solidFill>
              <a:effectLst/>
              <a:uFillTx/>
              <a:latin typeface="Centaur" panose="02030504050205020304" pitchFamily="18" charset="0"/>
              <a:sym typeface="Arial"/>
            </a:endParaRPr>
          </a:p>
        </p:txBody>
      </p:sp>
      <p:sp>
        <p:nvSpPr>
          <p:cNvPr id="149" name="TextBox 148"/>
          <p:cNvSpPr txBox="1"/>
          <p:nvPr/>
        </p:nvSpPr>
        <p:spPr>
          <a:xfrm>
            <a:off x="28785489" y="25091596"/>
            <a:ext cx="27005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C00000"/>
                </a:solidFill>
                <a:effectLst/>
                <a:uFillTx/>
                <a:latin typeface="Centaur" panose="02030504050205020304" pitchFamily="18" charset="0"/>
                <a:sym typeface="Arial"/>
              </a:rPr>
              <a:t>Tablet</a:t>
            </a:r>
            <a:endParaRPr kumimoji="0" lang="en-US" sz="2400" b="0" i="0" u="none" strike="noStrike" cap="none" spc="0" normalizeH="0" baseline="0" dirty="0">
              <a:ln>
                <a:noFill/>
              </a:ln>
              <a:solidFill>
                <a:srgbClr val="C00000"/>
              </a:solidFill>
              <a:effectLst/>
              <a:uFillTx/>
              <a:latin typeface="Centaur" panose="02030504050205020304" pitchFamily="18" charset="0"/>
              <a:sym typeface="Arial"/>
            </a:endParaRPr>
          </a:p>
        </p:txBody>
      </p:sp>
      <p:sp>
        <p:nvSpPr>
          <p:cNvPr id="150" name="TextBox 149"/>
          <p:cNvSpPr txBox="1"/>
          <p:nvPr/>
        </p:nvSpPr>
        <p:spPr>
          <a:xfrm>
            <a:off x="19748880" y="24343478"/>
            <a:ext cx="429222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lang="en-US" sz="2400" dirty="0" smtClean="0">
                <a:solidFill>
                  <a:srgbClr val="C00000"/>
                </a:solidFill>
                <a:latin typeface="Centaur" panose="02030504050205020304" pitchFamily="18" charset="0"/>
              </a:rPr>
              <a:t>Real-time Database and Data </a:t>
            </a:r>
            <a:r>
              <a:rPr lang="en-US" sz="2400" dirty="0">
                <a:solidFill>
                  <a:srgbClr val="C00000"/>
                </a:solidFill>
                <a:latin typeface="Centaur" panose="02030504050205020304" pitchFamily="18" charset="0"/>
              </a:rPr>
              <a:t>P</a:t>
            </a:r>
            <a:r>
              <a:rPr lang="en-US" sz="2400" dirty="0" smtClean="0">
                <a:solidFill>
                  <a:srgbClr val="C00000"/>
                </a:solidFill>
                <a:latin typeface="Centaur" panose="02030504050205020304" pitchFamily="18" charset="0"/>
              </a:rPr>
              <a:t>rocessing</a:t>
            </a:r>
            <a:endParaRPr kumimoji="0" lang="en-US" sz="2400" b="0" i="0" u="none" strike="noStrike" cap="none" spc="0" normalizeH="0" baseline="0" dirty="0">
              <a:ln>
                <a:noFill/>
              </a:ln>
              <a:solidFill>
                <a:srgbClr val="C00000"/>
              </a:solidFill>
              <a:effectLst/>
              <a:uFillTx/>
              <a:latin typeface="Centaur" panose="02030504050205020304" pitchFamily="18" charset="0"/>
              <a:sym typeface="Arial"/>
            </a:endParaRPr>
          </a:p>
        </p:txBody>
      </p:sp>
      <p:sp>
        <p:nvSpPr>
          <p:cNvPr id="151" name="TextBox 150"/>
          <p:cNvSpPr txBox="1"/>
          <p:nvPr/>
        </p:nvSpPr>
        <p:spPr>
          <a:xfrm>
            <a:off x="19468231" y="19105349"/>
            <a:ext cx="429222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2193925" rtl="0" fontAlgn="auto" latinLnBrk="0" hangingPunct="0">
              <a:lnSpc>
                <a:spcPct val="100000"/>
              </a:lnSpc>
              <a:spcBef>
                <a:spcPts val="0"/>
              </a:spcBef>
              <a:spcAft>
                <a:spcPts val="0"/>
              </a:spcAft>
              <a:buClrTx/>
              <a:buSzTx/>
              <a:buFontTx/>
              <a:buNone/>
              <a:tabLst/>
            </a:pPr>
            <a:r>
              <a:rPr lang="en-US" sz="2400" dirty="0" smtClean="0">
                <a:solidFill>
                  <a:srgbClr val="C00000"/>
                </a:solidFill>
                <a:latin typeface="Centaur" panose="02030504050205020304" pitchFamily="18" charset="0"/>
              </a:rPr>
              <a:t>Wireless </a:t>
            </a:r>
            <a:r>
              <a:rPr lang="en-US" sz="2400" dirty="0">
                <a:solidFill>
                  <a:srgbClr val="C00000"/>
                </a:solidFill>
                <a:latin typeface="Centaur" panose="02030504050205020304" pitchFamily="18" charset="0"/>
              </a:rPr>
              <a:t>C</a:t>
            </a:r>
            <a:r>
              <a:rPr lang="en-US" sz="2400" dirty="0" smtClean="0">
                <a:solidFill>
                  <a:srgbClr val="C00000"/>
                </a:solidFill>
                <a:latin typeface="Centaur" panose="02030504050205020304" pitchFamily="18" charset="0"/>
              </a:rPr>
              <a:t>ommunication Medium</a:t>
            </a:r>
            <a:endParaRPr kumimoji="0" lang="en-US" sz="2400" b="0" i="0" u="none" strike="noStrike" cap="none" spc="0" normalizeH="0" baseline="0" dirty="0">
              <a:ln>
                <a:noFill/>
              </a:ln>
              <a:solidFill>
                <a:srgbClr val="C00000"/>
              </a:solidFill>
              <a:effectLst/>
              <a:uFillTx/>
              <a:latin typeface="Centaur" panose="02030504050205020304" pitchFamily="18" charset="0"/>
              <a:sym typeface="Arial"/>
            </a:endParaRPr>
          </a:p>
        </p:txBody>
      </p:sp>
      <p:sp>
        <p:nvSpPr>
          <p:cNvPr id="152" name="Rectangle 151"/>
          <p:cNvSpPr/>
          <p:nvPr/>
        </p:nvSpPr>
        <p:spPr>
          <a:xfrm>
            <a:off x="32528868" y="26285091"/>
            <a:ext cx="11338560" cy="3474720"/>
          </a:xfrm>
          <a:prstGeom prst="rect">
            <a:avLst/>
          </a:prstGeom>
          <a:solidFill>
            <a:srgbClr val="FFFFFF"/>
          </a:solid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nvGrpSpPr>
          <p:cNvPr id="153" name="Group 152"/>
          <p:cNvGrpSpPr/>
          <p:nvPr/>
        </p:nvGrpSpPr>
        <p:grpSpPr>
          <a:xfrm>
            <a:off x="32718087" y="26504230"/>
            <a:ext cx="11126123" cy="836824"/>
            <a:chOff x="32741861" y="26334374"/>
            <a:chExt cx="11126123" cy="836824"/>
          </a:xfrm>
        </p:grpSpPr>
        <p:sp>
          <p:nvSpPr>
            <p:cNvPr id="154" name="TextBox 153"/>
            <p:cNvSpPr txBox="1"/>
            <p:nvPr/>
          </p:nvSpPr>
          <p:spPr>
            <a:xfrm>
              <a:off x="33809584" y="26348238"/>
              <a:ext cx="10058400" cy="822960"/>
            </a:xfrm>
            <a:prstGeom prst="rect">
              <a:avLst/>
            </a:prstGeom>
            <a:solidFill>
              <a:srgbClr val="4068A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defTabSz="2193925" rtl="0" fontAlgn="auto" latinLnBrk="0" hangingPunct="0">
                <a:lnSpc>
                  <a:spcPct val="100000"/>
                </a:lnSpc>
                <a:spcBef>
                  <a:spcPts val="0"/>
                </a:spcBef>
                <a:spcAft>
                  <a:spcPts val="0"/>
                </a:spcAft>
                <a:buClrTx/>
                <a:buSzTx/>
                <a:buFontTx/>
                <a:buNone/>
                <a:tabLst/>
              </a:pPr>
              <a:r>
                <a:rPr lang="en-US" sz="4000" b="1" dirty="0" smtClean="0">
                  <a:solidFill>
                    <a:schemeClr val="accent6">
                      <a:lumMod val="40000"/>
                      <a:lumOff val="60000"/>
                    </a:schemeClr>
                  </a:solidFill>
                  <a:latin typeface="Gill Sans MT" panose="020B0502020104020203" pitchFamily="34" charset="0"/>
                </a:rPr>
                <a:t>Acknowledgment</a:t>
              </a:r>
              <a:endParaRPr kumimoji="0" lang="en-US" sz="4000" b="1" i="0" u="none" strike="noStrike" cap="none" spc="0" normalizeH="0" baseline="0" dirty="0">
                <a:ln>
                  <a:noFill/>
                </a:ln>
                <a:solidFill>
                  <a:schemeClr val="accent6">
                    <a:lumMod val="40000"/>
                    <a:lumOff val="60000"/>
                  </a:schemeClr>
                </a:solidFill>
                <a:effectLst/>
                <a:uFillTx/>
                <a:latin typeface="Gill Sans MT" panose="020B0502020104020203" pitchFamily="34" charset="0"/>
                <a:sym typeface="Arial"/>
              </a:endParaRPr>
            </a:p>
          </p:txBody>
        </p:sp>
        <p:sp>
          <p:nvSpPr>
            <p:cNvPr id="155" name="Rectangle 154"/>
            <p:cNvSpPr/>
            <p:nvPr/>
          </p:nvSpPr>
          <p:spPr>
            <a:xfrm>
              <a:off x="32741861" y="26334374"/>
              <a:ext cx="914400" cy="822960"/>
            </a:xfrm>
            <a:prstGeom prst="rect">
              <a:avLst/>
            </a:prstGeom>
            <a:solidFill>
              <a:schemeClr val="accent6">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grpSp>
      <p:sp>
        <p:nvSpPr>
          <p:cNvPr id="156" name="Rectangle 155"/>
          <p:cNvSpPr/>
          <p:nvPr/>
        </p:nvSpPr>
        <p:spPr>
          <a:xfrm>
            <a:off x="32491677" y="29898382"/>
            <a:ext cx="11338560" cy="2194560"/>
          </a:xfrm>
          <a:prstGeom prst="rect">
            <a:avLst/>
          </a:prstGeom>
          <a:solidFill>
            <a:srgbClr val="FFFFFF"/>
          </a:solid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157" name="TextBox 156"/>
          <p:cNvSpPr txBox="1"/>
          <p:nvPr/>
        </p:nvSpPr>
        <p:spPr>
          <a:xfrm>
            <a:off x="32722972" y="27715134"/>
            <a:ext cx="11114414"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smtClean="0">
                <a:latin typeface="+mj-lt"/>
              </a:rPr>
              <a:t>The authors acknowledges </a:t>
            </a:r>
            <a:r>
              <a:rPr lang="en-US" sz="2800" dirty="0" err="1">
                <a:latin typeface="+mj-lt"/>
              </a:rPr>
              <a:t>Armauer</a:t>
            </a:r>
            <a:r>
              <a:rPr lang="en-US" sz="2800" dirty="0">
                <a:latin typeface="+mj-lt"/>
              </a:rPr>
              <a:t> Hansen Research Institute (AHRI)</a:t>
            </a:r>
          </a:p>
          <a:p>
            <a:r>
              <a:rPr lang="en-US" sz="2800" dirty="0" smtClean="0">
                <a:latin typeface="+mj-lt"/>
              </a:rPr>
              <a:t>For organizing Grand Challenge Ethiopia for funding this project, Jimma University for being a host institution and Bill &amp; Melinda Gate foundation for sponsoring this event.</a:t>
            </a:r>
            <a:endParaRPr lang="en-US" sz="2800" dirty="0">
              <a:latin typeface="+mj-lt"/>
            </a:endParaRPr>
          </a:p>
        </p:txBody>
      </p:sp>
      <p:sp>
        <p:nvSpPr>
          <p:cNvPr id="69" name="Right Triangle 68"/>
          <p:cNvSpPr/>
          <p:nvPr/>
        </p:nvSpPr>
        <p:spPr>
          <a:xfrm>
            <a:off x="13116524" y="19547188"/>
            <a:ext cx="813447" cy="822960"/>
          </a:xfrm>
          <a:prstGeom prst="rtTriangle">
            <a:avLst/>
          </a:prstGeom>
          <a:solidFill>
            <a:srgbClr val="4068AA"/>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93925" rtl="0" fontAlgn="auto" latinLnBrk="0" hangingPunct="0">
              <a:lnSpc>
                <a:spcPct val="100000"/>
              </a:lnSpc>
              <a:spcBef>
                <a:spcPts val="0"/>
              </a:spcBef>
              <a:spcAft>
                <a:spcPts val="0"/>
              </a:spcAft>
              <a:buClrTx/>
              <a:buSzTx/>
              <a:buFontTx/>
              <a:buNone/>
              <a:tabLst/>
            </a:pPr>
            <a:endParaRPr kumimoji="0" lang="en-US" sz="8600" b="0" i="0" u="none" strike="noStrike" cap="none" spc="0" normalizeH="0" baseline="0">
              <a:ln>
                <a:noFill/>
              </a:ln>
              <a:solidFill>
                <a:schemeClr val="accent1"/>
              </a:solidFill>
              <a:effectLst/>
              <a:uFillTx/>
              <a:latin typeface="Arial"/>
              <a:ea typeface="Arial"/>
              <a:cs typeface="Arial"/>
              <a:sym typeface="Arial"/>
            </a:endParaRPr>
          </a:p>
        </p:txBody>
      </p:sp>
      <p:sp>
        <p:nvSpPr>
          <p:cNvPr id="161" name="TextBox 160"/>
          <p:cNvSpPr txBox="1"/>
          <p:nvPr/>
        </p:nvSpPr>
        <p:spPr>
          <a:xfrm>
            <a:off x="32793614" y="29785910"/>
            <a:ext cx="1111441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800" dirty="0" smtClean="0">
                <a:effectLst>
                  <a:outerShdw blurRad="38100" dist="38100" dir="2700000" algn="tl">
                    <a:srgbClr val="000000">
                      <a:alpha val="43137"/>
                    </a:srgbClr>
                  </a:outerShdw>
                </a:effectLst>
                <a:latin typeface="+mj-lt"/>
              </a:rPr>
              <a:t>Get this poster at:</a:t>
            </a:r>
            <a:endParaRPr lang="en-US" sz="2800" dirty="0">
              <a:effectLst>
                <a:outerShdw blurRad="38100" dist="38100" dir="2700000" algn="tl">
                  <a:srgbClr val="000000">
                    <a:alpha val="43137"/>
                  </a:srgbClr>
                </a:outerShdw>
              </a:effectLst>
              <a:latin typeface="+mj-lt"/>
            </a:endParaRPr>
          </a:p>
        </p:txBody>
      </p:sp>
      <p:sp>
        <p:nvSpPr>
          <p:cNvPr id="167" name="Oval 166"/>
          <p:cNvSpPr/>
          <p:nvPr/>
        </p:nvSpPr>
        <p:spPr>
          <a:xfrm>
            <a:off x="40564549" y="10432929"/>
            <a:ext cx="1606774" cy="1558049"/>
          </a:xfrm>
          <a:prstGeom prst="ellipse">
            <a:avLst/>
          </a:prstGeom>
          <a:solidFill>
            <a:srgbClr val="45AD36"/>
          </a:solidFill>
          <a:ln/>
        </p:spPr>
        <p:style>
          <a:lnRef idx="0">
            <a:schemeClr val="accent5"/>
          </a:lnRef>
          <a:fillRef idx="3">
            <a:schemeClr val="accent5"/>
          </a:fillRef>
          <a:effectRef idx="3">
            <a:schemeClr val="accent5"/>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smtClean="0">
                <a:ln>
                  <a:noFill/>
                </a:ln>
                <a:solidFill>
                  <a:schemeClr val="bg1"/>
                </a:solidFill>
                <a:effectLst>
                  <a:outerShdw blurRad="38100" dist="38100" dir="2700000" algn="tl">
                    <a:srgbClr val="000000">
                      <a:alpha val="43137"/>
                    </a:srgbClr>
                  </a:outerShdw>
                </a:effectLst>
                <a:uFillTx/>
                <a:latin typeface="Arial"/>
                <a:ea typeface="Arial"/>
                <a:cs typeface="Arial"/>
                <a:sym typeface="Arial"/>
              </a:rPr>
              <a:t>3</a:t>
            </a:r>
            <a:endParaRPr kumimoji="0" lang="en-US" sz="6600" b="0" i="0" u="none" strike="noStrike" cap="none" spc="0" normalizeH="0" baseline="0" dirty="0">
              <a:ln>
                <a:noFill/>
              </a:ln>
              <a:solidFill>
                <a:schemeClr val="bg1"/>
              </a:solidFill>
              <a:effectLst>
                <a:outerShdw blurRad="38100" dist="38100" dir="2700000" algn="tl">
                  <a:srgbClr val="000000">
                    <a:alpha val="43137"/>
                  </a:srgbClr>
                </a:outerShdw>
              </a:effectLst>
              <a:uFillTx/>
              <a:latin typeface="Arial"/>
              <a:ea typeface="Arial"/>
              <a:cs typeface="Arial"/>
              <a:sym typeface="Arial"/>
            </a:endParaRPr>
          </a:p>
        </p:txBody>
      </p:sp>
      <p:sp>
        <p:nvSpPr>
          <p:cNvPr id="169" name="Oval 168"/>
          <p:cNvSpPr/>
          <p:nvPr/>
        </p:nvSpPr>
        <p:spPr>
          <a:xfrm>
            <a:off x="33585772" y="10475583"/>
            <a:ext cx="1606774" cy="1558049"/>
          </a:xfrm>
          <a:prstGeom prst="ellipse">
            <a:avLst/>
          </a:prstGeom>
          <a:solidFill>
            <a:srgbClr val="AFAF32"/>
          </a:solidFill>
          <a:ln/>
        </p:spPr>
        <p:style>
          <a:lnRef idx="0">
            <a:schemeClr val="accent5"/>
          </a:lnRef>
          <a:fillRef idx="3">
            <a:schemeClr val="accent5"/>
          </a:fillRef>
          <a:effectRef idx="3">
            <a:schemeClr val="accent5"/>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2193925"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smtClean="0">
                <a:ln>
                  <a:noFill/>
                </a:ln>
                <a:solidFill>
                  <a:schemeClr val="bg1"/>
                </a:solidFill>
                <a:effectLst>
                  <a:outerShdw blurRad="38100" dist="38100" dir="2700000" algn="tl">
                    <a:srgbClr val="000000">
                      <a:alpha val="43137"/>
                    </a:srgbClr>
                  </a:outerShdw>
                </a:effectLst>
                <a:uFillTx/>
                <a:latin typeface="Arial"/>
                <a:ea typeface="Arial"/>
                <a:cs typeface="Arial"/>
                <a:sym typeface="Arial"/>
              </a:rPr>
              <a:t>4</a:t>
            </a:r>
            <a:endParaRPr kumimoji="0" lang="en-US" sz="8600" b="0" i="0" u="none" strike="noStrike" cap="none" spc="0" normalizeH="0" baseline="0" dirty="0">
              <a:ln>
                <a:noFill/>
              </a:ln>
              <a:solidFill>
                <a:schemeClr val="bg1"/>
              </a:solidFill>
              <a:effectLst>
                <a:outerShdw blurRad="38100" dist="38100" dir="2700000" algn="tl">
                  <a:srgbClr val="000000">
                    <a:alpha val="43137"/>
                  </a:srgbClr>
                </a:outerShdw>
              </a:effectLst>
              <a:uFillTx/>
              <a:latin typeface="Arial"/>
              <a:ea typeface="Arial"/>
              <a:cs typeface="Arial"/>
              <a:sym typeface="Arial"/>
            </a:endParaRPr>
          </a:p>
        </p:txBody>
      </p:sp>
      <p:sp>
        <p:nvSpPr>
          <p:cNvPr id="170" name="Oval 169"/>
          <p:cNvSpPr/>
          <p:nvPr/>
        </p:nvSpPr>
        <p:spPr>
          <a:xfrm>
            <a:off x="41720943" y="15029526"/>
            <a:ext cx="1606774" cy="1558049"/>
          </a:xfrm>
          <a:prstGeom prst="ellipse">
            <a:avLst/>
          </a:prstGeom>
          <a:solidFill>
            <a:srgbClr val="B23E2F"/>
          </a:solidFill>
          <a:ln/>
        </p:spPr>
        <p:style>
          <a:lnRef idx="0">
            <a:schemeClr val="accent5"/>
          </a:lnRef>
          <a:fillRef idx="3">
            <a:schemeClr val="accent5"/>
          </a:fillRef>
          <a:effectRef idx="3">
            <a:schemeClr val="accent5"/>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2193925" rtl="0" fontAlgn="auto" latinLnBrk="0" hangingPunct="0">
              <a:lnSpc>
                <a:spcPct val="100000"/>
              </a:lnSpc>
              <a:spcBef>
                <a:spcPts val="0"/>
              </a:spcBef>
              <a:spcAft>
                <a:spcPts val="0"/>
              </a:spcAft>
              <a:buClrTx/>
              <a:buSzTx/>
              <a:buFontTx/>
              <a:buNone/>
              <a:tabLst/>
            </a:pPr>
            <a:r>
              <a:rPr lang="en-US" sz="6600" dirty="0">
                <a:solidFill>
                  <a:schemeClr val="bg1"/>
                </a:solidFill>
                <a:effectLst>
                  <a:outerShdw blurRad="38100" dist="38100" dir="2700000" algn="tl">
                    <a:srgbClr val="000000">
                      <a:alpha val="43137"/>
                    </a:srgbClr>
                  </a:outerShdw>
                </a:effectLst>
                <a:latin typeface="Arial"/>
                <a:ea typeface="Arial"/>
                <a:cs typeface="Arial"/>
              </a:rPr>
              <a:t>5</a:t>
            </a:r>
            <a:endParaRPr kumimoji="0" lang="en-US" sz="8600" b="0" i="0" u="none" strike="noStrike" cap="none" spc="0" normalizeH="0" baseline="0" dirty="0">
              <a:ln>
                <a:noFill/>
              </a:ln>
              <a:solidFill>
                <a:schemeClr val="bg1"/>
              </a:solidFill>
              <a:effectLst>
                <a:outerShdw blurRad="38100" dist="38100" dir="2700000" algn="tl">
                  <a:srgbClr val="000000">
                    <a:alpha val="43137"/>
                  </a:srgbClr>
                </a:outerShdw>
              </a:effectLst>
              <a:uFillTx/>
              <a:latin typeface="Arial"/>
              <a:ea typeface="Arial"/>
              <a:cs typeface="Arial"/>
              <a:sym typeface="Arial"/>
            </a:endParaRPr>
          </a:p>
        </p:txBody>
      </p:sp>
      <p:sp>
        <p:nvSpPr>
          <p:cNvPr id="171" name="Oval 170"/>
          <p:cNvSpPr/>
          <p:nvPr/>
        </p:nvSpPr>
        <p:spPr>
          <a:xfrm>
            <a:off x="40376648" y="5787325"/>
            <a:ext cx="1606774" cy="1558049"/>
          </a:xfrm>
          <a:prstGeom prst="ellipse">
            <a:avLst/>
          </a:prstGeom>
          <a:solidFill>
            <a:srgbClr val="39AA8E"/>
          </a:solidFill>
          <a:ln/>
        </p:spPr>
        <p:style>
          <a:lnRef idx="0">
            <a:schemeClr val="accent5"/>
          </a:lnRef>
          <a:fillRef idx="3">
            <a:schemeClr val="accent5"/>
          </a:fillRef>
          <a:effectRef idx="3">
            <a:schemeClr val="accent5"/>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2193925" rtl="0" fontAlgn="auto" latinLnBrk="0" hangingPunct="0">
              <a:lnSpc>
                <a:spcPct val="100000"/>
              </a:lnSpc>
              <a:spcBef>
                <a:spcPts val="0"/>
              </a:spcBef>
              <a:spcAft>
                <a:spcPts val="0"/>
              </a:spcAft>
              <a:buClrTx/>
              <a:buSzTx/>
              <a:buFontTx/>
              <a:buNone/>
              <a:tabLst/>
            </a:pPr>
            <a:r>
              <a:rPr lang="en-US" sz="6600" dirty="0">
                <a:solidFill>
                  <a:schemeClr val="bg1"/>
                </a:solidFill>
                <a:effectLst>
                  <a:outerShdw blurRad="38100" dist="38100" dir="2700000" algn="tl">
                    <a:srgbClr val="000000">
                      <a:alpha val="43137"/>
                    </a:srgbClr>
                  </a:outerShdw>
                </a:effectLst>
                <a:latin typeface="Arial"/>
                <a:ea typeface="Arial"/>
                <a:cs typeface="Arial"/>
              </a:rPr>
              <a:t>2</a:t>
            </a:r>
            <a:endParaRPr kumimoji="0" lang="en-US" sz="6600" b="0" i="0" u="none" strike="noStrike" cap="none" spc="0" normalizeH="0" baseline="0" dirty="0">
              <a:ln>
                <a:noFill/>
              </a:ln>
              <a:solidFill>
                <a:schemeClr val="bg1"/>
              </a:solidFill>
              <a:effectLst>
                <a:outerShdw blurRad="38100" dist="38100" dir="2700000" algn="tl">
                  <a:srgbClr val="000000">
                    <a:alpha val="43137"/>
                  </a:srgbClr>
                </a:outerShdw>
              </a:effectLst>
              <a:uFillTx/>
              <a:latin typeface="Arial"/>
              <a:ea typeface="Arial"/>
              <a:cs typeface="Arial"/>
              <a:sym typeface="Arial"/>
            </a:endParaRPr>
          </a:p>
        </p:txBody>
      </p:sp>
      <p:sp>
        <p:nvSpPr>
          <p:cNvPr id="172" name="Oval 171"/>
          <p:cNvSpPr/>
          <p:nvPr/>
        </p:nvSpPr>
        <p:spPr>
          <a:xfrm>
            <a:off x="33684051" y="5855132"/>
            <a:ext cx="1606774" cy="1428211"/>
          </a:xfrm>
          <a:prstGeom prst="ellipse">
            <a:avLst/>
          </a:prstGeom>
          <a:solidFill>
            <a:srgbClr val="3D64A7"/>
          </a:solidFill>
          <a:ln/>
        </p:spPr>
        <p:style>
          <a:lnRef idx="0">
            <a:schemeClr val="accent5"/>
          </a:lnRef>
          <a:fillRef idx="3">
            <a:schemeClr val="accent5"/>
          </a:fillRef>
          <a:effectRef idx="3">
            <a:schemeClr val="accent5"/>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2193925" rtl="0" fontAlgn="auto" latinLnBrk="0" hangingPunct="0">
              <a:lnSpc>
                <a:spcPct val="100000"/>
              </a:lnSpc>
              <a:spcBef>
                <a:spcPts val="0"/>
              </a:spcBef>
              <a:spcAft>
                <a:spcPts val="0"/>
              </a:spcAft>
              <a:buClrTx/>
              <a:buSzTx/>
              <a:buFontTx/>
              <a:buNone/>
              <a:tabLst/>
            </a:pPr>
            <a:r>
              <a:rPr lang="en-US" sz="6000" dirty="0" smtClean="0">
                <a:solidFill>
                  <a:schemeClr val="bg1"/>
                </a:solidFill>
                <a:effectLst>
                  <a:outerShdw blurRad="38100" dist="38100" dir="2700000" algn="tl">
                    <a:srgbClr val="000000">
                      <a:alpha val="43137"/>
                    </a:srgbClr>
                  </a:outerShdw>
                </a:effectLst>
                <a:latin typeface="Arial"/>
                <a:ea typeface="Arial"/>
                <a:cs typeface="Arial"/>
              </a:rPr>
              <a:t>1</a:t>
            </a:r>
            <a:endParaRPr kumimoji="0" lang="en-US" sz="6000" b="0" i="0" u="none" strike="noStrike" cap="none" spc="0" normalizeH="0" baseline="0" dirty="0">
              <a:ln>
                <a:noFill/>
              </a:ln>
              <a:solidFill>
                <a:schemeClr val="bg1"/>
              </a:solidFill>
              <a:effectLst>
                <a:outerShdw blurRad="38100" dist="38100" dir="2700000" algn="tl">
                  <a:srgbClr val="000000">
                    <a:alpha val="43137"/>
                  </a:srgbClr>
                </a:outerShdw>
              </a:effectLst>
              <a:uFillTx/>
              <a:latin typeface="Arial"/>
              <a:ea typeface="Arial"/>
              <a:cs typeface="Arial"/>
              <a:sym typeface="Arial"/>
            </a:endParaRPr>
          </a:p>
        </p:txBody>
      </p:sp>
      <p:grpSp>
        <p:nvGrpSpPr>
          <p:cNvPr id="75" name="Group 74"/>
          <p:cNvGrpSpPr/>
          <p:nvPr/>
        </p:nvGrpSpPr>
        <p:grpSpPr>
          <a:xfrm>
            <a:off x="29670949" y="6770938"/>
            <a:ext cx="12708951" cy="12690903"/>
            <a:chOff x="29357817" y="5930249"/>
            <a:chExt cx="12094901" cy="12690903"/>
          </a:xfrm>
        </p:grpSpPr>
        <p:sp>
          <p:nvSpPr>
            <p:cNvPr id="77" name="Freeform 76"/>
            <p:cNvSpPr/>
            <p:nvPr/>
          </p:nvSpPr>
          <p:spPr>
            <a:xfrm>
              <a:off x="34268481" y="6819594"/>
              <a:ext cx="956857" cy="1119342"/>
            </a:xfrm>
            <a:custGeom>
              <a:avLst/>
              <a:gdLst>
                <a:gd name="connsiteX0" fmla="*/ 0 w 956857"/>
                <a:gd name="connsiteY0" fmla="*/ 223868 h 1119342"/>
                <a:gd name="connsiteX1" fmla="*/ 478429 w 956857"/>
                <a:gd name="connsiteY1" fmla="*/ 223868 h 1119342"/>
                <a:gd name="connsiteX2" fmla="*/ 478429 w 956857"/>
                <a:gd name="connsiteY2" fmla="*/ 0 h 1119342"/>
                <a:gd name="connsiteX3" fmla="*/ 956857 w 956857"/>
                <a:gd name="connsiteY3" fmla="*/ 559671 h 1119342"/>
                <a:gd name="connsiteX4" fmla="*/ 478429 w 956857"/>
                <a:gd name="connsiteY4" fmla="*/ 1119342 h 1119342"/>
                <a:gd name="connsiteX5" fmla="*/ 478429 w 956857"/>
                <a:gd name="connsiteY5" fmla="*/ 895474 h 1119342"/>
                <a:gd name="connsiteX6" fmla="*/ 0 w 956857"/>
                <a:gd name="connsiteY6" fmla="*/ 895474 h 1119342"/>
                <a:gd name="connsiteX7" fmla="*/ 0 w 956857"/>
                <a:gd name="connsiteY7" fmla="*/ 223868 h 111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6857" h="1119342">
                  <a:moveTo>
                    <a:pt x="0" y="223868"/>
                  </a:moveTo>
                  <a:lnTo>
                    <a:pt x="478429" y="223868"/>
                  </a:lnTo>
                  <a:lnTo>
                    <a:pt x="478429" y="0"/>
                  </a:lnTo>
                  <a:lnTo>
                    <a:pt x="956857" y="559671"/>
                  </a:lnTo>
                  <a:lnTo>
                    <a:pt x="478429" y="1119342"/>
                  </a:lnTo>
                  <a:lnTo>
                    <a:pt x="478429" y="895474"/>
                  </a:lnTo>
                  <a:lnTo>
                    <a:pt x="0" y="895474"/>
                  </a:lnTo>
                  <a:lnTo>
                    <a:pt x="0" y="223868"/>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223868" rIns="287057" bIns="223868" numCol="1" spcCol="1270" anchor="ctr" anchorCtr="0">
              <a:noAutofit/>
            </a:bodyPr>
            <a:lstStyle/>
            <a:p>
              <a:pPr lvl="0" algn="ctr" defTabSz="2266950">
                <a:lnSpc>
                  <a:spcPct val="90000"/>
                </a:lnSpc>
                <a:spcBef>
                  <a:spcPct val="0"/>
                </a:spcBef>
                <a:spcAft>
                  <a:spcPct val="35000"/>
                </a:spcAft>
              </a:pPr>
              <a:endParaRPr lang="en-US" sz="5100" kern="1200"/>
            </a:p>
          </p:txBody>
        </p:sp>
        <p:sp>
          <p:nvSpPr>
            <p:cNvPr id="79" name="Freeform 78"/>
            <p:cNvSpPr/>
            <p:nvPr/>
          </p:nvSpPr>
          <p:spPr>
            <a:xfrm>
              <a:off x="37373754" y="9165308"/>
              <a:ext cx="1119342" cy="1040728"/>
            </a:xfrm>
            <a:custGeom>
              <a:avLst/>
              <a:gdLst>
                <a:gd name="connsiteX0" fmla="*/ 0 w 1040728"/>
                <a:gd name="connsiteY0" fmla="*/ 223868 h 1119342"/>
                <a:gd name="connsiteX1" fmla="*/ 520364 w 1040728"/>
                <a:gd name="connsiteY1" fmla="*/ 223868 h 1119342"/>
                <a:gd name="connsiteX2" fmla="*/ 520364 w 1040728"/>
                <a:gd name="connsiteY2" fmla="*/ 0 h 1119342"/>
                <a:gd name="connsiteX3" fmla="*/ 1040728 w 1040728"/>
                <a:gd name="connsiteY3" fmla="*/ 559671 h 1119342"/>
                <a:gd name="connsiteX4" fmla="*/ 520364 w 1040728"/>
                <a:gd name="connsiteY4" fmla="*/ 1119342 h 1119342"/>
                <a:gd name="connsiteX5" fmla="*/ 520364 w 1040728"/>
                <a:gd name="connsiteY5" fmla="*/ 895474 h 1119342"/>
                <a:gd name="connsiteX6" fmla="*/ 0 w 1040728"/>
                <a:gd name="connsiteY6" fmla="*/ 895474 h 1119342"/>
                <a:gd name="connsiteX7" fmla="*/ 0 w 1040728"/>
                <a:gd name="connsiteY7" fmla="*/ 223868 h 111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0728" h="1119342">
                  <a:moveTo>
                    <a:pt x="832583" y="1"/>
                  </a:moveTo>
                  <a:lnTo>
                    <a:pt x="832583" y="559671"/>
                  </a:lnTo>
                  <a:lnTo>
                    <a:pt x="1040728" y="559671"/>
                  </a:lnTo>
                  <a:lnTo>
                    <a:pt x="520364" y="1119341"/>
                  </a:lnTo>
                  <a:lnTo>
                    <a:pt x="0" y="559671"/>
                  </a:lnTo>
                  <a:lnTo>
                    <a:pt x="208145" y="559671"/>
                  </a:lnTo>
                  <a:lnTo>
                    <a:pt x="208145" y="1"/>
                  </a:lnTo>
                  <a:lnTo>
                    <a:pt x="832583" y="1"/>
                  </a:lnTo>
                  <a:close/>
                </a:path>
              </a:pathLst>
            </a:custGeom>
          </p:spPr>
          <p:style>
            <a:lnRef idx="0">
              <a:schemeClr val="lt1">
                <a:hueOff val="0"/>
                <a:satOff val="0"/>
                <a:lumOff val="0"/>
                <a:alphaOff val="0"/>
              </a:schemeClr>
            </a:lnRef>
            <a:fillRef idx="1">
              <a:schemeClr val="accent5">
                <a:hueOff val="-4221140"/>
                <a:satOff val="3910"/>
                <a:lumOff val="-196"/>
                <a:alphaOff val="0"/>
              </a:schemeClr>
            </a:fillRef>
            <a:effectRef idx="0">
              <a:schemeClr val="accent5">
                <a:hueOff val="-4221140"/>
                <a:satOff val="3910"/>
                <a:lumOff val="-196"/>
                <a:alphaOff val="0"/>
              </a:schemeClr>
            </a:effectRef>
            <a:fontRef idx="minor">
              <a:schemeClr val="lt1"/>
            </a:fontRef>
          </p:style>
          <p:txBody>
            <a:bodyPr spcFirstLastPara="0" vert="horz" wrap="square" lIns="223868" tIns="0" rIns="223868" bIns="312218" numCol="1" spcCol="1270" anchor="ctr" anchorCtr="0">
              <a:noAutofit/>
            </a:bodyPr>
            <a:lstStyle/>
            <a:p>
              <a:pPr lvl="0" algn="ctr" defTabSz="2444750">
                <a:lnSpc>
                  <a:spcPct val="90000"/>
                </a:lnSpc>
                <a:spcBef>
                  <a:spcPct val="0"/>
                </a:spcBef>
                <a:spcAft>
                  <a:spcPct val="35000"/>
                </a:spcAft>
              </a:pPr>
              <a:endParaRPr lang="en-US" sz="5500" kern="1200"/>
            </a:p>
          </p:txBody>
        </p:sp>
        <p:sp>
          <p:nvSpPr>
            <p:cNvPr id="82" name="Freeform 81"/>
            <p:cNvSpPr/>
            <p:nvPr/>
          </p:nvSpPr>
          <p:spPr>
            <a:xfrm rot="21600000">
              <a:off x="34322643" y="11491317"/>
              <a:ext cx="956858" cy="1119343"/>
            </a:xfrm>
            <a:custGeom>
              <a:avLst/>
              <a:gdLst>
                <a:gd name="connsiteX0" fmla="*/ 0 w 956857"/>
                <a:gd name="connsiteY0" fmla="*/ 223868 h 1119342"/>
                <a:gd name="connsiteX1" fmla="*/ 478429 w 956857"/>
                <a:gd name="connsiteY1" fmla="*/ 223868 h 1119342"/>
                <a:gd name="connsiteX2" fmla="*/ 478429 w 956857"/>
                <a:gd name="connsiteY2" fmla="*/ 0 h 1119342"/>
                <a:gd name="connsiteX3" fmla="*/ 956857 w 956857"/>
                <a:gd name="connsiteY3" fmla="*/ 559671 h 1119342"/>
                <a:gd name="connsiteX4" fmla="*/ 478429 w 956857"/>
                <a:gd name="connsiteY4" fmla="*/ 1119342 h 1119342"/>
                <a:gd name="connsiteX5" fmla="*/ 478429 w 956857"/>
                <a:gd name="connsiteY5" fmla="*/ 895474 h 1119342"/>
                <a:gd name="connsiteX6" fmla="*/ 0 w 956857"/>
                <a:gd name="connsiteY6" fmla="*/ 895474 h 1119342"/>
                <a:gd name="connsiteX7" fmla="*/ 0 w 956857"/>
                <a:gd name="connsiteY7" fmla="*/ 223868 h 111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6857" h="1119342">
                  <a:moveTo>
                    <a:pt x="956857" y="895474"/>
                  </a:moveTo>
                  <a:lnTo>
                    <a:pt x="478428" y="895474"/>
                  </a:lnTo>
                  <a:lnTo>
                    <a:pt x="478428" y="1119342"/>
                  </a:lnTo>
                  <a:lnTo>
                    <a:pt x="0" y="559671"/>
                  </a:lnTo>
                  <a:lnTo>
                    <a:pt x="478428" y="0"/>
                  </a:lnTo>
                  <a:lnTo>
                    <a:pt x="478428" y="223868"/>
                  </a:lnTo>
                  <a:lnTo>
                    <a:pt x="956857" y="223868"/>
                  </a:lnTo>
                  <a:lnTo>
                    <a:pt x="956857" y="895474"/>
                  </a:lnTo>
                  <a:close/>
                </a:path>
              </a:pathLst>
            </a:custGeom>
          </p:spPr>
          <p:style>
            <a:lnRef idx="0">
              <a:schemeClr val="lt1">
                <a:hueOff val="0"/>
                <a:satOff val="0"/>
                <a:lumOff val="0"/>
                <a:alphaOff val="0"/>
              </a:schemeClr>
            </a:lnRef>
            <a:fillRef idx="1">
              <a:schemeClr val="accent5">
                <a:hueOff val="-8442281"/>
                <a:satOff val="7821"/>
                <a:lumOff val="-393"/>
                <a:alphaOff val="0"/>
              </a:schemeClr>
            </a:fillRef>
            <a:effectRef idx="0">
              <a:schemeClr val="accent5">
                <a:hueOff val="-8442281"/>
                <a:satOff val="7821"/>
                <a:lumOff val="-393"/>
                <a:alphaOff val="0"/>
              </a:schemeClr>
            </a:effectRef>
            <a:fontRef idx="minor">
              <a:schemeClr val="lt1"/>
            </a:fontRef>
          </p:style>
          <p:txBody>
            <a:bodyPr spcFirstLastPara="0" vert="horz" wrap="square" lIns="287057" tIns="223869" rIns="1" bIns="223868" numCol="1" spcCol="1270" anchor="ctr" anchorCtr="0">
              <a:noAutofit/>
            </a:bodyPr>
            <a:lstStyle/>
            <a:p>
              <a:pPr lvl="0" algn="ctr" defTabSz="2266950">
                <a:lnSpc>
                  <a:spcPct val="90000"/>
                </a:lnSpc>
                <a:spcBef>
                  <a:spcPct val="0"/>
                </a:spcBef>
                <a:spcAft>
                  <a:spcPct val="35000"/>
                </a:spcAft>
              </a:pPr>
              <a:endParaRPr lang="en-US" sz="5100" kern="1200"/>
            </a:p>
          </p:txBody>
        </p:sp>
        <p:sp>
          <p:nvSpPr>
            <p:cNvPr id="84" name="Freeform 83"/>
            <p:cNvSpPr/>
            <p:nvPr/>
          </p:nvSpPr>
          <p:spPr>
            <a:xfrm rot="2102047">
              <a:off x="34052202" y="13785414"/>
              <a:ext cx="1669026" cy="1119342"/>
            </a:xfrm>
            <a:custGeom>
              <a:avLst/>
              <a:gdLst>
                <a:gd name="connsiteX0" fmla="*/ 0 w 1669026"/>
                <a:gd name="connsiteY0" fmla="*/ 223868 h 1119342"/>
                <a:gd name="connsiteX1" fmla="*/ 1109355 w 1669026"/>
                <a:gd name="connsiteY1" fmla="*/ 223868 h 1119342"/>
                <a:gd name="connsiteX2" fmla="*/ 1109355 w 1669026"/>
                <a:gd name="connsiteY2" fmla="*/ 0 h 1119342"/>
                <a:gd name="connsiteX3" fmla="*/ 1669026 w 1669026"/>
                <a:gd name="connsiteY3" fmla="*/ 559671 h 1119342"/>
                <a:gd name="connsiteX4" fmla="*/ 1109355 w 1669026"/>
                <a:gd name="connsiteY4" fmla="*/ 1119342 h 1119342"/>
                <a:gd name="connsiteX5" fmla="*/ 1109355 w 1669026"/>
                <a:gd name="connsiteY5" fmla="*/ 895474 h 1119342"/>
                <a:gd name="connsiteX6" fmla="*/ 0 w 1669026"/>
                <a:gd name="connsiteY6" fmla="*/ 895474 h 1119342"/>
                <a:gd name="connsiteX7" fmla="*/ 0 w 1669026"/>
                <a:gd name="connsiteY7" fmla="*/ 223868 h 111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026" h="1119342">
                  <a:moveTo>
                    <a:pt x="0" y="223868"/>
                  </a:moveTo>
                  <a:lnTo>
                    <a:pt x="1109355" y="223868"/>
                  </a:lnTo>
                  <a:lnTo>
                    <a:pt x="1109355" y="0"/>
                  </a:lnTo>
                  <a:lnTo>
                    <a:pt x="1669026" y="559671"/>
                  </a:lnTo>
                  <a:lnTo>
                    <a:pt x="1109355" y="1119342"/>
                  </a:lnTo>
                  <a:lnTo>
                    <a:pt x="1109355" y="895474"/>
                  </a:lnTo>
                  <a:lnTo>
                    <a:pt x="0" y="895474"/>
                  </a:lnTo>
                  <a:lnTo>
                    <a:pt x="0" y="223868"/>
                  </a:lnTo>
                  <a:close/>
                </a:path>
              </a:pathLst>
            </a:custGeom>
          </p:spPr>
          <p:style>
            <a:lnRef idx="0">
              <a:schemeClr val="lt1">
                <a:hueOff val="0"/>
                <a:satOff val="0"/>
                <a:lumOff val="0"/>
                <a:alphaOff val="0"/>
              </a:schemeClr>
            </a:lnRef>
            <a:fillRef idx="1">
              <a:schemeClr val="accent5">
                <a:hueOff val="-12663420"/>
                <a:satOff val="11731"/>
                <a:lumOff val="-589"/>
                <a:alphaOff val="0"/>
              </a:schemeClr>
            </a:fillRef>
            <a:effectRef idx="0">
              <a:schemeClr val="accent5">
                <a:hueOff val="-12663420"/>
                <a:satOff val="11731"/>
                <a:lumOff val="-589"/>
                <a:alphaOff val="0"/>
              </a:schemeClr>
            </a:effectRef>
            <a:fontRef idx="minor">
              <a:schemeClr val="lt1"/>
            </a:fontRef>
          </p:style>
          <p:txBody>
            <a:bodyPr spcFirstLastPara="0" vert="horz" wrap="square" lIns="0" tIns="223868" rIns="335802" bIns="223867" numCol="1" spcCol="1270" anchor="ctr" anchorCtr="0">
              <a:noAutofit/>
            </a:bodyPr>
            <a:lstStyle/>
            <a:p>
              <a:pPr lvl="0" algn="ctr" defTabSz="2266950">
                <a:lnSpc>
                  <a:spcPct val="90000"/>
                </a:lnSpc>
                <a:spcBef>
                  <a:spcPct val="0"/>
                </a:spcBef>
                <a:spcAft>
                  <a:spcPct val="35000"/>
                </a:spcAft>
              </a:pPr>
              <a:endParaRPr lang="en-US" sz="5100" kern="1200"/>
            </a:p>
          </p:txBody>
        </p:sp>
        <p:sp>
          <p:nvSpPr>
            <p:cNvPr id="85" name="Freeform 84"/>
            <p:cNvSpPr/>
            <p:nvPr/>
          </p:nvSpPr>
          <p:spPr>
            <a:xfrm>
              <a:off x="35747773" y="15276097"/>
              <a:ext cx="5704945" cy="3345055"/>
            </a:xfrm>
            <a:custGeom>
              <a:avLst/>
              <a:gdLst>
                <a:gd name="connsiteX0" fmla="*/ 0 w 5704945"/>
                <a:gd name="connsiteY0" fmla="*/ 334506 h 3345055"/>
                <a:gd name="connsiteX1" fmla="*/ 334506 w 5704945"/>
                <a:gd name="connsiteY1" fmla="*/ 0 h 3345055"/>
                <a:gd name="connsiteX2" fmla="*/ 5370440 w 5704945"/>
                <a:gd name="connsiteY2" fmla="*/ 0 h 3345055"/>
                <a:gd name="connsiteX3" fmla="*/ 5704946 w 5704945"/>
                <a:gd name="connsiteY3" fmla="*/ 334506 h 3345055"/>
                <a:gd name="connsiteX4" fmla="*/ 5704945 w 5704945"/>
                <a:gd name="connsiteY4" fmla="*/ 3010550 h 3345055"/>
                <a:gd name="connsiteX5" fmla="*/ 5370439 w 5704945"/>
                <a:gd name="connsiteY5" fmla="*/ 3345056 h 3345055"/>
                <a:gd name="connsiteX6" fmla="*/ 334506 w 5704945"/>
                <a:gd name="connsiteY6" fmla="*/ 3345055 h 3345055"/>
                <a:gd name="connsiteX7" fmla="*/ 0 w 5704945"/>
                <a:gd name="connsiteY7" fmla="*/ 3010549 h 3345055"/>
                <a:gd name="connsiteX8" fmla="*/ 0 w 5704945"/>
                <a:gd name="connsiteY8" fmla="*/ 334506 h 33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4945" h="3345055">
                  <a:moveTo>
                    <a:pt x="0" y="334506"/>
                  </a:moveTo>
                  <a:cubicBezTo>
                    <a:pt x="0" y="149763"/>
                    <a:pt x="149763" y="0"/>
                    <a:pt x="334506" y="0"/>
                  </a:cubicBezTo>
                  <a:lnTo>
                    <a:pt x="5370440" y="0"/>
                  </a:lnTo>
                  <a:cubicBezTo>
                    <a:pt x="5555183" y="0"/>
                    <a:pt x="5704946" y="149763"/>
                    <a:pt x="5704946" y="334506"/>
                  </a:cubicBezTo>
                  <a:cubicBezTo>
                    <a:pt x="5704946" y="1226521"/>
                    <a:pt x="5704945" y="2118535"/>
                    <a:pt x="5704945" y="3010550"/>
                  </a:cubicBezTo>
                  <a:cubicBezTo>
                    <a:pt x="5704945" y="3195293"/>
                    <a:pt x="5555182" y="3345056"/>
                    <a:pt x="5370439" y="3345056"/>
                  </a:cubicBezTo>
                  <a:lnTo>
                    <a:pt x="334506" y="3345055"/>
                  </a:lnTo>
                  <a:cubicBezTo>
                    <a:pt x="149763" y="3345055"/>
                    <a:pt x="0" y="3195292"/>
                    <a:pt x="0" y="3010549"/>
                  </a:cubicBezTo>
                  <a:lnTo>
                    <a:pt x="0" y="334506"/>
                  </a:lnTo>
                  <a:close/>
                </a:path>
              </a:pathLst>
            </a:custGeom>
            <a:ln>
              <a:noFill/>
            </a:ln>
          </p:spPr>
          <p:style>
            <a:lnRef idx="2">
              <a:schemeClr val="lt1">
                <a:hueOff val="0"/>
                <a:satOff val="0"/>
                <a:lumOff val="0"/>
                <a:alphaOff val="0"/>
              </a:schemeClr>
            </a:lnRef>
            <a:fillRef idx="1">
              <a:schemeClr val="accent5">
                <a:hueOff val="-12663420"/>
                <a:satOff val="11731"/>
                <a:lumOff val="-589"/>
                <a:alphaOff val="0"/>
              </a:schemeClr>
            </a:fillRef>
            <a:effectRef idx="0">
              <a:schemeClr val="accent5">
                <a:hueOff val="-12663420"/>
                <a:satOff val="11731"/>
                <a:lumOff val="-589"/>
                <a:alphaOff val="0"/>
              </a:schemeClr>
            </a:effectRef>
            <a:fontRef idx="minor">
              <a:schemeClr val="lt1"/>
            </a:fontRef>
          </p:style>
          <p:txBody>
            <a:bodyPr spcFirstLastPara="0" vert="horz" wrap="square" lIns="204653" tIns="204653" rIns="204653" bIns="204653" numCol="1" spcCol="1270" anchor="t"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latin typeface="+mj-lt"/>
                </a:rPr>
                <a:t>Data Analytics &amp;Visualization</a:t>
              </a:r>
              <a:endParaRPr lang="en-US" sz="2800" kern="1200" dirty="0">
                <a:effectLst>
                  <a:outerShdw blurRad="38100" dist="38100" dir="2700000" algn="tl">
                    <a:srgbClr val="000000">
                      <a:alpha val="43137"/>
                    </a:srgbClr>
                  </a:outerShdw>
                </a:effectLst>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All data is sent to a Real-time Database </a:t>
              </a:r>
              <a:r>
                <a:rPr lang="en-US" sz="2400" kern="1200" dirty="0" smtClean="0">
                  <a:latin typeface="+mj-lt"/>
                  <a:sym typeface="Wingdings" panose="05000000000000000000" pitchFamily="2" charset="2"/>
                </a:rPr>
                <a:t> </a:t>
              </a:r>
              <a:r>
                <a:rPr lang="en-US" sz="2400" kern="1200" dirty="0" err="1" smtClean="0">
                  <a:latin typeface="+mj-lt"/>
                  <a:sym typeface="Wingdings" panose="05000000000000000000" pitchFamily="2" charset="2"/>
                </a:rPr>
                <a:t>InfluxDB</a:t>
              </a:r>
              <a:endParaRPr lang="en-US" sz="2400" kern="1200" dirty="0">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Analytics &amp; Visualization  </a:t>
              </a:r>
              <a:r>
                <a:rPr lang="en-US" sz="2400" kern="1200" dirty="0" smtClean="0">
                  <a:latin typeface="+mj-lt"/>
                  <a:sym typeface="Wingdings" panose="05000000000000000000" pitchFamily="2" charset="2"/>
                </a:rPr>
                <a:t></a:t>
              </a:r>
              <a:r>
                <a:rPr lang="en-US" sz="2400" kern="1200" dirty="0" err="1" smtClean="0">
                  <a:latin typeface="+mj-lt"/>
                  <a:sym typeface="Wingdings" panose="05000000000000000000" pitchFamily="2" charset="2"/>
                </a:rPr>
                <a:t>Graphana</a:t>
              </a:r>
              <a:endParaRPr lang="en-US" sz="2400" kern="1200" dirty="0">
                <a:latin typeface="+mj-lt"/>
              </a:endParaRPr>
            </a:p>
            <a:p>
              <a:pPr marL="457200" lvl="2" indent="-228600" algn="l" defTabSz="1066800">
                <a:lnSpc>
                  <a:spcPct val="90000"/>
                </a:lnSpc>
                <a:spcBef>
                  <a:spcPct val="0"/>
                </a:spcBef>
                <a:spcAft>
                  <a:spcPct val="15000"/>
                </a:spcAft>
                <a:buChar char="••"/>
              </a:pPr>
              <a:r>
                <a:rPr lang="en-US" sz="2400" kern="1200" dirty="0" smtClean="0">
                  <a:latin typeface="+mj-lt"/>
                </a:rPr>
                <a:t>Ensures a meaningful representation of the collected data</a:t>
              </a:r>
              <a:endParaRPr lang="en-US" sz="2400" kern="1200" dirty="0">
                <a:latin typeface="+mj-lt"/>
              </a:endParaRPr>
            </a:p>
          </p:txBody>
        </p:sp>
        <p:sp>
          <p:nvSpPr>
            <p:cNvPr id="80" name="Freeform 79"/>
            <p:cNvSpPr/>
            <p:nvPr/>
          </p:nvSpPr>
          <p:spPr>
            <a:xfrm>
              <a:off x="35676686" y="10696946"/>
              <a:ext cx="4513477" cy="2708086"/>
            </a:xfrm>
            <a:custGeom>
              <a:avLst/>
              <a:gdLst>
                <a:gd name="connsiteX0" fmla="*/ 0 w 4513477"/>
                <a:gd name="connsiteY0" fmla="*/ 270809 h 2708086"/>
                <a:gd name="connsiteX1" fmla="*/ 270809 w 4513477"/>
                <a:gd name="connsiteY1" fmla="*/ 0 h 2708086"/>
                <a:gd name="connsiteX2" fmla="*/ 4242668 w 4513477"/>
                <a:gd name="connsiteY2" fmla="*/ 0 h 2708086"/>
                <a:gd name="connsiteX3" fmla="*/ 4513477 w 4513477"/>
                <a:gd name="connsiteY3" fmla="*/ 270809 h 2708086"/>
                <a:gd name="connsiteX4" fmla="*/ 4513477 w 4513477"/>
                <a:gd name="connsiteY4" fmla="*/ 2437277 h 2708086"/>
                <a:gd name="connsiteX5" fmla="*/ 4242668 w 4513477"/>
                <a:gd name="connsiteY5" fmla="*/ 2708086 h 2708086"/>
                <a:gd name="connsiteX6" fmla="*/ 270809 w 4513477"/>
                <a:gd name="connsiteY6" fmla="*/ 2708086 h 2708086"/>
                <a:gd name="connsiteX7" fmla="*/ 0 w 4513477"/>
                <a:gd name="connsiteY7" fmla="*/ 2437277 h 2708086"/>
                <a:gd name="connsiteX8" fmla="*/ 0 w 4513477"/>
                <a:gd name="connsiteY8" fmla="*/ 270809 h 270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477" h="2708086">
                  <a:moveTo>
                    <a:pt x="0" y="270809"/>
                  </a:moveTo>
                  <a:cubicBezTo>
                    <a:pt x="0" y="121245"/>
                    <a:pt x="121245" y="0"/>
                    <a:pt x="270809" y="0"/>
                  </a:cubicBezTo>
                  <a:lnTo>
                    <a:pt x="4242668" y="0"/>
                  </a:lnTo>
                  <a:cubicBezTo>
                    <a:pt x="4392232" y="0"/>
                    <a:pt x="4513477" y="121245"/>
                    <a:pt x="4513477" y="270809"/>
                  </a:cubicBezTo>
                  <a:lnTo>
                    <a:pt x="4513477" y="2437277"/>
                  </a:lnTo>
                  <a:cubicBezTo>
                    <a:pt x="4513477" y="2586841"/>
                    <a:pt x="4392232" y="2708086"/>
                    <a:pt x="4242668" y="2708086"/>
                  </a:cubicBezTo>
                  <a:lnTo>
                    <a:pt x="270809" y="2708086"/>
                  </a:lnTo>
                  <a:cubicBezTo>
                    <a:pt x="121245" y="2708086"/>
                    <a:pt x="0" y="2586841"/>
                    <a:pt x="0" y="2437277"/>
                  </a:cubicBezTo>
                  <a:lnTo>
                    <a:pt x="0" y="270809"/>
                  </a:lnTo>
                  <a:close/>
                </a:path>
              </a:pathLst>
            </a:custGeom>
            <a:ln>
              <a:noFill/>
            </a:ln>
          </p:spPr>
          <p:style>
            <a:lnRef idx="2">
              <a:schemeClr val="lt1">
                <a:hueOff val="0"/>
                <a:satOff val="0"/>
                <a:lumOff val="0"/>
                <a:alphaOff val="0"/>
              </a:schemeClr>
            </a:lnRef>
            <a:fillRef idx="1">
              <a:schemeClr val="accent5">
                <a:hueOff val="-6331710"/>
                <a:satOff val="5865"/>
                <a:lumOff val="-295"/>
                <a:alphaOff val="0"/>
              </a:schemeClr>
            </a:fillRef>
            <a:effectRef idx="0">
              <a:schemeClr val="accent5">
                <a:hueOff val="-6331710"/>
                <a:satOff val="5865"/>
                <a:lumOff val="-295"/>
                <a:alphaOff val="0"/>
              </a:schemeClr>
            </a:effectRef>
            <a:fontRef idx="minor">
              <a:schemeClr val="lt1"/>
            </a:fontRef>
          </p:style>
          <p:txBody>
            <a:bodyPr spcFirstLastPara="0" vert="horz" wrap="square" lIns="185997" tIns="185997" rIns="185997" bIns="185997" numCol="1" spcCol="1270" anchor="t"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latin typeface="+mj-lt"/>
                </a:rPr>
                <a:t>Data Logging</a:t>
              </a:r>
              <a:endParaRPr lang="en-US" sz="2800" kern="1200" dirty="0">
                <a:effectLst>
                  <a:outerShdw blurRad="38100" dist="38100" dir="2700000" algn="tl">
                    <a:srgbClr val="000000">
                      <a:alpha val="43137"/>
                    </a:srgbClr>
                  </a:outerShdw>
                </a:effectLst>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All processed data will be stored to SD card module with timestamp before its sent.</a:t>
              </a:r>
              <a:endParaRPr lang="en-US" sz="2400" kern="1200" dirty="0">
                <a:latin typeface="+mj-lt"/>
              </a:endParaRPr>
            </a:p>
            <a:p>
              <a:pPr marL="457200" lvl="2" indent="-228600" algn="l" defTabSz="1066800">
                <a:lnSpc>
                  <a:spcPct val="90000"/>
                </a:lnSpc>
                <a:spcBef>
                  <a:spcPct val="0"/>
                </a:spcBef>
                <a:spcAft>
                  <a:spcPct val="15000"/>
                </a:spcAft>
                <a:buChar char="••"/>
              </a:pPr>
              <a:r>
                <a:rPr lang="en-US" sz="2400" kern="1200" dirty="0" smtClean="0">
                  <a:latin typeface="+mj-lt"/>
                </a:rPr>
                <a:t>Ensures data persistency</a:t>
              </a:r>
              <a:endParaRPr lang="en-US" sz="2400" kern="1200" dirty="0">
                <a:latin typeface="+mj-lt"/>
              </a:endParaRPr>
            </a:p>
          </p:txBody>
        </p:sp>
        <p:sp>
          <p:nvSpPr>
            <p:cNvPr id="78" name="Freeform 77"/>
            <p:cNvSpPr/>
            <p:nvPr/>
          </p:nvSpPr>
          <p:spPr>
            <a:xfrm>
              <a:off x="35676686" y="6025222"/>
              <a:ext cx="4513477" cy="2708086"/>
            </a:xfrm>
            <a:custGeom>
              <a:avLst/>
              <a:gdLst>
                <a:gd name="connsiteX0" fmla="*/ 0 w 4513477"/>
                <a:gd name="connsiteY0" fmla="*/ 270809 h 2708086"/>
                <a:gd name="connsiteX1" fmla="*/ 270809 w 4513477"/>
                <a:gd name="connsiteY1" fmla="*/ 0 h 2708086"/>
                <a:gd name="connsiteX2" fmla="*/ 4242668 w 4513477"/>
                <a:gd name="connsiteY2" fmla="*/ 0 h 2708086"/>
                <a:gd name="connsiteX3" fmla="*/ 4513477 w 4513477"/>
                <a:gd name="connsiteY3" fmla="*/ 270809 h 2708086"/>
                <a:gd name="connsiteX4" fmla="*/ 4513477 w 4513477"/>
                <a:gd name="connsiteY4" fmla="*/ 2437277 h 2708086"/>
                <a:gd name="connsiteX5" fmla="*/ 4242668 w 4513477"/>
                <a:gd name="connsiteY5" fmla="*/ 2708086 h 2708086"/>
                <a:gd name="connsiteX6" fmla="*/ 270809 w 4513477"/>
                <a:gd name="connsiteY6" fmla="*/ 2708086 h 2708086"/>
                <a:gd name="connsiteX7" fmla="*/ 0 w 4513477"/>
                <a:gd name="connsiteY7" fmla="*/ 2437277 h 2708086"/>
                <a:gd name="connsiteX8" fmla="*/ 0 w 4513477"/>
                <a:gd name="connsiteY8" fmla="*/ 270809 h 270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477" h="2708086">
                  <a:moveTo>
                    <a:pt x="0" y="270809"/>
                  </a:moveTo>
                  <a:cubicBezTo>
                    <a:pt x="0" y="121245"/>
                    <a:pt x="121245" y="0"/>
                    <a:pt x="270809" y="0"/>
                  </a:cubicBezTo>
                  <a:lnTo>
                    <a:pt x="4242668" y="0"/>
                  </a:lnTo>
                  <a:cubicBezTo>
                    <a:pt x="4392232" y="0"/>
                    <a:pt x="4513477" y="121245"/>
                    <a:pt x="4513477" y="270809"/>
                  </a:cubicBezTo>
                  <a:lnTo>
                    <a:pt x="4513477" y="2437277"/>
                  </a:lnTo>
                  <a:cubicBezTo>
                    <a:pt x="4513477" y="2586841"/>
                    <a:pt x="4392232" y="2708086"/>
                    <a:pt x="4242668" y="2708086"/>
                  </a:cubicBezTo>
                  <a:lnTo>
                    <a:pt x="270809" y="2708086"/>
                  </a:lnTo>
                  <a:cubicBezTo>
                    <a:pt x="121245" y="2708086"/>
                    <a:pt x="0" y="2586841"/>
                    <a:pt x="0" y="2437277"/>
                  </a:cubicBezTo>
                  <a:lnTo>
                    <a:pt x="0" y="270809"/>
                  </a:lnTo>
                  <a:close/>
                </a:path>
              </a:pathLst>
            </a:custGeom>
            <a:ln>
              <a:noFill/>
            </a:ln>
          </p:spPr>
          <p:style>
            <a:lnRef idx="2">
              <a:schemeClr val="lt1">
                <a:hueOff val="0"/>
                <a:satOff val="0"/>
                <a:lumOff val="0"/>
                <a:alphaOff val="0"/>
              </a:schemeClr>
            </a:lnRef>
            <a:fillRef idx="1">
              <a:schemeClr val="accent5">
                <a:hueOff val="-3165855"/>
                <a:satOff val="2933"/>
                <a:lumOff val="-147"/>
                <a:alphaOff val="0"/>
              </a:schemeClr>
            </a:fillRef>
            <a:effectRef idx="0">
              <a:schemeClr val="accent5">
                <a:hueOff val="-3165855"/>
                <a:satOff val="2933"/>
                <a:lumOff val="-147"/>
                <a:alphaOff val="0"/>
              </a:schemeClr>
            </a:effectRef>
            <a:fontRef idx="minor">
              <a:schemeClr val="lt1"/>
            </a:fontRef>
          </p:style>
          <p:txBody>
            <a:bodyPr spcFirstLastPara="0" vert="horz" wrap="square" lIns="185997" tIns="185997" rIns="185997" bIns="185997" numCol="1" spcCol="1270" anchor="t"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latin typeface="+mj-lt"/>
                </a:rPr>
                <a:t>Signal Processing</a:t>
              </a:r>
              <a:endParaRPr lang="en-US" sz="2800" kern="1200" dirty="0">
                <a:effectLst>
                  <a:outerShdw blurRad="38100" dist="38100" dir="2700000" algn="tl">
                    <a:srgbClr val="000000">
                      <a:alpha val="43137"/>
                    </a:srgbClr>
                  </a:outerShdw>
                </a:effectLst>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FHR </a:t>
              </a:r>
              <a:r>
                <a:rPr lang="en-US" sz="2400" kern="1200" dirty="0" smtClean="0">
                  <a:latin typeface="+mj-lt"/>
                  <a:sym typeface="Wingdings" panose="05000000000000000000" pitchFamily="2" charset="2"/>
                </a:rPr>
                <a:t> Band pass filter</a:t>
              </a:r>
              <a:endParaRPr lang="en-US" sz="2400" kern="1200" dirty="0">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UC </a:t>
              </a:r>
              <a:r>
                <a:rPr lang="en-US" sz="2400" kern="1200" dirty="0" smtClean="0">
                  <a:latin typeface="+mj-lt"/>
                  <a:sym typeface="Wingdings" panose="05000000000000000000" pitchFamily="2" charset="2"/>
                </a:rPr>
                <a:t> Band pass filter</a:t>
              </a:r>
              <a:endParaRPr lang="en-US" sz="2400" kern="1200" dirty="0">
                <a:latin typeface="+mj-lt"/>
              </a:endParaRPr>
            </a:p>
            <a:p>
              <a:pPr marL="457200" lvl="2" indent="-228600" algn="l" defTabSz="1066800">
                <a:lnSpc>
                  <a:spcPct val="90000"/>
                </a:lnSpc>
                <a:spcBef>
                  <a:spcPct val="0"/>
                </a:spcBef>
                <a:spcAft>
                  <a:spcPct val="15000"/>
                </a:spcAft>
                <a:buChar char="••"/>
              </a:pPr>
              <a:r>
                <a:rPr lang="en-US" sz="2400" kern="1200" dirty="0" smtClean="0">
                  <a:latin typeface="+mj-lt"/>
                </a:rPr>
                <a:t>Ensures noise cancelation and better signal quality</a:t>
              </a:r>
              <a:endParaRPr lang="en-US" sz="2400" kern="1200" dirty="0">
                <a:latin typeface="+mj-lt"/>
              </a:endParaRPr>
            </a:p>
          </p:txBody>
        </p:sp>
        <p:sp>
          <p:nvSpPr>
            <p:cNvPr id="76" name="Freeform 75"/>
            <p:cNvSpPr/>
            <p:nvPr/>
          </p:nvSpPr>
          <p:spPr>
            <a:xfrm>
              <a:off x="29357817" y="5930249"/>
              <a:ext cx="4513477" cy="2898031"/>
            </a:xfrm>
            <a:custGeom>
              <a:avLst/>
              <a:gdLst>
                <a:gd name="connsiteX0" fmla="*/ 0 w 4513477"/>
                <a:gd name="connsiteY0" fmla="*/ 289803 h 2898031"/>
                <a:gd name="connsiteX1" fmla="*/ 289803 w 4513477"/>
                <a:gd name="connsiteY1" fmla="*/ 0 h 2898031"/>
                <a:gd name="connsiteX2" fmla="*/ 4223674 w 4513477"/>
                <a:gd name="connsiteY2" fmla="*/ 0 h 2898031"/>
                <a:gd name="connsiteX3" fmla="*/ 4513477 w 4513477"/>
                <a:gd name="connsiteY3" fmla="*/ 289803 h 2898031"/>
                <a:gd name="connsiteX4" fmla="*/ 4513477 w 4513477"/>
                <a:gd name="connsiteY4" fmla="*/ 2608228 h 2898031"/>
                <a:gd name="connsiteX5" fmla="*/ 4223674 w 4513477"/>
                <a:gd name="connsiteY5" fmla="*/ 2898031 h 2898031"/>
                <a:gd name="connsiteX6" fmla="*/ 289803 w 4513477"/>
                <a:gd name="connsiteY6" fmla="*/ 2898031 h 2898031"/>
                <a:gd name="connsiteX7" fmla="*/ 0 w 4513477"/>
                <a:gd name="connsiteY7" fmla="*/ 2608228 h 2898031"/>
                <a:gd name="connsiteX8" fmla="*/ 0 w 4513477"/>
                <a:gd name="connsiteY8" fmla="*/ 289803 h 289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477" h="2898031">
                  <a:moveTo>
                    <a:pt x="0" y="289803"/>
                  </a:moveTo>
                  <a:cubicBezTo>
                    <a:pt x="0" y="129749"/>
                    <a:pt x="129749" y="0"/>
                    <a:pt x="289803" y="0"/>
                  </a:cubicBezTo>
                  <a:lnTo>
                    <a:pt x="4223674" y="0"/>
                  </a:lnTo>
                  <a:cubicBezTo>
                    <a:pt x="4383728" y="0"/>
                    <a:pt x="4513477" y="129749"/>
                    <a:pt x="4513477" y="289803"/>
                  </a:cubicBezTo>
                  <a:lnTo>
                    <a:pt x="4513477" y="2608228"/>
                  </a:lnTo>
                  <a:cubicBezTo>
                    <a:pt x="4513477" y="2768282"/>
                    <a:pt x="4383728" y="2898031"/>
                    <a:pt x="4223674" y="2898031"/>
                  </a:cubicBezTo>
                  <a:lnTo>
                    <a:pt x="289803" y="2898031"/>
                  </a:lnTo>
                  <a:cubicBezTo>
                    <a:pt x="129749" y="2898031"/>
                    <a:pt x="0" y="2768282"/>
                    <a:pt x="0" y="2608228"/>
                  </a:cubicBezTo>
                  <a:lnTo>
                    <a:pt x="0" y="289803"/>
                  </a:lnTo>
                  <a:close/>
                </a:path>
              </a:pathLst>
            </a:custGeom>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91560" tIns="191560" rIns="191560" bIns="191560" numCol="1" spcCol="1270" anchor="t"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latin typeface="+mj-lt"/>
                </a:rPr>
                <a:t>Vital-sign collection</a:t>
              </a:r>
              <a:endParaRPr lang="en-US" sz="2800" kern="1200" dirty="0">
                <a:effectLst>
                  <a:outerShdw blurRad="38100" dist="38100" dir="2700000" algn="tl">
                    <a:srgbClr val="000000">
                      <a:alpha val="43137"/>
                    </a:srgbClr>
                  </a:outerShdw>
                </a:effectLst>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FHR </a:t>
              </a:r>
              <a:r>
                <a:rPr lang="en-US" sz="2400" kern="1200" dirty="0" smtClean="0">
                  <a:latin typeface="+mj-lt"/>
                  <a:sym typeface="Wingdings" panose="05000000000000000000" pitchFamily="2" charset="2"/>
                </a:rPr>
                <a:t></a:t>
              </a:r>
              <a:r>
                <a:rPr lang="en-US" sz="2400" kern="1200" dirty="0" smtClean="0">
                  <a:latin typeface="+mj-lt"/>
                </a:rPr>
                <a:t> piezo based contact microphone</a:t>
              </a:r>
              <a:endParaRPr lang="en-US" sz="2400" kern="1200" dirty="0">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UC </a:t>
              </a:r>
              <a:r>
                <a:rPr lang="en-US" sz="2400" kern="1200" dirty="0" smtClean="0">
                  <a:latin typeface="+mj-lt"/>
                  <a:sym typeface="Wingdings" panose="05000000000000000000" pitchFamily="2" charset="2"/>
                </a:rPr>
                <a:t></a:t>
              </a:r>
              <a:r>
                <a:rPr lang="en-US" sz="2400" kern="1200" dirty="0" smtClean="0">
                  <a:latin typeface="+mj-lt"/>
                </a:rPr>
                <a:t> surface electrode</a:t>
              </a:r>
              <a:endParaRPr lang="en-US" sz="2400" kern="1200" dirty="0">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MHR </a:t>
              </a:r>
              <a:r>
                <a:rPr lang="en-US" sz="2400" kern="1200" dirty="0" smtClean="0">
                  <a:latin typeface="+mj-lt"/>
                  <a:sym typeface="Wingdings" panose="05000000000000000000" pitchFamily="2" charset="2"/>
                </a:rPr>
                <a:t></a:t>
              </a:r>
              <a:r>
                <a:rPr lang="en-US" sz="2400" kern="1200" dirty="0" smtClean="0">
                  <a:latin typeface="+mj-lt"/>
                </a:rPr>
                <a:t> MAX10302 optical biosensor</a:t>
              </a:r>
              <a:endParaRPr lang="en-US" sz="2400" kern="1200" dirty="0">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MBT </a:t>
              </a:r>
              <a:r>
                <a:rPr lang="en-US" sz="2400" kern="1200" dirty="0" smtClean="0">
                  <a:latin typeface="+mj-lt"/>
                  <a:sym typeface="Wingdings" panose="05000000000000000000" pitchFamily="2" charset="2"/>
                </a:rPr>
                <a:t></a:t>
              </a:r>
              <a:r>
                <a:rPr lang="en-US" sz="2400" kern="1200" dirty="0" smtClean="0">
                  <a:latin typeface="+mj-lt"/>
                </a:rPr>
                <a:t> Thermistor</a:t>
              </a:r>
              <a:endParaRPr lang="en-US" sz="2400" kern="1200" dirty="0">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MBP </a:t>
              </a:r>
              <a:r>
                <a:rPr lang="en-US" sz="2400" kern="1200" dirty="0" smtClean="0">
                  <a:latin typeface="+mj-lt"/>
                  <a:sym typeface="Wingdings" panose="05000000000000000000" pitchFamily="2" charset="2"/>
                </a:rPr>
                <a:t></a:t>
              </a:r>
              <a:r>
                <a:rPr lang="en-US" sz="2400" kern="1200" dirty="0" smtClean="0">
                  <a:latin typeface="+mj-lt"/>
                </a:rPr>
                <a:t> air-pressure sensor</a:t>
              </a:r>
              <a:endParaRPr lang="en-US" sz="2400" kern="1200" dirty="0">
                <a:latin typeface="+mj-lt"/>
              </a:endParaRPr>
            </a:p>
          </p:txBody>
        </p:sp>
        <p:sp>
          <p:nvSpPr>
            <p:cNvPr id="83" name="Freeform 82"/>
            <p:cNvSpPr/>
            <p:nvPr/>
          </p:nvSpPr>
          <p:spPr>
            <a:xfrm>
              <a:off x="29357817" y="10633672"/>
              <a:ext cx="4513477" cy="2834635"/>
            </a:xfrm>
            <a:custGeom>
              <a:avLst/>
              <a:gdLst>
                <a:gd name="connsiteX0" fmla="*/ 0 w 4513477"/>
                <a:gd name="connsiteY0" fmla="*/ 283464 h 2834635"/>
                <a:gd name="connsiteX1" fmla="*/ 283464 w 4513477"/>
                <a:gd name="connsiteY1" fmla="*/ 0 h 2834635"/>
                <a:gd name="connsiteX2" fmla="*/ 4230014 w 4513477"/>
                <a:gd name="connsiteY2" fmla="*/ 0 h 2834635"/>
                <a:gd name="connsiteX3" fmla="*/ 4513478 w 4513477"/>
                <a:gd name="connsiteY3" fmla="*/ 283464 h 2834635"/>
                <a:gd name="connsiteX4" fmla="*/ 4513477 w 4513477"/>
                <a:gd name="connsiteY4" fmla="*/ 2551172 h 2834635"/>
                <a:gd name="connsiteX5" fmla="*/ 4230013 w 4513477"/>
                <a:gd name="connsiteY5" fmla="*/ 2834636 h 2834635"/>
                <a:gd name="connsiteX6" fmla="*/ 283464 w 4513477"/>
                <a:gd name="connsiteY6" fmla="*/ 2834635 h 2834635"/>
                <a:gd name="connsiteX7" fmla="*/ 0 w 4513477"/>
                <a:gd name="connsiteY7" fmla="*/ 2551171 h 2834635"/>
                <a:gd name="connsiteX8" fmla="*/ 0 w 4513477"/>
                <a:gd name="connsiteY8" fmla="*/ 283464 h 283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477" h="2834635">
                  <a:moveTo>
                    <a:pt x="0" y="283464"/>
                  </a:moveTo>
                  <a:cubicBezTo>
                    <a:pt x="0" y="126911"/>
                    <a:pt x="126911" y="0"/>
                    <a:pt x="283464" y="0"/>
                  </a:cubicBezTo>
                  <a:lnTo>
                    <a:pt x="4230014" y="0"/>
                  </a:lnTo>
                  <a:cubicBezTo>
                    <a:pt x="4386567" y="0"/>
                    <a:pt x="4513478" y="126911"/>
                    <a:pt x="4513478" y="283464"/>
                  </a:cubicBezTo>
                  <a:cubicBezTo>
                    <a:pt x="4513478" y="1039367"/>
                    <a:pt x="4513477" y="1795269"/>
                    <a:pt x="4513477" y="2551172"/>
                  </a:cubicBezTo>
                  <a:cubicBezTo>
                    <a:pt x="4513477" y="2707725"/>
                    <a:pt x="4386566" y="2834636"/>
                    <a:pt x="4230013" y="2834636"/>
                  </a:cubicBezTo>
                  <a:lnTo>
                    <a:pt x="283464" y="2834635"/>
                  </a:lnTo>
                  <a:cubicBezTo>
                    <a:pt x="126911" y="2834635"/>
                    <a:pt x="0" y="2707724"/>
                    <a:pt x="0" y="2551171"/>
                  </a:cubicBezTo>
                  <a:lnTo>
                    <a:pt x="0" y="283464"/>
                  </a:lnTo>
                  <a:close/>
                </a:path>
              </a:pathLst>
            </a:custGeom>
            <a:ln>
              <a:noFill/>
            </a:ln>
          </p:spPr>
          <p:style>
            <a:lnRef idx="2">
              <a:schemeClr val="lt1">
                <a:hueOff val="0"/>
                <a:satOff val="0"/>
                <a:lumOff val="0"/>
                <a:alphaOff val="0"/>
              </a:schemeClr>
            </a:lnRef>
            <a:fillRef idx="1">
              <a:schemeClr val="accent5">
                <a:hueOff val="-9497565"/>
                <a:satOff val="8798"/>
                <a:lumOff val="-442"/>
                <a:alphaOff val="0"/>
              </a:schemeClr>
            </a:fillRef>
            <a:effectRef idx="0">
              <a:schemeClr val="accent5">
                <a:hueOff val="-9497565"/>
                <a:satOff val="8798"/>
                <a:lumOff val="-442"/>
                <a:alphaOff val="0"/>
              </a:schemeClr>
            </a:effectRef>
            <a:fontRef idx="minor">
              <a:schemeClr val="lt1"/>
            </a:fontRef>
          </p:style>
          <p:txBody>
            <a:bodyPr spcFirstLastPara="0" vert="horz" wrap="square" lIns="189704" tIns="189704" rIns="189704" bIns="189704" numCol="1" spcCol="1270" anchor="t"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latin typeface="+mj-lt"/>
                </a:rPr>
                <a:t>Data Transmission</a:t>
              </a:r>
              <a:endParaRPr lang="en-US" sz="2800" kern="1200" dirty="0">
                <a:effectLst>
                  <a:outerShdw blurRad="38100" dist="38100" dir="2700000" algn="tl">
                    <a:srgbClr val="000000">
                      <a:alpha val="43137"/>
                    </a:srgbClr>
                  </a:outerShdw>
                </a:effectLst>
                <a:latin typeface="+mj-lt"/>
              </a:endParaRPr>
            </a:p>
            <a:p>
              <a:pPr marL="228600" lvl="1" indent="-228600" algn="l" defTabSz="1066800">
                <a:lnSpc>
                  <a:spcPct val="90000"/>
                </a:lnSpc>
                <a:spcBef>
                  <a:spcPct val="0"/>
                </a:spcBef>
                <a:spcAft>
                  <a:spcPct val="15000"/>
                </a:spcAft>
                <a:buChar char="••"/>
              </a:pPr>
              <a:r>
                <a:rPr lang="en-US" sz="2400" kern="1200" dirty="0" smtClean="0">
                  <a:latin typeface="+mj-lt"/>
                </a:rPr>
                <a:t>All the logged data is sent to the central system via wireless manner (</a:t>
              </a:r>
              <a:r>
                <a:rPr lang="en-US" sz="2400" kern="1200" dirty="0" err="1" smtClean="0">
                  <a:latin typeface="+mj-lt"/>
                </a:rPr>
                <a:t>wifi</a:t>
              </a:r>
              <a:r>
                <a:rPr lang="en-US" sz="2400" kern="1200" dirty="0" smtClean="0">
                  <a:latin typeface="+mj-lt"/>
                </a:rPr>
                <a:t> or 3G)</a:t>
              </a:r>
              <a:endParaRPr lang="en-US" sz="2400" kern="1200" dirty="0">
                <a:latin typeface="+mj-lt"/>
              </a:endParaRPr>
            </a:p>
            <a:p>
              <a:pPr marL="457200" lvl="2" indent="-228600" algn="l" defTabSz="1066800">
                <a:lnSpc>
                  <a:spcPct val="90000"/>
                </a:lnSpc>
                <a:spcBef>
                  <a:spcPct val="0"/>
                </a:spcBef>
                <a:spcAft>
                  <a:spcPct val="15000"/>
                </a:spcAft>
                <a:buChar char="••"/>
              </a:pPr>
              <a:r>
                <a:rPr lang="en-US" sz="2400" kern="1200" dirty="0" smtClean="0">
                  <a:latin typeface="+mj-lt"/>
                </a:rPr>
                <a:t>Ensures the data reached to the central system in real-time.</a:t>
              </a:r>
              <a:endParaRPr lang="en-US" sz="2400" kern="1200" dirty="0">
                <a:latin typeface="+mj-lt"/>
              </a:endParaRPr>
            </a:p>
          </p:txBody>
        </p:sp>
      </p:grpSp>
    </p:spTree>
    <p:extLst>
      <p:ext uri="{BB962C8B-B14F-4D97-AF65-F5344CB8AC3E}">
        <p14:creationId xmlns:p14="http://schemas.microsoft.com/office/powerpoint/2010/main" val="1059091421"/>
      </p:ext>
    </p:extLst>
  </p:cSld>
  <p:clrMapOvr>
    <a:masterClrMapping/>
  </p:clrMapOvr>
  <p:transition spd="med"/>
</p:sld>
</file>

<file path=ppt/theme/theme1.xml><?xml version="1.0" encoding="utf-8"?>
<a:theme xmlns:a="http://schemas.openxmlformats.org/drawingml/2006/main" name="Office Theme">
  <a:themeElements>
    <a:clrScheme name="Office Theme">
      <a:dk1>
        <a:srgbClr val="131F33"/>
      </a:dk1>
      <a:lt1>
        <a:srgbClr val="FFFFFF"/>
      </a:lt1>
      <a:dk2>
        <a:srgbClr val="A7A7A7"/>
      </a:dk2>
      <a:lt2>
        <a:srgbClr val="535353"/>
      </a:lt2>
      <a:accent1>
        <a:srgbClr val="131F33"/>
      </a:accent1>
      <a:accent2>
        <a:srgbClr val="DB4C3A"/>
      </a:accent2>
      <a:accent3>
        <a:srgbClr val="555555"/>
      </a:accent3>
      <a:accent4>
        <a:srgbClr val="888888"/>
      </a:accent4>
      <a:accent5>
        <a:srgbClr val="3D64A7"/>
      </a:accent5>
      <a:accent6>
        <a:srgbClr val="B23E2F"/>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31F33"/>
      </a:accent1>
      <a:accent2>
        <a:srgbClr val="DB4C3A"/>
      </a:accent2>
      <a:accent3>
        <a:srgbClr val="555555"/>
      </a:accent3>
      <a:accent4>
        <a:srgbClr val="888888"/>
      </a:accent4>
      <a:accent5>
        <a:srgbClr val="3D64A7"/>
      </a:accent5>
      <a:accent6>
        <a:srgbClr val="B23E2F"/>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2193925"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6351</TotalTime>
  <Words>1597</Words>
  <Application>Microsoft Office PowerPoint</Application>
  <PresentationFormat>Custom</PresentationFormat>
  <Paragraphs>196</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Arial Black</vt:lpstr>
      <vt:lpstr>Calibri</vt:lpstr>
      <vt:lpstr>Centaur</vt:lpstr>
      <vt:lpstr>Georgia</vt:lpstr>
      <vt:lpstr>Gill Sans MT</vt:lpstr>
      <vt:lpstr>Helvetica</vt:lpstr>
      <vt:lpstr>Verdana</vt:lpstr>
      <vt:lpstr>Wingdings</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zegeye k.tadesse</dc:creator>
  <cp:lastModifiedBy>zegeye k.tadesse</cp:lastModifiedBy>
  <cp:revision>148</cp:revision>
  <dcterms:modified xsi:type="dcterms:W3CDTF">2019-10-22T05:11:00Z</dcterms:modified>
</cp:coreProperties>
</file>