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9/17/22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9/17/22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4491-816B-8E37-82CB-89305D835AE7}"/>
              </a:ext>
            </a:extLst>
          </p:cNvPr>
          <p:cNvSpPr>
            <a:spLocks noGrp="1"/>
          </p:cNvSpPr>
          <p:nvPr>
            <p:ph type="ctrTitle"/>
          </p:nvPr>
        </p:nvSpPr>
        <p:spPr>
          <a:xfrm>
            <a:off x="710610" y="316086"/>
            <a:ext cx="10572000" cy="2971051"/>
          </a:xfrm>
        </p:spPr>
        <p:txBody>
          <a:bodyPr/>
          <a:lstStyle/>
          <a:p>
            <a:r>
              <a:rPr lang="en-US" dirty="0"/>
              <a:t>CI/CD</a:t>
            </a:r>
          </a:p>
        </p:txBody>
      </p:sp>
      <p:sp>
        <p:nvSpPr>
          <p:cNvPr id="3" name="Subtitle 2">
            <a:extLst>
              <a:ext uri="{FF2B5EF4-FFF2-40B4-BE49-F238E27FC236}">
                <a16:creationId xmlns:a16="http://schemas.microsoft.com/office/drawing/2014/main" id="{81B911DB-DECB-C2E9-1AFE-9B0897D41F50}"/>
              </a:ext>
            </a:extLst>
          </p:cNvPr>
          <p:cNvSpPr>
            <a:spLocks noGrp="1"/>
          </p:cNvSpPr>
          <p:nvPr>
            <p:ph type="subTitle" idx="1"/>
          </p:nvPr>
        </p:nvSpPr>
        <p:spPr/>
        <p:txBody>
          <a:bodyPr/>
          <a:lstStyle/>
          <a:p>
            <a:r>
              <a:rPr lang="en-US" dirty="0"/>
              <a:t>Continuous Integration, Continuous Delivery</a:t>
            </a:r>
          </a:p>
        </p:txBody>
      </p:sp>
    </p:spTree>
    <p:extLst>
      <p:ext uri="{BB962C8B-B14F-4D97-AF65-F5344CB8AC3E}">
        <p14:creationId xmlns:p14="http://schemas.microsoft.com/office/powerpoint/2010/main" val="233573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904E-1656-DF1F-C5BF-3030358A7B60}"/>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35FE87B9-C72A-3BC3-EDEA-160E0398352E}"/>
              </a:ext>
            </a:extLst>
          </p:cNvPr>
          <p:cNvSpPr>
            <a:spLocks noGrp="1"/>
          </p:cNvSpPr>
          <p:nvPr>
            <p:ph idx="1"/>
          </p:nvPr>
        </p:nvSpPr>
        <p:spPr>
          <a:xfrm>
            <a:off x="437322" y="2222287"/>
            <a:ext cx="10935964" cy="4277904"/>
          </a:xfrm>
        </p:spPr>
        <p:txBody>
          <a:bodyPr/>
          <a:lstStyle/>
          <a:p>
            <a:pPr marL="0" indent="0">
              <a:buNone/>
            </a:pPr>
            <a:r>
              <a:rPr lang="en-US" dirty="0"/>
              <a:t>Continuous Integration: </a:t>
            </a:r>
            <a:r>
              <a:rPr lang="en-MY" b="0" i="0" dirty="0">
                <a:solidFill>
                  <a:srgbClr val="4D5B7C"/>
                </a:solidFill>
                <a:effectLst/>
                <a:latin typeface="Inter"/>
              </a:rPr>
              <a:t>is a practice that encourages developers to integrate their code into a main branch of a shared repository early and often. Instead of building out features in isolation and integrating them at the end of a development cycle, code is integrated with the shared repository by each developer multiple times throughout the day.</a:t>
            </a:r>
          </a:p>
          <a:p>
            <a:pPr marL="0" indent="0">
              <a:buNone/>
            </a:pPr>
            <a:endParaRPr lang="en-MY" dirty="0">
              <a:solidFill>
                <a:srgbClr val="4D5B7C"/>
              </a:solidFill>
              <a:latin typeface="Inter"/>
            </a:endParaRPr>
          </a:p>
          <a:p>
            <a:pPr marL="0" indent="0">
              <a:buNone/>
            </a:pPr>
            <a:r>
              <a:rPr lang="en-US" dirty="0"/>
              <a:t>Continuous Delivery:</a:t>
            </a:r>
            <a:r>
              <a:rPr lang="en-MY" b="0" i="0" dirty="0">
                <a:solidFill>
                  <a:srgbClr val="4D5B7C"/>
                </a:solidFill>
                <a:effectLst/>
                <a:latin typeface="Inter"/>
              </a:rPr>
              <a:t> is an extension of continuous integration. It focuses on automating the software delivery process so that teams can easily and confidently deploy their code to production at any time. By ensuring that the codebase is always in a deployable state, releasing software becomes an unremarkable event, without any complicated rituals. Teams can be confident that they can release whenever they need to without complex coordination or late-stage testing. As with continuous integration, continuous delivery is a practice that requires a mixture of technical and organizational improvements to be effective.</a:t>
            </a:r>
            <a:endParaRPr lang="en-US" dirty="0"/>
          </a:p>
        </p:txBody>
      </p:sp>
    </p:spTree>
    <p:extLst>
      <p:ext uri="{BB962C8B-B14F-4D97-AF65-F5344CB8AC3E}">
        <p14:creationId xmlns:p14="http://schemas.microsoft.com/office/powerpoint/2010/main" val="399258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DE65-A32F-9780-91A7-91E0A761E296}"/>
              </a:ext>
            </a:extLst>
          </p:cNvPr>
          <p:cNvSpPr>
            <a:spLocks noGrp="1"/>
          </p:cNvSpPr>
          <p:nvPr>
            <p:ph type="title"/>
          </p:nvPr>
        </p:nvSpPr>
        <p:spPr/>
        <p:txBody>
          <a:bodyPr/>
          <a:lstStyle/>
          <a:p>
            <a:r>
              <a:rPr lang="en-US" dirty="0"/>
              <a:t>Why CI/CD ?</a:t>
            </a:r>
          </a:p>
        </p:txBody>
      </p:sp>
      <p:sp>
        <p:nvSpPr>
          <p:cNvPr id="3" name="Content Placeholder 2">
            <a:extLst>
              <a:ext uri="{FF2B5EF4-FFF2-40B4-BE49-F238E27FC236}">
                <a16:creationId xmlns:a16="http://schemas.microsoft.com/office/drawing/2014/main" id="{7CCB0C6C-B59C-33A1-A3A3-20ADC359375F}"/>
              </a:ext>
            </a:extLst>
          </p:cNvPr>
          <p:cNvSpPr>
            <a:spLocks noGrp="1"/>
          </p:cNvSpPr>
          <p:nvPr>
            <p:ph idx="1"/>
          </p:nvPr>
        </p:nvSpPr>
        <p:spPr/>
        <p:txBody>
          <a:bodyPr/>
          <a:lstStyle/>
          <a:p>
            <a:r>
              <a:rPr lang="en-US" dirty="0"/>
              <a:t>Automate infrastructure creation and cleanup</a:t>
            </a:r>
          </a:p>
          <a:p>
            <a:pPr marL="457200" lvl="1" indent="0">
              <a:buNone/>
            </a:pPr>
            <a:r>
              <a:rPr lang="en-US" dirty="0"/>
              <a:t>Reduce human error which could result in higher cost for unused infrastructure.</a:t>
            </a:r>
          </a:p>
          <a:p>
            <a:r>
              <a:rPr lang="en-US" dirty="0"/>
              <a:t>Get to production faster</a:t>
            </a:r>
          </a:p>
          <a:p>
            <a:pPr marL="457200" lvl="1" indent="0">
              <a:buNone/>
            </a:pPr>
            <a:r>
              <a:rPr lang="en-US" dirty="0"/>
              <a:t>By taking advantage of automated deployment, CI/CD pipeline can deliver our features to customers as soon as they are ready</a:t>
            </a:r>
          </a:p>
          <a:p>
            <a:r>
              <a:rPr lang="en-US" dirty="0"/>
              <a:t>Automated Rollbacks</a:t>
            </a:r>
          </a:p>
          <a:p>
            <a:pPr marL="457200" lvl="1" indent="0">
              <a:buNone/>
            </a:pPr>
            <a:r>
              <a:rPr lang="en-US" dirty="0"/>
              <a:t>In case the new version has any errors, automated rollback will take care of reverting to the last stable version as well as doing any necessary cleanup</a:t>
            </a:r>
          </a:p>
        </p:txBody>
      </p:sp>
    </p:spTree>
    <p:extLst>
      <p:ext uri="{BB962C8B-B14F-4D97-AF65-F5344CB8AC3E}">
        <p14:creationId xmlns:p14="http://schemas.microsoft.com/office/powerpoint/2010/main" val="255420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C5DA-5363-7A3D-4352-468AF8293D98}"/>
              </a:ext>
            </a:extLst>
          </p:cNvPr>
          <p:cNvSpPr>
            <a:spLocks noGrp="1"/>
          </p:cNvSpPr>
          <p:nvPr>
            <p:ph type="title"/>
          </p:nvPr>
        </p:nvSpPr>
        <p:spPr/>
        <p:txBody>
          <a:bodyPr/>
          <a:lstStyle/>
          <a:p>
            <a:r>
              <a:rPr lang="en-US" dirty="0"/>
              <a:t>Why CI/CD</a:t>
            </a:r>
          </a:p>
        </p:txBody>
      </p:sp>
      <p:sp>
        <p:nvSpPr>
          <p:cNvPr id="3" name="Content Placeholder 2">
            <a:extLst>
              <a:ext uri="{FF2B5EF4-FFF2-40B4-BE49-F238E27FC236}">
                <a16:creationId xmlns:a16="http://schemas.microsoft.com/office/drawing/2014/main" id="{ED54418E-B5E0-05A3-D881-AFFB320F4AE3}"/>
              </a:ext>
            </a:extLst>
          </p:cNvPr>
          <p:cNvSpPr>
            <a:spLocks noGrp="1"/>
          </p:cNvSpPr>
          <p:nvPr>
            <p:ph idx="1"/>
          </p:nvPr>
        </p:nvSpPr>
        <p:spPr/>
        <p:txBody>
          <a:bodyPr/>
          <a:lstStyle/>
          <a:p>
            <a:r>
              <a:rPr lang="en-US" dirty="0"/>
              <a:t>Fail fast</a:t>
            </a:r>
          </a:p>
          <a:p>
            <a:pPr marL="457200" lvl="1" indent="0">
              <a:buNone/>
            </a:pPr>
            <a:r>
              <a:rPr lang="en-US" dirty="0"/>
              <a:t>CI/CD adopts a fail-fast methodology, hence reducing running costs as much as possible</a:t>
            </a:r>
          </a:p>
          <a:p>
            <a:r>
              <a:rPr lang="en-US" dirty="0"/>
              <a:t>Automated smoke tests</a:t>
            </a:r>
          </a:p>
          <a:p>
            <a:pPr marL="457200" lvl="1" indent="0">
              <a:buNone/>
            </a:pPr>
            <a:r>
              <a:rPr lang="en-US" dirty="0"/>
              <a:t>To make sure the new release works as expected overall, with the option to rollback</a:t>
            </a:r>
          </a:p>
          <a:p>
            <a:r>
              <a:rPr lang="en-US" dirty="0"/>
              <a:t>Automated alerts</a:t>
            </a:r>
          </a:p>
          <a:p>
            <a:pPr marL="457200" lvl="1" indent="0">
              <a:buNone/>
            </a:pPr>
            <a:r>
              <a:rPr lang="en-US" dirty="0"/>
              <a:t>To alert dev team of any code breakage immediately at any step in the pipeline, hence saving time needed for investigation</a:t>
            </a:r>
          </a:p>
        </p:txBody>
      </p:sp>
    </p:spTree>
    <p:extLst>
      <p:ext uri="{BB962C8B-B14F-4D97-AF65-F5344CB8AC3E}">
        <p14:creationId xmlns:p14="http://schemas.microsoft.com/office/powerpoint/2010/main" val="1731287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13</TotalTime>
  <Words>318</Words>
  <Application>Microsoft Macintosh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Century Gothic</vt:lpstr>
      <vt:lpstr>Inter</vt:lpstr>
      <vt:lpstr>Wingdings 2</vt:lpstr>
      <vt:lpstr>Quotable</vt:lpstr>
      <vt:lpstr>CI/CD</vt:lpstr>
      <vt:lpstr>What is CI/CD?</vt:lpstr>
      <vt:lpstr>Why CI/CD ?</vt:lpstr>
      <vt:lpstr>Why CI/CD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zeyad obaia</dc:creator>
  <cp:lastModifiedBy>zeyad obaia</cp:lastModifiedBy>
  <cp:revision>1</cp:revision>
  <dcterms:created xsi:type="dcterms:W3CDTF">2022-09-17T05:01:02Z</dcterms:created>
  <dcterms:modified xsi:type="dcterms:W3CDTF">2022-09-17T05:14:23Z</dcterms:modified>
</cp:coreProperties>
</file>