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3" r:id="rId2"/>
    <p:sldId id="274" r:id="rId3"/>
    <p:sldId id="256" r:id="rId4"/>
    <p:sldId id="258" r:id="rId5"/>
    <p:sldId id="257" r:id="rId6"/>
    <p:sldId id="259" r:id="rId7"/>
    <p:sldId id="275" r:id="rId8"/>
    <p:sldId id="277" r:id="rId9"/>
    <p:sldId id="280" r:id="rId10"/>
    <p:sldId id="267" r:id="rId11"/>
    <p:sldId id="269" r:id="rId12"/>
    <p:sldId id="260" r:id="rId13"/>
    <p:sldId id="268" r:id="rId14"/>
    <p:sldId id="272"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5341" autoAdjust="0"/>
  </p:normalViewPr>
  <p:slideViewPr>
    <p:cSldViewPr>
      <p:cViewPr>
        <p:scale>
          <a:sx n="78" d="100"/>
          <a:sy n="78" d="100"/>
        </p:scale>
        <p:origin x="-11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9" d="100"/>
        <a:sy n="4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10"/>
          <p:cNvGrpSpPr/>
          <p:nvPr/>
        </p:nvGrpSpPr>
        <p:grpSpPr>
          <a:xfrm>
            <a:off x="1" y="1"/>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407319"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5410202"/>
            <a:ext cx="2057400" cy="365125"/>
          </a:xfrm>
        </p:spPr>
        <p:txBody>
          <a:bodyPr/>
          <a:lstStyle/>
          <a:p>
            <a:fld id="{1D8BD707-D9CF-40AE-B4C6-C98DA3205C09}" type="datetimeFigureOut">
              <a:rPr lang="en-US" smtClean="0"/>
              <a:pPr/>
              <a:t>8/17/2021</a:t>
            </a:fld>
            <a:endParaRPr lang="en-US" dirty="0"/>
          </a:p>
        </p:txBody>
      </p:sp>
      <p:sp>
        <p:nvSpPr>
          <p:cNvPr id="5" name="Footer Placeholder 4"/>
          <p:cNvSpPr>
            <a:spLocks noGrp="1"/>
          </p:cNvSpPr>
          <p:nvPr>
            <p:ph type="ftr" sz="quarter" idx="11"/>
          </p:nvPr>
        </p:nvSpPr>
        <p:spPr>
          <a:xfrm>
            <a:off x="1407318" y="5410202"/>
            <a:ext cx="3843665" cy="365125"/>
          </a:xfrm>
        </p:spPr>
        <p:txBody>
          <a:bodyPr/>
          <a:lstStyle/>
          <a:p>
            <a:endParaRPr lang="en-US" dirty="0"/>
          </a:p>
        </p:txBody>
      </p:sp>
      <p:sp>
        <p:nvSpPr>
          <p:cNvPr id="6" name="Slide Number Placeholder 5"/>
          <p:cNvSpPr>
            <a:spLocks noGrp="1"/>
          </p:cNvSpPr>
          <p:nvPr>
            <p:ph type="sldNum" sz="quarter" idx="12"/>
          </p:nvPr>
        </p:nvSpPr>
        <p:spPr>
          <a:xfrm>
            <a:off x="7422684" y="5410200"/>
            <a:ext cx="578317"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60" name="TextBox 59"/>
          <p:cNvSpPr txBox="1"/>
          <p:nvPr/>
        </p:nvSpPr>
        <p:spPr>
          <a:xfrm>
            <a:off x="677634" y="73239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7903028"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45939" y="3360263"/>
            <a:ext cx="240655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78160" y="3363435"/>
            <a:ext cx="2396873"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7515" y="2249486"/>
            <a:ext cx="3487337"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6" y="2249485"/>
            <a:ext cx="348495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4450881"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5541" y="609602"/>
            <a:ext cx="2750018"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6058" y="2249486"/>
            <a:ext cx="4450883"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1"/>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8/17/2021</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610600" cy="1066800"/>
          </a:xfrm>
        </p:spPr>
        <p:txBody>
          <a:bodyPr>
            <a:normAutofit/>
          </a:bodyPr>
          <a:lstStyle/>
          <a:p>
            <a:r>
              <a:rPr lang="en-US" sz="3200" dirty="0" smtClean="0"/>
              <a:t>IMAGE </a:t>
            </a:r>
            <a:r>
              <a:rPr lang="en-US" sz="3200" dirty="0" smtClean="0"/>
              <a:t>ENCRYPTION &amp; </a:t>
            </a:r>
            <a:r>
              <a:rPr lang="en-US" sz="3200" dirty="0" smtClean="0"/>
              <a:t>DECRYPTION USING JAVA </a:t>
            </a:r>
            <a:endParaRPr lang="en-US" sz="3200" dirty="0"/>
          </a:p>
        </p:txBody>
      </p:sp>
      <p:sp>
        <p:nvSpPr>
          <p:cNvPr id="4" name="TextBox 3"/>
          <p:cNvSpPr txBox="1"/>
          <p:nvPr/>
        </p:nvSpPr>
        <p:spPr>
          <a:xfrm>
            <a:off x="533400" y="1219200"/>
            <a:ext cx="3048000" cy="400110"/>
          </a:xfrm>
          <a:prstGeom prst="rect">
            <a:avLst/>
          </a:prstGeom>
          <a:noFill/>
        </p:spPr>
        <p:txBody>
          <a:bodyPr wrap="square" rtlCol="0">
            <a:spAutoFit/>
          </a:bodyPr>
          <a:lstStyle/>
          <a:p>
            <a:r>
              <a:rPr lang="en-US" sz="2000" dirty="0" smtClean="0"/>
              <a:t>A project seminar on </a:t>
            </a:r>
            <a:endParaRPr lang="en-US" sz="2000" dirty="0"/>
          </a:p>
        </p:txBody>
      </p:sp>
      <p:sp>
        <p:nvSpPr>
          <p:cNvPr id="5" name="TextBox 4"/>
          <p:cNvSpPr txBox="1"/>
          <p:nvPr/>
        </p:nvSpPr>
        <p:spPr>
          <a:xfrm>
            <a:off x="6477000" y="2743201"/>
            <a:ext cx="2209800" cy="2585323"/>
          </a:xfrm>
          <a:prstGeom prst="rect">
            <a:avLst/>
          </a:prstGeom>
          <a:noFill/>
        </p:spPr>
        <p:txBody>
          <a:bodyPr wrap="square" rtlCol="0">
            <a:spAutoFit/>
          </a:bodyPr>
          <a:lstStyle/>
          <a:p>
            <a:r>
              <a:rPr lang="en-US" b="1" dirty="0" smtClean="0"/>
              <a:t>By :</a:t>
            </a:r>
          </a:p>
          <a:p>
            <a:r>
              <a:rPr lang="en-US" i="1" dirty="0" smtClean="0"/>
              <a:t>CSE 2018-21 Batch</a:t>
            </a:r>
          </a:p>
          <a:p>
            <a:r>
              <a:rPr lang="en-US" dirty="0" err="1" smtClean="0"/>
              <a:t>Gyanapriya</a:t>
            </a:r>
            <a:r>
              <a:rPr lang="en-US" dirty="0" smtClean="0"/>
              <a:t> </a:t>
            </a:r>
            <a:r>
              <a:rPr lang="en-US" dirty="0" err="1" smtClean="0"/>
              <a:t>Pradhan</a:t>
            </a:r>
            <a:endParaRPr lang="en-US" dirty="0" smtClean="0"/>
          </a:p>
          <a:p>
            <a:r>
              <a:rPr lang="en-US" dirty="0" err="1" smtClean="0"/>
              <a:t>Asutosh</a:t>
            </a:r>
            <a:r>
              <a:rPr lang="en-US" dirty="0" smtClean="0"/>
              <a:t> </a:t>
            </a:r>
            <a:r>
              <a:rPr lang="en-US" dirty="0" err="1" smtClean="0"/>
              <a:t>Padhy</a:t>
            </a:r>
            <a:endParaRPr lang="en-US" dirty="0" smtClean="0"/>
          </a:p>
          <a:p>
            <a:r>
              <a:rPr lang="en-US" dirty="0" smtClean="0"/>
              <a:t>Mubarak Ahmed</a:t>
            </a:r>
          </a:p>
          <a:p>
            <a:r>
              <a:rPr lang="en-US" dirty="0" err="1" smtClean="0"/>
              <a:t>Pratyush</a:t>
            </a:r>
            <a:r>
              <a:rPr lang="en-US" dirty="0" smtClean="0"/>
              <a:t> </a:t>
            </a:r>
            <a:r>
              <a:rPr lang="en-US" dirty="0" err="1" smtClean="0"/>
              <a:t>kumar</a:t>
            </a:r>
            <a:r>
              <a:rPr lang="en-US" dirty="0" smtClean="0"/>
              <a:t> Jena</a:t>
            </a:r>
          </a:p>
          <a:p>
            <a:r>
              <a:rPr lang="en-US" dirty="0" err="1" smtClean="0"/>
              <a:t>Sandeep</a:t>
            </a:r>
            <a:r>
              <a:rPr lang="en-US" dirty="0" smtClean="0"/>
              <a:t> </a:t>
            </a:r>
            <a:r>
              <a:rPr lang="en-US" dirty="0" err="1" smtClean="0"/>
              <a:t>kumar</a:t>
            </a:r>
            <a:r>
              <a:rPr lang="en-US" dirty="0" smtClean="0"/>
              <a:t> </a:t>
            </a:r>
          </a:p>
          <a:p>
            <a:r>
              <a:rPr lang="en-US" dirty="0" smtClean="0"/>
              <a:t> </a:t>
            </a:r>
          </a:p>
          <a:p>
            <a:r>
              <a:rPr lang="en-US" dirty="0" smtClean="0"/>
              <a:t> </a:t>
            </a:r>
            <a:endParaRPr lang="en-US" dirty="0"/>
          </a:p>
        </p:txBody>
      </p:sp>
      <p:sp>
        <p:nvSpPr>
          <p:cNvPr id="6" name="TextBox 5"/>
          <p:cNvSpPr txBox="1"/>
          <p:nvPr/>
        </p:nvSpPr>
        <p:spPr>
          <a:xfrm>
            <a:off x="1143000" y="4191000"/>
            <a:ext cx="3505200" cy="646331"/>
          </a:xfrm>
          <a:prstGeom prst="rect">
            <a:avLst/>
          </a:prstGeom>
          <a:noFill/>
        </p:spPr>
        <p:txBody>
          <a:bodyPr wrap="square" rtlCol="0">
            <a:spAutoFit/>
          </a:bodyPr>
          <a:lstStyle/>
          <a:p>
            <a:r>
              <a:rPr lang="en-US" b="1" dirty="0" smtClean="0"/>
              <a:t>Under the Guidance of :</a:t>
            </a:r>
          </a:p>
          <a:p>
            <a:r>
              <a:rPr lang="en-US" dirty="0" smtClean="0"/>
              <a:t>(Asst. Prof.) Mr. </a:t>
            </a:r>
            <a:r>
              <a:rPr lang="en-US" dirty="0" err="1" smtClean="0"/>
              <a:t>Amardeep</a:t>
            </a:r>
            <a:r>
              <a:rPr lang="en-US" dirty="0" smtClean="0"/>
              <a:t> Das</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429499" cy="1143000"/>
          </a:xfrm>
        </p:spPr>
        <p:txBody>
          <a:bodyPr/>
          <a:lstStyle/>
          <a:p>
            <a:r>
              <a:rPr lang="en-US" dirty="0" smtClean="0"/>
              <a:t>Project </a:t>
            </a:r>
            <a:r>
              <a:rPr lang="en-US" dirty="0" smtClean="0"/>
              <a:t>GUI </a:t>
            </a:r>
            <a:r>
              <a:rPr lang="en-US" dirty="0" smtClean="0"/>
              <a:t>:</a:t>
            </a:r>
            <a:endParaRPr lang="en-US" dirty="0"/>
          </a:p>
        </p:txBody>
      </p:sp>
      <p:sp>
        <p:nvSpPr>
          <p:cNvPr id="6" name="Content Placeholder 5"/>
          <p:cNvSpPr>
            <a:spLocks noGrp="1"/>
          </p:cNvSpPr>
          <p:nvPr>
            <p:ph idx="1"/>
          </p:nvPr>
        </p:nvSpPr>
        <p:spPr>
          <a:xfrm>
            <a:off x="856060" y="1066800"/>
            <a:ext cx="7429499" cy="52578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Font typeface="Wingdings" pitchFamily="2" charset="2"/>
              <a:buChar char="§"/>
            </a:pPr>
            <a:r>
              <a:rPr lang="en-US" dirty="0" smtClean="0"/>
              <a:t>Cryptomage 1.0 is a formal name given to the GUI .</a:t>
            </a:r>
            <a:endParaRPr lang="en-US" dirty="0"/>
          </a:p>
        </p:txBody>
      </p:sp>
      <p:pic>
        <p:nvPicPr>
          <p:cNvPr id="8" name="Picture 7" descr="C:\Users\Lenovo\Desktop\Screenshot (3).png"/>
          <p:cNvPicPr/>
          <p:nvPr/>
        </p:nvPicPr>
        <p:blipFill>
          <a:blip r:embed="rId2"/>
          <a:srcRect/>
          <a:stretch>
            <a:fillRect/>
          </a:stretch>
        </p:blipFill>
        <p:spPr bwMode="auto">
          <a:xfrm>
            <a:off x="2209800" y="1143000"/>
            <a:ext cx="44196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7429499" cy="990600"/>
          </a:xfrm>
        </p:spPr>
        <p:txBody>
          <a:bodyPr>
            <a:normAutofit fontScale="90000"/>
          </a:bodyPr>
          <a:lstStyle/>
          <a:p>
            <a:r>
              <a:rPr lang="en-US" dirty="0" smtClean="0"/>
              <a:t>Using of Cryptomage 1.0 </a:t>
            </a:r>
            <a:r>
              <a:rPr lang="en-US" dirty="0" smtClean="0"/>
              <a:t>: </a:t>
            </a:r>
            <a:r>
              <a:rPr lang="en-US" dirty="0" smtClean="0"/>
              <a:t/>
            </a:r>
            <a:br>
              <a:rPr lang="en-US" dirty="0" smtClean="0"/>
            </a:br>
            <a:endParaRPr lang="en-US" dirty="0"/>
          </a:p>
        </p:txBody>
      </p:sp>
      <p:sp>
        <p:nvSpPr>
          <p:cNvPr id="5" name="TextBox 4"/>
          <p:cNvSpPr txBox="1"/>
          <p:nvPr/>
        </p:nvSpPr>
        <p:spPr>
          <a:xfrm>
            <a:off x="762000" y="1066800"/>
            <a:ext cx="7696200" cy="1754326"/>
          </a:xfrm>
          <a:prstGeom prst="rect">
            <a:avLst/>
          </a:prstGeom>
          <a:noFill/>
        </p:spPr>
        <p:txBody>
          <a:bodyPr wrap="square" rtlCol="0">
            <a:spAutoFit/>
          </a:bodyPr>
          <a:lstStyle/>
          <a:p>
            <a:pPr>
              <a:buFont typeface="Wingdings" pitchFamily="2" charset="2"/>
              <a:buChar char="Ø"/>
            </a:pPr>
            <a:r>
              <a:rPr lang="en-US" dirty="0" smtClean="0"/>
              <a:t>Encryption </a:t>
            </a:r>
            <a:r>
              <a:rPr lang="en-US" dirty="0" smtClean="0"/>
              <a:t>: Entre A </a:t>
            </a:r>
            <a:r>
              <a:rPr lang="en-US" dirty="0" smtClean="0"/>
              <a:t>Numerical Key like </a:t>
            </a:r>
            <a:r>
              <a:rPr lang="en-US" dirty="0" err="1" smtClean="0"/>
              <a:t>eg</a:t>
            </a:r>
            <a:r>
              <a:rPr lang="en-US" dirty="0" smtClean="0"/>
              <a:t>. 4858 </a:t>
            </a:r>
            <a:r>
              <a:rPr lang="en-US" dirty="0" smtClean="0"/>
              <a:t>for passkey </a:t>
            </a:r>
            <a:r>
              <a:rPr lang="en-US" dirty="0" smtClean="0"/>
              <a:t>&amp; Select the image file Click Open </a:t>
            </a:r>
            <a:r>
              <a:rPr lang="en-US" dirty="0" smtClean="0"/>
              <a:t>.</a:t>
            </a:r>
            <a:endParaRPr lang="en-US" dirty="0" smtClean="0"/>
          </a:p>
          <a:p>
            <a:pPr>
              <a:buFont typeface="Wingdings" pitchFamily="2" charset="2"/>
              <a:buChar char="Ø"/>
            </a:pPr>
            <a:r>
              <a:rPr lang="en-US" dirty="0" smtClean="0"/>
              <a:t>Decryption : Do the same process with same Numerical </a:t>
            </a:r>
            <a:r>
              <a:rPr lang="en-US" dirty="0" smtClean="0"/>
              <a:t>Key/passkey </a:t>
            </a:r>
            <a:r>
              <a:rPr lang="en-US" dirty="0" smtClean="0"/>
              <a:t>and also </a:t>
            </a:r>
            <a:r>
              <a:rPr lang="en-US" dirty="0" smtClean="0"/>
              <a:t>           select </a:t>
            </a:r>
            <a:r>
              <a:rPr lang="en-US" dirty="0" smtClean="0"/>
              <a:t>the same image file </a:t>
            </a:r>
            <a:r>
              <a:rPr lang="en-US" dirty="0" smtClean="0"/>
              <a:t>.</a:t>
            </a:r>
            <a:endParaRPr lang="en-US" dirty="0" smtClean="0"/>
          </a:p>
          <a:p>
            <a:r>
              <a:rPr lang="en-US" dirty="0" smtClean="0"/>
              <a:t>                                               [ DONE ] </a:t>
            </a:r>
          </a:p>
          <a:p>
            <a:endParaRPr lang="en-US" dirty="0" smtClean="0"/>
          </a:p>
        </p:txBody>
      </p:sp>
      <p:pic>
        <p:nvPicPr>
          <p:cNvPr id="7" name="Content Placeholder 6" descr="Screenshot (9).png"/>
          <p:cNvPicPr>
            <a:picLocks noGrp="1" noChangeAspect="1"/>
          </p:cNvPicPr>
          <p:nvPr>
            <p:ph idx="1"/>
          </p:nvPr>
        </p:nvPicPr>
        <p:blipFill>
          <a:blip r:embed="rId2"/>
          <a:srcRect l="1561" r="25783" b="15060"/>
          <a:stretch>
            <a:fillRect/>
          </a:stretch>
        </p:blipFill>
        <p:spPr>
          <a:xfrm>
            <a:off x="1524000" y="2743200"/>
            <a:ext cx="5715000" cy="375629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228600"/>
            <a:ext cx="7429499" cy="1219200"/>
          </a:xfrm>
        </p:spPr>
        <p:txBody>
          <a:bodyPr/>
          <a:lstStyle/>
          <a:p>
            <a:r>
              <a:rPr lang="en-US" dirty="0" smtClean="0"/>
              <a:t>Modules : </a:t>
            </a:r>
            <a:endParaRPr lang="en-US" dirty="0"/>
          </a:p>
        </p:txBody>
      </p:sp>
      <p:sp>
        <p:nvSpPr>
          <p:cNvPr id="3" name="Content Placeholder 2"/>
          <p:cNvSpPr>
            <a:spLocks noGrp="1"/>
          </p:cNvSpPr>
          <p:nvPr>
            <p:ph idx="1"/>
          </p:nvPr>
        </p:nvSpPr>
        <p:spPr>
          <a:xfrm>
            <a:off x="838200" y="838200"/>
            <a:ext cx="7848600" cy="5638800"/>
          </a:xfrm>
        </p:spPr>
        <p:txBody>
          <a:bodyPr>
            <a:normAutofit fontScale="70000" lnSpcReduction="20000"/>
          </a:bodyPr>
          <a:lstStyle/>
          <a:p>
            <a:pPr>
              <a:buFont typeface="Wingdings" pitchFamily="2" charset="2"/>
              <a:buChar char="Ø"/>
            </a:pPr>
            <a:endParaRPr lang="en-US" dirty="0" smtClean="0"/>
          </a:p>
          <a:p>
            <a:pPr>
              <a:buFont typeface="Wingdings" pitchFamily="2" charset="2"/>
              <a:buChar char="Ø"/>
            </a:pPr>
            <a:r>
              <a:rPr lang="en-US" b="1" dirty="0" smtClean="0"/>
              <a:t>User Module :</a:t>
            </a:r>
            <a:endParaRPr lang="en-US" dirty="0" smtClean="0"/>
          </a:p>
          <a:p>
            <a:pPr lvl="0"/>
            <a:r>
              <a:rPr lang="en-US" dirty="0" smtClean="0"/>
              <a:t>Run the Program in any java IDE</a:t>
            </a:r>
          </a:p>
          <a:p>
            <a:pPr lvl="0"/>
            <a:r>
              <a:rPr lang="en-US" dirty="0" smtClean="0"/>
              <a:t>GUI will Open</a:t>
            </a:r>
          </a:p>
          <a:p>
            <a:pPr lvl="0"/>
            <a:r>
              <a:rPr lang="en-US" dirty="0" smtClean="0"/>
              <a:t>Select  the image file to be Executed </a:t>
            </a:r>
          </a:p>
          <a:p>
            <a:pPr>
              <a:buFont typeface="Wingdings" pitchFamily="2" charset="2"/>
              <a:buChar char="Ø"/>
            </a:pPr>
            <a:r>
              <a:rPr lang="en-US" b="1" dirty="0" smtClean="0"/>
              <a:t>Encryption Module :</a:t>
            </a:r>
            <a:endParaRPr lang="en-US" dirty="0" smtClean="0"/>
          </a:p>
          <a:p>
            <a:pPr lvl="0"/>
            <a:r>
              <a:rPr lang="en-US" dirty="0" smtClean="0"/>
              <a:t>Provide any Numerical Character Keyword for Encryption</a:t>
            </a:r>
          </a:p>
          <a:p>
            <a:pPr lvl="0"/>
            <a:r>
              <a:rPr lang="en-US" dirty="0" smtClean="0"/>
              <a:t>Select  the image by clicking open image button</a:t>
            </a:r>
          </a:p>
          <a:p>
            <a:pPr lvl="0"/>
            <a:r>
              <a:rPr lang="en-US" dirty="0" smtClean="0"/>
              <a:t>Encryption is Done.</a:t>
            </a:r>
          </a:p>
          <a:p>
            <a:pPr>
              <a:buFont typeface="Wingdings" pitchFamily="2" charset="2"/>
              <a:buChar char="Ø"/>
            </a:pPr>
            <a:r>
              <a:rPr lang="en-US" b="1" dirty="0" smtClean="0"/>
              <a:t>Decryption Module :</a:t>
            </a:r>
            <a:endParaRPr lang="en-US" dirty="0" smtClean="0"/>
          </a:p>
          <a:p>
            <a:pPr lvl="0"/>
            <a:r>
              <a:rPr lang="en-US" dirty="0" smtClean="0"/>
              <a:t>Provide the same numerical character keyword as you provided before while Encrypting.</a:t>
            </a:r>
          </a:p>
          <a:p>
            <a:pPr lvl="0"/>
            <a:r>
              <a:rPr lang="en-US" dirty="0" smtClean="0"/>
              <a:t>Select the same Image open image Button.</a:t>
            </a:r>
          </a:p>
          <a:p>
            <a:pPr lvl="0"/>
            <a:r>
              <a:rPr lang="en-US" dirty="0" smtClean="0"/>
              <a:t>Decryption is done.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228600"/>
            <a:ext cx="7429499" cy="1143000"/>
          </a:xfrm>
        </p:spPr>
        <p:txBody>
          <a:bodyPr>
            <a:normAutofit fontScale="90000"/>
          </a:bodyPr>
          <a:lstStyle/>
          <a:p>
            <a:pPr>
              <a:buFont typeface="Wingdings" pitchFamily="2" charset="2"/>
              <a:buChar char="v"/>
            </a:pPr>
            <a:r>
              <a:rPr lang="en-US" dirty="0" smtClean="0"/>
              <a:t>Test Cases : </a:t>
            </a:r>
            <a:br>
              <a:rPr lang="en-US" dirty="0" smtClean="0"/>
            </a:br>
            <a:r>
              <a:rPr lang="en-US" dirty="0" smtClean="0"/>
              <a:t/>
            </a:r>
            <a:br>
              <a:rPr lang="en-US" dirty="0" smtClean="0"/>
            </a:br>
            <a:r>
              <a:rPr lang="en-US" dirty="0" smtClean="0"/>
              <a:t>case 1.</a:t>
            </a:r>
            <a:endParaRPr lang="en-US" dirty="0"/>
          </a:p>
        </p:txBody>
      </p:sp>
      <p:pic>
        <p:nvPicPr>
          <p:cNvPr id="4" name="Content Placeholder 3" descr="amd_2-wallpaper-1920x1080.jpg"/>
          <p:cNvPicPr>
            <a:picLocks noGrp="1" noChangeAspect="1"/>
          </p:cNvPicPr>
          <p:nvPr>
            <p:ph idx="1"/>
          </p:nvPr>
        </p:nvPicPr>
        <p:blipFill>
          <a:blip r:embed="rId2" cstate="print"/>
          <a:stretch>
            <a:fillRect/>
          </a:stretch>
        </p:blipFill>
        <p:spPr>
          <a:xfrm>
            <a:off x="2895600" y="761999"/>
            <a:ext cx="4817532" cy="2709863"/>
          </a:xfrm>
        </p:spPr>
      </p:pic>
      <p:sp>
        <p:nvSpPr>
          <p:cNvPr id="6" name="TextBox 5"/>
          <p:cNvSpPr txBox="1"/>
          <p:nvPr/>
        </p:nvSpPr>
        <p:spPr>
          <a:xfrm>
            <a:off x="2819400" y="3505200"/>
            <a:ext cx="4419600" cy="369332"/>
          </a:xfrm>
          <a:prstGeom prst="rect">
            <a:avLst/>
          </a:prstGeom>
          <a:noFill/>
        </p:spPr>
        <p:txBody>
          <a:bodyPr wrap="square" rtlCol="0">
            <a:spAutoFit/>
          </a:bodyPr>
          <a:lstStyle/>
          <a:p>
            <a:r>
              <a:rPr lang="en-US" dirty="0" smtClean="0"/>
              <a:t>AFTER ENCRYPTION : </a:t>
            </a:r>
            <a:endParaRPr lang="en-US" dirty="0"/>
          </a:p>
        </p:txBody>
      </p:sp>
      <p:pic>
        <p:nvPicPr>
          <p:cNvPr id="7" name="Picture 6" descr="Screenshot (13).png"/>
          <p:cNvPicPr>
            <a:picLocks noChangeAspect="1"/>
          </p:cNvPicPr>
          <p:nvPr/>
        </p:nvPicPr>
        <p:blipFill>
          <a:blip r:embed="rId3"/>
          <a:srcRect b="7016"/>
          <a:stretch>
            <a:fillRect/>
          </a:stretch>
        </p:blipFill>
        <p:spPr>
          <a:xfrm>
            <a:off x="2819400" y="4038600"/>
            <a:ext cx="5055762" cy="264304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429499" cy="753082"/>
          </a:xfrm>
        </p:spPr>
        <p:txBody>
          <a:bodyPr/>
          <a:lstStyle/>
          <a:p>
            <a:r>
              <a:rPr lang="en-US" dirty="0" smtClean="0"/>
              <a:t>Case 2.</a:t>
            </a:r>
            <a:endParaRPr lang="en-US" dirty="0"/>
          </a:p>
        </p:txBody>
      </p:sp>
      <p:pic>
        <p:nvPicPr>
          <p:cNvPr id="4" name="Content Placeholder 3" descr="Screenshot (13).png"/>
          <p:cNvPicPr>
            <a:picLocks noGrp="1" noChangeAspect="1"/>
          </p:cNvPicPr>
          <p:nvPr>
            <p:ph idx="1"/>
          </p:nvPr>
        </p:nvPicPr>
        <p:blipFill>
          <a:blip r:embed="rId2"/>
          <a:srcRect r="368" b="5883"/>
          <a:stretch>
            <a:fillRect/>
          </a:stretch>
        </p:blipFill>
        <p:spPr>
          <a:xfrm>
            <a:off x="2819400" y="990600"/>
            <a:ext cx="4304171" cy="2286000"/>
          </a:xfrm>
        </p:spPr>
      </p:pic>
      <p:sp>
        <p:nvSpPr>
          <p:cNvPr id="5" name="TextBox 4"/>
          <p:cNvSpPr txBox="1"/>
          <p:nvPr/>
        </p:nvSpPr>
        <p:spPr>
          <a:xfrm>
            <a:off x="2971800" y="3352800"/>
            <a:ext cx="3429000" cy="369332"/>
          </a:xfrm>
          <a:prstGeom prst="rect">
            <a:avLst/>
          </a:prstGeom>
          <a:noFill/>
        </p:spPr>
        <p:txBody>
          <a:bodyPr wrap="square" rtlCol="0">
            <a:spAutoFit/>
          </a:bodyPr>
          <a:lstStyle/>
          <a:p>
            <a:r>
              <a:rPr lang="en-US" dirty="0" smtClean="0"/>
              <a:t>AFTER DECRYPTION  : </a:t>
            </a:r>
            <a:endParaRPr lang="en-US" dirty="0"/>
          </a:p>
        </p:txBody>
      </p:sp>
      <p:pic>
        <p:nvPicPr>
          <p:cNvPr id="6" name="Picture 5" descr="Screenshot (17).png"/>
          <p:cNvPicPr>
            <a:picLocks noChangeAspect="1"/>
          </p:cNvPicPr>
          <p:nvPr/>
        </p:nvPicPr>
        <p:blipFill>
          <a:blip r:embed="rId3" cstate="print"/>
          <a:srcRect r="3333" b="6620"/>
          <a:stretch>
            <a:fillRect/>
          </a:stretch>
        </p:blipFill>
        <p:spPr>
          <a:xfrm>
            <a:off x="2819400" y="3810000"/>
            <a:ext cx="4349447" cy="2362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Thus, the project entitled “Image Encryption and </a:t>
            </a:r>
            <a:r>
              <a:rPr lang="en-US" dirty="0" smtClean="0"/>
              <a:t>Decryption using java </a:t>
            </a:r>
            <a:r>
              <a:rPr lang="en-US" dirty="0" smtClean="0"/>
              <a:t>” was successfully completed. A simplex project involving the conversion of image into Bitwise form, using a mathematical concept to encrypt and decrypt it a same </a:t>
            </a:r>
            <a:r>
              <a:rPr lang="en-US" dirty="0" err="1" smtClean="0"/>
              <a:t>way,it</a:t>
            </a:r>
            <a:r>
              <a:rPr lang="en-US" dirty="0" smtClean="0"/>
              <a:t> was instrumental in giving us a thorough understanding of how the concepts of XOR Operation in java  can actually be implemented in the real world. By the end of the project, we have gained valuable skills including a grounding of how to interact with the Java IDE, GUI making in java, algorithms, calculating the </a:t>
            </a:r>
            <a:r>
              <a:rPr lang="en-US" dirty="0" smtClean="0"/>
              <a:t>efficiencies and </a:t>
            </a:r>
            <a:r>
              <a:rPr lang="en-US" dirty="0" smtClean="0"/>
              <a:t>learning how to form and manipulate images.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8135540" cy="6010882"/>
          </a:xfrm>
        </p:spPr>
        <p:txBody>
          <a:bodyPr/>
          <a:lstStyle/>
          <a:p>
            <a:r>
              <a:rPr lang="en-US" dirty="0" smtClean="0"/>
              <a:t>            </a:t>
            </a:r>
            <a:r>
              <a:rPr lang="en-US" sz="6600" b="1" dirty="0" smtClean="0">
                <a:latin typeface="OCR A Extended" pitchFamily="50" charset="0"/>
              </a:rPr>
              <a:t>THANK YOU </a:t>
            </a:r>
            <a:endParaRPr lang="en-US" sz="6600" b="1" dirty="0">
              <a:latin typeface="OCR A Extended" pitchFamily="50" charset="0"/>
            </a:endParaRPr>
          </a:p>
        </p:txBody>
      </p:sp>
      <p:sp>
        <p:nvSpPr>
          <p:cNvPr id="3" name="Content Placeholder 2"/>
          <p:cNvSpPr>
            <a:spLocks noGrp="1"/>
          </p:cNvSpPr>
          <p:nvPr>
            <p:ph idx="1"/>
          </p:nvPr>
        </p:nvSpPr>
        <p:spPr>
          <a:xfrm>
            <a:off x="856060" y="5745481"/>
            <a:ext cx="7429499" cy="45719"/>
          </a:xfrm>
        </p:spPr>
        <p:txBody>
          <a:bodyPr>
            <a:normAutofit fontScale="25000" lnSpcReduction="20000"/>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29499" cy="838200"/>
          </a:xfrm>
        </p:spPr>
        <p:txBody>
          <a:bodyPr/>
          <a:lstStyle/>
          <a:p>
            <a:r>
              <a:rPr lang="en-US" dirty="0" smtClean="0"/>
              <a:t> </a:t>
            </a:r>
            <a:r>
              <a:rPr lang="en-US" dirty="0" smtClean="0"/>
              <a:t>                   </a:t>
            </a:r>
            <a:r>
              <a:rPr lang="en-US" dirty="0" smtClean="0"/>
              <a:t>Content </a:t>
            </a:r>
            <a:endParaRPr lang="en-US" dirty="0"/>
          </a:p>
        </p:txBody>
      </p:sp>
      <p:sp>
        <p:nvSpPr>
          <p:cNvPr id="3" name="Content Placeholder 2"/>
          <p:cNvSpPr>
            <a:spLocks noGrp="1"/>
          </p:cNvSpPr>
          <p:nvPr>
            <p:ph idx="1"/>
          </p:nvPr>
        </p:nvSpPr>
        <p:spPr>
          <a:xfrm>
            <a:off x="914400" y="914400"/>
            <a:ext cx="7772400" cy="5791200"/>
          </a:xfrm>
        </p:spPr>
        <p:txBody>
          <a:bodyPr>
            <a:normAutofit lnSpcReduction="10000"/>
          </a:bodyPr>
          <a:lstStyle/>
          <a:p>
            <a:pPr>
              <a:buNone/>
            </a:pPr>
            <a:r>
              <a:rPr lang="en-US" sz="2500" dirty="0" smtClean="0"/>
              <a:t>     1.   Encryption and Decryption</a:t>
            </a:r>
          </a:p>
          <a:p>
            <a:pPr>
              <a:buNone/>
            </a:pPr>
            <a:r>
              <a:rPr lang="en-US" sz="2500" dirty="0" smtClean="0"/>
              <a:t>     2.   Need of Image Encryption </a:t>
            </a:r>
          </a:p>
          <a:p>
            <a:pPr>
              <a:buNone/>
            </a:pPr>
            <a:r>
              <a:rPr lang="en-US" sz="2500" dirty="0" smtClean="0"/>
              <a:t> </a:t>
            </a:r>
            <a:r>
              <a:rPr lang="en-US" sz="2500" dirty="0" smtClean="0"/>
              <a:t>    3.   Requirement of image Encryption</a:t>
            </a:r>
          </a:p>
          <a:p>
            <a:pPr>
              <a:buNone/>
            </a:pPr>
            <a:r>
              <a:rPr lang="en-US" sz="2500" dirty="0" smtClean="0"/>
              <a:t> </a:t>
            </a:r>
            <a:r>
              <a:rPr lang="en-US" sz="2500" dirty="0" smtClean="0"/>
              <a:t>    4 .   </a:t>
            </a:r>
            <a:r>
              <a:rPr lang="en-US" sz="2500" dirty="0" smtClean="0"/>
              <a:t>Software  information</a:t>
            </a:r>
          </a:p>
          <a:p>
            <a:pPr>
              <a:buNone/>
            </a:pPr>
            <a:r>
              <a:rPr lang="en-US" sz="2500" dirty="0" smtClean="0"/>
              <a:t> </a:t>
            </a:r>
            <a:r>
              <a:rPr lang="en-US" sz="2500" dirty="0" smtClean="0"/>
              <a:t>    5</a:t>
            </a:r>
            <a:r>
              <a:rPr lang="en-US" sz="2500" dirty="0" smtClean="0"/>
              <a:t>. </a:t>
            </a:r>
            <a:r>
              <a:rPr lang="en-US" sz="2500" dirty="0" smtClean="0"/>
              <a:t>   Methodology</a:t>
            </a:r>
            <a:endParaRPr lang="en-US" sz="2500" dirty="0" smtClean="0"/>
          </a:p>
          <a:p>
            <a:pPr>
              <a:buNone/>
            </a:pPr>
            <a:r>
              <a:rPr lang="en-US" sz="2500" dirty="0" smtClean="0"/>
              <a:t> </a:t>
            </a:r>
            <a:r>
              <a:rPr lang="en-US" sz="2500" dirty="0" smtClean="0"/>
              <a:t>    6.    Algorithm </a:t>
            </a:r>
          </a:p>
          <a:p>
            <a:pPr>
              <a:buNone/>
            </a:pPr>
            <a:r>
              <a:rPr lang="en-US" sz="2500" dirty="0" smtClean="0"/>
              <a:t> </a:t>
            </a:r>
            <a:r>
              <a:rPr lang="en-US" sz="2500" dirty="0" smtClean="0"/>
              <a:t>    7</a:t>
            </a:r>
            <a:r>
              <a:rPr lang="en-US" sz="2500" dirty="0" smtClean="0"/>
              <a:t>. </a:t>
            </a:r>
            <a:r>
              <a:rPr lang="en-US" sz="2500" dirty="0" smtClean="0"/>
              <a:t>   Project </a:t>
            </a:r>
            <a:r>
              <a:rPr lang="en-US" sz="2500" dirty="0" smtClean="0"/>
              <a:t>GUI Design </a:t>
            </a:r>
            <a:endParaRPr lang="en-US" sz="2500" dirty="0" smtClean="0"/>
          </a:p>
          <a:p>
            <a:pPr>
              <a:buNone/>
            </a:pPr>
            <a:r>
              <a:rPr lang="en-US" sz="2500" dirty="0" smtClean="0"/>
              <a:t> </a:t>
            </a:r>
            <a:r>
              <a:rPr lang="en-US" sz="2500" dirty="0" smtClean="0"/>
              <a:t>    8.    Modules</a:t>
            </a:r>
          </a:p>
          <a:p>
            <a:pPr>
              <a:buNone/>
            </a:pPr>
            <a:r>
              <a:rPr lang="en-US" sz="2500" dirty="0" smtClean="0"/>
              <a:t> </a:t>
            </a:r>
            <a:r>
              <a:rPr lang="en-US" sz="2500" dirty="0" smtClean="0"/>
              <a:t>    9</a:t>
            </a:r>
            <a:r>
              <a:rPr lang="en-US" sz="2500" dirty="0" smtClean="0"/>
              <a:t>. </a:t>
            </a:r>
            <a:r>
              <a:rPr lang="en-US" sz="2500" dirty="0" smtClean="0"/>
              <a:t>    Test </a:t>
            </a:r>
            <a:r>
              <a:rPr lang="en-US" sz="2500" dirty="0" smtClean="0"/>
              <a:t>cases </a:t>
            </a:r>
            <a:endParaRPr lang="en-US" sz="2500" dirty="0" smtClean="0"/>
          </a:p>
          <a:p>
            <a:pPr>
              <a:buNone/>
            </a:pPr>
            <a:r>
              <a:rPr lang="en-US" sz="2500" dirty="0" smtClean="0"/>
              <a:t> </a:t>
            </a:r>
            <a:r>
              <a:rPr lang="en-US" sz="2500" dirty="0" smtClean="0"/>
              <a:t>    10.   Conclusion</a:t>
            </a:r>
            <a:endParaRPr lang="en-US" sz="2500" dirty="0" smtClean="0"/>
          </a:p>
          <a:p>
            <a:pPr>
              <a:buFont typeface="Wingdings" pitchFamily="2" charset="2"/>
              <a:buChar char="Ø"/>
            </a:pPr>
            <a:endParaRPr lang="en-US" b="1" dirty="0" smtClean="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28600"/>
            <a:ext cx="6365081" cy="2209800"/>
          </a:xfrm>
        </p:spPr>
        <p:txBody>
          <a:bodyPr>
            <a:normAutofit/>
          </a:bodyPr>
          <a:lstStyle/>
          <a:p>
            <a:r>
              <a:rPr lang="en-US" sz="3600" b="1" dirty="0" smtClean="0"/>
              <a:t>WHAT IS ENCRYPTION  ?</a:t>
            </a:r>
            <a:r>
              <a:rPr lang="en-US" sz="3600" dirty="0" smtClean="0"/>
              <a:t/>
            </a:r>
            <a:br>
              <a:rPr lang="en-US" sz="3600" dirty="0" smtClean="0"/>
            </a:br>
            <a:r>
              <a:rPr lang="en-US" dirty="0" smtClean="0"/>
              <a:t/>
            </a:r>
            <a:br>
              <a:rPr lang="en-US" dirty="0" smtClean="0"/>
            </a:br>
            <a:endParaRPr lang="en-US" dirty="0"/>
          </a:p>
        </p:txBody>
      </p:sp>
      <p:sp>
        <p:nvSpPr>
          <p:cNvPr id="3" name="Subtitle 2"/>
          <p:cNvSpPr>
            <a:spLocks noGrp="1"/>
          </p:cNvSpPr>
          <p:nvPr>
            <p:ph type="subTitle" idx="1"/>
          </p:nvPr>
        </p:nvSpPr>
        <p:spPr>
          <a:xfrm>
            <a:off x="1143000" y="914400"/>
            <a:ext cx="8001000" cy="6400800"/>
          </a:xfrm>
        </p:spPr>
        <p:txBody>
          <a:bodyPr>
            <a:normAutofit fontScale="40000" lnSpcReduction="20000"/>
          </a:bodyPr>
          <a:lstStyle/>
          <a:p>
            <a:pPr lvl="2"/>
            <a:endParaRPr lang="en-US" cap="none" dirty="0" smtClean="0">
              <a:solidFill>
                <a:schemeClr val="tx1"/>
              </a:solidFill>
              <a:latin typeface="Georgia" pitchFamily="18" charset="0"/>
            </a:endParaRPr>
          </a:p>
          <a:p>
            <a:pPr lvl="0">
              <a:buFont typeface="Wingdings" pitchFamily="2" charset="2"/>
              <a:buChar char="Ø"/>
            </a:pPr>
            <a:endParaRPr lang="en-US" cap="none" dirty="0" smtClean="0">
              <a:solidFill>
                <a:schemeClr val="tx1"/>
              </a:solidFill>
            </a:endParaRPr>
          </a:p>
          <a:p>
            <a:pPr lvl="0"/>
            <a:endParaRPr lang="en-US" sz="5100" b="1" cap="none" dirty="0" smtClean="0">
              <a:solidFill>
                <a:schemeClr val="tx1"/>
              </a:solidFill>
              <a:latin typeface="+mj-lt"/>
            </a:endParaRPr>
          </a:p>
          <a:p>
            <a:pPr lvl="0" algn="just"/>
            <a:r>
              <a:rPr lang="en-US" sz="6000" cap="none" dirty="0" smtClean="0">
                <a:solidFill>
                  <a:schemeClr val="tx1"/>
                </a:solidFill>
              </a:rPr>
              <a:t>Encryption is a process which uses a finite set of instruction                                                            called an algorithm to convert original message, known as                                                             plaintext, into cipher text, its encrypted form. Cryptographic                                                    algorithms normally require a set of characters called a key                                                               to encrypt or decrypt data. With the help of key and the                                                          algorithm we can encrypt or Decrypt the plaintext into cipher                                                          text and then cipher text back into plaintext.</a:t>
            </a: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r>
              <a:rPr lang="en-US" cap="none" dirty="0" smtClean="0">
                <a:solidFill>
                  <a:schemeClr val="tx1"/>
                </a:solidFill>
              </a:rPr>
              <a:t>  </a:t>
            </a: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lvl="0">
              <a:buFont typeface="Wingdings" pitchFamily="2" charset="2"/>
              <a:buChar char="Ø"/>
            </a:pPr>
            <a:endParaRPr lang="en-US" cap="none" dirty="0" smtClean="0">
              <a:solidFill>
                <a:schemeClr val="tx1"/>
              </a:solidFill>
            </a:endParaRPr>
          </a:p>
          <a:p>
            <a:pPr>
              <a:buFont typeface="Wingdings" pitchFamily="2" charset="2"/>
              <a:buChar char="Ø"/>
            </a:pPr>
            <a:endParaRPr lang="en-US" sz="2400" cap="none" dirty="0" smtClean="0">
              <a:solidFill>
                <a:schemeClr val="tx1"/>
              </a:solidFill>
              <a:latin typeface="Georgia" pitchFamily="18" charset="0"/>
            </a:endParaRPr>
          </a:p>
          <a:p>
            <a:pPr lvl="0">
              <a:buFont typeface="Wingdings" pitchFamily="2" charset="2"/>
              <a:buChar char="Ø"/>
            </a:pPr>
            <a:endParaRPr lang="en-US" sz="2400" cap="none" dirty="0" smtClean="0">
              <a:solidFill>
                <a:schemeClr val="tx1"/>
              </a:solidFill>
            </a:endParaRPr>
          </a:p>
          <a:p>
            <a:pPr lvl="0"/>
            <a:endParaRPr lang="en-US" sz="2400" cap="none" dirty="0" smtClean="0">
              <a:solidFill>
                <a:schemeClr val="tx1"/>
              </a:solidFill>
            </a:endParaRPr>
          </a:p>
          <a:p>
            <a:pPr lvl="0"/>
            <a:endParaRPr lang="en-US" cap="none" dirty="0" smtClean="0"/>
          </a:p>
          <a:p>
            <a:endParaRPr lang="en-US" dirty="0">
              <a:latin typeface="Georg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Need</a:t>
            </a:r>
            <a:r>
              <a:rPr lang="en-US" b="1" dirty="0" smtClean="0"/>
              <a:t> </a:t>
            </a:r>
            <a:r>
              <a:rPr lang="en-US" b="1" dirty="0" smtClean="0"/>
              <a:t>IMAGE ENCRYPTION ?</a:t>
            </a:r>
            <a:br>
              <a:rPr lang="en-US" b="1" dirty="0" smtClean="0"/>
            </a:br>
            <a:endParaRPr lang="en-US" dirty="0"/>
          </a:p>
        </p:txBody>
      </p:sp>
      <p:sp>
        <p:nvSpPr>
          <p:cNvPr id="3" name="Content Placeholder 2"/>
          <p:cNvSpPr>
            <a:spLocks noGrp="1"/>
          </p:cNvSpPr>
          <p:nvPr>
            <p:ph idx="1"/>
          </p:nvPr>
        </p:nvSpPr>
        <p:spPr>
          <a:xfrm>
            <a:off x="838200" y="1905000"/>
            <a:ext cx="6992540" cy="4953000"/>
          </a:xfrm>
        </p:spPr>
        <p:txBody>
          <a:bodyPr>
            <a:normAutofit fontScale="40000" lnSpcReduction="20000"/>
          </a:bodyPr>
          <a:lstStyle/>
          <a:p>
            <a:pPr algn="just">
              <a:buFont typeface="Wingdings" pitchFamily="2" charset="2"/>
              <a:buChar char="Ø"/>
            </a:pPr>
            <a:r>
              <a:rPr lang="en-US" sz="5100" dirty="0" smtClean="0">
                <a:latin typeface="Georgia" pitchFamily="18" charset="0"/>
              </a:rPr>
              <a:t>Nowadays, information security is becoming more important in data storage and transmission. </a:t>
            </a:r>
          </a:p>
          <a:p>
            <a:pPr lvl="0" algn="just">
              <a:buFont typeface="Wingdings" pitchFamily="2" charset="2"/>
              <a:buChar char="Ø"/>
            </a:pPr>
            <a:r>
              <a:rPr lang="en-US" sz="5100" dirty="0" smtClean="0">
                <a:latin typeface="Georgia" pitchFamily="18" charset="0"/>
              </a:rPr>
              <a:t>Images are widely used in different-different processes. Therefore, the security of image data from unauthorized uses is important. </a:t>
            </a:r>
          </a:p>
          <a:p>
            <a:pPr algn="just">
              <a:buFont typeface="Wingdings" pitchFamily="2" charset="2"/>
              <a:buChar char="Ø"/>
            </a:pPr>
            <a:r>
              <a:rPr lang="en-US" sz="5100" dirty="0" smtClean="0">
                <a:latin typeface="Georgia" pitchFamily="18" charset="0"/>
              </a:rPr>
              <a:t>Image encryption plays a important role in the field of information hiding.</a:t>
            </a:r>
          </a:p>
          <a:p>
            <a:pPr lvl="0" algn="just">
              <a:buFont typeface="Wingdings" pitchFamily="2" charset="2"/>
              <a:buChar char="Ø"/>
            </a:pPr>
            <a:r>
              <a:rPr lang="en-US" sz="5100" dirty="0" smtClean="0">
                <a:latin typeface="Georgia" pitchFamily="18" charset="0"/>
              </a:rPr>
              <a:t>Image encryption method prepared information unreadable. Therefore, no hacker or </a:t>
            </a:r>
            <a:r>
              <a:rPr lang="en-US" sz="5100" dirty="0" smtClean="0">
                <a:latin typeface="Georgia" pitchFamily="18" charset="0"/>
              </a:rPr>
              <a:t>eavesdropper,</a:t>
            </a:r>
            <a:br>
              <a:rPr lang="en-US" sz="5100" dirty="0" smtClean="0">
                <a:latin typeface="Georgia" pitchFamily="18" charset="0"/>
              </a:rPr>
            </a:br>
            <a:r>
              <a:rPr lang="en-US" sz="5100" dirty="0" smtClean="0">
                <a:latin typeface="Georgia" pitchFamily="18" charset="0"/>
              </a:rPr>
              <a:t>including </a:t>
            </a:r>
            <a:r>
              <a:rPr lang="en-US" sz="5100" dirty="0" smtClean="0">
                <a:latin typeface="Georgia" pitchFamily="18" charset="0"/>
              </a:rPr>
              <a:t>server administrators and others, have access to original message or any other type of transmitted information through public networks such as internet.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295400"/>
            <a:ext cx="7429499" cy="2057400"/>
          </a:xfrm>
        </p:spPr>
        <p:txBody>
          <a:bodyPr>
            <a:normAutofit fontScale="90000"/>
          </a:bodyPr>
          <a:lstStyle/>
          <a:p>
            <a:r>
              <a:rPr lang="en-US" b="1" dirty="0" smtClean="0"/>
              <a:t>requirements </a:t>
            </a:r>
            <a:r>
              <a:rPr lang="en-US" b="1" dirty="0" smtClean="0"/>
              <a:t>OF IMAGE ENCRYPTION :</a:t>
            </a:r>
            <a:br>
              <a:rPr lang="en-US" b="1" dirty="0" smtClean="0"/>
            </a:br>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1143000" y="2438400"/>
            <a:ext cx="6477000" cy="3733800"/>
          </a:xfrm>
        </p:spPr>
        <p:txBody>
          <a:bodyPr>
            <a:normAutofit/>
          </a:bodyPr>
          <a:lstStyle/>
          <a:p>
            <a:pPr>
              <a:buFont typeface="Wingdings" pitchFamily="2" charset="2"/>
              <a:buChar char="Ø"/>
            </a:pPr>
            <a:r>
              <a:rPr lang="en-US" dirty="0" smtClean="0"/>
              <a:t>Create a strong </a:t>
            </a:r>
            <a:r>
              <a:rPr lang="en-US" dirty="0" smtClean="0"/>
              <a:t>encrypted image </a:t>
            </a:r>
            <a:r>
              <a:rPr lang="en-US" dirty="0" smtClean="0"/>
              <a:t>such that it cannot be hacked easily.</a:t>
            </a:r>
            <a:endParaRPr lang="en-US" dirty="0" smtClean="0"/>
          </a:p>
          <a:p>
            <a:pPr>
              <a:buFont typeface="Wingdings" pitchFamily="2" charset="2"/>
              <a:buChar char="Ø"/>
            </a:pPr>
            <a:r>
              <a:rPr lang="en-US" dirty="0" smtClean="0"/>
              <a:t>Ability to get the pixels of the original image to Encrypt.</a:t>
            </a:r>
          </a:p>
          <a:p>
            <a:pPr>
              <a:buFont typeface="Wingdings" pitchFamily="2" charset="2"/>
              <a:buChar char="Ø"/>
            </a:pPr>
            <a:r>
              <a:rPr lang="en-US" dirty="0" smtClean="0"/>
              <a:t>Faster </a:t>
            </a:r>
            <a:r>
              <a:rPr lang="en-US" dirty="0" smtClean="0"/>
              <a:t>encryption </a:t>
            </a:r>
            <a:r>
              <a:rPr lang="en-US" dirty="0" smtClean="0"/>
              <a:t>and decryption.</a:t>
            </a:r>
            <a:endParaRPr lang="en-US" dirty="0" smtClean="0"/>
          </a:p>
          <a:p>
            <a:pPr>
              <a:buFont typeface="Wingdings" pitchFamily="2" charset="2"/>
              <a:buChar char="Ø"/>
            </a:pPr>
            <a:r>
              <a:rPr lang="en-US" dirty="0" smtClean="0"/>
              <a:t>Perfection in the original image we obtain after decrypting it.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1134082"/>
          </a:xfrm>
        </p:spPr>
        <p:txBody>
          <a:bodyPr/>
          <a:lstStyle/>
          <a:p>
            <a:r>
              <a:rPr lang="en-US" b="1" dirty="0" smtClean="0"/>
              <a:t>SOFTWARE  INFORMATION :</a:t>
            </a:r>
            <a:r>
              <a:rPr lang="en-US" dirty="0" smtClean="0"/>
              <a:t/>
            </a:r>
            <a:br>
              <a:rPr lang="en-US" dirty="0" smtClean="0"/>
            </a:br>
            <a:endParaRPr lang="en-US" dirty="0"/>
          </a:p>
        </p:txBody>
      </p:sp>
      <p:sp>
        <p:nvSpPr>
          <p:cNvPr id="3" name="Content Placeholder 2"/>
          <p:cNvSpPr>
            <a:spLocks noGrp="1"/>
          </p:cNvSpPr>
          <p:nvPr>
            <p:ph idx="1"/>
          </p:nvPr>
        </p:nvSpPr>
        <p:spPr>
          <a:xfrm>
            <a:off x="1143000" y="1600200"/>
            <a:ext cx="7142559" cy="4191001"/>
          </a:xfrm>
        </p:spPr>
        <p:txBody>
          <a:bodyPr>
            <a:normAutofit/>
          </a:bodyPr>
          <a:lstStyle/>
          <a:p>
            <a:pPr lvl="0"/>
            <a:r>
              <a:rPr lang="en-US" dirty="0" err="1" smtClean="0"/>
              <a:t>Oprating</a:t>
            </a:r>
            <a:r>
              <a:rPr lang="en-US" dirty="0" smtClean="0"/>
              <a:t> System : Windows</a:t>
            </a:r>
          </a:p>
          <a:p>
            <a:pPr lvl="0"/>
            <a:r>
              <a:rPr lang="en-US" dirty="0" smtClean="0"/>
              <a:t>IDE : </a:t>
            </a:r>
            <a:r>
              <a:rPr lang="en-US" dirty="0" err="1" smtClean="0"/>
              <a:t>Netbeans</a:t>
            </a:r>
            <a:r>
              <a:rPr lang="en-US" dirty="0" smtClean="0"/>
              <a:t> and Visual studio code etc.</a:t>
            </a:r>
          </a:p>
          <a:p>
            <a:pPr lvl="0"/>
            <a:r>
              <a:rPr lang="en-US" dirty="0" smtClean="0"/>
              <a:t>Coding Language : JAVA </a:t>
            </a:r>
          </a:p>
          <a:p>
            <a:pPr lvl="0"/>
            <a:r>
              <a:rPr lang="en-US" dirty="0" smtClean="0"/>
              <a:t>Runtime path : JRE 8</a:t>
            </a:r>
          </a:p>
          <a:p>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81000"/>
            <a:ext cx="7429499" cy="838200"/>
          </a:xfrm>
        </p:spPr>
        <p:txBody>
          <a:bodyPr/>
          <a:lstStyle/>
          <a:p>
            <a:r>
              <a:rPr lang="en-US" dirty="0" smtClean="0"/>
              <a:t>Methodology:</a:t>
            </a:r>
            <a:endParaRPr lang="en-US" dirty="0"/>
          </a:p>
        </p:txBody>
      </p:sp>
      <p:sp>
        <p:nvSpPr>
          <p:cNvPr id="3073" name="Rectangle 1"/>
          <p:cNvSpPr>
            <a:spLocks noGrp="1" noChangeArrowheads="1"/>
          </p:cNvSpPr>
          <p:nvPr>
            <p:ph idx="1"/>
          </p:nvPr>
        </p:nvSpPr>
        <p:spPr bwMode="auto">
          <a:xfrm>
            <a:off x="762000" y="1219200"/>
            <a:ext cx="7620000" cy="44483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sng" strike="noStrike" cap="none" normalizeH="0" baseline="0" dirty="0" smtClean="0">
                <a:ln>
                  <a:noFill/>
                </a:ln>
                <a:solidFill>
                  <a:schemeClr val="tx1"/>
                </a:solidFill>
                <a:effectLst/>
                <a:latin typeface="Calibri" pitchFamily="34" charset="0"/>
                <a:ea typeface="Arial" pitchFamily="34" charset="0"/>
                <a:cs typeface="Arial" pitchFamily="34" charset="0"/>
              </a:rPr>
              <a:t> Algorithm</a:t>
            </a:r>
            <a:r>
              <a:rPr kumimoji="0" lang="en-US" sz="1800" b="1" i="1" u="sng" strike="noStrike" cap="none" normalizeH="0" dirty="0" smtClean="0">
                <a:ln>
                  <a:noFill/>
                </a:ln>
                <a:solidFill>
                  <a:schemeClr val="tx1"/>
                </a:solidFill>
                <a:effectLst/>
                <a:latin typeface="Calibri" pitchFamily="34" charset="0"/>
                <a:ea typeface="Arial" pitchFamily="34" charset="0"/>
                <a:cs typeface="Arial" pitchFamily="34" charset="0"/>
              </a:rPr>
              <a:t> </a:t>
            </a:r>
            <a:r>
              <a:rPr kumimoji="0" lang="en-US" sz="1800" b="1" i="1" u="sng" strike="noStrike" cap="none" normalizeH="0" baseline="0" dirty="0" smtClean="0">
                <a:ln>
                  <a:noFill/>
                </a:ln>
                <a:solidFill>
                  <a:schemeClr val="tx1"/>
                </a:solidFill>
                <a:effectLst/>
                <a:latin typeface="Calibri" pitchFamily="34" charset="0"/>
                <a:ea typeface="Arial" pitchFamily="34" charset="0"/>
                <a:cs typeface="Arial" pitchFamily="34" charset="0"/>
              </a:rPr>
              <a:t>&amp; Project Design:</a:t>
            </a:r>
            <a:endParaRPr kumimoji="0" lang="en-US" sz="18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In these cases also we will do the same, For encryption, we will convert the image into a byte array and after converting it we will apply algorithm XOR operation on each value of the byte array and after performing algorithm XOR operation on each and every value of byte array will be changed. After performing the operation now we will write new data in Image due to which we are unable to open the Encrypted Image. Here are key will act as a password to Encrypt and Decrypt the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cs typeface="Arial" pitchFamily="34" charset="0"/>
            </a:endParaRPr>
          </a:p>
          <a:p>
            <a:pPr>
              <a:buNone/>
            </a:pPr>
            <a:r>
              <a:rPr lang="en-US" sz="1800" b="1" i="1" dirty="0" smtClean="0"/>
              <a:t>   XOR </a:t>
            </a:r>
            <a:r>
              <a:rPr lang="en-US" sz="1800" b="1" i="1" dirty="0" smtClean="0"/>
              <a:t>Operation</a:t>
            </a:r>
            <a:r>
              <a:rPr lang="en-US" sz="1800" b="1" i="1" dirty="0" smtClean="0"/>
              <a:t>:</a:t>
            </a:r>
            <a:endParaRPr lang="en-US" sz="1800" dirty="0" smtClean="0"/>
          </a:p>
          <a:p>
            <a:pPr lvl="0" algn="just"/>
            <a:r>
              <a:rPr lang="en-US" sz="1800" dirty="0" smtClean="0"/>
              <a:t>As we know that how to perform XOR operation now we will see how XOR operation will work here. Let’s consider an example of sample input and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429499" cy="45719"/>
          </a:xfrm>
        </p:spPr>
        <p:txBody>
          <a:bodyPr>
            <a:normAutofit fontScale="90000"/>
          </a:bodyPr>
          <a:lstStyle/>
          <a:p>
            <a:endParaRPr lang="en-US" dirty="0"/>
          </a:p>
        </p:txBody>
      </p:sp>
      <p:sp>
        <p:nvSpPr>
          <p:cNvPr id="4" name="Content Placeholder 3"/>
          <p:cNvSpPr>
            <a:spLocks noGrp="1"/>
          </p:cNvSpPr>
          <p:nvPr>
            <p:ph idx="1"/>
          </p:nvPr>
        </p:nvSpPr>
        <p:spPr>
          <a:xfrm>
            <a:off x="856060" y="304800"/>
            <a:ext cx="7429499" cy="5791200"/>
          </a:xfrm>
        </p:spPr>
        <p:txBody>
          <a:bodyPr/>
          <a:lstStyle/>
          <a:p>
            <a:r>
              <a:rPr lang="en-US" dirty="0" smtClean="0"/>
              <a:t>Here, is the screenshot of the above example. Let’s have a look</a:t>
            </a:r>
          </a:p>
          <a:p>
            <a:endParaRPr lang="en-US" dirty="0" smtClean="0"/>
          </a:p>
          <a:p>
            <a:endParaRPr lang="en-US" dirty="0"/>
          </a:p>
        </p:txBody>
      </p:sp>
      <p:pic>
        <p:nvPicPr>
          <p:cNvPr id="5" name="Picture 4" descr="https://media.geeksforgeeks.org/wp-content/uploads/20201102173952/EncryptandDecryptImageusingJava.PNG"/>
          <p:cNvPicPr/>
          <p:nvPr/>
        </p:nvPicPr>
        <p:blipFill>
          <a:blip r:embed="rId2"/>
          <a:srcRect/>
          <a:stretch>
            <a:fillRect/>
          </a:stretch>
        </p:blipFill>
        <p:spPr bwMode="auto">
          <a:xfrm>
            <a:off x="1905000" y="1600200"/>
            <a:ext cx="5438775" cy="4081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7429499" cy="304800"/>
          </a:xfrm>
        </p:spPr>
        <p:txBody>
          <a:bodyPr>
            <a:normAutofit fontScale="90000"/>
          </a:bodyPr>
          <a:lstStyle/>
          <a:p>
            <a:r>
              <a:rPr lang="en-US" dirty="0" smtClean="0"/>
              <a:t>GUI Building :</a:t>
            </a:r>
            <a:endParaRPr lang="en-US" dirty="0"/>
          </a:p>
        </p:txBody>
      </p:sp>
      <p:sp>
        <p:nvSpPr>
          <p:cNvPr id="3" name="Content Placeholder 2"/>
          <p:cNvSpPr>
            <a:spLocks noGrp="1"/>
          </p:cNvSpPr>
          <p:nvPr>
            <p:ph idx="1"/>
          </p:nvPr>
        </p:nvSpPr>
        <p:spPr>
          <a:xfrm>
            <a:off x="856060" y="990600"/>
            <a:ext cx="7449740" cy="4876800"/>
          </a:xfrm>
        </p:spPr>
        <p:txBody>
          <a:bodyPr>
            <a:normAutofit/>
          </a:bodyPr>
          <a:lstStyle/>
          <a:p>
            <a:pPr marL="514350" indent="-514350">
              <a:buNone/>
            </a:pPr>
            <a:r>
              <a:rPr lang="en-US" b="1" i="1" dirty="0" smtClean="0"/>
              <a:t>Java Extension and toolkit packages are used : </a:t>
            </a:r>
          </a:p>
          <a:p>
            <a:pPr marL="514350" indent="-514350">
              <a:buAutoNum type="arabicPeriod"/>
            </a:pPr>
            <a:r>
              <a:rPr lang="en-US" sz="2000" b="1" i="1" dirty="0" smtClean="0"/>
              <a:t>AWT </a:t>
            </a:r>
            <a:r>
              <a:rPr lang="en-US" sz="2000" b="1" i="1" dirty="0" smtClean="0"/>
              <a:t>(abstract Windowing tool): </a:t>
            </a:r>
            <a:r>
              <a:rPr lang="en-US" sz="2000" b="1" i="1" dirty="0" smtClean="0"/>
              <a:t/>
            </a:r>
            <a:br>
              <a:rPr lang="en-US" sz="2000" b="1" i="1" dirty="0" smtClean="0"/>
            </a:br>
            <a:r>
              <a:rPr lang="en-US" sz="2000" dirty="0" smtClean="0"/>
              <a:t> </a:t>
            </a:r>
            <a:r>
              <a:rPr lang="en-US" sz="2000" dirty="0" err="1" smtClean="0"/>
              <a:t>TextField</a:t>
            </a:r>
            <a:r>
              <a:rPr lang="en-US" sz="2000" dirty="0" smtClean="0"/>
              <a:t>, Label, </a:t>
            </a:r>
            <a:r>
              <a:rPr lang="en-US" sz="2000" dirty="0" err="1" smtClean="0"/>
              <a:t>TextArea</a:t>
            </a:r>
            <a:r>
              <a:rPr lang="en-US" sz="2000" dirty="0" smtClean="0"/>
              <a:t>, </a:t>
            </a:r>
            <a:r>
              <a:rPr lang="en-US" sz="2000" dirty="0" err="1" smtClean="0"/>
              <a:t>RadioButton</a:t>
            </a:r>
            <a:r>
              <a:rPr lang="en-US" sz="2000" dirty="0" smtClean="0"/>
              <a:t>, </a:t>
            </a:r>
            <a:r>
              <a:rPr lang="en-US" sz="2000" dirty="0" err="1" smtClean="0"/>
              <a:t>CheckBox</a:t>
            </a:r>
            <a:r>
              <a:rPr lang="en-US" sz="2000" dirty="0" smtClean="0"/>
              <a:t>, Choice, List </a:t>
            </a:r>
            <a:r>
              <a:rPr lang="en-US" sz="2000" dirty="0" smtClean="0"/>
              <a:t>etc.</a:t>
            </a:r>
          </a:p>
          <a:p>
            <a:pPr marL="514350" indent="-514350">
              <a:buAutoNum type="arabicPeriod"/>
            </a:pPr>
            <a:r>
              <a:rPr lang="en-US" sz="2000" b="1" dirty="0" smtClean="0"/>
              <a:t>JAVA Swing </a:t>
            </a:r>
            <a:r>
              <a:rPr lang="en-US" sz="2000" dirty="0" smtClean="0"/>
              <a:t>: </a:t>
            </a:r>
            <a:r>
              <a:rPr lang="en-US" sz="2000" dirty="0" err="1" smtClean="0"/>
              <a:t>JButton</a:t>
            </a:r>
            <a:r>
              <a:rPr lang="en-US" sz="2000" dirty="0" smtClean="0"/>
              <a:t>, </a:t>
            </a:r>
            <a:r>
              <a:rPr lang="en-US" sz="2000" dirty="0" err="1" smtClean="0"/>
              <a:t>JTextField</a:t>
            </a:r>
            <a:r>
              <a:rPr lang="en-US" sz="2000" dirty="0" smtClean="0"/>
              <a:t>, </a:t>
            </a:r>
            <a:r>
              <a:rPr lang="en-US" sz="2000" dirty="0" err="1" smtClean="0"/>
              <a:t>JTextArea</a:t>
            </a:r>
            <a:r>
              <a:rPr lang="en-US" sz="2000" dirty="0" smtClean="0"/>
              <a:t>, </a:t>
            </a:r>
            <a:r>
              <a:rPr lang="en-US" sz="2000" dirty="0" err="1" smtClean="0"/>
              <a:t>JRadioButton</a:t>
            </a:r>
            <a:r>
              <a:rPr lang="en-US" sz="2000" dirty="0" smtClean="0"/>
              <a:t>, </a:t>
            </a:r>
            <a:r>
              <a:rPr lang="en-US" sz="2000" dirty="0" err="1" smtClean="0"/>
              <a:t>JColorChooser,Jframe,Jbutton</a:t>
            </a:r>
            <a:r>
              <a:rPr lang="en-US" sz="2000" dirty="0" smtClean="0"/>
              <a:t> </a:t>
            </a:r>
            <a:r>
              <a:rPr lang="en-US" sz="2000" dirty="0" smtClean="0"/>
              <a:t>(with </a:t>
            </a:r>
            <a:r>
              <a:rPr lang="en-US" sz="2000" dirty="0" err="1" smtClean="0"/>
              <a:t>actionlistener</a:t>
            </a:r>
            <a:r>
              <a:rPr lang="en-US" sz="2000" dirty="0" smtClean="0"/>
              <a:t>) </a:t>
            </a:r>
            <a:r>
              <a:rPr lang="en-US" sz="2000" dirty="0" err="1" smtClean="0"/>
              <a:t>Jtextfield</a:t>
            </a:r>
            <a:r>
              <a:rPr lang="en-US" sz="2000" dirty="0" smtClean="0"/>
              <a:t> , </a:t>
            </a:r>
            <a:r>
              <a:rPr lang="en-US" sz="2000" dirty="0" err="1" smtClean="0"/>
              <a:t>Jpanel</a:t>
            </a:r>
            <a:r>
              <a:rPr lang="en-US" sz="2000" dirty="0" smtClean="0"/>
              <a:t> , </a:t>
            </a:r>
            <a:r>
              <a:rPr lang="en-US" sz="2000" dirty="0" err="1" smtClean="0"/>
              <a:t>Jfilechooser</a:t>
            </a:r>
            <a:r>
              <a:rPr lang="en-US" sz="2000" dirty="0" smtClean="0"/>
              <a:t> etc.</a:t>
            </a:r>
          </a:p>
          <a:p>
            <a:pPr marL="514350" indent="-514350">
              <a:buAutoNum type="arabicPeriod"/>
            </a:pPr>
            <a:r>
              <a:rPr lang="en-US" sz="2000" b="1" i="1" dirty="0" smtClean="0"/>
              <a:t>JAVA I/O </a:t>
            </a:r>
            <a:r>
              <a:rPr lang="en-US" sz="2000" b="1" dirty="0" smtClean="0"/>
              <a:t>: </a:t>
            </a:r>
            <a:r>
              <a:rPr lang="en-US" sz="2000" dirty="0" smtClean="0"/>
              <a:t>file input and file output stream to get the file into the GUI for operation.</a:t>
            </a:r>
          </a:p>
          <a:p>
            <a:pPr marL="514350" indent="-514350">
              <a:buAutoNum type="arabicPeriod"/>
            </a:pPr>
            <a:endParaRPr lang="en-US" sz="2000" b="1" dirty="0" smtClean="0"/>
          </a:p>
          <a:p>
            <a:pPr marL="514350" indent="-514350">
              <a:buNone/>
            </a:pPr>
            <a:endParaRPr lang="en-US" sz="2000" dirty="0" smtClean="0"/>
          </a:p>
          <a:p>
            <a:pPr marL="514350" indent="-514350">
              <a:buNone/>
            </a:pPr>
            <a:endParaRPr lang="en-US" dirty="0" smtClean="0"/>
          </a:p>
          <a:p>
            <a:pPr marL="514350" indent="-514350">
              <a:buAutoNum type="arabicPeriod"/>
            </a:pPr>
            <a:endParaRPr lang="en-US" dirty="0" smtClean="0"/>
          </a:p>
          <a:p>
            <a:pPr lvl="0"/>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Flow</Template>
  <TotalTime>982</TotalTime>
  <Words>741</Words>
  <Application>Microsoft Office PowerPoint</Application>
  <PresentationFormat>On-screen Show (4:3)</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IMAGE ENCRYPTION &amp; DECRYPTION USING JAVA </vt:lpstr>
      <vt:lpstr>                    Content </vt:lpstr>
      <vt:lpstr>WHAT IS ENCRYPTION  ?  </vt:lpstr>
      <vt:lpstr>Need IMAGE ENCRYPTION ? </vt:lpstr>
      <vt:lpstr>requirements OF IMAGE ENCRYPTION :   </vt:lpstr>
      <vt:lpstr>SOFTWARE  INFORMATION : </vt:lpstr>
      <vt:lpstr>Methodology:</vt:lpstr>
      <vt:lpstr>Slide 8</vt:lpstr>
      <vt:lpstr>GUI Building :</vt:lpstr>
      <vt:lpstr>Project GUI :</vt:lpstr>
      <vt:lpstr>Using of Cryptomage 1.0 :  </vt:lpstr>
      <vt:lpstr>Modules : </vt:lpstr>
      <vt:lpstr>Test Cases :   case 1.</vt:lpstr>
      <vt:lpstr>Case 2.</vt:lpstr>
      <vt:lpstr>Conclusion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48</cp:revision>
  <dcterms:created xsi:type="dcterms:W3CDTF">2006-08-16T00:00:00Z</dcterms:created>
  <dcterms:modified xsi:type="dcterms:W3CDTF">2021-08-17T19:14:27Z</dcterms:modified>
</cp:coreProperties>
</file>