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8" r:id="rId2"/>
    <p:sldId id="321" r:id="rId3"/>
    <p:sldId id="332" r:id="rId4"/>
    <p:sldId id="315" r:id="rId5"/>
    <p:sldId id="320" r:id="rId6"/>
    <p:sldId id="299" r:id="rId7"/>
    <p:sldId id="322" r:id="rId8"/>
    <p:sldId id="323" r:id="rId9"/>
    <p:sldId id="325" r:id="rId10"/>
    <p:sldId id="324" r:id="rId11"/>
    <p:sldId id="326" r:id="rId12"/>
    <p:sldId id="327" r:id="rId13"/>
    <p:sldId id="301" r:id="rId14"/>
    <p:sldId id="333" r:id="rId15"/>
    <p:sldId id="313" r:id="rId16"/>
    <p:sldId id="331" r:id="rId17"/>
    <p:sldId id="300" r:id="rId18"/>
    <p:sldId id="303" r:id="rId19"/>
    <p:sldId id="311" r:id="rId20"/>
    <p:sldId id="328" r:id="rId21"/>
    <p:sldId id="302" r:id="rId22"/>
    <p:sldId id="316" r:id="rId23"/>
    <p:sldId id="304" r:id="rId24"/>
    <p:sldId id="312" r:id="rId25"/>
    <p:sldId id="305" r:id="rId26"/>
    <p:sldId id="306" r:id="rId27"/>
    <p:sldId id="307" r:id="rId28"/>
    <p:sldId id="258" r:id="rId29"/>
    <p:sldId id="329" r:id="rId30"/>
    <p:sldId id="330"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DD0CF-511A-4076-AE68-5BFDB6434F4E}" v="7" dt="2020-09-20T07:47:57.63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wa EL FIRDOUSSI" userId="8963737c-eddd-4d97-8a6a-d60484b64424" providerId="ADAL" clId="{9AADD0CF-511A-4076-AE68-5BFDB6434F4E}"/>
    <pc:docChg chg="undo custSel addSld delSld modSld sldOrd">
      <pc:chgData name="Selwa EL FIRDOUSSI" userId="8963737c-eddd-4d97-8a6a-d60484b64424" providerId="ADAL" clId="{9AADD0CF-511A-4076-AE68-5BFDB6434F4E}" dt="2020-09-20T07:52:42.206" v="178" actId="20577"/>
      <pc:docMkLst>
        <pc:docMk/>
      </pc:docMkLst>
      <pc:sldChg chg="modSp mod">
        <pc:chgData name="Selwa EL FIRDOUSSI" userId="8963737c-eddd-4d97-8a6a-d60484b64424" providerId="ADAL" clId="{9AADD0CF-511A-4076-AE68-5BFDB6434F4E}" dt="2020-09-20T07:31:42.604" v="56"/>
        <pc:sldMkLst>
          <pc:docMk/>
          <pc:sldMk cId="0" sldId="299"/>
        </pc:sldMkLst>
        <pc:spChg chg="mod">
          <ac:chgData name="Selwa EL FIRDOUSSI" userId="8963737c-eddd-4d97-8a6a-d60484b64424" providerId="ADAL" clId="{9AADD0CF-511A-4076-AE68-5BFDB6434F4E}" dt="2020-09-20T07:31:42.604" v="56"/>
          <ac:spMkLst>
            <pc:docMk/>
            <pc:sldMk cId="0" sldId="299"/>
            <ac:spMk id="2" creationId="{00000000-0000-0000-0000-000000000000}"/>
          </ac:spMkLst>
        </pc:spChg>
      </pc:sldChg>
      <pc:sldChg chg="addSp delSp modSp mod ord modAnim">
        <pc:chgData name="Selwa EL FIRDOUSSI" userId="8963737c-eddd-4d97-8a6a-d60484b64424" providerId="ADAL" clId="{9AADD0CF-511A-4076-AE68-5BFDB6434F4E}" dt="2020-09-20T07:52:42.206" v="178" actId="20577"/>
        <pc:sldMkLst>
          <pc:docMk/>
          <pc:sldMk cId="0" sldId="301"/>
        </pc:sldMkLst>
        <pc:spChg chg="add del">
          <ac:chgData name="Selwa EL FIRDOUSSI" userId="8963737c-eddd-4d97-8a6a-d60484b64424" providerId="ADAL" clId="{9AADD0CF-511A-4076-AE68-5BFDB6434F4E}" dt="2020-09-20T07:47:05.112" v="71" actId="478"/>
          <ac:spMkLst>
            <pc:docMk/>
            <pc:sldMk cId="0" sldId="301"/>
            <ac:spMk id="3" creationId="{00000000-0000-0000-0000-000000000000}"/>
          </ac:spMkLst>
        </pc:spChg>
        <pc:spChg chg="add del">
          <ac:chgData name="Selwa EL FIRDOUSSI" userId="8963737c-eddd-4d97-8a6a-d60484b64424" providerId="ADAL" clId="{9AADD0CF-511A-4076-AE68-5BFDB6434F4E}" dt="2020-09-20T07:47:05.112" v="71" actId="478"/>
          <ac:spMkLst>
            <pc:docMk/>
            <pc:sldMk cId="0" sldId="301"/>
            <ac:spMk id="4" creationId="{00000000-0000-0000-0000-000000000000}"/>
          </ac:spMkLst>
        </pc:spChg>
        <pc:spChg chg="mod">
          <ac:chgData name="Selwa EL FIRDOUSSI" userId="8963737c-eddd-4d97-8a6a-d60484b64424" providerId="ADAL" clId="{9AADD0CF-511A-4076-AE68-5BFDB6434F4E}" dt="2020-09-20T07:52:42.206" v="178" actId="20577"/>
          <ac:spMkLst>
            <pc:docMk/>
            <pc:sldMk cId="0" sldId="301"/>
            <ac:spMk id="8" creationId="{00000000-0000-0000-0000-000000000000}"/>
          </ac:spMkLst>
        </pc:spChg>
        <pc:picChg chg="add del">
          <ac:chgData name="Selwa EL FIRDOUSSI" userId="8963737c-eddd-4d97-8a6a-d60484b64424" providerId="ADAL" clId="{9AADD0CF-511A-4076-AE68-5BFDB6434F4E}" dt="2020-09-20T07:47:05.112" v="71" actId="478"/>
          <ac:picMkLst>
            <pc:docMk/>
            <pc:sldMk cId="0" sldId="301"/>
            <ac:picMk id="13" creationId="{00000000-0000-0000-0000-000000000000}"/>
          </ac:picMkLst>
        </pc:picChg>
      </pc:sldChg>
      <pc:sldChg chg="modSp mod">
        <pc:chgData name="Selwa EL FIRDOUSSI" userId="8963737c-eddd-4d97-8a6a-d60484b64424" providerId="ADAL" clId="{9AADD0CF-511A-4076-AE68-5BFDB6434F4E}" dt="2020-09-20T07:36:10.220" v="65" actId="12"/>
        <pc:sldMkLst>
          <pc:docMk/>
          <pc:sldMk cId="0" sldId="304"/>
        </pc:sldMkLst>
        <pc:spChg chg="mod">
          <ac:chgData name="Selwa EL FIRDOUSSI" userId="8963737c-eddd-4d97-8a6a-d60484b64424" providerId="ADAL" clId="{9AADD0CF-511A-4076-AE68-5BFDB6434F4E}" dt="2020-09-20T07:35:45.966" v="59"/>
          <ac:spMkLst>
            <pc:docMk/>
            <pc:sldMk cId="0" sldId="304"/>
            <ac:spMk id="2" creationId="{00000000-0000-0000-0000-000000000000}"/>
          </ac:spMkLst>
        </pc:spChg>
        <pc:spChg chg="mod">
          <ac:chgData name="Selwa EL FIRDOUSSI" userId="8963737c-eddd-4d97-8a6a-d60484b64424" providerId="ADAL" clId="{9AADD0CF-511A-4076-AE68-5BFDB6434F4E}" dt="2020-09-20T07:36:10.220" v="65" actId="12"/>
          <ac:spMkLst>
            <pc:docMk/>
            <pc:sldMk cId="0" sldId="304"/>
            <ac:spMk id="3" creationId="{00000000-0000-0000-0000-000000000000}"/>
          </ac:spMkLst>
        </pc:spChg>
      </pc:sldChg>
      <pc:sldChg chg="modSp mod">
        <pc:chgData name="Selwa EL FIRDOUSSI" userId="8963737c-eddd-4d97-8a6a-d60484b64424" providerId="ADAL" clId="{9AADD0CF-511A-4076-AE68-5BFDB6434F4E}" dt="2020-09-15T11:59:31.555" v="4" actId="20577"/>
        <pc:sldMkLst>
          <pc:docMk/>
          <pc:sldMk cId="0" sldId="306"/>
        </pc:sldMkLst>
        <pc:spChg chg="mod">
          <ac:chgData name="Selwa EL FIRDOUSSI" userId="8963737c-eddd-4d97-8a6a-d60484b64424" providerId="ADAL" clId="{9AADD0CF-511A-4076-AE68-5BFDB6434F4E}" dt="2020-09-15T11:59:31.555" v="4" actId="20577"/>
          <ac:spMkLst>
            <pc:docMk/>
            <pc:sldMk cId="0" sldId="306"/>
            <ac:spMk id="3" creationId="{00000000-0000-0000-0000-000000000000}"/>
          </ac:spMkLst>
        </pc:spChg>
      </pc:sldChg>
      <pc:sldChg chg="modSp mod">
        <pc:chgData name="Selwa EL FIRDOUSSI" userId="8963737c-eddd-4d97-8a6a-d60484b64424" providerId="ADAL" clId="{9AADD0CF-511A-4076-AE68-5BFDB6434F4E}" dt="2020-09-20T07:30:30.373" v="51" actId="27636"/>
        <pc:sldMkLst>
          <pc:docMk/>
          <pc:sldMk cId="998398838" sldId="308"/>
        </pc:sldMkLst>
        <pc:spChg chg="mod">
          <ac:chgData name="Selwa EL FIRDOUSSI" userId="8963737c-eddd-4d97-8a6a-d60484b64424" providerId="ADAL" clId="{9AADD0CF-511A-4076-AE68-5BFDB6434F4E}" dt="2020-09-20T07:30:30.373" v="51" actId="27636"/>
          <ac:spMkLst>
            <pc:docMk/>
            <pc:sldMk cId="998398838" sldId="308"/>
            <ac:spMk id="2" creationId="{00000000-0000-0000-0000-000000000000}"/>
          </ac:spMkLst>
        </pc:spChg>
      </pc:sldChg>
      <pc:sldChg chg="modSp modAnim">
        <pc:chgData name="Selwa EL FIRDOUSSI" userId="8963737c-eddd-4d97-8a6a-d60484b64424" providerId="ADAL" clId="{9AADD0CF-511A-4076-AE68-5BFDB6434F4E}" dt="2020-09-20T07:34:35.812" v="58"/>
        <pc:sldMkLst>
          <pc:docMk/>
          <pc:sldMk cId="2130070890" sldId="313"/>
        </pc:sldMkLst>
        <pc:spChg chg="mod">
          <ac:chgData name="Selwa EL FIRDOUSSI" userId="8963737c-eddd-4d97-8a6a-d60484b64424" providerId="ADAL" clId="{9AADD0CF-511A-4076-AE68-5BFDB6434F4E}" dt="2020-09-20T07:34:35.812" v="58"/>
          <ac:spMkLst>
            <pc:docMk/>
            <pc:sldMk cId="2130070890" sldId="313"/>
            <ac:spMk id="9" creationId="{00000000-0000-0000-0000-000000000000}"/>
          </ac:spMkLst>
        </pc:spChg>
      </pc:sldChg>
      <pc:sldChg chg="modSp mod">
        <pc:chgData name="Selwa EL FIRDOUSSI" userId="8963737c-eddd-4d97-8a6a-d60484b64424" providerId="ADAL" clId="{9AADD0CF-511A-4076-AE68-5BFDB6434F4E}" dt="2020-09-20T07:31:23.677" v="55" actId="27636"/>
        <pc:sldMkLst>
          <pc:docMk/>
          <pc:sldMk cId="438302247" sldId="315"/>
        </pc:sldMkLst>
        <pc:spChg chg="mod">
          <ac:chgData name="Selwa EL FIRDOUSSI" userId="8963737c-eddd-4d97-8a6a-d60484b64424" providerId="ADAL" clId="{9AADD0CF-511A-4076-AE68-5BFDB6434F4E}" dt="2020-09-20T07:31:23.677" v="55" actId="27636"/>
          <ac:spMkLst>
            <pc:docMk/>
            <pc:sldMk cId="438302247" sldId="315"/>
            <ac:spMk id="2" creationId="{00000000-0000-0000-0000-000000000000}"/>
          </ac:spMkLst>
        </pc:spChg>
      </pc:sldChg>
      <pc:sldChg chg="delSp modSp add del mod delAnim">
        <pc:chgData name="Selwa EL FIRDOUSSI" userId="8963737c-eddd-4d97-8a6a-d60484b64424" providerId="ADAL" clId="{9AADD0CF-511A-4076-AE68-5BFDB6434F4E}" dt="2020-09-20T07:52:12.751" v="167" actId="47"/>
        <pc:sldMkLst>
          <pc:docMk/>
          <pc:sldMk cId="2532664056" sldId="321"/>
        </pc:sldMkLst>
        <pc:spChg chg="del">
          <ac:chgData name="Selwa EL FIRDOUSSI" userId="8963737c-eddd-4d97-8a6a-d60484b64424" providerId="ADAL" clId="{9AADD0CF-511A-4076-AE68-5BFDB6434F4E}" dt="2020-09-20T07:47:13.388" v="74" actId="478"/>
          <ac:spMkLst>
            <pc:docMk/>
            <pc:sldMk cId="2532664056" sldId="321"/>
            <ac:spMk id="3" creationId="{00000000-0000-0000-0000-000000000000}"/>
          </ac:spMkLst>
        </pc:spChg>
        <pc:spChg chg="del">
          <ac:chgData name="Selwa EL FIRDOUSSI" userId="8963737c-eddd-4d97-8a6a-d60484b64424" providerId="ADAL" clId="{9AADD0CF-511A-4076-AE68-5BFDB6434F4E}" dt="2020-09-20T07:47:16.338" v="75" actId="478"/>
          <ac:spMkLst>
            <pc:docMk/>
            <pc:sldMk cId="2532664056" sldId="321"/>
            <ac:spMk id="4" creationId="{00000000-0000-0000-0000-000000000000}"/>
          </ac:spMkLst>
        </pc:spChg>
        <pc:spChg chg="del">
          <ac:chgData name="Selwa EL FIRDOUSSI" userId="8963737c-eddd-4d97-8a6a-d60484b64424" providerId="ADAL" clId="{9AADD0CF-511A-4076-AE68-5BFDB6434F4E}" dt="2020-09-20T07:47:23.023" v="78" actId="478"/>
          <ac:spMkLst>
            <pc:docMk/>
            <pc:sldMk cId="2532664056" sldId="321"/>
            <ac:spMk id="5" creationId="{00000000-0000-0000-0000-000000000000}"/>
          </ac:spMkLst>
        </pc:spChg>
        <pc:spChg chg="mod">
          <ac:chgData name="Selwa EL FIRDOUSSI" userId="8963737c-eddd-4d97-8a6a-d60484b64424" providerId="ADAL" clId="{9AADD0CF-511A-4076-AE68-5BFDB6434F4E}" dt="2020-09-20T07:49:02.405" v="99" actId="1076"/>
          <ac:spMkLst>
            <pc:docMk/>
            <pc:sldMk cId="2532664056" sldId="321"/>
            <ac:spMk id="8" creationId="{00000000-0000-0000-0000-000000000000}"/>
          </ac:spMkLst>
        </pc:spChg>
        <pc:spChg chg="mod">
          <ac:chgData name="Selwa EL FIRDOUSSI" userId="8963737c-eddd-4d97-8a6a-d60484b64424" providerId="ADAL" clId="{9AADD0CF-511A-4076-AE68-5BFDB6434F4E}" dt="2020-09-20T07:52:00.963" v="166" actId="20577"/>
          <ac:spMkLst>
            <pc:docMk/>
            <pc:sldMk cId="2532664056" sldId="321"/>
            <ac:spMk id="9" creationId="{00000000-0000-0000-0000-000000000000}"/>
          </ac:spMkLst>
        </pc:spChg>
        <pc:spChg chg="del">
          <ac:chgData name="Selwa EL FIRDOUSSI" userId="8963737c-eddd-4d97-8a6a-d60484b64424" providerId="ADAL" clId="{9AADD0CF-511A-4076-AE68-5BFDB6434F4E}" dt="2020-09-20T07:47:26.181" v="79" actId="478"/>
          <ac:spMkLst>
            <pc:docMk/>
            <pc:sldMk cId="2532664056" sldId="321"/>
            <ac:spMk id="12" creationId="{00000000-0000-0000-0000-000000000000}"/>
          </ac:spMkLst>
        </pc:spChg>
        <pc:spChg chg="del">
          <ac:chgData name="Selwa EL FIRDOUSSI" userId="8963737c-eddd-4d97-8a6a-d60484b64424" providerId="ADAL" clId="{9AADD0CF-511A-4076-AE68-5BFDB6434F4E}" dt="2020-09-20T07:47:20.449" v="77" actId="478"/>
          <ac:spMkLst>
            <pc:docMk/>
            <pc:sldMk cId="2532664056" sldId="321"/>
            <ac:spMk id="14" creationId="{00000000-0000-0000-0000-000000000000}"/>
          </ac:spMkLst>
        </pc:spChg>
        <pc:spChg chg="del">
          <ac:chgData name="Selwa EL FIRDOUSSI" userId="8963737c-eddd-4d97-8a6a-d60484b64424" providerId="ADAL" clId="{9AADD0CF-511A-4076-AE68-5BFDB6434F4E}" dt="2020-09-20T07:47:18.604" v="76" actId="478"/>
          <ac:spMkLst>
            <pc:docMk/>
            <pc:sldMk cId="2532664056" sldId="321"/>
            <ac:spMk id="15" creationId="{00000000-0000-0000-0000-000000000000}"/>
          </ac:spMkLst>
        </pc:spChg>
        <pc:picChg chg="del">
          <ac:chgData name="Selwa EL FIRDOUSSI" userId="8963737c-eddd-4d97-8a6a-d60484b64424" providerId="ADAL" clId="{9AADD0CF-511A-4076-AE68-5BFDB6434F4E}" dt="2020-09-20T07:47:10.845" v="73" actId="478"/>
          <ac:picMkLst>
            <pc:docMk/>
            <pc:sldMk cId="2532664056" sldId="321"/>
            <ac:picMk id="1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dirty="0"/>
              <a:t>EMINES-School of Industrial Management</a:t>
            </a: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98D509-5D40-457B-9E0F-81DD47AB3F04}" type="datetimeFigureOut">
              <a:rPr lang="fr-FR" smtClean="0"/>
              <a:pPr/>
              <a:t>13/09/2022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C47598-1445-40B8-8830-1D94EA8FEC48}" type="slidenum">
              <a:rPr lang="fr-FR" smtClean="0"/>
              <a:pPr/>
              <a:t>‹N°›</a:t>
            </a:fld>
            <a:endParaRPr lang="fr-FR"/>
          </a:p>
        </p:txBody>
      </p:sp>
    </p:spTree>
    <p:extLst>
      <p:ext uri="{BB962C8B-B14F-4D97-AF65-F5344CB8AC3E}">
        <p14:creationId xmlns:p14="http://schemas.microsoft.com/office/powerpoint/2010/main" val="39431093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dirty="0"/>
              <a:t>EMINES-School of Industrial Management</a:t>
            </a: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DA9A3-DC0B-4E96-A7E5-BB02BB47D912}" type="datetimeFigureOut">
              <a:rPr lang="fr-FR" smtClean="0"/>
              <a:pPr/>
              <a:t>13/09/2022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889702-AED8-4659-9AE8-1350E3CD0FA0}" type="slidenum">
              <a:rPr lang="fr-FR" smtClean="0"/>
              <a:pPr/>
              <a:t>‹N°›</a:t>
            </a:fld>
            <a:endParaRPr lang="fr-FR"/>
          </a:p>
        </p:txBody>
      </p:sp>
    </p:spTree>
    <p:extLst>
      <p:ext uri="{BB962C8B-B14F-4D97-AF65-F5344CB8AC3E}">
        <p14:creationId xmlns:p14="http://schemas.microsoft.com/office/powerpoint/2010/main" val="42135019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3E26E8E-FF08-4538-8BEE-794BD1D13949}" type="slidenum">
              <a:rPr lang="fr-FR" smtClean="0"/>
              <a:t>1</a:t>
            </a:fld>
            <a:endParaRPr lang="fr-FR"/>
          </a:p>
        </p:txBody>
      </p:sp>
    </p:spTree>
    <p:extLst>
      <p:ext uri="{BB962C8B-B14F-4D97-AF65-F5344CB8AC3E}">
        <p14:creationId xmlns:p14="http://schemas.microsoft.com/office/powerpoint/2010/main" val="358482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10</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59565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11</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09964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12</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36919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13</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75518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14</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111840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15</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2183334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16</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542752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17</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075954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18</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421121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19</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01596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656874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20</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2503584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21</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26006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22</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515403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23</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4218293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24</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2502622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25</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630312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26</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514880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27</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510849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28</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49110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29</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7403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3</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079876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30</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90781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4</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21221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5</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3795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6</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91311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7</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31471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8</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1019109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9</a:t>
            </a:fld>
            <a:endParaRPr lang="fr-FR"/>
          </a:p>
        </p:txBody>
      </p:sp>
      <p:sp>
        <p:nvSpPr>
          <p:cNvPr id="5" name="Espace réservé de l'en-tête 4"/>
          <p:cNvSpPr>
            <a:spLocks noGrp="1"/>
          </p:cNvSpPr>
          <p:nvPr>
            <p:ph type="hdr" sz="quarter" idx="11"/>
          </p:nvPr>
        </p:nvSpPr>
        <p:spPr/>
        <p:txBody>
          <a:bodyPr/>
          <a:lstStyle/>
          <a:p>
            <a:r>
              <a:rPr lang="fr-FR" dirty="0"/>
              <a:t>EMINES-School of Industrial Management</a:t>
            </a:r>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370108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07CD479-48FC-4585-970C-9980B419409E}" type="datetime1">
              <a:rPr lang="fr-FR" smtClean="0"/>
              <a:t>13/09/2022</a:t>
            </a:fld>
            <a:endParaRPr lang="fr-FR"/>
          </a:p>
        </p:txBody>
      </p:sp>
      <p:sp>
        <p:nvSpPr>
          <p:cNvPr id="5" name="Espace réservé du pied de page 4"/>
          <p:cNvSpPr>
            <a:spLocks noGrp="1"/>
          </p:cNvSpPr>
          <p:nvPr>
            <p:ph type="ftr" sz="quarter" idx="11"/>
          </p:nvPr>
        </p:nvSpPr>
        <p:spPr/>
        <p:txBody>
          <a:bodyPr/>
          <a:lstStyle/>
          <a:p>
            <a:r>
              <a:rPr lang="fr-FR"/>
              <a:t>PRJINFO-01 : Projet Informatique</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FC8E2C1-BBAB-45FC-B892-AA2E88C7AC36}" type="datetime1">
              <a:rPr lang="fr-FR" smtClean="0"/>
              <a:t>13/09/2022</a:t>
            </a:fld>
            <a:endParaRPr lang="fr-FR"/>
          </a:p>
        </p:txBody>
      </p:sp>
      <p:sp>
        <p:nvSpPr>
          <p:cNvPr id="5" name="Espace réservé du pied de page 4"/>
          <p:cNvSpPr>
            <a:spLocks noGrp="1"/>
          </p:cNvSpPr>
          <p:nvPr>
            <p:ph type="ftr" sz="quarter" idx="11"/>
          </p:nvPr>
        </p:nvSpPr>
        <p:spPr/>
        <p:txBody>
          <a:bodyPr/>
          <a:lstStyle/>
          <a:p>
            <a:r>
              <a:rPr lang="fr-FR"/>
              <a:t>PRJINFO-01 : Projet Informatique</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067818D-6EA0-416C-BA37-A729E329D40F}" type="datetime1">
              <a:rPr lang="fr-FR" smtClean="0"/>
              <a:t>13/09/2022</a:t>
            </a:fld>
            <a:endParaRPr lang="fr-FR"/>
          </a:p>
        </p:txBody>
      </p:sp>
      <p:sp>
        <p:nvSpPr>
          <p:cNvPr id="5" name="Espace réservé du pied de page 4"/>
          <p:cNvSpPr>
            <a:spLocks noGrp="1"/>
          </p:cNvSpPr>
          <p:nvPr>
            <p:ph type="ftr" sz="quarter" idx="11"/>
          </p:nvPr>
        </p:nvSpPr>
        <p:spPr/>
        <p:txBody>
          <a:bodyPr/>
          <a:lstStyle/>
          <a:p>
            <a:r>
              <a:rPr lang="fr-FR"/>
              <a:t>PRJINFO-01 : Projet Informatique</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380F29E-224B-4040-BF76-BB91DF354CB3}" type="datetime1">
              <a:rPr lang="fr-FR" smtClean="0"/>
              <a:t>13/09/2022</a:t>
            </a:fld>
            <a:endParaRPr lang="fr-FR"/>
          </a:p>
        </p:txBody>
      </p:sp>
      <p:sp>
        <p:nvSpPr>
          <p:cNvPr id="5" name="Espace réservé du pied de page 4"/>
          <p:cNvSpPr>
            <a:spLocks noGrp="1"/>
          </p:cNvSpPr>
          <p:nvPr>
            <p:ph type="ftr" sz="quarter" idx="11"/>
          </p:nvPr>
        </p:nvSpPr>
        <p:spPr/>
        <p:txBody>
          <a:bodyPr/>
          <a:lstStyle/>
          <a:p>
            <a:r>
              <a:rPr lang="fr-FR"/>
              <a:t>PRJINFO-01 : Projet Informatique</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2144CC3-5BA7-4E6B-86DD-21A3C65395C8}" type="datetime1">
              <a:rPr lang="fr-FR" smtClean="0"/>
              <a:t>13/09/2022</a:t>
            </a:fld>
            <a:endParaRPr lang="fr-FR"/>
          </a:p>
        </p:txBody>
      </p:sp>
      <p:sp>
        <p:nvSpPr>
          <p:cNvPr id="5" name="Espace réservé du pied de page 4"/>
          <p:cNvSpPr>
            <a:spLocks noGrp="1"/>
          </p:cNvSpPr>
          <p:nvPr>
            <p:ph type="ftr" sz="quarter" idx="11"/>
          </p:nvPr>
        </p:nvSpPr>
        <p:spPr/>
        <p:txBody>
          <a:bodyPr/>
          <a:lstStyle/>
          <a:p>
            <a:r>
              <a:rPr lang="fr-FR"/>
              <a:t>PRJINFO-01 : Projet Informatique</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BAC1611-BF48-4284-9AA3-D19BFC6CEC37}" type="datetime1">
              <a:rPr lang="fr-FR" smtClean="0"/>
              <a:t>13/09/2022</a:t>
            </a:fld>
            <a:endParaRPr lang="fr-FR"/>
          </a:p>
        </p:txBody>
      </p:sp>
      <p:sp>
        <p:nvSpPr>
          <p:cNvPr id="6" name="Espace réservé du pied de page 5"/>
          <p:cNvSpPr>
            <a:spLocks noGrp="1"/>
          </p:cNvSpPr>
          <p:nvPr>
            <p:ph type="ftr" sz="quarter" idx="11"/>
          </p:nvPr>
        </p:nvSpPr>
        <p:spPr/>
        <p:txBody>
          <a:bodyPr/>
          <a:lstStyle/>
          <a:p>
            <a:r>
              <a:rPr lang="fr-FR"/>
              <a:t>PRJINFO-01 : Projet Informatique</a:t>
            </a:r>
          </a:p>
        </p:txBody>
      </p:sp>
      <p:sp>
        <p:nvSpPr>
          <p:cNvPr id="7" name="Espace réservé du numéro de diapositive 6"/>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7B0822F-903E-457A-A9BB-11EA4FA9B993}" type="datetime1">
              <a:rPr lang="fr-FR" smtClean="0"/>
              <a:t>13/09/2022</a:t>
            </a:fld>
            <a:endParaRPr lang="fr-FR"/>
          </a:p>
        </p:txBody>
      </p:sp>
      <p:sp>
        <p:nvSpPr>
          <p:cNvPr id="8" name="Espace réservé du pied de page 7"/>
          <p:cNvSpPr>
            <a:spLocks noGrp="1"/>
          </p:cNvSpPr>
          <p:nvPr>
            <p:ph type="ftr" sz="quarter" idx="11"/>
          </p:nvPr>
        </p:nvSpPr>
        <p:spPr/>
        <p:txBody>
          <a:bodyPr/>
          <a:lstStyle/>
          <a:p>
            <a:r>
              <a:rPr lang="fr-FR"/>
              <a:t>PRJINFO-01 : Projet Informatique</a:t>
            </a:r>
          </a:p>
        </p:txBody>
      </p:sp>
      <p:sp>
        <p:nvSpPr>
          <p:cNvPr id="9" name="Espace réservé du numéro de diapositive 8"/>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8AF0078E-F1CE-4E7F-ADBA-B125C35E0F72}" type="datetime1">
              <a:rPr lang="fr-FR" smtClean="0"/>
              <a:t>13/09/2022</a:t>
            </a:fld>
            <a:endParaRPr lang="fr-FR"/>
          </a:p>
        </p:txBody>
      </p:sp>
      <p:sp>
        <p:nvSpPr>
          <p:cNvPr id="4" name="Espace réservé du pied de page 3"/>
          <p:cNvSpPr>
            <a:spLocks noGrp="1"/>
          </p:cNvSpPr>
          <p:nvPr>
            <p:ph type="ftr" sz="quarter" idx="11"/>
          </p:nvPr>
        </p:nvSpPr>
        <p:spPr/>
        <p:txBody>
          <a:bodyPr/>
          <a:lstStyle/>
          <a:p>
            <a:r>
              <a:rPr lang="fr-FR"/>
              <a:t>PRJINFO-01 : Projet Informatique</a:t>
            </a:r>
          </a:p>
        </p:txBody>
      </p:sp>
      <p:sp>
        <p:nvSpPr>
          <p:cNvPr id="5" name="Espace réservé du numéro de diapositive 4"/>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FC79CDE-40BA-403D-8FFC-2BCF71982E1F}" type="datetime1">
              <a:rPr lang="fr-FR" smtClean="0"/>
              <a:t>13/09/2022</a:t>
            </a:fld>
            <a:endParaRPr lang="fr-FR"/>
          </a:p>
        </p:txBody>
      </p:sp>
      <p:sp>
        <p:nvSpPr>
          <p:cNvPr id="3" name="Espace réservé du pied de page 2"/>
          <p:cNvSpPr>
            <a:spLocks noGrp="1"/>
          </p:cNvSpPr>
          <p:nvPr>
            <p:ph type="ftr" sz="quarter" idx="11"/>
          </p:nvPr>
        </p:nvSpPr>
        <p:spPr/>
        <p:txBody>
          <a:bodyPr/>
          <a:lstStyle/>
          <a:p>
            <a:r>
              <a:rPr lang="fr-FR"/>
              <a:t>PRJINFO-01 : Projet Informatique</a:t>
            </a:r>
          </a:p>
        </p:txBody>
      </p:sp>
      <p:sp>
        <p:nvSpPr>
          <p:cNvPr id="4" name="Espace réservé du numéro de diapositive 3"/>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DCFBD7F-1ED6-4281-B6A7-6A26144D984E}" type="datetime1">
              <a:rPr lang="fr-FR" smtClean="0"/>
              <a:t>13/09/2022</a:t>
            </a:fld>
            <a:endParaRPr lang="fr-FR"/>
          </a:p>
        </p:txBody>
      </p:sp>
      <p:sp>
        <p:nvSpPr>
          <p:cNvPr id="6" name="Espace réservé du pied de page 5"/>
          <p:cNvSpPr>
            <a:spLocks noGrp="1"/>
          </p:cNvSpPr>
          <p:nvPr>
            <p:ph type="ftr" sz="quarter" idx="11"/>
          </p:nvPr>
        </p:nvSpPr>
        <p:spPr/>
        <p:txBody>
          <a:bodyPr/>
          <a:lstStyle/>
          <a:p>
            <a:r>
              <a:rPr lang="fr-FR"/>
              <a:t>PRJINFO-01 : Projet Informatique</a:t>
            </a:r>
          </a:p>
        </p:txBody>
      </p:sp>
      <p:sp>
        <p:nvSpPr>
          <p:cNvPr id="7" name="Espace réservé du numéro de diapositive 6"/>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E665B84F-83AE-4E90-8025-9E8CFBB72CEA}" type="datetime1">
              <a:rPr lang="fr-FR" smtClean="0"/>
              <a:t>13/09/2022</a:t>
            </a:fld>
            <a:endParaRPr lang="fr-FR"/>
          </a:p>
        </p:txBody>
      </p:sp>
      <p:sp>
        <p:nvSpPr>
          <p:cNvPr id="6" name="Espace réservé du pied de page 5"/>
          <p:cNvSpPr>
            <a:spLocks noGrp="1"/>
          </p:cNvSpPr>
          <p:nvPr>
            <p:ph type="ftr" sz="quarter" idx="11"/>
          </p:nvPr>
        </p:nvSpPr>
        <p:spPr/>
        <p:txBody>
          <a:bodyPr/>
          <a:lstStyle/>
          <a:p>
            <a:r>
              <a:rPr lang="fr-FR"/>
              <a:t>PRJINFO-01 : Projet Informatique</a:t>
            </a:r>
          </a:p>
        </p:txBody>
      </p:sp>
      <p:sp>
        <p:nvSpPr>
          <p:cNvPr id="7" name="Espace réservé du numéro de diapositive 6"/>
          <p:cNvSpPr>
            <a:spLocks noGrp="1"/>
          </p:cNvSpPr>
          <p:nvPr>
            <p:ph type="sldNum" sz="quarter" idx="12"/>
          </p:nvPr>
        </p:nvSpPr>
        <p:spPr/>
        <p:txBody>
          <a:bodyPr/>
          <a:lstStyle/>
          <a:p>
            <a:fld id="{86689D53-DC7C-4E27-9789-0128C34E7BA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4946D-C594-43EE-A2A3-7EE132FB08D9}" type="datetime1">
              <a:rPr lang="fr-FR" smtClean="0"/>
              <a:t>13/09/2022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PRJINFO-01 : Projet Informatique</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89D53-DC7C-4E27-9789-0128C34E7BA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www.commentcamarche.net/#ID=161&amp;module=downloa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3147" y="2625674"/>
            <a:ext cx="5825202" cy="1857423"/>
          </a:xfrm>
        </p:spPr>
        <p:txBody>
          <a:bodyPr>
            <a:normAutofit fontScale="90000"/>
          </a:bodyPr>
          <a:lstStyle/>
          <a:p>
            <a:r>
              <a:rPr lang="fr-FR" dirty="0"/>
              <a:t>Conduite et gestion de projets informatiques : une introduction</a:t>
            </a:r>
          </a:p>
        </p:txBody>
      </p:sp>
      <p:sp>
        <p:nvSpPr>
          <p:cNvPr id="3" name="Sous-titre 2"/>
          <p:cNvSpPr>
            <a:spLocks noGrp="1"/>
          </p:cNvSpPr>
          <p:nvPr>
            <p:ph type="subTitle" idx="1"/>
          </p:nvPr>
        </p:nvSpPr>
        <p:spPr>
          <a:xfrm>
            <a:off x="1143000" y="4680174"/>
            <a:ext cx="6858000" cy="981941"/>
          </a:xfrm>
        </p:spPr>
        <p:txBody>
          <a:bodyPr>
            <a:normAutofit/>
          </a:bodyPr>
          <a:lstStyle/>
          <a:p>
            <a:pPr algn="ctr"/>
            <a:r>
              <a:rPr lang="fr-FR" u="sng" dirty="0"/>
              <a:t>CI 1 A- Semestre 5</a:t>
            </a:r>
            <a:endParaRPr lang="fr-FR" dirty="0"/>
          </a:p>
        </p:txBody>
      </p:sp>
      <p:sp>
        <p:nvSpPr>
          <p:cNvPr id="4" name="Espace réservé du numéro de diapositive 3"/>
          <p:cNvSpPr>
            <a:spLocks noGrp="1"/>
          </p:cNvSpPr>
          <p:nvPr>
            <p:ph type="sldNum" sz="quarter" idx="12"/>
          </p:nvPr>
        </p:nvSpPr>
        <p:spPr/>
        <p:txBody>
          <a:bodyPr/>
          <a:lstStyle/>
          <a:p>
            <a:fld id="{D1BEA0A8-2D3D-4FB2-BB73-526B55F2947D}" type="slidenum">
              <a:rPr lang="fr-FR" smtClean="0">
                <a:solidFill>
                  <a:schemeClr val="accent2">
                    <a:lumMod val="50000"/>
                  </a:schemeClr>
                </a:solidFill>
              </a:rPr>
              <a:t>1</a:t>
            </a:fld>
            <a:endParaRPr lang="fr-FR" dirty="0">
              <a:solidFill>
                <a:schemeClr val="accent2">
                  <a:lumMod val="50000"/>
                </a:schemeClr>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5840" y="910293"/>
            <a:ext cx="1459523" cy="1459523"/>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1" y="4791544"/>
            <a:ext cx="1209206" cy="1209206"/>
          </a:xfrm>
          <a:prstGeom prst="rect">
            <a:avLst/>
          </a:prstGeom>
        </p:spPr>
      </p:pic>
      <p:sp>
        <p:nvSpPr>
          <p:cNvPr id="5" name="ZoneTexte 4"/>
          <p:cNvSpPr txBox="1"/>
          <p:nvPr/>
        </p:nvSpPr>
        <p:spPr>
          <a:xfrm>
            <a:off x="7280031" y="5662114"/>
            <a:ext cx="1749670" cy="300082"/>
          </a:xfrm>
          <a:prstGeom prst="rect">
            <a:avLst/>
          </a:prstGeom>
          <a:noFill/>
        </p:spPr>
        <p:txBody>
          <a:bodyPr wrap="square" rtlCol="0">
            <a:spAutoFit/>
          </a:bodyPr>
          <a:lstStyle/>
          <a:p>
            <a:r>
              <a:rPr lang="fr-FR" sz="1350" dirty="0">
                <a:solidFill>
                  <a:schemeClr val="bg1"/>
                </a:solidFill>
              </a:rPr>
              <a:t>Selwa ELFIRDOUSSI</a:t>
            </a:r>
          </a:p>
        </p:txBody>
      </p:sp>
      <p:sp>
        <p:nvSpPr>
          <p:cNvPr id="8" name="Espace réservé du pied de page 7"/>
          <p:cNvSpPr>
            <a:spLocks noGrp="1"/>
          </p:cNvSpPr>
          <p:nvPr>
            <p:ph type="ftr" sz="quarter" idx="11"/>
          </p:nvPr>
        </p:nvSpPr>
        <p:spPr/>
        <p:txBody>
          <a:bodyPr/>
          <a:lstStyle/>
          <a:p>
            <a:r>
              <a:rPr lang="fr-FR"/>
              <a:t>PRJINFO-01 : Projet Informatique</a:t>
            </a:r>
          </a:p>
        </p:txBody>
      </p:sp>
    </p:spTree>
    <p:extLst>
      <p:ext uri="{BB962C8B-B14F-4D97-AF65-F5344CB8AC3E}">
        <p14:creationId xmlns:p14="http://schemas.microsoft.com/office/powerpoint/2010/main" val="99839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dirty="0"/>
              <a:t>Modèles de développement</a:t>
            </a:r>
            <a:endParaRPr lang="fr-FR" dirty="0"/>
          </a:p>
        </p:txBody>
      </p:sp>
      <p:sp>
        <p:nvSpPr>
          <p:cNvPr id="3" name="Espace réservé du contenu 2"/>
          <p:cNvSpPr>
            <a:spLocks noGrp="1"/>
          </p:cNvSpPr>
          <p:nvPr>
            <p:ph idx="1"/>
          </p:nvPr>
        </p:nvSpPr>
        <p:spPr>
          <a:xfrm>
            <a:off x="457200" y="1928802"/>
            <a:ext cx="8229600" cy="4427548"/>
          </a:xfrm>
        </p:spPr>
        <p:txBody>
          <a:bodyPr>
            <a:normAutofit/>
          </a:bodyPr>
          <a:lstStyle/>
          <a:p>
            <a:pPr algn="l"/>
            <a:r>
              <a:rPr lang="fr-FR" sz="1800" b="0" i="0" u="none" strike="noStrike" baseline="0" dirty="0">
                <a:latin typeface="ArialMT"/>
              </a:rPr>
              <a:t>Organiser les différentes phases du cycle de vie pour :</a:t>
            </a:r>
          </a:p>
          <a:p>
            <a:pPr lvl="1"/>
            <a:r>
              <a:rPr lang="fr-FR" sz="1400" b="0" i="0" u="none" strike="noStrike" baseline="0" dirty="0">
                <a:latin typeface="ArialMT"/>
              </a:rPr>
              <a:t>	L'obtention d'un logiciel fiable, adaptable et efficace</a:t>
            </a:r>
          </a:p>
          <a:p>
            <a:pPr lvl="1"/>
            <a:r>
              <a:rPr lang="fr-FR" sz="1400" dirty="0">
                <a:latin typeface="ArialMT"/>
              </a:rPr>
              <a:t>	</a:t>
            </a:r>
            <a:r>
              <a:rPr lang="fr-FR" sz="1400" b="0" i="0" u="none" strike="noStrike" baseline="0" dirty="0">
                <a:latin typeface="ArialMT"/>
              </a:rPr>
              <a:t>Guider le développeur dans ses activités techniques</a:t>
            </a:r>
          </a:p>
          <a:p>
            <a:pPr lvl="1"/>
            <a:r>
              <a:rPr lang="fr-FR" sz="1400" dirty="0">
                <a:latin typeface="ArialMT"/>
              </a:rPr>
              <a:t>	</a:t>
            </a:r>
            <a:r>
              <a:rPr lang="fr-FR" sz="1400" b="0" i="0" u="none" strike="noStrike" baseline="0" dirty="0">
                <a:latin typeface="ArialMT"/>
              </a:rPr>
              <a:t>Fournir des moyens pour gérer le développement et la maintenance (ressources, délais, avancement, etc.)</a:t>
            </a:r>
          </a:p>
          <a:p>
            <a:pPr algn="l"/>
            <a:r>
              <a:rPr lang="fr-MA" sz="1800" b="0" i="0" u="none" strike="noStrike" baseline="0" dirty="0">
                <a:latin typeface="ArialMT"/>
              </a:rPr>
              <a:t>Plusieurs modèles sont proposés :</a:t>
            </a:r>
          </a:p>
          <a:p>
            <a:pPr marL="0" indent="0" algn="l">
              <a:buNone/>
            </a:pPr>
            <a:r>
              <a:rPr lang="fr-MA" sz="1800" b="0" i="0" u="none" strike="noStrike" baseline="0" dirty="0">
                <a:latin typeface="ArialMT"/>
              </a:rPr>
              <a:t>	–</a:t>
            </a:r>
            <a:r>
              <a:rPr lang="fr-MA" sz="1800" b="0" i="0" u="none" strike="noStrike" baseline="0" dirty="0">
                <a:latin typeface="Helvetica" panose="020B0604020202020204" pitchFamily="34" charset="0"/>
              </a:rPr>
              <a:t> </a:t>
            </a:r>
            <a:r>
              <a:rPr lang="fr-MA" sz="1800" b="0" i="0" u="none" strike="noStrike" baseline="0" dirty="0">
                <a:latin typeface="ArialMT"/>
              </a:rPr>
              <a:t>Modèle “code-and-fix”</a:t>
            </a:r>
          </a:p>
          <a:p>
            <a:pPr marL="0" indent="0" algn="l">
              <a:buNone/>
            </a:pPr>
            <a:r>
              <a:rPr lang="fr-MA" sz="1800" b="0" i="0" u="none" strike="noStrike" baseline="0" dirty="0">
                <a:latin typeface="ArialMT"/>
              </a:rPr>
              <a:t>	–</a:t>
            </a:r>
            <a:r>
              <a:rPr lang="fr-MA" sz="1800" b="0" i="0" u="none" strike="noStrike" baseline="0" dirty="0">
                <a:latin typeface="Helvetica" panose="020B0604020202020204" pitchFamily="34" charset="0"/>
              </a:rPr>
              <a:t> </a:t>
            </a:r>
            <a:r>
              <a:rPr lang="fr-MA" sz="1800" b="0" i="0" u="none" strike="noStrike" baseline="0" dirty="0">
                <a:latin typeface="ArialMT"/>
              </a:rPr>
              <a:t>Modèle en cascade</a:t>
            </a:r>
          </a:p>
          <a:p>
            <a:pPr marL="0" indent="0" algn="l">
              <a:buNone/>
            </a:pPr>
            <a:r>
              <a:rPr lang="fr-MA" sz="1800" b="0" i="0" u="none" strike="noStrike" baseline="0" dirty="0">
                <a:latin typeface="ArialMT"/>
              </a:rPr>
              <a:t>	–</a:t>
            </a:r>
            <a:r>
              <a:rPr lang="fr-MA" sz="1800" b="0" i="0" u="none" strike="noStrike" baseline="0" dirty="0">
                <a:latin typeface="Helvetica" panose="020B0604020202020204" pitchFamily="34" charset="0"/>
              </a:rPr>
              <a:t> </a:t>
            </a:r>
            <a:r>
              <a:rPr lang="fr-MA" sz="1800" b="0" i="0" u="none" strike="noStrike" baseline="0" dirty="0">
                <a:latin typeface="ArialMT"/>
              </a:rPr>
              <a:t>Modèle en V</a:t>
            </a:r>
          </a:p>
          <a:p>
            <a:pPr marL="0" indent="0" algn="l">
              <a:buNone/>
            </a:pPr>
            <a:r>
              <a:rPr lang="fr-MA" sz="1800" b="0" i="0" u="none" strike="noStrike" baseline="0" dirty="0">
                <a:latin typeface="ArialMT"/>
              </a:rPr>
              <a:t>	–</a:t>
            </a:r>
            <a:r>
              <a:rPr lang="fr-MA" sz="1800" b="0" i="0" u="none" strike="noStrike" baseline="0" dirty="0">
                <a:latin typeface="Helvetica" panose="020B0604020202020204" pitchFamily="34" charset="0"/>
              </a:rPr>
              <a:t> </a:t>
            </a:r>
            <a:r>
              <a:rPr lang="fr-MA" sz="1800" b="0" i="0" u="none" strike="noStrike" baseline="0" dirty="0">
                <a:latin typeface="ArialMT"/>
              </a:rPr>
              <a:t>Modèle en spirale</a:t>
            </a:r>
          </a:p>
          <a:p>
            <a:pPr marL="0" indent="0" algn="l">
              <a:buNone/>
            </a:pPr>
            <a:r>
              <a:rPr lang="fr-MA" sz="1800" b="0" i="0" u="none" strike="noStrike" baseline="0" dirty="0">
                <a:latin typeface="ArialMT"/>
              </a:rPr>
              <a:t>	–</a:t>
            </a:r>
            <a:r>
              <a:rPr lang="fr-MA" sz="1800" b="0" i="0" u="none" strike="noStrike" baseline="0" dirty="0">
                <a:latin typeface="Helvetica" panose="020B0604020202020204" pitchFamily="34" charset="0"/>
              </a:rPr>
              <a:t> </a:t>
            </a:r>
            <a:r>
              <a:rPr lang="fr-MA" sz="1800" b="0" i="0" u="none" strike="noStrike" baseline="0" dirty="0">
                <a:latin typeface="ArialMT"/>
              </a:rPr>
              <a:t>...</a:t>
            </a:r>
          </a:p>
          <a:p>
            <a:pPr marL="0" indent="0" algn="l">
              <a:buNone/>
            </a:pPr>
            <a:r>
              <a:rPr lang="fr-MA" sz="1800" b="0" i="0" u="none" strike="noStrike" baseline="0" dirty="0">
                <a:latin typeface="ArialMT"/>
              </a:rPr>
              <a:t>	–</a:t>
            </a:r>
            <a:r>
              <a:rPr lang="fr-MA" sz="1800" b="0" i="0" u="none" strike="noStrike" baseline="0" dirty="0">
                <a:latin typeface="Helvetica" panose="020B0604020202020204" pitchFamily="34" charset="0"/>
              </a:rPr>
              <a:t> </a:t>
            </a:r>
            <a:r>
              <a:rPr lang="fr-MA" sz="1800" b="0" i="0" u="none" strike="noStrike" baseline="0" dirty="0">
                <a:latin typeface="ArialMT"/>
              </a:rPr>
              <a:t>Processus unifié</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10</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83086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dirty="0"/>
              <a:t>Modèle en cascade</a:t>
            </a:r>
            <a:endParaRPr lang="fr-FR" i="1"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11</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9" name="Image 18">
            <a:extLst>
              <a:ext uri="{FF2B5EF4-FFF2-40B4-BE49-F238E27FC236}">
                <a16:creationId xmlns:a16="http://schemas.microsoft.com/office/drawing/2014/main" id="{6AFCED76-AC94-47B8-9061-6CBEEB544F3A}"/>
              </a:ext>
            </a:extLst>
          </p:cNvPr>
          <p:cNvPicPr>
            <a:picLocks noChangeAspect="1"/>
          </p:cNvPicPr>
          <p:nvPr/>
        </p:nvPicPr>
        <p:blipFill>
          <a:blip r:embed="rId4"/>
          <a:stretch>
            <a:fillRect/>
          </a:stretch>
        </p:blipFill>
        <p:spPr>
          <a:xfrm>
            <a:off x="1331640" y="2897007"/>
            <a:ext cx="6120680" cy="3462580"/>
          </a:xfrm>
          <a:prstGeom prst="rect">
            <a:avLst/>
          </a:prstGeom>
        </p:spPr>
      </p:pic>
      <p:sp>
        <p:nvSpPr>
          <p:cNvPr id="12" name="ZoneTexte 11">
            <a:extLst>
              <a:ext uri="{FF2B5EF4-FFF2-40B4-BE49-F238E27FC236}">
                <a16:creationId xmlns:a16="http://schemas.microsoft.com/office/drawing/2014/main" id="{50B7EC70-C16B-4A3B-9155-F835C05EE8C3}"/>
              </a:ext>
            </a:extLst>
          </p:cNvPr>
          <p:cNvSpPr txBox="1"/>
          <p:nvPr/>
        </p:nvSpPr>
        <p:spPr>
          <a:xfrm>
            <a:off x="395536" y="1699914"/>
            <a:ext cx="8424936" cy="1200329"/>
          </a:xfrm>
          <a:prstGeom prst="rect">
            <a:avLst/>
          </a:prstGeom>
          <a:noFill/>
        </p:spPr>
        <p:txBody>
          <a:bodyPr wrap="square">
            <a:spAutoFit/>
          </a:bodyPr>
          <a:lstStyle/>
          <a:p>
            <a:pPr algn="l"/>
            <a:r>
              <a:rPr lang="fr-FR" sz="1800" b="0" i="0" u="none" strike="noStrike" baseline="0" dirty="0">
                <a:latin typeface="ArialMT"/>
              </a:rPr>
              <a:t>Atteinte de l’objectif par atteinte ordonnée de sous –objectifs. </a:t>
            </a:r>
          </a:p>
          <a:p>
            <a:pPr algn="l"/>
            <a:r>
              <a:rPr lang="fr-FR" sz="1800" b="0" i="0" u="none" strike="noStrike" baseline="0" dirty="0">
                <a:latin typeface="ArialMT"/>
              </a:rPr>
              <a:t>Les activités sont représentées dans des </a:t>
            </a:r>
            <a:r>
              <a:rPr lang="fr-MA" sz="1800" b="0" i="0" u="none" strike="noStrike" baseline="0" dirty="0">
                <a:latin typeface="ArialMT"/>
              </a:rPr>
              <a:t>processus séparés.</a:t>
            </a:r>
          </a:p>
          <a:p>
            <a:pPr algn="l"/>
            <a:r>
              <a:rPr lang="fr-FR" sz="1800" b="0" i="0" u="none" strike="noStrike" baseline="0" dirty="0">
                <a:latin typeface="ArialMT"/>
              </a:rPr>
              <a:t>•Processus séquentiel: Chaque étape doit être terminée avant que la suivante commence.</a:t>
            </a:r>
            <a:endParaRPr lang="fr-MA" dirty="0"/>
          </a:p>
        </p:txBody>
      </p:sp>
    </p:spTree>
    <p:extLst>
      <p:ext uri="{BB962C8B-B14F-4D97-AF65-F5344CB8AC3E}">
        <p14:creationId xmlns:p14="http://schemas.microsoft.com/office/powerpoint/2010/main" val="263208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dirty="0"/>
              <a:t>Modèle en spirale</a:t>
            </a:r>
            <a:endParaRPr lang="fr-FR" i="1"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12</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6" name="Image 15">
            <a:extLst>
              <a:ext uri="{FF2B5EF4-FFF2-40B4-BE49-F238E27FC236}">
                <a16:creationId xmlns:a16="http://schemas.microsoft.com/office/drawing/2014/main" id="{66B1D7A1-765D-443A-A2B4-C79F627E057C}"/>
              </a:ext>
            </a:extLst>
          </p:cNvPr>
          <p:cNvPicPr>
            <a:picLocks noChangeAspect="1"/>
          </p:cNvPicPr>
          <p:nvPr/>
        </p:nvPicPr>
        <p:blipFill>
          <a:blip r:embed="rId4"/>
          <a:stretch>
            <a:fillRect/>
          </a:stretch>
        </p:blipFill>
        <p:spPr>
          <a:xfrm>
            <a:off x="2157760" y="3404757"/>
            <a:ext cx="4885688" cy="2690668"/>
          </a:xfrm>
          <a:prstGeom prst="rect">
            <a:avLst/>
          </a:prstGeom>
        </p:spPr>
      </p:pic>
      <p:sp>
        <p:nvSpPr>
          <p:cNvPr id="18" name="ZoneTexte 17">
            <a:extLst>
              <a:ext uri="{FF2B5EF4-FFF2-40B4-BE49-F238E27FC236}">
                <a16:creationId xmlns:a16="http://schemas.microsoft.com/office/drawing/2014/main" id="{87FF5237-C11D-4A25-908B-1862AC960B84}"/>
              </a:ext>
            </a:extLst>
          </p:cNvPr>
          <p:cNvSpPr txBox="1"/>
          <p:nvPr/>
        </p:nvSpPr>
        <p:spPr>
          <a:xfrm>
            <a:off x="323528" y="1684273"/>
            <a:ext cx="8568952" cy="1200329"/>
          </a:xfrm>
          <a:prstGeom prst="rect">
            <a:avLst/>
          </a:prstGeom>
          <a:noFill/>
        </p:spPr>
        <p:txBody>
          <a:bodyPr wrap="square">
            <a:spAutoFit/>
          </a:bodyPr>
          <a:lstStyle/>
          <a:p>
            <a:pPr algn="l"/>
            <a:r>
              <a:rPr lang="fr-FR" sz="1800" b="0" i="0" u="none" strike="noStrike" baseline="0" dirty="0">
                <a:latin typeface="ArialMT"/>
              </a:rPr>
              <a:t>Mise de l’accent sur l’évaluation des risques.</a:t>
            </a:r>
          </a:p>
          <a:p>
            <a:pPr algn="l"/>
            <a:r>
              <a:rPr lang="fr-FR" sz="1800" b="0" i="0" u="none" strike="noStrike" baseline="0" dirty="0">
                <a:latin typeface="ArialMT"/>
              </a:rPr>
              <a:t>•A chaque étape, après avoir défini les objectifs et les alternatives, celles-ci sont évaluées par différentes techniques (prototypage, simulation, ...), l’étape est réalisée et la suite est planifiée.</a:t>
            </a:r>
          </a:p>
        </p:txBody>
      </p:sp>
    </p:spTree>
    <p:extLst>
      <p:ext uri="{BB962C8B-B14F-4D97-AF65-F5344CB8AC3E}">
        <p14:creationId xmlns:p14="http://schemas.microsoft.com/office/powerpoint/2010/main" val="39442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dirty="0"/>
              <a:t>Modèle en V</a:t>
            </a:r>
            <a:endParaRPr lang="fr-FR" i="1"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13</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7" name="Image 16">
            <a:extLst>
              <a:ext uri="{FF2B5EF4-FFF2-40B4-BE49-F238E27FC236}">
                <a16:creationId xmlns:a16="http://schemas.microsoft.com/office/drawing/2014/main" id="{2D02F7EF-8220-4443-958A-9482AABA76E2}"/>
              </a:ext>
            </a:extLst>
          </p:cNvPr>
          <p:cNvPicPr>
            <a:picLocks noChangeAspect="1"/>
          </p:cNvPicPr>
          <p:nvPr/>
        </p:nvPicPr>
        <p:blipFill>
          <a:blip r:embed="rId4"/>
          <a:stretch>
            <a:fillRect/>
          </a:stretch>
        </p:blipFill>
        <p:spPr>
          <a:xfrm>
            <a:off x="2152332" y="3728346"/>
            <a:ext cx="4896544" cy="2699930"/>
          </a:xfrm>
          <a:prstGeom prst="rect">
            <a:avLst/>
          </a:prstGeom>
        </p:spPr>
      </p:pic>
      <p:sp>
        <p:nvSpPr>
          <p:cNvPr id="19" name="ZoneTexte 18">
            <a:extLst>
              <a:ext uri="{FF2B5EF4-FFF2-40B4-BE49-F238E27FC236}">
                <a16:creationId xmlns:a16="http://schemas.microsoft.com/office/drawing/2014/main" id="{EE55C486-EEBC-43B8-B6EA-B8E0F58A8B6A}"/>
              </a:ext>
            </a:extLst>
          </p:cNvPr>
          <p:cNvSpPr txBox="1"/>
          <p:nvPr/>
        </p:nvSpPr>
        <p:spPr>
          <a:xfrm>
            <a:off x="251520" y="1772816"/>
            <a:ext cx="8568952" cy="1754326"/>
          </a:xfrm>
          <a:prstGeom prst="rect">
            <a:avLst/>
          </a:prstGeom>
          <a:noFill/>
        </p:spPr>
        <p:txBody>
          <a:bodyPr wrap="square">
            <a:spAutoFit/>
          </a:bodyPr>
          <a:lstStyle/>
          <a:p>
            <a:pPr algn="l"/>
            <a:r>
              <a:rPr lang="fr-FR" sz="1800" b="0" i="0" u="none" strike="noStrike" baseline="0" dirty="0">
                <a:latin typeface="ArialMT"/>
              </a:rPr>
              <a:t>Amélioration du modèle en cascade</a:t>
            </a:r>
          </a:p>
          <a:p>
            <a:pPr algn="l"/>
            <a:r>
              <a:rPr lang="fr-FR" sz="1800" b="0" i="0" u="none" strike="noStrike" baseline="0" dirty="0">
                <a:latin typeface="ArialMT"/>
              </a:rPr>
              <a:t>•Met en évidence la symétrie et la relation qu’il y a entre les phases du début du cycle de vie et celles de fin.</a:t>
            </a:r>
          </a:p>
          <a:p>
            <a:pPr algn="l"/>
            <a:r>
              <a:rPr lang="fr-FR" sz="1800" b="0" i="0" u="none" strike="noStrike" baseline="0" dirty="0">
                <a:latin typeface="ArialMT"/>
              </a:rPr>
              <a:t>•Les phases du début doivent être accompagnées d’une planification des phases de fin</a:t>
            </a:r>
          </a:p>
          <a:p>
            <a:pPr algn="l"/>
            <a:r>
              <a:rPr lang="fr-FR" sz="1800" b="0" i="0" u="none" strike="noStrike" baseline="0" dirty="0">
                <a:latin typeface="ArialMT"/>
              </a:rPr>
              <a:t>•Lors de la planification, on développe et documente les </a:t>
            </a:r>
            <a:r>
              <a:rPr lang="fr-MA" sz="1800" b="0" i="0" u="none" strike="noStrike" baseline="0" dirty="0">
                <a:latin typeface="ArialMT"/>
              </a:rPr>
              <a:t>plans de test.</a:t>
            </a:r>
            <a:endParaRPr lang="fr-M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b="1" i="0" dirty="0">
                <a:solidFill>
                  <a:srgbClr val="151515"/>
                </a:solidFill>
                <a:effectLst/>
                <a:latin typeface="Sarabun"/>
              </a:rPr>
              <a:t>Le modèle agile</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14</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
        <p:nvSpPr>
          <p:cNvPr id="19" name="ZoneTexte 18">
            <a:extLst>
              <a:ext uri="{FF2B5EF4-FFF2-40B4-BE49-F238E27FC236}">
                <a16:creationId xmlns:a16="http://schemas.microsoft.com/office/drawing/2014/main" id="{EE55C486-EEBC-43B8-B6EA-B8E0F58A8B6A}"/>
              </a:ext>
            </a:extLst>
          </p:cNvPr>
          <p:cNvSpPr txBox="1"/>
          <p:nvPr/>
        </p:nvSpPr>
        <p:spPr>
          <a:xfrm>
            <a:off x="222916" y="1773928"/>
            <a:ext cx="8568952" cy="1754326"/>
          </a:xfrm>
          <a:prstGeom prst="rect">
            <a:avLst/>
          </a:prstGeom>
          <a:noFill/>
        </p:spPr>
        <p:txBody>
          <a:bodyPr wrap="square">
            <a:spAutoFit/>
          </a:bodyPr>
          <a:lstStyle/>
          <a:p>
            <a:pPr algn="l"/>
            <a:r>
              <a:rPr lang="fr-FR" b="0" i="0" dirty="0">
                <a:solidFill>
                  <a:srgbClr val="151515"/>
                </a:solidFill>
                <a:effectLst/>
                <a:latin typeface="Arial" panose="020B0604020202020204" pitchFamily="34" charset="0"/>
              </a:rPr>
              <a:t>Les entreprises qui se consacrent à une transformation numérique complète finissent par appliquer et développer des approches agiles au sein de leurs départements afin d'offrir des biens et/ou services de meilleure qualité à moindre coût et en moins de temps.</a:t>
            </a:r>
          </a:p>
          <a:p>
            <a:pPr algn="l"/>
            <a:r>
              <a:rPr lang="fr-FR" b="0" i="0" dirty="0">
                <a:solidFill>
                  <a:srgbClr val="151515"/>
                </a:solidFill>
                <a:effectLst/>
                <a:latin typeface="Arial" panose="020B0604020202020204" pitchFamily="34" charset="0"/>
              </a:rPr>
              <a:t>L'approche agile du développement logiciel vise à fournir des systèmes logiciels fonctionnels dans un court laps de temps.</a:t>
            </a:r>
            <a:endParaRPr lang="fr-MA" dirty="0"/>
          </a:p>
        </p:txBody>
      </p:sp>
      <p:pic>
        <p:nvPicPr>
          <p:cNvPr id="12" name="Picture 2">
            <a:extLst>
              <a:ext uri="{FF2B5EF4-FFF2-40B4-BE49-F238E27FC236}">
                <a16:creationId xmlns:a16="http://schemas.microsoft.com/office/drawing/2014/main" id="{41A9105A-FE18-4352-B7BD-9ABBEBA46B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392" y="3644094"/>
            <a:ext cx="4211960" cy="268585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B23A9AD8-B5FE-40F1-B8A5-C379CC80CAFE}"/>
              </a:ext>
            </a:extLst>
          </p:cNvPr>
          <p:cNvSpPr txBox="1"/>
          <p:nvPr/>
        </p:nvSpPr>
        <p:spPr>
          <a:xfrm>
            <a:off x="225773" y="3853712"/>
            <a:ext cx="4211960" cy="923330"/>
          </a:xfrm>
          <a:prstGeom prst="rect">
            <a:avLst/>
          </a:prstGeom>
          <a:noFill/>
        </p:spPr>
        <p:txBody>
          <a:bodyPr wrap="square">
            <a:spAutoFit/>
          </a:bodyPr>
          <a:lstStyle/>
          <a:p>
            <a:r>
              <a:rPr lang="fr-FR" b="0" i="0" dirty="0">
                <a:solidFill>
                  <a:srgbClr val="151515"/>
                </a:solidFill>
                <a:effectLst/>
                <a:latin typeface="Arial" panose="020B0604020202020204" pitchFamily="34" charset="0"/>
              </a:rPr>
              <a:t>l'expérience et les capacités que les membres de l'équipe de développement apportent</a:t>
            </a:r>
            <a:endParaRPr lang="fr-MA" dirty="0"/>
          </a:p>
        </p:txBody>
      </p:sp>
      <p:sp>
        <p:nvSpPr>
          <p:cNvPr id="15" name="ZoneTexte 14">
            <a:extLst>
              <a:ext uri="{FF2B5EF4-FFF2-40B4-BE49-F238E27FC236}">
                <a16:creationId xmlns:a16="http://schemas.microsoft.com/office/drawing/2014/main" id="{B6E02DBF-E678-4E9C-BE74-14F723E5017C}"/>
              </a:ext>
            </a:extLst>
          </p:cNvPr>
          <p:cNvSpPr txBox="1"/>
          <p:nvPr/>
        </p:nvSpPr>
        <p:spPr>
          <a:xfrm>
            <a:off x="243633" y="5102500"/>
            <a:ext cx="4040336" cy="646331"/>
          </a:xfrm>
          <a:prstGeom prst="rect">
            <a:avLst/>
          </a:prstGeom>
          <a:noFill/>
        </p:spPr>
        <p:txBody>
          <a:bodyPr wrap="square">
            <a:spAutoFit/>
          </a:bodyPr>
          <a:lstStyle/>
          <a:p>
            <a:r>
              <a:rPr lang="fr-FR" b="0" i="0" dirty="0">
                <a:solidFill>
                  <a:srgbClr val="151515"/>
                </a:solidFill>
                <a:effectLst/>
                <a:latin typeface="Arial" panose="020B0604020202020204" pitchFamily="34" charset="0"/>
              </a:rPr>
              <a:t>Les activités du projet sont réalisées en cycles courts appelés sprints</a:t>
            </a:r>
            <a:endParaRPr lang="fr-MA" dirty="0"/>
          </a:p>
        </p:txBody>
      </p:sp>
    </p:spTree>
    <p:extLst>
      <p:ext uri="{BB962C8B-B14F-4D97-AF65-F5344CB8AC3E}">
        <p14:creationId xmlns:p14="http://schemas.microsoft.com/office/powerpoint/2010/main" val="602025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428612"/>
            <a:ext cx="7599788" cy="1143000"/>
          </a:xfrm>
        </p:spPr>
        <p:txBody>
          <a:bodyPr>
            <a:normAutofit fontScale="90000"/>
          </a:bodyPr>
          <a:lstStyle/>
          <a:p>
            <a:r>
              <a:rPr lang="fr-MA" dirty="0"/>
              <a:t>Activités de développement</a:t>
            </a:r>
            <a:br>
              <a:rPr lang="fr-MA" sz="1800" b="0" i="0" u="none" strike="noStrike" baseline="0" dirty="0">
                <a:solidFill>
                  <a:srgbClr val="003B7E"/>
                </a:solidFill>
                <a:latin typeface="ArialMT"/>
              </a:rPr>
            </a:br>
            <a:endParaRPr lang="fr-FR" i="1"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15</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752220"/>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78629" y="1920161"/>
            <a:ext cx="7858180" cy="4801314"/>
          </a:xfrm>
          <a:prstGeom prst="rect">
            <a:avLst/>
          </a:prstGeom>
          <a:noFill/>
        </p:spPr>
        <p:txBody>
          <a:bodyPr wrap="square" rtlCol="0">
            <a:spAutoFit/>
          </a:bodyPr>
          <a:lstStyle/>
          <a:p>
            <a:pPr algn="l"/>
            <a:r>
              <a:rPr lang="fr-FR" sz="1800" b="0" i="0" u="none" strike="noStrike" baseline="0" dirty="0">
                <a:latin typeface="ArialMT"/>
              </a:rPr>
              <a:t>Elles sont décrites de façon indépendante en indiquant leur rôle.</a:t>
            </a:r>
          </a:p>
          <a:p>
            <a:pPr algn="l"/>
            <a:endParaRPr lang="fr-FR" sz="1800" b="0" i="0" u="none" strike="noStrike" baseline="0" dirty="0">
              <a:latin typeface="ArialMT"/>
            </a:endParaRPr>
          </a:p>
          <a:p>
            <a:pPr algn="l"/>
            <a:r>
              <a:rPr lang="fr-FR" sz="1800" b="0" i="0" u="none" strike="noStrike" baseline="0" dirty="0">
                <a:latin typeface="ArialMT"/>
              </a:rPr>
              <a:t>Selon le modèle, une activité peut jouer un rôle plus ou moins important et parfois ne pas exister du tout.</a:t>
            </a:r>
          </a:p>
          <a:p>
            <a:pPr algn="l"/>
            <a:r>
              <a:rPr lang="fr-MA" sz="1800" b="0" i="0" u="none" strike="noStrike" baseline="0" dirty="0">
                <a:latin typeface="ArialMT"/>
              </a:rPr>
              <a:t>Elles concernent :</a:t>
            </a:r>
          </a:p>
          <a:p>
            <a:pPr marL="285750" indent="-285750" algn="l">
              <a:buFont typeface="Arial" panose="020B0604020202020204" pitchFamily="34" charset="0"/>
              <a:buChar char="•"/>
            </a:pPr>
            <a:r>
              <a:rPr lang="fr-FR" sz="1800" b="0" i="0" u="none" strike="noStrike" baseline="0" dirty="0">
                <a:latin typeface="ArialMT"/>
              </a:rPr>
              <a:t>–Planification (Étude de la faisabilité)</a:t>
            </a:r>
          </a:p>
          <a:p>
            <a:pPr marL="285750" indent="-285750" algn="l">
              <a:buFont typeface="Arial" panose="020B0604020202020204" pitchFamily="34" charset="0"/>
              <a:buChar char="•"/>
            </a:pPr>
            <a:r>
              <a:rPr lang="fr-FR" sz="1800" b="0" i="0" u="none" strike="noStrike" baseline="0" dirty="0">
                <a:latin typeface="ArialMT"/>
              </a:rPr>
              <a:t>–Expression des besoins (</a:t>
            </a:r>
            <a:r>
              <a:rPr lang="fr-FR" sz="1800" b="0" i="0" u="none" strike="noStrike" baseline="0" dirty="0" err="1">
                <a:latin typeface="ArialMT"/>
              </a:rPr>
              <a:t>Requirement</a:t>
            </a:r>
            <a:r>
              <a:rPr lang="fr-FR" sz="1800" b="0" i="0" u="none" strike="noStrike" baseline="0" dirty="0">
                <a:latin typeface="ArialMT"/>
              </a:rPr>
              <a:t> </a:t>
            </a:r>
            <a:r>
              <a:rPr lang="fr-FR" sz="1800" b="0" i="0" u="none" strike="noStrike" baseline="0" dirty="0" err="1">
                <a:latin typeface="ArialMT"/>
              </a:rPr>
              <a:t>analysis</a:t>
            </a:r>
            <a:r>
              <a:rPr lang="fr-FR" sz="1800" b="0" i="0" u="none" strike="noStrike" baseline="0" dirty="0">
                <a:latin typeface="ArialMT"/>
              </a:rPr>
              <a:t>)</a:t>
            </a:r>
          </a:p>
          <a:p>
            <a:pPr marL="285750" indent="-285750" algn="l">
              <a:buFont typeface="Arial" panose="020B0604020202020204" pitchFamily="34" charset="0"/>
              <a:buChar char="•"/>
            </a:pPr>
            <a:r>
              <a:rPr lang="fr-MA" sz="1800" b="0" i="0" u="none" strike="noStrike" baseline="0" dirty="0">
                <a:latin typeface="ArialMT"/>
              </a:rPr>
              <a:t>–Analyse (Spécification formelle)</a:t>
            </a:r>
          </a:p>
          <a:p>
            <a:pPr marL="285750" indent="-285750" algn="l">
              <a:buFont typeface="Arial" panose="020B0604020202020204" pitchFamily="34" charset="0"/>
              <a:buChar char="•"/>
            </a:pPr>
            <a:r>
              <a:rPr lang="fr-MA" sz="1800" b="0" i="0" u="none" strike="noStrike" baseline="0" dirty="0">
                <a:latin typeface="ArialMT"/>
              </a:rPr>
              <a:t>–Conception (Spécification technique)</a:t>
            </a:r>
          </a:p>
          <a:p>
            <a:pPr marL="285750" indent="-285750" algn="l">
              <a:buFont typeface="Arial" panose="020B0604020202020204" pitchFamily="34" charset="0"/>
              <a:buChar char="•"/>
            </a:pPr>
            <a:r>
              <a:rPr lang="fr-FR" sz="1800" b="0" i="0" u="none" strike="noStrike" baseline="0" dirty="0">
                <a:latin typeface="ArialMT"/>
              </a:rPr>
              <a:t>–Implémentation (Codage) et tests unitaires</a:t>
            </a:r>
          </a:p>
          <a:p>
            <a:pPr marL="285750" indent="-285750" algn="l">
              <a:buFont typeface="Arial" panose="020B0604020202020204" pitchFamily="34" charset="0"/>
              <a:buChar char="•"/>
            </a:pPr>
            <a:r>
              <a:rPr lang="fr-MA" sz="1800" b="0" i="0" u="none" strike="noStrike" baseline="0" dirty="0">
                <a:latin typeface="ArialMT"/>
              </a:rPr>
              <a:t>–Intégration et tests d’ensemble</a:t>
            </a:r>
          </a:p>
          <a:p>
            <a:pPr marL="285750" indent="-285750" algn="l">
              <a:buFont typeface="Arial" panose="020B0604020202020204" pitchFamily="34" charset="0"/>
              <a:buChar char="•"/>
            </a:pPr>
            <a:r>
              <a:rPr lang="fr-MA" sz="1800" b="0" i="0" u="none" strike="noStrike" baseline="0" dirty="0">
                <a:latin typeface="ArialMT"/>
              </a:rPr>
              <a:t>–Livraison</a:t>
            </a:r>
          </a:p>
          <a:p>
            <a:pPr marL="285750" indent="-285750" algn="l">
              <a:buFont typeface="Arial" panose="020B0604020202020204" pitchFamily="34" charset="0"/>
              <a:buChar char="•"/>
            </a:pPr>
            <a:r>
              <a:rPr lang="fr-MA" sz="1800" b="0" i="0" u="none" strike="noStrike" baseline="0" dirty="0">
                <a:latin typeface="ArialMT"/>
              </a:rPr>
              <a:t>–Maintenance</a:t>
            </a:r>
            <a:endParaRPr lang="fr-FR" sz="2000" dirty="0"/>
          </a:p>
          <a:p>
            <a:r>
              <a:rPr lang="fr-FR" sz="2000" dirty="0">
                <a:sym typeface="Wingdings" panose="05000000000000000000" pitchFamily="2" charset="2"/>
              </a:rPr>
              <a:t>	</a:t>
            </a:r>
            <a:endParaRPr lang="fr-FR" sz="2000" dirty="0"/>
          </a:p>
          <a:p>
            <a:r>
              <a:rPr lang="fr-FR" sz="3200" dirty="0"/>
              <a:t>Notion de mesure (J/h)</a:t>
            </a:r>
          </a:p>
          <a:p>
            <a:pPr marL="457200" indent="-457200">
              <a:buFont typeface="+mj-lt"/>
              <a:buAutoNum type="arabicPeriod"/>
            </a:pPr>
            <a:endParaRPr lang="fr-FR" sz="2000" dirty="0"/>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213007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normAutofit fontScale="90000"/>
          </a:bodyPr>
          <a:lstStyle/>
          <a:p>
            <a:r>
              <a:rPr lang="fr-FR" i="1" dirty="0"/>
              <a:t>Etapes du projet dans </a:t>
            </a:r>
            <a:br>
              <a:rPr lang="fr-FR" i="1" dirty="0"/>
            </a:br>
            <a:r>
              <a:rPr lang="fr-FR" i="1" dirty="0"/>
              <a:t>le contexte de l’enseignement </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16</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752220"/>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85804" y="2068933"/>
            <a:ext cx="7858180" cy="3600986"/>
          </a:xfrm>
          <a:prstGeom prst="rect">
            <a:avLst/>
          </a:prstGeom>
          <a:noFill/>
        </p:spPr>
        <p:txBody>
          <a:bodyPr wrap="square" rtlCol="0">
            <a:spAutoFit/>
          </a:bodyPr>
          <a:lstStyle/>
          <a:p>
            <a:pPr marL="457200" indent="-457200">
              <a:buFont typeface="+mj-lt"/>
              <a:buAutoNum type="arabicPeriod"/>
            </a:pPr>
            <a:r>
              <a:rPr lang="fr-MA" sz="1800" b="0" i="0" u="none" strike="noStrike" baseline="0" dirty="0">
                <a:latin typeface="ArialMT"/>
              </a:rPr>
              <a:t>Expression des besoins : </a:t>
            </a:r>
            <a:r>
              <a:rPr lang="fr-FR" sz="2000" dirty="0"/>
              <a:t>Définir le cahier des charges : qui consiste à exprimer d’une manière très clair et formelle les attendus du projet,</a:t>
            </a:r>
          </a:p>
          <a:p>
            <a:pPr marL="457200" indent="-457200">
              <a:buFont typeface="+mj-lt"/>
              <a:buAutoNum type="arabicPeriod"/>
            </a:pPr>
            <a:r>
              <a:rPr lang="fr-MA" dirty="0">
                <a:latin typeface="ArialMT"/>
              </a:rPr>
              <a:t>Analyse &amp; Conception :</a:t>
            </a:r>
            <a:r>
              <a:rPr lang="fr-FR" dirty="0">
                <a:latin typeface="ArialMT"/>
              </a:rPr>
              <a:t>Faire une analyse du projet : spécifications fonctionnelles (quoi) et techniques (comment)</a:t>
            </a:r>
          </a:p>
          <a:p>
            <a:pPr marL="457200" indent="-457200">
              <a:buFont typeface="+mj-lt"/>
              <a:buAutoNum type="arabicPeriod"/>
            </a:pPr>
            <a:r>
              <a:rPr lang="fr-MA" dirty="0">
                <a:latin typeface="ArialMT"/>
              </a:rPr>
              <a:t>Implémentation &amp; Test : </a:t>
            </a:r>
            <a:r>
              <a:rPr lang="fr-FR" dirty="0">
                <a:latin typeface="ArialMT"/>
              </a:rPr>
              <a:t>Réaliser le projet et le tester (recette)</a:t>
            </a:r>
          </a:p>
          <a:p>
            <a:pPr marL="457200" indent="-457200">
              <a:buFont typeface="+mj-lt"/>
              <a:buAutoNum type="arabicPeriod"/>
            </a:pPr>
            <a:r>
              <a:rPr lang="fr-MA" dirty="0">
                <a:latin typeface="ArialMT"/>
              </a:rPr>
              <a:t>Livraison, maintenance, évolution : </a:t>
            </a:r>
            <a:r>
              <a:rPr lang="fr-FR" dirty="0">
                <a:latin typeface="ArialMT"/>
              </a:rPr>
              <a:t>livraison du produit final à l’utilisateur , formation, suivi, modifications, améliorations après livraison.</a:t>
            </a:r>
          </a:p>
          <a:p>
            <a:endParaRPr lang="fr-FR" sz="2000" dirty="0"/>
          </a:p>
          <a:p>
            <a:r>
              <a:rPr lang="fr-FR" sz="2000" dirty="0">
                <a:sym typeface="Wingdings" panose="05000000000000000000" pitchFamily="2" charset="2"/>
              </a:rPr>
              <a:t>	 </a:t>
            </a:r>
            <a:r>
              <a:rPr lang="fr-FR" sz="2000" b="1" dirty="0">
                <a:sym typeface="Wingdings" pitchFamily="2" charset="2"/>
              </a:rPr>
              <a:t>Ordonnancement et planification du projet</a:t>
            </a:r>
          </a:p>
          <a:p>
            <a:endParaRPr lang="fr-FR" sz="2000" dirty="0"/>
          </a:p>
          <a:p>
            <a:pPr marL="457200" indent="-457200">
              <a:buFont typeface="+mj-lt"/>
              <a:buAutoNum type="arabicPeriod"/>
            </a:pPr>
            <a:endParaRPr lang="fr-FR" sz="2000" dirty="0"/>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80918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sz="4400" b="0" i="0" u="none" strike="noStrike" baseline="0" dirty="0">
                <a:latin typeface="ArialMT"/>
              </a:rPr>
              <a:t>Expression des besoins</a:t>
            </a:r>
            <a:endParaRPr lang="fr-FR" i="1" dirty="0"/>
          </a:p>
        </p:txBody>
      </p:sp>
      <p:sp>
        <p:nvSpPr>
          <p:cNvPr id="3" name="Espace réservé du contenu 2"/>
          <p:cNvSpPr>
            <a:spLocks noGrp="1"/>
          </p:cNvSpPr>
          <p:nvPr>
            <p:ph idx="1"/>
          </p:nvPr>
        </p:nvSpPr>
        <p:spPr>
          <a:xfrm>
            <a:off x="485804" y="1630259"/>
            <a:ext cx="8229600" cy="4214842"/>
          </a:xfrm>
        </p:spPr>
        <p:txBody>
          <a:bodyPr>
            <a:normAutofit/>
          </a:bodyPr>
          <a:lstStyle/>
          <a:p>
            <a:pPr marL="0" indent="0">
              <a:buNone/>
            </a:pPr>
            <a:r>
              <a:rPr lang="fr-FR" sz="2000" dirty="0"/>
              <a:t>Décrire la situation future recherchée et souhaitée.</a:t>
            </a:r>
          </a:p>
          <a:p>
            <a:pPr>
              <a:buNone/>
            </a:pPr>
            <a:endParaRPr lang="fr-FR" sz="2000" dirty="0"/>
          </a:p>
          <a:p>
            <a:pPr>
              <a:buNone/>
            </a:pPr>
            <a:r>
              <a:rPr lang="fr-FR" sz="2000" dirty="0"/>
              <a:t>	</a:t>
            </a:r>
            <a:r>
              <a:rPr lang="fr-FR" sz="2000" b="1" dirty="0"/>
              <a:t>Comment définir ses objectifs :</a:t>
            </a:r>
          </a:p>
          <a:p>
            <a:r>
              <a:rPr lang="fr-FR" sz="2000" dirty="0"/>
              <a:t>Rédiger le plan d’exécution : </a:t>
            </a:r>
          </a:p>
          <a:p>
            <a:pPr lvl="1"/>
            <a:r>
              <a:rPr lang="fr-FR" sz="1600" dirty="0"/>
              <a:t>Contenu : que vous voulons nous faire? </a:t>
            </a:r>
          </a:p>
          <a:p>
            <a:pPr lvl="1"/>
            <a:r>
              <a:rPr lang="fr-FR" sz="1600" dirty="0"/>
              <a:t>dimension : avec quelle précision et combien d’effort,</a:t>
            </a:r>
          </a:p>
          <a:p>
            <a:pPr lvl="1"/>
            <a:r>
              <a:rPr lang="fr-FR" sz="1600" dirty="0"/>
              <a:t>et temps : en combien de temps ?</a:t>
            </a:r>
          </a:p>
          <a:p>
            <a:r>
              <a:rPr lang="fr-FR" sz="2000" dirty="0"/>
              <a:t>Définir qui sera le lien entre la maîtrise d’ouvrage et la maîtrise d’œuvre, </a:t>
            </a:r>
          </a:p>
          <a:p>
            <a:r>
              <a:rPr lang="fr-FR" sz="2000" dirty="0"/>
              <a:t>Faites la distinction entre « quoi » et « comment »</a:t>
            </a:r>
          </a:p>
          <a:p>
            <a:pPr marL="0" indent="0">
              <a:buNone/>
            </a:pPr>
            <a:endParaRPr lang="fr-FR" sz="2000" dirty="0"/>
          </a:p>
          <a:p>
            <a:pPr>
              <a:buNone/>
            </a:pPr>
            <a:r>
              <a:rPr lang="fr-FR" sz="2000" dirty="0">
                <a:sym typeface="Wingdings" pitchFamily="2" charset="2"/>
              </a:rPr>
              <a:t>	</a:t>
            </a:r>
            <a:r>
              <a:rPr lang="fr-FR" sz="2000" b="1" dirty="0">
                <a:sym typeface="Wingdings" pitchFamily="2" charset="2"/>
              </a:rPr>
              <a:t> Livrable : Cahier des charges</a:t>
            </a:r>
            <a:endParaRPr lang="fr-FR" sz="2000" b="1"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17</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sz="4400" b="0" i="0" u="none" strike="noStrike" baseline="0" dirty="0">
                <a:latin typeface="ArialMT"/>
              </a:rPr>
              <a:t>Analyse &amp; Conception</a:t>
            </a:r>
            <a:endParaRPr lang="fr-FR" i="1" dirty="0"/>
          </a:p>
        </p:txBody>
      </p:sp>
      <p:sp>
        <p:nvSpPr>
          <p:cNvPr id="3" name="Espace réservé du contenu 2"/>
          <p:cNvSpPr>
            <a:spLocks noGrp="1"/>
          </p:cNvSpPr>
          <p:nvPr>
            <p:ph idx="1"/>
          </p:nvPr>
        </p:nvSpPr>
        <p:spPr>
          <a:xfrm>
            <a:off x="499213" y="1458402"/>
            <a:ext cx="8229600" cy="4214842"/>
          </a:xfrm>
        </p:spPr>
        <p:txBody>
          <a:bodyPr>
            <a:normAutofit/>
          </a:bodyPr>
          <a:lstStyle/>
          <a:p>
            <a:endParaRPr lang="fr-FR" sz="2000" dirty="0"/>
          </a:p>
          <a:p>
            <a:r>
              <a:rPr lang="fr-FR" sz="2000" dirty="0">
                <a:sym typeface="Wingdings" pitchFamily="2" charset="2"/>
              </a:rPr>
              <a:t>Définir les spécifications fonctionnelles suite au cahier des charges  Quoi</a:t>
            </a:r>
          </a:p>
          <a:p>
            <a:r>
              <a:rPr lang="fr-FR" sz="2000" dirty="0">
                <a:sym typeface="Wingdings" pitchFamily="2" charset="2"/>
              </a:rPr>
              <a:t>Définir la conception technique suite aux spécifications fonctionnelles  comment</a:t>
            </a:r>
          </a:p>
          <a:p>
            <a:r>
              <a:rPr lang="fr-FR" sz="2000" dirty="0">
                <a:sym typeface="Wingdings" pitchFamily="2" charset="2"/>
              </a:rPr>
              <a:t>Réaliser une maquette du projet (format statique)</a:t>
            </a:r>
          </a:p>
          <a:p>
            <a:pPr>
              <a:buNone/>
            </a:pPr>
            <a:endParaRPr lang="fr-FR" sz="2000" dirty="0">
              <a:sym typeface="Wingdings" pitchFamily="2" charset="2"/>
            </a:endParaRPr>
          </a:p>
          <a:p>
            <a:pPr>
              <a:buNone/>
            </a:pPr>
            <a:endParaRPr lang="fr-FR" sz="2000" dirty="0">
              <a:sym typeface="Wingdings" pitchFamily="2" charset="2"/>
            </a:endParaRPr>
          </a:p>
          <a:p>
            <a:pPr>
              <a:buNone/>
            </a:pPr>
            <a:endParaRPr lang="fr-FR" sz="2000" dirty="0">
              <a:sym typeface="Wingdings" pitchFamily="2" charset="2"/>
            </a:endParaRPr>
          </a:p>
          <a:p>
            <a:pPr>
              <a:buFont typeface="Wingdings"/>
              <a:buChar char="è"/>
            </a:pPr>
            <a:r>
              <a:rPr lang="fr-FR" sz="2000" b="1" dirty="0">
                <a:sym typeface="Wingdings" pitchFamily="2" charset="2"/>
              </a:rPr>
              <a:t>Livrable : Analyse détaillée du projet</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18</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Implémentation &amp; Test</a:t>
            </a:r>
          </a:p>
        </p:txBody>
      </p:sp>
      <p:sp>
        <p:nvSpPr>
          <p:cNvPr id="3" name="Espace réservé du contenu 2"/>
          <p:cNvSpPr>
            <a:spLocks noGrp="1"/>
          </p:cNvSpPr>
          <p:nvPr>
            <p:ph idx="1"/>
          </p:nvPr>
        </p:nvSpPr>
        <p:spPr>
          <a:xfrm>
            <a:off x="457200" y="1928802"/>
            <a:ext cx="8229600" cy="4214842"/>
          </a:xfrm>
        </p:spPr>
        <p:txBody>
          <a:bodyPr>
            <a:normAutofit/>
          </a:bodyPr>
          <a:lstStyle/>
          <a:p>
            <a:endParaRPr lang="fr-FR" sz="2000" dirty="0"/>
          </a:p>
          <a:p>
            <a:r>
              <a:rPr lang="fr-FR" sz="2000" dirty="0">
                <a:sym typeface="Wingdings" pitchFamily="2" charset="2"/>
              </a:rPr>
              <a:t>Décomposer le développement du projet en plusieurs tâches , avec une affectation tâche ressource.</a:t>
            </a:r>
          </a:p>
          <a:p>
            <a:r>
              <a:rPr lang="fr-FR" sz="2000" dirty="0">
                <a:sym typeface="Wingdings" pitchFamily="2" charset="2"/>
              </a:rPr>
              <a:t>Création des sprints et tickets dans JIRA : Utilisation de la méthode SCRUM pour une meilleure agilité.</a:t>
            </a:r>
          </a:p>
          <a:p>
            <a:r>
              <a:rPr lang="fr-FR" sz="1800" b="0" i="0" u="none" strike="noStrike" baseline="0" dirty="0">
                <a:latin typeface="ArialMT"/>
              </a:rPr>
              <a:t>Réalisation des programmes dans un (des) langage(s) de </a:t>
            </a:r>
            <a:r>
              <a:rPr lang="fr-MA" sz="1800" b="0" i="0" u="none" strike="noStrike" baseline="0" dirty="0">
                <a:latin typeface="ArialMT"/>
              </a:rPr>
              <a:t>programmation</a:t>
            </a:r>
          </a:p>
          <a:p>
            <a:r>
              <a:rPr lang="fr-FR" sz="1800" b="0" i="0" u="none" strike="noStrike" baseline="0" dirty="0">
                <a:latin typeface="ArialMT"/>
              </a:rPr>
              <a:t>Tests selon les plans définis lors de la conception</a:t>
            </a:r>
            <a:endParaRPr lang="fr-FR" sz="2000" dirty="0">
              <a:sym typeface="Wingdings" pitchFamily="2" charset="2"/>
            </a:endParaRPr>
          </a:p>
          <a:p>
            <a:pPr>
              <a:buNone/>
            </a:pPr>
            <a:endParaRPr lang="fr-FR" sz="2000" dirty="0">
              <a:sym typeface="Wingdings" pitchFamily="2" charset="2"/>
            </a:endParaRPr>
          </a:p>
          <a:p>
            <a:pPr>
              <a:buNone/>
            </a:pPr>
            <a:endParaRPr lang="fr-FR" sz="2000" dirty="0">
              <a:sym typeface="Wingdings" pitchFamily="2" charset="2"/>
            </a:endParaRPr>
          </a:p>
          <a:p>
            <a:pPr>
              <a:buFont typeface="Wingdings"/>
              <a:buChar char="è"/>
            </a:pPr>
            <a:r>
              <a:rPr lang="fr-FR" sz="2000" b="1" dirty="0">
                <a:sym typeface="Wingdings" pitchFamily="2" charset="2"/>
              </a:rPr>
              <a:t>Livrable : Produit final</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19</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242782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Unité d’enseignement</a:t>
            </a:r>
          </a:p>
        </p:txBody>
      </p:sp>
      <p:sp>
        <p:nvSpPr>
          <p:cNvPr id="3" name="Espace réservé du contenu 2"/>
          <p:cNvSpPr>
            <a:spLocks noGrp="1"/>
          </p:cNvSpPr>
          <p:nvPr>
            <p:ph idx="1"/>
          </p:nvPr>
        </p:nvSpPr>
        <p:spPr>
          <a:xfrm>
            <a:off x="445862" y="1542060"/>
            <a:ext cx="8229600" cy="4814289"/>
          </a:xfrm>
        </p:spPr>
        <p:txBody>
          <a:bodyPr>
            <a:normAutofit fontScale="62500" lnSpcReduction="20000"/>
          </a:bodyPr>
          <a:lstStyle/>
          <a:p>
            <a:pPr marL="0" indent="0">
              <a:buNone/>
            </a:pPr>
            <a:r>
              <a:rPr lang="fr-FR" b="1" dirty="0">
                <a:solidFill>
                  <a:srgbClr val="FF0000"/>
                </a:solidFill>
              </a:rPr>
              <a:t>Thématique:</a:t>
            </a:r>
          </a:p>
          <a:p>
            <a:pPr lvl="1"/>
            <a:r>
              <a:rPr lang="fr-FR" dirty="0"/>
              <a:t>Développement logiciel, projets logiciels</a:t>
            </a:r>
          </a:p>
          <a:p>
            <a:pPr lvl="1"/>
            <a:r>
              <a:rPr lang="fr-FR" dirty="0"/>
              <a:t>Ce module est le principal projet de génie logiciel de première année. Il consiste à développer par équipe un logiciel qui répond aux attentes d'un client conformément aux besoins et aux exigences exprimés dans le cahier des charges. Le logiciel produit et ses manuels, un rapport et une soutenance orale constituent la base de notation de ce module.</a:t>
            </a:r>
          </a:p>
          <a:p>
            <a:pPr marL="0" indent="0">
              <a:buNone/>
            </a:pPr>
            <a:br>
              <a:rPr lang="fr-FR" dirty="0"/>
            </a:br>
            <a:r>
              <a:rPr lang="fr-FR" b="1" dirty="0">
                <a:solidFill>
                  <a:srgbClr val="FF0000"/>
                </a:solidFill>
              </a:rPr>
              <a:t>Objectif:</a:t>
            </a:r>
          </a:p>
          <a:p>
            <a:r>
              <a:rPr lang="fr-FR" dirty="0"/>
              <a:t>Ce module permet d'initier les élèves ingénieurs aux domaines suivants :</a:t>
            </a:r>
          </a:p>
          <a:p>
            <a:pPr lvl="1"/>
            <a:r>
              <a:rPr lang="fr-FR" dirty="0"/>
              <a:t>programmation avancée et répartition du travail dans des groupes de programmation</a:t>
            </a:r>
          </a:p>
          <a:p>
            <a:pPr lvl="1"/>
            <a:r>
              <a:rPr lang="fr-FR" dirty="0"/>
              <a:t>intégration logicielle</a:t>
            </a:r>
          </a:p>
          <a:p>
            <a:pPr lvl="1"/>
            <a:r>
              <a:rPr lang="fr-FR" dirty="0"/>
              <a:t>respect des délais</a:t>
            </a:r>
          </a:p>
          <a:p>
            <a:pPr lvl="1"/>
            <a:r>
              <a:rPr lang="fr-FR" dirty="0"/>
              <a:t>interaction avec un client et un responsable pédagogique qui joue le rôle de chef de service</a:t>
            </a:r>
          </a:p>
          <a:p>
            <a:endParaRPr lang="fr-FR" dirty="0"/>
          </a:p>
          <a:p>
            <a:pPr marL="914400" lvl="2" indent="0">
              <a:buNone/>
            </a:pPr>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a:t>
            </a:fld>
            <a:endParaRPr lang="fr-FR"/>
          </a:p>
        </p:txBody>
      </p:sp>
      <p:sp>
        <p:nvSpPr>
          <p:cNvPr id="7" name="Espace réservé du pied de page 6"/>
          <p:cNvSpPr>
            <a:spLocks noGrp="1"/>
          </p:cNvSpPr>
          <p:nvPr>
            <p:ph type="ftr" sz="quarter" idx="11"/>
          </p:nvPr>
        </p:nvSpPr>
        <p:spPr/>
        <p:txBody>
          <a:bodyPr/>
          <a:lstStyle/>
          <a:p>
            <a:r>
              <a:rPr lang="fr-FR"/>
              <a:t>PRJINFO-01 : Projet Informatique</a:t>
            </a:r>
            <a:endParaRPr lang="fr-FR" dirty="0"/>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322278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Planifier</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20</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0" name="Image 9">
            <a:extLst>
              <a:ext uri="{FF2B5EF4-FFF2-40B4-BE49-F238E27FC236}">
                <a16:creationId xmlns:a16="http://schemas.microsoft.com/office/drawing/2014/main" id="{45BF9DF1-B882-4A84-9A8D-DA73A7C311CC}"/>
              </a:ext>
            </a:extLst>
          </p:cNvPr>
          <p:cNvPicPr>
            <a:picLocks noChangeAspect="1"/>
          </p:cNvPicPr>
          <p:nvPr/>
        </p:nvPicPr>
        <p:blipFill>
          <a:blip r:embed="rId4"/>
          <a:stretch>
            <a:fillRect/>
          </a:stretch>
        </p:blipFill>
        <p:spPr>
          <a:xfrm>
            <a:off x="755576" y="1700808"/>
            <a:ext cx="7344816" cy="4240471"/>
          </a:xfrm>
          <a:prstGeom prst="rect">
            <a:avLst/>
          </a:prstGeom>
        </p:spPr>
      </p:pic>
    </p:spTree>
    <p:extLst>
      <p:ext uri="{BB962C8B-B14F-4D97-AF65-F5344CB8AC3E}">
        <p14:creationId xmlns:p14="http://schemas.microsoft.com/office/powerpoint/2010/main" val="3769641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Planifier</a:t>
            </a:r>
          </a:p>
        </p:txBody>
      </p:sp>
      <p:sp>
        <p:nvSpPr>
          <p:cNvPr id="3" name="Espace réservé du contenu 2"/>
          <p:cNvSpPr>
            <a:spLocks noGrp="1"/>
          </p:cNvSpPr>
          <p:nvPr>
            <p:ph idx="1"/>
          </p:nvPr>
        </p:nvSpPr>
        <p:spPr>
          <a:xfrm>
            <a:off x="500034" y="1460661"/>
            <a:ext cx="8229600" cy="4214842"/>
          </a:xfrm>
        </p:spPr>
        <p:txBody>
          <a:bodyPr>
            <a:normAutofit/>
          </a:bodyPr>
          <a:lstStyle/>
          <a:p>
            <a:pPr>
              <a:buNone/>
            </a:pPr>
            <a:r>
              <a:rPr lang="fr-FR" sz="2000" dirty="0"/>
              <a:t>Check List :</a:t>
            </a:r>
          </a:p>
          <a:p>
            <a:pPr>
              <a:buNone/>
            </a:pPr>
            <a:endParaRPr lang="fr-FR" sz="2000" dirty="0"/>
          </a:p>
          <a:p>
            <a:r>
              <a:rPr lang="fr-FR" sz="2000" dirty="0"/>
              <a:t>Le chef de projet</a:t>
            </a:r>
          </a:p>
          <a:p>
            <a:r>
              <a:rPr lang="fr-FR" sz="2000" dirty="0"/>
              <a:t>L’équipe projet (Rôles et responsabilités)</a:t>
            </a:r>
          </a:p>
          <a:p>
            <a:r>
              <a:rPr lang="fr-FR" sz="2000" dirty="0"/>
              <a:t>Les interventions externes (Utilisateurs, décideurs, etc.)</a:t>
            </a:r>
          </a:p>
          <a:p>
            <a:r>
              <a:rPr lang="fr-FR" sz="2000" dirty="0"/>
              <a:t>Les réunions de conduite de projet et Les participants à ces réunions,</a:t>
            </a:r>
          </a:p>
          <a:p>
            <a:r>
              <a:rPr lang="fr-FR" sz="2000" dirty="0"/>
              <a:t>Les procédures de communications (PV, documents et destinataires)</a:t>
            </a:r>
          </a:p>
          <a:p>
            <a:endParaRPr lang="fr-FR" sz="2000" dirty="0"/>
          </a:p>
          <a:p>
            <a:pPr>
              <a:buNone/>
            </a:pPr>
            <a:r>
              <a:rPr lang="fr-FR" sz="2000" dirty="0">
                <a:sym typeface="Wingdings" pitchFamily="2" charset="2"/>
              </a:rPr>
              <a:t>		 </a:t>
            </a:r>
            <a:r>
              <a:rPr lang="fr-FR" sz="2000" b="1" dirty="0">
                <a:sym typeface="Wingdings" pitchFamily="2" charset="2"/>
              </a:rPr>
              <a:t>Livrable : Planning du déroulement du projet</a:t>
            </a:r>
            <a:endParaRPr lang="fr-FR" sz="2000" b="1" dirty="0"/>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21</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dirty="0"/>
              <a:t>Ordonnancement</a:t>
            </a:r>
            <a:endParaRPr lang="fr-FR" i="1" dirty="0"/>
          </a:p>
        </p:txBody>
      </p:sp>
      <p:sp>
        <p:nvSpPr>
          <p:cNvPr id="3" name="Espace réservé du contenu 2"/>
          <p:cNvSpPr>
            <a:spLocks noGrp="1"/>
          </p:cNvSpPr>
          <p:nvPr>
            <p:ph idx="1"/>
          </p:nvPr>
        </p:nvSpPr>
        <p:spPr>
          <a:xfrm>
            <a:off x="439061" y="1597256"/>
            <a:ext cx="8229600" cy="4214842"/>
          </a:xfrm>
        </p:spPr>
        <p:txBody>
          <a:bodyPr>
            <a:normAutofit/>
          </a:bodyPr>
          <a:lstStyle/>
          <a:p>
            <a:pPr marL="0" indent="0">
              <a:buNone/>
            </a:pPr>
            <a:r>
              <a:rPr lang="fr-FR" sz="2000" dirty="0"/>
              <a:t>Lister les tâches par ordre et prérequis </a:t>
            </a:r>
            <a:r>
              <a:rPr lang="fr-FR" sz="2000" dirty="0">
                <a:sym typeface="Wingdings" pitchFamily="2" charset="2"/>
              </a:rPr>
              <a:t>	</a:t>
            </a:r>
          </a:p>
          <a:p>
            <a:pPr>
              <a:buNone/>
            </a:pPr>
            <a:endParaRPr lang="fr-FR" sz="2000" dirty="0"/>
          </a:p>
          <a:p>
            <a:pPr>
              <a:buNone/>
            </a:pPr>
            <a:endParaRPr lang="fr-FR" sz="2000" dirty="0"/>
          </a:p>
          <a:p>
            <a:pPr>
              <a:buNone/>
            </a:pPr>
            <a:endParaRPr lang="fr-FR" sz="2000" dirty="0"/>
          </a:p>
          <a:p>
            <a:pPr>
              <a:buNone/>
            </a:pPr>
            <a:endParaRPr lang="fr-FR" sz="2000" dirty="0"/>
          </a:p>
          <a:p>
            <a:pPr>
              <a:buNone/>
            </a:pPr>
            <a:endParaRPr lang="fr-FR" sz="2000" b="1" dirty="0"/>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22</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5" name="Image 4"/>
          <p:cNvPicPr>
            <a:picLocks noChangeAspect="1"/>
          </p:cNvPicPr>
          <p:nvPr/>
        </p:nvPicPr>
        <p:blipFill>
          <a:blip r:embed="rId4"/>
          <a:stretch>
            <a:fillRect/>
          </a:stretch>
        </p:blipFill>
        <p:spPr>
          <a:xfrm>
            <a:off x="1115616" y="2049959"/>
            <a:ext cx="6734175" cy="2771775"/>
          </a:xfrm>
          <a:prstGeom prst="rect">
            <a:avLst/>
          </a:prstGeom>
        </p:spPr>
      </p:pic>
    </p:spTree>
    <p:extLst>
      <p:ext uri="{BB962C8B-B14F-4D97-AF65-F5344CB8AC3E}">
        <p14:creationId xmlns:p14="http://schemas.microsoft.com/office/powerpoint/2010/main" val="353247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dirty="0"/>
              <a:t>Planification opérationnelle</a:t>
            </a:r>
            <a:endParaRPr lang="fr-FR" i="1" dirty="0"/>
          </a:p>
        </p:txBody>
      </p:sp>
      <p:sp>
        <p:nvSpPr>
          <p:cNvPr id="3" name="Espace réservé du contenu 2"/>
          <p:cNvSpPr>
            <a:spLocks noGrp="1"/>
          </p:cNvSpPr>
          <p:nvPr>
            <p:ph idx="1"/>
          </p:nvPr>
        </p:nvSpPr>
        <p:spPr>
          <a:xfrm>
            <a:off x="511311" y="1571612"/>
            <a:ext cx="8229600" cy="4214842"/>
          </a:xfrm>
        </p:spPr>
        <p:txBody>
          <a:bodyPr>
            <a:normAutofit fontScale="92500" lnSpcReduction="10000"/>
          </a:bodyPr>
          <a:lstStyle/>
          <a:p>
            <a:r>
              <a:rPr lang="fr-FR" sz="2000" dirty="0"/>
              <a:t>Organisation dans le temps des activités </a:t>
            </a:r>
          </a:p>
          <a:p>
            <a:r>
              <a:rPr lang="fr-FR" sz="2000" dirty="0"/>
              <a:t>Le calendrier [planning] répond au quand-est-fait-quoi?.</a:t>
            </a:r>
          </a:p>
          <a:p>
            <a:pPr marL="0" indent="0">
              <a:buNone/>
            </a:pPr>
            <a:endParaRPr lang="fr-FR" sz="2000" dirty="0"/>
          </a:p>
          <a:p>
            <a:pPr marL="0" indent="0">
              <a:buNone/>
            </a:pPr>
            <a:r>
              <a:rPr lang="fr-FR" sz="2000" dirty="0"/>
              <a:t>Diagramme de GANTT  : Représentation graphique du déroulement du projet</a:t>
            </a:r>
          </a:p>
          <a:p>
            <a:pPr>
              <a:buNone/>
            </a:pPr>
            <a:r>
              <a:rPr lang="fr-FR" sz="2000" dirty="0">
                <a:sym typeface="Wingdings" pitchFamily="2" charset="2"/>
              </a:rPr>
              <a:t>	</a:t>
            </a:r>
            <a:endParaRPr lang="fr-FR" sz="1500" dirty="0"/>
          </a:p>
          <a:p>
            <a:pPr>
              <a:buFont typeface="Wingdings" panose="05000000000000000000" pitchFamily="2" charset="2"/>
              <a:buChar char="Ø"/>
            </a:pPr>
            <a:r>
              <a:rPr lang="fr-FR" sz="1500" dirty="0"/>
              <a:t>Chaque tâche est représentée par une ligne, </a:t>
            </a:r>
          </a:p>
          <a:p>
            <a:pPr>
              <a:buFont typeface="Wingdings" panose="05000000000000000000" pitchFamily="2" charset="2"/>
              <a:buChar char="Ø"/>
            </a:pPr>
            <a:r>
              <a:rPr lang="fr-FR" sz="1500" dirty="0"/>
              <a:t>Les colonnes représentent les jours, semaines ou mois du calendrier selon la durée du projet.</a:t>
            </a:r>
            <a:endParaRPr lang="fr-FR" sz="1500" dirty="0">
              <a:sym typeface="Wingdings" pitchFamily="2" charset="2"/>
            </a:endParaRPr>
          </a:p>
          <a:p>
            <a:pPr>
              <a:buNone/>
            </a:pPr>
            <a:endParaRPr lang="fr-FR" sz="2000" dirty="0">
              <a:sym typeface="Wingdings" pitchFamily="2" charset="2"/>
            </a:endParaRPr>
          </a:p>
          <a:p>
            <a:pPr>
              <a:buNone/>
            </a:pPr>
            <a:r>
              <a:rPr lang="fr-FR" sz="2000" dirty="0"/>
              <a:t>Deux types de Gantt :</a:t>
            </a:r>
          </a:p>
          <a:p>
            <a:pPr>
              <a:buFont typeface="Wingdings" panose="05000000000000000000" pitchFamily="2" charset="2"/>
              <a:buChar char="Ø"/>
            </a:pPr>
            <a:r>
              <a:rPr lang="fr-FR" sz="2000" dirty="0"/>
              <a:t>Gantt des tâches (plan d'avancement)</a:t>
            </a:r>
          </a:p>
          <a:p>
            <a:pPr>
              <a:buFont typeface="Wingdings" panose="05000000000000000000" pitchFamily="2" charset="2"/>
              <a:buChar char="Ø"/>
            </a:pPr>
            <a:r>
              <a:rPr lang="fr-FR" sz="2000" dirty="0"/>
              <a:t>Gantt des ressources (humaines et matérielles) </a:t>
            </a:r>
          </a:p>
          <a:p>
            <a:pPr marL="0" indent="0">
              <a:buNone/>
            </a:pPr>
            <a:endParaRPr lang="fr-FR" sz="2000" dirty="0"/>
          </a:p>
          <a:p>
            <a:pPr marL="0" indent="0">
              <a:buNone/>
            </a:pPr>
            <a:r>
              <a:rPr lang="fr-FR" sz="2000" dirty="0">
                <a:hlinkClick r:id="rId3"/>
              </a:rPr>
              <a:t>http://www.commentcamarche.net/#ID=161&amp;module=download</a:t>
            </a:r>
            <a:endParaRPr lang="fr-FR" sz="2000" dirty="0"/>
          </a:p>
          <a:p>
            <a:pPr marL="0" indent="0">
              <a:buNone/>
            </a:pPr>
            <a:endParaRPr lang="fr-FR" sz="2000" b="1" dirty="0">
              <a:sym typeface="Wingdings" pitchFamily="2" charset="2"/>
            </a:endParaRPr>
          </a:p>
          <a:p>
            <a:pPr>
              <a:buNone/>
            </a:pPr>
            <a:endParaRPr lang="fr-FR" sz="2000" b="1" dirty="0"/>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23</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Contrôler et suivre le projet</a:t>
            </a:r>
          </a:p>
        </p:txBody>
      </p:sp>
      <p:sp>
        <p:nvSpPr>
          <p:cNvPr id="3" name="Espace réservé du contenu 2"/>
          <p:cNvSpPr>
            <a:spLocks noGrp="1"/>
          </p:cNvSpPr>
          <p:nvPr>
            <p:ph idx="1"/>
          </p:nvPr>
        </p:nvSpPr>
        <p:spPr>
          <a:xfrm>
            <a:off x="457200" y="1928802"/>
            <a:ext cx="8229600" cy="4214842"/>
          </a:xfrm>
        </p:spPr>
        <p:txBody>
          <a:bodyPr>
            <a:normAutofit/>
          </a:bodyPr>
          <a:lstStyle/>
          <a:p>
            <a:pPr>
              <a:buNone/>
            </a:pPr>
            <a:r>
              <a:rPr lang="fr-FR" sz="2000" dirty="0"/>
              <a:t>Processus de contrôle et suivi :</a:t>
            </a:r>
          </a:p>
          <a:p>
            <a:pPr>
              <a:buNone/>
            </a:pPr>
            <a:endParaRPr lang="fr-FR" sz="2000" dirty="0"/>
          </a:p>
          <a:p>
            <a:r>
              <a:rPr lang="fr-FR" sz="2000" dirty="0"/>
              <a:t>Appréciation de l’état réel du projet,</a:t>
            </a:r>
          </a:p>
          <a:p>
            <a:r>
              <a:rPr lang="fr-FR" sz="2000" dirty="0"/>
              <a:t>Analyse des décalages,</a:t>
            </a:r>
          </a:p>
          <a:p>
            <a:r>
              <a:rPr lang="fr-FR" sz="2000" dirty="0"/>
              <a:t>Mesures de correction et d’ajustement</a:t>
            </a:r>
          </a:p>
          <a:p>
            <a:endParaRPr lang="fr-FR" sz="2000" dirty="0"/>
          </a:p>
          <a:p>
            <a:pPr>
              <a:buNone/>
            </a:pPr>
            <a:r>
              <a:rPr lang="fr-FR" sz="2000" dirty="0">
                <a:sym typeface="Wingdings" pitchFamily="2" charset="2"/>
              </a:rPr>
              <a:t>		 </a:t>
            </a:r>
            <a:r>
              <a:rPr lang="fr-FR" sz="2000" b="1" dirty="0">
                <a:sym typeface="Wingdings" pitchFamily="2" charset="2"/>
              </a:rPr>
              <a:t>Livrable : PV de la réunion, état d’avancement, point spécifique, etc.</a:t>
            </a:r>
          </a:p>
          <a:p>
            <a:pPr>
              <a:buNone/>
            </a:pPr>
            <a:endParaRPr lang="fr-FR" sz="2000" b="1" dirty="0"/>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24</a:t>
            </a:fld>
            <a:endParaRPr lang="fr-FR"/>
          </a:p>
        </p:txBody>
      </p:sp>
      <p:sp>
        <p:nvSpPr>
          <p:cNvPr id="7" name="Espace réservé du pied de page 6"/>
          <p:cNvSpPr>
            <a:spLocks noGrp="1"/>
          </p:cNvSpPr>
          <p:nvPr>
            <p:ph type="ftr" sz="quarter" idx="11"/>
          </p:nvPr>
        </p:nvSpPr>
        <p:spPr/>
        <p:txBody>
          <a:bodyPr/>
          <a:lstStyle/>
          <a:p>
            <a:r>
              <a:rPr lang="fr-FR"/>
              <a:t>Selwa EL FIRDOUSSI</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3198354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Et pour finir</a:t>
            </a:r>
          </a:p>
        </p:txBody>
      </p:sp>
      <p:sp>
        <p:nvSpPr>
          <p:cNvPr id="3" name="Espace réservé du contenu 2"/>
          <p:cNvSpPr>
            <a:spLocks noGrp="1"/>
          </p:cNvSpPr>
          <p:nvPr>
            <p:ph idx="1"/>
          </p:nvPr>
        </p:nvSpPr>
        <p:spPr>
          <a:xfrm>
            <a:off x="457200" y="1928802"/>
            <a:ext cx="8229600" cy="4214842"/>
          </a:xfrm>
        </p:spPr>
        <p:txBody>
          <a:bodyPr>
            <a:normAutofit/>
          </a:bodyPr>
          <a:lstStyle/>
          <a:p>
            <a:pPr>
              <a:buNone/>
            </a:pPr>
            <a:r>
              <a:rPr lang="fr-FR" sz="2000" dirty="0"/>
              <a:t>Pour une bonne gestion de projet :</a:t>
            </a:r>
          </a:p>
          <a:p>
            <a:pPr>
              <a:buNone/>
            </a:pPr>
            <a:endParaRPr lang="fr-FR" sz="2000" dirty="0"/>
          </a:p>
          <a:p>
            <a:r>
              <a:rPr lang="fr-FR" sz="2000" dirty="0"/>
              <a:t>Gérer les problèmes à l’avance,</a:t>
            </a:r>
          </a:p>
          <a:p>
            <a:r>
              <a:rPr lang="fr-FR" sz="2000" dirty="0"/>
              <a:t>Gérer les conflits.</a:t>
            </a:r>
          </a:p>
          <a:p>
            <a:endParaRPr lang="fr-FR" sz="2000" dirty="0"/>
          </a:p>
          <a:p>
            <a:pPr>
              <a:buNone/>
            </a:pPr>
            <a:r>
              <a:rPr lang="fr-FR" sz="2000" dirty="0">
                <a:sym typeface="Wingdings" pitchFamily="2" charset="2"/>
              </a:rPr>
              <a:t>		 </a:t>
            </a:r>
            <a:r>
              <a:rPr lang="fr-FR" sz="2000" b="1" dirty="0">
                <a:sym typeface="Wingdings" pitchFamily="2" charset="2"/>
              </a:rPr>
              <a:t>Communiquez…</a:t>
            </a:r>
          </a:p>
          <a:p>
            <a:pPr>
              <a:buNone/>
            </a:pPr>
            <a:endParaRPr lang="fr-FR" sz="2000" b="1" dirty="0"/>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25</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Clôture du projet</a:t>
            </a:r>
          </a:p>
        </p:txBody>
      </p:sp>
      <p:sp>
        <p:nvSpPr>
          <p:cNvPr id="3" name="Espace réservé du contenu 2"/>
          <p:cNvSpPr>
            <a:spLocks noGrp="1"/>
          </p:cNvSpPr>
          <p:nvPr>
            <p:ph idx="1"/>
          </p:nvPr>
        </p:nvSpPr>
        <p:spPr>
          <a:xfrm>
            <a:off x="457200" y="1630259"/>
            <a:ext cx="8229600" cy="4214842"/>
          </a:xfrm>
        </p:spPr>
        <p:txBody>
          <a:bodyPr>
            <a:normAutofit/>
          </a:bodyPr>
          <a:lstStyle/>
          <a:p>
            <a:pPr>
              <a:buNone/>
            </a:pPr>
            <a:r>
              <a:rPr lang="fr-FR" sz="2000" dirty="0"/>
              <a:t>Les principaux points du processus de clôture :</a:t>
            </a:r>
          </a:p>
          <a:p>
            <a:pPr>
              <a:buNone/>
            </a:pPr>
            <a:endParaRPr lang="fr-FR" sz="2000" dirty="0"/>
          </a:p>
          <a:p>
            <a:r>
              <a:rPr lang="fr-FR" sz="2000" dirty="0"/>
              <a:t>La livraison : transmission du résultat à l’utilisateur</a:t>
            </a:r>
          </a:p>
          <a:p>
            <a:r>
              <a:rPr lang="fr-FR" sz="2000" dirty="0"/>
              <a:t>La recette : la maîtrise d’ouvrage teste et donne son accord,</a:t>
            </a:r>
          </a:p>
          <a:p>
            <a:r>
              <a:rPr lang="fr-FR" sz="2000" dirty="0"/>
              <a:t>La fin : signature du PV de réception.</a:t>
            </a:r>
          </a:p>
          <a:p>
            <a:endParaRPr lang="fr-FR" sz="2000" dirty="0"/>
          </a:p>
          <a:p>
            <a:pPr>
              <a:buNone/>
            </a:pPr>
            <a:r>
              <a:rPr lang="fr-FR" sz="2000" dirty="0">
                <a:sym typeface="Wingdings" pitchFamily="2" charset="2"/>
              </a:rPr>
              <a:t>		 </a:t>
            </a:r>
            <a:r>
              <a:rPr lang="fr-FR" sz="2000" b="1" dirty="0">
                <a:sym typeface="Wingdings" pitchFamily="2" charset="2"/>
              </a:rPr>
              <a:t>Etablir un rapport final mentionnant les objectifs initiaux, ceux atteints ainsi que les recommandations futurs. 		</a:t>
            </a:r>
          </a:p>
          <a:p>
            <a:pPr>
              <a:buNone/>
            </a:pPr>
            <a:r>
              <a:rPr lang="fr-FR" sz="2000" b="1" dirty="0">
                <a:sym typeface="Wingdings" pitchFamily="2" charset="2"/>
              </a:rPr>
              <a:t>			</a:t>
            </a:r>
            <a:r>
              <a:rPr lang="fr-FR" sz="2000" b="1" dirty="0">
                <a:solidFill>
                  <a:srgbClr val="FF0000"/>
                </a:solidFill>
                <a:sym typeface="Wingdings" pitchFamily="2" charset="2"/>
              </a:rPr>
              <a:t> Soutenance 15 et 16 Décembre</a:t>
            </a:r>
          </a:p>
          <a:p>
            <a:pPr>
              <a:buNone/>
            </a:pPr>
            <a:endParaRPr lang="fr-FR" sz="2000" b="1" dirty="0">
              <a:solidFill>
                <a:srgbClr val="FF0000"/>
              </a:solidFill>
            </a:endParaRPr>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26</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Etude de cas</a:t>
            </a:r>
          </a:p>
        </p:txBody>
      </p:sp>
      <p:sp>
        <p:nvSpPr>
          <p:cNvPr id="3" name="Espace réservé du contenu 2"/>
          <p:cNvSpPr>
            <a:spLocks noGrp="1"/>
          </p:cNvSpPr>
          <p:nvPr>
            <p:ph idx="1"/>
          </p:nvPr>
        </p:nvSpPr>
        <p:spPr>
          <a:xfrm>
            <a:off x="457200" y="1928802"/>
            <a:ext cx="8229600" cy="4214842"/>
          </a:xfrm>
        </p:spPr>
        <p:txBody>
          <a:bodyPr>
            <a:normAutofit/>
          </a:bodyPr>
          <a:lstStyle/>
          <a:p>
            <a:pPr>
              <a:buNone/>
            </a:pPr>
            <a:endParaRPr lang="fr-FR" sz="2000" b="1" dirty="0">
              <a:sym typeface="Wingdings" pitchFamily="2" charset="2"/>
            </a:endParaRPr>
          </a:p>
          <a:p>
            <a:pPr>
              <a:buNone/>
            </a:pPr>
            <a:endParaRPr lang="fr-FR" sz="2000" b="1" dirty="0"/>
          </a:p>
          <a:p>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27</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consommateurs.jpg"/>
          <p:cNvPicPr>
            <a:picLocks noChangeAspect="1"/>
          </p:cNvPicPr>
          <p:nvPr/>
        </p:nvPicPr>
        <p:blipFill>
          <a:blip r:embed="rId3"/>
          <a:stretch>
            <a:fillRect/>
          </a:stretch>
        </p:blipFill>
        <p:spPr>
          <a:xfrm>
            <a:off x="2343150" y="2047875"/>
            <a:ext cx="4457700" cy="2762250"/>
          </a:xfrm>
          <a:prstGeom prst="rect">
            <a:avLst/>
          </a:prstGeom>
        </p:spPr>
      </p:pic>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Logiciel</a:t>
            </a:r>
          </a:p>
        </p:txBody>
      </p:sp>
      <p:sp>
        <p:nvSpPr>
          <p:cNvPr id="3" name="Espace réservé du contenu 2"/>
          <p:cNvSpPr>
            <a:spLocks noGrp="1"/>
          </p:cNvSpPr>
          <p:nvPr>
            <p:ph idx="1"/>
          </p:nvPr>
        </p:nvSpPr>
        <p:spPr>
          <a:xfrm>
            <a:off x="457200" y="1928802"/>
            <a:ext cx="8229600" cy="4214842"/>
          </a:xfrm>
        </p:spPr>
        <p:txBody>
          <a:bodyPr>
            <a:normAutofit fontScale="62500" lnSpcReduction="20000"/>
          </a:bodyPr>
          <a:lstStyle/>
          <a:p>
            <a:r>
              <a:rPr lang="fr-FR" dirty="0"/>
              <a:t>Objet immatériel pendant son développement, très facile à modifier,</a:t>
            </a:r>
          </a:p>
          <a:p>
            <a:r>
              <a:rPr lang="fr-FR" dirty="0"/>
              <a:t>•! Ses caractéristiques attendues sont difficiles à figer au départ et souvent</a:t>
            </a:r>
          </a:p>
          <a:p>
            <a:r>
              <a:rPr lang="fr-FR" dirty="0"/>
              <a:t>remises en cause en cours de développement,</a:t>
            </a:r>
          </a:p>
          <a:p>
            <a:r>
              <a:rPr lang="fr-FR" dirty="0"/>
              <a:t>•! Les défaillances et erreurs ne proviennent ni de défauts dans les</a:t>
            </a:r>
          </a:p>
          <a:p>
            <a:r>
              <a:rPr lang="fr-FR" dirty="0"/>
              <a:t>matériaux ni de phénomènes d’usure dont on connaît les lois mais</a:t>
            </a:r>
          </a:p>
          <a:p>
            <a:r>
              <a:rPr lang="fr-FR" dirty="0"/>
              <a:t>d’erreurs humaines, inhérentes à l’activité de développement,</a:t>
            </a:r>
          </a:p>
          <a:p>
            <a:r>
              <a:rPr lang="fr-FR" dirty="0"/>
              <a:t>•! Le logiciel ne s’use pas, il devient obsolète (par rapport aux concurrents,</a:t>
            </a:r>
          </a:p>
          <a:p>
            <a:r>
              <a:rPr lang="fr-FR" dirty="0"/>
              <a:t>par rapport au contexte technique, par rapport aux autres logiciels, ...),</a:t>
            </a:r>
          </a:p>
          <a:p>
            <a:r>
              <a:rPr lang="fr-FR" dirty="0"/>
              <a:t>•! Le développement par assemblage de composants, des services,</a:t>
            </a:r>
          </a:p>
          <a:p>
            <a:r>
              <a:rPr lang="fr-FR" dirty="0"/>
              <a:t>d’applications n’est pas encore généralisé dans le domaine logiciel</a:t>
            </a:r>
          </a:p>
          <a:p>
            <a:r>
              <a:rPr lang="fr-FR" dirty="0"/>
              <a:t>(</a:t>
            </a:r>
            <a:r>
              <a:rPr lang="fr-FR" dirty="0" err="1"/>
              <a:t>beans</a:t>
            </a:r>
            <a:r>
              <a:rPr lang="fr-FR" dirty="0"/>
              <a:t>, EJB, composants, ... Web services, … EAI, …).</a:t>
            </a:r>
          </a:p>
          <a:p>
            <a:r>
              <a:rPr lang="fr-MA" dirty="0"/>
              <a:t>4</a:t>
            </a:r>
            <a:endParaRPr lang="fr-FR"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28</a:t>
            </a:fld>
            <a:endParaRPr lang="fr-FR"/>
          </a:p>
        </p:txBody>
      </p:sp>
      <p:sp>
        <p:nvSpPr>
          <p:cNvPr id="7" name="Espace réservé du pied de page 6"/>
          <p:cNvSpPr>
            <a:spLocks noGrp="1"/>
          </p:cNvSpPr>
          <p:nvPr>
            <p:ph type="ftr" sz="quarter" idx="11"/>
          </p:nvPr>
        </p:nvSpPr>
        <p:spPr/>
        <p:txBody>
          <a:bodyPr/>
          <a:lstStyle/>
          <a:p>
            <a:r>
              <a:rPr lang="fr-FR"/>
              <a:t>PRJINFO-01 : Projet Informatique</a:t>
            </a:r>
            <a:endParaRPr lang="fr-FR" dirty="0"/>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175049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Génie Logiciel</a:t>
            </a:r>
          </a:p>
        </p:txBody>
      </p:sp>
      <p:sp>
        <p:nvSpPr>
          <p:cNvPr id="3" name="Espace réservé du contenu 2"/>
          <p:cNvSpPr>
            <a:spLocks noGrp="1"/>
          </p:cNvSpPr>
          <p:nvPr>
            <p:ph idx="1"/>
          </p:nvPr>
        </p:nvSpPr>
        <p:spPr>
          <a:xfrm>
            <a:off x="457200" y="1928802"/>
            <a:ext cx="8229600" cy="4214842"/>
          </a:xfrm>
        </p:spPr>
        <p:txBody>
          <a:bodyPr>
            <a:normAutofit fontScale="85000" lnSpcReduction="20000"/>
          </a:bodyPr>
          <a:lstStyle/>
          <a:p>
            <a:r>
              <a:rPr lang="fr-FR" dirty="0"/>
              <a:t>Ingénierie du logiciel ! Software Engineering</a:t>
            </a:r>
          </a:p>
          <a:p>
            <a:pPr lvl="1"/>
            <a:r>
              <a:rPr lang="fr-FR" dirty="0"/>
              <a:t>Ensemble de théories, de méthodes, de techniques et d’outils pour la production et la maintenance de systèmes</a:t>
            </a:r>
          </a:p>
          <a:p>
            <a:r>
              <a:rPr lang="fr-MA" dirty="0"/>
              <a:t>logiciels de qualité</a:t>
            </a:r>
          </a:p>
          <a:p>
            <a:pPr lvl="1"/>
            <a:r>
              <a:rPr lang="fr-FR" dirty="0"/>
              <a:t>Domaine des ‘sciences de l’ingénieur’ dont la finalité est la conception, la fabrication et la maintenance de systèmes logiciels complexes, sûrs et de qualité (‘Software </a:t>
            </a:r>
            <a:r>
              <a:rPr lang="fr-MA" dirty="0"/>
              <a:t>Engineering’)</a:t>
            </a:r>
          </a:p>
          <a:p>
            <a:r>
              <a:rPr lang="fr-FR" dirty="0"/>
              <a:t>Art de la fabrication collective d’un système complexe, concrétisée par un ensemble de documents de conception, de programmes et de jeux de tests avec souvent de </a:t>
            </a:r>
            <a:r>
              <a:rPr lang="fr-MA" dirty="0"/>
              <a:t>multiples versions.</a:t>
            </a:r>
            <a:endParaRPr lang="fr-FR"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29</a:t>
            </a:fld>
            <a:endParaRPr lang="fr-FR"/>
          </a:p>
        </p:txBody>
      </p:sp>
      <p:sp>
        <p:nvSpPr>
          <p:cNvPr id="7" name="Espace réservé du pied de page 6"/>
          <p:cNvSpPr>
            <a:spLocks noGrp="1"/>
          </p:cNvSpPr>
          <p:nvPr>
            <p:ph type="ftr" sz="quarter" idx="11"/>
          </p:nvPr>
        </p:nvSpPr>
        <p:spPr/>
        <p:txBody>
          <a:bodyPr/>
          <a:lstStyle/>
          <a:p>
            <a:r>
              <a:rPr lang="fr-FR"/>
              <a:t>PRJINFO-01 : Projet Informatique</a:t>
            </a:r>
            <a:endParaRPr lang="fr-FR" dirty="0"/>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32698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Un projet Informatique?</a:t>
            </a:r>
          </a:p>
        </p:txBody>
      </p:sp>
      <p:sp>
        <p:nvSpPr>
          <p:cNvPr id="3" name="Espace réservé du contenu 2"/>
          <p:cNvSpPr>
            <a:spLocks noGrp="1"/>
          </p:cNvSpPr>
          <p:nvPr>
            <p:ph idx="1"/>
          </p:nvPr>
        </p:nvSpPr>
        <p:spPr>
          <a:xfrm>
            <a:off x="445862" y="1542061"/>
            <a:ext cx="8229600" cy="2448272"/>
          </a:xfrm>
        </p:spPr>
        <p:txBody>
          <a:bodyPr>
            <a:normAutofit fontScale="92500" lnSpcReduction="20000"/>
          </a:bodyPr>
          <a:lstStyle/>
          <a:p>
            <a:pPr lvl="1"/>
            <a:r>
              <a:rPr lang="fr-FR" sz="2400" dirty="0"/>
              <a:t>Ensemble d’activités organisées en phases et étapes, Permettant la réalisation d’un objectif défini et précis,</a:t>
            </a:r>
          </a:p>
          <a:p>
            <a:pPr lvl="1"/>
            <a:r>
              <a:rPr lang="fr-FR" sz="2400" dirty="0"/>
              <a:t>dans des délais fixés (date début et date de fin) ,</a:t>
            </a:r>
          </a:p>
          <a:p>
            <a:pPr lvl="1"/>
            <a:r>
              <a:rPr lang="fr-FR" sz="2400" dirty="0"/>
              <a:t>Mobilisant des ressources humaines et matérielles</a:t>
            </a:r>
          </a:p>
          <a:p>
            <a:pPr lvl="1"/>
            <a:r>
              <a:rPr lang="fr-FR" sz="2400" dirty="0"/>
              <a:t>Il est unique,</a:t>
            </a:r>
          </a:p>
          <a:p>
            <a:pPr lvl="1"/>
            <a:r>
              <a:rPr lang="fr-FR" sz="2400" dirty="0"/>
              <a:t>possédant un coût prévisionnel et des gains espérés</a:t>
            </a:r>
          </a:p>
          <a:p>
            <a:pPr lvl="1"/>
            <a:r>
              <a:rPr lang="fr-FR" sz="2400" dirty="0"/>
              <a:t>Se termine par la mise en place d’un système d’information.</a:t>
            </a:r>
          </a:p>
          <a:p>
            <a:pPr marL="914400" lvl="2" indent="0">
              <a:buNone/>
            </a:pPr>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3</a:t>
            </a:fld>
            <a:endParaRPr lang="fr-FR"/>
          </a:p>
        </p:txBody>
      </p:sp>
      <p:sp>
        <p:nvSpPr>
          <p:cNvPr id="7" name="Espace réservé du pied de page 6"/>
          <p:cNvSpPr>
            <a:spLocks noGrp="1"/>
          </p:cNvSpPr>
          <p:nvPr>
            <p:ph type="ftr" sz="quarter" idx="11"/>
          </p:nvPr>
        </p:nvSpPr>
        <p:spPr/>
        <p:txBody>
          <a:bodyPr/>
          <a:lstStyle/>
          <a:p>
            <a:r>
              <a:rPr lang="fr-FR"/>
              <a:t>PRJINFO-01 : Projet Informatique</a:t>
            </a:r>
            <a:endParaRPr lang="fr-FR" dirty="0"/>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5" name="Image 4">
            <a:extLst>
              <a:ext uri="{FF2B5EF4-FFF2-40B4-BE49-F238E27FC236}">
                <a16:creationId xmlns:a16="http://schemas.microsoft.com/office/drawing/2014/main" id="{CB18FB51-1C15-4D48-A459-9EA4D8822E17}"/>
              </a:ext>
            </a:extLst>
          </p:cNvPr>
          <p:cNvPicPr>
            <a:picLocks noChangeAspect="1"/>
          </p:cNvPicPr>
          <p:nvPr/>
        </p:nvPicPr>
        <p:blipFill>
          <a:blip r:embed="rId4"/>
          <a:stretch>
            <a:fillRect/>
          </a:stretch>
        </p:blipFill>
        <p:spPr>
          <a:xfrm>
            <a:off x="1763688" y="4041350"/>
            <a:ext cx="5056251" cy="2212966"/>
          </a:xfrm>
          <a:prstGeom prst="rect">
            <a:avLst/>
          </a:prstGeom>
        </p:spPr>
      </p:pic>
    </p:spTree>
    <p:extLst>
      <p:ext uri="{BB962C8B-B14F-4D97-AF65-F5344CB8AC3E}">
        <p14:creationId xmlns:p14="http://schemas.microsoft.com/office/powerpoint/2010/main" val="407995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i="1" dirty="0"/>
              <a:t>Motivations</a:t>
            </a:r>
            <a:endParaRPr lang="fr-FR" i="1" dirty="0"/>
          </a:p>
        </p:txBody>
      </p:sp>
      <p:sp>
        <p:nvSpPr>
          <p:cNvPr id="3" name="Espace réservé du contenu 2"/>
          <p:cNvSpPr>
            <a:spLocks noGrp="1"/>
          </p:cNvSpPr>
          <p:nvPr>
            <p:ph idx="1"/>
          </p:nvPr>
        </p:nvSpPr>
        <p:spPr>
          <a:xfrm>
            <a:off x="457200" y="1928802"/>
            <a:ext cx="8229600" cy="4214842"/>
          </a:xfrm>
        </p:spPr>
        <p:txBody>
          <a:bodyPr>
            <a:normAutofit fontScale="77500" lnSpcReduction="20000"/>
          </a:bodyPr>
          <a:lstStyle/>
          <a:p>
            <a:r>
              <a:rPr lang="fr-FR" dirty="0"/>
              <a:t>Répondre à la ‘crise du logiciel apparue dans les années 70 (prise de conscience que le coût du logiciel dépassait le </a:t>
            </a:r>
            <a:r>
              <a:rPr lang="fr-MA" dirty="0"/>
              <a:t>coût du matériel)</a:t>
            </a:r>
          </a:p>
          <a:p>
            <a:r>
              <a:rPr lang="fr-FR" dirty="0"/>
              <a:t>Répondre à la croissance de la taille et de la complexité des</a:t>
            </a:r>
          </a:p>
          <a:p>
            <a:pPr marL="0" indent="0">
              <a:buNone/>
            </a:pPr>
            <a:r>
              <a:rPr lang="fr-MA" dirty="0"/>
              <a:t>Systèmes</a:t>
            </a:r>
          </a:p>
          <a:p>
            <a:pPr lvl="1"/>
            <a:r>
              <a:rPr lang="fr-FR" dirty="0"/>
              <a:t>besoins et fonctionnalités augmentent, évoluent</a:t>
            </a:r>
          </a:p>
          <a:p>
            <a:pPr lvl="1"/>
            <a:r>
              <a:rPr lang="fr-MA" dirty="0"/>
              <a:t>technologies en perpétuelle évolution</a:t>
            </a:r>
          </a:p>
          <a:p>
            <a:pPr lvl="1"/>
            <a:r>
              <a:rPr lang="fr-MA" dirty="0"/>
              <a:t>diversification des architectures</a:t>
            </a:r>
          </a:p>
          <a:p>
            <a:r>
              <a:rPr lang="fr-FR" dirty="0"/>
              <a:t>Faire face aux délais de plus en plus courts,</a:t>
            </a:r>
          </a:p>
          <a:p>
            <a:r>
              <a:rPr lang="fr-FR" dirty="0"/>
              <a:t>Gérer des équipes de plus en plus grosses, avec des </a:t>
            </a:r>
            <a:r>
              <a:rPr lang="fr-MA" dirty="0"/>
              <a:t>compétences multiples</a:t>
            </a:r>
            <a:endParaRPr lang="fr-FR"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30</a:t>
            </a:fld>
            <a:endParaRPr lang="fr-FR"/>
          </a:p>
        </p:txBody>
      </p:sp>
      <p:sp>
        <p:nvSpPr>
          <p:cNvPr id="7" name="Espace réservé du pied de page 6"/>
          <p:cNvSpPr>
            <a:spLocks noGrp="1"/>
          </p:cNvSpPr>
          <p:nvPr>
            <p:ph type="ftr" sz="quarter" idx="11"/>
          </p:nvPr>
        </p:nvSpPr>
        <p:spPr/>
        <p:txBody>
          <a:bodyPr/>
          <a:lstStyle/>
          <a:p>
            <a:r>
              <a:rPr lang="fr-FR"/>
              <a:t>PRJINFO-01 : Projet Informatique</a:t>
            </a:r>
            <a:endParaRPr lang="fr-FR" dirty="0"/>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27885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normAutofit/>
          </a:bodyPr>
          <a:lstStyle/>
          <a:p>
            <a:r>
              <a:rPr lang="fr-MA" dirty="0"/>
              <a:t>Acteurs d’un projet</a:t>
            </a:r>
            <a:endParaRPr lang="fr-FR" i="1" dirty="0"/>
          </a:p>
        </p:txBody>
      </p:sp>
      <p:sp>
        <p:nvSpPr>
          <p:cNvPr id="3" name="Espace réservé du contenu 2"/>
          <p:cNvSpPr>
            <a:spLocks noGrp="1"/>
          </p:cNvSpPr>
          <p:nvPr>
            <p:ph idx="1"/>
          </p:nvPr>
        </p:nvSpPr>
        <p:spPr>
          <a:xfrm>
            <a:off x="457200" y="1668292"/>
            <a:ext cx="8229600" cy="571496"/>
          </a:xfrm>
        </p:spPr>
        <p:txBody>
          <a:bodyPr>
            <a:normAutofit/>
          </a:bodyPr>
          <a:lstStyle/>
          <a:p>
            <a:pPr marL="0" indent="0">
              <a:buNone/>
            </a:pPr>
            <a:r>
              <a:rPr lang="fr-FR" sz="1600" dirty="0"/>
              <a:t>Acteurs d’un projet : Pour partager et désigner les responsabilités.</a:t>
            </a:r>
          </a:p>
          <a:p>
            <a:pPr marL="0" indent="0">
              <a:buNone/>
            </a:pPr>
            <a:endParaRPr lang="fr-FR" dirty="0"/>
          </a:p>
          <a:p>
            <a:pPr lvl="1"/>
            <a:endParaRPr lang="fr-FR"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4</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028" name="Picture 4" descr="La relation maitre 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01167"/>
            <a:ext cx="4724400" cy="2457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03103" y="5365008"/>
            <a:ext cx="4572000" cy="584775"/>
          </a:xfrm>
          <a:prstGeom prst="rect">
            <a:avLst/>
          </a:prstGeom>
        </p:spPr>
        <p:txBody>
          <a:bodyPr>
            <a:spAutoFit/>
          </a:bodyPr>
          <a:lstStyle/>
          <a:p>
            <a:r>
              <a:rPr lang="fr-FR" sz="1600" dirty="0">
                <a:solidFill>
                  <a:srgbClr val="303030"/>
                </a:solidFill>
                <a:latin typeface="Open Sans"/>
              </a:rPr>
              <a:t>Communication entre maîtrise d'</a:t>
            </a:r>
            <a:r>
              <a:rPr lang="fr-FR" sz="1600" dirty="0" err="1">
                <a:solidFill>
                  <a:srgbClr val="303030"/>
                </a:solidFill>
                <a:latin typeface="Open Sans"/>
              </a:rPr>
              <a:t>oeuvre</a:t>
            </a:r>
            <a:r>
              <a:rPr lang="fr-FR" sz="1600" dirty="0">
                <a:solidFill>
                  <a:srgbClr val="303030"/>
                </a:solidFill>
                <a:latin typeface="Open Sans"/>
              </a:rPr>
              <a:t> et maîtrise d'ouvrage !!!!!!</a:t>
            </a:r>
            <a:endParaRPr lang="fr-FR" sz="1600" b="0" i="0" dirty="0">
              <a:solidFill>
                <a:srgbClr val="303030"/>
              </a:solidFill>
              <a:effectLst/>
              <a:latin typeface="Open Sans"/>
            </a:endParaRPr>
          </a:p>
        </p:txBody>
      </p:sp>
      <p:sp>
        <p:nvSpPr>
          <p:cNvPr id="8" name="ZoneTexte 7"/>
          <p:cNvSpPr txBox="1"/>
          <p:nvPr/>
        </p:nvSpPr>
        <p:spPr>
          <a:xfrm>
            <a:off x="6010102" y="1970102"/>
            <a:ext cx="3219796" cy="1569660"/>
          </a:xfrm>
          <a:prstGeom prst="rect">
            <a:avLst/>
          </a:prstGeom>
          <a:noFill/>
        </p:spPr>
        <p:txBody>
          <a:bodyPr wrap="square" rtlCol="0">
            <a:spAutoFit/>
          </a:bodyPr>
          <a:lstStyle/>
          <a:p>
            <a:r>
              <a:rPr lang="fr-FR" sz="1600" dirty="0"/>
              <a:t>Réaliser l'ouvrage</a:t>
            </a:r>
          </a:p>
          <a:p>
            <a:r>
              <a:rPr lang="fr-FR" sz="1600" dirty="0"/>
              <a:t>personne physique ou morale qui reçoit</a:t>
            </a:r>
          </a:p>
          <a:p>
            <a:r>
              <a:rPr lang="fr-FR" sz="1600" dirty="0"/>
              <a:t>mission de la maîtrise d’ouvrage pour assurer la conception</a:t>
            </a:r>
          </a:p>
          <a:p>
            <a:r>
              <a:rPr lang="fr-FR" sz="1600" dirty="0"/>
              <a:t>et la réalisation de l’ouvrage.</a:t>
            </a:r>
          </a:p>
        </p:txBody>
      </p:sp>
      <p:sp>
        <p:nvSpPr>
          <p:cNvPr id="13" name="ZoneTexte 12"/>
          <p:cNvSpPr txBox="1"/>
          <p:nvPr/>
        </p:nvSpPr>
        <p:spPr>
          <a:xfrm>
            <a:off x="323528" y="2186571"/>
            <a:ext cx="1494387" cy="3539430"/>
          </a:xfrm>
          <a:prstGeom prst="rect">
            <a:avLst/>
          </a:prstGeom>
          <a:noFill/>
        </p:spPr>
        <p:txBody>
          <a:bodyPr wrap="square" rtlCol="0">
            <a:spAutoFit/>
          </a:bodyPr>
          <a:lstStyle/>
          <a:p>
            <a:r>
              <a:rPr lang="fr-FR" sz="1600" dirty="0"/>
              <a:t>Exprimer le besoin, et l'objectif du projet.</a:t>
            </a:r>
          </a:p>
          <a:p>
            <a:r>
              <a:rPr lang="fr-MA" sz="1600" dirty="0"/>
              <a:t>personne physique ou morale</a:t>
            </a:r>
          </a:p>
          <a:p>
            <a:r>
              <a:rPr lang="fr-FR" sz="1600" dirty="0"/>
              <a:t>propriétaire de l’ouvrage. Il détermine les objectifs, le budget</a:t>
            </a:r>
          </a:p>
          <a:p>
            <a:r>
              <a:rPr lang="fr-FR" sz="1600" dirty="0"/>
              <a:t>et les délais de réalisation.</a:t>
            </a:r>
          </a:p>
        </p:txBody>
      </p:sp>
    </p:spTree>
    <p:extLst>
      <p:ext uri="{BB962C8B-B14F-4D97-AF65-F5344CB8AC3E}">
        <p14:creationId xmlns:p14="http://schemas.microsoft.com/office/powerpoint/2010/main" val="43830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Les rôles dans un projet</a:t>
            </a:r>
          </a:p>
        </p:txBody>
      </p:sp>
      <p:sp>
        <p:nvSpPr>
          <p:cNvPr id="3" name="Espace réservé du contenu 2"/>
          <p:cNvSpPr>
            <a:spLocks noGrp="1"/>
          </p:cNvSpPr>
          <p:nvPr>
            <p:ph idx="1"/>
          </p:nvPr>
        </p:nvSpPr>
        <p:spPr>
          <a:xfrm>
            <a:off x="457200" y="1668292"/>
            <a:ext cx="8229600" cy="571496"/>
          </a:xfrm>
        </p:spPr>
        <p:txBody>
          <a:bodyPr>
            <a:normAutofit/>
          </a:bodyPr>
          <a:lstStyle/>
          <a:p>
            <a:pPr marL="0" indent="0">
              <a:buNone/>
            </a:pPr>
            <a:r>
              <a:rPr lang="fr-FR" sz="1600" dirty="0"/>
              <a:t>Exemple</a:t>
            </a:r>
          </a:p>
          <a:p>
            <a:pPr marL="0" indent="0">
              <a:buNone/>
            </a:pPr>
            <a:endParaRPr lang="fr-FR" dirty="0"/>
          </a:p>
          <a:p>
            <a:pPr lvl="1"/>
            <a:endParaRPr lang="fr-FR"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5</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028" name="Picture 4" descr="La relation maitre 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01167"/>
            <a:ext cx="4724400" cy="245745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251520" y="2995602"/>
            <a:ext cx="1575772" cy="830997"/>
          </a:xfrm>
          <a:prstGeom prst="rect">
            <a:avLst/>
          </a:prstGeom>
          <a:noFill/>
        </p:spPr>
        <p:txBody>
          <a:bodyPr wrap="square" rtlCol="0">
            <a:spAutoFit/>
          </a:bodyPr>
          <a:lstStyle/>
          <a:p>
            <a:r>
              <a:rPr lang="fr-FR" sz="1600" dirty="0"/>
              <a:t>Les enseignants; </a:t>
            </a:r>
          </a:p>
          <a:p>
            <a:r>
              <a:rPr lang="fr-FR" sz="1600" dirty="0"/>
              <a:t>La direction d’enseignement</a:t>
            </a:r>
          </a:p>
        </p:txBody>
      </p:sp>
      <p:sp>
        <p:nvSpPr>
          <p:cNvPr id="12" name="ZoneTexte 11"/>
          <p:cNvSpPr txBox="1"/>
          <p:nvPr/>
        </p:nvSpPr>
        <p:spPr>
          <a:xfrm>
            <a:off x="6156176" y="2202197"/>
            <a:ext cx="2736304" cy="584775"/>
          </a:xfrm>
          <a:prstGeom prst="rect">
            <a:avLst/>
          </a:prstGeom>
          <a:noFill/>
        </p:spPr>
        <p:txBody>
          <a:bodyPr wrap="square" rtlCol="0">
            <a:spAutoFit/>
          </a:bodyPr>
          <a:lstStyle/>
          <a:p>
            <a:r>
              <a:rPr lang="fr-FR" sz="1600" dirty="0"/>
              <a:t>L’équipe IT</a:t>
            </a:r>
          </a:p>
          <a:p>
            <a:r>
              <a:rPr lang="fr-FR" sz="1600" dirty="0"/>
              <a:t>L’entreprise sous traitante.</a:t>
            </a:r>
          </a:p>
        </p:txBody>
      </p:sp>
    </p:spTree>
    <p:extLst>
      <p:ext uri="{BB962C8B-B14F-4D97-AF65-F5344CB8AC3E}">
        <p14:creationId xmlns:p14="http://schemas.microsoft.com/office/powerpoint/2010/main" val="31328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dirty="0"/>
              <a:t>Conduite de projet (1)</a:t>
            </a:r>
            <a:endParaRPr lang="fr-FR" i="1" dirty="0"/>
          </a:p>
        </p:txBody>
      </p:sp>
      <p:sp>
        <p:nvSpPr>
          <p:cNvPr id="3" name="Espace réservé du contenu 2"/>
          <p:cNvSpPr>
            <a:spLocks noGrp="1"/>
          </p:cNvSpPr>
          <p:nvPr>
            <p:ph idx="1"/>
          </p:nvPr>
        </p:nvSpPr>
        <p:spPr>
          <a:xfrm>
            <a:off x="457200" y="1928802"/>
            <a:ext cx="8229600" cy="4427548"/>
          </a:xfrm>
        </p:spPr>
        <p:txBody>
          <a:bodyPr>
            <a:normAutofit/>
          </a:bodyPr>
          <a:lstStyle/>
          <a:p>
            <a:pPr marL="0" indent="0" algn="l">
              <a:buNone/>
            </a:pPr>
            <a:r>
              <a:rPr lang="fr-FR" sz="1800" b="0" i="0" u="none" strike="noStrike" baseline="0" dirty="0">
                <a:latin typeface="ArialMT"/>
              </a:rPr>
              <a:t>Organisation méthodologique mise en œuvre pour faire en sorte que l’ouvrage réalisé par le maître d’</a:t>
            </a:r>
            <a:r>
              <a:rPr lang="fr-FR" sz="1800" b="0" i="0" u="none" strike="noStrike" baseline="0" dirty="0" err="1">
                <a:latin typeface="ArialMT"/>
              </a:rPr>
              <a:t>oeuvre</a:t>
            </a:r>
            <a:r>
              <a:rPr lang="fr-FR" sz="1800" b="0" i="0" u="none" strike="noStrike" baseline="0" dirty="0">
                <a:latin typeface="ArialMT"/>
              </a:rPr>
              <a:t> réponde aux attentes du maître d’ouvrage dans les contraintes de </a:t>
            </a:r>
            <a:r>
              <a:rPr lang="fr-MA" sz="1800" b="0" i="0" u="none" strike="noStrike" baseline="0" dirty="0">
                <a:latin typeface="ArialMT"/>
              </a:rPr>
              <a:t>délai, coût et qualité.</a:t>
            </a:r>
            <a:endParaRPr lang="fr-FR" sz="2000" dirty="0"/>
          </a:p>
          <a:p>
            <a:pPr marL="0" indent="0">
              <a:buNone/>
            </a:pPr>
            <a:endParaRPr lang="fr-FR" sz="2000" dirty="0"/>
          </a:p>
          <a:p>
            <a:pPr lvl="2">
              <a:buNone/>
            </a:pPr>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6</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10" name="Image 9">
            <a:extLst>
              <a:ext uri="{FF2B5EF4-FFF2-40B4-BE49-F238E27FC236}">
                <a16:creationId xmlns:a16="http://schemas.microsoft.com/office/drawing/2014/main" id="{3886D8A0-784D-4C32-88FB-507ADC8AA8FA}"/>
              </a:ext>
            </a:extLst>
          </p:cNvPr>
          <p:cNvPicPr>
            <a:picLocks noChangeAspect="1"/>
          </p:cNvPicPr>
          <p:nvPr/>
        </p:nvPicPr>
        <p:blipFill>
          <a:blip r:embed="rId4"/>
          <a:stretch>
            <a:fillRect/>
          </a:stretch>
        </p:blipFill>
        <p:spPr>
          <a:xfrm>
            <a:off x="2247900" y="3501008"/>
            <a:ext cx="4648200" cy="2209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dirty="0"/>
              <a:t>Conduite de projet (2)</a:t>
            </a:r>
            <a:endParaRPr lang="fr-FR" i="1"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7</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pic>
        <p:nvPicPr>
          <p:cNvPr id="5" name="Image 4">
            <a:extLst>
              <a:ext uri="{FF2B5EF4-FFF2-40B4-BE49-F238E27FC236}">
                <a16:creationId xmlns:a16="http://schemas.microsoft.com/office/drawing/2014/main" id="{9737F15E-31CD-475B-AB1D-3D64578914C6}"/>
              </a:ext>
            </a:extLst>
          </p:cNvPr>
          <p:cNvPicPr>
            <a:picLocks noChangeAspect="1"/>
          </p:cNvPicPr>
          <p:nvPr/>
        </p:nvPicPr>
        <p:blipFill>
          <a:blip r:embed="rId4"/>
          <a:stretch>
            <a:fillRect/>
          </a:stretch>
        </p:blipFill>
        <p:spPr>
          <a:xfrm>
            <a:off x="1115616" y="1664824"/>
            <a:ext cx="7380312" cy="4131897"/>
          </a:xfrm>
          <a:prstGeom prst="rect">
            <a:avLst/>
          </a:prstGeom>
        </p:spPr>
      </p:pic>
    </p:spTree>
    <p:extLst>
      <p:ext uri="{BB962C8B-B14F-4D97-AF65-F5344CB8AC3E}">
        <p14:creationId xmlns:p14="http://schemas.microsoft.com/office/powerpoint/2010/main" val="37821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MA" dirty="0"/>
              <a:t>Conduite de projet (3)</a:t>
            </a:r>
            <a:endParaRPr lang="fr-FR" i="1" dirty="0"/>
          </a:p>
        </p:txBody>
      </p:sp>
      <p:sp>
        <p:nvSpPr>
          <p:cNvPr id="3" name="Espace réservé du contenu 2"/>
          <p:cNvSpPr>
            <a:spLocks noGrp="1"/>
          </p:cNvSpPr>
          <p:nvPr>
            <p:ph idx="1"/>
          </p:nvPr>
        </p:nvSpPr>
        <p:spPr>
          <a:xfrm>
            <a:off x="457200" y="1928802"/>
            <a:ext cx="8229600" cy="4427548"/>
          </a:xfrm>
        </p:spPr>
        <p:txBody>
          <a:bodyPr>
            <a:normAutofit/>
          </a:bodyPr>
          <a:lstStyle/>
          <a:p>
            <a:pPr marL="0" indent="0" algn="l">
              <a:buNone/>
            </a:pPr>
            <a:r>
              <a:rPr lang="fr-FR" sz="1800" b="0" i="0" u="none" strike="noStrike" baseline="0" dirty="0">
                <a:latin typeface="ArialMT"/>
              </a:rPr>
              <a:t>La conduite de projet se situe à 2 niveaux :</a:t>
            </a:r>
          </a:p>
          <a:p>
            <a:pPr marL="0" indent="0" algn="l">
              <a:buNone/>
            </a:pPr>
            <a:endParaRPr lang="fr-FR" sz="1800" b="0" i="0" u="none" strike="noStrike" baseline="0" dirty="0">
              <a:latin typeface="ArialMT"/>
            </a:endParaRPr>
          </a:p>
          <a:p>
            <a:pPr marL="0" indent="0" algn="l">
              <a:buNone/>
            </a:pPr>
            <a:r>
              <a:rPr lang="fr-FR" sz="1800" b="0" i="0" u="none" strike="noStrike" baseline="0" dirty="0">
                <a:latin typeface="ArialMT"/>
              </a:rPr>
              <a:t>	–</a:t>
            </a:r>
            <a:r>
              <a:rPr lang="fr-FR" sz="1800" b="0" i="0" u="none" strike="noStrike" baseline="0" dirty="0">
                <a:latin typeface="Helvetica" panose="020B0604020202020204" pitchFamily="34" charset="0"/>
              </a:rPr>
              <a:t> </a:t>
            </a:r>
            <a:r>
              <a:rPr lang="fr-FR" sz="1800" b="0" i="0" u="none" strike="noStrike" baseline="0" dirty="0">
                <a:latin typeface="ArialMT"/>
              </a:rPr>
              <a:t>lors de la </a:t>
            </a:r>
            <a:r>
              <a:rPr lang="fr-FR" sz="1800" b="1" i="0" u="none" strike="noStrike" baseline="0" dirty="0">
                <a:latin typeface="Arial-BoldMT"/>
              </a:rPr>
              <a:t>conception </a:t>
            </a:r>
            <a:r>
              <a:rPr lang="fr-FR" sz="1800" b="0" i="0" u="none" strike="noStrike" baseline="0" dirty="0">
                <a:latin typeface="ArialMT"/>
              </a:rPr>
              <a:t>: fixer les objectifs, la stratégie, les moyens, l’organisation et le programme d’action</a:t>
            </a:r>
          </a:p>
          <a:p>
            <a:pPr marL="0" indent="0" algn="l">
              <a:buNone/>
            </a:pPr>
            <a:endParaRPr lang="fr-FR" sz="1800" b="0" i="0" u="none" strike="noStrike" baseline="0" dirty="0">
              <a:latin typeface="ArialMT"/>
            </a:endParaRPr>
          </a:p>
          <a:p>
            <a:pPr marL="0" indent="0" algn="l">
              <a:buNone/>
            </a:pPr>
            <a:r>
              <a:rPr lang="fr-FR" sz="1800" dirty="0">
                <a:latin typeface="ArialMT"/>
              </a:rPr>
              <a:t>	</a:t>
            </a:r>
            <a:r>
              <a:rPr lang="fr-FR" sz="1800" b="0" i="0" u="none" strike="noStrike" baseline="0" dirty="0">
                <a:latin typeface="ArialMT"/>
              </a:rPr>
              <a:t>–</a:t>
            </a:r>
            <a:r>
              <a:rPr lang="fr-FR" sz="1800" b="0" i="0" u="none" strike="noStrike" baseline="0" dirty="0">
                <a:latin typeface="Helvetica" panose="020B0604020202020204" pitchFamily="34" charset="0"/>
              </a:rPr>
              <a:t> </a:t>
            </a:r>
            <a:r>
              <a:rPr lang="fr-FR" sz="1800" b="0" i="0" u="none" strike="noStrike" baseline="0" dirty="0">
                <a:latin typeface="ArialMT"/>
              </a:rPr>
              <a:t>lors de la </a:t>
            </a:r>
            <a:r>
              <a:rPr lang="fr-FR" sz="1800" b="1" i="0" u="none" strike="noStrike" baseline="0" dirty="0">
                <a:latin typeface="Arial-BoldMT"/>
              </a:rPr>
              <a:t>réalisation </a:t>
            </a:r>
            <a:r>
              <a:rPr lang="fr-FR" sz="1800" b="0" i="0" u="none" strike="noStrike" baseline="0" dirty="0">
                <a:latin typeface="ArialMT"/>
              </a:rPr>
              <a:t>: s’assurer du bon déroulement du projet, de la</a:t>
            </a:r>
          </a:p>
          <a:p>
            <a:pPr marL="0" indent="0" algn="l">
              <a:buNone/>
            </a:pPr>
            <a:r>
              <a:rPr lang="fr-FR" sz="1800" b="0" i="0" u="none" strike="noStrike" baseline="0" dirty="0">
                <a:latin typeface="ArialMT"/>
              </a:rPr>
              <a:t>qualité, du respect des délais et des budgets, faciliter les travaux de mise en œuvre et de maintenance</a:t>
            </a:r>
            <a:endParaRPr lang="fr-FR" sz="2000" dirty="0"/>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8</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Tree>
    <p:extLst>
      <p:ext uri="{BB962C8B-B14F-4D97-AF65-F5344CB8AC3E}">
        <p14:creationId xmlns:p14="http://schemas.microsoft.com/office/powerpoint/2010/main" val="18605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804" y="428612"/>
            <a:ext cx="8229600" cy="1143000"/>
          </a:xfrm>
        </p:spPr>
        <p:txBody>
          <a:bodyPr/>
          <a:lstStyle/>
          <a:p>
            <a:r>
              <a:rPr lang="fr-FR" i="1" dirty="0"/>
              <a:t>Cycle de vie de projet</a:t>
            </a:r>
          </a:p>
        </p:txBody>
      </p:sp>
      <p:sp>
        <p:nvSpPr>
          <p:cNvPr id="6" name="Espace réservé du numéro de diapositive 5"/>
          <p:cNvSpPr>
            <a:spLocks noGrp="1"/>
          </p:cNvSpPr>
          <p:nvPr>
            <p:ph type="sldNum" sz="quarter" idx="12"/>
          </p:nvPr>
        </p:nvSpPr>
        <p:spPr/>
        <p:txBody>
          <a:bodyPr/>
          <a:lstStyle/>
          <a:p>
            <a:fld id="{86689D53-DC7C-4E27-9789-0128C34E7BAC}" type="slidenum">
              <a:rPr lang="fr-FR" smtClean="0"/>
              <a:pPr/>
              <a:t>9</a:t>
            </a:fld>
            <a:endParaRPr lang="fr-FR"/>
          </a:p>
        </p:txBody>
      </p:sp>
      <p:sp>
        <p:nvSpPr>
          <p:cNvPr id="7" name="Espace réservé du pied de page 6"/>
          <p:cNvSpPr>
            <a:spLocks noGrp="1"/>
          </p:cNvSpPr>
          <p:nvPr>
            <p:ph type="ftr" sz="quarter" idx="11"/>
          </p:nvPr>
        </p:nvSpPr>
        <p:spPr/>
        <p:txBody>
          <a:bodyPr/>
          <a:lstStyle/>
          <a:p>
            <a:r>
              <a:rPr lang="fr-FR"/>
              <a:t>PRJINFO-01 : Projet Informatique</a:t>
            </a:r>
          </a:p>
        </p:txBody>
      </p:sp>
      <p:sp>
        <p:nvSpPr>
          <p:cNvPr id="11" name="Rectangle 10"/>
          <p:cNvSpPr/>
          <p:nvPr/>
        </p:nvSpPr>
        <p:spPr>
          <a:xfrm>
            <a:off x="500034" y="1357298"/>
            <a:ext cx="8215370" cy="714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9735"/>
            <a:ext cx="1395046" cy="1395046"/>
          </a:xfrm>
          <a:prstGeom prst="rect">
            <a:avLst/>
          </a:prstGeom>
        </p:spPr>
      </p:pic>
      <p:sp>
        <p:nvSpPr>
          <p:cNvPr id="21" name="ZoneTexte 20">
            <a:extLst>
              <a:ext uri="{FF2B5EF4-FFF2-40B4-BE49-F238E27FC236}">
                <a16:creationId xmlns:a16="http://schemas.microsoft.com/office/drawing/2014/main" id="{C88B9181-463F-4E21-B2A7-A6111E069DBF}"/>
              </a:ext>
            </a:extLst>
          </p:cNvPr>
          <p:cNvSpPr txBox="1"/>
          <p:nvPr/>
        </p:nvSpPr>
        <p:spPr>
          <a:xfrm>
            <a:off x="557808" y="1743782"/>
            <a:ext cx="8046640" cy="1477328"/>
          </a:xfrm>
          <a:prstGeom prst="rect">
            <a:avLst/>
          </a:prstGeom>
          <a:noFill/>
        </p:spPr>
        <p:txBody>
          <a:bodyPr wrap="square">
            <a:spAutoFit/>
          </a:bodyPr>
          <a:lstStyle/>
          <a:p>
            <a:r>
              <a:rPr lang="fr-FR" sz="1800" dirty="0"/>
              <a:t>Un </a:t>
            </a:r>
            <a:r>
              <a:rPr lang="fr-FR" sz="1800" b="1" dirty="0"/>
              <a:t>projet</a:t>
            </a:r>
            <a:r>
              <a:rPr lang="fr-FR" sz="1800" dirty="0"/>
              <a:t> se démarque par son </a:t>
            </a:r>
            <a:r>
              <a:rPr lang="fr-FR" sz="1800" b="1" dirty="0"/>
              <a:t>cycle de vie</a:t>
            </a:r>
            <a:r>
              <a:rPr lang="fr-FR" sz="1800" dirty="0"/>
              <a:t>, qui est généralement présenté comme étant constitué de phases :</a:t>
            </a:r>
          </a:p>
          <a:p>
            <a:endParaRPr lang="fr-FR" dirty="0"/>
          </a:p>
          <a:p>
            <a:endParaRPr lang="fr-FR" dirty="0"/>
          </a:p>
          <a:p>
            <a:endParaRPr lang="fr-FR" sz="1800" dirty="0"/>
          </a:p>
        </p:txBody>
      </p:sp>
      <p:pic>
        <p:nvPicPr>
          <p:cNvPr id="23" name="Image 22">
            <a:extLst>
              <a:ext uri="{FF2B5EF4-FFF2-40B4-BE49-F238E27FC236}">
                <a16:creationId xmlns:a16="http://schemas.microsoft.com/office/drawing/2014/main" id="{22551C06-A2E3-485C-B159-A2FAE403CFF2}"/>
              </a:ext>
            </a:extLst>
          </p:cNvPr>
          <p:cNvPicPr>
            <a:picLocks noChangeAspect="1"/>
          </p:cNvPicPr>
          <p:nvPr/>
        </p:nvPicPr>
        <p:blipFill>
          <a:blip r:embed="rId4"/>
          <a:stretch>
            <a:fillRect/>
          </a:stretch>
        </p:blipFill>
        <p:spPr>
          <a:xfrm>
            <a:off x="1331640" y="2420888"/>
            <a:ext cx="6048672" cy="1507921"/>
          </a:xfrm>
          <a:prstGeom prst="rect">
            <a:avLst/>
          </a:prstGeom>
        </p:spPr>
      </p:pic>
      <p:sp>
        <p:nvSpPr>
          <p:cNvPr id="24" name="ZoneTexte 23">
            <a:extLst>
              <a:ext uri="{FF2B5EF4-FFF2-40B4-BE49-F238E27FC236}">
                <a16:creationId xmlns:a16="http://schemas.microsoft.com/office/drawing/2014/main" id="{0A77D28C-4165-40EF-A651-CD7F0EF6F08A}"/>
              </a:ext>
            </a:extLst>
          </p:cNvPr>
          <p:cNvSpPr txBox="1"/>
          <p:nvPr/>
        </p:nvSpPr>
        <p:spPr>
          <a:xfrm>
            <a:off x="549791" y="4186920"/>
            <a:ext cx="8215370" cy="2031325"/>
          </a:xfrm>
          <a:prstGeom prst="rect">
            <a:avLst/>
          </a:prstGeom>
          <a:noFill/>
        </p:spPr>
        <p:txBody>
          <a:bodyPr wrap="square" rtlCol="0">
            <a:spAutoFit/>
          </a:bodyPr>
          <a:lstStyle/>
          <a:p>
            <a:pPr marL="285750" indent="-285750" algn="l">
              <a:buFont typeface="Arial" panose="020B0604020202020204" pitchFamily="34" charset="0"/>
              <a:buChar char="•"/>
            </a:pPr>
            <a:r>
              <a:rPr lang="fr-FR" sz="1400" b="0" i="0" u="none" strike="noStrike" baseline="0" dirty="0">
                <a:latin typeface="ArialMT"/>
              </a:rPr>
              <a:t>Pré-étude : Définition de la portée du projet et développement des cas</a:t>
            </a:r>
          </a:p>
          <a:p>
            <a:pPr marL="742950" lvl="1" indent="-285750">
              <a:buFont typeface="Arial" panose="020B0604020202020204" pitchFamily="34" charset="0"/>
              <a:buChar char="•"/>
            </a:pPr>
            <a:r>
              <a:rPr lang="fr-FR" sz="1400" b="0" i="0" u="none" strike="noStrike" baseline="0" dirty="0">
                <a:latin typeface="ArialMT"/>
              </a:rPr>
              <a:t>Vision : Glossaire, Détermination des parties prenantes et des utilisateurs, Détermination de leurs besoins, Besoins fonctionnels et non fonctionnels, Contraintes de conception</a:t>
            </a:r>
          </a:p>
          <a:p>
            <a:pPr marL="285750" indent="-285750">
              <a:buFont typeface="Arial" panose="020B0604020202020204" pitchFamily="34" charset="0"/>
              <a:buChar char="•"/>
            </a:pPr>
            <a:r>
              <a:rPr lang="fr-FR" sz="1400" b="0" i="0" u="none" strike="noStrike" baseline="0" dirty="0">
                <a:latin typeface="ArialMT"/>
              </a:rPr>
              <a:t>Elaboration : Planification du projet, spécification des caractéristiques, des fondements de </a:t>
            </a:r>
            <a:r>
              <a:rPr lang="fr-MA" sz="1400" b="0" i="0" u="none" strike="noStrike" baseline="0" dirty="0">
                <a:latin typeface="ArialMT"/>
              </a:rPr>
              <a:t>l’architecture</a:t>
            </a:r>
          </a:p>
          <a:p>
            <a:pPr marL="742950" lvl="1" indent="-285750">
              <a:buFont typeface="Arial" panose="020B0604020202020204" pitchFamily="34" charset="0"/>
              <a:buChar char="•"/>
            </a:pPr>
            <a:r>
              <a:rPr lang="fr-FR" sz="1400" b="0" i="0" u="none" strike="noStrike" baseline="0" dirty="0">
                <a:latin typeface="ArialMT"/>
              </a:rPr>
              <a:t>Architecture : Document d’architecture Logicielle, Différentes vues selon la partie prenante, Une architecture candidate, Comportement et conception des composants du </a:t>
            </a:r>
            <a:r>
              <a:rPr lang="fr-MA" sz="1400" b="0" i="0" u="none" strike="noStrike" baseline="0" dirty="0">
                <a:latin typeface="ArialMT"/>
              </a:rPr>
              <a:t>système</a:t>
            </a:r>
          </a:p>
          <a:p>
            <a:pPr marL="285750" indent="-285750" algn="l">
              <a:buFont typeface="Arial" panose="020B0604020202020204" pitchFamily="34" charset="0"/>
              <a:buChar char="•"/>
            </a:pPr>
            <a:r>
              <a:rPr lang="fr-MA" sz="1400" b="0" i="0" u="none" strike="noStrike" baseline="0" dirty="0">
                <a:latin typeface="ArialMT"/>
              </a:rPr>
              <a:t>Construction : Construction du produit</a:t>
            </a:r>
          </a:p>
          <a:p>
            <a:pPr marL="285750" indent="-285750" algn="l">
              <a:buFont typeface="Arial" panose="020B0604020202020204" pitchFamily="34" charset="0"/>
              <a:buChar char="•"/>
            </a:pPr>
            <a:r>
              <a:rPr lang="fr-FR" sz="1400" b="0" i="0" u="none" strike="noStrike" baseline="0" dirty="0">
                <a:latin typeface="ArialMT"/>
              </a:rPr>
              <a:t>Transition : Préparation du produit pour les utilisateurs</a:t>
            </a:r>
            <a:endParaRPr lang="fr-MA" sz="1400" dirty="0"/>
          </a:p>
        </p:txBody>
      </p:sp>
    </p:spTree>
    <p:extLst>
      <p:ext uri="{BB962C8B-B14F-4D97-AF65-F5344CB8AC3E}">
        <p14:creationId xmlns:p14="http://schemas.microsoft.com/office/powerpoint/2010/main" val="12351265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11313</TotalTime>
  <Words>2106</Words>
  <Application>Microsoft Office PowerPoint</Application>
  <PresentationFormat>Affichage à l'écran (4:3)</PresentationFormat>
  <Paragraphs>342</Paragraphs>
  <Slides>30</Slides>
  <Notes>30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Arial</vt:lpstr>
      <vt:lpstr>Arial-BoldMT</vt:lpstr>
      <vt:lpstr>ArialMT</vt:lpstr>
      <vt:lpstr>Calibri</vt:lpstr>
      <vt:lpstr>Helvetica</vt:lpstr>
      <vt:lpstr>Open Sans</vt:lpstr>
      <vt:lpstr>Sarabun</vt:lpstr>
      <vt:lpstr>Wingdings</vt:lpstr>
      <vt:lpstr>Thème Office</vt:lpstr>
      <vt:lpstr>Conduite et gestion de projets informatiques : une introduction</vt:lpstr>
      <vt:lpstr>Unité d’enseignement</vt:lpstr>
      <vt:lpstr>Un projet Informatique?</vt:lpstr>
      <vt:lpstr>Acteurs d’un projet</vt:lpstr>
      <vt:lpstr>Les rôles dans un projet</vt:lpstr>
      <vt:lpstr>Conduite de projet (1)</vt:lpstr>
      <vt:lpstr>Conduite de projet (2)</vt:lpstr>
      <vt:lpstr>Conduite de projet (3)</vt:lpstr>
      <vt:lpstr>Cycle de vie de projet</vt:lpstr>
      <vt:lpstr>Modèles de développement</vt:lpstr>
      <vt:lpstr>Modèle en cascade</vt:lpstr>
      <vt:lpstr>Modèle en spirale</vt:lpstr>
      <vt:lpstr>Modèle en V</vt:lpstr>
      <vt:lpstr>Le modèle agile</vt:lpstr>
      <vt:lpstr>Activités de développement </vt:lpstr>
      <vt:lpstr>Etapes du projet dans  le contexte de l’enseignement </vt:lpstr>
      <vt:lpstr>Expression des besoins</vt:lpstr>
      <vt:lpstr>Analyse &amp; Conception</vt:lpstr>
      <vt:lpstr>Implémentation &amp; Test</vt:lpstr>
      <vt:lpstr>Planifier</vt:lpstr>
      <vt:lpstr>Planifier</vt:lpstr>
      <vt:lpstr>Ordonnancement</vt:lpstr>
      <vt:lpstr>Planification opérationnelle</vt:lpstr>
      <vt:lpstr>Contrôler et suivre le projet</vt:lpstr>
      <vt:lpstr>Et pour finir</vt:lpstr>
      <vt:lpstr>Clôture du projet</vt:lpstr>
      <vt:lpstr>Etude de cas</vt:lpstr>
      <vt:lpstr>Logiciel</vt:lpstr>
      <vt:lpstr>Génie Logiciel</vt:lpstr>
      <vt:lpstr>Motivations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Dell-Selwa</dc:creator>
  <cp:lastModifiedBy>Selwa EL FIRDOUSSI</cp:lastModifiedBy>
  <cp:revision>433</cp:revision>
  <dcterms:created xsi:type="dcterms:W3CDTF">2015-09-05T08:33:43Z</dcterms:created>
  <dcterms:modified xsi:type="dcterms:W3CDTF">2022-09-13T12:13:02Z</dcterms:modified>
</cp:coreProperties>
</file>