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8" r:id="rId2"/>
    <p:sldId id="258" r:id="rId3"/>
    <p:sldId id="298" r:id="rId4"/>
    <p:sldId id="315" r:id="rId5"/>
    <p:sldId id="320" r:id="rId6"/>
    <p:sldId id="299" r:id="rId7"/>
    <p:sldId id="316" r:id="rId8"/>
    <p:sldId id="301" r:id="rId9"/>
    <p:sldId id="317" r:id="rId10"/>
    <p:sldId id="318" r:id="rId11"/>
    <p:sldId id="319" r:id="rId12"/>
    <p:sldId id="303" r:id="rId13"/>
    <p:sldId id="310" r:id="rId14"/>
    <p:sldId id="30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/>
              <a:t>EMINES-School of Industrial Management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8D509-5D40-457B-9E0F-81DD47AB3F04}" type="datetimeFigureOut">
              <a:rPr lang="fr-FR" smtClean="0"/>
              <a:pPr/>
              <a:t>12/09/2022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47598-1445-40B8-8830-1D94EA8FEC4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1093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/>
              <a:t>EMINES-School of Industrial Management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A9A3-DC0B-4E96-A7E5-BB02BB47D912}" type="datetimeFigureOut">
              <a:rPr lang="fr-FR" smtClean="0"/>
              <a:pPr/>
              <a:t>12/09/2022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9702-AED8-4659-9AE8-1350E3CD0FA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5019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26E8E-FF08-4538-8BEE-794BD1D139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82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31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19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21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20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84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48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99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1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47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11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6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18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20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D479-48FC-4585-970C-9980B419409E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2C1-BBAB-45FC-B892-AA2E88C7AC36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18D-6EA0-416C-BA37-A729E329D40F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29E-224B-4040-BF76-BB91DF354CB3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4CC3-5BA7-4E6B-86DD-21A3C65395C8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1611-BF48-4284-9AA3-D19BFC6CEC37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822F-903E-457A-A9BB-11EA4FA9B993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78E-F1CE-4E7F-ADBA-B125C35E0F72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CDE-40BA-403D-8FFC-2BCF71982E1F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BD7F-1ED6-4281-B6A7-6A26144D984E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B84F-83AE-4E90-8025-9E8CFBB72CEA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946D-C594-43EE-A2A3-7EE132FB08D9}" type="datetime1">
              <a:rPr lang="fr-FR" smtClean="0"/>
              <a:t>12/09/2022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9D53-DC7C-4E27-9789-0128C34E7B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2867721"/>
            <a:ext cx="5825202" cy="1857423"/>
          </a:xfrm>
        </p:spPr>
        <p:txBody>
          <a:bodyPr>
            <a:normAutofit fontScale="90000"/>
          </a:bodyPr>
          <a:lstStyle/>
          <a:p>
            <a:r>
              <a:rPr lang="fr-FR" dirty="0"/>
              <a:t>Technique de rédaction du cahier des charges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680174"/>
            <a:ext cx="6858000" cy="981941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CI 1 A- Semestre 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>
                <a:solidFill>
                  <a:schemeClr val="accent2">
                    <a:lumMod val="50000"/>
                  </a:schemeClr>
                </a:solidFill>
              </a:rPr>
              <a:t>1</a:t>
            </a:fld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40" y="910293"/>
            <a:ext cx="1459523" cy="14595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1" y="4791544"/>
            <a:ext cx="1209206" cy="12092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80031" y="5662114"/>
            <a:ext cx="17496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</a:rPr>
              <a:t>Selwa ELFIRDOUSSI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</p:spTree>
    <p:extLst>
      <p:ext uri="{BB962C8B-B14F-4D97-AF65-F5344CB8AC3E}">
        <p14:creationId xmlns:p14="http://schemas.microsoft.com/office/powerpoint/2010/main" val="99839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b="1" dirty="0"/>
              <a:t>Benchmark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Il est important de connaitre les solutions déjà existantes sur le marché qui répondent au besoin.</a:t>
            </a:r>
          </a:p>
          <a:p>
            <a:pPr marL="0" indent="0">
              <a:buNone/>
            </a:pPr>
            <a:endParaRPr lang="fr-FR" sz="2000" b="1" dirty="0"/>
          </a:p>
          <a:p>
            <a:r>
              <a:rPr lang="fr-FR" sz="2000" b="1" dirty="0"/>
              <a:t>Lister quelques solutions</a:t>
            </a:r>
          </a:p>
          <a:p>
            <a:r>
              <a:rPr lang="fr-FR" sz="2000" b="1" dirty="0"/>
              <a:t>Et argumenter les manques de ces solutions par rapport au problème posé.</a:t>
            </a:r>
          </a:p>
          <a:p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Exemple : Outlook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rgbClr val="FF0000"/>
                </a:solidFill>
              </a:rPr>
              <a:t>Pas une solution personnalisable (ex : tranche horaire)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rgbClr val="FF0000"/>
                </a:solidFill>
              </a:rPr>
              <a:t>Obligation d’achat de licence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rgbClr val="FF0000"/>
                </a:solidFill>
              </a:rPr>
              <a:t>Dépend d’office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rgbClr val="FF0000"/>
                </a:solidFill>
              </a:rPr>
              <a:t>Ne peut pas être interfacé avec Oasis</a:t>
            </a:r>
          </a:p>
          <a:p>
            <a:pPr>
              <a:buFontTx/>
              <a:buChar char="-"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35729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1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Solution proposée </a:t>
            </a:r>
            <a:br>
              <a:rPr lang="fr-FR" b="1" dirty="0"/>
            </a:br>
            <a:r>
              <a:rPr lang="fr-FR" b="1" dirty="0"/>
              <a:t>pour répondre au besoin</a:t>
            </a:r>
            <a:endParaRPr lang="fr-FR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752220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00034" y="2004266"/>
            <a:ext cx="8186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Cette partie est un peu la transition entre la rédaction du Cahier des Charges et la conception initiale.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proposer des pistes de recherche pour la réalisation de chacune des fonctions.</a:t>
            </a:r>
          </a:p>
          <a:p>
            <a:br>
              <a:rPr lang="fr-FR" sz="2000" dirty="0"/>
            </a:br>
            <a:r>
              <a:rPr lang="fr-FR" sz="2000" dirty="0"/>
              <a:t>L'objectif est d'organiser au mieux la suite du projet, en le découpant en "sous projets". 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FF0000"/>
                </a:solidFill>
              </a:rPr>
              <a:t>Exemple :</a:t>
            </a:r>
          </a:p>
          <a:p>
            <a:r>
              <a:rPr lang="fr-FR" sz="2000" dirty="0">
                <a:solidFill>
                  <a:srgbClr val="FF0000"/>
                </a:solidFill>
              </a:rPr>
              <a:t>Application web avec une gestion des profils utilisateurs et un accès sécurisé 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8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i="1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>
              <a:buNone/>
            </a:pPr>
            <a:r>
              <a:rPr lang="fr-FR" sz="2000" b="1" dirty="0">
                <a:sym typeface="Wingdings" pitchFamily="2" charset="2"/>
              </a:rPr>
              <a:t>	</a:t>
            </a:r>
            <a:r>
              <a:rPr lang="fr-FR" sz="2000" dirty="0">
                <a:sym typeface="Wingdings" pitchFamily="2" charset="2"/>
              </a:rPr>
              <a:t>Conclure en rappellent :</a:t>
            </a:r>
          </a:p>
          <a:p>
            <a:pPr>
              <a:buNone/>
            </a:pPr>
            <a:endParaRPr lang="fr-FR" sz="2000" dirty="0">
              <a:sym typeface="Wingdings" pitchFamily="2" charset="2"/>
            </a:endParaRPr>
          </a:p>
          <a:p>
            <a:pPr>
              <a:buNone/>
            </a:pPr>
            <a:r>
              <a:rPr lang="fr-FR" sz="2000" dirty="0">
                <a:sym typeface="Wingdings" pitchFamily="2" charset="2"/>
              </a:rPr>
              <a:t>	L</a:t>
            </a:r>
            <a:r>
              <a:rPr lang="fr-FR" sz="2000" b="1" dirty="0">
                <a:sym typeface="Wingdings" pitchFamily="2" charset="2"/>
              </a:rPr>
              <a:t>e contexte général du projet,</a:t>
            </a:r>
          </a:p>
          <a:p>
            <a:pPr>
              <a:buNone/>
            </a:pPr>
            <a:r>
              <a:rPr lang="fr-FR" sz="2000" b="1" dirty="0">
                <a:sym typeface="Wingdings" pitchFamily="2" charset="2"/>
              </a:rPr>
              <a:t>	Le problème posé,</a:t>
            </a:r>
          </a:p>
          <a:p>
            <a:pPr>
              <a:buNone/>
            </a:pPr>
            <a:r>
              <a:rPr lang="fr-FR" sz="2000" b="1" dirty="0">
                <a:sym typeface="Wingdings" pitchFamily="2" charset="2"/>
              </a:rPr>
              <a:t>	Et les fonctionnalités proposées,</a:t>
            </a:r>
          </a:p>
          <a:p>
            <a:pPr>
              <a:buNone/>
            </a:pPr>
            <a:r>
              <a:rPr lang="fr-FR" sz="2000" b="1" dirty="0">
                <a:sym typeface="Wingdings" pitchFamily="2" charset="2"/>
              </a:rPr>
              <a:t>	Et la solution.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35729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i="1" dirty="0"/>
              <a:t>Annexe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 lnSpcReduction="10000"/>
          </a:bodyPr>
          <a:lstStyle/>
          <a:p>
            <a:endParaRPr lang="fr-FR" sz="2000" dirty="0"/>
          </a:p>
          <a:p>
            <a:pPr>
              <a:buNone/>
            </a:pPr>
            <a:r>
              <a:rPr lang="fr-FR" sz="2000" b="1" dirty="0">
                <a:sym typeface="Wingdings" pitchFamily="2" charset="2"/>
              </a:rPr>
              <a:t>	</a:t>
            </a:r>
            <a:r>
              <a:rPr lang="fr-FR" sz="2000" dirty="0">
                <a:sym typeface="Wingdings" pitchFamily="2" charset="2"/>
              </a:rPr>
              <a:t>Contient les documents de travail déjà existants et qui ont été collectés suite à l’expression des besoins.</a:t>
            </a:r>
          </a:p>
          <a:p>
            <a:pPr>
              <a:buNone/>
            </a:pPr>
            <a:endParaRPr lang="fr-FR" sz="2000" dirty="0">
              <a:sym typeface="Wingdings" pitchFamily="2" charset="2"/>
            </a:endParaRPr>
          </a:p>
          <a:p>
            <a:r>
              <a:rPr lang="fr-FR" sz="2000" dirty="0"/>
              <a:t>Planning du projet</a:t>
            </a:r>
          </a:p>
          <a:p>
            <a:r>
              <a:rPr lang="fr-FR" sz="2000" dirty="0"/>
              <a:t>Glossaire,</a:t>
            </a:r>
            <a:endParaRPr lang="fr-FR" sz="2000" dirty="0">
              <a:sym typeface="Wingdings" pitchFamily="2" charset="2"/>
            </a:endParaRPr>
          </a:p>
          <a:p>
            <a:r>
              <a:rPr lang="fr-FR" sz="2000" dirty="0">
                <a:sym typeface="Wingdings" pitchFamily="2" charset="2"/>
              </a:rPr>
              <a:t>Document Excel et/ou Word,</a:t>
            </a:r>
          </a:p>
          <a:p>
            <a:r>
              <a:rPr lang="fr-FR" sz="2000" dirty="0">
                <a:sym typeface="Wingdings" pitchFamily="2" charset="2"/>
              </a:rPr>
              <a:t>Base de données existantes,</a:t>
            </a:r>
          </a:p>
          <a:p>
            <a:r>
              <a:rPr lang="fr-FR" sz="2000" dirty="0">
                <a:sym typeface="Wingdings" pitchFamily="2" charset="2"/>
              </a:rPr>
              <a:t>Autre document de travail,</a:t>
            </a:r>
          </a:p>
          <a:p>
            <a:r>
              <a:rPr lang="fr-FR" sz="2000" dirty="0">
                <a:sym typeface="Wingdings" pitchFamily="2" charset="2"/>
              </a:rPr>
              <a:t>Etc.</a:t>
            </a:r>
          </a:p>
          <a:p>
            <a:endParaRPr lang="fr-FR" sz="2000" dirty="0">
              <a:sym typeface="Wingdings" pitchFamily="2" charset="2"/>
            </a:endParaRPr>
          </a:p>
          <a:p>
            <a:pPr>
              <a:buNone/>
            </a:pPr>
            <a:r>
              <a:rPr lang="fr-FR" sz="2000" b="1" dirty="0">
                <a:sym typeface="Wingdings" pitchFamily="2" charset="2"/>
              </a:rPr>
              <a:t>	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35729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i="1" dirty="0"/>
              <a:t>Etude de cas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000" b="1" dirty="0">
              <a:sym typeface="Wingdings" pitchFamily="2" charset="2"/>
            </a:endParaRPr>
          </a:p>
          <a:p>
            <a:pPr>
              <a:buNone/>
            </a:pPr>
            <a:endParaRPr lang="fr-FR" sz="2000" b="1" dirty="0"/>
          </a:p>
          <a:p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35729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consommateu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047875"/>
            <a:ext cx="4457700" cy="27622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i="1" dirty="0"/>
              <a:t>Cahier des charges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sz="2000" dirty="0"/>
              <a:t>Le cahier des charges est un document </a:t>
            </a:r>
            <a:r>
              <a:rPr lang="fr-FR" sz="2000" b="1" dirty="0"/>
              <a:t>contractuel</a:t>
            </a:r>
            <a:r>
              <a:rPr lang="fr-FR" sz="2000" dirty="0"/>
              <a:t> qui permet au maître d'ouvrage de faire savoir au maître d'œuvre ce qu'il attend de lui lors de la réalisation d'un projet.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Il décrit précisément les besoins auxquels la maîtrise d’œuvre doit répondre, et organise la relation entre les différents acteurs tout au long du projet.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Exemple : Gestion des réservations des salles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35729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i="1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14842"/>
          </a:xfrm>
        </p:spPr>
        <p:txBody>
          <a:bodyPr>
            <a:normAutofit/>
          </a:bodyPr>
          <a:lstStyle/>
          <a:p>
            <a:r>
              <a:rPr lang="fr-FR" sz="2000" b="1" dirty="0"/>
              <a:t>Description du contexte Général du projet,</a:t>
            </a:r>
          </a:p>
          <a:p>
            <a:r>
              <a:rPr lang="fr-FR" sz="2000" b="1" dirty="0"/>
              <a:t>Introduction au problème posé :</a:t>
            </a:r>
          </a:p>
          <a:p>
            <a:pPr lvl="1"/>
            <a:r>
              <a:rPr lang="fr-FR" sz="1600" b="1" dirty="0"/>
              <a:t>L’existant</a:t>
            </a:r>
          </a:p>
          <a:p>
            <a:r>
              <a:rPr lang="fr-FR" sz="2000" b="1" dirty="0"/>
              <a:t>Expression fonctionnelle du besoin :</a:t>
            </a:r>
          </a:p>
          <a:p>
            <a:pPr lvl="1"/>
            <a:r>
              <a:rPr lang="fr-FR" sz="2000" b="1" dirty="0"/>
              <a:t>Les besoins fonctionnelles</a:t>
            </a:r>
          </a:p>
          <a:p>
            <a:pPr lvl="1"/>
            <a:r>
              <a:rPr lang="fr-FR" sz="2000" b="1" dirty="0"/>
              <a:t>Les utilisateurs</a:t>
            </a:r>
          </a:p>
          <a:p>
            <a:pPr lvl="1"/>
            <a:r>
              <a:rPr lang="fr-FR" sz="2000" b="1" dirty="0"/>
              <a:t>Les contraintes</a:t>
            </a:r>
          </a:p>
          <a:p>
            <a:pPr lvl="1"/>
            <a:r>
              <a:rPr lang="fr-FR" sz="2000" b="1" dirty="0"/>
              <a:t>Les livrables</a:t>
            </a:r>
          </a:p>
          <a:p>
            <a:r>
              <a:rPr lang="fr-FR" sz="2000" b="1" dirty="0"/>
              <a:t>Benchmark</a:t>
            </a:r>
          </a:p>
          <a:p>
            <a:r>
              <a:rPr lang="fr-FR" sz="2000" b="1" dirty="0"/>
              <a:t>Conclusion</a:t>
            </a:r>
          </a:p>
          <a:p>
            <a:r>
              <a:rPr lang="fr-FR" sz="2000" b="1" dirty="0"/>
              <a:t>Annexe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35729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du contexte </a:t>
            </a:r>
            <a:br>
              <a:rPr lang="fr-FR" b="1" dirty="0"/>
            </a:br>
            <a:r>
              <a:rPr lang="fr-FR" b="1" dirty="0"/>
              <a:t>Général du projet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93408"/>
            <a:ext cx="8229600" cy="409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Description du client :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Information sur l’entreprise</a:t>
            </a:r>
          </a:p>
          <a:p>
            <a:r>
              <a:rPr lang="fr-FR" sz="2000" dirty="0"/>
              <a:t>Activité de l’entreprise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Contexte général du projet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Définir le département concerné et </a:t>
            </a:r>
          </a:p>
          <a:p>
            <a:r>
              <a:rPr lang="fr-FR" sz="2000" dirty="0"/>
              <a:t>le processus concerné par le projet</a:t>
            </a:r>
          </a:p>
          <a:p>
            <a:endParaRPr lang="fr-FR" sz="2000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62991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0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du contexte </a:t>
            </a:r>
            <a:br>
              <a:rPr lang="fr-FR" b="1" dirty="0"/>
            </a:br>
            <a:r>
              <a:rPr lang="fr-FR" b="1" dirty="0"/>
              <a:t>Général du projet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93408"/>
            <a:ext cx="8229600" cy="409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Description du client :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Information sur l’entreprise :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EMINES/UM6P</a:t>
            </a:r>
          </a:p>
          <a:p>
            <a:r>
              <a:rPr lang="fr-FR" sz="2000" dirty="0"/>
              <a:t>Activité de l’entreprise :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Enseignement supérieur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Contexte général du projet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Définir le département concerné :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Direction d’enseignement et de recherche</a:t>
            </a:r>
          </a:p>
          <a:p>
            <a:r>
              <a:rPr lang="fr-FR" sz="2000" dirty="0"/>
              <a:t>Et le processus concerné par le projet :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Gestion des cours</a:t>
            </a:r>
          </a:p>
          <a:p>
            <a:endParaRPr lang="fr-FR" sz="2000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629918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Introduction au </a:t>
            </a:r>
            <a:br>
              <a:rPr lang="fr-FR" i="1" dirty="0"/>
            </a:br>
            <a:r>
              <a:rPr lang="fr-FR" i="1" dirty="0"/>
              <a:t>problème posé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4275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Avant d’aller plus loin, il faut clairement poser le problème.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Un problème est un besoin pour lequel il n'existe actuellement aucune solution solvable ou pleinement satisfaisante.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Exprimer le problème.</a:t>
            </a:r>
          </a:p>
          <a:p>
            <a:r>
              <a:rPr lang="fr-FR" sz="2000" dirty="0"/>
              <a:t>Expliquer en quoi il consiste, son objectif, etc.</a:t>
            </a:r>
          </a:p>
          <a:p>
            <a:r>
              <a:rPr lang="fr-FR" sz="2000" dirty="0"/>
              <a:t>Expliquer les contraintes existantes dans le travail.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Existant : Décrire l’existant permettant de gérer le problème posé.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6"/>
                </a:solidFill>
              </a:rPr>
              <a:t>Les documents collectés seront intégrés en annexe du cahier des charges.</a:t>
            </a:r>
          </a:p>
          <a:p>
            <a:pPr marL="0" indent="0">
              <a:buNone/>
            </a:pPr>
            <a:endParaRPr lang="fr-FR" sz="2000" dirty="0"/>
          </a:p>
          <a:p>
            <a:pPr lvl="2">
              <a:buNone/>
            </a:pP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692691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Introduction au </a:t>
            </a:r>
            <a:br>
              <a:rPr lang="fr-FR" i="1" dirty="0"/>
            </a:br>
            <a:r>
              <a:rPr lang="fr-FR" i="1" dirty="0"/>
              <a:t>problème posé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4275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Exemple :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La direction de l’enseignement de la recherche souhaite gérer les salles d’enseignements</a:t>
            </a:r>
          </a:p>
          <a:p>
            <a:r>
              <a:rPr lang="fr-FR" sz="2000" dirty="0">
                <a:solidFill>
                  <a:schemeClr val="accent6"/>
                </a:solidFill>
              </a:rPr>
              <a:t>Problème : actuellement, chaque cous est assuré dans une salle spécifique (amphi, salle informatique, salle de cours, etc.)</a:t>
            </a:r>
          </a:p>
          <a:p>
            <a:r>
              <a:rPr lang="fr-FR" sz="2000" dirty="0">
                <a:solidFill>
                  <a:schemeClr val="accent6"/>
                </a:solidFill>
              </a:rPr>
              <a:t>Plusieurs cours en même temps par école et par cycle</a:t>
            </a:r>
          </a:p>
          <a:p>
            <a:r>
              <a:rPr lang="fr-FR" sz="2000" dirty="0">
                <a:solidFill>
                  <a:schemeClr val="accent6"/>
                </a:solidFill>
              </a:rPr>
              <a:t>Risque de trouver toutes les salles occupées ou pas prêtes</a:t>
            </a:r>
          </a:p>
          <a:p>
            <a:endParaRPr lang="fr-FR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6"/>
                </a:solidFill>
              </a:rPr>
              <a:t>Existant : </a:t>
            </a:r>
            <a:r>
              <a:rPr lang="fr-FR" sz="2000" dirty="0"/>
              <a:t>Actuellement, Emines utilise un tableau EXCEL pour réserver les salles.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692691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3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Expression fonctionnelle </a:t>
            </a:r>
            <a:br>
              <a:rPr lang="fr-FR" b="1" dirty="0"/>
            </a:br>
            <a:r>
              <a:rPr lang="fr-FR" b="1" dirty="0"/>
              <a:t>du besoin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570757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71472" y="1876762"/>
            <a:ext cx="824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phase la plus importante de la rédaction du cahier des charges.</a:t>
            </a:r>
          </a:p>
          <a:p>
            <a:r>
              <a:rPr lang="fr-FR" sz="2400" dirty="0">
                <a:solidFill>
                  <a:srgbClr val="FF0000"/>
                </a:solidFill>
              </a:rPr>
              <a:t>partie clé du Cahier des Charges</a:t>
            </a:r>
          </a:p>
          <a:p>
            <a:r>
              <a:rPr lang="fr-FR" sz="2400" dirty="0"/>
              <a:t>Compte rendu des réunions d’expression de besoin avec le client.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Les besoins fonctionnelles : décrire les besoins du client via un ensemble de fonctionnalités, ne pas négliger les données.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b="1" dirty="0"/>
              <a:t>Interfaçage avec d’autres systèmes ??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Les utilisateurs : définir en amant les utilisateurs de l’application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Les contraintes : lister les contraintes du projet, manque d’information, manque de temps ou de ressources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Expression fonctionnelle </a:t>
            </a:r>
            <a:br>
              <a:rPr lang="fr-FR" b="1" dirty="0"/>
            </a:br>
            <a:r>
              <a:rPr lang="fr-FR" b="1" dirty="0"/>
              <a:t>du besoin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PRJINFO-01 : Projet Informatique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034" y="1570757"/>
            <a:ext cx="8215370" cy="714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71472" y="1876762"/>
            <a:ext cx="824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</a:t>
            </a:r>
          </a:p>
          <a:p>
            <a:r>
              <a:rPr lang="fr-FR" sz="2400" dirty="0"/>
              <a:t>Fonctionnalités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FF0000"/>
                </a:solidFill>
              </a:rPr>
              <a:t>Créer des salles par catégorie/ capacité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FF0000"/>
                </a:solidFill>
              </a:rPr>
              <a:t>Gérer les disponibilités des salles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FF0000"/>
                </a:solidFill>
              </a:rPr>
              <a:t>Si une salle réservée, ne pas pouvoir la réutiliser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FF0000"/>
                </a:solidFill>
              </a:rPr>
              <a:t>Interface graphique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rgbClr val="FF0000"/>
                </a:solidFill>
              </a:rPr>
              <a:t>Calendrier interactif</a:t>
            </a:r>
          </a:p>
          <a:p>
            <a:r>
              <a:rPr lang="fr-FR" sz="2400" b="1" dirty="0"/>
              <a:t>Interfaçage avec d’autres systèmes : </a:t>
            </a:r>
            <a:r>
              <a:rPr lang="fr-FR" sz="2400" b="1" dirty="0">
                <a:solidFill>
                  <a:srgbClr val="FF0000"/>
                </a:solidFill>
              </a:rPr>
              <a:t>Oasis</a:t>
            </a:r>
          </a:p>
          <a:p>
            <a:r>
              <a:rPr lang="fr-FR" sz="2400" b="1" dirty="0"/>
              <a:t>Utilisateurs</a:t>
            </a:r>
            <a:r>
              <a:rPr lang="fr-FR" sz="2400" b="1" dirty="0">
                <a:solidFill>
                  <a:srgbClr val="FF0000"/>
                </a:solidFill>
              </a:rPr>
              <a:t> : Scolarité, professeurs, service IT</a:t>
            </a:r>
          </a:p>
          <a:p>
            <a:r>
              <a:rPr lang="fr-FR" sz="2400" b="1" dirty="0"/>
              <a:t>Contraintes</a:t>
            </a:r>
            <a:r>
              <a:rPr lang="fr-FR" sz="2400" b="1" dirty="0">
                <a:solidFill>
                  <a:srgbClr val="FF0000"/>
                </a:solidFill>
              </a:rPr>
              <a:t> : plusieurs interlocuteurs (écoles), professeurs exigeants vis-à-vis du planning</a:t>
            </a:r>
            <a:endParaRPr lang="fr-FR" sz="2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fr-FR" sz="24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7968</TotalTime>
  <Words>849</Words>
  <Application>Microsoft Office PowerPoint</Application>
  <PresentationFormat>Affichage à l'écran (4:3)</PresentationFormat>
  <Paragraphs>178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Technique de rédaction du cahier des charges </vt:lpstr>
      <vt:lpstr>Cahier des charges ?</vt:lpstr>
      <vt:lpstr>Contenu</vt:lpstr>
      <vt:lpstr>Description du contexte  Général du projet</vt:lpstr>
      <vt:lpstr>Description du contexte  Général du projet</vt:lpstr>
      <vt:lpstr>Introduction au  problème posé</vt:lpstr>
      <vt:lpstr>Introduction au  problème posé</vt:lpstr>
      <vt:lpstr>Expression fonctionnelle  du besoin</vt:lpstr>
      <vt:lpstr>Expression fonctionnelle  du besoin</vt:lpstr>
      <vt:lpstr>Benchmark</vt:lpstr>
      <vt:lpstr>Solution proposée  pour répondre au besoin</vt:lpstr>
      <vt:lpstr>Conclusion</vt:lpstr>
      <vt:lpstr>Annexe</vt:lpstr>
      <vt:lpstr>Etude de 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Dell-Selwa</dc:creator>
  <cp:lastModifiedBy>Selwa EL FIRDOUSSI</cp:lastModifiedBy>
  <cp:revision>447</cp:revision>
  <dcterms:created xsi:type="dcterms:W3CDTF">2015-09-05T08:33:43Z</dcterms:created>
  <dcterms:modified xsi:type="dcterms:W3CDTF">2022-09-12T19:43:14Z</dcterms:modified>
</cp:coreProperties>
</file>